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tags/tag30.xml" ContentType="application/vnd.openxmlformats-officedocument.presentationml.tags+xml"/>
  <Override PartName="/ppt/notesSlides/notesSlide2.xml" ContentType="application/vnd.openxmlformats-officedocument.presentationml.notesSlide+xml"/>
  <Override PartName="/ppt/comments/modernComment_131_35FE71DF.xml" ContentType="application/vnd.ms-powerpoint.comments+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heme/themeOverride1.xml" ContentType="application/vnd.openxmlformats-officedocument.themeOverr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theme/themeOverride3.xml" ContentType="application/vnd.openxmlformats-officedocument.themeOverride+xml"/>
  <Override PartName="/ppt/notesSlides/notesSlide7.xml" ContentType="application/vnd.openxmlformats-officedocument.presentationml.notesSlide+xml"/>
  <Override PartName="/ppt/theme/themeOverride4.xml" ContentType="application/vnd.openxmlformats-officedocument.themeOverride+xml"/>
  <Override PartName="/ppt/notesSlides/notesSlide8.xml" ContentType="application/vnd.openxmlformats-officedocument.presentationml.notesSlide+xml"/>
  <Override PartName="/ppt/comments/modernComment_197_9ABE5091.xml" ContentType="application/vnd.ms-powerpoint.comments+xml"/>
  <Override PartName="/ppt/theme/themeOverride5.xml" ContentType="application/vnd.openxmlformats-officedocument.themeOverride+xml"/>
  <Override PartName="/ppt/notesSlides/notesSlide9.xml" ContentType="application/vnd.openxmlformats-officedocument.presentationml.notesSlide+xml"/>
  <Override PartName="/ppt/theme/themeOverride6.xml" ContentType="application/vnd.openxmlformats-officedocument.themeOverride+xml"/>
  <Override PartName="/ppt/notesSlides/notesSlide10.xml" ContentType="application/vnd.openxmlformats-officedocument.presentationml.notesSlide+xml"/>
  <Override PartName="/ppt/comments/modernComment_199_4CACB344.xml" ContentType="application/vnd.ms-powerpoint.comments+xml"/>
  <Override PartName="/ppt/theme/themeOverride7.xml" ContentType="application/vnd.openxmlformats-officedocument.themeOverride+xml"/>
  <Override PartName="/ppt/notesSlides/notesSlide11.xml" ContentType="application/vnd.openxmlformats-officedocument.presentationml.notesSlide+xml"/>
  <Override PartName="/ppt/comments/modernComment_19C_7BCB75F0.xml" ContentType="application/vnd.ms-powerpoint.comments+xml"/>
  <Override PartName="/ppt/theme/themeOverride8.xml" ContentType="application/vnd.openxmlformats-officedocument.themeOverride+xml"/>
  <Override PartName="/ppt/notesSlides/notesSlide12.xml" ContentType="application/vnd.openxmlformats-officedocument.presentationml.notesSlide+xml"/>
  <Override PartName="/ppt/tags/tag34.xml" ContentType="application/vnd.openxmlformats-officedocument.presentationml.tags+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4"/>
    <p:sldMasterId id="2147483660" r:id="rId5"/>
    <p:sldMasterId id="2147483672" r:id="rId6"/>
    <p:sldMasterId id="2147483648" r:id="rId7"/>
  </p:sldMasterIdLst>
  <p:notesMasterIdLst>
    <p:notesMasterId r:id="rId23"/>
  </p:notesMasterIdLst>
  <p:sldIdLst>
    <p:sldId id="274" r:id="rId8"/>
    <p:sldId id="305" r:id="rId9"/>
    <p:sldId id="289" r:id="rId10"/>
    <p:sldId id="361" r:id="rId11"/>
    <p:sldId id="260" r:id="rId12"/>
    <p:sldId id="405" r:id="rId13"/>
    <p:sldId id="406" r:id="rId14"/>
    <p:sldId id="408" r:id="rId15"/>
    <p:sldId id="407" r:id="rId16"/>
    <p:sldId id="410" r:id="rId17"/>
    <p:sldId id="409" r:id="rId18"/>
    <p:sldId id="412" r:id="rId19"/>
    <p:sldId id="413" r:id="rId20"/>
    <p:sldId id="264" r:id="rId21"/>
    <p:sldId id="387" r:id="rId22"/>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702200-472A-45FC-F5F1-27894B1A47E4}" name="Mark Hoelzer" initials="" userId="S::Mark.Hoelzer@3dmoleculardesigns.com::c1aeea86-90bb-4741-b180-fb5c104fbae7" providerId="AD"/>
  <p188:author id="{30EDFC38-6880-4735-4258-1E57024FD2C6}" name="Mark Arnholt" initials="MA" userId="S::mark.arnholt@3dmoleculardesigns.com::b7de0cc5-3486-4cd8-905c-b5e2c5e5ddca" providerId="AD"/>
  <p188:author id="{F6CE7366-A3CC-03E8-3F6E-FDED2B899CAC}" name="Heather Ryan" initials="" userId="S::Heather.Ryan@3dmoleculardesigns.com::89838025-48a8-4a20-8c26-74ae61e96ceb" providerId="AD"/>
  <p188:author id="{5DF8136E-96EE-49B3-05B1-CA45B916F0FC}" name="Mark Arnholt" initials="" userId="S::Mark.Arnholt@3dmoleculardesigns.com::b7de0cc5-3486-4cd8-905c-b5e2c5e5ddca" providerId="AD"/>
  <p188:author id="{DC5F8B83-6FBF-DC8B-E57C-49288B19241D}" name="Mark Hoelzer" initials="MH" userId="S::mark.hoelzer@3dmoleculardesigns.com::c1aeea86-90bb-4741-b180-fb5c104fbae7" providerId="AD"/>
  <p188:author id="{22B6A4A0-B605-F427-0438-605F6263A38F}" name="Diane Herman" initials="DH" userId="S::diane.herman@3dmoleculardesigns.com::6fac3d8d-1371-4086-a520-9d2b26de6288" providerId="AD"/>
  <p188:author id="{56CDD0CD-E822-9103-8CAF-58D8C96DCEAD}" name="Diane Herman" initials="" userId="S::Diane.Herman@3dmoleculardesigns.com::6fac3d8d-1371-4086-a520-9d2b26de6288"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8C1883"/>
    <a:srgbClr val="D200B9"/>
    <a:srgbClr val="1CA64A"/>
    <a:srgbClr val="D3D6DE"/>
    <a:srgbClr val="D3A3DD"/>
    <a:srgbClr val="FF0DE2"/>
    <a:srgbClr val="FF7C80"/>
    <a:srgbClr val="FEFEFE"/>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5BF46C-DE17-4315-8BE9-726328DB4139}" v="5" dt="2024-10-15T19:31:47.266"/>
    <p1510:client id="{6B2F448B-B37B-80F9-9205-6CFC6142013A}" v="2" dt="2024-10-15T19:47:16.704"/>
    <p1510:client id="{86DECDD5-EA6C-418D-BF8F-55FAAD53BEA4}" v="225" dt="2024-10-15T20:48:04.662"/>
    <p1510:client id="{A58D1870-474F-4799-9093-7FFC0A9CF623}" v="581" dt="2024-10-15T20:20:49.205"/>
    <p1510:client id="{A65834C6-1774-4ACB-BDEE-1542AB6AA292}" v="50" dt="2024-10-15T19:44:37.203"/>
    <p1510:client id="{A8B2F3D2-F1B2-3493-A050-8005C1BDE57E}" v="15" dt="2024-10-17T16:37:44.531"/>
    <p1510:client id="{E5F0FD74-045E-7E2A-3D48-E6176818BE9F}" v="45" dt="2024-10-15T19:57:41.6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 Id="rId30" Type="http://schemas.microsoft.com/office/2018/10/relationships/authors" Target="authors.xml"/></Relationships>
</file>

<file path=ppt/comments/modernComment_131_35FE71DF.xml><?xml version="1.0" encoding="utf-8"?>
<p188:cmLst xmlns:a="http://schemas.openxmlformats.org/drawingml/2006/main" xmlns:r="http://schemas.openxmlformats.org/officeDocument/2006/relationships" xmlns:p188="http://schemas.microsoft.com/office/powerpoint/2018/8/main">
  <p188:cm id="{A1038747-F414-4973-A0BC-70939D286AA1}" authorId="{56CDD0CD-E822-9103-8CAF-58D8C96DCEAD}" status="resolved" created="2024-10-15T17:47:24.954" complete="100000">
    <pc:sldMkLst xmlns:pc="http://schemas.microsoft.com/office/powerpoint/2013/main/command">
      <pc:docMk/>
      <pc:sldMk cId="905867743" sldId="305"/>
    </pc:sldMkLst>
    <p188:txBody>
      <a:bodyPr/>
      <a:lstStyle/>
      <a:p>
        <a:r>
          <a:rPr lang="en-US"/>
          <a:t>S2 Last two images: ...protein backbone</a:t>
        </a:r>
      </a:p>
    </p188:txBody>
  </p188:cm>
</p188:cmLst>
</file>

<file path=ppt/comments/modernComment_197_9ABE5091.xml><?xml version="1.0" encoding="utf-8"?>
<p188:cmLst xmlns:a="http://schemas.openxmlformats.org/drawingml/2006/main" xmlns:r="http://schemas.openxmlformats.org/officeDocument/2006/relationships" xmlns:p188="http://schemas.microsoft.com/office/powerpoint/2018/8/main">
  <p188:cm id="{2C6BC6B6-473B-41DB-9A3B-42BFC9E9FA2A}" authorId="{B1702200-472A-45FC-F5F1-27894B1A47E4}" created="2024-10-15T20:24:43.372">
    <pc:sldMkLst xmlns:pc="http://schemas.microsoft.com/office/powerpoint/2013/main/command">
      <pc:docMk/>
      <pc:sldMk cId="2596163729" sldId="407"/>
    </pc:sldMkLst>
    <p188:txBody>
      <a:bodyPr/>
      <a:lstStyle/>
      <a:p>
        <a:r>
          <a:rPr lang="en-US"/>
          <a:t>NOTE (so we don’t forget!). . . We need to add the URLs for the three web pages as soon as Abkar has them for us. 
Not sure if they should just go in the “Teacher” moves section or somewhere on the actual slide itself.</a:t>
        </a:r>
      </a:p>
    </p188:txBody>
  </p188:cm>
</p188:cmLst>
</file>

<file path=ppt/comments/modernComment_199_4CACB344.xml><?xml version="1.0" encoding="utf-8"?>
<p188:cmLst xmlns:a="http://schemas.openxmlformats.org/drawingml/2006/main" xmlns:r="http://schemas.openxmlformats.org/officeDocument/2006/relationships" xmlns:p188="http://schemas.microsoft.com/office/powerpoint/2018/8/main">
  <p188:cm id="{FE48663B-4A2C-43B1-8B02-018202A9EFCE}" authorId="{B1702200-472A-45FC-F5F1-27894B1A47E4}" created="2024-10-15T20:49:34.730">
    <pc:sldMkLst xmlns:pc="http://schemas.microsoft.com/office/powerpoint/2013/main/command">
      <pc:docMk/>
      <pc:sldMk cId="1286386500" sldId="409"/>
    </pc:sldMkLst>
    <p188:txBody>
      <a:bodyPr/>
      <a:lstStyle/>
      <a:p>
        <a:r>
          <a:rPr lang="en-US"/>
          <a:t>Will need link to final DMH location for video (TBD once DMH entry is created)</a:t>
        </a:r>
      </a:p>
    </p188:txBody>
  </p188:cm>
</p188:cmLst>
</file>

<file path=ppt/comments/modernComment_19C_7BCB75F0.xml><?xml version="1.0" encoding="utf-8"?>
<p188:cmLst xmlns:a="http://schemas.openxmlformats.org/drawingml/2006/main" xmlns:r="http://schemas.openxmlformats.org/officeDocument/2006/relationships" xmlns:p188="http://schemas.microsoft.com/office/powerpoint/2018/8/main">
  <p188:cm id="{77BDEDFA-3B29-4AEA-B166-5C4BDAE5425A}" authorId="{B1702200-472A-45FC-F5F1-27894B1A47E4}" created="2024-10-15T20:49:39.170">
    <pc:sldMkLst xmlns:pc="http://schemas.microsoft.com/office/powerpoint/2013/main/command">
      <pc:docMk/>
      <pc:sldMk cId="2076931568" sldId="412"/>
    </pc:sldMkLst>
    <p188:txBody>
      <a:bodyPr/>
      <a:lstStyle/>
      <a:p>
        <a:r>
          <a:rPr lang="en-US"/>
          <a:t>Will need link to final DMH location for video (TBD once DMH entry is created)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E9EC4-0951-4AF0-8B1F-BBA1D95E5052}" type="datetimeFigureOut">
              <a:rPr lang="en-US" smtClean="0"/>
              <a:t>10/17/2024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Play the video for students.  Give them time to annotate their Modeling Tie.  Move around the room and assist groups, as needed. </a:t>
            </a:r>
          </a:p>
          <a:p>
            <a:endParaRPr lang="en-US">
              <a:cs typeface="Calibri"/>
            </a:endParaRPr>
          </a:p>
          <a:p>
            <a:r>
              <a:rPr lang="en"/>
              <a:t>Student: After watching the video, annotate the Modeling Tie with the structure of their choice. </a:t>
            </a:r>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11</a:t>
            </a:fld>
            <a:endParaRPr lang="en-US"/>
          </a:p>
        </p:txBody>
      </p:sp>
    </p:spTree>
    <p:extLst>
      <p:ext uri="{BB962C8B-B14F-4D97-AF65-F5344CB8AC3E}">
        <p14:creationId xmlns:p14="http://schemas.microsoft.com/office/powerpoint/2010/main" val="562011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Play the video for students. Give them time to fold their Modeling Tie. Move around the room and assist groups, as needed. </a:t>
            </a:r>
          </a:p>
          <a:p>
            <a:endParaRPr lang="en-US"/>
          </a:p>
          <a:p>
            <a:r>
              <a:rPr lang="en"/>
              <a:t>Student: After watching the video, fold the Modeling Tie based on the annotations they made. </a:t>
            </a: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12</a:t>
            </a:fld>
            <a:endParaRPr lang="en-US"/>
          </a:p>
        </p:txBody>
      </p:sp>
    </p:spTree>
    <p:extLst>
      <p:ext uri="{BB962C8B-B14F-4D97-AF65-F5344CB8AC3E}">
        <p14:creationId xmlns:p14="http://schemas.microsoft.com/office/powerpoint/2010/main" val="125520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Give student groups time to explore the structure of other proteins. </a:t>
            </a:r>
          </a:p>
          <a:p>
            <a:endParaRPr lang="en-US">
              <a:cs typeface="Calibri"/>
            </a:endParaRPr>
          </a:p>
          <a:p>
            <a:r>
              <a:rPr lang="en"/>
              <a:t>Student: Pick a new protein and explore its structure using the Protein Exploratorium.</a:t>
            </a:r>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13</a:t>
            </a:fld>
            <a:endParaRPr lang="en-US"/>
          </a:p>
        </p:txBody>
      </p:sp>
    </p:spTree>
    <p:extLst>
      <p:ext uri="{BB962C8B-B14F-4D97-AF65-F5344CB8AC3E}">
        <p14:creationId xmlns:p14="http://schemas.microsoft.com/office/powerpoint/2010/main" val="2994968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Summarize the learning objectives of this lesson.</a:t>
            </a:r>
          </a:p>
          <a:p>
            <a:endParaRPr lang="en-US">
              <a:cs typeface="Calibri"/>
            </a:endParaRPr>
          </a:p>
          <a:p>
            <a:r>
              <a:rPr lang="en-US">
                <a:cs typeface="Calibri"/>
              </a:rPr>
              <a:t>Student: Jot your thoughts and ideas in your notebook.</a:t>
            </a:r>
          </a:p>
        </p:txBody>
      </p:sp>
      <p:sp>
        <p:nvSpPr>
          <p:cNvPr id="4" name="Slide Number Placeholder 3"/>
          <p:cNvSpPr>
            <a:spLocks noGrp="1"/>
          </p:cNvSpPr>
          <p:nvPr>
            <p:ph type="sldNum" sz="quarter" idx="5"/>
          </p:nvPr>
        </p:nvSpPr>
        <p:spPr/>
        <p:txBody>
          <a:bodyPr/>
          <a:lstStyle/>
          <a:p>
            <a:fld id="{1D969A0E-3899-435C-BEDD-AB395C5FA4DA}" type="slidenum">
              <a:rPr lang="en-US" smtClean="0"/>
              <a:t>14</a:t>
            </a:fld>
            <a:endParaRPr lang="en-US"/>
          </a:p>
        </p:txBody>
      </p:sp>
    </p:spTree>
    <p:extLst>
      <p:ext uri="{BB962C8B-B14F-4D97-AF65-F5344CB8AC3E}">
        <p14:creationId xmlns:p14="http://schemas.microsoft.com/office/powerpoint/2010/main" val="3288526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3891524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3952005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998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discuss the prompts with their partner(s) and share their ideas with the class. </a:t>
            </a:r>
          </a:p>
          <a:p>
            <a:endParaRPr lang="en-US">
              <a:cs typeface="Calibri"/>
            </a:endParaRPr>
          </a:p>
          <a:p>
            <a:r>
              <a:rPr lang="en"/>
              <a:t>Student:  After discussion, students should write their responses in their notebooks. </a:t>
            </a:r>
            <a:endParaRPr lang="en">
              <a:cs typeface="Calibri"/>
            </a:endParaRPr>
          </a:p>
          <a:p>
            <a:br>
              <a:rPr lang="en-US"/>
            </a:b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6</a:t>
            </a:fld>
            <a:endParaRPr lang="en-US"/>
          </a:p>
        </p:txBody>
      </p:sp>
    </p:spTree>
    <p:extLst>
      <p:ext uri="{BB962C8B-B14F-4D97-AF65-F5344CB8AC3E}">
        <p14:creationId xmlns:p14="http://schemas.microsoft.com/office/powerpoint/2010/main" val="2022153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Give students time play with the model and consider what it represents.</a:t>
            </a:r>
          </a:p>
          <a:p>
            <a:endParaRPr lang="en-US">
              <a:cs typeface="Calibri"/>
            </a:endParaRPr>
          </a:p>
          <a:p>
            <a:r>
              <a:rPr lang="en"/>
              <a:t>Student: Follow the prompts on the slide. Talk with their group about what is happening.</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1233789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share what they discovered. Give students time identify certain structures on the model and consider what they represent.</a:t>
            </a:r>
          </a:p>
          <a:p>
            <a:endParaRPr lang="en-US"/>
          </a:p>
          <a:p>
            <a:r>
              <a:rPr lang="en"/>
              <a:t>Student: Follow the prompt on the slide. Talk with their group about what is happening.</a:t>
            </a: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1426371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Give students time to explore the web pages. Move around the room and assist with technology, as needed.</a:t>
            </a:r>
            <a:br>
              <a:rPr lang="en-US"/>
            </a:br>
            <a:br>
              <a:rPr lang="en-US"/>
            </a:br>
            <a:r>
              <a:rPr lang="en-US"/>
              <a:t>- IGG fold web page:  URLS COMING SOON!</a:t>
            </a:r>
            <a:br>
              <a:rPr lang="en-US"/>
            </a:br>
            <a:r>
              <a:rPr lang="en-US"/>
              <a:t>- Cytochrome C web page:  URLS COMING SOON!</a:t>
            </a:r>
            <a:br>
              <a:rPr lang="en-US"/>
            </a:br>
            <a:r>
              <a:rPr lang="en-US"/>
              <a:t>- Zinc finger web page:  URLS COMING SOON!</a:t>
            </a:r>
          </a:p>
          <a:p>
            <a:endParaRPr lang="en-US"/>
          </a:p>
          <a:p>
            <a:r>
              <a:rPr lang="en"/>
              <a:t>Student: Follow the prompts on the slide. Talk with their group about how the Protein Exploratorium displays a protein. Record their findings in their lab notebook.</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9</a:t>
            </a:fld>
            <a:endParaRPr lang="en-US"/>
          </a:p>
        </p:txBody>
      </p:sp>
    </p:spTree>
    <p:extLst>
      <p:ext uri="{BB962C8B-B14F-4D97-AF65-F5344CB8AC3E}">
        <p14:creationId xmlns:p14="http://schemas.microsoft.com/office/powerpoint/2010/main" val="758819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Give students time to explore the Protein Exploratorium for secondary structures. Move around the room and assist with technology, as needed.</a:t>
            </a:r>
          </a:p>
          <a:p>
            <a:endParaRPr lang="en-US">
              <a:cs typeface="Calibri"/>
            </a:endParaRPr>
          </a:p>
          <a:p>
            <a:r>
              <a:rPr lang="en"/>
              <a:t>Student: Identify the secondary structures and record them in their lab notebook. </a:t>
            </a:r>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10</a:t>
            </a:fld>
            <a:endParaRPr lang="en-US"/>
          </a:p>
        </p:txBody>
      </p:sp>
    </p:spTree>
    <p:extLst>
      <p:ext uri="{BB962C8B-B14F-4D97-AF65-F5344CB8AC3E}">
        <p14:creationId xmlns:p14="http://schemas.microsoft.com/office/powerpoint/2010/main" val="40850755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10/17/2024</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10/17/2024</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10/17/2024</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10/17/2024</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10/17/2024</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10/17/2024</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10/17/2024</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10/17/2024</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10/17/2024</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10/17/2024</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10/17/2024</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10/17/2024</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10/17/2024</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10/17/2024</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10/17/2024</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10/17/2024</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10/17/2024</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10/17/2024</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10/17/2024</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10/17/2024</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10/17/2024</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10/17/2024</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10/17/2024</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10/17/2024</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10/17/2024</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10/17/2024</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10/17/2024</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10/17/2024</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10/17/2024</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10/17/2024</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10/17/2024</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10/17/2024</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10/17/2024</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10/17/2024</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8" y="6363658"/>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9" y="6363658"/>
            <a:ext cx="201634"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10/17/2024</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10/17/2024</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2.pn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44.jpe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28.png"/><Relationship Id="rId5" Type="http://schemas.openxmlformats.org/officeDocument/2006/relationships/image" Target="../media/image31.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video" Target="../media/media1.mp4"/><Relationship Id="rId7" Type="http://schemas.openxmlformats.org/officeDocument/2006/relationships/image" Target="../media/image33.png"/><Relationship Id="rId2" Type="http://schemas.microsoft.com/office/2007/relationships/media" Target="../media/media1.mp4"/><Relationship Id="rId1" Type="http://schemas.openxmlformats.org/officeDocument/2006/relationships/themeOverride" Target="../theme/themeOverride6.xml"/><Relationship Id="rId6" Type="http://schemas.microsoft.com/office/2018/10/relationships/comments" Target="../comments/modernComment_199_4CACB344.xml"/><Relationship Id="rId11" Type="http://schemas.openxmlformats.org/officeDocument/2006/relationships/image" Target="../media/image45.png"/><Relationship Id="rId5" Type="http://schemas.openxmlformats.org/officeDocument/2006/relationships/notesSlide" Target="../notesSlides/notesSlide10.xml"/><Relationship Id="rId10" Type="http://schemas.openxmlformats.org/officeDocument/2006/relationships/image" Target="../media/image32.png"/><Relationship Id="rId4" Type="http://schemas.openxmlformats.org/officeDocument/2006/relationships/slideLayout" Target="../slideLayouts/slideLayout7.xml"/><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video" Target="../media/media2.mp4"/><Relationship Id="rId7" Type="http://schemas.openxmlformats.org/officeDocument/2006/relationships/image" Target="../media/image33.png"/><Relationship Id="rId2" Type="http://schemas.microsoft.com/office/2007/relationships/media" Target="../media/media2.mp4"/><Relationship Id="rId1" Type="http://schemas.openxmlformats.org/officeDocument/2006/relationships/themeOverride" Target="../theme/themeOverride7.xml"/><Relationship Id="rId6" Type="http://schemas.microsoft.com/office/2018/10/relationships/comments" Target="../comments/modernComment_19C_7BCB75F0.xml"/><Relationship Id="rId11" Type="http://schemas.openxmlformats.org/officeDocument/2006/relationships/image" Target="../media/image45.png"/><Relationship Id="rId5" Type="http://schemas.openxmlformats.org/officeDocument/2006/relationships/notesSlide" Target="../notesSlides/notesSlide11.xml"/><Relationship Id="rId10" Type="http://schemas.openxmlformats.org/officeDocument/2006/relationships/image" Target="../media/image32.png"/><Relationship Id="rId4" Type="http://schemas.openxmlformats.org/officeDocument/2006/relationships/slideLayout" Target="../slideLayouts/slideLayout7.xml"/><Relationship Id="rId9" Type="http://schemas.openxmlformats.org/officeDocument/2006/relationships/image" Target="../media/image35.pn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notesSlide" Target="../notesSlides/notesSlide12.xml"/><Relationship Id="rId7" Type="http://schemas.openxmlformats.org/officeDocument/2006/relationships/image" Target="../media/image35.png"/><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hyperlink" Target="https://pdb101.rcsb.org/motm/motm-by-title" TargetMode="External"/><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46.gi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39.jpeg"/><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image" Target="../media/image48.png"/><Relationship Id="rId5" Type="http://schemas.openxmlformats.org/officeDocument/2006/relationships/image" Target="../media/image40.jpe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2.xml"/><Relationship Id="rId7" Type="http://schemas.openxmlformats.org/officeDocument/2006/relationships/image" Target="../media/image24.png"/><Relationship Id="rId2" Type="http://schemas.openxmlformats.org/officeDocument/2006/relationships/slideLayout" Target="../slideLayouts/slideLayout18.xml"/><Relationship Id="rId1" Type="http://schemas.openxmlformats.org/officeDocument/2006/relationships/tags" Target="../tags/tag30.xml"/><Relationship Id="rId6" Type="http://schemas.openxmlformats.org/officeDocument/2006/relationships/image" Target="../media/image22.png"/><Relationship Id="rId5" Type="http://schemas.openxmlformats.org/officeDocument/2006/relationships/image" Target="../media/image23.png"/><Relationship Id="rId4" Type="http://schemas.microsoft.com/office/2018/10/relationships/comments" Target="../comments/modernComment_131_35FE71DF.xml"/><Relationship Id="rId9"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31.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4.xml"/><Relationship Id="rId7" Type="http://schemas.openxmlformats.org/officeDocument/2006/relationships/image" Target="../media/image29.png"/><Relationship Id="rId2" Type="http://schemas.openxmlformats.org/officeDocument/2006/relationships/slideLayout" Target="../slideLayouts/slideLayout18.xml"/><Relationship Id="rId1" Type="http://schemas.openxmlformats.org/officeDocument/2006/relationships/tags" Target="../tags/tag3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3.png"/><Relationship Id="rId9"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33.xml"/></Relationships>
</file>

<file path=ppt/slides/_rels/slide6.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notesSlide" Target="../notesSlides/notesSlide5.xml"/><Relationship Id="rId7" Type="http://schemas.openxmlformats.org/officeDocument/2006/relationships/image" Target="../media/image36.jpe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39.jpeg"/><Relationship Id="rId5" Type="http://schemas.openxmlformats.org/officeDocument/2006/relationships/image" Target="../media/image32.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7.xml"/><Relationship Id="rId7"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8.xml"/><Relationship Id="rId7"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31.png"/><Relationship Id="rId5" Type="http://schemas.openxmlformats.org/officeDocument/2006/relationships/image" Target="../media/image33.png"/><Relationship Id="rId4" Type="http://schemas.microsoft.com/office/2018/10/relationships/comments" Target="../comments/modernComment_197_9ABE5091.xml"/><Relationship Id="rId9"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2" descr="Protein Structure Modeling Kit">
            <a:extLst>
              <a:ext uri="{FF2B5EF4-FFF2-40B4-BE49-F238E27FC236}">
                <a16:creationId xmlns:a16="http://schemas.microsoft.com/office/drawing/2014/main" id="{DF990AA3-222B-6F7F-3194-F70BA40AFB7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2977" r="10436" b="8884"/>
          <a:stretch/>
        </p:blipFill>
        <p:spPr bwMode="auto">
          <a:xfrm>
            <a:off x="4440265" y="1231606"/>
            <a:ext cx="6857125" cy="478596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ogo&#10;&#10;Description automatically generated">
            <a:extLst>
              <a:ext uri="{FF2B5EF4-FFF2-40B4-BE49-F238E27FC236}">
                <a16:creationId xmlns:a16="http://schemas.microsoft.com/office/drawing/2014/main" id="{B9A5543A-AC98-3E56-E869-258F72132D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88443" y="5417328"/>
            <a:ext cx="3508951" cy="1260754"/>
          </a:xfrm>
          <a:prstGeom prst="rect">
            <a:avLst/>
          </a:prstGeom>
        </p:spPr>
      </p:pic>
      <p:sp>
        <p:nvSpPr>
          <p:cNvPr id="2" name="TextBox 1">
            <a:extLst>
              <a:ext uri="{FF2B5EF4-FFF2-40B4-BE49-F238E27FC236}">
                <a16:creationId xmlns:a16="http://schemas.microsoft.com/office/drawing/2014/main" id="{5868CC7D-B61E-4C5F-B486-8BBD336AE105}"/>
              </a:ext>
            </a:extLst>
          </p:cNvPr>
          <p:cNvSpPr txBox="1"/>
          <p:nvPr/>
        </p:nvSpPr>
        <p:spPr>
          <a:xfrm>
            <a:off x="201101" y="1951374"/>
            <a:ext cx="5942876" cy="1323439"/>
          </a:xfrm>
          <a:prstGeom prst="rect">
            <a:avLst/>
          </a:prstGeom>
          <a:noFill/>
        </p:spPr>
        <p:txBody>
          <a:bodyPr wrap="square" lIns="91440" tIns="45720" rIns="91440" bIns="45720" rtlCol="0" anchor="t">
            <a:spAutoFit/>
          </a:bodyPr>
          <a:lstStyle/>
          <a:p>
            <a:pPr algn="ctr"/>
            <a:r>
              <a:rPr lang="en-US" sz="4000" b="1" i="0">
                <a:solidFill>
                  <a:srgbClr val="0B6728"/>
                </a:solidFill>
                <a:effectLst/>
                <a:latin typeface="DM Sans" pitchFamily="2" charset="0"/>
              </a:rPr>
              <a:t>Protein Structure Modeling Kit</a:t>
            </a:r>
          </a:p>
        </p:txBody>
      </p:sp>
      <p:sp>
        <p:nvSpPr>
          <p:cNvPr id="8" name="TextBox 7">
            <a:extLst>
              <a:ext uri="{FF2B5EF4-FFF2-40B4-BE49-F238E27FC236}">
                <a16:creationId xmlns:a16="http://schemas.microsoft.com/office/drawing/2014/main" id="{B3A3B76A-984E-6E2C-929A-6E7BA14B39F9}"/>
              </a:ext>
            </a:extLst>
          </p:cNvPr>
          <p:cNvSpPr txBox="1"/>
          <p:nvPr/>
        </p:nvSpPr>
        <p:spPr>
          <a:xfrm>
            <a:off x="1307895" y="3429000"/>
            <a:ext cx="3729288" cy="1815882"/>
          </a:xfrm>
          <a:prstGeom prst="rect">
            <a:avLst/>
          </a:prstGeom>
          <a:noFill/>
        </p:spPr>
        <p:txBody>
          <a:bodyPr wrap="square" lIns="91440" tIns="45720" rIns="91440" bIns="45720" rtlCol="0" anchor="t">
            <a:spAutoFit/>
          </a:bodyPr>
          <a:lstStyle/>
          <a:p>
            <a:pPr algn="ctr">
              <a:spcAft>
                <a:spcPts val="1200"/>
              </a:spcAft>
            </a:pPr>
            <a:r>
              <a:rPr lang="en-US" sz="2000">
                <a:solidFill>
                  <a:srgbClr val="7030A0"/>
                </a:solidFill>
                <a:ea typeface="+mn-lt"/>
                <a:cs typeface="+mn-lt"/>
              </a:rPr>
              <a:t>"Proteins are </a:t>
            </a:r>
            <a:r>
              <a:rPr lang="en-US" sz="2000" i="1">
                <a:solidFill>
                  <a:srgbClr val="7030A0"/>
                </a:solidFill>
                <a:ea typeface="+mn-lt"/>
                <a:cs typeface="+mn-lt"/>
              </a:rPr>
              <a:t>the miniature machines that carry out all the important jobs in our body." </a:t>
            </a:r>
          </a:p>
          <a:p>
            <a:pPr algn="ctr">
              <a:spcAft>
                <a:spcPts val="1200"/>
              </a:spcAft>
            </a:pPr>
            <a:r>
              <a:rPr lang="en-US" sz="1600" i="1">
                <a:solidFill>
                  <a:srgbClr val="7030A0"/>
                </a:solidFill>
                <a:ea typeface="+mn-lt"/>
                <a:cs typeface="+mn-lt"/>
              </a:rPr>
              <a:t>- David Baker, Nobel Laureate</a:t>
            </a:r>
          </a:p>
          <a:p>
            <a:pPr algn="ctr">
              <a:spcAft>
                <a:spcPts val="1200"/>
              </a:spcAft>
            </a:pPr>
            <a:endParaRPr lang="en-US" sz="1600" i="1">
              <a:solidFill>
                <a:srgbClr val="7030A0"/>
              </a:solidFill>
              <a:latin typeface="Calibri"/>
              <a:ea typeface="Calibri" panose="020F0502020204030204"/>
              <a:cs typeface="Calibri"/>
            </a:endParaRPr>
          </a:p>
        </p:txBody>
      </p:sp>
      <p:pic>
        <p:nvPicPr>
          <p:cNvPr id="9" name="Picture 8" descr="A screenshot of a computer game&#10;&#10;Description automatically generated">
            <a:extLst>
              <a:ext uri="{FF2B5EF4-FFF2-40B4-BE49-F238E27FC236}">
                <a16:creationId xmlns:a16="http://schemas.microsoft.com/office/drawing/2014/main" id="{F7600B6E-3082-2500-8FD2-C70398EF57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72471" y="3752093"/>
            <a:ext cx="2468384" cy="2439310"/>
          </a:xfrm>
          <a:prstGeom prst="rect">
            <a:avLst/>
          </a:prstGeom>
        </p:spPr>
      </p:pic>
      <p:sp>
        <p:nvSpPr>
          <p:cNvPr id="3" name="Oval 2">
            <a:extLst>
              <a:ext uri="{FF2B5EF4-FFF2-40B4-BE49-F238E27FC236}">
                <a16:creationId xmlns:a16="http://schemas.microsoft.com/office/drawing/2014/main" id="{CE0C0C11-8AF7-A08F-5708-0676D1D2B1D5}"/>
              </a:ext>
            </a:extLst>
          </p:cNvPr>
          <p:cNvSpPr/>
          <p:nvPr/>
        </p:nvSpPr>
        <p:spPr>
          <a:xfrm>
            <a:off x="9077201" y="3745467"/>
            <a:ext cx="2468383" cy="2445097"/>
          </a:xfrm>
          <a:prstGeom prst="ellipse">
            <a:avLst/>
          </a:prstGeom>
          <a:noFill/>
          <a:ln w="1270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custDataLst>
      <p:tags r:id="rId1"/>
    </p:custDataLst>
    <p:extLst>
      <p:ext uri="{BB962C8B-B14F-4D97-AF65-F5344CB8AC3E}">
        <p14:creationId xmlns:p14="http://schemas.microsoft.com/office/powerpoint/2010/main" val="4254708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2" name="Picture 7" descr="Icon&#10;&#10;Description automatically generated">
            <a:extLst>
              <a:ext uri="{FF2B5EF4-FFF2-40B4-BE49-F238E27FC236}">
                <a16:creationId xmlns:a16="http://schemas.microsoft.com/office/drawing/2014/main" id="{28A0D90E-4BF7-5111-B129-D85770B6B6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14183" y="102319"/>
            <a:ext cx="1248668" cy="124866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22FCD45-8CFD-844F-A2C5-CF10527504F8}"/>
              </a:ext>
            </a:extLst>
          </p:cNvPr>
          <p:cNvSpPr txBox="1"/>
          <p:nvPr/>
        </p:nvSpPr>
        <p:spPr>
          <a:xfrm>
            <a:off x="932343" y="1997839"/>
            <a:ext cx="4776126"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Each type of protein has a unique shape.</a:t>
            </a:r>
          </a:p>
          <a:p>
            <a:endParaRPr lang="en-US" sz="2000">
              <a:cs typeface="Calibri"/>
            </a:endParaRPr>
          </a:p>
          <a:p>
            <a:r>
              <a:rPr lang="en-US" sz="2000">
                <a:cs typeface="Calibri"/>
              </a:rPr>
              <a:t>They do share some common features. Two structures can be found in almost every protein: </a:t>
            </a:r>
            <a:r>
              <a:rPr lang="en-US" sz="2000" b="1">
                <a:solidFill>
                  <a:srgbClr val="D200B9"/>
                </a:solidFill>
                <a:cs typeface="Calibri"/>
              </a:rPr>
              <a:t>alpha helices </a:t>
            </a:r>
            <a:r>
              <a:rPr lang="en-US" sz="2000">
                <a:cs typeface="Calibri"/>
              </a:rPr>
              <a:t>and </a:t>
            </a:r>
            <a:r>
              <a:rPr lang="en-US" sz="2000" b="1">
                <a:solidFill>
                  <a:srgbClr val="D200B9"/>
                </a:solidFill>
                <a:cs typeface="Calibri"/>
              </a:rPr>
              <a:t>beta sheets</a:t>
            </a:r>
            <a:r>
              <a:rPr lang="en-US" sz="2000">
                <a:cs typeface="Calibri"/>
              </a:rPr>
              <a:t>.</a:t>
            </a:r>
          </a:p>
          <a:p>
            <a:endParaRPr lang="en-US" sz="2000">
              <a:cs typeface="Calibri"/>
            </a:endParaRPr>
          </a:p>
          <a:p>
            <a:r>
              <a:rPr lang="en-US" sz="2000">
                <a:cs typeface="Calibri"/>
              </a:rPr>
              <a:t>These are known as </a:t>
            </a:r>
            <a:r>
              <a:rPr lang="en-US" sz="2000" b="1">
                <a:solidFill>
                  <a:srgbClr val="D200B9"/>
                </a:solidFill>
                <a:cs typeface="Calibri"/>
              </a:rPr>
              <a:t>secondary structures</a:t>
            </a:r>
            <a:r>
              <a:rPr lang="en-US" sz="2000">
                <a:cs typeface="Calibri"/>
              </a:rPr>
              <a:t>.</a:t>
            </a:r>
          </a:p>
          <a:p>
            <a:endParaRPr lang="en-US" sz="2000">
              <a:cs typeface="Calibri"/>
            </a:endParaRPr>
          </a:p>
          <a:p>
            <a:endParaRPr lang="en-US" sz="2000">
              <a:cs typeface="Calibri"/>
            </a:endParaRPr>
          </a:p>
          <a:p>
            <a:r>
              <a:rPr lang="en-US" sz="2000" b="1">
                <a:solidFill>
                  <a:srgbClr val="1CA64A"/>
                </a:solidFill>
                <a:ea typeface="Calibri"/>
                <a:cs typeface="Calibri"/>
              </a:rPr>
              <a:t>Where did you see either of these structures in the proteins you explored?</a:t>
            </a:r>
            <a:endParaRPr lang="en-US" sz="2000">
              <a:cs typeface="Calibri"/>
            </a:endParaRPr>
          </a:p>
          <a:p>
            <a:endParaRPr lang="en-US" sz="2000">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Alpha Helices and Beta Sheets</a:t>
            </a:r>
            <a:endParaRPr lang="en-US" sz="4000" b="1">
              <a:solidFill>
                <a:schemeClr val="bg1"/>
              </a:solidFill>
              <a:latin typeface="+mn-lt"/>
              <a:ea typeface="HGSoeiKakugothicUB"/>
              <a:cs typeface="Myanmar Text"/>
            </a:endParaRPr>
          </a:p>
        </p:txBody>
      </p:sp>
      <p:pic>
        <p:nvPicPr>
          <p:cNvPr id="3" name="Picture 4" descr="Icon&#10;&#10;Description automatically generated">
            <a:extLst>
              <a:ext uri="{FF2B5EF4-FFF2-40B4-BE49-F238E27FC236}">
                <a16:creationId xmlns:a16="http://schemas.microsoft.com/office/drawing/2014/main" id="{66A7F781-C7BB-E0DD-D826-54FE76C8F7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20187" y="95263"/>
            <a:ext cx="1222304" cy="12322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close-up of a spiral&#10;&#10;Description automatically generated">
            <a:extLst>
              <a:ext uri="{FF2B5EF4-FFF2-40B4-BE49-F238E27FC236}">
                <a16:creationId xmlns:a16="http://schemas.microsoft.com/office/drawing/2014/main" id="{6842D25C-4ADB-A41A-52C7-A8FF6CB85CF0}"/>
              </a:ext>
            </a:extLst>
          </p:cNvPr>
          <p:cNvPicPr>
            <a:picLocks noChangeAspect="1"/>
          </p:cNvPicPr>
          <p:nvPr/>
        </p:nvPicPr>
        <p:blipFill>
          <a:blip r:embed="rId7">
            <a:extLst>
              <a:ext uri="{28A0092B-C50C-407E-A947-70E740481C1C}">
                <a14:useLocalDpi xmlns:a14="http://schemas.microsoft.com/office/drawing/2010/main" val="0"/>
              </a:ext>
            </a:extLst>
          </a:blip>
          <a:srcRect l="6960" t="8024" r="11612"/>
          <a:stretch/>
        </p:blipFill>
        <p:spPr>
          <a:xfrm>
            <a:off x="6004424" y="1712574"/>
            <a:ext cx="5402935" cy="3432851"/>
          </a:xfrm>
          <a:prstGeom prst="rect">
            <a:avLst/>
          </a:prstGeom>
        </p:spPr>
      </p:pic>
    </p:spTree>
    <p:extLst>
      <p:ext uri="{BB962C8B-B14F-4D97-AF65-F5344CB8AC3E}">
        <p14:creationId xmlns:p14="http://schemas.microsoft.com/office/powerpoint/2010/main" val="168654146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2" y="1714060"/>
            <a:ext cx="4995492" cy="48243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cs typeface="Calibri"/>
              </a:rPr>
              <a:t>Select your favorite of the three protein structures to fold using your Modeling Tie.</a:t>
            </a:r>
          </a:p>
          <a:p>
            <a:endParaRPr lang="en-US" sz="2000">
              <a:cs typeface="Calibri"/>
            </a:endParaRPr>
          </a:p>
          <a:p>
            <a:r>
              <a:rPr lang="en-US" sz="2000">
                <a:cs typeface="Calibri"/>
              </a:rPr>
              <a:t>Your protein is 100 amino acids long and the Modeling Tie is 200 cm long. The scale of your protein model will be </a:t>
            </a:r>
            <a:r>
              <a:rPr lang="en-US" sz="2000" b="1">
                <a:solidFill>
                  <a:srgbClr val="D200B9"/>
                </a:solidFill>
                <a:cs typeface="Calibri"/>
              </a:rPr>
              <a:t>1 amino acid = 2cm</a:t>
            </a:r>
            <a:r>
              <a:rPr lang="en-US" sz="2000">
                <a:cs typeface="Calibri"/>
              </a:rPr>
              <a:t>.</a:t>
            </a:r>
          </a:p>
          <a:p>
            <a:endParaRPr lang="en-US" sz="2000">
              <a:cs typeface="Calibri"/>
            </a:endParaRPr>
          </a:p>
          <a:p>
            <a:pPr>
              <a:spcAft>
                <a:spcPts val="900"/>
              </a:spcAft>
            </a:pPr>
            <a:r>
              <a:rPr lang="en-US" sz="2000">
                <a:cs typeface="Calibri"/>
              </a:rPr>
              <a:t>Using the web page as your guide</a:t>
            </a:r>
            <a:r>
              <a:rPr lang="en-US" sz="2000" b="1">
                <a:cs typeface="Calibri"/>
              </a:rPr>
              <a:t>, annotate the primary and secondary protein structures on your Modeling Tie.</a:t>
            </a:r>
          </a:p>
          <a:p>
            <a:pPr marL="457200" indent="-231775">
              <a:buFont typeface="Arial" panose="020B0604020202020204" pitchFamily="34" charset="0"/>
              <a:buChar char="•"/>
            </a:pPr>
            <a:r>
              <a:rPr lang="en-US" sz="2000">
                <a:cs typeface="Calibri"/>
              </a:rPr>
              <a:t>Primary structure: important amino acids to highlight in your model</a:t>
            </a:r>
          </a:p>
          <a:p>
            <a:pPr marL="225425"/>
            <a:r>
              <a:rPr lang="en-US" sz="800">
                <a:cs typeface="Calibri"/>
              </a:rPr>
              <a:t> </a:t>
            </a:r>
          </a:p>
          <a:p>
            <a:pPr marL="457200" indent="-231775">
              <a:buFont typeface="Arial" panose="020B0604020202020204" pitchFamily="34" charset="0"/>
              <a:buChar char="•"/>
            </a:pPr>
            <a:r>
              <a:rPr lang="en-US" sz="2000">
                <a:cs typeface="Calibri"/>
              </a:rPr>
              <a:t>Secondary structure: alpha helices and beta sheets</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Annotating Your Modeling Tie</a:t>
            </a:r>
          </a:p>
        </p:txBody>
      </p:sp>
      <p:pic>
        <p:nvPicPr>
          <p:cNvPr id="8" name="Picture 2" descr="A purple and white head with a light bulb inside&#10;&#10;Description automatically generated">
            <a:extLst>
              <a:ext uri="{FF2B5EF4-FFF2-40B4-BE49-F238E27FC236}">
                <a16:creationId xmlns:a16="http://schemas.microsoft.com/office/drawing/2014/main" id="{48BC0F1F-5B4F-D306-6309-5A7948C5F2B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09321" y="99675"/>
            <a:ext cx="1247775" cy="12382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a:extLst>
              <a:ext uri="{FF2B5EF4-FFF2-40B4-BE49-F238E27FC236}">
                <a16:creationId xmlns:a16="http://schemas.microsoft.com/office/drawing/2014/main" id="{3F906A81-B95E-9ABD-3E7F-C3B2BD953A5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22393" y="120470"/>
            <a:ext cx="1221640" cy="1221641"/>
          </a:xfrm>
          <a:prstGeom prst="rect">
            <a:avLst/>
          </a:prstGeom>
          <a:noFill/>
          <a:extLst>
            <a:ext uri="{909E8E84-426E-40DD-AFC4-6F175D3DCCD1}">
              <a14:hiddenFill xmlns:a14="http://schemas.microsoft.com/office/drawing/2010/main">
                <a:solidFill>
                  <a:srgbClr val="FFFFFF"/>
                </a:solidFill>
              </a14:hiddenFill>
            </a:ext>
          </a:extLst>
        </p:spPr>
      </p:pic>
      <p:pic>
        <p:nvPicPr>
          <p:cNvPr id="3" name="video4-module3Intro-A -NON-SO-COPY">
            <a:hlinkClick r:id="" action="ppaction://media"/>
            <a:extLst>
              <a:ext uri="{FF2B5EF4-FFF2-40B4-BE49-F238E27FC236}">
                <a16:creationId xmlns:a16="http://schemas.microsoft.com/office/drawing/2014/main" id="{B9C890BC-C5E8-8CC1-F742-DB93EE9004CF}"/>
              </a:ext>
            </a:extLst>
          </p:cNvPr>
          <p:cNvPicPr>
            <a:picLocks noChangeAspect="1"/>
          </p:cNvPicPr>
          <p:nvPr>
            <a:videoFile r:link="rId3"/>
            <p:extLst>
              <p:ext uri="{DAA4B4D4-6D71-4841-9C94-3DE7FCFB9230}">
                <p14:media xmlns:p14="http://schemas.microsoft.com/office/powerpoint/2010/main" r:embed="rId2"/>
              </p:ext>
            </p:extLst>
          </p:nvPr>
        </p:nvPicPr>
        <p:blipFill>
          <a:blip r:embed="rId11"/>
          <a:stretch>
            <a:fillRect/>
          </a:stretch>
        </p:blipFill>
        <p:spPr>
          <a:xfrm>
            <a:off x="6098213" y="1717194"/>
            <a:ext cx="5675939" cy="3208098"/>
          </a:xfrm>
          <a:prstGeom prst="rect">
            <a:avLst/>
          </a:prstGeom>
        </p:spPr>
      </p:pic>
    </p:spTree>
    <p:extLst>
      <p:ext uri="{BB962C8B-B14F-4D97-AF65-F5344CB8AC3E}">
        <p14:creationId xmlns:p14="http://schemas.microsoft.com/office/powerpoint/2010/main" val="128638650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p:ext uri="{6950BFC3-D8DA-4A85-94F7-54DA5524770B}">
      <p188:commentRel xmlns:p188="http://schemas.microsoft.com/office/powerpoint/2018/8/main" r:id="rId6"/>
    </p:ext>
  </p:extLs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2" y="1997839"/>
            <a:ext cx="4906755" cy="28315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Using the web page as your guide</a:t>
            </a:r>
            <a:r>
              <a:rPr lang="en-US" sz="2000" b="1">
                <a:cs typeface="Calibri"/>
              </a:rPr>
              <a:t>, fold the secondary and tertiary protein structures</a:t>
            </a:r>
            <a:r>
              <a:rPr lang="en-US" sz="2000">
                <a:cs typeface="Calibri"/>
              </a:rPr>
              <a:t>.</a:t>
            </a:r>
          </a:p>
          <a:p>
            <a:endParaRPr lang="en-US" sz="1000">
              <a:cs typeface="Calibri"/>
            </a:endParaRPr>
          </a:p>
          <a:p>
            <a:pPr marL="457200" indent="-231775">
              <a:buFont typeface="Arial" panose="020B0604020202020204" pitchFamily="34" charset="0"/>
              <a:buChar char="•"/>
            </a:pPr>
            <a:r>
              <a:rPr lang="en-US" sz="2000">
                <a:cs typeface="Calibri"/>
              </a:rPr>
              <a:t>Secondary structure: fold the alpha helices and beta sheets</a:t>
            </a:r>
          </a:p>
          <a:p>
            <a:pPr marL="457200" indent="-231775"/>
            <a:endParaRPr lang="en-US" sz="800">
              <a:cs typeface="Calibri"/>
            </a:endParaRPr>
          </a:p>
          <a:p>
            <a:pPr marL="457200" indent="-231775">
              <a:buFont typeface="Arial" panose="020B0604020202020204" pitchFamily="34" charset="0"/>
              <a:buChar char="•"/>
            </a:pPr>
            <a:r>
              <a:rPr lang="en-US" sz="2000">
                <a:cs typeface="Calibri"/>
              </a:rPr>
              <a:t>Tertiary structure: fold the overall shape of the protein</a:t>
            </a:r>
            <a:br>
              <a:rPr lang="en-US" sz="2000">
                <a:cs typeface="Calibri"/>
              </a:rPr>
            </a:br>
            <a:br>
              <a:rPr lang="en-US" sz="2000">
                <a:cs typeface="Calibri"/>
              </a:rPr>
            </a:br>
            <a:endParaRPr lang="en-US" sz="2000">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Folding Your Modeling Tie</a:t>
            </a:r>
          </a:p>
        </p:txBody>
      </p:sp>
      <p:pic>
        <p:nvPicPr>
          <p:cNvPr id="8" name="Picture 2" descr="A purple and white head with a light bulb inside&#10;&#10;Description automatically generated">
            <a:extLst>
              <a:ext uri="{FF2B5EF4-FFF2-40B4-BE49-F238E27FC236}">
                <a16:creationId xmlns:a16="http://schemas.microsoft.com/office/drawing/2014/main" id="{48BC0F1F-5B4F-D306-6309-5A7948C5F2B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09321" y="99675"/>
            <a:ext cx="1247775" cy="12382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a:extLst>
              <a:ext uri="{FF2B5EF4-FFF2-40B4-BE49-F238E27FC236}">
                <a16:creationId xmlns:a16="http://schemas.microsoft.com/office/drawing/2014/main" id="{3F906A81-B95E-9ABD-3E7F-C3B2BD953A5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22393" y="120470"/>
            <a:ext cx="1221640" cy="1221641"/>
          </a:xfrm>
          <a:prstGeom prst="rect">
            <a:avLst/>
          </a:prstGeom>
          <a:noFill/>
          <a:extLst>
            <a:ext uri="{909E8E84-426E-40DD-AFC4-6F175D3DCCD1}">
              <a14:hiddenFill xmlns:a14="http://schemas.microsoft.com/office/drawing/2010/main">
                <a:solidFill>
                  <a:srgbClr val="FFFFFF"/>
                </a:solidFill>
              </a14:hiddenFill>
            </a:ext>
          </a:extLst>
        </p:spPr>
      </p:pic>
      <p:pic>
        <p:nvPicPr>
          <p:cNvPr id="3" name="video4-module3Intro-B -NON-SO-COPY">
            <a:hlinkClick r:id="" action="ppaction://media"/>
            <a:extLst>
              <a:ext uri="{FF2B5EF4-FFF2-40B4-BE49-F238E27FC236}">
                <a16:creationId xmlns:a16="http://schemas.microsoft.com/office/drawing/2014/main" id="{0BF5560D-EE4A-3C25-1885-9ED6B30C56D2}"/>
              </a:ext>
            </a:extLst>
          </p:cNvPr>
          <p:cNvPicPr>
            <a:picLocks noChangeAspect="1"/>
          </p:cNvPicPr>
          <p:nvPr>
            <a:videoFile r:link="rId3"/>
            <p:extLst>
              <p:ext uri="{DAA4B4D4-6D71-4841-9C94-3DE7FCFB9230}">
                <p14:media xmlns:p14="http://schemas.microsoft.com/office/powerpoint/2010/main" r:embed="rId2"/>
              </p:ext>
            </p:extLst>
          </p:nvPr>
        </p:nvPicPr>
        <p:blipFill>
          <a:blip r:embed="rId11"/>
          <a:stretch>
            <a:fillRect/>
          </a:stretch>
        </p:blipFill>
        <p:spPr>
          <a:xfrm>
            <a:off x="6098213" y="1994284"/>
            <a:ext cx="5876060" cy="3300462"/>
          </a:xfrm>
          <a:prstGeom prst="rect">
            <a:avLst/>
          </a:prstGeom>
        </p:spPr>
      </p:pic>
    </p:spTree>
    <p:extLst>
      <p:ext uri="{BB962C8B-B14F-4D97-AF65-F5344CB8AC3E}">
        <p14:creationId xmlns:p14="http://schemas.microsoft.com/office/powerpoint/2010/main" val="207693156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p:ext uri="{6950BFC3-D8DA-4A85-94F7-54DA5524770B}">
      <p188:commentRel xmlns:p188="http://schemas.microsoft.com/office/powerpoint/2018/8/main" r:id="rId6"/>
    </p:ext>
  </p:extLs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2" y="1911575"/>
            <a:ext cx="5793961"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There are many more types of proteins than the three highlighted in this activity. </a:t>
            </a:r>
          </a:p>
          <a:p>
            <a:endParaRPr lang="en-US" sz="2000">
              <a:cs typeface="Calibri"/>
            </a:endParaRPr>
          </a:p>
          <a:p>
            <a:r>
              <a:rPr lang="en-US" sz="2000">
                <a:cs typeface="Calibri"/>
              </a:rPr>
              <a:t>Use the </a:t>
            </a:r>
            <a:r>
              <a:rPr lang="en-US" sz="2000" b="1">
                <a:solidFill>
                  <a:srgbClr val="D200B9"/>
                </a:solidFill>
                <a:cs typeface="Calibri"/>
              </a:rPr>
              <a:t>RCSB's Molecule of the Month </a:t>
            </a:r>
            <a:r>
              <a:rPr lang="en-US" sz="2000">
                <a:cs typeface="Calibri"/>
              </a:rPr>
              <a:t>website to learn about more proteins.</a:t>
            </a:r>
          </a:p>
          <a:p>
            <a:endParaRPr lang="en-US" sz="2000">
              <a:cs typeface="Calibri"/>
            </a:endParaRPr>
          </a:p>
          <a:p>
            <a:r>
              <a:rPr lang="en-US" sz="2000" i="1">
                <a:solidFill>
                  <a:srgbClr val="0070C0"/>
                </a:solidFill>
                <a:cs typeface="Calibri"/>
                <a:hlinkClick r:id="rId6"/>
              </a:rPr>
              <a:t>https://pdb101.rcsb.org/motm/motm-by-title</a:t>
            </a:r>
          </a:p>
          <a:p>
            <a:endParaRPr lang="en-US" sz="2000" i="1">
              <a:solidFill>
                <a:srgbClr val="0070C0"/>
              </a:solidFill>
              <a:cs typeface="Calibri"/>
            </a:endParaRPr>
          </a:p>
          <a:p>
            <a:endParaRPr lang="en-US" sz="2000" i="1">
              <a:solidFill>
                <a:srgbClr val="0070C0"/>
              </a:solidFill>
              <a:cs typeface="Calibri"/>
            </a:endParaRPr>
          </a:p>
          <a:p>
            <a:r>
              <a:rPr lang="en-US" sz="2000">
                <a:solidFill>
                  <a:srgbClr val="000000"/>
                </a:solidFill>
                <a:cs typeface="Calibri"/>
              </a:rPr>
              <a:t>Use </a:t>
            </a:r>
            <a:r>
              <a:rPr lang="en-US" sz="2000" b="1">
                <a:solidFill>
                  <a:srgbClr val="D200B9"/>
                </a:solidFill>
                <a:cs typeface="Calibri"/>
              </a:rPr>
              <a:t>3DMD's Protein Exploratorium </a:t>
            </a:r>
            <a:r>
              <a:rPr lang="en-US" sz="2000">
                <a:solidFill>
                  <a:srgbClr val="000000"/>
                </a:solidFill>
                <a:cs typeface="Calibri"/>
              </a:rPr>
              <a:t>to view any known protein structure in an interactive web page.</a:t>
            </a:r>
            <a:br>
              <a:rPr lang="en-US" sz="2000">
                <a:cs typeface="Calibri"/>
              </a:rPr>
            </a:br>
            <a:br>
              <a:rPr lang="en-US" sz="2000">
                <a:cs typeface="Calibri"/>
              </a:rPr>
            </a:br>
            <a:r>
              <a:rPr lang="en-US" sz="2000" i="1" u="sng">
                <a:solidFill>
                  <a:srgbClr val="0070C0"/>
                </a:solidFill>
                <a:ea typeface="+mn-lt"/>
                <a:cs typeface="+mn-lt"/>
              </a:rPr>
              <a:t>https://learn.3dmoleculardesigns.com/digital-modeling-hub/protein_exploratorium</a:t>
            </a:r>
            <a:endParaRPr lang="en-US" sz="2000" i="1" u="sng">
              <a:solidFill>
                <a:srgbClr val="0070C0"/>
              </a:solidFill>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Exploring More Protein Structures</a:t>
            </a:r>
          </a:p>
        </p:txBody>
      </p:sp>
      <p:pic>
        <p:nvPicPr>
          <p:cNvPr id="8" name="Picture 2" descr="A purple and white head with a light bulb inside&#10;&#10;Description automatically generated">
            <a:extLst>
              <a:ext uri="{FF2B5EF4-FFF2-40B4-BE49-F238E27FC236}">
                <a16:creationId xmlns:a16="http://schemas.microsoft.com/office/drawing/2014/main" id="{48BC0F1F-5B4F-D306-6309-5A7948C5F2B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09321" y="99675"/>
            <a:ext cx="1247775" cy="12382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a:extLst>
              <a:ext uri="{FF2B5EF4-FFF2-40B4-BE49-F238E27FC236}">
                <a16:creationId xmlns:a16="http://schemas.microsoft.com/office/drawing/2014/main" id="{3F906A81-B95E-9ABD-3E7F-C3B2BD953A5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22393" y="120470"/>
            <a:ext cx="1221640" cy="1221641"/>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emoglobin, with hemes in red.">
            <a:extLst>
              <a:ext uri="{FF2B5EF4-FFF2-40B4-BE49-F238E27FC236}">
                <a16:creationId xmlns:a16="http://schemas.microsoft.com/office/drawing/2014/main" id="{DBE0C631-C0D6-C554-F54E-CD9F2428356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5912" y="1763486"/>
            <a:ext cx="4307296" cy="4156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230372"/>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D67EF8-7C9D-C74B-B47B-E18D7E960377}"/>
              </a:ext>
            </a:extLst>
          </p:cNvPr>
          <p:cNvSpPr txBox="1"/>
          <p:nvPr/>
        </p:nvSpPr>
        <p:spPr>
          <a:xfrm>
            <a:off x="779357" y="5032914"/>
            <a:ext cx="3190348"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Proteins are made of long chains of amino acids.</a:t>
            </a:r>
            <a:endParaRPr lang="en-US"/>
          </a:p>
        </p:txBody>
      </p:sp>
      <p:sp>
        <p:nvSpPr>
          <p:cNvPr id="3" name="Footer Placeholder 2">
            <a:extLst>
              <a:ext uri="{FF2B5EF4-FFF2-40B4-BE49-F238E27FC236}">
                <a16:creationId xmlns:a16="http://schemas.microsoft.com/office/drawing/2014/main" id="{1681B8FC-E920-0AE5-0669-031C332FCE06}"/>
              </a:ext>
            </a:extLst>
          </p:cNvPr>
          <p:cNvSpPr>
            <a:spLocks noGrp="1"/>
          </p:cNvSpPr>
          <p:nvPr>
            <p:ph type="ftr" sz="quarter" idx="11"/>
          </p:nvPr>
        </p:nvSpPr>
        <p:spPr/>
        <p:txBody>
          <a:bodyPr/>
          <a:lstStyle/>
          <a:p>
            <a:r>
              <a:rPr lang="en-US">
                <a:latin typeface="+mn-lt"/>
              </a:rPr>
              <a:t>© 2023 3D Molecular Designs. All Rights Reserved. </a:t>
            </a:r>
          </a:p>
        </p:txBody>
      </p:sp>
      <p:sp>
        <p:nvSpPr>
          <p:cNvPr id="6" name="Title 1">
            <a:extLst>
              <a:ext uri="{FF2B5EF4-FFF2-40B4-BE49-F238E27FC236}">
                <a16:creationId xmlns:a16="http://schemas.microsoft.com/office/drawing/2014/main" id="{5AA13315-0607-7D59-9D45-8E253F481159}"/>
              </a:ext>
            </a:extLst>
          </p:cNvPr>
          <p:cNvSpPr txBox="1">
            <a:spLocks/>
          </p:cNvSpPr>
          <p:nvPr/>
        </p:nvSpPr>
        <p:spPr>
          <a:xfrm>
            <a:off x="507933" y="1807721"/>
            <a:ext cx="8491095" cy="997827"/>
          </a:xfrm>
          <a:prstGeom prst="rect">
            <a:avLst/>
          </a:prstGeom>
        </p:spPr>
        <p:txBody>
          <a:bodyPr vert="horz" lIns="91440" tIns="45719" rIns="91440" bIns="4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mn-lt"/>
                <a:cs typeface="Myanmar Text" panose="020B0502040204020203" pitchFamily="34" charset="0"/>
              </a:rPr>
              <a:t>Conclusions</a:t>
            </a:r>
          </a:p>
        </p:txBody>
      </p:sp>
      <p:sp>
        <p:nvSpPr>
          <p:cNvPr id="10" name="TextBox 9">
            <a:extLst>
              <a:ext uri="{FF2B5EF4-FFF2-40B4-BE49-F238E27FC236}">
                <a16:creationId xmlns:a16="http://schemas.microsoft.com/office/drawing/2014/main" id="{C62E8F2C-8F4C-D711-A8CF-6FC4222A88EA}"/>
              </a:ext>
            </a:extLst>
          </p:cNvPr>
          <p:cNvSpPr txBox="1"/>
          <p:nvPr/>
        </p:nvSpPr>
        <p:spPr>
          <a:xfrm>
            <a:off x="4261362" y="5032913"/>
            <a:ext cx="3433480"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Protein chains fold into precise 3-dimensional shapes.</a:t>
            </a:r>
            <a:endParaRPr lang="en-US"/>
          </a:p>
        </p:txBody>
      </p:sp>
      <p:sp>
        <p:nvSpPr>
          <p:cNvPr id="17" name="TextBox 16">
            <a:extLst>
              <a:ext uri="{FF2B5EF4-FFF2-40B4-BE49-F238E27FC236}">
                <a16:creationId xmlns:a16="http://schemas.microsoft.com/office/drawing/2014/main" id="{1E36F882-D96E-7C78-EB40-95BD656461FE}"/>
              </a:ext>
            </a:extLst>
          </p:cNvPr>
          <p:cNvSpPr txBox="1"/>
          <p:nvPr/>
        </p:nvSpPr>
        <p:spPr>
          <a:xfrm>
            <a:off x="7700601" y="5038150"/>
            <a:ext cx="3889076"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Each unique protein structure performs a unique function. </a:t>
            </a:r>
          </a:p>
        </p:txBody>
      </p:sp>
      <p:pic>
        <p:nvPicPr>
          <p:cNvPr id="22" name="Picture 21" descr="A close-up of a pencil&#10;&#10;Description automatically generated">
            <a:extLst>
              <a:ext uri="{FF2B5EF4-FFF2-40B4-BE49-F238E27FC236}">
                <a16:creationId xmlns:a16="http://schemas.microsoft.com/office/drawing/2014/main" id="{DFDC22F0-76C3-52AF-422C-A1ABE521692F}"/>
              </a:ext>
            </a:extLst>
          </p:cNvPr>
          <p:cNvPicPr>
            <a:picLocks noChangeAspect="1"/>
          </p:cNvPicPr>
          <p:nvPr/>
        </p:nvPicPr>
        <p:blipFill>
          <a:blip r:embed="rId5">
            <a:extLst>
              <a:ext uri="{28A0092B-C50C-407E-A947-70E740481C1C}">
                <a14:useLocalDpi xmlns:a14="http://schemas.microsoft.com/office/drawing/2010/main" val="0"/>
              </a:ext>
            </a:extLst>
          </a:blip>
          <a:srcRect l="70199" b="15825"/>
          <a:stretch/>
        </p:blipFill>
        <p:spPr>
          <a:xfrm>
            <a:off x="4921387" y="2805548"/>
            <a:ext cx="2113429" cy="2001583"/>
          </a:xfrm>
          <a:prstGeom prst="rect">
            <a:avLst/>
          </a:prstGeom>
        </p:spPr>
      </p:pic>
      <p:pic>
        <p:nvPicPr>
          <p:cNvPr id="5122" name="Picture 2" descr="Top Molecules of the Month in 2023">
            <a:extLst>
              <a:ext uri="{FF2B5EF4-FFF2-40B4-BE49-F238E27FC236}">
                <a16:creationId xmlns:a16="http://schemas.microsoft.com/office/drawing/2014/main" id="{83F6878F-ADB0-BA18-0EFF-9A915F1DCC6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41840"/>
          <a:stretch/>
        </p:blipFill>
        <p:spPr bwMode="auto">
          <a:xfrm>
            <a:off x="7826829" y="2472628"/>
            <a:ext cx="3528579" cy="2390502"/>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006DD554-4028-7A0E-F745-C3E31083D24D}"/>
              </a:ext>
            </a:extLst>
          </p:cNvPr>
          <p:cNvGrpSpPr/>
          <p:nvPr/>
        </p:nvGrpSpPr>
        <p:grpSpPr>
          <a:xfrm>
            <a:off x="220584" y="3186008"/>
            <a:ext cx="4489996" cy="1138886"/>
            <a:chOff x="286999" y="3719277"/>
            <a:chExt cx="3345595" cy="848609"/>
          </a:xfrm>
        </p:grpSpPr>
        <p:pic>
          <p:nvPicPr>
            <p:cNvPr id="9" name="Picture 8" descr="A diagram of a protein chain&#10;&#10;Description automatically generated">
              <a:extLst>
                <a:ext uri="{FF2B5EF4-FFF2-40B4-BE49-F238E27FC236}">
                  <a16:creationId xmlns:a16="http://schemas.microsoft.com/office/drawing/2014/main" id="{5F8CB181-34FB-5585-2B1E-69A7DD97440A}"/>
                </a:ext>
              </a:extLst>
            </p:cNvPr>
            <p:cNvPicPr>
              <a:picLocks noChangeAspect="1"/>
            </p:cNvPicPr>
            <p:nvPr/>
          </p:nvPicPr>
          <p:blipFill>
            <a:blip r:embed="rId7">
              <a:extLst>
                <a:ext uri="{28A0092B-C50C-407E-A947-70E740481C1C}">
                  <a14:useLocalDpi xmlns:a14="http://schemas.microsoft.com/office/drawing/2010/main" val="0"/>
                </a:ext>
              </a:extLst>
            </a:blip>
            <a:srcRect l="28929" t="28291" r="26904" b="45193"/>
            <a:stretch/>
          </p:blipFill>
          <p:spPr>
            <a:xfrm>
              <a:off x="286999" y="3719277"/>
              <a:ext cx="2507334" cy="846752"/>
            </a:xfrm>
            <a:prstGeom prst="rect">
              <a:avLst/>
            </a:prstGeom>
          </p:spPr>
        </p:pic>
        <p:pic>
          <p:nvPicPr>
            <p:cNvPr id="23" name="Picture 22" descr="A diagram of a protein chain&#10;&#10;Description automatically generated">
              <a:extLst>
                <a:ext uri="{FF2B5EF4-FFF2-40B4-BE49-F238E27FC236}">
                  <a16:creationId xmlns:a16="http://schemas.microsoft.com/office/drawing/2014/main" id="{712BAE2D-0E8D-7674-C4F7-1B3E436FC888}"/>
                </a:ext>
              </a:extLst>
            </p:cNvPr>
            <p:cNvPicPr>
              <a:picLocks noChangeAspect="1"/>
            </p:cNvPicPr>
            <p:nvPr/>
          </p:nvPicPr>
          <p:blipFill>
            <a:blip r:embed="rId7">
              <a:extLst>
                <a:ext uri="{28A0092B-C50C-407E-A947-70E740481C1C}">
                  <a14:useLocalDpi xmlns:a14="http://schemas.microsoft.com/office/drawing/2010/main" val="0"/>
                </a:ext>
              </a:extLst>
            </a:blip>
            <a:srcRect l="69740" t="28291" b="45193"/>
            <a:stretch/>
          </p:blipFill>
          <p:spPr>
            <a:xfrm>
              <a:off x="1914781" y="3721134"/>
              <a:ext cx="1717813" cy="846752"/>
            </a:xfrm>
            <a:prstGeom prst="rect">
              <a:avLst/>
            </a:prstGeom>
          </p:spPr>
        </p:pic>
        <p:sp>
          <p:nvSpPr>
            <p:cNvPr id="21" name="Rectangle 20">
              <a:extLst>
                <a:ext uri="{FF2B5EF4-FFF2-40B4-BE49-F238E27FC236}">
                  <a16:creationId xmlns:a16="http://schemas.microsoft.com/office/drawing/2014/main" id="{1D9703E4-7ACA-5810-98C2-FCFBF689B249}"/>
                </a:ext>
              </a:extLst>
            </p:cNvPr>
            <p:cNvSpPr/>
            <p:nvPr/>
          </p:nvSpPr>
          <p:spPr>
            <a:xfrm>
              <a:off x="686664" y="3748380"/>
              <a:ext cx="2442556" cy="5664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709039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61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917757" y="1096611"/>
            <a:ext cx="9052705" cy="1477328"/>
          </a:xfrm>
          <a:prstGeom prst="rect">
            <a:avLst/>
          </a:prstGeom>
          <a:noFill/>
        </p:spPr>
        <p:txBody>
          <a:bodyPr wrap="square" lIns="91440" tIns="45720" rIns="91440" bIns="45720" rtlCol="0" anchor="t">
            <a:spAutoFit/>
          </a:bodyPr>
          <a:lstStyle/>
          <a:p>
            <a:pPr>
              <a:lnSpc>
                <a:spcPct val="150000"/>
              </a:lnSpc>
              <a:spcAft>
                <a:spcPts val="600"/>
              </a:spcAft>
            </a:pPr>
            <a:r>
              <a:rPr lang="en-US" b="1">
                <a:solidFill>
                  <a:srgbClr val="000000"/>
                </a:solidFill>
                <a:cs typeface="Myanmar Text"/>
              </a:rPr>
              <a:t>Activity Summary</a:t>
            </a:r>
            <a:endParaRPr lang="en-US"/>
          </a:p>
          <a:p>
            <a:pPr>
              <a:spcAft>
                <a:spcPts val="1200"/>
              </a:spcAft>
            </a:pPr>
            <a:r>
              <a:rPr lang="en-US" sz="1600" b="0" i="0">
                <a:solidFill>
                  <a:srgbClr val="282828"/>
                </a:solidFill>
                <a:effectLst/>
                <a:latin typeface="DM Sans"/>
              </a:rPr>
              <a:t>This hands-on modeling kit is designed to help students visualize protein structures and how a protein's unique shape impacts its function.</a:t>
            </a:r>
          </a:p>
          <a:p>
            <a:pPr>
              <a:spcAft>
                <a:spcPts val="1200"/>
              </a:spcAft>
            </a:pPr>
            <a:r>
              <a:rPr lang="en-US" sz="1600">
                <a:solidFill>
                  <a:srgbClr val="000000"/>
                </a:solidFill>
                <a:latin typeface="DM Sans" pitchFamily="2" charset="0"/>
                <a:cs typeface="Myanmar Text" panose="020B0502040204020203" pitchFamily="34" charset="0"/>
              </a:rPr>
              <a:t>The activity is divided into four sections:</a:t>
            </a: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Summary</a:t>
            </a:r>
            <a:endParaRPr lang="en-US" sz="4000">
              <a:solidFill>
                <a:schemeClr val="bg1"/>
              </a:solidFill>
              <a:cs typeface="Myanmar Text"/>
            </a:endParaRPr>
          </a:p>
        </p:txBody>
      </p:sp>
      <p:pic>
        <p:nvPicPr>
          <p:cNvPr id="7" name="Picture 6" descr="A screenshot of a computer game&#10;&#10;Description automatically generated">
            <a:extLst>
              <a:ext uri="{FF2B5EF4-FFF2-40B4-BE49-F238E27FC236}">
                <a16:creationId xmlns:a16="http://schemas.microsoft.com/office/drawing/2014/main" id="{1EFE88DC-6D31-0263-7C14-33A0C00666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92270" y="2942425"/>
            <a:ext cx="1770312" cy="1749460"/>
          </a:xfrm>
          <a:prstGeom prst="rect">
            <a:avLst/>
          </a:prstGeom>
        </p:spPr>
      </p:pic>
      <p:pic>
        <p:nvPicPr>
          <p:cNvPr id="11" name="Picture 10" descr="Close-up of a red blue and a green circle&#10;&#10;Description automatically generated">
            <a:extLst>
              <a:ext uri="{FF2B5EF4-FFF2-40B4-BE49-F238E27FC236}">
                <a16:creationId xmlns:a16="http://schemas.microsoft.com/office/drawing/2014/main" id="{9F0424DE-3DEB-0763-6471-FC87DF4B50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0458" y="2931999"/>
            <a:ext cx="1770312" cy="1770312"/>
          </a:xfrm>
          <a:prstGeom prst="rect">
            <a:avLst/>
          </a:prstGeom>
        </p:spPr>
      </p:pic>
      <p:pic>
        <p:nvPicPr>
          <p:cNvPr id="13" name="Picture 12" descr="A grey and blue flexible tube&#10;&#10;Description automatically generated with medium confidence">
            <a:extLst>
              <a:ext uri="{FF2B5EF4-FFF2-40B4-BE49-F238E27FC236}">
                <a16:creationId xmlns:a16="http://schemas.microsoft.com/office/drawing/2014/main" id="{ECF5808F-1989-1201-F250-231A86C034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90195" y="2921574"/>
            <a:ext cx="1770311" cy="1770311"/>
          </a:xfrm>
          <a:prstGeom prst="rect">
            <a:avLst/>
          </a:prstGeom>
        </p:spPr>
      </p:pic>
      <p:pic>
        <p:nvPicPr>
          <p:cNvPr id="15" name="Picture 14" descr="A grey and blue flexible tube&#10;&#10;Description automatically generated with medium confidence">
            <a:extLst>
              <a:ext uri="{FF2B5EF4-FFF2-40B4-BE49-F238E27FC236}">
                <a16:creationId xmlns:a16="http://schemas.microsoft.com/office/drawing/2014/main" id="{7CE49FC1-20D8-1EC0-BC2F-9ABCE8F1983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48383" y="2942425"/>
            <a:ext cx="1770312" cy="1770312"/>
          </a:xfrm>
          <a:prstGeom prst="rect">
            <a:avLst/>
          </a:prstGeom>
        </p:spPr>
      </p:pic>
      <p:sp>
        <p:nvSpPr>
          <p:cNvPr id="17" name="TextBox 16">
            <a:extLst>
              <a:ext uri="{FF2B5EF4-FFF2-40B4-BE49-F238E27FC236}">
                <a16:creationId xmlns:a16="http://schemas.microsoft.com/office/drawing/2014/main" id="{BA934FD9-8008-AB12-9CE7-7D94DB3A78A2}"/>
              </a:ext>
            </a:extLst>
          </p:cNvPr>
          <p:cNvSpPr txBox="1"/>
          <p:nvPr/>
        </p:nvSpPr>
        <p:spPr>
          <a:xfrm>
            <a:off x="852442" y="4947851"/>
            <a:ext cx="1770312" cy="830997"/>
          </a:xfrm>
          <a:prstGeom prst="rect">
            <a:avLst/>
          </a:prstGeom>
          <a:noFill/>
        </p:spPr>
        <p:txBody>
          <a:bodyPr wrap="square">
            <a:spAutoFit/>
          </a:bodyPr>
          <a:lstStyle/>
          <a:p>
            <a:pPr marL="223838" algn="ctr"/>
            <a:r>
              <a:rPr lang="en-US" sz="1600">
                <a:solidFill>
                  <a:srgbClr val="000000"/>
                </a:solidFill>
                <a:latin typeface="DM Sans" pitchFamily="2" charset="0"/>
                <a:cs typeface="Myanmar Text" panose="020B0502040204020203" pitchFamily="34" charset="0"/>
              </a:rPr>
              <a:t>Introduction</a:t>
            </a:r>
          </a:p>
          <a:p>
            <a:pPr marL="223838" algn="ctr"/>
            <a:r>
              <a:rPr lang="en-US" sz="1600">
                <a:solidFill>
                  <a:srgbClr val="000000"/>
                </a:solidFill>
                <a:latin typeface="DM Sans" pitchFamily="2" charset="0"/>
                <a:cs typeface="Myanmar Text" panose="020B0502040204020203" pitchFamily="34" charset="0"/>
              </a:rPr>
              <a:t>to protein structure</a:t>
            </a:r>
          </a:p>
        </p:txBody>
      </p:sp>
      <p:sp>
        <p:nvSpPr>
          <p:cNvPr id="18" name="TextBox 17">
            <a:extLst>
              <a:ext uri="{FF2B5EF4-FFF2-40B4-BE49-F238E27FC236}">
                <a16:creationId xmlns:a16="http://schemas.microsoft.com/office/drawing/2014/main" id="{85F9BECC-F719-BB11-DA96-BD89F8C7FE74}"/>
              </a:ext>
            </a:extLst>
          </p:cNvPr>
          <p:cNvSpPr txBox="1"/>
          <p:nvPr/>
        </p:nvSpPr>
        <p:spPr>
          <a:xfrm>
            <a:off x="8185729" y="4811781"/>
            <a:ext cx="1760278" cy="830997"/>
          </a:xfrm>
          <a:prstGeom prst="rect">
            <a:avLst/>
          </a:prstGeom>
          <a:noFill/>
        </p:spPr>
        <p:txBody>
          <a:bodyPr wrap="square" lIns="91440" tIns="45720" rIns="91440" bIns="45720" anchor="t">
            <a:spAutoFit/>
          </a:bodyPr>
          <a:lstStyle/>
          <a:p>
            <a:pPr marL="223520" algn="ctr"/>
            <a:r>
              <a:rPr lang="en-US" sz="1600">
                <a:solidFill>
                  <a:srgbClr val="000000"/>
                </a:solidFill>
                <a:latin typeface="DM Sans"/>
                <a:cs typeface="Myanmar Text"/>
              </a:rPr>
              <a:t>Folding the 3D protein backbone</a:t>
            </a:r>
            <a:endParaRPr lang="en-US"/>
          </a:p>
        </p:txBody>
      </p:sp>
      <p:sp>
        <p:nvSpPr>
          <p:cNvPr id="19" name="TextBox 18">
            <a:extLst>
              <a:ext uri="{FF2B5EF4-FFF2-40B4-BE49-F238E27FC236}">
                <a16:creationId xmlns:a16="http://schemas.microsoft.com/office/drawing/2014/main" id="{81E998FF-9B92-5A2D-78A5-86F01E9BDE67}"/>
              </a:ext>
            </a:extLst>
          </p:cNvPr>
          <p:cNvSpPr txBox="1"/>
          <p:nvPr/>
        </p:nvSpPr>
        <p:spPr>
          <a:xfrm>
            <a:off x="3303609" y="4947851"/>
            <a:ext cx="1522468" cy="830997"/>
          </a:xfrm>
          <a:prstGeom prst="rect">
            <a:avLst/>
          </a:prstGeom>
          <a:noFill/>
        </p:spPr>
        <p:txBody>
          <a:bodyPr wrap="square" lIns="91440" tIns="45720" rIns="91440" bIns="45720" anchor="t">
            <a:spAutoFit/>
          </a:bodyPr>
          <a:lstStyle/>
          <a:p>
            <a:pPr marL="223520" algn="ctr">
              <a:spcAft>
                <a:spcPts val="600"/>
              </a:spcAft>
            </a:pPr>
            <a:r>
              <a:rPr lang="en-US" sz="1600">
                <a:solidFill>
                  <a:srgbClr val="000000"/>
                </a:solidFill>
                <a:latin typeface="DM Sans"/>
                <a:cs typeface="Myanmar Text"/>
              </a:rPr>
              <a:t>Selecting a protein to model</a:t>
            </a:r>
            <a:endParaRPr lang="en-US"/>
          </a:p>
        </p:txBody>
      </p:sp>
      <p:sp>
        <p:nvSpPr>
          <p:cNvPr id="20" name="TextBox 19">
            <a:extLst>
              <a:ext uri="{FF2B5EF4-FFF2-40B4-BE49-F238E27FC236}">
                <a16:creationId xmlns:a16="http://schemas.microsoft.com/office/drawing/2014/main" id="{13B03AED-8965-F7FE-3572-7E01EFB85A21}"/>
              </a:ext>
            </a:extLst>
          </p:cNvPr>
          <p:cNvSpPr txBox="1"/>
          <p:nvPr/>
        </p:nvSpPr>
        <p:spPr>
          <a:xfrm>
            <a:off x="5802719" y="4961458"/>
            <a:ext cx="1732937" cy="1077218"/>
          </a:xfrm>
          <a:prstGeom prst="rect">
            <a:avLst/>
          </a:prstGeom>
          <a:noFill/>
        </p:spPr>
        <p:txBody>
          <a:bodyPr wrap="square" lIns="91440" tIns="45720" rIns="91440" bIns="45720" anchor="t">
            <a:spAutoFit/>
          </a:bodyPr>
          <a:lstStyle/>
          <a:p>
            <a:pPr marL="223520" algn="ctr">
              <a:spcAft>
                <a:spcPts val="600"/>
              </a:spcAft>
            </a:pPr>
            <a:r>
              <a:rPr lang="en-US" sz="1600">
                <a:solidFill>
                  <a:srgbClr val="000000"/>
                </a:solidFill>
                <a:latin typeface="DM Sans"/>
                <a:cs typeface="Myanmar Text"/>
              </a:rPr>
              <a:t>Annotating the linear protein backbone</a:t>
            </a:r>
            <a:endParaRPr lang="en-US"/>
          </a:p>
        </p:txBody>
      </p:sp>
      <p:sp>
        <p:nvSpPr>
          <p:cNvPr id="21" name="Oval 20">
            <a:extLst>
              <a:ext uri="{FF2B5EF4-FFF2-40B4-BE49-F238E27FC236}">
                <a16:creationId xmlns:a16="http://schemas.microsoft.com/office/drawing/2014/main" id="{C484DD4F-5C8D-D766-64D6-7A67BDC3E95B}"/>
              </a:ext>
            </a:extLst>
          </p:cNvPr>
          <p:cNvSpPr/>
          <p:nvPr/>
        </p:nvSpPr>
        <p:spPr>
          <a:xfrm>
            <a:off x="950458" y="2942425"/>
            <a:ext cx="1770312" cy="1770312"/>
          </a:xfrm>
          <a:prstGeom prst="ellipse">
            <a:avLst/>
          </a:prstGeom>
          <a:noFill/>
          <a:ln w="222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22" name="Oval 21">
            <a:extLst>
              <a:ext uri="{FF2B5EF4-FFF2-40B4-BE49-F238E27FC236}">
                <a16:creationId xmlns:a16="http://schemas.microsoft.com/office/drawing/2014/main" id="{AF061906-FB8A-699C-A6B9-C93F62867715}"/>
              </a:ext>
            </a:extLst>
          </p:cNvPr>
          <p:cNvSpPr/>
          <p:nvPr/>
        </p:nvSpPr>
        <p:spPr>
          <a:xfrm>
            <a:off x="3292270" y="2921574"/>
            <a:ext cx="1770312" cy="1770312"/>
          </a:xfrm>
          <a:prstGeom prst="ellipse">
            <a:avLst/>
          </a:prstGeom>
          <a:noFill/>
          <a:ln w="222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23" name="Oval 22">
            <a:extLst>
              <a:ext uri="{FF2B5EF4-FFF2-40B4-BE49-F238E27FC236}">
                <a16:creationId xmlns:a16="http://schemas.microsoft.com/office/drawing/2014/main" id="{316A3E76-6BD8-3E67-6C84-776416691B94}"/>
              </a:ext>
            </a:extLst>
          </p:cNvPr>
          <p:cNvSpPr/>
          <p:nvPr/>
        </p:nvSpPr>
        <p:spPr>
          <a:xfrm>
            <a:off x="5742495" y="2942425"/>
            <a:ext cx="1770312" cy="1770312"/>
          </a:xfrm>
          <a:prstGeom prst="ellipse">
            <a:avLst/>
          </a:prstGeom>
          <a:noFill/>
          <a:ln w="222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24" name="Oval 23">
            <a:extLst>
              <a:ext uri="{FF2B5EF4-FFF2-40B4-BE49-F238E27FC236}">
                <a16:creationId xmlns:a16="http://schemas.microsoft.com/office/drawing/2014/main" id="{FB5E84B9-6482-7817-438C-8F44929B4005}"/>
              </a:ext>
            </a:extLst>
          </p:cNvPr>
          <p:cNvSpPr/>
          <p:nvPr/>
        </p:nvSpPr>
        <p:spPr>
          <a:xfrm>
            <a:off x="8084307" y="2921574"/>
            <a:ext cx="1770312" cy="1770312"/>
          </a:xfrm>
          <a:prstGeom prst="ellipse">
            <a:avLst/>
          </a:prstGeom>
          <a:noFill/>
          <a:ln w="222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Tree>
    <p:custDataLst>
      <p:tags r:id="rId1"/>
    </p:custDataLst>
    <p:extLst>
      <p:ext uri="{BB962C8B-B14F-4D97-AF65-F5344CB8AC3E}">
        <p14:creationId xmlns:p14="http://schemas.microsoft.com/office/powerpoint/2010/main" val="905867743"/>
      </p:ext>
    </p:extLst>
  </p:cSld>
  <p:clrMapOvr>
    <a:masterClrMapping/>
  </p:clrMapOvr>
  <p:extLst>
    <p:ext uri="{6950BFC3-D8DA-4A85-94F7-54DA5524770B}">
      <p188:commentRel xmlns:p188="http://schemas.microsoft.com/office/powerpoint/2018/8/main" r:id="rId4"/>
    </p:ext>
  </p:extLst>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E52A50D5-5887-A523-2601-19B4FD86CF1F}"/>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6" name="TextBox 1">
            <a:extLst>
              <a:ext uri="{FF2B5EF4-FFF2-40B4-BE49-F238E27FC236}">
                <a16:creationId xmlns:a16="http://schemas.microsoft.com/office/drawing/2014/main" id="{97769909-3E7C-0FCF-5875-43595F930516}"/>
              </a:ext>
            </a:extLst>
          </p:cNvPr>
          <p:cNvSpPr txBox="1"/>
          <p:nvPr/>
        </p:nvSpPr>
        <p:spPr>
          <a:xfrm>
            <a:off x="914427" y="1195193"/>
            <a:ext cx="5634183" cy="5309144"/>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Activity Objectives</a:t>
            </a:r>
            <a:endParaRPr lang="en-US">
              <a:solidFill>
                <a:srgbClr val="000000"/>
              </a:solidFill>
              <a:cs typeface="Calibri"/>
            </a:endParaRPr>
          </a:p>
          <a:p>
            <a:pPr marL="172720" lvl="1" indent="-172720">
              <a:buFont typeface="Courier New,monospace"/>
              <a:buChar char="o"/>
            </a:pPr>
            <a:r>
              <a:rPr lang="en-US" sz="1600">
                <a:solidFill>
                  <a:srgbClr val="000000"/>
                </a:solidFill>
                <a:cs typeface="Calibri"/>
              </a:rPr>
              <a:t>Students will construct a protein backbone model that highlights secondary structures and amino acids of interest.</a:t>
            </a:r>
          </a:p>
          <a:p>
            <a:pPr marL="172720" lvl="1" indent="-172720">
              <a:buFont typeface="Courier New,monospace"/>
              <a:buChar char="o"/>
            </a:pPr>
            <a:r>
              <a:rPr lang="en-US" sz="1600">
                <a:solidFill>
                  <a:srgbClr val="000000"/>
                </a:solidFill>
                <a:cs typeface="Calibri"/>
              </a:rPr>
              <a:t>Students will explain how protein structure determines protein function.</a:t>
            </a:r>
            <a:endParaRPr lang="en-US" sz="1600">
              <a:solidFill>
                <a:srgbClr val="000000"/>
              </a:solidFill>
              <a:ea typeface="Calibri"/>
              <a:cs typeface="Calibri"/>
            </a:endParaRPr>
          </a:p>
          <a:p>
            <a:pPr marL="0" lvl="1"/>
            <a:endParaRPr lang="en-US" sz="1600">
              <a:solidFill>
                <a:srgbClr val="000000"/>
              </a:solidFill>
              <a:ea typeface="Calibri"/>
              <a:cs typeface="Calibri"/>
            </a:endParaRPr>
          </a:p>
          <a:p>
            <a:pPr marL="0" lvl="1">
              <a:spcAft>
                <a:spcPts val="601"/>
              </a:spcAft>
            </a:pPr>
            <a:r>
              <a:rPr lang="en-US" b="1">
                <a:solidFill>
                  <a:srgbClr val="000000"/>
                </a:solidFill>
                <a:cs typeface="Calibri"/>
              </a:rPr>
              <a:t>Estimated Class Time:</a:t>
            </a:r>
            <a:endParaRPr lang="en-US">
              <a:solidFill>
                <a:srgbClr val="000000"/>
              </a:solidFill>
              <a:cs typeface="Calibri"/>
            </a:endParaRPr>
          </a:p>
          <a:p>
            <a:r>
              <a:rPr lang="en-US" sz="1600">
                <a:solidFill>
                  <a:srgbClr val="000000"/>
                </a:solidFill>
                <a:cs typeface="Calibri"/>
              </a:rPr>
              <a:t>45 minutes</a:t>
            </a:r>
            <a:endParaRPr lang="en-US" sz="1600">
              <a:solidFill>
                <a:srgbClr val="000000"/>
              </a:solidFill>
              <a:ea typeface="Calibri"/>
              <a:cs typeface="Calibri"/>
            </a:endParaRPr>
          </a:p>
          <a:p>
            <a:endParaRPr lang="en-US" sz="1600">
              <a:solidFill>
                <a:srgbClr val="000000"/>
              </a:solidFill>
              <a:cs typeface="Calibri"/>
            </a:endParaRPr>
          </a:p>
          <a:p>
            <a:pPr>
              <a:spcAft>
                <a:spcPts val="601"/>
              </a:spcAft>
            </a:pPr>
            <a:r>
              <a:rPr lang="en-US" b="1">
                <a:solidFill>
                  <a:srgbClr val="000000"/>
                </a:solidFill>
                <a:cs typeface="Calibri"/>
              </a:rPr>
              <a:t>Required Models:</a:t>
            </a:r>
            <a:endParaRPr lang="en-US">
              <a:solidFill>
                <a:srgbClr val="000000"/>
              </a:solidFill>
              <a:cs typeface="Calibri"/>
            </a:endParaRPr>
          </a:p>
          <a:p>
            <a:r>
              <a:rPr lang="en-US" sz="1600">
                <a:solidFill>
                  <a:srgbClr val="000000"/>
                </a:solidFill>
                <a:cs typeface="Calibri"/>
              </a:rPr>
              <a:t>Protein Structure Modeling Kit</a:t>
            </a:r>
            <a:r>
              <a:rPr lang="en-US" sz="1300" baseline="30000">
                <a:solidFill>
                  <a:srgbClr val="000000"/>
                </a:solidFill>
                <a:cs typeface="Calibri"/>
              </a:rPr>
              <a:t>©</a:t>
            </a:r>
          </a:p>
          <a:p>
            <a:pPr>
              <a:spcAft>
                <a:spcPts val="601"/>
              </a:spcAft>
            </a:pPr>
            <a:endParaRPr lang="en-US" b="1">
              <a:solidFill>
                <a:srgbClr val="000000"/>
              </a:solidFill>
              <a:cs typeface="Myanmar Text"/>
            </a:endParaRPr>
          </a:p>
          <a:p>
            <a:pPr>
              <a:spcAft>
                <a:spcPts val="601"/>
              </a:spcAft>
            </a:pPr>
            <a:r>
              <a:rPr lang="en-US" b="1">
                <a:solidFill>
                  <a:srgbClr val="000000"/>
                </a:solidFill>
                <a:cs typeface="Myanmar Text"/>
              </a:rPr>
              <a:t>Required Media:</a:t>
            </a:r>
            <a:endParaRPr lang="en-US" b="1">
              <a:solidFill>
                <a:srgbClr val="000000"/>
              </a:solidFill>
              <a:ea typeface="Calibri"/>
              <a:cs typeface="Myanmar Text"/>
            </a:endParaRPr>
          </a:p>
          <a:p>
            <a:r>
              <a:rPr lang="en-US" sz="1600">
                <a:solidFill>
                  <a:srgbClr val="000000"/>
                </a:solidFill>
                <a:cs typeface="Myanmar Text"/>
              </a:rPr>
              <a:t>Three Protein Exploratorium Web Pages</a:t>
            </a:r>
          </a:p>
          <a:p>
            <a:pPr marL="171450" indent="-171450">
              <a:buFont typeface="Arial" panose="020B0604020202020204" pitchFamily="34" charset="0"/>
              <a:buChar char="•"/>
            </a:pPr>
            <a:r>
              <a:rPr lang="en-US" sz="1600" i="1" u="sng">
                <a:solidFill>
                  <a:srgbClr val="0070C0"/>
                </a:solidFill>
                <a:ea typeface="Calibri"/>
                <a:cs typeface="Myanmar Text"/>
              </a:rPr>
              <a:t>Zinc Finger - URL TBD</a:t>
            </a:r>
          </a:p>
          <a:p>
            <a:pPr marL="171450" indent="-171450">
              <a:buFont typeface="Arial" panose="020B0604020202020204" pitchFamily="34" charset="0"/>
              <a:buChar char="•"/>
            </a:pPr>
            <a:r>
              <a:rPr lang="en-US" sz="1600" i="1" u="sng">
                <a:solidFill>
                  <a:srgbClr val="0070C0"/>
                </a:solidFill>
                <a:ea typeface="Calibri"/>
                <a:cs typeface="Myanmar Text"/>
              </a:rPr>
              <a:t>Cytochrome C - URL TBD</a:t>
            </a:r>
          </a:p>
          <a:p>
            <a:pPr marL="171450" indent="-171450">
              <a:buFont typeface="Arial" panose="020B0604020202020204" pitchFamily="34" charset="0"/>
              <a:buChar char="•"/>
            </a:pPr>
            <a:r>
              <a:rPr lang="en-US" sz="1600" i="1" u="sng">
                <a:solidFill>
                  <a:srgbClr val="0070C0"/>
                </a:solidFill>
                <a:ea typeface="Calibri"/>
                <a:cs typeface="Myanmar Text"/>
              </a:rPr>
              <a:t>Immunoglobulin Fold - URL TBD</a:t>
            </a:r>
          </a:p>
          <a:p>
            <a:endParaRPr lang="en-US" sz="1600" b="1">
              <a:solidFill>
                <a:srgbClr val="000000"/>
              </a:solidFill>
              <a:cs typeface="Calibri"/>
            </a:endParaRPr>
          </a:p>
          <a:p>
            <a:pPr>
              <a:spcAft>
                <a:spcPts val="601"/>
              </a:spcAft>
            </a:pPr>
            <a:endParaRPr lang="en-US" sz="1600" b="1">
              <a:solidFill>
                <a:srgbClr val="000000"/>
              </a:solidFill>
              <a:cs typeface="Calibri"/>
            </a:endParaRPr>
          </a:p>
        </p:txBody>
      </p:sp>
      <p:sp>
        <p:nvSpPr>
          <p:cNvPr id="8" name="TextBox 1">
            <a:extLst>
              <a:ext uri="{FF2B5EF4-FFF2-40B4-BE49-F238E27FC236}">
                <a16:creationId xmlns:a16="http://schemas.microsoft.com/office/drawing/2014/main" id="{941A8659-48C6-DCB4-CF4A-88CD90BFEE08}"/>
              </a:ext>
            </a:extLst>
          </p:cNvPr>
          <p:cNvSpPr txBox="1"/>
          <p:nvPr/>
        </p:nvSpPr>
        <p:spPr>
          <a:xfrm>
            <a:off x="6993609" y="1204429"/>
            <a:ext cx="4487158" cy="4324387"/>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sz="1800" b="1">
                <a:solidFill>
                  <a:srgbClr val="000000"/>
                </a:solidFill>
                <a:cs typeface="Calibri"/>
              </a:rPr>
              <a:t>Other Materials Needed:</a:t>
            </a:r>
            <a:endParaRPr lang="en-US" sz="1800">
              <a:solidFill>
                <a:srgbClr val="000000"/>
              </a:solidFill>
              <a:ea typeface="Calibri"/>
              <a:cs typeface="Calibri"/>
            </a:endParaRPr>
          </a:p>
          <a:p>
            <a:r>
              <a:rPr lang="en-US" sz="1800">
                <a:cs typeface="Calibri"/>
              </a:rPr>
              <a:t>Meter stick</a:t>
            </a:r>
            <a:endParaRPr lang="en-US" sz="1200">
              <a:cs typeface="Calibri"/>
            </a:endParaRPr>
          </a:p>
          <a:p>
            <a:pPr>
              <a:spcAft>
                <a:spcPts val="601"/>
              </a:spcAft>
            </a:pPr>
            <a:endParaRPr lang="en-US" b="1">
              <a:solidFill>
                <a:srgbClr val="000000"/>
              </a:solidFill>
              <a:cs typeface="Calibri"/>
            </a:endParaRPr>
          </a:p>
          <a:p>
            <a:pPr>
              <a:spcAft>
                <a:spcPts val="601"/>
              </a:spcAft>
            </a:pPr>
            <a:r>
              <a:rPr lang="en-US" b="1">
                <a:solidFill>
                  <a:srgbClr val="000000"/>
                </a:solidFill>
                <a:cs typeface="Calibri"/>
              </a:rPr>
              <a:t>Grade, Class</a:t>
            </a:r>
            <a:endParaRPr lang="en-US">
              <a:solidFill>
                <a:srgbClr val="000000"/>
              </a:solidFill>
              <a:cs typeface="Calibri"/>
            </a:endParaRPr>
          </a:p>
          <a:p>
            <a:r>
              <a:rPr lang="en-US" sz="1600">
                <a:solidFill>
                  <a:srgbClr val="000000"/>
                </a:solidFill>
                <a:cs typeface="Calibri"/>
              </a:rPr>
              <a:t>9-12 Biology </a:t>
            </a:r>
          </a:p>
          <a:p>
            <a:endParaRPr lang="en-US" sz="1600">
              <a:solidFill>
                <a:srgbClr val="000000"/>
              </a:solidFill>
              <a:cs typeface="Calibri"/>
            </a:endParaRPr>
          </a:p>
          <a:p>
            <a:pPr>
              <a:spcAft>
                <a:spcPts val="601"/>
              </a:spcAft>
            </a:pPr>
            <a:r>
              <a:rPr lang="en-US" b="1">
                <a:solidFill>
                  <a:srgbClr val="000000"/>
                </a:solidFill>
                <a:cs typeface="Calibri"/>
              </a:rPr>
              <a:t>Topics</a:t>
            </a:r>
            <a:endParaRPr lang="en-US">
              <a:solidFill>
                <a:srgbClr val="000000"/>
              </a:solidFill>
              <a:cs typeface="Calibri"/>
            </a:endParaRPr>
          </a:p>
          <a:p>
            <a:pPr marL="172085" indent="-172085">
              <a:buFont typeface="Arial" panose="020B0604020202020204" pitchFamily="34" charset="0"/>
              <a:buChar char="•"/>
            </a:pPr>
            <a:r>
              <a:rPr lang="en-US" sz="1600">
                <a:solidFill>
                  <a:srgbClr val="000000"/>
                </a:solidFill>
                <a:cs typeface="Calibri"/>
              </a:rPr>
              <a:t>Protein Structure</a:t>
            </a:r>
          </a:p>
          <a:p>
            <a:pPr marL="172085" indent="-172085">
              <a:buFont typeface="Arial" panose="020B0604020202020204" pitchFamily="34" charset="0"/>
              <a:buChar char="•"/>
            </a:pPr>
            <a:r>
              <a:rPr lang="en-US" sz="1600">
                <a:solidFill>
                  <a:srgbClr val="000000"/>
                </a:solidFill>
                <a:cs typeface="Calibri"/>
              </a:rPr>
              <a:t>Molecular Visualization Software</a:t>
            </a:r>
          </a:p>
          <a:p>
            <a:endParaRPr lang="en-US" sz="1600">
              <a:solidFill>
                <a:srgbClr val="000000"/>
              </a:solidFill>
              <a:cs typeface="Calibri"/>
            </a:endParaRPr>
          </a:p>
          <a:p>
            <a:endParaRPr lang="en-US" sz="1401">
              <a:solidFill>
                <a:srgbClr val="000000"/>
              </a:solidFill>
              <a:cs typeface="Calibri"/>
            </a:endParaRPr>
          </a:p>
          <a:p>
            <a:pPr>
              <a:spcAft>
                <a:spcPts val="600"/>
              </a:spcAft>
            </a:pPr>
            <a:r>
              <a:rPr lang="en-US" b="1">
                <a:solidFill>
                  <a:srgbClr val="000000"/>
                </a:solidFill>
                <a:cs typeface="Calibri"/>
              </a:rPr>
              <a:t>Prerequisite Knowledge</a:t>
            </a:r>
            <a:endParaRPr lang="en-US" b="1">
              <a:solidFill>
                <a:srgbClr val="000000"/>
              </a:solidFill>
              <a:ea typeface="Calibri"/>
              <a:cs typeface="Calibri"/>
            </a:endParaRPr>
          </a:p>
          <a:p>
            <a:pPr marL="174625" indent="-174625">
              <a:buFont typeface="Arial" panose="020B0604020202020204" pitchFamily="34" charset="0"/>
              <a:buChar char="•"/>
            </a:pPr>
            <a:r>
              <a:rPr lang="en-US" sz="1600">
                <a:solidFill>
                  <a:srgbClr val="000000"/>
                </a:solidFill>
                <a:cs typeface="Calibri"/>
              </a:rPr>
              <a:t>Polarity</a:t>
            </a:r>
          </a:p>
          <a:p>
            <a:pPr marL="174625" indent="-174625">
              <a:buFont typeface="Arial" panose="020B0604020202020204" pitchFamily="34" charset="0"/>
              <a:buChar char="•"/>
            </a:pPr>
            <a:r>
              <a:rPr lang="en-US" sz="1600">
                <a:solidFill>
                  <a:srgbClr val="000000"/>
                </a:solidFill>
                <a:ea typeface="Calibri"/>
                <a:cs typeface="Calibri"/>
              </a:rPr>
              <a:t>Covalent bonding</a:t>
            </a:r>
          </a:p>
          <a:p>
            <a:pPr marL="174625" indent="-174625">
              <a:buFont typeface="Arial" panose="020B0604020202020204" pitchFamily="34" charset="0"/>
              <a:buChar char="•"/>
            </a:pPr>
            <a:r>
              <a:rPr lang="en-US" sz="1600">
                <a:solidFill>
                  <a:srgbClr val="000000"/>
                </a:solidFill>
                <a:ea typeface="Calibri"/>
                <a:cs typeface="Calibri"/>
              </a:rPr>
              <a:t>Hydrogen bonding</a:t>
            </a:r>
          </a:p>
        </p:txBody>
      </p:sp>
    </p:spTree>
    <p:custDataLst>
      <p:tags r:id="rId1"/>
    </p:custDataLst>
    <p:extLst>
      <p:ext uri="{BB962C8B-B14F-4D97-AF65-F5344CB8AC3E}">
        <p14:creationId xmlns:p14="http://schemas.microsoft.com/office/powerpoint/2010/main" val="442896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A2F14E-B841-5521-E697-F68DC2DA4C71}"/>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3" name="TextBox 2">
            <a:extLst>
              <a:ext uri="{FF2B5EF4-FFF2-40B4-BE49-F238E27FC236}">
                <a16:creationId xmlns:a16="http://schemas.microsoft.com/office/drawing/2014/main" id="{C4072848-315E-E238-7B37-0FDBB2076388}"/>
              </a:ext>
            </a:extLst>
          </p:cNvPr>
          <p:cNvSpPr txBox="1"/>
          <p:nvPr/>
        </p:nvSpPr>
        <p:spPr>
          <a:xfrm>
            <a:off x="923525" y="1204430"/>
            <a:ext cx="10151449" cy="23852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Student and Teacher Slide Deck Pages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Slides that are meant for student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viewing feature a </a:t>
            </a: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green top</a:t>
            </a:r>
            <a:r>
              <a:rPr lang="en-US" sz="1600" b="1">
                <a:solidFill>
                  <a:srgbClr val="1CA64A"/>
                </a:solidFill>
                <a:latin typeface="Calibri" panose="020F0502020204030204"/>
                <a:cs typeface="Calibri"/>
              </a:rPr>
              <a:t> </a:t>
            </a:r>
            <a:endParaRPr lang="en-US" sz="1600" b="1" u="none" strike="noStrike" kern="1200" cap="none" spc="0" normalizeH="0" baseline="0" noProof="0">
              <a:ln>
                <a:noFill/>
              </a:ln>
              <a:solidFill>
                <a:srgbClr val="1CA64A"/>
              </a:solidFill>
              <a:effectLst/>
              <a:uLnTx/>
              <a:uFillTx/>
              <a:latin typeface="Calibri" panose="020F0502020204030204"/>
              <a:ea typeface="Calibri"/>
              <a:cs typeface="Calibri"/>
            </a:endParaRPr>
          </a:p>
          <a:p>
            <a:pPr marL="0" lvl="1">
              <a:defRPr/>
            </a:pP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banner</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t>
            </a:r>
            <a:r>
              <a:rPr lang="en-US" sz="1600">
                <a:solidFill>
                  <a:srgbClr val="000000"/>
                </a:solidFill>
                <a:latin typeface="Calibri" panose="020F0502020204030204"/>
                <a:cs typeface="Calibri"/>
              </a:rPr>
              <a: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Slides that are meant only for teacher viewing feature a</a:t>
            </a:r>
            <a:r>
              <a:rPr lang="en-US" sz="1600">
                <a:solidFill>
                  <a:srgbClr val="000000"/>
                </a:solidFill>
                <a:latin typeface="Calibri" panose="020F0502020204030204"/>
                <a:cs typeface="Calibri"/>
              </a:rPr>
              <a:t> </a:t>
            </a:r>
            <a:endParaRPr lang="en-US" sz="1600" b="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a:ln>
                  <a:noFill/>
                </a:ln>
                <a:solidFill>
                  <a:srgbClr val="6D2C79"/>
                </a:solidFill>
                <a:effectLst/>
                <a:uLnTx/>
                <a:uFillTx/>
                <a:latin typeface="Calibri" panose="020F0502020204030204"/>
                <a:ea typeface="+mn-ea"/>
                <a:cs typeface="Calibri"/>
              </a:rPr>
              <a:t>purple top banner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and </a:t>
            </a:r>
            <a:r>
              <a:rPr kumimoji="0" lang="en-US" sz="1600" b="0" u="none" kern="1200" cap="none" spc="0" normalizeH="0" noProof="0">
                <a:ln>
                  <a:noFill/>
                </a:ln>
                <a:solidFill>
                  <a:srgbClr val="000000"/>
                </a:solidFill>
                <a:effectLst/>
                <a:uLnTx/>
                <a:uFillTx/>
                <a:latin typeface="Calibri" panose="020F0502020204030204"/>
                <a:ea typeface="+mn-ea"/>
                <a:cs typeface="Calibri"/>
              </a:rPr>
              <a:t>are hidden</a:t>
            </a:r>
            <a:r>
              <a:rPr lang="en-US" sz="1600">
                <a:solidFill>
                  <a:srgbClr val="000000"/>
                </a:solidFill>
                <a:latin typeface="Calibri" panose="020F0502020204030204"/>
                <a:cs typeface="Calibri"/>
              </a:rPr>
              <a:t>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in </a:t>
            </a:r>
            <a:r>
              <a:rPr kumimoji="0" lang="en-US" sz="1600" b="0" i="1" u="none" strike="noStrike" kern="1200" cap="none" spc="0" normalizeH="0" baseline="0" noProof="0">
                <a:ln>
                  <a:noFill/>
                </a:ln>
                <a:solidFill>
                  <a:srgbClr val="000000"/>
                </a:solidFill>
                <a:effectLst/>
                <a:uLnTx/>
                <a:uFillTx/>
                <a:latin typeface="Calibri" panose="020F0502020204030204"/>
                <a:ea typeface="+mn-ea"/>
                <a:cs typeface="Calibri"/>
              </a:rPr>
              <a:t>slide show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mode.</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Prompting Icons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Each student slide will include a prompting icon in the top right corner. These icons</a:t>
            </a:r>
            <a:r>
              <a:rPr lang="en-US" sz="1600">
                <a:solidFill>
                  <a:srgbClr val="000000"/>
                </a:solidFill>
                <a:latin typeface="Calibri" panose="020F0502020204030204"/>
                <a:cs typeface="Calibri"/>
              </a:rPr>
              <a:t> on each slide cue</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your students</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to the type of activity they will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be doing.</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Using This Slide Deck</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8107" y="1298214"/>
            <a:ext cx="4065273"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021" y="3817736"/>
            <a:ext cx="100120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559"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0749" y="3817736"/>
            <a:ext cx="101748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6131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432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594352"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40220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840401" y="4892805"/>
            <a:ext cx="142969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781555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171322" y="4887589"/>
            <a:ext cx="10550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Digital modeling</a:t>
            </a:r>
          </a:p>
        </p:txBody>
      </p:sp>
      <p:sp>
        <p:nvSpPr>
          <p:cNvPr id="16" name="TextBox 15">
            <a:extLst>
              <a:ext uri="{FF2B5EF4-FFF2-40B4-BE49-F238E27FC236}">
                <a16:creationId xmlns:a16="http://schemas.microsoft.com/office/drawing/2014/main" id="{7A29AADB-E425-4770-8C51-2C39356942D3}"/>
              </a:ext>
            </a:extLst>
          </p:cNvPr>
          <p:cNvSpPr txBox="1"/>
          <p:nvPr/>
        </p:nvSpPr>
        <p:spPr>
          <a:xfrm>
            <a:off x="930104" y="5711063"/>
            <a:ext cx="10750187"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Teacher Moves and Student Moves</a:t>
            </a:r>
          </a:p>
          <a:p>
            <a:pPr>
              <a:defRPr/>
            </a:pPr>
            <a:r>
              <a:rPr lang="en-US" sz="1600">
                <a:solidFill>
                  <a:prstClr val="black"/>
                </a:solidFill>
                <a:latin typeface="Calibri" panose="020F0502020204030204"/>
              </a:rPr>
              <a:t>Class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slides </a:t>
            </a:r>
            <a:r>
              <a:rPr lang="en-US" sz="1600">
                <a:solidFill>
                  <a:prstClr val="black"/>
                </a:solidFill>
                <a:latin typeface="Calibri" panose="020F0502020204030204"/>
              </a:rPr>
              <a:t>provide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teaching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below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the </a:t>
            </a:r>
            <a:r>
              <a:rPr lang="en-US" sz="1600">
                <a:solidFill>
                  <a:prstClr val="black"/>
                </a:solidFill>
                <a:latin typeface="Calibri" panose="020F0502020204030204"/>
              </a:rPr>
              <a:t>slide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with specific information to assist you in facilitating the activity</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using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effective modeling and education practices.</a:t>
            </a:r>
            <a:r>
              <a:rPr lang="en-US" sz="1600">
                <a:solidFill>
                  <a:prstClr val="black"/>
                </a:solidFill>
                <a:latin typeface="Calibri" panose="020F0502020204030204"/>
              </a:rPr>
              <a:t> </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p:txBody>
      </p:sp>
    </p:spTree>
    <p:custDataLst>
      <p:tags r:id="rId1"/>
    </p:custDataLst>
    <p:extLst>
      <p:ext uri="{BB962C8B-B14F-4D97-AF65-F5344CB8AC3E}">
        <p14:creationId xmlns:p14="http://schemas.microsoft.com/office/powerpoint/2010/main" val="197054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FAEAA82C-9530-6390-364C-2F18FB2A4824}"/>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3F1EB32B-9A87-2238-2899-E1FB65C206B5}"/>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Standards</a:t>
            </a:r>
            <a:endParaRPr lang="en-US" sz="4000">
              <a:solidFill>
                <a:schemeClr val="bg1"/>
              </a:solidFill>
              <a:cs typeface="Myanmar Text"/>
            </a:endParaRPr>
          </a:p>
        </p:txBody>
      </p:sp>
      <p:sp>
        <p:nvSpPr>
          <p:cNvPr id="5" name="TextBox 4">
            <a:extLst>
              <a:ext uri="{FF2B5EF4-FFF2-40B4-BE49-F238E27FC236}">
                <a16:creationId xmlns:a16="http://schemas.microsoft.com/office/drawing/2014/main" id="{2E5E1118-2214-5C72-5E2A-66B5EF3E76E2}"/>
              </a:ext>
            </a:extLst>
          </p:cNvPr>
          <p:cNvSpPr txBox="1"/>
          <p:nvPr/>
        </p:nvSpPr>
        <p:spPr>
          <a:xfrm>
            <a:off x="914291" y="1213667"/>
            <a:ext cx="10943104" cy="369458"/>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Next Generation Science Standards</a:t>
            </a:r>
            <a:endParaRPr lang="en-US" sz="1801">
              <a:solidFill>
                <a:srgbClr val="000000"/>
              </a:solidFill>
              <a:cs typeface="Calibri"/>
            </a:endParaRPr>
          </a:p>
        </p:txBody>
      </p:sp>
      <p:graphicFrame>
        <p:nvGraphicFramePr>
          <p:cNvPr id="7" name="Table 6">
            <a:extLst>
              <a:ext uri="{FF2B5EF4-FFF2-40B4-BE49-F238E27FC236}">
                <a16:creationId xmlns:a16="http://schemas.microsoft.com/office/drawing/2014/main" id="{E35354D7-C8DD-8318-F3E6-84C0118E22FD}"/>
              </a:ext>
            </a:extLst>
          </p:cNvPr>
          <p:cNvGraphicFramePr>
            <a:graphicFrameLocks noGrp="1"/>
          </p:cNvGraphicFramePr>
          <p:nvPr>
            <p:extLst>
              <p:ext uri="{D42A27DB-BD31-4B8C-83A1-F6EECF244321}">
                <p14:modId xmlns:p14="http://schemas.microsoft.com/office/powerpoint/2010/main" val="592251571"/>
              </p:ext>
            </p:extLst>
          </p:nvPr>
        </p:nvGraphicFramePr>
        <p:xfrm>
          <a:off x="1034473" y="1795203"/>
          <a:ext cx="10588321" cy="3016174"/>
        </p:xfrm>
        <a:graphic>
          <a:graphicData uri="http://schemas.openxmlformats.org/drawingml/2006/table">
            <a:tbl>
              <a:tblPr firstRow="1" firstCol="1" bandRow="1">
                <a:tableStyleId>{C4B1156A-380E-4F78-BDF5-A606A8083BF9}</a:tableStyleId>
              </a:tblPr>
              <a:tblGrid>
                <a:gridCol w="3408804">
                  <a:extLst>
                    <a:ext uri="{9D8B030D-6E8A-4147-A177-3AD203B41FA5}">
                      <a16:colId xmlns:a16="http://schemas.microsoft.com/office/drawing/2014/main" val="598079876"/>
                    </a:ext>
                  </a:extLst>
                </a:gridCol>
                <a:gridCol w="3721266">
                  <a:extLst>
                    <a:ext uri="{9D8B030D-6E8A-4147-A177-3AD203B41FA5}">
                      <a16:colId xmlns:a16="http://schemas.microsoft.com/office/drawing/2014/main" val="3881289360"/>
                    </a:ext>
                  </a:extLst>
                </a:gridCol>
                <a:gridCol w="3458251">
                  <a:extLst>
                    <a:ext uri="{9D8B030D-6E8A-4147-A177-3AD203B41FA5}">
                      <a16:colId xmlns:a16="http://schemas.microsoft.com/office/drawing/2014/main" val="2035052738"/>
                    </a:ext>
                  </a:extLst>
                </a:gridCol>
              </a:tblGrid>
              <a:tr h="755636">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Science and</a:t>
                      </a:r>
                    </a:p>
                    <a:p>
                      <a:pPr marL="0" marR="0" algn="ctr">
                        <a:lnSpc>
                          <a:spcPct val="100000"/>
                        </a:lnSpc>
                        <a:spcBef>
                          <a:spcPts val="0"/>
                        </a:spcBef>
                        <a:spcAft>
                          <a:spcPts val="0"/>
                        </a:spcAft>
                      </a:pPr>
                      <a:r>
                        <a:rPr lang="en-US" sz="1700" b="1">
                          <a:solidFill>
                            <a:schemeClr val="bg1"/>
                          </a:solidFill>
                          <a:effectLst/>
                          <a:latin typeface="+mn-lt"/>
                          <a:cs typeface="Myanmar Text"/>
                        </a:rPr>
                        <a:t>Engineering Practices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Cross Cutting</a:t>
                      </a:r>
                    </a:p>
                    <a:p>
                      <a:pPr marL="0" marR="0" algn="ctr">
                        <a:lnSpc>
                          <a:spcPct val="100000"/>
                        </a:lnSpc>
                        <a:spcBef>
                          <a:spcPts val="0"/>
                        </a:spcBef>
                        <a:spcAft>
                          <a:spcPts val="0"/>
                        </a:spcAft>
                      </a:pPr>
                      <a:r>
                        <a:rPr lang="en-US" sz="1700" b="1">
                          <a:solidFill>
                            <a:schemeClr val="bg1"/>
                          </a:solidFill>
                          <a:effectLst/>
                          <a:latin typeface="+mn-lt"/>
                          <a:cs typeface="Myanmar Text"/>
                        </a:rPr>
                        <a:t>Concepts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Disciplinary</a:t>
                      </a:r>
                    </a:p>
                    <a:p>
                      <a:pPr marL="0" marR="0" algn="ctr">
                        <a:lnSpc>
                          <a:spcPct val="100000"/>
                        </a:lnSpc>
                        <a:spcBef>
                          <a:spcPts val="0"/>
                        </a:spcBef>
                        <a:spcAft>
                          <a:spcPts val="0"/>
                        </a:spcAft>
                      </a:pPr>
                      <a:r>
                        <a:rPr lang="en-US" sz="1700" b="1">
                          <a:solidFill>
                            <a:schemeClr val="bg1"/>
                          </a:solidFill>
                          <a:effectLst/>
                          <a:latin typeface="+mn-lt"/>
                          <a:cs typeface="Myanmar Text"/>
                        </a:rPr>
                        <a:t>Core Ideas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826797">
                <a:tc>
                  <a:txBody>
                    <a:bodyPr/>
                    <a:lstStyle/>
                    <a:p>
                      <a:pPr marL="0" marR="0" lvl="0" algn="ctr">
                        <a:lnSpc>
                          <a:spcPct val="100000"/>
                        </a:lnSpc>
                        <a:spcBef>
                          <a:spcPts val="0"/>
                        </a:spcBef>
                        <a:spcAft>
                          <a:spcPts val="0"/>
                        </a:spcAft>
                        <a:buNone/>
                      </a:pPr>
                      <a:r>
                        <a:rPr lang="en-US" sz="1600" b="0">
                          <a:latin typeface="+mn-lt"/>
                          <a:cs typeface="Myanmar Text"/>
                        </a:rPr>
                        <a:t>Asking Questions and Defining Problems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Structure and Function</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HS-LS1-1</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653923">
                <a:tc>
                  <a:txBody>
                    <a:bodyPr/>
                    <a:lstStyle/>
                    <a:p>
                      <a:pPr marL="0" marR="0" lvl="0" algn="ctr">
                        <a:lnSpc>
                          <a:spcPct val="100000"/>
                        </a:lnSpc>
                        <a:spcBef>
                          <a:spcPts val="0"/>
                        </a:spcBef>
                        <a:spcAft>
                          <a:spcPts val="0"/>
                        </a:spcAft>
                        <a:buNone/>
                      </a:pPr>
                      <a:r>
                        <a:rPr lang="en-US" sz="1600" b="0">
                          <a:latin typeface="+mn-lt"/>
                          <a:cs typeface="Myanmar Text"/>
                        </a:rPr>
                        <a:t> Developing and Using Models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Patterns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0">
                        <a:latin typeface="+mn-lt"/>
                        <a:cs typeface="Myanmar Text"/>
                      </a:endParaRPr>
                    </a:p>
                    <a:p>
                      <a:pPr marL="0" marR="0" lvl="0" algn="ctr">
                        <a:lnSpc>
                          <a:spcPct val="100000"/>
                        </a:lnSpc>
                        <a:spcBef>
                          <a:spcPts val="0"/>
                        </a:spcBef>
                        <a:spcAft>
                          <a:spcPts val="0"/>
                        </a:spcAft>
                        <a:buNone/>
                      </a:pPr>
                      <a:endParaRPr lang="en-US" sz="1600" b="0">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763181">
                <a:tc>
                  <a:txBody>
                    <a:bodyPr/>
                    <a:lstStyle/>
                    <a:p>
                      <a:pPr marL="0" marR="0" lvl="0" algn="ctr">
                        <a:lnSpc>
                          <a:spcPct val="100000"/>
                        </a:lnSpc>
                        <a:spcBef>
                          <a:spcPts val="0"/>
                        </a:spcBef>
                        <a:spcAft>
                          <a:spcPts val="0"/>
                        </a:spcAft>
                        <a:buNone/>
                      </a:pPr>
                      <a:r>
                        <a:rPr lang="en-US" sz="1600" b="0" i="0" u="none" strike="noStrike" noProof="0">
                          <a:solidFill>
                            <a:srgbClr val="000000"/>
                          </a:solidFill>
                          <a:latin typeface="Calibri"/>
                        </a:rPr>
                        <a:t>Constructing Explanations and Designing Solutions</a:t>
                      </a:r>
                      <a:endParaRPr lang="en-US"/>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0">
                        <a:latin typeface="+mn-lt"/>
                        <a:cs typeface="Myanmar Text"/>
                      </a:endParaRPr>
                    </a:p>
                    <a:p>
                      <a:pPr marL="0" marR="0" lvl="0" algn="ctr">
                        <a:lnSpc>
                          <a:spcPct val="100000"/>
                        </a:lnSpc>
                        <a:spcBef>
                          <a:spcPts val="0"/>
                        </a:spcBef>
                        <a:spcAft>
                          <a:spcPts val="0"/>
                        </a:spcAft>
                        <a:buNone/>
                      </a:pPr>
                      <a:r>
                        <a:rPr lang="en-US" sz="1600" b="0">
                          <a:effectLst/>
                          <a:latin typeface="+mn-lt"/>
                          <a:cs typeface="Myanmar Text"/>
                        </a:rPr>
                        <a:t>Scale, Proportion, and Quantity</a:t>
                      </a:r>
                      <a:endParaRPr lang="en-US" sz="1600" b="0">
                        <a:effectLst/>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0">
                        <a:latin typeface="+mn-lt"/>
                        <a:cs typeface="Myanmar Text"/>
                      </a:endParaRPr>
                    </a:p>
                    <a:p>
                      <a:pPr marL="0" marR="0" lvl="0" algn="ctr">
                        <a:lnSpc>
                          <a:spcPct val="100000"/>
                        </a:lnSpc>
                        <a:spcBef>
                          <a:spcPts val="0"/>
                        </a:spcBef>
                        <a:spcAft>
                          <a:spcPts val="0"/>
                        </a:spcAft>
                        <a:buNone/>
                      </a:pPr>
                      <a:endParaRPr lang="en-US" sz="1600" b="0">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Tree>
    <p:custDataLst>
      <p:tags r:id="rId1"/>
    </p:custDataLst>
    <p:extLst>
      <p:ext uri="{BB962C8B-B14F-4D97-AF65-F5344CB8AC3E}">
        <p14:creationId xmlns:p14="http://schemas.microsoft.com/office/powerpoint/2010/main" val="413050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436ED5-EAB1-104C-E68C-54F2691BD64F}"/>
              </a:ext>
            </a:extLst>
          </p:cNvPr>
          <p:cNvSpPr/>
          <p:nvPr/>
        </p:nvSpPr>
        <p:spPr>
          <a:xfrm>
            <a:off x="8343967" y="3429001"/>
            <a:ext cx="2493635" cy="2330986"/>
          </a:xfrm>
          <a:prstGeom prst="rect">
            <a:avLst/>
          </a:prstGeom>
          <a:solidFill>
            <a:srgbClr val="D3D6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1023651" y="2105561"/>
            <a:ext cx="685324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1CA64A"/>
                </a:solidFill>
                <a:ea typeface="Calibri"/>
                <a:cs typeface="Calibri"/>
              </a:rPr>
              <a:t>What do you think of when you hear the word "protein"?</a:t>
            </a:r>
          </a:p>
          <a:p>
            <a:endParaRPr lang="en-US" sz="1100" b="1">
              <a:solidFill>
                <a:srgbClr val="1CA64A"/>
              </a:solidFill>
              <a:ea typeface="Calibri"/>
              <a:cs typeface="Calibri"/>
            </a:endParaRPr>
          </a:p>
          <a:p>
            <a:r>
              <a:rPr lang="en-US" sz="2000" b="1">
                <a:solidFill>
                  <a:srgbClr val="1CA64A"/>
                </a:solidFill>
                <a:ea typeface="Calibri"/>
                <a:cs typeface="Calibri"/>
              </a:rPr>
              <a:t>What do proteins look like?  What do proteins do?</a:t>
            </a:r>
          </a:p>
          <a:p>
            <a:endParaRPr lang="en-US" sz="2000" b="1">
              <a:solidFill>
                <a:srgbClr val="1CA64A"/>
              </a:solidFill>
              <a:ea typeface="Calibri"/>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What Do Proteins Look Like?</a:t>
            </a:r>
            <a:endParaRPr lang="en-US" sz="4000" b="1">
              <a:solidFill>
                <a:schemeClr val="bg1"/>
              </a:solidFill>
              <a:latin typeface="+mn-lt"/>
              <a:ea typeface="HGSoeiKakugothicUB"/>
              <a:cs typeface="Myanmar Text"/>
            </a:endParaRPr>
          </a:p>
        </p:txBody>
      </p:sp>
      <p:pic>
        <p:nvPicPr>
          <p:cNvPr id="8" name="Picture 2" descr="A purple and white head with a light bulb inside&#10;&#10;Description automatically generated">
            <a:extLst>
              <a:ext uri="{FF2B5EF4-FFF2-40B4-BE49-F238E27FC236}">
                <a16:creationId xmlns:a16="http://schemas.microsoft.com/office/drawing/2014/main" id="{48BC0F1F-5B4F-D306-6309-5A7948C5F2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09321" y="99675"/>
            <a:ext cx="1247775" cy="12382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quot;Red&quot; meat: beef steak">
            <a:extLst>
              <a:ext uri="{FF2B5EF4-FFF2-40B4-BE49-F238E27FC236}">
                <a16:creationId xmlns:a16="http://schemas.microsoft.com/office/drawing/2014/main" id="{309391D8-06FF-C502-6AD8-A057EEE0DFB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90471" y="3429002"/>
            <a:ext cx="4396359" cy="233098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undefined">
            <a:extLst>
              <a:ext uri="{FF2B5EF4-FFF2-40B4-BE49-F238E27FC236}">
                <a16:creationId xmlns:a16="http://schemas.microsoft.com/office/drawing/2014/main" id="{0F9BB71F-BBD8-69E2-EB46-96826B0532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48184" y="3429002"/>
            <a:ext cx="2334430" cy="233098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BE693880-899F-88A4-E608-CBE9EB2295E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5566804">
            <a:off x="8421805" y="3561455"/>
            <a:ext cx="2190754" cy="2216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21781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2" name="Picture 8">
            <a:extLst>
              <a:ext uri="{FF2B5EF4-FFF2-40B4-BE49-F238E27FC236}">
                <a16:creationId xmlns:a16="http://schemas.microsoft.com/office/drawing/2014/main" id="{D274FA9E-2475-9B01-10EF-EAF8FF2078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2393" y="120470"/>
            <a:ext cx="1221640" cy="122164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22FCD45-8CFD-844F-A2C5-CF10527504F8}"/>
              </a:ext>
            </a:extLst>
          </p:cNvPr>
          <p:cNvSpPr txBox="1"/>
          <p:nvPr/>
        </p:nvSpPr>
        <p:spPr>
          <a:xfrm>
            <a:off x="937712" y="2030069"/>
            <a:ext cx="5199222"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D200B9"/>
                </a:solidFill>
                <a:cs typeface="Calibri"/>
              </a:rPr>
              <a:t>Proteins</a:t>
            </a:r>
            <a:r>
              <a:rPr lang="en-US" sz="2000">
                <a:cs typeface="Calibri"/>
              </a:rPr>
              <a:t>, also known as </a:t>
            </a:r>
            <a:r>
              <a:rPr lang="en-US" sz="2000" b="1">
                <a:solidFill>
                  <a:srgbClr val="D200B9"/>
                </a:solidFill>
                <a:cs typeface="Calibri"/>
              </a:rPr>
              <a:t>polypeptides</a:t>
            </a:r>
            <a:r>
              <a:rPr lang="en-US" sz="2000">
                <a:cs typeface="Calibri"/>
              </a:rPr>
              <a:t>, are miniature machines that carry out all the important jobs in our body.  </a:t>
            </a:r>
            <a:br>
              <a:rPr lang="en-US" sz="2000">
                <a:cs typeface="Calibri"/>
              </a:rPr>
            </a:br>
            <a:br>
              <a:rPr lang="en-US" sz="2000">
                <a:cs typeface="Calibri"/>
              </a:rPr>
            </a:br>
            <a:r>
              <a:rPr lang="en-US" sz="2000">
                <a:cs typeface="Calibri"/>
              </a:rPr>
              <a:t>They are made of individual units called </a:t>
            </a:r>
            <a:r>
              <a:rPr lang="en-US" sz="2000" b="1">
                <a:solidFill>
                  <a:srgbClr val="D200B9"/>
                </a:solidFill>
                <a:cs typeface="Calibri"/>
              </a:rPr>
              <a:t>amino acids </a:t>
            </a:r>
            <a:r>
              <a:rPr lang="en-US" sz="2000">
                <a:cs typeface="Calibri"/>
              </a:rPr>
              <a:t>connected like the links in a chain.</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Proteins Are Made of Amino Acids</a:t>
            </a:r>
            <a:endParaRPr lang="en-US" sz="4000" b="1">
              <a:solidFill>
                <a:schemeClr val="bg1"/>
              </a:solidFill>
              <a:latin typeface="+mn-lt"/>
              <a:ea typeface="HGSoeiKakugothicUB"/>
              <a:cs typeface="Myanmar Text"/>
            </a:endParaRPr>
          </a:p>
        </p:txBody>
      </p:sp>
      <p:grpSp>
        <p:nvGrpSpPr>
          <p:cNvPr id="17" name="Group 16">
            <a:extLst>
              <a:ext uri="{FF2B5EF4-FFF2-40B4-BE49-F238E27FC236}">
                <a16:creationId xmlns:a16="http://schemas.microsoft.com/office/drawing/2014/main" id="{4A3B495B-3232-A451-0486-5B82D3BFC4F9}"/>
              </a:ext>
            </a:extLst>
          </p:cNvPr>
          <p:cNvGrpSpPr/>
          <p:nvPr/>
        </p:nvGrpSpPr>
        <p:grpSpPr>
          <a:xfrm>
            <a:off x="505151" y="3912271"/>
            <a:ext cx="11181697" cy="2175262"/>
            <a:chOff x="489909" y="4106337"/>
            <a:chExt cx="9722494" cy="1891392"/>
          </a:xfrm>
        </p:grpSpPr>
        <p:pic>
          <p:nvPicPr>
            <p:cNvPr id="10" name="Picture 9" descr="A diagram of a protein chain&#10;&#10;Description automatically generated">
              <a:extLst>
                <a:ext uri="{FF2B5EF4-FFF2-40B4-BE49-F238E27FC236}">
                  <a16:creationId xmlns:a16="http://schemas.microsoft.com/office/drawing/2014/main" id="{B44D41AF-04DB-0B53-3B67-47933ED9219B}"/>
                </a:ext>
              </a:extLst>
            </p:cNvPr>
            <p:cNvPicPr>
              <a:picLocks noChangeAspect="1"/>
            </p:cNvPicPr>
            <p:nvPr/>
          </p:nvPicPr>
          <p:blipFill>
            <a:blip r:embed="rId6">
              <a:extLst>
                <a:ext uri="{28A0092B-C50C-407E-A947-70E740481C1C}">
                  <a14:useLocalDpi xmlns:a14="http://schemas.microsoft.com/office/drawing/2010/main" val="0"/>
                </a:ext>
              </a:extLst>
            </a:blip>
            <a:srcRect l="28929" t="28291" b="34717"/>
            <a:stretch/>
          </p:blipFill>
          <p:spPr>
            <a:xfrm>
              <a:off x="3838255" y="4106337"/>
              <a:ext cx="6374148" cy="1866231"/>
            </a:xfrm>
            <a:prstGeom prst="rect">
              <a:avLst/>
            </a:prstGeom>
          </p:spPr>
        </p:pic>
        <p:pic>
          <p:nvPicPr>
            <p:cNvPr id="11" name="Picture 10" descr="A diagram of a protein chain&#10;&#10;Description automatically generated">
              <a:extLst>
                <a:ext uri="{FF2B5EF4-FFF2-40B4-BE49-F238E27FC236}">
                  <a16:creationId xmlns:a16="http://schemas.microsoft.com/office/drawing/2014/main" id="{455A7BCC-7DCA-4472-BA67-CB847D8B7C21}"/>
                </a:ext>
              </a:extLst>
            </p:cNvPr>
            <p:cNvPicPr>
              <a:picLocks noChangeAspect="1"/>
            </p:cNvPicPr>
            <p:nvPr/>
          </p:nvPicPr>
          <p:blipFill>
            <a:blip r:embed="rId6">
              <a:extLst>
                <a:ext uri="{28A0092B-C50C-407E-A947-70E740481C1C}">
                  <a14:useLocalDpi xmlns:a14="http://schemas.microsoft.com/office/drawing/2010/main" val="0"/>
                </a:ext>
              </a:extLst>
            </a:blip>
            <a:srcRect t="28291" r="73353" b="34717"/>
            <a:stretch/>
          </p:blipFill>
          <p:spPr>
            <a:xfrm>
              <a:off x="489909" y="4131498"/>
              <a:ext cx="2389876" cy="1866231"/>
            </a:xfrm>
            <a:prstGeom prst="rect">
              <a:avLst/>
            </a:prstGeom>
          </p:spPr>
        </p:pic>
        <p:sp>
          <p:nvSpPr>
            <p:cNvPr id="13" name="Rectangle 12">
              <a:extLst>
                <a:ext uri="{FF2B5EF4-FFF2-40B4-BE49-F238E27FC236}">
                  <a16:creationId xmlns:a16="http://schemas.microsoft.com/office/drawing/2014/main" id="{EEBCED5D-979A-7AE4-6E5F-D2D2457CA9DB}"/>
                </a:ext>
              </a:extLst>
            </p:cNvPr>
            <p:cNvSpPr/>
            <p:nvPr/>
          </p:nvSpPr>
          <p:spPr>
            <a:xfrm>
              <a:off x="1567544" y="4144561"/>
              <a:ext cx="522514" cy="8948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57BC9A-A87C-200E-3CCC-20937A11B6D5}"/>
                </a:ext>
              </a:extLst>
            </p:cNvPr>
            <p:cNvSpPr/>
            <p:nvPr/>
          </p:nvSpPr>
          <p:spPr>
            <a:xfrm>
              <a:off x="4502332" y="4144561"/>
              <a:ext cx="4889863" cy="8948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670624AC-1211-AC84-0589-BF9876B2ED85}"/>
              </a:ext>
            </a:extLst>
          </p:cNvPr>
          <p:cNvSpPr txBox="1"/>
          <p:nvPr/>
        </p:nvSpPr>
        <p:spPr>
          <a:xfrm>
            <a:off x="6943745" y="2002216"/>
            <a:ext cx="3339269" cy="2000548"/>
          </a:xfrm>
          <a:prstGeom prst="rect">
            <a:avLst/>
          </a:prstGeom>
          <a:noFill/>
        </p:spPr>
        <p:txBody>
          <a:bodyPr wrap="square">
            <a:spAutoFit/>
          </a:bodyPr>
          <a:lstStyle/>
          <a:p>
            <a:r>
              <a:rPr lang="en-US" sz="2000" b="1">
                <a:ea typeface="Calibri"/>
                <a:cs typeface="Calibri"/>
              </a:rPr>
              <a:t>Take out your modeling tie and play with it.  </a:t>
            </a:r>
          </a:p>
          <a:p>
            <a:endParaRPr lang="en-US" sz="1200" b="1">
              <a:ea typeface="Calibri"/>
              <a:cs typeface="Calibri"/>
            </a:endParaRPr>
          </a:p>
          <a:p>
            <a:r>
              <a:rPr lang="en-US" sz="2000" b="1">
                <a:solidFill>
                  <a:srgbClr val="1CA64A"/>
                </a:solidFill>
                <a:ea typeface="Calibri"/>
                <a:cs typeface="Calibri"/>
              </a:rPr>
              <a:t>What do you notice about it? </a:t>
            </a:r>
          </a:p>
          <a:p>
            <a:endParaRPr lang="en-US" sz="1200" b="1">
              <a:solidFill>
                <a:srgbClr val="1CA64A"/>
              </a:solidFill>
              <a:ea typeface="Calibri"/>
              <a:cs typeface="Calibri"/>
            </a:endParaRPr>
          </a:p>
          <a:p>
            <a:r>
              <a:rPr lang="en-US" sz="2000" b="1">
                <a:solidFill>
                  <a:srgbClr val="1CA64A"/>
                </a:solidFill>
                <a:ea typeface="Calibri"/>
                <a:cs typeface="Calibri"/>
              </a:rPr>
              <a:t>What do you think it represents in this activity? </a:t>
            </a:r>
            <a:endParaRPr lang="en-US" sz="2000"/>
          </a:p>
        </p:txBody>
      </p:sp>
    </p:spTree>
    <p:extLst>
      <p:ext uri="{BB962C8B-B14F-4D97-AF65-F5344CB8AC3E}">
        <p14:creationId xmlns:p14="http://schemas.microsoft.com/office/powerpoint/2010/main" val="428269149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2" y="1997839"/>
            <a:ext cx="5050448"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The Modeling Tie represents the linear shape of an unfolded protein. </a:t>
            </a:r>
          </a:p>
          <a:p>
            <a:endParaRPr lang="en-US" sz="2000">
              <a:cs typeface="Calibri"/>
            </a:endParaRPr>
          </a:p>
          <a:p>
            <a:r>
              <a:rPr lang="en-US" sz="2000">
                <a:cs typeface="Calibri"/>
              </a:rPr>
              <a:t>The blue cap represents the beginning</a:t>
            </a:r>
          </a:p>
          <a:p>
            <a:r>
              <a:rPr lang="en-US" sz="2000">
                <a:cs typeface="Calibri"/>
              </a:rPr>
              <a:t>(</a:t>
            </a:r>
            <a:r>
              <a:rPr lang="en-US" sz="2000" b="1">
                <a:solidFill>
                  <a:srgbClr val="0070C0"/>
                </a:solidFill>
                <a:cs typeface="Calibri"/>
              </a:rPr>
              <a:t>N-terminus</a:t>
            </a:r>
            <a:r>
              <a:rPr lang="en-US" sz="2000">
                <a:cs typeface="Calibri"/>
              </a:rPr>
              <a:t>) and the red cap represents the end (</a:t>
            </a:r>
            <a:r>
              <a:rPr lang="en-US" sz="2000" b="1">
                <a:solidFill>
                  <a:srgbClr val="C00000"/>
                </a:solidFill>
                <a:cs typeface="Calibri"/>
              </a:rPr>
              <a:t>C-terminus</a:t>
            </a:r>
            <a:r>
              <a:rPr lang="en-US" sz="2000">
                <a:cs typeface="Calibri"/>
              </a:rPr>
              <a:t>) of the protein.</a:t>
            </a:r>
          </a:p>
          <a:p>
            <a:endParaRPr lang="en-US" sz="2000">
              <a:cs typeface="Calibri"/>
            </a:endParaRPr>
          </a:p>
          <a:p>
            <a:r>
              <a:rPr lang="en-US" sz="2000">
                <a:cs typeface="Calibri"/>
              </a:rPr>
              <a:t>You likely noticed that the Modeling Tie can be bent and folded. This is because real proteins fold into precise 3-dimensional shapes.</a:t>
            </a:r>
          </a:p>
          <a:p>
            <a:endParaRPr lang="en-US" sz="2000">
              <a:cs typeface="Calibri"/>
            </a:endParaRPr>
          </a:p>
          <a:p>
            <a:endParaRPr lang="en-US" sz="2000">
              <a:cs typeface="Calibri"/>
            </a:endParaRPr>
          </a:p>
          <a:p>
            <a:r>
              <a:rPr lang="en-US" sz="2000" b="1">
                <a:solidFill>
                  <a:srgbClr val="1CA64A"/>
                </a:solidFill>
                <a:ea typeface="Calibri"/>
                <a:cs typeface="Calibri"/>
              </a:rPr>
              <a:t>Why would proteins need to fold?</a:t>
            </a:r>
          </a:p>
          <a:p>
            <a:br>
              <a:rPr lang="en-US" sz="2000">
                <a:cs typeface="Calibri"/>
              </a:rPr>
            </a:br>
            <a:br>
              <a:rPr lang="en-US" sz="2000">
                <a:cs typeface="Calibri"/>
              </a:rPr>
            </a:br>
            <a:endParaRPr lang="en-US" sz="2000" b="1">
              <a:solidFill>
                <a:srgbClr val="1CA64A"/>
              </a:solidFill>
              <a:ea typeface="Calibri"/>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Proteins Fold into Complex Shapes</a:t>
            </a:r>
            <a:endParaRPr lang="en-US" sz="4000" b="1">
              <a:solidFill>
                <a:schemeClr val="bg1"/>
              </a:solidFill>
              <a:latin typeface="+mn-lt"/>
              <a:ea typeface="HGSoeiKakugothicUB"/>
              <a:cs typeface="Myanmar Text"/>
            </a:endParaRPr>
          </a:p>
        </p:txBody>
      </p:sp>
      <p:pic>
        <p:nvPicPr>
          <p:cNvPr id="8" name="Picture 2" descr="A purple and white head with a light bulb inside&#10;&#10;Description automatically generated">
            <a:extLst>
              <a:ext uri="{FF2B5EF4-FFF2-40B4-BE49-F238E27FC236}">
                <a16:creationId xmlns:a16="http://schemas.microsoft.com/office/drawing/2014/main" id="{48BC0F1F-5B4F-D306-6309-5A7948C5F2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09321" y="99675"/>
            <a:ext cx="1247775" cy="12382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up of a pencil&#10;&#10;Description automatically generated">
            <a:extLst>
              <a:ext uri="{FF2B5EF4-FFF2-40B4-BE49-F238E27FC236}">
                <a16:creationId xmlns:a16="http://schemas.microsoft.com/office/drawing/2014/main" id="{97164FE9-9A72-3332-F8AD-80D467905978}"/>
              </a:ext>
            </a:extLst>
          </p:cNvPr>
          <p:cNvPicPr>
            <a:picLocks noChangeAspect="1"/>
          </p:cNvPicPr>
          <p:nvPr/>
        </p:nvPicPr>
        <p:blipFill>
          <a:blip r:embed="rId7">
            <a:extLst>
              <a:ext uri="{28A0092B-C50C-407E-A947-70E740481C1C}">
                <a14:useLocalDpi xmlns:a14="http://schemas.microsoft.com/office/drawing/2010/main" val="0"/>
              </a:ext>
            </a:extLst>
          </a:blip>
          <a:srcRect t="41551" r="42697" b="15384"/>
          <a:stretch/>
        </p:blipFill>
        <p:spPr>
          <a:xfrm>
            <a:off x="6831643" y="1819706"/>
            <a:ext cx="3943438" cy="993708"/>
          </a:xfrm>
          <a:prstGeom prst="rect">
            <a:avLst/>
          </a:prstGeom>
        </p:spPr>
      </p:pic>
      <p:pic>
        <p:nvPicPr>
          <p:cNvPr id="7" name="Picture 6" descr="A close-up of a pencil&#10;&#10;Description automatically generated">
            <a:extLst>
              <a:ext uri="{FF2B5EF4-FFF2-40B4-BE49-F238E27FC236}">
                <a16:creationId xmlns:a16="http://schemas.microsoft.com/office/drawing/2014/main" id="{E2BFB8CB-2992-DC77-369C-9C02E7284337}"/>
              </a:ext>
            </a:extLst>
          </p:cNvPr>
          <p:cNvPicPr>
            <a:picLocks noChangeAspect="1"/>
          </p:cNvPicPr>
          <p:nvPr/>
        </p:nvPicPr>
        <p:blipFill>
          <a:blip r:embed="rId7">
            <a:extLst>
              <a:ext uri="{28A0092B-C50C-407E-A947-70E740481C1C}">
                <a14:useLocalDpi xmlns:a14="http://schemas.microsoft.com/office/drawing/2010/main" val="0"/>
              </a:ext>
            </a:extLst>
          </a:blip>
          <a:srcRect l="59177" t="28611" r="31060" b="23402"/>
          <a:stretch/>
        </p:blipFill>
        <p:spPr>
          <a:xfrm rot="5400000">
            <a:off x="8328661" y="2551540"/>
            <a:ext cx="673565" cy="1626326"/>
          </a:xfrm>
          <a:prstGeom prst="rect">
            <a:avLst/>
          </a:prstGeom>
        </p:spPr>
      </p:pic>
      <p:pic>
        <p:nvPicPr>
          <p:cNvPr id="9" name="Picture 8" descr="A close-up of a pencil&#10;&#10;Description automatically generated">
            <a:extLst>
              <a:ext uri="{FF2B5EF4-FFF2-40B4-BE49-F238E27FC236}">
                <a16:creationId xmlns:a16="http://schemas.microsoft.com/office/drawing/2014/main" id="{703E0F4B-92D7-74E6-DD16-AA81363C46EB}"/>
              </a:ext>
            </a:extLst>
          </p:cNvPr>
          <p:cNvPicPr>
            <a:picLocks noChangeAspect="1"/>
          </p:cNvPicPr>
          <p:nvPr/>
        </p:nvPicPr>
        <p:blipFill>
          <a:blip r:embed="rId7">
            <a:extLst>
              <a:ext uri="{28A0092B-C50C-407E-A947-70E740481C1C}">
                <a14:useLocalDpi xmlns:a14="http://schemas.microsoft.com/office/drawing/2010/main" val="0"/>
              </a:ext>
            </a:extLst>
          </a:blip>
          <a:srcRect l="70199"/>
          <a:stretch/>
        </p:blipFill>
        <p:spPr>
          <a:xfrm>
            <a:off x="7711734" y="3915992"/>
            <a:ext cx="2050872" cy="2307489"/>
          </a:xfrm>
          <a:prstGeom prst="rect">
            <a:avLst/>
          </a:prstGeom>
        </p:spPr>
      </p:pic>
      <p:pic>
        <p:nvPicPr>
          <p:cNvPr id="3" name="Picture 4" descr="Icon&#10;&#10;Description automatically generated">
            <a:extLst>
              <a:ext uri="{FF2B5EF4-FFF2-40B4-BE49-F238E27FC236}">
                <a16:creationId xmlns:a16="http://schemas.microsoft.com/office/drawing/2014/main" id="{2170D875-ACB4-1C60-30BB-CE75435C0D9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20187" y="95263"/>
            <a:ext cx="1222304" cy="1232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578681"/>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2" name="Picture 7" descr="Icon&#10;&#10;Description automatically generated">
            <a:extLst>
              <a:ext uri="{FF2B5EF4-FFF2-40B4-BE49-F238E27FC236}">
                <a16:creationId xmlns:a16="http://schemas.microsoft.com/office/drawing/2014/main" id="{28A0D90E-4BF7-5111-B129-D85770B6B6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14183" y="102319"/>
            <a:ext cx="1248668" cy="124866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22FCD45-8CFD-844F-A2C5-CF10527504F8}"/>
              </a:ext>
            </a:extLst>
          </p:cNvPr>
          <p:cNvSpPr txBox="1"/>
          <p:nvPr/>
        </p:nvSpPr>
        <p:spPr>
          <a:xfrm>
            <a:off x="932343" y="1727033"/>
            <a:ext cx="5342334" cy="45858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Proteins fold into precise 3-dimensional shapes so that they can efficiently perform a task or job.</a:t>
            </a:r>
            <a:br>
              <a:rPr lang="en-US" sz="2000">
                <a:cs typeface="Calibri"/>
              </a:rPr>
            </a:br>
            <a:br>
              <a:rPr lang="en-US" sz="2000">
                <a:cs typeface="Calibri"/>
              </a:rPr>
            </a:br>
            <a:r>
              <a:rPr lang="en-US" sz="2000">
                <a:cs typeface="Calibri"/>
              </a:rPr>
              <a:t>Each type of protein folds into a unique </a:t>
            </a:r>
            <a:r>
              <a:rPr lang="en-US" sz="2000" b="1">
                <a:solidFill>
                  <a:srgbClr val="D200B9"/>
                </a:solidFill>
                <a:cs typeface="Calibri"/>
              </a:rPr>
              <a:t>structure</a:t>
            </a:r>
            <a:r>
              <a:rPr lang="en-US" sz="2000">
                <a:cs typeface="Calibri"/>
              </a:rPr>
              <a:t> so that it can perform a unique </a:t>
            </a:r>
            <a:r>
              <a:rPr lang="en-US" sz="2000" b="1">
                <a:solidFill>
                  <a:srgbClr val="D200B9"/>
                </a:solidFill>
                <a:cs typeface="Calibri"/>
              </a:rPr>
              <a:t>function</a:t>
            </a:r>
            <a:r>
              <a:rPr lang="en-US" sz="2000">
                <a:cs typeface="Calibri"/>
              </a:rPr>
              <a:t>.</a:t>
            </a:r>
          </a:p>
          <a:p>
            <a:endParaRPr lang="en-US" sz="2000" b="1">
              <a:ea typeface="Calibri"/>
              <a:cs typeface="Calibri"/>
            </a:endParaRPr>
          </a:p>
          <a:p>
            <a:r>
              <a:rPr lang="en-US" sz="2000" b="1">
                <a:ea typeface="Calibri"/>
                <a:cs typeface="Calibri"/>
              </a:rPr>
              <a:t>Briefly examine the three web pages linked to on the right.  </a:t>
            </a:r>
          </a:p>
          <a:p>
            <a:endParaRPr lang="en-US" sz="2000" b="1">
              <a:solidFill>
                <a:srgbClr val="1CA64A"/>
              </a:solidFill>
              <a:ea typeface="Calibri"/>
              <a:cs typeface="Calibri"/>
            </a:endParaRPr>
          </a:p>
          <a:p>
            <a:endParaRPr lang="en-US" sz="2000" b="1">
              <a:solidFill>
                <a:srgbClr val="1CA64A"/>
              </a:solidFill>
              <a:ea typeface="Calibri"/>
              <a:cs typeface="Calibri"/>
            </a:endParaRPr>
          </a:p>
          <a:p>
            <a:r>
              <a:rPr lang="en-US" sz="2000" b="1">
                <a:solidFill>
                  <a:srgbClr val="1CA64A"/>
                </a:solidFill>
                <a:ea typeface="Calibri"/>
                <a:cs typeface="Calibri"/>
              </a:rPr>
              <a:t>Do all three proteins have the same shape?</a:t>
            </a:r>
          </a:p>
          <a:p>
            <a:endParaRPr lang="en-US" sz="1200" b="1">
              <a:solidFill>
                <a:srgbClr val="1CA64A"/>
              </a:solidFill>
              <a:ea typeface="Calibri"/>
              <a:cs typeface="Calibri"/>
            </a:endParaRPr>
          </a:p>
          <a:p>
            <a:r>
              <a:rPr lang="en-US" sz="2000" b="1">
                <a:solidFill>
                  <a:srgbClr val="1CA64A"/>
                </a:solidFill>
                <a:ea typeface="Calibri"/>
                <a:cs typeface="Calibri"/>
              </a:rPr>
              <a:t>How are they similar? How are they different? </a:t>
            </a:r>
            <a:endParaRPr lang="en-US" sz="2000">
              <a:cs typeface="Calibri"/>
            </a:endParaRPr>
          </a:p>
          <a:p>
            <a:br>
              <a:rPr lang="en-US" sz="2000">
                <a:cs typeface="Calibri"/>
              </a:rPr>
            </a:br>
            <a:endParaRPr lang="en-US" sz="2000" b="1">
              <a:solidFill>
                <a:srgbClr val="1CA64A"/>
              </a:solidFill>
              <a:ea typeface="Calibri"/>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Protein Structures</a:t>
            </a:r>
            <a:endParaRPr lang="en-US" sz="4000" b="1">
              <a:solidFill>
                <a:schemeClr val="bg1"/>
              </a:solidFill>
              <a:latin typeface="+mn-lt"/>
              <a:ea typeface="HGSoeiKakugothicUB"/>
              <a:cs typeface="Myanmar Text"/>
            </a:endParaRPr>
          </a:p>
        </p:txBody>
      </p:sp>
      <p:sp>
        <p:nvSpPr>
          <p:cNvPr id="13" name="TextBox 12">
            <a:extLst>
              <a:ext uri="{FF2B5EF4-FFF2-40B4-BE49-F238E27FC236}">
                <a16:creationId xmlns:a16="http://schemas.microsoft.com/office/drawing/2014/main" id="{DF73FAAB-C053-AB07-7E06-C8888239B37C}"/>
              </a:ext>
            </a:extLst>
          </p:cNvPr>
          <p:cNvSpPr txBox="1"/>
          <p:nvPr/>
        </p:nvSpPr>
        <p:spPr>
          <a:xfrm>
            <a:off x="894396" y="6200742"/>
            <a:ext cx="1042159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tx1">
                    <a:lumMod val="50000"/>
                    <a:lumOff val="50000"/>
                  </a:schemeClr>
                </a:solidFill>
                <a:cs typeface="Calibri"/>
              </a:rPr>
              <a:t>* More protein structures are available with subscriptions to 3D Molecular Designs' Digital Modeling Hub</a:t>
            </a:r>
          </a:p>
          <a:p>
            <a:br>
              <a:rPr lang="en-US" sz="2000">
                <a:cs typeface="Calibri"/>
              </a:rPr>
            </a:br>
            <a:endParaRPr lang="en-US" sz="2000" b="1">
              <a:solidFill>
                <a:srgbClr val="1CA64A"/>
              </a:solidFill>
              <a:ea typeface="Calibri"/>
              <a:cs typeface="Calibri"/>
            </a:endParaRPr>
          </a:p>
        </p:txBody>
      </p:sp>
      <p:pic>
        <p:nvPicPr>
          <p:cNvPr id="3" name="Picture 2">
            <a:extLst>
              <a:ext uri="{FF2B5EF4-FFF2-40B4-BE49-F238E27FC236}">
                <a16:creationId xmlns:a16="http://schemas.microsoft.com/office/drawing/2014/main" id="{E6B40392-FA89-749A-3BF1-045BD1EC7DAE}"/>
              </a:ext>
            </a:extLst>
          </p:cNvPr>
          <p:cNvPicPr>
            <a:picLocks noChangeAspect="1"/>
          </p:cNvPicPr>
          <p:nvPr/>
        </p:nvPicPr>
        <p:blipFill>
          <a:blip r:embed="rId7"/>
          <a:stretch>
            <a:fillRect/>
          </a:stretch>
        </p:blipFill>
        <p:spPr>
          <a:xfrm>
            <a:off x="8402803" y="1418636"/>
            <a:ext cx="1736292" cy="997828"/>
          </a:xfrm>
          <a:prstGeom prst="rect">
            <a:avLst/>
          </a:prstGeom>
        </p:spPr>
      </p:pic>
      <p:sp>
        <p:nvSpPr>
          <p:cNvPr id="4" name="TextBox 3">
            <a:extLst>
              <a:ext uri="{FF2B5EF4-FFF2-40B4-BE49-F238E27FC236}">
                <a16:creationId xmlns:a16="http://schemas.microsoft.com/office/drawing/2014/main" id="{2E25A17E-11FF-2FDD-66AC-9DBF1F5464E4}"/>
              </a:ext>
            </a:extLst>
          </p:cNvPr>
          <p:cNvSpPr txBox="1"/>
          <p:nvPr/>
        </p:nvSpPr>
        <p:spPr>
          <a:xfrm>
            <a:off x="8230508" y="2416464"/>
            <a:ext cx="2183675" cy="646331"/>
          </a:xfrm>
          <a:prstGeom prst="rect">
            <a:avLst/>
          </a:prstGeom>
          <a:noFill/>
        </p:spPr>
        <p:txBody>
          <a:bodyPr wrap="none" rtlCol="0">
            <a:spAutoFit/>
          </a:bodyPr>
          <a:lstStyle/>
          <a:p>
            <a:pPr algn="ctr"/>
            <a:r>
              <a:rPr lang="en-US"/>
              <a:t>Immunoglobulin Fold</a:t>
            </a:r>
          </a:p>
          <a:p>
            <a:pPr algn="ctr"/>
            <a:r>
              <a:rPr lang="en-US" u="sng">
                <a:solidFill>
                  <a:srgbClr val="0070C0"/>
                </a:solidFill>
              </a:rPr>
              <a:t>link TBD</a:t>
            </a:r>
            <a:endParaRPr lang="en-US">
              <a:solidFill>
                <a:schemeClr val="tx1"/>
              </a:solidFill>
            </a:endParaRPr>
          </a:p>
        </p:txBody>
      </p:sp>
      <p:sp>
        <p:nvSpPr>
          <p:cNvPr id="5" name="TextBox 4">
            <a:extLst>
              <a:ext uri="{FF2B5EF4-FFF2-40B4-BE49-F238E27FC236}">
                <a16:creationId xmlns:a16="http://schemas.microsoft.com/office/drawing/2014/main" id="{B9AA62AF-C367-44DD-90C0-A2E01869B4AD}"/>
              </a:ext>
            </a:extLst>
          </p:cNvPr>
          <p:cNvSpPr txBox="1"/>
          <p:nvPr/>
        </p:nvSpPr>
        <p:spPr>
          <a:xfrm>
            <a:off x="7527390" y="4916445"/>
            <a:ext cx="1200650" cy="646331"/>
          </a:xfrm>
          <a:prstGeom prst="rect">
            <a:avLst/>
          </a:prstGeom>
          <a:noFill/>
        </p:spPr>
        <p:txBody>
          <a:bodyPr wrap="none" rtlCol="0">
            <a:spAutoFit/>
          </a:bodyPr>
          <a:lstStyle/>
          <a:p>
            <a:pPr algn="ctr"/>
            <a:r>
              <a:rPr lang="en-US"/>
              <a:t>Zinc Finger</a:t>
            </a:r>
          </a:p>
          <a:p>
            <a:pPr algn="ctr"/>
            <a:r>
              <a:rPr lang="en-US" u="sng">
                <a:solidFill>
                  <a:srgbClr val="0070C0"/>
                </a:solidFill>
              </a:rPr>
              <a:t>link TBD</a:t>
            </a:r>
            <a:endParaRPr lang="en-US">
              <a:solidFill>
                <a:schemeClr val="tx1"/>
              </a:solidFill>
            </a:endParaRPr>
          </a:p>
        </p:txBody>
      </p:sp>
      <p:sp>
        <p:nvSpPr>
          <p:cNvPr id="7" name="TextBox 6">
            <a:extLst>
              <a:ext uri="{FF2B5EF4-FFF2-40B4-BE49-F238E27FC236}">
                <a16:creationId xmlns:a16="http://schemas.microsoft.com/office/drawing/2014/main" id="{E902D532-321B-BD3C-E1EE-E6D0FD553A12}"/>
              </a:ext>
            </a:extLst>
          </p:cNvPr>
          <p:cNvSpPr txBox="1"/>
          <p:nvPr/>
        </p:nvSpPr>
        <p:spPr>
          <a:xfrm>
            <a:off x="9812056" y="4916445"/>
            <a:ext cx="1503938" cy="646331"/>
          </a:xfrm>
          <a:prstGeom prst="rect">
            <a:avLst/>
          </a:prstGeom>
          <a:noFill/>
        </p:spPr>
        <p:txBody>
          <a:bodyPr wrap="none" rtlCol="0">
            <a:spAutoFit/>
          </a:bodyPr>
          <a:lstStyle/>
          <a:p>
            <a:pPr algn="ctr"/>
            <a:r>
              <a:rPr lang="en-US"/>
              <a:t>Cytochrome C</a:t>
            </a:r>
          </a:p>
          <a:p>
            <a:pPr algn="ctr"/>
            <a:r>
              <a:rPr lang="en-US" u="sng">
                <a:solidFill>
                  <a:srgbClr val="0070C0"/>
                </a:solidFill>
              </a:rPr>
              <a:t>link TBD</a:t>
            </a:r>
            <a:endParaRPr lang="en-US">
              <a:solidFill>
                <a:schemeClr val="tx1"/>
              </a:solidFill>
            </a:endParaRPr>
          </a:p>
        </p:txBody>
      </p:sp>
      <p:pic>
        <p:nvPicPr>
          <p:cNvPr id="8" name="Picture 7">
            <a:extLst>
              <a:ext uri="{FF2B5EF4-FFF2-40B4-BE49-F238E27FC236}">
                <a16:creationId xmlns:a16="http://schemas.microsoft.com/office/drawing/2014/main" id="{52DE8C0E-099D-6119-1F09-E1170A5DA172}"/>
              </a:ext>
            </a:extLst>
          </p:cNvPr>
          <p:cNvPicPr>
            <a:picLocks noChangeAspect="1"/>
          </p:cNvPicPr>
          <p:nvPr/>
        </p:nvPicPr>
        <p:blipFill>
          <a:blip r:embed="rId8"/>
          <a:stretch>
            <a:fillRect/>
          </a:stretch>
        </p:blipFill>
        <p:spPr>
          <a:xfrm>
            <a:off x="9734357" y="3605352"/>
            <a:ext cx="1619583" cy="1269754"/>
          </a:xfrm>
          <a:prstGeom prst="rect">
            <a:avLst/>
          </a:prstGeom>
        </p:spPr>
      </p:pic>
      <p:pic>
        <p:nvPicPr>
          <p:cNvPr id="9" name="Picture 8">
            <a:extLst>
              <a:ext uri="{FF2B5EF4-FFF2-40B4-BE49-F238E27FC236}">
                <a16:creationId xmlns:a16="http://schemas.microsoft.com/office/drawing/2014/main" id="{694B72DB-1D58-BFDF-3ECF-C4ECBE23E999}"/>
              </a:ext>
            </a:extLst>
          </p:cNvPr>
          <p:cNvPicPr>
            <a:picLocks noChangeAspect="1"/>
          </p:cNvPicPr>
          <p:nvPr/>
        </p:nvPicPr>
        <p:blipFill>
          <a:blip r:embed="rId9"/>
          <a:stretch>
            <a:fillRect/>
          </a:stretch>
        </p:blipFill>
        <p:spPr>
          <a:xfrm>
            <a:off x="7042610" y="3502337"/>
            <a:ext cx="2183675" cy="1492759"/>
          </a:xfrm>
          <a:prstGeom prst="rect">
            <a:avLst/>
          </a:prstGeom>
        </p:spPr>
      </p:pic>
    </p:spTree>
    <p:extLst>
      <p:ext uri="{BB962C8B-B14F-4D97-AF65-F5344CB8AC3E}">
        <p14:creationId xmlns:p14="http://schemas.microsoft.com/office/powerpoint/2010/main" val="2596163729"/>
      </p:ext>
    </p:extLst>
  </p:cSld>
  <p:clrMapOvr>
    <a:overrideClrMapping bg1="lt1" tx1="dk1" bg2="lt2" tx2="dk2" accent1="accent1" accent2="accent2" accent3="accent3" accent4="accent4" accent5="accent5" accent6="accent6" hlink="hlink" folHlink="folHlink"/>
  </p:clrMapOvr>
  <p:extLst>
    <p:ext uri="{6950BFC3-D8DA-4A85-94F7-54DA5524770B}">
      <p188:commentRel xmlns:p188="http://schemas.microsoft.com/office/powerpoint/2018/8/main" r:id="rId4"/>
    </p:ext>
  </p:extLst>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SharedWithUsers xmlns="256d1f37-a5bf-40ea-9e3b-df9e783b5a8c">
      <UserInfo>
        <DisplayName>Hannah Smith</DisplayName>
        <AccountId>34</AccountId>
        <AccountType/>
      </UserInfo>
      <UserInfo>
        <DisplayName>probinson</DisplayName>
        <AccountId>91</AccountId>
        <AccountType/>
      </UserInfo>
      <UserInfo>
        <DisplayName>Diane Sigalas</DisplayName>
        <AccountId>95</AccountId>
        <AccountType/>
      </UserInfo>
      <UserInfo>
        <DisplayName>Mark Hoelzer</DisplayName>
        <AccountId>132</AccountId>
        <AccountType/>
      </UserInfo>
      <UserInfo>
        <DisplayName>Nick Salvaggio</DisplayName>
        <AccountId>124</AccountId>
        <AccountType/>
      </UserInfo>
      <UserInfo>
        <DisplayName>Lauren Koepsel</DisplayName>
        <AccountId>139</AccountId>
        <AccountType/>
      </UserInfo>
    </SharedWithUsers>
    <lcf76f155ced4ddcb4097134ff3c332f xmlns="68b5b436-c221-4126-930b-0387bddd400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7F30016848ECA4D8C32F5EEF57AB254" ma:contentTypeVersion="15" ma:contentTypeDescription="Create a new document." ma:contentTypeScope="" ma:versionID="004e478d639af556ec3271c95f5e4f68">
  <xsd:schema xmlns:xsd="http://www.w3.org/2001/XMLSchema" xmlns:xs="http://www.w3.org/2001/XMLSchema" xmlns:p="http://schemas.microsoft.com/office/2006/metadata/properties" xmlns:ns2="68b5b436-c221-4126-930b-0387bddd4008" xmlns:ns3="256d1f37-a5bf-40ea-9e3b-df9e783b5a8c" targetNamespace="http://schemas.microsoft.com/office/2006/metadata/properties" ma:root="true" ma:fieldsID="f9f920bcf6090a72af3d43c0f601a80b" ns2:_="" ns3:_="">
    <xsd:import namespace="68b5b436-c221-4126-930b-0387bddd4008"/>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b5b436-c221-4126-930b-0387bddd4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f552e05-c177-46a8-98f1-f1cdb6faf096}"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156103-A01A-4A2D-B7C0-DD22F955C052}">
  <ds:schemaRefs>
    <ds:schemaRef ds:uri="256d1f37-a5bf-40ea-9e3b-df9e783b5a8c"/>
    <ds:schemaRef ds:uri="68b5b436-c221-4126-930b-0387bddd400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A79374B-CEFB-4729-BBA5-2883287225F4}">
  <ds:schemaRefs>
    <ds:schemaRef ds:uri="256d1f37-a5bf-40ea-9e3b-df9e783b5a8c"/>
    <ds:schemaRef ds:uri="68b5b436-c221-4126-930b-0387bddd400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92FCC4D-41CD-402B-AE5C-900FD772F1F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15</Slides>
  <Notes>13</Notes>
  <HiddenSlides>4</HiddenSlides>
  <ScaleCrop>false</ScaleCrop>
  <HeadingPairs>
    <vt:vector size="4" baseType="variant">
      <vt:variant>
        <vt:lpstr>Theme</vt:lpstr>
      </vt:variant>
      <vt:variant>
        <vt:i4>4</vt:i4>
      </vt:variant>
      <vt:variant>
        <vt:lpstr>Slide Titles</vt:lpstr>
      </vt:variant>
      <vt:variant>
        <vt:i4>15</vt:i4>
      </vt:variant>
    </vt:vector>
  </HeadingPairs>
  <TitlesOfParts>
    <vt:vector size="19" baseType="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revision>2</cp:revision>
  <dcterms:created xsi:type="dcterms:W3CDTF">2023-03-12T04:10:58Z</dcterms:created>
  <dcterms:modified xsi:type="dcterms:W3CDTF">2024-10-17T17:34:40Z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0x01010007F30016848ECA4D8C32F5EEF57AB254</vt:lpwstr>
  </property>
  <property fmtid="{D5CDD505-2E9C-101B-9397-08002B2CF9AE}" pid="3" name="MediaServiceImageTags">
    <vt:lpwstr/>
  </property>
  <property fmtid="{D5CDD505-2E9C-101B-9397-08002B2CF9AE}" pid="4" name="ArticulateGUID">
    <vt:lpwstr>5072417B-48E2-46BA-8EFD-6E3B28D2A771</vt:lpwstr>
  </property>
  <property fmtid="{D5CDD505-2E9C-101B-9397-08002B2CF9AE}" pid="5" name="ArticulatePath">
    <vt:lpwstr>https://3dmd.sharepoint.com/sites/MaterialDevelopmentTeam/Shared Documents/Templates/studentSlideDeck/documentStyles3</vt:lpwstr>
  </property>
  <property fmtid="{D5CDD505-2E9C-101B-9397-08002B2CF9AE}" pid="6" name="ArticulateUseProject">
    <vt:lpwstr>1</vt:lpwstr>
  </property>
  <property fmtid="{D5CDD505-2E9C-101B-9397-08002B2CF9AE}" pid="7" name="ArticulateProjectFull">
    <vt:lpwstr>C:\KrisF_Workfolder\Graphic Design\Powerpoint_Template\Education_Slidedeck_Template_V1.0.ppta</vt:lpwstr>
  </property>
  <property fmtid="{D5CDD505-2E9C-101B-9397-08002B2CF9AE}" pid="8" name="ArticulateProjectVersion">
    <vt:lpwstr>8</vt:lpwstr>
  </property>
</Properties>
</file>