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comments/modernComment_112_FD99B43B.xml" ContentType="application/vnd.ms-powerpoint.comments+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notesSlides/notesSlide5.xml" ContentType="application/vnd.openxmlformats-officedocument.presentationml.notesSlide+xml"/>
  <Override PartName="/ppt/tags/tag34.xml" ContentType="application/vnd.openxmlformats-officedocument.presentationml.tags+xml"/>
  <Override PartName="/ppt/notesSlides/notesSlide6.xml" ContentType="application/vnd.openxmlformats-officedocument.presentationml.notesSlide+xml"/>
  <Override PartName="/ppt/tags/tag35.xml" ContentType="application/vnd.openxmlformats-officedocument.presentationml.tags+xml"/>
  <Override PartName="/ppt/notesSlides/notesSlide7.xml" ContentType="application/vnd.openxmlformats-officedocument.presentationml.notesSlide+xml"/>
  <Override PartName="/ppt/tags/tag36.xml" ContentType="application/vnd.openxmlformats-officedocument.presentationml.tags+xml"/>
  <Override PartName="/ppt/notesSlides/notesSlide8.xml" ContentType="application/vnd.openxmlformats-officedocument.presentationml.notesSlide+xml"/>
  <Override PartName="/ppt/tags/tag37.xml" ContentType="application/vnd.openxmlformats-officedocument.presentationml.tags+xml"/>
  <Override PartName="/ppt/notesSlides/notesSlide9.xml" ContentType="application/vnd.openxmlformats-officedocument.presentationml.notesSlide+xml"/>
  <Override PartName="/ppt/tags/tag38.xml" ContentType="application/vnd.openxmlformats-officedocument.presentationml.tags+xml"/>
  <Override PartName="/ppt/notesSlides/notesSlide10.xml" ContentType="application/vnd.openxmlformats-officedocument.presentationml.notesSlide+xml"/>
  <Override PartName="/ppt/tags/tag39.xml" ContentType="application/vnd.openxmlformats-officedocument.presentationml.tags+xml"/>
  <Override PartName="/ppt/notesSlides/notesSlide11.xml" ContentType="application/vnd.openxmlformats-officedocument.presentationml.notesSlide+xml"/>
  <Override PartName="/ppt/tags/tag40.xml" ContentType="application/vnd.openxmlformats-officedocument.presentationml.tags+xml"/>
  <Override PartName="/ppt/notesSlides/notesSlide12.xml" ContentType="application/vnd.openxmlformats-officedocument.presentationml.notesSlide+xml"/>
  <Override PartName="/ppt/comments/modernComment_163_DDD440FE.xml" ContentType="application/vnd.ms-powerpoint.comments+xml"/>
  <Override PartName="/ppt/tags/tag41.xml" ContentType="application/vnd.openxmlformats-officedocument.presentationml.tags+xml"/>
  <Override PartName="/ppt/notesSlides/notesSlide13.xml" ContentType="application/vnd.openxmlformats-officedocument.presentationml.notesSlide+xml"/>
  <Override PartName="/ppt/tags/tag42.xml" ContentType="application/vnd.openxmlformats-officedocument.presentationml.tags+xml"/>
  <Override PartName="/ppt/notesSlides/notesSlide14.xml" ContentType="application/vnd.openxmlformats-officedocument.presentationml.notesSlide+xml"/>
  <Override PartName="/ppt/tags/tag43.xml" ContentType="application/vnd.openxmlformats-officedocument.presentationml.tags+xml"/>
  <Override PartName="/ppt/notesSlides/notesSlide15.xml" ContentType="application/vnd.openxmlformats-officedocument.presentationml.notesSlide+xml"/>
  <Override PartName="/ppt/tags/tag44.xml" ContentType="application/vnd.openxmlformats-officedocument.presentationml.tags+xml"/>
  <Override PartName="/ppt/notesSlides/notesSlide16.xml" ContentType="application/vnd.openxmlformats-officedocument.presentationml.notesSlide+xml"/>
  <Override PartName="/ppt/tags/tag45.xml" ContentType="application/vnd.openxmlformats-officedocument.presentationml.tags+xml"/>
  <Override PartName="/ppt/notesSlides/notesSlide17.xml" ContentType="application/vnd.openxmlformats-officedocument.presentationml.notesSlide+xml"/>
  <Override PartName="/ppt/tags/tag46.xml" ContentType="application/vnd.openxmlformats-officedocument.presentationml.tags+xml"/>
  <Override PartName="/ppt/notesSlides/notesSlide18.xml" ContentType="application/vnd.openxmlformats-officedocument.presentationml.notesSlide+xml"/>
  <Override PartName="/ppt/tags/tag47.xml" ContentType="application/vnd.openxmlformats-officedocument.presentationml.tags+xml"/>
  <Override PartName="/ppt/notesSlides/notesSlide19.xml" ContentType="application/vnd.openxmlformats-officedocument.presentationml.notesSlide+xml"/>
  <Override PartName="/ppt/tags/tag48.xml" ContentType="application/vnd.openxmlformats-officedocument.presentationml.tags+xml"/>
  <Override PartName="/ppt/notesSlides/notesSlide20.xml" ContentType="application/vnd.openxmlformats-officedocument.presentationml.notesSlide+xml"/>
  <Override PartName="/ppt/tags/tag49.xml" ContentType="application/vnd.openxmlformats-officedocument.presentationml.tags+xml"/>
  <Override PartName="/ppt/notesSlides/notesSlide21.xml" ContentType="application/vnd.openxmlformats-officedocument.presentationml.notesSlide+xml"/>
  <Override PartName="/ppt/tags/tag50.xml" ContentType="application/vnd.openxmlformats-officedocument.presentationml.tags+xml"/>
  <Override PartName="/ppt/notesSlides/notesSlide22.xml" ContentType="application/vnd.openxmlformats-officedocument.presentationml.notesSlide+xml"/>
  <Override PartName="/ppt/tags/tag51.xml" ContentType="application/vnd.openxmlformats-officedocument.presentationml.tags+xml"/>
  <Override PartName="/ppt/notesSlides/notesSlide23.xml" ContentType="application/vnd.openxmlformats-officedocument.presentationml.notesSlide+xml"/>
  <Override PartName="/ppt/tags/tag52.xml" ContentType="application/vnd.openxmlformats-officedocument.presentationml.tags+xml"/>
  <Override PartName="/ppt/notesSlides/notesSlide24.xml" ContentType="application/vnd.openxmlformats-officedocument.presentationml.notesSlide+xml"/>
  <Override PartName="/ppt/tags/tag53.xml" ContentType="application/vnd.openxmlformats-officedocument.presentationml.tags+xml"/>
  <Override PartName="/ppt/notesSlides/notesSlide25.xml" ContentType="application/vnd.openxmlformats-officedocument.presentationml.notesSlide+xml"/>
  <Override PartName="/ppt/tags/tag54.xml" ContentType="application/vnd.openxmlformats-officedocument.presentationml.tags+xml"/>
  <Override PartName="/ppt/notesSlides/notesSlide26.xml" ContentType="application/vnd.openxmlformats-officedocument.presentationml.notesSlide+xml"/>
  <Override PartName="/ppt/tags/tag55.xml" ContentType="application/vnd.openxmlformats-officedocument.presentationml.tags+xml"/>
  <Override PartName="/ppt/notesSlides/notesSlide27.xml" ContentType="application/vnd.openxmlformats-officedocument.presentationml.notesSlide+xml"/>
  <Override PartName="/ppt/tags/tag56.xml" ContentType="application/vnd.openxmlformats-officedocument.presentationml.tags+xml"/>
  <Override PartName="/ppt/notesSlides/notesSlide28.xml" ContentType="application/vnd.openxmlformats-officedocument.presentationml.notesSlide+xml"/>
  <Override PartName="/ppt/tags/tag57.xml" ContentType="application/vnd.openxmlformats-officedocument.presentationml.tags+xml"/>
  <Override PartName="/ppt/notesSlides/notesSlide29.xml" ContentType="application/vnd.openxmlformats-officedocument.presentationml.notesSlide+xml"/>
  <Override PartName="/ppt/tags/tag58.xml" ContentType="application/vnd.openxmlformats-officedocument.presentationml.tags+xml"/>
  <Override PartName="/ppt/notesSlides/notesSlide30.xml" ContentType="application/vnd.openxmlformats-officedocument.presentationml.notesSlide+xml"/>
  <Override PartName="/ppt/tags/tag59.xml" ContentType="application/vnd.openxmlformats-officedocument.presentationml.tags+xml"/>
  <Override PartName="/ppt/notesSlides/notesSlide31.xml" ContentType="application/vnd.openxmlformats-officedocument.presentationml.notesSlide+xml"/>
  <Override PartName="/ppt/comments/modernComment_16B_EE0FD6ED.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1" r:id="rId4"/>
    <p:sldMasterId id="2147483660" r:id="rId5"/>
    <p:sldMasterId id="2147483672" r:id="rId6"/>
    <p:sldMasterId id="2147483648" r:id="rId7"/>
  </p:sldMasterIdLst>
  <p:notesMasterIdLst>
    <p:notesMasterId r:id="rId41"/>
  </p:notesMasterIdLst>
  <p:sldIdLst>
    <p:sldId id="274" r:id="rId8"/>
    <p:sldId id="308" r:id="rId9"/>
    <p:sldId id="351" r:id="rId10"/>
    <p:sldId id="352" r:id="rId11"/>
    <p:sldId id="353" r:id="rId12"/>
    <p:sldId id="354" r:id="rId13"/>
    <p:sldId id="362" r:id="rId14"/>
    <p:sldId id="338" r:id="rId15"/>
    <p:sldId id="339" r:id="rId16"/>
    <p:sldId id="341" r:id="rId17"/>
    <p:sldId id="342" r:id="rId18"/>
    <p:sldId id="355" r:id="rId19"/>
    <p:sldId id="356" r:id="rId20"/>
    <p:sldId id="340" r:id="rId21"/>
    <p:sldId id="344" r:id="rId22"/>
    <p:sldId id="345" r:id="rId23"/>
    <p:sldId id="346" r:id="rId24"/>
    <p:sldId id="347" r:id="rId25"/>
    <p:sldId id="348" r:id="rId26"/>
    <p:sldId id="357" r:id="rId27"/>
    <p:sldId id="349" r:id="rId28"/>
    <p:sldId id="361" r:id="rId29"/>
    <p:sldId id="359" r:id="rId30"/>
    <p:sldId id="360" r:id="rId31"/>
    <p:sldId id="364" r:id="rId32"/>
    <p:sldId id="365" r:id="rId33"/>
    <p:sldId id="366" r:id="rId34"/>
    <p:sldId id="367" r:id="rId35"/>
    <p:sldId id="369" r:id="rId36"/>
    <p:sldId id="368" r:id="rId37"/>
    <p:sldId id="264" r:id="rId38"/>
    <p:sldId id="370" r:id="rId39"/>
    <p:sldId id="363" r:id="rId40"/>
  </p:sldIdLst>
  <p:sldSz cx="12192000" cy="6858000"/>
  <p:notesSz cx="6858000" cy="9296400"/>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E0FEB34-0B2D-42CA-8FDC-B760E7B16BD0}">
          <p14:sldIdLst>
            <p14:sldId id="274"/>
            <p14:sldId id="308"/>
            <p14:sldId id="351"/>
            <p14:sldId id="352"/>
            <p14:sldId id="353"/>
            <p14:sldId id="354"/>
            <p14:sldId id="362"/>
            <p14:sldId id="338"/>
            <p14:sldId id="339"/>
            <p14:sldId id="341"/>
            <p14:sldId id="342"/>
            <p14:sldId id="355"/>
            <p14:sldId id="356"/>
            <p14:sldId id="340"/>
            <p14:sldId id="344"/>
            <p14:sldId id="345"/>
            <p14:sldId id="346"/>
            <p14:sldId id="347"/>
            <p14:sldId id="348"/>
            <p14:sldId id="357"/>
            <p14:sldId id="349"/>
            <p14:sldId id="361"/>
            <p14:sldId id="359"/>
            <p14:sldId id="360"/>
            <p14:sldId id="364"/>
            <p14:sldId id="365"/>
            <p14:sldId id="366"/>
            <p14:sldId id="367"/>
            <p14:sldId id="369"/>
            <p14:sldId id="368"/>
            <p14:sldId id="264"/>
            <p14:sldId id="370"/>
          </p14:sldIdLst>
        </p14:section>
        <p14:section name="Untitled Section" id="{60142DEE-302E-4BA3-85A9-641E63419358}">
          <p14:sldIdLst>
            <p14:sldId id="36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702200-472A-45FC-F5F1-27894B1A47E4}" name="Mark Hoelzer" initials="MH" userId="S::Mark.Hoelzer@3dmoleculardesigns.com::c1aeea86-90bb-4741-b180-fb5c104fbae7" providerId="AD"/>
  <p188:author id="{30EDFC38-6880-4735-4258-1E57024FD2C6}" name="Mark Arnholt" initials="MA" userId="S::mark.arnholt@3dmoleculardesigns.com::b7de0cc5-3486-4cd8-905c-b5e2c5e5ddca" providerId="AD"/>
  <p188:author id="{F6CE7366-A3CC-03E8-3F6E-FDED2B899CAC}" name="Heather Ryan" initials="HR" userId="S::Heather.Ryan@3dmoleculardesigns.com::89838025-48a8-4a20-8c26-74ae61e96ceb" providerId="AD"/>
  <p188:author id="{DD0067E8-1D06-F072-A39A-41C102FBB7E9}" name="Ruth Hutson" initials="RH" userId="S::ruth.hutson@3dmoleculardesigns.com::b7a315b0-fa21-44f2-a340-f03b809ae5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EA"/>
    <a:srgbClr val="1CA64A"/>
    <a:srgbClr val="0070C0"/>
    <a:srgbClr val="8D8A00"/>
    <a:srgbClr val="E0BBE7"/>
    <a:srgbClr val="E6CAEC"/>
    <a:srgbClr val="D3A3DD"/>
    <a:srgbClr val="CCCCFF"/>
    <a:srgbClr val="6D2C79"/>
    <a:srgbClr val="0068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03DAD8-53A5-22C2-FC16-28E1371CBC22}" v="6" dt="2023-09-21T15:08:36.456"/>
    <p1510:client id="{171419B7-C597-D27D-0610-0E085B430796}" v="1" dt="2023-09-21T15:54:38.394"/>
    <p1510:client id="{8B344A11-4315-DFD4-E24F-F3248CEF3F9A}" v="20" dt="2023-09-21T21:22:14.320"/>
    <p1510:client id="{A11A1BA4-1349-451A-942E-14C3C27617C8}" v="4871" dt="2023-09-21T14:54:03.405"/>
    <p1510:client id="{AD633846-7899-2C90-A8AE-3DE88A965988}" v="166" dt="2023-09-21T15:39:24.649"/>
    <p1510:client id="{FDD83A90-3495-F809-C773-156AD55077ED}" v="218" dt="2023-09-21T15:52:32.3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gs" Target="tags/tag1.xml"/><Relationship Id="rId47"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notesMaster" Target="notesMasters/notesMaster1.xml"/></Relationships>
</file>

<file path=ppt/comments/modernComment_112_FD99B43B.xml><?xml version="1.0" encoding="utf-8"?>
<p188:cmLst xmlns:a="http://schemas.openxmlformats.org/drawingml/2006/main" xmlns:r="http://schemas.openxmlformats.org/officeDocument/2006/relationships" xmlns:p188="http://schemas.microsoft.com/office/powerpoint/2018/8/main">
  <p188:cm id="{FD7230D1-A47B-4BDB-8122-C15189602C1C}" authorId="{F6CE7366-A3CC-03E8-3F6E-FDED2B899CAC}" status="resolved" created="2023-09-14T18:19:49.176" complete="100000">
    <ac:deMkLst xmlns:ac="http://schemas.microsoft.com/office/drawing/2013/main/command">
      <pc:docMk xmlns:pc="http://schemas.microsoft.com/office/powerpoint/2013/main/command"/>
      <pc:sldMk xmlns:pc="http://schemas.microsoft.com/office/powerpoint/2013/main/command" cId="4254708795" sldId="274"/>
      <ac:grpSpMk id="10" creationId="{6B0F241B-2BC7-F38B-7C5E-27960B1266C0}"/>
    </ac:deMkLst>
    <p188:txBody>
      <a:bodyPr/>
      <a:lstStyle/>
      <a:p>
        <a:r>
          <a:rPr lang="en-US"/>
          <a:t>Recolor circle outline to fuscia</a:t>
        </a:r>
      </a:p>
    </p188:txBody>
  </p188:cm>
</p188:cmLst>
</file>

<file path=ppt/comments/modernComment_163_DDD440FE.xml><?xml version="1.0" encoding="utf-8"?>
<p188:cmLst xmlns:a="http://schemas.openxmlformats.org/drawingml/2006/main" xmlns:r="http://schemas.openxmlformats.org/officeDocument/2006/relationships" xmlns:p188="http://schemas.microsoft.com/office/powerpoint/2018/8/main">
  <p188:cm id="{2261082F-3A0E-4EC3-BE94-E78166DDAD70}" authorId="{30EDFC38-6880-4735-4258-1E57024FD2C6}" status="resolved" created="2023-09-14T18:32:19.449" complete="100000">
    <ac:deMkLst xmlns:ac="http://schemas.microsoft.com/office/drawing/2013/main/command">
      <pc:docMk xmlns:pc="http://schemas.microsoft.com/office/powerpoint/2013/main/command"/>
      <pc:sldMk xmlns:pc="http://schemas.microsoft.com/office/powerpoint/2013/main/command" cId="3721675006" sldId="355"/>
      <ac:picMk id="13" creationId="{AA453BF0-EB15-EDAD-410B-05A7CAF28C27}"/>
    </ac:deMkLst>
    <p188:replyLst>
      <p188:reply id="{D25427FF-A2EF-4D63-B276-141B251B3C80}" authorId="{B1702200-472A-45FC-F5F1-27894B1A47E4}" created="2023-09-15T19:59:53.029">
        <p188:txBody>
          <a:bodyPr/>
          <a:lstStyle/>
          <a:p>
            <a:r>
              <a:rPr lang="en-US"/>
              <a:t>Akbar focused on major animation fix, so we haven't updated the button text in the app yet. We'll do that with the next update push (likely early/middle of next week), and at that time I'll drop in the new button text into the deck.</a:t>
            </a:r>
          </a:p>
        </p188:txBody>
        <p188:extLst>
          <p:ext xmlns:p="http://schemas.openxmlformats.org/presentationml/2006/main" uri="{57CB4572-C831-44C2-8A1C-0ADB6CCDFE69}">
            <p223:reactions xmlns:p223="http://schemas.microsoft.com/office/powerpoint/2022/03/main">
              <p223:rxn type="👍">
                <p223:instance time="2023-09-19T16:07:40.006" authorId="{DD0067E8-1D06-F072-A39A-41C102FBB7E9}"/>
              </p223:rxn>
            </p223:reactions>
          </p:ext>
        </p188:extLst>
      </p188:reply>
    </p188:replyLst>
    <p188:txBody>
      <a:bodyPr/>
      <a:lstStyle/>
      <a:p>
        <a:r>
          <a:rPr lang="en-US"/>
          <a:t>[@Mark Hoelzer] Update the y axis with new terminology. Pause should be switched to Sample. All of the following slides have been starred as well.</a:t>
        </a:r>
      </a:p>
    </p188:txBody>
  </p188:cm>
</p188:cmLst>
</file>

<file path=ppt/comments/modernComment_16B_EE0FD6ED.xml><?xml version="1.0" encoding="utf-8"?>
<p188:cmLst xmlns:a="http://schemas.openxmlformats.org/drawingml/2006/main" xmlns:r="http://schemas.openxmlformats.org/officeDocument/2006/relationships" xmlns:p188="http://schemas.microsoft.com/office/powerpoint/2018/8/main">
  <p188:cm id="{DF26B2A3-EE4C-4198-8FEA-B168C9DB02F9}" authorId="{DD0067E8-1D06-F072-A39A-41C102FBB7E9}" created="2023-09-19T16:07:04.052">
    <ac:deMkLst xmlns:ac="http://schemas.microsoft.com/office/drawing/2013/main/command">
      <pc:docMk xmlns:pc="http://schemas.microsoft.com/office/powerpoint/2013/main/command"/>
      <pc:sldMk xmlns:pc="http://schemas.microsoft.com/office/powerpoint/2013/main/command" cId="3994015469" sldId="363"/>
      <ac:picMk id="3" creationId="{CDCD47E1-B936-B9EF-4F42-A0812200B2AB}"/>
    </ac:deMkLst>
    <p188:txBody>
      <a:bodyPr/>
      <a:lstStyle/>
      <a:p>
        <a:r>
          <a:rPr lang="en-US"/>
          <a:t>[@Mark Hoelzer] please change pause to sample.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08FE9EC4-0951-4AF0-8B1F-BBA1D95E5052}" type="datetimeFigureOut">
              <a:rPr lang="en-US" smtClean="0"/>
              <a:t>9/21/2023</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1D969A0E-3899-435C-BEDD-AB395C5FA4DA}" type="slidenum">
              <a:rPr lang="en-US" smtClean="0"/>
              <a:t>‹#›</a:t>
            </a:fld>
            <a:endParaRPr lang="en-US"/>
          </a:p>
        </p:txBody>
      </p:sp>
    </p:spTree>
    <p:extLst>
      <p:ext uri="{BB962C8B-B14F-4D97-AF65-F5344CB8AC3E}">
        <p14:creationId xmlns:p14="http://schemas.microsoft.com/office/powerpoint/2010/main" val="207040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a:t>
            </a:fld>
            <a:endParaRPr lang="en-US"/>
          </a:p>
        </p:txBody>
      </p:sp>
    </p:spTree>
    <p:extLst>
      <p:ext uri="{BB962C8B-B14F-4D97-AF65-F5344CB8AC3E}">
        <p14:creationId xmlns:p14="http://schemas.microsoft.com/office/powerpoint/2010/main" val="802180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cs typeface="Calibri"/>
              </a:rPr>
              <a:t>Teacher: Ask students to make three water molecule sketches and annotate the sketches using the individual overlays. </a:t>
            </a:r>
          </a:p>
          <a:p>
            <a:endParaRPr lang="en">
              <a:cs typeface="Calibri"/>
            </a:endParaRPr>
          </a:p>
          <a:p>
            <a:r>
              <a:rPr lang="en">
                <a:cs typeface="Calibri"/>
              </a:rPr>
              <a:t>Student: </a:t>
            </a:r>
            <a:r>
              <a:rPr lang="en"/>
              <a:t>PLAY!  Write observations in your notebook. Sketch a water molecule and label the atoms in your notebook.</a:t>
            </a:r>
          </a:p>
          <a:p>
            <a:endParaRPr lang="en"/>
          </a:p>
          <a:p>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10</a:t>
            </a:fld>
            <a:endParaRPr lang="en-US"/>
          </a:p>
        </p:txBody>
      </p:sp>
    </p:spTree>
    <p:extLst>
      <p:ext uri="{BB962C8B-B14F-4D97-AF65-F5344CB8AC3E}">
        <p14:creationId xmlns:p14="http://schemas.microsoft.com/office/powerpoint/2010/main" val="3430672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
              <a:t>Teacher: Encourage students to toggle through all three overlays and describe what they see in their notebook.</a:t>
            </a:r>
            <a:r>
              <a:rPr lang="en" b="1"/>
              <a:t> </a:t>
            </a:r>
            <a:r>
              <a:rPr lang="en" b="1" u="sng"/>
              <a:t>Remind students that protons have a positive charge and electrons have a negative charge.</a:t>
            </a:r>
            <a:r>
              <a:rPr lang="en"/>
              <a:t> Remind students there is no difference between electrons.  Show this slide so students can confirm or edit their annotated sketches and discuss their observations.</a:t>
            </a:r>
          </a:p>
          <a:p>
            <a:endParaRPr lang="en"/>
          </a:p>
          <a:p>
            <a:r>
              <a:rPr lang="en"/>
              <a:t>Key Concepts: Protons are positive.</a:t>
            </a:r>
            <a:endParaRPr lang="en">
              <a:cs typeface="Calibri"/>
            </a:endParaRPr>
          </a:p>
          <a:p>
            <a:r>
              <a:rPr lang="en"/>
              <a:t>	Electrons are negative.</a:t>
            </a:r>
            <a:endParaRPr lang="en">
              <a:cs typeface="Calibri"/>
            </a:endParaRPr>
          </a:p>
          <a:p>
            <a:r>
              <a:rPr lang="en"/>
              <a:t>	Difference between Lewis Dot &amp; Bohr</a:t>
            </a:r>
            <a:endParaRPr lang="en-US"/>
          </a:p>
          <a:p>
            <a:endParaRPr lang="en"/>
          </a:p>
          <a:p>
            <a:r>
              <a:rPr lang="en"/>
              <a:t>Student: Observe the number of electrons and protons within both the hydrogen atom and the oxygen atom. Notice the number of electrons shown for each atom and the electron shells for each atom. </a:t>
            </a:r>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11</a:t>
            </a:fld>
            <a:endParaRPr lang="en-US"/>
          </a:p>
        </p:txBody>
      </p:sp>
    </p:spTree>
    <p:extLst>
      <p:ext uri="{BB962C8B-B14F-4D97-AF65-F5344CB8AC3E}">
        <p14:creationId xmlns:p14="http://schemas.microsoft.com/office/powerpoint/2010/main" val="3045344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12</a:t>
            </a:fld>
            <a:endParaRPr lang="en-US"/>
          </a:p>
        </p:txBody>
      </p:sp>
    </p:spTree>
    <p:extLst>
      <p:ext uri="{BB962C8B-B14F-4D97-AF65-F5344CB8AC3E}">
        <p14:creationId xmlns:p14="http://schemas.microsoft.com/office/powerpoint/2010/main" val="30879405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13</a:t>
            </a:fld>
            <a:endParaRPr lang="en-US"/>
          </a:p>
        </p:txBody>
      </p:sp>
    </p:spTree>
    <p:extLst>
      <p:ext uri="{BB962C8B-B14F-4D97-AF65-F5344CB8AC3E}">
        <p14:creationId xmlns:p14="http://schemas.microsoft.com/office/powerpoint/2010/main" val="19379565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
              <a:t>Teacher: Explain to students that they will be conducting a thought experiment where they will view the electron cloud surrounding the water molecule. Ask students to view the animation for 3 seconds, then pause the animation, and count the number of electrons associated with each atom. </a:t>
            </a:r>
            <a:r>
              <a:rPr lang="en" b="1" u="sng"/>
              <a:t>Remind them that an electron has a negative charge!</a:t>
            </a:r>
            <a:r>
              <a:rPr lang="en"/>
              <a:t>  Bring the color of electrons to the students' attention. In this model, the color does not show where the electrons are originating. The color is supposed to help students know what location the electron is associated for the data-collecting activity. Move around the room and assist students with their technology.</a:t>
            </a:r>
            <a:endParaRPr lang="en-US"/>
          </a:p>
          <a:p>
            <a:endParaRPr lang="en"/>
          </a:p>
          <a:p>
            <a:r>
              <a:rPr lang="en"/>
              <a:t>Student: Make a prediction about the expected electron distribution among the hydrogen and oxygen atoms. View the animation in camera or 3D mode. Pause the animation and count the number of electrons associated with each atom and record your data in the data table provided or create one in your notebook. </a:t>
            </a:r>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14</a:t>
            </a:fld>
            <a:endParaRPr lang="en-US"/>
          </a:p>
        </p:txBody>
      </p:sp>
    </p:spTree>
    <p:extLst>
      <p:ext uri="{BB962C8B-B14F-4D97-AF65-F5344CB8AC3E}">
        <p14:creationId xmlns:p14="http://schemas.microsoft.com/office/powerpoint/2010/main" val="20313249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cs typeface="Calibri"/>
              </a:rPr>
              <a:t>Teacher: Read the instructions on screen. Circulate through the room to assist students with technology needs.</a:t>
            </a:r>
            <a:endParaRPr lang="en"/>
          </a:p>
          <a:p>
            <a:endParaRPr lang="en">
              <a:cs typeface="Calibri"/>
            </a:endParaRPr>
          </a:p>
          <a:p>
            <a:r>
              <a:rPr lang="en">
                <a:cs typeface="Calibri"/>
              </a:rPr>
              <a:t>Student: </a:t>
            </a:r>
            <a:r>
              <a:rPr lang="en"/>
              <a:t>Select the correct activity and scene in the App. Record data in their data table as they begin sampling.</a:t>
            </a:r>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15</a:t>
            </a:fld>
            <a:endParaRPr lang="en-US"/>
          </a:p>
        </p:txBody>
      </p:sp>
    </p:spTree>
    <p:extLst>
      <p:ext uri="{BB962C8B-B14F-4D97-AF65-F5344CB8AC3E}">
        <p14:creationId xmlns:p14="http://schemas.microsoft.com/office/powerpoint/2010/main" val="4543069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cs typeface="Calibri"/>
              </a:rPr>
              <a:t>Teacher</a:t>
            </a:r>
            <a:r>
              <a:rPr lang="en-US"/>
              <a:t>: Give your students time to collect data. Point out that the electrons associated with the hydrogen atoms are yellow and the electrons associated with the oxygen atom are pink.</a:t>
            </a:r>
          </a:p>
          <a:p>
            <a:r>
              <a:rPr lang="en-US">
                <a:cs typeface="Calibri"/>
              </a:rPr>
              <a:t>Clicking on the 3D view mode (bottom, center box) will assist students in collecting their data.</a:t>
            </a:r>
            <a:endParaRPr lang="en-US"/>
          </a:p>
          <a:p>
            <a:endParaRPr lang="en-US"/>
          </a:p>
          <a:p>
            <a:r>
              <a:rPr lang="en-US"/>
              <a:t>Student:  Count the electrons associated with each atom and record the number in your data table .</a:t>
            </a:r>
            <a:endParaRPr lang="en-US">
              <a:cs typeface="Calibri"/>
            </a:endParaRPr>
          </a:p>
          <a:p>
            <a:endParaRPr lang="en-US">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16</a:t>
            </a:fld>
            <a:endParaRPr lang="en-US"/>
          </a:p>
        </p:txBody>
      </p:sp>
    </p:spTree>
    <p:extLst>
      <p:ext uri="{BB962C8B-B14F-4D97-AF65-F5344CB8AC3E}">
        <p14:creationId xmlns:p14="http://schemas.microsoft.com/office/powerpoint/2010/main" val="639269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t>Teacher: Work through calculating the mean of hydrogen 1 together and then give them time to calculate the mean for the hydrogen 2 and oxygen. Give students time to calculate the mean (average) of their ten trials for all three atoms. You may need to provide students with additional support for calculating a mean.</a:t>
            </a:r>
          </a:p>
          <a:p>
            <a:r>
              <a:rPr lang="en-US"/>
              <a:t>Extension:  teach your students to use  functions of Excel or Google Sheets to calculate means.</a:t>
            </a:r>
            <a:endParaRPr lang="en-US">
              <a:cs typeface="Calibri"/>
            </a:endParaRPr>
          </a:p>
          <a:p>
            <a:endParaRPr lang="en-US"/>
          </a:p>
          <a:p>
            <a:r>
              <a:rPr lang="en-US"/>
              <a:t>Student:  Calculate the mean of each atom and record it in your data table.</a:t>
            </a:r>
            <a:endParaRPr lang="en-US">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17</a:t>
            </a:fld>
            <a:endParaRPr lang="en-US"/>
          </a:p>
        </p:txBody>
      </p:sp>
    </p:spTree>
    <p:extLst>
      <p:ext uri="{BB962C8B-B14F-4D97-AF65-F5344CB8AC3E}">
        <p14:creationId xmlns:p14="http://schemas.microsoft.com/office/powerpoint/2010/main" val="33040225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
              <a:t>Teacher: Have students share their data with the class and create a class data table. Facilitate discussion, discourse, and consensus.  By the end of the discussion, students should understand that the sharing of electrons constitutes a covalent bond between a hydrogen atom and an oxygen atom. Water has two covalent bonds. Note: These are example data. Results may vary. </a:t>
            </a:r>
            <a:endParaRPr lang="en-US"/>
          </a:p>
          <a:p>
            <a:endParaRPr lang="en"/>
          </a:p>
          <a:p>
            <a:r>
              <a:rPr lang="en"/>
              <a:t>Student: Students should compile data or have a discussion to form a classroom consensus model. They should notice that all groups’ data are similar, but not identical. Students should determine that reason for this is the random movement of electrons within the electron cloud.  </a:t>
            </a:r>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18</a:t>
            </a:fld>
            <a:endParaRPr lang="en-US"/>
          </a:p>
        </p:txBody>
      </p:sp>
    </p:spTree>
    <p:extLst>
      <p:ext uri="{BB962C8B-B14F-4D97-AF65-F5344CB8AC3E}">
        <p14:creationId xmlns:p14="http://schemas.microsoft.com/office/powerpoint/2010/main" val="30533649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cs typeface="Calibri"/>
              </a:rPr>
              <a:t>Teacher: Allow students to edit their annotated sketches based upon new data. Ask your students:</a:t>
            </a:r>
            <a:r>
              <a:rPr lang="en-US"/>
              <a:t> "</a:t>
            </a:r>
            <a:r>
              <a:rPr lang="en"/>
              <a:t>How has your thinking changed? Why?" Have your student share their responses with a</a:t>
            </a:r>
            <a:r>
              <a:rPr lang="en">
                <a:cs typeface="Calibri"/>
              </a:rPr>
              <a:t> partner. You have an opportunity to discuss electronegativity with your students by pointing out that in addition to the size of the nucleus, the relative electronegativity of elements is also affected by electron shielding. </a:t>
            </a:r>
            <a:endParaRPr lang="en-US">
              <a:cs typeface="Calibri"/>
            </a:endParaRPr>
          </a:p>
          <a:p>
            <a:endParaRPr lang="en-US">
              <a:cs typeface="Calibri"/>
            </a:endParaRPr>
          </a:p>
          <a:p>
            <a:r>
              <a:rPr lang="en">
                <a:cs typeface="Calibri"/>
              </a:rPr>
              <a:t>Student: </a:t>
            </a:r>
            <a:r>
              <a:rPr lang="en"/>
              <a:t>Update their annotated sketch or confirm their thinking in their notebook. </a:t>
            </a:r>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19</a:t>
            </a:fld>
            <a:endParaRPr lang="en-US"/>
          </a:p>
        </p:txBody>
      </p:sp>
    </p:spTree>
    <p:extLst>
      <p:ext uri="{BB962C8B-B14F-4D97-AF65-F5344CB8AC3E}">
        <p14:creationId xmlns:p14="http://schemas.microsoft.com/office/powerpoint/2010/main" val="2076082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a:t>
            </a:fld>
            <a:endParaRPr lang="en-US"/>
          </a:p>
        </p:txBody>
      </p:sp>
    </p:spTree>
    <p:extLst>
      <p:ext uri="{BB962C8B-B14F-4D97-AF65-F5344CB8AC3E}">
        <p14:creationId xmlns:p14="http://schemas.microsoft.com/office/powerpoint/2010/main" val="20271064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20</a:t>
            </a:fld>
            <a:endParaRPr lang="en-US"/>
          </a:p>
        </p:txBody>
      </p:sp>
    </p:spTree>
    <p:extLst>
      <p:ext uri="{BB962C8B-B14F-4D97-AF65-F5344CB8AC3E}">
        <p14:creationId xmlns:p14="http://schemas.microsoft.com/office/powerpoint/2010/main" val="36625687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
              <a:t>Teacher: Move around the room and assist students as needed. Monitor their progress. Ask students to share how the two molecules interact with each other. </a:t>
            </a:r>
            <a:endParaRPr lang="en-US">
              <a:cs typeface="Calibri"/>
            </a:endParaRPr>
          </a:p>
          <a:p>
            <a:endParaRPr lang="en"/>
          </a:p>
          <a:p>
            <a:r>
              <a:rPr lang="en"/>
              <a:t>Student:  Play and realize that there are multiple ways that these two water molecules can potentially interact.</a:t>
            </a:r>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21</a:t>
            </a:fld>
            <a:endParaRPr lang="en-US"/>
          </a:p>
        </p:txBody>
      </p:sp>
    </p:spTree>
    <p:extLst>
      <p:ext uri="{BB962C8B-B14F-4D97-AF65-F5344CB8AC3E}">
        <p14:creationId xmlns:p14="http://schemas.microsoft.com/office/powerpoint/2010/main" val="15855081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t>Teacher: Read the instructions on screen. Circulate through the room to assist students with technology needs.</a:t>
            </a:r>
            <a:endParaRPr lang="en"/>
          </a:p>
          <a:p>
            <a:endParaRPr lang="en"/>
          </a:p>
          <a:p>
            <a:r>
              <a:rPr lang="en"/>
              <a:t>Student: Select the correct activity and scene in the App. </a:t>
            </a:r>
          </a:p>
        </p:txBody>
      </p:sp>
      <p:sp>
        <p:nvSpPr>
          <p:cNvPr id="4" name="Slide Number Placeholder 3"/>
          <p:cNvSpPr>
            <a:spLocks noGrp="1"/>
          </p:cNvSpPr>
          <p:nvPr>
            <p:ph type="sldNum" sz="quarter" idx="5"/>
          </p:nvPr>
        </p:nvSpPr>
        <p:spPr/>
        <p:txBody>
          <a:bodyPr/>
          <a:lstStyle/>
          <a:p>
            <a:fld id="{1D969A0E-3899-435C-BEDD-AB395C5FA4DA}" type="slidenum">
              <a:rPr lang="en-US" smtClean="0"/>
              <a:t>22</a:t>
            </a:fld>
            <a:endParaRPr lang="en-US"/>
          </a:p>
        </p:txBody>
      </p:sp>
    </p:spTree>
    <p:extLst>
      <p:ext uri="{BB962C8B-B14F-4D97-AF65-F5344CB8AC3E}">
        <p14:creationId xmlns:p14="http://schemas.microsoft.com/office/powerpoint/2010/main" val="36818714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cs typeface="Calibri"/>
              </a:rPr>
              <a:t>Teacher: This is a content slide – the symbol is pronounced sigma. Ask students to think of ways scientists could represent differences in charge.</a:t>
            </a:r>
            <a:endParaRPr lang="en"/>
          </a:p>
          <a:p>
            <a:endParaRPr lang="en">
              <a:cs typeface="Calibri"/>
            </a:endParaRPr>
          </a:p>
          <a:p>
            <a:r>
              <a:rPr lang="en">
                <a:cs typeface="Calibri"/>
              </a:rPr>
              <a:t>Student:</a:t>
            </a:r>
            <a:r>
              <a:rPr lang="en"/>
              <a:t> Write the information that they think is important in their notebook. </a:t>
            </a:r>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23</a:t>
            </a:fld>
            <a:endParaRPr lang="en-US"/>
          </a:p>
        </p:txBody>
      </p:sp>
    </p:spTree>
    <p:extLst>
      <p:ext uri="{BB962C8B-B14F-4D97-AF65-F5344CB8AC3E}">
        <p14:creationId xmlns:p14="http://schemas.microsoft.com/office/powerpoint/2010/main" val="15712023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cs typeface="Calibri"/>
              </a:rPr>
              <a:t>Teacher: Move</a:t>
            </a:r>
            <a:r>
              <a:rPr lang="en"/>
              <a:t> around the room to assist students in making their thinking visible. Do not correct them. Ask them to explain why they are coloring parts of the molecule the way they are.</a:t>
            </a:r>
            <a:endParaRPr lang="en-US"/>
          </a:p>
          <a:p>
            <a:endParaRPr lang="en">
              <a:cs typeface="Calibri"/>
            </a:endParaRPr>
          </a:p>
          <a:p>
            <a:r>
              <a:rPr lang="en">
                <a:cs typeface="Calibri"/>
              </a:rPr>
              <a:t>Student: </a:t>
            </a:r>
            <a:r>
              <a:rPr lang="en"/>
              <a:t>In your notebook, draw a water molecule and annotate which end of the molecule is more positive.  Color it blue.  Then, annotate which end of the water molecule is more negative.  Color it red. Determine how you could indicate where the charge is neutral. Use the color code (yellows, greens, orange, light blue) to annotate your water molecule.</a:t>
            </a:r>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24</a:t>
            </a:fld>
            <a:endParaRPr lang="en-US"/>
          </a:p>
        </p:txBody>
      </p:sp>
    </p:spTree>
    <p:extLst>
      <p:ext uri="{BB962C8B-B14F-4D97-AF65-F5344CB8AC3E}">
        <p14:creationId xmlns:p14="http://schemas.microsoft.com/office/powerpoint/2010/main" val="39176453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t>Teacher: Read the instructions on screen. Circulate through the room to assist students with technology needs.</a:t>
            </a:r>
            <a:endParaRPr lang="en"/>
          </a:p>
          <a:p>
            <a:endParaRPr lang="en"/>
          </a:p>
          <a:p>
            <a:r>
              <a:rPr lang="en"/>
              <a:t>Student: Select the correct activity and scene in the App. </a:t>
            </a:r>
          </a:p>
        </p:txBody>
      </p:sp>
      <p:sp>
        <p:nvSpPr>
          <p:cNvPr id="4" name="Slide Number Placeholder 3"/>
          <p:cNvSpPr>
            <a:spLocks noGrp="1"/>
          </p:cNvSpPr>
          <p:nvPr>
            <p:ph type="sldNum" sz="quarter" idx="5"/>
          </p:nvPr>
        </p:nvSpPr>
        <p:spPr/>
        <p:txBody>
          <a:bodyPr/>
          <a:lstStyle/>
          <a:p>
            <a:fld id="{1D969A0E-3899-435C-BEDD-AB395C5FA4DA}" type="slidenum">
              <a:rPr lang="en-US" smtClean="0"/>
              <a:t>25</a:t>
            </a:fld>
            <a:endParaRPr lang="en-US"/>
          </a:p>
        </p:txBody>
      </p:sp>
    </p:spTree>
    <p:extLst>
      <p:ext uri="{BB962C8B-B14F-4D97-AF65-F5344CB8AC3E}">
        <p14:creationId xmlns:p14="http://schemas.microsoft.com/office/powerpoint/2010/main" val="473396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cs typeface="Calibri"/>
              </a:rPr>
              <a:t>Teacher: </a:t>
            </a:r>
            <a:r>
              <a:rPr lang="en"/>
              <a:t>Here is one of many different ways to think about water polarity. Show them the image and let them revise their model if needed.</a:t>
            </a:r>
          </a:p>
          <a:p>
            <a:endParaRPr lang="en">
              <a:cs typeface="Calibri"/>
            </a:endParaRPr>
          </a:p>
          <a:p>
            <a:r>
              <a:rPr lang="en">
                <a:cs typeface="Calibri"/>
              </a:rPr>
              <a:t>Student: </a:t>
            </a:r>
            <a:r>
              <a:rPr lang="en"/>
              <a:t>Confirm your new mental model of water. Predict how water will interact with additional water molecules.</a:t>
            </a: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26</a:t>
            </a:fld>
            <a:endParaRPr lang="en-US"/>
          </a:p>
        </p:txBody>
      </p:sp>
    </p:spTree>
    <p:extLst>
      <p:ext uri="{BB962C8B-B14F-4D97-AF65-F5344CB8AC3E}">
        <p14:creationId xmlns:p14="http://schemas.microsoft.com/office/powerpoint/2010/main" val="18193888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cs typeface="Calibri"/>
              </a:rPr>
              <a:t>Teacher:.  </a:t>
            </a:r>
            <a:r>
              <a:rPr lang="en"/>
              <a:t>Give students a total of 5 physical water molecules and ask them to build a structure that shows the interactions between water molecules.  Move around the room and help students with their models.</a:t>
            </a:r>
            <a:endParaRPr lang="en-US"/>
          </a:p>
          <a:p>
            <a:endParaRPr lang="en-US">
              <a:cs typeface="Calibri"/>
            </a:endParaRPr>
          </a:p>
          <a:p>
            <a:r>
              <a:rPr lang="en">
                <a:cs typeface="Calibri"/>
              </a:rPr>
              <a:t>Student:  </a:t>
            </a:r>
            <a:r>
              <a:rPr lang="en"/>
              <a:t>PLAY!  What atoms interact? H-&gt;O or O-&gt;H  What type of interaction is this? (H-bond). Draw this in your journal / notebook. Add the RGB color scheme to show the electron cloud density overlay.</a:t>
            </a:r>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27</a:t>
            </a:fld>
            <a:endParaRPr lang="en-US"/>
          </a:p>
        </p:txBody>
      </p:sp>
    </p:spTree>
    <p:extLst>
      <p:ext uri="{BB962C8B-B14F-4D97-AF65-F5344CB8AC3E}">
        <p14:creationId xmlns:p14="http://schemas.microsoft.com/office/powerpoint/2010/main" val="42281457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t>Teacher: Read the instructions on screen. Circulate through the room to assist students with technology needs.</a:t>
            </a:r>
            <a:endParaRPr lang="en"/>
          </a:p>
          <a:p>
            <a:endParaRPr lang="en"/>
          </a:p>
          <a:p>
            <a:r>
              <a:rPr lang="en"/>
              <a:t>Student: Select the correct activity and scene in the App. </a:t>
            </a:r>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28</a:t>
            </a:fld>
            <a:endParaRPr lang="en-US"/>
          </a:p>
        </p:txBody>
      </p:sp>
    </p:spTree>
    <p:extLst>
      <p:ext uri="{BB962C8B-B14F-4D97-AF65-F5344CB8AC3E}">
        <p14:creationId xmlns:p14="http://schemas.microsoft.com/office/powerpoint/2010/main" val="24705855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cs typeface="Calibri"/>
              </a:rPr>
              <a:t>Teacher: </a:t>
            </a:r>
            <a:r>
              <a:rPr lang="en"/>
              <a:t>Move around the room and help students with their models.  Answer questions student might have about what electron cloud density is. </a:t>
            </a:r>
            <a:endParaRPr lang="en-US"/>
          </a:p>
          <a:p>
            <a:endParaRPr lang="en-US">
              <a:cs typeface="Calibri"/>
            </a:endParaRPr>
          </a:p>
          <a:p>
            <a:r>
              <a:rPr lang="en">
                <a:cs typeface="Calibri"/>
              </a:rPr>
              <a:t>Student: </a:t>
            </a:r>
            <a:r>
              <a:rPr lang="en"/>
              <a:t>Check your work and possibly revise your model / color scheme</a:t>
            </a:r>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29</a:t>
            </a:fld>
            <a:endParaRPr lang="en-US"/>
          </a:p>
        </p:txBody>
      </p:sp>
    </p:spTree>
    <p:extLst>
      <p:ext uri="{BB962C8B-B14F-4D97-AF65-F5344CB8AC3E}">
        <p14:creationId xmlns:p14="http://schemas.microsoft.com/office/powerpoint/2010/main" val="1016783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a:t>
            </a:fld>
            <a:endParaRPr lang="en-US"/>
          </a:p>
        </p:txBody>
      </p:sp>
    </p:spTree>
    <p:extLst>
      <p:ext uri="{BB962C8B-B14F-4D97-AF65-F5344CB8AC3E}">
        <p14:creationId xmlns:p14="http://schemas.microsoft.com/office/powerpoint/2010/main" val="33116327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cs typeface="Calibri"/>
              </a:rPr>
              <a:t>Teacher:  </a:t>
            </a:r>
            <a:r>
              <a:rPr lang="en"/>
              <a:t>Explain that water is described as a POLAR COVALENT molecule.  Explain what a covalent bond is.  Help students develop criteria that allow them to determine the difference between polar and nonpolar molecules. </a:t>
            </a:r>
            <a:endParaRPr lang="en-US"/>
          </a:p>
          <a:p>
            <a:endParaRPr lang="en-US">
              <a:cs typeface="Calibri"/>
            </a:endParaRPr>
          </a:p>
          <a:p>
            <a:r>
              <a:rPr lang="en">
                <a:cs typeface="Calibri"/>
              </a:rPr>
              <a:t>Student: </a:t>
            </a:r>
            <a:r>
              <a:rPr lang="en"/>
              <a:t> Make a list of characteristics that you could use to determine if a covalent molecule was polar or nonpolar. Using the information that you gathered from both of the modules,  determine what makes a molecule polar covalent.</a:t>
            </a:r>
            <a:endParaRPr lang="en-US"/>
          </a:p>
          <a:p>
            <a:endParaRPr lang="en-US"/>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30</a:t>
            </a:fld>
            <a:endParaRPr lang="en-US"/>
          </a:p>
        </p:txBody>
      </p:sp>
    </p:spTree>
    <p:extLst>
      <p:ext uri="{BB962C8B-B14F-4D97-AF65-F5344CB8AC3E}">
        <p14:creationId xmlns:p14="http://schemas.microsoft.com/office/powerpoint/2010/main" val="1362447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a:t>
            </a:r>
            <a:r>
              <a:rPr lang="en-US"/>
              <a:t> Wrap up all of the lesson objectives.</a:t>
            </a:r>
            <a:endParaRPr lang="en">
              <a:cs typeface="Calibri"/>
            </a:endParaRPr>
          </a:p>
          <a:p>
            <a:endParaRPr lang="en-US">
              <a:cs typeface="Calibri"/>
            </a:endParaRPr>
          </a:p>
          <a:p>
            <a:r>
              <a:rPr lang="en">
                <a:cs typeface="Calibri"/>
              </a:rPr>
              <a:t>Student: </a:t>
            </a:r>
            <a:r>
              <a:rPr lang="en"/>
              <a:t>Jot down thoughts and ideas in your notebook.</a:t>
            </a:r>
            <a:endParaRPr lang="en">
              <a:cs typeface="Calibri"/>
            </a:endParaRPr>
          </a:p>
          <a:p>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31</a:t>
            </a:fld>
            <a:endParaRPr lang="en-US"/>
          </a:p>
        </p:txBody>
      </p:sp>
    </p:spTree>
    <p:extLst>
      <p:ext uri="{BB962C8B-B14F-4D97-AF65-F5344CB8AC3E}">
        <p14:creationId xmlns:p14="http://schemas.microsoft.com/office/powerpoint/2010/main" val="2213764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4</a:t>
            </a:fld>
            <a:endParaRPr lang="en-US"/>
          </a:p>
        </p:txBody>
      </p:sp>
    </p:spTree>
    <p:extLst>
      <p:ext uri="{BB962C8B-B14F-4D97-AF65-F5344CB8AC3E}">
        <p14:creationId xmlns:p14="http://schemas.microsoft.com/office/powerpoint/2010/main" val="2016998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5</a:t>
            </a:fld>
            <a:endParaRPr lang="en-US"/>
          </a:p>
        </p:txBody>
      </p:sp>
    </p:spTree>
    <p:extLst>
      <p:ext uri="{BB962C8B-B14F-4D97-AF65-F5344CB8AC3E}">
        <p14:creationId xmlns:p14="http://schemas.microsoft.com/office/powerpoint/2010/main" val="1377500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6</a:t>
            </a:fld>
            <a:endParaRPr lang="en-US"/>
          </a:p>
        </p:txBody>
      </p:sp>
    </p:spTree>
    <p:extLst>
      <p:ext uri="{BB962C8B-B14F-4D97-AF65-F5344CB8AC3E}">
        <p14:creationId xmlns:p14="http://schemas.microsoft.com/office/powerpoint/2010/main" val="3279726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cs typeface="Calibri"/>
              </a:rPr>
              <a:t>Teacher: Discuss the POWER OF WATER! It has dramatically changed our landscape.</a:t>
            </a:r>
            <a:endParaRPr lang="en"/>
          </a:p>
          <a:p>
            <a:endParaRPr lang="en">
              <a:cs typeface="Calibri"/>
            </a:endParaRPr>
          </a:p>
          <a:p>
            <a:r>
              <a:rPr lang="en">
                <a:cs typeface="Calibri"/>
              </a:rPr>
              <a:t>Student: Brainstorm what water does for life on Earth. </a:t>
            </a:r>
          </a:p>
        </p:txBody>
      </p:sp>
      <p:sp>
        <p:nvSpPr>
          <p:cNvPr id="4" name="Slide Number Placeholder 3"/>
          <p:cNvSpPr>
            <a:spLocks noGrp="1"/>
          </p:cNvSpPr>
          <p:nvPr>
            <p:ph type="sldNum" sz="quarter" idx="5"/>
          </p:nvPr>
        </p:nvSpPr>
        <p:spPr/>
        <p:txBody>
          <a:bodyPr/>
          <a:lstStyle/>
          <a:p>
            <a:fld id="{1D969A0E-3899-435C-BEDD-AB395C5FA4DA}" type="slidenum">
              <a:rPr lang="en-US" smtClean="0"/>
              <a:t>7</a:t>
            </a:fld>
            <a:endParaRPr lang="en-US"/>
          </a:p>
        </p:txBody>
      </p:sp>
    </p:spTree>
    <p:extLst>
      <p:ext uri="{BB962C8B-B14F-4D97-AF65-F5344CB8AC3E}">
        <p14:creationId xmlns:p14="http://schemas.microsoft.com/office/powerpoint/2010/main" val="3423760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cs typeface="Calibri"/>
              </a:rPr>
              <a:t>Teacher: Give</a:t>
            </a:r>
            <a:r>
              <a:rPr lang="en-US"/>
              <a:t> each student a water molecule. Encourage your s</a:t>
            </a:r>
            <a:r>
              <a:rPr lang="en" err="1"/>
              <a:t>tudents</a:t>
            </a:r>
            <a:r>
              <a:rPr lang="en"/>
              <a:t> to look at a physical model of one water molecule. Facilitate learning through questions and observations.</a:t>
            </a:r>
          </a:p>
          <a:p>
            <a:endParaRPr lang="en">
              <a:cs typeface="Calibri"/>
            </a:endParaRPr>
          </a:p>
          <a:p>
            <a:r>
              <a:rPr lang="en">
                <a:cs typeface="Calibri"/>
              </a:rPr>
              <a:t>Student: </a:t>
            </a:r>
            <a:r>
              <a:rPr lang="en"/>
              <a:t>PLAY! Write observations in your notebook.</a:t>
            </a:r>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8</a:t>
            </a:fld>
            <a:endParaRPr lang="en-US"/>
          </a:p>
        </p:txBody>
      </p:sp>
    </p:spTree>
    <p:extLst>
      <p:ext uri="{BB962C8B-B14F-4D97-AF65-F5344CB8AC3E}">
        <p14:creationId xmlns:p14="http://schemas.microsoft.com/office/powerpoint/2010/main" val="3203482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
              <a:t>Teacher: Move around the room and assist students with their technology.</a:t>
            </a:r>
          </a:p>
          <a:p>
            <a:endParaRPr lang="en-US"/>
          </a:p>
          <a:p>
            <a:r>
              <a:rPr lang="en"/>
              <a:t>Student: Follow the instructions on this slide.</a:t>
            </a:r>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9</a:t>
            </a:fld>
            <a:endParaRPr lang="en-US"/>
          </a:p>
        </p:txBody>
      </p:sp>
    </p:spTree>
    <p:extLst>
      <p:ext uri="{BB962C8B-B14F-4D97-AF65-F5344CB8AC3E}">
        <p14:creationId xmlns:p14="http://schemas.microsoft.com/office/powerpoint/2010/main" val="37735190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4"/>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192" indent="0" algn="ctr">
              <a:buNone/>
              <a:defRPr sz="2000"/>
            </a:lvl2pPr>
            <a:lvl3pPr marL="914384" indent="0" algn="ctr">
              <a:buNone/>
              <a:defRPr sz="1801"/>
            </a:lvl3pPr>
            <a:lvl4pPr marL="1371576" indent="0" algn="ctr">
              <a:buNone/>
              <a:defRPr sz="1600"/>
            </a:lvl4pPr>
            <a:lvl5pPr marL="1828768" indent="0" algn="ctr">
              <a:buNone/>
              <a:defRPr sz="1600"/>
            </a:lvl5pPr>
            <a:lvl6pPr marL="2285960" indent="0" algn="ctr">
              <a:buNone/>
              <a:defRPr sz="1600"/>
            </a:lvl6pPr>
            <a:lvl7pPr marL="2743152" indent="0" algn="ctr">
              <a:buNone/>
              <a:defRPr sz="1600"/>
            </a:lvl7pPr>
            <a:lvl8pPr marL="3200344" indent="0" algn="ctr">
              <a:buNone/>
              <a:defRPr sz="1600"/>
            </a:lvl8pPr>
            <a:lvl9pPr marL="3657536" indent="0" algn="ctr">
              <a:buNone/>
              <a:defRPr sz="1600"/>
            </a:lvl9pPr>
          </a:lstStyle>
          <a:p>
            <a:r>
              <a:rPr lang="en-US"/>
              <a:t>Click to edit Master subtitle style</a:t>
            </a:r>
          </a:p>
        </p:txBody>
      </p:sp>
      <p:sp>
        <p:nvSpPr>
          <p:cNvPr id="7" name="Date Placeholder 6">
            <a:extLst>
              <a:ext uri="{FF2B5EF4-FFF2-40B4-BE49-F238E27FC236}">
                <a16:creationId xmlns:a16="http://schemas.microsoft.com/office/drawing/2014/main" id="{F118BCFA-0149-F94F-9FD9-B8B64BF01C99}"/>
              </a:ext>
            </a:extLst>
          </p:cNvPr>
          <p:cNvSpPr>
            <a:spLocks noGrp="1"/>
          </p:cNvSpPr>
          <p:nvPr>
            <p:ph type="dt" sz="half" idx="10"/>
          </p:nvPr>
        </p:nvSpPr>
        <p:spPr/>
        <p:txBody>
          <a:bodyPr/>
          <a:lstStyle/>
          <a:p>
            <a:fld id="{E0ECE73E-F797-419D-BB5C-D81F5D8922E4}" type="datetime1">
              <a:rPr lang="en-US" smtClean="0"/>
              <a:t>9/21/2023</a:t>
            </a:fld>
            <a:endParaRPr lang="en-US"/>
          </a:p>
        </p:txBody>
      </p:sp>
      <p:sp>
        <p:nvSpPr>
          <p:cNvPr id="8" name="Footer Placeholder 7">
            <a:extLst>
              <a:ext uri="{FF2B5EF4-FFF2-40B4-BE49-F238E27FC236}">
                <a16:creationId xmlns:a16="http://schemas.microsoft.com/office/drawing/2014/main" id="{7DD6E96D-9918-592A-C967-DC9DCDB5D511}"/>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949DD4DD-A43E-E1C0-A591-DE178AB6206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97409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EC0215DB-BB4B-4E85-8E7E-7208DC8DCF54}" type="datetime1">
              <a:rPr lang="en-US" smtClean="0"/>
              <a:t>9/21/2023</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843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1" y="365126"/>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1" y="365126"/>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14B7788D-13A4-4239-BB90-0683A5F3DBCD}" type="datetime1">
              <a:rPr lang="en-US" smtClean="0"/>
              <a:t>9/21/2023</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285049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4"/>
            <a:ext cx="9144000" cy="2387600"/>
          </a:xfrm>
        </p:spPr>
        <p:txBody>
          <a:bodyPr anchor="b"/>
          <a:lstStyle>
            <a:lvl1pPr algn="ctr">
              <a:defRPr sz="6000">
                <a:latin typeface="+mn-lt"/>
              </a:defRPr>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192" indent="0" algn="ctr">
              <a:buNone/>
              <a:defRPr sz="2000"/>
            </a:lvl2pPr>
            <a:lvl3pPr marL="914384" indent="0" algn="ctr">
              <a:buNone/>
              <a:defRPr sz="1801"/>
            </a:lvl3pPr>
            <a:lvl4pPr marL="1371576" indent="0" algn="ctr">
              <a:buNone/>
              <a:defRPr sz="1600"/>
            </a:lvl4pPr>
            <a:lvl5pPr marL="1828768" indent="0" algn="ctr">
              <a:buNone/>
              <a:defRPr sz="1600"/>
            </a:lvl5pPr>
            <a:lvl6pPr marL="2285960" indent="0" algn="ctr">
              <a:buNone/>
              <a:defRPr sz="1600"/>
            </a:lvl6pPr>
            <a:lvl7pPr marL="2743152" indent="0" algn="ctr">
              <a:buNone/>
              <a:defRPr sz="1600"/>
            </a:lvl7pPr>
            <a:lvl8pPr marL="3200344" indent="0" algn="ctr">
              <a:buNone/>
              <a:defRPr sz="1600"/>
            </a:lvl8pPr>
            <a:lvl9pPr marL="3657536"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lvl1pPr>
              <a:defRPr>
                <a:latin typeface="+mn-lt"/>
              </a:defRPr>
            </a:lvl1pPr>
          </a:lstStyle>
          <a:p>
            <a:fld id="{C588DB2D-0779-4518-BE2E-5CBC1ED86FD8}" type="datetime1">
              <a:rPr lang="en-US" smtClean="0"/>
              <a:pPr/>
              <a:t>9/21/2023</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1" y="6356351"/>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062197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lvl1pPr>
              <a:defRPr>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lvl1pPr>
              <a:defRPr>
                <a:latin typeface="+mn-lt"/>
              </a:defRPr>
            </a:lvl1pPr>
          </a:lstStyle>
          <a:p>
            <a:fld id="{F5DC348B-6889-4394-BB6C-8315A640885C}" type="datetime1">
              <a:rPr lang="en-US" smtClean="0"/>
              <a:pPr/>
              <a:t>9/21/2023</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1" y="6356351"/>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1424505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9"/>
            <a:ext cx="10515600" cy="2852737"/>
          </a:xfrm>
        </p:spPr>
        <p:txBody>
          <a:bodyPr anchor="b"/>
          <a:lstStyle>
            <a:lvl1pPr>
              <a:defRPr sz="6000">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mn-lt"/>
              </a:defRPr>
            </a:lvl1pPr>
            <a:lvl2pPr marL="457192" indent="0">
              <a:buNone/>
              <a:defRPr sz="2000">
                <a:solidFill>
                  <a:schemeClr val="tx1">
                    <a:tint val="75000"/>
                  </a:schemeClr>
                </a:solidFill>
              </a:defRPr>
            </a:lvl2pPr>
            <a:lvl3pPr marL="914384" indent="0">
              <a:buNone/>
              <a:defRPr sz="1801">
                <a:solidFill>
                  <a:schemeClr val="tx1">
                    <a:tint val="75000"/>
                  </a:schemeClr>
                </a:solidFill>
              </a:defRPr>
            </a:lvl3pPr>
            <a:lvl4pPr marL="1371576" indent="0">
              <a:buNone/>
              <a:defRPr sz="1600">
                <a:solidFill>
                  <a:schemeClr val="tx1">
                    <a:tint val="75000"/>
                  </a:schemeClr>
                </a:solidFill>
              </a:defRPr>
            </a:lvl4pPr>
            <a:lvl5pPr marL="1828768" indent="0">
              <a:buNone/>
              <a:defRPr sz="1600">
                <a:solidFill>
                  <a:schemeClr val="tx1">
                    <a:tint val="75000"/>
                  </a:schemeClr>
                </a:solidFill>
              </a:defRPr>
            </a:lvl5pPr>
            <a:lvl6pPr marL="2285960" indent="0">
              <a:buNone/>
              <a:defRPr sz="1600">
                <a:solidFill>
                  <a:schemeClr val="tx1">
                    <a:tint val="75000"/>
                  </a:schemeClr>
                </a:solidFill>
              </a:defRPr>
            </a:lvl6pPr>
            <a:lvl7pPr marL="2743152" indent="0">
              <a:buNone/>
              <a:defRPr sz="1600">
                <a:solidFill>
                  <a:schemeClr val="tx1">
                    <a:tint val="75000"/>
                  </a:schemeClr>
                </a:solidFill>
              </a:defRPr>
            </a:lvl7pPr>
            <a:lvl8pPr marL="3200344" indent="0">
              <a:buNone/>
              <a:defRPr sz="1600">
                <a:solidFill>
                  <a:schemeClr val="tx1">
                    <a:tint val="75000"/>
                  </a:schemeClr>
                </a:solidFill>
              </a:defRPr>
            </a:lvl8pPr>
            <a:lvl9pPr marL="3657536"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lvl1pPr>
              <a:defRPr>
                <a:latin typeface="+mn-lt"/>
              </a:defRPr>
            </a:lvl1pPr>
          </a:lstStyle>
          <a:p>
            <a:fld id="{38AD357F-3E85-4D54-801A-5C387C87C963}" type="datetime1">
              <a:rPr lang="en-US" smtClean="0"/>
              <a:pPr/>
              <a:t>9/21/2023</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1" y="6356351"/>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918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9/21/2023</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57002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9"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9" y="1681163"/>
            <a:ext cx="5157787" cy="823912"/>
          </a:xfrm>
        </p:spPr>
        <p:txBody>
          <a:bodyPr anchor="b"/>
          <a:lstStyle>
            <a:lvl1pPr marL="0" indent="0">
              <a:buNone/>
              <a:defRPr sz="2400" b="1"/>
            </a:lvl1pPr>
            <a:lvl2pPr marL="457192" indent="0">
              <a:buNone/>
              <a:defRPr sz="2000" b="1"/>
            </a:lvl2pPr>
            <a:lvl3pPr marL="914384" indent="0">
              <a:buNone/>
              <a:defRPr sz="1801" b="1"/>
            </a:lvl3pPr>
            <a:lvl4pPr marL="1371576" indent="0">
              <a:buNone/>
              <a:defRPr sz="1600" b="1"/>
            </a:lvl4pPr>
            <a:lvl5pPr marL="1828768" indent="0">
              <a:buNone/>
              <a:defRPr sz="1600" b="1"/>
            </a:lvl5pPr>
            <a:lvl6pPr marL="2285960" indent="0">
              <a:buNone/>
              <a:defRPr sz="1600" b="1"/>
            </a:lvl6pPr>
            <a:lvl7pPr marL="2743152" indent="0">
              <a:buNone/>
              <a:defRPr sz="1600" b="1"/>
            </a:lvl7pPr>
            <a:lvl8pPr marL="3200344" indent="0">
              <a:buNone/>
              <a:defRPr sz="1600" b="1"/>
            </a:lvl8pPr>
            <a:lvl9pPr marL="3657536"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1" y="1681163"/>
            <a:ext cx="5183187" cy="823912"/>
          </a:xfrm>
        </p:spPr>
        <p:txBody>
          <a:bodyPr anchor="b"/>
          <a:lstStyle>
            <a:lvl1pPr marL="0" indent="0">
              <a:buNone/>
              <a:defRPr sz="2400" b="1"/>
            </a:lvl1pPr>
            <a:lvl2pPr marL="457192" indent="0">
              <a:buNone/>
              <a:defRPr sz="2000" b="1"/>
            </a:lvl2pPr>
            <a:lvl3pPr marL="914384" indent="0">
              <a:buNone/>
              <a:defRPr sz="1801" b="1"/>
            </a:lvl3pPr>
            <a:lvl4pPr marL="1371576" indent="0">
              <a:buNone/>
              <a:defRPr sz="1600" b="1"/>
            </a:lvl4pPr>
            <a:lvl5pPr marL="1828768" indent="0">
              <a:buNone/>
              <a:defRPr sz="1600" b="1"/>
            </a:lvl5pPr>
            <a:lvl6pPr marL="2285960" indent="0">
              <a:buNone/>
              <a:defRPr sz="1600" b="1"/>
            </a:lvl6pPr>
            <a:lvl7pPr marL="2743152" indent="0">
              <a:buNone/>
              <a:defRPr sz="1600" b="1"/>
            </a:lvl7pPr>
            <a:lvl8pPr marL="3200344" indent="0">
              <a:buNone/>
              <a:defRPr sz="1600" b="1"/>
            </a:lvl8pPr>
            <a:lvl9pPr marL="3657536"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1" y="2505075"/>
            <a:ext cx="51831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9/21/2023</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46806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9/21/2023</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12644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9/21/2023</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37391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7" y="987426"/>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9" y="2057400"/>
            <a:ext cx="3932237" cy="3811588"/>
          </a:xfrm>
        </p:spPr>
        <p:txBody>
          <a:bodyPr/>
          <a:lstStyle>
            <a:lvl1pPr marL="0" indent="0">
              <a:buNone/>
              <a:defRPr sz="1600"/>
            </a:lvl1pPr>
            <a:lvl2pPr marL="457192" indent="0">
              <a:buNone/>
              <a:defRPr sz="1401"/>
            </a:lvl2pPr>
            <a:lvl3pPr marL="914384" indent="0">
              <a:buNone/>
              <a:defRPr sz="1200"/>
            </a:lvl3pPr>
            <a:lvl4pPr marL="1371576" indent="0">
              <a:buNone/>
              <a:defRPr sz="1001"/>
            </a:lvl4pPr>
            <a:lvl5pPr marL="1828768" indent="0">
              <a:buNone/>
              <a:defRPr sz="1001"/>
            </a:lvl5pPr>
            <a:lvl6pPr marL="2285960" indent="0">
              <a:buNone/>
              <a:defRPr sz="1001"/>
            </a:lvl6pPr>
            <a:lvl7pPr marL="2743152" indent="0">
              <a:buNone/>
              <a:defRPr sz="1001"/>
            </a:lvl7pPr>
            <a:lvl8pPr marL="3200344" indent="0">
              <a:buNone/>
              <a:defRPr sz="1001"/>
            </a:lvl8pPr>
            <a:lvl9pPr marL="3657536" indent="0">
              <a:buNone/>
              <a:defRPr sz="1001"/>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9/21/2023</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18830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E08541-8298-8A0B-4D4C-231100DAA4FA}"/>
              </a:ext>
            </a:extLst>
          </p:cNvPr>
          <p:cNvSpPr>
            <a:spLocks noGrp="1"/>
          </p:cNvSpPr>
          <p:nvPr>
            <p:ph type="dt" sz="half" idx="10"/>
          </p:nvPr>
        </p:nvSpPr>
        <p:spPr/>
        <p:txBody>
          <a:bodyPr/>
          <a:lstStyle/>
          <a:p>
            <a:fld id="{C5406591-0E2D-4B41-9E15-57F1BE56029F}" type="datetime1">
              <a:rPr lang="en-US" smtClean="0"/>
              <a:t>9/21/2023</a:t>
            </a:fld>
            <a:endParaRPr lang="en-US"/>
          </a:p>
        </p:txBody>
      </p:sp>
      <p:sp>
        <p:nvSpPr>
          <p:cNvPr id="8" name="Footer Placeholder 7">
            <a:extLst>
              <a:ext uri="{FF2B5EF4-FFF2-40B4-BE49-F238E27FC236}">
                <a16:creationId xmlns:a16="http://schemas.microsoft.com/office/drawing/2014/main" id="{1AC9A937-D50A-38E3-F929-BB1EF08139E4}"/>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015287DB-89B6-EFC3-88B6-2302AA9D107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43707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7" y="987426"/>
            <a:ext cx="6172201" cy="4873625"/>
          </a:xfrm>
        </p:spPr>
        <p:txBody>
          <a:bodyPr/>
          <a:lstStyle>
            <a:lvl1pPr marL="0" indent="0">
              <a:buNone/>
              <a:defRPr sz="3200"/>
            </a:lvl1pPr>
            <a:lvl2pPr marL="457192" indent="0">
              <a:buNone/>
              <a:defRPr sz="2800"/>
            </a:lvl2pPr>
            <a:lvl3pPr marL="914384" indent="0">
              <a:buNone/>
              <a:defRPr sz="2400"/>
            </a:lvl3pPr>
            <a:lvl4pPr marL="1371576" indent="0">
              <a:buNone/>
              <a:defRPr sz="2000"/>
            </a:lvl4pPr>
            <a:lvl5pPr marL="1828768" indent="0">
              <a:buNone/>
              <a:defRPr sz="2000"/>
            </a:lvl5pPr>
            <a:lvl6pPr marL="2285960" indent="0">
              <a:buNone/>
              <a:defRPr sz="2000"/>
            </a:lvl6pPr>
            <a:lvl7pPr marL="2743152" indent="0">
              <a:buNone/>
              <a:defRPr sz="2000"/>
            </a:lvl7pPr>
            <a:lvl8pPr marL="3200344" indent="0">
              <a:buNone/>
              <a:defRPr sz="2000"/>
            </a:lvl8pPr>
            <a:lvl9pPr marL="3657536"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9" y="2057400"/>
            <a:ext cx="3932237" cy="3811588"/>
          </a:xfrm>
        </p:spPr>
        <p:txBody>
          <a:bodyPr/>
          <a:lstStyle>
            <a:lvl1pPr marL="0" indent="0">
              <a:buNone/>
              <a:defRPr sz="1600"/>
            </a:lvl1pPr>
            <a:lvl2pPr marL="457192" indent="0">
              <a:buNone/>
              <a:defRPr sz="1401"/>
            </a:lvl2pPr>
            <a:lvl3pPr marL="914384" indent="0">
              <a:buNone/>
              <a:defRPr sz="1200"/>
            </a:lvl3pPr>
            <a:lvl4pPr marL="1371576" indent="0">
              <a:buNone/>
              <a:defRPr sz="1001"/>
            </a:lvl4pPr>
            <a:lvl5pPr marL="1828768" indent="0">
              <a:buNone/>
              <a:defRPr sz="1001"/>
            </a:lvl5pPr>
            <a:lvl6pPr marL="2285960" indent="0">
              <a:buNone/>
              <a:defRPr sz="1001"/>
            </a:lvl6pPr>
            <a:lvl7pPr marL="2743152" indent="0">
              <a:buNone/>
              <a:defRPr sz="1001"/>
            </a:lvl7pPr>
            <a:lvl8pPr marL="3200344" indent="0">
              <a:buNone/>
              <a:defRPr sz="1001"/>
            </a:lvl8pPr>
            <a:lvl9pPr marL="3657536" indent="0">
              <a:buNone/>
              <a:defRPr sz="1001"/>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9/21/2023</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71309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9/21/2023</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003439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1" y="365126"/>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1" y="365126"/>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9/21/2023</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10566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4"/>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192" indent="0" algn="ctr">
              <a:buNone/>
              <a:defRPr sz="2000"/>
            </a:lvl2pPr>
            <a:lvl3pPr marL="914384" indent="0" algn="ctr">
              <a:buNone/>
              <a:defRPr sz="1801"/>
            </a:lvl3pPr>
            <a:lvl4pPr marL="1371576" indent="0" algn="ctr">
              <a:buNone/>
              <a:defRPr sz="1600"/>
            </a:lvl4pPr>
            <a:lvl5pPr marL="1828768" indent="0" algn="ctr">
              <a:buNone/>
              <a:defRPr sz="1600"/>
            </a:lvl5pPr>
            <a:lvl6pPr marL="2285960" indent="0" algn="ctr">
              <a:buNone/>
              <a:defRPr sz="1600"/>
            </a:lvl6pPr>
            <a:lvl7pPr marL="2743152" indent="0" algn="ctr">
              <a:buNone/>
              <a:defRPr sz="1600"/>
            </a:lvl7pPr>
            <a:lvl8pPr marL="3200344" indent="0" algn="ctr">
              <a:buNone/>
              <a:defRPr sz="1600"/>
            </a:lvl8pPr>
            <a:lvl9pPr marL="3657536"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p>
            <a:fld id="{C588DB2D-0779-4518-BE2E-5CBC1ED86FD8}" type="datetime1">
              <a:rPr lang="en-US" smtClean="0"/>
              <a:t>9/21/2023</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09484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p>
            <a:fld id="{F5DC348B-6889-4394-BB6C-8315A640885C}" type="datetime1">
              <a:rPr lang="en-US" smtClean="0"/>
              <a:t>9/21/2023</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63403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192" indent="0">
              <a:buNone/>
              <a:defRPr sz="2000">
                <a:solidFill>
                  <a:schemeClr val="tx1">
                    <a:tint val="75000"/>
                  </a:schemeClr>
                </a:solidFill>
              </a:defRPr>
            </a:lvl2pPr>
            <a:lvl3pPr marL="914384" indent="0">
              <a:buNone/>
              <a:defRPr sz="1801">
                <a:solidFill>
                  <a:schemeClr val="tx1">
                    <a:tint val="75000"/>
                  </a:schemeClr>
                </a:solidFill>
              </a:defRPr>
            </a:lvl3pPr>
            <a:lvl4pPr marL="1371576" indent="0">
              <a:buNone/>
              <a:defRPr sz="1600">
                <a:solidFill>
                  <a:schemeClr val="tx1">
                    <a:tint val="75000"/>
                  </a:schemeClr>
                </a:solidFill>
              </a:defRPr>
            </a:lvl4pPr>
            <a:lvl5pPr marL="1828768" indent="0">
              <a:buNone/>
              <a:defRPr sz="1600">
                <a:solidFill>
                  <a:schemeClr val="tx1">
                    <a:tint val="75000"/>
                  </a:schemeClr>
                </a:solidFill>
              </a:defRPr>
            </a:lvl5pPr>
            <a:lvl6pPr marL="2285960" indent="0">
              <a:buNone/>
              <a:defRPr sz="1600">
                <a:solidFill>
                  <a:schemeClr val="tx1">
                    <a:tint val="75000"/>
                  </a:schemeClr>
                </a:solidFill>
              </a:defRPr>
            </a:lvl6pPr>
            <a:lvl7pPr marL="2743152" indent="0">
              <a:buNone/>
              <a:defRPr sz="1600">
                <a:solidFill>
                  <a:schemeClr val="tx1">
                    <a:tint val="75000"/>
                  </a:schemeClr>
                </a:solidFill>
              </a:defRPr>
            </a:lvl7pPr>
            <a:lvl8pPr marL="3200344" indent="0">
              <a:buNone/>
              <a:defRPr sz="1600">
                <a:solidFill>
                  <a:schemeClr val="tx1">
                    <a:tint val="75000"/>
                  </a:schemeClr>
                </a:solidFill>
              </a:defRPr>
            </a:lvl8pPr>
            <a:lvl9pPr marL="3657536"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38AD357F-3E85-4D54-801A-5C387C87C963}" type="datetime1">
              <a:rPr lang="en-US" smtClean="0"/>
              <a:t>9/21/2023</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94741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9/21/2023</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46036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9"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9" y="1681163"/>
            <a:ext cx="5157787" cy="823912"/>
          </a:xfrm>
        </p:spPr>
        <p:txBody>
          <a:bodyPr anchor="b"/>
          <a:lstStyle>
            <a:lvl1pPr marL="0" indent="0">
              <a:buNone/>
              <a:defRPr sz="2400" b="1"/>
            </a:lvl1pPr>
            <a:lvl2pPr marL="457192" indent="0">
              <a:buNone/>
              <a:defRPr sz="2000" b="1"/>
            </a:lvl2pPr>
            <a:lvl3pPr marL="914384" indent="0">
              <a:buNone/>
              <a:defRPr sz="1801" b="1"/>
            </a:lvl3pPr>
            <a:lvl4pPr marL="1371576" indent="0">
              <a:buNone/>
              <a:defRPr sz="1600" b="1"/>
            </a:lvl4pPr>
            <a:lvl5pPr marL="1828768" indent="0">
              <a:buNone/>
              <a:defRPr sz="1600" b="1"/>
            </a:lvl5pPr>
            <a:lvl6pPr marL="2285960" indent="0">
              <a:buNone/>
              <a:defRPr sz="1600" b="1"/>
            </a:lvl6pPr>
            <a:lvl7pPr marL="2743152" indent="0">
              <a:buNone/>
              <a:defRPr sz="1600" b="1"/>
            </a:lvl7pPr>
            <a:lvl8pPr marL="3200344" indent="0">
              <a:buNone/>
              <a:defRPr sz="1600" b="1"/>
            </a:lvl8pPr>
            <a:lvl9pPr marL="3657536"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1" y="1681163"/>
            <a:ext cx="5183187" cy="823912"/>
          </a:xfrm>
        </p:spPr>
        <p:txBody>
          <a:bodyPr anchor="b"/>
          <a:lstStyle>
            <a:lvl1pPr marL="0" indent="0">
              <a:buNone/>
              <a:defRPr sz="2400" b="1"/>
            </a:lvl1pPr>
            <a:lvl2pPr marL="457192" indent="0">
              <a:buNone/>
              <a:defRPr sz="2000" b="1"/>
            </a:lvl2pPr>
            <a:lvl3pPr marL="914384" indent="0">
              <a:buNone/>
              <a:defRPr sz="1801" b="1"/>
            </a:lvl3pPr>
            <a:lvl4pPr marL="1371576" indent="0">
              <a:buNone/>
              <a:defRPr sz="1600" b="1"/>
            </a:lvl4pPr>
            <a:lvl5pPr marL="1828768" indent="0">
              <a:buNone/>
              <a:defRPr sz="1600" b="1"/>
            </a:lvl5pPr>
            <a:lvl6pPr marL="2285960" indent="0">
              <a:buNone/>
              <a:defRPr sz="1600" b="1"/>
            </a:lvl6pPr>
            <a:lvl7pPr marL="2743152" indent="0">
              <a:buNone/>
              <a:defRPr sz="1600" b="1"/>
            </a:lvl7pPr>
            <a:lvl8pPr marL="3200344" indent="0">
              <a:buNone/>
              <a:defRPr sz="1600" b="1"/>
            </a:lvl8pPr>
            <a:lvl9pPr marL="3657536"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1" y="2505075"/>
            <a:ext cx="51831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9/21/2023</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84624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9/21/2023</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110099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9/21/2023</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106635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192" indent="0">
              <a:buNone/>
              <a:defRPr sz="2000">
                <a:solidFill>
                  <a:schemeClr val="tx1">
                    <a:tint val="75000"/>
                  </a:schemeClr>
                </a:solidFill>
              </a:defRPr>
            </a:lvl2pPr>
            <a:lvl3pPr marL="914384" indent="0">
              <a:buNone/>
              <a:defRPr sz="1801">
                <a:solidFill>
                  <a:schemeClr val="tx1">
                    <a:tint val="75000"/>
                  </a:schemeClr>
                </a:solidFill>
              </a:defRPr>
            </a:lvl3pPr>
            <a:lvl4pPr marL="1371576" indent="0">
              <a:buNone/>
              <a:defRPr sz="1600">
                <a:solidFill>
                  <a:schemeClr val="tx1">
                    <a:tint val="75000"/>
                  </a:schemeClr>
                </a:solidFill>
              </a:defRPr>
            </a:lvl4pPr>
            <a:lvl5pPr marL="1828768" indent="0">
              <a:buNone/>
              <a:defRPr sz="1600">
                <a:solidFill>
                  <a:schemeClr val="tx1">
                    <a:tint val="75000"/>
                  </a:schemeClr>
                </a:solidFill>
              </a:defRPr>
            </a:lvl5pPr>
            <a:lvl6pPr marL="2285960" indent="0">
              <a:buNone/>
              <a:defRPr sz="1600">
                <a:solidFill>
                  <a:schemeClr val="tx1">
                    <a:tint val="75000"/>
                  </a:schemeClr>
                </a:solidFill>
              </a:defRPr>
            </a:lvl6pPr>
            <a:lvl7pPr marL="2743152" indent="0">
              <a:buNone/>
              <a:defRPr sz="1600">
                <a:solidFill>
                  <a:schemeClr val="tx1">
                    <a:tint val="75000"/>
                  </a:schemeClr>
                </a:solidFill>
              </a:defRPr>
            </a:lvl7pPr>
            <a:lvl8pPr marL="3200344" indent="0">
              <a:buNone/>
              <a:defRPr sz="1600">
                <a:solidFill>
                  <a:schemeClr val="tx1">
                    <a:tint val="75000"/>
                  </a:schemeClr>
                </a:solidFill>
              </a:defRPr>
            </a:lvl8pPr>
            <a:lvl9pPr marL="3657536"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D1729871-9451-46F9-8772-E94F048400FF}" type="datetime1">
              <a:rPr lang="en-US" smtClean="0"/>
              <a:t>9/21/2023</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8661927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7" y="987426"/>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9" y="2057400"/>
            <a:ext cx="3932237" cy="3811588"/>
          </a:xfrm>
        </p:spPr>
        <p:txBody>
          <a:bodyPr/>
          <a:lstStyle>
            <a:lvl1pPr marL="0" indent="0">
              <a:buNone/>
              <a:defRPr sz="1600"/>
            </a:lvl1pPr>
            <a:lvl2pPr marL="457192" indent="0">
              <a:buNone/>
              <a:defRPr sz="1401"/>
            </a:lvl2pPr>
            <a:lvl3pPr marL="914384" indent="0">
              <a:buNone/>
              <a:defRPr sz="1200"/>
            </a:lvl3pPr>
            <a:lvl4pPr marL="1371576" indent="0">
              <a:buNone/>
              <a:defRPr sz="1001"/>
            </a:lvl4pPr>
            <a:lvl5pPr marL="1828768" indent="0">
              <a:buNone/>
              <a:defRPr sz="1001"/>
            </a:lvl5pPr>
            <a:lvl6pPr marL="2285960" indent="0">
              <a:buNone/>
              <a:defRPr sz="1001"/>
            </a:lvl6pPr>
            <a:lvl7pPr marL="2743152" indent="0">
              <a:buNone/>
              <a:defRPr sz="1001"/>
            </a:lvl7pPr>
            <a:lvl8pPr marL="3200344" indent="0">
              <a:buNone/>
              <a:defRPr sz="1001"/>
            </a:lvl8pPr>
            <a:lvl9pPr marL="3657536" indent="0">
              <a:buNone/>
              <a:defRPr sz="1001"/>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9/21/2023</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776010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7" y="987426"/>
            <a:ext cx="6172201" cy="4873625"/>
          </a:xfrm>
        </p:spPr>
        <p:txBody>
          <a:bodyPr/>
          <a:lstStyle>
            <a:lvl1pPr marL="0" indent="0">
              <a:buNone/>
              <a:defRPr sz="3200"/>
            </a:lvl1pPr>
            <a:lvl2pPr marL="457192" indent="0">
              <a:buNone/>
              <a:defRPr sz="2800"/>
            </a:lvl2pPr>
            <a:lvl3pPr marL="914384" indent="0">
              <a:buNone/>
              <a:defRPr sz="2400"/>
            </a:lvl3pPr>
            <a:lvl4pPr marL="1371576" indent="0">
              <a:buNone/>
              <a:defRPr sz="2000"/>
            </a:lvl4pPr>
            <a:lvl5pPr marL="1828768" indent="0">
              <a:buNone/>
              <a:defRPr sz="2000"/>
            </a:lvl5pPr>
            <a:lvl6pPr marL="2285960" indent="0">
              <a:buNone/>
              <a:defRPr sz="2000"/>
            </a:lvl6pPr>
            <a:lvl7pPr marL="2743152" indent="0">
              <a:buNone/>
              <a:defRPr sz="2000"/>
            </a:lvl7pPr>
            <a:lvl8pPr marL="3200344" indent="0">
              <a:buNone/>
              <a:defRPr sz="2000"/>
            </a:lvl8pPr>
            <a:lvl9pPr marL="3657536"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9" y="2057400"/>
            <a:ext cx="3932237" cy="3811588"/>
          </a:xfrm>
        </p:spPr>
        <p:txBody>
          <a:bodyPr/>
          <a:lstStyle>
            <a:lvl1pPr marL="0" indent="0">
              <a:buNone/>
              <a:defRPr sz="1600"/>
            </a:lvl1pPr>
            <a:lvl2pPr marL="457192" indent="0">
              <a:buNone/>
              <a:defRPr sz="1401"/>
            </a:lvl2pPr>
            <a:lvl3pPr marL="914384" indent="0">
              <a:buNone/>
              <a:defRPr sz="1200"/>
            </a:lvl3pPr>
            <a:lvl4pPr marL="1371576" indent="0">
              <a:buNone/>
              <a:defRPr sz="1001"/>
            </a:lvl4pPr>
            <a:lvl5pPr marL="1828768" indent="0">
              <a:buNone/>
              <a:defRPr sz="1001"/>
            </a:lvl5pPr>
            <a:lvl6pPr marL="2285960" indent="0">
              <a:buNone/>
              <a:defRPr sz="1001"/>
            </a:lvl6pPr>
            <a:lvl7pPr marL="2743152" indent="0">
              <a:buNone/>
              <a:defRPr sz="1001"/>
            </a:lvl7pPr>
            <a:lvl8pPr marL="3200344" indent="0">
              <a:buNone/>
              <a:defRPr sz="1001"/>
            </a:lvl8pPr>
            <a:lvl9pPr marL="3657536" indent="0">
              <a:buNone/>
              <a:defRPr sz="1001"/>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9/21/2023</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619774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9/21/2023</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353174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1" y="365126"/>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1" y="365126"/>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9/21/2023</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1" y="6356351"/>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309558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07B0F73B-7284-4766-9064-D3F607C21FB3}" type="datetime1">
              <a:rPr lang="en-US" smtClean="0"/>
              <a:t>9/21/2023</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4271886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9"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9" y="1681163"/>
            <a:ext cx="5157787" cy="823912"/>
          </a:xfrm>
        </p:spPr>
        <p:txBody>
          <a:bodyPr anchor="b"/>
          <a:lstStyle>
            <a:lvl1pPr marL="0" indent="0">
              <a:buNone/>
              <a:defRPr sz="2400" b="1"/>
            </a:lvl1pPr>
            <a:lvl2pPr marL="457192" indent="0">
              <a:buNone/>
              <a:defRPr sz="2000" b="1"/>
            </a:lvl2pPr>
            <a:lvl3pPr marL="914384" indent="0">
              <a:buNone/>
              <a:defRPr sz="1801" b="1"/>
            </a:lvl3pPr>
            <a:lvl4pPr marL="1371576" indent="0">
              <a:buNone/>
              <a:defRPr sz="1600" b="1"/>
            </a:lvl4pPr>
            <a:lvl5pPr marL="1828768" indent="0">
              <a:buNone/>
              <a:defRPr sz="1600" b="1"/>
            </a:lvl5pPr>
            <a:lvl6pPr marL="2285960" indent="0">
              <a:buNone/>
              <a:defRPr sz="1600" b="1"/>
            </a:lvl6pPr>
            <a:lvl7pPr marL="2743152" indent="0">
              <a:buNone/>
              <a:defRPr sz="1600" b="1"/>
            </a:lvl7pPr>
            <a:lvl8pPr marL="3200344" indent="0">
              <a:buNone/>
              <a:defRPr sz="1600" b="1"/>
            </a:lvl8pPr>
            <a:lvl9pPr marL="3657536"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1" y="1681163"/>
            <a:ext cx="5183187" cy="823912"/>
          </a:xfrm>
        </p:spPr>
        <p:txBody>
          <a:bodyPr anchor="b"/>
          <a:lstStyle>
            <a:lvl1pPr marL="0" indent="0">
              <a:buNone/>
              <a:defRPr sz="2400" b="1"/>
            </a:lvl1pPr>
            <a:lvl2pPr marL="457192" indent="0">
              <a:buNone/>
              <a:defRPr sz="2000" b="1"/>
            </a:lvl2pPr>
            <a:lvl3pPr marL="914384" indent="0">
              <a:buNone/>
              <a:defRPr sz="1801" b="1"/>
            </a:lvl3pPr>
            <a:lvl4pPr marL="1371576" indent="0">
              <a:buNone/>
              <a:defRPr sz="1600" b="1"/>
            </a:lvl4pPr>
            <a:lvl5pPr marL="1828768" indent="0">
              <a:buNone/>
              <a:defRPr sz="1600" b="1"/>
            </a:lvl5pPr>
            <a:lvl6pPr marL="2285960" indent="0">
              <a:buNone/>
              <a:defRPr sz="1600" b="1"/>
            </a:lvl6pPr>
            <a:lvl7pPr marL="2743152" indent="0">
              <a:buNone/>
              <a:defRPr sz="1600" b="1"/>
            </a:lvl7pPr>
            <a:lvl8pPr marL="3200344" indent="0">
              <a:buNone/>
              <a:defRPr sz="1600" b="1"/>
            </a:lvl8pPr>
            <a:lvl9pPr marL="3657536"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1" y="2505075"/>
            <a:ext cx="51831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290FD970-ACEE-F453-C2DC-443D1845FC23}"/>
              </a:ext>
            </a:extLst>
          </p:cNvPr>
          <p:cNvSpPr>
            <a:spLocks noGrp="1"/>
          </p:cNvSpPr>
          <p:nvPr>
            <p:ph type="dt" sz="half" idx="10"/>
          </p:nvPr>
        </p:nvSpPr>
        <p:spPr/>
        <p:txBody>
          <a:bodyPr/>
          <a:lstStyle/>
          <a:p>
            <a:fld id="{68A779A7-DAEB-4159-9505-A8B268D2CFCC}" type="datetime1">
              <a:rPr lang="en-US" smtClean="0"/>
              <a:t>9/21/2023</a:t>
            </a:fld>
            <a:endParaRPr lang="en-US"/>
          </a:p>
        </p:txBody>
      </p:sp>
      <p:sp>
        <p:nvSpPr>
          <p:cNvPr id="11" name="Footer Placeholder 10">
            <a:extLst>
              <a:ext uri="{FF2B5EF4-FFF2-40B4-BE49-F238E27FC236}">
                <a16:creationId xmlns:a16="http://schemas.microsoft.com/office/drawing/2014/main" id="{734F644D-C0C2-283F-574C-B21CF33CB0AB}"/>
              </a:ext>
            </a:extLst>
          </p:cNvPr>
          <p:cNvSpPr>
            <a:spLocks noGrp="1"/>
          </p:cNvSpPr>
          <p:nvPr>
            <p:ph type="ftr" sz="quarter" idx="11"/>
          </p:nvPr>
        </p:nvSpPr>
        <p:spPr/>
        <p:txBody>
          <a:bodyPr/>
          <a:lstStyle/>
          <a:p>
            <a:r>
              <a:rPr lang="en-US"/>
              <a:t>© 2023 3D Molecular Designs. All Rights Reserved. </a:t>
            </a:r>
          </a:p>
        </p:txBody>
      </p:sp>
      <p:sp>
        <p:nvSpPr>
          <p:cNvPr id="12" name="Slide Number Placeholder 11">
            <a:extLst>
              <a:ext uri="{FF2B5EF4-FFF2-40B4-BE49-F238E27FC236}">
                <a16:creationId xmlns:a16="http://schemas.microsoft.com/office/drawing/2014/main" id="{329763EF-41DB-9430-45F3-167914914D5A}"/>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627664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625A9389-6BF4-4D2B-8F0F-E0BB56033291}" type="datetime1">
              <a:rPr lang="en-US" smtClean="0"/>
              <a:t>9/21/2023</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555889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CCF01673-AC63-4351-AF3F-4BEABFCAAA01}" type="datetime1">
              <a:rPr lang="en-US" smtClean="0"/>
              <a:t>9/21/2023</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398026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7" y="987426"/>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9" y="2057400"/>
            <a:ext cx="3932237" cy="3811588"/>
          </a:xfrm>
        </p:spPr>
        <p:txBody>
          <a:bodyPr/>
          <a:lstStyle>
            <a:lvl1pPr marL="0" indent="0">
              <a:buNone/>
              <a:defRPr sz="1600"/>
            </a:lvl1pPr>
            <a:lvl2pPr marL="457192" indent="0">
              <a:buNone/>
              <a:defRPr sz="1401"/>
            </a:lvl2pPr>
            <a:lvl3pPr marL="914384" indent="0">
              <a:buNone/>
              <a:defRPr sz="1200"/>
            </a:lvl3pPr>
            <a:lvl4pPr marL="1371576" indent="0">
              <a:buNone/>
              <a:defRPr sz="1001"/>
            </a:lvl4pPr>
            <a:lvl5pPr marL="1828768" indent="0">
              <a:buNone/>
              <a:defRPr sz="1001"/>
            </a:lvl5pPr>
            <a:lvl6pPr marL="2285960" indent="0">
              <a:buNone/>
              <a:defRPr sz="1001"/>
            </a:lvl6pPr>
            <a:lvl7pPr marL="2743152" indent="0">
              <a:buNone/>
              <a:defRPr sz="1001"/>
            </a:lvl7pPr>
            <a:lvl8pPr marL="3200344" indent="0">
              <a:buNone/>
              <a:defRPr sz="1001"/>
            </a:lvl8pPr>
            <a:lvl9pPr marL="3657536" indent="0">
              <a:buNone/>
              <a:defRPr sz="1001"/>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37A83379-6F30-4571-BA11-EB4CC370160E}" type="datetime1">
              <a:rPr lang="en-US" smtClean="0"/>
              <a:t>9/21/2023</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95554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7" y="987426"/>
            <a:ext cx="6172201" cy="4873625"/>
          </a:xfrm>
        </p:spPr>
        <p:txBody>
          <a:bodyPr/>
          <a:lstStyle>
            <a:lvl1pPr marL="0" indent="0">
              <a:buNone/>
              <a:defRPr sz="3200"/>
            </a:lvl1pPr>
            <a:lvl2pPr marL="457192" indent="0">
              <a:buNone/>
              <a:defRPr sz="2800"/>
            </a:lvl2pPr>
            <a:lvl3pPr marL="914384" indent="0">
              <a:buNone/>
              <a:defRPr sz="2400"/>
            </a:lvl3pPr>
            <a:lvl4pPr marL="1371576" indent="0">
              <a:buNone/>
              <a:defRPr sz="2000"/>
            </a:lvl4pPr>
            <a:lvl5pPr marL="1828768" indent="0">
              <a:buNone/>
              <a:defRPr sz="2000"/>
            </a:lvl5pPr>
            <a:lvl6pPr marL="2285960" indent="0">
              <a:buNone/>
              <a:defRPr sz="2000"/>
            </a:lvl6pPr>
            <a:lvl7pPr marL="2743152" indent="0">
              <a:buNone/>
              <a:defRPr sz="2000"/>
            </a:lvl7pPr>
            <a:lvl8pPr marL="3200344" indent="0">
              <a:buNone/>
              <a:defRPr sz="2000"/>
            </a:lvl8pPr>
            <a:lvl9pPr marL="3657536"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9" y="2057400"/>
            <a:ext cx="3932237" cy="3811588"/>
          </a:xfrm>
        </p:spPr>
        <p:txBody>
          <a:bodyPr/>
          <a:lstStyle>
            <a:lvl1pPr marL="0" indent="0">
              <a:buNone/>
              <a:defRPr sz="1600"/>
            </a:lvl1pPr>
            <a:lvl2pPr marL="457192" indent="0">
              <a:buNone/>
              <a:defRPr sz="1401"/>
            </a:lvl2pPr>
            <a:lvl3pPr marL="914384" indent="0">
              <a:buNone/>
              <a:defRPr sz="1200"/>
            </a:lvl3pPr>
            <a:lvl4pPr marL="1371576" indent="0">
              <a:buNone/>
              <a:defRPr sz="1001"/>
            </a:lvl4pPr>
            <a:lvl5pPr marL="1828768" indent="0">
              <a:buNone/>
              <a:defRPr sz="1001"/>
            </a:lvl5pPr>
            <a:lvl6pPr marL="2285960" indent="0">
              <a:buNone/>
              <a:defRPr sz="1001"/>
            </a:lvl6pPr>
            <a:lvl7pPr marL="2743152" indent="0">
              <a:buNone/>
              <a:defRPr sz="1001"/>
            </a:lvl7pPr>
            <a:lvl8pPr marL="3200344" indent="0">
              <a:buNone/>
              <a:defRPr sz="1001"/>
            </a:lvl8pPr>
            <a:lvl9pPr marL="3657536" indent="0">
              <a:buNone/>
              <a:defRPr sz="1001"/>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4681FF08-2C2A-41B5-A547-94FE3EF12528}" type="datetime1">
              <a:rPr lang="en-US" smtClean="0"/>
              <a:t>9/21/2023</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5051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2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2"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2838F-48A9-4AFD-B789-B4BFF2251DD1}" type="datetime1">
              <a:rPr lang="en-US" smtClean="0"/>
              <a:t>9/21/2023</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900">
                <a:solidFill>
                  <a:schemeClr val="bg1">
                    <a:lumMod val="85000"/>
                  </a:schemeClr>
                </a:solidFill>
                <a:latin typeface="Myriad Pro"/>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DCFF1B7-8306-6D44-C2FE-A30E82BBAA03}"/>
              </a:ext>
            </a:extLst>
          </p:cNvPr>
          <p:cNvSpPr>
            <a:spLocks noGrp="1"/>
          </p:cNvSpPr>
          <p:nvPr>
            <p:ph type="sldNum" sz="quarter" idx="4"/>
          </p:nvPr>
        </p:nvSpPr>
        <p:spPr>
          <a:xfrm>
            <a:off x="9157879" y="6363659"/>
            <a:ext cx="271206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391E0-A521-46DB-9F80-8F59B96C1CAA}" type="slidenum">
              <a:rPr lang="en-US" smtClean="0"/>
              <a:t>‹#›</a:t>
            </a:fld>
            <a:endParaRPr lang="en-US"/>
          </a:p>
        </p:txBody>
      </p:sp>
      <p:sp>
        <p:nvSpPr>
          <p:cNvPr id="14" name="Rectangle 13">
            <a:extLst>
              <a:ext uri="{FF2B5EF4-FFF2-40B4-BE49-F238E27FC236}">
                <a16:creationId xmlns:a16="http://schemas.microsoft.com/office/drawing/2014/main" id="{0A6FB93A-3595-8E16-ADEC-2F566355F1DC}"/>
              </a:ext>
            </a:extLst>
          </p:cNvPr>
          <p:cNvSpPr/>
          <p:nvPr userDrawn="1"/>
        </p:nvSpPr>
        <p:spPr>
          <a:xfrm>
            <a:off x="11377408" y="6363659"/>
            <a:ext cx="201635" cy="365125"/>
          </a:xfrm>
          <a:prstGeom prst="rect">
            <a:avLst/>
          </a:prstGeom>
          <a:blipFill>
            <a:blip r:embed="rId14"/>
            <a:stretch>
              <a:fillRect/>
            </a:stretch>
          </a:blip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1801"/>
              <a:t> </a:t>
            </a:r>
          </a:p>
        </p:txBody>
      </p:sp>
    </p:spTree>
    <p:custDataLst>
      <p:tags r:id="rId13"/>
    </p:custDataLst>
    <p:extLst>
      <p:ext uri="{BB962C8B-B14F-4D97-AF65-F5344CB8AC3E}">
        <p14:creationId xmlns:p14="http://schemas.microsoft.com/office/powerpoint/2010/main" val="2827968997"/>
      </p:ext>
    </p:extLst>
  </p:cSld>
  <p:clrMap bg1="lt1" tx1="dk1" bg2="lt2" tx2="dk2" accent1="accent1" accent2="accent2" accent3="accent3" accent4="accent4" accent5="accent5" accent6="accent6" hlink="hlink" folHlink="folHlink"/>
  <p:sldLayoutIdLst>
    <p:sldLayoutId id="2147483692"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384" rtl="0" eaLnBrk="1" latinLnBrk="0" hangingPunct="1">
        <a:lnSpc>
          <a:spcPct val="90000"/>
        </a:lnSpc>
        <a:spcBef>
          <a:spcPct val="0"/>
        </a:spcBef>
        <a:buNone/>
        <a:defRPr sz="4400" b="0" kern="1200">
          <a:solidFill>
            <a:schemeClr val="tx1"/>
          </a:solidFill>
          <a:latin typeface="Myriad Pro" panose="020B0703030403020204" pitchFamily="34" charset="0"/>
          <a:ea typeface="+mj-ea"/>
          <a:cs typeface="+mj-cs"/>
        </a:defRPr>
      </a:lvl1pPr>
    </p:titleStyle>
    <p:bodyStyle>
      <a:lvl1pPr marL="228597" indent="-228597" algn="l" defTabSz="914384" rtl="0" eaLnBrk="1" latinLnBrk="0" hangingPunct="1">
        <a:lnSpc>
          <a:spcPct val="90000"/>
        </a:lnSpc>
        <a:spcBef>
          <a:spcPts val="1001"/>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789" indent="-228597" algn="l" defTabSz="914384"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2981" indent="-228597" algn="l" defTabSz="914384"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173"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yriad Pro" panose="020B0703030403020204" pitchFamily="34" charset="0"/>
          <a:ea typeface="+mn-ea"/>
          <a:cs typeface="+mn-cs"/>
        </a:defRPr>
      </a:lvl4pPr>
      <a:lvl5pPr marL="2057365"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yriad Pro" panose="020B0703030403020204" pitchFamily="34" charset="0"/>
          <a:ea typeface="+mn-ea"/>
          <a:cs typeface="+mn-cs"/>
        </a:defRPr>
      </a:lvl5pPr>
      <a:lvl6pPr marL="2514557"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49"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41"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133"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84" rtl="0" eaLnBrk="1" latinLnBrk="0" hangingPunct="1">
        <a:defRPr sz="1801" kern="1200">
          <a:solidFill>
            <a:schemeClr val="tx1"/>
          </a:solidFill>
          <a:latin typeface="+mn-lt"/>
          <a:ea typeface="+mn-ea"/>
          <a:cs typeface="+mn-cs"/>
        </a:defRPr>
      </a:lvl1pPr>
      <a:lvl2pPr marL="457192" algn="l" defTabSz="914384" rtl="0" eaLnBrk="1" latinLnBrk="0" hangingPunct="1">
        <a:defRPr sz="1801" kern="1200">
          <a:solidFill>
            <a:schemeClr val="tx1"/>
          </a:solidFill>
          <a:latin typeface="+mn-lt"/>
          <a:ea typeface="+mn-ea"/>
          <a:cs typeface="+mn-cs"/>
        </a:defRPr>
      </a:lvl2pPr>
      <a:lvl3pPr marL="914384" algn="l" defTabSz="914384" rtl="0" eaLnBrk="1" latinLnBrk="0" hangingPunct="1">
        <a:defRPr sz="1801" kern="1200">
          <a:solidFill>
            <a:schemeClr val="tx1"/>
          </a:solidFill>
          <a:latin typeface="+mn-lt"/>
          <a:ea typeface="+mn-ea"/>
          <a:cs typeface="+mn-cs"/>
        </a:defRPr>
      </a:lvl3pPr>
      <a:lvl4pPr marL="1371576" algn="l" defTabSz="914384" rtl="0" eaLnBrk="1" latinLnBrk="0" hangingPunct="1">
        <a:defRPr sz="1801" kern="1200">
          <a:solidFill>
            <a:schemeClr val="tx1"/>
          </a:solidFill>
          <a:latin typeface="+mn-lt"/>
          <a:ea typeface="+mn-ea"/>
          <a:cs typeface="+mn-cs"/>
        </a:defRPr>
      </a:lvl4pPr>
      <a:lvl5pPr marL="1828768" algn="l" defTabSz="914384" rtl="0" eaLnBrk="1" latinLnBrk="0" hangingPunct="1">
        <a:defRPr sz="1801" kern="1200">
          <a:solidFill>
            <a:schemeClr val="tx1"/>
          </a:solidFill>
          <a:latin typeface="+mn-lt"/>
          <a:ea typeface="+mn-ea"/>
          <a:cs typeface="+mn-cs"/>
        </a:defRPr>
      </a:lvl5pPr>
      <a:lvl6pPr marL="2285960" algn="l" defTabSz="914384" rtl="0" eaLnBrk="1" latinLnBrk="0" hangingPunct="1">
        <a:defRPr sz="1801" kern="1200">
          <a:solidFill>
            <a:schemeClr val="tx1"/>
          </a:solidFill>
          <a:latin typeface="+mn-lt"/>
          <a:ea typeface="+mn-ea"/>
          <a:cs typeface="+mn-cs"/>
        </a:defRPr>
      </a:lvl6pPr>
      <a:lvl7pPr marL="2743152" algn="l" defTabSz="914384" rtl="0" eaLnBrk="1" latinLnBrk="0" hangingPunct="1">
        <a:defRPr sz="1801" kern="1200">
          <a:solidFill>
            <a:schemeClr val="tx1"/>
          </a:solidFill>
          <a:latin typeface="+mn-lt"/>
          <a:ea typeface="+mn-ea"/>
          <a:cs typeface="+mn-cs"/>
        </a:defRPr>
      </a:lvl7pPr>
      <a:lvl8pPr marL="3200344" algn="l" defTabSz="914384" rtl="0" eaLnBrk="1" latinLnBrk="0" hangingPunct="1">
        <a:defRPr sz="1801" kern="1200">
          <a:solidFill>
            <a:schemeClr val="tx1"/>
          </a:solidFill>
          <a:latin typeface="+mn-lt"/>
          <a:ea typeface="+mn-ea"/>
          <a:cs typeface="+mn-cs"/>
        </a:defRPr>
      </a:lvl8pPr>
      <a:lvl9pPr marL="3657536" algn="l" defTabSz="914384"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2"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9/21/2023</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t>© 2023 3D Molecular Designs. All Rights Reserved. </a:t>
            </a:r>
          </a:p>
        </p:txBody>
      </p:sp>
    </p:spTree>
    <p:custDataLst>
      <p:tags r:id="rId13"/>
    </p:custDataLst>
    <p:extLst>
      <p:ext uri="{BB962C8B-B14F-4D97-AF65-F5344CB8AC3E}">
        <p14:creationId xmlns:p14="http://schemas.microsoft.com/office/powerpoint/2010/main" val="3998897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384"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597" indent="-228597" algn="l" defTabSz="914384" rtl="0" eaLnBrk="1" latinLnBrk="0" hangingPunct="1">
        <a:lnSpc>
          <a:spcPct val="90000"/>
        </a:lnSpc>
        <a:spcBef>
          <a:spcPts val="1001"/>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789" indent="-228597" algn="l" defTabSz="914384"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2981" indent="-228597" algn="l" defTabSz="914384"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173"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yriad Pro" panose="020B0703030403020204" pitchFamily="34" charset="0"/>
          <a:ea typeface="+mn-ea"/>
          <a:cs typeface="+mn-cs"/>
        </a:defRPr>
      </a:lvl4pPr>
      <a:lvl5pPr marL="2057365"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yriad Pro" panose="020B0703030403020204" pitchFamily="34" charset="0"/>
          <a:ea typeface="+mn-ea"/>
          <a:cs typeface="+mn-cs"/>
        </a:defRPr>
      </a:lvl5pPr>
      <a:lvl6pPr marL="2514557"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49"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41"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133"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84" rtl="0" eaLnBrk="1" latinLnBrk="0" hangingPunct="1">
        <a:defRPr sz="1801" kern="1200">
          <a:solidFill>
            <a:schemeClr val="tx1"/>
          </a:solidFill>
          <a:latin typeface="+mn-lt"/>
          <a:ea typeface="+mn-ea"/>
          <a:cs typeface="+mn-cs"/>
        </a:defRPr>
      </a:lvl1pPr>
      <a:lvl2pPr marL="457192" algn="l" defTabSz="914384" rtl="0" eaLnBrk="1" latinLnBrk="0" hangingPunct="1">
        <a:defRPr sz="1801" kern="1200">
          <a:solidFill>
            <a:schemeClr val="tx1"/>
          </a:solidFill>
          <a:latin typeface="+mn-lt"/>
          <a:ea typeface="+mn-ea"/>
          <a:cs typeface="+mn-cs"/>
        </a:defRPr>
      </a:lvl2pPr>
      <a:lvl3pPr marL="914384" algn="l" defTabSz="914384" rtl="0" eaLnBrk="1" latinLnBrk="0" hangingPunct="1">
        <a:defRPr sz="1801" kern="1200">
          <a:solidFill>
            <a:schemeClr val="tx1"/>
          </a:solidFill>
          <a:latin typeface="+mn-lt"/>
          <a:ea typeface="+mn-ea"/>
          <a:cs typeface="+mn-cs"/>
        </a:defRPr>
      </a:lvl3pPr>
      <a:lvl4pPr marL="1371576" algn="l" defTabSz="914384" rtl="0" eaLnBrk="1" latinLnBrk="0" hangingPunct="1">
        <a:defRPr sz="1801" kern="1200">
          <a:solidFill>
            <a:schemeClr val="tx1"/>
          </a:solidFill>
          <a:latin typeface="+mn-lt"/>
          <a:ea typeface="+mn-ea"/>
          <a:cs typeface="+mn-cs"/>
        </a:defRPr>
      </a:lvl4pPr>
      <a:lvl5pPr marL="1828768" algn="l" defTabSz="914384" rtl="0" eaLnBrk="1" latinLnBrk="0" hangingPunct="1">
        <a:defRPr sz="1801" kern="1200">
          <a:solidFill>
            <a:schemeClr val="tx1"/>
          </a:solidFill>
          <a:latin typeface="+mn-lt"/>
          <a:ea typeface="+mn-ea"/>
          <a:cs typeface="+mn-cs"/>
        </a:defRPr>
      </a:lvl5pPr>
      <a:lvl6pPr marL="2285960" algn="l" defTabSz="914384" rtl="0" eaLnBrk="1" latinLnBrk="0" hangingPunct="1">
        <a:defRPr sz="1801" kern="1200">
          <a:solidFill>
            <a:schemeClr val="tx1"/>
          </a:solidFill>
          <a:latin typeface="+mn-lt"/>
          <a:ea typeface="+mn-ea"/>
          <a:cs typeface="+mn-cs"/>
        </a:defRPr>
      </a:lvl6pPr>
      <a:lvl7pPr marL="2743152" algn="l" defTabSz="914384" rtl="0" eaLnBrk="1" latinLnBrk="0" hangingPunct="1">
        <a:defRPr sz="1801" kern="1200">
          <a:solidFill>
            <a:schemeClr val="tx1"/>
          </a:solidFill>
          <a:latin typeface="+mn-lt"/>
          <a:ea typeface="+mn-ea"/>
          <a:cs typeface="+mn-cs"/>
        </a:defRPr>
      </a:lvl7pPr>
      <a:lvl8pPr marL="3200344" algn="l" defTabSz="914384" rtl="0" eaLnBrk="1" latinLnBrk="0" hangingPunct="1">
        <a:defRPr sz="1801" kern="1200">
          <a:solidFill>
            <a:schemeClr val="tx1"/>
          </a:solidFill>
          <a:latin typeface="+mn-lt"/>
          <a:ea typeface="+mn-ea"/>
          <a:cs typeface="+mn-cs"/>
        </a:defRPr>
      </a:lvl8pPr>
      <a:lvl9pPr marL="3657536" algn="l" defTabSz="914384" rtl="0" eaLnBrk="1" latinLnBrk="0" hangingPunct="1">
        <a:defRPr sz="180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2"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9/21/2023</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solidFill>
                  <a:srgbClr val="E0BBE7"/>
                </a:solidFill>
              </a:rPr>
              <a:t>© 2023 3D Molecular Designs. All Rights Reserved. </a:t>
            </a:r>
          </a:p>
        </p:txBody>
      </p:sp>
    </p:spTree>
    <p:custDataLst>
      <p:tags r:id="rId13"/>
    </p:custDataLst>
    <p:extLst>
      <p:ext uri="{BB962C8B-B14F-4D97-AF65-F5344CB8AC3E}">
        <p14:creationId xmlns:p14="http://schemas.microsoft.com/office/powerpoint/2010/main" val="206311622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6" r:id="rId3"/>
    <p:sldLayoutId id="2147483697" r:id="rId4"/>
    <p:sldLayoutId id="2147483699" r:id="rId5"/>
    <p:sldLayoutId id="2147483701" r:id="rId6"/>
    <p:sldLayoutId id="2147483700" r:id="rId7"/>
    <p:sldLayoutId id="2147483702" r:id="rId8"/>
    <p:sldLayoutId id="2147483703" r:id="rId9"/>
    <p:sldLayoutId id="2147483695" r:id="rId10"/>
    <p:sldLayoutId id="2147483698" r:id="rId11"/>
  </p:sldLayoutIdLst>
  <p:hf sldNum="0" hdr="0" ftr="0" dt="0"/>
  <p:txStyles>
    <p:titleStyle>
      <a:lvl1pPr algn="l" defTabSz="914384"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597" indent="-228597" algn="l" defTabSz="914384" rtl="0" eaLnBrk="1" latinLnBrk="0" hangingPunct="1">
        <a:lnSpc>
          <a:spcPct val="90000"/>
        </a:lnSpc>
        <a:spcBef>
          <a:spcPts val="1001"/>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789" indent="-228597" algn="l" defTabSz="914384"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2981" indent="-228597" algn="l" defTabSz="914384"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173"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yriad Pro" panose="020B0703030403020204" pitchFamily="34" charset="0"/>
          <a:ea typeface="+mn-ea"/>
          <a:cs typeface="+mn-cs"/>
        </a:defRPr>
      </a:lvl4pPr>
      <a:lvl5pPr marL="2057365"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yriad Pro" panose="020B0703030403020204" pitchFamily="34" charset="0"/>
          <a:ea typeface="+mn-ea"/>
          <a:cs typeface="+mn-cs"/>
        </a:defRPr>
      </a:lvl5pPr>
      <a:lvl6pPr marL="2514557"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49"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41"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133"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84" rtl="0" eaLnBrk="1" latinLnBrk="0" hangingPunct="1">
        <a:defRPr sz="1801" kern="1200">
          <a:solidFill>
            <a:schemeClr val="tx1"/>
          </a:solidFill>
          <a:latin typeface="+mn-lt"/>
          <a:ea typeface="+mn-ea"/>
          <a:cs typeface="+mn-cs"/>
        </a:defRPr>
      </a:lvl1pPr>
      <a:lvl2pPr marL="457192" algn="l" defTabSz="914384" rtl="0" eaLnBrk="1" latinLnBrk="0" hangingPunct="1">
        <a:defRPr sz="1801" kern="1200">
          <a:solidFill>
            <a:schemeClr val="tx1"/>
          </a:solidFill>
          <a:latin typeface="+mn-lt"/>
          <a:ea typeface="+mn-ea"/>
          <a:cs typeface="+mn-cs"/>
        </a:defRPr>
      </a:lvl2pPr>
      <a:lvl3pPr marL="914384" algn="l" defTabSz="914384" rtl="0" eaLnBrk="1" latinLnBrk="0" hangingPunct="1">
        <a:defRPr sz="1801" kern="1200">
          <a:solidFill>
            <a:schemeClr val="tx1"/>
          </a:solidFill>
          <a:latin typeface="+mn-lt"/>
          <a:ea typeface="+mn-ea"/>
          <a:cs typeface="+mn-cs"/>
        </a:defRPr>
      </a:lvl3pPr>
      <a:lvl4pPr marL="1371576" algn="l" defTabSz="914384" rtl="0" eaLnBrk="1" latinLnBrk="0" hangingPunct="1">
        <a:defRPr sz="1801" kern="1200">
          <a:solidFill>
            <a:schemeClr val="tx1"/>
          </a:solidFill>
          <a:latin typeface="+mn-lt"/>
          <a:ea typeface="+mn-ea"/>
          <a:cs typeface="+mn-cs"/>
        </a:defRPr>
      </a:lvl4pPr>
      <a:lvl5pPr marL="1828768" algn="l" defTabSz="914384" rtl="0" eaLnBrk="1" latinLnBrk="0" hangingPunct="1">
        <a:defRPr sz="1801" kern="1200">
          <a:solidFill>
            <a:schemeClr val="tx1"/>
          </a:solidFill>
          <a:latin typeface="+mn-lt"/>
          <a:ea typeface="+mn-ea"/>
          <a:cs typeface="+mn-cs"/>
        </a:defRPr>
      </a:lvl5pPr>
      <a:lvl6pPr marL="2285960" algn="l" defTabSz="914384" rtl="0" eaLnBrk="1" latinLnBrk="0" hangingPunct="1">
        <a:defRPr sz="1801" kern="1200">
          <a:solidFill>
            <a:schemeClr val="tx1"/>
          </a:solidFill>
          <a:latin typeface="+mn-lt"/>
          <a:ea typeface="+mn-ea"/>
          <a:cs typeface="+mn-cs"/>
        </a:defRPr>
      </a:lvl6pPr>
      <a:lvl7pPr marL="2743152" algn="l" defTabSz="914384" rtl="0" eaLnBrk="1" latinLnBrk="0" hangingPunct="1">
        <a:defRPr sz="1801" kern="1200">
          <a:solidFill>
            <a:schemeClr val="tx1"/>
          </a:solidFill>
          <a:latin typeface="+mn-lt"/>
          <a:ea typeface="+mn-ea"/>
          <a:cs typeface="+mn-cs"/>
        </a:defRPr>
      </a:lvl7pPr>
      <a:lvl8pPr marL="3200344" algn="l" defTabSz="914384" rtl="0" eaLnBrk="1" latinLnBrk="0" hangingPunct="1">
        <a:defRPr sz="1801" kern="1200">
          <a:solidFill>
            <a:schemeClr val="tx1"/>
          </a:solidFill>
          <a:latin typeface="+mn-lt"/>
          <a:ea typeface="+mn-ea"/>
          <a:cs typeface="+mn-cs"/>
        </a:defRPr>
      </a:lvl8pPr>
      <a:lvl9pPr marL="3657536" algn="l" defTabSz="914384" rtl="0" eaLnBrk="1" latinLnBrk="0" hangingPunct="1">
        <a:defRPr sz="180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1.xml"/><Relationship Id="rId7" Type="http://schemas.openxmlformats.org/officeDocument/2006/relationships/image" Target="../media/image21.png"/><Relationship Id="rId2" Type="http://schemas.openxmlformats.org/officeDocument/2006/relationships/slideLayout" Target="../slideLayouts/slideLayout12.xml"/><Relationship Id="rId1" Type="http://schemas.openxmlformats.org/officeDocument/2006/relationships/tags" Target="../tags/tag29.xml"/><Relationship Id="rId6" Type="http://schemas.openxmlformats.org/officeDocument/2006/relationships/image" Target="../media/image20.png"/><Relationship Id="rId5" Type="http://schemas.openxmlformats.org/officeDocument/2006/relationships/image" Target="../media/image19.png"/><Relationship Id="rId4" Type="http://schemas.microsoft.com/office/2018/10/relationships/comments" Target="../comments/modernComment_112_FD99B43B.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image" Target="../media/image45.png"/><Relationship Id="rId5" Type="http://schemas.openxmlformats.org/officeDocument/2006/relationships/image" Target="../media/image4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11.xml"/><Relationship Id="rId7"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image" Target="../media/image33.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12.xml"/><Relationship Id="rId7" Type="http://schemas.openxmlformats.org/officeDocument/2006/relationships/image" Target="../media/image25.png"/><Relationship Id="rId2" Type="http://schemas.openxmlformats.org/officeDocument/2006/relationships/slideLayout" Target="../slideLayouts/slideLayout18.xml"/><Relationship Id="rId1" Type="http://schemas.openxmlformats.org/officeDocument/2006/relationships/tags" Target="../tags/tag40.xml"/><Relationship Id="rId6" Type="http://schemas.openxmlformats.org/officeDocument/2006/relationships/image" Target="../media/image48.png"/><Relationship Id="rId5" Type="http://schemas.openxmlformats.org/officeDocument/2006/relationships/image" Target="../media/image23.png"/><Relationship Id="rId4" Type="http://schemas.microsoft.com/office/2018/10/relationships/comments" Target="../comments/modernComment_163_DDD440FE.xml"/><Relationship Id="rId9" Type="http://schemas.openxmlformats.org/officeDocument/2006/relationships/image" Target="../media/image5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8.xml"/><Relationship Id="rId1" Type="http://schemas.openxmlformats.org/officeDocument/2006/relationships/tags" Target="../tags/tag41.xml"/><Relationship Id="rId6" Type="http://schemas.openxmlformats.org/officeDocument/2006/relationships/image" Target="../media/image50.png"/><Relationship Id="rId5" Type="http://schemas.openxmlformats.org/officeDocument/2006/relationships/image" Target="../media/image51.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14.xml"/><Relationship Id="rId7"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notesSlide" Target="../notesSlides/notesSlide15.xml"/><Relationship Id="rId7" Type="http://schemas.openxmlformats.org/officeDocument/2006/relationships/image" Target="../media/image55.png"/><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36.png"/><Relationship Id="rId9" Type="http://schemas.openxmlformats.org/officeDocument/2006/relationships/image" Target="../media/image56.png"/></Relationships>
</file>

<file path=ppt/slides/_rels/slide1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notesSlide" Target="../notesSlides/notesSlide16.xml"/><Relationship Id="rId7"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44.xml"/><Relationship Id="rId6" Type="http://schemas.openxmlformats.org/officeDocument/2006/relationships/image" Target="../media/image53.png"/><Relationship Id="rId5" Type="http://schemas.openxmlformats.org/officeDocument/2006/relationships/image" Target="../media/image57.png"/><Relationship Id="rId4" Type="http://schemas.openxmlformats.org/officeDocument/2006/relationships/image" Target="../media/image36.png"/><Relationship Id="rId9" Type="http://schemas.openxmlformats.org/officeDocument/2006/relationships/image" Target="../media/image5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tags" Target="../tags/tag45.xml"/><Relationship Id="rId6" Type="http://schemas.openxmlformats.org/officeDocument/2006/relationships/image" Target="../media/image53.png"/><Relationship Id="rId5" Type="http://schemas.openxmlformats.org/officeDocument/2006/relationships/image" Target="../media/image58.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tags" Target="../tags/tag46.xml"/><Relationship Id="rId6" Type="http://schemas.openxmlformats.org/officeDocument/2006/relationships/image" Target="../media/image53.png"/><Relationship Id="rId5" Type="http://schemas.openxmlformats.org/officeDocument/2006/relationships/image" Target="../media/image59.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60.wmf"/><Relationship Id="rId2" Type="http://schemas.openxmlformats.org/officeDocument/2006/relationships/slideLayout" Target="../slideLayouts/slideLayout2.xml"/><Relationship Id="rId1" Type="http://schemas.openxmlformats.org/officeDocument/2006/relationships/tags" Target="../tags/tag47.xml"/><Relationship Id="rId6" Type="http://schemas.openxmlformats.org/officeDocument/2006/relationships/oleObject" Target="../embeddings/oleObject2.bin"/><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6.png"/><Relationship Id="rId2" Type="http://schemas.openxmlformats.org/officeDocument/2006/relationships/slideLayout" Target="../slideLayouts/slideLayout18.xml"/><Relationship Id="rId1" Type="http://schemas.openxmlformats.org/officeDocument/2006/relationships/tags" Target="../tags/tag3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notesSlide" Target="../notesSlides/notesSlide20.xml"/><Relationship Id="rId7" Type="http://schemas.openxmlformats.org/officeDocument/2006/relationships/image" Target="../media/image62.png"/><Relationship Id="rId2" Type="http://schemas.openxmlformats.org/officeDocument/2006/relationships/slideLayout" Target="../slideLayouts/slideLayout18.xml"/><Relationship Id="rId1" Type="http://schemas.openxmlformats.org/officeDocument/2006/relationships/tags" Target="../tags/tag48.xml"/><Relationship Id="rId6" Type="http://schemas.openxmlformats.org/officeDocument/2006/relationships/image" Target="../media/image61.png"/><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49.xml"/><Relationship Id="rId6" Type="http://schemas.openxmlformats.org/officeDocument/2006/relationships/image" Target="../media/image64.png"/><Relationship Id="rId5" Type="http://schemas.openxmlformats.org/officeDocument/2006/relationships/image" Target="../media/image32.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notesSlide" Target="../notesSlides/notesSlide22.xml"/><Relationship Id="rId7"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tags" Target="../tags/tag50.xml"/><Relationship Id="rId6" Type="http://schemas.openxmlformats.org/officeDocument/2006/relationships/image" Target="../media/image43.png"/><Relationship Id="rId5" Type="http://schemas.openxmlformats.org/officeDocument/2006/relationships/image" Target="../media/image65.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51.xml"/><Relationship Id="rId6" Type="http://schemas.openxmlformats.org/officeDocument/2006/relationships/image" Target="../media/image66.png"/><Relationship Id="rId5" Type="http://schemas.openxmlformats.org/officeDocument/2006/relationships/image" Target="../media/image37.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52.xml"/><Relationship Id="rId6" Type="http://schemas.openxmlformats.org/officeDocument/2006/relationships/image" Target="../media/image67.png"/><Relationship Id="rId5" Type="http://schemas.openxmlformats.org/officeDocument/2006/relationships/image" Target="../media/image4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notesSlide" Target="../notesSlides/notesSlide25.xml"/><Relationship Id="rId7"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53.xml"/><Relationship Id="rId6" Type="http://schemas.openxmlformats.org/officeDocument/2006/relationships/image" Target="../media/image68.wmf"/><Relationship Id="rId5" Type="http://schemas.openxmlformats.org/officeDocument/2006/relationships/oleObject" Target="../embeddings/oleObject3.bin"/><Relationship Id="rId4" Type="http://schemas.openxmlformats.org/officeDocument/2006/relationships/image" Target="../media/image36.png"/><Relationship Id="rId9"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54.xml"/><Relationship Id="rId6" Type="http://schemas.openxmlformats.org/officeDocument/2006/relationships/image" Target="../media/image69.png"/><Relationship Id="rId5" Type="http://schemas.openxmlformats.org/officeDocument/2006/relationships/image" Target="../media/image30.png"/><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55.xml"/><Relationship Id="rId6" Type="http://schemas.openxmlformats.org/officeDocument/2006/relationships/image" Target="../media/image70.png"/><Relationship Id="rId5" Type="http://schemas.openxmlformats.org/officeDocument/2006/relationships/image" Target="../media/image32.pn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notesSlide" Target="../notesSlides/notesSlide28.xml"/><Relationship Id="rId7"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56.xml"/><Relationship Id="rId6" Type="http://schemas.openxmlformats.org/officeDocument/2006/relationships/image" Target="../media/image68.wmf"/><Relationship Id="rId5" Type="http://schemas.openxmlformats.org/officeDocument/2006/relationships/oleObject" Target="../embeddings/oleObject4.bin"/><Relationship Id="rId4" Type="http://schemas.openxmlformats.org/officeDocument/2006/relationships/image" Target="../media/image36.png"/><Relationship Id="rId9"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57.xml"/><Relationship Id="rId6" Type="http://schemas.openxmlformats.org/officeDocument/2006/relationships/image" Target="../media/image71.png"/><Relationship Id="rId5" Type="http://schemas.openxmlformats.org/officeDocument/2006/relationships/image" Target="../media/image30.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31.xml"/><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8" Type="http://schemas.openxmlformats.org/officeDocument/2006/relationships/image" Target="../media/image39.wmf"/><Relationship Id="rId3" Type="http://schemas.openxmlformats.org/officeDocument/2006/relationships/notesSlide" Target="../notesSlides/notesSlide30.xml"/><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tags" Target="../tags/tag58.xml"/><Relationship Id="rId6" Type="http://schemas.openxmlformats.org/officeDocument/2006/relationships/image" Target="../media/image38.jpeg"/><Relationship Id="rId5" Type="http://schemas.openxmlformats.org/officeDocument/2006/relationships/image" Target="../media/image37.png"/><Relationship Id="rId10" Type="http://schemas.openxmlformats.org/officeDocument/2006/relationships/image" Target="../media/image41.jpeg"/><Relationship Id="rId4" Type="http://schemas.openxmlformats.org/officeDocument/2006/relationships/image" Target="../media/image36.png"/><Relationship Id="rId9" Type="http://schemas.openxmlformats.org/officeDocument/2006/relationships/image" Target="../media/image40.jpeg"/></Relationships>
</file>

<file path=ppt/slides/_rels/slide31.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notesSlide" Target="../notesSlides/notesSlide31.xml"/><Relationship Id="rId7" Type="http://schemas.openxmlformats.org/officeDocument/2006/relationships/image" Target="../media/image73.png"/><Relationship Id="rId2" Type="http://schemas.openxmlformats.org/officeDocument/2006/relationships/slideLayout" Target="../slideLayouts/slideLayout2.xml"/><Relationship Id="rId1" Type="http://schemas.openxmlformats.org/officeDocument/2006/relationships/tags" Target="../tags/tag59.xml"/><Relationship Id="rId6" Type="http://schemas.openxmlformats.org/officeDocument/2006/relationships/image" Target="../media/image60.wmf"/><Relationship Id="rId5" Type="http://schemas.openxmlformats.org/officeDocument/2006/relationships/oleObject" Target="../embeddings/oleObject2.bin"/><Relationship Id="rId10" Type="http://schemas.openxmlformats.org/officeDocument/2006/relationships/image" Target="../media/image71.png"/><Relationship Id="rId4" Type="http://schemas.openxmlformats.org/officeDocument/2006/relationships/image" Target="../media/image72.png"/><Relationship Id="rId9" Type="http://schemas.openxmlformats.org/officeDocument/2006/relationships/image" Target="../media/image6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3.xml.rels><?xml version="1.0" encoding="UTF-8" standalone="yes"?>
<Relationships xmlns="http://schemas.openxmlformats.org/package/2006/relationships"><Relationship Id="rId3" Type="http://schemas.openxmlformats.org/officeDocument/2006/relationships/image" Target="../media/image74.png"/><Relationship Id="rId2" Type="http://schemas.microsoft.com/office/2018/10/relationships/comments" Target="../comments/modernComment_16B_EE0FD6ED.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4.xml"/><Relationship Id="rId7" Type="http://schemas.openxmlformats.org/officeDocument/2006/relationships/image" Target="../media/image29.png"/><Relationship Id="rId2" Type="http://schemas.openxmlformats.org/officeDocument/2006/relationships/slideLayout" Target="../slideLayouts/slideLayout18.xml"/><Relationship Id="rId1" Type="http://schemas.openxmlformats.org/officeDocument/2006/relationships/tags" Target="../tags/tag3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3.png"/><Relationship Id="rId9" Type="http://schemas.openxmlformats.org/officeDocument/2006/relationships/image" Target="../media/image3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tags" Target="../tags/tag33.xml"/><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6.xml"/><Relationship Id="rId7" Type="http://schemas.openxmlformats.org/officeDocument/2006/relationships/image" Target="../media/image35.png"/><Relationship Id="rId2" Type="http://schemas.openxmlformats.org/officeDocument/2006/relationships/slideLayout" Target="../slideLayouts/slideLayout18.xml"/><Relationship Id="rId1" Type="http://schemas.openxmlformats.org/officeDocument/2006/relationships/tags" Target="../tags/tag3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39.wmf"/><Relationship Id="rId3" Type="http://schemas.openxmlformats.org/officeDocument/2006/relationships/notesSlide" Target="../notesSlides/notesSlide7.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image" Target="../media/image38.jpeg"/><Relationship Id="rId5" Type="http://schemas.openxmlformats.org/officeDocument/2006/relationships/image" Target="../media/image37.png"/><Relationship Id="rId10" Type="http://schemas.openxmlformats.org/officeDocument/2006/relationships/image" Target="../media/image41.jpeg"/><Relationship Id="rId4" Type="http://schemas.openxmlformats.org/officeDocument/2006/relationships/image" Target="../media/image36.png"/><Relationship Id="rId9" Type="http://schemas.openxmlformats.org/officeDocument/2006/relationships/image" Target="../media/image40.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image" Target="../media/image42.png"/><Relationship Id="rId5" Type="http://schemas.openxmlformats.org/officeDocument/2006/relationships/image" Target="../media/image32.pn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notesSlide" Target="../notesSlides/notesSlide9.xml"/><Relationship Id="rId7"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3" name="Picture 2" descr="A group of plastic water toys&#10;&#10;Description automatically generated">
            <a:extLst>
              <a:ext uri="{FF2B5EF4-FFF2-40B4-BE49-F238E27FC236}">
                <a16:creationId xmlns:a16="http://schemas.microsoft.com/office/drawing/2014/main" id="{E7BA3C86-2E6F-E6C9-37EA-41E8BFD108A6}"/>
              </a:ext>
            </a:extLst>
          </p:cNvPr>
          <p:cNvPicPr>
            <a:picLocks noChangeAspect="1"/>
          </p:cNvPicPr>
          <p:nvPr/>
        </p:nvPicPr>
        <p:blipFill>
          <a:blip r:embed="rId6"/>
          <a:stretch>
            <a:fillRect/>
          </a:stretch>
        </p:blipFill>
        <p:spPr>
          <a:xfrm>
            <a:off x="5472455" y="1357843"/>
            <a:ext cx="6339285" cy="4224224"/>
          </a:xfrm>
          <a:prstGeom prst="rect">
            <a:avLst/>
          </a:prstGeom>
        </p:spPr>
      </p:pic>
      <p:sp>
        <p:nvSpPr>
          <p:cNvPr id="7" name="TextBox 6">
            <a:extLst>
              <a:ext uri="{FF2B5EF4-FFF2-40B4-BE49-F238E27FC236}">
                <a16:creationId xmlns:a16="http://schemas.microsoft.com/office/drawing/2014/main" id="{6FD9CA1E-B268-790E-090D-3EB22B96948B}"/>
              </a:ext>
            </a:extLst>
          </p:cNvPr>
          <p:cNvSpPr txBox="1"/>
          <p:nvPr/>
        </p:nvSpPr>
        <p:spPr>
          <a:xfrm>
            <a:off x="-584193" y="1597987"/>
            <a:ext cx="7119505" cy="1641986"/>
          </a:xfrm>
          <a:prstGeom prst="rect">
            <a:avLst/>
          </a:prstGeom>
          <a:noFill/>
        </p:spPr>
        <p:txBody>
          <a:bodyPr wrap="square" lIns="91440" tIns="45719" rIns="91440" bIns="45719" rtlCol="0" anchor="t">
            <a:spAutoFit/>
          </a:bodyPr>
          <a:lstStyle/>
          <a:p>
            <a:pPr algn="ctr">
              <a:lnSpc>
                <a:spcPts val="6000"/>
              </a:lnSpc>
            </a:pPr>
            <a:r>
              <a:rPr lang="en-US" sz="6000" b="1">
                <a:solidFill>
                  <a:srgbClr val="006838"/>
                </a:solidFill>
                <a:cs typeface="Myanmar Text"/>
              </a:rPr>
              <a:t>Discovering </a:t>
            </a:r>
          </a:p>
          <a:p>
            <a:pPr algn="ctr">
              <a:lnSpc>
                <a:spcPts val="6000"/>
              </a:lnSpc>
            </a:pPr>
            <a:r>
              <a:rPr lang="en-US" sz="6000" b="1">
                <a:solidFill>
                  <a:srgbClr val="006838"/>
                </a:solidFill>
                <a:cs typeface="Myanmar Text"/>
              </a:rPr>
              <a:t>Water Polarity</a:t>
            </a:r>
            <a:endParaRPr lang="en-US" sz="6000">
              <a:solidFill>
                <a:srgbClr val="000000"/>
              </a:solidFill>
              <a:cs typeface="Calibri"/>
            </a:endParaRPr>
          </a:p>
        </p:txBody>
      </p:sp>
      <p:sp>
        <p:nvSpPr>
          <p:cNvPr id="8" name="TextBox 7">
            <a:extLst>
              <a:ext uri="{FF2B5EF4-FFF2-40B4-BE49-F238E27FC236}">
                <a16:creationId xmlns:a16="http://schemas.microsoft.com/office/drawing/2014/main" id="{2B46BA70-1384-FCBB-F66E-B7128AA46C9E}"/>
              </a:ext>
            </a:extLst>
          </p:cNvPr>
          <p:cNvSpPr txBox="1"/>
          <p:nvPr/>
        </p:nvSpPr>
        <p:spPr>
          <a:xfrm>
            <a:off x="931195" y="3451162"/>
            <a:ext cx="3827945" cy="1046567"/>
          </a:xfrm>
          <a:prstGeom prst="rect">
            <a:avLst/>
          </a:prstGeom>
          <a:noFill/>
        </p:spPr>
        <p:txBody>
          <a:bodyPr wrap="square" lIns="91440" tIns="45719" rIns="91440" bIns="45719" rtlCol="0" anchor="t">
            <a:spAutoFit/>
          </a:bodyPr>
          <a:lstStyle/>
          <a:p>
            <a:pPr algn="ctr"/>
            <a:r>
              <a:rPr lang="en-US" sz="2000" i="1">
                <a:solidFill>
                  <a:srgbClr val="6D2C79"/>
                </a:solidFill>
                <a:latin typeface="Calibri"/>
                <a:ea typeface="+mn-lt"/>
                <a:cs typeface="+mn-lt"/>
              </a:rPr>
              <a:t>“If there is magic on this planet, it is contained in water.”</a:t>
            </a:r>
            <a:endParaRPr lang="en-US" sz="2000" i="1">
              <a:solidFill>
                <a:srgbClr val="000000"/>
              </a:solidFill>
              <a:latin typeface="Calibri"/>
              <a:ea typeface="+mn-lt"/>
              <a:cs typeface="+mn-lt"/>
            </a:endParaRPr>
          </a:p>
          <a:p>
            <a:pPr algn="ctr"/>
            <a:r>
              <a:rPr lang="en-US" sz="601" i="1">
                <a:solidFill>
                  <a:srgbClr val="6D2C79"/>
                </a:solidFill>
                <a:latin typeface="Calibri"/>
                <a:ea typeface="+mn-lt"/>
                <a:cs typeface="+mn-lt"/>
              </a:rPr>
              <a:t>    </a:t>
            </a:r>
          </a:p>
          <a:p>
            <a:pPr algn="ctr"/>
            <a:r>
              <a:rPr lang="en-US" sz="1600" i="1">
                <a:solidFill>
                  <a:srgbClr val="6D2C79"/>
                </a:solidFill>
                <a:latin typeface="Calibri"/>
                <a:ea typeface="+mn-lt"/>
                <a:cs typeface="+mn-lt"/>
              </a:rPr>
              <a:t>– Loren </a:t>
            </a:r>
            <a:r>
              <a:rPr lang="en-US" sz="1600" i="1" err="1">
                <a:solidFill>
                  <a:srgbClr val="6D2C79"/>
                </a:solidFill>
                <a:latin typeface="Calibri"/>
                <a:ea typeface="+mn-lt"/>
                <a:cs typeface="+mn-lt"/>
              </a:rPr>
              <a:t>Eiseley</a:t>
            </a:r>
            <a:endParaRPr lang="en-US" sz="1600" i="1">
              <a:latin typeface="Calibri"/>
              <a:cs typeface="Calibri"/>
            </a:endParaRPr>
          </a:p>
        </p:txBody>
      </p:sp>
      <p:pic>
        <p:nvPicPr>
          <p:cNvPr id="9" name="Picture 8" descr="Logo&#10;&#10;Description automatically generated">
            <a:extLst>
              <a:ext uri="{FF2B5EF4-FFF2-40B4-BE49-F238E27FC236}">
                <a16:creationId xmlns:a16="http://schemas.microsoft.com/office/drawing/2014/main" id="{119DE8EF-500E-376F-9897-DE8E8673E7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33574" y="5184351"/>
            <a:ext cx="3283970" cy="1179918"/>
          </a:xfrm>
          <a:prstGeom prst="rect">
            <a:avLst/>
          </a:prstGeom>
        </p:spPr>
      </p:pic>
      <p:grpSp>
        <p:nvGrpSpPr>
          <p:cNvPr id="10" name="Group 9">
            <a:extLst>
              <a:ext uri="{FF2B5EF4-FFF2-40B4-BE49-F238E27FC236}">
                <a16:creationId xmlns:a16="http://schemas.microsoft.com/office/drawing/2014/main" id="{6B0F241B-2BC7-F38B-7C5E-27960B1266C0}"/>
              </a:ext>
            </a:extLst>
          </p:cNvPr>
          <p:cNvGrpSpPr/>
          <p:nvPr/>
        </p:nvGrpSpPr>
        <p:grpSpPr>
          <a:xfrm>
            <a:off x="6132766" y="1498392"/>
            <a:ext cx="1972093" cy="1972093"/>
            <a:chOff x="8894881" y="3182762"/>
            <a:chExt cx="2123658" cy="2123658"/>
          </a:xfrm>
        </p:grpSpPr>
        <p:pic>
          <p:nvPicPr>
            <p:cNvPr id="12" name="Picture 11" descr="A hand holding a red and white object&#10;&#10;Description automatically generated">
              <a:extLst>
                <a:ext uri="{FF2B5EF4-FFF2-40B4-BE49-F238E27FC236}">
                  <a16:creationId xmlns:a16="http://schemas.microsoft.com/office/drawing/2014/main" id="{04102A72-4E0F-15E0-A148-8170BCDE4C3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94881" y="3182762"/>
              <a:ext cx="2123658" cy="2123658"/>
            </a:xfrm>
            <a:prstGeom prst="rect">
              <a:avLst/>
            </a:prstGeom>
          </p:spPr>
        </p:pic>
        <p:sp>
          <p:nvSpPr>
            <p:cNvPr id="13" name="Oval 12">
              <a:extLst>
                <a:ext uri="{FF2B5EF4-FFF2-40B4-BE49-F238E27FC236}">
                  <a16:creationId xmlns:a16="http://schemas.microsoft.com/office/drawing/2014/main" id="{2D192BCA-0D6C-2927-DEC9-65FEDFAD6596}"/>
                </a:ext>
              </a:extLst>
            </p:cNvPr>
            <p:cNvSpPr/>
            <p:nvPr/>
          </p:nvSpPr>
          <p:spPr>
            <a:xfrm>
              <a:off x="8894881" y="3182762"/>
              <a:ext cx="2123658" cy="2123658"/>
            </a:xfrm>
            <a:prstGeom prst="ellipse">
              <a:avLst/>
            </a:prstGeom>
            <a:noFill/>
            <a:ln w="8572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grpSp>
      <p:sp>
        <p:nvSpPr>
          <p:cNvPr id="14" name="TextBox 13">
            <a:extLst>
              <a:ext uri="{FF2B5EF4-FFF2-40B4-BE49-F238E27FC236}">
                <a16:creationId xmlns:a16="http://schemas.microsoft.com/office/drawing/2014/main" id="{49EAC974-FB04-3008-B1FF-97F57AD0D1C6}"/>
              </a:ext>
            </a:extLst>
          </p:cNvPr>
          <p:cNvSpPr txBox="1"/>
          <p:nvPr/>
        </p:nvSpPr>
        <p:spPr>
          <a:xfrm>
            <a:off x="5745767" y="5368117"/>
            <a:ext cx="6023584" cy="923714"/>
          </a:xfrm>
          <a:prstGeom prst="rect">
            <a:avLst/>
          </a:prstGeom>
          <a:noFill/>
        </p:spPr>
        <p:txBody>
          <a:bodyPr wrap="square" rtlCol="0">
            <a:spAutoFit/>
          </a:bodyPr>
          <a:lstStyle/>
          <a:p>
            <a:r>
              <a:rPr lang="en-US" sz="1801" b="1"/>
              <a:t>Activity ID: </a:t>
            </a:r>
            <a:r>
              <a:rPr lang="en-US" sz="1801">
                <a:solidFill>
                  <a:srgbClr val="0070C0"/>
                </a:solidFill>
              </a:rPr>
              <a:t>WK-AR1</a:t>
            </a:r>
          </a:p>
          <a:p>
            <a:r>
              <a:rPr lang="en-US" sz="1801" b="1"/>
              <a:t>Required Models: </a:t>
            </a:r>
            <a:r>
              <a:rPr lang="en-US" sz="1801">
                <a:solidFill>
                  <a:srgbClr val="0070C0"/>
                </a:solidFill>
              </a:rPr>
              <a:t>1 Water Kit</a:t>
            </a:r>
            <a:r>
              <a:rPr lang="en-US" sz="1801" baseline="30000">
                <a:solidFill>
                  <a:srgbClr val="0070C0"/>
                </a:solidFill>
              </a:rPr>
              <a:t>©</a:t>
            </a:r>
            <a:r>
              <a:rPr lang="en-US" sz="1801">
                <a:solidFill>
                  <a:srgbClr val="0070C0"/>
                </a:solidFill>
              </a:rPr>
              <a:t>/ 2 Groups</a:t>
            </a:r>
          </a:p>
          <a:p>
            <a:r>
              <a:rPr lang="en-US" sz="1801" b="1"/>
              <a:t>Required Media: </a:t>
            </a:r>
            <a:r>
              <a:rPr lang="en-US" sz="1801">
                <a:solidFill>
                  <a:srgbClr val="0070C0"/>
                </a:solidFill>
              </a:rPr>
              <a:t>3DMD AR App</a:t>
            </a:r>
          </a:p>
        </p:txBody>
      </p:sp>
      <p:sp>
        <p:nvSpPr>
          <p:cNvPr id="2" name="Oval 1">
            <a:extLst>
              <a:ext uri="{FF2B5EF4-FFF2-40B4-BE49-F238E27FC236}">
                <a16:creationId xmlns:a16="http://schemas.microsoft.com/office/drawing/2014/main" id="{CDC95C3C-EF96-4BFB-F981-58A820894596}"/>
              </a:ext>
            </a:extLst>
          </p:cNvPr>
          <p:cNvSpPr/>
          <p:nvPr/>
        </p:nvSpPr>
        <p:spPr>
          <a:xfrm>
            <a:off x="6137718" y="1510438"/>
            <a:ext cx="1970049" cy="1951464"/>
          </a:xfrm>
          <a:prstGeom prst="ellipse">
            <a:avLst/>
          </a:prstGeom>
          <a:noFill/>
          <a:ln w="101600">
            <a:solidFill>
              <a:srgbClr val="FF00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254708795"/>
      </p:ext>
    </p:extLst>
  </p:cSld>
  <p:clrMapOvr>
    <a:masterClrMapping/>
  </p:clrMapOvr>
  <p:extLst>
    <p:ext uri="{6950BFC3-D8DA-4A85-94F7-54DA5524770B}">
      <p188:commentRel xmlns:p188="http://schemas.microsoft.com/office/powerpoint/2018/8/main" r:id="rId4"/>
    </p:ext>
  </p:extLs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E29502-815F-8824-ECFC-13CE71340273}"/>
              </a:ext>
            </a:extLst>
          </p:cNvPr>
          <p:cNvSpPr txBox="1">
            <a:spLocks/>
          </p:cNvSpPr>
          <p:nvPr/>
        </p:nvSpPr>
        <p:spPr>
          <a:xfrm>
            <a:off x="850727" y="10730"/>
            <a:ext cx="12225570"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What is a Water Molecule?</a:t>
            </a:r>
          </a:p>
        </p:txBody>
      </p:sp>
      <p:sp>
        <p:nvSpPr>
          <p:cNvPr id="7" name="TextBox 6">
            <a:extLst>
              <a:ext uri="{FF2B5EF4-FFF2-40B4-BE49-F238E27FC236}">
                <a16:creationId xmlns:a16="http://schemas.microsoft.com/office/drawing/2014/main" id="{8514B95F-B996-FE88-248F-2A4385E163F6}"/>
              </a:ext>
            </a:extLst>
          </p:cNvPr>
          <p:cNvSpPr txBox="1"/>
          <p:nvPr/>
        </p:nvSpPr>
        <p:spPr>
          <a:xfrm>
            <a:off x="850727" y="2356811"/>
            <a:ext cx="5518562" cy="3430168"/>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spcAft>
                <a:spcPts val="1801"/>
              </a:spcAft>
            </a:pPr>
            <a:r>
              <a:rPr lang="en-US" sz="2000">
                <a:cs typeface="Calibri"/>
              </a:rPr>
              <a:t>Draw a water molecule in your notebook or take a screenshot in the app using the </a:t>
            </a:r>
            <a:r>
              <a:rPr lang="en-US" sz="2000" b="1">
                <a:solidFill>
                  <a:srgbClr val="D200B9"/>
                </a:solidFill>
                <a:cs typeface="Calibri"/>
              </a:rPr>
              <a:t>pencil </a:t>
            </a:r>
            <a:r>
              <a:rPr lang="en-US" sz="2000">
                <a:cs typeface="Calibri"/>
              </a:rPr>
              <a:t>in the bottom right corner.  </a:t>
            </a:r>
          </a:p>
          <a:p>
            <a:pPr>
              <a:spcAft>
                <a:spcPts val="1801"/>
              </a:spcAft>
            </a:pPr>
            <a:r>
              <a:rPr lang="en-US" sz="2000">
                <a:cs typeface="Calibri"/>
              </a:rPr>
              <a:t>Record, draw, and label your observations.</a:t>
            </a:r>
          </a:p>
          <a:p>
            <a:endParaRPr lang="en-US" sz="2000">
              <a:solidFill>
                <a:srgbClr val="7030A0"/>
              </a:solidFill>
              <a:cs typeface="Calibri"/>
            </a:endParaRPr>
          </a:p>
          <a:p>
            <a:pPr>
              <a:lnSpc>
                <a:spcPct val="150000"/>
              </a:lnSpc>
            </a:pPr>
            <a:r>
              <a:rPr lang="en-US" sz="2000" b="1">
                <a:solidFill>
                  <a:srgbClr val="1CA64A"/>
                </a:solidFill>
                <a:cs typeface="Calibri"/>
              </a:rPr>
              <a:t>What atoms are in a water molecule?</a:t>
            </a:r>
          </a:p>
          <a:p>
            <a:pPr>
              <a:lnSpc>
                <a:spcPct val="150000"/>
              </a:lnSpc>
            </a:pPr>
            <a:r>
              <a:rPr lang="en-US" sz="2000" b="1">
                <a:solidFill>
                  <a:srgbClr val="1CA64A"/>
                </a:solidFill>
                <a:cs typeface="Calibri"/>
              </a:rPr>
              <a:t>How are electrons shown? </a:t>
            </a:r>
          </a:p>
          <a:p>
            <a:pPr>
              <a:lnSpc>
                <a:spcPct val="150000"/>
              </a:lnSpc>
            </a:pPr>
            <a:r>
              <a:rPr lang="en-US" sz="2000" b="1">
                <a:solidFill>
                  <a:srgbClr val="1CA64A"/>
                </a:solidFill>
                <a:cs typeface="Calibri"/>
              </a:rPr>
              <a:t>How many electrons does each atom have?</a:t>
            </a:r>
          </a:p>
        </p:txBody>
      </p:sp>
      <p:pic>
        <p:nvPicPr>
          <p:cNvPr id="8" name="Picture 7" descr="A purple pencil in a white circle&#10;&#10;Description automatically generated">
            <a:extLst>
              <a:ext uri="{FF2B5EF4-FFF2-40B4-BE49-F238E27FC236}">
                <a16:creationId xmlns:a16="http://schemas.microsoft.com/office/drawing/2014/main" id="{62C0E240-0677-7F30-C274-7AF2D9F290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pic>
        <p:nvPicPr>
          <p:cNvPr id="9" name="Picture 8">
            <a:extLst>
              <a:ext uri="{FF2B5EF4-FFF2-40B4-BE49-F238E27FC236}">
                <a16:creationId xmlns:a16="http://schemas.microsoft.com/office/drawing/2014/main" id="{DE0C669F-96C6-2102-B2D9-B9DF20808769}"/>
              </a:ext>
            </a:extLst>
          </p:cNvPr>
          <p:cNvPicPr>
            <a:picLocks noChangeAspect="1"/>
          </p:cNvPicPr>
          <p:nvPr/>
        </p:nvPicPr>
        <p:blipFill>
          <a:blip r:embed="rId6"/>
          <a:stretch>
            <a:fillRect/>
          </a:stretch>
        </p:blipFill>
        <p:spPr>
          <a:xfrm>
            <a:off x="7101736" y="2060165"/>
            <a:ext cx="2488833" cy="4293809"/>
          </a:xfrm>
          <a:prstGeom prst="rect">
            <a:avLst/>
          </a:prstGeom>
        </p:spPr>
      </p:pic>
      <p:sp>
        <p:nvSpPr>
          <p:cNvPr id="10" name="Oval 9">
            <a:extLst>
              <a:ext uri="{FF2B5EF4-FFF2-40B4-BE49-F238E27FC236}">
                <a16:creationId xmlns:a16="http://schemas.microsoft.com/office/drawing/2014/main" id="{4E47F61F-BC05-749A-DA33-5E0D8B60A312}"/>
              </a:ext>
            </a:extLst>
          </p:cNvPr>
          <p:cNvSpPr/>
          <p:nvPr/>
        </p:nvSpPr>
        <p:spPr>
          <a:xfrm>
            <a:off x="8494634" y="5422608"/>
            <a:ext cx="936444" cy="952631"/>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custDataLst>
      <p:tags r:id="rId1"/>
    </p:custDataLst>
    <p:extLst>
      <p:ext uri="{BB962C8B-B14F-4D97-AF65-F5344CB8AC3E}">
        <p14:creationId xmlns:p14="http://schemas.microsoft.com/office/powerpoint/2010/main" val="3147278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96D61FB4-EFFE-88DF-40C8-E3BA3267BF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0471"/>
            <a:ext cx="1207035" cy="1207035"/>
          </a:xfrm>
          <a:prstGeom prst="rect">
            <a:avLst/>
          </a:prstGeom>
        </p:spPr>
      </p:pic>
      <p:sp>
        <p:nvSpPr>
          <p:cNvPr id="3" name="Title 1">
            <a:extLst>
              <a:ext uri="{FF2B5EF4-FFF2-40B4-BE49-F238E27FC236}">
                <a16:creationId xmlns:a16="http://schemas.microsoft.com/office/drawing/2014/main" id="{9516BFFA-825E-1634-40A4-AA2BB5624620}"/>
              </a:ext>
            </a:extLst>
          </p:cNvPr>
          <p:cNvSpPr txBox="1">
            <a:spLocks/>
          </p:cNvSpPr>
          <p:nvPr/>
        </p:nvSpPr>
        <p:spPr>
          <a:xfrm>
            <a:off x="850727" y="10730"/>
            <a:ext cx="12225570"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Three Atoms Covalently Bonded</a:t>
            </a:r>
          </a:p>
        </p:txBody>
      </p:sp>
      <p:pic>
        <p:nvPicPr>
          <p:cNvPr id="4" name="Picture 3">
            <a:extLst>
              <a:ext uri="{FF2B5EF4-FFF2-40B4-BE49-F238E27FC236}">
                <a16:creationId xmlns:a16="http://schemas.microsoft.com/office/drawing/2014/main" id="{AF5EF3D3-2A28-9A04-B7BA-9E56E0B872CA}"/>
              </a:ext>
            </a:extLst>
          </p:cNvPr>
          <p:cNvPicPr>
            <a:picLocks noChangeAspect="1"/>
          </p:cNvPicPr>
          <p:nvPr/>
        </p:nvPicPr>
        <p:blipFill>
          <a:blip r:embed="rId6"/>
          <a:stretch>
            <a:fillRect/>
          </a:stretch>
        </p:blipFill>
        <p:spPr>
          <a:xfrm>
            <a:off x="933406" y="2195779"/>
            <a:ext cx="2256130" cy="2466445"/>
          </a:xfrm>
          <a:prstGeom prst="rect">
            <a:avLst/>
          </a:prstGeom>
        </p:spPr>
      </p:pic>
      <p:pic>
        <p:nvPicPr>
          <p:cNvPr id="5" name="Picture 4">
            <a:extLst>
              <a:ext uri="{FF2B5EF4-FFF2-40B4-BE49-F238E27FC236}">
                <a16:creationId xmlns:a16="http://schemas.microsoft.com/office/drawing/2014/main" id="{3FA0C2EE-E73F-9665-6A0F-59C7B45A51D4}"/>
              </a:ext>
            </a:extLst>
          </p:cNvPr>
          <p:cNvPicPr>
            <a:picLocks noChangeAspect="1"/>
          </p:cNvPicPr>
          <p:nvPr/>
        </p:nvPicPr>
        <p:blipFill>
          <a:blip r:embed="rId7"/>
          <a:stretch>
            <a:fillRect/>
          </a:stretch>
        </p:blipFill>
        <p:spPr>
          <a:xfrm>
            <a:off x="4298486" y="2195779"/>
            <a:ext cx="2256129" cy="2466445"/>
          </a:xfrm>
          <a:prstGeom prst="rect">
            <a:avLst/>
          </a:prstGeom>
        </p:spPr>
      </p:pic>
      <p:pic>
        <p:nvPicPr>
          <p:cNvPr id="6" name="Picture 5">
            <a:extLst>
              <a:ext uri="{FF2B5EF4-FFF2-40B4-BE49-F238E27FC236}">
                <a16:creationId xmlns:a16="http://schemas.microsoft.com/office/drawing/2014/main" id="{5F167AD8-F819-079A-0F60-B233CD8FEB16}"/>
              </a:ext>
            </a:extLst>
          </p:cNvPr>
          <p:cNvPicPr>
            <a:picLocks noChangeAspect="1"/>
          </p:cNvPicPr>
          <p:nvPr/>
        </p:nvPicPr>
        <p:blipFill>
          <a:blip r:embed="rId8"/>
          <a:stretch>
            <a:fillRect/>
          </a:stretch>
        </p:blipFill>
        <p:spPr>
          <a:xfrm>
            <a:off x="7605397" y="2195779"/>
            <a:ext cx="2256129" cy="2466445"/>
          </a:xfrm>
          <a:prstGeom prst="rect">
            <a:avLst/>
          </a:prstGeom>
        </p:spPr>
      </p:pic>
      <p:sp>
        <p:nvSpPr>
          <p:cNvPr id="7" name="TextBox 6">
            <a:extLst>
              <a:ext uri="{FF2B5EF4-FFF2-40B4-BE49-F238E27FC236}">
                <a16:creationId xmlns:a16="http://schemas.microsoft.com/office/drawing/2014/main" id="{C6630E02-E4E3-851A-CCE3-AA51821645A3}"/>
              </a:ext>
            </a:extLst>
          </p:cNvPr>
          <p:cNvSpPr txBox="1"/>
          <p:nvPr/>
        </p:nvSpPr>
        <p:spPr>
          <a:xfrm>
            <a:off x="850727" y="4747288"/>
            <a:ext cx="2338809"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r>
              <a:rPr lang="en-US" sz="2000">
                <a:cs typeface="Calibri"/>
              </a:rPr>
              <a:t>A water molecule has two hydrogen atoms and one oxygen atom.</a:t>
            </a:r>
          </a:p>
        </p:txBody>
      </p:sp>
      <p:sp>
        <p:nvSpPr>
          <p:cNvPr id="8" name="TextBox 7">
            <a:extLst>
              <a:ext uri="{FF2B5EF4-FFF2-40B4-BE49-F238E27FC236}">
                <a16:creationId xmlns:a16="http://schemas.microsoft.com/office/drawing/2014/main" id="{FAF69281-AB25-27AC-1105-C25F87C60C89}"/>
              </a:ext>
            </a:extLst>
          </p:cNvPr>
          <p:cNvSpPr txBox="1"/>
          <p:nvPr/>
        </p:nvSpPr>
        <p:spPr>
          <a:xfrm>
            <a:off x="7484395" y="4747288"/>
            <a:ext cx="3454093" cy="1477325"/>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spcAft>
                <a:spcPts val="1200"/>
              </a:spcAft>
            </a:pPr>
            <a:r>
              <a:rPr lang="en-US" sz="2000">
                <a:cs typeface="Calibri"/>
              </a:rPr>
              <a:t>Each hydrogen atom has </a:t>
            </a:r>
            <a:r>
              <a:rPr lang="en-US" sz="2000" b="1">
                <a:solidFill>
                  <a:srgbClr val="B88800"/>
                </a:solidFill>
                <a:cs typeface="Calibri"/>
              </a:rPr>
              <a:t>one electron </a:t>
            </a:r>
            <a:r>
              <a:rPr lang="en-US" sz="2000">
                <a:cs typeface="Calibri"/>
              </a:rPr>
              <a:t>orbiting its </a:t>
            </a:r>
            <a:r>
              <a:rPr lang="en-US" sz="2000" b="1">
                <a:solidFill>
                  <a:srgbClr val="00B0F0"/>
                </a:solidFill>
                <a:cs typeface="Calibri"/>
              </a:rPr>
              <a:t>nucleus</a:t>
            </a:r>
            <a:r>
              <a:rPr lang="en-US" sz="2000">
                <a:cs typeface="Calibri"/>
              </a:rPr>
              <a:t>.</a:t>
            </a:r>
          </a:p>
          <a:p>
            <a:pPr>
              <a:spcAft>
                <a:spcPts val="601"/>
              </a:spcAft>
            </a:pPr>
            <a:r>
              <a:rPr lang="en-US" sz="2000">
                <a:cs typeface="Calibri"/>
              </a:rPr>
              <a:t> The oxygen atom has </a:t>
            </a:r>
            <a:r>
              <a:rPr lang="en-US" sz="2000" b="1">
                <a:solidFill>
                  <a:srgbClr val="D200B9"/>
                </a:solidFill>
                <a:cs typeface="Calibri"/>
              </a:rPr>
              <a:t>eight electrons </a:t>
            </a:r>
            <a:r>
              <a:rPr lang="en-US" sz="2000">
                <a:cs typeface="Calibri"/>
              </a:rPr>
              <a:t>orbiting its </a:t>
            </a:r>
            <a:r>
              <a:rPr lang="en-US" sz="2000" b="1">
                <a:solidFill>
                  <a:srgbClr val="00B0F0"/>
                </a:solidFill>
                <a:cs typeface="Calibri"/>
              </a:rPr>
              <a:t>nucleus</a:t>
            </a:r>
            <a:r>
              <a:rPr lang="en-US" sz="2000">
                <a:cs typeface="Calibri"/>
              </a:rPr>
              <a:t>.</a:t>
            </a:r>
          </a:p>
        </p:txBody>
      </p:sp>
      <p:sp>
        <p:nvSpPr>
          <p:cNvPr id="9" name="TextBox 8">
            <a:extLst>
              <a:ext uri="{FF2B5EF4-FFF2-40B4-BE49-F238E27FC236}">
                <a16:creationId xmlns:a16="http://schemas.microsoft.com/office/drawing/2014/main" id="{237DADCC-7DFC-8C2D-950F-8C44EC487BC9}"/>
              </a:ext>
            </a:extLst>
          </p:cNvPr>
          <p:cNvSpPr txBox="1"/>
          <p:nvPr/>
        </p:nvSpPr>
        <p:spPr>
          <a:xfrm>
            <a:off x="4163545" y="4740662"/>
            <a:ext cx="2467843"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r>
              <a:rPr lang="en-US" sz="2000">
                <a:cs typeface="Calibri"/>
              </a:rPr>
              <a:t>Three atoms are covalently bonded together and share electrons.</a:t>
            </a:r>
          </a:p>
        </p:txBody>
      </p:sp>
    </p:spTree>
    <p:custDataLst>
      <p:tags r:id="rId1"/>
    </p:custDataLst>
    <p:extLst>
      <p:ext uri="{BB962C8B-B14F-4D97-AF65-F5344CB8AC3E}">
        <p14:creationId xmlns:p14="http://schemas.microsoft.com/office/powerpoint/2010/main" val="2562106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94046C3-25AE-B1DB-8BC8-7A29FF12079C}"/>
              </a:ext>
            </a:extLst>
          </p:cNvPr>
          <p:cNvSpPr txBox="1"/>
          <p:nvPr/>
        </p:nvSpPr>
        <p:spPr>
          <a:xfrm>
            <a:off x="840403" y="2587264"/>
            <a:ext cx="10943104" cy="4108815"/>
          </a:xfrm>
          <a:prstGeom prst="rect">
            <a:avLst/>
          </a:prstGeom>
          <a:noFill/>
        </p:spPr>
        <p:txBody>
          <a:bodyPr wrap="square" lIns="91440" tIns="45719" rIns="91440" bIns="45719" rtlCol="0" anchor="t">
            <a:spAutoFit/>
          </a:bodyPr>
          <a:lstStyle/>
          <a:p>
            <a:pPr>
              <a:spcAft>
                <a:spcPts val="601"/>
              </a:spcAft>
            </a:pPr>
            <a:r>
              <a:rPr lang="en-US" sz="1600" b="1">
                <a:solidFill>
                  <a:srgbClr val="000000"/>
                </a:solidFill>
                <a:latin typeface="Calibri"/>
                <a:cs typeface="Calibri"/>
              </a:rPr>
              <a:t>Electrons located near the oxygen atom will be shown in </a:t>
            </a:r>
            <a:r>
              <a:rPr lang="en-US" sz="1600" b="1">
                <a:solidFill>
                  <a:srgbClr val="D200B9"/>
                </a:solidFill>
                <a:latin typeface="Calibri"/>
                <a:cs typeface="Calibri"/>
              </a:rPr>
              <a:t>pink</a:t>
            </a:r>
            <a:r>
              <a:rPr lang="en-US" sz="1600" b="1">
                <a:solidFill>
                  <a:srgbClr val="000000"/>
                </a:solidFill>
                <a:latin typeface="Calibri"/>
                <a:cs typeface="Calibri"/>
              </a:rPr>
              <a:t>. </a:t>
            </a:r>
            <a:endParaRPr lang="en-US" sz="1600" b="1">
              <a:solidFill>
                <a:srgbClr val="000000"/>
              </a:solidFill>
              <a:latin typeface="Calibri" panose="020F0502020204030204" pitchFamily="34" charset="0"/>
            </a:endParaRPr>
          </a:p>
          <a:p>
            <a:pPr>
              <a:spcAft>
                <a:spcPts val="601"/>
              </a:spcAft>
            </a:pPr>
            <a:r>
              <a:rPr lang="en-US" sz="1600" b="1">
                <a:solidFill>
                  <a:srgbClr val="000000"/>
                </a:solidFill>
                <a:latin typeface="Calibri"/>
                <a:cs typeface="Calibri"/>
              </a:rPr>
              <a:t>Electrons located near each of the hydrogen atoms will be shown in </a:t>
            </a:r>
            <a:r>
              <a:rPr lang="en-US" sz="1600" b="1">
                <a:solidFill>
                  <a:srgbClr val="B88800"/>
                </a:solidFill>
                <a:latin typeface="Calibri"/>
                <a:cs typeface="Calibri"/>
              </a:rPr>
              <a:t>yellow</a:t>
            </a:r>
            <a:r>
              <a:rPr lang="en-US" sz="1600" b="1">
                <a:solidFill>
                  <a:srgbClr val="000000"/>
                </a:solidFill>
                <a:latin typeface="Calibri"/>
                <a:cs typeface="Calibri"/>
              </a:rPr>
              <a:t>.</a:t>
            </a:r>
          </a:p>
          <a:p>
            <a:pPr>
              <a:spcAft>
                <a:spcPts val="601"/>
              </a:spcAft>
            </a:pPr>
            <a:endParaRPr lang="en-US" sz="1600">
              <a:solidFill>
                <a:srgbClr val="000000"/>
              </a:solidFill>
              <a:latin typeface="Calibri" panose="020F0502020204030204" pitchFamily="34" charset="0"/>
            </a:endParaRPr>
          </a:p>
          <a:p>
            <a:pPr>
              <a:spcAft>
                <a:spcPts val="601"/>
              </a:spcAft>
            </a:pPr>
            <a:endParaRPr lang="en-US" sz="1600">
              <a:solidFill>
                <a:srgbClr val="000000"/>
              </a:solidFill>
              <a:latin typeface="Calibri" panose="020F0502020204030204" pitchFamily="34" charset="0"/>
            </a:endParaRPr>
          </a:p>
          <a:p>
            <a:pPr>
              <a:spcAft>
                <a:spcPts val="601"/>
              </a:spcAft>
            </a:pPr>
            <a:endParaRPr lang="en-US" sz="1600">
              <a:solidFill>
                <a:srgbClr val="000000"/>
              </a:solidFill>
              <a:latin typeface="Calibri" panose="020F0502020204030204" pitchFamily="34" charset="0"/>
            </a:endParaRPr>
          </a:p>
          <a:p>
            <a:pPr>
              <a:spcAft>
                <a:spcPts val="601"/>
              </a:spcAft>
            </a:pPr>
            <a:endParaRPr lang="en-US" sz="1600">
              <a:solidFill>
                <a:srgbClr val="000000"/>
              </a:solidFill>
              <a:latin typeface="Calibri" panose="020F0502020204030204" pitchFamily="34" charset="0"/>
            </a:endParaRPr>
          </a:p>
          <a:p>
            <a:pPr>
              <a:spcAft>
                <a:spcPts val="601"/>
              </a:spcAft>
            </a:pPr>
            <a:endParaRPr lang="en-US" sz="1600">
              <a:solidFill>
                <a:srgbClr val="000000"/>
              </a:solidFill>
              <a:latin typeface="Calibri" panose="020F0502020204030204" pitchFamily="34" charset="0"/>
            </a:endParaRPr>
          </a:p>
          <a:p>
            <a:pPr>
              <a:spcAft>
                <a:spcPts val="601"/>
              </a:spcAft>
            </a:pPr>
            <a:endParaRPr lang="en-US" sz="1600">
              <a:solidFill>
                <a:srgbClr val="000000"/>
              </a:solidFill>
              <a:latin typeface="Calibri" panose="020F0502020204030204" pitchFamily="34" charset="0"/>
            </a:endParaRPr>
          </a:p>
          <a:p>
            <a:pPr>
              <a:spcAft>
                <a:spcPts val="601"/>
              </a:spcAft>
            </a:pPr>
            <a:endParaRPr lang="en-US" sz="1600">
              <a:solidFill>
                <a:srgbClr val="000000"/>
              </a:solidFill>
              <a:latin typeface="Calibri" panose="020F0502020204030204" pitchFamily="34" charset="0"/>
            </a:endParaRPr>
          </a:p>
          <a:p>
            <a:endParaRPr lang="en-US" sz="2400">
              <a:solidFill>
                <a:srgbClr val="000000"/>
              </a:solidFill>
              <a:latin typeface="Calibri" panose="020F0502020204030204" pitchFamily="34" charset="0"/>
              <a:cs typeface="Calibri"/>
            </a:endParaRPr>
          </a:p>
          <a:p>
            <a:r>
              <a:rPr lang="en-US" sz="1600">
                <a:solidFill>
                  <a:srgbClr val="000000"/>
                </a:solidFill>
                <a:latin typeface="Calibri"/>
                <a:cs typeface="Calibri"/>
              </a:rPr>
              <a:t>We recommend students "sample" and collect data </a:t>
            </a:r>
            <a:r>
              <a:rPr lang="en-US" sz="1600" b="1">
                <a:solidFill>
                  <a:srgbClr val="000000"/>
                </a:solidFill>
                <a:latin typeface="Calibri"/>
                <a:cs typeface="Calibri"/>
              </a:rPr>
              <a:t>at least ten times </a:t>
            </a:r>
            <a:r>
              <a:rPr lang="en-US" sz="1600">
                <a:solidFill>
                  <a:srgbClr val="000000"/>
                </a:solidFill>
                <a:latin typeface="Calibri"/>
                <a:cs typeface="Calibri"/>
              </a:rPr>
              <a:t>during this scene. Each time they "sample", they should record how many electrons are located near hydrogen atom 1, hydrogen atom 2, and the oxygen atom.</a:t>
            </a:r>
          </a:p>
          <a:p>
            <a:pPr>
              <a:spcAft>
                <a:spcPts val="601"/>
              </a:spcAft>
            </a:pPr>
            <a:endParaRPr lang="en-US" sz="1600">
              <a:solidFill>
                <a:srgbClr val="000000"/>
              </a:solidFill>
              <a:latin typeface="Calibri" panose="020F0502020204030204" pitchFamily="34" charset="0"/>
            </a:endParaRPr>
          </a:p>
        </p:txBody>
      </p:sp>
      <p:sp>
        <p:nvSpPr>
          <p:cNvPr id="3" name="TextBox 2">
            <a:extLst>
              <a:ext uri="{FF2B5EF4-FFF2-40B4-BE49-F238E27FC236}">
                <a16:creationId xmlns:a16="http://schemas.microsoft.com/office/drawing/2014/main" id="{A7547BBD-EF9C-B71B-B897-87B5353F809F}"/>
              </a:ext>
            </a:extLst>
          </p:cNvPr>
          <p:cNvSpPr txBox="1"/>
          <p:nvPr/>
        </p:nvSpPr>
        <p:spPr>
          <a:xfrm>
            <a:off x="671333" y="100712"/>
            <a:ext cx="11308464" cy="707884"/>
          </a:xfrm>
          <a:prstGeom prst="rect">
            <a:avLst/>
          </a:prstGeom>
          <a:noFill/>
        </p:spPr>
        <p:txBody>
          <a:bodyPr wrap="square" lIns="91440" tIns="45719" rIns="91440" bIns="45719" rtlCol="0" anchor="t">
            <a:spAutoFit/>
          </a:bodyPr>
          <a:lstStyle/>
          <a:p>
            <a:pPr algn="ctr"/>
            <a:r>
              <a:rPr lang="en-US" sz="4000" b="1" i="1">
                <a:solidFill>
                  <a:schemeClr val="bg1"/>
                </a:solidFill>
                <a:cs typeface="Myanmar Text"/>
              </a:rPr>
              <a:t>Teacher Guide - Scene 2</a:t>
            </a:r>
            <a:endParaRPr lang="en-US" sz="4000">
              <a:solidFill>
                <a:schemeClr val="bg1"/>
              </a:solidFill>
              <a:cs typeface="Myanmar Text"/>
            </a:endParaRPr>
          </a:p>
        </p:txBody>
      </p:sp>
      <p:pic>
        <p:nvPicPr>
          <p:cNvPr id="4" name="Picture 3">
            <a:extLst>
              <a:ext uri="{FF2B5EF4-FFF2-40B4-BE49-F238E27FC236}">
                <a16:creationId xmlns:a16="http://schemas.microsoft.com/office/drawing/2014/main" id="{30E84FC3-A3D4-E186-AB30-A41E5F1F6439}"/>
              </a:ext>
            </a:extLst>
          </p:cNvPr>
          <p:cNvPicPr>
            <a:picLocks noChangeAspect="1"/>
          </p:cNvPicPr>
          <p:nvPr/>
        </p:nvPicPr>
        <p:blipFill>
          <a:blip r:embed="rId6"/>
          <a:stretch>
            <a:fillRect/>
          </a:stretch>
        </p:blipFill>
        <p:spPr>
          <a:xfrm>
            <a:off x="748254" y="3159240"/>
            <a:ext cx="6811496" cy="2173085"/>
          </a:xfrm>
          <a:prstGeom prst="rect">
            <a:avLst/>
          </a:prstGeom>
        </p:spPr>
      </p:pic>
      <p:sp>
        <p:nvSpPr>
          <p:cNvPr id="5" name="TextBox 4">
            <a:extLst>
              <a:ext uri="{FF2B5EF4-FFF2-40B4-BE49-F238E27FC236}">
                <a16:creationId xmlns:a16="http://schemas.microsoft.com/office/drawing/2014/main" id="{F972D8BD-0E67-5AFC-B87A-5F232F85BCB1}"/>
              </a:ext>
            </a:extLst>
          </p:cNvPr>
          <p:cNvSpPr txBox="1"/>
          <p:nvPr/>
        </p:nvSpPr>
        <p:spPr>
          <a:xfrm>
            <a:off x="1179486" y="4935089"/>
            <a:ext cx="1174916" cy="528348"/>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lnSpc>
                <a:spcPts val="1700"/>
              </a:lnSpc>
            </a:pPr>
            <a:r>
              <a:rPr lang="en-US" sz="1600" b="1" i="1">
                <a:cs typeface="Calibri"/>
              </a:rPr>
              <a:t>Example sample 1</a:t>
            </a:r>
          </a:p>
        </p:txBody>
      </p:sp>
      <p:sp>
        <p:nvSpPr>
          <p:cNvPr id="6" name="TextBox 5">
            <a:extLst>
              <a:ext uri="{FF2B5EF4-FFF2-40B4-BE49-F238E27FC236}">
                <a16:creationId xmlns:a16="http://schemas.microsoft.com/office/drawing/2014/main" id="{7C28DD40-36E7-0914-7A4D-2293E16F30AD}"/>
              </a:ext>
            </a:extLst>
          </p:cNvPr>
          <p:cNvSpPr txBox="1"/>
          <p:nvPr/>
        </p:nvSpPr>
        <p:spPr>
          <a:xfrm>
            <a:off x="5807454" y="4935088"/>
            <a:ext cx="1369525" cy="528348"/>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lnSpc>
                <a:spcPts val="1700"/>
              </a:lnSpc>
            </a:pPr>
            <a:r>
              <a:rPr lang="en-US" sz="1600" b="1" i="1">
                <a:cs typeface="Calibri"/>
              </a:rPr>
              <a:t>Example sample 3</a:t>
            </a:r>
          </a:p>
        </p:txBody>
      </p:sp>
      <p:sp>
        <p:nvSpPr>
          <p:cNvPr id="7" name="TextBox 6">
            <a:extLst>
              <a:ext uri="{FF2B5EF4-FFF2-40B4-BE49-F238E27FC236}">
                <a16:creationId xmlns:a16="http://schemas.microsoft.com/office/drawing/2014/main" id="{ECED5B44-A156-4B01-7D0E-325B78FD022A}"/>
              </a:ext>
            </a:extLst>
          </p:cNvPr>
          <p:cNvSpPr txBox="1"/>
          <p:nvPr/>
        </p:nvSpPr>
        <p:spPr>
          <a:xfrm>
            <a:off x="3606547" y="4935089"/>
            <a:ext cx="1131691" cy="528348"/>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lnSpc>
                <a:spcPts val="1700"/>
              </a:lnSpc>
            </a:pPr>
            <a:r>
              <a:rPr lang="en-US" sz="1600" b="1" i="1">
                <a:cs typeface="Calibri"/>
              </a:rPr>
              <a:t>Example sample 2</a:t>
            </a:r>
          </a:p>
        </p:txBody>
      </p:sp>
      <p:pic>
        <p:nvPicPr>
          <p:cNvPr id="11" name="Picture 10" descr="A circle with letters and numbers in it&#10;&#10;Description automatically generated">
            <a:extLst>
              <a:ext uri="{FF2B5EF4-FFF2-40B4-BE49-F238E27FC236}">
                <a16:creationId xmlns:a16="http://schemas.microsoft.com/office/drawing/2014/main" id="{84F6B6DE-A555-1A85-8955-98F1158550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986" y="1221341"/>
            <a:ext cx="1091655" cy="1096381"/>
          </a:xfrm>
          <a:prstGeom prst="rect">
            <a:avLst/>
          </a:prstGeom>
        </p:spPr>
      </p:pic>
      <p:sp>
        <p:nvSpPr>
          <p:cNvPr id="12" name="TextBox 11">
            <a:extLst>
              <a:ext uri="{FF2B5EF4-FFF2-40B4-BE49-F238E27FC236}">
                <a16:creationId xmlns:a16="http://schemas.microsoft.com/office/drawing/2014/main" id="{90DF1F99-0100-4ED4-CCC9-E04BDD74E458}"/>
              </a:ext>
            </a:extLst>
          </p:cNvPr>
          <p:cNvSpPr txBox="1"/>
          <p:nvPr/>
        </p:nvSpPr>
        <p:spPr>
          <a:xfrm>
            <a:off x="2210466" y="1184743"/>
            <a:ext cx="9509757" cy="1585178"/>
          </a:xfrm>
          <a:prstGeom prst="rect">
            <a:avLst/>
          </a:prstGeom>
          <a:noFill/>
        </p:spPr>
        <p:txBody>
          <a:bodyPr wrap="square" rtlCol="0">
            <a:spAutoFit/>
          </a:bodyPr>
          <a:lstStyle/>
          <a:p>
            <a:pPr>
              <a:spcAft>
                <a:spcPts val="601"/>
              </a:spcAft>
            </a:pPr>
            <a:r>
              <a:rPr lang="en-US" sz="1600" b="1">
                <a:solidFill>
                  <a:srgbClr val="000000"/>
                </a:solidFill>
                <a:cs typeface="Calibri"/>
              </a:rPr>
              <a:t>Scene 2: Electrons</a:t>
            </a:r>
          </a:p>
          <a:p>
            <a:pPr>
              <a:spcAft>
                <a:spcPts val="1200"/>
              </a:spcAft>
            </a:pPr>
            <a:r>
              <a:rPr lang="en-US" sz="1600">
                <a:solidFill>
                  <a:srgbClr val="000000"/>
                </a:solidFill>
                <a:latin typeface="Calibri" panose="020F0502020204030204" pitchFamily="34" charset="0"/>
              </a:rPr>
              <a:t>In the second AR scene of this activity, students will use a </a:t>
            </a:r>
            <a:r>
              <a:rPr lang="en-US" sz="1600" b="1">
                <a:solidFill>
                  <a:srgbClr val="000000"/>
                </a:solidFill>
                <a:latin typeface="Calibri" panose="020F0502020204030204" pitchFamily="34" charset="0"/>
              </a:rPr>
              <a:t>single water molecule </a:t>
            </a:r>
            <a:r>
              <a:rPr lang="en-US" sz="1600">
                <a:solidFill>
                  <a:srgbClr val="000000"/>
                </a:solidFill>
                <a:latin typeface="Calibri" panose="020F0502020204030204" pitchFamily="34" charset="0"/>
              </a:rPr>
              <a:t>from the Water Kit</a:t>
            </a:r>
            <a:r>
              <a:rPr lang="en-US" sz="1600" baseline="30000">
                <a:solidFill>
                  <a:srgbClr val="000000"/>
                </a:solidFill>
                <a:latin typeface="Calibri" panose="020F0502020204030204" pitchFamily="34" charset="0"/>
              </a:rPr>
              <a:t>©</a:t>
            </a:r>
            <a:r>
              <a:rPr lang="en-US" sz="1600">
                <a:solidFill>
                  <a:srgbClr val="000000"/>
                </a:solidFill>
                <a:latin typeface="Calibri" panose="020F0502020204030204" pitchFamily="34" charset="0"/>
              </a:rPr>
              <a:t> to explore a simulation of electron distribution. Electrons are shown flashing in random locations on the water molecule, and students can "</a:t>
            </a:r>
            <a:r>
              <a:rPr lang="en-US" sz="1600" b="1">
                <a:solidFill>
                  <a:srgbClr val="000000"/>
                </a:solidFill>
                <a:latin typeface="Calibri" panose="020F0502020204030204" pitchFamily="34" charset="0"/>
              </a:rPr>
              <a:t>sample</a:t>
            </a:r>
            <a:r>
              <a:rPr lang="en-US" sz="1600">
                <a:solidFill>
                  <a:srgbClr val="000000"/>
                </a:solidFill>
                <a:latin typeface="Calibri" panose="020F0502020204030204" pitchFamily="34" charset="0"/>
              </a:rPr>
              <a:t>" their movement to collect data on their paused location.</a:t>
            </a:r>
          </a:p>
          <a:p>
            <a:endParaRPr lang="en-US" sz="1801"/>
          </a:p>
        </p:txBody>
      </p:sp>
      <p:grpSp>
        <p:nvGrpSpPr>
          <p:cNvPr id="10" name="Group 9">
            <a:extLst>
              <a:ext uri="{FF2B5EF4-FFF2-40B4-BE49-F238E27FC236}">
                <a16:creationId xmlns:a16="http://schemas.microsoft.com/office/drawing/2014/main" id="{918BF546-FC22-64CD-84A1-D14875620033}"/>
              </a:ext>
            </a:extLst>
          </p:cNvPr>
          <p:cNvGrpSpPr/>
          <p:nvPr/>
        </p:nvGrpSpPr>
        <p:grpSpPr>
          <a:xfrm>
            <a:off x="7705063" y="2679229"/>
            <a:ext cx="4112358" cy="2894915"/>
            <a:chOff x="7705063" y="2679229"/>
            <a:chExt cx="4112358" cy="2894915"/>
          </a:xfrm>
        </p:grpSpPr>
        <p:pic>
          <p:nvPicPr>
            <p:cNvPr id="8" name="Picture 7">
              <a:extLst>
                <a:ext uri="{FF2B5EF4-FFF2-40B4-BE49-F238E27FC236}">
                  <a16:creationId xmlns:a16="http://schemas.microsoft.com/office/drawing/2014/main" id="{AA453BF0-EB15-EDAD-410B-05A7CAF28C27}"/>
                </a:ext>
              </a:extLst>
            </p:cNvPr>
            <p:cNvPicPr>
              <a:picLocks noChangeAspect="1"/>
            </p:cNvPicPr>
            <p:nvPr/>
          </p:nvPicPr>
          <p:blipFill>
            <a:blip r:embed="rId8"/>
            <a:stretch>
              <a:fillRect/>
            </a:stretch>
          </p:blipFill>
          <p:spPr>
            <a:xfrm>
              <a:off x="7705063" y="2679229"/>
              <a:ext cx="4112358" cy="2894915"/>
            </a:xfrm>
            <a:prstGeom prst="rect">
              <a:avLst/>
            </a:prstGeom>
          </p:spPr>
        </p:pic>
        <p:pic>
          <p:nvPicPr>
            <p:cNvPr id="9" name="Picture 8">
              <a:extLst>
                <a:ext uri="{FF2B5EF4-FFF2-40B4-BE49-F238E27FC236}">
                  <a16:creationId xmlns:a16="http://schemas.microsoft.com/office/drawing/2014/main" id="{5E38F332-EF8A-E320-4F0E-D1962CC06974}"/>
                </a:ext>
              </a:extLst>
            </p:cNvPr>
            <p:cNvPicPr>
              <a:picLocks noChangeAspect="1"/>
            </p:cNvPicPr>
            <p:nvPr/>
          </p:nvPicPr>
          <p:blipFill>
            <a:blip r:embed="rId9"/>
            <a:stretch>
              <a:fillRect/>
            </a:stretch>
          </p:blipFill>
          <p:spPr>
            <a:xfrm>
              <a:off x="8046620" y="3195377"/>
              <a:ext cx="567274" cy="2016978"/>
            </a:xfrm>
            <a:prstGeom prst="rect">
              <a:avLst/>
            </a:prstGeom>
          </p:spPr>
        </p:pic>
      </p:grpSp>
    </p:spTree>
    <p:custDataLst>
      <p:tags r:id="rId1"/>
    </p:custDataLst>
    <p:extLst>
      <p:ext uri="{BB962C8B-B14F-4D97-AF65-F5344CB8AC3E}">
        <p14:creationId xmlns:p14="http://schemas.microsoft.com/office/powerpoint/2010/main" val="3721675006"/>
      </p:ext>
    </p:extLst>
  </p:cSld>
  <p:clrMapOvr>
    <a:masterClrMapping/>
  </p:clrMapOvr>
  <p:extLst>
    <p:ext uri="{6950BFC3-D8DA-4A85-94F7-54DA5524770B}">
      <p188:commentRel xmlns:p188="http://schemas.microsoft.com/office/powerpoint/2018/8/main" r:id="rId4"/>
    </p:ext>
  </p:extLst>
</p:sld>
</file>

<file path=ppt/slides/slide1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F54E786-2A10-D39E-64BB-1F8D3FA4679E}"/>
              </a:ext>
            </a:extLst>
          </p:cNvPr>
          <p:cNvSpPr txBox="1"/>
          <p:nvPr/>
        </p:nvSpPr>
        <p:spPr>
          <a:xfrm>
            <a:off x="840401" y="1204431"/>
            <a:ext cx="6331924" cy="5340050"/>
          </a:xfrm>
          <a:prstGeom prst="rect">
            <a:avLst/>
          </a:prstGeom>
          <a:noFill/>
        </p:spPr>
        <p:txBody>
          <a:bodyPr wrap="square" lIns="91440" tIns="45719" rIns="91440" bIns="45719" rtlCol="0" anchor="t">
            <a:spAutoFit/>
          </a:bodyPr>
          <a:lstStyle/>
          <a:p>
            <a:pPr>
              <a:spcAft>
                <a:spcPts val="601"/>
              </a:spcAft>
            </a:pPr>
            <a:r>
              <a:rPr lang="en-US" b="1">
                <a:solidFill>
                  <a:srgbClr val="000000"/>
                </a:solidFill>
                <a:cs typeface="Calibri"/>
              </a:rPr>
              <a:t>Scene 2 </a:t>
            </a:r>
          </a:p>
          <a:p>
            <a:pPr>
              <a:spcAft>
                <a:spcPts val="1200"/>
              </a:spcAft>
            </a:pPr>
            <a:r>
              <a:rPr lang="en-US" sz="1600">
                <a:solidFill>
                  <a:srgbClr val="000000"/>
                </a:solidFill>
                <a:latin typeface="Calibri"/>
                <a:cs typeface="Calibri"/>
              </a:rPr>
              <a:t>As individual atoms, each </a:t>
            </a:r>
            <a:r>
              <a:rPr lang="en-US" sz="1600" b="1">
                <a:solidFill>
                  <a:srgbClr val="000000"/>
                </a:solidFill>
                <a:latin typeface="Calibri"/>
                <a:cs typeface="Calibri"/>
              </a:rPr>
              <a:t>hydrogen atom has one electron </a:t>
            </a:r>
            <a:r>
              <a:rPr lang="en-US" sz="1600">
                <a:solidFill>
                  <a:srgbClr val="000000"/>
                </a:solidFill>
                <a:latin typeface="Calibri"/>
                <a:cs typeface="Calibri"/>
              </a:rPr>
              <a:t>and an </a:t>
            </a:r>
            <a:r>
              <a:rPr lang="en-US" sz="1600" b="1">
                <a:solidFill>
                  <a:srgbClr val="000000"/>
                </a:solidFill>
                <a:latin typeface="Calibri"/>
                <a:cs typeface="Calibri"/>
              </a:rPr>
              <a:t>oxygen atom has eight electrons</a:t>
            </a:r>
            <a:r>
              <a:rPr lang="en-US" sz="1600">
                <a:solidFill>
                  <a:srgbClr val="000000"/>
                </a:solidFill>
                <a:latin typeface="Calibri"/>
                <a:cs typeface="Calibri"/>
              </a:rPr>
              <a:t>. When two hydrogen atoms and one oxygen atom are covalently bonded together in a water molecule, some of these electrons are shared.  </a:t>
            </a:r>
            <a:endParaRPr lang="en-US" sz="1600">
              <a:solidFill>
                <a:srgbClr val="000000"/>
              </a:solidFill>
              <a:latin typeface="Calibri" panose="020F0502020204030204" pitchFamily="34" charset="0"/>
              <a:cs typeface="Calibri"/>
            </a:endParaRPr>
          </a:p>
          <a:p>
            <a:pPr>
              <a:spcAft>
                <a:spcPts val="1200"/>
              </a:spcAft>
            </a:pPr>
            <a:r>
              <a:rPr lang="en-US" sz="1600">
                <a:solidFill>
                  <a:srgbClr val="000000"/>
                </a:solidFill>
                <a:latin typeface="Calibri"/>
                <a:cs typeface="Calibri"/>
              </a:rPr>
              <a:t>If the electrons in a water molecule were equally shared, we would expect to see an average of one electron near each hydrogen atom and eight electrons near the oxygen atom.</a:t>
            </a:r>
          </a:p>
          <a:p>
            <a:pPr>
              <a:spcAft>
                <a:spcPts val="1200"/>
              </a:spcAft>
            </a:pPr>
            <a:endParaRPr lang="en-US" sz="900">
              <a:solidFill>
                <a:srgbClr val="000000"/>
              </a:solidFill>
              <a:latin typeface="Calibri" panose="020F0502020204030204" pitchFamily="34" charset="0"/>
            </a:endParaRPr>
          </a:p>
          <a:p>
            <a:pPr>
              <a:spcAft>
                <a:spcPts val="1200"/>
              </a:spcAft>
            </a:pPr>
            <a:r>
              <a:rPr lang="en-US" sz="1600" b="1">
                <a:solidFill>
                  <a:srgbClr val="000000"/>
                </a:solidFill>
                <a:latin typeface="Calibri"/>
                <a:cs typeface="Calibri"/>
              </a:rPr>
              <a:t>However, this is not the case! </a:t>
            </a:r>
            <a:endParaRPr lang="en-US" sz="1600" b="1">
              <a:solidFill>
                <a:srgbClr val="000000"/>
              </a:solidFill>
              <a:latin typeface="Calibri" panose="020F0502020204030204" pitchFamily="34" charset="0"/>
              <a:cs typeface="Calibri"/>
            </a:endParaRPr>
          </a:p>
          <a:p>
            <a:pPr>
              <a:spcAft>
                <a:spcPts val="1200"/>
              </a:spcAft>
            </a:pPr>
            <a:endParaRPr lang="en-US" sz="900">
              <a:solidFill>
                <a:srgbClr val="000000"/>
              </a:solidFill>
              <a:latin typeface="Calibri" panose="020F0502020204030204" pitchFamily="34" charset="0"/>
            </a:endParaRPr>
          </a:p>
          <a:p>
            <a:pPr>
              <a:spcAft>
                <a:spcPts val="1200"/>
              </a:spcAft>
            </a:pPr>
            <a:r>
              <a:rPr lang="en-US" sz="1600">
                <a:solidFill>
                  <a:srgbClr val="000000"/>
                </a:solidFill>
                <a:latin typeface="Calibri"/>
                <a:cs typeface="Calibri"/>
              </a:rPr>
              <a:t>Because the positively charged nucleus of an oxygen atom is larger than the positively charged nucleus of the hydrogen atoms, among other factors, the negatively charged </a:t>
            </a:r>
            <a:r>
              <a:rPr lang="en-US" sz="1600" b="1">
                <a:solidFill>
                  <a:srgbClr val="000000"/>
                </a:solidFill>
                <a:latin typeface="Calibri"/>
                <a:cs typeface="Calibri"/>
              </a:rPr>
              <a:t>electrons are a bit more strongly attracted to the oxygen atom</a:t>
            </a:r>
            <a:r>
              <a:rPr lang="en-US" sz="1600">
                <a:solidFill>
                  <a:srgbClr val="000000"/>
                </a:solidFill>
                <a:latin typeface="Calibri"/>
                <a:cs typeface="Calibri"/>
              </a:rPr>
              <a:t>.  </a:t>
            </a:r>
            <a:endParaRPr lang="en-US" sz="1600">
              <a:solidFill>
                <a:srgbClr val="000000"/>
              </a:solidFill>
              <a:latin typeface="Calibri" panose="020F0502020204030204" pitchFamily="34" charset="0"/>
              <a:cs typeface="Calibri"/>
            </a:endParaRPr>
          </a:p>
          <a:p>
            <a:pPr>
              <a:spcAft>
                <a:spcPts val="1200"/>
              </a:spcAft>
            </a:pPr>
            <a:r>
              <a:rPr lang="en-US" sz="1600">
                <a:solidFill>
                  <a:srgbClr val="000000"/>
                </a:solidFill>
                <a:latin typeface="Calibri"/>
                <a:cs typeface="Calibri"/>
              </a:rPr>
              <a:t>An </a:t>
            </a:r>
            <a:r>
              <a:rPr lang="en-US" sz="1600" b="1">
                <a:solidFill>
                  <a:srgbClr val="000000"/>
                </a:solidFill>
                <a:latin typeface="Calibri"/>
                <a:cs typeface="Calibri"/>
              </a:rPr>
              <a:t>unequal distribution of electrons results</a:t>
            </a:r>
            <a:r>
              <a:rPr lang="en-US" sz="1600">
                <a:solidFill>
                  <a:srgbClr val="000000"/>
                </a:solidFill>
                <a:latin typeface="Calibri"/>
                <a:cs typeface="Calibri"/>
              </a:rPr>
              <a:t>, where electrons spend a bit more time near the oxygen atom than would be statistically expected if they were equally distributed.</a:t>
            </a:r>
          </a:p>
        </p:txBody>
      </p:sp>
      <p:sp>
        <p:nvSpPr>
          <p:cNvPr id="4" name="TextBox 3">
            <a:extLst>
              <a:ext uri="{FF2B5EF4-FFF2-40B4-BE49-F238E27FC236}">
                <a16:creationId xmlns:a16="http://schemas.microsoft.com/office/drawing/2014/main" id="{F0D8054F-082A-DFFE-6191-1C7DBC12A79A}"/>
              </a:ext>
            </a:extLst>
          </p:cNvPr>
          <p:cNvSpPr txBox="1"/>
          <p:nvPr/>
        </p:nvSpPr>
        <p:spPr>
          <a:xfrm>
            <a:off x="671333" y="100712"/>
            <a:ext cx="11308464" cy="707884"/>
          </a:xfrm>
          <a:prstGeom prst="rect">
            <a:avLst/>
          </a:prstGeom>
          <a:noFill/>
        </p:spPr>
        <p:txBody>
          <a:bodyPr wrap="square" lIns="91440" tIns="45719" rIns="91440" bIns="45719" rtlCol="0" anchor="t">
            <a:spAutoFit/>
          </a:bodyPr>
          <a:lstStyle/>
          <a:p>
            <a:pPr algn="ctr"/>
            <a:r>
              <a:rPr lang="en-US" sz="4000" b="1" i="1">
                <a:solidFill>
                  <a:schemeClr val="bg1"/>
                </a:solidFill>
                <a:cs typeface="Myanmar Text"/>
              </a:rPr>
              <a:t>Teacher Guide - Scene 2 cont.</a:t>
            </a:r>
            <a:endParaRPr lang="en-US" sz="4000">
              <a:solidFill>
                <a:schemeClr val="bg1"/>
              </a:solidFill>
              <a:cs typeface="Myanmar Text"/>
            </a:endParaRPr>
          </a:p>
        </p:txBody>
      </p:sp>
      <p:sp>
        <p:nvSpPr>
          <p:cNvPr id="6" name="TextBox 5">
            <a:extLst>
              <a:ext uri="{FF2B5EF4-FFF2-40B4-BE49-F238E27FC236}">
                <a16:creationId xmlns:a16="http://schemas.microsoft.com/office/drawing/2014/main" id="{C479D0EB-B22E-CAAC-6247-2D7A30B0C626}"/>
              </a:ext>
            </a:extLst>
          </p:cNvPr>
          <p:cNvSpPr txBox="1"/>
          <p:nvPr/>
        </p:nvSpPr>
        <p:spPr>
          <a:xfrm>
            <a:off x="8030816" y="6108594"/>
            <a:ext cx="3204377" cy="523477"/>
          </a:xfrm>
          <a:prstGeom prst="rect">
            <a:avLst/>
          </a:prstGeom>
          <a:noFill/>
        </p:spPr>
        <p:txBody>
          <a:bodyPr wrap="square" rtlCol="0">
            <a:spAutoFit/>
          </a:bodyPr>
          <a:lstStyle/>
          <a:p>
            <a:pPr algn="ctr"/>
            <a:r>
              <a:rPr lang="en-US" sz="1401"/>
              <a:t>A printable version of this student data table available on the last slide</a:t>
            </a:r>
          </a:p>
        </p:txBody>
      </p:sp>
      <p:grpSp>
        <p:nvGrpSpPr>
          <p:cNvPr id="7" name="Group 6">
            <a:extLst>
              <a:ext uri="{FF2B5EF4-FFF2-40B4-BE49-F238E27FC236}">
                <a16:creationId xmlns:a16="http://schemas.microsoft.com/office/drawing/2014/main" id="{B2E69F30-4C82-5CA9-8968-19F986FC2E31}"/>
              </a:ext>
            </a:extLst>
          </p:cNvPr>
          <p:cNvGrpSpPr/>
          <p:nvPr/>
        </p:nvGrpSpPr>
        <p:grpSpPr>
          <a:xfrm>
            <a:off x="7028122" y="1207395"/>
            <a:ext cx="5163879" cy="4751989"/>
            <a:chOff x="7028122" y="1457426"/>
            <a:chExt cx="5163879" cy="4751989"/>
          </a:xfrm>
        </p:grpSpPr>
        <p:pic>
          <p:nvPicPr>
            <p:cNvPr id="5" name="Picture 4">
              <a:extLst>
                <a:ext uri="{FF2B5EF4-FFF2-40B4-BE49-F238E27FC236}">
                  <a16:creationId xmlns:a16="http://schemas.microsoft.com/office/drawing/2014/main" id="{684A860F-6777-7A33-425D-3C20B942F87F}"/>
                </a:ext>
              </a:extLst>
            </p:cNvPr>
            <p:cNvPicPr>
              <a:picLocks noChangeAspect="1"/>
            </p:cNvPicPr>
            <p:nvPr/>
          </p:nvPicPr>
          <p:blipFill>
            <a:blip r:embed="rId5"/>
            <a:stretch>
              <a:fillRect/>
            </a:stretch>
          </p:blipFill>
          <p:spPr>
            <a:xfrm>
              <a:off x="7028122" y="1457426"/>
              <a:ext cx="5163879" cy="4751989"/>
            </a:xfrm>
            <a:prstGeom prst="rect">
              <a:avLst/>
            </a:prstGeom>
          </p:spPr>
        </p:pic>
        <p:pic>
          <p:nvPicPr>
            <p:cNvPr id="2" name="Picture 1">
              <a:extLst>
                <a:ext uri="{FF2B5EF4-FFF2-40B4-BE49-F238E27FC236}">
                  <a16:creationId xmlns:a16="http://schemas.microsoft.com/office/drawing/2014/main" id="{CDFEEB88-C1D6-8001-EC30-4CB18E01B289}"/>
                </a:ext>
              </a:extLst>
            </p:cNvPr>
            <p:cNvPicPr>
              <a:picLocks noChangeAspect="1"/>
            </p:cNvPicPr>
            <p:nvPr/>
          </p:nvPicPr>
          <p:blipFill>
            <a:blip r:embed="rId6"/>
            <a:stretch>
              <a:fillRect/>
            </a:stretch>
          </p:blipFill>
          <p:spPr>
            <a:xfrm>
              <a:off x="7810500" y="2807747"/>
              <a:ext cx="641469" cy="2280783"/>
            </a:xfrm>
            <a:prstGeom prst="rect">
              <a:avLst/>
            </a:prstGeom>
          </p:spPr>
        </p:pic>
      </p:grpSp>
    </p:spTree>
    <p:custDataLst>
      <p:tags r:id="rId1"/>
    </p:custDataLst>
    <p:extLst>
      <p:ext uri="{BB962C8B-B14F-4D97-AF65-F5344CB8AC3E}">
        <p14:creationId xmlns:p14="http://schemas.microsoft.com/office/powerpoint/2010/main" val="1768304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32735EA4-5038-9178-D6F5-EA56A132FEBD}"/>
              </a:ext>
            </a:extLst>
          </p:cNvPr>
          <p:cNvGrpSpPr/>
          <p:nvPr/>
        </p:nvGrpSpPr>
        <p:grpSpPr>
          <a:xfrm>
            <a:off x="6465141" y="1535327"/>
            <a:ext cx="5019431" cy="4695352"/>
            <a:chOff x="6465141" y="1535327"/>
            <a:chExt cx="5019431" cy="4695352"/>
          </a:xfrm>
        </p:grpSpPr>
        <p:pic>
          <p:nvPicPr>
            <p:cNvPr id="6" name="Picture 5">
              <a:extLst>
                <a:ext uri="{FF2B5EF4-FFF2-40B4-BE49-F238E27FC236}">
                  <a16:creationId xmlns:a16="http://schemas.microsoft.com/office/drawing/2014/main" id="{D191E8BD-837B-F85A-E31A-7B96F8C1E101}"/>
                </a:ext>
              </a:extLst>
            </p:cNvPr>
            <p:cNvPicPr>
              <a:picLocks noChangeAspect="1"/>
            </p:cNvPicPr>
            <p:nvPr/>
          </p:nvPicPr>
          <p:blipFill>
            <a:blip r:embed="rId5"/>
            <a:stretch>
              <a:fillRect/>
            </a:stretch>
          </p:blipFill>
          <p:spPr>
            <a:xfrm>
              <a:off x="6465141" y="1535327"/>
              <a:ext cx="5019431" cy="4695352"/>
            </a:xfrm>
            <a:prstGeom prst="rect">
              <a:avLst/>
            </a:prstGeom>
          </p:spPr>
        </p:pic>
        <p:pic>
          <p:nvPicPr>
            <p:cNvPr id="13" name="Picture 12">
              <a:extLst>
                <a:ext uri="{FF2B5EF4-FFF2-40B4-BE49-F238E27FC236}">
                  <a16:creationId xmlns:a16="http://schemas.microsoft.com/office/drawing/2014/main" id="{98175BD4-39BD-AF85-D440-7850EC08C9A8}"/>
                </a:ext>
              </a:extLst>
            </p:cNvPr>
            <p:cNvPicPr>
              <a:picLocks noChangeAspect="1"/>
            </p:cNvPicPr>
            <p:nvPr/>
          </p:nvPicPr>
          <p:blipFill>
            <a:blip r:embed="rId6"/>
            <a:stretch>
              <a:fillRect/>
            </a:stretch>
          </p:blipFill>
          <p:spPr>
            <a:xfrm>
              <a:off x="7227981" y="2838450"/>
              <a:ext cx="659117" cy="2314575"/>
            </a:xfrm>
            <a:prstGeom prst="rect">
              <a:avLst/>
            </a:prstGeom>
          </p:spPr>
        </p:pic>
      </p:grpSp>
      <p:sp>
        <p:nvSpPr>
          <p:cNvPr id="2" name="TextBox 1">
            <a:extLst>
              <a:ext uri="{FF2B5EF4-FFF2-40B4-BE49-F238E27FC236}">
                <a16:creationId xmlns:a16="http://schemas.microsoft.com/office/drawing/2014/main" id="{EFCD440B-9905-EFCF-14A1-94889A636FE0}"/>
              </a:ext>
            </a:extLst>
          </p:cNvPr>
          <p:cNvSpPr txBox="1"/>
          <p:nvPr/>
        </p:nvSpPr>
        <p:spPr>
          <a:xfrm>
            <a:off x="859588" y="1600343"/>
            <a:ext cx="5434045" cy="2554543"/>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spcAft>
                <a:spcPts val="2400"/>
              </a:spcAft>
            </a:pPr>
            <a:r>
              <a:rPr lang="en-US" sz="2000" b="1">
                <a:cs typeface="Calibri"/>
              </a:rPr>
              <a:t>Create a data table</a:t>
            </a:r>
            <a:r>
              <a:rPr lang="en-US" sz="2000">
                <a:cs typeface="Calibri"/>
              </a:rPr>
              <a:t> matching the one shown to the right.  Based on your earlier observations,</a:t>
            </a:r>
            <a:endParaRPr lang="en-US" sz="2000">
              <a:solidFill>
                <a:srgbClr val="7030A0"/>
              </a:solidFill>
              <a:cs typeface="Calibri"/>
            </a:endParaRPr>
          </a:p>
          <a:p>
            <a:pPr>
              <a:lnSpc>
                <a:spcPct val="150000"/>
              </a:lnSpc>
              <a:spcAft>
                <a:spcPts val="2400"/>
              </a:spcAft>
            </a:pPr>
            <a:r>
              <a:rPr lang="en-US" sz="2000" b="1">
                <a:solidFill>
                  <a:srgbClr val="1CA64A"/>
                </a:solidFill>
                <a:cs typeface="Calibri"/>
              </a:rPr>
              <a:t>How many electrons are in each hydrogen atom?  How many electrons are in the oxygen atom? </a:t>
            </a:r>
            <a:endParaRPr lang="en-US" sz="2000">
              <a:solidFill>
                <a:srgbClr val="1CA64A"/>
              </a:solidFill>
              <a:cs typeface="Calibri"/>
            </a:endParaRPr>
          </a:p>
          <a:p>
            <a:pPr>
              <a:spcAft>
                <a:spcPts val="1801"/>
              </a:spcAft>
            </a:pPr>
            <a:r>
              <a:rPr lang="en-US" sz="2000">
                <a:cs typeface="Calibri"/>
              </a:rPr>
              <a:t>Enter these numbers in the </a:t>
            </a:r>
            <a:r>
              <a:rPr lang="en-US" sz="2000" b="1">
                <a:solidFill>
                  <a:srgbClr val="D200B9"/>
                </a:solidFill>
                <a:cs typeface="Calibri"/>
              </a:rPr>
              <a:t>top row of your table</a:t>
            </a:r>
            <a:r>
              <a:rPr lang="en-US" sz="2000" b="1">
                <a:cs typeface="Calibri"/>
              </a:rPr>
              <a:t>.</a:t>
            </a:r>
            <a:endParaRPr lang="en-US" sz="2000" b="1">
              <a:solidFill>
                <a:srgbClr val="7030A0"/>
              </a:solidFill>
              <a:cs typeface="Calibri"/>
            </a:endParaRPr>
          </a:p>
        </p:txBody>
      </p:sp>
      <p:pic>
        <p:nvPicPr>
          <p:cNvPr id="3" name="Picture 2">
            <a:extLst>
              <a:ext uri="{FF2B5EF4-FFF2-40B4-BE49-F238E27FC236}">
                <a16:creationId xmlns:a16="http://schemas.microsoft.com/office/drawing/2014/main" id="{51E8389C-67AF-5D0C-12C6-FB6A779CB2BD}"/>
              </a:ext>
            </a:extLst>
          </p:cNvPr>
          <p:cNvPicPr>
            <a:picLocks noChangeAspect="1"/>
          </p:cNvPicPr>
          <p:nvPr/>
        </p:nvPicPr>
        <p:blipFill rotWithShape="1">
          <a:blip r:embed="rId7"/>
          <a:srcRect b="4183"/>
          <a:stretch/>
        </p:blipFill>
        <p:spPr>
          <a:xfrm>
            <a:off x="2173909" y="4407085"/>
            <a:ext cx="2642207" cy="2379257"/>
          </a:xfrm>
          <a:prstGeom prst="rect">
            <a:avLst/>
          </a:prstGeom>
        </p:spPr>
      </p:pic>
      <p:sp>
        <p:nvSpPr>
          <p:cNvPr id="4" name="Title 1">
            <a:extLst>
              <a:ext uri="{FF2B5EF4-FFF2-40B4-BE49-F238E27FC236}">
                <a16:creationId xmlns:a16="http://schemas.microsoft.com/office/drawing/2014/main" id="{71FD0A6B-EA29-37FE-9400-38B36C126F01}"/>
              </a:ext>
            </a:extLst>
          </p:cNvPr>
          <p:cNvSpPr txBox="1">
            <a:spLocks/>
          </p:cNvSpPr>
          <p:nvPr/>
        </p:nvSpPr>
        <p:spPr>
          <a:xfrm>
            <a:off x="850727" y="10730"/>
            <a:ext cx="12225570"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Where are the Shared Electrons?</a:t>
            </a:r>
          </a:p>
        </p:txBody>
      </p:sp>
      <p:pic>
        <p:nvPicPr>
          <p:cNvPr id="5" name="Picture 4" descr="A purple pencil in a white circle&#10;&#10;Description automatically generated">
            <a:extLst>
              <a:ext uri="{FF2B5EF4-FFF2-40B4-BE49-F238E27FC236}">
                <a16:creationId xmlns:a16="http://schemas.microsoft.com/office/drawing/2014/main" id="{B2CC882B-8C3B-F9F1-764F-A9045878E5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7" name="Rectangle 6">
            <a:extLst>
              <a:ext uri="{FF2B5EF4-FFF2-40B4-BE49-F238E27FC236}">
                <a16:creationId xmlns:a16="http://schemas.microsoft.com/office/drawing/2014/main" id="{E03008D2-8A31-32E5-0117-910369766867}"/>
              </a:ext>
            </a:extLst>
          </p:cNvPr>
          <p:cNvSpPr/>
          <p:nvPr/>
        </p:nvSpPr>
        <p:spPr>
          <a:xfrm>
            <a:off x="7964794" y="2169041"/>
            <a:ext cx="2827253" cy="382772"/>
          </a:xfrm>
          <a:prstGeom prst="rect">
            <a:avLst/>
          </a:prstGeom>
          <a:noFill/>
          <a:ln w="762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8" name="TextBox 7">
            <a:extLst>
              <a:ext uri="{FF2B5EF4-FFF2-40B4-BE49-F238E27FC236}">
                <a16:creationId xmlns:a16="http://schemas.microsoft.com/office/drawing/2014/main" id="{50067B6F-CAE3-86B1-B27C-5C422C65D139}"/>
              </a:ext>
            </a:extLst>
          </p:cNvPr>
          <p:cNvSpPr txBox="1"/>
          <p:nvPr/>
        </p:nvSpPr>
        <p:spPr>
          <a:xfrm>
            <a:off x="859588" y="4659206"/>
            <a:ext cx="1398104" cy="369460"/>
          </a:xfrm>
          <a:prstGeom prst="rect">
            <a:avLst/>
          </a:prstGeom>
          <a:noFill/>
        </p:spPr>
        <p:txBody>
          <a:bodyPr wrap="square" rtlCol="0">
            <a:spAutoFit/>
          </a:bodyPr>
          <a:lstStyle/>
          <a:p>
            <a:r>
              <a:rPr lang="en-US" sz="1801" b="1">
                <a:solidFill>
                  <a:srgbClr val="8D8A00"/>
                </a:solidFill>
              </a:rPr>
              <a:t>Hydrogen 1</a:t>
            </a:r>
          </a:p>
        </p:txBody>
      </p:sp>
      <p:sp>
        <p:nvSpPr>
          <p:cNvPr id="9" name="TextBox 8">
            <a:extLst>
              <a:ext uri="{FF2B5EF4-FFF2-40B4-BE49-F238E27FC236}">
                <a16:creationId xmlns:a16="http://schemas.microsoft.com/office/drawing/2014/main" id="{33C28F0D-86AC-C8C6-3F6F-754229D91AFD}"/>
              </a:ext>
            </a:extLst>
          </p:cNvPr>
          <p:cNvSpPr txBox="1"/>
          <p:nvPr/>
        </p:nvSpPr>
        <p:spPr>
          <a:xfrm>
            <a:off x="2749826" y="6248401"/>
            <a:ext cx="880562" cy="369460"/>
          </a:xfrm>
          <a:prstGeom prst="rect">
            <a:avLst/>
          </a:prstGeom>
          <a:noFill/>
        </p:spPr>
        <p:txBody>
          <a:bodyPr wrap="square" rtlCol="0">
            <a:spAutoFit/>
          </a:bodyPr>
          <a:lstStyle/>
          <a:p>
            <a:endParaRPr lang="en-US" sz="1801"/>
          </a:p>
        </p:txBody>
      </p:sp>
      <p:sp>
        <p:nvSpPr>
          <p:cNvPr id="11" name="TextBox 10">
            <a:extLst>
              <a:ext uri="{FF2B5EF4-FFF2-40B4-BE49-F238E27FC236}">
                <a16:creationId xmlns:a16="http://schemas.microsoft.com/office/drawing/2014/main" id="{DF145A64-9916-847F-9176-082EC4B0D7A3}"/>
              </a:ext>
            </a:extLst>
          </p:cNvPr>
          <p:cNvSpPr txBox="1"/>
          <p:nvPr/>
        </p:nvSpPr>
        <p:spPr>
          <a:xfrm>
            <a:off x="4839970" y="4628995"/>
            <a:ext cx="1398104" cy="369460"/>
          </a:xfrm>
          <a:prstGeom prst="rect">
            <a:avLst/>
          </a:prstGeom>
          <a:noFill/>
        </p:spPr>
        <p:txBody>
          <a:bodyPr wrap="square" rtlCol="0">
            <a:spAutoFit/>
          </a:bodyPr>
          <a:lstStyle/>
          <a:p>
            <a:r>
              <a:rPr lang="en-US" sz="1801" b="1">
                <a:solidFill>
                  <a:srgbClr val="8D8A00"/>
                </a:solidFill>
              </a:rPr>
              <a:t>Hydrogen 2</a:t>
            </a:r>
          </a:p>
        </p:txBody>
      </p:sp>
      <p:sp>
        <p:nvSpPr>
          <p:cNvPr id="12" name="TextBox 11">
            <a:extLst>
              <a:ext uri="{FF2B5EF4-FFF2-40B4-BE49-F238E27FC236}">
                <a16:creationId xmlns:a16="http://schemas.microsoft.com/office/drawing/2014/main" id="{78D259E8-C763-CE0A-A699-1993E650DDF0}"/>
              </a:ext>
            </a:extLst>
          </p:cNvPr>
          <p:cNvSpPr txBox="1"/>
          <p:nvPr/>
        </p:nvSpPr>
        <p:spPr>
          <a:xfrm>
            <a:off x="1965020" y="5928810"/>
            <a:ext cx="1398104" cy="369460"/>
          </a:xfrm>
          <a:prstGeom prst="rect">
            <a:avLst/>
          </a:prstGeom>
          <a:noFill/>
        </p:spPr>
        <p:txBody>
          <a:bodyPr wrap="square" rtlCol="0">
            <a:spAutoFit/>
          </a:bodyPr>
          <a:lstStyle/>
          <a:p>
            <a:r>
              <a:rPr lang="en-US" sz="1801" b="1">
                <a:solidFill>
                  <a:srgbClr val="C00000"/>
                </a:solidFill>
              </a:rPr>
              <a:t>Oxygen</a:t>
            </a:r>
          </a:p>
        </p:txBody>
      </p:sp>
    </p:spTree>
    <p:custDataLst>
      <p:tags r:id="rId1"/>
    </p:custDataLst>
    <p:extLst>
      <p:ext uri="{BB962C8B-B14F-4D97-AF65-F5344CB8AC3E}">
        <p14:creationId xmlns:p14="http://schemas.microsoft.com/office/powerpoint/2010/main" val="4268898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1A21A6E-F033-06B3-4FD1-F772CA068D65}"/>
              </a:ext>
            </a:extLst>
          </p:cNvPr>
          <p:cNvPicPr>
            <a:picLocks noChangeAspect="1"/>
          </p:cNvPicPr>
          <p:nvPr/>
        </p:nvPicPr>
        <p:blipFill>
          <a:blip r:embed="rId5"/>
          <a:stretch>
            <a:fillRect/>
          </a:stretch>
        </p:blipFill>
        <p:spPr>
          <a:xfrm>
            <a:off x="4516253" y="2871986"/>
            <a:ext cx="2020764" cy="3486282"/>
          </a:xfrm>
          <a:prstGeom prst="rect">
            <a:avLst/>
          </a:prstGeom>
        </p:spPr>
      </p:pic>
      <p:pic>
        <p:nvPicPr>
          <p:cNvPr id="3" name="Picture 2">
            <a:extLst>
              <a:ext uri="{FF2B5EF4-FFF2-40B4-BE49-F238E27FC236}">
                <a16:creationId xmlns:a16="http://schemas.microsoft.com/office/drawing/2014/main" id="{17C8C1DD-CD4F-EE49-7A49-A0C231CA56AF}"/>
              </a:ext>
            </a:extLst>
          </p:cNvPr>
          <p:cNvPicPr>
            <a:picLocks noChangeAspect="1"/>
          </p:cNvPicPr>
          <p:nvPr/>
        </p:nvPicPr>
        <p:blipFill>
          <a:blip r:embed="rId6"/>
          <a:stretch>
            <a:fillRect/>
          </a:stretch>
        </p:blipFill>
        <p:spPr>
          <a:xfrm>
            <a:off x="915125" y="2871986"/>
            <a:ext cx="2020764" cy="3486282"/>
          </a:xfrm>
          <a:prstGeom prst="rect">
            <a:avLst/>
          </a:prstGeom>
        </p:spPr>
      </p:pic>
      <p:sp>
        <p:nvSpPr>
          <p:cNvPr id="4" name="Title 1">
            <a:extLst>
              <a:ext uri="{FF2B5EF4-FFF2-40B4-BE49-F238E27FC236}">
                <a16:creationId xmlns:a16="http://schemas.microsoft.com/office/drawing/2014/main" id="{7CDE9246-5A91-A363-097C-6E06054E3ECF}"/>
              </a:ext>
            </a:extLst>
          </p:cNvPr>
          <p:cNvSpPr txBox="1">
            <a:spLocks/>
          </p:cNvSpPr>
          <p:nvPr/>
        </p:nvSpPr>
        <p:spPr>
          <a:xfrm>
            <a:off x="522048" y="-2626"/>
            <a:ext cx="9916384"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b="1">
                <a:solidFill>
                  <a:schemeClr val="bg1"/>
                </a:solidFill>
                <a:ea typeface="HGSoeiKakugothicUB"/>
                <a:cs typeface="Myanmar Text"/>
              </a:rPr>
              <a:t>Explore Electrons with the 3DMD AR EDU App</a:t>
            </a:r>
            <a:endParaRPr lang="en-US"/>
          </a:p>
        </p:txBody>
      </p:sp>
      <p:sp>
        <p:nvSpPr>
          <p:cNvPr id="9" name="Oval 8">
            <a:extLst>
              <a:ext uri="{FF2B5EF4-FFF2-40B4-BE49-F238E27FC236}">
                <a16:creationId xmlns:a16="http://schemas.microsoft.com/office/drawing/2014/main" id="{E5663B8D-A9A4-CFDF-6C8D-1860BF6DBAC1}"/>
              </a:ext>
            </a:extLst>
          </p:cNvPr>
          <p:cNvSpPr/>
          <p:nvPr/>
        </p:nvSpPr>
        <p:spPr>
          <a:xfrm>
            <a:off x="1806787" y="3543225"/>
            <a:ext cx="1086571" cy="1114433"/>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10" name="Picture 9">
            <a:extLst>
              <a:ext uri="{FF2B5EF4-FFF2-40B4-BE49-F238E27FC236}">
                <a16:creationId xmlns:a16="http://schemas.microsoft.com/office/drawing/2014/main" id="{482CACEA-10C2-8E0D-8FC5-F385B3D48A7D}"/>
              </a:ext>
            </a:extLst>
          </p:cNvPr>
          <p:cNvPicPr>
            <a:picLocks noChangeAspect="1"/>
          </p:cNvPicPr>
          <p:nvPr/>
        </p:nvPicPr>
        <p:blipFill>
          <a:blip r:embed="rId7"/>
          <a:stretch>
            <a:fillRect/>
          </a:stretch>
        </p:blipFill>
        <p:spPr>
          <a:xfrm>
            <a:off x="8117381" y="2806998"/>
            <a:ext cx="2007689" cy="3486284"/>
          </a:xfrm>
          <a:prstGeom prst="rect">
            <a:avLst/>
          </a:prstGeom>
        </p:spPr>
      </p:pic>
      <p:sp>
        <p:nvSpPr>
          <p:cNvPr id="11" name="Oval 10">
            <a:extLst>
              <a:ext uri="{FF2B5EF4-FFF2-40B4-BE49-F238E27FC236}">
                <a16:creationId xmlns:a16="http://schemas.microsoft.com/office/drawing/2014/main" id="{BFF27590-6D1B-E8B9-FA85-51C8B5BA62A1}"/>
              </a:ext>
            </a:extLst>
          </p:cNvPr>
          <p:cNvSpPr/>
          <p:nvPr/>
        </p:nvSpPr>
        <p:spPr>
          <a:xfrm>
            <a:off x="8482525" y="5072932"/>
            <a:ext cx="1305379" cy="675933"/>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12" name="Picture 11" descr="Icon&#10;&#10;Description automatically generated">
            <a:extLst>
              <a:ext uri="{FF2B5EF4-FFF2-40B4-BE49-F238E27FC236}">
                <a16:creationId xmlns:a16="http://schemas.microsoft.com/office/drawing/2014/main" id="{28F36ECC-6865-FB4C-FBD8-5DB9EBFB57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13" name="TextBox 12">
            <a:extLst>
              <a:ext uri="{FF2B5EF4-FFF2-40B4-BE49-F238E27FC236}">
                <a16:creationId xmlns:a16="http://schemas.microsoft.com/office/drawing/2014/main" id="{B272B21D-6ABF-2315-84FD-253548AAA3C2}"/>
              </a:ext>
            </a:extLst>
          </p:cNvPr>
          <p:cNvSpPr txBox="1"/>
          <p:nvPr/>
        </p:nvSpPr>
        <p:spPr>
          <a:xfrm>
            <a:off x="374003" y="1933282"/>
            <a:ext cx="2912163"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a:t>
            </a:r>
          </a:p>
          <a:p>
            <a:pPr algn="ctr"/>
            <a:r>
              <a:rPr lang="en-US" sz="2000" b="1">
                <a:solidFill>
                  <a:srgbClr val="D200B9"/>
                </a:solidFill>
                <a:cs typeface="Calibri"/>
              </a:rPr>
              <a:t>Electrons</a:t>
            </a:r>
            <a:endParaRPr lang="en-US" sz="2000">
              <a:cs typeface="Calibri"/>
            </a:endParaRPr>
          </a:p>
        </p:txBody>
      </p:sp>
      <p:sp>
        <p:nvSpPr>
          <p:cNvPr id="14" name="TextBox 13">
            <a:extLst>
              <a:ext uri="{FF2B5EF4-FFF2-40B4-BE49-F238E27FC236}">
                <a16:creationId xmlns:a16="http://schemas.microsoft.com/office/drawing/2014/main" id="{A106EDC1-593E-6ACA-E576-F798E3FACFA0}"/>
              </a:ext>
            </a:extLst>
          </p:cNvPr>
          <p:cNvSpPr txBox="1"/>
          <p:nvPr/>
        </p:nvSpPr>
        <p:spPr>
          <a:xfrm>
            <a:off x="4612402" y="1933282"/>
            <a:ext cx="1830131"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spcAft>
                <a:spcPts val="601"/>
              </a:spcAft>
            </a:pPr>
            <a:r>
              <a:rPr lang="en-US" sz="2000">
                <a:cs typeface="Calibri"/>
              </a:rPr>
              <a:t>Scan a </a:t>
            </a:r>
            <a:r>
              <a:rPr lang="en-US" sz="2000" b="1">
                <a:cs typeface="Calibri"/>
              </a:rPr>
              <a:t>single water molecule</a:t>
            </a:r>
            <a:endParaRPr lang="en-US" sz="1401">
              <a:cs typeface="Calibri"/>
            </a:endParaRPr>
          </a:p>
        </p:txBody>
      </p:sp>
      <p:sp>
        <p:nvSpPr>
          <p:cNvPr id="15" name="TextBox 14">
            <a:extLst>
              <a:ext uri="{FF2B5EF4-FFF2-40B4-BE49-F238E27FC236}">
                <a16:creationId xmlns:a16="http://schemas.microsoft.com/office/drawing/2014/main" id="{DEA6DBB7-24F2-3F04-3630-8E1EF6C75956}"/>
              </a:ext>
            </a:extLst>
          </p:cNvPr>
          <p:cNvSpPr txBox="1"/>
          <p:nvPr/>
        </p:nvSpPr>
        <p:spPr>
          <a:xfrm>
            <a:off x="7616716" y="1933304"/>
            <a:ext cx="3179578"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Explore the</a:t>
            </a:r>
          </a:p>
          <a:p>
            <a:pPr algn="ctr"/>
            <a:r>
              <a:rPr lang="en-US" sz="2000" b="1">
                <a:solidFill>
                  <a:srgbClr val="FF00EA"/>
                </a:solidFill>
                <a:cs typeface="Calibri"/>
              </a:rPr>
              <a:t>Play and Sample buttons</a:t>
            </a:r>
            <a:endParaRPr lang="en-US" sz="2000">
              <a:solidFill>
                <a:srgbClr val="FF00EA"/>
              </a:solidFill>
              <a:cs typeface="Calibri"/>
            </a:endParaRPr>
          </a:p>
        </p:txBody>
      </p:sp>
      <p:pic>
        <p:nvPicPr>
          <p:cNvPr id="17" name="Picture 16" descr="A green rectangle with white text&#10;&#10;Description automatically generated">
            <a:extLst>
              <a:ext uri="{FF2B5EF4-FFF2-40B4-BE49-F238E27FC236}">
                <a16:creationId xmlns:a16="http://schemas.microsoft.com/office/drawing/2014/main" id="{CBF87BDE-0448-69C2-8D5B-0D1E33F75AD6}"/>
              </a:ext>
            </a:extLst>
          </p:cNvPr>
          <p:cNvPicPr>
            <a:picLocks noChangeAspect="1"/>
          </p:cNvPicPr>
          <p:nvPr/>
        </p:nvPicPr>
        <p:blipFill>
          <a:blip r:embed="rId9"/>
          <a:stretch>
            <a:fillRect/>
          </a:stretch>
        </p:blipFill>
        <p:spPr>
          <a:xfrm>
            <a:off x="8776747" y="5301672"/>
            <a:ext cx="722495" cy="277092"/>
          </a:xfrm>
          <a:prstGeom prst="rect">
            <a:avLst/>
          </a:prstGeom>
        </p:spPr>
      </p:pic>
    </p:spTree>
    <p:custDataLst>
      <p:tags r:id="rId1"/>
    </p:custDataLst>
    <p:extLst>
      <p:ext uri="{BB962C8B-B14F-4D97-AF65-F5344CB8AC3E}">
        <p14:creationId xmlns:p14="http://schemas.microsoft.com/office/powerpoint/2010/main" val="1335899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7412014-4FD8-C910-CFE9-7C8413A0D7E4}"/>
              </a:ext>
            </a:extLst>
          </p:cNvPr>
          <p:cNvGrpSpPr/>
          <p:nvPr/>
        </p:nvGrpSpPr>
        <p:grpSpPr>
          <a:xfrm>
            <a:off x="7364080" y="1863786"/>
            <a:ext cx="4372515" cy="4229933"/>
            <a:chOff x="7364080" y="1863786"/>
            <a:chExt cx="4372515" cy="4229933"/>
          </a:xfrm>
        </p:grpSpPr>
        <p:pic>
          <p:nvPicPr>
            <p:cNvPr id="7" name="Picture 6">
              <a:extLst>
                <a:ext uri="{FF2B5EF4-FFF2-40B4-BE49-F238E27FC236}">
                  <a16:creationId xmlns:a16="http://schemas.microsoft.com/office/drawing/2014/main" id="{B95A24E5-9955-9DC6-CF52-E800C2DF3CA8}"/>
                </a:ext>
              </a:extLst>
            </p:cNvPr>
            <p:cNvPicPr>
              <a:picLocks noChangeAspect="1"/>
            </p:cNvPicPr>
            <p:nvPr/>
          </p:nvPicPr>
          <p:blipFill>
            <a:blip r:embed="rId5"/>
            <a:stretch>
              <a:fillRect/>
            </a:stretch>
          </p:blipFill>
          <p:spPr>
            <a:xfrm>
              <a:off x="7364080" y="1863786"/>
              <a:ext cx="4372515" cy="4229933"/>
            </a:xfrm>
            <a:prstGeom prst="rect">
              <a:avLst/>
            </a:prstGeom>
          </p:spPr>
        </p:pic>
        <p:pic>
          <p:nvPicPr>
            <p:cNvPr id="10" name="Picture 9">
              <a:extLst>
                <a:ext uri="{FF2B5EF4-FFF2-40B4-BE49-F238E27FC236}">
                  <a16:creationId xmlns:a16="http://schemas.microsoft.com/office/drawing/2014/main" id="{ADC43383-EF4E-59AD-137A-CEEDC24E0AAA}"/>
                </a:ext>
              </a:extLst>
            </p:cNvPr>
            <p:cNvPicPr>
              <a:picLocks noChangeAspect="1"/>
            </p:cNvPicPr>
            <p:nvPr/>
          </p:nvPicPr>
          <p:blipFill>
            <a:blip r:embed="rId6"/>
            <a:stretch>
              <a:fillRect/>
            </a:stretch>
          </p:blipFill>
          <p:spPr>
            <a:xfrm>
              <a:off x="8020177" y="3030280"/>
              <a:ext cx="599653" cy="2105759"/>
            </a:xfrm>
            <a:prstGeom prst="rect">
              <a:avLst/>
            </a:prstGeom>
          </p:spPr>
        </p:pic>
      </p:grpSp>
      <p:pic>
        <p:nvPicPr>
          <p:cNvPr id="2" name="Picture 1" descr="Icon&#10;&#10;Description automatically generated">
            <a:extLst>
              <a:ext uri="{FF2B5EF4-FFF2-40B4-BE49-F238E27FC236}">
                <a16:creationId xmlns:a16="http://schemas.microsoft.com/office/drawing/2014/main" id="{6EBEF7F3-9523-3A39-C11A-834905F386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49128" y="127174"/>
            <a:ext cx="1200329" cy="1200329"/>
          </a:xfrm>
          <a:prstGeom prst="rect">
            <a:avLst/>
          </a:prstGeom>
        </p:spPr>
      </p:pic>
      <p:sp>
        <p:nvSpPr>
          <p:cNvPr id="3" name="Title 1">
            <a:extLst>
              <a:ext uri="{FF2B5EF4-FFF2-40B4-BE49-F238E27FC236}">
                <a16:creationId xmlns:a16="http://schemas.microsoft.com/office/drawing/2014/main" id="{8536F4E6-B5AA-75BB-A08C-67A24CB1AC98}"/>
              </a:ext>
            </a:extLst>
          </p:cNvPr>
          <p:cNvSpPr txBox="1">
            <a:spLocks/>
          </p:cNvSpPr>
          <p:nvPr/>
        </p:nvSpPr>
        <p:spPr>
          <a:xfrm>
            <a:off x="850727" y="10730"/>
            <a:ext cx="12225570"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Explore Electron Distribution</a:t>
            </a:r>
          </a:p>
        </p:txBody>
      </p:sp>
      <p:sp>
        <p:nvSpPr>
          <p:cNvPr id="4" name="TextBox 3">
            <a:extLst>
              <a:ext uri="{FF2B5EF4-FFF2-40B4-BE49-F238E27FC236}">
                <a16:creationId xmlns:a16="http://schemas.microsoft.com/office/drawing/2014/main" id="{CDABCBBB-9667-9654-9E13-7D3B7A270A01}"/>
              </a:ext>
            </a:extLst>
          </p:cNvPr>
          <p:cNvSpPr txBox="1"/>
          <p:nvPr/>
        </p:nvSpPr>
        <p:spPr>
          <a:xfrm>
            <a:off x="850727" y="1977255"/>
            <a:ext cx="3562722" cy="355481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spcAft>
                <a:spcPts val="1801"/>
              </a:spcAft>
            </a:pPr>
            <a:r>
              <a:rPr lang="en-US" sz="2000" b="1">
                <a:cs typeface="Calibri"/>
              </a:rPr>
              <a:t>Electrons move very, very fast!!</a:t>
            </a:r>
          </a:p>
          <a:p>
            <a:pPr>
              <a:spcAft>
                <a:spcPts val="1801"/>
              </a:spcAft>
            </a:pPr>
            <a:r>
              <a:rPr lang="en-US" sz="2000">
                <a:cs typeface="Calibri"/>
              </a:rPr>
              <a:t>Use the </a:t>
            </a:r>
            <a:r>
              <a:rPr lang="en-US" sz="2000" b="1">
                <a:solidFill>
                  <a:srgbClr val="D200B9"/>
                </a:solidFill>
                <a:cs typeface="Calibri"/>
              </a:rPr>
              <a:t>Sample</a:t>
            </a:r>
            <a:r>
              <a:rPr lang="en-US" sz="2000">
                <a:solidFill>
                  <a:srgbClr val="FE00E0"/>
                </a:solidFill>
                <a:cs typeface="Calibri"/>
              </a:rPr>
              <a:t> </a:t>
            </a:r>
            <a:r>
              <a:rPr lang="en-US" sz="2000">
                <a:cs typeface="Calibri"/>
              </a:rPr>
              <a:t>button to stop the movement of electrons.</a:t>
            </a:r>
          </a:p>
          <a:p>
            <a:pPr>
              <a:spcAft>
                <a:spcPts val="1801"/>
              </a:spcAft>
            </a:pPr>
            <a:r>
              <a:rPr lang="en-US" sz="2000">
                <a:cs typeface="Calibri"/>
              </a:rPr>
              <a:t>Count and record the number of electrons for each sample on your data table.</a:t>
            </a:r>
          </a:p>
          <a:p>
            <a:pPr>
              <a:spcAft>
                <a:spcPts val="1801"/>
              </a:spcAft>
            </a:pPr>
            <a:r>
              <a:rPr lang="en-US" sz="2000" b="1">
                <a:solidFill>
                  <a:srgbClr val="D200B9"/>
                </a:solidFill>
                <a:cs typeface="Calibri"/>
              </a:rPr>
              <a:t>Start</a:t>
            </a:r>
            <a:r>
              <a:rPr lang="en-US" sz="2000">
                <a:solidFill>
                  <a:srgbClr val="D200B9"/>
                </a:solidFill>
                <a:cs typeface="Calibri"/>
              </a:rPr>
              <a:t> </a:t>
            </a:r>
            <a:r>
              <a:rPr lang="en-US" sz="2000">
                <a:cs typeface="Calibri"/>
              </a:rPr>
              <a:t>and </a:t>
            </a:r>
            <a:r>
              <a:rPr lang="en-US" sz="2000" b="1">
                <a:solidFill>
                  <a:srgbClr val="D200B9"/>
                </a:solidFill>
                <a:cs typeface="Calibri"/>
              </a:rPr>
              <a:t>Sample</a:t>
            </a:r>
            <a:r>
              <a:rPr lang="en-US" sz="2000">
                <a:cs typeface="Calibri"/>
              </a:rPr>
              <a:t> electron locations</a:t>
            </a:r>
            <a:r>
              <a:rPr lang="en-US" sz="2000" b="1">
                <a:cs typeface="Calibri"/>
              </a:rPr>
              <a:t> ten times</a:t>
            </a:r>
            <a:r>
              <a:rPr lang="en-US" sz="2000">
                <a:cs typeface="Calibri"/>
              </a:rPr>
              <a:t> to complete your data table.</a:t>
            </a:r>
          </a:p>
        </p:txBody>
      </p:sp>
      <p:pic>
        <p:nvPicPr>
          <p:cNvPr id="5" name="Picture 4">
            <a:extLst>
              <a:ext uri="{FF2B5EF4-FFF2-40B4-BE49-F238E27FC236}">
                <a16:creationId xmlns:a16="http://schemas.microsoft.com/office/drawing/2014/main" id="{6BDB82F1-E950-C976-0D17-77E67AE2CE20}"/>
              </a:ext>
            </a:extLst>
          </p:cNvPr>
          <p:cNvPicPr>
            <a:picLocks noChangeAspect="1"/>
          </p:cNvPicPr>
          <p:nvPr/>
        </p:nvPicPr>
        <p:blipFill>
          <a:blip r:embed="rId8"/>
          <a:stretch>
            <a:fillRect/>
          </a:stretch>
        </p:blipFill>
        <p:spPr>
          <a:xfrm>
            <a:off x="4900796" y="1977254"/>
            <a:ext cx="2286816" cy="3970977"/>
          </a:xfrm>
          <a:prstGeom prst="rect">
            <a:avLst/>
          </a:prstGeom>
        </p:spPr>
      </p:pic>
      <p:sp>
        <p:nvSpPr>
          <p:cNvPr id="6" name="Oval 5">
            <a:extLst>
              <a:ext uri="{FF2B5EF4-FFF2-40B4-BE49-F238E27FC236}">
                <a16:creationId xmlns:a16="http://schemas.microsoft.com/office/drawing/2014/main" id="{18196201-9258-3942-1B05-7C82DED530C8}"/>
              </a:ext>
            </a:extLst>
          </p:cNvPr>
          <p:cNvSpPr/>
          <p:nvPr/>
        </p:nvSpPr>
        <p:spPr>
          <a:xfrm>
            <a:off x="5342173" y="4625160"/>
            <a:ext cx="1480991" cy="782510"/>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8" name="Rectangle 7">
            <a:extLst>
              <a:ext uri="{FF2B5EF4-FFF2-40B4-BE49-F238E27FC236}">
                <a16:creationId xmlns:a16="http://schemas.microsoft.com/office/drawing/2014/main" id="{EA4E3B58-D34B-30E8-7EEA-6BEC52C0D3B0}"/>
              </a:ext>
            </a:extLst>
          </p:cNvPr>
          <p:cNvSpPr/>
          <p:nvPr/>
        </p:nvSpPr>
        <p:spPr>
          <a:xfrm>
            <a:off x="8708064" y="3030280"/>
            <a:ext cx="2541183" cy="2094613"/>
          </a:xfrm>
          <a:prstGeom prst="rect">
            <a:avLst/>
          </a:prstGeom>
          <a:noFill/>
          <a:ln w="762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pic>
        <p:nvPicPr>
          <p:cNvPr id="9" name="Picture 8" descr="A green rectangle with white text&#10;&#10;Description automatically generated">
            <a:extLst>
              <a:ext uri="{FF2B5EF4-FFF2-40B4-BE49-F238E27FC236}">
                <a16:creationId xmlns:a16="http://schemas.microsoft.com/office/drawing/2014/main" id="{F0D4E31A-15F0-E5BB-DF18-8EF31FB552E5}"/>
              </a:ext>
            </a:extLst>
          </p:cNvPr>
          <p:cNvPicPr>
            <a:picLocks noChangeAspect="1"/>
          </p:cNvPicPr>
          <p:nvPr/>
        </p:nvPicPr>
        <p:blipFill>
          <a:blip r:embed="rId9"/>
          <a:stretch>
            <a:fillRect/>
          </a:stretch>
        </p:blipFill>
        <p:spPr>
          <a:xfrm>
            <a:off x="5671736" y="4829329"/>
            <a:ext cx="770659" cy="295564"/>
          </a:xfrm>
          <a:prstGeom prst="rect">
            <a:avLst/>
          </a:prstGeom>
        </p:spPr>
      </p:pic>
    </p:spTree>
    <p:custDataLst>
      <p:tags r:id="rId1"/>
    </p:custDataLst>
    <p:extLst>
      <p:ext uri="{BB962C8B-B14F-4D97-AF65-F5344CB8AC3E}">
        <p14:creationId xmlns:p14="http://schemas.microsoft.com/office/powerpoint/2010/main" val="2973819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6604E95-27F8-2B90-E30A-571CE8E31466}"/>
              </a:ext>
            </a:extLst>
          </p:cNvPr>
          <p:cNvGrpSpPr/>
          <p:nvPr/>
        </p:nvGrpSpPr>
        <p:grpSpPr>
          <a:xfrm>
            <a:off x="7365575" y="1865251"/>
            <a:ext cx="4447200" cy="4229933"/>
            <a:chOff x="7365575" y="1865251"/>
            <a:chExt cx="4447200" cy="4229933"/>
          </a:xfrm>
        </p:grpSpPr>
        <p:pic>
          <p:nvPicPr>
            <p:cNvPr id="4" name="Picture 3">
              <a:extLst>
                <a:ext uri="{FF2B5EF4-FFF2-40B4-BE49-F238E27FC236}">
                  <a16:creationId xmlns:a16="http://schemas.microsoft.com/office/drawing/2014/main" id="{32C3EF74-984F-4C8B-8E7A-AFBB509D470F}"/>
                </a:ext>
              </a:extLst>
            </p:cNvPr>
            <p:cNvPicPr>
              <a:picLocks noChangeAspect="1"/>
            </p:cNvPicPr>
            <p:nvPr/>
          </p:nvPicPr>
          <p:blipFill>
            <a:blip r:embed="rId5"/>
            <a:stretch>
              <a:fillRect/>
            </a:stretch>
          </p:blipFill>
          <p:spPr>
            <a:xfrm>
              <a:off x="7365575" y="1865251"/>
              <a:ext cx="4447200" cy="4229933"/>
            </a:xfrm>
            <a:prstGeom prst="rect">
              <a:avLst/>
            </a:prstGeom>
          </p:spPr>
        </p:pic>
        <p:pic>
          <p:nvPicPr>
            <p:cNvPr id="8" name="Picture 7">
              <a:extLst>
                <a:ext uri="{FF2B5EF4-FFF2-40B4-BE49-F238E27FC236}">
                  <a16:creationId xmlns:a16="http://schemas.microsoft.com/office/drawing/2014/main" id="{55494A16-FF5E-FD8C-F6AB-95A9D2BFF291}"/>
                </a:ext>
              </a:extLst>
            </p:cNvPr>
            <p:cNvPicPr>
              <a:picLocks noChangeAspect="1"/>
            </p:cNvPicPr>
            <p:nvPr/>
          </p:nvPicPr>
          <p:blipFill>
            <a:blip r:embed="rId6"/>
            <a:stretch>
              <a:fillRect/>
            </a:stretch>
          </p:blipFill>
          <p:spPr>
            <a:xfrm>
              <a:off x="8029361" y="3009900"/>
              <a:ext cx="610212" cy="2142839"/>
            </a:xfrm>
            <a:prstGeom prst="rect">
              <a:avLst/>
            </a:prstGeom>
          </p:spPr>
        </p:pic>
      </p:grpSp>
      <p:pic>
        <p:nvPicPr>
          <p:cNvPr id="2" name="Picture 1" descr="A purple pencil in a white circle&#10;&#10;Description automatically generated">
            <a:extLst>
              <a:ext uri="{FF2B5EF4-FFF2-40B4-BE49-F238E27FC236}">
                <a16:creationId xmlns:a16="http://schemas.microsoft.com/office/drawing/2014/main" id="{6229928C-BC20-BB3D-64B4-A59F4B06B2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3" name="Rectangle 2">
            <a:extLst>
              <a:ext uri="{FF2B5EF4-FFF2-40B4-BE49-F238E27FC236}">
                <a16:creationId xmlns:a16="http://schemas.microsoft.com/office/drawing/2014/main" id="{58AA89DB-AEDA-2967-6682-7C4D997F9462}"/>
              </a:ext>
            </a:extLst>
          </p:cNvPr>
          <p:cNvSpPr/>
          <p:nvPr/>
        </p:nvSpPr>
        <p:spPr>
          <a:xfrm>
            <a:off x="910855" y="2904839"/>
            <a:ext cx="5745126" cy="648587"/>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5" name="Title 1">
            <a:extLst>
              <a:ext uri="{FF2B5EF4-FFF2-40B4-BE49-F238E27FC236}">
                <a16:creationId xmlns:a16="http://schemas.microsoft.com/office/drawing/2014/main" id="{FFE82C1A-DD52-F047-D803-46D1FE81E86E}"/>
              </a:ext>
            </a:extLst>
          </p:cNvPr>
          <p:cNvSpPr txBox="1">
            <a:spLocks/>
          </p:cNvSpPr>
          <p:nvPr/>
        </p:nvSpPr>
        <p:spPr>
          <a:xfrm>
            <a:off x="850727" y="10730"/>
            <a:ext cx="12225570"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Average Observed Electron Distribution</a:t>
            </a:r>
          </a:p>
        </p:txBody>
      </p:sp>
      <p:sp>
        <p:nvSpPr>
          <p:cNvPr id="6" name="TextBox 5">
            <a:extLst>
              <a:ext uri="{FF2B5EF4-FFF2-40B4-BE49-F238E27FC236}">
                <a16:creationId xmlns:a16="http://schemas.microsoft.com/office/drawing/2014/main" id="{CFFD6850-2C6D-2B61-C89C-DE10F293E6AD}"/>
              </a:ext>
            </a:extLst>
          </p:cNvPr>
          <p:cNvSpPr txBox="1"/>
          <p:nvPr/>
        </p:nvSpPr>
        <p:spPr>
          <a:xfrm>
            <a:off x="861360" y="1966620"/>
            <a:ext cx="6269114" cy="2563328"/>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spcAft>
                <a:spcPts val="3001"/>
              </a:spcAft>
            </a:pPr>
            <a:r>
              <a:rPr lang="en-US" sz="2000">
                <a:cs typeface="Calibri"/>
              </a:rPr>
              <a:t>Once your data table is filled with at least ten samples, calculate the </a:t>
            </a:r>
            <a:r>
              <a:rPr lang="en-US" sz="2000" b="1">
                <a:cs typeface="Calibri"/>
              </a:rPr>
              <a:t>average electrons observed near each atom</a:t>
            </a:r>
            <a:r>
              <a:rPr lang="en-US" sz="2000">
                <a:cs typeface="Calibri"/>
              </a:rPr>
              <a:t>.</a:t>
            </a:r>
          </a:p>
          <a:p>
            <a:pPr>
              <a:spcAft>
                <a:spcPts val="3001"/>
              </a:spcAft>
            </a:pPr>
            <a:r>
              <a:rPr lang="en-US" sz="2400" b="1">
                <a:solidFill>
                  <a:schemeClr val="accent5">
                    <a:lumMod val="50000"/>
                  </a:schemeClr>
                </a:solidFill>
                <a:cs typeface="Calibri"/>
              </a:rPr>
              <a:t>      Average of x  =  (x</a:t>
            </a:r>
            <a:r>
              <a:rPr lang="en-US" sz="2400" b="1" baseline="-25000">
                <a:solidFill>
                  <a:schemeClr val="accent5">
                    <a:lumMod val="50000"/>
                  </a:schemeClr>
                </a:solidFill>
                <a:cs typeface="Calibri"/>
              </a:rPr>
              <a:t>1</a:t>
            </a:r>
            <a:r>
              <a:rPr lang="en-US" sz="2400" b="1">
                <a:solidFill>
                  <a:schemeClr val="accent5">
                    <a:lumMod val="50000"/>
                  </a:schemeClr>
                </a:solidFill>
                <a:cs typeface="Calibri"/>
              </a:rPr>
              <a:t> + x</a:t>
            </a:r>
            <a:r>
              <a:rPr lang="en-US" sz="2400" b="1" baseline="-25000">
                <a:solidFill>
                  <a:schemeClr val="accent5">
                    <a:lumMod val="50000"/>
                  </a:schemeClr>
                </a:solidFill>
                <a:cs typeface="Calibri"/>
              </a:rPr>
              <a:t>2</a:t>
            </a:r>
            <a:r>
              <a:rPr lang="en-US" sz="2400" b="1">
                <a:solidFill>
                  <a:schemeClr val="accent5">
                    <a:lumMod val="50000"/>
                  </a:schemeClr>
                </a:solidFill>
                <a:cs typeface="Calibri"/>
              </a:rPr>
              <a:t> + x</a:t>
            </a:r>
            <a:r>
              <a:rPr lang="en-US" sz="2400" b="1" baseline="-25000">
                <a:solidFill>
                  <a:schemeClr val="accent5">
                    <a:lumMod val="50000"/>
                  </a:schemeClr>
                </a:solidFill>
                <a:cs typeface="Calibri"/>
              </a:rPr>
              <a:t>3</a:t>
            </a:r>
            <a:r>
              <a:rPr lang="en-US" sz="2400" b="1">
                <a:solidFill>
                  <a:schemeClr val="accent5">
                    <a:lumMod val="50000"/>
                  </a:schemeClr>
                </a:solidFill>
                <a:cs typeface="Calibri"/>
              </a:rPr>
              <a:t> +. . . </a:t>
            </a:r>
            <a:r>
              <a:rPr lang="en-US" sz="2400" b="1" err="1">
                <a:solidFill>
                  <a:schemeClr val="accent5">
                    <a:lumMod val="50000"/>
                  </a:schemeClr>
                </a:solidFill>
                <a:cs typeface="Calibri"/>
              </a:rPr>
              <a:t>x</a:t>
            </a:r>
            <a:r>
              <a:rPr lang="en-US" sz="2400" b="1" baseline="-25000" err="1">
                <a:solidFill>
                  <a:schemeClr val="accent5">
                    <a:lumMod val="50000"/>
                  </a:schemeClr>
                </a:solidFill>
                <a:cs typeface="Calibri"/>
              </a:rPr>
              <a:t>n</a:t>
            </a:r>
            <a:r>
              <a:rPr lang="en-US" sz="2400" b="1">
                <a:solidFill>
                  <a:schemeClr val="accent5">
                    <a:lumMod val="50000"/>
                  </a:schemeClr>
                </a:solidFill>
                <a:cs typeface="Calibri"/>
              </a:rPr>
              <a:t>) / n</a:t>
            </a:r>
          </a:p>
          <a:p>
            <a:pPr>
              <a:spcAft>
                <a:spcPts val="3001"/>
              </a:spcAft>
            </a:pPr>
            <a:r>
              <a:rPr lang="en-US" sz="157" b="1">
                <a:solidFill>
                  <a:schemeClr val="accent5">
                    <a:lumMod val="50000"/>
                  </a:schemeClr>
                </a:solidFill>
                <a:cs typeface="Calibri"/>
              </a:rPr>
              <a:t>   </a:t>
            </a:r>
            <a:endParaRPr lang="en-US" sz="157">
              <a:cs typeface="Calibri"/>
            </a:endParaRPr>
          </a:p>
          <a:p>
            <a:pPr>
              <a:spcAft>
                <a:spcPts val="1801"/>
              </a:spcAft>
            </a:pPr>
            <a:r>
              <a:rPr lang="en-US" sz="2000">
                <a:cs typeface="Calibri"/>
              </a:rPr>
              <a:t>Record these averages in the bottom row of your table.</a:t>
            </a:r>
          </a:p>
        </p:txBody>
      </p:sp>
      <p:sp>
        <p:nvSpPr>
          <p:cNvPr id="7" name="Rectangle 6">
            <a:extLst>
              <a:ext uri="{FF2B5EF4-FFF2-40B4-BE49-F238E27FC236}">
                <a16:creationId xmlns:a16="http://schemas.microsoft.com/office/drawing/2014/main" id="{E52C9017-A51D-6DD2-EB80-7009FD1D935D}"/>
              </a:ext>
            </a:extLst>
          </p:cNvPr>
          <p:cNvSpPr/>
          <p:nvPr/>
        </p:nvSpPr>
        <p:spPr>
          <a:xfrm>
            <a:off x="8708064" y="5348175"/>
            <a:ext cx="2541183" cy="382773"/>
          </a:xfrm>
          <a:prstGeom prst="rect">
            <a:avLst/>
          </a:prstGeom>
          <a:noFill/>
          <a:ln w="762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spTree>
    <p:custDataLst>
      <p:tags r:id="rId1"/>
    </p:custDataLst>
    <p:extLst>
      <p:ext uri="{BB962C8B-B14F-4D97-AF65-F5344CB8AC3E}">
        <p14:creationId xmlns:p14="http://schemas.microsoft.com/office/powerpoint/2010/main" val="2923625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7ABE6F8-D9C2-882D-EF5D-69D86A604D7A}"/>
              </a:ext>
            </a:extLst>
          </p:cNvPr>
          <p:cNvGrpSpPr/>
          <p:nvPr/>
        </p:nvGrpSpPr>
        <p:grpSpPr>
          <a:xfrm>
            <a:off x="7365575" y="1865251"/>
            <a:ext cx="4447200" cy="4229933"/>
            <a:chOff x="7365575" y="1865251"/>
            <a:chExt cx="4447200" cy="4229933"/>
          </a:xfrm>
        </p:grpSpPr>
        <p:pic>
          <p:nvPicPr>
            <p:cNvPr id="5" name="Picture 4">
              <a:extLst>
                <a:ext uri="{FF2B5EF4-FFF2-40B4-BE49-F238E27FC236}">
                  <a16:creationId xmlns:a16="http://schemas.microsoft.com/office/drawing/2014/main" id="{04ED294B-A3D6-9444-BEED-57A7583C5A92}"/>
                </a:ext>
              </a:extLst>
            </p:cNvPr>
            <p:cNvPicPr>
              <a:picLocks noChangeAspect="1"/>
            </p:cNvPicPr>
            <p:nvPr/>
          </p:nvPicPr>
          <p:blipFill>
            <a:blip r:embed="rId5"/>
            <a:stretch>
              <a:fillRect/>
            </a:stretch>
          </p:blipFill>
          <p:spPr>
            <a:xfrm>
              <a:off x="7365575" y="1865251"/>
              <a:ext cx="4447200" cy="4229933"/>
            </a:xfrm>
            <a:prstGeom prst="rect">
              <a:avLst/>
            </a:prstGeom>
          </p:spPr>
        </p:pic>
        <p:pic>
          <p:nvPicPr>
            <p:cNvPr id="8" name="Picture 7">
              <a:extLst>
                <a:ext uri="{FF2B5EF4-FFF2-40B4-BE49-F238E27FC236}">
                  <a16:creationId xmlns:a16="http://schemas.microsoft.com/office/drawing/2014/main" id="{BF14BA34-4B95-67AF-84A2-EA747DE32DD8}"/>
                </a:ext>
              </a:extLst>
            </p:cNvPr>
            <p:cNvPicPr>
              <a:picLocks noChangeAspect="1"/>
            </p:cNvPicPr>
            <p:nvPr/>
          </p:nvPicPr>
          <p:blipFill>
            <a:blip r:embed="rId6"/>
            <a:stretch>
              <a:fillRect/>
            </a:stretch>
          </p:blipFill>
          <p:spPr>
            <a:xfrm>
              <a:off x="8029361" y="3009900"/>
              <a:ext cx="610212" cy="2142839"/>
            </a:xfrm>
            <a:prstGeom prst="rect">
              <a:avLst/>
            </a:prstGeom>
          </p:spPr>
        </p:pic>
      </p:grpSp>
      <p:pic>
        <p:nvPicPr>
          <p:cNvPr id="2" name="Picture 1" descr="Icon&#10;&#10;Description automatically generated">
            <a:extLst>
              <a:ext uri="{FF2B5EF4-FFF2-40B4-BE49-F238E27FC236}">
                <a16:creationId xmlns:a16="http://schemas.microsoft.com/office/drawing/2014/main" id="{545FE00A-8768-03EF-C004-90D759C072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35457" y="120471"/>
            <a:ext cx="1207035" cy="1207035"/>
          </a:xfrm>
          <a:prstGeom prst="rect">
            <a:avLst/>
          </a:prstGeom>
        </p:spPr>
      </p:pic>
      <p:sp>
        <p:nvSpPr>
          <p:cNvPr id="3" name="Title 1">
            <a:extLst>
              <a:ext uri="{FF2B5EF4-FFF2-40B4-BE49-F238E27FC236}">
                <a16:creationId xmlns:a16="http://schemas.microsoft.com/office/drawing/2014/main" id="{A761F288-C819-89F3-32CE-BEF447B01F57}"/>
              </a:ext>
            </a:extLst>
          </p:cNvPr>
          <p:cNvSpPr txBox="1">
            <a:spLocks/>
          </p:cNvSpPr>
          <p:nvPr/>
        </p:nvSpPr>
        <p:spPr>
          <a:xfrm>
            <a:off x="850727" y="10730"/>
            <a:ext cx="12225570"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Does every group have the same data?</a:t>
            </a:r>
          </a:p>
        </p:txBody>
      </p:sp>
      <p:sp>
        <p:nvSpPr>
          <p:cNvPr id="4" name="TextBox 3">
            <a:extLst>
              <a:ext uri="{FF2B5EF4-FFF2-40B4-BE49-F238E27FC236}">
                <a16:creationId xmlns:a16="http://schemas.microsoft.com/office/drawing/2014/main" id="{F4DBD303-179D-5FC2-F965-B090706758C4}"/>
              </a:ext>
            </a:extLst>
          </p:cNvPr>
          <p:cNvSpPr txBox="1"/>
          <p:nvPr/>
        </p:nvSpPr>
        <p:spPr>
          <a:xfrm>
            <a:off x="992933" y="2372213"/>
            <a:ext cx="6102968" cy="2862320"/>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r>
              <a:rPr lang="en-US" sz="2000" b="1">
                <a:solidFill>
                  <a:srgbClr val="1CA64A"/>
                </a:solidFill>
                <a:cs typeface="Calibri"/>
              </a:rPr>
              <a:t>How does your Expected Electron Distribution compare to your average of Observed Electron Distributions?</a:t>
            </a:r>
          </a:p>
          <a:p>
            <a:endParaRPr lang="en-US" sz="2000" b="1">
              <a:solidFill>
                <a:srgbClr val="1CA64A"/>
              </a:solidFill>
              <a:cs typeface="Calibri"/>
            </a:endParaRPr>
          </a:p>
          <a:p>
            <a:r>
              <a:rPr lang="en-US" sz="2000" b="1">
                <a:solidFill>
                  <a:srgbClr val="1CA64A"/>
                </a:solidFill>
                <a:cs typeface="Calibri"/>
              </a:rPr>
              <a:t>Do electrons spend more time near the hydrogen atoms or the oxygen atom?</a:t>
            </a:r>
          </a:p>
          <a:p>
            <a:endParaRPr lang="en-US" sz="2000" b="1">
              <a:solidFill>
                <a:srgbClr val="1CA64A"/>
              </a:solidFill>
              <a:cs typeface="Calibri"/>
            </a:endParaRPr>
          </a:p>
          <a:p>
            <a:r>
              <a:rPr lang="en-US" sz="2000" b="1">
                <a:solidFill>
                  <a:srgbClr val="1CA64A"/>
                </a:solidFill>
                <a:cs typeface="Calibri"/>
              </a:rPr>
              <a:t>Why might that be?</a:t>
            </a:r>
          </a:p>
          <a:p>
            <a:endParaRPr lang="en-US" sz="2000" b="1">
              <a:solidFill>
                <a:srgbClr val="1CA64A"/>
              </a:solidFill>
              <a:cs typeface="Calibri"/>
            </a:endParaRPr>
          </a:p>
          <a:p>
            <a:r>
              <a:rPr lang="en-US" sz="2000" b="1">
                <a:solidFill>
                  <a:srgbClr val="1CA64A"/>
                </a:solidFill>
                <a:cs typeface="Calibri"/>
              </a:rPr>
              <a:t>What impact might this have on a water molecule?</a:t>
            </a:r>
          </a:p>
        </p:txBody>
      </p:sp>
      <p:sp>
        <p:nvSpPr>
          <p:cNvPr id="6" name="Rectangle 5">
            <a:extLst>
              <a:ext uri="{FF2B5EF4-FFF2-40B4-BE49-F238E27FC236}">
                <a16:creationId xmlns:a16="http://schemas.microsoft.com/office/drawing/2014/main" id="{0D1E8BD7-C96A-B48C-3125-DC021B300400}"/>
              </a:ext>
            </a:extLst>
          </p:cNvPr>
          <p:cNvSpPr/>
          <p:nvPr/>
        </p:nvSpPr>
        <p:spPr>
          <a:xfrm>
            <a:off x="8708064" y="5316277"/>
            <a:ext cx="2541183" cy="382773"/>
          </a:xfrm>
          <a:prstGeom prst="rect">
            <a:avLst/>
          </a:prstGeom>
          <a:noFill/>
          <a:ln w="762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7" name="Rectangle 6">
            <a:extLst>
              <a:ext uri="{FF2B5EF4-FFF2-40B4-BE49-F238E27FC236}">
                <a16:creationId xmlns:a16="http://schemas.microsoft.com/office/drawing/2014/main" id="{83C6CA0A-5783-A5F8-DB7E-0C6BFA967C77}"/>
              </a:ext>
            </a:extLst>
          </p:cNvPr>
          <p:cNvSpPr/>
          <p:nvPr/>
        </p:nvSpPr>
        <p:spPr>
          <a:xfrm>
            <a:off x="8708064" y="2395868"/>
            <a:ext cx="2541183" cy="382773"/>
          </a:xfrm>
          <a:prstGeom prst="rect">
            <a:avLst/>
          </a:prstGeom>
          <a:noFill/>
          <a:ln w="762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spTree>
    <p:custDataLst>
      <p:tags r:id="rId1"/>
    </p:custDataLst>
    <p:extLst>
      <p:ext uri="{BB962C8B-B14F-4D97-AF65-F5344CB8AC3E}">
        <p14:creationId xmlns:p14="http://schemas.microsoft.com/office/powerpoint/2010/main" val="27231344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9B19D137-591E-40F5-7ABA-EA1B43093E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0471"/>
            <a:ext cx="1207035" cy="1207035"/>
          </a:xfrm>
          <a:prstGeom prst="rect">
            <a:avLst/>
          </a:prstGeom>
        </p:spPr>
      </p:pic>
      <p:sp>
        <p:nvSpPr>
          <p:cNvPr id="3" name="TextBox 2">
            <a:extLst>
              <a:ext uri="{FF2B5EF4-FFF2-40B4-BE49-F238E27FC236}">
                <a16:creationId xmlns:a16="http://schemas.microsoft.com/office/drawing/2014/main" id="{CAFE8B26-6843-9DB5-76B0-8D4B41AFEEE4}"/>
              </a:ext>
            </a:extLst>
          </p:cNvPr>
          <p:cNvSpPr txBox="1"/>
          <p:nvPr/>
        </p:nvSpPr>
        <p:spPr>
          <a:xfrm>
            <a:off x="839710" y="2166490"/>
            <a:ext cx="5256292" cy="4031871"/>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spcAft>
                <a:spcPts val="2400"/>
              </a:spcAft>
            </a:pPr>
            <a:r>
              <a:rPr lang="en-US" sz="2800" b="1">
                <a:cs typeface="Calibri"/>
              </a:rPr>
              <a:t>The electrons in a water molecule are not shared equally!</a:t>
            </a:r>
          </a:p>
          <a:p>
            <a:pPr>
              <a:spcAft>
                <a:spcPts val="2400"/>
              </a:spcAft>
            </a:pPr>
            <a:r>
              <a:rPr lang="en-US" sz="2000">
                <a:cs typeface="Calibri"/>
              </a:rPr>
              <a:t>On average, electrons spend slightly more time near the oxygen atom than would be expected. </a:t>
            </a:r>
          </a:p>
          <a:p>
            <a:pPr>
              <a:spcAft>
                <a:spcPts val="2400"/>
              </a:spcAft>
            </a:pPr>
            <a:r>
              <a:rPr lang="en-US" sz="2000">
                <a:cs typeface="Calibri"/>
              </a:rPr>
              <a:t>The oxygen atom’s large positive nucleus attracts the negatively charged electrons more strongly than the hydrogen atom’s small nucleus. </a:t>
            </a:r>
          </a:p>
          <a:p>
            <a:pPr>
              <a:spcAft>
                <a:spcPts val="2400"/>
              </a:spcAft>
            </a:pPr>
            <a:r>
              <a:rPr lang="en-US" sz="2000">
                <a:cs typeface="Calibri"/>
              </a:rPr>
              <a:t>However, electronegativity is complicated and involves more than the size of the nucleus.</a:t>
            </a:r>
            <a:endParaRPr lang="en-US"/>
          </a:p>
        </p:txBody>
      </p:sp>
      <p:sp>
        <p:nvSpPr>
          <p:cNvPr id="4" name="Title 1">
            <a:extLst>
              <a:ext uri="{FF2B5EF4-FFF2-40B4-BE49-F238E27FC236}">
                <a16:creationId xmlns:a16="http://schemas.microsoft.com/office/drawing/2014/main" id="{530621AD-EADC-EF76-1729-143943512FBC}"/>
              </a:ext>
            </a:extLst>
          </p:cNvPr>
          <p:cNvSpPr txBox="1">
            <a:spLocks/>
          </p:cNvSpPr>
          <p:nvPr/>
        </p:nvSpPr>
        <p:spPr>
          <a:xfrm>
            <a:off x="850727" y="10730"/>
            <a:ext cx="12225570"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Electrons Are Not Shared Equally</a:t>
            </a:r>
          </a:p>
        </p:txBody>
      </p:sp>
      <p:graphicFrame>
        <p:nvGraphicFramePr>
          <p:cNvPr id="5" name="Object 4">
            <a:extLst>
              <a:ext uri="{FF2B5EF4-FFF2-40B4-BE49-F238E27FC236}">
                <a16:creationId xmlns:a16="http://schemas.microsoft.com/office/drawing/2014/main" id="{67AE1A02-FFBF-9E30-160B-2618FF0454B8}"/>
              </a:ext>
            </a:extLst>
          </p:cNvPr>
          <p:cNvGraphicFramePr>
            <a:graphicFrameLocks noChangeAspect="1"/>
          </p:cNvGraphicFramePr>
          <p:nvPr/>
        </p:nvGraphicFramePr>
        <p:xfrm>
          <a:off x="6681639" y="1700140"/>
          <a:ext cx="4562056" cy="4645362"/>
        </p:xfrm>
        <a:graphic>
          <a:graphicData uri="http://schemas.openxmlformats.org/presentationml/2006/ole">
            <mc:AlternateContent xmlns:mc="http://schemas.openxmlformats.org/markup-compatibility/2006">
              <mc:Choice xmlns:v="urn:schemas-microsoft-com:vml" Requires="v">
                <p:oleObj r:id="rId6" imgW="6260040" imgH="6374520" progId="">
                  <p:embed/>
                </p:oleObj>
              </mc:Choice>
              <mc:Fallback>
                <p:oleObj r:id="rId6" imgW="6260040" imgH="6374520" progId="">
                  <p:embed/>
                  <p:pic>
                    <p:nvPicPr>
                      <p:cNvPr id="5" name="Object 4">
                        <a:extLst>
                          <a:ext uri="{FF2B5EF4-FFF2-40B4-BE49-F238E27FC236}">
                            <a16:creationId xmlns:a16="http://schemas.microsoft.com/office/drawing/2014/main" id="{67AE1A02-FFBF-9E30-160B-2618FF0454B8}"/>
                          </a:ext>
                        </a:extLst>
                      </p:cNvPr>
                      <p:cNvPicPr/>
                      <p:nvPr/>
                    </p:nvPicPr>
                    <p:blipFill>
                      <a:blip r:embed="rId7"/>
                      <a:stretch>
                        <a:fillRect/>
                      </a:stretch>
                    </p:blipFill>
                    <p:spPr>
                      <a:xfrm>
                        <a:off x="6681639" y="1700140"/>
                        <a:ext cx="4562056" cy="4645362"/>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746875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2" name="Footer Placeholder 1">
            <a:extLst>
              <a:ext uri="{FF2B5EF4-FFF2-40B4-BE49-F238E27FC236}">
                <a16:creationId xmlns:a16="http://schemas.microsoft.com/office/drawing/2014/main" id="{D0504B81-9D85-DF0F-DCBB-6F120D94E220}"/>
              </a:ext>
            </a:extLst>
          </p:cNvPr>
          <p:cNvSpPr>
            <a:spLocks noGrp="1"/>
          </p:cNvSpPr>
          <p:nvPr>
            <p:ph type="ftr" sz="quarter" idx="11"/>
          </p:nvPr>
        </p:nvSpPr>
        <p:spPr>
          <a:xfrm>
            <a:off x="4038602" y="6356351"/>
            <a:ext cx="4114800" cy="365125"/>
          </a:xfrm>
        </p:spPr>
        <p:txBody>
          <a:bodyPr/>
          <a:lstStyle/>
          <a:p>
            <a:r>
              <a:rPr lang="en-US">
                <a:solidFill>
                  <a:srgbClr val="E0BBE7"/>
                </a:solidFill>
                <a:latin typeface="+mn-lt"/>
              </a:rPr>
              <a:t>© 2023 3D Molecular Designs. All Rights Reserved. </a:t>
            </a:r>
          </a:p>
        </p:txBody>
      </p:sp>
      <p:sp>
        <p:nvSpPr>
          <p:cNvPr id="13" name="TextBox 12">
            <a:extLst>
              <a:ext uri="{FF2B5EF4-FFF2-40B4-BE49-F238E27FC236}">
                <a16:creationId xmlns:a16="http://schemas.microsoft.com/office/drawing/2014/main" id="{98B06E3B-6529-3C48-F1BD-45946504A559}"/>
              </a:ext>
            </a:extLst>
          </p:cNvPr>
          <p:cNvSpPr txBox="1"/>
          <p:nvPr/>
        </p:nvSpPr>
        <p:spPr>
          <a:xfrm>
            <a:off x="840403" y="1204431"/>
            <a:ext cx="10943104" cy="4463271"/>
          </a:xfrm>
          <a:prstGeom prst="rect">
            <a:avLst/>
          </a:prstGeom>
          <a:noFill/>
        </p:spPr>
        <p:txBody>
          <a:bodyPr wrap="square" lIns="91440" tIns="45719" rIns="91440" bIns="45719" rtlCol="0" anchor="t">
            <a:spAutoFit/>
          </a:bodyPr>
          <a:lstStyle/>
          <a:p>
            <a:pPr>
              <a:spcAft>
                <a:spcPts val="601"/>
              </a:spcAft>
            </a:pPr>
            <a:r>
              <a:rPr lang="en-US" b="1">
                <a:solidFill>
                  <a:srgbClr val="000000"/>
                </a:solidFill>
                <a:cs typeface="Calibri"/>
              </a:rPr>
              <a:t>Activity Summary</a:t>
            </a:r>
            <a:endParaRPr lang="en-US">
              <a:solidFill>
                <a:srgbClr val="000000"/>
              </a:solidFill>
              <a:cs typeface="Calibri"/>
            </a:endParaRPr>
          </a:p>
          <a:p>
            <a:r>
              <a:rPr lang="en-US" sz="1600">
                <a:latin typeface="Calibri"/>
                <a:cs typeface="Calibri"/>
              </a:rPr>
              <a:t>In this activity, students will explore electron distribution in a water molecule to conclude that electrons are not equally shared, resulting in partial positive and partial negative regions, polarity, and hydrogen bonding.</a:t>
            </a:r>
          </a:p>
          <a:p>
            <a:endParaRPr lang="en" sz="1600">
              <a:solidFill>
                <a:srgbClr val="000000"/>
              </a:solidFill>
              <a:latin typeface="Arial"/>
              <a:cs typeface="Arial"/>
            </a:endParaRPr>
          </a:p>
          <a:p>
            <a:r>
              <a:rPr lang="en-US" sz="1600">
                <a:solidFill>
                  <a:srgbClr val="000000"/>
                </a:solidFill>
                <a:cs typeface="Calibri"/>
              </a:rPr>
              <a:t>This activity requires the </a:t>
            </a:r>
            <a:r>
              <a:rPr lang="en-US" sz="1600" b="1">
                <a:solidFill>
                  <a:srgbClr val="000000"/>
                </a:solidFill>
                <a:cs typeface="Calibri"/>
              </a:rPr>
              <a:t>3DMD AR application</a:t>
            </a:r>
            <a:r>
              <a:rPr lang="en-US" sz="1600">
                <a:solidFill>
                  <a:srgbClr val="000000"/>
                </a:solidFill>
                <a:cs typeface="Calibri"/>
              </a:rPr>
              <a:t>, available for download from the Google Play and Apple App stores. The activity is split into </a:t>
            </a:r>
            <a:r>
              <a:rPr lang="en-US" sz="1600" b="1">
                <a:solidFill>
                  <a:srgbClr val="000000"/>
                </a:solidFill>
                <a:cs typeface="Calibri"/>
              </a:rPr>
              <a:t>three AR scenes</a:t>
            </a:r>
            <a:r>
              <a:rPr lang="en-US" sz="1600">
                <a:solidFill>
                  <a:srgbClr val="000000"/>
                </a:solidFill>
                <a:cs typeface="Calibri"/>
              </a:rPr>
              <a:t> designed to be explored in order.  Each AR scene is represented by a </a:t>
            </a:r>
            <a:r>
              <a:rPr lang="en-US" sz="1600" b="1">
                <a:solidFill>
                  <a:srgbClr val="000000"/>
                </a:solidFill>
                <a:cs typeface="Calibri"/>
              </a:rPr>
              <a:t>consistent icon </a:t>
            </a:r>
            <a:r>
              <a:rPr lang="en-US" sz="1600">
                <a:solidFill>
                  <a:srgbClr val="000000"/>
                </a:solidFill>
                <a:cs typeface="Calibri"/>
              </a:rPr>
              <a:t>in this slide deck and the 3DMD AR app (see the icon images below.)</a:t>
            </a:r>
            <a:endParaRPr lang="en-US" sz="1600" b="1">
              <a:solidFill>
                <a:srgbClr val="000000"/>
              </a:solidFill>
              <a:cs typeface="Calibri"/>
            </a:endParaRPr>
          </a:p>
          <a:p>
            <a:endParaRPr lang="en-US" sz="1600" b="1">
              <a:solidFill>
                <a:srgbClr val="000000"/>
              </a:solidFill>
              <a:cs typeface="Calibri"/>
            </a:endParaRPr>
          </a:p>
          <a:p>
            <a:endParaRPr lang="en-US" sz="1600" b="1">
              <a:solidFill>
                <a:srgbClr val="000000"/>
              </a:solidFill>
              <a:cs typeface="Calibri"/>
            </a:endParaRPr>
          </a:p>
          <a:p>
            <a:endParaRPr lang="en-US" sz="1600" b="1">
              <a:solidFill>
                <a:srgbClr val="000000"/>
              </a:solidFill>
              <a:cs typeface="Calibri"/>
            </a:endParaRPr>
          </a:p>
          <a:p>
            <a:endParaRPr lang="en-US" sz="1600" b="1">
              <a:solidFill>
                <a:srgbClr val="000000"/>
              </a:solidFill>
              <a:cs typeface="Calibri"/>
            </a:endParaRPr>
          </a:p>
          <a:p>
            <a:endParaRPr lang="en-US" sz="1600" b="1">
              <a:solidFill>
                <a:srgbClr val="000000"/>
              </a:solidFill>
              <a:cs typeface="Calibri"/>
            </a:endParaRPr>
          </a:p>
          <a:p>
            <a:pPr>
              <a:spcAft>
                <a:spcPts val="601"/>
              </a:spcAft>
            </a:pPr>
            <a:endParaRPr lang="en-US" sz="1801" b="1">
              <a:solidFill>
                <a:srgbClr val="000000"/>
              </a:solidFill>
              <a:cs typeface="Calibri"/>
            </a:endParaRPr>
          </a:p>
          <a:p>
            <a:pPr>
              <a:spcAft>
                <a:spcPts val="601"/>
              </a:spcAft>
            </a:pPr>
            <a:endParaRPr lang="en-US" sz="1801" b="1">
              <a:solidFill>
                <a:srgbClr val="000000"/>
              </a:solidFill>
              <a:cs typeface="Calibri"/>
            </a:endParaRPr>
          </a:p>
          <a:p>
            <a:pPr>
              <a:spcAft>
                <a:spcPts val="601"/>
              </a:spcAft>
            </a:pPr>
            <a:endParaRPr lang="en-US" sz="1801" b="1">
              <a:solidFill>
                <a:srgbClr val="000000"/>
              </a:solidFill>
              <a:cs typeface="Calibri"/>
            </a:endParaRPr>
          </a:p>
          <a:p>
            <a:pPr>
              <a:spcAft>
                <a:spcPts val="601"/>
              </a:spcAft>
            </a:pPr>
            <a:endParaRPr lang="en-US" sz="1600">
              <a:solidFill>
                <a:srgbClr val="000000"/>
              </a:solidFill>
              <a:cs typeface="Calibri"/>
            </a:endParaRPr>
          </a:p>
        </p:txBody>
      </p:sp>
      <p:sp>
        <p:nvSpPr>
          <p:cNvPr id="14" name="TextBox 13">
            <a:extLst>
              <a:ext uri="{FF2B5EF4-FFF2-40B4-BE49-F238E27FC236}">
                <a16:creationId xmlns:a16="http://schemas.microsoft.com/office/drawing/2014/main" id="{1EBB22B2-5F19-FF80-90C6-3353F5282EBD}"/>
              </a:ext>
            </a:extLst>
          </p:cNvPr>
          <p:cNvSpPr txBox="1"/>
          <p:nvPr/>
        </p:nvSpPr>
        <p:spPr>
          <a:xfrm>
            <a:off x="671333" y="100712"/>
            <a:ext cx="11308464" cy="707884"/>
          </a:xfrm>
          <a:prstGeom prst="rect">
            <a:avLst/>
          </a:prstGeom>
          <a:noFill/>
        </p:spPr>
        <p:txBody>
          <a:bodyPr wrap="square" lIns="91440" tIns="45719" rIns="91440" bIns="45719" rtlCol="0" anchor="t">
            <a:spAutoFit/>
          </a:bodyPr>
          <a:lstStyle/>
          <a:p>
            <a:pPr algn="ctr"/>
            <a:r>
              <a:rPr lang="en-US" sz="4000" b="1" i="1">
                <a:solidFill>
                  <a:schemeClr val="bg1"/>
                </a:solidFill>
                <a:cs typeface="Myanmar Text"/>
              </a:rPr>
              <a:t>Teacher Guide - Summary</a:t>
            </a:r>
            <a:endParaRPr lang="en-US" sz="4000">
              <a:solidFill>
                <a:schemeClr val="bg1"/>
              </a:solidFill>
              <a:cs typeface="Myanmar Text"/>
            </a:endParaRPr>
          </a:p>
        </p:txBody>
      </p:sp>
      <p:pic>
        <p:nvPicPr>
          <p:cNvPr id="15" name="Picture 14" descr="A colorful circle with black text&#10;&#10;Description automatically generated">
            <a:extLst>
              <a:ext uri="{FF2B5EF4-FFF2-40B4-BE49-F238E27FC236}">
                <a16:creationId xmlns:a16="http://schemas.microsoft.com/office/drawing/2014/main" id="{CC38B16B-62A8-DEC3-6660-FC9796E4A9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25442" y="3989790"/>
            <a:ext cx="1243602" cy="1248987"/>
          </a:xfrm>
          <a:prstGeom prst="rect">
            <a:avLst/>
          </a:prstGeom>
        </p:spPr>
      </p:pic>
      <p:pic>
        <p:nvPicPr>
          <p:cNvPr id="16" name="Picture 15" descr="A circle with letters and numbers in it&#10;&#10;Description automatically generated">
            <a:extLst>
              <a:ext uri="{FF2B5EF4-FFF2-40B4-BE49-F238E27FC236}">
                <a16:creationId xmlns:a16="http://schemas.microsoft.com/office/drawing/2014/main" id="{547D2AF2-938C-F20A-AE31-2C00B54E12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9051" y="3937035"/>
            <a:ext cx="1243602" cy="1248987"/>
          </a:xfrm>
          <a:prstGeom prst="rect">
            <a:avLst/>
          </a:prstGeom>
        </p:spPr>
      </p:pic>
      <p:pic>
        <p:nvPicPr>
          <p:cNvPr id="17" name="Picture 16" descr="A red and white face with black text&#10;&#10;Description automatically generated">
            <a:extLst>
              <a:ext uri="{FF2B5EF4-FFF2-40B4-BE49-F238E27FC236}">
                <a16:creationId xmlns:a16="http://schemas.microsoft.com/office/drawing/2014/main" id="{402CD2FB-A409-7D66-B16C-0E1F2FC9E4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0401" y="3948759"/>
            <a:ext cx="1243602" cy="1248987"/>
          </a:xfrm>
          <a:prstGeom prst="rect">
            <a:avLst/>
          </a:prstGeom>
        </p:spPr>
      </p:pic>
      <p:sp>
        <p:nvSpPr>
          <p:cNvPr id="18" name="TextBox 17">
            <a:extLst>
              <a:ext uri="{FF2B5EF4-FFF2-40B4-BE49-F238E27FC236}">
                <a16:creationId xmlns:a16="http://schemas.microsoft.com/office/drawing/2014/main" id="{2CB6CC4D-7EFF-D955-DB54-6D51FCCABA70}"/>
              </a:ext>
            </a:extLst>
          </p:cNvPr>
          <p:cNvSpPr txBox="1"/>
          <p:nvPr/>
        </p:nvSpPr>
        <p:spPr>
          <a:xfrm>
            <a:off x="2130477" y="3937035"/>
            <a:ext cx="2093290" cy="1569660"/>
          </a:xfrm>
          <a:prstGeom prst="rect">
            <a:avLst/>
          </a:prstGeom>
          <a:noFill/>
        </p:spPr>
        <p:txBody>
          <a:bodyPr wrap="square" rtlCol="0">
            <a:spAutoFit/>
          </a:bodyPr>
          <a:lstStyle/>
          <a:p>
            <a:r>
              <a:rPr lang="en-US" sz="1600" b="1"/>
              <a:t>Scene 1: </a:t>
            </a:r>
            <a:r>
              <a:rPr lang="en-US" sz="1600"/>
              <a:t>A single water molecule is explored, revealing three atoms connected by two covalent bonds with shared electrons.</a:t>
            </a:r>
          </a:p>
        </p:txBody>
      </p:sp>
      <p:sp>
        <p:nvSpPr>
          <p:cNvPr id="19" name="TextBox 18">
            <a:extLst>
              <a:ext uri="{FF2B5EF4-FFF2-40B4-BE49-F238E27FC236}">
                <a16:creationId xmlns:a16="http://schemas.microsoft.com/office/drawing/2014/main" id="{00089A24-2DA2-9F54-CCDA-395D9A4F1FAC}"/>
              </a:ext>
            </a:extLst>
          </p:cNvPr>
          <p:cNvSpPr txBox="1"/>
          <p:nvPr/>
        </p:nvSpPr>
        <p:spPr>
          <a:xfrm>
            <a:off x="5969332" y="3915337"/>
            <a:ext cx="2093291" cy="1569660"/>
          </a:xfrm>
          <a:prstGeom prst="rect">
            <a:avLst/>
          </a:prstGeom>
          <a:noFill/>
        </p:spPr>
        <p:txBody>
          <a:bodyPr wrap="square" lIns="91440" tIns="45720" rIns="91440" bIns="45720" rtlCol="0" anchor="t">
            <a:spAutoFit/>
          </a:bodyPr>
          <a:lstStyle/>
          <a:p>
            <a:r>
              <a:rPr lang="en-US" sz="1600" b="1"/>
              <a:t>Scene 2: </a:t>
            </a:r>
            <a:r>
              <a:rPr lang="en-US" sz="1600"/>
              <a:t>Electron distribution and probability is explored, revealing an unequal distribution of shared electrons.</a:t>
            </a:r>
          </a:p>
        </p:txBody>
      </p:sp>
      <p:sp>
        <p:nvSpPr>
          <p:cNvPr id="20" name="TextBox 19">
            <a:extLst>
              <a:ext uri="{FF2B5EF4-FFF2-40B4-BE49-F238E27FC236}">
                <a16:creationId xmlns:a16="http://schemas.microsoft.com/office/drawing/2014/main" id="{E566F2C1-E76A-278C-4A8F-5F5D536EC575}"/>
              </a:ext>
            </a:extLst>
          </p:cNvPr>
          <p:cNvSpPr txBox="1"/>
          <p:nvPr/>
        </p:nvSpPr>
        <p:spPr>
          <a:xfrm>
            <a:off x="9712292" y="3937035"/>
            <a:ext cx="2084631" cy="1569660"/>
          </a:xfrm>
          <a:prstGeom prst="rect">
            <a:avLst/>
          </a:prstGeom>
          <a:noFill/>
        </p:spPr>
        <p:txBody>
          <a:bodyPr wrap="square" rtlCol="0">
            <a:spAutoFit/>
          </a:bodyPr>
          <a:lstStyle/>
          <a:p>
            <a:r>
              <a:rPr lang="en-US" sz="1600" b="1"/>
              <a:t>Scene 3: </a:t>
            </a:r>
            <a:r>
              <a:rPr lang="en-US" sz="1600"/>
              <a:t>The resulting unequal charge is explored, revealing water molecule polarity and hydrogen bonding.</a:t>
            </a:r>
          </a:p>
        </p:txBody>
      </p:sp>
    </p:spTree>
    <p:custDataLst>
      <p:tags r:id="rId1"/>
    </p:custDataLst>
    <p:extLst>
      <p:ext uri="{BB962C8B-B14F-4D97-AF65-F5344CB8AC3E}">
        <p14:creationId xmlns:p14="http://schemas.microsoft.com/office/powerpoint/2010/main" val="266427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065F25-D081-26EE-25A9-B3E082C45BD9}"/>
              </a:ext>
            </a:extLst>
          </p:cNvPr>
          <p:cNvSpPr txBox="1"/>
          <p:nvPr/>
        </p:nvSpPr>
        <p:spPr>
          <a:xfrm>
            <a:off x="2310063" y="1204430"/>
            <a:ext cx="9473444" cy="1185066"/>
          </a:xfrm>
          <a:prstGeom prst="rect">
            <a:avLst/>
          </a:prstGeom>
          <a:noFill/>
        </p:spPr>
        <p:txBody>
          <a:bodyPr wrap="square" lIns="91440" tIns="45719" rIns="91440" bIns="45719" rtlCol="0" anchor="t">
            <a:spAutoFit/>
          </a:bodyPr>
          <a:lstStyle/>
          <a:p>
            <a:pPr>
              <a:spcAft>
                <a:spcPts val="601"/>
              </a:spcAft>
            </a:pPr>
            <a:r>
              <a:rPr lang="en-US" sz="1801" b="1">
                <a:solidFill>
                  <a:srgbClr val="000000"/>
                </a:solidFill>
                <a:cs typeface="Calibri"/>
              </a:rPr>
              <a:t>Scene 3: Polarity</a:t>
            </a:r>
            <a:endParaRPr lang="en-US" sz="1801">
              <a:solidFill>
                <a:srgbClr val="000000"/>
              </a:solidFill>
              <a:cs typeface="Calibri"/>
            </a:endParaRPr>
          </a:p>
          <a:p>
            <a:pPr>
              <a:spcAft>
                <a:spcPts val="1200"/>
              </a:spcAft>
            </a:pPr>
            <a:r>
              <a:rPr lang="en-US" sz="1600">
                <a:solidFill>
                  <a:srgbClr val="000000"/>
                </a:solidFill>
                <a:cs typeface="Calibri"/>
              </a:rPr>
              <a:t>In the third and final AR scene of this activity</a:t>
            </a:r>
            <a:r>
              <a:rPr lang="en-US" sz="1600">
                <a:solidFill>
                  <a:srgbClr val="000000"/>
                </a:solidFill>
                <a:latin typeface="Calibri"/>
                <a:cs typeface="Calibri"/>
              </a:rPr>
              <a:t>, </a:t>
            </a:r>
            <a:r>
              <a:rPr lang="en-US" sz="1600">
                <a:solidFill>
                  <a:srgbClr val="000000"/>
                </a:solidFill>
                <a:cs typeface="Calibri"/>
              </a:rPr>
              <a:t>students explore how the unequally shared electrons in a water molecule result in polarity. Students then predict how multiple water molecules might interact with each other and compare their predictions to the representations in the app. </a:t>
            </a:r>
            <a:endParaRPr lang="en-US" sz="1600">
              <a:solidFill>
                <a:srgbClr val="000000"/>
              </a:solidFill>
              <a:latin typeface="Calibri" panose="020F0502020204030204" pitchFamily="34" charset="0"/>
              <a:cs typeface="Calibri"/>
            </a:endParaRPr>
          </a:p>
        </p:txBody>
      </p:sp>
      <p:sp>
        <p:nvSpPr>
          <p:cNvPr id="5" name="TextBox 4">
            <a:extLst>
              <a:ext uri="{FF2B5EF4-FFF2-40B4-BE49-F238E27FC236}">
                <a16:creationId xmlns:a16="http://schemas.microsoft.com/office/drawing/2014/main" id="{7167D2DA-F177-8162-406A-A227423B29F3}"/>
              </a:ext>
            </a:extLst>
          </p:cNvPr>
          <p:cNvSpPr txBox="1"/>
          <p:nvPr/>
        </p:nvSpPr>
        <p:spPr>
          <a:xfrm>
            <a:off x="671333" y="100712"/>
            <a:ext cx="11308464" cy="707884"/>
          </a:xfrm>
          <a:prstGeom prst="rect">
            <a:avLst/>
          </a:prstGeom>
          <a:noFill/>
        </p:spPr>
        <p:txBody>
          <a:bodyPr wrap="square" lIns="91440" tIns="45719" rIns="91440" bIns="45719" rtlCol="0" anchor="t">
            <a:spAutoFit/>
          </a:bodyPr>
          <a:lstStyle/>
          <a:p>
            <a:pPr algn="ctr"/>
            <a:r>
              <a:rPr lang="en-US" sz="4000" b="1" i="1">
                <a:solidFill>
                  <a:schemeClr val="bg1"/>
                </a:solidFill>
                <a:cs typeface="Myanmar Text"/>
              </a:rPr>
              <a:t>Teacher Guide - Scene 3</a:t>
            </a:r>
            <a:endParaRPr lang="en-US" sz="4000">
              <a:solidFill>
                <a:schemeClr val="bg1"/>
              </a:solidFill>
              <a:cs typeface="Myanmar Text"/>
            </a:endParaRPr>
          </a:p>
        </p:txBody>
      </p:sp>
      <p:pic>
        <p:nvPicPr>
          <p:cNvPr id="2" name="Picture 1" descr="A colorful circle with black text&#10;&#10;Description automatically generated">
            <a:extLst>
              <a:ext uri="{FF2B5EF4-FFF2-40B4-BE49-F238E27FC236}">
                <a16:creationId xmlns:a16="http://schemas.microsoft.com/office/drawing/2014/main" id="{C3989082-34C4-A5DC-2558-33DC88CDC8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403" y="1318779"/>
            <a:ext cx="1243602" cy="1248987"/>
          </a:xfrm>
          <a:prstGeom prst="rect">
            <a:avLst/>
          </a:prstGeom>
        </p:spPr>
      </p:pic>
      <p:sp>
        <p:nvSpPr>
          <p:cNvPr id="7" name="TextBox 1">
            <a:extLst>
              <a:ext uri="{FF2B5EF4-FFF2-40B4-BE49-F238E27FC236}">
                <a16:creationId xmlns:a16="http://schemas.microsoft.com/office/drawing/2014/main" id="{88809E49-1546-4F44-A53A-C7E46EB0ABE1}"/>
              </a:ext>
            </a:extLst>
          </p:cNvPr>
          <p:cNvSpPr txBox="1"/>
          <p:nvPr/>
        </p:nvSpPr>
        <p:spPr>
          <a:xfrm>
            <a:off x="4833420" y="5278689"/>
            <a:ext cx="2354491" cy="1077216"/>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cs typeface="Calibri"/>
              </a:rPr>
              <a:t>Overlay 2: </a:t>
            </a:r>
            <a:r>
              <a:rPr lang="en-US" sz="1600">
                <a:cs typeface="Calibri"/>
              </a:rPr>
              <a:t>This color scheme is applied to a single water molecule, representing polarity.</a:t>
            </a:r>
          </a:p>
        </p:txBody>
      </p:sp>
      <p:sp>
        <p:nvSpPr>
          <p:cNvPr id="8" name="TextBox 1">
            <a:extLst>
              <a:ext uri="{FF2B5EF4-FFF2-40B4-BE49-F238E27FC236}">
                <a16:creationId xmlns:a16="http://schemas.microsoft.com/office/drawing/2014/main" id="{5BE2AC39-A1D4-85A0-3446-E4D53CE4D103}"/>
              </a:ext>
            </a:extLst>
          </p:cNvPr>
          <p:cNvSpPr txBox="1"/>
          <p:nvPr/>
        </p:nvSpPr>
        <p:spPr>
          <a:xfrm>
            <a:off x="8271246" y="5278689"/>
            <a:ext cx="2354491" cy="1077216"/>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cs typeface="Calibri"/>
              </a:rPr>
              <a:t>Overlay 3: </a:t>
            </a:r>
            <a:r>
              <a:rPr lang="en-US" sz="1600">
                <a:cs typeface="Calibri"/>
              </a:rPr>
              <a:t>Polarity results in water molecules sticking together through hydrogen bonding.</a:t>
            </a:r>
          </a:p>
        </p:txBody>
      </p:sp>
      <p:sp>
        <p:nvSpPr>
          <p:cNvPr id="9" name="TextBox 1">
            <a:extLst>
              <a:ext uri="{FF2B5EF4-FFF2-40B4-BE49-F238E27FC236}">
                <a16:creationId xmlns:a16="http://schemas.microsoft.com/office/drawing/2014/main" id="{545A045C-2DC6-8923-1E74-9CAA36D7275D}"/>
              </a:ext>
            </a:extLst>
          </p:cNvPr>
          <p:cNvSpPr txBox="1"/>
          <p:nvPr/>
        </p:nvSpPr>
        <p:spPr>
          <a:xfrm>
            <a:off x="893913" y="5283905"/>
            <a:ext cx="3036968" cy="1077216"/>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cs typeface="Calibri"/>
              </a:rPr>
              <a:t>Overlay 1: </a:t>
            </a:r>
            <a:r>
              <a:rPr lang="en-US" sz="1600">
                <a:cs typeface="Calibri"/>
              </a:rPr>
              <a:t>A standardized color scheme is explored, representing the partial positive and partial negative regions of a molecule.</a:t>
            </a:r>
          </a:p>
        </p:txBody>
      </p:sp>
      <p:pic>
        <p:nvPicPr>
          <p:cNvPr id="12" name="Picture 11">
            <a:extLst>
              <a:ext uri="{FF2B5EF4-FFF2-40B4-BE49-F238E27FC236}">
                <a16:creationId xmlns:a16="http://schemas.microsoft.com/office/drawing/2014/main" id="{CB59B29B-1391-AA32-CB5A-ECF1664F4694}"/>
              </a:ext>
            </a:extLst>
          </p:cNvPr>
          <p:cNvPicPr>
            <a:picLocks noChangeAspect="1"/>
          </p:cNvPicPr>
          <p:nvPr/>
        </p:nvPicPr>
        <p:blipFill>
          <a:blip r:embed="rId6"/>
          <a:stretch>
            <a:fillRect/>
          </a:stretch>
        </p:blipFill>
        <p:spPr>
          <a:xfrm>
            <a:off x="7750582" y="2567766"/>
            <a:ext cx="2875155" cy="2680135"/>
          </a:xfrm>
          <a:prstGeom prst="rect">
            <a:avLst/>
          </a:prstGeom>
        </p:spPr>
      </p:pic>
      <p:pic>
        <p:nvPicPr>
          <p:cNvPr id="13" name="Picture 12">
            <a:extLst>
              <a:ext uri="{FF2B5EF4-FFF2-40B4-BE49-F238E27FC236}">
                <a16:creationId xmlns:a16="http://schemas.microsoft.com/office/drawing/2014/main" id="{4E2F037F-2F49-B73E-C96C-8C9ADF97E01B}"/>
              </a:ext>
            </a:extLst>
          </p:cNvPr>
          <p:cNvPicPr>
            <a:picLocks noChangeAspect="1"/>
          </p:cNvPicPr>
          <p:nvPr/>
        </p:nvPicPr>
        <p:blipFill>
          <a:blip r:embed="rId7"/>
          <a:stretch>
            <a:fillRect/>
          </a:stretch>
        </p:blipFill>
        <p:spPr>
          <a:xfrm>
            <a:off x="967393" y="3970676"/>
            <a:ext cx="2792365" cy="731546"/>
          </a:xfrm>
          <a:prstGeom prst="rect">
            <a:avLst/>
          </a:prstGeom>
        </p:spPr>
      </p:pic>
      <p:pic>
        <p:nvPicPr>
          <p:cNvPr id="14" name="Picture 13">
            <a:extLst>
              <a:ext uri="{FF2B5EF4-FFF2-40B4-BE49-F238E27FC236}">
                <a16:creationId xmlns:a16="http://schemas.microsoft.com/office/drawing/2014/main" id="{20090F43-E43C-B29E-00A2-DB72DED25EF0}"/>
              </a:ext>
            </a:extLst>
          </p:cNvPr>
          <p:cNvPicPr>
            <a:picLocks noChangeAspect="1"/>
          </p:cNvPicPr>
          <p:nvPr/>
        </p:nvPicPr>
        <p:blipFill>
          <a:blip r:embed="rId8"/>
          <a:stretch>
            <a:fillRect/>
          </a:stretch>
        </p:blipFill>
        <p:spPr>
          <a:xfrm>
            <a:off x="4692294" y="3209757"/>
            <a:ext cx="2354491" cy="1856854"/>
          </a:xfrm>
          <a:prstGeom prst="rect">
            <a:avLst/>
          </a:prstGeom>
        </p:spPr>
      </p:pic>
    </p:spTree>
    <p:custDataLst>
      <p:tags r:id="rId1"/>
    </p:custDataLst>
    <p:extLst>
      <p:ext uri="{BB962C8B-B14F-4D97-AF65-F5344CB8AC3E}">
        <p14:creationId xmlns:p14="http://schemas.microsoft.com/office/powerpoint/2010/main" val="40586376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8">
            <a:extLst>
              <a:ext uri="{FF2B5EF4-FFF2-40B4-BE49-F238E27FC236}">
                <a16:creationId xmlns:a16="http://schemas.microsoft.com/office/drawing/2014/main" id="{1006E827-B53C-39AA-F168-C487338224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7" y="120471"/>
            <a:ext cx="1207035" cy="1207035"/>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050F3EC4-50E9-D48A-CA90-4967136CD3F3}"/>
              </a:ext>
            </a:extLst>
          </p:cNvPr>
          <p:cNvSpPr txBox="1">
            <a:spLocks/>
          </p:cNvSpPr>
          <p:nvPr/>
        </p:nvSpPr>
        <p:spPr>
          <a:xfrm>
            <a:off x="850727" y="-85523"/>
            <a:ext cx="12225570"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Water Molecule Interactions</a:t>
            </a:r>
          </a:p>
        </p:txBody>
      </p:sp>
      <p:sp>
        <p:nvSpPr>
          <p:cNvPr id="9" name="TextBox 8">
            <a:extLst>
              <a:ext uri="{FF2B5EF4-FFF2-40B4-BE49-F238E27FC236}">
                <a16:creationId xmlns:a16="http://schemas.microsoft.com/office/drawing/2014/main" id="{8825E02B-83CC-FDD6-D45A-FAE1F225BC1C}"/>
              </a:ext>
            </a:extLst>
          </p:cNvPr>
          <p:cNvSpPr txBox="1"/>
          <p:nvPr/>
        </p:nvSpPr>
        <p:spPr>
          <a:xfrm>
            <a:off x="850726" y="1977253"/>
            <a:ext cx="5796565" cy="3631761"/>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r>
              <a:rPr lang="en-US" sz="2000">
                <a:solidFill>
                  <a:srgbClr val="000000"/>
                </a:solidFill>
                <a:cs typeface="Arial"/>
              </a:rPr>
              <a:t>Take out a second water molecule and explore how the two water molecules interact with each other. Make new observations in your notebook.</a:t>
            </a:r>
          </a:p>
          <a:p>
            <a:endParaRPr lang="en-US" sz="2000">
              <a:solidFill>
                <a:srgbClr val="000000"/>
              </a:solidFill>
              <a:cs typeface="Arial"/>
            </a:endParaRPr>
          </a:p>
          <a:p>
            <a:endParaRPr lang="en-US" sz="2000">
              <a:solidFill>
                <a:srgbClr val="000000"/>
              </a:solidFill>
              <a:cs typeface="Arial"/>
            </a:endParaRPr>
          </a:p>
          <a:p>
            <a:pPr>
              <a:spcAft>
                <a:spcPts val="1801"/>
              </a:spcAft>
            </a:pPr>
            <a:r>
              <a:rPr lang="en-US" sz="2000" b="1">
                <a:solidFill>
                  <a:srgbClr val="00B050"/>
                </a:solidFill>
                <a:cs typeface="Calibri"/>
              </a:rPr>
              <a:t>Do the two water molecules repel or attract?</a:t>
            </a:r>
          </a:p>
          <a:p>
            <a:pPr>
              <a:spcAft>
                <a:spcPts val="1801"/>
              </a:spcAft>
            </a:pPr>
            <a:r>
              <a:rPr lang="en-US" sz="2000" b="1">
                <a:solidFill>
                  <a:srgbClr val="00B050"/>
                </a:solidFill>
                <a:cs typeface="Calibri"/>
              </a:rPr>
              <a:t>Do the oxygen and hydrogen atoms in a water molecule repel and attract in the same ways? </a:t>
            </a:r>
          </a:p>
          <a:p>
            <a:pPr>
              <a:spcAft>
                <a:spcPts val="1801"/>
              </a:spcAft>
            </a:pPr>
            <a:r>
              <a:rPr lang="en-US" sz="2000" b="1">
                <a:solidFill>
                  <a:srgbClr val="00B050"/>
                </a:solidFill>
                <a:cs typeface="Calibri"/>
              </a:rPr>
              <a:t>How might these observations relate to the unequal distribution of electrons that we discovered earlier?</a:t>
            </a:r>
          </a:p>
        </p:txBody>
      </p:sp>
      <p:pic>
        <p:nvPicPr>
          <p:cNvPr id="12" name="Picture 11">
            <a:extLst>
              <a:ext uri="{FF2B5EF4-FFF2-40B4-BE49-F238E27FC236}">
                <a16:creationId xmlns:a16="http://schemas.microsoft.com/office/drawing/2014/main" id="{BEF425A5-2B02-F00E-9DC5-A50B3F2BF0A4}"/>
              </a:ext>
            </a:extLst>
          </p:cNvPr>
          <p:cNvPicPr>
            <a:picLocks noChangeAspect="1"/>
          </p:cNvPicPr>
          <p:nvPr/>
        </p:nvPicPr>
        <p:blipFill>
          <a:blip r:embed="rId6"/>
          <a:stretch>
            <a:fillRect/>
          </a:stretch>
        </p:blipFill>
        <p:spPr>
          <a:xfrm>
            <a:off x="6534260" y="1977253"/>
            <a:ext cx="5036040" cy="3369512"/>
          </a:xfrm>
          <a:prstGeom prst="rect">
            <a:avLst/>
          </a:prstGeom>
        </p:spPr>
      </p:pic>
    </p:spTree>
    <p:custDataLst>
      <p:tags r:id="rId1"/>
    </p:custDataLst>
    <p:extLst>
      <p:ext uri="{BB962C8B-B14F-4D97-AF65-F5344CB8AC3E}">
        <p14:creationId xmlns:p14="http://schemas.microsoft.com/office/powerpoint/2010/main" val="1481139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B729B28-26E4-20A6-E3C5-97ADC9BD5E66}"/>
              </a:ext>
            </a:extLst>
          </p:cNvPr>
          <p:cNvPicPr>
            <a:picLocks noChangeAspect="1"/>
          </p:cNvPicPr>
          <p:nvPr/>
        </p:nvPicPr>
        <p:blipFill>
          <a:blip r:embed="rId5"/>
          <a:stretch>
            <a:fillRect/>
          </a:stretch>
        </p:blipFill>
        <p:spPr>
          <a:xfrm>
            <a:off x="8255558" y="2871986"/>
            <a:ext cx="1969907" cy="3398140"/>
          </a:xfrm>
          <a:prstGeom prst="rect">
            <a:avLst/>
          </a:prstGeom>
        </p:spPr>
      </p:pic>
      <p:pic>
        <p:nvPicPr>
          <p:cNvPr id="2" name="Picture 1">
            <a:extLst>
              <a:ext uri="{FF2B5EF4-FFF2-40B4-BE49-F238E27FC236}">
                <a16:creationId xmlns:a16="http://schemas.microsoft.com/office/drawing/2014/main" id="{E1A21A6E-F033-06B3-4FD1-F772CA068D65}"/>
              </a:ext>
            </a:extLst>
          </p:cNvPr>
          <p:cNvPicPr>
            <a:picLocks noChangeAspect="1"/>
          </p:cNvPicPr>
          <p:nvPr/>
        </p:nvPicPr>
        <p:blipFill>
          <a:blip r:embed="rId6"/>
          <a:stretch>
            <a:fillRect/>
          </a:stretch>
        </p:blipFill>
        <p:spPr>
          <a:xfrm>
            <a:off x="4569768" y="2871986"/>
            <a:ext cx="2020764" cy="3486282"/>
          </a:xfrm>
          <a:prstGeom prst="rect">
            <a:avLst/>
          </a:prstGeom>
        </p:spPr>
      </p:pic>
      <p:pic>
        <p:nvPicPr>
          <p:cNvPr id="3" name="Picture 2">
            <a:extLst>
              <a:ext uri="{FF2B5EF4-FFF2-40B4-BE49-F238E27FC236}">
                <a16:creationId xmlns:a16="http://schemas.microsoft.com/office/drawing/2014/main" id="{17C8C1DD-CD4F-EE49-7A49-A0C231CA56AF}"/>
              </a:ext>
            </a:extLst>
          </p:cNvPr>
          <p:cNvPicPr>
            <a:picLocks noChangeAspect="1"/>
          </p:cNvPicPr>
          <p:nvPr/>
        </p:nvPicPr>
        <p:blipFill>
          <a:blip r:embed="rId7"/>
          <a:stretch>
            <a:fillRect/>
          </a:stretch>
        </p:blipFill>
        <p:spPr>
          <a:xfrm>
            <a:off x="927127" y="2871986"/>
            <a:ext cx="2020764" cy="3486282"/>
          </a:xfrm>
          <a:prstGeom prst="rect">
            <a:avLst/>
          </a:prstGeom>
        </p:spPr>
      </p:pic>
      <p:sp>
        <p:nvSpPr>
          <p:cNvPr id="4" name="Title 1">
            <a:extLst>
              <a:ext uri="{FF2B5EF4-FFF2-40B4-BE49-F238E27FC236}">
                <a16:creationId xmlns:a16="http://schemas.microsoft.com/office/drawing/2014/main" id="{7CDE9246-5A91-A363-097C-6E06054E3ECF}"/>
              </a:ext>
            </a:extLst>
          </p:cNvPr>
          <p:cNvSpPr txBox="1">
            <a:spLocks/>
          </p:cNvSpPr>
          <p:nvPr/>
        </p:nvSpPr>
        <p:spPr>
          <a:xfrm>
            <a:off x="819704" y="9280"/>
            <a:ext cx="9916384"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Explore Polarity with the 3DMD AR EDU App</a:t>
            </a:r>
          </a:p>
        </p:txBody>
      </p:sp>
      <p:sp>
        <p:nvSpPr>
          <p:cNvPr id="6" name="TextBox 5">
            <a:extLst>
              <a:ext uri="{FF2B5EF4-FFF2-40B4-BE49-F238E27FC236}">
                <a16:creationId xmlns:a16="http://schemas.microsoft.com/office/drawing/2014/main" id="{984AA4E9-CAF1-033F-020C-323C5C6D3DC9}"/>
              </a:ext>
            </a:extLst>
          </p:cNvPr>
          <p:cNvSpPr txBox="1"/>
          <p:nvPr/>
        </p:nvSpPr>
        <p:spPr>
          <a:xfrm>
            <a:off x="520245" y="196348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a:t>
            </a:r>
          </a:p>
          <a:p>
            <a:pPr algn="ctr"/>
            <a:r>
              <a:rPr lang="en-US" sz="2000" b="1">
                <a:solidFill>
                  <a:srgbClr val="D200B9"/>
                </a:solidFill>
                <a:cs typeface="Calibri"/>
              </a:rPr>
              <a:t>Polarity</a:t>
            </a:r>
            <a:endParaRPr lang="en-US" sz="2000">
              <a:cs typeface="Calibri"/>
            </a:endParaRPr>
          </a:p>
        </p:txBody>
      </p:sp>
      <p:sp>
        <p:nvSpPr>
          <p:cNvPr id="7" name="TextBox 6">
            <a:extLst>
              <a:ext uri="{FF2B5EF4-FFF2-40B4-BE49-F238E27FC236}">
                <a16:creationId xmlns:a16="http://schemas.microsoft.com/office/drawing/2014/main" id="{BECF61E3-E5A3-DF19-3FB1-B94A228D1BC4}"/>
              </a:ext>
            </a:extLst>
          </p:cNvPr>
          <p:cNvSpPr txBox="1"/>
          <p:nvPr/>
        </p:nvSpPr>
        <p:spPr>
          <a:xfrm>
            <a:off x="4569768" y="1963487"/>
            <a:ext cx="2020764"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spcAft>
                <a:spcPts val="600"/>
              </a:spcAft>
            </a:pPr>
            <a:r>
              <a:rPr lang="en-US" sz="2000">
                <a:cs typeface="Calibri"/>
              </a:rPr>
              <a:t>Scan a </a:t>
            </a:r>
            <a:r>
              <a:rPr lang="en-US" sz="2000" b="1">
                <a:cs typeface="Calibri"/>
              </a:rPr>
              <a:t>single water molecule</a:t>
            </a:r>
            <a:endParaRPr lang="en-US" sz="2000">
              <a:cs typeface="Calibri"/>
            </a:endParaRPr>
          </a:p>
        </p:txBody>
      </p:sp>
      <p:sp>
        <p:nvSpPr>
          <p:cNvPr id="8" name="TextBox 7">
            <a:extLst>
              <a:ext uri="{FF2B5EF4-FFF2-40B4-BE49-F238E27FC236}">
                <a16:creationId xmlns:a16="http://schemas.microsoft.com/office/drawing/2014/main" id="{83447AA7-9D36-6A54-0DBD-77AB3A6BD1B8}"/>
              </a:ext>
            </a:extLst>
          </p:cNvPr>
          <p:cNvSpPr txBox="1"/>
          <p:nvPr/>
        </p:nvSpPr>
        <p:spPr>
          <a:xfrm>
            <a:off x="8354785" y="1983366"/>
            <a:ext cx="1728551"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Only click the </a:t>
            </a:r>
            <a:r>
              <a:rPr lang="en-US" sz="2000" b="1">
                <a:solidFill>
                  <a:srgbClr val="D200B9"/>
                </a:solidFill>
                <a:cs typeface="Calibri"/>
              </a:rPr>
              <a:t>left button</a:t>
            </a:r>
            <a:endParaRPr lang="en-US" sz="2000">
              <a:cs typeface="Calibri"/>
            </a:endParaRPr>
          </a:p>
        </p:txBody>
      </p:sp>
      <p:sp>
        <p:nvSpPr>
          <p:cNvPr id="9" name="Oval 8">
            <a:extLst>
              <a:ext uri="{FF2B5EF4-FFF2-40B4-BE49-F238E27FC236}">
                <a16:creationId xmlns:a16="http://schemas.microsoft.com/office/drawing/2014/main" id="{E5663B8D-A9A4-CFDF-6C8D-1860BF6DBAC1}"/>
              </a:ext>
            </a:extLst>
          </p:cNvPr>
          <p:cNvSpPr/>
          <p:nvPr/>
        </p:nvSpPr>
        <p:spPr>
          <a:xfrm>
            <a:off x="987403" y="4404469"/>
            <a:ext cx="1086571" cy="1114433"/>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1" name="Oval 10">
            <a:extLst>
              <a:ext uri="{FF2B5EF4-FFF2-40B4-BE49-F238E27FC236}">
                <a16:creationId xmlns:a16="http://schemas.microsoft.com/office/drawing/2014/main" id="{BFF27590-6D1B-E8B9-FA85-51C8B5BA62A1}"/>
              </a:ext>
            </a:extLst>
          </p:cNvPr>
          <p:cNvSpPr/>
          <p:nvPr/>
        </p:nvSpPr>
        <p:spPr>
          <a:xfrm>
            <a:off x="8578754" y="5064981"/>
            <a:ext cx="640307" cy="715762"/>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10" name="Picture 9" descr="Icon&#10;&#10;Description automatically generated">
            <a:extLst>
              <a:ext uri="{FF2B5EF4-FFF2-40B4-BE49-F238E27FC236}">
                <a16:creationId xmlns:a16="http://schemas.microsoft.com/office/drawing/2014/main" id="{471FEEFC-9259-D692-7D47-BCFE1F8B6F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Tree>
    <p:custDataLst>
      <p:tags r:id="rId1"/>
    </p:custDataLst>
    <p:extLst>
      <p:ext uri="{BB962C8B-B14F-4D97-AF65-F5344CB8AC3E}">
        <p14:creationId xmlns:p14="http://schemas.microsoft.com/office/powerpoint/2010/main" val="1218277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F8833D2A-8E2E-D697-DFE3-66AE33D735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0471"/>
            <a:ext cx="1207035" cy="1207035"/>
          </a:xfrm>
          <a:prstGeom prst="rect">
            <a:avLst/>
          </a:prstGeom>
        </p:spPr>
      </p:pic>
      <p:sp>
        <p:nvSpPr>
          <p:cNvPr id="8" name="Title 1">
            <a:extLst>
              <a:ext uri="{FF2B5EF4-FFF2-40B4-BE49-F238E27FC236}">
                <a16:creationId xmlns:a16="http://schemas.microsoft.com/office/drawing/2014/main" id="{050F3EC4-50E9-D48A-CA90-4967136CD3F3}"/>
              </a:ext>
            </a:extLst>
          </p:cNvPr>
          <p:cNvSpPr txBox="1">
            <a:spLocks/>
          </p:cNvSpPr>
          <p:nvPr/>
        </p:nvSpPr>
        <p:spPr>
          <a:xfrm>
            <a:off x="850727" y="10730"/>
            <a:ext cx="12225570"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Partial Charges on a Water Molecule</a:t>
            </a:r>
          </a:p>
        </p:txBody>
      </p:sp>
      <p:sp>
        <p:nvSpPr>
          <p:cNvPr id="9" name="TextBox 8">
            <a:extLst>
              <a:ext uri="{FF2B5EF4-FFF2-40B4-BE49-F238E27FC236}">
                <a16:creationId xmlns:a16="http://schemas.microsoft.com/office/drawing/2014/main" id="{8825E02B-83CC-FDD6-D45A-FAE1F225BC1C}"/>
              </a:ext>
            </a:extLst>
          </p:cNvPr>
          <p:cNvSpPr txBox="1"/>
          <p:nvPr/>
        </p:nvSpPr>
        <p:spPr>
          <a:xfrm>
            <a:off x="850726" y="1995529"/>
            <a:ext cx="4977580" cy="355481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spcAft>
                <a:spcPts val="1801"/>
              </a:spcAft>
            </a:pPr>
            <a:r>
              <a:rPr lang="en-US" sz="2000">
                <a:cs typeface="Calibri"/>
              </a:rPr>
              <a:t>Since negatively charged electrons spend slightly </a:t>
            </a:r>
            <a:r>
              <a:rPr lang="en-US" sz="2000" b="1">
                <a:cs typeface="Calibri"/>
              </a:rPr>
              <a:t>more</a:t>
            </a:r>
            <a:r>
              <a:rPr lang="en-US" sz="2000">
                <a:cs typeface="Calibri"/>
              </a:rPr>
              <a:t> time near the oxygen atom, it has a </a:t>
            </a:r>
            <a:r>
              <a:rPr lang="en-US" sz="2000" b="1">
                <a:solidFill>
                  <a:srgbClr val="C00000"/>
                </a:solidFill>
                <a:cs typeface="Calibri"/>
              </a:rPr>
              <a:t>partial negative charge</a:t>
            </a:r>
            <a:r>
              <a:rPr lang="en-US" sz="2000">
                <a:cs typeface="Calibri"/>
              </a:rPr>
              <a:t>.</a:t>
            </a:r>
          </a:p>
          <a:p>
            <a:pPr>
              <a:spcAft>
                <a:spcPts val="1801"/>
              </a:spcAft>
            </a:pPr>
            <a:r>
              <a:rPr lang="en-US" sz="2000">
                <a:cs typeface="Calibri"/>
              </a:rPr>
              <a:t>Since negatively charged electrons spend slightly</a:t>
            </a:r>
            <a:r>
              <a:rPr lang="en-US" sz="2000" b="1">
                <a:cs typeface="Calibri"/>
              </a:rPr>
              <a:t> less </a:t>
            </a:r>
            <a:r>
              <a:rPr lang="en-US" sz="2000">
                <a:cs typeface="Calibri"/>
              </a:rPr>
              <a:t>time near the two hydrogen atoms, they have </a:t>
            </a:r>
            <a:r>
              <a:rPr lang="en-US" sz="2000" b="1">
                <a:solidFill>
                  <a:srgbClr val="0070C0"/>
                </a:solidFill>
                <a:cs typeface="Calibri"/>
              </a:rPr>
              <a:t>partial positive charges</a:t>
            </a:r>
            <a:r>
              <a:rPr lang="en-US" sz="2000">
                <a:cs typeface="Calibri"/>
              </a:rPr>
              <a:t>.</a:t>
            </a:r>
          </a:p>
          <a:p>
            <a:pPr>
              <a:spcAft>
                <a:spcPts val="1801"/>
              </a:spcAft>
            </a:pPr>
            <a:endParaRPr lang="en-US" sz="2000">
              <a:cs typeface="Calibri"/>
            </a:endParaRPr>
          </a:p>
          <a:p>
            <a:pPr>
              <a:spcAft>
                <a:spcPts val="1801"/>
              </a:spcAft>
            </a:pPr>
            <a:r>
              <a:rPr lang="en-US" sz="2000" b="1">
                <a:cs typeface="Calibri"/>
              </a:rPr>
              <a:t>This is called polarity, and results in water molecules sticking together!</a:t>
            </a:r>
          </a:p>
        </p:txBody>
      </p:sp>
      <p:pic>
        <p:nvPicPr>
          <p:cNvPr id="4" name="Picture 3">
            <a:extLst>
              <a:ext uri="{FF2B5EF4-FFF2-40B4-BE49-F238E27FC236}">
                <a16:creationId xmlns:a16="http://schemas.microsoft.com/office/drawing/2014/main" id="{73F35CB5-C4A3-F507-0064-5B3A56B24095}"/>
              </a:ext>
            </a:extLst>
          </p:cNvPr>
          <p:cNvPicPr>
            <a:picLocks noChangeAspect="1"/>
          </p:cNvPicPr>
          <p:nvPr/>
        </p:nvPicPr>
        <p:blipFill>
          <a:blip r:embed="rId6"/>
          <a:stretch>
            <a:fillRect/>
          </a:stretch>
        </p:blipFill>
        <p:spPr>
          <a:xfrm>
            <a:off x="6496042" y="2072636"/>
            <a:ext cx="4071762" cy="3582320"/>
          </a:xfrm>
          <a:prstGeom prst="rect">
            <a:avLst/>
          </a:prstGeom>
        </p:spPr>
      </p:pic>
    </p:spTree>
    <p:custDataLst>
      <p:tags r:id="rId1"/>
    </p:custDataLst>
    <p:extLst>
      <p:ext uri="{BB962C8B-B14F-4D97-AF65-F5344CB8AC3E}">
        <p14:creationId xmlns:p14="http://schemas.microsoft.com/office/powerpoint/2010/main" val="3021879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descr="A purple pencil in a white circle&#10;&#10;Description automatically generated">
            <a:extLst>
              <a:ext uri="{FF2B5EF4-FFF2-40B4-BE49-F238E27FC236}">
                <a16:creationId xmlns:a16="http://schemas.microsoft.com/office/drawing/2014/main" id="{0105B367-A1A7-E7E2-BCB6-1C9C0CF345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8" name="Title 1">
            <a:extLst>
              <a:ext uri="{FF2B5EF4-FFF2-40B4-BE49-F238E27FC236}">
                <a16:creationId xmlns:a16="http://schemas.microsoft.com/office/drawing/2014/main" id="{050F3EC4-50E9-D48A-CA90-4967136CD3F3}"/>
              </a:ext>
            </a:extLst>
          </p:cNvPr>
          <p:cNvSpPr txBox="1">
            <a:spLocks/>
          </p:cNvSpPr>
          <p:nvPr/>
        </p:nvSpPr>
        <p:spPr>
          <a:xfrm>
            <a:off x="850727" y="10730"/>
            <a:ext cx="12225570"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Visualizing Partial Charges</a:t>
            </a:r>
          </a:p>
        </p:txBody>
      </p:sp>
      <p:sp>
        <p:nvSpPr>
          <p:cNvPr id="9" name="TextBox 8">
            <a:extLst>
              <a:ext uri="{FF2B5EF4-FFF2-40B4-BE49-F238E27FC236}">
                <a16:creationId xmlns:a16="http://schemas.microsoft.com/office/drawing/2014/main" id="{8825E02B-83CC-FDD6-D45A-FAE1F225BC1C}"/>
              </a:ext>
            </a:extLst>
          </p:cNvPr>
          <p:cNvSpPr txBox="1"/>
          <p:nvPr/>
        </p:nvSpPr>
        <p:spPr>
          <a:xfrm>
            <a:off x="850726" y="1802325"/>
            <a:ext cx="4786750" cy="4324259"/>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spcAft>
                <a:spcPts val="1801"/>
              </a:spcAft>
            </a:pPr>
            <a:r>
              <a:rPr lang="en-US" sz="2000">
                <a:cs typeface="Calibri"/>
              </a:rPr>
              <a:t>Draw a water molecule in your notebook or take a screenshot in the app using the </a:t>
            </a:r>
            <a:r>
              <a:rPr lang="en-US" sz="2000" b="1">
                <a:solidFill>
                  <a:srgbClr val="D200B9"/>
                </a:solidFill>
                <a:cs typeface="Calibri"/>
              </a:rPr>
              <a:t>pencil </a:t>
            </a:r>
            <a:r>
              <a:rPr lang="en-US" sz="2000">
                <a:cs typeface="Calibri"/>
              </a:rPr>
              <a:t>in the bottom right corner.  </a:t>
            </a:r>
            <a:endParaRPr lang="en" sz="2000">
              <a:cs typeface="Arial"/>
            </a:endParaRPr>
          </a:p>
          <a:p>
            <a:endParaRPr lang="en" sz="2000">
              <a:cs typeface="Arial"/>
            </a:endParaRPr>
          </a:p>
          <a:p>
            <a:r>
              <a:rPr lang="en" sz="2000">
                <a:cs typeface="Arial"/>
              </a:rPr>
              <a:t>Annotate which end of the water molecule is more positive. </a:t>
            </a:r>
            <a:r>
              <a:rPr lang="en" sz="2000" b="1">
                <a:solidFill>
                  <a:srgbClr val="0070C0"/>
                </a:solidFill>
                <a:cs typeface="Arial"/>
              </a:rPr>
              <a:t>Color it blue</a:t>
            </a:r>
            <a:r>
              <a:rPr lang="en" sz="2000">
                <a:cs typeface="Arial"/>
              </a:rPr>
              <a:t>. </a:t>
            </a:r>
            <a:endParaRPr lang="en-US" sz="2000">
              <a:cs typeface="Arial"/>
            </a:endParaRPr>
          </a:p>
          <a:p>
            <a:endParaRPr lang="en" sz="2000">
              <a:cs typeface="Arial"/>
            </a:endParaRPr>
          </a:p>
          <a:p>
            <a:r>
              <a:rPr lang="en" sz="2000">
                <a:cs typeface="Arial"/>
              </a:rPr>
              <a:t>Annotate which end of the water molecule is more negative. </a:t>
            </a:r>
            <a:r>
              <a:rPr lang="en" sz="2000" b="1">
                <a:solidFill>
                  <a:srgbClr val="C00000"/>
                </a:solidFill>
                <a:cs typeface="Arial"/>
              </a:rPr>
              <a:t>Color it red</a:t>
            </a:r>
            <a:r>
              <a:rPr lang="en" sz="2000">
                <a:cs typeface="Arial"/>
              </a:rPr>
              <a:t>. </a:t>
            </a:r>
            <a:endParaRPr lang="en-US" sz="2000">
              <a:cs typeface="Arial"/>
            </a:endParaRPr>
          </a:p>
          <a:p>
            <a:endParaRPr lang="en" sz="2000">
              <a:cs typeface="Arial"/>
            </a:endParaRPr>
          </a:p>
          <a:p>
            <a:endParaRPr lang="en" sz="2000">
              <a:cs typeface="Arial"/>
            </a:endParaRPr>
          </a:p>
          <a:p>
            <a:r>
              <a:rPr lang="en" sz="2000" b="1">
                <a:solidFill>
                  <a:srgbClr val="1CA64A"/>
                </a:solidFill>
                <a:cs typeface="Arial"/>
              </a:rPr>
              <a:t>What color should be used to indicate where the charge is neutral</a:t>
            </a:r>
            <a:r>
              <a:rPr lang="en-US" sz="2000" b="1">
                <a:solidFill>
                  <a:srgbClr val="1CA64A"/>
                </a:solidFill>
                <a:cs typeface="Arial"/>
              </a:rPr>
              <a:t>?</a:t>
            </a:r>
            <a:endParaRPr lang="en-US" sz="2000" b="1">
              <a:solidFill>
                <a:srgbClr val="1CA64A"/>
              </a:solidFill>
              <a:cs typeface="Calibri"/>
            </a:endParaRPr>
          </a:p>
        </p:txBody>
      </p:sp>
      <p:pic>
        <p:nvPicPr>
          <p:cNvPr id="5" name="Picture 4">
            <a:extLst>
              <a:ext uri="{FF2B5EF4-FFF2-40B4-BE49-F238E27FC236}">
                <a16:creationId xmlns:a16="http://schemas.microsoft.com/office/drawing/2014/main" id="{C71AA919-7F94-7649-5FB8-D6AB6F7FBEE9}"/>
              </a:ext>
            </a:extLst>
          </p:cNvPr>
          <p:cNvPicPr>
            <a:picLocks noChangeAspect="1"/>
          </p:cNvPicPr>
          <p:nvPr/>
        </p:nvPicPr>
        <p:blipFill>
          <a:blip r:embed="rId6"/>
          <a:stretch>
            <a:fillRect/>
          </a:stretch>
        </p:blipFill>
        <p:spPr>
          <a:xfrm>
            <a:off x="6554526" y="1802325"/>
            <a:ext cx="3816896" cy="4289599"/>
          </a:xfrm>
          <a:prstGeom prst="rect">
            <a:avLst/>
          </a:prstGeom>
        </p:spPr>
      </p:pic>
    </p:spTree>
    <p:custDataLst>
      <p:tags r:id="rId1"/>
    </p:custDataLst>
    <p:extLst>
      <p:ext uri="{BB962C8B-B14F-4D97-AF65-F5344CB8AC3E}">
        <p14:creationId xmlns:p14="http://schemas.microsoft.com/office/powerpoint/2010/main" val="3296017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13" name="Object 12">
            <a:extLst>
              <a:ext uri="{FF2B5EF4-FFF2-40B4-BE49-F238E27FC236}">
                <a16:creationId xmlns:a16="http://schemas.microsoft.com/office/drawing/2014/main" id="{E1D81CA1-3D3B-DBB5-7C92-379EFF72BE8E}"/>
              </a:ext>
            </a:extLst>
          </p:cNvPr>
          <p:cNvGraphicFramePr>
            <a:graphicFrameLocks noChangeAspect="1"/>
          </p:cNvGraphicFramePr>
          <p:nvPr>
            <p:extLst>
              <p:ext uri="{D42A27DB-BD31-4B8C-83A1-F6EECF244321}">
                <p14:modId xmlns:p14="http://schemas.microsoft.com/office/powerpoint/2010/main" val="2262379516"/>
              </p:ext>
            </p:extLst>
          </p:nvPr>
        </p:nvGraphicFramePr>
        <p:xfrm>
          <a:off x="8237547" y="2857597"/>
          <a:ext cx="2020764" cy="3412528"/>
        </p:xfrm>
        <a:graphic>
          <a:graphicData uri="http://schemas.openxmlformats.org/presentationml/2006/ole">
            <mc:AlternateContent xmlns:mc="http://schemas.openxmlformats.org/markup-compatibility/2006">
              <mc:Choice xmlns:v="urn:schemas-microsoft-com:vml" Requires="v">
                <p:oleObj r:id="rId5" imgW="6679080" imgH="10158480" progId="">
                  <p:embed/>
                </p:oleObj>
              </mc:Choice>
              <mc:Fallback>
                <p:oleObj r:id="rId5" imgW="6679080" imgH="10158480" progId="">
                  <p:embed/>
                  <p:pic>
                    <p:nvPicPr>
                      <p:cNvPr id="13" name="Object 12">
                        <a:extLst>
                          <a:ext uri="{FF2B5EF4-FFF2-40B4-BE49-F238E27FC236}">
                            <a16:creationId xmlns:a16="http://schemas.microsoft.com/office/drawing/2014/main" id="{E1D81CA1-3D3B-DBB5-7C92-379EFF72BE8E}"/>
                          </a:ext>
                        </a:extLst>
                      </p:cNvPr>
                      <p:cNvPicPr/>
                      <p:nvPr/>
                    </p:nvPicPr>
                    <p:blipFill>
                      <a:blip r:embed="rId6"/>
                      <a:stretch>
                        <a:fillRect/>
                      </a:stretch>
                    </p:blipFill>
                    <p:spPr>
                      <a:xfrm>
                        <a:off x="8237547" y="2857597"/>
                        <a:ext cx="2020764" cy="341252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E1A21A6E-F033-06B3-4FD1-F772CA068D65}"/>
              </a:ext>
            </a:extLst>
          </p:cNvPr>
          <p:cNvPicPr>
            <a:picLocks noChangeAspect="1"/>
          </p:cNvPicPr>
          <p:nvPr/>
        </p:nvPicPr>
        <p:blipFill>
          <a:blip r:embed="rId7"/>
          <a:stretch>
            <a:fillRect/>
          </a:stretch>
        </p:blipFill>
        <p:spPr>
          <a:xfrm>
            <a:off x="4569768" y="2871986"/>
            <a:ext cx="2020764" cy="3486282"/>
          </a:xfrm>
          <a:prstGeom prst="rect">
            <a:avLst/>
          </a:prstGeom>
        </p:spPr>
      </p:pic>
      <p:pic>
        <p:nvPicPr>
          <p:cNvPr id="3" name="Picture 2">
            <a:extLst>
              <a:ext uri="{FF2B5EF4-FFF2-40B4-BE49-F238E27FC236}">
                <a16:creationId xmlns:a16="http://schemas.microsoft.com/office/drawing/2014/main" id="{17C8C1DD-CD4F-EE49-7A49-A0C231CA56AF}"/>
              </a:ext>
            </a:extLst>
          </p:cNvPr>
          <p:cNvPicPr>
            <a:picLocks noChangeAspect="1"/>
          </p:cNvPicPr>
          <p:nvPr/>
        </p:nvPicPr>
        <p:blipFill>
          <a:blip r:embed="rId8"/>
          <a:stretch>
            <a:fillRect/>
          </a:stretch>
        </p:blipFill>
        <p:spPr>
          <a:xfrm>
            <a:off x="927127" y="2871986"/>
            <a:ext cx="2020764" cy="3486282"/>
          </a:xfrm>
          <a:prstGeom prst="rect">
            <a:avLst/>
          </a:prstGeom>
        </p:spPr>
      </p:pic>
      <p:sp>
        <p:nvSpPr>
          <p:cNvPr id="4" name="Title 1">
            <a:extLst>
              <a:ext uri="{FF2B5EF4-FFF2-40B4-BE49-F238E27FC236}">
                <a16:creationId xmlns:a16="http://schemas.microsoft.com/office/drawing/2014/main" id="{7CDE9246-5A91-A363-097C-6E06054E3ECF}"/>
              </a:ext>
            </a:extLst>
          </p:cNvPr>
          <p:cNvSpPr txBox="1">
            <a:spLocks/>
          </p:cNvSpPr>
          <p:nvPr/>
        </p:nvSpPr>
        <p:spPr>
          <a:xfrm>
            <a:off x="819704" y="9280"/>
            <a:ext cx="9916384" cy="997827"/>
          </a:xfrm>
          <a:prstGeom prst="rect">
            <a:avLst/>
          </a:prstGeom>
        </p:spPr>
        <p:txBody>
          <a:bodyPr vert="horz" lIns="91440" tIns="45719" rIns="91440" bIns="45719" rtlCol="0" anchor="ctr">
            <a:normAutofit fontScale="925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Check Your Drawing with the 3DMD AR EDU App</a:t>
            </a:r>
          </a:p>
        </p:txBody>
      </p:sp>
      <p:sp>
        <p:nvSpPr>
          <p:cNvPr id="9" name="Oval 8">
            <a:extLst>
              <a:ext uri="{FF2B5EF4-FFF2-40B4-BE49-F238E27FC236}">
                <a16:creationId xmlns:a16="http://schemas.microsoft.com/office/drawing/2014/main" id="{E5663B8D-A9A4-CFDF-6C8D-1860BF6DBAC1}"/>
              </a:ext>
            </a:extLst>
          </p:cNvPr>
          <p:cNvSpPr/>
          <p:nvPr/>
        </p:nvSpPr>
        <p:spPr>
          <a:xfrm>
            <a:off x="981357" y="4415651"/>
            <a:ext cx="1086571" cy="1114433"/>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1" name="Oval 10">
            <a:extLst>
              <a:ext uri="{FF2B5EF4-FFF2-40B4-BE49-F238E27FC236}">
                <a16:creationId xmlns:a16="http://schemas.microsoft.com/office/drawing/2014/main" id="{BFF27590-6D1B-E8B9-FA85-51C8B5BA62A1}"/>
              </a:ext>
            </a:extLst>
          </p:cNvPr>
          <p:cNvSpPr/>
          <p:nvPr/>
        </p:nvSpPr>
        <p:spPr>
          <a:xfrm>
            <a:off x="8955150" y="5064981"/>
            <a:ext cx="640307" cy="715762"/>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10" name="Picture 9" descr="Icon&#10;&#10;Description automatically generated">
            <a:extLst>
              <a:ext uri="{FF2B5EF4-FFF2-40B4-BE49-F238E27FC236}">
                <a16:creationId xmlns:a16="http://schemas.microsoft.com/office/drawing/2014/main" id="{B87D193E-9FE2-C332-A049-DAC62EC8657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12" name="TextBox 11">
            <a:extLst>
              <a:ext uri="{FF2B5EF4-FFF2-40B4-BE49-F238E27FC236}">
                <a16:creationId xmlns:a16="http://schemas.microsoft.com/office/drawing/2014/main" id="{C69DB6A2-A587-4D83-C768-7A61B8FFB313}"/>
              </a:ext>
            </a:extLst>
          </p:cNvPr>
          <p:cNvSpPr txBox="1"/>
          <p:nvPr/>
        </p:nvSpPr>
        <p:spPr>
          <a:xfrm>
            <a:off x="520245" y="196348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a:t>
            </a:r>
          </a:p>
          <a:p>
            <a:pPr algn="ctr"/>
            <a:r>
              <a:rPr lang="en-US" sz="2000" b="1">
                <a:solidFill>
                  <a:srgbClr val="D200B9"/>
                </a:solidFill>
                <a:cs typeface="Calibri"/>
              </a:rPr>
              <a:t>Polarity</a:t>
            </a:r>
            <a:endParaRPr lang="en-US" sz="2000">
              <a:cs typeface="Calibri"/>
            </a:endParaRPr>
          </a:p>
        </p:txBody>
      </p:sp>
      <p:sp>
        <p:nvSpPr>
          <p:cNvPr id="14" name="TextBox 13">
            <a:extLst>
              <a:ext uri="{FF2B5EF4-FFF2-40B4-BE49-F238E27FC236}">
                <a16:creationId xmlns:a16="http://schemas.microsoft.com/office/drawing/2014/main" id="{EB9A9B22-4064-7CA1-261C-42F10D1C5E79}"/>
              </a:ext>
            </a:extLst>
          </p:cNvPr>
          <p:cNvSpPr txBox="1"/>
          <p:nvPr/>
        </p:nvSpPr>
        <p:spPr>
          <a:xfrm>
            <a:off x="4569768" y="1963487"/>
            <a:ext cx="2020764"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spcAft>
                <a:spcPts val="600"/>
              </a:spcAft>
            </a:pPr>
            <a:r>
              <a:rPr lang="en-US" sz="2000">
                <a:cs typeface="Calibri"/>
              </a:rPr>
              <a:t>Scan a </a:t>
            </a:r>
            <a:r>
              <a:rPr lang="en-US" sz="2000" b="1">
                <a:cs typeface="Calibri"/>
              </a:rPr>
              <a:t>single water molecule</a:t>
            </a:r>
            <a:endParaRPr lang="en-US" sz="2000">
              <a:cs typeface="Calibri"/>
            </a:endParaRPr>
          </a:p>
        </p:txBody>
      </p:sp>
      <p:sp>
        <p:nvSpPr>
          <p:cNvPr id="15" name="TextBox 14">
            <a:extLst>
              <a:ext uri="{FF2B5EF4-FFF2-40B4-BE49-F238E27FC236}">
                <a16:creationId xmlns:a16="http://schemas.microsoft.com/office/drawing/2014/main" id="{71FFA96E-ED00-1C4A-CCE1-EC03506E4A3E}"/>
              </a:ext>
            </a:extLst>
          </p:cNvPr>
          <p:cNvSpPr txBox="1"/>
          <p:nvPr/>
        </p:nvSpPr>
        <p:spPr>
          <a:xfrm>
            <a:off x="8354785" y="1983366"/>
            <a:ext cx="1728551"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Only click the </a:t>
            </a:r>
            <a:r>
              <a:rPr lang="en-US" sz="2000" b="1">
                <a:solidFill>
                  <a:srgbClr val="D200B9"/>
                </a:solidFill>
                <a:cs typeface="Calibri"/>
              </a:rPr>
              <a:t>middle button</a:t>
            </a:r>
            <a:endParaRPr lang="en-US" sz="2000">
              <a:cs typeface="Calibri"/>
            </a:endParaRPr>
          </a:p>
        </p:txBody>
      </p:sp>
    </p:spTree>
    <p:custDataLst>
      <p:tags r:id="rId1"/>
    </p:custDataLst>
    <p:extLst>
      <p:ext uri="{BB962C8B-B14F-4D97-AF65-F5344CB8AC3E}">
        <p14:creationId xmlns:p14="http://schemas.microsoft.com/office/powerpoint/2010/main" val="19296212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descr="A purple and white head with a light bulb inside&#10;&#10;Description automatically generated">
            <a:extLst>
              <a:ext uri="{FF2B5EF4-FFF2-40B4-BE49-F238E27FC236}">
                <a16:creationId xmlns:a16="http://schemas.microsoft.com/office/drawing/2014/main" id="{61880777-D500-C8DF-747B-670D534AB9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2486" y="127174"/>
            <a:ext cx="1210006" cy="120032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A1227B6-D870-85AB-B5D2-9B8D4392F728}"/>
              </a:ext>
            </a:extLst>
          </p:cNvPr>
          <p:cNvPicPr>
            <a:picLocks noChangeAspect="1"/>
          </p:cNvPicPr>
          <p:nvPr/>
        </p:nvPicPr>
        <p:blipFill>
          <a:blip r:embed="rId6"/>
          <a:stretch>
            <a:fillRect/>
          </a:stretch>
        </p:blipFill>
        <p:spPr>
          <a:xfrm>
            <a:off x="6554526" y="1846924"/>
            <a:ext cx="3816896" cy="4289599"/>
          </a:xfrm>
          <a:prstGeom prst="rect">
            <a:avLst/>
          </a:prstGeom>
        </p:spPr>
      </p:pic>
      <p:sp>
        <p:nvSpPr>
          <p:cNvPr id="8" name="Title 1">
            <a:extLst>
              <a:ext uri="{FF2B5EF4-FFF2-40B4-BE49-F238E27FC236}">
                <a16:creationId xmlns:a16="http://schemas.microsoft.com/office/drawing/2014/main" id="{050F3EC4-50E9-D48A-CA90-4967136CD3F3}"/>
              </a:ext>
            </a:extLst>
          </p:cNvPr>
          <p:cNvSpPr txBox="1">
            <a:spLocks/>
          </p:cNvSpPr>
          <p:nvPr/>
        </p:nvSpPr>
        <p:spPr>
          <a:xfrm>
            <a:off x="183977" y="-1176"/>
            <a:ext cx="12225570"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Review Or Revise Your Water Molecule Drawing</a:t>
            </a:r>
          </a:p>
        </p:txBody>
      </p:sp>
      <p:sp>
        <p:nvSpPr>
          <p:cNvPr id="9" name="TextBox 8">
            <a:extLst>
              <a:ext uri="{FF2B5EF4-FFF2-40B4-BE49-F238E27FC236}">
                <a16:creationId xmlns:a16="http://schemas.microsoft.com/office/drawing/2014/main" id="{8825E02B-83CC-FDD6-D45A-FAE1F225BC1C}"/>
              </a:ext>
            </a:extLst>
          </p:cNvPr>
          <p:cNvSpPr txBox="1"/>
          <p:nvPr/>
        </p:nvSpPr>
        <p:spPr>
          <a:xfrm>
            <a:off x="850725" y="2428068"/>
            <a:ext cx="5057094" cy="2862320"/>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r>
              <a:rPr lang="en" sz="2000" b="1">
                <a:solidFill>
                  <a:srgbClr val="1CA64A"/>
                </a:solidFill>
                <a:cs typeface="Arial"/>
              </a:rPr>
              <a:t>Did your drawing match the colors in the app?</a:t>
            </a:r>
            <a:r>
              <a:rPr lang="en" sz="2000">
                <a:solidFill>
                  <a:srgbClr val="000000"/>
                </a:solidFill>
                <a:cs typeface="Arial"/>
              </a:rPr>
              <a:t>  </a:t>
            </a:r>
          </a:p>
          <a:p>
            <a:endParaRPr lang="en" sz="2000">
              <a:solidFill>
                <a:srgbClr val="000000"/>
              </a:solidFill>
              <a:cs typeface="Arial"/>
            </a:endParaRPr>
          </a:p>
          <a:p>
            <a:r>
              <a:rPr lang="en" sz="2000">
                <a:cs typeface="Arial"/>
              </a:rPr>
              <a:t>Revise your drawing if necessary to show where the positive, negative and neutral charges are. </a:t>
            </a:r>
            <a:endParaRPr lang="en-US" sz="2000">
              <a:cs typeface="Arial"/>
            </a:endParaRPr>
          </a:p>
          <a:p>
            <a:endParaRPr lang="en-US" sz="2000">
              <a:cs typeface="Arial"/>
            </a:endParaRPr>
          </a:p>
          <a:p>
            <a:r>
              <a:rPr lang="en" sz="2000">
                <a:solidFill>
                  <a:srgbClr val="000000"/>
                </a:solidFill>
                <a:cs typeface="Arial"/>
              </a:rPr>
              <a:t>This is one of many different ways to think about water polarity. This color scheme is called an </a:t>
            </a:r>
            <a:r>
              <a:rPr lang="en" sz="2000" b="1">
                <a:solidFill>
                  <a:srgbClr val="000000"/>
                </a:solidFill>
                <a:cs typeface="Arial"/>
              </a:rPr>
              <a:t>electrostatic potential map</a:t>
            </a:r>
            <a:r>
              <a:rPr lang="en" sz="2000">
                <a:solidFill>
                  <a:srgbClr val="000000"/>
                </a:solidFill>
                <a:cs typeface="Arial"/>
              </a:rPr>
              <a:t>.</a:t>
            </a:r>
            <a:endParaRPr lang="en" sz="2000">
              <a:cs typeface="Arial"/>
            </a:endParaRPr>
          </a:p>
        </p:txBody>
      </p:sp>
    </p:spTree>
    <p:custDataLst>
      <p:tags r:id="rId1"/>
    </p:custDataLst>
    <p:extLst>
      <p:ext uri="{BB962C8B-B14F-4D97-AF65-F5344CB8AC3E}">
        <p14:creationId xmlns:p14="http://schemas.microsoft.com/office/powerpoint/2010/main" val="971203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8">
            <a:extLst>
              <a:ext uri="{FF2B5EF4-FFF2-40B4-BE49-F238E27FC236}">
                <a16:creationId xmlns:a16="http://schemas.microsoft.com/office/drawing/2014/main" id="{9727C73B-1E48-ABCF-4F9E-D0C73E4532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7" y="120471"/>
            <a:ext cx="1207035" cy="1207035"/>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050F3EC4-50E9-D48A-CA90-4967136CD3F3}"/>
              </a:ext>
            </a:extLst>
          </p:cNvPr>
          <p:cNvSpPr txBox="1">
            <a:spLocks/>
          </p:cNvSpPr>
          <p:nvPr/>
        </p:nvSpPr>
        <p:spPr>
          <a:xfrm>
            <a:off x="850727" y="10730"/>
            <a:ext cx="12225570"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Polarity and Multiple Water Molecules</a:t>
            </a:r>
          </a:p>
        </p:txBody>
      </p:sp>
      <p:sp>
        <p:nvSpPr>
          <p:cNvPr id="9" name="TextBox 8">
            <a:extLst>
              <a:ext uri="{FF2B5EF4-FFF2-40B4-BE49-F238E27FC236}">
                <a16:creationId xmlns:a16="http://schemas.microsoft.com/office/drawing/2014/main" id="{8825E02B-83CC-FDD6-D45A-FAE1F225BC1C}"/>
              </a:ext>
            </a:extLst>
          </p:cNvPr>
          <p:cNvSpPr txBox="1"/>
          <p:nvPr/>
        </p:nvSpPr>
        <p:spPr>
          <a:xfrm>
            <a:off x="850725" y="2390722"/>
            <a:ext cx="5510318" cy="2862320"/>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r>
              <a:rPr lang="en" sz="2000">
                <a:latin typeface="Arial"/>
                <a:cs typeface="Arial"/>
              </a:rPr>
              <a:t>Using five water molecules, explore how multiple water molecules interact.  </a:t>
            </a:r>
          </a:p>
          <a:p>
            <a:endParaRPr lang="en" sz="2000">
              <a:solidFill>
                <a:srgbClr val="000000"/>
              </a:solidFill>
              <a:latin typeface="Arial"/>
              <a:cs typeface="Arial"/>
            </a:endParaRPr>
          </a:p>
          <a:p>
            <a:r>
              <a:rPr lang="en" sz="2000">
                <a:solidFill>
                  <a:srgbClr val="000000"/>
                </a:solidFill>
                <a:latin typeface="Arial"/>
                <a:cs typeface="Arial"/>
              </a:rPr>
              <a:t>Try to build a structure that shows </a:t>
            </a:r>
            <a:r>
              <a:rPr lang="en" sz="2000" b="1">
                <a:solidFill>
                  <a:srgbClr val="000000"/>
                </a:solidFill>
                <a:latin typeface="Arial"/>
                <a:cs typeface="Arial"/>
              </a:rPr>
              <a:t>every</a:t>
            </a:r>
            <a:r>
              <a:rPr lang="en" sz="2000">
                <a:solidFill>
                  <a:srgbClr val="000000"/>
                </a:solidFill>
                <a:latin typeface="Arial"/>
                <a:cs typeface="Arial"/>
              </a:rPr>
              <a:t> interaction a single water molecule could have.</a:t>
            </a:r>
            <a:endParaRPr lang="en-US" sz="2000">
              <a:solidFill>
                <a:srgbClr val="000000"/>
              </a:solidFill>
              <a:latin typeface="Arial"/>
              <a:cs typeface="Arial"/>
            </a:endParaRPr>
          </a:p>
          <a:p>
            <a:endParaRPr lang="en" sz="2000">
              <a:latin typeface="Arial"/>
              <a:cs typeface="Arial"/>
            </a:endParaRPr>
          </a:p>
          <a:p>
            <a:r>
              <a:rPr lang="en" sz="2000" b="1">
                <a:solidFill>
                  <a:srgbClr val="1CA64A"/>
                </a:solidFill>
                <a:latin typeface="Arial"/>
                <a:cs typeface="Arial"/>
              </a:rPr>
              <a:t>What do you notice about how four water molecules interact with a single water molecule?  </a:t>
            </a:r>
          </a:p>
        </p:txBody>
      </p:sp>
      <p:pic>
        <p:nvPicPr>
          <p:cNvPr id="6" name="Picture 5">
            <a:extLst>
              <a:ext uri="{FF2B5EF4-FFF2-40B4-BE49-F238E27FC236}">
                <a16:creationId xmlns:a16="http://schemas.microsoft.com/office/drawing/2014/main" id="{439B7A93-B200-0892-A2A2-AEB469BF495A}"/>
              </a:ext>
            </a:extLst>
          </p:cNvPr>
          <p:cNvPicPr>
            <a:picLocks noChangeAspect="1"/>
          </p:cNvPicPr>
          <p:nvPr/>
        </p:nvPicPr>
        <p:blipFill>
          <a:blip r:embed="rId6"/>
          <a:stretch>
            <a:fillRect/>
          </a:stretch>
        </p:blipFill>
        <p:spPr>
          <a:xfrm rot="307914">
            <a:off x="6361043" y="1744578"/>
            <a:ext cx="4898651" cy="4310351"/>
          </a:xfrm>
          <a:prstGeom prst="rect">
            <a:avLst/>
          </a:prstGeom>
        </p:spPr>
      </p:pic>
    </p:spTree>
    <p:custDataLst>
      <p:tags r:id="rId1"/>
    </p:custDataLst>
    <p:extLst>
      <p:ext uri="{BB962C8B-B14F-4D97-AF65-F5344CB8AC3E}">
        <p14:creationId xmlns:p14="http://schemas.microsoft.com/office/powerpoint/2010/main" val="23527250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13" name="Object 12">
            <a:extLst>
              <a:ext uri="{FF2B5EF4-FFF2-40B4-BE49-F238E27FC236}">
                <a16:creationId xmlns:a16="http://schemas.microsoft.com/office/drawing/2014/main" id="{E1D81CA1-3D3B-DBB5-7C92-379EFF72BE8E}"/>
              </a:ext>
            </a:extLst>
          </p:cNvPr>
          <p:cNvGraphicFramePr>
            <a:graphicFrameLocks noChangeAspect="1"/>
          </p:cNvGraphicFramePr>
          <p:nvPr>
            <p:extLst>
              <p:ext uri="{D42A27DB-BD31-4B8C-83A1-F6EECF244321}">
                <p14:modId xmlns:p14="http://schemas.microsoft.com/office/powerpoint/2010/main" val="1246555664"/>
              </p:ext>
            </p:extLst>
          </p:nvPr>
        </p:nvGraphicFramePr>
        <p:xfrm>
          <a:off x="8228311" y="2857597"/>
          <a:ext cx="2020764" cy="3412528"/>
        </p:xfrm>
        <a:graphic>
          <a:graphicData uri="http://schemas.openxmlformats.org/presentationml/2006/ole">
            <mc:AlternateContent xmlns:mc="http://schemas.openxmlformats.org/markup-compatibility/2006">
              <mc:Choice xmlns:v="urn:schemas-microsoft-com:vml" Requires="v">
                <p:oleObj r:id="rId5" imgW="6679080" imgH="10158480" progId="">
                  <p:embed/>
                </p:oleObj>
              </mc:Choice>
              <mc:Fallback>
                <p:oleObj r:id="rId5" imgW="6679080" imgH="10158480" progId="">
                  <p:embed/>
                  <p:pic>
                    <p:nvPicPr>
                      <p:cNvPr id="13" name="Object 12">
                        <a:extLst>
                          <a:ext uri="{FF2B5EF4-FFF2-40B4-BE49-F238E27FC236}">
                            <a16:creationId xmlns:a16="http://schemas.microsoft.com/office/drawing/2014/main" id="{E1D81CA1-3D3B-DBB5-7C92-379EFF72BE8E}"/>
                          </a:ext>
                        </a:extLst>
                      </p:cNvPr>
                      <p:cNvPicPr/>
                      <p:nvPr/>
                    </p:nvPicPr>
                    <p:blipFill>
                      <a:blip r:embed="rId6"/>
                      <a:stretch>
                        <a:fillRect/>
                      </a:stretch>
                    </p:blipFill>
                    <p:spPr>
                      <a:xfrm>
                        <a:off x="8228311" y="2857597"/>
                        <a:ext cx="2020764" cy="341252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E1A21A6E-F033-06B3-4FD1-F772CA068D65}"/>
              </a:ext>
            </a:extLst>
          </p:cNvPr>
          <p:cNvPicPr>
            <a:picLocks noChangeAspect="1"/>
          </p:cNvPicPr>
          <p:nvPr/>
        </p:nvPicPr>
        <p:blipFill>
          <a:blip r:embed="rId7"/>
          <a:stretch>
            <a:fillRect/>
          </a:stretch>
        </p:blipFill>
        <p:spPr>
          <a:xfrm>
            <a:off x="4569768" y="2871986"/>
            <a:ext cx="2020764" cy="3486282"/>
          </a:xfrm>
          <a:prstGeom prst="rect">
            <a:avLst/>
          </a:prstGeom>
        </p:spPr>
      </p:pic>
      <p:pic>
        <p:nvPicPr>
          <p:cNvPr id="3" name="Picture 2">
            <a:extLst>
              <a:ext uri="{FF2B5EF4-FFF2-40B4-BE49-F238E27FC236}">
                <a16:creationId xmlns:a16="http://schemas.microsoft.com/office/drawing/2014/main" id="{17C8C1DD-CD4F-EE49-7A49-A0C231CA56AF}"/>
              </a:ext>
            </a:extLst>
          </p:cNvPr>
          <p:cNvPicPr>
            <a:picLocks noChangeAspect="1"/>
          </p:cNvPicPr>
          <p:nvPr/>
        </p:nvPicPr>
        <p:blipFill>
          <a:blip r:embed="rId8"/>
          <a:stretch>
            <a:fillRect/>
          </a:stretch>
        </p:blipFill>
        <p:spPr>
          <a:xfrm>
            <a:off x="927127" y="2871986"/>
            <a:ext cx="2020764" cy="3486282"/>
          </a:xfrm>
          <a:prstGeom prst="rect">
            <a:avLst/>
          </a:prstGeom>
        </p:spPr>
      </p:pic>
      <p:sp>
        <p:nvSpPr>
          <p:cNvPr id="4" name="Title 1">
            <a:extLst>
              <a:ext uri="{FF2B5EF4-FFF2-40B4-BE49-F238E27FC236}">
                <a16:creationId xmlns:a16="http://schemas.microsoft.com/office/drawing/2014/main" id="{7CDE9246-5A91-A363-097C-6E06054E3ECF}"/>
              </a:ext>
            </a:extLst>
          </p:cNvPr>
          <p:cNvSpPr txBox="1">
            <a:spLocks/>
          </p:cNvSpPr>
          <p:nvPr/>
        </p:nvSpPr>
        <p:spPr>
          <a:xfrm>
            <a:off x="819704" y="9280"/>
            <a:ext cx="9916384" cy="997827"/>
          </a:xfrm>
          <a:prstGeom prst="rect">
            <a:avLst/>
          </a:prstGeom>
        </p:spPr>
        <p:txBody>
          <a:bodyPr vert="horz" lIns="91440" tIns="45719" rIns="91440" bIns="45719" rtlCol="0" anchor="ctr">
            <a:normAutofit fontScale="925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Check Your Drawing with the 3DMD AR EDU App</a:t>
            </a:r>
          </a:p>
        </p:txBody>
      </p:sp>
      <p:sp>
        <p:nvSpPr>
          <p:cNvPr id="9" name="Oval 8">
            <a:extLst>
              <a:ext uri="{FF2B5EF4-FFF2-40B4-BE49-F238E27FC236}">
                <a16:creationId xmlns:a16="http://schemas.microsoft.com/office/drawing/2014/main" id="{E5663B8D-A9A4-CFDF-6C8D-1860BF6DBAC1}"/>
              </a:ext>
            </a:extLst>
          </p:cNvPr>
          <p:cNvSpPr/>
          <p:nvPr/>
        </p:nvSpPr>
        <p:spPr>
          <a:xfrm>
            <a:off x="946177" y="4396601"/>
            <a:ext cx="1086571" cy="1114433"/>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1" name="Oval 10">
            <a:extLst>
              <a:ext uri="{FF2B5EF4-FFF2-40B4-BE49-F238E27FC236}">
                <a16:creationId xmlns:a16="http://schemas.microsoft.com/office/drawing/2014/main" id="{BFF27590-6D1B-E8B9-FA85-51C8B5BA62A1}"/>
              </a:ext>
            </a:extLst>
          </p:cNvPr>
          <p:cNvSpPr/>
          <p:nvPr/>
        </p:nvSpPr>
        <p:spPr>
          <a:xfrm>
            <a:off x="9364012" y="5052949"/>
            <a:ext cx="640307" cy="715762"/>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10" name="Picture 9" descr="Icon&#10;&#10;Description automatically generated">
            <a:extLst>
              <a:ext uri="{FF2B5EF4-FFF2-40B4-BE49-F238E27FC236}">
                <a16:creationId xmlns:a16="http://schemas.microsoft.com/office/drawing/2014/main" id="{047F2BF4-61AF-CB70-F4A0-EF316671CFF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12" name="TextBox 11">
            <a:extLst>
              <a:ext uri="{FF2B5EF4-FFF2-40B4-BE49-F238E27FC236}">
                <a16:creationId xmlns:a16="http://schemas.microsoft.com/office/drawing/2014/main" id="{A68F16B7-DF15-4511-71D9-D018B2D8FA3D}"/>
              </a:ext>
            </a:extLst>
          </p:cNvPr>
          <p:cNvSpPr txBox="1"/>
          <p:nvPr/>
        </p:nvSpPr>
        <p:spPr>
          <a:xfrm>
            <a:off x="520245" y="196348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a:t>
            </a:r>
          </a:p>
          <a:p>
            <a:pPr algn="ctr"/>
            <a:r>
              <a:rPr lang="en-US" sz="2000" b="1">
                <a:solidFill>
                  <a:srgbClr val="D200B9"/>
                </a:solidFill>
                <a:cs typeface="Calibri"/>
              </a:rPr>
              <a:t>Polarity</a:t>
            </a:r>
            <a:endParaRPr lang="en-US" sz="2000">
              <a:cs typeface="Calibri"/>
            </a:endParaRPr>
          </a:p>
        </p:txBody>
      </p:sp>
      <p:sp>
        <p:nvSpPr>
          <p:cNvPr id="14" name="TextBox 13">
            <a:extLst>
              <a:ext uri="{FF2B5EF4-FFF2-40B4-BE49-F238E27FC236}">
                <a16:creationId xmlns:a16="http://schemas.microsoft.com/office/drawing/2014/main" id="{1E2A5725-1332-A5BB-0AFD-83B601C7EEF5}"/>
              </a:ext>
            </a:extLst>
          </p:cNvPr>
          <p:cNvSpPr txBox="1"/>
          <p:nvPr/>
        </p:nvSpPr>
        <p:spPr>
          <a:xfrm>
            <a:off x="4569768" y="1963487"/>
            <a:ext cx="2020764"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spcAft>
                <a:spcPts val="600"/>
              </a:spcAft>
            </a:pPr>
            <a:r>
              <a:rPr lang="en-US" sz="2000">
                <a:cs typeface="Calibri"/>
              </a:rPr>
              <a:t>Scan a </a:t>
            </a:r>
            <a:r>
              <a:rPr lang="en-US" sz="2000" b="1">
                <a:cs typeface="Calibri"/>
              </a:rPr>
              <a:t>single water molecule</a:t>
            </a:r>
            <a:endParaRPr lang="en-US" sz="2000">
              <a:cs typeface="Calibri"/>
            </a:endParaRPr>
          </a:p>
        </p:txBody>
      </p:sp>
      <p:sp>
        <p:nvSpPr>
          <p:cNvPr id="15" name="TextBox 14">
            <a:extLst>
              <a:ext uri="{FF2B5EF4-FFF2-40B4-BE49-F238E27FC236}">
                <a16:creationId xmlns:a16="http://schemas.microsoft.com/office/drawing/2014/main" id="{383FBCB2-7F75-EFD3-9960-A2235F6330D5}"/>
              </a:ext>
            </a:extLst>
          </p:cNvPr>
          <p:cNvSpPr txBox="1"/>
          <p:nvPr/>
        </p:nvSpPr>
        <p:spPr>
          <a:xfrm>
            <a:off x="8354785" y="1983366"/>
            <a:ext cx="1728551"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Only click the </a:t>
            </a:r>
            <a:r>
              <a:rPr lang="en-US" sz="2000" b="1">
                <a:solidFill>
                  <a:srgbClr val="D200B9"/>
                </a:solidFill>
                <a:cs typeface="Calibri"/>
              </a:rPr>
              <a:t>right button</a:t>
            </a:r>
            <a:endParaRPr lang="en-US" sz="2000">
              <a:cs typeface="Calibri"/>
            </a:endParaRPr>
          </a:p>
        </p:txBody>
      </p:sp>
    </p:spTree>
    <p:custDataLst>
      <p:tags r:id="rId1"/>
    </p:custDataLst>
    <p:extLst>
      <p:ext uri="{BB962C8B-B14F-4D97-AF65-F5344CB8AC3E}">
        <p14:creationId xmlns:p14="http://schemas.microsoft.com/office/powerpoint/2010/main" val="3449082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descr="A purple and white head with a light bulb inside&#10;&#10;Description automatically generated">
            <a:extLst>
              <a:ext uri="{FF2B5EF4-FFF2-40B4-BE49-F238E27FC236}">
                <a16:creationId xmlns:a16="http://schemas.microsoft.com/office/drawing/2014/main" id="{61880777-D500-C8DF-747B-670D534AB9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2486" y="127174"/>
            <a:ext cx="1210006" cy="1200328"/>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050F3EC4-50E9-D48A-CA90-4967136CD3F3}"/>
              </a:ext>
            </a:extLst>
          </p:cNvPr>
          <p:cNvSpPr txBox="1">
            <a:spLocks/>
          </p:cNvSpPr>
          <p:nvPr/>
        </p:nvSpPr>
        <p:spPr>
          <a:xfrm>
            <a:off x="850727" y="10730"/>
            <a:ext cx="12225570"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Check Your Water Molecule Drawing</a:t>
            </a:r>
          </a:p>
        </p:txBody>
      </p:sp>
      <p:sp>
        <p:nvSpPr>
          <p:cNvPr id="9" name="TextBox 8">
            <a:extLst>
              <a:ext uri="{FF2B5EF4-FFF2-40B4-BE49-F238E27FC236}">
                <a16:creationId xmlns:a16="http://schemas.microsoft.com/office/drawing/2014/main" id="{8825E02B-83CC-FDD6-D45A-FAE1F225BC1C}"/>
              </a:ext>
            </a:extLst>
          </p:cNvPr>
          <p:cNvSpPr txBox="1"/>
          <p:nvPr/>
        </p:nvSpPr>
        <p:spPr>
          <a:xfrm>
            <a:off x="850725" y="2428068"/>
            <a:ext cx="5478374" cy="2554543"/>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r>
              <a:rPr lang="en" sz="2000" b="1">
                <a:solidFill>
                  <a:srgbClr val="1CA64A"/>
                </a:solidFill>
                <a:cs typeface="Arial"/>
              </a:rPr>
              <a:t>Did your model match the animation in the app?</a:t>
            </a:r>
            <a:r>
              <a:rPr lang="en" sz="2000">
                <a:solidFill>
                  <a:srgbClr val="000000"/>
                </a:solidFill>
                <a:cs typeface="Arial"/>
              </a:rPr>
              <a:t>  </a:t>
            </a:r>
          </a:p>
          <a:p>
            <a:endParaRPr lang="en" sz="2000">
              <a:solidFill>
                <a:srgbClr val="000000"/>
              </a:solidFill>
              <a:cs typeface="Arial"/>
            </a:endParaRPr>
          </a:p>
          <a:p>
            <a:r>
              <a:rPr lang="en" sz="2000">
                <a:cs typeface="Arial"/>
              </a:rPr>
              <a:t>Revise your model if necessary to show how four water molecules interact with a single water molecule. </a:t>
            </a:r>
            <a:endParaRPr lang="en-US" sz="2000">
              <a:cs typeface="Arial"/>
            </a:endParaRPr>
          </a:p>
          <a:p>
            <a:endParaRPr lang="en-US" sz="2000">
              <a:cs typeface="Arial"/>
            </a:endParaRPr>
          </a:p>
          <a:p>
            <a:r>
              <a:rPr lang="en" sz="2000">
                <a:solidFill>
                  <a:srgbClr val="000000"/>
                </a:solidFill>
                <a:cs typeface="Arial"/>
              </a:rPr>
              <a:t>The bonds formed between multiple water molecules are called </a:t>
            </a:r>
            <a:r>
              <a:rPr lang="en" sz="2000" b="1">
                <a:solidFill>
                  <a:srgbClr val="000000"/>
                </a:solidFill>
                <a:cs typeface="Arial"/>
              </a:rPr>
              <a:t>hydrogen bonds.</a:t>
            </a:r>
            <a:endParaRPr lang="en" sz="2000">
              <a:cs typeface="Arial"/>
            </a:endParaRPr>
          </a:p>
        </p:txBody>
      </p:sp>
      <p:pic>
        <p:nvPicPr>
          <p:cNvPr id="2" name="Picture 1">
            <a:extLst>
              <a:ext uri="{FF2B5EF4-FFF2-40B4-BE49-F238E27FC236}">
                <a16:creationId xmlns:a16="http://schemas.microsoft.com/office/drawing/2014/main" id="{1AE9C7F8-DC98-9C25-DF6D-47AE20180930}"/>
              </a:ext>
            </a:extLst>
          </p:cNvPr>
          <p:cNvPicPr>
            <a:picLocks noChangeAspect="1"/>
          </p:cNvPicPr>
          <p:nvPr/>
        </p:nvPicPr>
        <p:blipFill>
          <a:blip r:embed="rId6"/>
          <a:stretch>
            <a:fillRect/>
          </a:stretch>
        </p:blipFill>
        <p:spPr>
          <a:xfrm rot="573237">
            <a:off x="6632473" y="1881212"/>
            <a:ext cx="3943452" cy="4006621"/>
          </a:xfrm>
          <a:prstGeom prst="rect">
            <a:avLst/>
          </a:prstGeom>
        </p:spPr>
      </p:pic>
    </p:spTree>
    <p:custDataLst>
      <p:tags r:id="rId1"/>
    </p:custDataLst>
    <p:extLst>
      <p:ext uri="{BB962C8B-B14F-4D97-AF65-F5344CB8AC3E}">
        <p14:creationId xmlns:p14="http://schemas.microsoft.com/office/powerpoint/2010/main" val="4134820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BEAF2D8-4122-B6C3-0DAA-DC213A6982E9}"/>
              </a:ext>
            </a:extLst>
          </p:cNvPr>
          <p:cNvSpPr>
            <a:spLocks noGrp="1"/>
          </p:cNvSpPr>
          <p:nvPr>
            <p:ph type="ftr" sz="quarter" idx="11"/>
          </p:nvPr>
        </p:nvSpPr>
        <p:spPr>
          <a:xfrm>
            <a:off x="4038602" y="6356351"/>
            <a:ext cx="4114800" cy="365125"/>
          </a:xfrm>
        </p:spPr>
        <p:txBody>
          <a:bodyPr/>
          <a:lstStyle/>
          <a:p>
            <a:r>
              <a:rPr lang="en-US">
                <a:solidFill>
                  <a:srgbClr val="E0BBE7"/>
                </a:solidFill>
                <a:latin typeface="+mn-lt"/>
              </a:rPr>
              <a:t>© 2023 3D Molecular Designs. All Rights Reserved. </a:t>
            </a:r>
          </a:p>
        </p:txBody>
      </p:sp>
      <p:sp>
        <p:nvSpPr>
          <p:cNvPr id="3" name="TextBox 2">
            <a:extLst>
              <a:ext uri="{FF2B5EF4-FFF2-40B4-BE49-F238E27FC236}">
                <a16:creationId xmlns:a16="http://schemas.microsoft.com/office/drawing/2014/main" id="{53D969BE-97AD-4251-EBD6-C6F1A47DD558}"/>
              </a:ext>
            </a:extLst>
          </p:cNvPr>
          <p:cNvSpPr txBox="1"/>
          <p:nvPr/>
        </p:nvSpPr>
        <p:spPr>
          <a:xfrm>
            <a:off x="840403" y="1204430"/>
            <a:ext cx="10943104" cy="5094213"/>
          </a:xfrm>
          <a:prstGeom prst="rect">
            <a:avLst/>
          </a:prstGeom>
          <a:noFill/>
        </p:spPr>
        <p:txBody>
          <a:bodyPr wrap="square" lIns="91440" tIns="45719" rIns="91440" bIns="45719" rtlCol="0" anchor="t">
            <a:spAutoFit/>
          </a:bodyPr>
          <a:lstStyle/>
          <a:p>
            <a:pPr>
              <a:spcAft>
                <a:spcPts val="601"/>
              </a:spcAft>
            </a:pPr>
            <a:r>
              <a:rPr lang="en-US" b="1">
                <a:solidFill>
                  <a:srgbClr val="000000"/>
                </a:solidFill>
                <a:cs typeface="Calibri"/>
              </a:rPr>
              <a:t>Activity Objectives</a:t>
            </a:r>
            <a:endParaRPr lang="en-US">
              <a:solidFill>
                <a:srgbClr val="000000"/>
              </a:solidFill>
              <a:cs typeface="Calibri"/>
            </a:endParaRPr>
          </a:p>
          <a:p>
            <a:pPr marL="172720" lvl="1" indent="-172720">
              <a:buFont typeface="Courier New,monospace"/>
              <a:buChar char="o"/>
            </a:pPr>
            <a:r>
              <a:rPr lang="en-US" sz="1600">
                <a:solidFill>
                  <a:srgbClr val="000000"/>
                </a:solidFill>
                <a:cs typeface="Calibri"/>
              </a:rPr>
              <a:t>Collect data and use it to determine what a covalent bond is.</a:t>
            </a:r>
          </a:p>
          <a:p>
            <a:pPr marL="172720" lvl="1" indent="-172720">
              <a:buFont typeface="Courier New,monospace"/>
              <a:buChar char="o"/>
            </a:pPr>
            <a:r>
              <a:rPr lang="en" sz="1600">
                <a:solidFill>
                  <a:srgbClr val="000000"/>
                </a:solidFill>
                <a:cs typeface="Calibri"/>
              </a:rPr>
              <a:t>Explore how electron cloud density determines polarity.</a:t>
            </a:r>
            <a:endParaRPr lang="en-US" sz="1600">
              <a:solidFill>
                <a:srgbClr val="000000"/>
              </a:solidFill>
              <a:cs typeface="Calibri" panose="020F0502020204030204"/>
            </a:endParaRPr>
          </a:p>
          <a:p>
            <a:pPr marL="172720" lvl="1" indent="-172720">
              <a:buFont typeface="Courier New,monospace"/>
              <a:buChar char="o"/>
            </a:pPr>
            <a:r>
              <a:rPr lang="en-US" sz="1600">
                <a:solidFill>
                  <a:srgbClr val="000000"/>
                </a:solidFill>
                <a:cs typeface="Calibri" panose="020F0502020204030204"/>
              </a:rPr>
              <a:t>Evaluate different bonding models with molecules. </a:t>
            </a:r>
          </a:p>
          <a:p>
            <a:pPr marL="172720" lvl="1" indent="-172720">
              <a:spcAft>
                <a:spcPts val="601"/>
              </a:spcAft>
              <a:buFont typeface="Courier New,monospace"/>
              <a:buChar char="o"/>
            </a:pPr>
            <a:endParaRPr lang="en-US" sz="1600" b="1">
              <a:solidFill>
                <a:srgbClr val="000000"/>
              </a:solidFill>
              <a:cs typeface="Calibri"/>
            </a:endParaRPr>
          </a:p>
          <a:p>
            <a:pPr marL="0" lvl="1">
              <a:spcAft>
                <a:spcPts val="601"/>
              </a:spcAft>
            </a:pPr>
            <a:r>
              <a:rPr lang="en-US" b="1">
                <a:solidFill>
                  <a:srgbClr val="000000"/>
                </a:solidFill>
                <a:cs typeface="Calibri"/>
              </a:rPr>
              <a:t>Estimated Class Time:</a:t>
            </a:r>
            <a:endParaRPr lang="en-US">
              <a:solidFill>
                <a:srgbClr val="000000"/>
              </a:solidFill>
              <a:cs typeface="Calibri"/>
            </a:endParaRPr>
          </a:p>
          <a:p>
            <a:r>
              <a:rPr lang="en-US" sz="1600">
                <a:solidFill>
                  <a:srgbClr val="000000"/>
                </a:solidFill>
                <a:cs typeface="Calibri"/>
              </a:rPr>
              <a:t>35 minutes</a:t>
            </a:r>
          </a:p>
          <a:p>
            <a:endParaRPr lang="en-US" sz="1600">
              <a:solidFill>
                <a:srgbClr val="000000"/>
              </a:solidFill>
              <a:cs typeface="Calibri"/>
            </a:endParaRPr>
          </a:p>
          <a:p>
            <a:pPr>
              <a:spcAft>
                <a:spcPts val="601"/>
              </a:spcAft>
            </a:pPr>
            <a:r>
              <a:rPr lang="en-US" b="1">
                <a:solidFill>
                  <a:srgbClr val="000000"/>
                </a:solidFill>
                <a:cs typeface="Calibri"/>
              </a:rPr>
              <a:t>Required Models:</a:t>
            </a:r>
            <a:endParaRPr lang="en-US">
              <a:solidFill>
                <a:srgbClr val="000000"/>
              </a:solidFill>
              <a:cs typeface="Calibri"/>
            </a:endParaRPr>
          </a:p>
          <a:p>
            <a:r>
              <a:rPr lang="en-US" sz="1600">
                <a:solidFill>
                  <a:srgbClr val="000000"/>
                </a:solidFill>
                <a:cs typeface="Calibri"/>
              </a:rPr>
              <a:t>5x water molecules from the Water Kit</a:t>
            </a:r>
            <a:r>
              <a:rPr lang="en-US" sz="1600" baseline="30000">
                <a:solidFill>
                  <a:srgbClr val="000000"/>
                </a:solidFill>
                <a:cs typeface="Calibri"/>
              </a:rPr>
              <a:t>©</a:t>
            </a:r>
            <a:endParaRPr lang="en-US" sz="2000" baseline="30000">
              <a:solidFill>
                <a:srgbClr val="000000"/>
              </a:solidFill>
              <a:cs typeface="Calibri" panose="020F0502020204030204"/>
            </a:endParaRPr>
          </a:p>
          <a:p>
            <a:pPr>
              <a:spcAft>
                <a:spcPts val="601"/>
              </a:spcAft>
            </a:pPr>
            <a:endParaRPr lang="en-US" sz="1600" b="1">
              <a:solidFill>
                <a:srgbClr val="000000"/>
              </a:solidFill>
              <a:cs typeface="Myanmar Text" panose="020B0502040204020203" pitchFamily="34" charset="0"/>
            </a:endParaRPr>
          </a:p>
          <a:p>
            <a:pPr>
              <a:spcAft>
                <a:spcPts val="601"/>
              </a:spcAft>
            </a:pPr>
            <a:r>
              <a:rPr lang="en-US" b="1">
                <a:solidFill>
                  <a:srgbClr val="000000"/>
                </a:solidFill>
                <a:cs typeface="Myanmar Text"/>
              </a:rPr>
              <a:t>Required Media:</a:t>
            </a:r>
          </a:p>
          <a:p>
            <a:pPr>
              <a:spcAft>
                <a:spcPts val="601"/>
              </a:spcAft>
            </a:pPr>
            <a:r>
              <a:rPr lang="en-US" sz="1600">
                <a:solidFill>
                  <a:srgbClr val="000000"/>
                </a:solidFill>
                <a:cs typeface="Myanmar Text"/>
              </a:rPr>
              <a:t>3DMD AR </a:t>
            </a:r>
            <a:r>
              <a:rPr lang="en-US" sz="1600" err="1">
                <a:solidFill>
                  <a:srgbClr val="000000"/>
                </a:solidFill>
                <a:cs typeface="Myanmar Text"/>
              </a:rPr>
              <a:t>edu</a:t>
            </a:r>
            <a:r>
              <a:rPr lang="en-US" sz="1600">
                <a:solidFill>
                  <a:srgbClr val="000000"/>
                </a:solidFill>
                <a:cs typeface="Myanmar Text"/>
              </a:rPr>
              <a:t> App + subscription</a:t>
            </a:r>
          </a:p>
          <a:p>
            <a:pPr>
              <a:spcAft>
                <a:spcPts val="601"/>
              </a:spcAft>
            </a:pPr>
            <a:endParaRPr lang="en-US" sz="1600">
              <a:solidFill>
                <a:srgbClr val="000000"/>
              </a:solidFill>
              <a:cs typeface="Myanmar Text" panose="020B0502040204020203" pitchFamily="34" charset="0"/>
            </a:endParaRPr>
          </a:p>
          <a:p>
            <a:pPr>
              <a:spcAft>
                <a:spcPts val="601"/>
              </a:spcAft>
            </a:pPr>
            <a:r>
              <a:rPr lang="en-US" sz="1600" b="1">
                <a:solidFill>
                  <a:srgbClr val="000000"/>
                </a:solidFill>
                <a:cs typeface="Calibri"/>
              </a:rPr>
              <a:t>Other Materials Needed:</a:t>
            </a:r>
            <a:endParaRPr lang="en-US" sz="1600">
              <a:solidFill>
                <a:srgbClr val="000000"/>
              </a:solidFill>
              <a:cs typeface="Calibri"/>
            </a:endParaRPr>
          </a:p>
          <a:p>
            <a:r>
              <a:rPr lang="en-US" sz="1600">
                <a:solidFill>
                  <a:srgbClr val="000000"/>
                </a:solidFill>
                <a:cs typeface="Calibri"/>
              </a:rPr>
              <a:t>None</a:t>
            </a:r>
            <a:endParaRPr lang="en-US" sz="1600"/>
          </a:p>
          <a:p>
            <a:pPr>
              <a:spcAft>
                <a:spcPts val="601"/>
              </a:spcAft>
            </a:pPr>
            <a:endParaRPr lang="en-US" sz="1600">
              <a:solidFill>
                <a:srgbClr val="000000"/>
              </a:solidFill>
              <a:cs typeface="Myanmar Text" panose="020B0502040204020203" pitchFamily="34" charset="0"/>
            </a:endParaRPr>
          </a:p>
        </p:txBody>
      </p:sp>
      <p:sp>
        <p:nvSpPr>
          <p:cNvPr id="4" name="TextBox 3">
            <a:extLst>
              <a:ext uri="{FF2B5EF4-FFF2-40B4-BE49-F238E27FC236}">
                <a16:creationId xmlns:a16="http://schemas.microsoft.com/office/drawing/2014/main" id="{6BFACB48-6397-7A98-C211-0F6EDE0216A8}"/>
              </a:ext>
            </a:extLst>
          </p:cNvPr>
          <p:cNvSpPr txBox="1"/>
          <p:nvPr/>
        </p:nvSpPr>
        <p:spPr>
          <a:xfrm>
            <a:off x="671333" y="100712"/>
            <a:ext cx="11308464" cy="707884"/>
          </a:xfrm>
          <a:prstGeom prst="rect">
            <a:avLst/>
          </a:prstGeom>
          <a:noFill/>
        </p:spPr>
        <p:txBody>
          <a:bodyPr wrap="square" lIns="91440" tIns="45719" rIns="91440" bIns="45719" rtlCol="0" anchor="t">
            <a:spAutoFit/>
          </a:bodyPr>
          <a:lstStyle/>
          <a:p>
            <a:pPr algn="ctr"/>
            <a:r>
              <a:rPr lang="en-US" sz="4000" b="1" i="1">
                <a:solidFill>
                  <a:schemeClr val="bg1"/>
                </a:solidFill>
                <a:cs typeface="Myanmar Text"/>
              </a:rPr>
              <a:t>Teacher Guide - Overview</a:t>
            </a:r>
            <a:endParaRPr lang="en-US" sz="4000">
              <a:solidFill>
                <a:schemeClr val="bg1"/>
              </a:solidFill>
              <a:cs typeface="Myanmar Text"/>
            </a:endParaRPr>
          </a:p>
        </p:txBody>
      </p:sp>
      <p:sp>
        <p:nvSpPr>
          <p:cNvPr id="5" name="TextBox 4">
            <a:extLst>
              <a:ext uri="{FF2B5EF4-FFF2-40B4-BE49-F238E27FC236}">
                <a16:creationId xmlns:a16="http://schemas.microsoft.com/office/drawing/2014/main" id="{B2BDE7AD-E48B-F63E-81C5-9AF049CA326F}"/>
              </a:ext>
            </a:extLst>
          </p:cNvPr>
          <p:cNvSpPr txBox="1"/>
          <p:nvPr/>
        </p:nvSpPr>
        <p:spPr>
          <a:xfrm>
            <a:off x="6986576" y="1204431"/>
            <a:ext cx="4487158" cy="4817342"/>
          </a:xfrm>
          <a:prstGeom prst="rect">
            <a:avLst/>
          </a:prstGeom>
          <a:noFill/>
        </p:spPr>
        <p:txBody>
          <a:bodyPr wrap="square" lIns="91440" tIns="45719" rIns="91440" bIns="45719" rtlCol="0" anchor="t">
            <a:spAutoFit/>
          </a:bodyPr>
          <a:lstStyle/>
          <a:p>
            <a:pPr>
              <a:spcAft>
                <a:spcPts val="601"/>
              </a:spcAft>
            </a:pPr>
            <a:r>
              <a:rPr lang="en-US" sz="1801" b="1">
                <a:solidFill>
                  <a:srgbClr val="000000"/>
                </a:solidFill>
                <a:cs typeface="Calibri"/>
              </a:rPr>
              <a:t>Grade, Class</a:t>
            </a:r>
            <a:endParaRPr lang="en-US" sz="1801">
              <a:solidFill>
                <a:srgbClr val="000000"/>
              </a:solidFill>
              <a:cs typeface="Calibri"/>
            </a:endParaRPr>
          </a:p>
          <a:p>
            <a:r>
              <a:rPr lang="en-US" sz="1600">
                <a:solidFill>
                  <a:srgbClr val="000000"/>
                </a:solidFill>
                <a:cs typeface="Calibri"/>
              </a:rPr>
              <a:t>9-12 Biology or Chemistry</a:t>
            </a:r>
          </a:p>
          <a:p>
            <a:endParaRPr lang="en-US" sz="1401">
              <a:solidFill>
                <a:srgbClr val="000000"/>
              </a:solidFill>
              <a:cs typeface="Calibri"/>
            </a:endParaRPr>
          </a:p>
          <a:p>
            <a:pPr>
              <a:spcAft>
                <a:spcPts val="601"/>
              </a:spcAft>
            </a:pPr>
            <a:r>
              <a:rPr lang="en-US" sz="1801" b="1">
                <a:solidFill>
                  <a:srgbClr val="000000"/>
                </a:solidFill>
                <a:cs typeface="Calibri"/>
              </a:rPr>
              <a:t>Topics</a:t>
            </a:r>
            <a:endParaRPr lang="en-US" sz="1801">
              <a:solidFill>
                <a:srgbClr val="000000"/>
              </a:solidFill>
              <a:cs typeface="Calibri"/>
            </a:endParaRPr>
          </a:p>
          <a:p>
            <a:pPr marL="172717" indent="-172717">
              <a:buFont typeface="Arial" panose="020B0604020202020204" pitchFamily="34" charset="0"/>
              <a:buChar char="•"/>
            </a:pPr>
            <a:r>
              <a:rPr lang="en-US" sz="1600">
                <a:solidFill>
                  <a:srgbClr val="000000"/>
                </a:solidFill>
                <a:cs typeface="Calibri"/>
              </a:rPr>
              <a:t>Polarity of water</a:t>
            </a:r>
          </a:p>
          <a:p>
            <a:pPr marL="172717" indent="-172717">
              <a:buFont typeface="Arial" panose="020B0604020202020204" pitchFamily="34" charset="0"/>
              <a:buChar char="•"/>
            </a:pPr>
            <a:r>
              <a:rPr lang="en-US" sz="1600">
                <a:solidFill>
                  <a:srgbClr val="000000"/>
                </a:solidFill>
                <a:cs typeface="Calibri"/>
              </a:rPr>
              <a:t>Covalent bonds</a:t>
            </a:r>
          </a:p>
          <a:p>
            <a:pPr marL="172717" indent="-172717">
              <a:buFont typeface="Arial" panose="020B0604020202020204" pitchFamily="34" charset="0"/>
              <a:buChar char="•"/>
            </a:pPr>
            <a:r>
              <a:rPr lang="en-US" sz="1600">
                <a:solidFill>
                  <a:srgbClr val="000000"/>
                </a:solidFill>
                <a:cs typeface="Calibri"/>
              </a:rPr>
              <a:t>Hydrogen bonding</a:t>
            </a:r>
          </a:p>
          <a:p>
            <a:pPr marL="172717" indent="-172717">
              <a:buFont typeface="Arial" panose="020B0604020202020204" pitchFamily="34" charset="0"/>
              <a:buChar char="•"/>
            </a:pPr>
            <a:r>
              <a:rPr lang="en-US" sz="1600">
                <a:solidFill>
                  <a:srgbClr val="000000"/>
                </a:solidFill>
                <a:cs typeface="Calibri"/>
              </a:rPr>
              <a:t>Chemical bonds and interactions</a:t>
            </a:r>
          </a:p>
          <a:p>
            <a:pPr marL="172717" indent="-172717">
              <a:buFont typeface="Arial" panose="020B0604020202020204" pitchFamily="34" charset="0"/>
              <a:buChar char="•"/>
            </a:pPr>
            <a:r>
              <a:rPr lang="en-US" sz="1600">
                <a:solidFill>
                  <a:srgbClr val="000000"/>
                </a:solidFill>
                <a:cs typeface="Calibri"/>
              </a:rPr>
              <a:t>Atomic structure</a:t>
            </a:r>
            <a:endParaRPr lang="en-US">
              <a:cs typeface="Calibri" panose="020F0502020204030204"/>
            </a:endParaRPr>
          </a:p>
          <a:p>
            <a:endParaRPr lang="en-US" sz="1401">
              <a:solidFill>
                <a:srgbClr val="000000"/>
              </a:solidFill>
              <a:cs typeface="Calibri"/>
            </a:endParaRPr>
          </a:p>
          <a:p>
            <a:pPr>
              <a:spcAft>
                <a:spcPts val="600"/>
              </a:spcAft>
            </a:pPr>
            <a:r>
              <a:rPr lang="en-US" b="1">
                <a:solidFill>
                  <a:srgbClr val="000000"/>
                </a:solidFill>
                <a:cs typeface="Calibri"/>
              </a:rPr>
              <a:t>Prerequisite Knowledge</a:t>
            </a:r>
          </a:p>
          <a:p>
            <a:pPr marL="174625" indent="-174625">
              <a:buFont typeface="Arial" panose="020B0604020202020204" pitchFamily="34" charset="0"/>
              <a:buChar char="•"/>
            </a:pPr>
            <a:r>
              <a:rPr lang="en-US" sz="1600">
                <a:solidFill>
                  <a:srgbClr val="000000"/>
                </a:solidFill>
                <a:cs typeface="Calibri"/>
              </a:rPr>
              <a:t>Matter is made of molecules.</a:t>
            </a:r>
          </a:p>
          <a:p>
            <a:pPr marL="174625" indent="-174625">
              <a:buFont typeface="Arial" panose="020B0604020202020204" pitchFamily="34" charset="0"/>
              <a:buChar char="•"/>
            </a:pPr>
            <a:r>
              <a:rPr lang="en-US" sz="1600">
                <a:solidFill>
                  <a:srgbClr val="000000"/>
                </a:solidFill>
                <a:cs typeface="Calibri"/>
              </a:rPr>
              <a:t>Protons have a positive charge and are found in the nucleus of an atom.</a:t>
            </a:r>
          </a:p>
          <a:p>
            <a:pPr marL="174625" indent="-174625">
              <a:buFont typeface="Arial" panose="020B0604020202020204" pitchFamily="34" charset="0"/>
              <a:buChar char="•"/>
            </a:pPr>
            <a:r>
              <a:rPr lang="en-US" sz="1600">
                <a:cs typeface="Calibri"/>
              </a:rPr>
              <a:t>Electrons are negatively charged and move around the nucleus.</a:t>
            </a:r>
          </a:p>
          <a:p>
            <a:pPr marL="174625" indent="-174625">
              <a:buFont typeface="Arial" panose="020B0604020202020204" pitchFamily="34" charset="0"/>
              <a:buChar char="•"/>
            </a:pPr>
            <a:r>
              <a:rPr lang="en-US" sz="1600">
                <a:cs typeface="Calibri"/>
              </a:rPr>
              <a:t>Neutrons are not addressed in this activity.</a:t>
            </a:r>
          </a:p>
          <a:p>
            <a:endParaRPr lang="en-US" sz="1801">
              <a:cs typeface="Calibri" panose="020F0502020204030204"/>
            </a:endParaRPr>
          </a:p>
        </p:txBody>
      </p:sp>
    </p:spTree>
    <p:custDataLst>
      <p:tags r:id="rId1"/>
    </p:custDataLst>
    <p:extLst>
      <p:ext uri="{BB962C8B-B14F-4D97-AF65-F5344CB8AC3E}">
        <p14:creationId xmlns:p14="http://schemas.microsoft.com/office/powerpoint/2010/main" val="23800486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76054853-B47C-B3F9-66DE-AD947EBC61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0471"/>
            <a:ext cx="1207035" cy="1207035"/>
          </a:xfrm>
          <a:prstGeom prst="rect">
            <a:avLst/>
          </a:prstGeom>
        </p:spPr>
      </p:pic>
      <p:sp>
        <p:nvSpPr>
          <p:cNvPr id="2" name="Title 1">
            <a:extLst>
              <a:ext uri="{FF2B5EF4-FFF2-40B4-BE49-F238E27FC236}">
                <a16:creationId xmlns:a16="http://schemas.microsoft.com/office/drawing/2014/main" id="{3F9BB201-15FF-6B55-FFFB-83CED25067DA}"/>
              </a:ext>
            </a:extLst>
          </p:cNvPr>
          <p:cNvSpPr txBox="1">
            <a:spLocks/>
          </p:cNvSpPr>
          <p:nvPr/>
        </p:nvSpPr>
        <p:spPr>
          <a:xfrm>
            <a:off x="850727" y="10730"/>
            <a:ext cx="12225570"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Water is an Amazing Substance</a:t>
            </a:r>
          </a:p>
        </p:txBody>
      </p:sp>
      <p:sp>
        <p:nvSpPr>
          <p:cNvPr id="3" name="TextBox 2">
            <a:extLst>
              <a:ext uri="{FF2B5EF4-FFF2-40B4-BE49-F238E27FC236}">
                <a16:creationId xmlns:a16="http://schemas.microsoft.com/office/drawing/2014/main" id="{78F63DE3-E270-AA4D-B41C-0320FE5E0477}"/>
              </a:ext>
            </a:extLst>
          </p:cNvPr>
          <p:cNvSpPr txBox="1"/>
          <p:nvPr/>
        </p:nvSpPr>
        <p:spPr>
          <a:xfrm>
            <a:off x="950776" y="1726697"/>
            <a:ext cx="9484681" cy="1246493"/>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spcAft>
                <a:spcPts val="1801"/>
              </a:spcAft>
            </a:pPr>
            <a:r>
              <a:rPr lang="en-US" sz="2000">
                <a:cs typeface="Calibri"/>
              </a:rPr>
              <a:t>Polarity and hydrogen bonding make water molecules stick together.</a:t>
            </a:r>
          </a:p>
          <a:p>
            <a:pPr>
              <a:spcAft>
                <a:spcPts val="1801"/>
              </a:spcAft>
            </a:pPr>
            <a:r>
              <a:rPr lang="en-US" sz="2000" b="1">
                <a:solidFill>
                  <a:srgbClr val="1CA64A"/>
                </a:solidFill>
                <a:cs typeface="Calibri"/>
              </a:rPr>
              <a:t>How can this important characteristic explain water's ability to dissolve many materials, be pulled up a tree, float as a solid (ice) and erode mountains?</a:t>
            </a:r>
            <a:endParaRPr lang="en-US" sz="3600" b="1">
              <a:solidFill>
                <a:srgbClr val="1CA64A"/>
              </a:solidFill>
              <a:cs typeface="Calibri"/>
            </a:endParaRPr>
          </a:p>
        </p:txBody>
      </p:sp>
      <p:pic>
        <p:nvPicPr>
          <p:cNvPr id="1026" name="Picture 2" descr="undefined">
            <a:extLst>
              <a:ext uri="{FF2B5EF4-FFF2-40B4-BE49-F238E27FC236}">
                <a16:creationId xmlns:a16="http://schemas.microsoft.com/office/drawing/2014/main" id="{1E464ACE-83D0-782C-4AD7-49EEDE71226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94018" y="3429001"/>
            <a:ext cx="1954530" cy="2606041"/>
          </a:xfrm>
          <a:prstGeom prst="rect">
            <a:avLst/>
          </a:prstGeom>
          <a:noFill/>
          <a:ln w="12700">
            <a:solidFill>
              <a:schemeClr val="bg1">
                <a:lumMod val="50000"/>
              </a:schemeClr>
            </a:solidFill>
          </a:ln>
          <a:extLst>
            <a:ext uri="{909E8E84-426E-40DD-AFC4-6F175D3DCCD1}">
              <a14:hiddenFill xmlns:a14="http://schemas.microsoft.com/office/drawing/2010/main">
                <a:solidFill>
                  <a:srgbClr val="FFFFFF"/>
                </a:solidFill>
              </a14:hiddenFill>
            </a:ext>
          </a:extLst>
        </p:spPr>
      </p:pic>
      <p:graphicFrame>
        <p:nvGraphicFramePr>
          <p:cNvPr id="8" name="Object 7">
            <a:extLst>
              <a:ext uri="{FF2B5EF4-FFF2-40B4-BE49-F238E27FC236}">
                <a16:creationId xmlns:a16="http://schemas.microsoft.com/office/drawing/2014/main" id="{76DB04B7-A150-78D4-0013-7A51126D6CDD}"/>
              </a:ext>
            </a:extLst>
          </p:cNvPr>
          <p:cNvGraphicFramePr>
            <a:graphicFrameLocks noChangeAspect="1"/>
          </p:cNvGraphicFramePr>
          <p:nvPr/>
        </p:nvGraphicFramePr>
        <p:xfrm>
          <a:off x="8030200" y="3429001"/>
          <a:ext cx="1954530" cy="2606041"/>
        </p:xfrm>
        <a:graphic>
          <a:graphicData uri="http://schemas.openxmlformats.org/presentationml/2006/ole">
            <mc:AlternateContent xmlns:mc="http://schemas.openxmlformats.org/markup-compatibility/2006">
              <mc:Choice xmlns:v="urn:schemas-microsoft-com:vml" Requires="v">
                <p:oleObj r:id="rId7" imgW="6095160" imgH="8126640" progId="">
                  <p:embed/>
                </p:oleObj>
              </mc:Choice>
              <mc:Fallback>
                <p:oleObj r:id="rId7" imgW="6095160" imgH="8126640" progId="">
                  <p:embed/>
                  <p:pic>
                    <p:nvPicPr>
                      <p:cNvPr id="8" name="Object 7">
                        <a:extLst>
                          <a:ext uri="{FF2B5EF4-FFF2-40B4-BE49-F238E27FC236}">
                            <a16:creationId xmlns:a16="http://schemas.microsoft.com/office/drawing/2014/main" id="{76DB04B7-A150-78D4-0013-7A51126D6CDD}"/>
                          </a:ext>
                        </a:extLst>
                      </p:cNvPr>
                      <p:cNvPicPr/>
                      <p:nvPr/>
                    </p:nvPicPr>
                    <p:blipFill>
                      <a:blip r:embed="rId8"/>
                      <a:stretch>
                        <a:fillRect/>
                      </a:stretch>
                    </p:blipFill>
                    <p:spPr>
                      <a:xfrm>
                        <a:off x="8030200" y="3429001"/>
                        <a:ext cx="1954530" cy="2606041"/>
                      </a:xfrm>
                      <a:prstGeom prst="rect">
                        <a:avLst/>
                      </a:prstGeom>
                      <a:ln>
                        <a:solidFill>
                          <a:schemeClr val="bg1">
                            <a:lumMod val="50000"/>
                          </a:schemeClr>
                        </a:solidFill>
                      </a:ln>
                    </p:spPr>
                  </p:pic>
                </p:oleObj>
              </mc:Fallback>
            </mc:AlternateContent>
          </a:graphicData>
        </a:graphic>
      </p:graphicFrame>
      <p:pic>
        <p:nvPicPr>
          <p:cNvPr id="1028" name="Picture 4" descr="undefined">
            <a:extLst>
              <a:ext uri="{FF2B5EF4-FFF2-40B4-BE49-F238E27FC236}">
                <a16:creationId xmlns:a16="http://schemas.microsoft.com/office/drawing/2014/main" id="{3E91DF16-FEB3-223D-B5F0-8BC63230A22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5324" y="3429001"/>
            <a:ext cx="1731329" cy="2606041"/>
          </a:xfrm>
          <a:prstGeom prst="rect">
            <a:avLst/>
          </a:prstGeom>
          <a:noFill/>
          <a:ln w="1270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1030" name="Picture 6" descr="undefined">
            <a:extLst>
              <a:ext uri="{FF2B5EF4-FFF2-40B4-BE49-F238E27FC236}">
                <a16:creationId xmlns:a16="http://schemas.microsoft.com/office/drawing/2014/main" id="{49ED8755-9FC2-E8C1-9E77-43AC9E5A005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55915" y="3429001"/>
            <a:ext cx="1766919" cy="2606041"/>
          </a:xfrm>
          <a:prstGeom prst="rect">
            <a:avLst/>
          </a:prstGeom>
          <a:noFill/>
          <a:ln w="12700">
            <a:solidFill>
              <a:schemeClr val="bg1">
                <a:lumMod val="50000"/>
              </a:schemeClr>
            </a:solidFill>
          </a:ln>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878587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8" name="Object 7">
            <a:extLst>
              <a:ext uri="{FF2B5EF4-FFF2-40B4-BE49-F238E27FC236}">
                <a16:creationId xmlns:a16="http://schemas.microsoft.com/office/drawing/2014/main" id="{1ECB8DB6-1DA4-B380-F212-3CAB9E0A64BF}"/>
              </a:ext>
            </a:extLst>
          </p:cNvPr>
          <p:cNvGraphicFramePr>
            <a:graphicFrameLocks noChangeAspect="1"/>
          </p:cNvGraphicFramePr>
          <p:nvPr>
            <p:extLst>
              <p:ext uri="{D42A27DB-BD31-4B8C-83A1-F6EECF244321}">
                <p14:modId xmlns:p14="http://schemas.microsoft.com/office/powerpoint/2010/main" val="3647158965"/>
              </p:ext>
            </p:extLst>
          </p:nvPr>
        </p:nvGraphicFramePr>
        <p:xfrm>
          <a:off x="3139411" y="2696205"/>
          <a:ext cx="2284925" cy="2326649"/>
        </p:xfrm>
        <a:graphic>
          <a:graphicData uri="http://schemas.openxmlformats.org/presentationml/2006/ole">
            <mc:AlternateContent xmlns:mc="http://schemas.openxmlformats.org/markup-compatibility/2006">
              <mc:Choice xmlns:v="urn:schemas-microsoft-com:vml" Requires="v">
                <p:oleObj r:id="rId5" imgW="6260040" imgH="6374520" progId="">
                  <p:embed/>
                </p:oleObj>
              </mc:Choice>
              <mc:Fallback>
                <p:oleObj r:id="rId5" imgW="6260040" imgH="6374520" progId="">
                  <p:embed/>
                  <p:pic>
                    <p:nvPicPr>
                      <p:cNvPr id="8" name="Object 7">
                        <a:extLst>
                          <a:ext uri="{FF2B5EF4-FFF2-40B4-BE49-F238E27FC236}">
                            <a16:creationId xmlns:a16="http://schemas.microsoft.com/office/drawing/2014/main" id="{1ECB8DB6-1DA4-B380-F212-3CAB9E0A64BF}"/>
                          </a:ext>
                        </a:extLst>
                      </p:cNvPr>
                      <p:cNvPicPr/>
                      <p:nvPr/>
                    </p:nvPicPr>
                    <p:blipFill>
                      <a:blip r:embed="rId6"/>
                      <a:stretch>
                        <a:fillRect/>
                      </a:stretch>
                    </p:blipFill>
                    <p:spPr>
                      <a:xfrm>
                        <a:off x="3139411" y="2696205"/>
                        <a:ext cx="2284925" cy="2326649"/>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4ABF4307-1B04-BFAB-C32B-1281226BCCA0}"/>
              </a:ext>
            </a:extLst>
          </p:cNvPr>
          <p:cNvPicPr>
            <a:picLocks noChangeAspect="1"/>
          </p:cNvPicPr>
          <p:nvPr/>
        </p:nvPicPr>
        <p:blipFill>
          <a:blip r:embed="rId7"/>
          <a:stretch>
            <a:fillRect/>
          </a:stretch>
        </p:blipFill>
        <p:spPr>
          <a:xfrm>
            <a:off x="349636" y="2769225"/>
            <a:ext cx="2184470" cy="2197933"/>
          </a:xfrm>
          <a:prstGeom prst="rect">
            <a:avLst/>
          </a:prstGeom>
        </p:spPr>
      </p:pic>
      <p:sp>
        <p:nvSpPr>
          <p:cNvPr id="4" name="Title 1">
            <a:extLst>
              <a:ext uri="{FF2B5EF4-FFF2-40B4-BE49-F238E27FC236}">
                <a16:creationId xmlns:a16="http://schemas.microsoft.com/office/drawing/2014/main" id="{9912EFE9-3C2E-DE9B-073C-A5053F4FD08F}"/>
              </a:ext>
            </a:extLst>
          </p:cNvPr>
          <p:cNvSpPr txBox="1">
            <a:spLocks/>
          </p:cNvSpPr>
          <p:nvPr/>
        </p:nvSpPr>
        <p:spPr>
          <a:xfrm>
            <a:off x="507933" y="1807721"/>
            <a:ext cx="8491095" cy="997827"/>
          </a:xfrm>
          <a:prstGeom prst="rect">
            <a:avLst/>
          </a:prstGeom>
        </p:spPr>
        <p:txBody>
          <a:bodyPr vert="horz" lIns="91440" tIns="45719" rIns="91440" bIns="45719"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mn-lt"/>
                <a:cs typeface="Myanmar Text" panose="020B0502040204020203" pitchFamily="34" charset="0"/>
              </a:rPr>
              <a:t>Conclusions</a:t>
            </a:r>
          </a:p>
        </p:txBody>
      </p:sp>
      <p:sp>
        <p:nvSpPr>
          <p:cNvPr id="5" name="Slide Number Placeholder 4">
            <a:extLst>
              <a:ext uri="{FF2B5EF4-FFF2-40B4-BE49-F238E27FC236}">
                <a16:creationId xmlns:a16="http://schemas.microsoft.com/office/drawing/2014/main" id="{052525F5-CCEB-6774-9B2B-08840C296F25}"/>
              </a:ext>
            </a:extLst>
          </p:cNvPr>
          <p:cNvSpPr>
            <a:spLocks noGrp="1"/>
          </p:cNvSpPr>
          <p:nvPr>
            <p:ph type="sldNum" sz="quarter" idx="12"/>
          </p:nvPr>
        </p:nvSpPr>
        <p:spPr/>
        <p:txBody>
          <a:bodyPr/>
          <a:lstStyle/>
          <a:p>
            <a:fld id="{612391E0-A521-46DB-9F80-8F59B96C1CAA}" type="slidenum">
              <a:rPr lang="en-US" smtClean="0"/>
              <a:t>31</a:t>
            </a:fld>
            <a:endParaRPr lang="en-US"/>
          </a:p>
        </p:txBody>
      </p:sp>
      <p:sp>
        <p:nvSpPr>
          <p:cNvPr id="2" name="TextBox 1">
            <a:extLst>
              <a:ext uri="{FF2B5EF4-FFF2-40B4-BE49-F238E27FC236}">
                <a16:creationId xmlns:a16="http://schemas.microsoft.com/office/drawing/2014/main" id="{452C10C9-394D-37A1-5125-D909EE49A9E9}"/>
              </a:ext>
            </a:extLst>
          </p:cNvPr>
          <p:cNvSpPr txBox="1"/>
          <p:nvPr/>
        </p:nvSpPr>
        <p:spPr>
          <a:xfrm>
            <a:off x="376210" y="5032914"/>
            <a:ext cx="2319488"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A water molecule is comprised of three atoms that share some electrons.</a:t>
            </a:r>
          </a:p>
        </p:txBody>
      </p:sp>
      <p:sp>
        <p:nvSpPr>
          <p:cNvPr id="6" name="TextBox 5">
            <a:extLst>
              <a:ext uri="{FF2B5EF4-FFF2-40B4-BE49-F238E27FC236}">
                <a16:creationId xmlns:a16="http://schemas.microsoft.com/office/drawing/2014/main" id="{B59B22A7-19C3-957E-6211-973DC2BDA165}"/>
              </a:ext>
            </a:extLst>
          </p:cNvPr>
          <p:cNvSpPr txBox="1"/>
          <p:nvPr/>
        </p:nvSpPr>
        <p:spPr>
          <a:xfrm>
            <a:off x="2866702" y="5032913"/>
            <a:ext cx="2800808"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The shared electrons spend more time near the oxygen atom than the hydrogen atoms.</a:t>
            </a:r>
          </a:p>
        </p:txBody>
      </p:sp>
      <p:sp>
        <p:nvSpPr>
          <p:cNvPr id="11" name="TextBox 10">
            <a:extLst>
              <a:ext uri="{FF2B5EF4-FFF2-40B4-BE49-F238E27FC236}">
                <a16:creationId xmlns:a16="http://schemas.microsoft.com/office/drawing/2014/main" id="{207490E1-81D7-1C3D-3DBA-CE36136DE644}"/>
              </a:ext>
            </a:extLst>
          </p:cNvPr>
          <p:cNvSpPr txBox="1"/>
          <p:nvPr/>
        </p:nvSpPr>
        <p:spPr>
          <a:xfrm>
            <a:off x="5847701" y="5032912"/>
            <a:ext cx="2706319"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This results in slightly  positive and slightly negative regions, making water polar.</a:t>
            </a:r>
          </a:p>
        </p:txBody>
      </p:sp>
      <p:grpSp>
        <p:nvGrpSpPr>
          <p:cNvPr id="18" name="Group 17">
            <a:extLst>
              <a:ext uri="{FF2B5EF4-FFF2-40B4-BE49-F238E27FC236}">
                <a16:creationId xmlns:a16="http://schemas.microsoft.com/office/drawing/2014/main" id="{06100126-AC98-4838-0ECC-E050F10D60F9}"/>
              </a:ext>
            </a:extLst>
          </p:cNvPr>
          <p:cNvGrpSpPr/>
          <p:nvPr/>
        </p:nvGrpSpPr>
        <p:grpSpPr>
          <a:xfrm>
            <a:off x="5965336" y="2828142"/>
            <a:ext cx="2471047" cy="2040078"/>
            <a:chOff x="6611245" y="2787770"/>
            <a:chExt cx="2723100" cy="2248171"/>
          </a:xfrm>
        </p:grpSpPr>
        <p:pic>
          <p:nvPicPr>
            <p:cNvPr id="13" name="Picture 12">
              <a:extLst>
                <a:ext uri="{FF2B5EF4-FFF2-40B4-BE49-F238E27FC236}">
                  <a16:creationId xmlns:a16="http://schemas.microsoft.com/office/drawing/2014/main" id="{8086C88B-B207-6A4F-0EE2-0CD279B6CD98}"/>
                </a:ext>
              </a:extLst>
            </p:cNvPr>
            <p:cNvPicPr>
              <a:picLocks noChangeAspect="1"/>
            </p:cNvPicPr>
            <p:nvPr/>
          </p:nvPicPr>
          <p:blipFill rotWithShape="1">
            <a:blip r:embed="rId8"/>
            <a:srcRect t="29098"/>
            <a:stretch/>
          </p:blipFill>
          <p:spPr>
            <a:xfrm>
              <a:off x="6949642" y="2983246"/>
              <a:ext cx="1981093" cy="1578593"/>
            </a:xfrm>
            <a:prstGeom prst="rect">
              <a:avLst/>
            </a:prstGeom>
          </p:spPr>
        </p:pic>
        <p:pic>
          <p:nvPicPr>
            <p:cNvPr id="14" name="Picture 13">
              <a:extLst>
                <a:ext uri="{FF2B5EF4-FFF2-40B4-BE49-F238E27FC236}">
                  <a16:creationId xmlns:a16="http://schemas.microsoft.com/office/drawing/2014/main" id="{E25C0C58-2228-3833-F07E-B93DB3168868}"/>
                </a:ext>
              </a:extLst>
            </p:cNvPr>
            <p:cNvPicPr>
              <a:picLocks noChangeAspect="1"/>
            </p:cNvPicPr>
            <p:nvPr/>
          </p:nvPicPr>
          <p:blipFill rotWithShape="1">
            <a:blip r:embed="rId9"/>
            <a:srcRect r="77765" b="81037"/>
            <a:stretch/>
          </p:blipFill>
          <p:spPr>
            <a:xfrm>
              <a:off x="6611245" y="2787770"/>
              <a:ext cx="551711" cy="413965"/>
            </a:xfrm>
            <a:prstGeom prst="rect">
              <a:avLst/>
            </a:prstGeom>
          </p:spPr>
        </p:pic>
        <p:pic>
          <p:nvPicPr>
            <p:cNvPr id="15" name="Picture 14">
              <a:extLst>
                <a:ext uri="{FF2B5EF4-FFF2-40B4-BE49-F238E27FC236}">
                  <a16:creationId xmlns:a16="http://schemas.microsoft.com/office/drawing/2014/main" id="{FC501EB8-D648-17A4-3C10-0C233C66D842}"/>
                </a:ext>
              </a:extLst>
            </p:cNvPr>
            <p:cNvPicPr>
              <a:picLocks noChangeAspect="1"/>
            </p:cNvPicPr>
            <p:nvPr/>
          </p:nvPicPr>
          <p:blipFill rotWithShape="1">
            <a:blip r:embed="rId9"/>
            <a:srcRect l="38343" t="81689" r="39104" b="-3184"/>
            <a:stretch/>
          </p:blipFill>
          <p:spPr>
            <a:xfrm>
              <a:off x="7636619" y="4566709"/>
              <a:ext cx="559590" cy="469232"/>
            </a:xfrm>
            <a:prstGeom prst="rect">
              <a:avLst/>
            </a:prstGeom>
          </p:spPr>
        </p:pic>
        <p:pic>
          <p:nvPicPr>
            <p:cNvPr id="16" name="Picture 15">
              <a:extLst>
                <a:ext uri="{FF2B5EF4-FFF2-40B4-BE49-F238E27FC236}">
                  <a16:creationId xmlns:a16="http://schemas.microsoft.com/office/drawing/2014/main" id="{3AB68A85-70A9-6567-CF23-E9E789A222A3}"/>
                </a:ext>
              </a:extLst>
            </p:cNvPr>
            <p:cNvPicPr>
              <a:picLocks noChangeAspect="1"/>
            </p:cNvPicPr>
            <p:nvPr/>
          </p:nvPicPr>
          <p:blipFill rotWithShape="1">
            <a:blip r:embed="rId9"/>
            <a:srcRect r="77765" b="81037"/>
            <a:stretch/>
          </p:blipFill>
          <p:spPr>
            <a:xfrm>
              <a:off x="8782634" y="2823327"/>
              <a:ext cx="551711" cy="413965"/>
            </a:xfrm>
            <a:prstGeom prst="rect">
              <a:avLst/>
            </a:prstGeom>
          </p:spPr>
        </p:pic>
      </p:grpSp>
      <p:sp>
        <p:nvSpPr>
          <p:cNvPr id="17" name="TextBox 16">
            <a:extLst>
              <a:ext uri="{FF2B5EF4-FFF2-40B4-BE49-F238E27FC236}">
                <a16:creationId xmlns:a16="http://schemas.microsoft.com/office/drawing/2014/main" id="{67DE1338-8B1A-B285-BF75-248A95673B55}"/>
              </a:ext>
            </a:extLst>
          </p:cNvPr>
          <p:cNvSpPr txBox="1"/>
          <p:nvPr/>
        </p:nvSpPr>
        <p:spPr>
          <a:xfrm>
            <a:off x="8771385" y="4997355"/>
            <a:ext cx="2706318"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Polar molecules stick together through weak interactions called hydrogen bonds.</a:t>
            </a:r>
          </a:p>
        </p:txBody>
      </p:sp>
      <p:pic>
        <p:nvPicPr>
          <p:cNvPr id="19" name="Picture 18">
            <a:extLst>
              <a:ext uri="{FF2B5EF4-FFF2-40B4-BE49-F238E27FC236}">
                <a16:creationId xmlns:a16="http://schemas.microsoft.com/office/drawing/2014/main" id="{02933651-0AF6-6FA4-03BA-7936E4A27912}"/>
              </a:ext>
            </a:extLst>
          </p:cNvPr>
          <p:cNvPicPr>
            <a:picLocks noChangeAspect="1"/>
          </p:cNvPicPr>
          <p:nvPr/>
        </p:nvPicPr>
        <p:blipFill>
          <a:blip r:embed="rId10"/>
          <a:stretch>
            <a:fillRect/>
          </a:stretch>
        </p:blipFill>
        <p:spPr>
          <a:xfrm rot="573237">
            <a:off x="9019930" y="2729750"/>
            <a:ext cx="2052595" cy="2085475"/>
          </a:xfrm>
          <a:prstGeom prst="rect">
            <a:avLst/>
          </a:prstGeom>
        </p:spPr>
      </p:pic>
    </p:spTree>
    <p:custDataLst>
      <p:tags r:id="rId1"/>
    </p:custDataLst>
    <p:extLst>
      <p:ext uri="{BB962C8B-B14F-4D97-AF65-F5344CB8AC3E}">
        <p14:creationId xmlns:p14="http://schemas.microsoft.com/office/powerpoint/2010/main" val="17090396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35333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CD47E1-B936-B9EF-4F42-A0812200B2AB}"/>
              </a:ext>
            </a:extLst>
          </p:cNvPr>
          <p:cNvPicPr>
            <a:picLocks noChangeAspect="1"/>
          </p:cNvPicPr>
          <p:nvPr/>
        </p:nvPicPr>
        <p:blipFill>
          <a:blip r:embed="rId3"/>
          <a:stretch>
            <a:fillRect/>
          </a:stretch>
        </p:blipFill>
        <p:spPr>
          <a:xfrm rot="16200000">
            <a:off x="1682190" y="-323827"/>
            <a:ext cx="5768787" cy="7595302"/>
          </a:xfrm>
          <a:prstGeom prst="rect">
            <a:avLst/>
          </a:prstGeom>
        </p:spPr>
      </p:pic>
    </p:spTree>
    <p:extLst>
      <p:ext uri="{BB962C8B-B14F-4D97-AF65-F5344CB8AC3E}">
        <p14:creationId xmlns:p14="http://schemas.microsoft.com/office/powerpoint/2010/main" val="3994015469"/>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072848-315E-E238-7B37-0FDBB2076388}"/>
              </a:ext>
            </a:extLst>
          </p:cNvPr>
          <p:cNvSpPr txBox="1"/>
          <p:nvPr/>
        </p:nvSpPr>
        <p:spPr>
          <a:xfrm>
            <a:off x="840403" y="1204430"/>
            <a:ext cx="10151449" cy="5663471"/>
          </a:xfrm>
          <a:prstGeom prst="rect">
            <a:avLst/>
          </a:prstGeom>
          <a:noFill/>
        </p:spPr>
        <p:txBody>
          <a:bodyPr wrap="square" lIns="91440" tIns="45719" rIns="91440" bIns="45719" rtlCol="0" anchor="t">
            <a:spAutoFit/>
          </a:bodyPr>
          <a:lstStyle/>
          <a:p>
            <a:pPr>
              <a:spcAft>
                <a:spcPts val="601"/>
              </a:spcAft>
            </a:pPr>
            <a:r>
              <a:rPr lang="en-US" b="1">
                <a:solidFill>
                  <a:srgbClr val="000000"/>
                </a:solidFill>
                <a:cs typeface="Calibri"/>
              </a:rPr>
              <a:t>Student and Teacher Slide Deck Pages</a:t>
            </a:r>
            <a:endParaRPr lang="en-US">
              <a:solidFill>
                <a:srgbClr val="000000"/>
              </a:solidFill>
              <a:cs typeface="Calibri"/>
            </a:endParaRPr>
          </a:p>
          <a:p>
            <a:pPr marL="0" lvl="1"/>
            <a:r>
              <a:rPr lang="en-US" sz="1600">
                <a:solidFill>
                  <a:srgbClr val="000000"/>
                </a:solidFill>
                <a:cs typeface="Calibri"/>
              </a:rPr>
              <a:t>Slides that are meant for student viewing will feature a </a:t>
            </a:r>
            <a:r>
              <a:rPr lang="en-US" sz="1600" b="1">
                <a:solidFill>
                  <a:srgbClr val="1CA64A"/>
                </a:solidFill>
                <a:cs typeface="Calibri"/>
              </a:rPr>
              <a:t>green top </a:t>
            </a:r>
          </a:p>
          <a:p>
            <a:pPr marL="0" lvl="1"/>
            <a:r>
              <a:rPr lang="en-US" sz="1600" b="1">
                <a:solidFill>
                  <a:srgbClr val="1CA64A"/>
                </a:solidFill>
                <a:cs typeface="Calibri"/>
              </a:rPr>
              <a:t>banner</a:t>
            </a:r>
            <a:r>
              <a:rPr lang="en-US" sz="1600">
                <a:solidFill>
                  <a:srgbClr val="000000"/>
                </a:solidFill>
                <a:cs typeface="Calibri"/>
              </a:rPr>
              <a:t>.  Slides that are meant only for teacher viewing will feature a </a:t>
            </a:r>
          </a:p>
          <a:p>
            <a:pPr marL="0" lvl="1"/>
            <a:r>
              <a:rPr lang="en-US" sz="1600" b="1">
                <a:solidFill>
                  <a:srgbClr val="6D2C79"/>
                </a:solidFill>
                <a:cs typeface="Calibri"/>
              </a:rPr>
              <a:t>purple top banner </a:t>
            </a:r>
            <a:r>
              <a:rPr lang="en-US" sz="1600">
                <a:solidFill>
                  <a:srgbClr val="000000"/>
                </a:solidFill>
                <a:cs typeface="Calibri"/>
              </a:rPr>
              <a:t>and will appear hidden when in "slide show" mode.</a:t>
            </a:r>
          </a:p>
          <a:p>
            <a:pPr>
              <a:spcAft>
                <a:spcPts val="601"/>
              </a:spcAft>
            </a:pPr>
            <a:endParaRPr lang="en-US" sz="1801" b="1">
              <a:solidFill>
                <a:srgbClr val="000000"/>
              </a:solidFill>
              <a:cs typeface="Calibri"/>
            </a:endParaRPr>
          </a:p>
          <a:p>
            <a:pPr>
              <a:spcAft>
                <a:spcPts val="601"/>
              </a:spcAft>
            </a:pPr>
            <a:r>
              <a:rPr lang="en-US" b="1">
                <a:solidFill>
                  <a:srgbClr val="000000"/>
                </a:solidFill>
                <a:cs typeface="Calibri"/>
              </a:rPr>
              <a:t>Prompting Icons</a:t>
            </a:r>
            <a:endParaRPr lang="en-US">
              <a:solidFill>
                <a:srgbClr val="000000"/>
              </a:solidFill>
              <a:cs typeface="Calibri"/>
            </a:endParaRPr>
          </a:p>
          <a:p>
            <a:pPr marL="0" lvl="1"/>
            <a:r>
              <a:rPr lang="en-US" sz="1600">
                <a:solidFill>
                  <a:srgbClr val="000000"/>
                </a:solidFill>
                <a:cs typeface="Calibri"/>
              </a:rPr>
              <a:t>Each student slide will include a prompting icon in the top right corner of the slide. These icons are meant to queue students as to what they should be doing during each slide.</a:t>
            </a:r>
          </a:p>
          <a:p>
            <a:pPr marL="0" lvl="1"/>
            <a:endParaRPr lang="en-US" sz="1600">
              <a:solidFill>
                <a:srgbClr val="000000"/>
              </a:solidFill>
              <a:cs typeface="Calibri"/>
            </a:endParaRPr>
          </a:p>
          <a:p>
            <a:pPr marL="0" lvl="1"/>
            <a:endParaRPr lang="en-US" sz="1600">
              <a:solidFill>
                <a:srgbClr val="000000"/>
              </a:solidFill>
              <a:cs typeface="Calibri"/>
            </a:endParaRPr>
          </a:p>
          <a:p>
            <a:pPr marL="0" lvl="1"/>
            <a:endParaRPr lang="en-US" sz="1600">
              <a:solidFill>
                <a:srgbClr val="000000"/>
              </a:solidFill>
              <a:cs typeface="Calibri"/>
            </a:endParaRPr>
          </a:p>
          <a:p>
            <a:pPr marL="0" lvl="1"/>
            <a:endParaRPr lang="en-US" sz="1600">
              <a:solidFill>
                <a:srgbClr val="000000"/>
              </a:solidFill>
              <a:cs typeface="Calibri"/>
            </a:endParaRPr>
          </a:p>
          <a:p>
            <a:pPr marL="0" lvl="1"/>
            <a:endParaRPr lang="en-US" sz="1600">
              <a:solidFill>
                <a:srgbClr val="000000"/>
              </a:solidFill>
              <a:cs typeface="Calibri"/>
            </a:endParaRPr>
          </a:p>
          <a:p>
            <a:pPr marL="0" lvl="1"/>
            <a:endParaRPr lang="en-US" sz="1600">
              <a:solidFill>
                <a:srgbClr val="000000"/>
              </a:solidFill>
              <a:cs typeface="Calibri"/>
            </a:endParaRPr>
          </a:p>
          <a:p>
            <a:pPr marL="0" lvl="1"/>
            <a:endParaRPr lang="en-US" sz="1600">
              <a:solidFill>
                <a:srgbClr val="000000"/>
              </a:solidFill>
              <a:cs typeface="Calibri"/>
            </a:endParaRPr>
          </a:p>
          <a:p>
            <a:pPr marL="0" lvl="1"/>
            <a:endParaRPr lang="en-US" sz="1600">
              <a:solidFill>
                <a:srgbClr val="000000"/>
              </a:solidFill>
              <a:cs typeface="Calibri"/>
            </a:endParaRPr>
          </a:p>
          <a:p>
            <a:pPr marL="0" lvl="1"/>
            <a:endParaRPr lang="en-US" sz="1600">
              <a:solidFill>
                <a:srgbClr val="000000"/>
              </a:solidFill>
              <a:cs typeface="Calibri"/>
            </a:endParaRPr>
          </a:p>
          <a:p>
            <a:pPr>
              <a:spcAft>
                <a:spcPts val="601"/>
              </a:spcAft>
            </a:pPr>
            <a:r>
              <a:rPr lang="en-US" sz="1600" b="1"/>
              <a:t>Teacher Moves and Student Moves</a:t>
            </a:r>
            <a:endParaRPr lang="en-US" sz="1600" b="1">
              <a:cs typeface="Calibri"/>
            </a:endParaRPr>
          </a:p>
          <a:p>
            <a:r>
              <a:rPr lang="en-US" sz="1600"/>
              <a:t>Class slides provide notes (teacher notes below the slide) with specific information to assist you in facilitating the activity using effective modeling and education practices.</a:t>
            </a:r>
            <a:endParaRPr lang="en-US"/>
          </a:p>
          <a:p>
            <a:pPr marL="0" lvl="1"/>
            <a:endParaRPr lang="en-US" sz="1600">
              <a:solidFill>
                <a:srgbClr val="000000"/>
              </a:solidFill>
              <a:cs typeface="Calibri"/>
            </a:endParaRPr>
          </a:p>
        </p:txBody>
      </p:sp>
      <p:sp>
        <p:nvSpPr>
          <p:cNvPr id="4" name="TextBox 3">
            <a:extLst>
              <a:ext uri="{FF2B5EF4-FFF2-40B4-BE49-F238E27FC236}">
                <a16:creationId xmlns:a16="http://schemas.microsoft.com/office/drawing/2014/main" id="{D625AF32-1C6A-DD0A-6813-BC1079D6CC19}"/>
              </a:ext>
            </a:extLst>
          </p:cNvPr>
          <p:cNvSpPr txBox="1"/>
          <p:nvPr/>
        </p:nvSpPr>
        <p:spPr>
          <a:xfrm>
            <a:off x="671333" y="100711"/>
            <a:ext cx="11308464" cy="707884"/>
          </a:xfrm>
          <a:prstGeom prst="rect">
            <a:avLst/>
          </a:prstGeom>
          <a:noFill/>
        </p:spPr>
        <p:txBody>
          <a:bodyPr wrap="square" lIns="91440" tIns="45719" rIns="91440" bIns="45719" rtlCol="0" anchor="t">
            <a:spAutoFit/>
          </a:bodyPr>
          <a:lstStyle/>
          <a:p>
            <a:pPr algn="ctr"/>
            <a:r>
              <a:rPr lang="en-US" sz="4000" b="1" i="1">
                <a:solidFill>
                  <a:schemeClr val="bg1"/>
                </a:solidFill>
                <a:cs typeface="Myanmar Text"/>
              </a:rPr>
              <a:t>Teacher Guide - Using This Slide Deck</a:t>
            </a:r>
            <a:endParaRPr lang="en-US" sz="4000">
              <a:solidFill>
                <a:schemeClr val="bg1"/>
              </a:solidFill>
              <a:cs typeface="Myanmar Text"/>
            </a:endParaRPr>
          </a:p>
        </p:txBody>
      </p:sp>
      <p:pic>
        <p:nvPicPr>
          <p:cNvPr id="5" name="Picture 4" descr="A close-up of a screen&#10;&#10;Description automatically generated">
            <a:extLst>
              <a:ext uri="{FF2B5EF4-FFF2-40B4-BE49-F238E27FC236}">
                <a16:creationId xmlns:a16="http://schemas.microsoft.com/office/drawing/2014/main" id="{8F00150D-F82A-0CD5-2228-F2487AA2C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74983" y="1298214"/>
            <a:ext cx="4065274" cy="1086224"/>
          </a:xfrm>
          <a:prstGeom prst="rect">
            <a:avLst/>
          </a:prstGeom>
        </p:spPr>
      </p:pic>
      <p:pic>
        <p:nvPicPr>
          <p:cNvPr id="6" name="Picture 4" descr="Icon&#10;&#10;Description automatically generated">
            <a:extLst>
              <a:ext uri="{FF2B5EF4-FFF2-40B4-BE49-F238E27FC236}">
                <a16:creationId xmlns:a16="http://schemas.microsoft.com/office/drawing/2014/main" id="{75208178-7F76-6979-F571-9423ABA376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1051" y="3781442"/>
            <a:ext cx="899768" cy="90708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purple pencil in a white circle&#10;&#10;Description automatically generated">
            <a:extLst>
              <a:ext uri="{FF2B5EF4-FFF2-40B4-BE49-F238E27FC236}">
                <a16:creationId xmlns:a16="http://schemas.microsoft.com/office/drawing/2014/main" id="{7862C378-8E31-84DF-9FCF-33F7376C15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47592" y="3781442"/>
            <a:ext cx="907082" cy="9070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A purple and white head with a light bulb inside&#10;&#10;Description automatically generated">
            <a:extLst>
              <a:ext uri="{FF2B5EF4-FFF2-40B4-BE49-F238E27FC236}">
                <a16:creationId xmlns:a16="http://schemas.microsoft.com/office/drawing/2014/main" id="{284EE54F-3D9B-E542-CF5A-60F638E524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75780" y="3781442"/>
            <a:ext cx="914398" cy="90708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con&#10;&#10;Description automatically generated">
            <a:extLst>
              <a:ext uri="{FF2B5EF4-FFF2-40B4-BE49-F238E27FC236}">
                <a16:creationId xmlns:a16="http://schemas.microsoft.com/office/drawing/2014/main" id="{1B21B4C9-A626-2516-B104-24710AEDA3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46349" y="3781442"/>
            <a:ext cx="907082" cy="90708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EE512517-1CDF-6860-2C6E-BF7A37D0BE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49359" y="3781442"/>
            <a:ext cx="907082" cy="90708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
            <a:extLst>
              <a:ext uri="{FF2B5EF4-FFF2-40B4-BE49-F238E27FC236}">
                <a16:creationId xmlns:a16="http://schemas.microsoft.com/office/drawing/2014/main" id="{4D7B9FDC-E68E-8BA1-473B-7F6BB8865C74}"/>
              </a:ext>
            </a:extLst>
          </p:cNvPr>
          <p:cNvSpPr txBox="1"/>
          <p:nvPr/>
        </p:nvSpPr>
        <p:spPr>
          <a:xfrm>
            <a:off x="2983968" y="4717235"/>
            <a:ext cx="1292061" cy="584773"/>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a:cs typeface="Calibri"/>
              </a:rPr>
              <a:t>Write in your notebook</a:t>
            </a:r>
          </a:p>
        </p:txBody>
      </p:sp>
      <p:sp>
        <p:nvSpPr>
          <p:cNvPr id="12" name="TextBox 1">
            <a:extLst>
              <a:ext uri="{FF2B5EF4-FFF2-40B4-BE49-F238E27FC236}">
                <a16:creationId xmlns:a16="http://schemas.microsoft.com/office/drawing/2014/main" id="{EACE580B-3451-BF8B-7F22-324A847085FE}"/>
              </a:ext>
            </a:extLst>
          </p:cNvPr>
          <p:cNvSpPr txBox="1"/>
          <p:nvPr/>
        </p:nvSpPr>
        <p:spPr>
          <a:xfrm>
            <a:off x="4791824" y="4717236"/>
            <a:ext cx="1292061" cy="584773"/>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a:cs typeface="Calibri"/>
              </a:rPr>
              <a:t>Quiet thinking time</a:t>
            </a:r>
          </a:p>
        </p:txBody>
      </p:sp>
      <p:sp>
        <p:nvSpPr>
          <p:cNvPr id="13" name="TextBox 1">
            <a:extLst>
              <a:ext uri="{FF2B5EF4-FFF2-40B4-BE49-F238E27FC236}">
                <a16:creationId xmlns:a16="http://schemas.microsoft.com/office/drawing/2014/main" id="{709772A2-BA2C-2473-BA35-65F567C1BC7D}"/>
              </a:ext>
            </a:extLst>
          </p:cNvPr>
          <p:cNvSpPr txBox="1"/>
          <p:nvPr/>
        </p:nvSpPr>
        <p:spPr>
          <a:xfrm>
            <a:off x="1230015" y="4722451"/>
            <a:ext cx="1429693" cy="584773"/>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a:cs typeface="Calibri"/>
              </a:rPr>
              <a:t>Turn and talk  discussion</a:t>
            </a:r>
          </a:p>
        </p:txBody>
      </p:sp>
      <p:sp>
        <p:nvSpPr>
          <p:cNvPr id="14" name="TextBox 1">
            <a:extLst>
              <a:ext uri="{FF2B5EF4-FFF2-40B4-BE49-F238E27FC236}">
                <a16:creationId xmlns:a16="http://schemas.microsoft.com/office/drawing/2014/main" id="{240E4726-2834-5029-0503-A8ED9C6ADED0}"/>
              </a:ext>
            </a:extLst>
          </p:cNvPr>
          <p:cNvSpPr txBox="1"/>
          <p:nvPr/>
        </p:nvSpPr>
        <p:spPr>
          <a:xfrm>
            <a:off x="8205174" y="4717236"/>
            <a:ext cx="1292061" cy="584773"/>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a:cs typeface="Calibri"/>
              </a:rPr>
              <a:t>Physical modeling</a:t>
            </a:r>
          </a:p>
        </p:txBody>
      </p:sp>
      <p:sp>
        <p:nvSpPr>
          <p:cNvPr id="15" name="TextBox 1">
            <a:extLst>
              <a:ext uri="{FF2B5EF4-FFF2-40B4-BE49-F238E27FC236}">
                <a16:creationId xmlns:a16="http://schemas.microsoft.com/office/drawing/2014/main" id="{0147D30A-C5E4-B4CD-A84B-3DDAA34962D7}"/>
              </a:ext>
            </a:extLst>
          </p:cNvPr>
          <p:cNvSpPr txBox="1"/>
          <p:nvPr/>
        </p:nvSpPr>
        <p:spPr>
          <a:xfrm>
            <a:off x="6560937" y="4717236"/>
            <a:ext cx="1055076" cy="584773"/>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a:cs typeface="Calibri"/>
              </a:rPr>
              <a:t>Digital modeling</a:t>
            </a:r>
          </a:p>
        </p:txBody>
      </p:sp>
    </p:spTree>
    <p:custDataLst>
      <p:tags r:id="rId1"/>
    </p:custDataLst>
    <p:extLst>
      <p:ext uri="{BB962C8B-B14F-4D97-AF65-F5344CB8AC3E}">
        <p14:creationId xmlns:p14="http://schemas.microsoft.com/office/powerpoint/2010/main" val="2547851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E63B2F2-3C4D-0FBC-7F41-A4DF5BF0A989}"/>
              </a:ext>
            </a:extLst>
          </p:cNvPr>
          <p:cNvSpPr>
            <a:spLocks noGrp="1"/>
          </p:cNvSpPr>
          <p:nvPr>
            <p:ph type="ftr" sz="quarter" idx="11"/>
          </p:nvPr>
        </p:nvSpPr>
        <p:spPr>
          <a:xfrm>
            <a:off x="4038602" y="6356351"/>
            <a:ext cx="4114800" cy="365125"/>
          </a:xfrm>
        </p:spPr>
        <p:txBody>
          <a:bodyPr/>
          <a:lstStyle/>
          <a:p>
            <a:r>
              <a:rPr lang="en-US">
                <a:solidFill>
                  <a:srgbClr val="E0BBE7"/>
                </a:solidFill>
                <a:latin typeface="+mn-lt"/>
              </a:rPr>
              <a:t>© 2023 3D Molecular Designs. All Rights Reserved. </a:t>
            </a:r>
          </a:p>
        </p:txBody>
      </p:sp>
      <p:sp>
        <p:nvSpPr>
          <p:cNvPr id="3" name="TextBox 2">
            <a:extLst>
              <a:ext uri="{FF2B5EF4-FFF2-40B4-BE49-F238E27FC236}">
                <a16:creationId xmlns:a16="http://schemas.microsoft.com/office/drawing/2014/main" id="{9505E104-39DD-A81D-A054-F9FAAD02A04C}"/>
              </a:ext>
            </a:extLst>
          </p:cNvPr>
          <p:cNvSpPr txBox="1"/>
          <p:nvPr/>
        </p:nvSpPr>
        <p:spPr>
          <a:xfrm>
            <a:off x="840403" y="1204431"/>
            <a:ext cx="10943104" cy="369458"/>
          </a:xfrm>
          <a:prstGeom prst="rect">
            <a:avLst/>
          </a:prstGeom>
          <a:noFill/>
        </p:spPr>
        <p:txBody>
          <a:bodyPr wrap="square" lIns="91440" tIns="45719" rIns="91440" bIns="45719" rtlCol="0" anchor="t">
            <a:spAutoFit/>
          </a:bodyPr>
          <a:lstStyle/>
          <a:p>
            <a:pPr>
              <a:spcAft>
                <a:spcPts val="601"/>
              </a:spcAft>
            </a:pPr>
            <a:r>
              <a:rPr lang="en-US" sz="1801" b="1">
                <a:solidFill>
                  <a:srgbClr val="000000"/>
                </a:solidFill>
                <a:cs typeface="Calibri"/>
              </a:rPr>
              <a:t>Next Generation Science Standards</a:t>
            </a:r>
            <a:endParaRPr lang="en-US" sz="1801">
              <a:solidFill>
                <a:srgbClr val="000000"/>
              </a:solidFill>
              <a:cs typeface="Calibri"/>
            </a:endParaRPr>
          </a:p>
        </p:txBody>
      </p:sp>
      <p:sp>
        <p:nvSpPr>
          <p:cNvPr id="4" name="TextBox 3">
            <a:extLst>
              <a:ext uri="{FF2B5EF4-FFF2-40B4-BE49-F238E27FC236}">
                <a16:creationId xmlns:a16="http://schemas.microsoft.com/office/drawing/2014/main" id="{FFCB1823-D7D4-2700-01F7-87C5322F1768}"/>
              </a:ext>
            </a:extLst>
          </p:cNvPr>
          <p:cNvSpPr txBox="1"/>
          <p:nvPr/>
        </p:nvSpPr>
        <p:spPr>
          <a:xfrm>
            <a:off x="671333" y="100712"/>
            <a:ext cx="11308464" cy="707884"/>
          </a:xfrm>
          <a:prstGeom prst="rect">
            <a:avLst/>
          </a:prstGeom>
          <a:noFill/>
        </p:spPr>
        <p:txBody>
          <a:bodyPr wrap="square" lIns="91440" tIns="45719" rIns="91440" bIns="45719" rtlCol="0" anchor="t">
            <a:spAutoFit/>
          </a:bodyPr>
          <a:lstStyle/>
          <a:p>
            <a:pPr algn="ctr"/>
            <a:r>
              <a:rPr lang="en-US" sz="4000" b="1" i="1">
                <a:solidFill>
                  <a:schemeClr val="bg1"/>
                </a:solidFill>
                <a:cs typeface="Myanmar Text"/>
              </a:rPr>
              <a:t>Teacher Guide - Standards</a:t>
            </a:r>
            <a:endParaRPr lang="en-US" sz="4000">
              <a:solidFill>
                <a:schemeClr val="bg1"/>
              </a:solidFill>
              <a:cs typeface="Myanmar Text"/>
            </a:endParaRPr>
          </a:p>
        </p:txBody>
      </p:sp>
      <p:graphicFrame>
        <p:nvGraphicFramePr>
          <p:cNvPr id="5" name="Table 4">
            <a:extLst>
              <a:ext uri="{FF2B5EF4-FFF2-40B4-BE49-F238E27FC236}">
                <a16:creationId xmlns:a16="http://schemas.microsoft.com/office/drawing/2014/main" id="{EDD6BD7A-7EAD-2574-5925-D6C912A13C7E}"/>
              </a:ext>
            </a:extLst>
          </p:cNvPr>
          <p:cNvGraphicFramePr>
            <a:graphicFrameLocks noGrp="1"/>
          </p:cNvGraphicFramePr>
          <p:nvPr/>
        </p:nvGraphicFramePr>
        <p:xfrm>
          <a:off x="954884" y="1795203"/>
          <a:ext cx="10667911" cy="2999537"/>
        </p:xfrm>
        <a:graphic>
          <a:graphicData uri="http://schemas.openxmlformats.org/drawingml/2006/table">
            <a:tbl>
              <a:tblPr firstRow="1" firstCol="1" bandRow="1">
                <a:tableStyleId>{C4B1156A-380E-4F78-BDF5-A606A8083BF9}</a:tableStyleId>
              </a:tblPr>
              <a:tblGrid>
                <a:gridCol w="3434427">
                  <a:extLst>
                    <a:ext uri="{9D8B030D-6E8A-4147-A177-3AD203B41FA5}">
                      <a16:colId xmlns:a16="http://schemas.microsoft.com/office/drawing/2014/main" val="598079876"/>
                    </a:ext>
                  </a:extLst>
                </a:gridCol>
                <a:gridCol w="3749238">
                  <a:extLst>
                    <a:ext uri="{9D8B030D-6E8A-4147-A177-3AD203B41FA5}">
                      <a16:colId xmlns:a16="http://schemas.microsoft.com/office/drawing/2014/main" val="3881289360"/>
                    </a:ext>
                  </a:extLst>
                </a:gridCol>
                <a:gridCol w="3484246">
                  <a:extLst>
                    <a:ext uri="{9D8B030D-6E8A-4147-A177-3AD203B41FA5}">
                      <a16:colId xmlns:a16="http://schemas.microsoft.com/office/drawing/2014/main" val="2035052738"/>
                    </a:ext>
                  </a:extLst>
                </a:gridCol>
              </a:tblGrid>
              <a:tr h="755636">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Science and</a:t>
                      </a:r>
                    </a:p>
                    <a:p>
                      <a:pPr marL="0" marR="0" algn="ctr">
                        <a:lnSpc>
                          <a:spcPct val="100000"/>
                        </a:lnSpc>
                        <a:spcBef>
                          <a:spcPts val="0"/>
                        </a:spcBef>
                        <a:spcAft>
                          <a:spcPts val="0"/>
                        </a:spcAft>
                      </a:pPr>
                      <a:r>
                        <a:rPr lang="en-US" sz="1700" b="1">
                          <a:solidFill>
                            <a:schemeClr val="bg1"/>
                          </a:solidFill>
                          <a:effectLst/>
                          <a:latin typeface="+mn-lt"/>
                          <a:cs typeface="Myanmar Text"/>
                        </a:rPr>
                        <a:t>Engineering Practices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38ACF"/>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Cross Cutting</a:t>
                      </a:r>
                    </a:p>
                    <a:p>
                      <a:pPr marL="0" marR="0" algn="ctr">
                        <a:lnSpc>
                          <a:spcPct val="100000"/>
                        </a:lnSpc>
                        <a:spcBef>
                          <a:spcPts val="0"/>
                        </a:spcBef>
                        <a:spcAft>
                          <a:spcPts val="0"/>
                        </a:spcAft>
                      </a:pPr>
                      <a:r>
                        <a:rPr lang="en-US" sz="1700" b="1">
                          <a:solidFill>
                            <a:schemeClr val="bg1"/>
                          </a:solidFill>
                          <a:effectLst/>
                          <a:latin typeface="+mn-lt"/>
                          <a:cs typeface="Myanmar Text"/>
                        </a:rPr>
                        <a:t>Concepts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Disciplinary</a:t>
                      </a:r>
                    </a:p>
                    <a:p>
                      <a:pPr marL="0" marR="0" algn="ctr">
                        <a:lnSpc>
                          <a:spcPct val="100000"/>
                        </a:lnSpc>
                        <a:spcBef>
                          <a:spcPts val="0"/>
                        </a:spcBef>
                        <a:spcAft>
                          <a:spcPts val="0"/>
                        </a:spcAft>
                      </a:pPr>
                      <a:r>
                        <a:rPr lang="en-US" sz="1700" b="1">
                          <a:solidFill>
                            <a:schemeClr val="bg1"/>
                          </a:solidFill>
                          <a:effectLst/>
                          <a:latin typeface="+mn-lt"/>
                          <a:cs typeface="Myanmar Text"/>
                        </a:rPr>
                        <a:t>Core Ideas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31367682"/>
                  </a:ext>
                </a:extLst>
              </a:tr>
              <a:tr h="826797">
                <a:tc>
                  <a:txBody>
                    <a:bodyPr/>
                    <a:lstStyle/>
                    <a:p>
                      <a:pPr marL="0" marR="0" lvl="0" algn="ctr">
                        <a:lnSpc>
                          <a:spcPct val="100000"/>
                        </a:lnSpc>
                        <a:spcBef>
                          <a:spcPts val="0"/>
                        </a:spcBef>
                        <a:spcAft>
                          <a:spcPts val="0"/>
                        </a:spcAft>
                        <a:buNone/>
                      </a:pPr>
                      <a:r>
                        <a:rPr lang="en-US" sz="1600" b="0">
                          <a:latin typeface="+mn-lt"/>
                          <a:cs typeface="Myanmar Text"/>
                        </a:rPr>
                        <a:t>Scientific Investigations Use a Variety of Methods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Patterns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r>
                        <a:rPr lang="en-US" sz="1600" b="0">
                          <a:effectLst/>
                          <a:latin typeface="+mn-lt"/>
                          <a:ea typeface="Calibri" panose="020F0502020204030204" pitchFamily="34" charset="0"/>
                          <a:cs typeface="Myanmar Text"/>
                        </a:rPr>
                        <a:t>PS1.A</a:t>
                      </a:r>
                      <a:endParaRPr lang="en-US" sz="1600" b="0">
                        <a:effectLst/>
                        <a:latin typeface="+mn-lt"/>
                        <a:ea typeface="Calibri" panose="020F0502020204030204" pitchFamily="34" charset="0"/>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4955307"/>
                  </a:ext>
                </a:extLst>
              </a:tr>
              <a:tr h="653923">
                <a:tc>
                  <a:txBody>
                    <a:bodyPr/>
                    <a:lstStyle/>
                    <a:p>
                      <a:pPr marL="0" marR="0" lvl="0" algn="ctr">
                        <a:lnSpc>
                          <a:spcPct val="100000"/>
                        </a:lnSpc>
                        <a:spcBef>
                          <a:spcPts val="0"/>
                        </a:spcBef>
                        <a:spcAft>
                          <a:spcPts val="0"/>
                        </a:spcAft>
                        <a:buNone/>
                      </a:pPr>
                      <a:r>
                        <a:rPr lang="en-US" sz="1600" b="0">
                          <a:effectLst/>
                          <a:latin typeface="+mn-lt"/>
                          <a:cs typeface="Myanmar Text"/>
                        </a:rPr>
                        <a:t>Developing and Using Models</a:t>
                      </a:r>
                      <a:endParaRPr lang="en-US" sz="1600" b="0">
                        <a:latin typeface="+mn-lt"/>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endParaRPr lang="en-US" sz="1600" b="0">
                        <a:latin typeface="+mn-lt"/>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endParaRPr lang="en-US" sz="1600" b="0">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861642"/>
                  </a:ext>
                </a:extLst>
              </a:tr>
              <a:tr h="763181">
                <a:tc>
                  <a:txBody>
                    <a:bodyPr/>
                    <a:lstStyle/>
                    <a:p>
                      <a:pPr marL="0" marR="0" lvl="0" algn="ctr">
                        <a:lnSpc>
                          <a:spcPct val="100000"/>
                        </a:lnSpc>
                        <a:spcBef>
                          <a:spcPts val="0"/>
                        </a:spcBef>
                        <a:spcAft>
                          <a:spcPts val="0"/>
                        </a:spcAft>
                        <a:buNone/>
                      </a:pPr>
                      <a:r>
                        <a:rPr lang="en-US" sz="1600" b="0">
                          <a:latin typeface="+mn-lt"/>
                          <a:cs typeface="Myanmar Text"/>
                        </a:rPr>
                        <a:t>Constructing Explanations and Designing</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endParaRPr lang="en-US" sz="1600" b="0">
                        <a:effectLst/>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endParaRPr lang="en-US" sz="1600" b="0">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38437319"/>
                  </a:ext>
                </a:extLst>
              </a:tr>
            </a:tbl>
          </a:graphicData>
        </a:graphic>
      </p:graphicFrame>
    </p:spTree>
    <p:custDataLst>
      <p:tags r:id="rId1"/>
    </p:custDataLst>
    <p:extLst>
      <p:ext uri="{BB962C8B-B14F-4D97-AF65-F5344CB8AC3E}">
        <p14:creationId xmlns:p14="http://schemas.microsoft.com/office/powerpoint/2010/main" val="1724336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Footer Placeholder 1">
            <a:extLst>
              <a:ext uri="{FF2B5EF4-FFF2-40B4-BE49-F238E27FC236}">
                <a16:creationId xmlns:a16="http://schemas.microsoft.com/office/drawing/2014/main" id="{EA74547A-847C-06DA-0721-96E4C1733AA4}"/>
              </a:ext>
            </a:extLst>
          </p:cNvPr>
          <p:cNvSpPr>
            <a:spLocks noGrp="1"/>
          </p:cNvSpPr>
          <p:nvPr>
            <p:ph type="ftr" sz="quarter" idx="11"/>
          </p:nvPr>
        </p:nvSpPr>
        <p:spPr>
          <a:xfrm>
            <a:off x="4038602" y="6356351"/>
            <a:ext cx="4114800" cy="365125"/>
          </a:xfrm>
        </p:spPr>
        <p:txBody>
          <a:bodyPr/>
          <a:lstStyle/>
          <a:p>
            <a:r>
              <a:rPr lang="en-US">
                <a:solidFill>
                  <a:srgbClr val="E0BBE7"/>
                </a:solidFill>
                <a:latin typeface="+mn-lt"/>
              </a:rPr>
              <a:t>© 2023 3D Molecular Designs. All Rights Reserved. </a:t>
            </a:r>
          </a:p>
        </p:txBody>
      </p:sp>
      <p:sp>
        <p:nvSpPr>
          <p:cNvPr id="7" name="TextBox 6">
            <a:extLst>
              <a:ext uri="{FF2B5EF4-FFF2-40B4-BE49-F238E27FC236}">
                <a16:creationId xmlns:a16="http://schemas.microsoft.com/office/drawing/2014/main" id="{38836003-4858-C103-BCAF-4CAA2C74EFCB}"/>
              </a:ext>
            </a:extLst>
          </p:cNvPr>
          <p:cNvSpPr txBox="1"/>
          <p:nvPr/>
        </p:nvSpPr>
        <p:spPr>
          <a:xfrm>
            <a:off x="2130950" y="1204431"/>
            <a:ext cx="9629031" cy="1185066"/>
          </a:xfrm>
          <a:prstGeom prst="rect">
            <a:avLst/>
          </a:prstGeom>
          <a:noFill/>
        </p:spPr>
        <p:txBody>
          <a:bodyPr wrap="square" lIns="91440" tIns="45719" rIns="91440" bIns="45719" rtlCol="0" anchor="t">
            <a:spAutoFit/>
          </a:bodyPr>
          <a:lstStyle/>
          <a:p>
            <a:pPr>
              <a:spcAft>
                <a:spcPts val="601"/>
              </a:spcAft>
            </a:pPr>
            <a:r>
              <a:rPr lang="en-US" sz="1801" b="1">
                <a:solidFill>
                  <a:srgbClr val="000000"/>
                </a:solidFill>
                <a:cs typeface="Calibri"/>
              </a:rPr>
              <a:t>Scene 1: Water</a:t>
            </a:r>
          </a:p>
          <a:p>
            <a:pPr>
              <a:spcAft>
                <a:spcPts val="601"/>
              </a:spcAft>
            </a:pPr>
            <a:r>
              <a:rPr lang="en-US" sz="1600">
                <a:solidFill>
                  <a:srgbClr val="000000"/>
                </a:solidFill>
                <a:latin typeface="Calibri" panose="020F0502020204030204" pitchFamily="34" charset="0"/>
              </a:rPr>
              <a:t>Students will use a </a:t>
            </a:r>
            <a:r>
              <a:rPr lang="en-US" sz="1600" b="1">
                <a:solidFill>
                  <a:srgbClr val="000000"/>
                </a:solidFill>
                <a:latin typeface="Calibri" panose="020F0502020204030204" pitchFamily="34" charset="0"/>
              </a:rPr>
              <a:t>single water molecule </a:t>
            </a:r>
            <a:r>
              <a:rPr lang="en-US" sz="1600">
                <a:solidFill>
                  <a:srgbClr val="000000"/>
                </a:solidFill>
                <a:latin typeface="Calibri" panose="020F0502020204030204" pitchFamily="34" charset="0"/>
              </a:rPr>
              <a:t>from the Water Kit</a:t>
            </a:r>
            <a:r>
              <a:rPr lang="en-US" sz="1600" baseline="30000">
                <a:solidFill>
                  <a:srgbClr val="000000"/>
                </a:solidFill>
                <a:latin typeface="Calibri" panose="020F0502020204030204" pitchFamily="34" charset="0"/>
              </a:rPr>
              <a:t>©</a:t>
            </a:r>
            <a:r>
              <a:rPr lang="en-US" sz="1600">
                <a:solidFill>
                  <a:srgbClr val="000000"/>
                </a:solidFill>
                <a:latin typeface="Calibri" panose="020F0502020204030204" pitchFamily="34" charset="0"/>
              </a:rPr>
              <a:t> to explore </a:t>
            </a:r>
            <a:r>
              <a:rPr lang="en-US" sz="1600" b="1">
                <a:solidFill>
                  <a:srgbClr val="000000"/>
                </a:solidFill>
                <a:latin typeface="Calibri" panose="020F0502020204030204" pitchFamily="34" charset="0"/>
              </a:rPr>
              <a:t>three AR overlays</a:t>
            </a:r>
            <a:r>
              <a:rPr lang="en-US" sz="1600">
                <a:solidFill>
                  <a:srgbClr val="000000"/>
                </a:solidFill>
                <a:latin typeface="Calibri" panose="020F0502020204030204" pitchFamily="34" charset="0"/>
              </a:rPr>
              <a:t>. Each overlay communicates a different aspect of the atoms and bonds in a water molecule. Students should pay extra attention to the number of electrons in each atom and the role of shared valence electrons in covalent chemical bonds. </a:t>
            </a:r>
            <a:endParaRPr lang="en-US" sz="1600">
              <a:solidFill>
                <a:srgbClr val="000000"/>
              </a:solidFill>
              <a:cs typeface="Calibri"/>
            </a:endParaRPr>
          </a:p>
        </p:txBody>
      </p:sp>
      <p:sp>
        <p:nvSpPr>
          <p:cNvPr id="8" name="TextBox 7">
            <a:extLst>
              <a:ext uri="{FF2B5EF4-FFF2-40B4-BE49-F238E27FC236}">
                <a16:creationId xmlns:a16="http://schemas.microsoft.com/office/drawing/2014/main" id="{3BB010AD-2E3D-0CE3-B179-0EED2BF6CE42}"/>
              </a:ext>
            </a:extLst>
          </p:cNvPr>
          <p:cNvSpPr txBox="1"/>
          <p:nvPr/>
        </p:nvSpPr>
        <p:spPr>
          <a:xfrm>
            <a:off x="671333" y="100712"/>
            <a:ext cx="11308464" cy="707884"/>
          </a:xfrm>
          <a:prstGeom prst="rect">
            <a:avLst/>
          </a:prstGeom>
          <a:noFill/>
        </p:spPr>
        <p:txBody>
          <a:bodyPr wrap="square" lIns="91440" tIns="45719" rIns="91440" bIns="45719" rtlCol="0" anchor="t">
            <a:spAutoFit/>
          </a:bodyPr>
          <a:lstStyle/>
          <a:p>
            <a:pPr algn="ctr"/>
            <a:r>
              <a:rPr lang="en-US" sz="4000" b="1" i="1">
                <a:solidFill>
                  <a:schemeClr val="bg1"/>
                </a:solidFill>
                <a:cs typeface="Myanmar Text"/>
              </a:rPr>
              <a:t>Teacher Guide - Scene 1</a:t>
            </a:r>
            <a:endParaRPr lang="en-US" sz="4000">
              <a:solidFill>
                <a:schemeClr val="bg1"/>
              </a:solidFill>
              <a:cs typeface="Myanmar Text"/>
            </a:endParaRPr>
          </a:p>
        </p:txBody>
      </p:sp>
      <p:pic>
        <p:nvPicPr>
          <p:cNvPr id="9" name="Picture 8">
            <a:extLst>
              <a:ext uri="{FF2B5EF4-FFF2-40B4-BE49-F238E27FC236}">
                <a16:creationId xmlns:a16="http://schemas.microsoft.com/office/drawing/2014/main" id="{E81B9EAA-3C6A-B241-979F-B9F804220513}"/>
              </a:ext>
            </a:extLst>
          </p:cNvPr>
          <p:cNvPicPr>
            <a:picLocks noChangeAspect="1"/>
          </p:cNvPicPr>
          <p:nvPr/>
        </p:nvPicPr>
        <p:blipFill>
          <a:blip r:embed="rId5"/>
          <a:stretch>
            <a:fillRect/>
          </a:stretch>
        </p:blipFill>
        <p:spPr>
          <a:xfrm>
            <a:off x="940579" y="2840961"/>
            <a:ext cx="2131805" cy="2330532"/>
          </a:xfrm>
          <a:prstGeom prst="rect">
            <a:avLst/>
          </a:prstGeom>
        </p:spPr>
      </p:pic>
      <p:pic>
        <p:nvPicPr>
          <p:cNvPr id="10" name="Picture 9">
            <a:extLst>
              <a:ext uri="{FF2B5EF4-FFF2-40B4-BE49-F238E27FC236}">
                <a16:creationId xmlns:a16="http://schemas.microsoft.com/office/drawing/2014/main" id="{6FE6E7F7-1A57-0838-8DF6-796F14F64E6F}"/>
              </a:ext>
            </a:extLst>
          </p:cNvPr>
          <p:cNvPicPr>
            <a:picLocks noChangeAspect="1"/>
          </p:cNvPicPr>
          <p:nvPr/>
        </p:nvPicPr>
        <p:blipFill>
          <a:blip r:embed="rId6"/>
          <a:stretch>
            <a:fillRect/>
          </a:stretch>
        </p:blipFill>
        <p:spPr>
          <a:xfrm>
            <a:off x="4193761" y="2840961"/>
            <a:ext cx="2131804" cy="2330532"/>
          </a:xfrm>
          <a:prstGeom prst="rect">
            <a:avLst/>
          </a:prstGeom>
        </p:spPr>
      </p:pic>
      <p:pic>
        <p:nvPicPr>
          <p:cNvPr id="11" name="Picture 10">
            <a:extLst>
              <a:ext uri="{FF2B5EF4-FFF2-40B4-BE49-F238E27FC236}">
                <a16:creationId xmlns:a16="http://schemas.microsoft.com/office/drawing/2014/main" id="{8B6FFFC1-04DF-D815-FD82-E27B4A7C1786}"/>
              </a:ext>
            </a:extLst>
          </p:cNvPr>
          <p:cNvPicPr>
            <a:picLocks noChangeAspect="1"/>
          </p:cNvPicPr>
          <p:nvPr/>
        </p:nvPicPr>
        <p:blipFill>
          <a:blip r:embed="rId7"/>
          <a:stretch>
            <a:fillRect/>
          </a:stretch>
        </p:blipFill>
        <p:spPr>
          <a:xfrm>
            <a:off x="7340805" y="2841191"/>
            <a:ext cx="2131804" cy="2330532"/>
          </a:xfrm>
          <a:prstGeom prst="rect">
            <a:avLst/>
          </a:prstGeom>
        </p:spPr>
      </p:pic>
      <p:sp>
        <p:nvSpPr>
          <p:cNvPr id="12" name="TextBox 1">
            <a:extLst>
              <a:ext uri="{FF2B5EF4-FFF2-40B4-BE49-F238E27FC236}">
                <a16:creationId xmlns:a16="http://schemas.microsoft.com/office/drawing/2014/main" id="{8EC66F0D-55AA-AA3B-4558-52AEF3E57295}"/>
              </a:ext>
            </a:extLst>
          </p:cNvPr>
          <p:cNvSpPr txBox="1"/>
          <p:nvPr/>
        </p:nvSpPr>
        <p:spPr>
          <a:xfrm>
            <a:off x="4115319" y="5278689"/>
            <a:ext cx="2354491" cy="1077216"/>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cs typeface="Calibri"/>
              </a:rPr>
              <a:t>Overlay 2: </a:t>
            </a:r>
            <a:r>
              <a:rPr lang="en-US" sz="1600">
                <a:cs typeface="Calibri"/>
              </a:rPr>
              <a:t>The</a:t>
            </a:r>
            <a:r>
              <a:rPr lang="en-US" sz="1600" b="1">
                <a:cs typeface="Calibri"/>
              </a:rPr>
              <a:t> </a:t>
            </a:r>
            <a:r>
              <a:rPr lang="en-US" sz="1600">
                <a:cs typeface="Calibri"/>
              </a:rPr>
              <a:t>Lewis Dot structure shows the valence electrons in each of the three atoms.</a:t>
            </a:r>
          </a:p>
        </p:txBody>
      </p:sp>
      <p:sp>
        <p:nvSpPr>
          <p:cNvPr id="13" name="TextBox 1">
            <a:extLst>
              <a:ext uri="{FF2B5EF4-FFF2-40B4-BE49-F238E27FC236}">
                <a16:creationId xmlns:a16="http://schemas.microsoft.com/office/drawing/2014/main" id="{EBBC7187-0866-4443-94A0-6907CB1B50CD}"/>
              </a:ext>
            </a:extLst>
          </p:cNvPr>
          <p:cNvSpPr txBox="1"/>
          <p:nvPr/>
        </p:nvSpPr>
        <p:spPr>
          <a:xfrm>
            <a:off x="7234084" y="5278689"/>
            <a:ext cx="3036968" cy="1077216"/>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cs typeface="Calibri"/>
              </a:rPr>
              <a:t>Overlay 3:</a:t>
            </a:r>
            <a:r>
              <a:rPr lang="en-US" sz="1600">
                <a:cs typeface="Calibri"/>
              </a:rPr>
              <a:t> The</a:t>
            </a:r>
            <a:r>
              <a:rPr lang="en-US" sz="1600" b="1">
                <a:cs typeface="Calibri"/>
              </a:rPr>
              <a:t> </a:t>
            </a:r>
            <a:r>
              <a:rPr lang="en-US" sz="1600">
                <a:cs typeface="Calibri"/>
              </a:rPr>
              <a:t>Bohr model shows all electrons in each of the three atoms, and that some electrons are shared.</a:t>
            </a:r>
          </a:p>
        </p:txBody>
      </p:sp>
      <p:sp>
        <p:nvSpPr>
          <p:cNvPr id="14" name="TextBox 1">
            <a:extLst>
              <a:ext uri="{FF2B5EF4-FFF2-40B4-BE49-F238E27FC236}">
                <a16:creationId xmlns:a16="http://schemas.microsoft.com/office/drawing/2014/main" id="{330C4A7B-36A7-EF36-F973-4EA832CE830A}"/>
              </a:ext>
            </a:extLst>
          </p:cNvPr>
          <p:cNvSpPr txBox="1"/>
          <p:nvPr/>
        </p:nvSpPr>
        <p:spPr>
          <a:xfrm>
            <a:off x="840400" y="5283905"/>
            <a:ext cx="2354491" cy="1077216"/>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cs typeface="Calibri"/>
              </a:rPr>
              <a:t>Overlay 1: </a:t>
            </a:r>
            <a:r>
              <a:rPr lang="en-US" sz="1600">
                <a:cs typeface="Calibri"/>
              </a:rPr>
              <a:t>Periodic table representation shows the three atoms that make up a water molecule</a:t>
            </a:r>
          </a:p>
        </p:txBody>
      </p:sp>
      <p:pic>
        <p:nvPicPr>
          <p:cNvPr id="2" name="Picture 1" descr="A red and white face with black text&#10;&#10;Description automatically generated">
            <a:extLst>
              <a:ext uri="{FF2B5EF4-FFF2-40B4-BE49-F238E27FC236}">
                <a16:creationId xmlns:a16="http://schemas.microsoft.com/office/drawing/2014/main" id="{631462B7-DF98-8B67-C51F-4BA9D2F148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8578" y="1292990"/>
            <a:ext cx="1067904" cy="1072529"/>
          </a:xfrm>
          <a:prstGeom prst="rect">
            <a:avLst/>
          </a:prstGeom>
        </p:spPr>
      </p:pic>
    </p:spTree>
    <p:custDataLst>
      <p:tags r:id="rId1"/>
    </p:custDataLst>
    <p:extLst>
      <p:ext uri="{BB962C8B-B14F-4D97-AF65-F5344CB8AC3E}">
        <p14:creationId xmlns:p14="http://schemas.microsoft.com/office/powerpoint/2010/main" val="3985032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76054853-B47C-B3F9-66DE-AD947EBC61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0471"/>
            <a:ext cx="1207035" cy="1207035"/>
          </a:xfrm>
          <a:prstGeom prst="rect">
            <a:avLst/>
          </a:prstGeom>
        </p:spPr>
      </p:pic>
      <p:sp>
        <p:nvSpPr>
          <p:cNvPr id="2" name="Title 1">
            <a:extLst>
              <a:ext uri="{FF2B5EF4-FFF2-40B4-BE49-F238E27FC236}">
                <a16:creationId xmlns:a16="http://schemas.microsoft.com/office/drawing/2014/main" id="{3F9BB201-15FF-6B55-FFFB-83CED25067DA}"/>
              </a:ext>
            </a:extLst>
          </p:cNvPr>
          <p:cNvSpPr txBox="1">
            <a:spLocks/>
          </p:cNvSpPr>
          <p:nvPr/>
        </p:nvSpPr>
        <p:spPr>
          <a:xfrm>
            <a:off x="850727" y="10730"/>
            <a:ext cx="12225570"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Water is an Amazing Substance</a:t>
            </a:r>
          </a:p>
        </p:txBody>
      </p:sp>
      <p:sp>
        <p:nvSpPr>
          <p:cNvPr id="3" name="TextBox 2">
            <a:extLst>
              <a:ext uri="{FF2B5EF4-FFF2-40B4-BE49-F238E27FC236}">
                <a16:creationId xmlns:a16="http://schemas.microsoft.com/office/drawing/2014/main" id="{78F63DE3-E270-AA4D-B41C-0320FE5E0477}"/>
              </a:ext>
            </a:extLst>
          </p:cNvPr>
          <p:cNvSpPr txBox="1"/>
          <p:nvPr/>
        </p:nvSpPr>
        <p:spPr>
          <a:xfrm>
            <a:off x="950776" y="1726697"/>
            <a:ext cx="8503329" cy="1246493"/>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spcAft>
                <a:spcPts val="1801"/>
              </a:spcAft>
            </a:pPr>
            <a:r>
              <a:rPr lang="en-US" sz="2000">
                <a:cs typeface="Calibri"/>
              </a:rPr>
              <a:t>Water is an amazing substance with some remarkable properties.  It can dissolve many materials, be pulled up a tree, float as a solid (ice) and erode mountains!</a:t>
            </a:r>
            <a:endParaRPr lang="en-US" sz="2000">
              <a:solidFill>
                <a:srgbClr val="7030A0"/>
              </a:solidFill>
              <a:cs typeface="Calibri"/>
            </a:endParaRPr>
          </a:p>
          <a:p>
            <a:pPr>
              <a:spcAft>
                <a:spcPts val="1801"/>
              </a:spcAft>
            </a:pPr>
            <a:r>
              <a:rPr lang="en-US" sz="2000" b="1">
                <a:solidFill>
                  <a:srgbClr val="1CA64A"/>
                </a:solidFill>
                <a:cs typeface="Calibri"/>
              </a:rPr>
              <a:t>What else can water do?</a:t>
            </a:r>
            <a:endParaRPr lang="en-US" sz="3600" b="1">
              <a:solidFill>
                <a:srgbClr val="1CA64A"/>
              </a:solidFill>
              <a:cs typeface="Calibri"/>
            </a:endParaRPr>
          </a:p>
        </p:txBody>
      </p:sp>
      <p:pic>
        <p:nvPicPr>
          <p:cNvPr id="1026" name="Picture 2" descr="undefined">
            <a:extLst>
              <a:ext uri="{FF2B5EF4-FFF2-40B4-BE49-F238E27FC236}">
                <a16:creationId xmlns:a16="http://schemas.microsoft.com/office/drawing/2014/main" id="{1E464ACE-83D0-782C-4AD7-49EEDE71226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94018" y="3429001"/>
            <a:ext cx="1954530" cy="2606041"/>
          </a:xfrm>
          <a:prstGeom prst="rect">
            <a:avLst/>
          </a:prstGeom>
          <a:noFill/>
          <a:ln w="12700">
            <a:solidFill>
              <a:schemeClr val="bg1">
                <a:lumMod val="50000"/>
              </a:schemeClr>
            </a:solidFill>
          </a:ln>
          <a:extLst>
            <a:ext uri="{909E8E84-426E-40DD-AFC4-6F175D3DCCD1}">
              <a14:hiddenFill xmlns:a14="http://schemas.microsoft.com/office/drawing/2010/main">
                <a:solidFill>
                  <a:srgbClr val="FFFFFF"/>
                </a:solidFill>
              </a14:hiddenFill>
            </a:ext>
          </a:extLst>
        </p:spPr>
      </p:pic>
      <p:graphicFrame>
        <p:nvGraphicFramePr>
          <p:cNvPr id="8" name="Object 7">
            <a:extLst>
              <a:ext uri="{FF2B5EF4-FFF2-40B4-BE49-F238E27FC236}">
                <a16:creationId xmlns:a16="http://schemas.microsoft.com/office/drawing/2014/main" id="{76DB04B7-A150-78D4-0013-7A51126D6CDD}"/>
              </a:ext>
            </a:extLst>
          </p:cNvPr>
          <p:cNvGraphicFramePr>
            <a:graphicFrameLocks noChangeAspect="1"/>
          </p:cNvGraphicFramePr>
          <p:nvPr>
            <p:extLst>
              <p:ext uri="{D42A27DB-BD31-4B8C-83A1-F6EECF244321}">
                <p14:modId xmlns:p14="http://schemas.microsoft.com/office/powerpoint/2010/main" val="1209426601"/>
              </p:ext>
            </p:extLst>
          </p:nvPr>
        </p:nvGraphicFramePr>
        <p:xfrm>
          <a:off x="8030200" y="3429001"/>
          <a:ext cx="1954530" cy="2606041"/>
        </p:xfrm>
        <a:graphic>
          <a:graphicData uri="http://schemas.openxmlformats.org/presentationml/2006/ole">
            <mc:AlternateContent xmlns:mc="http://schemas.openxmlformats.org/markup-compatibility/2006">
              <mc:Choice xmlns:v="urn:schemas-microsoft-com:vml" Requires="v">
                <p:oleObj r:id="rId7" imgW="6095160" imgH="8126640" progId="">
                  <p:embed/>
                </p:oleObj>
              </mc:Choice>
              <mc:Fallback>
                <p:oleObj r:id="rId7" imgW="6095160" imgH="8126640" progId="">
                  <p:embed/>
                  <p:pic>
                    <p:nvPicPr>
                      <p:cNvPr id="8" name="Object 7">
                        <a:extLst>
                          <a:ext uri="{FF2B5EF4-FFF2-40B4-BE49-F238E27FC236}">
                            <a16:creationId xmlns:a16="http://schemas.microsoft.com/office/drawing/2014/main" id="{76DB04B7-A150-78D4-0013-7A51126D6CDD}"/>
                          </a:ext>
                        </a:extLst>
                      </p:cNvPr>
                      <p:cNvPicPr/>
                      <p:nvPr/>
                    </p:nvPicPr>
                    <p:blipFill>
                      <a:blip r:embed="rId8"/>
                      <a:stretch>
                        <a:fillRect/>
                      </a:stretch>
                    </p:blipFill>
                    <p:spPr>
                      <a:xfrm>
                        <a:off x="8030200" y="3429001"/>
                        <a:ext cx="1954530" cy="2606041"/>
                      </a:xfrm>
                      <a:prstGeom prst="rect">
                        <a:avLst/>
                      </a:prstGeom>
                      <a:ln>
                        <a:solidFill>
                          <a:schemeClr val="bg1">
                            <a:lumMod val="50000"/>
                          </a:schemeClr>
                        </a:solidFill>
                      </a:ln>
                    </p:spPr>
                  </p:pic>
                </p:oleObj>
              </mc:Fallback>
            </mc:AlternateContent>
          </a:graphicData>
        </a:graphic>
      </p:graphicFrame>
      <p:pic>
        <p:nvPicPr>
          <p:cNvPr id="1028" name="Picture 4" descr="undefined">
            <a:extLst>
              <a:ext uri="{FF2B5EF4-FFF2-40B4-BE49-F238E27FC236}">
                <a16:creationId xmlns:a16="http://schemas.microsoft.com/office/drawing/2014/main" id="{3E91DF16-FEB3-223D-B5F0-8BC63230A22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5324" y="3429001"/>
            <a:ext cx="1731329" cy="2606041"/>
          </a:xfrm>
          <a:prstGeom prst="rect">
            <a:avLst/>
          </a:prstGeom>
          <a:noFill/>
          <a:ln w="1270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1030" name="Picture 6" descr="undefined">
            <a:extLst>
              <a:ext uri="{FF2B5EF4-FFF2-40B4-BE49-F238E27FC236}">
                <a16:creationId xmlns:a16="http://schemas.microsoft.com/office/drawing/2014/main" id="{49ED8755-9FC2-E8C1-9E77-43AC9E5A005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55915" y="3429001"/>
            <a:ext cx="1766919" cy="2606041"/>
          </a:xfrm>
          <a:prstGeom prst="rect">
            <a:avLst/>
          </a:prstGeom>
          <a:noFill/>
          <a:ln w="12700">
            <a:solidFill>
              <a:schemeClr val="bg1">
                <a:lumMod val="50000"/>
              </a:schemeClr>
            </a:solidFill>
          </a:ln>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53331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Picture 8">
            <a:extLst>
              <a:ext uri="{FF2B5EF4-FFF2-40B4-BE49-F238E27FC236}">
                <a16:creationId xmlns:a16="http://schemas.microsoft.com/office/drawing/2014/main" id="{A55E905B-C144-4724-B21D-415B2568AA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7" y="120471"/>
            <a:ext cx="1207035"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F9BB201-15FF-6B55-FFFB-83CED25067DA}"/>
              </a:ext>
            </a:extLst>
          </p:cNvPr>
          <p:cNvSpPr txBox="1">
            <a:spLocks/>
          </p:cNvSpPr>
          <p:nvPr/>
        </p:nvSpPr>
        <p:spPr>
          <a:xfrm>
            <a:off x="850727" y="10730"/>
            <a:ext cx="12225570"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What is a Water Molecule?</a:t>
            </a:r>
          </a:p>
        </p:txBody>
      </p:sp>
      <p:sp>
        <p:nvSpPr>
          <p:cNvPr id="3" name="TextBox 2">
            <a:extLst>
              <a:ext uri="{FF2B5EF4-FFF2-40B4-BE49-F238E27FC236}">
                <a16:creationId xmlns:a16="http://schemas.microsoft.com/office/drawing/2014/main" id="{78F63DE3-E270-AA4D-B41C-0320FE5E0477}"/>
              </a:ext>
            </a:extLst>
          </p:cNvPr>
          <p:cNvSpPr txBox="1"/>
          <p:nvPr/>
        </p:nvSpPr>
        <p:spPr>
          <a:xfrm>
            <a:off x="934875" y="2521828"/>
            <a:ext cx="5660243" cy="1814341"/>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spcAft>
                <a:spcPts val="1801"/>
              </a:spcAft>
            </a:pPr>
            <a:r>
              <a:rPr lang="en-US" sz="2000">
                <a:cs typeface="Calibri"/>
              </a:rPr>
              <a:t>Explore a single water molecule. Model and record your observations in your notebook.</a:t>
            </a:r>
            <a:endParaRPr lang="en-US" sz="2000">
              <a:solidFill>
                <a:srgbClr val="7030A0"/>
              </a:solidFill>
              <a:cs typeface="Calibri"/>
            </a:endParaRPr>
          </a:p>
          <a:p>
            <a:pPr>
              <a:lnSpc>
                <a:spcPct val="150000"/>
              </a:lnSpc>
            </a:pPr>
            <a:r>
              <a:rPr lang="en-US" sz="2000" b="1">
                <a:solidFill>
                  <a:srgbClr val="1CA64A"/>
                </a:solidFill>
                <a:cs typeface="Calibri"/>
              </a:rPr>
              <a:t>What do you notice?</a:t>
            </a:r>
          </a:p>
          <a:p>
            <a:pPr>
              <a:lnSpc>
                <a:spcPct val="150000"/>
              </a:lnSpc>
            </a:pPr>
            <a:r>
              <a:rPr lang="en-US" sz="2000" b="1">
                <a:solidFill>
                  <a:srgbClr val="1CA64A"/>
                </a:solidFill>
                <a:cs typeface="Calibri"/>
              </a:rPr>
              <a:t>What do you wonder?</a:t>
            </a:r>
          </a:p>
        </p:txBody>
      </p:sp>
      <p:sp>
        <p:nvSpPr>
          <p:cNvPr id="9" name="AutoShape 6">
            <a:extLst>
              <a:ext uri="{FF2B5EF4-FFF2-40B4-BE49-F238E27FC236}">
                <a16:creationId xmlns:a16="http://schemas.microsoft.com/office/drawing/2014/main" id="{336BE4FE-3A6D-4138-AF22-4C9BC4EF4F0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a:extLst>
              <a:ext uri="{FF2B5EF4-FFF2-40B4-BE49-F238E27FC236}">
                <a16:creationId xmlns:a16="http://schemas.microsoft.com/office/drawing/2014/main" id="{8C4A8E65-3CE9-8EBB-A869-AB0C10840E85}"/>
              </a:ext>
            </a:extLst>
          </p:cNvPr>
          <p:cNvPicPr>
            <a:picLocks noChangeAspect="1"/>
          </p:cNvPicPr>
          <p:nvPr/>
        </p:nvPicPr>
        <p:blipFill>
          <a:blip r:embed="rId6"/>
          <a:stretch>
            <a:fillRect/>
          </a:stretch>
        </p:blipFill>
        <p:spPr>
          <a:xfrm>
            <a:off x="6928866" y="1538378"/>
            <a:ext cx="4110107" cy="4110107"/>
          </a:xfrm>
          <a:prstGeom prst="rect">
            <a:avLst/>
          </a:prstGeom>
        </p:spPr>
      </p:pic>
    </p:spTree>
    <p:custDataLst>
      <p:tags r:id="rId1"/>
    </p:custDataLst>
    <p:extLst>
      <p:ext uri="{BB962C8B-B14F-4D97-AF65-F5344CB8AC3E}">
        <p14:creationId xmlns:p14="http://schemas.microsoft.com/office/powerpoint/2010/main" val="2003143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7BB407-D588-B386-CE1B-B76F302AC827}"/>
              </a:ext>
            </a:extLst>
          </p:cNvPr>
          <p:cNvPicPr>
            <a:picLocks noChangeAspect="1"/>
          </p:cNvPicPr>
          <p:nvPr/>
        </p:nvPicPr>
        <p:blipFill>
          <a:blip r:embed="rId5"/>
          <a:stretch>
            <a:fillRect/>
          </a:stretch>
        </p:blipFill>
        <p:spPr>
          <a:xfrm>
            <a:off x="4517086" y="2871986"/>
            <a:ext cx="2020764" cy="3486282"/>
          </a:xfrm>
          <a:prstGeom prst="rect">
            <a:avLst/>
          </a:prstGeom>
        </p:spPr>
      </p:pic>
      <p:pic>
        <p:nvPicPr>
          <p:cNvPr id="3" name="Picture 2">
            <a:extLst>
              <a:ext uri="{FF2B5EF4-FFF2-40B4-BE49-F238E27FC236}">
                <a16:creationId xmlns:a16="http://schemas.microsoft.com/office/drawing/2014/main" id="{0B33F676-ED7E-2935-7231-C180FFEA6493}"/>
              </a:ext>
            </a:extLst>
          </p:cNvPr>
          <p:cNvPicPr>
            <a:picLocks noChangeAspect="1"/>
          </p:cNvPicPr>
          <p:nvPr/>
        </p:nvPicPr>
        <p:blipFill>
          <a:blip r:embed="rId6"/>
          <a:stretch>
            <a:fillRect/>
          </a:stretch>
        </p:blipFill>
        <p:spPr>
          <a:xfrm>
            <a:off x="819703" y="2871986"/>
            <a:ext cx="2020764" cy="3486282"/>
          </a:xfrm>
          <a:prstGeom prst="rect">
            <a:avLst/>
          </a:prstGeom>
        </p:spPr>
      </p:pic>
      <p:pic>
        <p:nvPicPr>
          <p:cNvPr id="4" name="Picture 3">
            <a:extLst>
              <a:ext uri="{FF2B5EF4-FFF2-40B4-BE49-F238E27FC236}">
                <a16:creationId xmlns:a16="http://schemas.microsoft.com/office/drawing/2014/main" id="{372B4CF7-2EED-CA46-B7AD-E6D0AB199DDA}"/>
              </a:ext>
            </a:extLst>
          </p:cNvPr>
          <p:cNvPicPr>
            <a:picLocks noChangeAspect="1"/>
          </p:cNvPicPr>
          <p:nvPr/>
        </p:nvPicPr>
        <p:blipFill>
          <a:blip r:embed="rId7"/>
          <a:stretch>
            <a:fillRect/>
          </a:stretch>
        </p:blipFill>
        <p:spPr>
          <a:xfrm>
            <a:off x="8196123" y="2871986"/>
            <a:ext cx="2020764" cy="3486282"/>
          </a:xfrm>
          <a:prstGeom prst="rect">
            <a:avLst/>
          </a:prstGeom>
        </p:spPr>
      </p:pic>
      <p:sp>
        <p:nvSpPr>
          <p:cNvPr id="5" name="Title 1">
            <a:extLst>
              <a:ext uri="{FF2B5EF4-FFF2-40B4-BE49-F238E27FC236}">
                <a16:creationId xmlns:a16="http://schemas.microsoft.com/office/drawing/2014/main" id="{9E70D22D-ADA0-7E22-5DAB-7598493A9504}"/>
              </a:ext>
            </a:extLst>
          </p:cNvPr>
          <p:cNvSpPr txBox="1">
            <a:spLocks/>
          </p:cNvSpPr>
          <p:nvPr/>
        </p:nvSpPr>
        <p:spPr>
          <a:xfrm>
            <a:off x="819704" y="9280"/>
            <a:ext cx="9916384" cy="997827"/>
          </a:xfrm>
          <a:prstGeom prst="rect">
            <a:avLst/>
          </a:prstGeom>
        </p:spPr>
        <p:txBody>
          <a:bodyPr vert="horz" lIns="91440" tIns="45719" rIns="91440" bIns="45719"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Explore Water with the 3DMD AR EDU App</a:t>
            </a:r>
          </a:p>
        </p:txBody>
      </p:sp>
      <p:sp>
        <p:nvSpPr>
          <p:cNvPr id="7" name="TextBox 6">
            <a:extLst>
              <a:ext uri="{FF2B5EF4-FFF2-40B4-BE49-F238E27FC236}">
                <a16:creationId xmlns:a16="http://schemas.microsoft.com/office/drawing/2014/main" id="{E979AD4E-A178-6E25-9CCD-226B87643738}"/>
              </a:ext>
            </a:extLst>
          </p:cNvPr>
          <p:cNvSpPr txBox="1"/>
          <p:nvPr/>
        </p:nvSpPr>
        <p:spPr>
          <a:xfrm>
            <a:off x="374003" y="1933282"/>
            <a:ext cx="2912163"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a:t>
            </a:r>
          </a:p>
          <a:p>
            <a:pPr algn="ctr"/>
            <a:r>
              <a:rPr lang="en-US" sz="2000" b="1">
                <a:solidFill>
                  <a:srgbClr val="D200B9"/>
                </a:solidFill>
                <a:cs typeface="Calibri"/>
              </a:rPr>
              <a:t>Water</a:t>
            </a:r>
            <a:endParaRPr lang="en-US" sz="2000">
              <a:cs typeface="Calibri"/>
            </a:endParaRPr>
          </a:p>
        </p:txBody>
      </p:sp>
      <p:sp>
        <p:nvSpPr>
          <p:cNvPr id="8" name="TextBox 7">
            <a:extLst>
              <a:ext uri="{FF2B5EF4-FFF2-40B4-BE49-F238E27FC236}">
                <a16:creationId xmlns:a16="http://schemas.microsoft.com/office/drawing/2014/main" id="{7E4E99A2-7134-C384-CE81-4CBE39165D75}"/>
              </a:ext>
            </a:extLst>
          </p:cNvPr>
          <p:cNvSpPr txBox="1"/>
          <p:nvPr/>
        </p:nvSpPr>
        <p:spPr>
          <a:xfrm>
            <a:off x="4612402" y="1933282"/>
            <a:ext cx="1830131"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spcAft>
                <a:spcPts val="601"/>
              </a:spcAft>
            </a:pPr>
            <a:r>
              <a:rPr lang="en-US" sz="2000">
                <a:cs typeface="Calibri"/>
              </a:rPr>
              <a:t>Scan a </a:t>
            </a:r>
            <a:r>
              <a:rPr lang="en-US" sz="2000" b="1">
                <a:cs typeface="Calibri"/>
              </a:rPr>
              <a:t>single water molecule</a:t>
            </a:r>
            <a:endParaRPr lang="en-US" sz="1401">
              <a:cs typeface="Calibri"/>
            </a:endParaRPr>
          </a:p>
        </p:txBody>
      </p:sp>
      <p:sp>
        <p:nvSpPr>
          <p:cNvPr id="9" name="TextBox 8">
            <a:extLst>
              <a:ext uri="{FF2B5EF4-FFF2-40B4-BE49-F238E27FC236}">
                <a16:creationId xmlns:a16="http://schemas.microsoft.com/office/drawing/2014/main" id="{03AD2890-CB29-9C2C-07F1-E2BF98604D15}"/>
              </a:ext>
            </a:extLst>
          </p:cNvPr>
          <p:cNvSpPr txBox="1"/>
          <p:nvPr/>
        </p:nvSpPr>
        <p:spPr>
          <a:xfrm>
            <a:off x="7616716" y="1933304"/>
            <a:ext cx="3179578"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Explore the</a:t>
            </a:r>
          </a:p>
          <a:p>
            <a:pPr algn="ctr"/>
            <a:r>
              <a:rPr lang="en-US" sz="2000" b="1">
                <a:solidFill>
                  <a:srgbClr val="FF00EA"/>
                </a:solidFill>
                <a:cs typeface="Calibri"/>
              </a:rPr>
              <a:t>three buttons</a:t>
            </a:r>
            <a:endParaRPr lang="en-US" sz="2000">
              <a:solidFill>
                <a:srgbClr val="FF00EA"/>
              </a:solidFill>
              <a:cs typeface="Calibri"/>
            </a:endParaRPr>
          </a:p>
        </p:txBody>
      </p:sp>
      <p:sp>
        <p:nvSpPr>
          <p:cNvPr id="10" name="Oval 9">
            <a:extLst>
              <a:ext uri="{FF2B5EF4-FFF2-40B4-BE49-F238E27FC236}">
                <a16:creationId xmlns:a16="http://schemas.microsoft.com/office/drawing/2014/main" id="{69C45848-3A33-A4F0-A44D-1383F4843E83}"/>
              </a:ext>
            </a:extLst>
          </p:cNvPr>
          <p:cNvSpPr/>
          <p:nvPr/>
        </p:nvSpPr>
        <p:spPr>
          <a:xfrm>
            <a:off x="859690" y="3490060"/>
            <a:ext cx="1086571" cy="1114433"/>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1" name="Oval 10">
            <a:extLst>
              <a:ext uri="{FF2B5EF4-FFF2-40B4-BE49-F238E27FC236}">
                <a16:creationId xmlns:a16="http://schemas.microsoft.com/office/drawing/2014/main" id="{4EDCDD6A-C08C-7B2F-F5BD-282D5D00F56D}"/>
              </a:ext>
            </a:extLst>
          </p:cNvPr>
          <p:cNvSpPr/>
          <p:nvPr/>
        </p:nvSpPr>
        <p:spPr>
          <a:xfrm>
            <a:off x="8033281" y="5130385"/>
            <a:ext cx="2392133" cy="771435"/>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12" name="Picture 11" descr="Icon&#10;&#10;Description automatically generated">
            <a:extLst>
              <a:ext uri="{FF2B5EF4-FFF2-40B4-BE49-F238E27FC236}">
                <a16:creationId xmlns:a16="http://schemas.microsoft.com/office/drawing/2014/main" id="{83158210-BAD4-E965-547A-6288743F394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Tree>
    <p:custDataLst>
      <p:tags r:id="rId1"/>
    </p:custDataLst>
    <p:extLst>
      <p:ext uri="{BB962C8B-B14F-4D97-AF65-F5344CB8AC3E}">
        <p14:creationId xmlns:p14="http://schemas.microsoft.com/office/powerpoint/2010/main" val="5192929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gzbbjs5x"/>
  <p:tag name="ARTICULATE_DESIGN_ID_1_OFFICE THEME" val="7VXFSlAN"/>
  <p:tag name="ARTICULATE_DESIGN_ID_1_NO_NUMB" val="svFKetjs"/>
  <p:tag name="ARTICULATE_DESIGN_ID_TEACHER_NO_NUMB" val="BZ7mW2XK"/>
  <p:tag name="ARTICULATE_DESIGN_ID_NO_NUMB" val="TPwoSc1c"/>
  <p:tag name="ARTICULATE_DESIGN_ID_MAIN_THEME" val="KBAyya7v"/>
  <p:tag name="TAG_BACKING_FORM_KEY" val="790602-c:\krisf_workfolder\graphic design\powerpoint_template\education_slidedeck_template_v1.0.pptx"/>
  <p:tag name="ARTICULATE_PRESENTER_VERSION" val="8"/>
  <p:tag name="ARTICULATE_SLIDE_THUMBNAIL_REFRESH" val="1"/>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in_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acher_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16" ma:contentTypeDescription="Create a new document." ma:contentTypeScope="" ma:versionID="8cc81d5895fc50ad88f7b4737c6c9ffb">
  <xsd:schema xmlns:xsd="http://www.w3.org/2001/XMLSchema" xmlns:xs="http://www.w3.org/2001/XMLSchema" xmlns:p="http://schemas.microsoft.com/office/2006/metadata/properties" xmlns:ns2="fccfdd5f-3cf6-48f3-9c58-398738ebd059" xmlns:ns3="256d1f37-a5bf-40ea-9e3b-df9e783b5a8c" targetNamespace="http://schemas.microsoft.com/office/2006/metadata/properties" ma:root="true" ma:fieldsID="0c452478d52e95d240eb9374400f2398" ns2:_="" ns3:_="">
    <xsd:import namespace="fccfdd5f-3cf6-48f3-9c58-398738ebd059"/>
    <xsd:import namespace="256d1f37-a5bf-40ea-9e3b-df9e783b5a8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AutoKeyPoints" minOccurs="0"/>
                <xsd:element ref="ns2:MediaServiceKeyPoint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64b09a19-6bde-49ec-92dc-cfa1a5bba25d}"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SharedWithUsers xmlns="256d1f37-a5bf-40ea-9e3b-df9e783b5a8c">
      <UserInfo>
        <DisplayName>Tim Herman</DisplayName>
        <AccountId>34</AccountId>
        <AccountType/>
      </UserInfo>
      <UserInfo>
        <DisplayName>Mark Hoelzer</DisplayName>
        <AccountId>91</AccountId>
        <AccountType/>
      </UserInfo>
      <UserInfo>
        <DisplayName>Kristopher Fournier</DisplayName>
        <AccountId>95</AccountId>
        <AccountType/>
      </UserInfo>
    </SharedWithUsers>
    <lcf76f155ced4ddcb4097134ff3c332f xmlns="fccfdd5f-3cf6-48f3-9c58-398738ebd05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C4933E7-9E28-4D1D-9A2B-5E742B2C4112}">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92FCC4D-41CD-402B-AE5C-900FD772F1F5}">
  <ds:schemaRefs>
    <ds:schemaRef ds:uri="http://schemas.microsoft.com/sharepoint/v3/contenttype/forms"/>
  </ds:schemaRefs>
</ds:datastoreItem>
</file>

<file path=customXml/itemProps3.xml><?xml version="1.0" encoding="utf-8"?>
<ds:datastoreItem xmlns:ds="http://schemas.openxmlformats.org/officeDocument/2006/customXml" ds:itemID="{EC156103-A01A-4A2D-B7C0-DD22F955C052}">
  <ds:schemaRefs>
    <ds:schemaRef ds:uri="256d1f37-a5bf-40ea-9e3b-df9e783b5a8c"/>
    <ds:schemaRef ds:uri="fccfdd5f-3cf6-48f3-9c58-398738ebd05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33</Slides>
  <Notes>31</Notes>
  <HiddenSlides>8</HiddenSlides>
  <ScaleCrop>false</ScaleCrop>
  <HeadingPairs>
    <vt:vector size="4" baseType="variant">
      <vt:variant>
        <vt:lpstr>Theme</vt:lpstr>
      </vt:variant>
      <vt:variant>
        <vt:i4>4</vt:i4>
      </vt:variant>
      <vt:variant>
        <vt:lpstr>Slide Titles</vt:lpstr>
      </vt:variant>
      <vt:variant>
        <vt:i4>33</vt:i4>
      </vt:variant>
    </vt:vector>
  </HeadingPairs>
  <TitlesOfParts>
    <vt:vector size="37" baseType="lpstr">
      <vt:lpstr>Main_Theme</vt:lpstr>
      <vt:lpstr>No_Numb</vt:lpstr>
      <vt:lpstr>Teacher_No_Numb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Hoelzer</dc:creator>
  <cp:revision>2</cp:revision>
  <cp:lastPrinted>2023-09-18T19:28:23Z</cp:lastPrinted>
  <dcterms:created xsi:type="dcterms:W3CDTF">2023-03-12T04:10:58Z</dcterms:created>
  <dcterms:modified xsi:type="dcterms:W3CDTF">2023-09-21T21:25:22Z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y fmtid="{D5CDD505-2E9C-101B-9397-08002B2CF9AE}" pid="4" name="ArticulateGUID">
    <vt:lpwstr>5072417B-48E2-46BA-8EFD-6E3B28D2A771</vt:lpwstr>
  </property>
  <property fmtid="{D5CDD505-2E9C-101B-9397-08002B2CF9AE}" pid="5" name="ArticulatePath">
    <vt:lpwstr>https://3dmd.sharepoint.com/sites/MaterialDevelopmentTeam/Shared Documents/Templates/studentSlideDeck/documentStyles3</vt:lpwstr>
  </property>
  <property fmtid="{D5CDD505-2E9C-101B-9397-08002B2CF9AE}" pid="6" name="ArticulateUseProject">
    <vt:lpwstr>1</vt:lpwstr>
  </property>
  <property fmtid="{D5CDD505-2E9C-101B-9397-08002B2CF9AE}" pid="7" name="ArticulateProjectFull">
    <vt:lpwstr>C:\KrisF_Workfolder\Graphic Design\Powerpoint_Template\Education_Slidedeck_Template_V1.0.ppta</vt:lpwstr>
  </property>
  <property fmtid="{D5CDD505-2E9C-101B-9397-08002B2CF9AE}" pid="8" name="ArticulateProjectVersion">
    <vt:lpwstr>8</vt:lpwstr>
  </property>
</Properties>
</file>