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2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53" r:id="rId4"/>
    <p:sldMasterId id="2147483754" r:id="rId5"/>
    <p:sldMasterId id="2147483755" r:id="rId6"/>
    <p:sldMasterId id="2147483756" r:id="rId7"/>
    <p:sldMasterId id="2147483757" r:id="rId8"/>
    <p:sldMasterId id="2147483758"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4" r:id="rId59"/>
    <p:sldId id="305" r:id="rId60"/>
    <p:sldId id="306" r:id="rId61"/>
    <p:sldId id="307" r:id="rId62"/>
    <p:sldId id="308" r:id="rId63"/>
    <p:sldId id="309" r:id="rId64"/>
    <p:sldId id="310" r:id="rId65"/>
    <p:sldId id="311" r:id="rId66"/>
    <p:sldId id="312" r:id="rId67"/>
    <p:sldId id="313" r:id="rId68"/>
    <p:sldId id="314" r:id="rId69"/>
    <p:sldId id="315" r:id="rId70"/>
    <p:sldId id="316" r:id="rId71"/>
    <p:sldId id="317" r:id="rId72"/>
    <p:sldId id="318" r:id="rId73"/>
    <p:sldId id="319" r:id="rId74"/>
    <p:sldId id="320" r:id="rId75"/>
    <p:sldId id="321" r:id="rId76"/>
    <p:sldId id="322" r:id="rId77"/>
    <p:sldId id="323" r:id="rId78"/>
    <p:sldId id="324" r:id="rId79"/>
    <p:sldId id="325" r:id="rId80"/>
    <p:sldId id="326" r:id="rId81"/>
    <p:sldId id="327" r:id="rId82"/>
    <p:sldId id="328" r:id="rId83"/>
    <p:sldId id="329" r:id="rId84"/>
    <p:sldId id="330" r:id="rId85"/>
    <p:sldId id="331" r:id="rId86"/>
    <p:sldId id="332" r:id="rId87"/>
    <p:sldId id="333" r:id="rId88"/>
    <p:sldId id="334" r:id="rId89"/>
    <p:sldId id="335" r:id="rId90"/>
    <p:sldId id="336" r:id="rId91"/>
    <p:sldId id="337" r:id="rId92"/>
    <p:sldId id="338" r:id="rId93"/>
    <p:sldId id="339" r:id="rId94"/>
    <p:sldId id="340" r:id="rId95"/>
    <p:sldId id="341" r:id="rId96"/>
    <p:sldId id="342" r:id="rId97"/>
    <p:sldId id="343" r:id="rId98"/>
    <p:sldId id="344" r:id="rId99"/>
    <p:sldId id="345" r:id="rId100"/>
    <p:sldId id="346" r:id="rId101"/>
    <p:sldId id="347" r:id="rId102"/>
    <p:sldId id="348" r:id="rId103"/>
    <p:sldId id="349" r:id="rId104"/>
    <p:sldId id="350" r:id="rId105"/>
    <p:sldId id="351" r:id="rId106"/>
    <p:sldId id="352" r:id="rId107"/>
    <p:sldId id="353" r:id="rId108"/>
    <p:sldId id="354" r:id="rId109"/>
    <p:sldId id="355" r:id="rId110"/>
    <p:sldId id="356" r:id="rId111"/>
    <p:sldId id="357" r:id="rId112"/>
    <p:sldId id="358" r:id="rId113"/>
    <p:sldId id="359" r:id="rId114"/>
    <p:sldId id="360" r:id="rId115"/>
    <p:sldId id="361" r:id="rId116"/>
    <p:sldId id="362" r:id="rId117"/>
    <p:sldId id="363" r:id="rId118"/>
    <p:sldId id="364" r:id="rId119"/>
    <p:sldId id="365" r:id="rId120"/>
    <p:sldId id="366" r:id="rId121"/>
    <p:sldId id="367" r:id="rId122"/>
    <p:sldId id="368" r:id="rId123"/>
    <p:sldId id="369" r:id="rId124"/>
    <p:sldId id="370" r:id="rId125"/>
    <p:sldId id="371" r:id="rId126"/>
    <p:sldId id="372" r:id="rId127"/>
    <p:sldId id="373" r:id="rId128"/>
    <p:sldId id="374" r:id="rId129"/>
    <p:sldId id="375" r:id="rId130"/>
    <p:sldId id="376" r:id="rId131"/>
    <p:sldId id="377" r:id="rId132"/>
    <p:sldId id="378" r:id="rId133"/>
    <p:sldId id="379" r:id="rId134"/>
    <p:sldId id="380" r:id="rId135"/>
    <p:sldId id="381" r:id="rId136"/>
    <p:sldId id="382" r:id="rId137"/>
    <p:sldId id="383" r:id="rId138"/>
    <p:sldId id="384" r:id="rId139"/>
  </p:sldIdLst>
  <p:sldSz cy="5143500" cx="9144000"/>
  <p:notesSz cx="6858000" cy="9144000"/>
  <p:embeddedFontLst>
    <p:embeddedFont>
      <p:font typeface="Roboto Slab"/>
      <p:regular r:id="rId140"/>
      <p:bold r:id="rId141"/>
    </p:embeddedFont>
    <p:embeddedFont>
      <p:font typeface="Roboto"/>
      <p:regular r:id="rId142"/>
      <p:bold r:id="rId143"/>
      <p:italic r:id="rId144"/>
      <p:boldItalic r:id="rId145"/>
    </p:embeddedFont>
    <p:embeddedFont>
      <p:font typeface="Caveat"/>
      <p:regular r:id="rId146"/>
      <p:bold r:id="rId147"/>
    </p:embeddedFont>
    <p:embeddedFont>
      <p:font typeface="Bebas Neue"/>
      <p:regular r:id="rId148"/>
    </p:embeddedFont>
    <p:embeddedFont>
      <p:font typeface="Fjalla One"/>
      <p:regular r:id="rId149"/>
    </p:embeddedFont>
    <p:embeddedFont>
      <p:font typeface="Open Sans"/>
      <p:regular r:id="rId150"/>
      <p:bold r:id="rId151"/>
      <p:italic r:id="rId152"/>
      <p:boldItalic r:id="rId15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0.xml"/><Relationship Id="rId42" Type="http://schemas.openxmlformats.org/officeDocument/2006/relationships/slide" Target="slides/slide32.xml"/><Relationship Id="rId41" Type="http://schemas.openxmlformats.org/officeDocument/2006/relationships/slide" Target="slides/slide31.xml"/><Relationship Id="rId44" Type="http://schemas.openxmlformats.org/officeDocument/2006/relationships/slide" Target="slides/slide34.xml"/><Relationship Id="rId43" Type="http://schemas.openxmlformats.org/officeDocument/2006/relationships/slide" Target="slides/slide33.xml"/><Relationship Id="rId46" Type="http://schemas.openxmlformats.org/officeDocument/2006/relationships/slide" Target="slides/slide36.xml"/><Relationship Id="rId45" Type="http://schemas.openxmlformats.org/officeDocument/2006/relationships/slide" Target="slides/slide35.xml"/><Relationship Id="rId107" Type="http://schemas.openxmlformats.org/officeDocument/2006/relationships/slide" Target="slides/slide97.xml"/><Relationship Id="rId106" Type="http://schemas.openxmlformats.org/officeDocument/2006/relationships/slide" Target="slides/slide96.xml"/><Relationship Id="rId105" Type="http://schemas.openxmlformats.org/officeDocument/2006/relationships/slide" Target="slides/slide95.xml"/><Relationship Id="rId104" Type="http://schemas.openxmlformats.org/officeDocument/2006/relationships/slide" Target="slides/slide94.xml"/><Relationship Id="rId109" Type="http://schemas.openxmlformats.org/officeDocument/2006/relationships/slide" Target="slides/slide99.xml"/><Relationship Id="rId108" Type="http://schemas.openxmlformats.org/officeDocument/2006/relationships/slide" Target="slides/slide98.xml"/><Relationship Id="rId48" Type="http://schemas.openxmlformats.org/officeDocument/2006/relationships/slide" Target="slides/slide38.xml"/><Relationship Id="rId47" Type="http://schemas.openxmlformats.org/officeDocument/2006/relationships/slide" Target="slides/slide37.xml"/><Relationship Id="rId49" Type="http://schemas.openxmlformats.org/officeDocument/2006/relationships/slide" Target="slides/slide39.xml"/><Relationship Id="rId103" Type="http://schemas.openxmlformats.org/officeDocument/2006/relationships/slide" Target="slides/slide93.xml"/><Relationship Id="rId102" Type="http://schemas.openxmlformats.org/officeDocument/2006/relationships/slide" Target="slides/slide92.xml"/><Relationship Id="rId101" Type="http://schemas.openxmlformats.org/officeDocument/2006/relationships/slide" Target="slides/slide91.xml"/><Relationship Id="rId100" Type="http://schemas.openxmlformats.org/officeDocument/2006/relationships/slide" Target="slides/slide90.xml"/><Relationship Id="rId31" Type="http://schemas.openxmlformats.org/officeDocument/2006/relationships/slide" Target="slides/slide21.xml"/><Relationship Id="rId30" Type="http://schemas.openxmlformats.org/officeDocument/2006/relationships/slide" Target="slides/slide20.xml"/><Relationship Id="rId33" Type="http://schemas.openxmlformats.org/officeDocument/2006/relationships/slide" Target="slides/slide23.xml"/><Relationship Id="rId32" Type="http://schemas.openxmlformats.org/officeDocument/2006/relationships/slide" Target="slides/slide22.xml"/><Relationship Id="rId35" Type="http://schemas.openxmlformats.org/officeDocument/2006/relationships/slide" Target="slides/slide25.xml"/><Relationship Id="rId34" Type="http://schemas.openxmlformats.org/officeDocument/2006/relationships/slide" Target="slides/slide24.xml"/><Relationship Id="rId37" Type="http://schemas.openxmlformats.org/officeDocument/2006/relationships/slide" Target="slides/slide27.xml"/><Relationship Id="rId36" Type="http://schemas.openxmlformats.org/officeDocument/2006/relationships/slide" Target="slides/slide26.xml"/><Relationship Id="rId39" Type="http://schemas.openxmlformats.org/officeDocument/2006/relationships/slide" Target="slides/slide29.xml"/><Relationship Id="rId38" Type="http://schemas.openxmlformats.org/officeDocument/2006/relationships/slide" Target="slides/slide28.xml"/><Relationship Id="rId20" Type="http://schemas.openxmlformats.org/officeDocument/2006/relationships/slide" Target="slides/slide10.xml"/><Relationship Id="rId22" Type="http://schemas.openxmlformats.org/officeDocument/2006/relationships/slide" Target="slides/slide12.xml"/><Relationship Id="rId21" Type="http://schemas.openxmlformats.org/officeDocument/2006/relationships/slide" Target="slides/slide11.xml"/><Relationship Id="rId24" Type="http://schemas.openxmlformats.org/officeDocument/2006/relationships/slide" Target="slides/slide14.xml"/><Relationship Id="rId23" Type="http://schemas.openxmlformats.org/officeDocument/2006/relationships/slide" Target="slides/slide13.xml"/><Relationship Id="rId129" Type="http://schemas.openxmlformats.org/officeDocument/2006/relationships/slide" Target="slides/slide119.xml"/><Relationship Id="rId128" Type="http://schemas.openxmlformats.org/officeDocument/2006/relationships/slide" Target="slides/slide118.xml"/><Relationship Id="rId127" Type="http://schemas.openxmlformats.org/officeDocument/2006/relationships/slide" Target="slides/slide117.xml"/><Relationship Id="rId126" Type="http://schemas.openxmlformats.org/officeDocument/2006/relationships/slide" Target="slides/slide116.xml"/><Relationship Id="rId26" Type="http://schemas.openxmlformats.org/officeDocument/2006/relationships/slide" Target="slides/slide16.xml"/><Relationship Id="rId121" Type="http://schemas.openxmlformats.org/officeDocument/2006/relationships/slide" Target="slides/slide111.xml"/><Relationship Id="rId25" Type="http://schemas.openxmlformats.org/officeDocument/2006/relationships/slide" Target="slides/slide15.xml"/><Relationship Id="rId120" Type="http://schemas.openxmlformats.org/officeDocument/2006/relationships/slide" Target="slides/slide110.xml"/><Relationship Id="rId28" Type="http://schemas.openxmlformats.org/officeDocument/2006/relationships/slide" Target="slides/slide18.xml"/><Relationship Id="rId27" Type="http://schemas.openxmlformats.org/officeDocument/2006/relationships/slide" Target="slides/slide17.xml"/><Relationship Id="rId125" Type="http://schemas.openxmlformats.org/officeDocument/2006/relationships/slide" Target="slides/slide115.xml"/><Relationship Id="rId29" Type="http://schemas.openxmlformats.org/officeDocument/2006/relationships/slide" Target="slides/slide19.xml"/><Relationship Id="rId124" Type="http://schemas.openxmlformats.org/officeDocument/2006/relationships/slide" Target="slides/slide114.xml"/><Relationship Id="rId123" Type="http://schemas.openxmlformats.org/officeDocument/2006/relationships/slide" Target="slides/slide113.xml"/><Relationship Id="rId122" Type="http://schemas.openxmlformats.org/officeDocument/2006/relationships/slide" Target="slides/slide112.xml"/><Relationship Id="rId95" Type="http://schemas.openxmlformats.org/officeDocument/2006/relationships/slide" Target="slides/slide85.xml"/><Relationship Id="rId94" Type="http://schemas.openxmlformats.org/officeDocument/2006/relationships/slide" Target="slides/slide84.xml"/><Relationship Id="rId97" Type="http://schemas.openxmlformats.org/officeDocument/2006/relationships/slide" Target="slides/slide87.xml"/><Relationship Id="rId96" Type="http://schemas.openxmlformats.org/officeDocument/2006/relationships/slide" Target="slides/slide86.xml"/><Relationship Id="rId11" Type="http://schemas.openxmlformats.org/officeDocument/2006/relationships/slide" Target="slides/slide1.xml"/><Relationship Id="rId99" Type="http://schemas.openxmlformats.org/officeDocument/2006/relationships/slide" Target="slides/slide89.xml"/><Relationship Id="rId10" Type="http://schemas.openxmlformats.org/officeDocument/2006/relationships/notesMaster" Target="notesMasters/notesMaster1.xml"/><Relationship Id="rId98" Type="http://schemas.openxmlformats.org/officeDocument/2006/relationships/slide" Target="slides/slide88.xml"/><Relationship Id="rId13" Type="http://schemas.openxmlformats.org/officeDocument/2006/relationships/slide" Target="slides/slide3.xml"/><Relationship Id="rId12" Type="http://schemas.openxmlformats.org/officeDocument/2006/relationships/slide" Target="slides/slide2.xml"/><Relationship Id="rId91" Type="http://schemas.openxmlformats.org/officeDocument/2006/relationships/slide" Target="slides/slide81.xml"/><Relationship Id="rId90" Type="http://schemas.openxmlformats.org/officeDocument/2006/relationships/slide" Target="slides/slide80.xml"/><Relationship Id="rId93" Type="http://schemas.openxmlformats.org/officeDocument/2006/relationships/slide" Target="slides/slide83.xml"/><Relationship Id="rId92" Type="http://schemas.openxmlformats.org/officeDocument/2006/relationships/slide" Target="slides/slide82.xml"/><Relationship Id="rId118" Type="http://schemas.openxmlformats.org/officeDocument/2006/relationships/slide" Target="slides/slide108.xml"/><Relationship Id="rId117" Type="http://schemas.openxmlformats.org/officeDocument/2006/relationships/slide" Target="slides/slide107.xml"/><Relationship Id="rId116" Type="http://schemas.openxmlformats.org/officeDocument/2006/relationships/slide" Target="slides/slide106.xml"/><Relationship Id="rId115" Type="http://schemas.openxmlformats.org/officeDocument/2006/relationships/slide" Target="slides/slide105.xml"/><Relationship Id="rId119" Type="http://schemas.openxmlformats.org/officeDocument/2006/relationships/slide" Target="slides/slide109.xml"/><Relationship Id="rId15" Type="http://schemas.openxmlformats.org/officeDocument/2006/relationships/slide" Target="slides/slide5.xml"/><Relationship Id="rId110" Type="http://schemas.openxmlformats.org/officeDocument/2006/relationships/slide" Target="slides/slide100.xml"/><Relationship Id="rId14" Type="http://schemas.openxmlformats.org/officeDocument/2006/relationships/slide" Target="slides/slide4.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14" Type="http://schemas.openxmlformats.org/officeDocument/2006/relationships/slide" Target="slides/slide104.xml"/><Relationship Id="rId18" Type="http://schemas.openxmlformats.org/officeDocument/2006/relationships/slide" Target="slides/slide8.xml"/><Relationship Id="rId113" Type="http://schemas.openxmlformats.org/officeDocument/2006/relationships/slide" Target="slides/slide103.xml"/><Relationship Id="rId112" Type="http://schemas.openxmlformats.org/officeDocument/2006/relationships/slide" Target="slides/slide102.xml"/><Relationship Id="rId111" Type="http://schemas.openxmlformats.org/officeDocument/2006/relationships/slide" Target="slides/slide101.xml"/><Relationship Id="rId84" Type="http://schemas.openxmlformats.org/officeDocument/2006/relationships/slide" Target="slides/slide74.xml"/><Relationship Id="rId83" Type="http://schemas.openxmlformats.org/officeDocument/2006/relationships/slide" Target="slides/slide73.xml"/><Relationship Id="rId86" Type="http://schemas.openxmlformats.org/officeDocument/2006/relationships/slide" Target="slides/slide76.xml"/><Relationship Id="rId85" Type="http://schemas.openxmlformats.org/officeDocument/2006/relationships/slide" Target="slides/slide75.xml"/><Relationship Id="rId88" Type="http://schemas.openxmlformats.org/officeDocument/2006/relationships/slide" Target="slides/slide78.xml"/><Relationship Id="rId150" Type="http://schemas.openxmlformats.org/officeDocument/2006/relationships/font" Target="fonts/OpenSans-regular.fntdata"/><Relationship Id="rId87" Type="http://schemas.openxmlformats.org/officeDocument/2006/relationships/slide" Target="slides/slide77.xml"/><Relationship Id="rId89" Type="http://schemas.openxmlformats.org/officeDocument/2006/relationships/slide" Target="slides/slide79.xml"/><Relationship Id="rId80" Type="http://schemas.openxmlformats.org/officeDocument/2006/relationships/slide" Target="slides/slide70.xml"/><Relationship Id="rId82" Type="http://schemas.openxmlformats.org/officeDocument/2006/relationships/slide" Target="slides/slide72.xml"/><Relationship Id="rId81" Type="http://schemas.openxmlformats.org/officeDocument/2006/relationships/slide" Target="slides/slide71.xml"/><Relationship Id="rId1" Type="http://schemas.openxmlformats.org/officeDocument/2006/relationships/theme" Target="theme/theme7.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font" Target="fonts/FjallaOne-regular.fntdata"/><Relationship Id="rId4" Type="http://schemas.openxmlformats.org/officeDocument/2006/relationships/slideMaster" Target="slideMasters/slideMaster1.xml"/><Relationship Id="rId148" Type="http://schemas.openxmlformats.org/officeDocument/2006/relationships/font" Target="fonts/BebasNeue-regular.fntdata"/><Relationship Id="rId9" Type="http://schemas.openxmlformats.org/officeDocument/2006/relationships/slideMaster" Target="slideMasters/slideMaster6.xml"/><Relationship Id="rId143" Type="http://schemas.openxmlformats.org/officeDocument/2006/relationships/font" Target="fonts/Roboto-bold.fntdata"/><Relationship Id="rId142" Type="http://schemas.openxmlformats.org/officeDocument/2006/relationships/font" Target="fonts/Roboto-regular.fntdata"/><Relationship Id="rId141" Type="http://schemas.openxmlformats.org/officeDocument/2006/relationships/font" Target="fonts/RobotoSlab-bold.fntdata"/><Relationship Id="rId140" Type="http://schemas.openxmlformats.org/officeDocument/2006/relationships/font" Target="fonts/RobotoSlab-regular.fntdata"/><Relationship Id="rId5" Type="http://schemas.openxmlformats.org/officeDocument/2006/relationships/slideMaster" Target="slideMasters/slideMaster2.xml"/><Relationship Id="rId147" Type="http://schemas.openxmlformats.org/officeDocument/2006/relationships/font" Target="fonts/Caveat-bold.fntdata"/><Relationship Id="rId6" Type="http://schemas.openxmlformats.org/officeDocument/2006/relationships/slideMaster" Target="slideMasters/slideMaster3.xml"/><Relationship Id="rId146" Type="http://schemas.openxmlformats.org/officeDocument/2006/relationships/font" Target="fonts/Caveat-regular.fntdata"/><Relationship Id="rId7" Type="http://schemas.openxmlformats.org/officeDocument/2006/relationships/slideMaster" Target="slideMasters/slideMaster4.xml"/><Relationship Id="rId145" Type="http://schemas.openxmlformats.org/officeDocument/2006/relationships/font" Target="fonts/Roboto-boldItalic.fntdata"/><Relationship Id="rId8" Type="http://schemas.openxmlformats.org/officeDocument/2006/relationships/slideMaster" Target="slideMasters/slideMaster5.xml"/><Relationship Id="rId144" Type="http://schemas.openxmlformats.org/officeDocument/2006/relationships/font" Target="fonts/Roboto-italic.fntdata"/><Relationship Id="rId73" Type="http://schemas.openxmlformats.org/officeDocument/2006/relationships/slide" Target="slides/slide63.xml"/><Relationship Id="rId72" Type="http://schemas.openxmlformats.org/officeDocument/2006/relationships/slide" Target="slides/slide62.xml"/><Relationship Id="rId75" Type="http://schemas.openxmlformats.org/officeDocument/2006/relationships/slide" Target="slides/slide65.xml"/><Relationship Id="rId74" Type="http://schemas.openxmlformats.org/officeDocument/2006/relationships/slide" Target="slides/slide64.xml"/><Relationship Id="rId77" Type="http://schemas.openxmlformats.org/officeDocument/2006/relationships/slide" Target="slides/slide67.xml"/><Relationship Id="rId76" Type="http://schemas.openxmlformats.org/officeDocument/2006/relationships/slide" Target="slides/slide66.xml"/><Relationship Id="rId79" Type="http://schemas.openxmlformats.org/officeDocument/2006/relationships/slide" Target="slides/slide69.xml"/><Relationship Id="rId78" Type="http://schemas.openxmlformats.org/officeDocument/2006/relationships/slide" Target="slides/slide68.xml"/><Relationship Id="rId71" Type="http://schemas.openxmlformats.org/officeDocument/2006/relationships/slide" Target="slides/slide61.xml"/><Relationship Id="rId70" Type="http://schemas.openxmlformats.org/officeDocument/2006/relationships/slide" Target="slides/slide60.xml"/><Relationship Id="rId139" Type="http://schemas.openxmlformats.org/officeDocument/2006/relationships/slide" Target="slides/slide129.xml"/><Relationship Id="rId138" Type="http://schemas.openxmlformats.org/officeDocument/2006/relationships/slide" Target="slides/slide128.xml"/><Relationship Id="rId137" Type="http://schemas.openxmlformats.org/officeDocument/2006/relationships/slide" Target="slides/slide127.xml"/><Relationship Id="rId132" Type="http://schemas.openxmlformats.org/officeDocument/2006/relationships/slide" Target="slides/slide122.xml"/><Relationship Id="rId131" Type="http://schemas.openxmlformats.org/officeDocument/2006/relationships/slide" Target="slides/slide121.xml"/><Relationship Id="rId130" Type="http://schemas.openxmlformats.org/officeDocument/2006/relationships/slide" Target="slides/slide120.xml"/><Relationship Id="rId136" Type="http://schemas.openxmlformats.org/officeDocument/2006/relationships/slide" Target="slides/slide126.xml"/><Relationship Id="rId135" Type="http://schemas.openxmlformats.org/officeDocument/2006/relationships/slide" Target="slides/slide125.xml"/><Relationship Id="rId134" Type="http://schemas.openxmlformats.org/officeDocument/2006/relationships/slide" Target="slides/slide124.xml"/><Relationship Id="rId133" Type="http://schemas.openxmlformats.org/officeDocument/2006/relationships/slide" Target="slides/slide123.xml"/><Relationship Id="rId62" Type="http://schemas.openxmlformats.org/officeDocument/2006/relationships/slide" Target="slides/slide52.xml"/><Relationship Id="rId61" Type="http://schemas.openxmlformats.org/officeDocument/2006/relationships/slide" Target="slides/slide51.xml"/><Relationship Id="rId64" Type="http://schemas.openxmlformats.org/officeDocument/2006/relationships/slide" Target="slides/slide54.xml"/><Relationship Id="rId63" Type="http://schemas.openxmlformats.org/officeDocument/2006/relationships/slide" Target="slides/slide53.xml"/><Relationship Id="rId66" Type="http://schemas.openxmlformats.org/officeDocument/2006/relationships/slide" Target="slides/slide56.xml"/><Relationship Id="rId65" Type="http://schemas.openxmlformats.org/officeDocument/2006/relationships/slide" Target="slides/slide55.xml"/><Relationship Id="rId68" Type="http://schemas.openxmlformats.org/officeDocument/2006/relationships/slide" Target="slides/slide58.xml"/><Relationship Id="rId67" Type="http://schemas.openxmlformats.org/officeDocument/2006/relationships/slide" Target="slides/slide57.xml"/><Relationship Id="rId60" Type="http://schemas.openxmlformats.org/officeDocument/2006/relationships/slide" Target="slides/slide50.xml"/><Relationship Id="rId69" Type="http://schemas.openxmlformats.org/officeDocument/2006/relationships/slide" Target="slides/slide59.xml"/><Relationship Id="rId51" Type="http://schemas.openxmlformats.org/officeDocument/2006/relationships/slide" Target="slides/slide41.xml"/><Relationship Id="rId50" Type="http://schemas.openxmlformats.org/officeDocument/2006/relationships/slide" Target="slides/slide40.xml"/><Relationship Id="rId53" Type="http://schemas.openxmlformats.org/officeDocument/2006/relationships/slide" Target="slides/slide43.xml"/><Relationship Id="rId52" Type="http://schemas.openxmlformats.org/officeDocument/2006/relationships/slide" Target="slides/slide42.xml"/><Relationship Id="rId55" Type="http://schemas.openxmlformats.org/officeDocument/2006/relationships/slide" Target="slides/slide45.xml"/><Relationship Id="rId54" Type="http://schemas.openxmlformats.org/officeDocument/2006/relationships/slide" Target="slides/slide44.xml"/><Relationship Id="rId57" Type="http://schemas.openxmlformats.org/officeDocument/2006/relationships/slide" Target="slides/slide47.xml"/><Relationship Id="rId56" Type="http://schemas.openxmlformats.org/officeDocument/2006/relationships/slide" Target="slides/slide46.xml"/><Relationship Id="rId59" Type="http://schemas.openxmlformats.org/officeDocument/2006/relationships/slide" Target="slides/slide49.xml"/><Relationship Id="rId58" Type="http://schemas.openxmlformats.org/officeDocument/2006/relationships/slide" Target="slides/slide48.xml"/><Relationship Id="rId153" Type="http://schemas.openxmlformats.org/officeDocument/2006/relationships/font" Target="fonts/OpenSans-boldItalic.fntdata"/><Relationship Id="rId152" Type="http://schemas.openxmlformats.org/officeDocument/2006/relationships/font" Target="fonts/OpenSans-italic.fntdata"/><Relationship Id="rId151" Type="http://schemas.openxmlformats.org/officeDocument/2006/relationships/font" Target="fonts/OpenSans-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27fbcd85977_1_9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g27fbcd85977_1_9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g3eee228ad44_3_84: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3eee228ad44_3_84: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6" name="Shape 2256"/>
        <p:cNvGrpSpPr/>
        <p:nvPr/>
      </p:nvGrpSpPr>
      <p:grpSpPr>
        <a:xfrm>
          <a:off x="0" y="0"/>
          <a:ext cx="0" cy="0"/>
          <a:chOff x="0" y="0"/>
          <a:chExt cx="0" cy="0"/>
        </a:xfrm>
      </p:grpSpPr>
      <p:sp>
        <p:nvSpPr>
          <p:cNvPr id="2257" name="Google Shape;2257;g3eecb6f0a23_0_4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8" name="Google Shape;2258;g3eecb6f0a23_0_4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7" name="Shape 2267"/>
        <p:cNvGrpSpPr/>
        <p:nvPr/>
      </p:nvGrpSpPr>
      <p:grpSpPr>
        <a:xfrm>
          <a:off x="0" y="0"/>
          <a:ext cx="0" cy="0"/>
          <a:chOff x="0" y="0"/>
          <a:chExt cx="0" cy="0"/>
        </a:xfrm>
      </p:grpSpPr>
      <p:sp>
        <p:nvSpPr>
          <p:cNvPr id="2268" name="Google Shape;2268;g3eecb6f0a23_0_4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9" name="Google Shape;2269;g3eecb6f0a23_0_4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0" name="Shape 2280"/>
        <p:cNvGrpSpPr/>
        <p:nvPr/>
      </p:nvGrpSpPr>
      <p:grpSpPr>
        <a:xfrm>
          <a:off x="0" y="0"/>
          <a:ext cx="0" cy="0"/>
          <a:chOff x="0" y="0"/>
          <a:chExt cx="0" cy="0"/>
        </a:xfrm>
      </p:grpSpPr>
      <p:sp>
        <p:nvSpPr>
          <p:cNvPr id="2281" name="Google Shape;2281;g3eecb6f0a23_0_4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2" name="Google Shape;2282;g3eecb6f0a23_0_4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5" name="Shape 2295"/>
        <p:cNvGrpSpPr/>
        <p:nvPr/>
      </p:nvGrpSpPr>
      <p:grpSpPr>
        <a:xfrm>
          <a:off x="0" y="0"/>
          <a:ext cx="0" cy="0"/>
          <a:chOff x="0" y="0"/>
          <a:chExt cx="0" cy="0"/>
        </a:xfrm>
      </p:grpSpPr>
      <p:sp>
        <p:nvSpPr>
          <p:cNvPr id="2296" name="Google Shape;2296;g3eecb6f0a23_0_5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7" name="Google Shape;2297;g3eecb6f0a23_0_5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2" name="Shape 2312"/>
        <p:cNvGrpSpPr/>
        <p:nvPr/>
      </p:nvGrpSpPr>
      <p:grpSpPr>
        <a:xfrm>
          <a:off x="0" y="0"/>
          <a:ext cx="0" cy="0"/>
          <a:chOff x="0" y="0"/>
          <a:chExt cx="0" cy="0"/>
        </a:xfrm>
      </p:grpSpPr>
      <p:sp>
        <p:nvSpPr>
          <p:cNvPr id="2313" name="Google Shape;2313;g3eecb6f0a23_0_5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4" name="Google Shape;2314;g3eecb6f0a23_0_5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1" name="Shape 2331"/>
        <p:cNvGrpSpPr/>
        <p:nvPr/>
      </p:nvGrpSpPr>
      <p:grpSpPr>
        <a:xfrm>
          <a:off x="0" y="0"/>
          <a:ext cx="0" cy="0"/>
          <a:chOff x="0" y="0"/>
          <a:chExt cx="0" cy="0"/>
        </a:xfrm>
      </p:grpSpPr>
      <p:sp>
        <p:nvSpPr>
          <p:cNvPr id="2332" name="Google Shape;2332;g3eecb6f0a23_0_5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3" name="Google Shape;2333;g3eecb6f0a23_0_5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Why?  Because cells are not two dimensional!</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1" name="Shape 2341"/>
        <p:cNvGrpSpPr/>
        <p:nvPr/>
      </p:nvGrpSpPr>
      <p:grpSpPr>
        <a:xfrm>
          <a:off x="0" y="0"/>
          <a:ext cx="0" cy="0"/>
          <a:chOff x="0" y="0"/>
          <a:chExt cx="0" cy="0"/>
        </a:xfrm>
      </p:grpSpPr>
      <p:sp>
        <p:nvSpPr>
          <p:cNvPr id="2342" name="Google Shape;2342;g3eecb6f0a23_0_5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3" name="Google Shape;2343;g3eecb6f0a23_0_5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Teacher note:  Discuss the strengths/limitations of the image</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9" name="Shape 2349"/>
        <p:cNvGrpSpPr/>
        <p:nvPr/>
      </p:nvGrpSpPr>
      <p:grpSpPr>
        <a:xfrm>
          <a:off x="0" y="0"/>
          <a:ext cx="0" cy="0"/>
          <a:chOff x="0" y="0"/>
          <a:chExt cx="0" cy="0"/>
        </a:xfrm>
      </p:grpSpPr>
      <p:sp>
        <p:nvSpPr>
          <p:cNvPr id="2350" name="Google Shape;2350;g3eecb6f0a23_0_5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1" name="Google Shape;2351;g3eecb6f0a23_0_5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6" name="Shape 2356"/>
        <p:cNvGrpSpPr/>
        <p:nvPr/>
      </p:nvGrpSpPr>
      <p:grpSpPr>
        <a:xfrm>
          <a:off x="0" y="0"/>
          <a:ext cx="0" cy="0"/>
          <a:chOff x="0" y="0"/>
          <a:chExt cx="0" cy="0"/>
        </a:xfrm>
      </p:grpSpPr>
      <p:sp>
        <p:nvSpPr>
          <p:cNvPr id="2357" name="Google Shape;2357;g3eecb6f0a23_0_5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8" name="Google Shape;2358;g3eecb6f0a23_0_5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Educator notes:  This is the time to talk about the actual reason for what we call “crossing over”</a:t>
            </a:r>
            <a:endParaRPr/>
          </a:p>
          <a:p>
            <a:pPr indent="0" lvl="0" marL="0" rtl="0" algn="l">
              <a:spcBef>
                <a:spcPts val="0"/>
              </a:spcBef>
              <a:spcAft>
                <a:spcPts val="0"/>
              </a:spcAft>
              <a:buNone/>
            </a:pPr>
            <a:r>
              <a:rPr lang="en"/>
              <a:t>Extensions</a:t>
            </a:r>
            <a:endParaRPr/>
          </a:p>
          <a:p>
            <a:pPr indent="0" lvl="0" marL="0" rtl="0" algn="l">
              <a:spcBef>
                <a:spcPts val="0"/>
              </a:spcBef>
              <a:spcAft>
                <a:spcPts val="0"/>
              </a:spcAft>
              <a:buNone/>
            </a:pPr>
            <a:r>
              <a:rPr lang="en"/>
              <a:t>NHEJ leads to understanding how CRISPR works</a:t>
            </a:r>
            <a:endParaRPr/>
          </a:p>
          <a:p>
            <a:pPr indent="0" lvl="0" marL="0" rtl="0" algn="l">
              <a:spcBef>
                <a:spcPts val="0"/>
              </a:spcBef>
              <a:spcAft>
                <a:spcPts val="0"/>
              </a:spcAft>
              <a:buNone/>
            </a:pPr>
            <a:r>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2" name="Shape 2362"/>
        <p:cNvGrpSpPr/>
        <p:nvPr/>
      </p:nvGrpSpPr>
      <p:grpSpPr>
        <a:xfrm>
          <a:off x="0" y="0"/>
          <a:ext cx="0" cy="0"/>
          <a:chOff x="0" y="0"/>
          <a:chExt cx="0" cy="0"/>
        </a:xfrm>
      </p:grpSpPr>
      <p:sp>
        <p:nvSpPr>
          <p:cNvPr id="2363" name="Google Shape;2363;g3eecb6f0a23_0_5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4" name="Google Shape;2364;g3eecb6f0a23_0_5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2" name="Shape 682"/>
        <p:cNvGrpSpPr/>
        <p:nvPr/>
      </p:nvGrpSpPr>
      <p:grpSpPr>
        <a:xfrm>
          <a:off x="0" y="0"/>
          <a:ext cx="0" cy="0"/>
          <a:chOff x="0" y="0"/>
          <a:chExt cx="0" cy="0"/>
        </a:xfrm>
      </p:grpSpPr>
      <p:sp>
        <p:nvSpPr>
          <p:cNvPr id="683" name="Google Shape;683;g3eee228ad44_3_130: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g3eee228ad44_3_130: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0" name="Shape 2370"/>
        <p:cNvGrpSpPr/>
        <p:nvPr/>
      </p:nvGrpSpPr>
      <p:grpSpPr>
        <a:xfrm>
          <a:off x="0" y="0"/>
          <a:ext cx="0" cy="0"/>
          <a:chOff x="0" y="0"/>
          <a:chExt cx="0" cy="0"/>
        </a:xfrm>
      </p:grpSpPr>
      <p:sp>
        <p:nvSpPr>
          <p:cNvPr id="2371" name="Google Shape;2371;g344b3cbed8c_1_5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72" name="Google Shape;2372;g344b3cbed8c_1_56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73" name="Google Shape;2373;g344b3cbed8c_1_567: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1" name="Shape 2381"/>
        <p:cNvGrpSpPr/>
        <p:nvPr/>
      </p:nvGrpSpPr>
      <p:grpSpPr>
        <a:xfrm>
          <a:off x="0" y="0"/>
          <a:ext cx="0" cy="0"/>
          <a:chOff x="0" y="0"/>
          <a:chExt cx="0" cy="0"/>
        </a:xfrm>
      </p:grpSpPr>
      <p:sp>
        <p:nvSpPr>
          <p:cNvPr id="2382" name="Google Shape;2382;g344b3cbed8c_1_7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83" name="Google Shape;2383;g344b3cbed8c_1_78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Ask: What differences do you spot between the structure of normal hemoglobin and the abnormal hemoglobin? Answer: The structures are VERY SIMILAR. The only difference is the Glu to Val substitution that creates a hydrophobic pocket (changing the quaternary structure) and the bonding between subunits. This makes the HbS more “sticky” so that subunits clump together in a linear fashion (as shown in the right diagram)</a:t>
            </a:r>
            <a:endParaRPr/>
          </a:p>
        </p:txBody>
      </p:sp>
      <p:sp>
        <p:nvSpPr>
          <p:cNvPr id="2384" name="Google Shape;2384;g344b3cbed8c_1_784: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4" name="Shape 2394"/>
        <p:cNvGrpSpPr/>
        <p:nvPr/>
      </p:nvGrpSpPr>
      <p:grpSpPr>
        <a:xfrm>
          <a:off x="0" y="0"/>
          <a:ext cx="0" cy="0"/>
          <a:chOff x="0" y="0"/>
          <a:chExt cx="0" cy="0"/>
        </a:xfrm>
      </p:grpSpPr>
      <p:sp>
        <p:nvSpPr>
          <p:cNvPr id="2395" name="Google Shape;2395;g344b3cbed8c_1_7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96" name="Google Shape;2396;g344b3cbed8c_1_79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97" name="Google Shape;2397;g344b3cbed8c_1_796: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4" name="Shape 2404"/>
        <p:cNvGrpSpPr/>
        <p:nvPr/>
      </p:nvGrpSpPr>
      <p:grpSpPr>
        <a:xfrm>
          <a:off x="0" y="0"/>
          <a:ext cx="0" cy="0"/>
          <a:chOff x="0" y="0"/>
          <a:chExt cx="0" cy="0"/>
        </a:xfrm>
      </p:grpSpPr>
      <p:sp>
        <p:nvSpPr>
          <p:cNvPr id="2405" name="Google Shape;2405;g344b3cbed8c_1_8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06" name="Google Shape;2406;g344b3cbed8c_1_80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7" name="Google Shape;2407;g344b3cbed8c_1_805: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9" name="Shape 2419"/>
        <p:cNvGrpSpPr/>
        <p:nvPr/>
      </p:nvGrpSpPr>
      <p:grpSpPr>
        <a:xfrm>
          <a:off x="0" y="0"/>
          <a:ext cx="0" cy="0"/>
          <a:chOff x="0" y="0"/>
          <a:chExt cx="0" cy="0"/>
        </a:xfrm>
      </p:grpSpPr>
      <p:sp>
        <p:nvSpPr>
          <p:cNvPr id="2420" name="Google Shape;2420;g344b3cbed8c_1_8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21" name="Google Shape;2421;g344b3cbed8c_1_81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22" name="Google Shape;2422;g344b3cbed8c_1_819: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5" name="Shape 2435"/>
        <p:cNvGrpSpPr/>
        <p:nvPr/>
      </p:nvGrpSpPr>
      <p:grpSpPr>
        <a:xfrm>
          <a:off x="0" y="0"/>
          <a:ext cx="0" cy="0"/>
          <a:chOff x="0" y="0"/>
          <a:chExt cx="0" cy="0"/>
        </a:xfrm>
      </p:grpSpPr>
      <p:sp>
        <p:nvSpPr>
          <p:cNvPr id="2436" name="Google Shape;2436;g344b3cbed8c_1_8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37" name="Google Shape;2437;g344b3cbed8c_1_83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8" name="Google Shape;2438;g344b3cbed8c_1_834: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8" name="Shape 2448"/>
        <p:cNvGrpSpPr/>
        <p:nvPr/>
      </p:nvGrpSpPr>
      <p:grpSpPr>
        <a:xfrm>
          <a:off x="0" y="0"/>
          <a:ext cx="0" cy="0"/>
          <a:chOff x="0" y="0"/>
          <a:chExt cx="0" cy="0"/>
        </a:xfrm>
      </p:grpSpPr>
      <p:sp>
        <p:nvSpPr>
          <p:cNvPr id="2449" name="Google Shape;2449;g344b3cbed8c_1_8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50" name="Google Shape;2450;g344b3cbed8c_1_84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51" name="Google Shape;2451;g344b3cbed8c_1_846: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5" name="Shape 2465"/>
        <p:cNvGrpSpPr/>
        <p:nvPr/>
      </p:nvGrpSpPr>
      <p:grpSpPr>
        <a:xfrm>
          <a:off x="0" y="0"/>
          <a:ext cx="0" cy="0"/>
          <a:chOff x="0" y="0"/>
          <a:chExt cx="0" cy="0"/>
        </a:xfrm>
      </p:grpSpPr>
      <p:sp>
        <p:nvSpPr>
          <p:cNvPr id="2466" name="Google Shape;2466;g344b3cbed8c_1_8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67" name="Google Shape;2467;g344b3cbed8c_1_86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68" name="Google Shape;2468;g344b3cbed8c_1_862: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7" name="Shape 2487"/>
        <p:cNvGrpSpPr/>
        <p:nvPr/>
      </p:nvGrpSpPr>
      <p:grpSpPr>
        <a:xfrm>
          <a:off x="0" y="0"/>
          <a:ext cx="0" cy="0"/>
          <a:chOff x="0" y="0"/>
          <a:chExt cx="0" cy="0"/>
        </a:xfrm>
      </p:grpSpPr>
      <p:sp>
        <p:nvSpPr>
          <p:cNvPr id="2488" name="Google Shape;2488;g344b3cbed8c_1_8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89" name="Google Shape;2489;g344b3cbed8c_1_88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90" name="Google Shape;2490;g344b3cbed8c_1_88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9" name="Shape 2499"/>
        <p:cNvGrpSpPr/>
        <p:nvPr/>
      </p:nvGrpSpPr>
      <p:grpSpPr>
        <a:xfrm>
          <a:off x="0" y="0"/>
          <a:ext cx="0" cy="0"/>
          <a:chOff x="0" y="0"/>
          <a:chExt cx="0" cy="0"/>
        </a:xfrm>
      </p:grpSpPr>
      <p:sp>
        <p:nvSpPr>
          <p:cNvPr id="2500" name="Google Shape;2500;g344b3cbed8c_1_8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01" name="Google Shape;2501;g344b3cbed8c_1_89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2" name="Google Shape;2502;g344b3cbed8c_1_894: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g3eee228ad44_3_236: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g3eee228ad44_3_236: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8" name="Shape 2528"/>
        <p:cNvGrpSpPr/>
        <p:nvPr/>
      </p:nvGrpSpPr>
      <p:grpSpPr>
        <a:xfrm>
          <a:off x="0" y="0"/>
          <a:ext cx="0" cy="0"/>
          <a:chOff x="0" y="0"/>
          <a:chExt cx="0" cy="0"/>
        </a:xfrm>
      </p:grpSpPr>
      <p:sp>
        <p:nvSpPr>
          <p:cNvPr id="2529" name="Google Shape;2529;g344b3cbed8c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0" name="Google Shape;2530;g344b3cbed8c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2" name="Shape 2532"/>
        <p:cNvGrpSpPr/>
        <p:nvPr/>
      </p:nvGrpSpPr>
      <p:grpSpPr>
        <a:xfrm>
          <a:off x="0" y="0"/>
          <a:ext cx="0" cy="0"/>
          <a:chOff x="0" y="0"/>
          <a:chExt cx="0" cy="0"/>
        </a:xfrm>
      </p:grpSpPr>
      <p:sp>
        <p:nvSpPr>
          <p:cNvPr id="2533" name="Google Shape;2533;g36b37478c37_0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4" name="Google Shape;2534;g36b37478c37_0_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6" name="Shape 2536"/>
        <p:cNvGrpSpPr/>
        <p:nvPr/>
      </p:nvGrpSpPr>
      <p:grpSpPr>
        <a:xfrm>
          <a:off x="0" y="0"/>
          <a:ext cx="0" cy="0"/>
          <a:chOff x="0" y="0"/>
          <a:chExt cx="0" cy="0"/>
        </a:xfrm>
      </p:grpSpPr>
      <p:sp>
        <p:nvSpPr>
          <p:cNvPr id="2537" name="Google Shape;2537;g27fbcd85977_1_10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8" name="Google Shape;2538;g27fbcd85977_1_10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Individual reflection…brain dump</a:t>
            </a:r>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5" name="Shape 2545"/>
        <p:cNvGrpSpPr/>
        <p:nvPr/>
      </p:nvGrpSpPr>
      <p:grpSpPr>
        <a:xfrm>
          <a:off x="0" y="0"/>
          <a:ext cx="0" cy="0"/>
          <a:chOff x="0" y="0"/>
          <a:chExt cx="0" cy="0"/>
        </a:xfrm>
      </p:grpSpPr>
      <p:sp>
        <p:nvSpPr>
          <p:cNvPr id="2546" name="Google Shape;2546;g3e875c8683d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7" name="Google Shape;2547;g3e875c8683d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0" name="Shape 2550"/>
        <p:cNvGrpSpPr/>
        <p:nvPr/>
      </p:nvGrpSpPr>
      <p:grpSpPr>
        <a:xfrm>
          <a:off x="0" y="0"/>
          <a:ext cx="0" cy="0"/>
          <a:chOff x="0" y="0"/>
          <a:chExt cx="0" cy="0"/>
        </a:xfrm>
      </p:grpSpPr>
      <p:sp>
        <p:nvSpPr>
          <p:cNvPr id="2551" name="Google Shape;2551;g27fbcd85977_1_10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2" name="Google Shape;2552;g27fbcd85977_1_10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5" name="Shape 2555"/>
        <p:cNvGrpSpPr/>
        <p:nvPr/>
      </p:nvGrpSpPr>
      <p:grpSpPr>
        <a:xfrm>
          <a:off x="0" y="0"/>
          <a:ext cx="0" cy="0"/>
          <a:chOff x="0" y="0"/>
          <a:chExt cx="0" cy="0"/>
        </a:xfrm>
      </p:grpSpPr>
      <p:sp>
        <p:nvSpPr>
          <p:cNvPr id="2556" name="Google Shape;2556;g3e875c8683d_0_4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7" name="Google Shape;2557;g3e875c8683d_0_4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5" name="Shape 2565"/>
        <p:cNvGrpSpPr/>
        <p:nvPr/>
      </p:nvGrpSpPr>
      <p:grpSpPr>
        <a:xfrm>
          <a:off x="0" y="0"/>
          <a:ext cx="0" cy="0"/>
          <a:chOff x="0" y="0"/>
          <a:chExt cx="0" cy="0"/>
        </a:xfrm>
      </p:grpSpPr>
      <p:sp>
        <p:nvSpPr>
          <p:cNvPr id="2566" name="Google Shape;2566;g3e875c8683d_0_4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7" name="Google Shape;2567;g3e875c8683d_0_4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1" name="Shape 2571"/>
        <p:cNvGrpSpPr/>
        <p:nvPr/>
      </p:nvGrpSpPr>
      <p:grpSpPr>
        <a:xfrm>
          <a:off x="0" y="0"/>
          <a:ext cx="0" cy="0"/>
          <a:chOff x="0" y="0"/>
          <a:chExt cx="0" cy="0"/>
        </a:xfrm>
      </p:grpSpPr>
      <p:sp>
        <p:nvSpPr>
          <p:cNvPr id="2572" name="Google Shape;2572;g3eecb6f0a23_0_6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3" name="Google Shape;2573;g3eecb6f0a23_0_6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6" name="Shape 2576"/>
        <p:cNvGrpSpPr/>
        <p:nvPr/>
      </p:nvGrpSpPr>
      <p:grpSpPr>
        <a:xfrm>
          <a:off x="0" y="0"/>
          <a:ext cx="0" cy="0"/>
          <a:chOff x="0" y="0"/>
          <a:chExt cx="0" cy="0"/>
        </a:xfrm>
      </p:grpSpPr>
      <p:sp>
        <p:nvSpPr>
          <p:cNvPr id="2577" name="Google Shape;2577;g27fbcd85977_1_14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78" name="Google Shape;2578;g27fbcd85977_1_14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1" name="Shape 2581"/>
        <p:cNvGrpSpPr/>
        <p:nvPr/>
      </p:nvGrpSpPr>
      <p:grpSpPr>
        <a:xfrm>
          <a:off x="0" y="0"/>
          <a:ext cx="0" cy="0"/>
          <a:chOff x="0" y="0"/>
          <a:chExt cx="0" cy="0"/>
        </a:xfrm>
      </p:grpSpPr>
      <p:sp>
        <p:nvSpPr>
          <p:cNvPr id="2582" name="Google Shape;2582;g27fbcd85977_1_14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83" name="Google Shape;2583;g27fbcd85977_1_14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4" name="Shape 814"/>
        <p:cNvGrpSpPr/>
        <p:nvPr/>
      </p:nvGrpSpPr>
      <p:grpSpPr>
        <a:xfrm>
          <a:off x="0" y="0"/>
          <a:ext cx="0" cy="0"/>
          <a:chOff x="0" y="0"/>
          <a:chExt cx="0" cy="0"/>
        </a:xfrm>
      </p:grpSpPr>
      <p:sp>
        <p:nvSpPr>
          <p:cNvPr id="815" name="Google Shape;815;g3eee228ad44_3_260: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g3eee228ad44_3_260: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2" name="Shape 842"/>
        <p:cNvGrpSpPr/>
        <p:nvPr/>
      </p:nvGrpSpPr>
      <p:grpSpPr>
        <a:xfrm>
          <a:off x="0" y="0"/>
          <a:ext cx="0" cy="0"/>
          <a:chOff x="0" y="0"/>
          <a:chExt cx="0" cy="0"/>
        </a:xfrm>
      </p:grpSpPr>
      <p:sp>
        <p:nvSpPr>
          <p:cNvPr id="843" name="Google Shape;843;g3eee228ad44_3_287: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g3eee228ad44_3_287: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 name="Shape 869"/>
        <p:cNvGrpSpPr/>
        <p:nvPr/>
      </p:nvGrpSpPr>
      <p:grpSpPr>
        <a:xfrm>
          <a:off x="0" y="0"/>
          <a:ext cx="0" cy="0"/>
          <a:chOff x="0" y="0"/>
          <a:chExt cx="0" cy="0"/>
        </a:xfrm>
      </p:grpSpPr>
      <p:sp>
        <p:nvSpPr>
          <p:cNvPr id="870" name="Google Shape;870;g3eee228ad44_3_313: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g3eee228ad44_3_313: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9" name="Shape 879"/>
        <p:cNvGrpSpPr/>
        <p:nvPr/>
      </p:nvGrpSpPr>
      <p:grpSpPr>
        <a:xfrm>
          <a:off x="0" y="0"/>
          <a:ext cx="0" cy="0"/>
          <a:chOff x="0" y="0"/>
          <a:chExt cx="0" cy="0"/>
        </a:xfrm>
      </p:grpSpPr>
      <p:sp>
        <p:nvSpPr>
          <p:cNvPr id="880" name="Google Shape;880;g3eee228ad44_3_322: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1" name="Google Shape;881;g3eee228ad44_3_322: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8" name="Shape 888"/>
        <p:cNvGrpSpPr/>
        <p:nvPr/>
      </p:nvGrpSpPr>
      <p:grpSpPr>
        <a:xfrm>
          <a:off x="0" y="0"/>
          <a:ext cx="0" cy="0"/>
          <a:chOff x="0" y="0"/>
          <a:chExt cx="0" cy="0"/>
        </a:xfrm>
      </p:grpSpPr>
      <p:sp>
        <p:nvSpPr>
          <p:cNvPr id="889" name="Google Shape;889;g3eee228ad44_3_330: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g3eee228ad44_3_330: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8" name="Shape 908"/>
        <p:cNvGrpSpPr/>
        <p:nvPr/>
      </p:nvGrpSpPr>
      <p:grpSpPr>
        <a:xfrm>
          <a:off x="0" y="0"/>
          <a:ext cx="0" cy="0"/>
          <a:chOff x="0" y="0"/>
          <a:chExt cx="0" cy="0"/>
        </a:xfrm>
      </p:grpSpPr>
      <p:sp>
        <p:nvSpPr>
          <p:cNvPr id="909" name="Google Shape;909;g3eee228ad44_3_349: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0" name="Google Shape;910;g3eee228ad44_3_349: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0" name="Shape 920"/>
        <p:cNvGrpSpPr/>
        <p:nvPr/>
      </p:nvGrpSpPr>
      <p:grpSpPr>
        <a:xfrm>
          <a:off x="0" y="0"/>
          <a:ext cx="0" cy="0"/>
          <a:chOff x="0" y="0"/>
          <a:chExt cx="0" cy="0"/>
        </a:xfrm>
      </p:grpSpPr>
      <p:sp>
        <p:nvSpPr>
          <p:cNvPr id="921" name="Google Shape;921;g3eee228ad44_3_360: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2" name="Google Shape;922;g3eee228ad44_3_360: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27fbcd85977_1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3" name="Google Shape;523;g27fbcd85977_1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5" name="Shape 935"/>
        <p:cNvGrpSpPr/>
        <p:nvPr/>
      </p:nvGrpSpPr>
      <p:grpSpPr>
        <a:xfrm>
          <a:off x="0" y="0"/>
          <a:ext cx="0" cy="0"/>
          <a:chOff x="0" y="0"/>
          <a:chExt cx="0" cy="0"/>
        </a:xfrm>
      </p:grpSpPr>
      <p:sp>
        <p:nvSpPr>
          <p:cNvPr id="936" name="Google Shape;936;g3eee228ad44_3_374: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g3eee228ad44_3_374: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5" name="Shape 955"/>
        <p:cNvGrpSpPr/>
        <p:nvPr/>
      </p:nvGrpSpPr>
      <p:grpSpPr>
        <a:xfrm>
          <a:off x="0" y="0"/>
          <a:ext cx="0" cy="0"/>
          <a:chOff x="0" y="0"/>
          <a:chExt cx="0" cy="0"/>
        </a:xfrm>
      </p:grpSpPr>
      <p:sp>
        <p:nvSpPr>
          <p:cNvPr id="956" name="Google Shape;956;g3eee228ad44_3_393: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7" name="Google Shape;957;g3eee228ad44_3_393: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9" name="Shape 969"/>
        <p:cNvGrpSpPr/>
        <p:nvPr/>
      </p:nvGrpSpPr>
      <p:grpSpPr>
        <a:xfrm>
          <a:off x="0" y="0"/>
          <a:ext cx="0" cy="0"/>
          <a:chOff x="0" y="0"/>
          <a:chExt cx="0" cy="0"/>
        </a:xfrm>
      </p:grpSpPr>
      <p:sp>
        <p:nvSpPr>
          <p:cNvPr id="970" name="Google Shape;970;g3eee228ad44_3_406: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1" name="Google Shape;971;g3eee228ad44_3_406: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3" name="Shape 973"/>
        <p:cNvGrpSpPr/>
        <p:nvPr/>
      </p:nvGrpSpPr>
      <p:grpSpPr>
        <a:xfrm>
          <a:off x="0" y="0"/>
          <a:ext cx="0" cy="0"/>
          <a:chOff x="0" y="0"/>
          <a:chExt cx="0" cy="0"/>
        </a:xfrm>
      </p:grpSpPr>
      <p:sp>
        <p:nvSpPr>
          <p:cNvPr id="974" name="Google Shape;974;g3eee228ad44_3_409: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5" name="Google Shape;975;g3eee228ad44_3_409: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3" name="Shape 983"/>
        <p:cNvGrpSpPr/>
        <p:nvPr/>
      </p:nvGrpSpPr>
      <p:grpSpPr>
        <a:xfrm>
          <a:off x="0" y="0"/>
          <a:ext cx="0" cy="0"/>
          <a:chOff x="0" y="0"/>
          <a:chExt cx="0" cy="0"/>
        </a:xfrm>
      </p:grpSpPr>
      <p:sp>
        <p:nvSpPr>
          <p:cNvPr id="984" name="Google Shape;984;g3eee228ad44_3_418: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g3eee228ad44_3_418: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9" name="Shape 989"/>
        <p:cNvGrpSpPr/>
        <p:nvPr/>
      </p:nvGrpSpPr>
      <p:grpSpPr>
        <a:xfrm>
          <a:off x="0" y="0"/>
          <a:ext cx="0" cy="0"/>
          <a:chOff x="0" y="0"/>
          <a:chExt cx="0" cy="0"/>
        </a:xfrm>
      </p:grpSpPr>
      <p:sp>
        <p:nvSpPr>
          <p:cNvPr id="990" name="Google Shape;990;g3eee228ad44_3_423: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1" name="Google Shape;991;g3eee228ad44_3_423: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5" name="Shape 1005"/>
        <p:cNvGrpSpPr/>
        <p:nvPr/>
      </p:nvGrpSpPr>
      <p:grpSpPr>
        <a:xfrm>
          <a:off x="0" y="0"/>
          <a:ext cx="0" cy="0"/>
          <a:chOff x="0" y="0"/>
          <a:chExt cx="0" cy="0"/>
        </a:xfrm>
      </p:grpSpPr>
      <p:sp>
        <p:nvSpPr>
          <p:cNvPr id="1006" name="Google Shape;1006;g3eee228ad44_3_438: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g3eee228ad44_3_438: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7" name="Shape 1017"/>
        <p:cNvGrpSpPr/>
        <p:nvPr/>
      </p:nvGrpSpPr>
      <p:grpSpPr>
        <a:xfrm>
          <a:off x="0" y="0"/>
          <a:ext cx="0" cy="0"/>
          <a:chOff x="0" y="0"/>
          <a:chExt cx="0" cy="0"/>
        </a:xfrm>
      </p:grpSpPr>
      <p:sp>
        <p:nvSpPr>
          <p:cNvPr id="1018" name="Google Shape;1018;g36b37478c37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9" name="Google Shape;1019;g36b37478c37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g3eecb6f0a23_0_2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23" name="Google Shape;1023;g3eecb6f0a23_0_220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0" name="Shape 1030"/>
        <p:cNvGrpSpPr/>
        <p:nvPr/>
      </p:nvGrpSpPr>
      <p:grpSpPr>
        <a:xfrm>
          <a:off x="0" y="0"/>
          <a:ext cx="0" cy="0"/>
          <a:chOff x="0" y="0"/>
          <a:chExt cx="0" cy="0"/>
        </a:xfrm>
      </p:grpSpPr>
      <p:sp>
        <p:nvSpPr>
          <p:cNvPr id="1031" name="Google Shape;1031;g3eecb6f0a23_0_24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2" name="Google Shape;1032;g3eecb6f0a23_0_24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3eecb6f0a2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0" name="Google Shape;530;g3eecb6f0a2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7" name="Shape 1037"/>
        <p:cNvGrpSpPr/>
        <p:nvPr/>
      </p:nvGrpSpPr>
      <p:grpSpPr>
        <a:xfrm>
          <a:off x="0" y="0"/>
          <a:ext cx="0" cy="0"/>
          <a:chOff x="0" y="0"/>
          <a:chExt cx="0" cy="0"/>
        </a:xfrm>
      </p:grpSpPr>
      <p:sp>
        <p:nvSpPr>
          <p:cNvPr id="1038" name="Google Shape;1038;g3eecb6f0a23_0_22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9" name="Google Shape;1039;g3eecb6f0a23_0_2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3" name="Shape 1043"/>
        <p:cNvGrpSpPr/>
        <p:nvPr/>
      </p:nvGrpSpPr>
      <p:grpSpPr>
        <a:xfrm>
          <a:off x="0" y="0"/>
          <a:ext cx="0" cy="0"/>
          <a:chOff x="0" y="0"/>
          <a:chExt cx="0" cy="0"/>
        </a:xfrm>
      </p:grpSpPr>
      <p:sp>
        <p:nvSpPr>
          <p:cNvPr id="1044" name="Google Shape;1044;g3eecb6f0a23_0_665: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045" name="Google Shape;1045;g3eecb6f0a23_0_665: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[~4-5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Begin with the essential question that anchors the entire activity. Project the slide and read the main question aloud: "Before a cell divides, what happens to its genetic information?" Give students 30-60 seconds of quiet thinking time before they write.</a:t>
            </a:r>
            <a:endParaRPr/>
          </a:p>
          <a:p>
            <a:pPr indent="0" lvl="0" marL="0" marR="0" rtl="0" algn="l">
              <a:lnSpc>
                <a:spcPct val="100000"/>
              </a:lnSpc>
              <a:spcBef>
                <a:spcPts val="0"/>
              </a:spcBef>
              <a:spcAft>
                <a:spcPts val="0"/>
              </a:spcAft>
              <a:buClr>
                <a:schemeClr val="dk1"/>
              </a:buClr>
              <a:buSzPts val="1200"/>
              <a:buFont typeface="Calibri"/>
              <a:buNone/>
            </a:pPr>
            <a:r>
              <a:rPr b="0" i="0" lang="en" sz="1200">
                <a:solidFill>
                  <a:schemeClr val="dk1"/>
                </a:solidFill>
                <a:latin typeface="Calibri"/>
                <a:ea typeface="Calibri"/>
                <a:cs typeface="Calibri"/>
                <a:sym typeface="Calibri"/>
              </a:rPr>
              <a:t>Direct students: "Write your prediction in your lab notebook. Complete this sentence starter: 'Each daughter cell needs...'" Circulate as students write, looking for evidence they're thinking about genetic information distribution. After 2 minutes of individual writing, ask students to "Think about" the two follow-up questions. You can have them discuss with a partner (Think-Pair-Share) or use these as whole-class discussion prompts.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Facilitate whole-class discussion: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 would happen if a cell divided without copying its DNA first?" (Expected: cells would have incomplete information, wouldn't function properly, might die)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"How many complete sets of instructions does each new cell need?" (Expected: one complete set each, so the original cell needs TWO copies before dividing)</a:t>
            </a:r>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UNDERSTAND / ANALYZE / PREDICT]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engage in quiet individual thinking, then write a prediction in their notebooks. They should predict that genetic information must be copied so each daughter cell receives a complete set. Students participate in discussion, connecting cell division to the need for DNA replication. They begin to articulate the purpose of replication: ensuring daughter cells have identical, complete genetic information.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DNA splits in half, and each daughter cell gets half" (confusing DNA strands with complete genetic information)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"Cells only need to copy DNA when they're damaged or sick"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"Only some of the DNA needs to be copied, not all of it"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Emphasize that BOTH daughter cells need a COMPLETE, IDENTICAL copy of ALL the genetic information. If a cell divided without copying DNA first, each daughter would only get half the instructions—like trying to bake a cake with only half a recipe. Neither cell could survive or function properly.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Use the analogy: "If you're building two identical houses, you need two complete sets of blueprints—not one blueprint torn in half."</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visual showing cell division (if available). Emphasize the progression: one parent cell → must copy DNA → two daughter cells, each with complete DNA.</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Ask students: "Look at the image. How many complete genomes does the parent cell need to have before it divides?" (Answer: TWO—one for each daughter)</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a:t>
            </a:r>
            <a:r>
              <a:rPr b="0" i="0" lang="en" sz="1200">
                <a:solidFill>
                  <a:schemeClr val="dk1"/>
                </a:solidFill>
                <a:latin typeface="Calibri"/>
                <a:ea typeface="Calibri"/>
                <a:cs typeface="Calibri"/>
                <a:sym typeface="Calibri"/>
              </a:rPr>
              <a:t> "Why must DNA be copied BEFORE cell division, not during or after?"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Listen for: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Understanding that timing matters (both daughters need DNA immediately)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Recognition that each daughter cell needs a complete, functional set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Connection to growth, repair, and reproduction at the organism level</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understand</a:t>
            </a:r>
            <a:r>
              <a:rPr b="0" i="0" lang="en" sz="1200">
                <a:solidFill>
                  <a:schemeClr val="dk1"/>
                </a:solidFill>
                <a:latin typeface="Calibri"/>
                <a:ea typeface="Calibri"/>
                <a:cs typeface="Calibri"/>
                <a:sym typeface="Calibri"/>
              </a:rPr>
              <a:t> → Move forward to Slide 7</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struggle</a:t>
            </a:r>
            <a:r>
              <a:rPr b="0" i="0" lang="en" sz="1200">
                <a:solidFill>
                  <a:schemeClr val="dk1"/>
                </a:solidFill>
                <a:latin typeface="Calibri"/>
                <a:ea typeface="Calibri"/>
                <a:cs typeface="Calibri"/>
                <a:sym typeface="Calibri"/>
              </a:rPr>
              <a:t> → Reteach: Use a concrete analogy: "Imagine you're a cell that helps heal a cut on your skin. Your job is to divide to make new skin cells. If you divided without copying your DNA first, your daughter cells would be incomplete and couldn't do their jobs. The cut wouldn't heal. This is why EVERY cell division requires DNA replication first."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knowledge:</a:t>
            </a:r>
            <a:r>
              <a:rPr b="0" i="0" lang="en" sz="1200">
                <a:solidFill>
                  <a:schemeClr val="dk1"/>
                </a:solidFill>
                <a:latin typeface="Calibri"/>
                <a:ea typeface="Calibri"/>
                <a:cs typeface="Calibri"/>
                <a:sym typeface="Calibri"/>
              </a:rPr>
              <a:t> Cell division, growth and repair, inheritance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This sets up WHY replication matters before exploring HOW it works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HS-LS1-4 (feedback mechanisms maintain homeostasis—cell division requires completed replication first)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sentence frames: "Each daughter cell needs ___ because ___. If DNA wasn't copied first, then ___."</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Ask: "How does this connect to cancer? What happens when cells divide without properly copying or checking their DNA?"</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ELL students:</a:t>
            </a:r>
            <a:r>
              <a:rPr b="0" i="0" lang="en" sz="1200">
                <a:solidFill>
                  <a:schemeClr val="dk1"/>
                </a:solidFill>
                <a:latin typeface="Calibri"/>
                <a:ea typeface="Calibri"/>
                <a:cs typeface="Calibri"/>
                <a:sym typeface="Calibri"/>
              </a:rPr>
              <a:t> Pre-teach vocabulary: daughter cell, genetic information, complete set, instructions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establishes the PURPOSE before diving into the mechanism. Students need to understand WHY replication is essential before they'll be motivated to learn HOW it works. If time allows, you can also connect to real-world contexts: growth (baby → adult requires trillions of cell divisions), wound healing (skin cells dividing to close a cut), or reproduction (passing DNA to offspring).</a:t>
            </a:r>
            <a:endParaRPr/>
          </a:p>
          <a:p>
            <a:pPr indent="0" lvl="0" marL="0" rtl="0" algn="l">
              <a:spcBef>
                <a:spcPts val="0"/>
              </a:spcBef>
              <a:spcAft>
                <a:spcPts val="0"/>
              </a:spcAft>
              <a:buNone/>
            </a:pPr>
            <a:br>
              <a:rPr lang="en"/>
            </a:br>
            <a:br>
              <a:rPr lang="en"/>
            </a:br>
            <a:endParaRPr/>
          </a:p>
        </p:txBody>
      </p:sp>
      <p:sp>
        <p:nvSpPr>
          <p:cNvPr id="1046" name="Google Shape;1046;g3eecb6f0a23_0_665: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1" name="Shape 1051"/>
        <p:cNvGrpSpPr/>
        <p:nvPr/>
      </p:nvGrpSpPr>
      <p:grpSpPr>
        <a:xfrm>
          <a:off x="0" y="0"/>
          <a:ext cx="0" cy="0"/>
          <a:chOff x="0" y="0"/>
          <a:chExt cx="0" cy="0"/>
        </a:xfrm>
      </p:grpSpPr>
      <p:sp>
        <p:nvSpPr>
          <p:cNvPr id="1052" name="Google Shape;1052;g3eecb6f0a23_0_673: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053" name="Google Shape;1053;g3eecb6f0a23_0_673: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[~3-4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a </a:t>
            </a:r>
            <a:r>
              <a:rPr b="1" i="0" lang="en" sz="1200">
                <a:solidFill>
                  <a:schemeClr val="dk1"/>
                </a:solidFill>
                <a:latin typeface="Calibri"/>
                <a:ea typeface="Calibri"/>
                <a:cs typeface="Calibri"/>
                <a:sym typeface="Calibri"/>
              </a:rPr>
              <a:t>prior knowledge activation</a:t>
            </a:r>
            <a:r>
              <a:rPr b="0" i="0" lang="en" sz="1200">
                <a:solidFill>
                  <a:schemeClr val="dk1"/>
                </a:solidFill>
                <a:latin typeface="Calibri"/>
                <a:ea typeface="Calibri"/>
                <a:cs typeface="Calibri"/>
                <a:sym typeface="Calibri"/>
              </a:rPr>
              <a:t> slide that helps you assess what students remember and builds a collaborative classroom culture.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Direct students: "Turn to your partner. You have 2 minutes to share two things with each other: (1) One thing you already know about DNA, and (2) One question you have about how DNA works."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Circulate and listen to partner conversations. Take note of:</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Accurate prior knowledge</a:t>
            </a:r>
            <a:r>
              <a:rPr b="0" i="0" lang="en" sz="1200">
                <a:solidFill>
                  <a:schemeClr val="dk1"/>
                </a:solidFill>
                <a:latin typeface="Calibri"/>
                <a:ea typeface="Calibri"/>
                <a:cs typeface="Calibri"/>
                <a:sym typeface="Calibri"/>
              </a:rPr>
              <a:t> you can build on (e.g., "DNA is a double helix," "DNA is in the nucleus," "DNA has instructions")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Misconceptions</a:t>
            </a:r>
            <a:r>
              <a:rPr b="0" i="0" lang="en" sz="1200">
                <a:solidFill>
                  <a:schemeClr val="dk1"/>
                </a:solidFill>
                <a:latin typeface="Calibri"/>
                <a:ea typeface="Calibri"/>
                <a:cs typeface="Calibri"/>
                <a:sym typeface="Calibri"/>
              </a:rPr>
              <a:t> you need to address (e.g., "DNA is only in blood," "All DNA is the same")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Common questions</a:t>
            </a:r>
            <a:r>
              <a:rPr b="0" i="0" lang="en" sz="1200">
                <a:solidFill>
                  <a:schemeClr val="dk1"/>
                </a:solidFill>
                <a:latin typeface="Calibri"/>
                <a:ea typeface="Calibri"/>
                <a:cs typeface="Calibri"/>
                <a:sym typeface="Calibri"/>
              </a:rPr>
              <a:t> that this activity will answer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After 2 minutes, bring the class together: "Let's hear a few examples. Who wants to share something their partner said they already know about DNA?" Call on 3-4 students.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Then: "Now let's hear some questions. What are you curious about?" Call on 3-4 students. Affirm their curiosity: "Great question! We'll explore that today as we model DNA replication."</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REMEMBER / UNDERSTAND]</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activate prior knowledge about DNA structure and function. They verbalize what they remember to a peer, which helps consolidate memory. They ask authentic questions, demonstrating curiosity and identifying gaps in their understanding. Students practice speaking and listening skills in a low-stakes environment before sharing with the whole class.</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is only in certain parts of the body (like blood or saliva)"</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and genes are completely different things"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is the same in all organisms"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never changes"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Affirm accurate knowledge students share. For misconceptions, gently correct: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is in the nucleus of EVERY cell in your body (except red blood cells, which lose their nucleus)"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"Genes are segments of DNA—DNA is like a cookbook, and genes are the individual recipes"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"All living things have DNA, but the SEQUENCE is different—that's what makes you different from a tree or a bacterium"</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can change through mutations, and we'll explore that concept later"</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you have a </a:t>
            </a:r>
            <a:r>
              <a:rPr b="1" i="0" lang="en" sz="1200">
                <a:solidFill>
                  <a:schemeClr val="dk1"/>
                </a:solidFill>
                <a:latin typeface="Calibri"/>
                <a:ea typeface="Calibri"/>
                <a:cs typeface="Calibri"/>
                <a:sym typeface="Calibri"/>
              </a:rPr>
              <a:t>Tour of a Human Cell poster, </a:t>
            </a:r>
            <a:r>
              <a:rPr b="1" i="1" lang="en" sz="1200">
                <a:solidFill>
                  <a:schemeClr val="dk1"/>
                </a:solidFill>
                <a:latin typeface="Calibri"/>
                <a:ea typeface="Calibri"/>
                <a:cs typeface="Calibri"/>
                <a:sym typeface="Calibri"/>
              </a:rPr>
              <a:t>E. coli </a:t>
            </a:r>
            <a:r>
              <a:rPr b="1" i="0" lang="en" sz="1200">
                <a:solidFill>
                  <a:schemeClr val="dk1"/>
                </a:solidFill>
                <a:latin typeface="Calibri"/>
                <a:ea typeface="Calibri"/>
                <a:cs typeface="Calibri"/>
                <a:sym typeface="Calibri"/>
              </a:rPr>
              <a:t>Poster</a:t>
            </a:r>
            <a:r>
              <a:rPr b="0" i="0" lang="en" sz="1200">
                <a:solidFill>
                  <a:schemeClr val="dk1"/>
                </a:solidFill>
                <a:latin typeface="Calibri"/>
                <a:ea typeface="Calibri"/>
                <a:cs typeface="Calibri"/>
                <a:sym typeface="Calibri"/>
              </a:rPr>
              <a:t> or </a:t>
            </a:r>
            <a:r>
              <a:rPr b="1" i="0" lang="en" sz="1200">
                <a:solidFill>
                  <a:schemeClr val="dk1"/>
                </a:solidFill>
                <a:latin typeface="Calibri"/>
                <a:ea typeface="Calibri"/>
                <a:cs typeface="Calibri"/>
                <a:sym typeface="Calibri"/>
              </a:rPr>
              <a:t>DNA model</a:t>
            </a:r>
            <a:r>
              <a:rPr b="0" i="0" lang="en" sz="1200">
                <a:solidFill>
                  <a:schemeClr val="dk1"/>
                </a:solidFill>
                <a:latin typeface="Calibri"/>
                <a:ea typeface="Calibri"/>
                <a:cs typeface="Calibri"/>
                <a:sym typeface="Calibri"/>
              </a:rPr>
              <a:t> available, point to it: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"Here's where DNA is located—in the nucleus"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double helix structure is what we'll be building with our models today"</a:t>
            </a:r>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a:t>
            </a:r>
            <a:r>
              <a:rPr b="0" i="0" lang="en" sz="1200">
                <a:solidFill>
                  <a:schemeClr val="dk1"/>
                </a:solidFill>
                <a:latin typeface="Calibri"/>
                <a:ea typeface="Calibri"/>
                <a:cs typeface="Calibri"/>
                <a:sym typeface="Calibri"/>
              </a:rPr>
              <a:t> "What's one thing almost everyone in the room said they know about DNA?"</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Listen for: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Common accurate knowledge (double helix, carries instructions, made of nucleotides, A-T-G-C bases)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Gaps in understanding you need to address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a:t>
            </a:r>
            <a:r>
              <a:rPr b="0" i="0" lang="en" sz="1200">
                <a:solidFill>
                  <a:schemeClr val="dk1"/>
                </a:solidFill>
                <a:latin typeface="Calibri"/>
                <a:ea typeface="Calibri"/>
                <a:cs typeface="Calibri"/>
                <a:sym typeface="Calibri"/>
              </a:rPr>
              <a:t> "What's a question several people have?"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Listen for: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Questions this activity will answer (How does DNA copy itself? How does DNA make proteins? What happens if DNA makes a mistake?)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Questions to address later or redirect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demonstrate solid prior knowledge</a:t>
            </a:r>
            <a:r>
              <a:rPr b="0" i="0" lang="en" sz="1200">
                <a:solidFill>
                  <a:schemeClr val="dk1"/>
                </a:solidFill>
                <a:latin typeface="Calibri"/>
                <a:ea typeface="Calibri"/>
                <a:cs typeface="Calibri"/>
                <a:sym typeface="Calibri"/>
              </a:rPr>
              <a:t> → Move forward confidently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have major gaps</a:t>
            </a:r>
            <a:r>
              <a:rPr b="0" i="0" lang="en" sz="1200">
                <a:solidFill>
                  <a:schemeClr val="dk1"/>
                </a:solidFill>
                <a:latin typeface="Calibri"/>
                <a:ea typeface="Calibri"/>
                <a:cs typeface="Calibri"/>
                <a:sym typeface="Calibri"/>
              </a:rPr>
              <a:t> → Consider briefly reviewing DNA structure basics (5 minutes) before proceeding, OR address gaps as they come up during modeling</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learning:</a:t>
            </a:r>
            <a:r>
              <a:rPr b="0" i="0" lang="en" sz="1200">
                <a:solidFill>
                  <a:schemeClr val="dk1"/>
                </a:solidFill>
                <a:latin typeface="Calibri"/>
                <a:ea typeface="Calibri"/>
                <a:cs typeface="Calibri"/>
                <a:sym typeface="Calibri"/>
              </a:rPr>
              <a:t> This assesses what students remember from earlier DNA structure lessons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Their questions give you insight into what they're curious about—you can reference these questions later ("Remember when we asked how DNA copies itself? Now we're seeing it!")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Science and Engineering Practice 1 (Asking questions)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shy/anxious students:</a:t>
            </a:r>
            <a:r>
              <a:rPr b="0" i="0" lang="en" sz="1200">
                <a:solidFill>
                  <a:schemeClr val="dk1"/>
                </a:solidFill>
                <a:latin typeface="Calibri"/>
                <a:ea typeface="Calibri"/>
                <a:cs typeface="Calibri"/>
                <a:sym typeface="Calibri"/>
              </a:rPr>
              <a:t> Let them know they can share what their PARTNER said rather than their own ideas (reduces pressure)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Encourage deeper questions: "How does DNA relate to inheritance? Evolution? Disease?"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sentence frames: "I know that DNA ___. I wonder ___."</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ELL students:</a:t>
            </a:r>
            <a:r>
              <a:rPr b="0" i="0" lang="en" sz="1200">
                <a:solidFill>
                  <a:schemeClr val="dk1"/>
                </a:solidFill>
                <a:latin typeface="Calibri"/>
                <a:ea typeface="Calibri"/>
                <a:cs typeface="Calibri"/>
                <a:sym typeface="Calibri"/>
              </a:rPr>
              <a:t> Allow use of drawings or diagrams if verbal explanation is difficult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this slide matters:</a:t>
            </a:r>
            <a:r>
              <a:rPr b="0" i="0" lang="en" sz="1200">
                <a:solidFill>
                  <a:schemeClr val="dk1"/>
                </a:solidFill>
                <a:latin typeface="Calibri"/>
                <a:ea typeface="Calibri"/>
                <a:cs typeface="Calibri"/>
                <a:sym typeface="Calibri"/>
              </a:rPr>
              <a:t> Starting with prior knowledge: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Validates students' existing understanding</a:t>
            </a:r>
            <a:r>
              <a:rPr b="0" i="0" lang="en" sz="1200">
                <a:solidFill>
                  <a:schemeClr val="dk1"/>
                </a:solidFill>
                <a:latin typeface="Calibri"/>
                <a:ea typeface="Calibri"/>
                <a:cs typeface="Calibri"/>
                <a:sym typeface="Calibri"/>
              </a:rPr>
              <a:t> (they're not starting from zero)</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Reveals misconceptions</a:t>
            </a:r>
            <a:r>
              <a:rPr b="0" i="0" lang="en" sz="1200">
                <a:solidFill>
                  <a:schemeClr val="dk1"/>
                </a:solidFill>
                <a:latin typeface="Calibri"/>
                <a:ea typeface="Calibri"/>
                <a:cs typeface="Calibri"/>
                <a:sym typeface="Calibri"/>
              </a:rPr>
              <a:t> you can address proactively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Builds community</a:t>
            </a:r>
            <a:r>
              <a:rPr b="0" i="0" lang="en" sz="1200">
                <a:solidFill>
                  <a:schemeClr val="dk1"/>
                </a:solidFill>
                <a:latin typeface="Calibri"/>
                <a:ea typeface="Calibri"/>
                <a:cs typeface="Calibri"/>
                <a:sym typeface="Calibri"/>
              </a:rPr>
              <a:t> through partner sharing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Increases engagement</a:t>
            </a:r>
            <a:r>
              <a:rPr b="0" i="0" lang="en" sz="1200">
                <a:solidFill>
                  <a:schemeClr val="dk1"/>
                </a:solidFill>
                <a:latin typeface="Calibri"/>
                <a:ea typeface="Calibri"/>
                <a:cs typeface="Calibri"/>
                <a:sym typeface="Calibri"/>
              </a:rPr>
              <a:t> by honoring student questions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Time management tip:</a:t>
            </a:r>
            <a:r>
              <a:rPr b="0" i="0" lang="en" sz="1200">
                <a:solidFill>
                  <a:schemeClr val="dk1"/>
                </a:solidFill>
                <a:latin typeface="Calibri"/>
                <a:ea typeface="Calibri"/>
                <a:cs typeface="Calibri"/>
                <a:sym typeface="Calibri"/>
              </a:rPr>
              <a:t> If you're pressed for time, you can skip whole-class sharing and just do partner conversations. You'll still get the benefits of activation without the 2-3 minutes of whole-class discussion.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Equity consideration:</a:t>
            </a:r>
            <a:r>
              <a:rPr b="0" i="0" lang="en" sz="1200">
                <a:solidFill>
                  <a:schemeClr val="dk1"/>
                </a:solidFill>
                <a:latin typeface="Calibri"/>
                <a:ea typeface="Calibri"/>
                <a:cs typeface="Calibri"/>
                <a:sym typeface="Calibri"/>
              </a:rPr>
              <a:t> Be mindful that students come with varied prior experiences. Some may have had rich DNA instruction in earlier grades; others may have significant gaps. Affirm ALL contributions and frame questions as "curious wondering" rather than "not knowing."</a:t>
            </a:r>
            <a:endParaRPr/>
          </a:p>
          <a:p>
            <a:pPr indent="0" lvl="0" marL="0" rtl="0" algn="l">
              <a:spcBef>
                <a:spcPts val="0"/>
              </a:spcBef>
              <a:spcAft>
                <a:spcPts val="0"/>
              </a:spcAft>
              <a:buNone/>
            </a:pPr>
            <a:r>
              <a:t/>
            </a:r>
            <a:endParaRPr/>
          </a:p>
        </p:txBody>
      </p:sp>
      <p:sp>
        <p:nvSpPr>
          <p:cNvPr id="1054" name="Google Shape;1054;g3eecb6f0a23_0_673: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0" name="Shape 1060"/>
        <p:cNvGrpSpPr/>
        <p:nvPr/>
      </p:nvGrpSpPr>
      <p:grpSpPr>
        <a:xfrm>
          <a:off x="0" y="0"/>
          <a:ext cx="0" cy="0"/>
          <a:chOff x="0" y="0"/>
          <a:chExt cx="0" cy="0"/>
        </a:xfrm>
      </p:grpSpPr>
      <p:sp>
        <p:nvSpPr>
          <p:cNvPr id="1061" name="Google Shape;1061;g3eecb6f0a23_0_681: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062" name="Google Shape;1062;g3eecb6f0a23_0_681: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[~5-7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the </a:t>
            </a:r>
            <a:r>
              <a:rPr b="1" i="0" lang="en" sz="1200">
                <a:solidFill>
                  <a:schemeClr val="dk1"/>
                </a:solidFill>
                <a:latin typeface="Calibri"/>
                <a:ea typeface="Calibri"/>
                <a:cs typeface="Calibri"/>
                <a:sym typeface="Calibri"/>
              </a:rPr>
              <a:t>FIRST hands-on modeling moment</a:t>
            </a:r>
            <a:r>
              <a:rPr b="0" i="0" lang="en" sz="1200">
                <a:solidFill>
                  <a:schemeClr val="dk1"/>
                </a:solidFill>
                <a:latin typeface="Calibri"/>
                <a:ea typeface="Calibri"/>
                <a:cs typeface="Calibri"/>
                <a:sym typeface="Calibri"/>
              </a:rPr>
              <a:t>—students transition from abstract discussion to concrete, tactile exploration.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"Setup (1 minute): </a:t>
            </a:r>
            <a:r>
              <a:rPr b="0" i="0" lang="en" sz="1200">
                <a:solidFill>
                  <a:schemeClr val="dk1"/>
                </a:solidFill>
                <a:latin typeface="Calibri"/>
                <a:ea typeface="Calibri"/>
                <a:cs typeface="Calibri"/>
                <a:sym typeface="Calibri"/>
              </a:rPr>
              <a:t>Before showing the slide, distribute four foam pieces to each group (one red, one yellow, one green, one blue). As you distribute, say: 'Don't build anything yet—just observe!' Avoid labeling the pieces as A, T, G, C at this stage—let students notice the letters imprinted on each piece during their observation.“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Project the slide and give instructions: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"Examine your models. You have four different colored pieces in front of you. Your job right now is NOT to build—just to observe carefully."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"Create a Notice/Wonder chart in your notebook. Draw a T-chart with 'NOTICE' on the left and 'WONDER' on the right."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"Record at least 3 things you NOTICE about these pieces—what do you observe about colors, shapes, how they might fit together?"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"Then record at least 2 things you WONDER—what are you curious about?"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(4-5 minutes) while students work: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Listen for observations about physical features: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'There are letters on the tops' (students discovering the imprinted letters)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middle part looks like an arrow pointing one way' (discovering directionality)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bottom has a hole that looks like it could connect to the arrow' (discovering backbone connection)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sides have different shapes' (discovering complementary shapes for base pairing)</a:t>
            </a:r>
            <a:br>
              <a:rPr b="0" i="0" lang="en" sz="1200">
                <a:solidFill>
                  <a:schemeClr val="dk1"/>
                </a:solidFill>
                <a:latin typeface="Calibri"/>
                <a:ea typeface="Calibri"/>
                <a:cs typeface="Calibri"/>
                <a:sym typeface="Calibri"/>
              </a:rPr>
            </a:br>
            <a:r>
              <a:rPr b="1" i="0" lang="en" sz="1200">
                <a:solidFill>
                  <a:schemeClr val="dk1"/>
                </a:solidFill>
                <a:latin typeface="Calibri"/>
                <a:ea typeface="Calibri"/>
                <a:cs typeface="Calibri"/>
                <a:sym typeface="Calibri"/>
              </a:rPr>
              <a:t>Do not confirm or name these parts yet</a:t>
            </a:r>
            <a:r>
              <a:rPr b="0" i="0" lang="en" sz="1200">
                <a:solidFill>
                  <a:schemeClr val="dk1"/>
                </a:solidFill>
                <a:latin typeface="Calibri"/>
                <a:ea typeface="Calibri"/>
                <a:cs typeface="Calibri"/>
                <a:sym typeface="Calibri"/>
              </a:rPr>
              <a:t>—just validate: 'Good observation! Write that down. What else do you notice about those shapes?'"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Listen for emerging questions: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"Why are there four different pieces?"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"Do certain colors go together?"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"What do the arrows mean?"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"Why don't all the pieces fit together?"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Avoid answering questions yet</a:t>
            </a:r>
            <a:r>
              <a:rPr b="0" i="0" lang="en" sz="1200">
                <a:solidFill>
                  <a:schemeClr val="dk1"/>
                </a:solidFill>
                <a:latin typeface="Calibri"/>
                <a:ea typeface="Calibri"/>
                <a:cs typeface="Calibri"/>
                <a:sym typeface="Calibri"/>
              </a:rPr>
              <a:t>—validate them instead: "Great question! Hold onto that—we'll explore it."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Whole-class share (2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"What's something you noticed?" (Call on 3-4 students)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"What's something you're wondering?" (Call on 3-4 students)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Chart 2-3 common observations and questions on the board if time allows.</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OBSERVE / ANALYZE]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physically handle foam nucleotide models, examining them visually and tactilely. They practice scientific observation skills, distinguishing between objective observations (NOTICE) and questions/hypotheses (WONDER). They record observations in their notebooks using a structured T-chart format. Students begin to recognize patterns (certain pieces fit together, arrows show direction, colors/shapes vary) without explicit instruction, engaging in discovery-based learning.</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"All four pieces should fit together in a chain" (not yet recognizing complementary base pairing)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arrows don't matter" (not yet understanding 5'→3' directionality)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"Colors are just for decoration" (not recognizing they represent different nucleotides)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At this stage, </a:t>
            </a:r>
            <a:r>
              <a:rPr b="1" i="0" lang="en" sz="1200">
                <a:solidFill>
                  <a:schemeClr val="dk1"/>
                </a:solidFill>
                <a:latin typeface="Calibri"/>
                <a:ea typeface="Calibri"/>
                <a:cs typeface="Calibri"/>
                <a:sym typeface="Calibri"/>
              </a:rPr>
              <a:t>DO NOT correct misconceptions yet</a:t>
            </a:r>
            <a:r>
              <a:rPr b="0" i="0" lang="en" sz="1200">
                <a:solidFill>
                  <a:schemeClr val="dk1"/>
                </a:solidFill>
                <a:latin typeface="Calibri"/>
                <a:ea typeface="Calibri"/>
                <a:cs typeface="Calibri"/>
                <a:sym typeface="Calibri"/>
              </a:rPr>
              <a:t>. This is a discovery phase. Students need time to observe before you explain. Their misconceptions will be addressed naturally in the next few slides as they explore how pieces fit together.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However, if a student makes a dangerously incorrect statement (e.g., "These models are wrong because they don't match real DNA"), gently redirect: "These are simplified models to help us understand the key features of DNA. Real DNA molecules are much smaller and more complex, but these models show us the important patterns."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the foam models on desks:</a:t>
            </a:r>
            <a:r>
              <a:rPr b="0" i="0" lang="en" sz="1200">
                <a:solidFill>
                  <a:schemeClr val="dk1"/>
                </a:solidFill>
                <a:latin typeface="Calibri"/>
                <a:ea typeface="Calibri"/>
                <a:cs typeface="Calibri"/>
                <a:sym typeface="Calibri"/>
              </a:rPr>
              <a:t> "These are physical representations of the four DNA nucleotides. What patterns do you notice about their structure?”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Key observation to highlight without explaining:</a:t>
            </a:r>
            <a:r>
              <a:rPr b="0" i="0" lang="en" sz="1200">
                <a:solidFill>
                  <a:schemeClr val="dk1"/>
                </a:solidFill>
                <a:latin typeface="Calibri"/>
                <a:ea typeface="Calibri"/>
                <a:cs typeface="Calibri"/>
                <a:sym typeface="Calibri"/>
              </a:rPr>
              <a:t> 'Notice that each piece has multiple parts—a colored section, a middle section, and a bottom section. You'll discover what each part does as we explore.’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 for: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Are students actively handling and examining the models?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Are they recording multiple observations (not just 1-2)?</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Are their observations specific and detailed (not vague like "they're colorful")?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a few students individually:</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"Show me one thing you noticed about your models."</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"Point to a part of the model you're curious about."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whole class is stuck or making surface-level observations, prompt: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closely at the SIDES of the pieces. What shapes do you see?"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"Try holding two pieces next to each other. Do they look like they'd fit together?"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at the arrows. Do they all point the same way?"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are engaged and recording thoughtful observations</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are rushed or superficial</a:t>
            </a:r>
            <a:r>
              <a:rPr b="0" i="0" lang="en" sz="1200">
                <a:solidFill>
                  <a:schemeClr val="dk1"/>
                </a:solidFill>
                <a:latin typeface="Calibri"/>
                <a:ea typeface="Calibri"/>
                <a:cs typeface="Calibri"/>
                <a:sym typeface="Calibri"/>
              </a:rPr>
              <a:t> → Slow down: "Take another minute. I want to see at least 3 SPECIFIC observations—not just 'they're different colors' but HOW they're different."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Science practice:</a:t>
            </a:r>
            <a:r>
              <a:rPr b="0" i="0" lang="en" sz="1200">
                <a:solidFill>
                  <a:schemeClr val="dk1"/>
                </a:solidFill>
                <a:latin typeface="Calibri"/>
                <a:ea typeface="Calibri"/>
                <a:cs typeface="Calibri"/>
                <a:sym typeface="Calibri"/>
              </a:rPr>
              <a:t> This is authentic scientific observation—the foundation of inquiry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These observations will become explanations (arrows = directionality, shape = base pairing rules, colors = different nucleotides)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Science and Engineering Practice 2 (Developing and using models), Practice 8 (Obtaining, evaluating, and communicating information)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 learners:</a:t>
            </a:r>
            <a:r>
              <a:rPr b="0" i="0" lang="en" sz="1200">
                <a:solidFill>
                  <a:schemeClr val="dk1"/>
                </a:solidFill>
                <a:latin typeface="Calibri"/>
                <a:ea typeface="Calibri"/>
                <a:cs typeface="Calibri"/>
                <a:sym typeface="Calibri"/>
              </a:rPr>
              <a:t> This slide is already ideal—hands-on, colorful, tactile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observation prompts: "I notice the colors are... I notice the shapes are... I notice the arrows..."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Push for deeper observations: "What patterns do you see? What might the different shapes tell us about function?"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with fine motor challenges:</a:t>
            </a:r>
            <a:r>
              <a:rPr b="0" i="0" lang="en" sz="1200">
                <a:solidFill>
                  <a:schemeClr val="dk1"/>
                </a:solidFill>
                <a:latin typeface="Calibri"/>
                <a:ea typeface="Calibri"/>
                <a:cs typeface="Calibri"/>
                <a:sym typeface="Calibri"/>
              </a:rPr>
              <a:t> Ensure they can handle the foam pieces comfortably; provide larger pieces if available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ELL students:</a:t>
            </a:r>
            <a:r>
              <a:rPr b="0" i="0" lang="en" sz="1200">
                <a:solidFill>
                  <a:schemeClr val="dk1"/>
                </a:solidFill>
                <a:latin typeface="Calibri"/>
                <a:ea typeface="Calibri"/>
                <a:cs typeface="Calibri"/>
                <a:sym typeface="Calibri"/>
              </a:rPr>
              <a:t> Pre-teach "observe," "notice," "wonder," "pattern," "shape"</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Notice &amp; Wonder?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instructional routine (from the Modeling Instruction pedagogy) has multiple benefits: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Low-risk entry point</a:t>
            </a:r>
            <a:r>
              <a:rPr b="0" i="0" lang="en" sz="1200">
                <a:solidFill>
                  <a:schemeClr val="dk1"/>
                </a:solidFill>
                <a:latin typeface="Calibri"/>
                <a:ea typeface="Calibri"/>
                <a:cs typeface="Calibri"/>
                <a:sym typeface="Calibri"/>
              </a:rPr>
              <a:t> - All observations are valid; no "wrong answers"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Student-centered</a:t>
            </a:r>
            <a:r>
              <a:rPr b="0" i="0" lang="en" sz="1200">
                <a:solidFill>
                  <a:schemeClr val="dk1"/>
                </a:solidFill>
                <a:latin typeface="Calibri"/>
                <a:ea typeface="Calibri"/>
                <a:cs typeface="Calibri"/>
                <a:sym typeface="Calibri"/>
              </a:rPr>
              <a:t> - Students generate their own questions rather than answering yours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Builds curiosity</a:t>
            </a:r>
            <a:r>
              <a:rPr b="0" i="0" lang="en" sz="1200">
                <a:solidFill>
                  <a:schemeClr val="dk1"/>
                </a:solidFill>
                <a:latin typeface="Calibri"/>
                <a:ea typeface="Calibri"/>
                <a:cs typeface="Calibri"/>
                <a:sym typeface="Calibri"/>
              </a:rPr>
              <a:t> - Questions drive engagement through the rest of the activity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Formative assessment</a:t>
            </a:r>
            <a:r>
              <a:rPr b="0" i="0" lang="en" sz="1200">
                <a:solidFill>
                  <a:schemeClr val="dk1"/>
                </a:solidFill>
                <a:latin typeface="Calibri"/>
                <a:ea typeface="Calibri"/>
                <a:cs typeface="Calibri"/>
                <a:sym typeface="Calibri"/>
              </a:rPr>
              <a:t> - Reveals what students already understand and what confuses them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Common teacher mistakes to avoid: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Jumping in too quickly to explain ("That's the phosphate group!")</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Dismissing "wrong" observations ("No, that's not important")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Answering their "wonder" questions immediately (let the questions drive exploration)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you have the 3DMD AR EDU app available:</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You can mention it here: "Later, you'll have the option to use augmented reality to see these nucleotides at the molecular level. But for now, let's work with these physical models to understand the big patterns."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Photo opportunity:</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If you want to document student learning, take photos of students' Notice/Wonder charts or students examining models. These are great for showcasing inquiry-based learning.</a:t>
            </a:r>
            <a:endParaRPr/>
          </a:p>
          <a:p>
            <a:pPr indent="0" lvl="0" marL="0" rtl="0" algn="l">
              <a:spcBef>
                <a:spcPts val="0"/>
              </a:spcBef>
              <a:spcAft>
                <a:spcPts val="0"/>
              </a:spcAft>
              <a:buNone/>
            </a:pPr>
            <a:r>
              <a:t/>
            </a:r>
            <a:endParaRPr/>
          </a:p>
        </p:txBody>
      </p:sp>
      <p:sp>
        <p:nvSpPr>
          <p:cNvPr id="1063" name="Google Shape;1063;g3eecb6f0a23_0_681: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3" name="Shape 1073"/>
        <p:cNvGrpSpPr/>
        <p:nvPr/>
      </p:nvGrpSpPr>
      <p:grpSpPr>
        <a:xfrm>
          <a:off x="0" y="0"/>
          <a:ext cx="0" cy="0"/>
          <a:chOff x="0" y="0"/>
          <a:chExt cx="0" cy="0"/>
        </a:xfrm>
      </p:grpSpPr>
      <p:sp>
        <p:nvSpPr>
          <p:cNvPr id="1074" name="Google Shape;1074;g3eecb6f0a23_0_693: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075" name="Google Shape;1075;g3eecb6f0a23_0_693: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[~6-8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transitions from </a:t>
            </a:r>
            <a:r>
              <a:rPr b="1" i="0" lang="en" sz="1200">
                <a:solidFill>
                  <a:schemeClr val="dk1"/>
                </a:solidFill>
                <a:latin typeface="Calibri"/>
                <a:ea typeface="Calibri"/>
                <a:cs typeface="Calibri"/>
                <a:sym typeface="Calibri"/>
              </a:rPr>
              <a:t>observation to exploration</a:t>
            </a:r>
            <a:r>
              <a:rPr b="0" i="0" lang="en" sz="1200">
                <a:solidFill>
                  <a:schemeClr val="dk1"/>
                </a:solidFill>
                <a:latin typeface="Calibri"/>
                <a:ea typeface="Calibri"/>
                <a:cs typeface="Calibri"/>
                <a:sym typeface="Calibri"/>
              </a:rPr>
              <a:t>—students now actively test their hypotheses about how the pieces connect.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exploration instructions: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it's time to explore HOW these pieces fit together. You're going to test different combinations and discover the rules."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the four guiding questions aloud (or have students read them):</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"Can you connect two pieces together? How?"</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"Which pieces fit with which other pieces?"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"Do they connect at the top? The bottom? Both?"</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"Can you build a chain?"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"Work with your group. Try different combinations. Test your ideas. You have about 5 minutes."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t>
            </a:r>
            <a:r>
              <a:rPr b="1" i="0" lang="en" sz="1200">
                <a:solidFill>
                  <a:schemeClr val="dk1"/>
                </a:solidFill>
                <a:latin typeface="Calibri"/>
                <a:ea typeface="Calibri"/>
                <a:cs typeface="Calibri"/>
                <a:sym typeface="Calibri"/>
              </a:rPr>
              <a:t>Circulate and facilitate (5-6 minutes):</a:t>
            </a:r>
            <a:r>
              <a:rPr b="0" i="0" lang="en" sz="1200">
                <a:solidFill>
                  <a:schemeClr val="dk1"/>
                </a:solidFill>
                <a:latin typeface="Calibri"/>
                <a:ea typeface="Calibri"/>
                <a:cs typeface="Calibri"/>
                <a:sym typeface="Calibri"/>
              </a:rPr>
              <a:t> As you move around the room, use </a:t>
            </a:r>
            <a:r>
              <a:rPr b="1" i="0" lang="en" sz="1200">
                <a:solidFill>
                  <a:schemeClr val="dk1"/>
                </a:solidFill>
                <a:latin typeface="Calibri"/>
                <a:ea typeface="Calibri"/>
                <a:cs typeface="Calibri"/>
                <a:sym typeface="Calibri"/>
              </a:rPr>
              <a:t>guiding questions that prompt investigation</a:t>
            </a:r>
            <a:r>
              <a:rPr b="0" i="0" lang="en" sz="1200">
                <a:solidFill>
                  <a:schemeClr val="dk1"/>
                </a:solidFill>
                <a:latin typeface="Calibri"/>
                <a:ea typeface="Calibri"/>
                <a:cs typeface="Calibri"/>
                <a:sym typeface="Calibri"/>
              </a:rPr>
              <a:t> rather than direct instruction: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students are randomly trying combinations:</a:t>
            </a:r>
            <a:r>
              <a:rPr b="0" i="0" lang="en" sz="1200">
                <a:solidFill>
                  <a:schemeClr val="dk1"/>
                </a:solidFill>
                <a:latin typeface="Calibri"/>
                <a:ea typeface="Calibri"/>
                <a:cs typeface="Calibri"/>
                <a:sym typeface="Calibri"/>
              </a:rPr>
              <a:t> 'Try connecting those two pieces. Does it feel secure? What happens if you try a different partner for that same piece?'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students try to force incompatible pieces:</a:t>
            </a:r>
            <a:r>
              <a:rPr b="0" i="0" lang="en" sz="1200">
                <a:solidFill>
                  <a:schemeClr val="dk1"/>
                </a:solidFill>
                <a:latin typeface="Calibri"/>
                <a:ea typeface="Calibri"/>
                <a:cs typeface="Calibri"/>
                <a:sym typeface="Calibri"/>
              </a:rPr>
              <a:t> 'Does that connection feel natural, or are you having to force it? What does that tell you?'</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students discover certain pairs fit easily:</a:t>
            </a:r>
            <a:r>
              <a:rPr b="0" i="0" lang="en" sz="1200">
                <a:solidFill>
                  <a:schemeClr val="dk1"/>
                </a:solidFill>
                <a:latin typeface="Calibri"/>
                <a:ea typeface="Calibri"/>
                <a:cs typeface="Calibri"/>
                <a:sym typeface="Calibri"/>
              </a:rPr>
              <a:t> 'Interesting! Which other piece does that one partner with? Can you find a pattern?'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students only try side-by-side connections:</a:t>
            </a:r>
            <a:r>
              <a:rPr b="0" i="0" lang="en" sz="1200">
                <a:solidFill>
                  <a:schemeClr val="dk1"/>
                </a:solidFill>
                <a:latin typeface="Calibri"/>
                <a:ea typeface="Calibri"/>
                <a:cs typeface="Calibri"/>
                <a:sym typeface="Calibri"/>
              </a:rPr>
              <a:t> 'You found one way to connect. Are there other parts of the pieces that might connect differently? Explore all the surfaces.'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students discover arrow-to-hole connection:</a:t>
            </a:r>
            <a:r>
              <a:rPr b="0" i="0" lang="en" sz="1200">
                <a:solidFill>
                  <a:schemeClr val="dk1"/>
                </a:solidFill>
                <a:latin typeface="Calibri"/>
                <a:ea typeface="Calibri"/>
                <a:cs typeface="Calibri"/>
                <a:sym typeface="Calibri"/>
              </a:rPr>
              <a:t> 'What happens when you connect several pieces that way? What are you building?'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DO NOT tell them:</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Which colors pair together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That A pairs with T and G pairs with 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That the arrow is the sugar and the hole is the phosphate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That one connection type is 'base pairing' and the other is 'backbone'</a:t>
            </a:r>
            <a:br>
              <a:rPr b="0" i="0" lang="en" sz="1200">
                <a:solidFill>
                  <a:schemeClr val="dk1"/>
                </a:solidFill>
                <a:latin typeface="Calibri"/>
                <a:ea typeface="Calibri"/>
                <a:cs typeface="Calibri"/>
                <a:sym typeface="Calibri"/>
              </a:rPr>
            </a:br>
            <a:r>
              <a:rPr b="1" i="0" lang="en" sz="1200">
                <a:solidFill>
                  <a:schemeClr val="dk1"/>
                </a:solidFill>
                <a:latin typeface="Calibri"/>
                <a:ea typeface="Calibri"/>
                <a:cs typeface="Calibri"/>
                <a:sym typeface="Calibri"/>
              </a:rPr>
              <a:t>Let them discover through trial and error.</a:t>
            </a:r>
            <a:r>
              <a:rPr b="0" i="0" lang="en" sz="1200">
                <a:solidFill>
                  <a:schemeClr val="dk1"/>
                </a:solidFill>
                <a:latin typeface="Calibri"/>
                <a:ea typeface="Calibri"/>
                <a:cs typeface="Calibri"/>
                <a:sym typeface="Calibri"/>
              </a:rPr>
              <a:t> Your role is to prompt continued exploration, not to provide answers."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Whole-class discussion (2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i="0" lang="en"/>
              <a:t>Bring the class together: 'What did you discover?' Use </a:t>
            </a:r>
            <a:r>
              <a:rPr b="1" i="0" lang="en"/>
              <a:t>collective sensemaking</a:t>
            </a:r>
            <a:r>
              <a:rPr i="0" lang="en"/>
              <a:t>—chart student discoveries without labeling them yet:</a:t>
            </a:r>
            <a:endParaRPr/>
          </a:p>
          <a:p>
            <a:pPr indent="0" lvl="0" marL="0" rtl="0" algn="l">
              <a:spcBef>
                <a:spcPts val="0"/>
              </a:spcBef>
              <a:spcAft>
                <a:spcPts val="0"/>
              </a:spcAft>
              <a:buNone/>
            </a:pPr>
            <a:r>
              <a:rPr i="0" lang="en"/>
              <a:t>Ask: 'Which pieces fit together?' Chart student responses (e.g., 'red with yellow, green with blue').</a:t>
            </a:r>
            <a:br>
              <a:rPr i="0" lang="en"/>
            </a:br>
            <a:r>
              <a:rPr i="0" lang="en"/>
              <a:t>Ask: 'Did you find any combinations that DON'T work?' Chart these too.</a:t>
            </a:r>
            <a:br>
              <a:rPr i="0" lang="en"/>
            </a:br>
            <a:r>
              <a:rPr i="0" lang="en"/>
              <a:t>Ask: 'Did you find different WAYS to connect pieces?' Listen for two types of connections emerging.</a:t>
            </a:r>
            <a:br>
              <a:rPr i="0" lang="en"/>
            </a:br>
            <a:r>
              <a:rPr i="0" lang="en"/>
              <a:t>Ask: 'Can anyone show us how you built a chain?' Have a student demonstrate at the front.</a:t>
            </a:r>
            <a:endParaRPr/>
          </a:p>
          <a:p>
            <a:pPr indent="0" lvl="0" marL="0" rtl="0" algn="l">
              <a:spcBef>
                <a:spcPts val="0"/>
              </a:spcBef>
              <a:spcAft>
                <a:spcPts val="0"/>
              </a:spcAft>
              <a:buNone/>
            </a:pPr>
            <a:r>
              <a:rPr b="1" i="0" lang="en"/>
              <a:t>At this stage, name the pattern but don't over-explain:</a:t>
            </a:r>
            <a:r>
              <a:rPr i="0" lang="en"/>
              <a:t> 'You've discovered something really important—certain pieces pair together consistently, and there's a way to build chains. Scientists call these patterns complementary base pairing and the backbone structure. We'll explore why these patterns matter as we keep building.'"</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APPLY / ANALYZE / DISCOVER]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actively manipulate foam models, testing different combinations through trial and error. They discover through hands-on exploration (not teacher explanation) that certain pieces fit together while others don't. They identify two types of connections: (1) base pairing (sides connect A-T and G-C), and (2) backbone formation (arrows connect end-to-end). Students build evidence-based conclusions: "A always pairs with T because they fit together perfectly." They practice collaborative problem-solving, discussing findings with group members.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"All pieces should connect to all other pieces" (not recognizing specific pairing rules)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colors are random" (not connecting color to specific nucleotide identity)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can force pieces together even if they don't fit well" (not recognizing that complementary base pairing is structurally determined)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chain can be built in any direction" (not yet understanding 5'→3' directionality)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students discover that certain combinations DON'T work, affirm: "You're right—A and G don't fit together. That's not a problem with your model; that's showing you the real rule in DNA. The shapes are specifically designed so that A ONLY pairs with T, and G ONLY pairs with 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students try to force incompatible pieces together: "Does that feel secure? In real DNA, the base pairs need to fit perfectly to hold the double helix together. Try a different combination that clicks more easily."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students connect the wrong parts (trying to pair bases to backbone): "You're trying to connect the colored part to the arrow. Instead, try connecting the SIDES—where the puzzle-piece shapes are."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the slide images showing individual nucleotides:</a:t>
            </a:r>
            <a:r>
              <a:rPr b="0" i="0" lang="en" sz="1200">
                <a:solidFill>
                  <a:schemeClr val="dk1"/>
                </a:solidFill>
                <a:latin typeface="Calibri"/>
                <a:ea typeface="Calibri"/>
                <a:cs typeface="Calibri"/>
                <a:sym typeface="Calibri"/>
              </a:rPr>
              <a:t> "These are your four pieces. Notice each has a unique shape on the side."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Walk around and point to student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two pieces that fit together... Now try a different combination. Do they fit?"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Key demonstration (if needed):</a:t>
            </a:r>
            <a:r>
              <a:rPr b="0" i="0" lang="en" sz="1200">
                <a:solidFill>
                  <a:schemeClr val="dk1"/>
                </a:solidFill>
                <a:latin typeface="Calibri"/>
                <a:ea typeface="Calibri"/>
                <a:cs typeface="Calibri"/>
                <a:sym typeface="Calibri"/>
              </a:rPr>
              <a:t> Hold up two pieces (e.g., A and T) and show how they connect at the sides. Then try A and C to show they DON'T fit. "See the difference? One clicks together nicely, the other doesn't fit at all."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backbone:</a:t>
            </a:r>
            <a:r>
              <a:rPr b="0" i="0" lang="en" sz="1200">
                <a:solidFill>
                  <a:schemeClr val="dk1"/>
                </a:solidFill>
                <a:latin typeface="Calibri"/>
                <a:ea typeface="Calibri"/>
                <a:cs typeface="Calibri"/>
                <a:sym typeface="Calibri"/>
              </a:rPr>
              <a:t> Hold up two nucleotides and connect arrow-to-arrow: "This is how you build a chain—the arrows connect end-to-end. This forms the sugar-phosphate backbone of DNA."</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ask individual groups: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two pieces that fit together. Why do you think they fit?"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"Can you make A pair with G?" (They should say no and demonstrate why)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"How do you connect pieces to make a chain?" (They should show backbone connection)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Red flags to watch for: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Students randomly snapping pieces together without testing fit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Students frustrated because they can't get "wrong" pairs to work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Students only connecting backbone, not discovering base pairing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Groups not collaborating or taking turns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you see red flags: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Pause and redirect: "I notice some groups are getting frustrated. Remember, if two pieces don't fit easily, that's giving you information! Try a different combination."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Model think-aloud: "I'm going to try connecting A and C... hmm, they don't fit. Now I'll try A and T... ah! These fit perfectly. What does that tell me?"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most students discover A-T and G-C pairing</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are struggling</a:t>
            </a:r>
            <a:r>
              <a:rPr b="0" i="0" lang="en" sz="1200">
                <a:solidFill>
                  <a:schemeClr val="dk1"/>
                </a:solidFill>
                <a:latin typeface="Calibri"/>
                <a:ea typeface="Calibri"/>
                <a:cs typeface="Calibri"/>
                <a:sym typeface="Calibri"/>
              </a:rPr>
              <a:t> → Give a hint: "Try connecting the yellow piece to different partners. Which one fits best?" Then let them generalize the pattern.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Chemistry:</a:t>
            </a:r>
            <a:r>
              <a:rPr b="0" i="0" lang="en" sz="1200">
                <a:solidFill>
                  <a:schemeClr val="dk1"/>
                </a:solidFill>
                <a:latin typeface="Calibri"/>
                <a:ea typeface="Calibri"/>
                <a:cs typeface="Calibri"/>
                <a:sym typeface="Calibri"/>
              </a:rPr>
              <a:t> Shape complementarity (structure determines function)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knowledge:</a:t>
            </a:r>
            <a:r>
              <a:rPr b="0" i="0" lang="en" sz="1200">
                <a:solidFill>
                  <a:schemeClr val="dk1"/>
                </a:solidFill>
                <a:latin typeface="Calibri"/>
                <a:ea typeface="Calibri"/>
                <a:cs typeface="Calibri"/>
                <a:sym typeface="Calibri"/>
              </a:rPr>
              <a:t> Puzzle pieces fitting together (students understand this from early childhood)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Base pairing rules ensure accurate replication (next slides)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Crosscutting Concept 6 (Structure and Function)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hint card: "Try these combinations: A+T, G+C, A+G, T+C. Which ones work?"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Ask: "Why do you think only certain pairs work? What might be special about the shapes?"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kinesthetic learners:</a:t>
            </a:r>
            <a:r>
              <a:rPr b="0" i="0" lang="en" sz="1200">
                <a:solidFill>
                  <a:schemeClr val="dk1"/>
                </a:solidFill>
                <a:latin typeface="Calibri"/>
                <a:ea typeface="Calibri"/>
                <a:cs typeface="Calibri"/>
                <a:sym typeface="Calibri"/>
              </a:rPr>
              <a:t> This slide is perfect—hands-on, movement, tactile feedback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who discover the pattern quickly:</a:t>
            </a:r>
            <a:r>
              <a:rPr b="0" i="0" lang="en" sz="1200">
                <a:solidFill>
                  <a:schemeClr val="dk1"/>
                </a:solidFill>
                <a:latin typeface="Calibri"/>
                <a:ea typeface="Calibri"/>
                <a:cs typeface="Calibri"/>
                <a:sym typeface="Calibri"/>
              </a:rPr>
              <a:t> Challenge: "Can you build a chain that's 6 nucleotides long? Can you build TWO chains that fit together?"</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exploration before explanation?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Research in science education shows that students retain concepts better when they DISCOVER patterns before being told the "rule." This is the core of </a:t>
            </a:r>
            <a:r>
              <a:rPr b="1" i="0" lang="en" sz="1200">
                <a:solidFill>
                  <a:schemeClr val="dk1"/>
                </a:solidFill>
                <a:latin typeface="Calibri"/>
                <a:ea typeface="Calibri"/>
                <a:cs typeface="Calibri"/>
                <a:sym typeface="Calibri"/>
              </a:rPr>
              <a:t>modeling instruction</a:t>
            </a:r>
            <a:r>
              <a:rPr b="0" i="0" lang="en" sz="1200">
                <a:solidFill>
                  <a:schemeClr val="dk1"/>
                </a:solidFill>
                <a:latin typeface="Calibri"/>
                <a:ea typeface="Calibri"/>
                <a:cs typeface="Calibri"/>
                <a:sym typeface="Calibri"/>
              </a:rPr>
              <a:t> pedagogy: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experience the phenomenon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generate the pattern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Teacher names and formalizes the concept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Timing note:</a:t>
            </a:r>
            <a:r>
              <a:rPr b="0" i="0" lang="en" sz="1200">
                <a:solidFill>
                  <a:schemeClr val="dk1"/>
                </a:solidFill>
                <a:latin typeface="Calibri"/>
                <a:ea typeface="Calibri"/>
                <a:cs typeface="Calibri"/>
                <a:sym typeface="Calibri"/>
              </a:rPr>
              <a:t> This slide often takes longer than expected because discovery is messy! Some groups will figure it out quickly; others will need more time. Plan for 6-8 minutes, but be flexible.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if students can't figure it out?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after 5-6 minutes groups are still struggling, it's okay to provide scaffolding: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"I'm noticing that every group who connected the yellow piece (T) used it with the red piece (A). What does that pattern tell us?"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one example (A-T), then ask them to find the other pair (G-C)</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Management tip:</a:t>
            </a:r>
            <a:r>
              <a:rPr b="0" i="0" lang="en" sz="1200">
                <a:solidFill>
                  <a:schemeClr val="dk1"/>
                </a:solidFill>
                <a:latin typeface="Calibri"/>
                <a:ea typeface="Calibri"/>
                <a:cs typeface="Calibri"/>
                <a:sym typeface="Calibri"/>
              </a:rPr>
              <a:t> Foam pieces can be distracting. Set a clear expectation: "When I say 'eyes up,' that means put the pieces down gently on the table and look at me." Practice this once before starting exploration.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Extension for fast finishers:</a:t>
            </a:r>
            <a:r>
              <a:rPr b="0" i="0" lang="en" sz="1200">
                <a:solidFill>
                  <a:schemeClr val="dk1"/>
                </a:solidFill>
                <a:latin typeface="Calibri"/>
                <a:ea typeface="Calibri"/>
                <a:cs typeface="Calibri"/>
                <a:sym typeface="Calibri"/>
              </a:rPr>
              <a:t> "Can you build a double strand? Try making two chains and connecting them with base pairs along the whole length."</a:t>
            </a:r>
            <a:endParaRPr/>
          </a:p>
          <a:p>
            <a:pPr indent="0" lvl="0" marL="0" rtl="0" algn="l">
              <a:spcBef>
                <a:spcPts val="0"/>
              </a:spcBef>
              <a:spcAft>
                <a:spcPts val="0"/>
              </a:spcAft>
              <a:buNone/>
            </a:pPr>
            <a:r>
              <a:t/>
            </a:r>
            <a:endParaRPr/>
          </a:p>
        </p:txBody>
      </p:sp>
      <p:sp>
        <p:nvSpPr>
          <p:cNvPr id="1076" name="Google Shape;1076;g3eecb6f0a23_0_693: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3" name="Shape 1093"/>
        <p:cNvGrpSpPr/>
        <p:nvPr/>
      </p:nvGrpSpPr>
      <p:grpSpPr>
        <a:xfrm>
          <a:off x="0" y="0"/>
          <a:ext cx="0" cy="0"/>
          <a:chOff x="0" y="0"/>
          <a:chExt cx="0" cy="0"/>
        </a:xfrm>
      </p:grpSpPr>
      <p:sp>
        <p:nvSpPr>
          <p:cNvPr id="1094" name="Google Shape;1094;g3eecb6f0a23_0_712: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095" name="Google Shape;1095;g3eecb6f0a23_0_712: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[~5-6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transitions from </a:t>
            </a:r>
            <a:r>
              <a:rPr b="1" i="0" lang="en" sz="1200">
                <a:solidFill>
                  <a:schemeClr val="dk1"/>
                </a:solidFill>
                <a:latin typeface="Calibri"/>
                <a:ea typeface="Calibri"/>
                <a:cs typeface="Calibri"/>
                <a:sym typeface="Calibri"/>
              </a:rPr>
              <a:t>discovery to formal labeling</a:t>
            </a:r>
            <a:r>
              <a:rPr b="0" i="0" lang="en" sz="1200">
                <a:solidFill>
                  <a:schemeClr val="dk1"/>
                </a:solidFill>
                <a:latin typeface="Calibri"/>
                <a:ea typeface="Calibri"/>
                <a:cs typeface="Calibri"/>
                <a:sym typeface="Calibri"/>
              </a:rPr>
              <a:t>—students now learn the scientific names for the parts they've been manipulating.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up the comparison: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been exploring these foam models and figuring out how they fit together. Now let's connect what you've discovered to the scientific names and structures of real nucleotides."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at the slide. You'll see two representations of nucleotides—a simplified diagram and a more detailed chemical structure. Now look at your foam model."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Guide the comparison (3-4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i="0" lang="en"/>
              <a:t>Now that students have explored the pieces, help them connect their physical discoveries to scientific vocabulary:</a:t>
            </a:r>
            <a:endParaRPr/>
          </a:p>
          <a:p>
            <a:pPr indent="0" lvl="0" marL="0" rtl="0" algn="l">
              <a:spcBef>
                <a:spcPts val="0"/>
              </a:spcBef>
              <a:spcAft>
                <a:spcPts val="0"/>
              </a:spcAft>
              <a:buNone/>
            </a:pPr>
            <a:r>
              <a:rPr b="1" i="0" lang="en"/>
              <a:t>Project the slide: </a:t>
            </a:r>
            <a:r>
              <a:rPr i="0" lang="en"/>
              <a:t>'You've been working with these foam pieces. Now let's connect what you've discovered to what scientists call these parts.'</a:t>
            </a:r>
            <a:endParaRPr/>
          </a:p>
          <a:p>
            <a:pPr indent="0" lvl="0" marL="0" rtl="0" algn="l">
              <a:spcBef>
                <a:spcPts val="0"/>
              </a:spcBef>
              <a:spcAft>
                <a:spcPts val="0"/>
              </a:spcAft>
              <a:buNone/>
            </a:pPr>
            <a:r>
              <a:rPr b="1" i="0" lang="en"/>
              <a:t>Nitrogenous base:</a:t>
            </a:r>
            <a:endParaRPr/>
          </a:p>
          <a:p>
            <a:pPr indent="0" lvl="0" marL="0" rtl="0" algn="l">
              <a:spcBef>
                <a:spcPts val="0"/>
              </a:spcBef>
              <a:spcAft>
                <a:spcPts val="0"/>
              </a:spcAft>
              <a:buNone/>
            </a:pPr>
            <a:r>
              <a:rPr i="0" lang="en"/>
              <a:t>Ask: 'You noticed each piece has a colored section with a letter and a unique shape on the top. Point to that part on your model.' (Pause—let students point.) 'In science, we call this the nitrogenous base. This is the part that's different in each nucleotide—A, T, G, and C. The different shapes you discovered explain why only certain pairs fit together.'</a:t>
            </a:r>
            <a:endParaRPr/>
          </a:p>
          <a:p>
            <a:pPr indent="0" lvl="0" marL="0" rtl="0" algn="l">
              <a:spcBef>
                <a:spcPts val="0"/>
              </a:spcBef>
              <a:spcAft>
                <a:spcPts val="0"/>
              </a:spcAft>
              <a:buNone/>
            </a:pPr>
            <a:r>
              <a:rPr b="1" i="0" lang="en"/>
              <a:t>Sugar and Phosphate (backbone connectors):</a:t>
            </a:r>
            <a:endParaRPr/>
          </a:p>
          <a:p>
            <a:pPr indent="0" lvl="0" marL="0" rtl="0" algn="l">
              <a:spcBef>
                <a:spcPts val="0"/>
              </a:spcBef>
              <a:spcAft>
                <a:spcPts val="0"/>
              </a:spcAft>
              <a:buNone/>
            </a:pPr>
            <a:r>
              <a:rPr i="0" lang="en"/>
              <a:t>Ask: 'Some of you discovered you could connect pieces end-to-end to build a chain. Show me the parts that connect when you build a chain.' (Pause—students should indicate arrow and hole.) 'The arrow-shaped part is called the sugar, and the rounded part with the hole is the phosphate. When you connect arrow-to-hole, you're building what scientists call the sugar-phosphate backbone.'</a:t>
            </a:r>
            <a:endParaRPr/>
          </a:p>
          <a:p>
            <a:pPr indent="0" lvl="0" marL="0" rtl="0" algn="l">
              <a:spcBef>
                <a:spcPts val="0"/>
              </a:spcBef>
              <a:spcAft>
                <a:spcPts val="0"/>
              </a:spcAft>
              <a:buNone/>
            </a:pPr>
            <a:r>
              <a:rPr b="1" i="0" lang="en"/>
              <a:t>Key teaching move: </a:t>
            </a:r>
            <a:r>
              <a:rPr i="0" lang="en"/>
              <a:t>You're not introducing NEW information—you're naming what students already discovered physically. They found the patterns; now they're learning the scientific vocabulary for those patterns.“</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Whole-class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"Everyone point to the nitrogenous base on your model." (Scan room—everyone should point to the lettered portion.)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point to the sugar." (Everyone should point to the arrow)</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point to the phosphate group." (Everyone should point to the middle section)</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UNDERSTAND / APPLY]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make connections between their concrete foam models and abstract scientific diagrams. They compare three representations: (1) foam model in hand, (2) simplified diagram on slide, (3) chemical structure on slide. They learn and apply scientific vocabulary (nitrogenous base, phosphate group, sugar) to physical parts they've already manipulated. Students develop representational competence—the ability to translate between different ways of showing the same concept.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foam model is 100% accurate to real DNA structure" (it's a simplified representation)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"All the parts are the same size" (in reality, atoms/molecules vary in size)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colors of the bases matter in real DNA" (color is for easily distinguishing the nucleotides from each other. Real DNA isn't colored.)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only has three parts total" (each nucleotide has three parts, but DNA has millions of nucleotides)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Address the model's limitations upfront: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"These foam models are simplified representations. Real nucleotides are made of individual atoms (carbon, hydrogen, nitrogen, oxygen, phosphorus) bonded together. Our models show the key features we need to understand—the three parts of a nucleotide and how they connect—but they don't show every single atom."</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colors are for easily distinguishing the four nucleotides from each other—real DNA molecules aren’t red, yellow, green, and blue! But the SHAPES are important. The bases really do have complementary shapes that determine how they pair."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students ask about chemical structures on the slide: "You'll explore the detailed chemistry in later courses. For now, focus on the three parts: nitrogen base (what makes each nucleotide unique), sugar (structural support), phosphate (connects nucleotides in a chain)."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Three representations on this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Foam model (in students' hands):</a:t>
            </a:r>
            <a:r>
              <a:rPr b="0" i="0" lang="en" sz="1200">
                <a:solidFill>
                  <a:schemeClr val="dk1"/>
                </a:solidFill>
                <a:latin typeface="Calibri"/>
                <a:ea typeface="Calibri"/>
                <a:cs typeface="Calibri"/>
                <a:sym typeface="Calibri"/>
              </a:rPr>
              <a:t> Physical, tactile, simplified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Diagram on slide (left side):</a:t>
            </a:r>
            <a:r>
              <a:rPr b="0" i="0" lang="en" sz="1200">
                <a:solidFill>
                  <a:schemeClr val="dk1"/>
                </a:solidFill>
                <a:latin typeface="Calibri"/>
                <a:ea typeface="Calibri"/>
                <a:cs typeface="Calibri"/>
                <a:sym typeface="Calibri"/>
              </a:rPr>
              <a:t> Simplified schematic with labels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Chemical structure on slide (right side):</a:t>
            </a:r>
            <a:r>
              <a:rPr b="0" i="0" lang="en" sz="1200">
                <a:solidFill>
                  <a:schemeClr val="dk1"/>
                </a:solidFill>
                <a:latin typeface="Calibri"/>
                <a:ea typeface="Calibri"/>
                <a:cs typeface="Calibri"/>
                <a:sym typeface="Calibri"/>
              </a:rPr>
              <a:t> Atoms and bonds shown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all three while explaining:</a:t>
            </a:r>
            <a:r>
              <a:rPr b="0" i="0" lang="en" sz="1200">
                <a:solidFill>
                  <a:schemeClr val="dk1"/>
                </a:solidFill>
                <a:latin typeface="Calibri"/>
                <a:ea typeface="Calibri"/>
                <a:cs typeface="Calibri"/>
                <a:sym typeface="Calibri"/>
              </a:rPr>
              <a:t> "Scientists use different representations for different purposes. For now, the foam model helps us see how pieces fit together. The diagram helps us see the parts labeled. The chemical structure shows the actual atoms—but that level of detail isn't necessary for understanding DNA replication."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your own foam nucleotide as a visual aid:</a:t>
            </a:r>
            <a:r>
              <a:rPr b="0" i="0" lang="en" sz="1200">
                <a:solidFill>
                  <a:schemeClr val="dk1"/>
                </a:solidFill>
                <a:latin typeface="Calibri"/>
                <a:ea typeface="Calibri"/>
                <a:cs typeface="Calibri"/>
                <a:sym typeface="Calibri"/>
              </a:rPr>
              <a:t> Hold it up and point to each part as you name it. Students should be doing the same with their models.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the whole class: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"Hold up your foam model. Point to the part that's DIFFERENT in A, T, G, and C." (They should point to the nitrogenous base)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part that connects nucleotides into a chain." (They should point to the phosphate/arrow)</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middle structural part." (They should point to the sugar)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Listen for understanding: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you ask, "What's the nitrogenous base?" students should be able to:</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it on their model</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Say "It's the part with the letter.” or "It's what makes A, T, G, C different."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Identify it as the part that does base pairing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80%+ of students can identify all three parts</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are confused</a:t>
            </a:r>
            <a:r>
              <a:rPr b="0" i="0" lang="en" sz="1200">
                <a:solidFill>
                  <a:schemeClr val="dk1"/>
                </a:solidFill>
                <a:latin typeface="Calibri"/>
                <a:ea typeface="Calibri"/>
                <a:cs typeface="Calibri"/>
                <a:sym typeface="Calibri"/>
              </a:rPr>
              <a:t> → Slow down and use color-coding: "The nitrogenous base SHOWS THE LETTER. The phosphate is the ARROW. The sugar is the MIDDLE CONNECTOR. Let's try again—point to the phosphate."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knowledge:</a:t>
            </a:r>
            <a:r>
              <a:rPr b="0" i="0" lang="en" sz="1200">
                <a:solidFill>
                  <a:schemeClr val="dk1"/>
                </a:solidFill>
                <a:latin typeface="Calibri"/>
                <a:ea typeface="Calibri"/>
                <a:cs typeface="Calibri"/>
                <a:sym typeface="Calibri"/>
              </a:rPr>
              <a:t> Students tactily explored these parts; now they're labeling what they already understand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Understanding these three parts is essential for understanding how DNA polymerase builds new strands (adds nucleotides one at a time)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Disciplinary Core Idea LS1.A (Structure and Function—the three parts have specific roles.)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 learners:</a:t>
            </a:r>
            <a:r>
              <a:rPr b="0" i="0" lang="en" sz="1200">
                <a:solidFill>
                  <a:schemeClr val="dk1"/>
                </a:solidFill>
                <a:latin typeface="Calibri"/>
                <a:ea typeface="Calibri"/>
                <a:cs typeface="Calibri"/>
                <a:sym typeface="Calibri"/>
              </a:rPr>
              <a:t> Provide a printed handout with labeled diagram they can keep in their notebook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Use the foam model ONLY at first—skip the chemical structure slide. Focus on “lettered portion = base, arrow = phosphate, connector = sugar."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Point out the chemical structures: "Notice the bases have different ring structures—some have two rings (purines: A, G), some have one ring (pyrimidines: T, C). This affects their size and pairing."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ELL students:</a:t>
            </a:r>
            <a:r>
              <a:rPr b="0" i="0" lang="en" sz="1200">
                <a:solidFill>
                  <a:schemeClr val="dk1"/>
                </a:solidFill>
                <a:latin typeface="Calibri"/>
                <a:ea typeface="Calibri"/>
                <a:cs typeface="Calibri"/>
                <a:sym typeface="Calibri"/>
              </a:rPr>
              <a:t> Write the three terms on the board with simple drawings. Practice pronunciation: "NI-TRO-JEN-US BASE, PHOS-PHATE, SHU-GAR."</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this slide matters: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have been working with nucleotides for 10+ minutes without knowing the formal vocabulary. Now that they understand the FUNCTION (how pieces fit together), they're ready to learn the names. This sequence (function before vocabulary) is more effective than the reverse (memorizing terms without understanding purpose).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Avoid: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Spending too much time on chemical structures or biochemistry details. General biology students don't need to know that deoxyribose is a pentose sugar or that phosphate has a negative charge (save that for AP/honors). Keep it simple: three parts, three names, three functions.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Optional depth (for honors/AP):</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'deoxy' in deoxyribose means 'without oxygen'—DNA's sugar is missing one oxygen compared to RNA's sugar. That small difference makes DNA more stable for long-term storage."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Connection to next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that you know the three parts of a single nucleotide, the next slide will show you how these parts connect in the structure of DNA."</a:t>
            </a:r>
            <a:endParaRPr/>
          </a:p>
          <a:p>
            <a:pPr indent="0" lvl="0" marL="0" rtl="0" algn="l">
              <a:spcBef>
                <a:spcPts val="0"/>
              </a:spcBef>
              <a:spcAft>
                <a:spcPts val="0"/>
              </a:spcAft>
              <a:buNone/>
            </a:pPr>
            <a:br>
              <a:rPr lang="en"/>
            </a:br>
            <a:endParaRPr/>
          </a:p>
        </p:txBody>
      </p:sp>
      <p:sp>
        <p:nvSpPr>
          <p:cNvPr id="1096" name="Google Shape;1096;g3eecb6f0a23_0_712: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7" name="Shape 1127"/>
        <p:cNvGrpSpPr/>
        <p:nvPr/>
      </p:nvGrpSpPr>
      <p:grpSpPr>
        <a:xfrm>
          <a:off x="0" y="0"/>
          <a:ext cx="0" cy="0"/>
          <a:chOff x="0" y="0"/>
          <a:chExt cx="0" cy="0"/>
        </a:xfrm>
      </p:grpSpPr>
      <p:sp>
        <p:nvSpPr>
          <p:cNvPr id="1128" name="Google Shape;1128;g3eecb6f0a23_0_745: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129" name="Google Shape;1129;g3eecb6f0a23_0_745: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[~2-3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a </a:t>
            </a:r>
            <a:r>
              <a:rPr b="1" i="0" lang="en" sz="1200">
                <a:solidFill>
                  <a:schemeClr val="dk1"/>
                </a:solidFill>
                <a:latin typeface="Calibri"/>
                <a:ea typeface="Calibri"/>
                <a:cs typeface="Calibri"/>
                <a:sym typeface="Calibri"/>
              </a:rPr>
              <a:t>visual reinforcement slide</a:t>
            </a:r>
            <a:r>
              <a:rPr b="0" i="0" lang="en" sz="1200">
                <a:solidFill>
                  <a:schemeClr val="dk1"/>
                </a:solidFill>
                <a:latin typeface="Calibri"/>
                <a:ea typeface="Calibri"/>
                <a:cs typeface="Calibri"/>
                <a:sym typeface="Calibri"/>
              </a:rPr>
              <a:t>—primarily image-based with minimal text. Its purpose is to provide a clear, labeled reference diagram that students can refer back to throughout the activity.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Present the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shows you a clear diagram of a DNA nucleotide with all three parts labeled. Take 30 seconds to look at this image and compare it to your foam model."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think time (30-60 seconds):</a:t>
            </a:r>
            <a:r>
              <a:rPr b="0" i="0" lang="en" sz="1200">
                <a:solidFill>
                  <a:schemeClr val="dk1"/>
                </a:solidFill>
                <a:latin typeface="Calibri"/>
                <a:ea typeface="Calibri"/>
                <a:cs typeface="Calibri"/>
                <a:sym typeface="Calibri"/>
              </a:rPr>
              <a:t> Students should silently examine the diagram and their models.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Narrate the diagram:</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each part on the slide as you explain: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"Nitrogenous base (with letter)"</a:t>
            </a:r>
            <a:r>
              <a:rPr b="0" i="0" lang="en" sz="1200">
                <a:solidFill>
                  <a:schemeClr val="dk1"/>
                </a:solidFill>
                <a:latin typeface="Calibri"/>
                <a:ea typeface="Calibri"/>
                <a:cs typeface="Calibri"/>
                <a:sym typeface="Calibri"/>
              </a:rPr>
              <a:t> - "This is the part that pairs with another base. Notice it has a unique shape—this is what determines which bases pair together."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"Sugar (middle connector)"</a:t>
            </a:r>
            <a:r>
              <a:rPr b="0" i="0" lang="en" sz="1200">
                <a:solidFill>
                  <a:schemeClr val="dk1"/>
                </a:solidFill>
                <a:latin typeface="Calibri"/>
                <a:ea typeface="Calibri"/>
                <a:cs typeface="Calibri"/>
                <a:sym typeface="Calibri"/>
              </a:rPr>
              <a:t> - "This deoxyribose sugar is the structural scaffold. It connects the base to the phosphate. Remember you aren’t  seeing all the atoms."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"Phosphate group (arrow)"</a:t>
            </a:r>
            <a:r>
              <a:rPr b="0" i="0" lang="en" sz="1200">
                <a:solidFill>
                  <a:schemeClr val="dk1"/>
                </a:solidFill>
                <a:latin typeface="Calibri"/>
                <a:ea typeface="Calibri"/>
                <a:cs typeface="Calibri"/>
                <a:sym typeface="Calibri"/>
              </a:rPr>
              <a:t> - "This phosphate links one nucleotide to the next, forming the backbone of DNA."</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Emphasize the relationship:</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"These three parts work together. The base determines identity (A, T, G, or C). The sugar connects the structure together. The phosphate links nucleotides in a chain."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Optional quick activity (if time allows):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your notebook, quickly sketch a nucleotide from memory. Label the three parts. You have 1 minute."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Circulate to check sketches—this is a quick formative assessment.</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REMEMBER / UNDERSTAND]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visually compare the labeled diagram to their foam models, reinforcing the connection between representation and terminology. They process the spatial relationships: base to sugar to phosphate. If sketching, they practice recall and spatial reasoning. They consolidate vocabulary introduced in the previous slide.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parts are always arranged vertically (base on top, phosphate on bottom)" - orientation can vary depending on how DNA is drawn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part is separate" - they're covalently bonded together into a single molecule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need to memorize the detailed chemical structure" - at this level, focus on identifying the three parts and their roles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diagrams, nucleotides might be drawn vertically (like this slide), horizontally, or at an angle. The orientation doesn't matter—what matters is recognizing the three parts and how they connect."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"These three parts are chemically bonded together. You can't pull them apart—together they form one nucleotide unit."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the slide diagram:</a:t>
            </a:r>
            <a:r>
              <a:rPr b="0" i="0" lang="en" sz="1200">
                <a:solidFill>
                  <a:schemeClr val="dk1"/>
                </a:solidFill>
                <a:latin typeface="Calibri"/>
                <a:ea typeface="Calibri"/>
                <a:cs typeface="Calibri"/>
                <a:sym typeface="Calibri"/>
              </a:rPr>
              <a:t> "This is a standard way scientists represent a nucleotide. You'll see this diagram in textbooks, articles, and other activities."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Hold up a foam nucleotide:</a:t>
            </a:r>
            <a:r>
              <a:rPr b="0" i="0" lang="en" sz="1200">
                <a:solidFill>
                  <a:schemeClr val="dk1"/>
                </a:solidFill>
                <a:latin typeface="Calibri"/>
                <a:ea typeface="Calibri"/>
                <a:cs typeface="Calibri"/>
                <a:sym typeface="Calibri"/>
              </a:rPr>
              <a:t> "Our simplified foam model represents the same three parts."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Show the connection:</a:t>
            </a:r>
            <a:r>
              <a:rPr b="0" i="0" lang="en" sz="1200">
                <a:solidFill>
                  <a:schemeClr val="dk1"/>
                </a:solidFill>
                <a:latin typeface="Calibri"/>
                <a:ea typeface="Calibri"/>
                <a:cs typeface="Calibri"/>
                <a:sym typeface="Calibri"/>
              </a:rPr>
              <a:t> Place your foam model next to the projected slide. "See how they correspond? Lettered nitrogenous base, middle connecting sugar. Arrowed phosphate."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you had students sketch:</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Circulate quickly and look for: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Three distinct parts drawn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Labels present (even if spelling is approximate)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Reasonable spatial relationship (parts connected, not floating)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you didn't have students sketch, ask: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"Without looking at your notes, who can name the three parts of a nucleotide?" (Call on 3 students to name one each)</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can identify and label all three parts</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are hesitant</a:t>
            </a:r>
            <a:r>
              <a:rPr b="0" i="0" lang="en" sz="1200">
                <a:solidFill>
                  <a:schemeClr val="dk1"/>
                </a:solidFill>
                <a:latin typeface="Calibri"/>
                <a:ea typeface="Calibri"/>
                <a:cs typeface="Calibri"/>
                <a:sym typeface="Calibri"/>
              </a:rPr>
              <a:t> → Review once more: "Base makes each nucleotide unique. Sugar provides structure. Phosphate connects nucleotides together. Let's say it together..."</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This diagram prepares students for the next slide (Slide 12) where they'll sketch and label a nucleotide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Cross-disciplinary:</a:t>
            </a:r>
            <a:r>
              <a:rPr b="0" i="0" lang="en" sz="1200">
                <a:solidFill>
                  <a:schemeClr val="dk1"/>
                </a:solidFill>
                <a:latin typeface="Calibri"/>
                <a:ea typeface="Calibri"/>
                <a:cs typeface="Calibri"/>
                <a:sym typeface="Calibri"/>
              </a:rPr>
              <a:t> Reading and interpreting scientific diagrams is a critical literacy skill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Science and Engineering Practice 2 (Developing and using models)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 learners:</a:t>
            </a:r>
            <a:r>
              <a:rPr b="0" i="0" lang="en" sz="1200">
                <a:solidFill>
                  <a:schemeClr val="dk1"/>
                </a:solidFill>
                <a:latin typeface="Calibri"/>
                <a:ea typeface="Calibri"/>
                <a:cs typeface="Calibri"/>
                <a:sym typeface="Calibri"/>
              </a:rPr>
              <a:t> This slide is ideal—clear, simple, labeled diagram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printed handout of this diagram to keep in their notebook as a reference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Challenge them to sketch a nucleotide from memory without looking at the slide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with processing challenges:</a:t>
            </a:r>
            <a:r>
              <a:rPr b="0" i="0" lang="en" sz="1200">
                <a:solidFill>
                  <a:schemeClr val="dk1"/>
                </a:solidFill>
                <a:latin typeface="Calibri"/>
                <a:ea typeface="Calibri"/>
                <a:cs typeface="Calibri"/>
                <a:sym typeface="Calibri"/>
              </a:rPr>
              <a:t> Don't rush this slide—give extra time to visually process the diagram</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Time management: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should be brief (2-3 minutes max). Its purpose is visual reinforcement, not deep exploration. If you're running short on time, you can even combine this slide with Slide 10 or skip it entirely and move directly to Slide 12 (the sketching activity).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a diagram-only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Sometimes less is more. After two slides of active exploration and labeling, students need a moment to visually consolidate. This clean, uncluttered diagram serves as a reference point they can return to throughout the activity.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Tech tip:</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you're using a digital version of this slide deck, consider keeping this slide visible on a secondary screen or printing it as a poster. Students will refer back to nucleotide structure multiple times during the activity.</a:t>
            </a:r>
            <a:endParaRPr/>
          </a:p>
          <a:p>
            <a:pPr indent="0" lvl="0" marL="0" rtl="0" algn="l">
              <a:spcBef>
                <a:spcPts val="0"/>
              </a:spcBef>
              <a:spcAft>
                <a:spcPts val="0"/>
              </a:spcAft>
              <a:buNone/>
            </a:pPr>
            <a:r>
              <a:t/>
            </a:r>
            <a:endParaRPr/>
          </a:p>
        </p:txBody>
      </p:sp>
      <p:sp>
        <p:nvSpPr>
          <p:cNvPr id="1130" name="Google Shape;1130;g3eecb6f0a23_0_745: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6" name="Shape 1146"/>
        <p:cNvGrpSpPr/>
        <p:nvPr/>
      </p:nvGrpSpPr>
      <p:grpSpPr>
        <a:xfrm>
          <a:off x="0" y="0"/>
          <a:ext cx="0" cy="0"/>
          <a:chOff x="0" y="0"/>
          <a:chExt cx="0" cy="0"/>
        </a:xfrm>
      </p:grpSpPr>
      <p:sp>
        <p:nvSpPr>
          <p:cNvPr id="1147" name="Google Shape;1147;g3eecb6f0a23_0_763: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148" name="Google Shape;1148;g3eecb6f0a23_0_763: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[~4-5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asks students to </a:t>
            </a:r>
            <a:r>
              <a:rPr b="1" i="0" lang="en" sz="1200">
                <a:solidFill>
                  <a:schemeClr val="dk1"/>
                </a:solidFill>
                <a:latin typeface="Calibri"/>
                <a:ea typeface="Calibri"/>
                <a:cs typeface="Calibri"/>
                <a:sym typeface="Calibri"/>
              </a:rPr>
              <a:t>demonstrate their understanding through drawing</a:t>
            </a:r>
            <a:r>
              <a:rPr b="0" i="0" lang="en" sz="1200">
                <a:solidFill>
                  <a:schemeClr val="dk1"/>
                </a:solidFill>
                <a:latin typeface="Calibri"/>
                <a:ea typeface="Calibri"/>
                <a:cs typeface="Calibri"/>
                <a:sym typeface="Calibri"/>
              </a:rPr>
              <a:t>—a key science practice that reveals conceptual grasp better than verbal explanation alone.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clear instructions: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you're going to show what you've learned by drawing. In your lab notebook, sketch a nucleotide and label the following three parts: nitrogenous base, sugar and phosphate group."</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expectations: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doesn't need to be a perfect drawing—scientists' sketches are often rough! What matters is: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All three parts are present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All three parts are labeled clearly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parts are connected in a reasonable way"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can look at your foam model and the previous slides for reference. You have 3-4 minutes."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while students sketch (3-4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you move around the room, provide individualized feedback: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For accurate sketches:</a:t>
            </a:r>
            <a:r>
              <a:rPr b="0" i="0" lang="en" sz="1200">
                <a:solidFill>
                  <a:schemeClr val="dk1"/>
                </a:solidFill>
                <a:latin typeface="Calibri"/>
                <a:ea typeface="Calibri"/>
                <a:cs typeface="Calibri"/>
                <a:sym typeface="Calibri"/>
              </a:rPr>
              <a:t> "Great! I can clearly see all three parts and they're connected properly."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For missing labels:</a:t>
            </a:r>
            <a:r>
              <a:rPr b="0" i="0" lang="en" sz="1200">
                <a:solidFill>
                  <a:schemeClr val="dk1"/>
                </a:solidFill>
                <a:latin typeface="Calibri"/>
                <a:ea typeface="Calibri"/>
                <a:cs typeface="Calibri"/>
                <a:sym typeface="Calibri"/>
              </a:rPr>
              <a:t> "I see your drawing, but I don't see labels. Add the three scientific names."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For disconnected parts:</a:t>
            </a:r>
            <a:r>
              <a:rPr b="0" i="0" lang="en" sz="1200">
                <a:solidFill>
                  <a:schemeClr val="dk1"/>
                </a:solidFill>
                <a:latin typeface="Calibri"/>
                <a:ea typeface="Calibri"/>
                <a:cs typeface="Calibri"/>
                <a:sym typeface="Calibri"/>
              </a:rPr>
              <a:t> "In your drawing, the parts are floating separately. Remember, they're bonded together into one molecule. Redraw them connected."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For incorrect spatial relationships:</a:t>
            </a:r>
            <a:r>
              <a:rPr b="0" i="0" lang="en" sz="1200">
                <a:solidFill>
                  <a:schemeClr val="dk1"/>
                </a:solidFill>
                <a:latin typeface="Calibri"/>
                <a:ea typeface="Calibri"/>
                <a:cs typeface="Calibri"/>
                <a:sym typeface="Calibri"/>
              </a:rPr>
              <a:t> "Check your foam model—is the phosphate connected to the sugar? Does your drawing show that?"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 for common errors: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Missing one or more parts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Parts drawn separately (not connected)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Unclear/missing labels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Confusing which part is which</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whole-class check (30 seconds):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"Hold up your notebooks so I can see your sketches." (Scan the room quickly—you should see drawings with three labeled parts)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Optional: Gallery walk (if time allows):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"Walk around and look at 2-3 other people's sketches. Notice different ways people drew the same structure."</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APPLY / CREATE]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translate their understanding from three-dimensional foam models and two-dimensional diagrams into their own hand-drawn representation. They practice scientific drawing conventions: clear shapes, labels with lines, spatial relationships shown. They recall vocabulary from Slides 10-11 and apply it correctly. They demonstrate synthesis—combining visual information from models, diagrams, and prior explanation into an original creation.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draw:</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Three separate circles/shapes floating in space (misconception: parts aren't connected)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Only the nitrogenous base (misconception: that's the whole nucleotide)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 full DNA double helix instead of a single nucleotide (misconception: conflating nucleotide with DNA structure)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Chemical structures with atoms and bonds (overcomplicating beyond what's expected)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you see disconnected parts:</a:t>
            </a:r>
            <a:r>
              <a:rPr b="0" i="0" lang="en" sz="1200">
                <a:solidFill>
                  <a:schemeClr val="dk1"/>
                </a:solidFill>
                <a:latin typeface="Calibri"/>
                <a:ea typeface="Calibri"/>
                <a:cs typeface="Calibri"/>
                <a:sym typeface="Calibri"/>
              </a:rPr>
              <a:t> "Remember, a nucleotide is one molecule made of three parts bonded together. Draw them connected—like your foam model where all three parts are attached."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students draw a double helix:</a:t>
            </a:r>
            <a:r>
              <a:rPr b="0" i="0" lang="en" sz="1200">
                <a:solidFill>
                  <a:schemeClr val="dk1"/>
                </a:solidFill>
                <a:latin typeface="Calibri"/>
                <a:ea typeface="Calibri"/>
                <a:cs typeface="Calibri"/>
                <a:sym typeface="Calibri"/>
              </a:rPr>
              <a:t> "That's DNA—which is made of many nucleotides. For this task, just draw one nucleotide with its three parts."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students try to draw detailed chemistry:</a:t>
            </a:r>
            <a:r>
              <a:rPr b="0" i="0" lang="en" sz="1200">
                <a:solidFill>
                  <a:schemeClr val="dk1"/>
                </a:solidFill>
                <a:latin typeface="Calibri"/>
                <a:ea typeface="Calibri"/>
                <a:cs typeface="Calibri"/>
                <a:sym typeface="Calibri"/>
              </a:rPr>
              <a:t> "You're working too hard! A simple shape for each part is fine. Scientists often use simplified sketches to communicate ideas quickly."</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Remind students of available references: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can look at your foam model—it's right in front of you."</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can look at the previous slide (Slide 11) on the screen."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can look at your Notice/Wonder notes from earlier."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Show an example (if needed):</a:t>
            </a:r>
            <a:r>
              <a:rPr b="0" i="0" lang="en" sz="1200">
                <a:solidFill>
                  <a:schemeClr val="dk1"/>
                </a:solidFill>
                <a:latin typeface="Calibri"/>
                <a:ea typeface="Calibri"/>
                <a:cs typeface="Calibri"/>
                <a:sym typeface="Calibri"/>
              </a:rPr>
              <a:t> Quickly sketch on the board: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Oval or rectangle for base (labeled "nitrogenous base")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Pentagon for sugar (labeled "sugar")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Circle for phosphate (labeled "phosphate group")</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Lines connecting them</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"Something like this is perfect! Simple, clear, labeled."</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This IS the formative assessment.</a:t>
            </a:r>
            <a:r>
              <a:rPr b="0" i="0" lang="en" sz="1200">
                <a:solidFill>
                  <a:schemeClr val="dk1"/>
                </a:solidFill>
                <a:latin typeface="Calibri"/>
                <a:ea typeface="Calibri"/>
                <a:cs typeface="Calibri"/>
                <a:sym typeface="Calibri"/>
              </a:rPr>
              <a:t> Student sketches reveal:</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Full understanding:</a:t>
            </a:r>
            <a:r>
              <a:rPr b="0" i="0" lang="en" sz="1200">
                <a:solidFill>
                  <a:schemeClr val="dk1"/>
                </a:solidFill>
                <a:latin typeface="Calibri"/>
                <a:ea typeface="Calibri"/>
                <a:cs typeface="Calibri"/>
                <a:sym typeface="Calibri"/>
              </a:rPr>
              <a:t> Three parts present, correctly labeled, appropriately connected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Partial understanding:</a:t>
            </a:r>
            <a:r>
              <a:rPr b="0" i="0" lang="en" sz="1200">
                <a:solidFill>
                  <a:schemeClr val="dk1"/>
                </a:solidFill>
                <a:latin typeface="Calibri"/>
                <a:ea typeface="Calibri"/>
                <a:cs typeface="Calibri"/>
                <a:sym typeface="Calibri"/>
              </a:rPr>
              <a:t> Two parts correct, one missing or mislabeled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Gaps:</a:t>
            </a:r>
            <a:r>
              <a:rPr b="0" i="0" lang="en" sz="1200">
                <a:solidFill>
                  <a:schemeClr val="dk1"/>
                </a:solidFill>
                <a:latin typeface="Calibri"/>
                <a:ea typeface="Calibri"/>
                <a:cs typeface="Calibri"/>
                <a:sym typeface="Calibri"/>
              </a:rPr>
              <a:t> Parts floating separately, no labels, incorrect identification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this data to decide: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80%+ of students have accurate sketches</a:t>
            </a:r>
            <a:r>
              <a:rPr b="0" i="0" lang="en" sz="1200">
                <a:solidFill>
                  <a:schemeClr val="dk1"/>
                </a:solidFill>
                <a:latin typeface="Calibri"/>
                <a:ea typeface="Calibri"/>
                <a:cs typeface="Calibri"/>
                <a:sym typeface="Calibri"/>
              </a:rPr>
              <a:t> → Move forward confidently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50-79% have accurate sketches</a:t>
            </a:r>
            <a:r>
              <a:rPr b="0" i="0" lang="en" sz="1200">
                <a:solidFill>
                  <a:schemeClr val="dk1"/>
                </a:solidFill>
                <a:latin typeface="Calibri"/>
                <a:ea typeface="Calibri"/>
                <a:cs typeface="Calibri"/>
                <a:sym typeface="Calibri"/>
              </a:rPr>
              <a:t> → Brief review: "I'm seeing some confusion about [specific issue]. Let's clarify..."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&lt;50% have accurate sketches</a:t>
            </a:r>
            <a:r>
              <a:rPr b="0" i="0" lang="en" sz="1200">
                <a:solidFill>
                  <a:schemeClr val="dk1"/>
                </a:solidFill>
                <a:latin typeface="Calibri"/>
                <a:ea typeface="Calibri"/>
                <a:cs typeface="Calibri"/>
                <a:sym typeface="Calibri"/>
              </a:rPr>
              <a:t> → STOP and reteach: Pull out the foam model again, review each part, then have students revise their sketches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Individual check-ins: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you circulate, ask 2-3 students: "Explain your drawing to me. Point to the nitrogenous base... now the phosphate... now the sugar." Verbal explanation confirms visual understanding.</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Science practice:</a:t>
            </a:r>
            <a:r>
              <a:rPr b="0" i="0" lang="en" sz="1200">
                <a:solidFill>
                  <a:schemeClr val="dk1"/>
                </a:solidFill>
                <a:latin typeface="Calibri"/>
                <a:ea typeface="Calibri"/>
                <a:cs typeface="Calibri"/>
                <a:sym typeface="Calibri"/>
              </a:rPr>
              <a:t> Scientific drawing is a core skill in biology (cell diagrams, anatomical drawings, field sketches)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Students will sketch more complex structures later (double helix, replication fork)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Science and Engineering Practice 2 (Developing and using models through drawing)</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partially completed sketch outline—they just add labels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Challenge: "Add arrows showing how nucleotides connect to form a DNA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with fine motor difficulties:</a:t>
            </a:r>
            <a:r>
              <a:rPr b="0" i="0" lang="en" sz="1200">
                <a:solidFill>
                  <a:schemeClr val="dk1"/>
                </a:solidFill>
                <a:latin typeface="Calibri"/>
                <a:ea typeface="Calibri"/>
                <a:cs typeface="Calibri"/>
                <a:sym typeface="Calibri"/>
              </a:rPr>
              <a:t> Allow them to label a provided diagram instead of drawing from scratch</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visual-spatial learners:</a:t>
            </a:r>
            <a:r>
              <a:rPr b="0" i="0" lang="en" sz="1200">
                <a:solidFill>
                  <a:schemeClr val="dk1"/>
                </a:solidFill>
                <a:latin typeface="Calibri"/>
                <a:ea typeface="Calibri"/>
                <a:cs typeface="Calibri"/>
                <a:sym typeface="Calibri"/>
              </a:rPr>
              <a:t> This task plays to their strengths—celebrate their detailed, accurate drawings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ELL students:</a:t>
            </a:r>
            <a:r>
              <a:rPr b="0" i="0" lang="en" sz="1200">
                <a:solidFill>
                  <a:schemeClr val="dk1"/>
                </a:solidFill>
                <a:latin typeface="Calibri"/>
                <a:ea typeface="Calibri"/>
                <a:cs typeface="Calibri"/>
                <a:sym typeface="Calibri"/>
              </a:rPr>
              <a:t> Allow them to draw + label in both English and home language if that aids understanding</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sketching matters in science education: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Drawing forces students to think carefully about spatial relationships, components, and connections. It's harder to fake understanding in a drawing than in verbal explanation. Research shows that students who draw concepts retain them better than students who only read/hear about them.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Sketches belong in lab notebooks: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Emphasize that scientists keep sketches in lab notebooks to document observations and understanding. This isn't "art class"—it's scientific practice.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to do with the sketches: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Collect and review</a:t>
            </a:r>
            <a:r>
              <a:rPr b="0" i="0" lang="en" sz="1200">
                <a:solidFill>
                  <a:schemeClr val="dk1"/>
                </a:solidFill>
                <a:latin typeface="Calibri"/>
                <a:ea typeface="Calibri"/>
                <a:cs typeface="Calibri"/>
                <a:sym typeface="Calibri"/>
              </a:rPr>
              <a:t> (formative assessment for you)</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Have students share</a:t>
            </a:r>
            <a:r>
              <a:rPr b="0" i="0" lang="en" sz="1200">
                <a:solidFill>
                  <a:schemeClr val="dk1"/>
                </a:solidFill>
                <a:latin typeface="Calibri"/>
                <a:ea typeface="Calibri"/>
                <a:cs typeface="Calibri"/>
                <a:sym typeface="Calibri"/>
              </a:rPr>
              <a:t> (pair-share: "Show your neighbor your sketch and explain each part")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Revisit later</a:t>
            </a:r>
            <a:r>
              <a:rPr b="0" i="0" lang="en" sz="1200">
                <a:solidFill>
                  <a:schemeClr val="dk1"/>
                </a:solidFill>
                <a:latin typeface="Calibri"/>
                <a:ea typeface="Calibri"/>
                <a:cs typeface="Calibri"/>
                <a:sym typeface="Calibri"/>
              </a:rPr>
              <a:t> (after building DNA strands: "Look back at your nucleotide sketch. Now you're connecting many of these together!")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Time-saving option: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you're pressed for time, you can have students label a pre-drawn diagram instead of sketching from scratch. This saves 2-3 minutes but sacrifices some of the cognitive benefit of creating their own drawing.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Extension for fast finishers: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"Draw a SECOND nucleotide next to your first one. Show how they would connect to start forming a DNA strand."</a:t>
            </a:r>
            <a:endParaRPr/>
          </a:p>
        </p:txBody>
      </p:sp>
      <p:sp>
        <p:nvSpPr>
          <p:cNvPr id="1149" name="Google Shape;1149;g3eecb6f0a23_0_763: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9" name="Shape 1159"/>
        <p:cNvGrpSpPr/>
        <p:nvPr/>
      </p:nvGrpSpPr>
      <p:grpSpPr>
        <a:xfrm>
          <a:off x="0" y="0"/>
          <a:ext cx="0" cy="0"/>
          <a:chOff x="0" y="0"/>
          <a:chExt cx="0" cy="0"/>
        </a:xfrm>
      </p:grpSpPr>
      <p:sp>
        <p:nvSpPr>
          <p:cNvPr id="1160" name="Google Shape;1160;g3eecb6f0a23_0_77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1" name="Google Shape;1161;g3eecb6f0a23_0_775: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9" name="Shape 1169"/>
        <p:cNvGrpSpPr/>
        <p:nvPr/>
      </p:nvGrpSpPr>
      <p:grpSpPr>
        <a:xfrm>
          <a:off x="0" y="0"/>
          <a:ext cx="0" cy="0"/>
          <a:chOff x="0" y="0"/>
          <a:chExt cx="0" cy="0"/>
        </a:xfrm>
      </p:grpSpPr>
      <p:sp>
        <p:nvSpPr>
          <p:cNvPr id="1170" name="Google Shape;1170;g3eecb6f0a23_0_784: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171" name="Google Shape;1171;g3eecb6f0a23_0_784: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[~6-8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transitions from understanding </a:t>
            </a:r>
            <a:r>
              <a:rPr b="1" i="0" lang="en" sz="1200">
                <a:solidFill>
                  <a:schemeClr val="dk1"/>
                </a:solidFill>
                <a:latin typeface="Calibri"/>
                <a:ea typeface="Calibri"/>
                <a:cs typeface="Calibri"/>
                <a:sym typeface="Calibri"/>
              </a:rPr>
              <a:t>individual nucleotides</a:t>
            </a:r>
            <a:r>
              <a:rPr b="0" i="0" lang="en" sz="1200">
                <a:solidFill>
                  <a:schemeClr val="dk1"/>
                </a:solidFill>
                <a:latin typeface="Calibri"/>
                <a:ea typeface="Calibri"/>
                <a:cs typeface="Calibri"/>
                <a:sym typeface="Calibri"/>
              </a:rPr>
              <a:t> to building a </a:t>
            </a:r>
            <a:r>
              <a:rPr b="1" i="0" lang="en" sz="1200">
                <a:solidFill>
                  <a:schemeClr val="dk1"/>
                </a:solidFill>
                <a:latin typeface="Calibri"/>
                <a:ea typeface="Calibri"/>
                <a:cs typeface="Calibri"/>
                <a:sym typeface="Calibri"/>
              </a:rPr>
              <a:t>DNA strand</a:t>
            </a:r>
            <a:r>
              <a:rPr b="0" i="0" lang="en" sz="1200">
                <a:solidFill>
                  <a:schemeClr val="dk1"/>
                </a:solidFill>
                <a:latin typeface="Calibri"/>
                <a:ea typeface="Calibri"/>
                <a:cs typeface="Calibri"/>
                <a:sym typeface="Calibri"/>
              </a:rPr>
              <a:t>—students now create the sugar-phosphate backbone.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clear construction instructions: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“Everyone should create their own DNA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that you understand the parts of a nucleotide, you're going to connect them into a chain—a DNA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the three bullet points aloud: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"Connect the arrow ends together (this is the backbone)"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"Make a strand that is 6-8 nucleotides long"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"Use a variety of colors in any order you choose"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Demonstrate the connection: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Hold up two foam nucleotides. "Watch how I connect these. The pointy end of the arrow on this nucleotide connects to the flat end of the arrow on the next nucleotide." (Demonstrate the connection clearly.) "This arrow-to-arrow connection forms what we call the </a:t>
            </a:r>
            <a:r>
              <a:rPr b="1" i="0" lang="en" sz="1200">
                <a:solidFill>
                  <a:schemeClr val="dk1"/>
                </a:solidFill>
                <a:latin typeface="Calibri"/>
                <a:ea typeface="Calibri"/>
                <a:cs typeface="Calibri"/>
                <a:sym typeface="Calibri"/>
              </a:rPr>
              <a:t>sugar-phosphate backbone</a:t>
            </a:r>
            <a:r>
              <a:rPr b="0" i="0" lang="en" sz="1200">
                <a:solidFill>
                  <a:schemeClr val="dk1"/>
                </a:solidFill>
                <a:latin typeface="Calibri"/>
                <a:ea typeface="Calibri"/>
                <a:cs typeface="Calibri"/>
                <a:sym typeface="Calibri"/>
              </a:rPr>
              <a:t>—it's the structural 'spine' of DNA."</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Clarify key points: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can use any order of colors you want. Your sequence might be A-T-G-C-A-G, and your neighbor's might be G-G-A-T-C-C. That's fine! DNA sequences vary."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"Make your strand 6-8 nucleotides long—no shorter than 6, no longer than 8."</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"All the arrows should point the SAME direction when you're done. If they don't, you connected something backwards."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work time (4-5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"Work with your group. Build your strand now. You have about 5 minutes."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troubleshoot: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Watch for common errors: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Connecting bases instead of backbone:</a:t>
            </a:r>
            <a:r>
              <a:rPr b="0" i="0" lang="en" sz="1200">
                <a:solidFill>
                  <a:schemeClr val="dk1"/>
                </a:solidFill>
                <a:latin typeface="Calibri"/>
                <a:ea typeface="Calibri"/>
                <a:cs typeface="Calibri"/>
                <a:sym typeface="Calibri"/>
              </a:rPr>
              <a:t> "You're trying to connect the colored parts. Remember, we're building a CHAIN first—connect the arrows end-to-end."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Arrows pointing different directions:</a:t>
            </a:r>
            <a:r>
              <a:rPr b="0" i="0" lang="en" sz="1200">
                <a:solidFill>
                  <a:schemeClr val="dk1"/>
                </a:solidFill>
                <a:latin typeface="Calibri"/>
                <a:ea typeface="Calibri"/>
                <a:cs typeface="Calibri"/>
                <a:sym typeface="Calibri"/>
              </a:rPr>
              <a:t> "Look at your arrows. They should ALL point the same way—either all up or all down. If one is backwards, disconnect and flip it around."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Too short/too long:</a:t>
            </a:r>
            <a:r>
              <a:rPr b="0" i="0" lang="en" sz="1200">
                <a:solidFill>
                  <a:schemeClr val="dk1"/>
                </a:solidFill>
                <a:latin typeface="Calibri"/>
                <a:ea typeface="Calibri"/>
                <a:cs typeface="Calibri"/>
                <a:sym typeface="Calibri"/>
              </a:rPr>
              <a:t> "Count your nucleotides. You need 6-8 total."</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Trying to make pairs already:</a:t>
            </a:r>
            <a:r>
              <a:rPr b="0" i="0" lang="en" sz="1200">
                <a:solidFill>
                  <a:schemeClr val="dk1"/>
                </a:solidFill>
                <a:latin typeface="Calibri"/>
                <a:ea typeface="Calibri"/>
                <a:cs typeface="Calibri"/>
                <a:sym typeface="Calibri"/>
              </a:rPr>
              <a:t> "Right now we're just building ONE strand—a single chain. We'll add the matching strand in the next step."</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guiding questions (green questions on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Once most groups have finished building (after 4-5 minutes), project the questions: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might the order be important?"</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Call on 2-3 students. Listen for: "The order is like instructions/code," "Different sequences make different proteins," "The sequence determines what the DNA does."</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Affirm: "Exactly! The SEQUENCE of bases (the order of A, T, G, C) carries genetic information—like letters in a sentence."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do you think happens next?"</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Listen for: "We add another strand," "We connect matching bases," "We make the double helix."</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Respond: "Let's find out! Hold onto that prediction."</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APPLY / CREATE / PREDICT]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physically construct a DNA strand by connecting nucleotides via the sugar-phosphate backbone. They make choices about sequence order (reinforcing that different sequences exist). They ensure arrows point uniformly in one direction (introducing directionality without explicitly naming 5'→3' yet). They observe that the backbone forms a continuous chain while bases stick out to the side. Students predict the next step (adding complementary strand), demonstrating anticipatory thinking.</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order doesn't matter" (confusing structure with information content)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"Everyone should build the same sequence" (not understanding DNA variation)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"We're building the whole DNA molecule now" (not realizing this is only ONE strand of the double helix)</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arrows can point any direction" (not yet understanding 5'→3' directionality matters)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Order matters:</a:t>
            </a:r>
            <a:r>
              <a:rPr b="0" i="0" lang="en" sz="1200">
                <a:solidFill>
                  <a:schemeClr val="dk1"/>
                </a:solidFill>
                <a:latin typeface="Calibri"/>
                <a:ea typeface="Calibri"/>
                <a:cs typeface="Calibri"/>
                <a:sym typeface="Calibri"/>
              </a:rPr>
              <a:t> "Think of DNA like a sentence. 'CAT' and 'ACT' use the same letters but mean different things. Same with DNA—the sequence of A, T, G, C determines what instructions the DNA carries."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Variation is normal:</a:t>
            </a:r>
            <a:r>
              <a:rPr b="0" i="0" lang="en" sz="1200">
                <a:solidFill>
                  <a:schemeClr val="dk1"/>
                </a:solidFill>
                <a:latin typeface="Calibri"/>
                <a:ea typeface="Calibri"/>
                <a:cs typeface="Calibri"/>
                <a:sym typeface="Calibri"/>
              </a:rPr>
              <a:t> "Every person's DNA has a different sequence—that's what makes you unique! Your DNA sequence is different from your neighbor's, just like your strand is different from theirs."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This is half the structure:</a:t>
            </a:r>
            <a:r>
              <a:rPr b="0" i="0" lang="en" sz="1200">
                <a:solidFill>
                  <a:schemeClr val="dk1"/>
                </a:solidFill>
                <a:latin typeface="Calibri"/>
                <a:ea typeface="Calibri"/>
                <a:cs typeface="Calibri"/>
                <a:sym typeface="Calibri"/>
              </a:rPr>
              <a:t> "Right now you're building ONE strand—half of DNA. DNA is actually TWO strands connected together. We'll add the second strand next."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Directionality preview:</a:t>
            </a:r>
            <a:r>
              <a:rPr b="0" i="0" lang="en" sz="1200">
                <a:solidFill>
                  <a:schemeClr val="dk1"/>
                </a:solidFill>
                <a:latin typeface="Calibri"/>
                <a:ea typeface="Calibri"/>
                <a:cs typeface="Calibri"/>
                <a:sym typeface="Calibri"/>
              </a:rPr>
              <a:t> "I see all your arrows pointing the same way. Good! DNA strands have a direction—scientists call it 5' to 3' (we'll learn what that means soon). The arrows on your model show that direction."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students' completed strands:</a:t>
            </a:r>
            <a:r>
              <a:rPr b="0" i="0" lang="en" sz="1200">
                <a:solidFill>
                  <a:schemeClr val="dk1"/>
                </a:solidFill>
                <a:latin typeface="Calibri"/>
                <a:ea typeface="Calibri"/>
                <a:cs typeface="Calibri"/>
                <a:sym typeface="Calibri"/>
              </a:rPr>
              <a:t> "Look at what you've built. This is ONE strand of DNA. The backbone is the repeating sugar-phosphate-sugar-phosphate chain (run your finger along the arrows). The bases (colored parts) stick out to the side—these will pair with another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Visual comparison:</a:t>
            </a:r>
            <a:r>
              <a:rPr b="0" i="0" lang="en" sz="1200">
                <a:solidFill>
                  <a:schemeClr val="dk1"/>
                </a:solidFill>
                <a:latin typeface="Calibri"/>
                <a:ea typeface="Calibri"/>
                <a:cs typeface="Calibri"/>
                <a:sym typeface="Calibri"/>
              </a:rPr>
              <a:t> If you have images of DNA on the slide or posters, point to them: "See this diagram? The backbone is like the side of a ladder. The bases are like half of each rung, sticking out and ready to connect to the other side."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Demonstrate with your own model:</a:t>
            </a:r>
            <a:r>
              <a:rPr b="0" i="0" lang="en" sz="1200">
                <a:solidFill>
                  <a:schemeClr val="dk1"/>
                </a:solidFill>
                <a:latin typeface="Calibri"/>
                <a:ea typeface="Calibri"/>
                <a:cs typeface="Calibri"/>
                <a:sym typeface="Calibri"/>
              </a:rPr>
              <a:t> Hold up your pre-built strand and trace the backbone with your finger while holding it vertically: "Arrow connects to arrow connects to arrow—one continuous chain. Bases stick out here, here, here—ready to pair."</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Scan the room for visual evidence: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Do all groups have a 6-8 nucleotide chain completed?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arrows all pointing the same direction within each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bases sticking out to the side (not tangled or connected)?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individual groups: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backbone of your strand." (They should trace the arrow connections)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bases." (They should point to the colored heads sticking out)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"How many nucleotides did you use?" (Answer should be 6-8)</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conceptual check—ask the whole class: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I have the sequence A-T-G-C on my strand, and my partner has the sequence G-C-A-T on theirs, is one of us wrong?"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Listen for:</a:t>
            </a:r>
            <a:r>
              <a:rPr b="0" i="0" lang="en" sz="1200">
                <a:solidFill>
                  <a:schemeClr val="dk1"/>
                </a:solidFill>
                <a:latin typeface="Calibri"/>
                <a:ea typeface="Calibri"/>
                <a:cs typeface="Calibri"/>
                <a:sym typeface="Calibri"/>
              </a:rPr>
              <a:t> "No, both are right—DNA can have different sequences."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successfully built strands with correct structure</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many students have backwards arrows or disconnected pieces</a:t>
            </a:r>
            <a:r>
              <a:rPr b="0" i="0" lang="en" sz="1200">
                <a:solidFill>
                  <a:schemeClr val="dk1"/>
                </a:solidFill>
                <a:latin typeface="Calibri"/>
                <a:ea typeface="Calibri"/>
                <a:cs typeface="Calibri"/>
                <a:sym typeface="Calibri"/>
              </a:rPr>
              <a:t> → Pause and demonstrate again: "Everyone disconnect your strand. Watch me build one correctly, then rebuild yours."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knowledge:</a:t>
            </a:r>
            <a:r>
              <a:rPr b="0" i="0" lang="en" sz="1200">
                <a:solidFill>
                  <a:schemeClr val="dk1"/>
                </a:solidFill>
                <a:latin typeface="Calibri"/>
                <a:ea typeface="Calibri"/>
                <a:cs typeface="Calibri"/>
                <a:sym typeface="Calibri"/>
              </a:rPr>
              <a:t> Students already know how to connect pieces (Slide 9)—now they're applying that to build a longer chain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Information science:</a:t>
            </a:r>
            <a:r>
              <a:rPr b="0" i="0" lang="en" sz="1200">
                <a:solidFill>
                  <a:schemeClr val="dk1"/>
                </a:solidFill>
                <a:latin typeface="Calibri"/>
                <a:ea typeface="Calibri"/>
                <a:cs typeface="Calibri"/>
                <a:sym typeface="Calibri"/>
              </a:rPr>
              <a:t> DNA as code/language (sequence = information)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This single strand will become a template for replication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HS-LS1-1 (Structure of DNA), Crosscutting Concept 4 (Systems—backbone + bases work together)</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"recipe card" showing a specific sequence to build (e.g., "Build: A-T-G-C-A-T"). This reduces cognitive load from decision-making.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Ask: "How many different sequences could you build with 6 nucleotides?" (Answer: 4^6 = 4,096 combinations)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with fine motor challenges:</a:t>
            </a:r>
            <a:r>
              <a:rPr b="0" i="0" lang="en" sz="1200">
                <a:solidFill>
                  <a:schemeClr val="dk1"/>
                </a:solidFill>
                <a:latin typeface="Calibri"/>
                <a:ea typeface="Calibri"/>
                <a:cs typeface="Calibri"/>
                <a:sym typeface="Calibri"/>
              </a:rPr>
              <a:t> Allow them to work with a partner who does the physical connection while they direct ("Connect yellow to green, then add orange...")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 learners:</a:t>
            </a:r>
            <a:r>
              <a:rPr b="0" i="0" lang="en" sz="1200">
                <a:solidFill>
                  <a:schemeClr val="dk1"/>
                </a:solidFill>
                <a:latin typeface="Calibri"/>
                <a:ea typeface="Calibri"/>
                <a:cs typeface="Calibri"/>
                <a:sym typeface="Calibri"/>
              </a:rPr>
              <a:t> Show a completed strand example on the document camera</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"any order"?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intentional! By allowing students to choose their own sequence, you're reinforcing that: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sequences vary (genetic diversity)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structure (backbone) is the same, but the information (sequence) differs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There's no single "correct" sequence for this activity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Management tip:</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may want to build longer strands ("Can I make 20 nucleotides?"). Set firm limits: "For this activity, 6-8 is the right length. Longer strands will be too difficult to work with in the next steps."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Vocabulary note: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You're using "backbone" here informally. On later slides, you'll formalize it as "sugar-phosphate backbone." For now, "backbone" is sufficient.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Connection to previous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"Remember on Slide 9 when you discovered the arrows connect end-to-end? That's exactly what you're doing now—creating a long chain."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Photo opportunity: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Take photos of student-built strands showing variety in sequences. These can be used later for class discussion: "Look at all the different sequences our class created!"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Time management: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students finish early, you can ask them to:</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Build a SECOND strand (different sequence) for comparison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Count how many of each nucleotide they used (quantitative analysis)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their sequence in their notebook using letters (A-T-G-C-A-T...)</a:t>
            </a:r>
            <a:endParaRPr/>
          </a:p>
          <a:p>
            <a:pPr indent="0" lvl="0" marL="0" rtl="0" algn="l">
              <a:spcBef>
                <a:spcPts val="0"/>
              </a:spcBef>
              <a:spcAft>
                <a:spcPts val="0"/>
              </a:spcAft>
              <a:buNone/>
            </a:pPr>
            <a:r>
              <a:t/>
            </a:r>
            <a:endParaRPr/>
          </a:p>
        </p:txBody>
      </p:sp>
      <p:sp>
        <p:nvSpPr>
          <p:cNvPr id="1172" name="Google Shape;1172;g3eecb6f0a23_0_784: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3e875c8683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7" name="Google Shape;537;g3e875c8683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9" name="Shape 1189"/>
        <p:cNvGrpSpPr/>
        <p:nvPr/>
      </p:nvGrpSpPr>
      <p:grpSpPr>
        <a:xfrm>
          <a:off x="0" y="0"/>
          <a:ext cx="0" cy="0"/>
          <a:chOff x="0" y="0"/>
          <a:chExt cx="0" cy="0"/>
        </a:xfrm>
      </p:grpSpPr>
      <p:sp>
        <p:nvSpPr>
          <p:cNvPr id="1190" name="Google Shape;1190;g3eecb6f0a23_0_803: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191" name="Google Shape;1191;g3eecb6f0a23_0_803: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[~8-10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a </a:t>
            </a:r>
            <a:r>
              <a:rPr b="1" i="0" lang="en" sz="1200">
                <a:solidFill>
                  <a:schemeClr val="dk1"/>
                </a:solidFill>
                <a:latin typeface="Calibri"/>
                <a:ea typeface="Calibri"/>
                <a:cs typeface="Calibri"/>
                <a:sym typeface="Calibri"/>
              </a:rPr>
              <a:t>critical discovery moment</a:t>
            </a:r>
            <a:r>
              <a:rPr b="0" i="0" lang="en" sz="1200">
                <a:solidFill>
                  <a:schemeClr val="dk1"/>
                </a:solidFill>
                <a:latin typeface="Calibri"/>
                <a:ea typeface="Calibri"/>
                <a:cs typeface="Calibri"/>
                <a:sym typeface="Calibri"/>
              </a:rPr>
              <a:t>—students discover complementary base pairing rules by building the second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up the challenge: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built one strand of DNA. But DNA is a DOUBLE helix—it has TWO strands connected together. Now you're going to build a matching strand that pairs with your first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instructions: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"Using the remaining nucleotides, build a SECOND strand that pairs with your first strand. Try to connect the bases—the colored parts—to see which ones fit together."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Pose the guiding questions (green text on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"How do they fit together?"</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"Test different combinations. Do all bases pair with all other bases, or are there rules?"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"Can you assemble any sequence?"</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"Try pairing different colors. Can you make A pair with C? A with G? What do you discover?"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work time (6-8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"Work with your group. Build the matching strand and connect it to your first strand. You have about 6-8 minutes."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facilitate discovery: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a:t>
            </a:r>
            <a:r>
              <a:rPr b="1" i="0" lang="en" sz="1200">
                <a:solidFill>
                  <a:schemeClr val="dk1"/>
                </a:solidFill>
                <a:latin typeface="Calibri"/>
                <a:ea typeface="Calibri"/>
                <a:cs typeface="Calibri"/>
                <a:sym typeface="Calibri"/>
              </a:rPr>
              <a:t>NOT</a:t>
            </a:r>
            <a:r>
              <a:rPr b="0" i="0" lang="en" sz="1200">
                <a:solidFill>
                  <a:schemeClr val="dk1"/>
                </a:solidFill>
                <a:latin typeface="Calibri"/>
                <a:ea typeface="Calibri"/>
                <a:cs typeface="Calibri"/>
                <a:sym typeface="Calibri"/>
              </a:rPr>
              <a:t> the time to tell students the base pairing rules. Let them discover through trial and error.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guiding questions: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If students are struggling: "Try pairing the yellow piece (A) with different partners. Which color fits best?"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If students discover A-T pairing: "Interesting! Now try the green piece (G). Which color fits with it?"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If students try incorrect pairs: "Does that fit snugly? Try a different combination."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If students finish quickly: "Now try building a different first strand and see if the same pairing rules apply."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Watch for emerging understanding: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Listen for students saying: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"Yellow (A) only fits with orange (T)!"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"Green (G) matches with pink (C)!"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can't just use any color—there are rules!"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Whole-class discussion (2-3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Once most groups have completed their double helix, bring the class together.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 did you discover? Which colors pair together?"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Chart responses on the board: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 (yellow) pairs with T (orange)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 (green) pairs with C (pink)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"Did anyone successfully pair A with G? A with C?" (No one should have)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"Why not?" (They don't fit—the shapes aren't complementary)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Introduce the term:</a:t>
            </a:r>
            <a:r>
              <a:rPr b="0" i="0" lang="en" sz="1200">
                <a:solidFill>
                  <a:schemeClr val="dk1"/>
                </a:solidFill>
                <a:latin typeface="Calibri"/>
                <a:ea typeface="Calibri"/>
                <a:cs typeface="Calibri"/>
                <a:sym typeface="Calibri"/>
              </a:rPr>
              <a:t> "What you've discovered is called </a:t>
            </a:r>
            <a:r>
              <a:rPr b="1" i="0" lang="en" sz="1200">
                <a:solidFill>
                  <a:schemeClr val="dk1"/>
                </a:solidFill>
                <a:latin typeface="Calibri"/>
                <a:ea typeface="Calibri"/>
                <a:cs typeface="Calibri"/>
                <a:sym typeface="Calibri"/>
              </a:rPr>
              <a:t>complementary base pairing</a:t>
            </a:r>
            <a:r>
              <a:rPr b="0" i="0" lang="en" sz="1200">
                <a:solidFill>
                  <a:schemeClr val="dk1"/>
                </a:solidFill>
                <a:latin typeface="Calibri"/>
                <a:ea typeface="Calibri"/>
                <a:cs typeface="Calibri"/>
                <a:sym typeface="Calibri"/>
              </a:rPr>
              <a:t>. The bases have specific shapes that allow only certain pairs: A with T, and G with C. This is one of the most important rules in biology!"</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APPLY / ANALYZE / DISCOVER]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engage in guided inquiry, testing hypotheses about which bases pair. They use tactile feedback (pieces that fit snugly vs. pieces that don't fit) to discover base pairing rules empirically. They construct a double helix structure, seeing how two strands connect via hydrogen bonds between bases. They articulate the pattern they discovered: A-T and G-C pairing. They reason about WHY the pattern exists (shape complementarity).</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"Any base can pair with any other base" (not recognizing specific pairing rules)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bases pair because of color" (confusing teaching aid with actual mechanism)</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"A-T and G-C are arbitrary rules someone made up" (not understanding it's based on molecular structure)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"Only A pairs with T, but T doesn't pair back with A" (not understanding reciprocity)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Specific pairing is structural:</a:t>
            </a:r>
            <a:r>
              <a:rPr b="0" i="0" lang="en" sz="1200">
                <a:solidFill>
                  <a:schemeClr val="dk1"/>
                </a:solidFill>
                <a:latin typeface="Calibri"/>
                <a:ea typeface="Calibri"/>
                <a:cs typeface="Calibri"/>
                <a:sym typeface="Calibri"/>
              </a:rPr>
              <a:t> "The bases pair in specific combinations because of their SHAPES—not because of their colors. In our model, A (red) has a shape that fits perfectly with T (yellow), like puzzle pieces. In real DNA, the shapes of the molecules determine pairing."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It's reciprocal:</a:t>
            </a:r>
            <a:r>
              <a:rPr b="0" i="0" lang="en" sz="1200">
                <a:solidFill>
                  <a:schemeClr val="dk1"/>
                </a:solidFill>
                <a:latin typeface="Calibri"/>
                <a:ea typeface="Calibri"/>
                <a:cs typeface="Calibri"/>
                <a:sym typeface="Calibri"/>
              </a:rPr>
              <a:t> "A pairs with T, AND T pairs with A. G pairs with C, AND C pairs with G. The pairing goes both ways."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This is crucial for replication:</a:t>
            </a:r>
            <a:r>
              <a:rPr b="0" i="0" lang="en" sz="1200">
                <a:solidFill>
                  <a:schemeClr val="dk1"/>
                </a:solidFill>
                <a:latin typeface="Calibri"/>
                <a:ea typeface="Calibri"/>
                <a:cs typeface="Calibri"/>
                <a:sym typeface="Calibri"/>
              </a:rPr>
              <a:t> "These strict pairing rules are what make DNA copying accurate. If you know one strand's sequence, you automatically know the other strand's sequence!"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Color is just for learning:</a:t>
            </a:r>
            <a:r>
              <a:rPr b="0" i="0" lang="en" sz="1200">
                <a:solidFill>
                  <a:schemeClr val="dk1"/>
                </a:solidFill>
                <a:latin typeface="Calibri"/>
                <a:ea typeface="Calibri"/>
                <a:cs typeface="Calibri"/>
                <a:sym typeface="Calibri"/>
              </a:rPr>
              <a:t> "In real DNA, nucleotides aren't colored! But they DO have different shapes that determine pairing. Our colored models help us see the pattern more easily."</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completed student models:</a:t>
            </a:r>
            <a:r>
              <a:rPr b="0" i="0" lang="en" sz="1200">
                <a:solidFill>
                  <a:schemeClr val="dk1"/>
                </a:solidFill>
                <a:latin typeface="Calibri"/>
                <a:ea typeface="Calibri"/>
                <a:cs typeface="Calibri"/>
                <a:sym typeface="Calibri"/>
              </a:rPr>
              <a:t> "Look at your double helix. You have two strands connected by base pairs. Run your finger along one backbone, then the other—they're parallel to each other."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Show the connection:</a:t>
            </a:r>
            <a:r>
              <a:rPr b="0" i="0" lang="en" sz="1200">
                <a:solidFill>
                  <a:schemeClr val="dk1"/>
                </a:solidFill>
                <a:latin typeface="Calibri"/>
                <a:ea typeface="Calibri"/>
                <a:cs typeface="Calibri"/>
                <a:sym typeface="Calibri"/>
              </a:rPr>
              <a:t> Hold up a completed double helix model. "See how the bases in the middle connect the two strands? These connections are called hydrogen bonds in real DNA. They're strong enough to hold the strands together, but weak enough to be separated when needed (like during replication)."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Demonstrate incorrect pairing:</a:t>
            </a:r>
            <a:r>
              <a:rPr b="0" i="0" lang="en" sz="1200">
                <a:solidFill>
                  <a:schemeClr val="dk1"/>
                </a:solidFill>
                <a:latin typeface="Calibri"/>
                <a:ea typeface="Calibri"/>
                <a:cs typeface="Calibri"/>
                <a:sym typeface="Calibri"/>
              </a:rPr>
              <a:t> Try to force A and C together (they shouldn't fit well). "See? These don't fit. The shapes aren't complementary. Only A-T and G-C fit properly."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Visual representation on slide:</a:t>
            </a:r>
            <a:r>
              <a:rPr b="0" i="0" lang="en" sz="1200">
                <a:solidFill>
                  <a:schemeClr val="dk1"/>
                </a:solidFill>
                <a:latin typeface="Calibri"/>
                <a:ea typeface="Calibri"/>
                <a:cs typeface="Calibri"/>
                <a:sym typeface="Calibri"/>
              </a:rPr>
              <a:t> Point to the images showing connected base pairs: "In this diagram, you can see how A (yellow) connects to T (orange) across the middle, and G (green) connects to C (pink)."</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Visual scan: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Do all groups have two strands connected by base pairs?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bases paired correctly (A-T, G-C)?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the two backbones running parallel?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individual groups: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an A-T pair on your model." (They should point to yellow-orange connection)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a G-C pair." (They should point to green-pink connection)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"Why can't you pair A with G?" (They should explain: shapes don't fit / not complementary)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whole-class quiz:</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one strand has the sequence A-T-G, what sequence does the other strand have?"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"T-A-C" (complementary to the first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Listen for understanding of:</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Complementary pairing (A↔T, G↔C)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Sequence specificity (if you know one strand, you can determine the other)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80%+ of students successfully built correct double helix</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many students have incorrect pairings</a:t>
            </a:r>
            <a:r>
              <a:rPr b="0" i="0" lang="en" sz="1200">
                <a:solidFill>
                  <a:schemeClr val="dk1"/>
                </a:solidFill>
                <a:latin typeface="Calibri"/>
                <a:ea typeface="Calibri"/>
                <a:cs typeface="Calibri"/>
                <a:sym typeface="Calibri"/>
              </a:rPr>
              <a:t> → STOP and clarify: "Let's check everyone's model. Hold up your double helix. I'm going to check that all your base pairs are correct. If you have any A-C or G-T pairs, disconnect them and fix them."</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knowledge:</a:t>
            </a:r>
            <a:r>
              <a:rPr b="0" i="0" lang="en" sz="1200">
                <a:solidFill>
                  <a:schemeClr val="dk1"/>
                </a:solidFill>
                <a:latin typeface="Calibri"/>
                <a:ea typeface="Calibri"/>
                <a:cs typeface="Calibri"/>
                <a:sym typeface="Calibri"/>
              </a:rPr>
              <a:t> Slide 9 (students already explored which pieces fit together)—now they're applying that discovery systematically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Chemistry:</a:t>
            </a:r>
            <a:r>
              <a:rPr b="0" i="0" lang="en" sz="1200">
                <a:solidFill>
                  <a:schemeClr val="dk1"/>
                </a:solidFill>
                <a:latin typeface="Calibri"/>
                <a:ea typeface="Calibri"/>
                <a:cs typeface="Calibri"/>
                <a:sym typeface="Calibri"/>
              </a:rPr>
              <a:t> Shape complementarity, molecular recognition (structure determines function)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Complementary base pairing is the KEY to replication accuracy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HS-LS1-1 (Structure of DNA determines function), Crosscutting Concept 6 (Structure and Function)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hint card showing A↔T and G↔C pairings. Let them reference it while building.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Ask: "If one strand has 30% adenine, what percentage of thymine does the other strand have?" (Also 30%—this is Chargaff's rule)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kinesthetic learners:</a:t>
            </a:r>
            <a:r>
              <a:rPr b="0" i="0" lang="en" sz="1200">
                <a:solidFill>
                  <a:schemeClr val="dk1"/>
                </a:solidFill>
                <a:latin typeface="Calibri"/>
                <a:ea typeface="Calibri"/>
                <a:cs typeface="Calibri"/>
                <a:sym typeface="Calibri"/>
              </a:rPr>
              <a:t> This activity is ideal—hands-on, trial-and-error, tactile feedback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who finish early:</a:t>
            </a:r>
            <a:r>
              <a:rPr b="0" i="0" lang="en" sz="1200">
                <a:solidFill>
                  <a:schemeClr val="dk1"/>
                </a:solidFill>
                <a:latin typeface="Calibri"/>
                <a:ea typeface="Calibri"/>
                <a:cs typeface="Calibri"/>
                <a:sym typeface="Calibri"/>
              </a:rPr>
              <a:t> Challenge: "Build a NEW double helix with a different sequence. Does the same pairing rule apply?"</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discovery before direct instruction?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who DISCOVER base pairing rules through hands-on exploration remember them better and understand them more deeply than students who are simply TOLD the rules. The struggle and trial-and-error is productive!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if students can't figure it out?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after 6-7 minutes, most groups are still struggling, provide scaffolding: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 notice that every group who used yellow (A) connected it to orange (T). What does that tell you?"</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ONE correct pair (A-T), then challenge them to find the other pair (G-C)</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Timing note: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often takes longer than expected because discovery is messy and iterative. Plan for 8-10 minutes. If you're running short on time, you can provide more scaffolding to speed up discovery.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Common student question: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"Why do A and T pair, but not A and C?"</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Answer:</a:t>
            </a:r>
            <a:r>
              <a:rPr b="0" i="0" lang="en" sz="1200">
                <a:solidFill>
                  <a:schemeClr val="dk1"/>
                </a:solidFill>
                <a:latin typeface="Calibri"/>
                <a:ea typeface="Calibri"/>
                <a:cs typeface="Calibri"/>
                <a:sym typeface="Calibri"/>
              </a:rPr>
              <a:t> "Great question! It comes down to molecular structure. Adenine and thymine have shapes that fit together perfectly, with the right number of hydrogen bonds (2 bonds). Guanine and cytosine also fit perfectly (3 bonds). But A and C don't fit—their shapes aren't complementary. We'll see this more clearly if you use the AR app later."</a:t>
            </a:r>
            <a:endParaRPr/>
          </a:p>
          <a:p>
            <a:pPr indent="0" lvl="0" marL="0" rtl="0" algn="l">
              <a:spcBef>
                <a:spcPts val="0"/>
              </a:spcBef>
              <a:spcAft>
                <a:spcPts val="0"/>
              </a:spcAft>
              <a:buNone/>
            </a:pPr>
            <a:r>
              <a:t/>
            </a:r>
            <a:endParaRPr/>
          </a:p>
        </p:txBody>
      </p:sp>
      <p:sp>
        <p:nvSpPr>
          <p:cNvPr id="1192" name="Google Shape;1192;g3eecb6f0a23_0_803: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9" name="Shape 1209"/>
        <p:cNvGrpSpPr/>
        <p:nvPr/>
      </p:nvGrpSpPr>
      <p:grpSpPr>
        <a:xfrm>
          <a:off x="0" y="0"/>
          <a:ext cx="0" cy="0"/>
          <a:chOff x="0" y="0"/>
          <a:chExt cx="0" cy="0"/>
        </a:xfrm>
      </p:grpSpPr>
      <p:sp>
        <p:nvSpPr>
          <p:cNvPr id="1210" name="Google Shape;1210;g3eecb6f0a23_0_822: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211" name="Google Shape;1211;g3eecb6f0a23_0_822: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[~5-6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a </a:t>
            </a:r>
            <a:r>
              <a:rPr b="1" i="0" lang="en" sz="1200">
                <a:solidFill>
                  <a:schemeClr val="dk1"/>
                </a:solidFill>
                <a:latin typeface="Calibri"/>
                <a:ea typeface="Calibri"/>
                <a:cs typeface="Calibri"/>
                <a:sym typeface="Calibri"/>
              </a:rPr>
              <a:t>gallery walk activity</a:t>
            </a:r>
            <a:r>
              <a:rPr b="0" i="0" lang="en" sz="1200">
                <a:solidFill>
                  <a:schemeClr val="dk1"/>
                </a:solidFill>
                <a:latin typeface="Calibri"/>
                <a:ea typeface="Calibri"/>
                <a:cs typeface="Calibri"/>
                <a:sym typeface="Calibri"/>
              </a:rPr>
              <a:t> that reinforces understanding through peer observation and comparison.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instructions for gallery walk: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we're going to do a gallery walk. Leave your DNA model on your desk. When I say 'go,' walk around the room and observe OTHER groups' DNA molecules. Don't touch them—just observe."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you walk, think about these two questions:" (Read green questions from slide)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is the same about everyone's DNA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is different about everyone's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expectations: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should visit at least 3-4 other groups' models. Walk quietly. Take notes mentally—you'll write in your notebook after the gallery walk."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walk time (2-3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"Go ahead—start your gallery walk."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Circulate and listen to student observations. You might hear: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"Their sequence is different from ours!"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"But the pairing looks the same—A with T, G with 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"Everyone has two strands connected."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Return to seats and written reflection (2-3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"Return to your seats. In your notebook, complete these three statements:"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Project the three sentence starters: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"The rule for base pairing is…"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 DNA molecules can have different…"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"This matters because…"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have 2 minutes to write. Use complete sentences."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Whole-class discussion (2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After students write, facilitate a discussion: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is the SAME about everyone's DNA?"</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Listen for (and chart on board if time allows):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Two strands connected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 pairs with T, G pairs with C (base pairing rules)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Sugar-phosphate backbone structure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Arrows point the same direction on each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is DIFFERENT?"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Listen for: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Sequence (order of A, T, G, 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Length (some 6 nucleotides, others 8)</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Total number of each base (some have more A's, others more G's)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Synthesize the big idea:</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"So DNA structure is UNIVERSAL—all DNA follows the same base pairing rules and has the same double helix structure. But DNA SEQUENCE is VARIABLE—the order of bases differs between organisms, between people, even between different genes in your body. This combination of universal structure and variable sequence is what makes DNA so powerful!"</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ANALYZE / EVALUATE / SYNTHESIZE]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engage in peer observation, walking around the classroom to examine multiple DNA models. They practice comparative analysis, identifying similarities (universal structure) and differences (variable sequence). They synthesize observations into written statements, articulating the relationship between structure and information. They recognize that DNA has both constant features (pairing rules, backbone structure) and variable features (sequence order). Students connect observations to broader biological significance (why variation matters).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"Everyone should have built the same DNA molecule" (not understanding sequence variation)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our sequences are different, someone made a mistake" (confusing structure with content)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"Different sequences mean different structures" (not distinguishing between universal structure and variable sequence)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is exactly the same in all living things" (not understanding genetic diversity)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Structure vs. sequence:</a:t>
            </a:r>
            <a:r>
              <a:rPr b="0" i="0" lang="en" sz="1200">
                <a:solidFill>
                  <a:schemeClr val="dk1"/>
                </a:solidFill>
                <a:latin typeface="Calibri"/>
                <a:ea typeface="Calibri"/>
                <a:cs typeface="Calibri"/>
                <a:sym typeface="Calibri"/>
              </a:rPr>
              <a:t> "Think of DNA like books. ALL books have the same STRUCTURE—pages, binding, text—but they have different CONTENT—different words and stories. Same with DNA: same structure (double helix, base pairing rules), different content (sequence of A, T, G, C)."</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Variation is essential:</a:t>
            </a:r>
            <a:r>
              <a:rPr b="0" i="0" lang="en" sz="1200">
                <a:solidFill>
                  <a:schemeClr val="dk1"/>
                </a:solidFill>
                <a:latin typeface="Calibri"/>
                <a:ea typeface="Calibri"/>
                <a:cs typeface="Calibri"/>
                <a:sym typeface="Calibri"/>
              </a:rPr>
              <a:t> "Different sequences are SUPPOSED to happen! That's what makes you different from your classmate, what makes humans different from bacteria, what makes brown eyes different from blue eyes. If all DNA had the same sequence, all living things would be identical clones."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Base pairing rules are universal:</a:t>
            </a:r>
            <a:r>
              <a:rPr b="0" i="0" lang="en" sz="1200">
                <a:solidFill>
                  <a:schemeClr val="dk1"/>
                </a:solidFill>
                <a:latin typeface="Calibri"/>
                <a:ea typeface="Calibri"/>
                <a:cs typeface="Calibri"/>
                <a:sym typeface="Calibri"/>
              </a:rPr>
              <a:t> "Even though sequences vary, the PAIRING RULES never change. Everywhere in nature, in every living thing, A pairs with T and G pairs with C. That's a universal law of biology."</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During gallery walk, point out specific examples: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Walk alongside students and narrate: "Look at this group's model—they have A-T-G-C. Now look at this one—they have G-G-C-A. Different sequences! But notice—both follow the same pairing rules."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document camera (if available):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After the gallery walk, place two different groups' models under the document camera side-by-side. Project them on the screen.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"Let's look at these two models closely. What's the same?" (Point to base pairs, backbone)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"What's different?" (Point to sequence differences)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slide has image:</a:t>
            </a:r>
            <a:r>
              <a:rPr b="0" i="0" lang="en" sz="1200">
                <a:solidFill>
                  <a:schemeClr val="dk1"/>
                </a:solidFill>
                <a:latin typeface="Calibri"/>
                <a:ea typeface="Calibri"/>
                <a:cs typeface="Calibri"/>
                <a:sym typeface="Calibri"/>
              </a:rPr>
              <a:t> Point to the visual (if present) showing different DNA sequences: "This image shows the same idea—DNA molecules with different sequences but the same structure."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Read student notebook responses while circulating: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"The rule for base pairing is…"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Correct responses: "A pairs with T, G pairs with C" / "Complementary bases pair" / "Purines pair with pyrimidines"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Incorrect responses: "Bases pair randomly" / "Colors that match pair" / Blank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"Different DNA molecules can have different…"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Correct responses: "Sequences" / "Orders of bases" / "Arrangements of A, T, G, 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Incorrect responses: "Structures" / "Base pairing rules" / "Number of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"This matters because…"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Correct responses: "Different sequences carry different information" / "This creates genetic diversity" / "This is why organisms are different"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Incorrect responses: "It doesn't matter" / Superficial responses / Blank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oral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Ask the whole class: "If I gave you a strand with sequence A-G-T-C, what would the complementary strand be?"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"T-C-A-G"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80%+ of students correctly identify structure vs. sequence</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confuse structure with sequence</a:t>
            </a:r>
            <a:r>
              <a:rPr b="0" i="0" lang="en" sz="1200">
                <a:solidFill>
                  <a:schemeClr val="dk1"/>
                </a:solidFill>
                <a:latin typeface="Calibri"/>
                <a:ea typeface="Calibri"/>
                <a:cs typeface="Calibri"/>
                <a:sym typeface="Calibri"/>
              </a:rPr>
              <a:t> → Clarify with analogy: "All cars have the same basic structure (wheels, engine, body), but they come in different colors and models. Same with DNA—same structure, different sequences."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Genetics:</a:t>
            </a:r>
            <a:r>
              <a:rPr b="0" i="0" lang="en" sz="1200">
                <a:solidFill>
                  <a:schemeClr val="dk1"/>
                </a:solidFill>
                <a:latin typeface="Calibri"/>
                <a:ea typeface="Calibri"/>
                <a:cs typeface="Calibri"/>
                <a:sym typeface="Calibri"/>
              </a:rPr>
              <a:t> Genetic variation, alleles, inheritance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Evolution:</a:t>
            </a:r>
            <a:r>
              <a:rPr b="0" i="0" lang="en" sz="1200">
                <a:solidFill>
                  <a:schemeClr val="dk1"/>
                </a:solidFill>
                <a:latin typeface="Calibri"/>
                <a:ea typeface="Calibri"/>
                <a:cs typeface="Calibri"/>
                <a:sym typeface="Calibri"/>
              </a:rPr>
              <a:t> DNA sequence differences drive diversity and evolution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Forensics:</a:t>
            </a:r>
            <a:r>
              <a:rPr b="0" i="0" lang="en" sz="1200">
                <a:solidFill>
                  <a:schemeClr val="dk1"/>
                </a:solidFill>
                <a:latin typeface="Calibri"/>
                <a:ea typeface="Calibri"/>
                <a:cs typeface="Calibri"/>
                <a:sym typeface="Calibri"/>
              </a:rPr>
              <a:t> DNA fingerprinting relies on sequence variation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Medicine:</a:t>
            </a:r>
            <a:r>
              <a:rPr b="0" i="0" lang="en" sz="1200">
                <a:solidFill>
                  <a:schemeClr val="dk1"/>
                </a:solidFill>
                <a:latin typeface="Calibri"/>
                <a:ea typeface="Calibri"/>
                <a:cs typeface="Calibri"/>
                <a:sym typeface="Calibri"/>
              </a:rPr>
              <a:t> Mutations are changes in DNA sequence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HS-LS3-1 (Role of DNA in coding instructions—sequence determines genes)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sentence frames with word banks:</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"The rule for base pairing is ___ [A pairs with T, G pairs with C]."</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"Different DNA molecules can have different ___ [sequences / orders of bases]."</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"This matters because ___ [different sequences = different traits / information]."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Ask: "How might sequence differences relate to evolution? How might mutations (sequence changes) lead to new traits?"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introverted students:</a:t>
            </a:r>
            <a:r>
              <a:rPr b="0" i="0" lang="en" sz="1200">
                <a:solidFill>
                  <a:schemeClr val="dk1"/>
                </a:solidFill>
                <a:latin typeface="Calibri"/>
                <a:ea typeface="Calibri"/>
                <a:cs typeface="Calibri"/>
                <a:sym typeface="Calibri"/>
              </a:rPr>
              <a:t> Gallery walk can be done silently—no need for verbal interaction, just observation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ELL students:</a:t>
            </a:r>
            <a:r>
              <a:rPr b="0" i="0" lang="en" sz="1200">
                <a:solidFill>
                  <a:schemeClr val="dk1"/>
                </a:solidFill>
                <a:latin typeface="Calibri"/>
                <a:ea typeface="Calibri"/>
                <a:cs typeface="Calibri"/>
                <a:sym typeface="Calibri"/>
              </a:rPr>
              <a:t> Provide visual comparison chart showing "SAME" and "DIFFERENT" columns with pictures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gallery walk?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Gallery walks: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Get students moving (addresses kinesthetic learning needs)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Expose students to multiple examples (strengthens pattern recognition)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Build community (students see each other's work)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Provide low-stakes formative assessment (you can observe understanding through conversations)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Management tips: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clear expectations:</a:t>
            </a:r>
            <a:r>
              <a:rPr b="0" i="0" lang="en" sz="1200">
                <a:solidFill>
                  <a:schemeClr val="dk1"/>
                </a:solidFill>
                <a:latin typeface="Calibri"/>
                <a:ea typeface="Calibri"/>
                <a:cs typeface="Calibri"/>
                <a:sym typeface="Calibri"/>
              </a:rPr>
              <a:t> "Walk, don't run. Observe, don't touch. Talk quietly if at all."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Time limits:</a:t>
            </a:r>
            <a:r>
              <a:rPr b="0" i="0" lang="en" sz="1200">
                <a:solidFill>
                  <a:schemeClr val="dk1"/>
                </a:solidFill>
                <a:latin typeface="Calibri"/>
                <a:ea typeface="Calibri"/>
                <a:cs typeface="Calibri"/>
                <a:sym typeface="Calibri"/>
              </a:rPr>
              <a:t> Use a timer. Give a 1-minute warning: "You should be wrapping up your observations."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Traffic flow:</a:t>
            </a:r>
            <a:r>
              <a:rPr b="0" i="0" lang="en" sz="1200">
                <a:solidFill>
                  <a:schemeClr val="dk1"/>
                </a:solidFill>
                <a:latin typeface="Calibri"/>
                <a:ea typeface="Calibri"/>
                <a:cs typeface="Calibri"/>
                <a:sym typeface="Calibri"/>
              </a:rPr>
              <a:t> If the room is crowded, you can do a "museum rotation"—half the class stays at their desks while the other half walks, then switch.</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Alternative if space is limited: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you can't do a physical gallery walk: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Use document camera to project 4-5 different group models one at a time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observe from their seats and take notes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Discuss what's the same/different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Connection to real-world genetics: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"Just like you all built different sequences, every person on Earth has a unique DNA sequence (except identical twins). Your DNA sequence is like your genetic fingerprint—it determines your traits, your health risks, and what makes you YOU."</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Preview of next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"We've talked about the double helix structure, but we haven't talked about an important feature—DIRECTION. DNA strands have a beginning and an end, like a one-way street. Let's explore that next."</a:t>
            </a:r>
            <a:endParaRPr/>
          </a:p>
          <a:p>
            <a:pPr indent="0" lvl="0" marL="0" rtl="0" algn="l">
              <a:spcBef>
                <a:spcPts val="0"/>
              </a:spcBef>
              <a:spcAft>
                <a:spcPts val="0"/>
              </a:spcAft>
              <a:buNone/>
            </a:pPr>
            <a:r>
              <a:t/>
            </a:r>
            <a:endParaRPr/>
          </a:p>
        </p:txBody>
      </p:sp>
      <p:sp>
        <p:nvSpPr>
          <p:cNvPr id="1212" name="Google Shape;1212;g3eecb6f0a23_0_822: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6" name="Shape 1256"/>
        <p:cNvGrpSpPr/>
        <p:nvPr/>
      </p:nvGrpSpPr>
      <p:grpSpPr>
        <a:xfrm>
          <a:off x="0" y="0"/>
          <a:ext cx="0" cy="0"/>
          <a:chOff x="0" y="0"/>
          <a:chExt cx="0" cy="0"/>
        </a:xfrm>
      </p:grpSpPr>
      <p:sp>
        <p:nvSpPr>
          <p:cNvPr id="1257" name="Google Shape;1257;g3eecb6f0a23_0_868: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258" name="Google Shape;1258;g3eecb6f0a23_0_868: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[~4-5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introduces </a:t>
            </a:r>
            <a:r>
              <a:rPr b="1" i="0" lang="en" sz="1200">
                <a:solidFill>
                  <a:schemeClr val="dk1"/>
                </a:solidFill>
                <a:latin typeface="Calibri"/>
                <a:ea typeface="Calibri"/>
                <a:cs typeface="Calibri"/>
                <a:sym typeface="Calibri"/>
              </a:rPr>
              <a:t>directionality (5'→3')</a:t>
            </a:r>
            <a:r>
              <a:rPr b="0" i="0" lang="en" sz="1200">
                <a:solidFill>
                  <a:schemeClr val="dk1"/>
                </a:solidFill>
                <a:latin typeface="Calibri"/>
                <a:ea typeface="Calibri"/>
                <a:cs typeface="Calibri"/>
                <a:sym typeface="Calibri"/>
              </a:rPr>
              <a:t>—a critical but often confusing concept for students.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Direct students' attention to their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"Everyone, look at your DNA model—the double helix you just built. I want you to focus on ONE strand. Pick one of the two backbones and look closely at the arrows."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Give 10 seconds of observation time.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a:t>
            </a:r>
            <a:r>
              <a:rPr b="0" i="0" lang="en" sz="1200">
                <a:solidFill>
                  <a:schemeClr val="dk1"/>
                </a:solidFill>
                <a:latin typeface="Calibri"/>
                <a:ea typeface="Calibri"/>
                <a:cs typeface="Calibri"/>
                <a:sym typeface="Calibri"/>
              </a:rPr>
              <a:t> "What do you notice about the arrows on one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response:</a:t>
            </a:r>
            <a:r>
              <a:rPr b="0" i="0" lang="en" sz="1200">
                <a:solidFill>
                  <a:schemeClr val="dk1"/>
                </a:solidFill>
                <a:latin typeface="Calibri"/>
                <a:ea typeface="Calibri"/>
                <a:cs typeface="Calibri"/>
                <a:sym typeface="Calibri"/>
              </a:rPr>
              <a:t> "They all point the same way" / "They all go up" or "They all go down"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Affirm:</a:t>
            </a:r>
            <a:r>
              <a:rPr b="0" i="0" lang="en" sz="1200">
                <a:solidFill>
                  <a:schemeClr val="dk1"/>
                </a:solidFill>
                <a:latin typeface="Calibri"/>
                <a:ea typeface="Calibri"/>
                <a:cs typeface="Calibri"/>
                <a:sym typeface="Calibri"/>
              </a:rPr>
              <a:t> "Exactly! All the arrows on each strand point the same direction. DNA strands have a DIRECTION—a beginning and an end, like a one-way street."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Introduce the terminology: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"Scientists call the two ends of a DNA strand </a:t>
            </a:r>
            <a:r>
              <a:rPr b="1" i="0" lang="en" sz="1200">
                <a:solidFill>
                  <a:schemeClr val="dk1"/>
                </a:solidFill>
                <a:latin typeface="Calibri"/>
                <a:ea typeface="Calibri"/>
                <a:cs typeface="Calibri"/>
                <a:sym typeface="Calibri"/>
              </a:rPr>
              <a:t>5' (five prime)</a:t>
            </a:r>
            <a:r>
              <a:rPr b="0" i="0" lang="en" sz="1200">
                <a:solidFill>
                  <a:schemeClr val="dk1"/>
                </a:solidFill>
                <a:latin typeface="Calibri"/>
                <a:ea typeface="Calibri"/>
                <a:cs typeface="Calibri"/>
                <a:sym typeface="Calibri"/>
              </a:rPr>
              <a:t> and </a:t>
            </a:r>
            <a:r>
              <a:rPr b="1" i="0" lang="en" sz="1200">
                <a:solidFill>
                  <a:schemeClr val="dk1"/>
                </a:solidFill>
                <a:latin typeface="Calibri"/>
                <a:ea typeface="Calibri"/>
                <a:cs typeface="Calibri"/>
                <a:sym typeface="Calibri"/>
              </a:rPr>
              <a:t>3' (three prime)</a:t>
            </a:r>
            <a:r>
              <a:rPr b="0" i="0" lang="en" sz="1200">
                <a:solidFill>
                  <a:schemeClr val="dk1"/>
                </a:solidFill>
                <a:latin typeface="Calibri"/>
                <a:ea typeface="Calibri"/>
                <a:cs typeface="Calibri"/>
                <a:sym typeface="Calibri"/>
              </a:rPr>
              <a: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the board: </a:t>
            </a:r>
            <a:r>
              <a:rPr b="1" i="0" lang="en" sz="1200">
                <a:solidFill>
                  <a:schemeClr val="dk1"/>
                </a:solidFill>
                <a:latin typeface="Calibri"/>
                <a:ea typeface="Calibri"/>
                <a:cs typeface="Calibri"/>
                <a:sym typeface="Calibri"/>
              </a:rPr>
              <a:t>5' → 3'</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can see 5' and 3' (say 'five prime' and 'three prime') on the slide. These numbers come from the chemistry of the sugar molecule, which we don't need to worry about right now. What's important is that DNA has DIRECTION."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the foam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arrows on your foam models show this direction. If the arrows point up, that strand runs 5' to 3' going up. If the arrows point down, it runs 5' to 3' going down."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Now show the TWO-STRAND relationship:</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look at BOTH strands of your double helix. Do the arrows on both strands point the same direction?"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response:</a:t>
            </a:r>
            <a:r>
              <a:rPr b="0" i="0" lang="en" sz="1200">
                <a:solidFill>
                  <a:schemeClr val="dk1"/>
                </a:solidFill>
                <a:latin typeface="Calibri"/>
                <a:ea typeface="Calibri"/>
                <a:cs typeface="Calibri"/>
                <a:sym typeface="Calibri"/>
              </a:rPr>
              <a:t> "No! One goes up, the other goes down!"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Introduce the term:</a:t>
            </a:r>
            <a:r>
              <a:rPr b="0" i="0" lang="en" sz="1200">
                <a:solidFill>
                  <a:schemeClr val="dk1"/>
                </a:solidFill>
                <a:latin typeface="Calibri"/>
                <a:ea typeface="Calibri"/>
                <a:cs typeface="Calibri"/>
                <a:sym typeface="Calibri"/>
              </a:rPr>
              <a:t> "This is called </a:t>
            </a:r>
            <a:r>
              <a:rPr b="1" i="0" lang="en" sz="1200">
                <a:solidFill>
                  <a:schemeClr val="dk1"/>
                </a:solidFill>
                <a:latin typeface="Calibri"/>
                <a:ea typeface="Calibri"/>
                <a:cs typeface="Calibri"/>
                <a:sym typeface="Calibri"/>
              </a:rPr>
              <a:t>antiparallel</a:t>
            </a:r>
            <a:r>
              <a:rPr b="0" i="0" lang="en" sz="1200">
                <a:solidFill>
                  <a:schemeClr val="dk1"/>
                </a:solidFill>
                <a:latin typeface="Calibri"/>
                <a:ea typeface="Calibri"/>
                <a:cs typeface="Calibri"/>
                <a:sym typeface="Calibri"/>
              </a:rPr>
              <a:t>. The two strands run in OPPOSITE directions. One strand runs 5' to 3' going up ↑, the other runs 5' to 3' going down ↓. They're parallel (side-by-side) but pointing opposite directions—antiparallel."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 to future learning: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directional property will be really important when we model DNA replication. DNA polymerase (the enzyme that copies DNA) can only build in ONE direction: 5' to 3'. We'll explore what that means in a few slides."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Check the slide image: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diagram on the slide showing 5' and 3' labels: "Here's a diagram showing the 5' and 3' ends. Notice how the two strands run in opposite directions."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Optional (if time allows):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your notebook, draw a quick sketch of your DNA double helix. Label the 5' and 3' ends on both strands. Use arrows to show direction."</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UNDERSTAND / APPLY]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examine their models to identify directional features (arrows). They observe that all arrows on one strand point uniformly in one direction. They learn new vocabulary (5', 3', antiparallel) connected to concrete observations. They recognize the spatial relationship: two strands running in opposite directions. Students practice applying new terminology by identifying 5' and 3' ends on their models. They anticipate future relevance (directionality matters for replication).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"5' and 3' are arbitrary labels with no meaning" (not understanding they refer to carbon atoms in the sugar)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"Both strands run in the same direction" (not recognizing antiparallel orientation)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"Direction doesn't matter for DNA function" (not understanding its importance for replication/transcription)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"5' is always at the top and 3' is always at the bottom" (not understanding it depends on orientation of the molecule)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Direction matters:</a:t>
            </a:r>
            <a:r>
              <a:rPr b="0" i="0" lang="en" sz="1200">
                <a:solidFill>
                  <a:schemeClr val="dk1"/>
                </a:solidFill>
                <a:latin typeface="Calibri"/>
                <a:ea typeface="Calibri"/>
                <a:cs typeface="Calibri"/>
                <a:sym typeface="Calibri"/>
              </a:rPr>
              <a:t> "DNA direction is like traffic on a one-way street. Cars can only go one direction. Same with DNA polymerase during replication—it can only build new DNA in the 5' to 3' direction. If DNA didn't have direction, replication couldn't work properly."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Antiparallel is essential:</a:t>
            </a:r>
            <a:r>
              <a:rPr b="0" i="0" lang="en" sz="1200">
                <a:solidFill>
                  <a:schemeClr val="dk1"/>
                </a:solidFill>
                <a:latin typeface="Calibri"/>
                <a:ea typeface="Calibri"/>
                <a:cs typeface="Calibri"/>
                <a:sym typeface="Calibri"/>
              </a:rPr>
              <a:t> "The two strands MUST run in opposite directions for base pairing to work correctly and for replication to happen. This isn't random—it's a fundamental feature of DNA structure."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5' and 3' are relative:</a:t>
            </a:r>
            <a:r>
              <a:rPr b="0" i="0" lang="en" sz="1200">
                <a:solidFill>
                  <a:schemeClr val="dk1"/>
                </a:solidFill>
                <a:latin typeface="Calibri"/>
                <a:ea typeface="Calibri"/>
                <a:cs typeface="Calibri"/>
                <a:sym typeface="Calibri"/>
              </a:rPr>
              <a:t> "Whether 5' is at the top or bottom depends on how you're holding the model. What matters is the RELATIONSHIP: the two strands run opposite to each other."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Not chemistry class:</a:t>
            </a:r>
            <a:r>
              <a:rPr b="0" i="0" lang="en" sz="1200">
                <a:solidFill>
                  <a:schemeClr val="dk1"/>
                </a:solidFill>
                <a:latin typeface="Calibri"/>
                <a:ea typeface="Calibri"/>
                <a:cs typeface="Calibri"/>
                <a:sym typeface="Calibri"/>
              </a:rPr>
              <a:t> "The terms 5' and 3' come from numbering the carbon atoms in the sugar molecule. You don't need to memorize that chemistry right now—just know that DNA has direction, and it matters."</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student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Walk to a student's desk and hold up their double helix: "Look at this model. See how the arrows on this strand (point to one) all go up? That's the 5' to 3' direction going up. Now look at the other strand (point to it)—the arrows go down. That's 5' to 3' going down. Opposite directions—antiparallel."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Draw on the board: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Sketch a simple double helix showing: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text</a:t>
            </a:r>
            <a:endParaRPr/>
          </a:p>
          <a:p>
            <a:pPr indent="0" lvl="0" marL="0" marR="0" rtl="0" algn="l">
              <a:lnSpc>
                <a:spcPct val="100000"/>
              </a:lnSpc>
              <a:spcBef>
                <a:spcPts val="0"/>
              </a:spcBef>
              <a:spcAft>
                <a:spcPts val="0"/>
              </a:spcAft>
              <a:buClr>
                <a:schemeClr val="dk1"/>
              </a:buClr>
              <a:buSzPts val="1200"/>
              <a:buFont typeface="Calibri"/>
              <a:buNone/>
            </a:pPr>
            <a:r>
              <a:rPr b="0" i="0" lang="en" sz="1200">
                <a:solidFill>
                  <a:schemeClr val="dk1"/>
                </a:solidFill>
                <a:latin typeface="Calibri"/>
                <a:ea typeface="Calibri"/>
                <a:cs typeface="Calibri"/>
                <a:sym typeface="Calibri"/>
              </a:rPr>
              <a:t>5' ↓  3' ↑</a:t>
            </a:r>
            <a:endParaRPr/>
          </a:p>
          <a:p>
            <a:pPr indent="0" lvl="0" marL="0" marR="0" rtl="0" algn="l">
              <a:lnSpc>
                <a:spcPct val="100000"/>
              </a:lnSpc>
              <a:spcBef>
                <a:spcPts val="0"/>
              </a:spcBef>
              <a:spcAft>
                <a:spcPts val="0"/>
              </a:spcAft>
              <a:buClr>
                <a:schemeClr val="dk1"/>
              </a:buClr>
              <a:buSzPts val="1200"/>
              <a:buFont typeface="Calibri"/>
              <a:buNone/>
            </a:pPr>
            <a:r>
              <a:rPr b="0" i="0" lang="en" sz="1200">
                <a:solidFill>
                  <a:schemeClr val="dk1"/>
                </a:solidFill>
                <a:latin typeface="Calibri"/>
                <a:ea typeface="Calibri"/>
                <a:cs typeface="Calibri"/>
                <a:sym typeface="Calibri"/>
              </a:rPr>
              <a:t>↓     ↑  </a:t>
            </a:r>
            <a:endParaRPr/>
          </a:p>
          <a:p>
            <a:pPr indent="0" lvl="0" marL="0" marR="0" rtl="0" algn="l">
              <a:lnSpc>
                <a:spcPct val="100000"/>
              </a:lnSpc>
              <a:spcBef>
                <a:spcPts val="0"/>
              </a:spcBef>
              <a:spcAft>
                <a:spcPts val="0"/>
              </a:spcAft>
              <a:buClr>
                <a:schemeClr val="dk1"/>
              </a:buClr>
              <a:buSzPts val="1200"/>
              <a:buFont typeface="Calibri"/>
              <a:buNone/>
            </a:pPr>
            <a:r>
              <a:rPr b="0" i="0" lang="en" sz="1200">
                <a:solidFill>
                  <a:schemeClr val="dk1"/>
                </a:solidFill>
                <a:latin typeface="Calibri"/>
                <a:ea typeface="Calibri"/>
                <a:cs typeface="Calibri"/>
                <a:sym typeface="Calibri"/>
              </a:rPr>
              <a:t>↓ 3’ ↑ 5'</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a simplified view. One strand goes 5'→3' from top to bottom (↓). The other goes 5'→3' from bottom to top (↑). They're antiparallel."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slide diagram:</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at this image on the slide. It shows the 5' and 3' ends labeled. Notice the two strands run opposite directions."</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individual students: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5' end of this strand." (They should point to the end where the arrow starts/where phosphate is)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3' end." (They should point to the end where the arrow points to/where sugar OH is)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"Are the two strands parallel or antiparallel?" (Answer: antiparallel)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whole-class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"Hold up your model. Show me the strand where arrows point UP. That's 5'→3' going up. Now show me the strand where arrows point DOWN. That's 5'→3' going down."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Check for understanding: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"Why do we say DNA is 'antiparallel'?"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Listen for:</a:t>
            </a:r>
            <a:r>
              <a:rPr b="0" i="0" lang="en" sz="1200">
                <a:solidFill>
                  <a:schemeClr val="dk1"/>
                </a:solidFill>
                <a:latin typeface="Calibri"/>
                <a:ea typeface="Calibri"/>
                <a:cs typeface="Calibri"/>
                <a:sym typeface="Calibri"/>
              </a:rPr>
              <a:t> "The two strands run in opposite directions" / "One goes 5'→3' up, the other goes 5'→3' down"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can identify direction and understand antiparallel</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are confused</a:t>
            </a:r>
            <a:r>
              <a:rPr b="0" i="0" lang="en" sz="1200">
                <a:solidFill>
                  <a:schemeClr val="dk1"/>
                </a:solidFill>
                <a:latin typeface="Calibri"/>
                <a:ea typeface="Calibri"/>
                <a:cs typeface="Calibri"/>
                <a:sym typeface="Calibri"/>
              </a:rPr>
              <a:t> → Simplify: "Antiparallel just means 'opposite directions.' Think of two cars on a two-way street—one going north, one going south. That's antiparallel. Same with DNA strands."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Chemistry:</a:t>
            </a:r>
            <a:r>
              <a:rPr b="0" i="0" lang="en" sz="1200">
                <a:solidFill>
                  <a:schemeClr val="dk1"/>
                </a:solidFill>
                <a:latin typeface="Calibri"/>
                <a:ea typeface="Calibri"/>
                <a:cs typeface="Calibri"/>
                <a:sym typeface="Calibri"/>
              </a:rPr>
              <a:t> Carbon numbering in sugar molecules (5' carbon has phosphate, 3' carbon has hydroxyl group)</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DNA polymerase builds 5'→3' (critical for understanding leading vs. lagging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Molecular biology:</a:t>
            </a:r>
            <a:r>
              <a:rPr b="0" i="0" lang="en" sz="1200">
                <a:solidFill>
                  <a:schemeClr val="dk1"/>
                </a:solidFill>
                <a:latin typeface="Calibri"/>
                <a:ea typeface="Calibri"/>
                <a:cs typeface="Calibri"/>
                <a:sym typeface="Calibri"/>
              </a:rPr>
              <a:t> Transcription also proceeds 5'→3'</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Crosscutting Concept 6 (Structure and Function—directionality affects function)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Don't emphasize the chemistry origin of 5' and 3'. Just focus on: "DNA has direction. The two strands run opposite directions. This matters for copying."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 (see speaker notes on slide):</a:t>
            </a:r>
            <a:r>
              <a:rPr b="0" i="0" lang="en" sz="1200">
                <a:solidFill>
                  <a:schemeClr val="dk1"/>
                </a:solidFill>
                <a:latin typeface="Calibri"/>
                <a:ea typeface="Calibri"/>
                <a:cs typeface="Calibri"/>
                <a:sym typeface="Calibri"/>
              </a:rPr>
              <a:t> Provide additional context: "The 5' refers to the 5th carbon in the deoxyribose sugar, which is bonded to the phosphate group. The 3' refers to the 3rd carbon, which has a hydroxyl (OH) group. DNA polymerase adds new nucleotides to the 3' OH group, which is why synthesis only goes 5'→3'."</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 learners:</a:t>
            </a:r>
            <a:r>
              <a:rPr b="0" i="0" lang="en" sz="1200">
                <a:solidFill>
                  <a:schemeClr val="dk1"/>
                </a:solidFill>
                <a:latin typeface="Calibri"/>
                <a:ea typeface="Calibri"/>
                <a:cs typeface="Calibri"/>
                <a:sym typeface="Calibri"/>
              </a:rPr>
              <a:t> Use color coding on the board—draw one strand in blue (5'↓3') and one in red (3'↑5')</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ELL students:</a:t>
            </a:r>
            <a:r>
              <a:rPr b="0" i="0" lang="en" sz="1200">
                <a:solidFill>
                  <a:schemeClr val="dk1"/>
                </a:solidFill>
                <a:latin typeface="Calibri"/>
                <a:ea typeface="Calibri"/>
                <a:cs typeface="Calibri"/>
                <a:sym typeface="Calibri"/>
              </a:rPr>
              <a:t> Break down vocabulary: "Prime = ' symbol. Five prime = 5'. Three prime = 3'. Anti = opposite. Parallel = side by side. Antiparallel = side by side but opposite directions."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5' and 3' Origin: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numbers refer to the carbon atoms in the deoxyribose sugar molecule: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5' carbon:</a:t>
            </a:r>
            <a:r>
              <a:rPr b="0" i="0" lang="en" sz="1200">
                <a:solidFill>
                  <a:schemeClr val="dk1"/>
                </a:solidFill>
                <a:latin typeface="Calibri"/>
                <a:ea typeface="Calibri"/>
                <a:cs typeface="Calibri"/>
                <a:sym typeface="Calibri"/>
              </a:rPr>
              <a:t> Bonded to the phosphate group (PO₄³⁻)</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3' carbon:</a:t>
            </a:r>
            <a:r>
              <a:rPr b="0" i="0" lang="en" sz="1200">
                <a:solidFill>
                  <a:schemeClr val="dk1"/>
                </a:solidFill>
                <a:latin typeface="Calibri"/>
                <a:ea typeface="Calibri"/>
                <a:cs typeface="Calibri"/>
                <a:sym typeface="Calibri"/>
              </a:rPr>
              <a:t> Has a hydroxyl group (OH)</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Directionality:</a:t>
            </a:r>
            <a:r>
              <a:rPr b="0" i="0" lang="en" sz="1200">
                <a:solidFill>
                  <a:schemeClr val="dk1"/>
                </a:solidFill>
                <a:latin typeface="Calibri"/>
                <a:ea typeface="Calibri"/>
                <a:cs typeface="Calibri"/>
                <a:sym typeface="Calibri"/>
              </a:rPr>
              <a:t> DNA synthesis occurs by adding new nucleotides to the 3' OH group, forming a phosphodiester bond between the 3' OH of the existing strand and the 5' phosphate of the incoming nucleotide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Result:</a:t>
            </a:r>
            <a:r>
              <a:rPr b="0" i="0" lang="en" sz="1200">
                <a:solidFill>
                  <a:schemeClr val="dk1"/>
                </a:solidFill>
                <a:latin typeface="Calibri"/>
                <a:ea typeface="Calibri"/>
                <a:cs typeface="Calibri"/>
                <a:sym typeface="Calibri"/>
              </a:rPr>
              <a:t> DNA strands always grow 5'→3'</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general biology students, you DON'T need to teach this chemistry</a:t>
            </a:r>
            <a:r>
              <a:rPr b="0" i="0" lang="en" sz="1200">
                <a:solidFill>
                  <a:schemeClr val="dk1"/>
                </a:solidFill>
                <a:latin typeface="Calibri"/>
                <a:ea typeface="Calibri"/>
                <a:cs typeface="Calibri"/>
                <a:sym typeface="Calibri"/>
              </a:rPr>
              <a:t>—just the concept that DNA has direction and it matters.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antiparallel?</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antiparallel arrangement is essential for: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Base pairing geometry (bases fit together properly)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Uniform helix width (purine-pyrimidine pairing)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Replication mechanism (allows simultaneous copying of both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Common student question: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"Why does it matter which direction DNA goes?"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Answer:</a:t>
            </a:r>
            <a:r>
              <a:rPr b="0" i="0" lang="en" sz="1200">
                <a:solidFill>
                  <a:schemeClr val="dk1"/>
                </a:solidFill>
                <a:latin typeface="Calibri"/>
                <a:ea typeface="Calibri"/>
                <a:cs typeface="Calibri"/>
                <a:sym typeface="Calibri"/>
              </a:rPr>
              <a:t> "Great question! It will matter A LOT when we model replication. The enzyme that copies DNA (DNA polymerase) can only work in one direction: 5' to 3'. Because the two strands run opposite directions, they have to be copied differently. We'll see that in action soon!"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Connection to next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that we understand DNA structure—nucleotides, base pairing, backbone, and direction—let's think about the BIG PICTURE: Why do cells need to copy this DNA in the first place?"</a:t>
            </a:r>
            <a:endParaRPr/>
          </a:p>
          <a:p>
            <a:pPr indent="0" lvl="0" marL="0" rtl="0" algn="l">
              <a:spcBef>
                <a:spcPts val="0"/>
              </a:spcBef>
              <a:spcAft>
                <a:spcPts val="0"/>
              </a:spcAft>
              <a:buNone/>
            </a:pPr>
            <a:r>
              <a:t/>
            </a:r>
            <a:endParaRPr/>
          </a:p>
        </p:txBody>
      </p:sp>
      <p:sp>
        <p:nvSpPr>
          <p:cNvPr id="1259" name="Google Shape;1259;g3eecb6f0a23_0_868: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7" name="Shape 1287"/>
        <p:cNvGrpSpPr/>
        <p:nvPr/>
      </p:nvGrpSpPr>
      <p:grpSpPr>
        <a:xfrm>
          <a:off x="0" y="0"/>
          <a:ext cx="0" cy="0"/>
          <a:chOff x="0" y="0"/>
          <a:chExt cx="0" cy="0"/>
        </a:xfrm>
      </p:grpSpPr>
      <p:sp>
        <p:nvSpPr>
          <p:cNvPr id="1288" name="Google Shape;1288;g3eecb6f0a23_0_898: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289" name="Google Shape;1289;g3eecb6f0a23_0_898: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[~5-6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a:t>
            </a:r>
            <a:r>
              <a:rPr b="1" i="0" lang="en" sz="1200">
                <a:solidFill>
                  <a:schemeClr val="dk1"/>
                </a:solidFill>
                <a:latin typeface="Calibri"/>
                <a:ea typeface="Calibri"/>
                <a:cs typeface="Calibri"/>
                <a:sym typeface="Calibri"/>
              </a:rPr>
              <a:t>transitions from structure to process</a:t>
            </a:r>
            <a:r>
              <a:rPr b="0" i="0" lang="en" sz="1200">
                <a:solidFill>
                  <a:schemeClr val="dk1"/>
                </a:solidFill>
                <a:latin typeface="Calibri"/>
                <a:ea typeface="Calibri"/>
                <a:cs typeface="Calibri"/>
                <a:sym typeface="Calibri"/>
              </a:rPr>
              <a:t>—students shift from understanding WHAT DNA is to exploring HOW it gets copied.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Recap what students have learned: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built a DNA molecule with complementary base-pairing. You understand the structure: two antiparallel strands connected by base pairs (A-T, G-C)."</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Introduce the problem:</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the bullet points from the slide: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"Before a cell divides, it must copy ALL of its DNA."</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"Humans have </a:t>
            </a:r>
            <a:r>
              <a:rPr b="1" i="0" lang="en" sz="1200">
                <a:solidFill>
                  <a:schemeClr val="dk1"/>
                </a:solidFill>
                <a:latin typeface="Calibri"/>
                <a:ea typeface="Calibri"/>
                <a:cs typeface="Calibri"/>
                <a:sym typeface="Calibri"/>
              </a:rPr>
              <a:t>3 billion base pairs</a:t>
            </a:r>
            <a:r>
              <a:rPr b="0" i="0" lang="en" sz="1200">
                <a:solidFill>
                  <a:schemeClr val="dk1"/>
                </a:solidFill>
                <a:latin typeface="Calibri"/>
                <a:ea typeface="Calibri"/>
                <a:cs typeface="Calibri"/>
                <a:sym typeface="Calibri"/>
              </a:rPr>
              <a: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"It must be </a:t>
            </a:r>
            <a:r>
              <a:rPr b="1" i="0" lang="en" sz="1200">
                <a:solidFill>
                  <a:schemeClr val="dk1"/>
                </a:solidFill>
                <a:latin typeface="Calibri"/>
                <a:ea typeface="Calibri"/>
                <a:cs typeface="Calibri"/>
                <a:sym typeface="Calibri"/>
              </a:rPr>
              <a:t>accurate</a:t>
            </a:r>
            <a:r>
              <a:rPr b="0" i="0" lang="en" sz="1200">
                <a:solidFill>
                  <a:schemeClr val="dk1"/>
                </a:solidFill>
                <a:latin typeface="Calibri"/>
                <a:ea typeface="Calibri"/>
                <a:cs typeface="Calibri"/>
                <a:sym typeface="Calibri"/>
              </a:rPr>
              <a:t>—mistakes = problems"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"It must be </a:t>
            </a:r>
            <a:r>
              <a:rPr b="1" i="0" lang="en" sz="1200">
                <a:solidFill>
                  <a:schemeClr val="dk1"/>
                </a:solidFill>
                <a:latin typeface="Calibri"/>
                <a:ea typeface="Calibri"/>
                <a:cs typeface="Calibri"/>
                <a:sym typeface="Calibri"/>
              </a:rPr>
              <a:t>fast</a:t>
            </a:r>
            <a:r>
              <a:rPr b="0" i="0" lang="en" sz="1200">
                <a:solidFill>
                  <a:schemeClr val="dk1"/>
                </a:solidFill>
                <a:latin typeface="Calibri"/>
                <a:ea typeface="Calibri"/>
                <a:cs typeface="Calibri"/>
                <a:sym typeface="Calibri"/>
              </a:rPr>
              <a:t>—cells divide regularly"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Emphasize the scale: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"Think about that. THREE BILLION base pairs. You just built 6-8 nucleotides, and it took you several minutes. Imagine copying 3 billion! And it has to be nearly perfect—99.9999999% accurate. And it has to happen in just a few hours."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Pose the Turn &amp; Talk questions: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"Turn to your partner and discuss these two questions:" (Project the green questions)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"How do you think the cell accomplishes this?"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would need to happen to the DNA you built?"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have 2 minutes to discuss. Think about the model in front of you—what would need to happen to copy it?"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listen (2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Walk around and eavesdrop on conversations. Listen for: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"The strands would need to separate"</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"Something would need to unzip the DNA"</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"Each strand could be a template to build a new partner strand"</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"You'd need to add new nucleotides following the base pairing rules"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Bring class together for discussion (2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 ideas did you come up with? How might cells copy DNA?"</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Call on 3-4 pairs to share. Chart ideas on the board.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Anticipated student ideas: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"Separate the two strands"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"Use each strand as a pattern/template"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"Build new matching strands"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"Need some kind of enzyme or protein to do the work"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Affirm productive thinking: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"These are excellent predictions! You're thinking like molecular biologists. Now we're going to MODEL the process to see how cells actually accomplish this."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preparation instruction: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"Before we move on, </a:t>
            </a:r>
            <a:r>
              <a:rPr b="1" i="0" lang="en" sz="1200">
                <a:solidFill>
                  <a:schemeClr val="dk1"/>
                </a:solidFill>
                <a:latin typeface="Calibri"/>
                <a:ea typeface="Calibri"/>
                <a:cs typeface="Calibri"/>
                <a:sym typeface="Calibri"/>
              </a:rPr>
              <a:t>take apart your DNA model</a:t>
            </a:r>
            <a:r>
              <a:rPr b="0" i="0" lang="en" sz="1200">
                <a:solidFill>
                  <a:schemeClr val="dk1"/>
                </a:solidFill>
                <a:latin typeface="Calibri"/>
                <a:ea typeface="Calibri"/>
                <a:cs typeface="Calibri"/>
                <a:sym typeface="Calibri"/>
              </a:rPr>
              <a:t>. Separate into individual nucleotides. You will get a longer sequence in a few minutes."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Give students 30-60 seconds to disconnect their base pairs and separate the strands into two single chains.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Preview next activity: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the next part of this activity, you're going to explore the ENZYMES—the molecular machines—that make DNA replication possible. Get ready to meet helicase and DNA polymerase!"</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UNDERSTAND / PREDICT / APPLY]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synthesize their structural knowledge (base pairing, complementary strands, directionality) to predict the replication process. They engage in collaborative discussion with a partner, verbalizing predictions and reasoning. They connect the concrete model (6-8 nucleotide double helix) to the abstract reality (3 billion base pairs in human genome), grasping the scale and complexity of replication. Students disassemble their models, preparing to use them as templates for the replication modeling activity. They begin thinking about MECHANISM (how it works) rather than just STRUCTURE (what it looks like).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cell makes a copy of the whole double helix at once" (not understanding strand separation first)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"Replication happens randomly whenever the cell needs DNA" (not understanding it's timed with cell division)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"Mistakes don't matter much" (not understanding the consequences of mutations)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can copy itself automatically without enzymes" (not understanding the role of proteins)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Strand separation first:</a:t>
            </a:r>
            <a:r>
              <a:rPr b="0" i="0" lang="en" sz="1200">
                <a:solidFill>
                  <a:schemeClr val="dk1"/>
                </a:solidFill>
                <a:latin typeface="Calibri"/>
                <a:ea typeface="Calibri"/>
                <a:cs typeface="Calibri"/>
                <a:sym typeface="Calibri"/>
              </a:rPr>
              <a:t> No need to clarify this at this time. The next slides will address this concept.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Replication is tightly controlled:</a:t>
            </a:r>
            <a:r>
              <a:rPr b="0" i="0" lang="en" sz="1200">
                <a:solidFill>
                  <a:schemeClr val="dk1"/>
                </a:solidFill>
                <a:latin typeface="Calibri"/>
                <a:ea typeface="Calibri"/>
                <a:cs typeface="Calibri"/>
                <a:sym typeface="Calibri"/>
              </a:rPr>
              <a:t> "Cells don't copy DNA randomly. It happens during a specific phase of the cell cycle called S-phase (S for synthesis). If replication happened at the wrong time or didn't finish, cell division would fail."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Accuracy is critical:</a:t>
            </a:r>
            <a:r>
              <a:rPr b="0" i="0" lang="en" sz="1200">
                <a:solidFill>
                  <a:schemeClr val="dk1"/>
                </a:solidFill>
                <a:latin typeface="Calibri"/>
                <a:ea typeface="Calibri"/>
                <a:cs typeface="Calibri"/>
                <a:sym typeface="Calibri"/>
              </a:rPr>
              <a:t> "Even ONE wrong base pair in an important gene could cause a protein to malfunction, potentially leading to disease or cancer. That's why cells have multiple accuracy mechanisms—which we'll explore in the optional extension."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Enzymes do the work:</a:t>
            </a:r>
            <a:r>
              <a:rPr b="0" i="0" lang="en" sz="1200">
                <a:solidFill>
                  <a:schemeClr val="dk1"/>
                </a:solidFill>
                <a:latin typeface="Calibri"/>
                <a:ea typeface="Calibri"/>
                <a:cs typeface="Calibri"/>
                <a:sym typeface="Calibri"/>
              </a:rPr>
              <a:t> "DNA can't copy itself automatically. Cells use dozens of different proteins and enzymes working together as a molecular machine. We'll focus on the two most important ones: helicase (the unzipper) and DNA polymerase (the builder)."</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student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at your DNA double helix. Imagine you're a cell, and you need to make TWO identical copies—one for each daughter cell. What would you need to do?"</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Walk to a student's desk and hold up their model: "Would you copy this as one big piece?"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Listen during Turn &amp; Talk: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you circulate, assess whether students are: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Recognizing the need for new nucleotides to be added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Connecting base pairing rules to copying mechanism</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Completely stuck or off-task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individual pairs: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"What's one idea you discussed about how DNA gets copied?"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whole-class quiz:</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I separate my double helix into two single strands, and I use each strand as a template to build a new partner, how many complete double helices will I end up with?"</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"Two!" (This is semi-conservative replication—each new double helix has one old strand and one new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Check comprehension of scale: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"Why is copying 3 billion base pairs challenging?"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Listen for:</a:t>
            </a:r>
            <a:r>
              <a:rPr b="0" i="0" lang="en" sz="1200">
                <a:solidFill>
                  <a:schemeClr val="dk1"/>
                </a:solidFill>
                <a:latin typeface="Calibri"/>
                <a:ea typeface="Calibri"/>
                <a:cs typeface="Calibri"/>
                <a:sym typeface="Calibri"/>
              </a:rPr>
              <a:t> "It takes a long time" / "There's a lot of room for mistakes" / "The cell needs to be very accurate"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have no predictions or incorrect ideas</a:t>
            </a:r>
            <a:r>
              <a:rPr b="0" i="0" lang="en" sz="1200">
                <a:solidFill>
                  <a:schemeClr val="dk1"/>
                </a:solidFill>
                <a:latin typeface="Calibri"/>
                <a:ea typeface="Calibri"/>
                <a:cs typeface="Calibri"/>
                <a:sym typeface="Calibri"/>
              </a:rPr>
              <a:t> → Provide scaffolding: "Think about your model. If you wanted to make TWO identical copies, what's the first thing you'd need to do?" (Separate strands) "Good! Now what?"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Cell cycle:</a:t>
            </a:r>
            <a:r>
              <a:rPr b="0" i="0" lang="en" sz="1200">
                <a:solidFill>
                  <a:schemeClr val="dk1"/>
                </a:solidFill>
                <a:latin typeface="Calibri"/>
                <a:ea typeface="Calibri"/>
                <a:cs typeface="Calibri"/>
                <a:sym typeface="Calibri"/>
              </a:rPr>
              <a:t> S-phase (DNA synthesis phase) occurs before mitosis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knowledge:</a:t>
            </a:r>
            <a:r>
              <a:rPr b="0" i="0" lang="en" sz="1200">
                <a:solidFill>
                  <a:schemeClr val="dk1"/>
                </a:solidFill>
                <a:latin typeface="Calibri"/>
                <a:ea typeface="Calibri"/>
                <a:cs typeface="Calibri"/>
                <a:sym typeface="Calibri"/>
              </a:rPr>
              <a:t> Students already know cells divide (from Slide 6)—now they're connecting division to the need for replication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Next slides will model the actual mechanism with enzyme models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HS-LS1-4 (Feedback mechanisms—replication must complete before cell division proceeds)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visual flowchart showing the logic: "Cell needs to divide → Each daughter cell needs complete DNA → Original DNA must be copied first"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Ask: "How do you think the cell ensures that ALL 3 billion base pairs get copied without missing any sections?" (Foreshadows multiple origins of replication in Extension 1)</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who need writing support:</a:t>
            </a:r>
            <a:r>
              <a:rPr b="0" i="0" lang="en" sz="1200">
                <a:solidFill>
                  <a:schemeClr val="dk1"/>
                </a:solidFill>
                <a:latin typeface="Calibri"/>
                <a:ea typeface="Calibri"/>
                <a:cs typeface="Calibri"/>
                <a:sym typeface="Calibri"/>
              </a:rPr>
              <a:t> Provide sentence frames: "I think the cell copies DNA by ___. First it would ___, then it would ___."</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kinesthetic learners:</a:t>
            </a:r>
            <a:r>
              <a:rPr b="0" i="0" lang="en" sz="1200">
                <a:solidFill>
                  <a:schemeClr val="dk1"/>
                </a:solidFill>
                <a:latin typeface="Calibri"/>
                <a:ea typeface="Calibri"/>
                <a:cs typeface="Calibri"/>
                <a:sym typeface="Calibri"/>
              </a:rPr>
              <a:t> Have them physically demonstrate with their model: "Show me with your hands how the DNA might be copied."</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emphasize the challenge?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By highlighting the scale (3 billion base pairs), speed requirement (hours), and accuracy requirement (99.9999999%), you're building student appreciation for the elegance and complexity of molecular machinery. This makes the next section (exploring enzymes) more compelling.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"Turn &amp; Talk" instead of whole-class discussion?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Turn &amp; Talk ensures EVERY student engages with the question. In whole-class discussion, only 3-4 students speak. In Turn &amp; Talk, all 30 students think and talk, increasing engagement and accountability.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take apart the model now?</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will use a specific, longer sequence for the rest of the activity. The nucleotides they have been using will be used to make the new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Connection to real-world biology: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"Every time your body heals a cut, grows taller, or replaces old cells, DNA replication is happening. Right now, thousands of your cells are copying their DNA to prepare for division. It's happening constantly, quietly, with incredible precision."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Management tip:</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Some students may be reluctant to take apart the model they worked hard to build. Reassure them: "Don't worry—you'll build it again in the next activity, and you'll understand it even better!"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Preview next section: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we're going to explore the molecular machines that make replication possible. You'll get to handle models of the enzymes and discover through hands-on exploration how they work. This is where it gets really fun!"</a:t>
            </a:r>
            <a:endParaRPr/>
          </a:p>
          <a:p>
            <a:pPr indent="0" lvl="0" marL="0" rtl="0" algn="l">
              <a:spcBef>
                <a:spcPts val="0"/>
              </a:spcBef>
              <a:spcAft>
                <a:spcPts val="0"/>
              </a:spcAft>
              <a:buNone/>
            </a:pPr>
            <a:br>
              <a:rPr lang="en"/>
            </a:br>
            <a:br>
              <a:rPr lang="en"/>
            </a:br>
            <a:endParaRPr/>
          </a:p>
        </p:txBody>
      </p:sp>
      <p:sp>
        <p:nvSpPr>
          <p:cNvPr id="1290" name="Google Shape;1290;g3eecb6f0a23_0_898: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4" name="Shape 1304"/>
        <p:cNvGrpSpPr/>
        <p:nvPr/>
      </p:nvGrpSpPr>
      <p:grpSpPr>
        <a:xfrm>
          <a:off x="0" y="0"/>
          <a:ext cx="0" cy="0"/>
          <a:chOff x="0" y="0"/>
          <a:chExt cx="0" cy="0"/>
        </a:xfrm>
      </p:grpSpPr>
      <p:sp>
        <p:nvSpPr>
          <p:cNvPr id="1305" name="Google Shape;1305;g3eecb6f0a23_0_914: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306" name="Google Shape;1306;g3eecb6f0a23_0_914: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[~6-8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introduces </a:t>
            </a:r>
            <a:r>
              <a:rPr b="1" i="0" lang="en" sz="1200">
                <a:solidFill>
                  <a:schemeClr val="dk1"/>
                </a:solidFill>
                <a:latin typeface="Calibri"/>
                <a:ea typeface="Calibri"/>
                <a:cs typeface="Calibri"/>
                <a:sym typeface="Calibri"/>
              </a:rPr>
              <a:t>enzyme models</a:t>
            </a:r>
            <a:r>
              <a:rPr b="0" i="0" lang="en" sz="1200">
                <a:solidFill>
                  <a:schemeClr val="dk1"/>
                </a:solidFill>
                <a:latin typeface="Calibri"/>
                <a:ea typeface="Calibri"/>
                <a:cs typeface="Calibri"/>
                <a:sym typeface="Calibri"/>
              </a:rPr>
              <a:t>—students transition from understanding DNA structure to exploring the proteins that manipulate DNA during replication.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Distribute enzyme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Before showing the slide, distribute the enzyme models to each group:</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Helicase placemat</a:t>
            </a:r>
            <a:r>
              <a:rPr b="0" i="0" lang="en" sz="1200">
                <a:solidFill>
                  <a:schemeClr val="dk1"/>
                </a:solidFill>
                <a:latin typeface="Calibri"/>
                <a:ea typeface="Calibri"/>
                <a:cs typeface="Calibri"/>
                <a:sym typeface="Calibri"/>
              </a:rPr>
              <a:t> (large mat with replication fork design)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DNA polymerase model(s)</a:t>
            </a:r>
            <a:r>
              <a:rPr b="0" i="0" lang="en" sz="1200">
                <a:solidFill>
                  <a:schemeClr val="dk1"/>
                </a:solidFill>
                <a:latin typeface="Calibri"/>
                <a:ea typeface="Calibri"/>
                <a:cs typeface="Calibri"/>
                <a:sym typeface="Calibri"/>
              </a:rPr>
              <a:t> (2 polymerase pieces per group)</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you distribute: "These are models of the enzymes—the molecular machines—that copy DNA. Don't use them yet. Just observe."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Project the slide and give instructions: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"Examine these models of enzymes used in DNA replication."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the instructions from the slide: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your lab notebook, record: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NOTICE</a:t>
            </a:r>
            <a:r>
              <a:rPr b="0" i="0" lang="en" sz="1200">
                <a:solidFill>
                  <a:schemeClr val="dk1"/>
                </a:solidFill>
                <a:latin typeface="Calibri"/>
                <a:ea typeface="Calibri"/>
                <a:cs typeface="Calibri"/>
                <a:sym typeface="Calibri"/>
              </a:rPr>
              <a:t> – at least 2 observations per enzyme</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What shapes do you observe?</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How might these enzymes interact with your DNA model?</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Do they look like they have specific jobs?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WONDER</a:t>
            </a:r>
            <a:r>
              <a:rPr b="0" i="0" lang="en" sz="1200">
                <a:solidFill>
                  <a:schemeClr val="dk1"/>
                </a:solidFill>
                <a:latin typeface="Calibri"/>
                <a:ea typeface="Calibri"/>
                <a:cs typeface="Calibri"/>
                <a:sym typeface="Calibri"/>
              </a:rPr>
              <a:t> (at least 2 questions):</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What do you think each enzyme does?</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Where on the DNA might each enzyme work?</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How might these enzymes help cells copy DNA?"</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observation time (4-5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have 4-5 minutes. Pick up the enzyme models, examine them closely, and record your observations and questions in your notebook."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listen: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students examine the models, listen for productive observations and questions: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About HELICASE (placemat):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"It has a split/fork shape"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"It looks like DNA could fit through the middle"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"Maybe it separates the two strands?"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"It has an opening where DNA enters and two openings where strands exit"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About DNA POLYMERASE: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"It has a curved/C-shaped design"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"It looks like it could hold onto DNA"</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"Maybe it adds nucleotides?"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"It has a channel where DNA might fit"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guiding questions (without giving answers):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students are stuck: "Look at the helicase placemat. How many strands of DNA go IN versus how many come OUT?"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at the shape of DNA polymerase. Where might DNA fit into this enzyme?"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"Think about what needs to happen during replication. Which enzyme might separate strands? Which might build new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Validate observations and questions: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"Great observations! I'm hearing lots of thinking about HOW these shapes might FUNCTION. You're connecting structure to function—that's exactly what molecular biologists do!"</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Whole-class share (2-3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"Let's share some observations. What did you notice about the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Call on 2-3 students.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 about DNA polymerase?"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Call on 2-3 students.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 questions do you have about how these enzymes work?"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Call on 2-3 students. Chart questions on the board if time allows.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Preview next activity: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the next slides, you're going to TEST these enzymes with your DNA models. You'll discover through hands-on exploration what each enzyme does. Think of yourselves as molecular biologists running experiments!"</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OBSERVE / ANALYZE / HYPOTHESIZE]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engage in tactile exploration of enzyme models, examining physical features (shape, openings, curvature). They practice observation skills, recording specific structural details in their notebooks. They generate hypotheses about enzyme function based on structure (inferring function from form). They ask authentic scientific questions about mechanism: "How does this work? Where does it act? Why this shape?" Students build anticipation for the upcoming hands-on exploration, priming their minds for discovery.</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"Enzymes are rigid, static objects" (not understanding they're dynamic, flexible proteins)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enzyme works alone" (not understanding coordinated action of multiple proteins)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"Enzymes are the same size as DNA strands in the model" (not understanding relative scale)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"Enzymes randomly do things to DNA" (not understanding specific substrate recognition and active sites)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Enzymes are dynamic:</a:t>
            </a:r>
            <a:r>
              <a:rPr b="0" i="0" lang="en" sz="1200">
                <a:solidFill>
                  <a:schemeClr val="dk1"/>
                </a:solidFill>
                <a:latin typeface="Calibri"/>
                <a:ea typeface="Calibri"/>
                <a:cs typeface="Calibri"/>
                <a:sym typeface="Calibri"/>
              </a:rPr>
              <a:t> "These foam models show the basic SHAPE of the enzymes, but real enzymes are flexible proteins that change shape as they work. Think of them like molecular machines with moving parts."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Enzymes work together:</a:t>
            </a:r>
            <a:r>
              <a:rPr b="0" i="0" lang="en" sz="1200">
                <a:solidFill>
                  <a:schemeClr val="dk1"/>
                </a:solidFill>
                <a:latin typeface="Calibri"/>
                <a:ea typeface="Calibri"/>
                <a:cs typeface="Calibri"/>
                <a:sym typeface="Calibri"/>
              </a:rPr>
              <a:t> "In real cells, helicase and DNA polymerase work as a coordinated team, along with many other proteins we won't model today. It's like an assembly line—each protein has a specific job, and they all work together."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Scale is simplified:</a:t>
            </a:r>
            <a:r>
              <a:rPr b="0" i="0" lang="en" sz="1200">
                <a:solidFill>
                  <a:schemeClr val="dk1"/>
                </a:solidFill>
                <a:latin typeface="Calibri"/>
                <a:ea typeface="Calibri"/>
                <a:cs typeface="Calibri"/>
                <a:sym typeface="Calibri"/>
              </a:rPr>
              <a:t> "These models are sized for you to manipulate easily. In reality, enzymes are thousands of times smaller than you can see. But the SHAPES and FUNCTIONS shown in the models are accurate."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Specificity matters:</a:t>
            </a:r>
            <a:r>
              <a:rPr b="0" i="0" lang="en" sz="1200">
                <a:solidFill>
                  <a:schemeClr val="dk1"/>
                </a:solidFill>
                <a:latin typeface="Calibri"/>
                <a:ea typeface="Calibri"/>
                <a:cs typeface="Calibri"/>
                <a:sym typeface="Calibri"/>
              </a:rPr>
              <a:t> "Helicase doesn't just separate any molecule—it specifically recognizes DNA and breaks hydrogen bonds between base pairs. DNA polymerase doesn't just add any molecules—it specifically adds DNA nucleotides in the correct sequence. Enzymes are highly specific."</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the enzyme models on students' desks: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HELICASE PLACEMAT:</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"Look at this helicase model. Notice the FORK shape—like a Y or a tuning fork. The double helix enters at the bottom (point to entry), and two separated single strands exit at the top (point to the two arms). This shape tells you what helicase DOES—it separates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DNA POLYMERASE:</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"Look at the DNA polymerase model. It has a curved, clamp-like shape. See how it could grip around a DNA strand? (Demonstrate with a single strand if available.) This shape allows polymerase to hold onto the template strand while adding new nucleotides."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Show slide images: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images of enzymes on the slide: "Here are photos of the actual models you're holding. Compare what you see on the screen to what's in your hands."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Optional: Use Enzymes in Action kit visuals (if available):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you have the Enzymes in Action kit, you can reference the protein structure representations: "These are simplified versions. The actual molecular structures are even more complex, but our foam models capture the key functional features."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Scan student notebooks while circulating: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for: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least 2 observations per enzyme (specific, detailed)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least 2 questions (genuine wondering, not superficial)</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Connections between structure and function ("The fork shape might separate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individual students: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the helicase. What's one thing you noticed about its shape?"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DNA polymerase. Where do you think DNA fits into this enzyme?"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"What's one question you have about how these enzymes work?"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Red flags to watch for: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Vague observations ("It's big" / "It's made of foam")</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No questions recorded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Off-task behavior (playing with models instead of observing)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whole-class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"Without telling you what they do yet, based ONLY on shape, which enzyme do you think SEPARATES DNA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response:</a:t>
            </a:r>
            <a:r>
              <a:rPr b="0" i="0" lang="en" sz="1200">
                <a:solidFill>
                  <a:schemeClr val="dk1"/>
                </a:solidFill>
                <a:latin typeface="Calibri"/>
                <a:ea typeface="Calibri"/>
                <a:cs typeface="Calibri"/>
                <a:sym typeface="Calibri"/>
              </a:rPr>
              <a:t> "Helicase!" (based on fork shape)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"Which enzyme do you think BUILDS new DNA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response:</a:t>
            </a:r>
            <a:r>
              <a:rPr b="0" i="0" lang="en" sz="1200">
                <a:solidFill>
                  <a:schemeClr val="dk1"/>
                </a:solidFill>
                <a:latin typeface="Calibri"/>
                <a:ea typeface="Calibri"/>
                <a:cs typeface="Calibri"/>
                <a:sym typeface="Calibri"/>
              </a:rPr>
              <a:t> "DNA polymerase!" (based on clamp shape)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make reasonable structure-function predictions</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are completely uncertain</a:t>
            </a:r>
            <a:r>
              <a:rPr b="0" i="0" lang="en" sz="1200">
                <a:solidFill>
                  <a:schemeClr val="dk1"/>
                </a:solidFill>
                <a:latin typeface="Calibri"/>
                <a:ea typeface="Calibri"/>
                <a:cs typeface="Calibri"/>
                <a:sym typeface="Calibri"/>
              </a:rPr>
              <a:t> → Provide more scaffolding: "Think about the shapes. A fork splits things. A clamp holds things. How might those shapes relate to DNA replication?"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Protein structure and function:</a:t>
            </a:r>
            <a:r>
              <a:rPr b="0" i="0" lang="en" sz="1200">
                <a:solidFill>
                  <a:schemeClr val="dk1"/>
                </a:solidFill>
                <a:latin typeface="Calibri"/>
                <a:ea typeface="Calibri"/>
                <a:cs typeface="Calibri"/>
                <a:sym typeface="Calibri"/>
              </a:rPr>
              <a:t> Classic example of how 3D protein shape determines biological function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Engineering:</a:t>
            </a:r>
            <a:r>
              <a:rPr b="0" i="0" lang="en" sz="1200">
                <a:solidFill>
                  <a:schemeClr val="dk1"/>
                </a:solidFill>
                <a:latin typeface="Calibri"/>
                <a:ea typeface="Calibri"/>
                <a:cs typeface="Calibri"/>
                <a:sym typeface="Calibri"/>
              </a:rPr>
              <a:t> Enzymes as molecular machines (connects biology to engineering/design thinking)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knowledge:</a:t>
            </a:r>
            <a:r>
              <a:rPr b="0" i="0" lang="en" sz="1200">
                <a:solidFill>
                  <a:schemeClr val="dk1"/>
                </a:solidFill>
                <a:latin typeface="Calibri"/>
                <a:ea typeface="Calibri"/>
                <a:cs typeface="Calibri"/>
                <a:sym typeface="Calibri"/>
              </a:rPr>
              <a:t> Students already predicted strand separation and nucleotide addition (Slide 18)—now they see the TOOLS that do those jobs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Crosscutting Concept 6 (Structure and Function), Science and Engineering Practice 2 (Developing and using models)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visual-spatial learners:</a:t>
            </a:r>
            <a:r>
              <a:rPr b="0" i="0" lang="en" sz="1200">
                <a:solidFill>
                  <a:schemeClr val="dk1"/>
                </a:solidFill>
                <a:latin typeface="Calibri"/>
                <a:ea typeface="Calibri"/>
                <a:cs typeface="Calibri"/>
                <a:sym typeface="Calibri"/>
              </a:rPr>
              <a:t> This activity plays to their strengths—3D models, shape analysis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observation prompts:</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"I notice the helicase has ___ (describe shape)"</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"I notice the DNA polymerase has ___ (describe shape)"</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"I wonder if the helicase might ___"</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"I wonder if the DNA polymerase might ___"</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Challenge: "Research the actual protein structures of helicase and DNA polymerase. How do our simplified models compare to the real molecular structures?"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kinesthetic learners:</a:t>
            </a:r>
            <a:r>
              <a:rPr b="0" i="0" lang="en" sz="1200">
                <a:solidFill>
                  <a:schemeClr val="dk1"/>
                </a:solidFill>
                <a:latin typeface="Calibri"/>
                <a:ea typeface="Calibri"/>
                <a:cs typeface="Calibri"/>
                <a:sym typeface="Calibri"/>
              </a:rPr>
              <a:t> Encourage physical manipulation: "Pick up the models, rotate them, feel the shapes, imagine how DNA would interact with them."</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Notice &amp; Wonder again?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the SECOND Notice &amp; Wonder in the activity (first was with nucleotides on Slide 8). This instructional routine is used whenever students encounter NEW materials/phenomena. It:</a:t>
            </a:r>
            <a:endParaRPr/>
          </a:p>
          <a:p>
            <a:pPr indent="-165100" lvl="0" marL="165100" rtl="0" algn="l">
              <a:spcBef>
                <a:spcPts val="0"/>
              </a:spcBef>
              <a:spcAft>
                <a:spcPts val="0"/>
              </a:spcAft>
              <a:buClr>
                <a:schemeClr val="dk1"/>
              </a:buClr>
              <a:buSzPts val="1200"/>
              <a:buFont typeface="Arial"/>
              <a:buChar char="•"/>
            </a:pPr>
            <a:r>
              <a:rPr b="0" i="0" lang="en" sz="1200">
                <a:solidFill>
                  <a:schemeClr val="dk1"/>
                </a:solidFill>
                <a:latin typeface="Calibri"/>
                <a:ea typeface="Calibri"/>
                <a:cs typeface="Calibri"/>
                <a:sym typeface="Calibri"/>
              </a:rPr>
              <a:t>Activates prior knowledge</a:t>
            </a:r>
            <a:endParaRPr/>
          </a:p>
          <a:p>
            <a:pPr indent="-165100" lvl="0" marL="165100" rtl="0" algn="l">
              <a:spcBef>
                <a:spcPts val="0"/>
              </a:spcBef>
              <a:spcAft>
                <a:spcPts val="0"/>
              </a:spcAft>
              <a:buClr>
                <a:schemeClr val="dk1"/>
              </a:buClr>
              <a:buSzPts val="1200"/>
              <a:buFont typeface="Arial"/>
              <a:buChar char="•"/>
            </a:pPr>
            <a:r>
              <a:rPr b="0" i="0" lang="en" sz="1200">
                <a:solidFill>
                  <a:schemeClr val="dk1"/>
                </a:solidFill>
                <a:latin typeface="Calibri"/>
                <a:ea typeface="Calibri"/>
                <a:cs typeface="Calibri"/>
                <a:sym typeface="Calibri"/>
              </a:rPr>
              <a:t>Builds curiosity and ownership</a:t>
            </a:r>
            <a:endParaRPr/>
          </a:p>
          <a:p>
            <a:pPr indent="-165100" lvl="0" marL="165100" rtl="0" algn="l">
              <a:spcBef>
                <a:spcPts val="0"/>
              </a:spcBef>
              <a:spcAft>
                <a:spcPts val="0"/>
              </a:spcAft>
              <a:buClr>
                <a:schemeClr val="dk1"/>
              </a:buClr>
              <a:buSzPts val="1200"/>
              <a:buFont typeface="Arial"/>
              <a:buChar char="•"/>
            </a:pPr>
            <a:r>
              <a:rPr b="0" i="0" lang="en" sz="1200">
                <a:solidFill>
                  <a:schemeClr val="dk1"/>
                </a:solidFill>
                <a:latin typeface="Calibri"/>
                <a:ea typeface="Calibri"/>
                <a:cs typeface="Calibri"/>
                <a:sym typeface="Calibri"/>
              </a:rPr>
              <a:t>Provides formative assessment data</a:t>
            </a:r>
            <a:endParaRPr/>
          </a:p>
          <a:p>
            <a:pPr indent="-165100" lvl="0" marL="165100" rtl="0" algn="l">
              <a:spcBef>
                <a:spcPts val="0"/>
              </a:spcBef>
              <a:spcAft>
                <a:spcPts val="0"/>
              </a:spcAft>
              <a:buClr>
                <a:schemeClr val="dk1"/>
              </a:buClr>
              <a:buSzPts val="1200"/>
              <a:buFont typeface="Arial"/>
              <a:buChar char="•"/>
            </a:pPr>
            <a:r>
              <a:rPr b="0" i="0" lang="en" sz="1200">
                <a:solidFill>
                  <a:schemeClr val="dk1"/>
                </a:solidFill>
                <a:latin typeface="Calibri"/>
                <a:ea typeface="Calibri"/>
                <a:cs typeface="Calibri"/>
                <a:sym typeface="Calibri"/>
              </a:rPr>
              <a:t>Prepares minds for focused exploration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Optional Extension: Enzymes in Action Kit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you have the </a:t>
            </a:r>
            <a:r>
              <a:rPr b="1" i="0" lang="en" sz="1200">
                <a:solidFill>
                  <a:schemeClr val="dk1"/>
                </a:solidFill>
                <a:latin typeface="Calibri"/>
                <a:ea typeface="Calibri"/>
                <a:cs typeface="Calibri"/>
                <a:sym typeface="Calibri"/>
              </a:rPr>
              <a:t>Enzymes in Action©</a:t>
            </a:r>
            <a:r>
              <a:rPr b="0" i="0" lang="en" sz="1200">
                <a:solidFill>
                  <a:schemeClr val="dk1"/>
                </a:solidFill>
                <a:latin typeface="Calibri"/>
                <a:ea typeface="Calibri"/>
                <a:cs typeface="Calibri"/>
                <a:sym typeface="Calibri"/>
              </a:rPr>
              <a:t> kit mentioned in the materials list, this is a good time to reference it: "The Enzymes in Action kit has additional proteins involved in replication—primers, ligase, single-strand binding proteins. For today, we're focusing on the two main players: helicase and DNA polymerase."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Optional Extension: AR App</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From the teacher guide, students can use the </a:t>
            </a:r>
            <a:r>
              <a:rPr b="1" i="0" lang="en" sz="1200">
                <a:solidFill>
                  <a:schemeClr val="dk1"/>
                </a:solidFill>
                <a:latin typeface="Calibri"/>
                <a:ea typeface="Calibri"/>
                <a:cs typeface="Calibri"/>
                <a:sym typeface="Calibri"/>
              </a:rPr>
              <a:t>3DMD AR EDU app</a:t>
            </a:r>
            <a:r>
              <a:rPr b="0" i="0" lang="en" sz="1200">
                <a:solidFill>
                  <a:schemeClr val="dk1"/>
                </a:solidFill>
                <a:latin typeface="Calibri"/>
                <a:ea typeface="Calibri"/>
                <a:cs typeface="Calibri"/>
                <a:sym typeface="Calibri"/>
              </a:rPr>
              <a:t> to scan the enzyme models and see molecular-level representations. If time allows (and if you did AR exploration earlier with nucleotides), you could offer this as an extension: "If you finish early, you can use the AR app to scan these enzyme models and see their molecular structures."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Management note: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Enzyme models (especially the helicase placemat) can be large and take up significant desk space. Make sure students have enough room to spread out materials. You might need to have groups move to larger tables or floor space.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Time-saving option: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you're running short on time, you can reduce the Notice &amp; Wonder time to 3 minutes and move quickly to the hands-on exploration (next slides). The core value is in USING the enzymes, not just observing them.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Preview of next slides: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the next few slides, you'll test each enzyme individually. First, you'll explore what helicase does. Then you'll explore DNA polymerase. Finally, you'll use BOTH together to model the complete replication process. Let's start with helicase—the DNA unzipper!"</a:t>
            </a:r>
            <a:endParaRPr/>
          </a:p>
          <a:p>
            <a:pPr indent="0" lvl="0" marL="0" rtl="0" algn="l">
              <a:spcBef>
                <a:spcPts val="0"/>
              </a:spcBef>
              <a:spcAft>
                <a:spcPts val="0"/>
              </a:spcAft>
              <a:buNone/>
            </a:pPr>
            <a:br>
              <a:rPr lang="en"/>
            </a:br>
            <a:br>
              <a:rPr lang="en"/>
            </a:br>
            <a:endParaRPr/>
          </a:p>
        </p:txBody>
      </p:sp>
      <p:sp>
        <p:nvSpPr>
          <p:cNvPr id="1307" name="Google Shape;1307;g3eecb6f0a23_0_914: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4" name="Shape 1314"/>
        <p:cNvGrpSpPr/>
        <p:nvPr/>
      </p:nvGrpSpPr>
      <p:grpSpPr>
        <a:xfrm>
          <a:off x="0" y="0"/>
          <a:ext cx="0" cy="0"/>
          <a:chOff x="0" y="0"/>
          <a:chExt cx="0" cy="0"/>
        </a:xfrm>
      </p:grpSpPr>
      <p:sp>
        <p:nvSpPr>
          <p:cNvPr id="1315" name="Google Shape;1315;g3eecb6f0a23_0_930: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316" name="Google Shape;1316;g3eecb6f0a23_0_930: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[~6-8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the </a:t>
            </a:r>
            <a:r>
              <a:rPr b="1" i="0" lang="en" sz="1200">
                <a:solidFill>
                  <a:schemeClr val="dk1"/>
                </a:solidFill>
                <a:latin typeface="Calibri"/>
                <a:ea typeface="Calibri"/>
                <a:cs typeface="Calibri"/>
                <a:sym typeface="Calibri"/>
              </a:rPr>
              <a:t>first hands-on enzyme exploration</a:t>
            </a:r>
            <a:r>
              <a:rPr b="0" i="0" lang="en" sz="1200">
                <a:solidFill>
                  <a:schemeClr val="dk1"/>
                </a:solidFill>
                <a:latin typeface="Calibri"/>
                <a:ea typeface="Calibri"/>
                <a:cs typeface="Calibri"/>
                <a:sym typeface="Calibri"/>
              </a:rPr>
              <a:t>—students discover helicase function through direct manipulation.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up the exploration: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Distribute pre-assembled double-strand DNA that  is about 40 nucleotides long. Use either sequence 1 or 2 fin the kit. If you don’t have these pre-assembled, give students one of the sequence maps and have them assemble the DNA before distributing the placemat.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exploration instructions: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you're going to explore how the DNA strand interacts with the helicase placemat."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the instructions from the slide: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"Explore how the DNA strand interacts with the helicase placemat"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"Record your observations in your lab notebook"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needed demonstrate the setup (critical for success):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Hold up a double helix model and the helicase placemat: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"Take your double helix and thread it through the helicase placemat. Start at the right where the opening is (point to entry point). Push the double helix through slowly, as if the helicase is moving along the DNA."</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Model the motion:</a:t>
            </a:r>
            <a:r>
              <a:rPr b="0" i="0" lang="en" sz="1200">
                <a:solidFill>
                  <a:schemeClr val="dk1"/>
                </a:solidFill>
                <a:latin typeface="Calibri"/>
                <a:ea typeface="Calibri"/>
                <a:cs typeface="Calibri"/>
                <a:sym typeface="Calibri"/>
              </a:rPr>
              <a:t> Slowly push (a jiggling or small shaking motion will help separate the strands) the double helix through the helicase fork, showing how the two strands separate as they emerge from the two upper arms of the fork.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you push the DNA through, watch carefully what happens. That's what you're observing and recording."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exploration time (4-5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"Work with your group. Thread your DNA through the helicase and observe what happens. Answer the questions in your notebook. You have about 5 minutes."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The three guiding questions (green text on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Project and read these aloud: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"Are the two strands still connected after helicase passes?"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might this action be called 'unzipping'?"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is the helicase's job during DNA replication?"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facilitate (4-5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students explore, use guiding questions: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"What happens to the base pairs as DNA goes through the helicase?"</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"Count the strands going IN to helicase. Now count the strands coming OUT. What do you notice?"</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"Try moving the helicase along the DNA in both directions. Does it work the same way?"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Watch for key observations: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Listen for students saying: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two strands separate!"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base pairs come apart!"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"It's like unzipping a zipper!"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"One double strand goes in, two single strands come out!"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Whole-class discussion (2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Bring the class together: "What did you observe?"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Call on 3-4 students to share.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Key discussion questions: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"Are the two strands still connected after helicase passes?"</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Expected: "No! They're separated."</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Follow-up: "What held them together before?" (Base pairs / hydrogen bonds)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might this action be called 'unzipping'?"</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Expected: "It's like unzipping a zipper—the two sides separate"</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Affirm: "Exactly! Helicase 'unzips' the DNA double helix by breaking the hydrogen bonds between base pairs."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is the helicase's job during DNA replication?"</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Expected: "To separate the two strands" / "To unzip the DNA"</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Formalize: "Helicase's job is to </a:t>
            </a:r>
            <a:r>
              <a:rPr b="1" i="0" lang="en" sz="1200">
                <a:solidFill>
                  <a:schemeClr val="dk1"/>
                </a:solidFill>
                <a:latin typeface="Calibri"/>
                <a:ea typeface="Calibri"/>
                <a:cs typeface="Calibri"/>
                <a:sym typeface="Calibri"/>
              </a:rPr>
              <a:t>separate the two DNA strands</a:t>
            </a:r>
            <a:r>
              <a:rPr b="0" i="0" lang="en" sz="1200">
                <a:solidFill>
                  <a:schemeClr val="dk1"/>
                </a:solidFill>
                <a:latin typeface="Calibri"/>
                <a:ea typeface="Calibri"/>
                <a:cs typeface="Calibri"/>
                <a:sym typeface="Calibri"/>
              </a:rPr>
              <a:t> by breaking the hydrogen bonds between base pairs. This creates the </a:t>
            </a:r>
            <a:r>
              <a:rPr b="1" i="0" lang="en" sz="1200">
                <a:solidFill>
                  <a:schemeClr val="dk1"/>
                </a:solidFill>
                <a:latin typeface="Calibri"/>
                <a:ea typeface="Calibri"/>
                <a:cs typeface="Calibri"/>
                <a:sym typeface="Calibri"/>
              </a:rPr>
              <a:t>replication fork</a:t>
            </a:r>
            <a:r>
              <a:rPr b="0" i="0" lang="en" sz="1200">
                <a:solidFill>
                  <a:schemeClr val="dk1"/>
                </a:solidFill>
                <a:latin typeface="Calibri"/>
                <a:ea typeface="Calibri"/>
                <a:cs typeface="Calibri"/>
                <a:sym typeface="Calibri"/>
              </a:rPr>
              <a:t>—the Y-shaped structure where replication happens."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Introduce vocabulary: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the board: </a:t>
            </a:r>
            <a:r>
              <a:rPr b="1" i="0" lang="en" sz="1200">
                <a:solidFill>
                  <a:schemeClr val="dk1"/>
                </a:solidFill>
                <a:latin typeface="Calibri"/>
                <a:ea typeface="Calibri"/>
                <a:cs typeface="Calibri"/>
                <a:sym typeface="Calibri"/>
              </a:rPr>
              <a:t>REPLICATION FORK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Y-shaped region where DNA is being unwound is called the replication fork. One double helix enters, two single strands exit. Those single strands become TEMPLATES for building new strands."</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APPLY / ANALYZE / DISCOVER]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physically manipulate DNA models through the helicase placemat, observing strand separation in real-time. They make tactile observations: double helix enters, single strands exit. They record detailed observations in notebooks, answering guided questions. They discover helicase function through hands-on exploration rather than being told. They connect the physical model behavior to biological function (unzipping, creating replication fork). Students practice scientific vocabulary: helicase, unzip, replication fork, template strands.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"Helicase cuts or destroys the DNA" (not understanding it only breaks hydrogen bonds, not covalent bonds)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strands can never reconnect after helicase separates them" (not understanding this is reversible)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"Helicase works on any part of DNA at any time" (not understanding it requires specific starting signals)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"Once separated, the DNA stays separated permanently" (not understanding strand re-annealing)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Helicase doesn't destroy DNA:</a:t>
            </a:r>
            <a:r>
              <a:rPr b="0" i="0" lang="en" sz="1200">
                <a:solidFill>
                  <a:schemeClr val="dk1"/>
                </a:solidFill>
                <a:latin typeface="Calibri"/>
                <a:ea typeface="Calibri"/>
                <a:cs typeface="Calibri"/>
                <a:sym typeface="Calibri"/>
              </a:rPr>
              <a:t> "Helicase breaks the WEAK hydrogen bonds between base pairs—like opening velcro. It does NOT break the STRONG covalent bonds in the sugar-phosphate backbone. The backbone stays intact! So each strand remains a complete chain."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Separation is temporary and localized:</a:t>
            </a:r>
            <a:r>
              <a:rPr b="0" i="0" lang="en" sz="1200">
                <a:solidFill>
                  <a:schemeClr val="dk1"/>
                </a:solidFill>
                <a:latin typeface="Calibri"/>
                <a:ea typeface="Calibri"/>
                <a:cs typeface="Calibri"/>
                <a:sym typeface="Calibri"/>
              </a:rPr>
              <a:t> "Helicase only separates a small region of DNA at a time—the replication fork. Behind the replication fork, after new strands are built, the DNA can form a double helix again. It's not permanent destruction—it's temporary separation for copying."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Helicase requires energy:</a:t>
            </a:r>
            <a:r>
              <a:rPr b="0" i="0" lang="en" sz="1200">
                <a:solidFill>
                  <a:schemeClr val="dk1"/>
                </a:solidFill>
                <a:latin typeface="Calibri"/>
                <a:ea typeface="Calibri"/>
                <a:cs typeface="Calibri"/>
                <a:sym typeface="Calibri"/>
              </a:rPr>
              <a:t> "In real cells, helicase uses ATP (cellular energy) to break those hydrogen bonds. It's not passive—it's an active molecular motor that moves along DNA and uses energy to unwind it."</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Demonstrate with the model:</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Hold up the helicase placemat and a double helix: "Watch what happens. The double helix enters here (point to bottom opening). As I push it through, the two strands separate here (point to the fork). Two single strands exit here and here (point to the two upper arms)."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Physically show the process:</a:t>
            </a:r>
            <a:r>
              <a:rPr b="0" i="0" lang="en" sz="1200">
                <a:solidFill>
                  <a:schemeClr val="dk1"/>
                </a:solidFill>
                <a:latin typeface="Calibri"/>
                <a:ea typeface="Calibri"/>
                <a:cs typeface="Calibri"/>
                <a:sym typeface="Calibri"/>
              </a:rPr>
              <a:t> Slowly thread the DNA through while students watch – use a jiggling or small shaking motion as you push. "See? One becomes two. Double helix → two single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student models:</a:t>
            </a:r>
            <a:r>
              <a:rPr b="0" i="0" lang="en" sz="1200">
                <a:solidFill>
                  <a:schemeClr val="dk1"/>
                </a:solidFill>
                <a:latin typeface="Calibri"/>
                <a:ea typeface="Calibri"/>
                <a:cs typeface="Calibri"/>
                <a:sym typeface="Calibri"/>
              </a:rPr>
              <a:t> Walk around and point to groups' setups: "Look at this group's model. Count the strands before helicase—one double helix. Count after helicase—two single strands. That's helicase's job!"</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Draw on the board (quick sketch):</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text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   ← Two single strands (separated)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  |  ← Helicase (the fork)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 Double helix (paired)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the replication fork. Helicase creates and moves along this fork, continuously separating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slide images: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the slide has images of helicase in action, point to them: "Here's a diagram showing helicase at work. Notice the Y-shape—that's the replication fork."</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Observe during exploration: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students successfully threading DNA through the helicase placemat?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they observing that strands separate?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they recording observations in notebooks?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individual groups: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what happens when DNA goes through helicase." (They should demonstrate threading and separation)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replication fork in your model." (They should point to the Y-shaped region)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 does helicase do?" (Answer: separates/unzips DNA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whole-class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"Everyone hold up your helicase placemat. Point to where the double helix enters." (Check that students identify bottom opening)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point to where the separated strands exit." (Check that students identify the two upper arms)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Conceptual check—ask the class: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"Does helicase break the sugar-phosphate backbone?"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"No! It only breaks the hydrogen bonds between base pairs. The backbone stays intact."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understand helicase separates strands</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are confused</a:t>
            </a:r>
            <a:r>
              <a:rPr b="0" i="0" lang="en" sz="1200">
                <a:solidFill>
                  <a:schemeClr val="dk1"/>
                </a:solidFill>
                <a:latin typeface="Calibri"/>
                <a:ea typeface="Calibri"/>
                <a:cs typeface="Calibri"/>
                <a:sym typeface="Calibri"/>
              </a:rPr>
              <a:t> → Demonstrate again with your own model: "Watch carefully. I'm going to do this in slow motion. Double helix in... two single strands out. What's happening to the base pairs? They're separating."</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Chemistry:</a:t>
            </a:r>
            <a:r>
              <a:rPr b="0" i="0" lang="en" sz="1200">
                <a:solidFill>
                  <a:schemeClr val="dk1"/>
                </a:solidFill>
                <a:latin typeface="Calibri"/>
                <a:ea typeface="Calibri"/>
                <a:cs typeface="Calibri"/>
                <a:sym typeface="Calibri"/>
              </a:rPr>
              <a:t> Hydrogen bonds vs. covalent bonds (weak vs. strong bonds)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Energy:</a:t>
            </a:r>
            <a:r>
              <a:rPr b="0" i="0" lang="en" sz="1200">
                <a:solidFill>
                  <a:schemeClr val="dk1"/>
                </a:solidFill>
                <a:latin typeface="Calibri"/>
                <a:ea typeface="Calibri"/>
                <a:cs typeface="Calibri"/>
                <a:sym typeface="Calibri"/>
              </a:rPr>
              <a:t> Helicase requires ATP (connects to cellular respiration)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knowledge:</a:t>
            </a:r>
            <a:r>
              <a:rPr b="0" i="0" lang="en" sz="1200">
                <a:solidFill>
                  <a:schemeClr val="dk1"/>
                </a:solidFill>
                <a:latin typeface="Calibri"/>
                <a:ea typeface="Calibri"/>
                <a:cs typeface="Calibri"/>
                <a:sym typeface="Calibri"/>
              </a:rPr>
              <a:t> Students predicted strand separation on Slide 18—now they see HOW it happens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Separated strands become templates for DNA polymerase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Crosscutting Concept 6 (Structure and Function—helicase structure enables its separating function)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step-by-step card:</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Build a double helix (6 base pairs)</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Place helicase placemat in front of you</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Thread double helix through bottom opening</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Push slowly upward</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Watch what happens to the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Ask: "Helicase moves at about 1000 base pairs per second in bacteria. How might cells regulate the speed of helicase to coordinate with DNA polymerase?"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 learners:</a:t>
            </a:r>
            <a:r>
              <a:rPr b="0" i="0" lang="en" sz="1200">
                <a:solidFill>
                  <a:schemeClr val="dk1"/>
                </a:solidFill>
                <a:latin typeface="Calibri"/>
                <a:ea typeface="Calibri"/>
                <a:cs typeface="Calibri"/>
                <a:sym typeface="Calibri"/>
              </a:rPr>
              <a:t> Use the document camera to project one group's model so everyone can see the process in real-time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kinesthetic learners:</a:t>
            </a:r>
            <a:r>
              <a:rPr b="0" i="0" lang="en" sz="1200">
                <a:solidFill>
                  <a:schemeClr val="dk1"/>
                </a:solidFill>
                <a:latin typeface="Calibri"/>
                <a:ea typeface="Calibri"/>
                <a:cs typeface="Calibri"/>
                <a:sym typeface="Calibri"/>
              </a:rPr>
              <a:t> This activity is perfect—hands-on, movement-based, tactile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this hands-on exploration matters: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could simply be TOLD "helicase unzips DNA," but by DOING it themselves, they: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Remember it better (kinesthetic memory)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Understand it more deeply (not just memorizing)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See the mechanism visually and tactilely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Build intuition about molecular processes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Common teacher mistake to avoid: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Don't rush through this exploration. Students need time to thread DNA through, observe carefully, and discuss with their group. If you rush, they'll miss key observations.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Troubleshooting: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Problem:</a:t>
            </a:r>
            <a:r>
              <a:rPr b="0" i="0" lang="en" sz="1200">
                <a:solidFill>
                  <a:schemeClr val="dk1"/>
                </a:solidFill>
                <a:latin typeface="Calibri"/>
                <a:ea typeface="Calibri"/>
                <a:cs typeface="Calibri"/>
                <a:sym typeface="Calibri"/>
              </a:rPr>
              <a:t> Students can't figure out how to thread DNA through helicase</a:t>
            </a:r>
            <a:br>
              <a:rPr b="0" i="0" lang="en" sz="1200">
                <a:solidFill>
                  <a:schemeClr val="dk1"/>
                </a:solidFill>
                <a:latin typeface="Calibri"/>
                <a:ea typeface="Calibri"/>
                <a:cs typeface="Calibri"/>
                <a:sym typeface="Calibri"/>
              </a:rPr>
            </a:br>
            <a:r>
              <a:rPr b="1" i="0" lang="en" sz="1200">
                <a:solidFill>
                  <a:schemeClr val="dk1"/>
                </a:solidFill>
                <a:latin typeface="Calibri"/>
                <a:ea typeface="Calibri"/>
                <a:cs typeface="Calibri"/>
                <a:sym typeface="Calibri"/>
              </a:rPr>
              <a:t>Solution:</a:t>
            </a:r>
            <a:r>
              <a:rPr b="0" i="0" lang="en" sz="1200">
                <a:solidFill>
                  <a:schemeClr val="dk1"/>
                </a:solidFill>
                <a:latin typeface="Calibri"/>
                <a:ea typeface="Calibri"/>
                <a:cs typeface="Calibri"/>
                <a:sym typeface="Calibri"/>
              </a:rPr>
              <a:t> Demonstrate clearly at the front of the room. Use document camera if available. Walk around and help groups get started.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Problem:</a:t>
            </a:r>
            <a:r>
              <a:rPr b="0" i="0" lang="en" sz="1200">
                <a:solidFill>
                  <a:schemeClr val="dk1"/>
                </a:solidFill>
                <a:latin typeface="Calibri"/>
                <a:ea typeface="Calibri"/>
                <a:cs typeface="Calibri"/>
                <a:sym typeface="Calibri"/>
              </a:rPr>
              <a:t> The foam pieces are difficult to manipulate through the placemat</a:t>
            </a:r>
            <a:br>
              <a:rPr b="0" i="0" lang="en" sz="1200">
                <a:solidFill>
                  <a:schemeClr val="dk1"/>
                </a:solidFill>
                <a:latin typeface="Calibri"/>
                <a:ea typeface="Calibri"/>
                <a:cs typeface="Calibri"/>
                <a:sym typeface="Calibri"/>
              </a:rPr>
            </a:br>
            <a:r>
              <a:rPr b="1" i="0" lang="en" sz="1200">
                <a:solidFill>
                  <a:schemeClr val="dk1"/>
                </a:solidFill>
                <a:latin typeface="Calibri"/>
                <a:ea typeface="Calibri"/>
                <a:cs typeface="Calibri"/>
                <a:sym typeface="Calibri"/>
              </a:rPr>
              <a:t>Solution:</a:t>
            </a:r>
            <a:r>
              <a:rPr b="0" i="0" lang="en" sz="1200">
                <a:solidFill>
                  <a:schemeClr val="dk1"/>
                </a:solidFill>
                <a:latin typeface="Calibri"/>
                <a:ea typeface="Calibri"/>
                <a:cs typeface="Calibri"/>
                <a:sym typeface="Calibri"/>
              </a:rPr>
              <a:t> If a shaking motion doesn’t work for students, they can gently start to pull the strands apart before threading them through the model.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Vocabulary reinforcement: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these terms on the board: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Helicase</a:t>
            </a:r>
            <a:r>
              <a:rPr b="0" i="0" lang="en" sz="1200">
                <a:solidFill>
                  <a:schemeClr val="dk1"/>
                </a:solidFill>
                <a:latin typeface="Calibri"/>
                <a:ea typeface="Calibri"/>
                <a:cs typeface="Calibri"/>
                <a:sym typeface="Calibri"/>
              </a:rPr>
              <a:t> = enzyme that unzips DNA</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Unzip</a:t>
            </a:r>
            <a:r>
              <a:rPr b="0" i="0" lang="en" sz="1200">
                <a:solidFill>
                  <a:schemeClr val="dk1"/>
                </a:solidFill>
                <a:latin typeface="Calibri"/>
                <a:ea typeface="Calibri"/>
                <a:cs typeface="Calibri"/>
                <a:sym typeface="Calibri"/>
              </a:rPr>
              <a:t> = separate the two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Replication fork</a:t>
            </a:r>
            <a:r>
              <a:rPr b="0" i="0" lang="en" sz="1200">
                <a:solidFill>
                  <a:schemeClr val="dk1"/>
                </a:solidFill>
                <a:latin typeface="Calibri"/>
                <a:ea typeface="Calibri"/>
                <a:cs typeface="Calibri"/>
                <a:sym typeface="Calibri"/>
              </a:rPr>
              <a:t> = Y-shaped structure where DNA is separated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Template strand</a:t>
            </a:r>
            <a:r>
              <a:rPr b="0" i="0" lang="en" sz="1200">
                <a:solidFill>
                  <a:schemeClr val="dk1"/>
                </a:solidFill>
                <a:latin typeface="Calibri"/>
                <a:ea typeface="Calibri"/>
                <a:cs typeface="Calibri"/>
                <a:sym typeface="Calibri"/>
              </a:rPr>
              <a:t> = single strand used as a pattern for building new DNA</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Connection to real molecular biology: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bacteria, helicase moves at about 1,000 base pairs per second—incredibly fast! In humans, it's slower (about 100 base pairs per second), but there are thousands of replication forks working simultaneously across all your chromosomes."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Preview next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you've seen how helicase separates the strands. But separation is only HALF the job. Next, you'll explore DNA polymerase—the enzyme that BUILDS new DNA strands using those separated strands as templates."</a:t>
            </a:r>
            <a:endParaRPr/>
          </a:p>
          <a:p>
            <a:pPr indent="0" lvl="0" marL="0" rtl="0" algn="l">
              <a:spcBef>
                <a:spcPts val="0"/>
              </a:spcBef>
              <a:spcAft>
                <a:spcPts val="0"/>
              </a:spcAft>
              <a:buNone/>
            </a:pPr>
            <a:br>
              <a:rPr lang="en"/>
            </a:br>
            <a:endParaRPr/>
          </a:p>
        </p:txBody>
      </p:sp>
      <p:sp>
        <p:nvSpPr>
          <p:cNvPr id="1317" name="Google Shape;1317;g3eecb6f0a23_0_930: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9" name="Shape 1379"/>
        <p:cNvGrpSpPr/>
        <p:nvPr/>
      </p:nvGrpSpPr>
      <p:grpSpPr>
        <a:xfrm>
          <a:off x="0" y="0"/>
          <a:ext cx="0" cy="0"/>
          <a:chOff x="0" y="0"/>
          <a:chExt cx="0" cy="0"/>
        </a:xfrm>
      </p:grpSpPr>
      <p:sp>
        <p:nvSpPr>
          <p:cNvPr id="1380" name="Google Shape;1380;g3eecb6f0a23_0_994: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381" name="Google Shape;1381;g3eecb6f0a23_0_994: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[~6-8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explores </a:t>
            </a:r>
            <a:r>
              <a:rPr b="1" i="0" lang="en" sz="1200">
                <a:solidFill>
                  <a:schemeClr val="dk1"/>
                </a:solidFill>
                <a:latin typeface="Calibri"/>
                <a:ea typeface="Calibri"/>
                <a:cs typeface="Calibri"/>
                <a:sym typeface="Calibri"/>
              </a:rPr>
              <a:t>DNA polymerase function</a:t>
            </a:r>
            <a:r>
              <a:rPr b="0" i="0" lang="en" sz="1200">
                <a:solidFill>
                  <a:schemeClr val="dk1"/>
                </a:solidFill>
                <a:latin typeface="Calibri"/>
                <a:ea typeface="Calibri"/>
                <a:cs typeface="Calibri"/>
                <a:sym typeface="Calibri"/>
              </a:rPr>
              <a:t>—students discover how new strands are synthesized.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up the exploration: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seen how helicase separates DNA strands. Now we're going to explore the enzyme that BUILDS new strands: DNA polymerase."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Prepare materials: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"For this activity, you need ONE of your separated strands—use the top strand. You also need the DNA polymerase model and some free nucleotides (loose, unconnected pieces)."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Give students 30-60 seconds to prepare materials.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exploration instructions: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from the slide: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"Test the DNA polymerase with the top DNA strand. Use 5-10 nucleotides."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"Record your observations in your lab notebook."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Demonstrate the setup:</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Hold up a single DNA strand and the DNA polymerase model:</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"Take your single strand—this is the TEMPLATE strand. Place the DNA template strand on top of the DNA polymerase following the printed shapes." (Demonstrate positioning polymerase on the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DNA polymerase's job is to BUILD a new complementary strand. Take loose nucleotides and try adding them one at a time, following the base pairing rules. But you can only add nucleotides in the active site highlighted in yellow."</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exploration time (4-5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"Work with your group. Position template DNA strand on top of the DNA polymerase and start building the complementary strand only in the yellow active site region. Answer the questions in your notebook. You have about 5 minutes."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The three guiding questions (from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"Where does DNA polymerase sit on the DNA?"</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"Can you add nucleotides to rebuild the second strand?"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"Does DNA polymerase help you match the correct bases?"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facilitate: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students explore, use guiding questions: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"What's the sequence of your template strand? What bases should you add to make the complementary strand?"</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"Try adding a WRONG base (like A to A). Does it fit through the polymerase?"</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"Which direction does the polymerase face? Does it matter?"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Watch for key discoveries: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Listen for students saying: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polymerase holds the template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"It guides the new nucleotides into place!"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"It only lets the correct base pair through!"</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"We're building the complementary strand one nucleotide at a time!"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Address the green question on the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After students have explored for 4-5 minutes, bring the class together for the key question: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"What is DNA polymerase's job during replication?"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Call on 3-4 students. Listen for: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"It builds the new DNA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"It adds nucleotides one at a time"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"It matches the correct bases using the base pairing rules"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"It uses the old strand as a template"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Formalize the concept: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polymerase's job is to </a:t>
            </a:r>
            <a:r>
              <a:rPr b="1" i="0" lang="en" sz="1200">
                <a:solidFill>
                  <a:schemeClr val="dk1"/>
                </a:solidFill>
                <a:latin typeface="Calibri"/>
                <a:ea typeface="Calibri"/>
                <a:cs typeface="Calibri"/>
                <a:sym typeface="Calibri"/>
              </a:rPr>
              <a:t>read the template strand</a:t>
            </a:r>
            <a:r>
              <a:rPr b="0" i="0" lang="en" sz="1200">
                <a:solidFill>
                  <a:schemeClr val="dk1"/>
                </a:solidFill>
                <a:latin typeface="Calibri"/>
                <a:ea typeface="Calibri"/>
                <a:cs typeface="Calibri"/>
                <a:sym typeface="Calibri"/>
              </a:rPr>
              <a:t> and </a:t>
            </a:r>
            <a:r>
              <a:rPr b="1" i="0" lang="en" sz="1200">
                <a:solidFill>
                  <a:schemeClr val="dk1"/>
                </a:solidFill>
                <a:latin typeface="Calibri"/>
                <a:ea typeface="Calibri"/>
                <a:cs typeface="Calibri"/>
                <a:sym typeface="Calibri"/>
              </a:rPr>
              <a:t>build a new complementary strand</a:t>
            </a:r>
            <a:r>
              <a:rPr b="0" i="0" lang="en" sz="1200">
                <a:solidFill>
                  <a:schemeClr val="dk1"/>
                </a:solidFill>
                <a:latin typeface="Calibri"/>
                <a:ea typeface="Calibri"/>
                <a:cs typeface="Calibri"/>
                <a:sym typeface="Calibri"/>
              </a:rPr>
              <a:t> by adding nucleotides one at a time. It follows the base pairing rules: if the template has A, it adds T; if the template has G, it adds 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polymerase acts like a molecular 'quality control' machine—its shape ensures only the correct base pairs can fit through. This is how DNA replication stays accurate!"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Introduce key vocabulary: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the board: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DNA Polymerase</a:t>
            </a:r>
            <a:r>
              <a:rPr b="0" i="0" lang="en" sz="1200">
                <a:solidFill>
                  <a:schemeClr val="dk1"/>
                </a:solidFill>
                <a:latin typeface="Calibri"/>
                <a:ea typeface="Calibri"/>
                <a:cs typeface="Calibri"/>
                <a:sym typeface="Calibri"/>
              </a:rPr>
              <a:t> = enzyme that builds new DNA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Template strand</a:t>
            </a:r>
            <a:r>
              <a:rPr b="0" i="0" lang="en" sz="1200">
                <a:solidFill>
                  <a:schemeClr val="dk1"/>
                </a:solidFill>
                <a:latin typeface="Calibri"/>
                <a:ea typeface="Calibri"/>
                <a:cs typeface="Calibri"/>
                <a:sym typeface="Calibri"/>
              </a:rPr>
              <a:t> = the original strand used as a pattern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Complementary strand</a:t>
            </a:r>
            <a:r>
              <a:rPr b="0" i="0" lang="en" sz="1200">
                <a:solidFill>
                  <a:schemeClr val="dk1"/>
                </a:solidFill>
                <a:latin typeface="Calibri"/>
                <a:ea typeface="Calibri"/>
                <a:cs typeface="Calibri"/>
                <a:sym typeface="Calibri"/>
              </a:rPr>
              <a:t> = the new strand being built</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APPLY / ANALYZE / DISCOVER]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position the template DNA on the DNA polymerase, exploring how the enzyme interacts with DNA. They select appropriate free nucleotides and add them to build a complementary strand, applying base pairing rules. They observe that polymerase constrains where nucleotides can be added (in the yellow active site). They record observations about polymerase positioning, nucleotide addition, and accuracy mechanisms. Students discover synthesis direction and sequential addition (one nucleotide at a time). They articulate polymerase function: reading template and building complement.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polymerase creates nucleotides from scratch" (not understanding it assembles pre-existing nucleotides)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polymerase can add nucleotides in any order" (not understanding it reads the template)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polymerase works without any direction/orientation" (not yet understanding 5'→3' synthesis)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polymerase can start building anywhere on DNA" (not understanding it needs a primer—simplified in this model)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Polymerase assembles, doesn't create:</a:t>
            </a:r>
            <a:r>
              <a:rPr b="0" i="0" lang="en" sz="1200">
                <a:solidFill>
                  <a:schemeClr val="dk1"/>
                </a:solidFill>
                <a:latin typeface="Calibri"/>
                <a:ea typeface="Calibri"/>
                <a:cs typeface="Calibri"/>
                <a:sym typeface="Calibri"/>
              </a:rPr>
              <a:t> "DNA polymerase doesn't make nucleotides—it takes nucleotides that already exist in the cell (from food you eat!) and connects them in the right order. Think of it like a construction worker: it doesn't make bricks, but it assembles bricks into a wall."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Template dictates sequence:</a:t>
            </a:r>
            <a:r>
              <a:rPr b="0" i="0" lang="en" sz="1200">
                <a:solidFill>
                  <a:schemeClr val="dk1"/>
                </a:solidFill>
                <a:latin typeface="Calibri"/>
                <a:ea typeface="Calibri"/>
                <a:cs typeface="Calibri"/>
                <a:sym typeface="Calibri"/>
              </a:rPr>
              <a:t> "Polymerase can't just add any random nucleotide. It READS the template strand and adds the complementary nucleotide. If template says A, polymerase MUST add T. If template says G, polymerase MUST add C. The sequence is determined by the template."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Direction matters (preview):</a:t>
            </a:r>
            <a:r>
              <a:rPr b="0" i="0" lang="en" sz="1200">
                <a:solidFill>
                  <a:schemeClr val="dk1"/>
                </a:solidFill>
                <a:latin typeface="Calibri"/>
                <a:ea typeface="Calibri"/>
                <a:cs typeface="Calibri"/>
                <a:sym typeface="Calibri"/>
              </a:rPr>
              <a:t> "DNA polymerase can only build in ONE direction: 5' to 3'. We'll explore what that means in the next few slides, but for now, know that polymerase has a specific orientation—it can't work backwards."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Primer requirement (simplified here):</a:t>
            </a:r>
            <a:r>
              <a:rPr b="0" i="0" lang="en" sz="1200">
                <a:solidFill>
                  <a:schemeClr val="dk1"/>
                </a:solidFill>
                <a:latin typeface="Calibri"/>
                <a:ea typeface="Calibri"/>
                <a:cs typeface="Calibri"/>
                <a:sym typeface="Calibri"/>
              </a:rPr>
              <a:t> "In real cells, DNA polymerase can't start from nothing—it needs a short RNA primer to start building. Our foam models simplify this—you can start adding nucleotides directly. But in reality, another enzyme (primase) creates the starting point."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Demonstrate with the model:</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Hold up DNA polymerase and a single strand: "Watch how I position the polymerase. The template strand fits into the top channel (indicated with a dashed line and a nucleotide outline ). Now I take a free nucleotide—let's say the template has A, so I need to add T (hold up T nucleotide). I slide T into position under A in the yellow active site, and they pair. The polymerase guides this pairing."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I move the polymerase forward one position and add the next nucleotide. One at a time, reading the template, adding the complement."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student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Walk around and highlight good examples: "Look at this group's model. See how the polymerase is positioned on the template strand? See the new complementary strand being built? That's DNA synthesis in action!"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slide image: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the slide has an image of DNA polymerase at work, point to it: "Here's a diagram showing DNA polymerase. Notice how it clamps around the DNA? That's what your foam model represents."</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Observe during exploration: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students successfully positioning DNA polymerase on their template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they adding nucleotides that follow base pairing rules?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they building the strand sequentially (one nucleotide at a time)?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individual groups: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your template strand. Now show me the new strand you're building." (Check for complementary pairing)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 happens if you try to add a wrong base?" (They should explain it doesn't fit well)</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 does DNA polymerase do?" (Answer: builds new DNA strand using template)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sequence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a template sequence on the board: </a:t>
            </a:r>
            <a:r>
              <a:rPr b="1" i="0" lang="en" sz="1200">
                <a:solidFill>
                  <a:schemeClr val="dk1"/>
                </a:solidFill>
                <a:latin typeface="Calibri"/>
                <a:ea typeface="Calibri"/>
                <a:cs typeface="Calibri"/>
                <a:sym typeface="Calibri"/>
              </a:rPr>
              <a:t>A - T - G - C</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this is your template strand, what sequence should DNA polymerase build?"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T - A - C - 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Listen for understanding of:</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Template-directed synthesis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Base pairing rules application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Sequential addition (not all at once)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successfully build complementary strands</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add incorrect bases or don't understand</a:t>
            </a:r>
            <a:r>
              <a:rPr b="0" i="0" lang="en" sz="1200">
                <a:solidFill>
                  <a:schemeClr val="dk1"/>
                </a:solidFill>
                <a:latin typeface="Calibri"/>
                <a:ea typeface="Calibri"/>
                <a:cs typeface="Calibri"/>
                <a:sym typeface="Calibri"/>
              </a:rPr>
              <a:t> → Clarify: "Let's practice together. My template is A-T-G. What's the first base I should add? (T) Good. What's the second? (A) Good. What's the third? (C) Yes! The template TELLS you what to add."</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Protein function:</a:t>
            </a:r>
            <a:r>
              <a:rPr b="0" i="0" lang="en" sz="1200">
                <a:solidFill>
                  <a:schemeClr val="dk1"/>
                </a:solidFill>
                <a:latin typeface="Calibri"/>
                <a:ea typeface="Calibri"/>
                <a:cs typeface="Calibri"/>
                <a:sym typeface="Calibri"/>
              </a:rPr>
              <a:t> DNA polymerase is one of the most important enzymes in biology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Information transfer:</a:t>
            </a:r>
            <a:r>
              <a:rPr b="0" i="0" lang="en" sz="1200">
                <a:solidFill>
                  <a:schemeClr val="dk1"/>
                </a:solidFill>
                <a:latin typeface="Calibri"/>
                <a:ea typeface="Calibri"/>
                <a:cs typeface="Calibri"/>
                <a:sym typeface="Calibri"/>
              </a:rPr>
              <a:t> Template strand contains information; new strand copies it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knowledge:</a:t>
            </a:r>
            <a:r>
              <a:rPr b="0" i="0" lang="en" sz="1200">
                <a:solidFill>
                  <a:schemeClr val="dk1"/>
                </a:solidFill>
                <a:latin typeface="Calibri"/>
                <a:ea typeface="Calibri"/>
                <a:cs typeface="Calibri"/>
                <a:sym typeface="Calibri"/>
              </a:rPr>
              <a:t> Students already know base pairing rules (Slide 15)—now they're applying them in synthesis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DNA polymerase's direction (5'→3') will explain leading vs. lagging strand differences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HS-LS1-1 (Structure of DNA determines structure of proteins—accurate copying is essential)</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template sequence card and a matching answer key so they can check their work:</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Template: A-T-G-C-T-A</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Complement: T-A-C-G-A-T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Ask: "DNA polymerase has a 'proofreading' function—it checks each nucleotide after adding it. How might that work? What happens if it detects an error?"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 learners:</a:t>
            </a:r>
            <a:r>
              <a:rPr b="0" i="0" lang="en" sz="1200">
                <a:solidFill>
                  <a:schemeClr val="dk1"/>
                </a:solidFill>
                <a:latin typeface="Calibri"/>
                <a:ea typeface="Calibri"/>
                <a:cs typeface="Calibri"/>
                <a:sym typeface="Calibri"/>
              </a:rPr>
              <a:t> Use document camera to show one group's model in action—project it so whole class can see nucleotides being added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kinesthetic learners:</a:t>
            </a:r>
            <a:r>
              <a:rPr b="0" i="0" lang="en" sz="1200">
                <a:solidFill>
                  <a:schemeClr val="dk1"/>
                </a:solidFill>
                <a:latin typeface="Calibri"/>
                <a:ea typeface="Calibri"/>
                <a:cs typeface="Calibri"/>
                <a:sym typeface="Calibri"/>
              </a:rPr>
              <a:t> This is highly kinesthetic—students are physically building</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this exploration matters: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polymerase is the KEY enzyme of replication. By manipulating the model, students viscerally understand: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Template-directed synthesis (the template TELLS polymerase what to add)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Sequential addition (one nucleotide at a time, not all at once)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Accuracy mechanism (shape complementarity ensures correct pairing)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Polymerase accuracy in real cells: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polymerase is incredibly accurate. It makes only about 1 error per 10,000 nucleotides. And it has built-in proofreading—if it adds a wrong base, it can back up, remove it, and try again. We'll explore error correction in detail in the optional extension."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Connection to medicine: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"Many cancer treatments target DNA polymerase. Chemotherapy drugs can block DNA polymerase in rapidly dividing cancer cells, stopping them from copying their DNA and dividing."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Troubleshooting: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Problem:</a:t>
            </a:r>
            <a:r>
              <a:rPr b="0" i="0" lang="en" sz="1200">
                <a:solidFill>
                  <a:schemeClr val="dk1"/>
                </a:solidFill>
                <a:latin typeface="Calibri"/>
                <a:ea typeface="Calibri"/>
                <a:cs typeface="Calibri"/>
                <a:sym typeface="Calibri"/>
              </a:rPr>
              <a:t> Students struggle to position the template DNA on the DNA polymerase</a:t>
            </a:r>
            <a:br>
              <a:rPr b="0" i="0" lang="en" sz="1200">
                <a:solidFill>
                  <a:schemeClr val="dk1"/>
                </a:solidFill>
                <a:latin typeface="Calibri"/>
                <a:ea typeface="Calibri"/>
                <a:cs typeface="Calibri"/>
                <a:sym typeface="Calibri"/>
              </a:rPr>
            </a:br>
            <a:r>
              <a:rPr b="1" i="0" lang="en" sz="1200">
                <a:solidFill>
                  <a:schemeClr val="dk1"/>
                </a:solidFill>
                <a:latin typeface="Calibri"/>
                <a:ea typeface="Calibri"/>
                <a:cs typeface="Calibri"/>
                <a:sym typeface="Calibri"/>
              </a:rPr>
              <a:t>Solution:</a:t>
            </a:r>
            <a:r>
              <a:rPr b="0" i="0" lang="en" sz="1200">
                <a:solidFill>
                  <a:schemeClr val="dk1"/>
                </a:solidFill>
                <a:latin typeface="Calibri"/>
                <a:ea typeface="Calibri"/>
                <a:cs typeface="Calibri"/>
                <a:sym typeface="Calibri"/>
              </a:rPr>
              <a:t> Show them the graphics where the template fits. The images on the polymerase should match the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Problem:</a:t>
            </a:r>
            <a:r>
              <a:rPr b="0" i="0" lang="en" sz="1200">
                <a:solidFill>
                  <a:schemeClr val="dk1"/>
                </a:solidFill>
                <a:latin typeface="Calibri"/>
                <a:ea typeface="Calibri"/>
                <a:cs typeface="Calibri"/>
                <a:sym typeface="Calibri"/>
              </a:rPr>
              <a:t> Students try to add all nucleotides at once instead of sequentially</a:t>
            </a:r>
            <a:br>
              <a:rPr b="0" i="0" lang="en" sz="1200">
                <a:solidFill>
                  <a:schemeClr val="dk1"/>
                </a:solidFill>
                <a:latin typeface="Calibri"/>
                <a:ea typeface="Calibri"/>
                <a:cs typeface="Calibri"/>
                <a:sym typeface="Calibri"/>
              </a:rPr>
            </a:br>
            <a:r>
              <a:rPr b="1" i="0" lang="en" sz="1200">
                <a:solidFill>
                  <a:schemeClr val="dk1"/>
                </a:solidFill>
                <a:latin typeface="Calibri"/>
                <a:ea typeface="Calibri"/>
                <a:cs typeface="Calibri"/>
                <a:sym typeface="Calibri"/>
              </a:rPr>
              <a:t>Solution:</a:t>
            </a:r>
            <a:r>
              <a:rPr b="0" i="0" lang="en" sz="1200">
                <a:solidFill>
                  <a:schemeClr val="dk1"/>
                </a:solidFill>
                <a:latin typeface="Calibri"/>
                <a:ea typeface="Calibri"/>
                <a:cs typeface="Calibri"/>
                <a:sym typeface="Calibri"/>
              </a:rPr>
              <a:t> Emphasize: "One at a time! Polymerase adds ONE nucleotide in the active site, then moves forward, then adds the NEXT nucleotide. It's sequential, not simultaneous. You may only add nucleotides in the yellow active site."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Problem:</a:t>
            </a:r>
            <a:r>
              <a:rPr b="0" i="0" lang="en" sz="1200">
                <a:solidFill>
                  <a:schemeClr val="dk1"/>
                </a:solidFill>
                <a:latin typeface="Calibri"/>
                <a:ea typeface="Calibri"/>
                <a:cs typeface="Calibri"/>
                <a:sym typeface="Calibri"/>
              </a:rPr>
              <a:t> Students add incorrect bases</a:t>
            </a:r>
            <a:br>
              <a:rPr b="0" i="0" lang="en" sz="1200">
                <a:solidFill>
                  <a:schemeClr val="dk1"/>
                </a:solidFill>
                <a:latin typeface="Calibri"/>
                <a:ea typeface="Calibri"/>
                <a:cs typeface="Calibri"/>
                <a:sym typeface="Calibri"/>
              </a:rPr>
            </a:br>
            <a:r>
              <a:rPr b="1" i="0" lang="en" sz="1200">
                <a:solidFill>
                  <a:schemeClr val="dk1"/>
                </a:solidFill>
                <a:latin typeface="Calibri"/>
                <a:ea typeface="Calibri"/>
                <a:cs typeface="Calibri"/>
                <a:sym typeface="Calibri"/>
              </a:rPr>
              <a:t>Solution:</a:t>
            </a:r>
            <a:r>
              <a:rPr b="0" i="0" lang="en" sz="1200">
                <a:solidFill>
                  <a:schemeClr val="dk1"/>
                </a:solidFill>
                <a:latin typeface="Calibri"/>
                <a:ea typeface="Calibri"/>
                <a:cs typeface="Calibri"/>
                <a:sym typeface="Calibri"/>
              </a:rPr>
              <a:t> Check their base pairing understanding. Review: A↔T, G↔C. Have them check each nucleotide: "Read the template base, then ask yourself what the complement is."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Preview of next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you understand what helicase does (separates strands) and what DNA polymerase does (builds new strands). The next slide asks you to REFLECT on what you've learned and explain these enzyme functions in your own words."</a:t>
            </a:r>
            <a:endParaRPr/>
          </a:p>
          <a:p>
            <a:pPr indent="0" lvl="0" marL="0" rtl="0" algn="l">
              <a:spcBef>
                <a:spcPts val="0"/>
              </a:spcBef>
              <a:spcAft>
                <a:spcPts val="0"/>
              </a:spcAft>
              <a:buNone/>
            </a:pPr>
            <a:r>
              <a:t/>
            </a:r>
            <a:endParaRPr/>
          </a:p>
        </p:txBody>
      </p:sp>
      <p:sp>
        <p:nvSpPr>
          <p:cNvPr id="1382" name="Google Shape;1382;g3eecb6f0a23_0_994: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5" name="Shape 1455"/>
        <p:cNvGrpSpPr/>
        <p:nvPr/>
      </p:nvGrpSpPr>
      <p:grpSpPr>
        <a:xfrm>
          <a:off x="0" y="0"/>
          <a:ext cx="0" cy="0"/>
          <a:chOff x="0" y="0"/>
          <a:chExt cx="0" cy="0"/>
        </a:xfrm>
      </p:grpSpPr>
      <p:sp>
        <p:nvSpPr>
          <p:cNvPr id="1456" name="Google Shape;1456;g3eecb6f0a23_0_2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7" name="Google Shape;1457;g3eecb6f0a23_0_2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4" name="Shape 1494"/>
        <p:cNvGrpSpPr/>
        <p:nvPr/>
      </p:nvGrpSpPr>
      <p:grpSpPr>
        <a:xfrm>
          <a:off x="0" y="0"/>
          <a:ext cx="0" cy="0"/>
          <a:chOff x="0" y="0"/>
          <a:chExt cx="0" cy="0"/>
        </a:xfrm>
      </p:grpSpPr>
      <p:sp>
        <p:nvSpPr>
          <p:cNvPr id="1495" name="Google Shape;1495;g3eecb6f0a23_0_2339: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496" name="Google Shape;1496;g3eecb6f0a23_0_2339: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[~8-10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provides a </a:t>
            </a:r>
            <a:r>
              <a:rPr b="1" i="0" lang="en" sz="1200">
                <a:solidFill>
                  <a:schemeClr val="dk1"/>
                </a:solidFill>
                <a:latin typeface="Calibri"/>
                <a:ea typeface="Calibri"/>
                <a:cs typeface="Calibri"/>
                <a:sym typeface="Calibri"/>
              </a:rPr>
              <a:t>comprehensive hands-on synthesis</a:t>
            </a:r>
            <a:r>
              <a:rPr b="0" i="0" lang="en" sz="1200">
                <a:solidFill>
                  <a:schemeClr val="dk1"/>
                </a:solidFill>
                <a:latin typeface="Calibri"/>
                <a:ea typeface="Calibri"/>
                <a:cs typeface="Calibri"/>
                <a:sym typeface="Calibri"/>
              </a:rPr>
              <a:t>—students model the complete replication process using all three enzymes together.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Transition to full modeling: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learned about each enzyme individually. Now it's time to put it ALL together. You're going to model the complete DNA replication process from start to finish using helicase, DNA polymerase, and conceptually, DNA ligase."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expectations: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your chance to show you understand the entire process. You'll need to coordinate: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Helicase unzipping the DNA</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Leading strand synthesis (continuous)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Lagging strand synthesis (Okazaki fragments)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Conceptually, how ligase would join the fragments"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Review materials needed: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group should have: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One helicase placemat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Two DNA polymerase models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Your rebuilt double helix (6-8 base pairs)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Extra loose nucleotides for building new strands"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Give students 1 minute to gather materials if needed.</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modeling instructions: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"Use all three enzymes together and model DNA replication."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"Here's the process you should demonstrate: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1:</a:t>
            </a:r>
            <a:r>
              <a:rPr b="0" i="0" lang="en" sz="1200">
                <a:solidFill>
                  <a:schemeClr val="dk1"/>
                </a:solidFill>
                <a:latin typeface="Calibri"/>
                <a:ea typeface="Calibri"/>
                <a:cs typeface="Calibri"/>
                <a:sym typeface="Calibri"/>
              </a:rPr>
              <a:t> Thread your double helix through the helicase (separation begins)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2:</a:t>
            </a:r>
            <a:r>
              <a:rPr b="0" i="0" lang="en" sz="1200">
                <a:solidFill>
                  <a:schemeClr val="dk1"/>
                </a:solidFill>
                <a:latin typeface="Calibri"/>
                <a:ea typeface="Calibri"/>
                <a:cs typeface="Calibri"/>
                <a:sym typeface="Calibri"/>
              </a:rPr>
              <a:t> Position one DNA polymerase on the TOP strand (leading strand)—it should follow helicase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3:</a:t>
            </a:r>
            <a:r>
              <a:rPr b="0" i="0" lang="en" sz="1200">
                <a:solidFill>
                  <a:schemeClr val="dk1"/>
                </a:solidFill>
                <a:latin typeface="Calibri"/>
                <a:ea typeface="Calibri"/>
                <a:cs typeface="Calibri"/>
                <a:sym typeface="Calibri"/>
              </a:rPr>
              <a:t> Position another DNA polymerase on the BOTTOM strand (lagging strand)—remember it builds in short pieces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4:</a:t>
            </a:r>
            <a:r>
              <a:rPr b="0" i="0" lang="en" sz="1200">
                <a:solidFill>
                  <a:schemeClr val="dk1"/>
                </a:solidFill>
                <a:latin typeface="Calibri"/>
                <a:ea typeface="Calibri"/>
                <a:cs typeface="Calibri"/>
                <a:sym typeface="Calibri"/>
              </a:rPr>
              <a:t> Build the NEW leading strand continuously, adding nucleotides one at a time following helicase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5:</a:t>
            </a:r>
            <a:r>
              <a:rPr b="0" i="0" lang="en" sz="1200">
                <a:solidFill>
                  <a:schemeClr val="dk1"/>
                </a:solidFill>
                <a:latin typeface="Calibri"/>
                <a:ea typeface="Calibri"/>
                <a:cs typeface="Calibri"/>
                <a:sym typeface="Calibri"/>
              </a:rPr>
              <a:t> Build the NEW lagging strand in short pieces (2-3 nucleotides per fragment), multiple fragments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6:</a:t>
            </a:r>
            <a:r>
              <a:rPr b="0" i="0" lang="en" sz="1200">
                <a:solidFill>
                  <a:schemeClr val="dk1"/>
                </a:solidFill>
                <a:latin typeface="Calibri"/>
                <a:ea typeface="Calibri"/>
                <a:cs typeface="Calibri"/>
                <a:sym typeface="Calibri"/>
              </a:rPr>
              <a:t> Imagine DNA ligase joining the lagging strand fragments (you can point to where gaps would be filled)"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modeling time (6-8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have 6-8 minutes. Work as a team. Make sure EVERYONE in your group understands each step."</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facilitate: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groups work, walk around and ask probing questions: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"Show me which strand is the leading strand. How do you know?"</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"Show me an Okazaki fragment. Which direction is it built?"</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"What direction does helicase move?"</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"If I'm DNA ligase, where would I work?" (Pointing to gaps between Okazaki fragments)</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"What's the result of this process? How many double helices do you end up with?"</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Watch for successful modeling: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for groups that: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Thread DNA through helicase correctly (separation)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Position leading strand polymerase following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Position lagging strand polymerase building away from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Build leading strand continuously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Build lagging strand in short, separate pieces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Can explain where ligase would act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Provide real-time coaching: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groups struggle: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"Start with helicase—unzip the DNA first"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add the leading strand polymerase—which direction should it face?"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"For the lagging strand, don't try to build one long piece—build SHORT pieces"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"Remember: each Okazaki fragment is built 5'→3', but positioned toward helicase"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Showcase strong examples: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After 5-6 minutes, identify a group with excellent modeling. Use document camera (if available) or invite class to gather around: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"Everyone, let's look at this group's model. They've done a great job showing the complete process. Notice how they have: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Helicase creating the replication fork (point)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Leading strand being built continuously (point)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Multiple Okazaki fragments on the lagging strand (point)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Gaps where ligase would work (point)"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Whole-class discussion (2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Bring everyone back to seats.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that you've modeled replication, let's reflect: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Question 1:</a:t>
            </a:r>
            <a:r>
              <a:rPr b="0" i="0" lang="en" sz="1200">
                <a:solidFill>
                  <a:schemeClr val="dk1"/>
                </a:solidFill>
                <a:latin typeface="Calibri"/>
                <a:ea typeface="Calibri"/>
                <a:cs typeface="Calibri"/>
                <a:sym typeface="Calibri"/>
              </a:rPr>
              <a:t> "How many complete double helices do you create during replication?"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"Two! Each template strand gets a new complementary strand, creating two complete double helices from one original."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Question 2:</a:t>
            </a:r>
            <a:r>
              <a:rPr b="0" i="0" lang="en" sz="1200">
                <a:solidFill>
                  <a:schemeClr val="dk1"/>
                </a:solidFill>
                <a:latin typeface="Calibri"/>
                <a:ea typeface="Calibri"/>
                <a:cs typeface="Calibri"/>
                <a:sym typeface="Calibri"/>
              </a:rPr>
              <a:t> "Are the two new double helices identical to the original?"</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"Yes! Because of base pairing rules, the sequence is copied exactly."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Question 3:</a:t>
            </a:r>
            <a:r>
              <a:rPr b="0" i="0" lang="en" sz="1200">
                <a:solidFill>
                  <a:schemeClr val="dk1"/>
                </a:solidFill>
                <a:latin typeface="Calibri"/>
                <a:ea typeface="Calibri"/>
                <a:cs typeface="Calibri"/>
                <a:sym typeface="Calibri"/>
              </a:rPr>
              <a:t> "Does each new double helix contain one old strand and one new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"Yes! This is called semi-conservative replication—each new double helix has one parental strand and one newly synthesized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Introduce terminology (if time allows):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the board: </a:t>
            </a:r>
            <a:r>
              <a:rPr b="1" i="0" lang="en" sz="1200">
                <a:solidFill>
                  <a:schemeClr val="dk1"/>
                </a:solidFill>
                <a:latin typeface="Calibri"/>
                <a:ea typeface="Calibri"/>
                <a:cs typeface="Calibri"/>
                <a:sym typeface="Calibri"/>
              </a:rPr>
              <a:t>SEMI-CONSERVATIVE REPLICATION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new DNA molecule contains one OLD strand (from the parent) and one NEW strand (newly synthesized). Half is conserved (old), half is new. That's why it's called semi-conservative replication."</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APPLY / CREATE / SYNTHESIZE]</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orchestrate a complex multi-step process, coordinating multiple enzymes and synthesizing all prior learning. They physically manipulate models to demonstrate helicase movement, leading strand synthesis (continuous), and lagging strand synthesis (discontinuous). They apply understanding of directionality (5'→3'), antiparallel orientation, and enzyme functions. They demonstrate spatial reasoning, positioning enzymes correctly relative to DNA strands and fork movement. Students explain the process to group members, teaching and learning from peers. They consolidate understanding through hands-on application, creating a memorable kinesthetic experience.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model:</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Both strands synthesized continuously (forgetting lagging strand fragments)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Lagging strand fragments built in wrong direction (away from helicase instead of toward)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Helicase working after polymerase (wrong order—separation must happen first)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Only ONE new double helix created (not understanding both strands become templates)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Completely new DNA unrelated to original sequence (not understanding template-directed synthesis)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Both strands, different strategies:</a:t>
            </a:r>
            <a:r>
              <a:rPr b="0" i="0" lang="en" sz="1200">
                <a:solidFill>
                  <a:schemeClr val="dk1"/>
                </a:solidFill>
                <a:latin typeface="Calibri"/>
                <a:ea typeface="Calibri"/>
                <a:cs typeface="Calibri"/>
                <a:sym typeface="Calibri"/>
              </a:rPr>
              <a:t> "Make sure you're showing BOTH strands being copied—one continuously (leading), one in pieces (lagging). If you're only showing one strand, you're missing half the process!"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Okazaki fragment direction:</a:t>
            </a:r>
            <a:r>
              <a:rPr b="0" i="0" lang="en" sz="1200">
                <a:solidFill>
                  <a:schemeClr val="dk1"/>
                </a:solidFill>
                <a:latin typeface="Calibri"/>
                <a:ea typeface="Calibri"/>
                <a:cs typeface="Calibri"/>
                <a:sym typeface="Calibri"/>
              </a:rPr>
              <a:t> "Check your Okazaki fragments. Each one should be built 5'→3', and they should be oriented TOWARD the helicase, not away from it."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Order matters:</a:t>
            </a:r>
            <a:r>
              <a:rPr b="0" i="0" lang="en" sz="1200">
                <a:solidFill>
                  <a:schemeClr val="dk1"/>
                </a:solidFill>
                <a:latin typeface="Calibri"/>
                <a:ea typeface="Calibri"/>
                <a:cs typeface="Calibri"/>
                <a:sym typeface="Calibri"/>
              </a:rPr>
              <a:t> "Helicase FIRST, then polymerase. You can't synthesize new DNA until the strands are separated!"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Two identical double helices:</a:t>
            </a:r>
            <a:r>
              <a:rPr b="0" i="0" lang="en" sz="1200">
                <a:solidFill>
                  <a:schemeClr val="dk1"/>
                </a:solidFill>
                <a:latin typeface="Calibri"/>
                <a:ea typeface="Calibri"/>
                <a:cs typeface="Calibri"/>
                <a:sym typeface="Calibri"/>
              </a:rPr>
              <a:t> "The result of replication is TWO complete double helices. Each original template strand gets a new complementary strand built on it, creating two identical copies."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your own model to demonstrate: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Walk through the entire process at the front of the room:</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"Watch me model replication step-by-step:</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1:</a:t>
            </a:r>
            <a:r>
              <a:rPr b="0" i="0" lang="en" sz="1200">
                <a:solidFill>
                  <a:schemeClr val="dk1"/>
                </a:solidFill>
                <a:latin typeface="Calibri"/>
                <a:ea typeface="Calibri"/>
                <a:cs typeface="Calibri"/>
                <a:sym typeface="Calibri"/>
              </a:rPr>
              <a:t> I thread my double helix through helicase. The strands separate. (Demonstrate)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2:</a:t>
            </a:r>
            <a:r>
              <a:rPr b="0" i="0" lang="en" sz="1200">
                <a:solidFill>
                  <a:schemeClr val="dk1"/>
                </a:solidFill>
                <a:latin typeface="Calibri"/>
                <a:ea typeface="Calibri"/>
                <a:cs typeface="Calibri"/>
                <a:sym typeface="Calibri"/>
              </a:rPr>
              <a:t> I position leading strand polymerase following helicase. (Show position)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3:</a:t>
            </a:r>
            <a:r>
              <a:rPr b="0" i="0" lang="en" sz="1200">
                <a:solidFill>
                  <a:schemeClr val="dk1"/>
                </a:solidFill>
                <a:latin typeface="Calibri"/>
                <a:ea typeface="Calibri"/>
                <a:cs typeface="Calibri"/>
                <a:sym typeface="Calibri"/>
              </a:rPr>
              <a:t> I build the new leading strand continuously. (Add nucleotides one at a time)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4:</a:t>
            </a:r>
            <a:r>
              <a:rPr b="0" i="0" lang="en" sz="1200">
                <a:solidFill>
                  <a:schemeClr val="dk1"/>
                </a:solidFill>
                <a:latin typeface="Calibri"/>
                <a:ea typeface="Calibri"/>
                <a:cs typeface="Calibri"/>
                <a:sym typeface="Calibri"/>
              </a:rPr>
              <a:t> I position lagging strand polymerase. (Show it faces away from helicase)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5:</a:t>
            </a:r>
            <a:r>
              <a:rPr b="0" i="0" lang="en" sz="1200">
                <a:solidFill>
                  <a:schemeClr val="dk1"/>
                </a:solidFill>
                <a:latin typeface="Calibri"/>
                <a:ea typeface="Calibri"/>
                <a:cs typeface="Calibri"/>
                <a:sym typeface="Calibri"/>
              </a:rPr>
              <a:t> I build one short Okazaki fragment. (Build 3 nucleotides toward helicase)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6:</a:t>
            </a:r>
            <a:r>
              <a:rPr b="0" i="0" lang="en" sz="1200">
                <a:solidFill>
                  <a:schemeClr val="dk1"/>
                </a:solidFill>
                <a:latin typeface="Calibri"/>
                <a:ea typeface="Calibri"/>
                <a:cs typeface="Calibri"/>
                <a:sym typeface="Calibri"/>
              </a:rPr>
              <a:t> I move to a new position and build another fragment. (Build another 3 nucleotides)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7:</a:t>
            </a:r>
            <a:r>
              <a:rPr b="0" i="0" lang="en" sz="1200">
                <a:solidFill>
                  <a:schemeClr val="dk1"/>
                </a:solidFill>
                <a:latin typeface="Calibri"/>
                <a:ea typeface="Calibri"/>
                <a:cs typeface="Calibri"/>
                <a:sym typeface="Calibri"/>
              </a:rPr>
              <a:t> Ligase would join these fragments. (Point to gaps)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Result:</a:t>
            </a:r>
            <a:r>
              <a:rPr b="0" i="0" lang="en" sz="1200">
                <a:solidFill>
                  <a:schemeClr val="dk1"/>
                </a:solidFill>
                <a:latin typeface="Calibri"/>
                <a:ea typeface="Calibri"/>
                <a:cs typeface="Calibri"/>
                <a:sym typeface="Calibri"/>
              </a:rPr>
              <a:t> Two double helices!"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Draw comprehensive diagram on board: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text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BEFORE REPLICATION: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(one double helix)</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DURING REPLICATION: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Helicase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Leading  =====&gt;   \  (continuous)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Lagging  &lt;== &lt;==   \ (fragments)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AFTER REPLICATION: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(double helix #1: old strand + new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(double helix #2: old strand + new strand)</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This activity IS the formative assessment.</a:t>
            </a:r>
            <a:r>
              <a:rPr b="0" i="0" lang="en" sz="1200">
                <a:solidFill>
                  <a:schemeClr val="dk1"/>
                </a:solidFill>
                <a:latin typeface="Calibri"/>
                <a:ea typeface="Calibri"/>
                <a:cs typeface="Calibri"/>
                <a:sym typeface="Calibri"/>
              </a:rPr>
              <a:t> As you circulate, evaluate: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Excellent understanding: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Correctly positions all three enzymes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Builds leading strand continuously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Builds lagging strand in multiple short pieces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Can explain each step</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Understands semi-conservative replication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Partial understanding: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Positions enzymes correctly but builds both strands continuously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Builds fragments but in wrong direction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Can demonstrate but can't explain verbally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Needs reteaching: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Can't position enzymes correctly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Builds randomly without following base pairing rules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Doesn't understand difference between leading/lagging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Thinks only one strand is copied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each group:</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"Walk me through your model. Explain what each enzyme is doing."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"How many double helices do you end up with?" (Two)</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where DNA ligase would work." (Gaps between Okazaki fragments)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80%+ of groups successfully model the complete process</a:t>
            </a:r>
            <a:r>
              <a:rPr b="0" i="0" lang="en" sz="1200">
                <a:solidFill>
                  <a:schemeClr val="dk1"/>
                </a:solidFill>
                <a:latin typeface="Calibri"/>
                <a:ea typeface="Calibri"/>
                <a:cs typeface="Calibri"/>
                <a:sym typeface="Calibri"/>
              </a:rPr>
              <a:t> → Excellent!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50-79% have partial success</a:t>
            </a:r>
            <a:r>
              <a:rPr b="0" i="0" lang="en" sz="1200">
                <a:solidFill>
                  <a:schemeClr val="dk1"/>
                </a:solidFill>
                <a:latin typeface="Calibri"/>
                <a:ea typeface="Calibri"/>
                <a:cs typeface="Calibri"/>
                <a:sym typeface="Calibri"/>
              </a:rPr>
              <a:t> → Pause and do a whole-class demonstration with your model, then have groups try again.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&lt;50% are successful</a:t>
            </a:r>
            <a:r>
              <a:rPr b="0" i="0" lang="en" sz="1200">
                <a:solidFill>
                  <a:schemeClr val="dk1"/>
                </a:solidFill>
                <a:latin typeface="Calibri"/>
                <a:ea typeface="Calibri"/>
                <a:cs typeface="Calibri"/>
                <a:sym typeface="Calibri"/>
              </a:rPr>
              <a:t> → STOP and reteach systematically: review helicase function, leading strand, lagging strand separately before combining.</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Cell cycle:</a:t>
            </a:r>
            <a:r>
              <a:rPr b="0" i="0" lang="en" sz="1200">
                <a:solidFill>
                  <a:schemeClr val="dk1"/>
                </a:solidFill>
                <a:latin typeface="Calibri"/>
                <a:ea typeface="Calibri"/>
                <a:cs typeface="Calibri"/>
                <a:sym typeface="Calibri"/>
              </a:rPr>
              <a:t> This process happens during S-phase before cell division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Growth and repair:</a:t>
            </a:r>
            <a:r>
              <a:rPr b="0" i="0" lang="en" sz="1200">
                <a:solidFill>
                  <a:schemeClr val="dk1"/>
                </a:solidFill>
                <a:latin typeface="Calibri"/>
                <a:ea typeface="Calibri"/>
                <a:cs typeface="Calibri"/>
                <a:sym typeface="Calibri"/>
              </a:rPr>
              <a:t> Every time your body grows or heals, cells replicate DNA this way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Heredity:</a:t>
            </a:r>
            <a:r>
              <a:rPr b="0" i="0" lang="en" sz="1200">
                <a:solidFill>
                  <a:schemeClr val="dk1"/>
                </a:solidFill>
                <a:latin typeface="Calibri"/>
                <a:ea typeface="Calibri"/>
                <a:cs typeface="Calibri"/>
                <a:sym typeface="Calibri"/>
              </a:rPr>
              <a:t> DNA replication ensures genetic information passes to daughter cells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Next slide will formalize the steps in a summary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HS-LS1-4 (Use models to illustrate mechanisms of feedback), HS-LS3-1 (Ask questions about role of DNA)</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step-by-step instruction card they can follow while building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Add complexity: "Show where primase would add RNA primers. Show where DNA polymerase I would remove primers and fill gaps with DNA."</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kinesthetic learners:</a:t>
            </a:r>
            <a:r>
              <a:rPr b="0" i="0" lang="en" sz="1200">
                <a:solidFill>
                  <a:schemeClr val="dk1"/>
                </a:solidFill>
                <a:latin typeface="Calibri"/>
                <a:ea typeface="Calibri"/>
                <a:cs typeface="Calibri"/>
                <a:sym typeface="Calibri"/>
              </a:rPr>
              <a:t> This is ideal—full hands-on synthesis activity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 learners:</a:t>
            </a:r>
            <a:r>
              <a:rPr b="0" i="0" lang="en" sz="1200">
                <a:solidFill>
                  <a:schemeClr val="dk1"/>
                </a:solidFill>
                <a:latin typeface="Calibri"/>
                <a:ea typeface="Calibri"/>
                <a:cs typeface="Calibri"/>
                <a:sym typeface="Calibri"/>
              </a:rPr>
              <a:t> Encourage them to sketch their model in their notebook alongside the physical modeling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who finish early:</a:t>
            </a:r>
            <a:r>
              <a:rPr b="0" i="0" lang="en" sz="1200">
                <a:solidFill>
                  <a:schemeClr val="dk1"/>
                </a:solidFill>
                <a:latin typeface="Calibri"/>
                <a:ea typeface="Calibri"/>
                <a:cs typeface="Calibri"/>
                <a:sym typeface="Calibri"/>
              </a:rPr>
              <a:t> Challenge: "Model replication at TWO replication forks moving in opposite directions (bidirectional replication from one origin)"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this comprehensive modeling matters: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the CULMINATION of the entire activity. Students have learned about: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structure (Slides 8-17)</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Individual enzymes (Slides 19-21, 23-24)</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leading/lagging problem and solution (Slides 25-28)</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they APPLY all that knowledge in a coordinated, multi-step process. This synthesis activity: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Reveals gaps in understanding (if students can't model it, they don't fully understand it)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Creates memorable kinesthetic experience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Demonstrates mastery through application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Prepares students for formal assessment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Time management: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often takes longer than expected because the process is complex. Budget at least 8-10 minutes. If you're running short on time, you could shorten earlier slides, but try to preserve this synthesis activity—it's the heart of the lesson.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Group dynamics: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Make sure ALL group members participate. Rotate roles: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One student positions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Another builds leading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Another builds lagging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All explain the process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Connection to semi-conservative replication: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term 'semi-conservative' was confirmed by the Meselson-Stahl experiment in 1958. They used heavy nitrogen isotopes to track old vs. new DNA strands and proved that each new double helix contains one old strand and one new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Photo opportunity: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Take photos of student models in action. These make great documentation for: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Lab reports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Newsletters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Showcasing student learning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Preview next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successfully modeled the entire replication process hands-on. Now let's step back and look at a formalized, written summary of the complete replication process with all the steps clearly labeled."</a:t>
            </a:r>
            <a:endParaRPr/>
          </a:p>
          <a:p>
            <a:pPr indent="0" lvl="0" marL="0" rtl="0" algn="l">
              <a:spcBef>
                <a:spcPts val="0"/>
              </a:spcBef>
              <a:spcAft>
                <a:spcPts val="0"/>
              </a:spcAft>
              <a:buNone/>
            </a:pPr>
            <a:br>
              <a:rPr lang="en"/>
            </a:br>
            <a:endParaRPr/>
          </a:p>
        </p:txBody>
      </p:sp>
      <p:sp>
        <p:nvSpPr>
          <p:cNvPr id="1497" name="Google Shape;1497;g3eecb6f0a23_0_2339: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6" name="Shape 1586"/>
        <p:cNvGrpSpPr/>
        <p:nvPr/>
      </p:nvGrpSpPr>
      <p:grpSpPr>
        <a:xfrm>
          <a:off x="0" y="0"/>
          <a:ext cx="0" cy="0"/>
          <a:chOff x="0" y="0"/>
          <a:chExt cx="0" cy="0"/>
        </a:xfrm>
      </p:grpSpPr>
      <p:sp>
        <p:nvSpPr>
          <p:cNvPr id="1587" name="Google Shape;1587;g3eecb6f0a23_0_1356: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588" name="Google Shape;1588;g3eecb6f0a23_0_1356: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[~6-8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guides students </a:t>
            </a:r>
            <a:r>
              <a:rPr b="1" i="0" lang="en" sz="1200">
                <a:solidFill>
                  <a:schemeClr val="dk1"/>
                </a:solidFill>
                <a:latin typeface="Calibri"/>
                <a:ea typeface="Calibri"/>
                <a:cs typeface="Calibri"/>
                <a:sym typeface="Calibri"/>
              </a:rPr>
              <a:t>in discovering the lagging-strand solution</a:t>
            </a:r>
            <a:r>
              <a:rPr b="0" i="0" lang="en" sz="1200">
                <a:solidFill>
                  <a:schemeClr val="dk1"/>
                </a:solidFill>
                <a:latin typeface="Calibri"/>
                <a:ea typeface="Calibri"/>
                <a:cs typeface="Calibri"/>
                <a:sym typeface="Calibri"/>
              </a:rPr>
              <a:t> through hands-on problem-solving.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State the problem clearly: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the problem statement from the slide: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"Problem: DNA polymerase MUST build 5'→3', but on the bottom strand, this direction points AWAY from the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"But the cell still needs to copy this strand!"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Pose the challenge question: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Project the green question: </a:t>
            </a:r>
            <a:r>
              <a:rPr b="1" i="0" lang="en" sz="1200">
                <a:solidFill>
                  <a:schemeClr val="dk1"/>
                </a:solidFill>
                <a:latin typeface="Calibri"/>
                <a:ea typeface="Calibri"/>
                <a:cs typeface="Calibri"/>
                <a:sym typeface="Calibri"/>
              </a:rPr>
              <a:t>"How can the cell solve this? What are some potential solutions?"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thinking time (2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"Turn to your partner. Brainstorm: How could the cell copy the difficult strand, given the constraint that polymerase must build 5'→3' but can't follow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"Think creatively! Use your models to test ideas. You have 2 minutes."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listen to ideas: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students discuss, listen for creative solutions: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"What if it builds little pieces at a time?"</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"What if polymerase starts farther ahead and builds backward toward helicase?"</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"What if it builds in short chunks instead of one long strand?"</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"What if there are multiple polymerases working on small sections?"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Facilitate whole-class brainstorm (2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"Let's hear some ideas. What solutions did you come up with?"</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Call on 3-4 pairs. Chart ideas on the board without judging.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Common student proposals: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Build in short pieces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Have multiple polymerases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Start ahead and build toward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Wait until helicase is done, then build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Validate creative thinking: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"These are excellent ideas! Several of you proposed building in SHORT PIECES. That's exactly what cells do! Let's test it."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the hands-on challenge: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from the slide: </a:t>
            </a:r>
            <a:r>
              <a:rPr b="1" i="0" lang="en" sz="1200">
                <a:solidFill>
                  <a:schemeClr val="dk1"/>
                </a:solidFill>
                <a:latin typeface="Calibri"/>
                <a:ea typeface="Calibri"/>
                <a:cs typeface="Calibri"/>
                <a:sym typeface="Calibri"/>
              </a:rPr>
              <a:t>"Test different techniques. Hint: try building short segments at a time."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"Use your models. Try to copy the bottom strand by building SHORT PIECES instead of one long continuous strand. See if this workaround solves the directional problem."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exploration time (4-5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 have 4-5 minutes to test this. Work with your group."</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guide discovery: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students work, use guiding questions: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"Start a short distance away from the helicase. Build a short piece (3-4 nucleotides) toward the helicase. Does that work?"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"Now move farther away from helicase and start another short piece. Build toward helicase again."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"Can you build multiple short pieces this way, all building 5'→3' but in the direction TOWARD helicase?"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Watch for the "aha" moment: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Listen for students realizing: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"Oh! If I build short pieces, I can build 5'→3' AND toward the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 start farther away and build backward toward where helicase was!"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"We need multiple pieces that get joined together later!"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Key insight to facilitate: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"You're building BACKWARD relative to the overall replication direction, but each SHORT PIECE is still built 5'→3'. It's like writing your name backward—you still write each letter from left to right (5'→3'), but you place the letters in reverse order!"</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Bring class together (2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"Let's talk about what you discovered. Did building short pieces solve the problem?"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response:</a:t>
            </a:r>
            <a:r>
              <a:rPr b="0" i="0" lang="en" sz="1200">
                <a:solidFill>
                  <a:schemeClr val="dk1"/>
                </a:solidFill>
                <a:latin typeface="Calibri"/>
                <a:ea typeface="Calibri"/>
                <a:cs typeface="Calibri"/>
                <a:sym typeface="Calibri"/>
              </a:rPr>
              <a:t> "Yes! We can build short pieces, each 5'→3', in the direction toward helicase!"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Explain the solution: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discovered the cell's solution! On the difficult strand, DNA polymerase builds in SHORT PIECES called </a:t>
            </a:r>
            <a:r>
              <a:rPr b="1" i="0" lang="en" sz="1200">
                <a:solidFill>
                  <a:schemeClr val="dk1"/>
                </a:solidFill>
                <a:latin typeface="Calibri"/>
                <a:ea typeface="Calibri"/>
                <a:cs typeface="Calibri"/>
                <a:sym typeface="Calibri"/>
              </a:rPr>
              <a:t>Okazaki fragments</a:t>
            </a:r>
            <a:r>
              <a:rPr b="0" i="0" lang="en" sz="1200">
                <a:solidFill>
                  <a:schemeClr val="dk1"/>
                </a:solidFill>
                <a:latin typeface="Calibri"/>
                <a:ea typeface="Calibri"/>
                <a:cs typeface="Calibri"/>
                <a:sym typeface="Calibri"/>
              </a:rPr>
              <a:t> (named after the scientists who discovered them). Each piece is built 5'→3', but the pieces are oriented toward the helicase—opposite to the overall direction of replication fork movement."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"So instead of one long continuous strand, this strand is built in many short pieces that later get joined together."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Introduce key vocabulary: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the board: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Okazaki fragments</a:t>
            </a:r>
            <a:r>
              <a:rPr b="0" i="0" lang="en" sz="1200">
                <a:solidFill>
                  <a:schemeClr val="dk1"/>
                </a:solidFill>
                <a:latin typeface="Calibri"/>
                <a:ea typeface="Calibri"/>
                <a:cs typeface="Calibri"/>
                <a:sym typeface="Calibri"/>
              </a:rPr>
              <a:t> = short DNA pieces built on the lagging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Typically 100-200 nucleotides long in eukaryotes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DNA ligase</a:t>
            </a:r>
            <a:r>
              <a:rPr b="0" i="0" lang="en" sz="1200">
                <a:solidFill>
                  <a:schemeClr val="dk1"/>
                </a:solidFill>
                <a:latin typeface="Calibri"/>
                <a:ea typeface="Calibri"/>
                <a:cs typeface="Calibri"/>
                <a:sym typeface="Calibri"/>
              </a:rPr>
              <a:t> = enzyme that joins the fragments together (mention briefly; will explore more on next slide)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Visual reinforcement: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Draw on the board: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Helicase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Top (continuous):    ==================&gt;  (one long piece)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Bottom (pieces):     ===&gt; ===&gt; ===&gt; ===&gt;  (short pieces toward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 ← ←  (each built 5'→3')</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"See? Each piece is built 5'→3' (left to right in the diagram), but they're positioned right-to-left, toward the helicase."</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CREATE / SYNTHESIZE / PROBLEM-SOLVE]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engage in authentic problem-solving: identifying constraints, brainstorming solutions, testing hypotheses. They discover that discontinuous synthesis resolves the directional conflict. They manipulate models to build multiple short pieces, each 5'→3', but positioned toward helicase. They experience the "aha" moment of realizing short pieces CAN satisfy both constraints (5'→3' synthesis + copying toward helicase). Students learn through discovery rather than being told, creating deeper understanding and better retention.</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Okazaki fragment is built 3'→5' since they go 'backward'" (confusing overall direction with synthesis direction)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"Okazaki fragments are mistakes that need to be fixed" (not understanding this is the NORMAL mechanism)</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lagging strand ends up incomplete or inferior" (not understanding fragments are joined into a complete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"Okazaki fragments stay separated forever" (not understanding DNA ligase joins them)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Each fragment is still 5'→3':</a:t>
            </a:r>
            <a:r>
              <a:rPr b="0" i="0" lang="en" sz="1200">
                <a:solidFill>
                  <a:schemeClr val="dk1"/>
                </a:solidFill>
                <a:latin typeface="Calibri"/>
                <a:ea typeface="Calibri"/>
                <a:cs typeface="Calibri"/>
                <a:sym typeface="Calibri"/>
              </a:rPr>
              <a:t> "This is the key insight: EACH individual Okazaki fragment is built 5'→3'. But the PLACEMENT of fragments is toward the helicase. Think of it like writing words backward: each letter is still written normally (left to right), but you place the letters in reverse order. Same with Okazaki fragments—each piece is built 5'→3', but pieces are positioned 'backward' relative to replication fork movement."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This is normal, not a mistake:</a:t>
            </a:r>
            <a:r>
              <a:rPr b="0" i="0" lang="en" sz="1200">
                <a:solidFill>
                  <a:schemeClr val="dk1"/>
                </a:solidFill>
                <a:latin typeface="Calibri"/>
                <a:ea typeface="Calibri"/>
                <a:cs typeface="Calibri"/>
                <a:sym typeface="Calibri"/>
              </a:rPr>
              <a:t> "Okazaki fragments aren't errors—this is the NORMAL way the lagging strand is replicated. Every time your cells divide, billions of Okazaki fragments are made and joined together. It's a routine part of DNA replication."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Fragments get joined:</a:t>
            </a:r>
            <a:r>
              <a:rPr b="0" i="0" lang="en" sz="1200">
                <a:solidFill>
                  <a:schemeClr val="dk1"/>
                </a:solidFill>
                <a:latin typeface="Calibri"/>
                <a:ea typeface="Calibri"/>
                <a:cs typeface="Calibri"/>
                <a:sym typeface="Calibri"/>
              </a:rPr>
              <a:t> "The fragments don't stay separated. An enzyme called DNA ligase 'glues' them together by forming bonds between adjacent fragments. The final result is one continuous strand, just like the leading strand—you can't tell which strand was made continuously vs. in pieces."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Demonstrate with foam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Use your own model to show the class: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Continuous strand (leading):</a:t>
            </a:r>
            <a:r>
              <a:rPr b="0" i="0" lang="en" sz="1200">
                <a:solidFill>
                  <a:schemeClr val="dk1"/>
                </a:solidFill>
                <a:latin typeface="Calibri"/>
                <a:ea typeface="Calibri"/>
                <a:cs typeface="Calibri"/>
                <a:sym typeface="Calibri"/>
              </a:rPr>
              <a:t> "On the top strand, I start here (point near helicase) and build continuously, following helicase. One long piece."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Discontinuous strand (lagging):</a:t>
            </a:r>
            <a:r>
              <a:rPr b="0" i="0" lang="en" sz="1200">
                <a:solidFill>
                  <a:schemeClr val="dk1"/>
                </a:solidFill>
                <a:latin typeface="Calibri"/>
                <a:ea typeface="Calibri"/>
                <a:cs typeface="Calibri"/>
                <a:sym typeface="Calibri"/>
              </a:rPr>
              <a:t> "On the bottom strand, I start HERE (point away from helicase), build a short piece toward helicase (demonstrate). Now I move to HERE (point farther away), build another short piece toward helicase. And HERE (even farther), another piece. Multiple short pieces, all built 5'→3', all directed toward helicase."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Visual on board: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Draw a detailed diagram:</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Leading: =================&gt; (continuous)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Helicase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Lagging: &lt;== &lt;== &lt;== &lt;==    (each arrow is one Okazaki fragment)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1       2      3      4      (built in this order: 1, 2, 3, 4)</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"Polymerase builds fragment 1 first (farthest from helicase), then fragment 2, then fragment 3, then fragment 4 (closest to helicase). Each is built 5'→3', but they're synthesized in reverse order relative to fork movement."</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Observe during exploration: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students successfully building short pieces on the lagging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they building each piece 5'→3' (correct direction)?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pieces oriented toward helicase?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individual groups: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one Okazaki fragment. Which direction is it built?" (5'→3')</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where you'd build the NEXT Okazaki fragment." (Farther from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"Why are these pieces built 'backward' relative to replication?" (Because helicase moves away, so new pieces start farther from helicase)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concept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"True or false: Each Okazaki fragment is built 3'→5'."</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"FALSE! Each fragment is built 5'→3'. It's the PLACEMENT of fragments that's 'backward,' not the synthesis direction of individual fragments."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understand discontinuous synthesis solves the problem</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think fragments are built 3'→5'</a:t>
            </a:r>
            <a:r>
              <a:rPr b="0" i="0" lang="en" sz="1200">
                <a:solidFill>
                  <a:schemeClr val="dk1"/>
                </a:solidFill>
                <a:latin typeface="Calibri"/>
                <a:ea typeface="Calibri"/>
                <a:cs typeface="Calibri"/>
                <a:sym typeface="Calibri"/>
              </a:rPr>
              <a:t> → Clarify: "Let me be very clear: DNA polymerase ALWAYS builds 5'→3'. It cannot build 3'→5'. Each Okazaki fragment is built 5'→3'. But the fragments are POSITIONED toward the helicase, which makes them oriented opposite to the replication fork movement overall."</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Creative problem-solving:</a:t>
            </a:r>
            <a:r>
              <a:rPr b="0" i="0" lang="en" sz="1200">
                <a:solidFill>
                  <a:schemeClr val="dk1"/>
                </a:solidFill>
                <a:latin typeface="Calibri"/>
                <a:ea typeface="Calibri"/>
                <a:cs typeface="Calibri"/>
                <a:sym typeface="Calibri"/>
              </a:rPr>
              <a:t> Demonstrates how biological systems solve structural constraints creatively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Engineering:</a:t>
            </a:r>
            <a:r>
              <a:rPr b="0" i="0" lang="en" sz="1200">
                <a:solidFill>
                  <a:schemeClr val="dk1"/>
                </a:solidFill>
                <a:latin typeface="Calibri"/>
                <a:ea typeface="Calibri"/>
                <a:cs typeface="Calibri"/>
                <a:sym typeface="Calibri"/>
              </a:rPr>
              <a:t> Workarounds and creative solutions within constraints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History of science:</a:t>
            </a:r>
            <a:r>
              <a:rPr b="0" i="0" lang="en" sz="1200">
                <a:solidFill>
                  <a:schemeClr val="dk1"/>
                </a:solidFill>
                <a:latin typeface="Calibri"/>
                <a:ea typeface="Calibri"/>
                <a:cs typeface="Calibri"/>
                <a:sym typeface="Calibri"/>
              </a:rPr>
              <a:t> Okazaki fragments were discovered in 1968 by Reiji and Tsuneko Okazaki</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knowledge:</a:t>
            </a:r>
            <a:r>
              <a:rPr b="0" i="0" lang="en" sz="1200">
                <a:solidFill>
                  <a:schemeClr val="dk1"/>
                </a:solidFill>
                <a:latin typeface="Calibri"/>
                <a:ea typeface="Calibri"/>
                <a:cs typeface="Calibri"/>
                <a:sym typeface="Calibri"/>
              </a:rPr>
              <a:t> Applies understanding from Slide 26 (why problem exists) to create solution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Science and Engineering Practice 6 (Constructing explanations), Crosscutting Concept 6 (Structure and function)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template showing where to place fragments: "Start here (mark), build 3 nucleotides toward helicase. Now start here (mark farther away), build 3 more toward helicase."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Ask: "How might the cell COORDINATE leading and lagging strand synthesis so they happen at roughly the same rate?" (This introduces the concept of the replisome—the protein complex that coordinates replication)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 learners:</a:t>
            </a:r>
            <a:r>
              <a:rPr b="0" i="0" lang="en" sz="1200">
                <a:solidFill>
                  <a:schemeClr val="dk1"/>
                </a:solidFill>
                <a:latin typeface="Calibri"/>
                <a:ea typeface="Calibri"/>
                <a:cs typeface="Calibri"/>
                <a:sym typeface="Calibri"/>
              </a:rPr>
              <a:t> Use different colored nucleotides for each Okazaki fragment to visually distinguish the pieces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kinesthetic learners:</a:t>
            </a:r>
            <a:r>
              <a:rPr b="0" i="0" lang="en" sz="1200">
                <a:solidFill>
                  <a:schemeClr val="dk1"/>
                </a:solidFill>
                <a:latin typeface="Calibri"/>
                <a:ea typeface="Calibri"/>
                <a:cs typeface="Calibri"/>
                <a:sym typeface="Calibri"/>
              </a:rPr>
              <a:t> Have them physically build 4-5 separate Okazaki fragments and then line them up to show how they'd be joined</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Okazaki fragment discovery (historical context):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the 1960s, scientists Reiji and Tsuneko Okazaki discovered these short DNA pieces while studying replication in bacteria. They found radioactive 'pulses' of newly synthesized DNA that were short fragments, not long strands. This proved that one strand is synthesized discontinuously. It was a major breakthrough in understanding replication!"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Size of Okazaki fragments: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Bacteria:</a:t>
            </a:r>
            <a:r>
              <a:rPr b="0" i="0" lang="en" sz="1200">
                <a:solidFill>
                  <a:schemeClr val="dk1"/>
                </a:solidFill>
                <a:latin typeface="Calibri"/>
                <a:ea typeface="Calibri"/>
                <a:cs typeface="Calibri"/>
                <a:sym typeface="Calibri"/>
              </a:rPr>
              <a:t> 1,000-2,000 nucleotides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Eukaryotes (humans):</a:t>
            </a:r>
            <a:r>
              <a:rPr b="0" i="0" lang="en" sz="1200">
                <a:solidFill>
                  <a:schemeClr val="dk1"/>
                </a:solidFill>
                <a:latin typeface="Calibri"/>
                <a:ea typeface="Calibri"/>
                <a:cs typeface="Calibri"/>
                <a:sym typeface="Calibri"/>
              </a:rPr>
              <a:t> 100-200 nucleotides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"Okazaki fragments are longer in bacteria than in humans, possibly because bacterial DNA isn't wrapped around histones, making it easier to synthesize longer pieces."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DNA ligase (preview):</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"After fragments are built, an enzyme called DNA ligase joins them together by forming bonds between the 3' end of one fragment and the 5' end of the next. We'll formalize this on the next slide."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Troubleshooting: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Problem:</a:t>
            </a:r>
            <a:r>
              <a:rPr b="0" i="0" lang="en" sz="1200">
                <a:solidFill>
                  <a:schemeClr val="dk1"/>
                </a:solidFill>
                <a:latin typeface="Calibri"/>
                <a:ea typeface="Calibri"/>
                <a:cs typeface="Calibri"/>
                <a:sym typeface="Calibri"/>
              </a:rPr>
              <a:t> Students build pieces in the wrong direction on the lagging strand (toward the helicase)</a:t>
            </a:r>
            <a:br>
              <a:rPr b="0" i="0" lang="en" sz="1200">
                <a:solidFill>
                  <a:schemeClr val="dk1"/>
                </a:solidFill>
                <a:latin typeface="Calibri"/>
                <a:ea typeface="Calibri"/>
                <a:cs typeface="Calibri"/>
                <a:sym typeface="Calibri"/>
              </a:rPr>
            </a:br>
            <a:r>
              <a:rPr b="1" i="0" lang="en" sz="1200">
                <a:solidFill>
                  <a:schemeClr val="dk1"/>
                </a:solidFill>
                <a:latin typeface="Calibri"/>
                <a:ea typeface="Calibri"/>
                <a:cs typeface="Calibri"/>
                <a:sym typeface="Calibri"/>
              </a:rPr>
              <a:t>Solution:</a:t>
            </a:r>
            <a:r>
              <a:rPr b="0" i="0" lang="en" sz="1200">
                <a:solidFill>
                  <a:schemeClr val="dk1"/>
                </a:solidFill>
                <a:latin typeface="Calibri"/>
                <a:ea typeface="Calibri"/>
                <a:cs typeface="Calibri"/>
                <a:sym typeface="Calibri"/>
              </a:rPr>
              <a:t> "Check the arrow on each piece. It should point AWAY from the helicase, not toward it. Each piece builds 5'→3', but the 5' end should be closer to the helicase than the 3' end."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Problem:</a:t>
            </a:r>
            <a:r>
              <a:rPr b="0" i="0" lang="en" sz="1200">
                <a:solidFill>
                  <a:schemeClr val="dk1"/>
                </a:solidFill>
                <a:latin typeface="Calibri"/>
                <a:ea typeface="Calibri"/>
                <a:cs typeface="Calibri"/>
                <a:sym typeface="Calibri"/>
              </a:rPr>
              <a:t> Students don't understand why this is "backward"</a:t>
            </a:r>
            <a:br>
              <a:rPr b="0" i="0" lang="en" sz="1200">
                <a:solidFill>
                  <a:schemeClr val="dk1"/>
                </a:solidFill>
                <a:latin typeface="Calibri"/>
                <a:ea typeface="Calibri"/>
                <a:cs typeface="Calibri"/>
                <a:sym typeface="Calibri"/>
              </a:rPr>
            </a:br>
            <a:r>
              <a:rPr b="1" i="0" lang="en" sz="1200">
                <a:solidFill>
                  <a:schemeClr val="dk1"/>
                </a:solidFill>
                <a:latin typeface="Calibri"/>
                <a:ea typeface="Calibri"/>
                <a:cs typeface="Calibri"/>
                <a:sym typeface="Calibri"/>
              </a:rPr>
              <a:t>Solution:</a:t>
            </a:r>
            <a:r>
              <a:rPr b="0" i="0" lang="en" sz="1200">
                <a:solidFill>
                  <a:schemeClr val="dk1"/>
                </a:solidFill>
                <a:latin typeface="Calibri"/>
                <a:ea typeface="Calibri"/>
                <a:cs typeface="Calibri"/>
                <a:sym typeface="Calibri"/>
              </a:rPr>
              <a:t> "Imagine you're walking forward (helicase moving right). On one side of you, a friend walks forward with you (leading strand—continuous). On the other side, another friend walks backward relative to you, but each STEP they take is still forward (each Okazaki fragment is 5'→3'), they're just taking steps in reverse order. That's lagging strand synthesis."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Preview next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discovered the solution: short pieces! Now let's formalize this with the proper terminology and understand the TWO different copying strategies the cell uses—continuous and discontinuous."</a:t>
            </a:r>
            <a:endParaRPr/>
          </a:p>
          <a:p>
            <a:pPr indent="0" lvl="0" marL="0" rtl="0" algn="l">
              <a:spcBef>
                <a:spcPts val="0"/>
              </a:spcBef>
              <a:spcAft>
                <a:spcPts val="0"/>
              </a:spcAft>
              <a:buNone/>
            </a:pPr>
            <a:r>
              <a:t/>
            </a:r>
            <a:endParaRPr/>
          </a:p>
        </p:txBody>
      </p:sp>
      <p:sp>
        <p:nvSpPr>
          <p:cNvPr id="1589" name="Google Shape;1589;g3eecb6f0a23_0_1356: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3eee228ad44_1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5" name="Google Shape;545;g3eee228ad44_1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6" name="Shape 1676"/>
        <p:cNvGrpSpPr/>
        <p:nvPr/>
      </p:nvGrpSpPr>
      <p:grpSpPr>
        <a:xfrm>
          <a:off x="0" y="0"/>
          <a:ext cx="0" cy="0"/>
          <a:chOff x="0" y="0"/>
          <a:chExt cx="0" cy="0"/>
        </a:xfrm>
      </p:grpSpPr>
      <p:sp>
        <p:nvSpPr>
          <p:cNvPr id="1677" name="Google Shape;1677;g3eecb6f0a23_0_1094: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678" name="Google Shape;1678;g3eecb6f0a23_0_1094: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[~4-5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a:t>
            </a:r>
            <a:r>
              <a:rPr b="1" i="0" lang="en" sz="1200">
                <a:solidFill>
                  <a:schemeClr val="dk1"/>
                </a:solidFill>
                <a:latin typeface="Calibri"/>
                <a:ea typeface="Calibri"/>
                <a:cs typeface="Calibri"/>
                <a:sym typeface="Calibri"/>
              </a:rPr>
              <a:t>formalizes helicase function</a:t>
            </a:r>
            <a:r>
              <a:rPr b="0" i="0" lang="en" sz="1200">
                <a:solidFill>
                  <a:schemeClr val="dk1"/>
                </a:solidFill>
                <a:latin typeface="Calibri"/>
                <a:ea typeface="Calibri"/>
                <a:cs typeface="Calibri"/>
                <a:sym typeface="Calibri"/>
              </a:rPr>
              <a:t> with diagrams and scientific vocabulary, building on hands-on exploration from Slide 20.</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Transition to formalization: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explored helicase hands-on. Now let's formalize what you discovered with scientific diagrams and vocabulary. This slide will help you create a clear reference in your notebook."</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Read through the helicase functions: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Project the slide and read the bullet points under "Helicase Function":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"Breaks the hydrogen bonds between base pairs"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"Separates the two DNA strands (unzips the double helix)"</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"Creates the replication fork where copying happens"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"Moves along the DNA as replication continues"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Explain each point: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"Breaks hydrogen bonds between base pairs"</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"Remember the A-T and G-C connections? Those are held together by HYDROGEN BONDS—weak bonds. Helicase breaks these bonds to separate the strands."</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"Important: It does NOT break the sugar-phosphate backbone. The backbone stays intact!"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"Separates the two DNA strands"</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"You saw this with your model—double helix in, two single strands out. This is called 'unzipping' because it's like opening a zipper."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"Creates the replication fork"</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"The Y-shaped structure where DNA is being unwound is the replication fork. This is where replication actively happens."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"Moves along the DNA"</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"Helicase doesn't just unzip one spot and stop. It's like a molecular motor—it moves continuously along the DNA, opening up the double helix as it goes."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sketching instructions: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the sketching task: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"Sketch and label the following in your notebook:"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double helix before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"Helicase enzyme (draw as a circle or hexagon)"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strands separating at the replication fork"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"Label: 'hydrogen bonds broken,' 'replication fork,' 'template strands exposed'"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expectations for the sketch:</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a quick scientific sketch—not artwork. It should take 2-3 minutes. Focus on LABELS and ACCURACY, not perfect drawing."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Model what you expect (draw on the board):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text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  ← template strands exposed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(O)  ← helicase (circle)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 hydrogen bonds broken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 double helix before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"Something like this! Simple shapes, clear labels. That's all you need."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sketch time (2-3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"Begin your sketch now. You have 3 minutes."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check sketches: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Walk around and look for: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Double helix shown before helicase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Helicase represented (circle, hexagon, or simple shape)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Fork/Y-shape showing separation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All required labels present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Provide real-time feedback: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"Add labels! I see your drawing, but I need to see the vocabulary words."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the replication fork—the Y-shape where strands separate."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"Great! I can clearly see all the parts and they're labeled."</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UNDERSTAND / CREATE / APPLY]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transition from hands-on model to abstract diagram, practicing representational translation. They learn formal vocabulary (hydrogen bonds, replication fork, template strands) and connect it to previous observations. They create a labeled scientific diagram demonstrating spatial understanding of helicase function. Students practice scientific drawing conventions: simple shapes, clear labels, accurate representation. They build a notebook reference they can use for future study and assessment.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draw:</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Helicase cutting the DNA backbone in half (confusion about what breaks)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Strands completely separated along entire length (not understanding localized unwinding)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Helicase as a static object (not understanding it's a moving molecular motor)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Replication fork with parallel strands (forgetting antiparallel orientation)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Hydrogen bonds, not backbone:</a:t>
            </a:r>
            <a:r>
              <a:rPr b="0" i="0" lang="en" sz="1200">
                <a:solidFill>
                  <a:schemeClr val="dk1"/>
                </a:solidFill>
                <a:latin typeface="Calibri"/>
                <a:ea typeface="Calibri"/>
                <a:cs typeface="Calibri"/>
                <a:sym typeface="Calibri"/>
              </a:rPr>
              <a:t> "Make sure your diagram shows that helicase breaks the CONNECTIONS between bases (hydrogen bonds), NOT the backbone. The backbone stays continuous!"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Localized unwinding:</a:t>
            </a:r>
            <a:r>
              <a:rPr b="0" i="0" lang="en" sz="1200">
                <a:solidFill>
                  <a:schemeClr val="dk1"/>
                </a:solidFill>
                <a:latin typeface="Calibri"/>
                <a:ea typeface="Calibri"/>
                <a:cs typeface="Calibri"/>
                <a:sym typeface="Calibri"/>
              </a:rPr>
              <a:t> "Helicase creates a localized replication fork—it's not unzipping the entire chromosome at once. Just a small region (the fork) is unwound at any given time."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Dynamic process:</a:t>
            </a:r>
            <a:r>
              <a:rPr b="0" i="0" lang="en" sz="1200">
                <a:solidFill>
                  <a:schemeClr val="dk1"/>
                </a:solidFill>
                <a:latin typeface="Calibri"/>
                <a:ea typeface="Calibri"/>
                <a:cs typeface="Calibri"/>
                <a:sym typeface="Calibri"/>
              </a:rPr>
              <a:t> "Your sketch is a 'snapshot,' but remember that helicase is moving. In real time, it's constantly moving along DNA, creating more and more fork as it goes."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Reference student foam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back at your model from Slide 20. That's what you're drawing! Your foam model showed helicase separating strands—now you're drawing that same process."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slide images: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"Here's a professional diagram showing what you're sketching. Notice the labels—those are the same labels you're adding."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your own sketch on the board: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Walk students through your board sketch step by step: "First I draw the double helix at the bottom. Then I draw helicase as a circle. Then I show the fork—two strands diverging. Then I add labels."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Visual scan of notebooks: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you circulate, quickly assess: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Does the sketch show double helix → helicase → separated strands?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all four required labels present?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Is the spatial relationship accurate (fork shape)?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individual students: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replication fork in your drawing. Now point to where hydrogen bonds are broken."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class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"Hold up your notebooks so I can see your sketches." (Scan the room—you should see Y-shapes with labels)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If common errors appear: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Address them immediately: "I'm seeing some sketches where the backbone looks cut. Remember—helicase doesn't cut the backbone! It only breaks the hydrogen bonds between bases. Revise if needed."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most students have accurate labeled diagrams</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many students have incomplete/incorrect diagrams</a:t>
            </a:r>
            <a:r>
              <a:rPr b="0" i="0" lang="en" sz="1200">
                <a:solidFill>
                  <a:schemeClr val="dk1"/>
                </a:solidFill>
                <a:latin typeface="Calibri"/>
                <a:ea typeface="Calibri"/>
                <a:cs typeface="Calibri"/>
                <a:sym typeface="Calibri"/>
              </a:rPr>
              <a:t> → Pause and draw a model diagram on the board together as a class, having students copy it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exploration:</a:t>
            </a:r>
            <a:r>
              <a:rPr b="0" i="0" lang="en" sz="1200">
                <a:solidFill>
                  <a:schemeClr val="dk1"/>
                </a:solidFill>
                <a:latin typeface="Calibri"/>
                <a:ea typeface="Calibri"/>
                <a:cs typeface="Calibri"/>
                <a:sym typeface="Calibri"/>
              </a:rPr>
              <a:t> Formalizes what students discovered in Slide 20</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Chemistry:</a:t>
            </a:r>
            <a:r>
              <a:rPr b="0" i="0" lang="en" sz="1200">
                <a:solidFill>
                  <a:schemeClr val="dk1"/>
                </a:solidFill>
                <a:latin typeface="Calibri"/>
                <a:ea typeface="Calibri"/>
                <a:cs typeface="Calibri"/>
                <a:sym typeface="Calibri"/>
              </a:rPr>
              <a:t> Reinforces hydrogen bonds vs. covalent bonds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Scientific communication:</a:t>
            </a:r>
            <a:r>
              <a:rPr b="0" i="0" lang="en" sz="1200">
                <a:solidFill>
                  <a:schemeClr val="dk1"/>
                </a:solidFill>
                <a:latin typeface="Calibri"/>
                <a:ea typeface="Calibri"/>
                <a:cs typeface="Calibri"/>
                <a:sym typeface="Calibri"/>
              </a:rPr>
              <a:t> Practices creating and labeling diagrams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Study skill:</a:t>
            </a:r>
            <a:r>
              <a:rPr b="0" i="0" lang="en" sz="1200">
                <a:solidFill>
                  <a:schemeClr val="dk1"/>
                </a:solidFill>
                <a:latin typeface="Calibri"/>
                <a:ea typeface="Calibri"/>
                <a:cs typeface="Calibri"/>
                <a:sym typeface="Calibri"/>
              </a:rPr>
              <a:t> Creates a reference students can review before assessments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Science and Engineering Practice 2 (Developing and using models through diagrams)</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partially completed diagram template—they just add labels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Challenge: "Add arrows showing the direction helicase moves. Add a label showing where energy (ATP) is used."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artistic students:</a:t>
            </a:r>
            <a:r>
              <a:rPr b="0" i="0" lang="en" sz="1200">
                <a:solidFill>
                  <a:schemeClr val="dk1"/>
                </a:solidFill>
                <a:latin typeface="Calibri"/>
                <a:ea typeface="Calibri"/>
                <a:cs typeface="Calibri"/>
                <a:sym typeface="Calibri"/>
              </a:rPr>
              <a:t> Encourage more detailed drawings if time allows, but emphasize that SIMPLE sketches with good labels are perfectly acceptable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with fine motor difficulties:</a:t>
            </a:r>
            <a:r>
              <a:rPr b="0" i="0" lang="en" sz="1200">
                <a:solidFill>
                  <a:schemeClr val="dk1"/>
                </a:solidFill>
                <a:latin typeface="Calibri"/>
                <a:ea typeface="Calibri"/>
                <a:cs typeface="Calibri"/>
                <a:sym typeface="Calibri"/>
              </a:rPr>
              <a:t> Allow them to label a pre-drawn diagram instead of creating their own</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sketching matters: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Creating diagrams forces students to think spatially about molecular processes. They must decide: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 goes where?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How do parts relate spatially?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What labels communicate the process?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cognitive work deepens understanding beyond passive reading/listening.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Time management: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you're short on time, you can skip the sketching and just discuss the bullet points. But sketching provides valuable formative assessment and creates a study resource, so try to keep it if possible.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Connection to next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you have a diagram showing helicase. The next slide asks you to create a similar diagram for DNA polymerase. By the end, you'll have both enzymes documented in your notebook!"</a:t>
            </a:r>
            <a:endParaRPr/>
          </a:p>
        </p:txBody>
      </p:sp>
      <p:sp>
        <p:nvSpPr>
          <p:cNvPr id="1679" name="Google Shape;1679;g3eecb6f0a23_0_1094: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6" name="Shape 1726"/>
        <p:cNvGrpSpPr/>
        <p:nvPr/>
      </p:nvGrpSpPr>
      <p:grpSpPr>
        <a:xfrm>
          <a:off x="0" y="0"/>
          <a:ext cx="0" cy="0"/>
          <a:chOff x="0" y="0"/>
          <a:chExt cx="0" cy="0"/>
        </a:xfrm>
      </p:grpSpPr>
      <p:sp>
        <p:nvSpPr>
          <p:cNvPr id="1727" name="Google Shape;1727;g3eecb6f0a23_0_1143: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728" name="Google Shape;1728;g3eecb6f0a23_0_1143: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[~4-5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a:t>
            </a:r>
            <a:r>
              <a:rPr b="1" i="0" lang="en" sz="1200">
                <a:solidFill>
                  <a:schemeClr val="dk1"/>
                </a:solidFill>
                <a:latin typeface="Calibri"/>
                <a:ea typeface="Calibri"/>
                <a:cs typeface="Calibri"/>
                <a:sym typeface="Calibri"/>
              </a:rPr>
              <a:t>formalizes DNA polymerase function</a:t>
            </a:r>
            <a:r>
              <a:rPr b="0" i="0" lang="en" sz="1200">
                <a:solidFill>
                  <a:schemeClr val="dk1"/>
                </a:solidFill>
                <a:latin typeface="Calibri"/>
                <a:ea typeface="Calibri"/>
                <a:cs typeface="Calibri"/>
                <a:sym typeface="Calibri"/>
              </a:rPr>
              <a:t> with diagrams and vocabulary, parallel to Slide 23 for helicase.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Transition: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just created a diagram for helicase. Now let's do the same for DNA polymerase—the enzyme that BUILDS new DNA strands."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Read through the DNA polymerase functions: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Project the slide and read the bullet points under "DNA Polymerase Function":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"Reads the template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"Adds new nucleotides following base pairing rules (A-T, G-C)"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"Builds the new DNA strand one nucleotide at a time"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"Checks for mistakes (proofreading!)"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Explain each point: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"Reads the template strand"</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"Polymerase doesn't randomly add bases. It READS the template strand and uses that information to determine what to add next."</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"If the template has A, polymerase knows to add T. If template has G, polymerase adds C."</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"Adds new nucleotides following base pairing rules"</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"You practiced this with your model! The base pairing rules (A-T, G-C) ensure accuracy."</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"Polymerase only accepts the CORRECT nucleotide—its shape rejects incorrect ones."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"Builds the new DNA strand one nucleotide at a time"</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"This is sequential synthesis. Polymerase adds one nucleotide, moves forward, adds the next one, moves forward, repeats."</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"It's like building a brick wall—one brick at a time, in order."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"Checks for mistakes (proofreading!)"</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"Polymerase has a 'proofreading' function. After adding a nucleotide, it checks: 'Is this correct?' If not, it backs up, removes the wrong one, and tries again."</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"This proofreading makes DNA replication incredibly accurate—we'll explore this more in the optional extension."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sketching instructions: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the sketching task: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"Sketch and label the following in your notebook:"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"Template strand (label with several bases: A, T, G, 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polymerase enzyme (draw as an oval or rectangle)"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"New strand being built with complementary bases"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"Arrow showing 5' to 3' direction of building"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"Label: 'template strand,' 'new strand,' 'base pairing (A-T, G-C),' '5' to 3' synthesis'"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expectations: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"Again, simple sketch with clear labels. You have 3 minutes."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Model what you expect (draw on the board):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5' ← 3'</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New:         T-A-C-G    ← new strand being built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[Polymerase]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Template: A-T-G-C    ← template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3' → 5'</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Labels: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Template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New strand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- 5' to 3' synthesis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Base pairing (A-T, G-C)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the template strand with specific bases. Show the new strand with complementary bases. Show polymerase. Add labels. Include the 5'→3' direction arrow."</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sketch time (2-3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"Begin your sketch now. You have 3 minutes."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check sketches: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for: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Template strand shown with labeled bases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New strand shown with complementary bases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DNA polymerase represented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5'→3' direction arrow present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All required labels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Provide feedback: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the template strand—label a few bases (A, T, G, C) on it."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the complementary bases on the new strand. Do they match correctly?"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"Add an arrow showing 5'→3' direction!"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"Great! Your diagram clearly shows template-directed synthesis."</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UNDERSTAND / CREATE / APPLY]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create a second labeled diagram, now representing DNA polymerase function. They apply base pairing rules by showing complementary sequences. They represent directional synthesis (5'→3') with an arrow. They distinguish template strand (pre-existing) from new strand (being built). Students practice vocabulary: template, complementary, synthesis, proofreading, 5'→3'. They build a comprehensive notebook reference showing both major replication enzymes.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draw:</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Both strands already complete (not showing synthesis in progress)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Random bases on new strand (not following base pairing rules)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 directional arrow (forgetting 5'→3' synthesis direction)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Polymerase creating nucleotides (not understanding it assembles existing nucleotides)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Show synthesis in progress:</a:t>
            </a:r>
            <a:r>
              <a:rPr b="0" i="0" lang="en" sz="1200">
                <a:solidFill>
                  <a:schemeClr val="dk1"/>
                </a:solidFill>
                <a:latin typeface="Calibri"/>
                <a:ea typeface="Calibri"/>
                <a:cs typeface="Calibri"/>
                <a:sym typeface="Calibri"/>
              </a:rPr>
              <a:t> "Your diagram should show the new strand PARTIALLY built—not complete. Show that polymerase is ADDING nucleotides, not that it's finished."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Check base pairing:</a:t>
            </a:r>
            <a:r>
              <a:rPr b="0" i="0" lang="en" sz="1200">
                <a:solidFill>
                  <a:schemeClr val="dk1"/>
                </a:solidFill>
                <a:latin typeface="Calibri"/>
                <a:ea typeface="Calibri"/>
                <a:cs typeface="Calibri"/>
                <a:sym typeface="Calibri"/>
              </a:rPr>
              <a:t> "Make sure your new strand bases are COMPLEMENTARY to the template. If template is A-T-G, new strand should be T-A-C. Check each pair!"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Direction matters:</a:t>
            </a:r>
            <a:r>
              <a:rPr b="0" i="0" lang="en" sz="1200">
                <a:solidFill>
                  <a:schemeClr val="dk1"/>
                </a:solidFill>
                <a:latin typeface="Calibri"/>
                <a:ea typeface="Calibri"/>
                <a:cs typeface="Calibri"/>
                <a:sym typeface="Calibri"/>
              </a:rPr>
              <a:t> "Add the 5'→3' arrow! This shows that polymerase builds in a specific direction. We'll explore why this matters in the next few slides."</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Reference foam models: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back at Slide 21 where you used DNA polymerase. Your diagram should show what you did with the model—positioning polymerase on a template and adding nucleotides."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slide images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"Here's what a professional diagram looks like. Notice the labels—those are the same labels you're adding."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board sketch as scaffold: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"I've drawn an example on the board. Yours can look similar to this."</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Visual scan: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you circulate, quickly check: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bases complementary (A↔T, G↔C)?</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Is 5'→3' arrow present?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Are all required labels included?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Ask individual students: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me the template strand. Now show me the new strand. Are they complementary?"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arrow showing synthesis direction. Which direction is it?" (5'→3')</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Quick class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"Hold up your notebooks. I should see template strands with labels, new strands with complementary bases, and directional arrows."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most students have accurate diagrams with correct base pairing</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many students have errors</a:t>
            </a:r>
            <a:r>
              <a:rPr b="0" i="0" lang="en" sz="1200">
                <a:solidFill>
                  <a:schemeClr val="dk1"/>
                </a:solidFill>
                <a:latin typeface="Calibri"/>
                <a:ea typeface="Calibri"/>
                <a:cs typeface="Calibri"/>
                <a:sym typeface="Calibri"/>
              </a:rPr>
              <a:t> → Pause and correct: "I'm seeing some base pairing errors. Let's review: A pairs with T, G pairs with C. Check your diagram and fix any mismatches."</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Prior exploration:</a:t>
            </a:r>
            <a:r>
              <a:rPr b="0" i="0" lang="en" sz="1200">
                <a:solidFill>
                  <a:schemeClr val="dk1"/>
                </a:solidFill>
                <a:latin typeface="Calibri"/>
                <a:ea typeface="Calibri"/>
                <a:cs typeface="Calibri"/>
                <a:sym typeface="Calibri"/>
              </a:rPr>
              <a:t> Formalizes Slide 21 hands-on activity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Information transfer:</a:t>
            </a:r>
            <a:r>
              <a:rPr b="0" i="0" lang="en" sz="1200">
                <a:solidFill>
                  <a:schemeClr val="dk1"/>
                </a:solidFill>
                <a:latin typeface="Calibri"/>
                <a:ea typeface="Calibri"/>
                <a:cs typeface="Calibri"/>
                <a:sym typeface="Calibri"/>
              </a:rPr>
              <a:t> Template → new strand (information copying)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Directionality:</a:t>
            </a:r>
            <a:r>
              <a:rPr b="0" i="0" lang="en" sz="1200">
                <a:solidFill>
                  <a:schemeClr val="dk1"/>
                </a:solidFill>
                <a:latin typeface="Calibri"/>
                <a:ea typeface="Calibri"/>
                <a:cs typeface="Calibri"/>
                <a:sym typeface="Calibri"/>
              </a:rPr>
              <a:t> Introduces 5'→3' formally (critical for next section)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Looking ahead:</a:t>
            </a:r>
            <a:r>
              <a:rPr b="0" i="0" lang="en" sz="1200">
                <a:solidFill>
                  <a:schemeClr val="dk1"/>
                </a:solidFill>
                <a:latin typeface="Calibri"/>
                <a:ea typeface="Calibri"/>
                <a:cs typeface="Calibri"/>
                <a:sym typeface="Calibri"/>
              </a:rPr>
              <a:t> This diagram prepares students for understanding leading/lagging strand differences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Science and Engineering Practice 2 (Models), HS-LS1-1 (Structure determines function)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a template with bases already filled in—they just draw polymerase, new strand, and add labels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Challenge: "Add a label showing where the 3' OH group is (where the next nucleotide attaches). Show the proofreading function with a second diagram."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who need support with base pairing:</a:t>
            </a:r>
            <a:r>
              <a:rPr b="0" i="0" lang="en" sz="1200">
                <a:solidFill>
                  <a:schemeClr val="dk1"/>
                </a:solidFill>
                <a:latin typeface="Calibri"/>
                <a:ea typeface="Calibri"/>
                <a:cs typeface="Calibri"/>
                <a:sym typeface="Calibri"/>
              </a:rPr>
              <a:t> Provide a reference card showing A↔T, G↔C</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with spatial reasoning challenges:</a:t>
            </a:r>
            <a:r>
              <a:rPr b="0" i="0" lang="en" sz="1200">
                <a:solidFill>
                  <a:schemeClr val="dk1"/>
                </a:solidFill>
                <a:latin typeface="Calibri"/>
                <a:ea typeface="Calibri"/>
                <a:cs typeface="Calibri"/>
                <a:sym typeface="Calibri"/>
              </a:rPr>
              <a:t> Show multiple examples on document camera before they start</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this diagram matters: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diagram sets up understanding of the PROBLEM that leads to leading vs. lagging strands: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Polymerase builds 5'→3' (shown in this diagram)</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strands are antiparallel (learned in Slide 17)</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Therefore:</a:t>
            </a:r>
            <a:r>
              <a:rPr b="0" i="0" lang="en" sz="1200">
                <a:solidFill>
                  <a:schemeClr val="dk1"/>
                </a:solidFill>
                <a:latin typeface="Calibri"/>
                <a:ea typeface="Calibri"/>
                <a:cs typeface="Calibri"/>
                <a:sym typeface="Calibri"/>
              </a:rPr>
              <a:t> The two strands can't BOTH be copied 5'→3' in the same direction relative to the replication fork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need this diagram as a reference when that complexity is introduced next.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5' to 3' direction emphasis: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Make sure EVERY student includes the 5'→3' arrow. This is non-negotiable because it's essential for understanding the next slides.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"Everyone check: Do you have an arrow showing 5' to 3'? If not, add it now!"</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Proofreading mention: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the first time proofreading is explicitly mentioned (it will be explored in depth in Extension 2). For now, just introduce the concept: "Polymerase doesn't just build blindly—it checks its work! This makes replication very accurate."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Connection to next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you have diagrams for BOTH enzymes. You understand how they work individually. But here's the challenge: What happens when you try to use BOTH enzymes TOGETHER to copy BOTH strands at the same time? Let's find out!"</a:t>
            </a:r>
            <a:endParaRPr/>
          </a:p>
          <a:p>
            <a:pPr indent="0" lvl="0" marL="0" rtl="0" algn="l">
              <a:spcBef>
                <a:spcPts val="0"/>
              </a:spcBef>
              <a:spcAft>
                <a:spcPts val="0"/>
              </a:spcAft>
              <a:buNone/>
            </a:pPr>
            <a:r>
              <a:t/>
            </a:r>
            <a:endParaRPr/>
          </a:p>
        </p:txBody>
      </p:sp>
      <p:sp>
        <p:nvSpPr>
          <p:cNvPr id="1729" name="Google Shape;1729;g3eecb6f0a23_0_1143: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8" name="Shape 1768"/>
        <p:cNvGrpSpPr/>
        <p:nvPr/>
      </p:nvGrpSpPr>
      <p:grpSpPr>
        <a:xfrm>
          <a:off x="0" y="0"/>
          <a:ext cx="0" cy="0"/>
          <a:chOff x="0" y="0"/>
          <a:chExt cx="0" cy="0"/>
        </a:xfrm>
      </p:grpSpPr>
      <p:sp>
        <p:nvSpPr>
          <p:cNvPr id="1769" name="Google Shape;1769;g3eecb6f0a23_0_24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0" name="Google Shape;1770;g3eecb6f0a23_0_24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3" name="Shape 1773"/>
        <p:cNvGrpSpPr/>
        <p:nvPr/>
      </p:nvGrpSpPr>
      <p:grpSpPr>
        <a:xfrm>
          <a:off x="0" y="0"/>
          <a:ext cx="0" cy="0"/>
          <a:chOff x="0" y="0"/>
          <a:chExt cx="0" cy="0"/>
        </a:xfrm>
      </p:grpSpPr>
      <p:sp>
        <p:nvSpPr>
          <p:cNvPr id="1774" name="Google Shape;1774;g3eecb6f0a23_0_1674: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775" name="Google Shape;1775;g3eecb6f0a23_0_1674: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[~5-6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introduces </a:t>
            </a:r>
            <a:r>
              <a:rPr b="1" i="0" lang="en" sz="1200">
                <a:solidFill>
                  <a:schemeClr val="dk1"/>
                </a:solidFill>
                <a:latin typeface="Calibri"/>
                <a:ea typeface="Calibri"/>
                <a:cs typeface="Calibri"/>
                <a:sym typeface="Calibri"/>
              </a:rPr>
              <a:t>Extension 1</a:t>
            </a:r>
            <a:r>
              <a:rPr b="0" i="0" lang="en" sz="1200">
                <a:solidFill>
                  <a:schemeClr val="dk1"/>
                </a:solidFill>
                <a:latin typeface="Calibri"/>
                <a:ea typeface="Calibri"/>
                <a:cs typeface="Calibri"/>
                <a:sym typeface="Calibri"/>
              </a:rPr>
              <a:t> by posing a mathematical problem that reveals why single-origin replication would be impossibly slow.</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Transition to Extension 1:</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mastered the core replication process. Now let's explore an interesting problem: SPEED. How fast does DNA replication actually happen, and is that fast enough?"</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the context: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"Human cells contain approximately 3 billion base pairs of DNA across all chromosomes. Before a cell divides, ALL of that DNA must be copied. Let's figure out how long that would take."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Present the given information: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from the slide: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t>
            </a:r>
            <a:r>
              <a:rPr b="1" i="0" lang="en" sz="1200">
                <a:solidFill>
                  <a:schemeClr val="dk1"/>
                </a:solidFill>
                <a:latin typeface="Calibri"/>
                <a:ea typeface="Calibri"/>
                <a:cs typeface="Calibri"/>
                <a:sym typeface="Calibri"/>
              </a:rPr>
              <a:t>Given Information: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Human genome: ~3 billion base pairs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polymerase speed: ~50 nucleotides per second (in human cells)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S-phase (DNA replication phase): ~8 hours"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Explain each fact: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"Human genome: ~3 billion base pairs"</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"That's 3,000,000,000 base pairs—a 3 with nine zeros! That's the total amount of DNA in a human cell that needs to be copied."</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"For perspective: if you printed one letter per base pair, it would fill about 1,000 books of 1,000 pages each!"</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"DNA polymerase speed: ~50 nucleotides per second"</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"In human cells, DNA polymerase adds about 50 nucleotides per second. That might sound fast, but let's do the math to see if it's fast enough."</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"Note: This is MUCH slower than in bacteria (which can do ~1,000 nucleotides per second). Human cells replicate more carefully and slowly."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"S-phase: ~8 hours"</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"S-phase is the part of the cell cycle when DNA replication happens. In typical human cells, S-phase lasts about 8 hours."</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"So the cell has an 8-hour window to copy all 3 billion base pairs."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Pose the calculation challenge: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the green question: </a:t>
            </a:r>
            <a:r>
              <a:rPr b="1" i="0" lang="en" sz="1200">
                <a:solidFill>
                  <a:schemeClr val="dk1"/>
                </a:solidFill>
                <a:latin typeface="Calibri"/>
                <a:ea typeface="Calibri"/>
                <a:cs typeface="Calibri"/>
                <a:sym typeface="Calibri"/>
              </a:rPr>
              <a:t>"If there were only ONE starting point (origin) for replication, how long would it take to copy the entire genome?"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Guide students through the calculation setup:</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"Let's think about this mathematically. We need to calculate: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Total base pairs to copy: 3 billion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Speed of copying: 50 base pairs per second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Time needed = Total base pairs ÷ Speed"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Write the calculation framework on the board: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Time = Total base pairs ÷ Speed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Time = 3,000,000,000 bp ÷ 50 bp/sec =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students calculation time (2-3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"Work with your partner. Calculate how many SECONDS it would take. Then convert to hours and days. You may use calculators. You have 3 minutes."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Provide calculation scaffolding if needed: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students work, circulate and help groups that are stuck: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"Start by dividing 3 billion by 50. What do you get?"</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"Now you have seconds. How do you convert seconds to hours?" (Divide by 60 twice: seconds → minutes → hours)</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"How do you convert hours to days?" (Divide by 24)</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Facilitate the calculation (whole class):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After 2-3 minutes, work through it together: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1: Calculate seconds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"3,000,000,000 ÷ 50 = 60,000,000 seconds"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board: </a:t>
            </a:r>
            <a:r>
              <a:rPr b="1" i="0" lang="en" sz="1200">
                <a:solidFill>
                  <a:schemeClr val="dk1"/>
                </a:solidFill>
                <a:latin typeface="Calibri"/>
                <a:ea typeface="Calibri"/>
                <a:cs typeface="Calibri"/>
                <a:sym typeface="Calibri"/>
              </a:rPr>
              <a:t>60,000,000 seconds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2: Convert to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"60,000,000 seconds ÷ 60 seconds/minute = 1,000,000 minutes"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board: </a:t>
            </a:r>
            <a:r>
              <a:rPr b="1" i="0" lang="en" sz="1200">
                <a:solidFill>
                  <a:schemeClr val="dk1"/>
                </a:solidFill>
                <a:latin typeface="Calibri"/>
                <a:ea typeface="Calibri"/>
                <a:cs typeface="Calibri"/>
                <a:sym typeface="Calibri"/>
              </a:rPr>
              <a:t>1,000,000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3: Convert to hours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"1,000,000 minutes ÷ 60 minutes/hour = 16,667 hours"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board: </a:t>
            </a:r>
            <a:r>
              <a:rPr b="1" i="0" lang="en" sz="1200">
                <a:solidFill>
                  <a:schemeClr val="dk1"/>
                </a:solidFill>
                <a:latin typeface="Calibri"/>
                <a:ea typeface="Calibri"/>
                <a:cs typeface="Calibri"/>
                <a:sym typeface="Calibri"/>
              </a:rPr>
              <a:t>~16,667 hours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4: Convert to days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"16,667 hours ÷ 24 hours/day = 694 days"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board: </a:t>
            </a:r>
            <a:r>
              <a:rPr b="1" i="0" lang="en" sz="1200">
                <a:solidFill>
                  <a:schemeClr val="dk1"/>
                </a:solidFill>
                <a:latin typeface="Calibri"/>
                <a:ea typeface="Calibri"/>
                <a:cs typeface="Calibri"/>
                <a:sym typeface="Calibri"/>
              </a:rPr>
              <a:t>~694 DAYS (almost 2 YEARS!)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Let that sink in: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"If human cells had only ONE starting point for DNA replication, it would take almost TWO YEARS to copy the genome!"</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Compare to reality: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"But remember: S-phase only lasts 8 hours in real cells. So there's a huge problem: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Time NEEDED</a:t>
            </a:r>
            <a:r>
              <a:rPr b="0" i="0" lang="en" sz="1200">
                <a:solidFill>
                  <a:schemeClr val="dk1"/>
                </a:solidFill>
                <a:latin typeface="Calibri"/>
                <a:ea typeface="Calibri"/>
                <a:cs typeface="Calibri"/>
                <a:sym typeface="Calibri"/>
              </a:rPr>
              <a:t> (one origin): ~694 days (~16,700 hours)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Time AVAILABLE</a:t>
            </a:r>
            <a:r>
              <a:rPr b="0" i="0" lang="en" sz="1200">
                <a:solidFill>
                  <a:schemeClr val="dk1"/>
                </a:solidFill>
                <a:latin typeface="Calibri"/>
                <a:ea typeface="Calibri"/>
                <a:cs typeface="Calibri"/>
                <a:sym typeface="Calibri"/>
              </a:rPr>
              <a:t> (S-phase): 8 hours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That's a difference of more than 2,000 times!"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Pose the problem:</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"Clearly, cells can't wait 2 years to replicate DNA—they'd die waiting! So how do cells solve this speed problem?"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think time (30 seconds):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"Turn to your partner. How might cells speed up DNA replication to fit into 8 hours? You have 30 seconds to brainstorm."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Listen for student ideas: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Common hypotheses: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"Use more than one starting point"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"Have multiple polymerases working at once"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"Copy different parts of DNA simultaneously"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"Use faster enzymes"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Validate the thinking: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"Many of you suggested using MULTIPLE starting points—that's exactly what cells do! Instead of one starting point, human cells have THOUSANDS of starting points for replication. We'll explore this solution on the next slide."</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APPLY / ANALYZE / CALCULATE / EVALUATE]</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engage in quantitative reasoning, applying mathematical calculations to biological context. They calculate time requirements using dimensional analysis (converting seconds → minutes → hours → days). They compare calculated values to biological constraints, identifying a problem (calculated time &gt;&gt; available time). They engage in problem-solving, hypothesizing solutions to the speed problem. Students connect abstract numbers (3 billion base pairs) to tangible understanding (2 years is impossibly long). They practice scientific reasoning: identify constraints, perform calculations, recognize problem, propose solutions.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"50 nucleotides per second is slow, but cells could just use faster enzymes" (not understanding biochemical constraints limit speed)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694-day calculation must be wrong because cells obviously replicate faster" (not recognizing this reveals the PROBLEM that needs solving)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"Cells can speed up DNA polymerase to go 2,000× faster" (not understanding enzyme speed has limits)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 just a math exercise, not a real biological problem" (not recognizing this is a genuine constraint cells face)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Enzyme speed is constrained:</a:t>
            </a:r>
            <a:r>
              <a:rPr b="0" i="0" lang="en" sz="1200">
                <a:solidFill>
                  <a:schemeClr val="dk1"/>
                </a:solidFill>
                <a:latin typeface="Calibri"/>
                <a:ea typeface="Calibri"/>
                <a:cs typeface="Calibri"/>
                <a:sym typeface="Calibri"/>
              </a:rPr>
              <a:t> "DNA polymerase speed isn't arbitrary—it's limited by the chemistry of bond formation and the enzyme's structural changes during catalysis. Cells can't just 'speed up' polymerase 2,000 times—that would sacrifice accuracy. In fact, 50 nucleotides/second in humans is already FAST for such a careful, accurate process."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The calculation is correct AND reveals the problem:</a:t>
            </a:r>
            <a:r>
              <a:rPr b="0" i="0" lang="en" sz="1200">
                <a:solidFill>
                  <a:schemeClr val="dk1"/>
                </a:solidFill>
                <a:latin typeface="Calibri"/>
                <a:ea typeface="Calibri"/>
                <a:cs typeface="Calibri"/>
                <a:sym typeface="Calibri"/>
              </a:rPr>
              <a:t> "The 694-day calculation is mathematically correct, and it's SUPPOSED to seem impossibly long. That's the point! It shows that a single-origin replication strategy DOESN'T WORK for large genomes like ours. The calculation reveals why cells MUST use a different strategy."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Speed vs. accuracy trade-off:</a:t>
            </a:r>
            <a:r>
              <a:rPr b="0" i="0" lang="en" sz="1200">
                <a:solidFill>
                  <a:schemeClr val="dk1"/>
                </a:solidFill>
                <a:latin typeface="Calibri"/>
                <a:ea typeface="Calibri"/>
                <a:cs typeface="Calibri"/>
                <a:sym typeface="Calibri"/>
              </a:rPr>
              <a:t> "Cells could potentially use faster polymerases, but there's a trade-off: speed vs. accuracy. Faster synthesis = more errors. Human DNA polymerase is slower than bacterial polymerase partly because it's more careful and accurate. Evolution has optimized for accuracy, not maximum speed."</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a timeline visual:</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Draw on the board: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Single-origin replication timeline: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694 days (~2 years)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Start                                                End</a:t>
            </a:r>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Actual S-phase: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8 hours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Can you see the problem?</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a real-world analogy: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"Imagine you need to paint a 1,000-foot-long fence, and you have only one painter working at 1 foot per minute. How long would it take?"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1,000 feet ÷ 1 foot/min = 1,000 minutes = 16.7 hours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"But you only have 30 minutes before the paint truck leaves. What do you do?"</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"Use multiple painters!"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"Exactly! That's what cells do—they use MULTIPLE starting points, like having multiple painters working on different sections of the fence simultaneously."</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Check calculation accuracy: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students work, walk around and check their work: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Did they correctly divide 3 billion by 50? (60 million seconds)</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Did they convert to hours correctly? (~16,667 hours)</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Did they convert to days? (~694 days)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Common calculation errors to watch for: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Dividing by 60 only once (forgetting to convert minutes → hours)</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Misplacing decimal points (3 billion has 9 zeros!)</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Calculator errors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Conceptual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After the calculation, ask: "Is 694 days longer or shorter than the 8-hour S-phase?"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"MUCH longer! About 2,000 times longer!"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"Right! So what does that tell us?"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"Single-origin replication is too slow. Cells need a different strategy."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most students complete the calculation correctly and recognize the problem</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many students struggle with calculation</a:t>
            </a:r>
            <a:r>
              <a:rPr b="0" i="0" lang="en" sz="1200">
                <a:solidFill>
                  <a:schemeClr val="dk1"/>
                </a:solidFill>
                <a:latin typeface="Calibri"/>
                <a:ea typeface="Calibri"/>
                <a:cs typeface="Calibri"/>
                <a:sym typeface="Calibri"/>
              </a:rPr>
              <a:t> → Work through it as a whole class, step by step, showing all unit conversions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don't see why this is a problem</a:t>
            </a:r>
            <a:r>
              <a:rPr b="0" i="0" lang="en" sz="1200">
                <a:solidFill>
                  <a:schemeClr val="dk1"/>
                </a:solidFill>
                <a:latin typeface="Calibri"/>
                <a:ea typeface="Calibri"/>
                <a:cs typeface="Calibri"/>
                <a:sym typeface="Calibri"/>
              </a:rPr>
              <a:t> → Emphasize: "The cell literally cannot wait 694 days to replicate. It would die long before finishing! This calculation proves single-origin replication DOESN'T WORK for large genomes."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Mathematics:</a:t>
            </a:r>
            <a:r>
              <a:rPr b="0" i="0" lang="en" sz="1200">
                <a:solidFill>
                  <a:schemeClr val="dk1"/>
                </a:solidFill>
                <a:latin typeface="Calibri"/>
                <a:ea typeface="Calibri"/>
                <a:cs typeface="Calibri"/>
                <a:sym typeface="Calibri"/>
              </a:rPr>
              <a:t> Dimensional analysis, unit conversion, scientific notation, rate calculations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Cell biology:</a:t>
            </a:r>
            <a:r>
              <a:rPr b="0" i="0" lang="en" sz="1200">
                <a:solidFill>
                  <a:schemeClr val="dk1"/>
                </a:solidFill>
                <a:latin typeface="Calibri"/>
                <a:ea typeface="Calibri"/>
                <a:cs typeface="Calibri"/>
                <a:sym typeface="Calibri"/>
              </a:rPr>
              <a:t> Cell cycle, S-phase timing, constraints on cell division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Evolution:</a:t>
            </a:r>
            <a:r>
              <a:rPr b="0" i="0" lang="en" sz="1200">
                <a:solidFill>
                  <a:schemeClr val="dk1"/>
                </a:solidFill>
                <a:latin typeface="Calibri"/>
                <a:ea typeface="Calibri"/>
                <a:cs typeface="Calibri"/>
                <a:sym typeface="Calibri"/>
              </a:rPr>
              <a:t> Explains why prokaryotes (small genomes) can use single origins, but eukaryotes (large genomes) cannot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Problem-solving:</a:t>
            </a:r>
            <a:r>
              <a:rPr b="0" i="0" lang="en" sz="1200">
                <a:solidFill>
                  <a:schemeClr val="dk1"/>
                </a:solidFill>
                <a:latin typeface="Calibri"/>
                <a:ea typeface="Calibri"/>
                <a:cs typeface="Calibri"/>
                <a:sym typeface="Calibri"/>
              </a:rPr>
              <a:t> Quantitative reasoning reveals biological constraints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Science and Engineering Practice 5 (Using mathematics and computational thinking), Crosscutting Concept 3 (Scale, proportion, and quantity)</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struggling with large numbers:</a:t>
            </a:r>
            <a:r>
              <a:rPr b="0" i="0" lang="en" sz="1200">
                <a:solidFill>
                  <a:schemeClr val="dk1"/>
                </a:solidFill>
                <a:latin typeface="Calibri"/>
                <a:ea typeface="Calibri"/>
                <a:cs typeface="Calibri"/>
                <a:sym typeface="Calibri"/>
              </a:rPr>
              <a:t> Provide the calculation broken into steps with intermediate answers they can check:</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Step 1: 3,000,000,000 ÷ 50 = 60,000,000 sec</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Step 2: 60,000,000 ÷ 60 = 1,000,000 min</a:t>
            </a:r>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Step 3: 1,000,000 ÷ 60 = 16,667 hr</a:t>
            </a:r>
            <a:endParaRPr b="0" i="0" sz="1200">
              <a:solidFill>
                <a:schemeClr val="dk1"/>
              </a:solidFill>
              <a:latin typeface="Calibri"/>
              <a:ea typeface="Calibri"/>
              <a:cs typeface="Calibri"/>
              <a:sym typeface="Calibri"/>
            </a:endParaRPr>
          </a:p>
          <a:p>
            <a:pPr indent="0" lvl="1" marL="444500" rtl="0" algn="l">
              <a:spcBef>
                <a:spcPts val="0"/>
              </a:spcBef>
              <a:spcAft>
                <a:spcPts val="0"/>
              </a:spcAft>
              <a:buNone/>
            </a:pPr>
            <a:r>
              <a:rPr b="0" i="0" lang="en" sz="1200">
                <a:solidFill>
                  <a:schemeClr val="dk1"/>
                </a:solidFill>
                <a:latin typeface="Calibri"/>
                <a:ea typeface="Calibri"/>
                <a:cs typeface="Calibri"/>
                <a:sym typeface="Calibri"/>
              </a:rPr>
              <a:t>Step 4: 16,667 ÷ 24 = 694 days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Add challenge: "Bacteria have genomes of ~4 million base pairs and polymerase speed of ~1,000 bp/sec. Calculate how long single-origin replication takes in bacteria. Is it feasible?" (Answer: ~4,000 sec = ~67 min = feasible!)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who finish early:</a:t>
            </a:r>
            <a:r>
              <a:rPr b="0" i="0" lang="en" sz="1200">
                <a:solidFill>
                  <a:schemeClr val="dk1"/>
                </a:solidFill>
                <a:latin typeface="Calibri"/>
                <a:ea typeface="Calibri"/>
                <a:cs typeface="Calibri"/>
                <a:sym typeface="Calibri"/>
              </a:rPr>
              <a:t> "Calculate how many origins would be needed to complete replication in 8 hours at 50 bp/sec." (This previews the solution on the next slide)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without calculators:</a:t>
            </a:r>
            <a:r>
              <a:rPr b="0" i="0" lang="en" sz="1200">
                <a:solidFill>
                  <a:schemeClr val="dk1"/>
                </a:solidFill>
                <a:latin typeface="Calibri"/>
                <a:ea typeface="Calibri"/>
                <a:cs typeface="Calibri"/>
                <a:sym typeface="Calibri"/>
              </a:rPr>
              <a:t> Allow use of phone calculators or provide calculators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this calculation matters: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isn't just math practice—it's </a:t>
            </a:r>
            <a:r>
              <a:rPr b="1" i="0" lang="en" sz="1200">
                <a:solidFill>
                  <a:schemeClr val="dk1"/>
                </a:solidFill>
                <a:latin typeface="Calibri"/>
                <a:ea typeface="Calibri"/>
                <a:cs typeface="Calibri"/>
                <a:sym typeface="Calibri"/>
              </a:rPr>
              <a:t>revealing a fundamental biological problem through quantitative reasoning</a:t>
            </a:r>
            <a:r>
              <a:rPr b="0" i="0" lang="en" sz="1200">
                <a:solidFill>
                  <a:schemeClr val="dk1"/>
                </a:solidFill>
                <a:latin typeface="Calibri"/>
                <a:ea typeface="Calibri"/>
                <a:cs typeface="Calibri"/>
                <a:sym typeface="Calibri"/>
              </a:rPr>
              <a:t>. Students often accept that "cells replicate DNA" without questioning whether it's physically possible. This calculation forces them to confront the speed constraint and recognize that single-origin replication is inadequate for large genomes.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Historical context: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the 1960s, before the discovery of multiple replication origins in eukaryotes, scientists performed similar calculations and predicted that eukaryotic chromosomes MUST have multiple origins. Experiments later confirmed this prediction—a beautiful example of using mathematics to make and test biological predictions.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Bacterial vs. eukaryotic comparison: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FeatureE. coli (Bacteria)Human (Eukaryote)Genome size~4 million bp~3 billion bp (750× larger)Polymerase speed~1,000 bp/sec~50 bp/sec (20× slower)Number of origins1~30,000-50,000</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"Bacteria can get away with one origin because their genomes are much smaller AND their polymerase is faster. Humans need multiple origins because our genomes are huge AND our polymerase is slower (but more accurate)."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Real-world calculation application: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type of calculation—figuring out whether a process is fast enough to meet biological needs—is used by researchers all the time. For example, calculating whether a metabolic pathway produces energy fast enough, or whether a protein can be synthesized quickly enough for cell growth."</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Preview next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that you understand WHY single-origin replication doesn't work, let's figure out exactly HOW MANY origins cells actually use, and how that solves the speed problem."</a:t>
            </a:r>
            <a:br>
              <a:rPr lang="en"/>
            </a:br>
            <a:endParaRPr/>
          </a:p>
        </p:txBody>
      </p:sp>
      <p:sp>
        <p:nvSpPr>
          <p:cNvPr id="1776" name="Google Shape;1776;g3eecb6f0a23_0_1674: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2" name="Shape 1782"/>
        <p:cNvGrpSpPr/>
        <p:nvPr/>
      </p:nvGrpSpPr>
      <p:grpSpPr>
        <a:xfrm>
          <a:off x="0" y="0"/>
          <a:ext cx="0" cy="0"/>
          <a:chOff x="0" y="0"/>
          <a:chExt cx="0" cy="0"/>
        </a:xfrm>
      </p:grpSpPr>
      <p:sp>
        <p:nvSpPr>
          <p:cNvPr id="1783" name="Google Shape;1783;g3eecb6f0a23_0_1682: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
        <p:nvSpPr>
          <p:cNvPr id="1784" name="Google Shape;1784;g3eecb6f0a23_0_1682: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rPr b="1" i="0" lang="en" sz="1200">
                <a:solidFill>
                  <a:schemeClr val="dk1"/>
                </a:solidFill>
                <a:latin typeface="Calibri"/>
                <a:ea typeface="Calibri"/>
                <a:cs typeface="Calibri"/>
                <a:sym typeface="Calibri"/>
              </a:rPr>
              <a:t>[~6-7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TEACHER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slide </a:t>
            </a:r>
            <a:r>
              <a:rPr b="1" i="0" lang="en" sz="1200">
                <a:solidFill>
                  <a:schemeClr val="dk1"/>
                </a:solidFill>
                <a:latin typeface="Calibri"/>
                <a:ea typeface="Calibri"/>
                <a:cs typeface="Calibri"/>
                <a:sym typeface="Calibri"/>
              </a:rPr>
              <a:t>reveals the solution</a:t>
            </a:r>
            <a:r>
              <a:rPr b="0" i="0" lang="en" sz="1200">
                <a:solidFill>
                  <a:schemeClr val="dk1"/>
                </a:solidFill>
                <a:latin typeface="Calibri"/>
                <a:ea typeface="Calibri"/>
                <a:cs typeface="Calibri"/>
                <a:sym typeface="Calibri"/>
              </a:rPr>
              <a:t> to the speed problem through guided calculation and visual analysis.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Transition: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"You've calculated that single-origin replication would take 694 days—impossibly slow. Now let's discover how cells solve this problem using MULTIPLE origins of replication."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Introduce the concept: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"Instead of starting DNA replication at ONE location, human cells start at THOUSANDS of locations simultaneously. Each starting point is called an </a:t>
            </a:r>
            <a:r>
              <a:rPr b="1" i="0" lang="en" sz="1200">
                <a:solidFill>
                  <a:schemeClr val="dk1"/>
                </a:solidFill>
                <a:latin typeface="Calibri"/>
                <a:ea typeface="Calibri"/>
                <a:cs typeface="Calibri"/>
                <a:sym typeface="Calibri"/>
              </a:rPr>
              <a:t>origin of replication</a:t>
            </a:r>
            <a:r>
              <a:rPr b="0" i="0" lang="en" sz="1200">
                <a:solidFill>
                  <a:schemeClr val="dk1"/>
                </a:solidFill>
                <a:latin typeface="Calibri"/>
                <a:ea typeface="Calibri"/>
                <a:cs typeface="Calibri"/>
                <a:sym typeface="Calibri"/>
              </a:rPr>
              <a: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the board: </a:t>
            </a:r>
            <a:r>
              <a:rPr b="1" i="0" lang="en" sz="1200">
                <a:solidFill>
                  <a:schemeClr val="dk1"/>
                </a:solidFill>
                <a:latin typeface="Calibri"/>
                <a:ea typeface="Calibri"/>
                <a:cs typeface="Calibri"/>
                <a:sym typeface="Calibri"/>
              </a:rPr>
              <a:t>ORIGIN OF REPLICATION</a:t>
            </a:r>
            <a:r>
              <a:rPr b="0" i="0" lang="en" sz="1200">
                <a:solidFill>
                  <a:schemeClr val="dk1"/>
                </a:solidFill>
                <a:latin typeface="Calibri"/>
                <a:ea typeface="Calibri"/>
                <a:cs typeface="Calibri"/>
                <a:sym typeface="Calibri"/>
              </a:rPr>
              <a:t> = location where DNA replication begins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Explain the strategy: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"Imagine you're reading a 1,000-page book, but you can start reading from multiple pages at once—page 1, page 100, page 200, etc.—and read in both directions from each starting point. You'd finish MUCH faster than reading start-to-finish!"</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"That's exactly what cells do with DNA. They start replication at many origins simultaneously, and each origin creates a replication fork moving in BOTH directions (bidirectional replication)."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Present the diagram analysis: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Project the slide image showing multiple replication bubbles.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Point to key features: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"Look at this diagram. Each 'bubble' represents one origin of replication. Notice: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Multiple bubbles along the DNA strand (multiple origins)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bubble has TWO replication forks—one moving left, one moving right (bidirectional)</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Eventually, the bubbles merge when the forks meet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Result: the entire DNA molecule is copied much faster!"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Trace with your finger/pointer: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"Let's trace what happens at one origin:" (point to one bubble)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"Replication begins here—the origin" (point to center)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"Two replication forks form, moving in opposite directions" (trace both forks)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fork has a leading and lagging strand" (point to both)</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forks move outward until they meet forks from neighboring origins" (show convergence)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"The DNA segments are all joined together—complete copy!"</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Pose the calculation challenge: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the green question: </a:t>
            </a:r>
            <a:r>
              <a:rPr b="1" i="0" lang="en" sz="1200">
                <a:solidFill>
                  <a:schemeClr val="dk1"/>
                </a:solidFill>
                <a:latin typeface="Calibri"/>
                <a:ea typeface="Calibri"/>
                <a:cs typeface="Calibri"/>
                <a:sym typeface="Calibri"/>
              </a:rPr>
              <a:t>"Calculate: How many origins are needed to complete replication in 8 hours?"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Set up the calculation: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"We need to figure out: If we have multiple origins working simultaneously, how many do we need to finish in 8 hours?"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Guide the reasoning: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the board: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FROM SLIDE 33:</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With 1 origin: 16,667 hours needed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Time available: 8 hours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How many origins needed?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Number of origins = Time with 1 origin ÷ Time available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Give students calculation time (2 minutes):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"Work with your partner. Calculate how many origins are needed. You have 2 minutes."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Circulate and support: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students work, help groups that are stuck: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"We calculated 16,667 hours for one origin. We have 8 hours available. What operation should you use?" (Division)</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 "If 1 origin takes 16,667 hours, and you want to finish in 1/2,083rd of that time, what do you need?" (2,083 origins working simultaneously)</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Work through the calculation (whole class):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After 2 minutes, solve together: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1: Set up the calculation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"Time with 1 origin = 16,667 hours</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Time available = 8 hours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To finish in 8 hours instead of 16,667 hours, we need to speed up the process by a factor of:</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16,667 ÷ 8 = 2,083"</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2: Interpret the result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means we need approximately </a:t>
            </a:r>
            <a:r>
              <a:rPr b="1" i="0" lang="en" sz="1200">
                <a:solidFill>
                  <a:schemeClr val="dk1"/>
                </a:solidFill>
                <a:latin typeface="Calibri"/>
                <a:ea typeface="Calibri"/>
                <a:cs typeface="Calibri"/>
                <a:sym typeface="Calibri"/>
              </a:rPr>
              <a:t>2,000 origins</a:t>
            </a:r>
            <a:r>
              <a:rPr b="0" i="0" lang="en" sz="1200">
                <a:solidFill>
                  <a:schemeClr val="dk1"/>
                </a:solidFill>
                <a:latin typeface="Calibri"/>
                <a:ea typeface="Calibri"/>
                <a:cs typeface="Calibri"/>
                <a:sym typeface="Calibri"/>
              </a:rPr>
              <a:t> working simultaneously to complete replication in 8 hours!"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Write on the board: </a:t>
            </a:r>
            <a:r>
              <a:rPr b="1" i="0" lang="en" sz="1200">
                <a:solidFill>
                  <a:schemeClr val="dk1"/>
                </a:solidFill>
                <a:latin typeface="Calibri"/>
                <a:ea typeface="Calibri"/>
                <a:cs typeface="Calibri"/>
                <a:sym typeface="Calibri"/>
              </a:rPr>
              <a:t>~2,000 origins needed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Step 3: Compare to reality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reality, human cells use </a:t>
            </a:r>
            <a:r>
              <a:rPr b="1" i="0" lang="en" sz="1200">
                <a:solidFill>
                  <a:schemeClr val="dk1"/>
                </a:solidFill>
                <a:latin typeface="Calibri"/>
                <a:ea typeface="Calibri"/>
                <a:cs typeface="Calibri"/>
                <a:sym typeface="Calibri"/>
              </a:rPr>
              <a:t>30,000 to 50,000 origins</a:t>
            </a:r>
            <a:r>
              <a:rPr b="0" i="0" lang="en" sz="1200">
                <a:solidFill>
                  <a:schemeClr val="dk1"/>
                </a:solidFill>
                <a:latin typeface="Calibri"/>
                <a:ea typeface="Calibri"/>
                <a:cs typeface="Calibri"/>
                <a:sym typeface="Calibri"/>
              </a:rPr>
              <a:t> across all chromosomes! That's actually MORE than the minimum needed."</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Explain why more than minimum:</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"Why do cells use more origins than mathematically necessary?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Safety margin</a:t>
            </a:r>
            <a:r>
              <a:rPr b="0" i="0" lang="en" sz="1200">
                <a:solidFill>
                  <a:schemeClr val="dk1"/>
                </a:solidFill>
                <a:latin typeface="Calibri"/>
                <a:ea typeface="Calibri"/>
                <a:cs typeface="Calibri"/>
                <a:sym typeface="Calibri"/>
              </a:rPr>
              <a:t> - Not all origins activate every time; having extras ensures replication completes on time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Damage response</a:t>
            </a:r>
            <a:r>
              <a:rPr b="0" i="0" lang="en" sz="1200">
                <a:solidFill>
                  <a:schemeClr val="dk1"/>
                </a:solidFill>
                <a:latin typeface="Calibri"/>
                <a:ea typeface="Calibri"/>
                <a:cs typeface="Calibri"/>
                <a:sym typeface="Calibri"/>
              </a:rPr>
              <a:t> - If DNA is damaged in one region, extra origins can compensate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Chromosome differences</a:t>
            </a:r>
            <a:r>
              <a:rPr b="0" i="0" lang="en" sz="1200">
                <a:solidFill>
                  <a:schemeClr val="dk1"/>
                </a:solidFill>
                <a:latin typeface="Calibri"/>
                <a:ea typeface="Calibri"/>
                <a:cs typeface="Calibri"/>
                <a:sym typeface="Calibri"/>
              </a:rPr>
              <a:t> - Some chromosomes replicate faster/slower, so they need different numbers of origins"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 to chromosome structure: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chromosome has MANY origins. For example: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Chromosome 1 (largest): ~7,000-10,000 origins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Chromosome 21 (smaller): ~1,500-2,000 origins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Origins are spaced about 50,000-300,000 base pairs apart, depending on the region."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Visualize the spacing:</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Draw on the board: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Chromosome: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|—Origin—|—Origin—|—Origin—|—Origin—|—Origin—|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segment = 50,000-300,000 bp</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Multiple forks moving simultaneously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All merge to complete replication</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Discuss the reflection question: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Read the green question: </a:t>
            </a:r>
            <a:r>
              <a:rPr b="1" i="0" lang="en" sz="1200">
                <a:solidFill>
                  <a:schemeClr val="dk1"/>
                </a:solidFill>
                <a:latin typeface="Calibri"/>
                <a:ea typeface="Calibri"/>
                <a:cs typeface="Calibri"/>
                <a:sym typeface="Calibri"/>
              </a:rPr>
              <a:t>"Why is having multiple origins more efficient than one?"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Give students 30 seconds to think, then call on 3-4 students.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"Parallel processing—many sections copying at once instead of one at a time"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"Reduces total time dramatically"</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"Like having multiple workers instead of one worker"</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"Distributes the workload across the genome"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Formalize the concept:</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"Multiple origins enable </a:t>
            </a:r>
            <a:r>
              <a:rPr b="1" i="0" lang="en" sz="1200">
                <a:solidFill>
                  <a:schemeClr val="dk1"/>
                </a:solidFill>
                <a:latin typeface="Calibri"/>
                <a:ea typeface="Calibri"/>
                <a:cs typeface="Calibri"/>
                <a:sym typeface="Calibri"/>
              </a:rPr>
              <a:t>parallel processing</a:t>
            </a:r>
            <a:r>
              <a:rPr b="0" i="0" lang="en" sz="1200">
                <a:solidFill>
                  <a:schemeClr val="dk1"/>
                </a:solidFill>
                <a:latin typeface="Calibri"/>
                <a:ea typeface="Calibri"/>
                <a:cs typeface="Calibri"/>
                <a:sym typeface="Calibri"/>
              </a:rPr>
              <a:t>. Instead of copying 3 billion base pairs sequentially (one after another), cells copy many segments simultaneously (all at once). This is the ONLY way to replicate large genomes in a reasonable timeframe."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"It's like the difference between: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Sequential:</a:t>
            </a:r>
            <a:r>
              <a:rPr b="0" i="0" lang="en" sz="1200">
                <a:solidFill>
                  <a:schemeClr val="dk1"/>
                </a:solidFill>
                <a:latin typeface="Calibri"/>
                <a:ea typeface="Calibri"/>
                <a:cs typeface="Calibri"/>
                <a:sym typeface="Calibri"/>
              </a:rPr>
              <a:t> One person making 1,000 sandwiches (very slow)</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Parallel:</a:t>
            </a:r>
            <a:r>
              <a:rPr b="0" i="0" lang="en" sz="1200">
                <a:solidFill>
                  <a:schemeClr val="dk1"/>
                </a:solidFill>
                <a:latin typeface="Calibri"/>
                <a:ea typeface="Calibri"/>
                <a:cs typeface="Calibri"/>
                <a:sym typeface="Calibri"/>
              </a:rPr>
              <a:t> 1,000 people each making 1 sandwich at the same time (very fast)"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Introduce regulation (briefly):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"Cells carefully REGULATE which origins activate and when. This ensures: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Even distribution across chromosomes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Coordination with cell cycle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region copied exactly once (no more, no less)"</a:t>
            </a:r>
            <a:endParaRPr/>
          </a:p>
          <a:p>
            <a:pPr indent="0" lvl="0" marL="0" rtl="0" algn="l">
              <a:spcBef>
                <a:spcPts val="0"/>
              </a:spcBef>
              <a:spcAft>
                <a:spcPts val="0"/>
              </a:spcAft>
              <a:buNone/>
            </a:pPr>
            <a:r>
              <a:t/>
            </a:r>
            <a:endParaRPr b="1"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[BLOOM'S LEVEL: APPLY / ANALYZE / CALCULATE / SYNTHESIZE]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 MOVES: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Students perform quantitative analysis, calculating origin requirements from time constraints. They interpret biological diagrams, identifying origins, replication forks, and bubble merging. They engage in proportional reasoning: if 1 origin takes X time, N origins take X/N time. Students connect calculation results to real cell biology (30,000-50,000 origins). They explain efficiency in terms of parallel processing and workload distribution. Students synthesize mathematical and visual information into coherent understanding of genome-scale replication.</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COMMON MISCONCEPTION: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Students might think: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origin copies 1/2,000th of the genome" (not understanding origins can be different distances apart and coverage overlaps)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"All origins activate simultaneously at the start of S-phase" (not understanding staggered activation)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"More origins = faster polymerase" (confusing parallel processing with enzyme speed)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"Each origin produces one complete chromosome" (not understanding many origins per chromosome)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CLARIFICATION: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Origins vary in spacing and activation:</a:t>
            </a:r>
            <a:r>
              <a:rPr b="0" i="0" lang="en" sz="1200">
                <a:solidFill>
                  <a:schemeClr val="dk1"/>
                </a:solidFill>
                <a:latin typeface="Calibri"/>
                <a:ea typeface="Calibri"/>
                <a:cs typeface="Calibri"/>
                <a:sym typeface="Calibri"/>
              </a:rPr>
              <a:t> "Origins aren't evenly distributed, and they don't all fire at once. Some regions have origins every 50,000 bp, others every 300,000 bp. Some origins activate early in S-phase, others late. This staggered activation allows cells to regulate replication and prevent overwhelming the cell's resources (nucleotide supply, polymerase availability, etc.)."</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Parallel processing vs. enzyme speed:</a:t>
            </a:r>
            <a:r>
              <a:rPr b="0" i="0" lang="en" sz="1200">
                <a:solidFill>
                  <a:schemeClr val="dk1"/>
                </a:solidFill>
                <a:latin typeface="Calibri"/>
                <a:ea typeface="Calibri"/>
                <a:cs typeface="Calibri"/>
                <a:sym typeface="Calibri"/>
              </a:rPr>
              <a:t> "Having multiple origins doesn't make each polymerase faster—each still works at 50 bp/sec. But when you have 30,000 polymerases working simultaneously at different locations, the TOTAL genome gets copied much faster. It's parallel processing, not faster individual enzymes."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Many origins per chromosome:</a:t>
            </a:r>
            <a:r>
              <a:rPr b="0" i="0" lang="en" sz="1200">
                <a:solidFill>
                  <a:schemeClr val="dk1"/>
                </a:solidFill>
                <a:latin typeface="Calibri"/>
                <a:ea typeface="Calibri"/>
                <a:cs typeface="Calibri"/>
                <a:sym typeface="Calibri"/>
              </a:rPr>
              <a:t> "Each chromosome has thousands of origins. For example, Chromosome 1 (the largest) might have 7,000-10,000 origins all working simultaneously during its replication. They're not one-origin-per-chromosome—they're thousands-of-origins-per-chromosome."</a:t>
            </a:r>
            <a:br>
              <a:rPr lang="en"/>
            </a:b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MODEL/VISUAL REFERENCE: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Diagram analysis (on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slide image showing multiple replication bubbles: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"See these eye-shaped structures? Each is a </a:t>
            </a:r>
            <a:r>
              <a:rPr b="1" i="0" lang="en" sz="1200">
                <a:solidFill>
                  <a:schemeClr val="dk1"/>
                </a:solidFill>
                <a:latin typeface="Calibri"/>
                <a:ea typeface="Calibri"/>
                <a:cs typeface="Calibri"/>
                <a:sym typeface="Calibri"/>
              </a:rPr>
              <a:t>replication bubble</a:t>
            </a:r>
            <a:r>
              <a:rPr b="0" i="0" lang="en" sz="1200">
                <a:solidFill>
                  <a:schemeClr val="dk1"/>
                </a:solidFill>
                <a:latin typeface="Calibri"/>
                <a:ea typeface="Calibri"/>
                <a:cs typeface="Calibri"/>
                <a:sym typeface="Calibri"/>
              </a:rPr>
              <a:t> from one origin. The two ends of each bubble are the two replication forks moving in opposite directions."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"Notice how bubbles are getting bigger—that's the forks moving apart. Eventually, neighboring bubbles will merge when their forks meet."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Draw a simplified version on the board:</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With 1 origin:</a:t>
            </a:r>
            <a:endParaRPr/>
          </a:p>
          <a:p>
            <a:pPr indent="0" lvl="0" marL="0" marR="0" rtl="0" algn="l">
              <a:lnSpc>
                <a:spcPct val="100000"/>
              </a:lnSpc>
              <a:spcBef>
                <a:spcPts val="0"/>
              </a:spcBef>
              <a:spcAft>
                <a:spcPts val="0"/>
              </a:spcAft>
              <a:buClr>
                <a:schemeClr val="dk1"/>
              </a:buClr>
              <a:buSzPts val="1200"/>
              <a:buFont typeface="Calibri"/>
              <a:buNone/>
            </a:pPr>
            <a:r>
              <a:rPr b="0" i="0" lang="en" sz="1200">
                <a:solidFill>
                  <a:schemeClr val="dk1"/>
                </a:solidFill>
                <a:latin typeface="Calibri"/>
                <a:ea typeface="Calibri"/>
                <a:cs typeface="Calibri"/>
                <a:sym typeface="Calibri"/>
              </a:rPr>
              <a:t>     ←Fork   ⬡   Fork→</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With multiple origins: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    ←⬡→    ←⬡→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(4 origins, 8 forks, much faster!)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Use a visual analogy: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Show on board: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SEQUENTIAL (1 origin):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Person 1: ————————————————————————&gt; (takes 694 days)</a:t>
            </a:r>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PARALLEL (2,000 origins):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Person 1: ——&gt;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Person 2: ——&gt;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Person 3: ——&gt;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Person 2000: ——&gt;</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(all working simultaneously, finishes in 8 hours!)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FORMATIVE ASSESSMENT (Quick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Check calculation:</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"How many origins are needed to finish in 8 hours?"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Expected answer:</a:t>
            </a:r>
            <a:r>
              <a:rPr b="0" i="0" lang="en" sz="1200">
                <a:solidFill>
                  <a:schemeClr val="dk1"/>
                </a:solidFill>
                <a:latin typeface="Calibri"/>
                <a:ea typeface="Calibri"/>
                <a:cs typeface="Calibri"/>
                <a:sym typeface="Calibri"/>
              </a:rPr>
              <a:t> "About 2,000 origins" (accepting 2,000-2,100 as correct)</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Concept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"Do human cells actually use 2,000 origins or more than that?"</a:t>
            </a:r>
            <a:endParaRPr/>
          </a:p>
          <a:p>
            <a:pPr indent="0" lvl="1" marL="444500" rtl="0" algn="l">
              <a:spcBef>
                <a:spcPts val="0"/>
              </a:spcBef>
              <a:spcAft>
                <a:spcPts val="0"/>
              </a:spcAft>
              <a:buNone/>
            </a:pPr>
            <a:r>
              <a:rPr b="1" i="0" lang="en" sz="1200">
                <a:solidFill>
                  <a:schemeClr val="dk1"/>
                </a:solidFill>
                <a:latin typeface="Calibri"/>
                <a:ea typeface="Calibri"/>
                <a:cs typeface="Calibri"/>
                <a:sym typeface="Calibri"/>
              </a:rPr>
              <a:t>Answer:</a:t>
            </a:r>
            <a:r>
              <a:rPr b="0" i="0" lang="en" sz="1200">
                <a:solidFill>
                  <a:schemeClr val="dk1"/>
                </a:solidFill>
                <a:latin typeface="Calibri"/>
                <a:ea typeface="Calibri"/>
                <a:cs typeface="Calibri"/>
                <a:sym typeface="Calibri"/>
              </a:rPr>
              <a:t> "More! They use 30,000-50,000 origins"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"Why do cells use MORE origins than mathematically necessary?"</a:t>
            </a:r>
            <a:endParaRPr/>
          </a:p>
          <a:p>
            <a:pPr indent="0" lvl="1" marL="444500" rtl="0" algn="l">
              <a:spcBef>
                <a:spcPts val="0"/>
              </a:spcBef>
              <a:spcAft>
                <a:spcPts val="0"/>
              </a:spcAft>
              <a:buNone/>
            </a:pPr>
            <a:r>
              <a:rPr b="1" i="0" lang="en" sz="1200">
                <a:solidFill>
                  <a:schemeClr val="dk1"/>
                </a:solidFill>
                <a:latin typeface="Calibri"/>
                <a:ea typeface="Calibri"/>
                <a:cs typeface="Calibri"/>
                <a:sym typeface="Calibri"/>
              </a:rPr>
              <a:t>Listen for:</a:t>
            </a:r>
            <a:r>
              <a:rPr b="0" i="0" lang="en" sz="1200">
                <a:solidFill>
                  <a:schemeClr val="dk1"/>
                </a:solidFill>
                <a:latin typeface="Calibri"/>
                <a:ea typeface="Calibri"/>
                <a:cs typeface="Calibri"/>
                <a:sym typeface="Calibri"/>
              </a:rPr>
              <a:t> Safety margin, not all activate, compensate for damage, variation</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"Does having more origins make each DNA polymerase work faster?"</a:t>
            </a:r>
            <a:endParaRPr/>
          </a:p>
          <a:p>
            <a:pPr indent="0" lvl="1" marL="444500" rtl="0" algn="l">
              <a:spcBef>
                <a:spcPts val="0"/>
              </a:spcBef>
              <a:spcAft>
                <a:spcPts val="0"/>
              </a:spcAft>
              <a:buNone/>
            </a:pPr>
            <a:r>
              <a:rPr b="1" i="0" lang="en" sz="1200">
                <a:solidFill>
                  <a:schemeClr val="dk1"/>
                </a:solidFill>
                <a:latin typeface="Calibri"/>
                <a:ea typeface="Calibri"/>
                <a:cs typeface="Calibri"/>
                <a:sym typeface="Calibri"/>
              </a:rPr>
              <a:t>Answer:</a:t>
            </a:r>
            <a:r>
              <a:rPr b="0" i="0" lang="en" sz="1200">
                <a:solidFill>
                  <a:schemeClr val="dk1"/>
                </a:solidFill>
                <a:latin typeface="Calibri"/>
                <a:ea typeface="Calibri"/>
                <a:cs typeface="Calibri"/>
                <a:sym typeface="Calibri"/>
              </a:rPr>
              <a:t> "No! Each polymerase still works at 50 bp/sec. But many working simultaneously = faster overall replication"</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Visual interpretation check:</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Point to the diagram: "Show me one origin. Now show me two replication forks from that origin. Now show me where two bubbles will merge."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correctly calculate ~2,000 origins and understand parallel processing</a:t>
            </a:r>
            <a:r>
              <a:rPr b="0" i="0" lang="en" sz="1200">
                <a:solidFill>
                  <a:schemeClr val="dk1"/>
                </a:solidFill>
                <a:latin typeface="Calibri"/>
                <a:ea typeface="Calibri"/>
                <a:cs typeface="Calibri"/>
                <a:sym typeface="Calibri"/>
              </a:rPr>
              <a:t> → Move forward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struggle with calculation</a:t>
            </a:r>
            <a:r>
              <a:rPr b="0" i="0" lang="en" sz="1200">
                <a:solidFill>
                  <a:schemeClr val="dk1"/>
                </a:solidFill>
                <a:latin typeface="Calibri"/>
                <a:ea typeface="Calibri"/>
                <a:cs typeface="Calibri"/>
                <a:sym typeface="Calibri"/>
              </a:rPr>
              <a:t> → Review: "We need to speed up 2,083 times (16,667 hrs ÷ 8 hrs). To speed up 2,083 times, we need 2,083 workers (origins) instead of 1."</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 </a:t>
            </a:r>
            <a:r>
              <a:rPr b="1" i="0" lang="en" sz="1200">
                <a:solidFill>
                  <a:schemeClr val="dk1"/>
                </a:solidFill>
                <a:latin typeface="Calibri"/>
                <a:ea typeface="Calibri"/>
                <a:cs typeface="Calibri"/>
                <a:sym typeface="Calibri"/>
              </a:rPr>
              <a:t>If students don't understand bubble merging</a:t>
            </a:r>
            <a:r>
              <a:rPr b="0" i="0" lang="en" sz="1200">
                <a:solidFill>
                  <a:schemeClr val="dk1"/>
                </a:solidFill>
                <a:latin typeface="Calibri"/>
                <a:ea typeface="Calibri"/>
                <a:cs typeface="Calibri"/>
                <a:sym typeface="Calibri"/>
              </a:rPr>
              <a:t> → Draw step-by-step: Bubbles start small → grow → neighboring bubbles contact → merge into continuous replicated DNA</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 CONNECTIONS: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Computer science:</a:t>
            </a:r>
            <a:r>
              <a:rPr b="0" i="0" lang="en" sz="1200">
                <a:solidFill>
                  <a:schemeClr val="dk1"/>
                </a:solidFill>
                <a:latin typeface="Calibri"/>
                <a:ea typeface="Calibri"/>
                <a:cs typeface="Calibri"/>
                <a:sym typeface="Calibri"/>
              </a:rPr>
              <a:t> Parallel processing vs. sequential processing (algorithmic thinking)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Mathematics:</a:t>
            </a:r>
            <a:r>
              <a:rPr b="0" i="0" lang="en" sz="1200">
                <a:solidFill>
                  <a:schemeClr val="dk1"/>
                </a:solidFill>
                <a:latin typeface="Calibri"/>
                <a:ea typeface="Calibri"/>
                <a:cs typeface="Calibri"/>
                <a:sym typeface="Calibri"/>
              </a:rPr>
              <a:t> Inverse relationships (more workers → less time), proportional reasoning</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Evolution:</a:t>
            </a:r>
            <a:r>
              <a:rPr b="0" i="0" lang="en" sz="1200">
                <a:solidFill>
                  <a:schemeClr val="dk1"/>
                </a:solidFill>
                <a:latin typeface="Calibri"/>
                <a:ea typeface="Calibri"/>
                <a:cs typeface="Calibri"/>
                <a:sym typeface="Calibri"/>
              </a:rPr>
              <a:t> Genome size correlates with number of origins (bacteria: 1, yeast: ~400, humans: 30,000+)</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Cell cycle:</a:t>
            </a:r>
            <a:r>
              <a:rPr b="0" i="0" lang="en" sz="1200">
                <a:solidFill>
                  <a:schemeClr val="dk1"/>
                </a:solidFill>
                <a:latin typeface="Calibri"/>
                <a:ea typeface="Calibri"/>
                <a:cs typeface="Calibri"/>
                <a:sym typeface="Calibri"/>
              </a:rPr>
              <a:t> Origin activation is carefully regulated during S-phase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Cancer biology:</a:t>
            </a:r>
            <a:r>
              <a:rPr b="0" i="0" lang="en" sz="1200">
                <a:solidFill>
                  <a:schemeClr val="dk1"/>
                </a:solidFill>
                <a:latin typeface="Calibri"/>
                <a:ea typeface="Calibri"/>
                <a:cs typeface="Calibri"/>
                <a:sym typeface="Calibri"/>
              </a:rPr>
              <a:t> Dysregulated origin firing contributes to genomic instability in cancer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NGSS:</a:t>
            </a:r>
            <a:r>
              <a:rPr b="0" i="0" lang="en" sz="1200">
                <a:solidFill>
                  <a:schemeClr val="dk1"/>
                </a:solidFill>
                <a:latin typeface="Calibri"/>
                <a:ea typeface="Calibri"/>
                <a:cs typeface="Calibri"/>
                <a:sym typeface="Calibri"/>
              </a:rPr>
              <a:t> Crosscutting Concept 3 (Scale, proportion, quantity), Crosscutting Concept 4 (Systems and system models)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DIFFERENTIATION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struggling students:</a:t>
            </a:r>
            <a:r>
              <a:rPr b="0" i="0" lang="en" sz="1200">
                <a:solidFill>
                  <a:schemeClr val="dk1"/>
                </a:solidFill>
                <a:latin typeface="Calibri"/>
                <a:ea typeface="Calibri"/>
                <a:cs typeface="Calibri"/>
                <a:sym typeface="Calibri"/>
              </a:rPr>
              <a:t> Provide the division setup: "16,667 hours ÷ 8 hours = ?" and let them use calculator</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advanced students:</a:t>
            </a:r>
            <a:r>
              <a:rPr b="0" i="0" lang="en" sz="1200">
                <a:solidFill>
                  <a:schemeClr val="dk1"/>
                </a:solidFill>
                <a:latin typeface="Calibri"/>
                <a:ea typeface="Calibri"/>
                <a:cs typeface="Calibri"/>
                <a:sym typeface="Calibri"/>
              </a:rPr>
              <a:t> Challenge: "If origins are spaced 100,000 bp apart on average, and the human genome is 3 billion bp, how many origins would that spacing create? (Answer: 3,000,000,000 ÷ 100,000 = 30,000 origins—matches reality!)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visual learners:</a:t>
            </a:r>
            <a:r>
              <a:rPr b="0" i="0" lang="en" sz="1200">
                <a:solidFill>
                  <a:schemeClr val="dk1"/>
                </a:solidFill>
                <a:latin typeface="Calibri"/>
                <a:ea typeface="Calibri"/>
                <a:cs typeface="Calibri"/>
                <a:sym typeface="Calibri"/>
              </a:rPr>
              <a:t> Provide a handout with the replication bubble diagram and have them label: origins, replication forks, direction of fork movement, where bubbles merge</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For students who finish calculations early:</a:t>
            </a:r>
            <a:r>
              <a:rPr b="0" i="0" lang="en" sz="1200">
                <a:solidFill>
                  <a:schemeClr val="dk1"/>
                </a:solidFill>
                <a:latin typeface="Calibri"/>
                <a:ea typeface="Calibri"/>
                <a:cs typeface="Calibri"/>
                <a:sym typeface="Calibri"/>
              </a:rPr>
              <a:t> "Research: Do all human chromosomes have the same density of origins? Why or why not?" (Answer: No—active gene regions often have more origins)</a:t>
            </a:r>
            <a:endParaRPr/>
          </a:p>
          <a:p>
            <a:pPr indent="0" lvl="0" marL="0" rtl="0" algn="l">
              <a:spcBef>
                <a:spcPts val="0"/>
              </a:spcBef>
              <a:spcAft>
                <a:spcPts val="0"/>
              </a:spcAft>
              <a:buNone/>
            </a:pPr>
            <a:r>
              <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ADDITIONAL NOTES:</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Why this matters in real biology:</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Origin licensing and regulation:</a:t>
            </a:r>
            <a:br>
              <a:rPr b="0" i="0" lang="en" sz="1200">
                <a:solidFill>
                  <a:schemeClr val="dk1"/>
                </a:solidFill>
                <a:latin typeface="Calibri"/>
                <a:ea typeface="Calibri"/>
                <a:cs typeface="Calibri"/>
                <a:sym typeface="Calibri"/>
              </a:rPr>
            </a:br>
            <a:r>
              <a:rPr b="0" i="0" lang="en" sz="1200">
                <a:solidFill>
                  <a:schemeClr val="dk1"/>
                </a:solidFill>
                <a:latin typeface="Calibri"/>
                <a:ea typeface="Calibri"/>
                <a:cs typeface="Calibri"/>
                <a:sym typeface="Calibri"/>
              </a:rPr>
              <a:t>Cells must ensure each origin fires EXACTLY ONCE per cell cycle—no more, no less. This is accomplished through "origin licensing":</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During G1 phase: Origins are "licensed" (marked as ready to fire)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During S-phase: Licensed origins can fire (activate)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After firing: Origins cannot fire again until next cell cycle</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This prevents "re-replication"—copying the same region multiple times, which would be catastrophic.</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Connection to cancer:</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In cancer cells, origin regulation is often disrupted:</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Some origins fire multiple times (re-replication → extra DNA copies)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Some origins don't fire (incomplete replication → DNA breaks)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Abnormal origin firing causes "replication stress"—a hallmark of cancer cells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Experimental evidence: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Scientists use techniques like "DNA combing" to visualize replication origins: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DNA molecules stretched on slides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Newly replicated DNA labeled with fluorescent nucleotides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Microscopy reveals replication bubbles as fluorescent stretches</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Can count origins and measure fork speeds directly</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Evolutionary perspective: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Organism		Genome Size		# Origins		Origins Per Million bp </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E. coli (bacteria)	4.6 Mb		1		0.2</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Yeast		12 Mb		~400		33</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Fruit fly		140 Mb		~3,500		25</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Human		3,000 Mb		30,000-50,000		10-17</a:t>
            </a:r>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"As genomes got larger during evolution, organisms evolved more origins to keep replication time reasonable. But origin density actually DECREASES in larger genomes—possibly because fewer origins = better control and fewer opportunities for errors."</a:t>
            </a:r>
            <a:endParaRPr/>
          </a:p>
          <a:p>
            <a:pPr indent="0" lvl="0" marL="0" rtl="0" algn="l">
              <a:spcBef>
                <a:spcPts val="0"/>
              </a:spcBef>
              <a:spcAft>
                <a:spcPts val="0"/>
              </a:spcAft>
              <a:buNone/>
            </a:pPr>
            <a:r>
              <a:rPr b="1" i="0" lang="en" sz="1200">
                <a:solidFill>
                  <a:schemeClr val="dk1"/>
                </a:solidFill>
                <a:latin typeface="Calibri"/>
                <a:ea typeface="Calibri"/>
                <a:cs typeface="Calibri"/>
                <a:sym typeface="Calibri"/>
              </a:rPr>
              <a:t>Preview next slide:</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 sz="1200">
                <a:solidFill>
                  <a:schemeClr val="dk1"/>
                </a:solidFill>
                <a:latin typeface="Calibri"/>
                <a:ea typeface="Calibri"/>
                <a:cs typeface="Calibri"/>
                <a:sym typeface="Calibri"/>
              </a:rPr>
              <a:t>"Now you understand that cells use tens of thousands of origins working in parallel. But there's another question: Are all these origins active all the time? Do all chromosomes replicate at the same time? Let's explore the TIMING and REGULATION of origin activation."</a:t>
            </a:r>
            <a:endParaRPr/>
          </a:p>
          <a:p>
            <a:pPr indent="0" lvl="0" marL="0" rtl="0" algn="l">
              <a:spcBef>
                <a:spcPts val="0"/>
              </a:spcBef>
              <a:spcAft>
                <a:spcPts val="0"/>
              </a:spcAft>
              <a:buNone/>
            </a:pPr>
            <a:r>
              <a:t/>
            </a:r>
            <a:endParaRPr/>
          </a:p>
        </p:txBody>
      </p:sp>
      <p:sp>
        <p:nvSpPr>
          <p:cNvPr id="1785" name="Google Shape;1785;g3eecb6f0a23_0_1682: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5" name="Shape 1795"/>
        <p:cNvGrpSpPr/>
        <p:nvPr/>
      </p:nvGrpSpPr>
      <p:grpSpPr>
        <a:xfrm>
          <a:off x="0" y="0"/>
          <a:ext cx="0" cy="0"/>
          <a:chOff x="0" y="0"/>
          <a:chExt cx="0" cy="0"/>
        </a:xfrm>
      </p:grpSpPr>
      <p:sp>
        <p:nvSpPr>
          <p:cNvPr id="1796" name="Google Shape;1796;g36b37478c37_0_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7" name="Google Shape;1797;g36b37478c37_0_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0" name="Shape 1800"/>
        <p:cNvGrpSpPr/>
        <p:nvPr/>
      </p:nvGrpSpPr>
      <p:grpSpPr>
        <a:xfrm>
          <a:off x="0" y="0"/>
          <a:ext cx="0" cy="0"/>
          <a:chOff x="0" y="0"/>
          <a:chExt cx="0" cy="0"/>
        </a:xfrm>
      </p:grpSpPr>
      <p:sp>
        <p:nvSpPr>
          <p:cNvPr id="1801" name="Google Shape;1801;g3eecb6f0a23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2" name="Google Shape;1802;g3eecb6f0a23_0_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3" name="Google Shape;1803;g3eecb6f0a23_0_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8" name="Shape 1808"/>
        <p:cNvGrpSpPr/>
        <p:nvPr/>
      </p:nvGrpSpPr>
      <p:grpSpPr>
        <a:xfrm>
          <a:off x="0" y="0"/>
          <a:ext cx="0" cy="0"/>
          <a:chOff x="0" y="0"/>
          <a:chExt cx="0" cy="0"/>
        </a:xfrm>
      </p:grpSpPr>
      <p:sp>
        <p:nvSpPr>
          <p:cNvPr id="1809" name="Google Shape;1809;g3eecb6f0a23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0" name="Google Shape;1810;g3eecb6f0a23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Learner:  Brief engaging reflection in notebooks.</a:t>
            </a:r>
            <a:endParaRPr/>
          </a:p>
          <a:p>
            <a:pPr indent="0" lvl="0" marL="0" rtl="0" algn="l">
              <a:spcBef>
                <a:spcPts val="0"/>
              </a:spcBef>
              <a:spcAft>
                <a:spcPts val="0"/>
              </a:spcAft>
              <a:buNone/>
            </a:pPr>
            <a:r>
              <a:rPr lang="en"/>
              <a:t>Facilitator: Give time to reflect, then time to share out. Listen for the ideas shared so that you can address them throughout the workshop.</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4" name="Shape 1814"/>
        <p:cNvGrpSpPr/>
        <p:nvPr/>
      </p:nvGrpSpPr>
      <p:grpSpPr>
        <a:xfrm>
          <a:off x="0" y="0"/>
          <a:ext cx="0" cy="0"/>
          <a:chOff x="0" y="0"/>
          <a:chExt cx="0" cy="0"/>
        </a:xfrm>
      </p:grpSpPr>
      <p:sp>
        <p:nvSpPr>
          <p:cNvPr id="1815" name="Google Shape;1815;g3eecb6f0a23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6" name="Google Shape;1816;g3eecb6f0a23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0" name="Shape 1820"/>
        <p:cNvGrpSpPr/>
        <p:nvPr/>
      </p:nvGrpSpPr>
      <p:grpSpPr>
        <a:xfrm>
          <a:off x="0" y="0"/>
          <a:ext cx="0" cy="0"/>
          <a:chOff x="0" y="0"/>
          <a:chExt cx="0" cy="0"/>
        </a:xfrm>
      </p:grpSpPr>
      <p:sp>
        <p:nvSpPr>
          <p:cNvPr id="1821" name="Google Shape;1821;g3eecb6f0a23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2" name="Google Shape;1822;g3eecb6f0a23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Educator:  Talking points.  You already use models to teach concepts around chromosomes…  Today we will introduce you to another model with many more features!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3eee228ad44_3_0: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9" name="Google Shape;549;g3eee228ad44_3_0:notes"/>
          <p:cNvSpPr txBox="1"/>
          <p:nvPr>
            <p:ph idx="1" type="body"/>
          </p:nvPr>
        </p:nvSpPr>
        <p:spPr>
          <a:xfrm>
            <a:off x="685800" y="4400549"/>
            <a:ext cx="5486400" cy="3600300"/>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550" name="Google Shape;550;g3eee228ad44_3_0:notes"/>
          <p:cNvSpPr txBox="1"/>
          <p:nvPr>
            <p:ph idx="12" type="sldNum"/>
          </p:nvPr>
        </p:nvSpPr>
        <p:spPr>
          <a:xfrm>
            <a:off x="3884613" y="8685214"/>
            <a:ext cx="2971800" cy="458700"/>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0" name="Shape 1830"/>
        <p:cNvGrpSpPr/>
        <p:nvPr/>
      </p:nvGrpSpPr>
      <p:grpSpPr>
        <a:xfrm>
          <a:off x="0" y="0"/>
          <a:ext cx="0" cy="0"/>
          <a:chOff x="0" y="0"/>
          <a:chExt cx="0" cy="0"/>
        </a:xfrm>
      </p:grpSpPr>
      <p:sp>
        <p:nvSpPr>
          <p:cNvPr id="1831" name="Google Shape;1831;g3eecb6f0a23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2" name="Google Shape;1832;g3eecb6f0a23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Educator:  Build YOUR model of a chromosome.</a:t>
            </a:r>
            <a:endParaRPr/>
          </a:p>
          <a:p>
            <a:pPr indent="0" lvl="0" marL="0" rtl="0" algn="l">
              <a:spcBef>
                <a:spcPts val="0"/>
              </a:spcBef>
              <a:spcAft>
                <a:spcPts val="0"/>
              </a:spcAft>
              <a:buNone/>
            </a:pPr>
            <a:r>
              <a:rPr lang="en"/>
              <a:t>Learner: Make a chromosome with these pieces so that it represents what you think it should.</a:t>
            </a:r>
            <a:endParaRPr/>
          </a:p>
          <a:p>
            <a:pPr indent="0" lvl="0" marL="0" rtl="0" algn="l">
              <a:spcBef>
                <a:spcPts val="0"/>
              </a:spcBef>
              <a:spcAft>
                <a:spcPts val="0"/>
              </a:spcAft>
              <a:buNone/>
            </a:pPr>
            <a:r>
              <a:rPr lang="en"/>
              <a:t>Bag with chromosomes as above that this out first, then add sequence, then the histone pieces as we progress through the activity</a:t>
            </a:r>
            <a:endParaRPr/>
          </a:p>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1" name="Shape 1841"/>
        <p:cNvGrpSpPr/>
        <p:nvPr/>
      </p:nvGrpSpPr>
      <p:grpSpPr>
        <a:xfrm>
          <a:off x="0" y="0"/>
          <a:ext cx="0" cy="0"/>
          <a:chOff x="0" y="0"/>
          <a:chExt cx="0" cy="0"/>
        </a:xfrm>
      </p:grpSpPr>
      <p:sp>
        <p:nvSpPr>
          <p:cNvPr id="1842" name="Google Shape;1842;g3eecb6f0a23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3" name="Google Shape;1843;g3eecb6f0a23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7" name="Shape 1847"/>
        <p:cNvGrpSpPr/>
        <p:nvPr/>
      </p:nvGrpSpPr>
      <p:grpSpPr>
        <a:xfrm>
          <a:off x="0" y="0"/>
          <a:ext cx="0" cy="0"/>
          <a:chOff x="0" y="0"/>
          <a:chExt cx="0" cy="0"/>
        </a:xfrm>
      </p:grpSpPr>
      <p:sp>
        <p:nvSpPr>
          <p:cNvPr id="1848" name="Google Shape;1848;g3eecb6f0a23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9" name="Google Shape;1849;g3eecb6f0a23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4" name="Shape 1854"/>
        <p:cNvGrpSpPr/>
        <p:nvPr/>
      </p:nvGrpSpPr>
      <p:grpSpPr>
        <a:xfrm>
          <a:off x="0" y="0"/>
          <a:ext cx="0" cy="0"/>
          <a:chOff x="0" y="0"/>
          <a:chExt cx="0" cy="0"/>
        </a:xfrm>
      </p:grpSpPr>
      <p:sp>
        <p:nvSpPr>
          <p:cNvPr id="1855" name="Google Shape;1855;g3eecb6f0a23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6" name="Google Shape;1856;g3eecb6f0a23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2" name="Shape 1862"/>
        <p:cNvGrpSpPr/>
        <p:nvPr/>
      </p:nvGrpSpPr>
      <p:grpSpPr>
        <a:xfrm>
          <a:off x="0" y="0"/>
          <a:ext cx="0" cy="0"/>
          <a:chOff x="0" y="0"/>
          <a:chExt cx="0" cy="0"/>
        </a:xfrm>
      </p:grpSpPr>
      <p:sp>
        <p:nvSpPr>
          <p:cNvPr id="1863" name="Google Shape;1863;g3eecb6f0a23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4" name="Google Shape;1864;g3eecb6f0a23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Innovative Genomics</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9" name="Shape 1869"/>
        <p:cNvGrpSpPr/>
        <p:nvPr/>
      </p:nvGrpSpPr>
      <p:grpSpPr>
        <a:xfrm>
          <a:off x="0" y="0"/>
          <a:ext cx="0" cy="0"/>
          <a:chOff x="0" y="0"/>
          <a:chExt cx="0" cy="0"/>
        </a:xfrm>
      </p:grpSpPr>
      <p:sp>
        <p:nvSpPr>
          <p:cNvPr id="1870" name="Google Shape;1870;g3eecb6f0a23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1" name="Google Shape;1871;g3eecb6f0a23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9" name="Shape 1879"/>
        <p:cNvGrpSpPr/>
        <p:nvPr/>
      </p:nvGrpSpPr>
      <p:grpSpPr>
        <a:xfrm>
          <a:off x="0" y="0"/>
          <a:ext cx="0" cy="0"/>
          <a:chOff x="0" y="0"/>
          <a:chExt cx="0" cy="0"/>
        </a:xfrm>
      </p:grpSpPr>
      <p:sp>
        <p:nvSpPr>
          <p:cNvPr id="1880" name="Google Shape;1880;g3eecb6f0a23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1" name="Google Shape;1881;g3eecb6f0a23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9" name="Shape 1889"/>
        <p:cNvGrpSpPr/>
        <p:nvPr/>
      </p:nvGrpSpPr>
      <p:grpSpPr>
        <a:xfrm>
          <a:off x="0" y="0"/>
          <a:ext cx="0" cy="0"/>
          <a:chOff x="0" y="0"/>
          <a:chExt cx="0" cy="0"/>
        </a:xfrm>
      </p:grpSpPr>
      <p:sp>
        <p:nvSpPr>
          <p:cNvPr id="1890" name="Google Shape;1890;g3eecb6f0a23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1" name="Google Shape;1891;g3eecb6f0a23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6" name="Shape 1896"/>
        <p:cNvGrpSpPr/>
        <p:nvPr/>
      </p:nvGrpSpPr>
      <p:grpSpPr>
        <a:xfrm>
          <a:off x="0" y="0"/>
          <a:ext cx="0" cy="0"/>
          <a:chOff x="0" y="0"/>
          <a:chExt cx="0" cy="0"/>
        </a:xfrm>
      </p:grpSpPr>
      <p:sp>
        <p:nvSpPr>
          <p:cNvPr id="1897" name="Google Shape;1897;g3eecb6f0a23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8" name="Google Shape;1898;g3eecb6f0a23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6" name="Shape 1906"/>
        <p:cNvGrpSpPr/>
        <p:nvPr/>
      </p:nvGrpSpPr>
      <p:grpSpPr>
        <a:xfrm>
          <a:off x="0" y="0"/>
          <a:ext cx="0" cy="0"/>
          <a:chOff x="0" y="0"/>
          <a:chExt cx="0" cy="0"/>
        </a:xfrm>
      </p:grpSpPr>
      <p:sp>
        <p:nvSpPr>
          <p:cNvPr id="1907" name="Google Shape;1907;g3eecb6f0a23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8" name="Google Shape;1908;g3eecb6f0a23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3eee228ad44_3_11: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3eee228ad44_3_11: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8" name="Shape 1918"/>
        <p:cNvGrpSpPr/>
        <p:nvPr/>
      </p:nvGrpSpPr>
      <p:grpSpPr>
        <a:xfrm>
          <a:off x="0" y="0"/>
          <a:ext cx="0" cy="0"/>
          <a:chOff x="0" y="0"/>
          <a:chExt cx="0" cy="0"/>
        </a:xfrm>
      </p:grpSpPr>
      <p:sp>
        <p:nvSpPr>
          <p:cNvPr id="1919" name="Google Shape;1919;g3eecb6f0a23_0_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0" name="Google Shape;1920;g3eecb6f0a23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5" name="Shape 1925"/>
        <p:cNvGrpSpPr/>
        <p:nvPr/>
      </p:nvGrpSpPr>
      <p:grpSpPr>
        <a:xfrm>
          <a:off x="0" y="0"/>
          <a:ext cx="0" cy="0"/>
          <a:chOff x="0" y="0"/>
          <a:chExt cx="0" cy="0"/>
        </a:xfrm>
      </p:grpSpPr>
      <p:sp>
        <p:nvSpPr>
          <p:cNvPr id="1926" name="Google Shape;1926;g3eecb6f0a23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7" name="Google Shape;1927;g3eecb6f0a23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
              <a:t>Educator: The confusion comes from the history of the word!</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5" name="Shape 1935"/>
        <p:cNvGrpSpPr/>
        <p:nvPr/>
      </p:nvGrpSpPr>
      <p:grpSpPr>
        <a:xfrm>
          <a:off x="0" y="0"/>
          <a:ext cx="0" cy="0"/>
          <a:chOff x="0" y="0"/>
          <a:chExt cx="0" cy="0"/>
        </a:xfrm>
      </p:grpSpPr>
      <p:sp>
        <p:nvSpPr>
          <p:cNvPr id="1936" name="Google Shape;1936;g3eecb6f0a23_0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7" name="Google Shape;1937;g3eecb6f0a23_0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5" name="Shape 1945"/>
        <p:cNvGrpSpPr/>
        <p:nvPr/>
      </p:nvGrpSpPr>
      <p:grpSpPr>
        <a:xfrm>
          <a:off x="0" y="0"/>
          <a:ext cx="0" cy="0"/>
          <a:chOff x="0" y="0"/>
          <a:chExt cx="0" cy="0"/>
        </a:xfrm>
      </p:grpSpPr>
      <p:sp>
        <p:nvSpPr>
          <p:cNvPr id="1946" name="Google Shape;1946;g3eecb6f0a23_0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7" name="Google Shape;1947;g3eecb6f0a23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Graph from google search for “chromosome etymology… I cannot find a way to cite this!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Educator: The confusion comes from the history of the word!</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9" name="Shape 1959"/>
        <p:cNvGrpSpPr/>
        <p:nvPr/>
      </p:nvGrpSpPr>
      <p:grpSpPr>
        <a:xfrm>
          <a:off x="0" y="0"/>
          <a:ext cx="0" cy="0"/>
          <a:chOff x="0" y="0"/>
          <a:chExt cx="0" cy="0"/>
        </a:xfrm>
      </p:grpSpPr>
      <p:sp>
        <p:nvSpPr>
          <p:cNvPr id="1960" name="Google Shape;1960;g3eecb6f0a23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1" name="Google Shape;1961;g3eecb6f0a23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4" name="Shape 1964"/>
        <p:cNvGrpSpPr/>
        <p:nvPr/>
      </p:nvGrpSpPr>
      <p:grpSpPr>
        <a:xfrm>
          <a:off x="0" y="0"/>
          <a:ext cx="0" cy="0"/>
          <a:chOff x="0" y="0"/>
          <a:chExt cx="0" cy="0"/>
        </a:xfrm>
      </p:grpSpPr>
      <p:sp>
        <p:nvSpPr>
          <p:cNvPr id="1965" name="Google Shape;1965;g3eecb6f0a23_0_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6" name="Google Shape;1966;g3eecb6f0a23_0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4" name="Shape 1974"/>
        <p:cNvGrpSpPr/>
        <p:nvPr/>
      </p:nvGrpSpPr>
      <p:grpSpPr>
        <a:xfrm>
          <a:off x="0" y="0"/>
          <a:ext cx="0" cy="0"/>
          <a:chOff x="0" y="0"/>
          <a:chExt cx="0" cy="0"/>
        </a:xfrm>
      </p:grpSpPr>
      <p:sp>
        <p:nvSpPr>
          <p:cNvPr id="1975" name="Google Shape;1975;g3eecb6f0a23_0_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6" name="Google Shape;1976;g3eecb6f0a23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Colors are not a cue!</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5" name="Shape 1995"/>
        <p:cNvGrpSpPr/>
        <p:nvPr/>
      </p:nvGrpSpPr>
      <p:grpSpPr>
        <a:xfrm>
          <a:off x="0" y="0"/>
          <a:ext cx="0" cy="0"/>
          <a:chOff x="0" y="0"/>
          <a:chExt cx="0" cy="0"/>
        </a:xfrm>
      </p:grpSpPr>
      <p:sp>
        <p:nvSpPr>
          <p:cNvPr id="1996" name="Google Shape;1996;g3eecb6f0a23_0_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7" name="Google Shape;1997;g3eecb6f0a23_0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7" name="Shape 2017"/>
        <p:cNvGrpSpPr/>
        <p:nvPr/>
      </p:nvGrpSpPr>
      <p:grpSpPr>
        <a:xfrm>
          <a:off x="0" y="0"/>
          <a:ext cx="0" cy="0"/>
          <a:chOff x="0" y="0"/>
          <a:chExt cx="0" cy="0"/>
        </a:xfrm>
      </p:grpSpPr>
      <p:sp>
        <p:nvSpPr>
          <p:cNvPr id="2018" name="Google Shape;2018;g3eecb6f0a23_0_2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9" name="Google Shape;2019;g3eecb6f0a23_0_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3" name="Shape 2023"/>
        <p:cNvGrpSpPr/>
        <p:nvPr/>
      </p:nvGrpSpPr>
      <p:grpSpPr>
        <a:xfrm>
          <a:off x="0" y="0"/>
          <a:ext cx="0" cy="0"/>
          <a:chOff x="0" y="0"/>
          <a:chExt cx="0" cy="0"/>
        </a:xfrm>
      </p:grpSpPr>
      <p:sp>
        <p:nvSpPr>
          <p:cNvPr id="2024" name="Google Shape;2024;g3eecb6f0a23_0_2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5" name="Google Shape;2025;g3eecb6f0a23_0_2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3eee228ad44_3_27: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3eee228ad44_3_27: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9" name="Shape 2029"/>
        <p:cNvGrpSpPr/>
        <p:nvPr/>
      </p:nvGrpSpPr>
      <p:grpSpPr>
        <a:xfrm>
          <a:off x="0" y="0"/>
          <a:ext cx="0" cy="0"/>
          <a:chOff x="0" y="0"/>
          <a:chExt cx="0" cy="0"/>
        </a:xfrm>
      </p:grpSpPr>
      <p:sp>
        <p:nvSpPr>
          <p:cNvPr id="2030" name="Google Shape;2030;g3eecb6f0a23_0_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1" name="Google Shape;2031;g3eecb6f0a23_0_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6" name="Shape 2036"/>
        <p:cNvGrpSpPr/>
        <p:nvPr/>
      </p:nvGrpSpPr>
      <p:grpSpPr>
        <a:xfrm>
          <a:off x="0" y="0"/>
          <a:ext cx="0" cy="0"/>
          <a:chOff x="0" y="0"/>
          <a:chExt cx="0" cy="0"/>
        </a:xfrm>
      </p:grpSpPr>
      <p:sp>
        <p:nvSpPr>
          <p:cNvPr id="2037" name="Google Shape;2037;g3eecb6f0a23_0_24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8" name="Google Shape;2038;g3eecb6f0a23_0_24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3" name="Shape 2043"/>
        <p:cNvGrpSpPr/>
        <p:nvPr/>
      </p:nvGrpSpPr>
      <p:grpSpPr>
        <a:xfrm>
          <a:off x="0" y="0"/>
          <a:ext cx="0" cy="0"/>
          <a:chOff x="0" y="0"/>
          <a:chExt cx="0" cy="0"/>
        </a:xfrm>
      </p:grpSpPr>
      <p:sp>
        <p:nvSpPr>
          <p:cNvPr id="2044" name="Google Shape;2044;g3eecb6f0a23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5" name="Google Shape;2045;g3eecb6f0a23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8" name="Shape 2048"/>
        <p:cNvGrpSpPr/>
        <p:nvPr/>
      </p:nvGrpSpPr>
      <p:grpSpPr>
        <a:xfrm>
          <a:off x="0" y="0"/>
          <a:ext cx="0" cy="0"/>
          <a:chOff x="0" y="0"/>
          <a:chExt cx="0" cy="0"/>
        </a:xfrm>
      </p:grpSpPr>
      <p:sp>
        <p:nvSpPr>
          <p:cNvPr id="2049" name="Google Shape;2049;g3eecb6f0a23_0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0" name="Google Shape;2050;g3eecb6f0a23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0" name="Shape 2070"/>
        <p:cNvGrpSpPr/>
        <p:nvPr/>
      </p:nvGrpSpPr>
      <p:grpSpPr>
        <a:xfrm>
          <a:off x="0" y="0"/>
          <a:ext cx="0" cy="0"/>
          <a:chOff x="0" y="0"/>
          <a:chExt cx="0" cy="0"/>
        </a:xfrm>
      </p:grpSpPr>
      <p:sp>
        <p:nvSpPr>
          <p:cNvPr id="2071" name="Google Shape;2071;g3eecb6f0a23_0_3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2" name="Google Shape;2072;g3eecb6f0a23_0_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7" name="Shape 2077"/>
        <p:cNvGrpSpPr/>
        <p:nvPr/>
      </p:nvGrpSpPr>
      <p:grpSpPr>
        <a:xfrm>
          <a:off x="0" y="0"/>
          <a:ext cx="0" cy="0"/>
          <a:chOff x="0" y="0"/>
          <a:chExt cx="0" cy="0"/>
        </a:xfrm>
      </p:grpSpPr>
      <p:sp>
        <p:nvSpPr>
          <p:cNvPr id="2078" name="Google Shape;2078;g3eecb6f0a23_0_3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9" name="Google Shape;2079;g3eecb6f0a23_0_3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4" name="Shape 2084"/>
        <p:cNvGrpSpPr/>
        <p:nvPr/>
      </p:nvGrpSpPr>
      <p:grpSpPr>
        <a:xfrm>
          <a:off x="0" y="0"/>
          <a:ext cx="0" cy="0"/>
          <a:chOff x="0" y="0"/>
          <a:chExt cx="0" cy="0"/>
        </a:xfrm>
      </p:grpSpPr>
      <p:sp>
        <p:nvSpPr>
          <p:cNvPr id="2085" name="Google Shape;2085;g3eecb6f0a23_0_3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6" name="Google Shape;2086;g3eecb6f0a23_0_3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9" name="Shape 2089"/>
        <p:cNvGrpSpPr/>
        <p:nvPr/>
      </p:nvGrpSpPr>
      <p:grpSpPr>
        <a:xfrm>
          <a:off x="0" y="0"/>
          <a:ext cx="0" cy="0"/>
          <a:chOff x="0" y="0"/>
          <a:chExt cx="0" cy="0"/>
        </a:xfrm>
      </p:grpSpPr>
      <p:sp>
        <p:nvSpPr>
          <p:cNvPr id="2090" name="Google Shape;2090;g3eecb6f0a23_0_3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1" name="Google Shape;2091;g3eecb6f0a23_0_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Educator:  Talking points.  You already use models to teach concepts around chromosomes…  Today we will introduce you to another model with many more features!</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9" name="Shape 2099"/>
        <p:cNvGrpSpPr/>
        <p:nvPr/>
      </p:nvGrpSpPr>
      <p:grpSpPr>
        <a:xfrm>
          <a:off x="0" y="0"/>
          <a:ext cx="0" cy="0"/>
          <a:chOff x="0" y="0"/>
          <a:chExt cx="0" cy="0"/>
        </a:xfrm>
      </p:grpSpPr>
      <p:sp>
        <p:nvSpPr>
          <p:cNvPr id="2100" name="Google Shape;2100;g3eecb6f0a23_0_3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1" name="Google Shape;2101;g3eecb6f0a23_0_3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5" name="Shape 2115"/>
        <p:cNvGrpSpPr/>
        <p:nvPr/>
      </p:nvGrpSpPr>
      <p:grpSpPr>
        <a:xfrm>
          <a:off x="0" y="0"/>
          <a:ext cx="0" cy="0"/>
          <a:chOff x="0" y="0"/>
          <a:chExt cx="0" cy="0"/>
        </a:xfrm>
      </p:grpSpPr>
      <p:sp>
        <p:nvSpPr>
          <p:cNvPr id="2116" name="Google Shape;2116;g3eecb6f0a23_0_3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7" name="Google Shape;2117;g3eecb6f0a23_0_3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if you had a model that could do all of that?</a:t>
            </a:r>
            <a:endParaRPr/>
          </a:p>
          <a:p>
            <a:pPr indent="0" lvl="0" marL="0" rtl="0" algn="l">
              <a:spcBef>
                <a:spcPts val="0"/>
              </a:spcBef>
              <a:spcAft>
                <a:spcPts val="0"/>
              </a:spcAft>
              <a:buNone/>
            </a:pPr>
            <a:r>
              <a:rPr lang="en"/>
              <a:t>Give out expanded model right now</a:t>
            </a:r>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3eee228ad44_3_52: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3eee228ad44_3_52: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1" name="Shape 2121"/>
        <p:cNvGrpSpPr/>
        <p:nvPr/>
      </p:nvGrpSpPr>
      <p:grpSpPr>
        <a:xfrm>
          <a:off x="0" y="0"/>
          <a:ext cx="0" cy="0"/>
          <a:chOff x="0" y="0"/>
          <a:chExt cx="0" cy="0"/>
        </a:xfrm>
      </p:grpSpPr>
      <p:sp>
        <p:nvSpPr>
          <p:cNvPr id="2122" name="Google Shape;2122;g3eecb6f0a23_0_3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3" name="Google Shape;2123;g3eecb6f0a23_0_3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if you had a model that could do all of that?</a:t>
            </a:r>
            <a:endParaRPr/>
          </a:p>
          <a:p>
            <a:pPr indent="0" lvl="0" marL="0" rtl="0" algn="l">
              <a:spcBef>
                <a:spcPts val="0"/>
              </a:spcBef>
              <a:spcAft>
                <a:spcPts val="0"/>
              </a:spcAft>
              <a:buNone/>
            </a:pPr>
            <a:r>
              <a:rPr lang="en"/>
              <a:t>Give out expanded model right now</a:t>
            </a:r>
            <a:endParaRPr/>
          </a:p>
          <a:p>
            <a:pPr indent="0" lvl="0" marL="0" rtl="0" algn="l">
              <a:spcBef>
                <a:spcPts val="0"/>
              </a:spcBef>
              <a:spcAft>
                <a:spcPts val="0"/>
              </a:spcAft>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7" name="Shape 2137"/>
        <p:cNvGrpSpPr/>
        <p:nvPr/>
      </p:nvGrpSpPr>
      <p:grpSpPr>
        <a:xfrm>
          <a:off x="0" y="0"/>
          <a:ext cx="0" cy="0"/>
          <a:chOff x="0" y="0"/>
          <a:chExt cx="0" cy="0"/>
        </a:xfrm>
      </p:grpSpPr>
      <p:sp>
        <p:nvSpPr>
          <p:cNvPr id="2138" name="Google Shape;2138;g3eecb6f0a23_0_3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9" name="Google Shape;2139;g3eecb6f0a23_0_3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if you had a model that could do all of that?</a:t>
            </a:r>
            <a:endParaRPr/>
          </a:p>
          <a:p>
            <a:pPr indent="0" lvl="0" marL="0" rtl="0" algn="l">
              <a:spcBef>
                <a:spcPts val="0"/>
              </a:spcBef>
              <a:spcAft>
                <a:spcPts val="0"/>
              </a:spcAft>
              <a:buNone/>
            </a:pPr>
            <a:r>
              <a:rPr lang="en"/>
              <a:t>Give out expanded model right now</a:t>
            </a:r>
            <a:endParaRPr/>
          </a:p>
          <a:p>
            <a:pPr indent="0" lvl="0" marL="0" rtl="0" algn="l">
              <a:spcBef>
                <a:spcPts val="0"/>
              </a:spcBef>
              <a:spcAft>
                <a:spcPts val="0"/>
              </a:spcAft>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3" name="Shape 2153"/>
        <p:cNvGrpSpPr/>
        <p:nvPr/>
      </p:nvGrpSpPr>
      <p:grpSpPr>
        <a:xfrm>
          <a:off x="0" y="0"/>
          <a:ext cx="0" cy="0"/>
          <a:chOff x="0" y="0"/>
          <a:chExt cx="0" cy="0"/>
        </a:xfrm>
      </p:grpSpPr>
      <p:sp>
        <p:nvSpPr>
          <p:cNvPr id="2154" name="Google Shape;2154;g3eecb6f0a23_0_3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5" name="Google Shape;2155;g3eecb6f0a23_0_3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if you had a model that could do all of that?</a:t>
            </a:r>
            <a:endParaRPr/>
          </a:p>
          <a:p>
            <a:pPr indent="0" lvl="0" marL="0" rtl="0" algn="l">
              <a:spcBef>
                <a:spcPts val="0"/>
              </a:spcBef>
              <a:spcAft>
                <a:spcPts val="0"/>
              </a:spcAft>
              <a:buNone/>
            </a:pPr>
            <a:r>
              <a:rPr lang="en"/>
              <a:t>Give out expanded model right now</a:t>
            </a:r>
            <a:endParaRPr/>
          </a:p>
          <a:p>
            <a:pPr indent="0" lvl="0" marL="0" rtl="0" algn="l">
              <a:spcBef>
                <a:spcPts val="0"/>
              </a:spcBef>
              <a:spcAft>
                <a:spcPts val="0"/>
              </a:spcAft>
              <a:buNone/>
            </a:pPr>
            <a:r>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0" name="Shape 2160"/>
        <p:cNvGrpSpPr/>
        <p:nvPr/>
      </p:nvGrpSpPr>
      <p:grpSpPr>
        <a:xfrm>
          <a:off x="0" y="0"/>
          <a:ext cx="0" cy="0"/>
          <a:chOff x="0" y="0"/>
          <a:chExt cx="0" cy="0"/>
        </a:xfrm>
      </p:grpSpPr>
      <p:sp>
        <p:nvSpPr>
          <p:cNvPr id="2161" name="Google Shape;2161;g3eecb6f0a23_0_3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2" name="Google Shape;2162;g3eecb6f0a23_0_3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if you had a model that could do all of that?</a:t>
            </a:r>
            <a:endParaRPr/>
          </a:p>
          <a:p>
            <a:pPr indent="0" lvl="0" marL="0" rtl="0" algn="l">
              <a:spcBef>
                <a:spcPts val="0"/>
              </a:spcBef>
              <a:spcAft>
                <a:spcPts val="0"/>
              </a:spcAft>
              <a:buNone/>
            </a:pPr>
            <a:r>
              <a:rPr lang="en"/>
              <a:t>Give out expanded model right now</a:t>
            </a:r>
            <a:endParaRPr/>
          </a:p>
          <a:p>
            <a:pPr indent="0" lvl="0" marL="0" rtl="0" algn="l">
              <a:spcBef>
                <a:spcPts val="0"/>
              </a:spcBef>
              <a:spcAft>
                <a:spcPts val="0"/>
              </a:spcAft>
              <a:buNone/>
            </a:pPr>
            <a:r>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9" name="Shape 2169"/>
        <p:cNvGrpSpPr/>
        <p:nvPr/>
      </p:nvGrpSpPr>
      <p:grpSpPr>
        <a:xfrm>
          <a:off x="0" y="0"/>
          <a:ext cx="0" cy="0"/>
          <a:chOff x="0" y="0"/>
          <a:chExt cx="0" cy="0"/>
        </a:xfrm>
      </p:grpSpPr>
      <p:sp>
        <p:nvSpPr>
          <p:cNvPr id="2170" name="Google Shape;2170;g3eecb6f0a23_0_6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171" name="Google Shape;2171;g3eecb6f0a23_0_65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72" name="Google Shape;2172;g3eecb6f0a23_0_652: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9" name="Shape 2179"/>
        <p:cNvGrpSpPr/>
        <p:nvPr/>
      </p:nvGrpSpPr>
      <p:grpSpPr>
        <a:xfrm>
          <a:off x="0" y="0"/>
          <a:ext cx="0" cy="0"/>
          <a:chOff x="0" y="0"/>
          <a:chExt cx="0" cy="0"/>
        </a:xfrm>
      </p:grpSpPr>
      <p:sp>
        <p:nvSpPr>
          <p:cNvPr id="2180" name="Google Shape;2180;g3eecb6f0a23_0_4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1" name="Google Shape;2181;g3eecb6f0a23_0_4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Connecting the chromosomes with allelesCe-ru-men</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1" name="Shape 2201"/>
        <p:cNvGrpSpPr/>
        <p:nvPr/>
      </p:nvGrpSpPr>
      <p:grpSpPr>
        <a:xfrm>
          <a:off x="0" y="0"/>
          <a:ext cx="0" cy="0"/>
          <a:chOff x="0" y="0"/>
          <a:chExt cx="0" cy="0"/>
        </a:xfrm>
      </p:grpSpPr>
      <p:sp>
        <p:nvSpPr>
          <p:cNvPr id="2202" name="Google Shape;2202;g3eecb6f0a23_0_4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3" name="Google Shape;2203;g3eecb6f0a23_0_4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Reference on Slide 21</a:t>
            </a:r>
            <a:endParaRPr/>
          </a:p>
          <a:p>
            <a:pPr indent="0" lvl="0" marL="0" rtl="0" algn="l">
              <a:spcBef>
                <a:spcPts val="0"/>
              </a:spcBef>
              <a:spcAft>
                <a:spcPts val="0"/>
              </a:spcAft>
              <a:buNone/>
            </a:pPr>
            <a:r>
              <a:rPr lang="en"/>
              <a:t> But how does this approach limit student understanding between the conceptual ideas of chromosomes and the conceptual understanding of molecular processes?</a:t>
            </a:r>
            <a:endParaRPr/>
          </a:p>
          <a:p>
            <a:pPr indent="0" lvl="0" marL="0" rtl="0" algn="l">
              <a:spcBef>
                <a:spcPts val="0"/>
              </a:spcBef>
              <a:spcAft>
                <a:spcPts val="0"/>
              </a:spcAft>
              <a:buNone/>
            </a:pPr>
            <a:r>
              <a:rPr lang="en"/>
              <a:t>Students can not understand gene editing at the molecular level unless they have those connections between chromosome structure and gene sequence.</a:t>
            </a:r>
            <a:endParaRPr/>
          </a:p>
          <a:p>
            <a:pPr indent="0" lvl="0" marL="0" rtl="0" algn="l">
              <a:spcBef>
                <a:spcPts val="0"/>
              </a:spcBef>
              <a:spcAft>
                <a:spcPts val="0"/>
              </a:spcAft>
              <a:buNone/>
            </a:pPr>
            <a:r>
              <a:rPr lang="en"/>
              <a:t>Recent news and sickle cell makes it an engaging story for our students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8" name="Shape 2208"/>
        <p:cNvGrpSpPr/>
        <p:nvPr/>
      </p:nvGrpSpPr>
      <p:grpSpPr>
        <a:xfrm>
          <a:off x="0" y="0"/>
          <a:ext cx="0" cy="0"/>
          <a:chOff x="0" y="0"/>
          <a:chExt cx="0" cy="0"/>
        </a:xfrm>
      </p:grpSpPr>
      <p:sp>
        <p:nvSpPr>
          <p:cNvPr id="2209" name="Google Shape;2209;g3eecb6f0a23_0_4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0" name="Google Shape;2210;g3eecb6f0a23_0_4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But how does this approach limit student understanding between the conceptual ideas of chromosomes and the conceptual understanding of molecular processes?</a:t>
            </a:r>
            <a:endParaRPr/>
          </a:p>
          <a:p>
            <a:pPr indent="0" lvl="0" marL="0" rtl="0" algn="l">
              <a:spcBef>
                <a:spcPts val="0"/>
              </a:spcBef>
              <a:spcAft>
                <a:spcPts val="0"/>
              </a:spcAft>
              <a:buNone/>
            </a:pPr>
            <a:r>
              <a:rPr lang="en"/>
              <a:t>Students can not understand gene editing at the molecular level unless they have those connections between chromosome structure and gene sequence.</a:t>
            </a:r>
            <a:endParaRPr/>
          </a:p>
          <a:p>
            <a:pPr indent="0" lvl="0" marL="0" rtl="0" algn="l">
              <a:spcBef>
                <a:spcPts val="0"/>
              </a:spcBef>
              <a:spcAft>
                <a:spcPts val="0"/>
              </a:spcAft>
              <a:buNone/>
            </a:pPr>
            <a:r>
              <a:rPr lang="en"/>
              <a:t>Recent news and sickle cell makes it an engaging story for our students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2" name="Shape 2222"/>
        <p:cNvGrpSpPr/>
        <p:nvPr/>
      </p:nvGrpSpPr>
      <p:grpSpPr>
        <a:xfrm>
          <a:off x="0" y="0"/>
          <a:ext cx="0" cy="0"/>
          <a:chOff x="0" y="0"/>
          <a:chExt cx="0" cy="0"/>
        </a:xfrm>
      </p:grpSpPr>
      <p:sp>
        <p:nvSpPr>
          <p:cNvPr id="2223" name="Google Shape;2223;g3eecb6f0a23_0_4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4" name="Google Shape;2224;g3eecb6f0a23_0_4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But how does this approach limit student understanding between the conceptual ideas of chromosomes and the conceptual understanding of molecular processes?</a:t>
            </a:r>
            <a:endParaRPr/>
          </a:p>
          <a:p>
            <a:pPr indent="0" lvl="0" marL="0" rtl="0" algn="l">
              <a:spcBef>
                <a:spcPts val="0"/>
              </a:spcBef>
              <a:spcAft>
                <a:spcPts val="0"/>
              </a:spcAft>
              <a:buNone/>
            </a:pPr>
            <a:r>
              <a:rPr lang="en"/>
              <a:t>Students can not understand gene editing at the molecular level unless they have those connections between chromosome structure and gene sequence.</a:t>
            </a:r>
            <a:endParaRPr/>
          </a:p>
          <a:p>
            <a:pPr indent="0" lvl="0" marL="0" rtl="0" algn="l">
              <a:spcBef>
                <a:spcPts val="0"/>
              </a:spcBef>
              <a:spcAft>
                <a:spcPts val="0"/>
              </a:spcAft>
              <a:buNone/>
            </a:pPr>
            <a:r>
              <a:rPr lang="en"/>
              <a:t>Recent news and sickle cell makes it an engaging story for our students </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9" name="Shape 2239"/>
        <p:cNvGrpSpPr/>
        <p:nvPr/>
      </p:nvGrpSpPr>
      <p:grpSpPr>
        <a:xfrm>
          <a:off x="0" y="0"/>
          <a:ext cx="0" cy="0"/>
          <a:chOff x="0" y="0"/>
          <a:chExt cx="0" cy="0"/>
        </a:xfrm>
      </p:grpSpPr>
      <p:sp>
        <p:nvSpPr>
          <p:cNvPr id="2240" name="Google Shape;2240;g3eecb6f0a23_0_4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1" name="Google Shape;2241;g3eecb6f0a23_0_4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73.jp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70.jpg"/><Relationship Id="rId3" Type="http://schemas.openxmlformats.org/officeDocument/2006/relationships/image" Target="../media/image62.png"/><Relationship Id="rId4" Type="http://schemas.openxmlformats.org/officeDocument/2006/relationships/image" Target="../media/image75.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74.jpg"/><Relationship Id="rId3" Type="http://schemas.openxmlformats.org/officeDocument/2006/relationships/image" Target="../media/image69.png"/><Relationship Id="rId4" Type="http://schemas.openxmlformats.org/officeDocument/2006/relationships/image" Target="../media/image62.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74.jpg"/><Relationship Id="rId3" Type="http://schemas.openxmlformats.org/officeDocument/2006/relationships/image" Target="../media/image75.png"/><Relationship Id="rId4" Type="http://schemas.openxmlformats.org/officeDocument/2006/relationships/image" Target="../media/image62.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70.jpg"/><Relationship Id="rId3" Type="http://schemas.openxmlformats.org/officeDocument/2006/relationships/image" Target="../media/image62.png"/><Relationship Id="rId4" Type="http://schemas.openxmlformats.org/officeDocument/2006/relationships/image" Target="../media/image69.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74.jpg"/><Relationship Id="rId3" Type="http://schemas.openxmlformats.org/officeDocument/2006/relationships/image" Target="../media/image66.png"/><Relationship Id="rId4" Type="http://schemas.openxmlformats.org/officeDocument/2006/relationships/image" Target="../media/image6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jp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 Id="rId3"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4.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2.jp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7.jp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 Id="rId3" Type="http://schemas.openxmlformats.org/officeDocument/2006/relationships/image" Target="../media/image1.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3.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0.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7.jpg"/><Relationship Id="rId3" Type="http://schemas.openxmlformats.org/officeDocument/2006/relationships/image" Target="../media/image68.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3.jp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7.png"/><Relationship Id="rId3" Type="http://schemas.openxmlformats.org/officeDocument/2006/relationships/image" Target="../media/image1.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3.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0.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2.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7.jpg"/><Relationship Id="rId3" Type="http://schemas.openxmlformats.org/officeDocument/2006/relationships/image" Target="../media/image68.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3.jp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9.jp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8.jp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2.jp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7.jp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4.jp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5.jp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71.jp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3.jp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64.jp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7.png"/><Relationship Id="rId3" Type="http://schemas.openxmlformats.org/officeDocument/2006/relationships/image" Target="../media/image1.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2.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0.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74.jpg"/><Relationship Id="rId3" Type="http://schemas.openxmlformats.org/officeDocument/2006/relationships/image" Target="../media/image62.png"/><Relationship Id="rId4" Type="http://schemas.openxmlformats.org/officeDocument/2006/relationships/image" Target="../media/image65.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74.jpg"/><Relationship Id="rId3" Type="http://schemas.openxmlformats.org/officeDocument/2006/relationships/image" Target="../media/image62.png"/><Relationship Id="rId4" Type="http://schemas.openxmlformats.org/officeDocument/2006/relationships/image" Target="../media/image69.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70.jpg"/><Relationship Id="rId3" Type="http://schemas.openxmlformats.org/officeDocument/2006/relationships/image" Target="../media/image62.png"/><Relationship Id="rId4" Type="http://schemas.openxmlformats.org/officeDocument/2006/relationships/image" Target="../media/image65.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74.jpg"/><Relationship Id="rId3" Type="http://schemas.openxmlformats.org/officeDocument/2006/relationships/image" Target="../media/image62.png"/><Relationship Id="rId4" Type="http://schemas.openxmlformats.org/officeDocument/2006/relationships/image" Target="../media/image75.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70.jpg"/><Relationship Id="rId3" Type="http://schemas.openxmlformats.org/officeDocument/2006/relationships/image" Target="../media/image62.png"/><Relationship Id="rId4" Type="http://schemas.openxmlformats.org/officeDocument/2006/relationships/image" Target="../media/image6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URPLE Teacher Guide 3">
  <p:cSld name="PURPLE Teacher Guide 3">
    <p:spTree>
      <p:nvGrpSpPr>
        <p:cNvPr id="470" name="Shape 470"/>
        <p:cNvGrpSpPr/>
        <p:nvPr/>
      </p:nvGrpSpPr>
      <p:grpSpPr>
        <a:xfrm>
          <a:off x="0" y="0"/>
          <a:ext cx="0" cy="0"/>
          <a:chOff x="0" y="0"/>
          <a:chExt cx="0" cy="0"/>
        </a:xfrm>
      </p:grpSpPr>
      <p:pic>
        <p:nvPicPr>
          <p:cNvPr descr="A purple and white rectangle&#10;&#10;AI-generated content may be incorrect." id="471" name="Google Shape;471;p10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72" name="Google Shape;472;p106"/>
          <p:cNvSpPr txBox="1"/>
          <p:nvPr>
            <p:ph type="title"/>
          </p:nvPr>
        </p:nvSpPr>
        <p:spPr>
          <a:xfrm>
            <a:off x="531340" y="135640"/>
            <a:ext cx="8486700" cy="438900"/>
          </a:xfrm>
          <a:prstGeom prst="rect">
            <a:avLst/>
          </a:prstGeom>
          <a:noFill/>
          <a:ln>
            <a:noFill/>
          </a:ln>
        </p:spPr>
        <p:txBody>
          <a:bodyPr anchorCtr="0" anchor="t" bIns="34275" lIns="68575" spcFirstLastPara="1" rIns="68575" wrap="square" tIns="34275">
            <a:noAutofit/>
          </a:bodyPr>
          <a:lstStyle>
            <a:lvl1pPr lvl="0" algn="ctr">
              <a:lnSpc>
                <a:spcPct val="90000"/>
              </a:lnSpc>
              <a:spcBef>
                <a:spcPts val="0"/>
              </a:spcBef>
              <a:spcAft>
                <a:spcPts val="0"/>
              </a:spcAft>
              <a:buClr>
                <a:schemeClr val="lt1"/>
              </a:buClr>
              <a:buSzPts val="3000"/>
              <a:buFont typeface="Open Sans"/>
              <a:buNone/>
              <a:defRPr b="1" i="1" sz="3000">
                <a:solidFill>
                  <a:schemeClr val="lt1"/>
                </a:solidFill>
                <a:latin typeface="Open Sans"/>
                <a:ea typeface="Open Sans"/>
                <a:cs typeface="Open Sans"/>
                <a:sym typeface="Open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73" name="Google Shape;473;p106"/>
          <p:cNvSpPr txBox="1"/>
          <p:nvPr>
            <p:ph idx="1" type="body"/>
          </p:nvPr>
        </p:nvSpPr>
        <p:spPr>
          <a:xfrm>
            <a:off x="813197" y="1278083"/>
            <a:ext cx="7985400" cy="34446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0"/>
              </a:spcBef>
              <a:spcAft>
                <a:spcPts val="0"/>
              </a:spcAft>
              <a:buClr>
                <a:schemeClr val="dk1"/>
              </a:buClr>
              <a:buSzPts val="1200"/>
              <a:buFont typeface="Arial"/>
              <a:buChar char="•"/>
              <a:defRPr b="0" i="0" sz="1200">
                <a:latin typeface="Calibri"/>
                <a:ea typeface="Calibri"/>
                <a:cs typeface="Calibri"/>
                <a:sym typeface="Calibri"/>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474" name="Google Shape;474;p106"/>
          <p:cNvSpPr txBox="1"/>
          <p:nvPr>
            <p:ph idx="2" type="body"/>
          </p:nvPr>
        </p:nvSpPr>
        <p:spPr>
          <a:xfrm>
            <a:off x="813197" y="924791"/>
            <a:ext cx="3759000" cy="2535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400"/>
              <a:buFont typeface="Calibri"/>
              <a:buNone/>
              <a:defRPr b="1" i="0" sz="1400">
                <a:latin typeface="Calibri"/>
                <a:ea typeface="Calibri"/>
                <a:cs typeface="Calibri"/>
                <a:sym typeface="Calibri"/>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475" name="Google Shape;475;p106"/>
          <p:cNvSpPr txBox="1"/>
          <p:nvPr/>
        </p:nvSpPr>
        <p:spPr>
          <a:xfrm>
            <a:off x="766848" y="4834441"/>
            <a:ext cx="7998900" cy="1923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0" i="0" lang="en" sz="800" u="none" cap="none" strike="noStrike">
                <a:solidFill>
                  <a:srgbClr val="CF96DA"/>
                </a:solidFill>
                <a:latin typeface="Calibri"/>
                <a:ea typeface="Calibri"/>
                <a:cs typeface="Calibri"/>
                <a:sym typeface="Calibri"/>
              </a:rPr>
              <a:t> © 2025 3D Molecular Designs. All Rights Reserved.</a:t>
            </a:r>
            <a:endParaRPr b="0" i="0" sz="800" u="none" cap="none" strike="noStrike">
              <a:solidFill>
                <a:srgbClr val="CF96DA"/>
              </a:solidFill>
              <a:latin typeface="Calibri"/>
              <a:ea typeface="Calibri"/>
              <a:cs typeface="Calibri"/>
              <a:sym typeface="Calibri"/>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Green-LEFT Text 5">
  <p:cSld name="LEFT Green-LEFT Text 5">
    <p:spTree>
      <p:nvGrpSpPr>
        <p:cNvPr id="476" name="Shape 476"/>
        <p:cNvGrpSpPr/>
        <p:nvPr/>
      </p:nvGrpSpPr>
      <p:grpSpPr>
        <a:xfrm>
          <a:off x="0" y="0"/>
          <a:ext cx="0" cy="0"/>
          <a:chOff x="0" y="0"/>
          <a:chExt cx="0" cy="0"/>
        </a:xfrm>
      </p:grpSpPr>
      <p:pic>
        <p:nvPicPr>
          <p:cNvPr descr="A white background with black dots&#10;&#10;AI-generated content may be incorrect." id="477" name="Google Shape;477;p10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78" name="Google Shape;478;p107"/>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sz="800">
                <a:solidFill>
                  <a:srgbClr val="888888"/>
                </a:solidFill>
                <a:latin typeface="Open Sans"/>
                <a:ea typeface="Open Sans"/>
                <a:cs typeface="Open Sans"/>
                <a:sym typeface="Open Sans"/>
              </a:defRPr>
            </a:lvl1pPr>
            <a:lvl2pPr indent="0" lvl="1" marL="0" algn="r">
              <a:spcBef>
                <a:spcPts val="0"/>
              </a:spcBef>
              <a:buNone/>
              <a:defRPr sz="800">
                <a:solidFill>
                  <a:srgbClr val="888888"/>
                </a:solidFill>
                <a:latin typeface="Open Sans"/>
                <a:ea typeface="Open Sans"/>
                <a:cs typeface="Open Sans"/>
                <a:sym typeface="Open Sans"/>
              </a:defRPr>
            </a:lvl2pPr>
            <a:lvl3pPr indent="0" lvl="2" marL="0" algn="r">
              <a:spcBef>
                <a:spcPts val="0"/>
              </a:spcBef>
              <a:buNone/>
              <a:defRPr sz="800">
                <a:solidFill>
                  <a:srgbClr val="888888"/>
                </a:solidFill>
                <a:latin typeface="Open Sans"/>
                <a:ea typeface="Open Sans"/>
                <a:cs typeface="Open Sans"/>
                <a:sym typeface="Open Sans"/>
              </a:defRPr>
            </a:lvl3pPr>
            <a:lvl4pPr indent="0" lvl="3" marL="0" algn="r">
              <a:spcBef>
                <a:spcPts val="0"/>
              </a:spcBef>
              <a:buNone/>
              <a:defRPr sz="800">
                <a:solidFill>
                  <a:srgbClr val="888888"/>
                </a:solidFill>
                <a:latin typeface="Open Sans"/>
                <a:ea typeface="Open Sans"/>
                <a:cs typeface="Open Sans"/>
                <a:sym typeface="Open Sans"/>
              </a:defRPr>
            </a:lvl4pPr>
            <a:lvl5pPr indent="0" lvl="4" marL="0" algn="r">
              <a:spcBef>
                <a:spcPts val="0"/>
              </a:spcBef>
              <a:buNone/>
              <a:defRPr sz="800">
                <a:solidFill>
                  <a:srgbClr val="888888"/>
                </a:solidFill>
                <a:latin typeface="Open Sans"/>
                <a:ea typeface="Open Sans"/>
                <a:cs typeface="Open Sans"/>
                <a:sym typeface="Open Sans"/>
              </a:defRPr>
            </a:lvl5pPr>
            <a:lvl6pPr indent="0" lvl="5" marL="0" algn="r">
              <a:spcBef>
                <a:spcPts val="0"/>
              </a:spcBef>
              <a:buNone/>
              <a:defRPr sz="800">
                <a:solidFill>
                  <a:srgbClr val="888888"/>
                </a:solidFill>
                <a:latin typeface="Open Sans"/>
                <a:ea typeface="Open Sans"/>
                <a:cs typeface="Open Sans"/>
                <a:sym typeface="Open Sans"/>
              </a:defRPr>
            </a:lvl6pPr>
            <a:lvl7pPr indent="0" lvl="6" marL="0" algn="r">
              <a:spcBef>
                <a:spcPts val="0"/>
              </a:spcBef>
              <a:buNone/>
              <a:defRPr sz="800">
                <a:solidFill>
                  <a:srgbClr val="888888"/>
                </a:solidFill>
                <a:latin typeface="Open Sans"/>
                <a:ea typeface="Open Sans"/>
                <a:cs typeface="Open Sans"/>
                <a:sym typeface="Open Sans"/>
              </a:defRPr>
            </a:lvl7pPr>
            <a:lvl8pPr indent="0" lvl="7" marL="0" algn="r">
              <a:spcBef>
                <a:spcPts val="0"/>
              </a:spcBef>
              <a:buNone/>
              <a:defRPr sz="800">
                <a:solidFill>
                  <a:srgbClr val="888888"/>
                </a:solidFill>
                <a:latin typeface="Open Sans"/>
                <a:ea typeface="Open Sans"/>
                <a:cs typeface="Open Sans"/>
                <a:sym typeface="Open Sans"/>
              </a:defRPr>
            </a:lvl8pPr>
            <a:lvl9pPr indent="0" lvl="8" marL="0" algn="r">
              <a:spcBef>
                <a:spcPts val="0"/>
              </a:spcBef>
              <a:buNone/>
              <a:defRPr sz="8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pic>
        <p:nvPicPr>
          <p:cNvPr descr="A group of green ovals&#10;&#10;AI-generated content may be incorrect." id="479" name="Google Shape;479;p107"/>
          <p:cNvPicPr preferRelativeResize="0"/>
          <p:nvPr/>
        </p:nvPicPr>
        <p:blipFill rotWithShape="1">
          <a:blip r:embed="rId3">
            <a:alphaModFix/>
          </a:blip>
          <a:srcRect b="0" l="0" r="0" t="0"/>
          <a:stretch/>
        </p:blipFill>
        <p:spPr>
          <a:xfrm>
            <a:off x="8309502" y="4674268"/>
            <a:ext cx="263817" cy="410800"/>
          </a:xfrm>
          <a:prstGeom prst="rect">
            <a:avLst/>
          </a:prstGeom>
          <a:noFill/>
          <a:ln>
            <a:noFill/>
          </a:ln>
        </p:spPr>
      </p:pic>
      <p:pic>
        <p:nvPicPr>
          <p:cNvPr id="480" name="Google Shape;480;p107"/>
          <p:cNvPicPr preferRelativeResize="0"/>
          <p:nvPr/>
        </p:nvPicPr>
        <p:blipFill rotWithShape="1">
          <a:blip r:embed="rId4">
            <a:alphaModFix/>
          </a:blip>
          <a:srcRect b="0" l="0" r="0" t="0"/>
          <a:stretch/>
        </p:blipFill>
        <p:spPr>
          <a:xfrm>
            <a:off x="7917321" y="176738"/>
            <a:ext cx="900247" cy="900247"/>
          </a:xfrm>
          <a:prstGeom prst="rect">
            <a:avLst/>
          </a:prstGeom>
          <a:noFill/>
          <a:ln>
            <a:noFill/>
          </a:ln>
        </p:spPr>
      </p:pic>
      <p:sp>
        <p:nvSpPr>
          <p:cNvPr id="481" name="Google Shape;481;p107"/>
          <p:cNvSpPr txBox="1"/>
          <p:nvPr/>
        </p:nvSpPr>
        <p:spPr>
          <a:xfrm>
            <a:off x="4572001" y="4816152"/>
            <a:ext cx="3696300" cy="177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n" sz="700">
                <a:solidFill>
                  <a:srgbClr val="898989"/>
                </a:solidFill>
                <a:latin typeface="Calibri"/>
                <a:ea typeface="Calibri"/>
                <a:cs typeface="Calibri"/>
                <a:sym typeface="Calibri"/>
              </a:rPr>
              <a:t> © 2025 3D Molecular Designs. All Rights Reserved.</a:t>
            </a:r>
            <a:endParaRPr sz="1100"/>
          </a:p>
        </p:txBody>
      </p:sp>
      <p:sp>
        <p:nvSpPr>
          <p:cNvPr id="482" name="Google Shape;482;p107"/>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0"/>
              </a:spcBef>
              <a:spcAft>
                <a:spcPts val="0"/>
              </a:spcAft>
              <a:buClr>
                <a:schemeClr val="dk1"/>
              </a:buClr>
              <a:buSzPts val="3000"/>
              <a:buFont typeface="Open Sans"/>
              <a:buNone/>
              <a:defRPr b="1" i="0" sz="3000">
                <a:latin typeface="Open Sans"/>
                <a:ea typeface="Open Sans"/>
                <a:cs typeface="Open Sans"/>
                <a:sym typeface="Open Sans"/>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483" name="Google Shape;483;p107"/>
          <p:cNvSpPr txBox="1"/>
          <p:nvPr>
            <p:ph idx="2" type="body"/>
          </p:nvPr>
        </p:nvSpPr>
        <p:spPr>
          <a:xfrm>
            <a:off x="1318334" y="1926475"/>
            <a:ext cx="7364100" cy="21696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dk1"/>
              </a:buClr>
              <a:buSzPts val="1500"/>
              <a:buFont typeface="Open Sans"/>
              <a:buNone/>
              <a:defRPr b="0" i="0" sz="1500">
                <a:latin typeface="Open Sans"/>
                <a:ea typeface="Open Sans"/>
                <a:cs typeface="Open Sans"/>
                <a:sym typeface="Open Sans"/>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Green 2">
  <p:cSld name="TOP Green 2">
    <p:spTree>
      <p:nvGrpSpPr>
        <p:cNvPr id="484" name="Shape 484"/>
        <p:cNvGrpSpPr/>
        <p:nvPr/>
      </p:nvGrpSpPr>
      <p:grpSpPr>
        <a:xfrm>
          <a:off x="0" y="0"/>
          <a:ext cx="0" cy="0"/>
          <a:chOff x="0" y="0"/>
          <a:chExt cx="0" cy="0"/>
        </a:xfrm>
      </p:grpSpPr>
      <p:pic>
        <p:nvPicPr>
          <p:cNvPr descr="A green and white border with a green border&#10;&#10;AI-generated content may be incorrect." id="485" name="Google Shape;485;p10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86" name="Google Shape;486;p108"/>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sz="800">
                <a:solidFill>
                  <a:srgbClr val="888888"/>
                </a:solidFill>
                <a:latin typeface="Open Sans"/>
                <a:ea typeface="Open Sans"/>
                <a:cs typeface="Open Sans"/>
                <a:sym typeface="Open Sans"/>
              </a:defRPr>
            </a:lvl1pPr>
            <a:lvl2pPr indent="0" lvl="1" marL="0" algn="r">
              <a:spcBef>
                <a:spcPts val="0"/>
              </a:spcBef>
              <a:buNone/>
              <a:defRPr sz="800">
                <a:solidFill>
                  <a:srgbClr val="888888"/>
                </a:solidFill>
                <a:latin typeface="Open Sans"/>
                <a:ea typeface="Open Sans"/>
                <a:cs typeface="Open Sans"/>
                <a:sym typeface="Open Sans"/>
              </a:defRPr>
            </a:lvl2pPr>
            <a:lvl3pPr indent="0" lvl="2" marL="0" algn="r">
              <a:spcBef>
                <a:spcPts val="0"/>
              </a:spcBef>
              <a:buNone/>
              <a:defRPr sz="800">
                <a:solidFill>
                  <a:srgbClr val="888888"/>
                </a:solidFill>
                <a:latin typeface="Open Sans"/>
                <a:ea typeface="Open Sans"/>
                <a:cs typeface="Open Sans"/>
                <a:sym typeface="Open Sans"/>
              </a:defRPr>
            </a:lvl3pPr>
            <a:lvl4pPr indent="0" lvl="3" marL="0" algn="r">
              <a:spcBef>
                <a:spcPts val="0"/>
              </a:spcBef>
              <a:buNone/>
              <a:defRPr sz="800">
                <a:solidFill>
                  <a:srgbClr val="888888"/>
                </a:solidFill>
                <a:latin typeface="Open Sans"/>
                <a:ea typeface="Open Sans"/>
                <a:cs typeface="Open Sans"/>
                <a:sym typeface="Open Sans"/>
              </a:defRPr>
            </a:lvl4pPr>
            <a:lvl5pPr indent="0" lvl="4" marL="0" algn="r">
              <a:spcBef>
                <a:spcPts val="0"/>
              </a:spcBef>
              <a:buNone/>
              <a:defRPr sz="800">
                <a:solidFill>
                  <a:srgbClr val="888888"/>
                </a:solidFill>
                <a:latin typeface="Open Sans"/>
                <a:ea typeface="Open Sans"/>
                <a:cs typeface="Open Sans"/>
                <a:sym typeface="Open Sans"/>
              </a:defRPr>
            </a:lvl5pPr>
            <a:lvl6pPr indent="0" lvl="5" marL="0" algn="r">
              <a:spcBef>
                <a:spcPts val="0"/>
              </a:spcBef>
              <a:buNone/>
              <a:defRPr sz="800">
                <a:solidFill>
                  <a:srgbClr val="888888"/>
                </a:solidFill>
                <a:latin typeface="Open Sans"/>
                <a:ea typeface="Open Sans"/>
                <a:cs typeface="Open Sans"/>
                <a:sym typeface="Open Sans"/>
              </a:defRPr>
            </a:lvl6pPr>
            <a:lvl7pPr indent="0" lvl="6" marL="0" algn="r">
              <a:spcBef>
                <a:spcPts val="0"/>
              </a:spcBef>
              <a:buNone/>
              <a:defRPr sz="800">
                <a:solidFill>
                  <a:srgbClr val="888888"/>
                </a:solidFill>
                <a:latin typeface="Open Sans"/>
                <a:ea typeface="Open Sans"/>
                <a:cs typeface="Open Sans"/>
                <a:sym typeface="Open Sans"/>
              </a:defRPr>
            </a:lvl7pPr>
            <a:lvl8pPr indent="0" lvl="7" marL="0" algn="r">
              <a:spcBef>
                <a:spcPts val="0"/>
              </a:spcBef>
              <a:buNone/>
              <a:defRPr sz="800">
                <a:solidFill>
                  <a:srgbClr val="888888"/>
                </a:solidFill>
                <a:latin typeface="Open Sans"/>
                <a:ea typeface="Open Sans"/>
                <a:cs typeface="Open Sans"/>
                <a:sym typeface="Open Sans"/>
              </a:defRPr>
            </a:lvl8pPr>
            <a:lvl9pPr indent="0" lvl="8" marL="0" algn="r">
              <a:spcBef>
                <a:spcPts val="0"/>
              </a:spcBef>
              <a:buNone/>
              <a:defRPr sz="8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pic>
        <p:nvPicPr>
          <p:cNvPr descr="Icon&#10;&#10;Description automatically generated" id="487" name="Google Shape;487;p108"/>
          <p:cNvPicPr preferRelativeResize="0"/>
          <p:nvPr/>
        </p:nvPicPr>
        <p:blipFill rotWithShape="1">
          <a:blip r:embed="rId3">
            <a:alphaModFix/>
          </a:blip>
          <a:srcRect b="0" l="0" r="0" t="0"/>
          <a:stretch/>
        </p:blipFill>
        <p:spPr>
          <a:xfrm>
            <a:off x="7912292" y="154223"/>
            <a:ext cx="905276" cy="905276"/>
          </a:xfrm>
          <a:prstGeom prst="rect">
            <a:avLst/>
          </a:prstGeom>
          <a:noFill/>
          <a:ln>
            <a:noFill/>
          </a:ln>
        </p:spPr>
      </p:pic>
      <p:pic>
        <p:nvPicPr>
          <p:cNvPr descr="A group of green ovals&#10;&#10;AI-generated content may be incorrect." id="488" name="Google Shape;488;p108"/>
          <p:cNvPicPr preferRelativeResize="0"/>
          <p:nvPr/>
        </p:nvPicPr>
        <p:blipFill rotWithShape="1">
          <a:blip r:embed="rId4">
            <a:alphaModFix/>
          </a:blip>
          <a:srcRect b="0" l="0" r="0" t="0"/>
          <a:stretch/>
        </p:blipFill>
        <p:spPr>
          <a:xfrm>
            <a:off x="8309502" y="4674268"/>
            <a:ext cx="263817" cy="410800"/>
          </a:xfrm>
          <a:prstGeom prst="rect">
            <a:avLst/>
          </a:prstGeom>
          <a:noFill/>
          <a:ln>
            <a:noFill/>
          </a:ln>
        </p:spPr>
      </p:pic>
      <p:sp>
        <p:nvSpPr>
          <p:cNvPr id="489" name="Google Shape;489;p108"/>
          <p:cNvSpPr txBox="1"/>
          <p:nvPr/>
        </p:nvSpPr>
        <p:spPr>
          <a:xfrm>
            <a:off x="4572001" y="4816152"/>
            <a:ext cx="3696300" cy="177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n" sz="700">
                <a:solidFill>
                  <a:srgbClr val="898989"/>
                </a:solidFill>
                <a:latin typeface="Calibri"/>
                <a:ea typeface="Calibri"/>
                <a:cs typeface="Calibri"/>
                <a:sym typeface="Calibri"/>
              </a:rPr>
              <a:t> © 2025 3D Molecular Designs. All Rights Reserved.</a:t>
            </a:r>
            <a:endParaRPr sz="1100"/>
          </a:p>
        </p:txBody>
      </p:sp>
      <p:sp>
        <p:nvSpPr>
          <p:cNvPr id="490" name="Google Shape;490;p108"/>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lvl1pPr lvl="0" algn="l">
              <a:lnSpc>
                <a:spcPct val="90000"/>
              </a:lnSpc>
              <a:spcBef>
                <a:spcPts val="0"/>
              </a:spcBef>
              <a:spcAft>
                <a:spcPts val="0"/>
              </a:spcAft>
              <a:buClr>
                <a:schemeClr val="lt1"/>
              </a:buClr>
              <a:buSzPts val="3000"/>
              <a:buFont typeface="Open Sans"/>
              <a:buNone/>
              <a:defRPr b="1" i="0" sz="3000">
                <a:solidFill>
                  <a:schemeClr val="lt1"/>
                </a:solidFill>
                <a:latin typeface="Open Sans"/>
                <a:ea typeface="Open Sans"/>
                <a:cs typeface="Open Sans"/>
                <a:sym typeface="Open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91" name="Google Shape;491;p108"/>
          <p:cNvSpPr txBox="1"/>
          <p:nvPr>
            <p:ph idx="1" type="body"/>
          </p:nvPr>
        </p:nvSpPr>
        <p:spPr>
          <a:xfrm>
            <a:off x="305738" y="1837749"/>
            <a:ext cx="8511900" cy="26001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dk1"/>
              </a:buClr>
              <a:buSzPts val="1500"/>
              <a:buFont typeface="Open Sans"/>
              <a:buNone/>
              <a:defRPr b="0" i="0" sz="1500">
                <a:latin typeface="Open Sans"/>
                <a:ea typeface="Open Sans"/>
                <a:cs typeface="Open Sans"/>
                <a:sym typeface="Open Sans"/>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Green 5">
  <p:cSld name="TOP Green 5">
    <p:spTree>
      <p:nvGrpSpPr>
        <p:cNvPr id="492" name="Shape 492"/>
        <p:cNvGrpSpPr/>
        <p:nvPr/>
      </p:nvGrpSpPr>
      <p:grpSpPr>
        <a:xfrm>
          <a:off x="0" y="0"/>
          <a:ext cx="0" cy="0"/>
          <a:chOff x="0" y="0"/>
          <a:chExt cx="0" cy="0"/>
        </a:xfrm>
      </p:grpSpPr>
      <p:pic>
        <p:nvPicPr>
          <p:cNvPr descr="A green and white border with a green border&#10;&#10;AI-generated content may be incorrect." id="493" name="Google Shape;493;p10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94" name="Google Shape;494;p109"/>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sz="800">
                <a:solidFill>
                  <a:srgbClr val="888888"/>
                </a:solidFill>
                <a:latin typeface="Open Sans"/>
                <a:ea typeface="Open Sans"/>
                <a:cs typeface="Open Sans"/>
                <a:sym typeface="Open Sans"/>
              </a:defRPr>
            </a:lvl1pPr>
            <a:lvl2pPr indent="0" lvl="1" marL="0" algn="r">
              <a:spcBef>
                <a:spcPts val="0"/>
              </a:spcBef>
              <a:buNone/>
              <a:defRPr sz="800">
                <a:solidFill>
                  <a:srgbClr val="888888"/>
                </a:solidFill>
                <a:latin typeface="Open Sans"/>
                <a:ea typeface="Open Sans"/>
                <a:cs typeface="Open Sans"/>
                <a:sym typeface="Open Sans"/>
              </a:defRPr>
            </a:lvl2pPr>
            <a:lvl3pPr indent="0" lvl="2" marL="0" algn="r">
              <a:spcBef>
                <a:spcPts val="0"/>
              </a:spcBef>
              <a:buNone/>
              <a:defRPr sz="800">
                <a:solidFill>
                  <a:srgbClr val="888888"/>
                </a:solidFill>
                <a:latin typeface="Open Sans"/>
                <a:ea typeface="Open Sans"/>
                <a:cs typeface="Open Sans"/>
                <a:sym typeface="Open Sans"/>
              </a:defRPr>
            </a:lvl3pPr>
            <a:lvl4pPr indent="0" lvl="3" marL="0" algn="r">
              <a:spcBef>
                <a:spcPts val="0"/>
              </a:spcBef>
              <a:buNone/>
              <a:defRPr sz="800">
                <a:solidFill>
                  <a:srgbClr val="888888"/>
                </a:solidFill>
                <a:latin typeface="Open Sans"/>
                <a:ea typeface="Open Sans"/>
                <a:cs typeface="Open Sans"/>
                <a:sym typeface="Open Sans"/>
              </a:defRPr>
            </a:lvl4pPr>
            <a:lvl5pPr indent="0" lvl="4" marL="0" algn="r">
              <a:spcBef>
                <a:spcPts val="0"/>
              </a:spcBef>
              <a:buNone/>
              <a:defRPr sz="800">
                <a:solidFill>
                  <a:srgbClr val="888888"/>
                </a:solidFill>
                <a:latin typeface="Open Sans"/>
                <a:ea typeface="Open Sans"/>
                <a:cs typeface="Open Sans"/>
                <a:sym typeface="Open Sans"/>
              </a:defRPr>
            </a:lvl5pPr>
            <a:lvl6pPr indent="0" lvl="5" marL="0" algn="r">
              <a:spcBef>
                <a:spcPts val="0"/>
              </a:spcBef>
              <a:buNone/>
              <a:defRPr sz="800">
                <a:solidFill>
                  <a:srgbClr val="888888"/>
                </a:solidFill>
                <a:latin typeface="Open Sans"/>
                <a:ea typeface="Open Sans"/>
                <a:cs typeface="Open Sans"/>
                <a:sym typeface="Open Sans"/>
              </a:defRPr>
            </a:lvl6pPr>
            <a:lvl7pPr indent="0" lvl="6" marL="0" algn="r">
              <a:spcBef>
                <a:spcPts val="0"/>
              </a:spcBef>
              <a:buNone/>
              <a:defRPr sz="800">
                <a:solidFill>
                  <a:srgbClr val="888888"/>
                </a:solidFill>
                <a:latin typeface="Open Sans"/>
                <a:ea typeface="Open Sans"/>
                <a:cs typeface="Open Sans"/>
                <a:sym typeface="Open Sans"/>
              </a:defRPr>
            </a:lvl7pPr>
            <a:lvl8pPr indent="0" lvl="7" marL="0" algn="r">
              <a:spcBef>
                <a:spcPts val="0"/>
              </a:spcBef>
              <a:buNone/>
              <a:defRPr sz="800">
                <a:solidFill>
                  <a:srgbClr val="888888"/>
                </a:solidFill>
                <a:latin typeface="Open Sans"/>
                <a:ea typeface="Open Sans"/>
                <a:cs typeface="Open Sans"/>
                <a:sym typeface="Open Sans"/>
              </a:defRPr>
            </a:lvl8pPr>
            <a:lvl9pPr indent="0" lvl="8" marL="0" algn="r">
              <a:spcBef>
                <a:spcPts val="0"/>
              </a:spcBef>
              <a:buNone/>
              <a:defRPr sz="8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pic>
        <p:nvPicPr>
          <p:cNvPr id="495" name="Google Shape;495;p109"/>
          <p:cNvPicPr preferRelativeResize="0"/>
          <p:nvPr/>
        </p:nvPicPr>
        <p:blipFill rotWithShape="1">
          <a:blip r:embed="rId3">
            <a:alphaModFix/>
          </a:blip>
          <a:srcRect b="0" l="0" r="0" t="0"/>
          <a:stretch/>
        </p:blipFill>
        <p:spPr>
          <a:xfrm>
            <a:off x="7917321" y="176738"/>
            <a:ext cx="900247" cy="900247"/>
          </a:xfrm>
          <a:prstGeom prst="rect">
            <a:avLst/>
          </a:prstGeom>
          <a:noFill/>
          <a:ln>
            <a:noFill/>
          </a:ln>
        </p:spPr>
      </p:pic>
      <p:pic>
        <p:nvPicPr>
          <p:cNvPr descr="A group of green ovals&#10;&#10;AI-generated content may be incorrect." id="496" name="Google Shape;496;p109"/>
          <p:cNvPicPr preferRelativeResize="0"/>
          <p:nvPr/>
        </p:nvPicPr>
        <p:blipFill rotWithShape="1">
          <a:blip r:embed="rId4">
            <a:alphaModFix/>
          </a:blip>
          <a:srcRect b="0" l="0" r="0" t="0"/>
          <a:stretch/>
        </p:blipFill>
        <p:spPr>
          <a:xfrm>
            <a:off x="8309502" y="4674268"/>
            <a:ext cx="263817" cy="410800"/>
          </a:xfrm>
          <a:prstGeom prst="rect">
            <a:avLst/>
          </a:prstGeom>
          <a:noFill/>
          <a:ln>
            <a:noFill/>
          </a:ln>
        </p:spPr>
      </p:pic>
      <p:sp>
        <p:nvSpPr>
          <p:cNvPr id="497" name="Google Shape;497;p109"/>
          <p:cNvSpPr txBox="1"/>
          <p:nvPr/>
        </p:nvSpPr>
        <p:spPr>
          <a:xfrm>
            <a:off x="4572001" y="4816152"/>
            <a:ext cx="3696300" cy="177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n" sz="700">
                <a:solidFill>
                  <a:srgbClr val="898989"/>
                </a:solidFill>
                <a:latin typeface="Calibri"/>
                <a:ea typeface="Calibri"/>
                <a:cs typeface="Calibri"/>
                <a:sym typeface="Calibri"/>
              </a:rPr>
              <a:t> © 2025 3D Molecular Designs. All Rights Reserved.</a:t>
            </a:r>
            <a:endParaRPr sz="1100"/>
          </a:p>
        </p:txBody>
      </p:sp>
      <p:sp>
        <p:nvSpPr>
          <p:cNvPr id="498" name="Google Shape;498;p109"/>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lvl1pPr lvl="0" algn="l">
              <a:lnSpc>
                <a:spcPct val="90000"/>
              </a:lnSpc>
              <a:spcBef>
                <a:spcPts val="0"/>
              </a:spcBef>
              <a:spcAft>
                <a:spcPts val="0"/>
              </a:spcAft>
              <a:buClr>
                <a:schemeClr val="lt1"/>
              </a:buClr>
              <a:buSzPts val="3000"/>
              <a:buFont typeface="Open Sans"/>
              <a:buNone/>
              <a:defRPr b="1" i="0" sz="3000">
                <a:solidFill>
                  <a:schemeClr val="lt1"/>
                </a:solidFill>
                <a:latin typeface="Open Sans"/>
                <a:ea typeface="Open Sans"/>
                <a:cs typeface="Open Sans"/>
                <a:sym typeface="Open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99" name="Google Shape;499;p109"/>
          <p:cNvSpPr txBox="1"/>
          <p:nvPr>
            <p:ph idx="1" type="body"/>
          </p:nvPr>
        </p:nvSpPr>
        <p:spPr>
          <a:xfrm>
            <a:off x="305738" y="1837749"/>
            <a:ext cx="8511900" cy="26001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dk1"/>
              </a:buClr>
              <a:buSzPts val="1500"/>
              <a:buFont typeface="Open Sans"/>
              <a:buNone/>
              <a:defRPr b="0" i="0" sz="1500">
                <a:latin typeface="Open Sans"/>
                <a:ea typeface="Open Sans"/>
                <a:cs typeface="Open Sans"/>
                <a:sym typeface="Open Sans"/>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Green-LEFT Text 2">
  <p:cSld name="LEFT Green-LEFT Text 2">
    <p:spTree>
      <p:nvGrpSpPr>
        <p:cNvPr id="500" name="Shape 500"/>
        <p:cNvGrpSpPr/>
        <p:nvPr/>
      </p:nvGrpSpPr>
      <p:grpSpPr>
        <a:xfrm>
          <a:off x="0" y="0"/>
          <a:ext cx="0" cy="0"/>
          <a:chOff x="0" y="0"/>
          <a:chExt cx="0" cy="0"/>
        </a:xfrm>
      </p:grpSpPr>
      <p:pic>
        <p:nvPicPr>
          <p:cNvPr descr="A white background with black dots&#10;&#10;AI-generated content may be incorrect." id="501" name="Google Shape;501;p11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02" name="Google Shape;502;p110"/>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sz="800">
                <a:solidFill>
                  <a:srgbClr val="888888"/>
                </a:solidFill>
                <a:latin typeface="Open Sans"/>
                <a:ea typeface="Open Sans"/>
                <a:cs typeface="Open Sans"/>
                <a:sym typeface="Open Sans"/>
              </a:defRPr>
            </a:lvl1pPr>
            <a:lvl2pPr indent="0" lvl="1" marL="0" algn="r">
              <a:spcBef>
                <a:spcPts val="0"/>
              </a:spcBef>
              <a:buNone/>
              <a:defRPr sz="800">
                <a:solidFill>
                  <a:srgbClr val="888888"/>
                </a:solidFill>
                <a:latin typeface="Open Sans"/>
                <a:ea typeface="Open Sans"/>
                <a:cs typeface="Open Sans"/>
                <a:sym typeface="Open Sans"/>
              </a:defRPr>
            </a:lvl2pPr>
            <a:lvl3pPr indent="0" lvl="2" marL="0" algn="r">
              <a:spcBef>
                <a:spcPts val="0"/>
              </a:spcBef>
              <a:buNone/>
              <a:defRPr sz="800">
                <a:solidFill>
                  <a:srgbClr val="888888"/>
                </a:solidFill>
                <a:latin typeface="Open Sans"/>
                <a:ea typeface="Open Sans"/>
                <a:cs typeface="Open Sans"/>
                <a:sym typeface="Open Sans"/>
              </a:defRPr>
            </a:lvl3pPr>
            <a:lvl4pPr indent="0" lvl="3" marL="0" algn="r">
              <a:spcBef>
                <a:spcPts val="0"/>
              </a:spcBef>
              <a:buNone/>
              <a:defRPr sz="800">
                <a:solidFill>
                  <a:srgbClr val="888888"/>
                </a:solidFill>
                <a:latin typeface="Open Sans"/>
                <a:ea typeface="Open Sans"/>
                <a:cs typeface="Open Sans"/>
                <a:sym typeface="Open Sans"/>
              </a:defRPr>
            </a:lvl4pPr>
            <a:lvl5pPr indent="0" lvl="4" marL="0" algn="r">
              <a:spcBef>
                <a:spcPts val="0"/>
              </a:spcBef>
              <a:buNone/>
              <a:defRPr sz="800">
                <a:solidFill>
                  <a:srgbClr val="888888"/>
                </a:solidFill>
                <a:latin typeface="Open Sans"/>
                <a:ea typeface="Open Sans"/>
                <a:cs typeface="Open Sans"/>
                <a:sym typeface="Open Sans"/>
              </a:defRPr>
            </a:lvl5pPr>
            <a:lvl6pPr indent="0" lvl="5" marL="0" algn="r">
              <a:spcBef>
                <a:spcPts val="0"/>
              </a:spcBef>
              <a:buNone/>
              <a:defRPr sz="800">
                <a:solidFill>
                  <a:srgbClr val="888888"/>
                </a:solidFill>
                <a:latin typeface="Open Sans"/>
                <a:ea typeface="Open Sans"/>
                <a:cs typeface="Open Sans"/>
                <a:sym typeface="Open Sans"/>
              </a:defRPr>
            </a:lvl6pPr>
            <a:lvl7pPr indent="0" lvl="6" marL="0" algn="r">
              <a:spcBef>
                <a:spcPts val="0"/>
              </a:spcBef>
              <a:buNone/>
              <a:defRPr sz="800">
                <a:solidFill>
                  <a:srgbClr val="888888"/>
                </a:solidFill>
                <a:latin typeface="Open Sans"/>
                <a:ea typeface="Open Sans"/>
                <a:cs typeface="Open Sans"/>
                <a:sym typeface="Open Sans"/>
              </a:defRPr>
            </a:lvl7pPr>
            <a:lvl8pPr indent="0" lvl="7" marL="0" algn="r">
              <a:spcBef>
                <a:spcPts val="0"/>
              </a:spcBef>
              <a:buNone/>
              <a:defRPr sz="800">
                <a:solidFill>
                  <a:srgbClr val="888888"/>
                </a:solidFill>
                <a:latin typeface="Open Sans"/>
                <a:ea typeface="Open Sans"/>
                <a:cs typeface="Open Sans"/>
                <a:sym typeface="Open Sans"/>
              </a:defRPr>
            </a:lvl8pPr>
            <a:lvl9pPr indent="0" lvl="8" marL="0" algn="r">
              <a:spcBef>
                <a:spcPts val="0"/>
              </a:spcBef>
              <a:buNone/>
              <a:defRPr sz="8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pic>
        <p:nvPicPr>
          <p:cNvPr descr="A group of green ovals&#10;&#10;AI-generated content may be incorrect." id="503" name="Google Shape;503;p110"/>
          <p:cNvPicPr preferRelativeResize="0"/>
          <p:nvPr/>
        </p:nvPicPr>
        <p:blipFill rotWithShape="1">
          <a:blip r:embed="rId3">
            <a:alphaModFix/>
          </a:blip>
          <a:srcRect b="0" l="0" r="0" t="0"/>
          <a:stretch/>
        </p:blipFill>
        <p:spPr>
          <a:xfrm>
            <a:off x="8309502" y="4674268"/>
            <a:ext cx="263817" cy="410800"/>
          </a:xfrm>
          <a:prstGeom prst="rect">
            <a:avLst/>
          </a:prstGeom>
          <a:noFill/>
          <a:ln>
            <a:noFill/>
          </a:ln>
        </p:spPr>
      </p:pic>
      <p:pic>
        <p:nvPicPr>
          <p:cNvPr descr="Icon&#10;&#10;Description automatically generated" id="504" name="Google Shape;504;p110"/>
          <p:cNvPicPr preferRelativeResize="0"/>
          <p:nvPr/>
        </p:nvPicPr>
        <p:blipFill rotWithShape="1">
          <a:blip r:embed="rId4">
            <a:alphaModFix/>
          </a:blip>
          <a:srcRect b="0" l="0" r="0" t="0"/>
          <a:stretch/>
        </p:blipFill>
        <p:spPr>
          <a:xfrm>
            <a:off x="7912292" y="154223"/>
            <a:ext cx="905276" cy="905276"/>
          </a:xfrm>
          <a:prstGeom prst="rect">
            <a:avLst/>
          </a:prstGeom>
          <a:noFill/>
          <a:ln>
            <a:noFill/>
          </a:ln>
        </p:spPr>
      </p:pic>
      <p:sp>
        <p:nvSpPr>
          <p:cNvPr id="505" name="Google Shape;505;p110"/>
          <p:cNvSpPr txBox="1"/>
          <p:nvPr/>
        </p:nvSpPr>
        <p:spPr>
          <a:xfrm>
            <a:off x="4572001" y="4816152"/>
            <a:ext cx="3696300" cy="177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n" sz="700">
                <a:solidFill>
                  <a:srgbClr val="898989"/>
                </a:solidFill>
                <a:latin typeface="Calibri"/>
                <a:ea typeface="Calibri"/>
                <a:cs typeface="Calibri"/>
                <a:sym typeface="Calibri"/>
              </a:rPr>
              <a:t> © 2025 3D Molecular Designs. All Rights Reserved.</a:t>
            </a:r>
            <a:endParaRPr sz="1100"/>
          </a:p>
        </p:txBody>
      </p:sp>
      <p:sp>
        <p:nvSpPr>
          <p:cNvPr id="506" name="Google Shape;506;p110"/>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0"/>
              </a:spcBef>
              <a:spcAft>
                <a:spcPts val="0"/>
              </a:spcAft>
              <a:buClr>
                <a:schemeClr val="dk1"/>
              </a:buClr>
              <a:buSzPts val="3000"/>
              <a:buFont typeface="Open Sans"/>
              <a:buNone/>
              <a:defRPr b="1" i="0" sz="3000">
                <a:latin typeface="Open Sans"/>
                <a:ea typeface="Open Sans"/>
                <a:cs typeface="Open Sans"/>
                <a:sym typeface="Open Sans"/>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507" name="Google Shape;507;p110"/>
          <p:cNvSpPr txBox="1"/>
          <p:nvPr>
            <p:ph idx="2" type="body"/>
          </p:nvPr>
        </p:nvSpPr>
        <p:spPr>
          <a:xfrm>
            <a:off x="1318334" y="1926475"/>
            <a:ext cx="7364100" cy="21696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dk1"/>
              </a:buClr>
              <a:buSzPts val="1500"/>
              <a:buFont typeface="Open Sans"/>
              <a:buNone/>
              <a:defRPr b="0" i="0" sz="1500">
                <a:latin typeface="Open Sans"/>
                <a:ea typeface="Open Sans"/>
                <a:cs typeface="Open Sans"/>
                <a:sym typeface="Open Sans"/>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Green/Left Photo 1">
  <p:cSld name="TOP Green/Left Photo 1">
    <p:spTree>
      <p:nvGrpSpPr>
        <p:cNvPr id="508" name="Shape 508"/>
        <p:cNvGrpSpPr/>
        <p:nvPr/>
      </p:nvGrpSpPr>
      <p:grpSpPr>
        <a:xfrm>
          <a:off x="0" y="0"/>
          <a:ext cx="0" cy="0"/>
          <a:chOff x="0" y="0"/>
          <a:chExt cx="0" cy="0"/>
        </a:xfrm>
      </p:grpSpPr>
      <p:pic>
        <p:nvPicPr>
          <p:cNvPr descr="A green and white border with a green border&#10;&#10;AI-generated content may be incorrect." id="509" name="Google Shape;509;p11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10" name="Google Shape;510;p111"/>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lvl1pPr lvl="0" algn="l">
              <a:lnSpc>
                <a:spcPct val="90000"/>
              </a:lnSpc>
              <a:spcBef>
                <a:spcPts val="0"/>
              </a:spcBef>
              <a:spcAft>
                <a:spcPts val="0"/>
              </a:spcAft>
              <a:buClr>
                <a:schemeClr val="lt1"/>
              </a:buClr>
              <a:buSzPts val="3000"/>
              <a:buFont typeface="Open Sans"/>
              <a:buNone/>
              <a:defRPr b="1" i="0" sz="3000">
                <a:solidFill>
                  <a:schemeClr val="lt1"/>
                </a:solidFill>
                <a:latin typeface="Open Sans"/>
                <a:ea typeface="Open Sans"/>
                <a:cs typeface="Open Sans"/>
                <a:sym typeface="Open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11" name="Google Shape;511;p111"/>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sz="800">
                <a:solidFill>
                  <a:srgbClr val="888888"/>
                </a:solidFill>
                <a:latin typeface="Open Sans"/>
                <a:ea typeface="Open Sans"/>
                <a:cs typeface="Open Sans"/>
                <a:sym typeface="Open Sans"/>
              </a:defRPr>
            </a:lvl1pPr>
            <a:lvl2pPr indent="0" lvl="1" marL="0" algn="r">
              <a:spcBef>
                <a:spcPts val="0"/>
              </a:spcBef>
              <a:buNone/>
              <a:defRPr sz="800">
                <a:solidFill>
                  <a:srgbClr val="888888"/>
                </a:solidFill>
                <a:latin typeface="Open Sans"/>
                <a:ea typeface="Open Sans"/>
                <a:cs typeface="Open Sans"/>
                <a:sym typeface="Open Sans"/>
              </a:defRPr>
            </a:lvl2pPr>
            <a:lvl3pPr indent="0" lvl="2" marL="0" algn="r">
              <a:spcBef>
                <a:spcPts val="0"/>
              </a:spcBef>
              <a:buNone/>
              <a:defRPr sz="800">
                <a:solidFill>
                  <a:srgbClr val="888888"/>
                </a:solidFill>
                <a:latin typeface="Open Sans"/>
                <a:ea typeface="Open Sans"/>
                <a:cs typeface="Open Sans"/>
                <a:sym typeface="Open Sans"/>
              </a:defRPr>
            </a:lvl3pPr>
            <a:lvl4pPr indent="0" lvl="3" marL="0" algn="r">
              <a:spcBef>
                <a:spcPts val="0"/>
              </a:spcBef>
              <a:buNone/>
              <a:defRPr sz="800">
                <a:solidFill>
                  <a:srgbClr val="888888"/>
                </a:solidFill>
                <a:latin typeface="Open Sans"/>
                <a:ea typeface="Open Sans"/>
                <a:cs typeface="Open Sans"/>
                <a:sym typeface="Open Sans"/>
              </a:defRPr>
            </a:lvl4pPr>
            <a:lvl5pPr indent="0" lvl="4" marL="0" algn="r">
              <a:spcBef>
                <a:spcPts val="0"/>
              </a:spcBef>
              <a:buNone/>
              <a:defRPr sz="800">
                <a:solidFill>
                  <a:srgbClr val="888888"/>
                </a:solidFill>
                <a:latin typeface="Open Sans"/>
                <a:ea typeface="Open Sans"/>
                <a:cs typeface="Open Sans"/>
                <a:sym typeface="Open Sans"/>
              </a:defRPr>
            </a:lvl5pPr>
            <a:lvl6pPr indent="0" lvl="5" marL="0" algn="r">
              <a:spcBef>
                <a:spcPts val="0"/>
              </a:spcBef>
              <a:buNone/>
              <a:defRPr sz="800">
                <a:solidFill>
                  <a:srgbClr val="888888"/>
                </a:solidFill>
                <a:latin typeface="Open Sans"/>
                <a:ea typeface="Open Sans"/>
                <a:cs typeface="Open Sans"/>
                <a:sym typeface="Open Sans"/>
              </a:defRPr>
            </a:lvl6pPr>
            <a:lvl7pPr indent="0" lvl="6" marL="0" algn="r">
              <a:spcBef>
                <a:spcPts val="0"/>
              </a:spcBef>
              <a:buNone/>
              <a:defRPr sz="800">
                <a:solidFill>
                  <a:srgbClr val="888888"/>
                </a:solidFill>
                <a:latin typeface="Open Sans"/>
                <a:ea typeface="Open Sans"/>
                <a:cs typeface="Open Sans"/>
                <a:sym typeface="Open Sans"/>
              </a:defRPr>
            </a:lvl7pPr>
            <a:lvl8pPr indent="0" lvl="7" marL="0" algn="r">
              <a:spcBef>
                <a:spcPts val="0"/>
              </a:spcBef>
              <a:buNone/>
              <a:defRPr sz="800">
                <a:solidFill>
                  <a:srgbClr val="888888"/>
                </a:solidFill>
                <a:latin typeface="Open Sans"/>
                <a:ea typeface="Open Sans"/>
                <a:cs typeface="Open Sans"/>
                <a:sym typeface="Open Sans"/>
              </a:defRPr>
            </a:lvl8pPr>
            <a:lvl9pPr indent="0" lvl="8" marL="0" algn="r">
              <a:spcBef>
                <a:spcPts val="0"/>
              </a:spcBef>
              <a:buNone/>
              <a:defRPr sz="8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pic>
        <p:nvPicPr>
          <p:cNvPr id="512" name="Google Shape;512;p111"/>
          <p:cNvPicPr preferRelativeResize="0"/>
          <p:nvPr/>
        </p:nvPicPr>
        <p:blipFill rotWithShape="1">
          <a:blip r:embed="rId3">
            <a:alphaModFix/>
          </a:blip>
          <a:srcRect b="0" l="0" r="0" t="0"/>
          <a:stretch/>
        </p:blipFill>
        <p:spPr>
          <a:xfrm>
            <a:off x="7912291" y="154224"/>
            <a:ext cx="905276" cy="905276"/>
          </a:xfrm>
          <a:prstGeom prst="rect">
            <a:avLst/>
          </a:prstGeom>
          <a:noFill/>
          <a:ln>
            <a:noFill/>
          </a:ln>
        </p:spPr>
      </p:pic>
      <p:pic>
        <p:nvPicPr>
          <p:cNvPr descr="A group of green ovals&#10;&#10;AI-generated content may be incorrect." id="513" name="Google Shape;513;p111"/>
          <p:cNvPicPr preferRelativeResize="0"/>
          <p:nvPr/>
        </p:nvPicPr>
        <p:blipFill rotWithShape="1">
          <a:blip r:embed="rId4">
            <a:alphaModFix/>
          </a:blip>
          <a:srcRect b="0" l="0" r="0" t="0"/>
          <a:stretch/>
        </p:blipFill>
        <p:spPr>
          <a:xfrm>
            <a:off x="8309502" y="4674268"/>
            <a:ext cx="263817" cy="410800"/>
          </a:xfrm>
          <a:prstGeom prst="rect">
            <a:avLst/>
          </a:prstGeom>
          <a:noFill/>
          <a:ln>
            <a:noFill/>
          </a:ln>
        </p:spPr>
      </p:pic>
      <p:sp>
        <p:nvSpPr>
          <p:cNvPr id="514" name="Google Shape;514;p111"/>
          <p:cNvSpPr txBox="1"/>
          <p:nvPr>
            <p:ph idx="1" type="body"/>
          </p:nvPr>
        </p:nvSpPr>
        <p:spPr>
          <a:xfrm>
            <a:off x="4435079" y="2143125"/>
            <a:ext cx="4382700" cy="16053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dk1"/>
              </a:buClr>
              <a:buSzPts val="1500"/>
              <a:buFont typeface="Open Sans"/>
              <a:buNone/>
              <a:defRPr b="1" i="0" sz="1500">
                <a:latin typeface="Open Sans"/>
                <a:ea typeface="Open Sans"/>
                <a:cs typeface="Open Sans"/>
                <a:sym typeface="Open Sans"/>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515" name="Google Shape;515;p111"/>
          <p:cNvSpPr/>
          <p:nvPr>
            <p:ph idx="2" type="pic"/>
          </p:nvPr>
        </p:nvSpPr>
        <p:spPr>
          <a:xfrm>
            <a:off x="382191" y="1265635"/>
            <a:ext cx="3670800" cy="3710100"/>
          </a:xfrm>
          <a:prstGeom prst="rect">
            <a:avLst/>
          </a:prstGeom>
          <a:noFill/>
          <a:ln>
            <a:noFill/>
          </a:ln>
        </p:spPr>
      </p:sp>
      <p:sp>
        <p:nvSpPr>
          <p:cNvPr id="516" name="Google Shape;516;p111"/>
          <p:cNvSpPr txBox="1"/>
          <p:nvPr/>
        </p:nvSpPr>
        <p:spPr>
          <a:xfrm>
            <a:off x="4572001" y="4816152"/>
            <a:ext cx="3696300" cy="177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n" sz="700">
                <a:solidFill>
                  <a:srgbClr val="898989"/>
                </a:solidFill>
                <a:latin typeface="Calibri"/>
                <a:ea typeface="Calibri"/>
                <a:cs typeface="Calibri"/>
                <a:sym typeface="Calibri"/>
              </a:rPr>
              <a:t> © 2025 3D Molecular Designs. All Rights Reserved.</a:t>
            </a:r>
            <a:endParaRPr sz="110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56" name="Google Shape;56;p14"/>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57" name="Shape 57"/>
        <p:cNvGrpSpPr/>
        <p:nvPr/>
      </p:nvGrpSpPr>
      <p:grpSpPr>
        <a:xfrm>
          <a:off x="0" y="0"/>
          <a:ext cx="0" cy="0"/>
          <a:chOff x="0" y="0"/>
          <a:chExt cx="0" cy="0"/>
        </a:xfrm>
      </p:grpSpPr>
      <p:sp>
        <p:nvSpPr>
          <p:cNvPr id="58" name="Google Shape;58;p15"/>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59" name="Google Shape;59;p15"/>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60" name="Google Shape;60;p1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61" name="Shape 61"/>
        <p:cNvGrpSpPr/>
        <p:nvPr/>
      </p:nvGrpSpPr>
      <p:grpSpPr>
        <a:xfrm>
          <a:off x="0" y="0"/>
          <a:ext cx="0" cy="0"/>
          <a:chOff x="0" y="0"/>
          <a:chExt cx="0" cy="0"/>
        </a:xfrm>
      </p:grpSpPr>
      <p:sp>
        <p:nvSpPr>
          <p:cNvPr id="62" name="Google Shape;62;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3" name="Google Shape;63;p16"/>
          <p:cNvSpPr txBox="1"/>
          <p:nvPr>
            <p:ph type="title"/>
          </p:nvPr>
        </p:nvSpPr>
        <p:spPr>
          <a:xfrm>
            <a:off x="233200" y="32050"/>
            <a:ext cx="8481000" cy="973800"/>
          </a:xfrm>
          <a:prstGeom prst="rect">
            <a:avLst/>
          </a:prstGeom>
          <a:noFill/>
          <a:ln>
            <a:noFill/>
          </a:ln>
        </p:spPr>
        <p:txBody>
          <a:bodyPr anchorCtr="0" anchor="t" bIns="91425" lIns="91425" spcFirstLastPara="1" rIns="91425" wrap="square" tIns="91425">
            <a:normAutofit/>
          </a:bodyPr>
          <a:lstStyle>
            <a:lvl1pPr lvl="0" rtl="0" algn="l">
              <a:lnSpc>
                <a:spcPct val="100000"/>
              </a:lnSpc>
              <a:spcBef>
                <a:spcPts val="0"/>
              </a:spcBef>
              <a:spcAft>
                <a:spcPts val="0"/>
              </a:spcAft>
              <a:buClr>
                <a:schemeClr val="lt1"/>
              </a:buClr>
              <a:buSzPts val="4000"/>
              <a:buNone/>
              <a:defRPr>
                <a:solidFill>
                  <a:schemeClr val="lt1"/>
                </a:solidFill>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64" name="Google Shape;64;p16"/>
          <p:cNvSpPr txBox="1"/>
          <p:nvPr>
            <p:ph idx="1" type="body"/>
          </p:nvPr>
        </p:nvSpPr>
        <p:spPr>
          <a:xfrm>
            <a:off x="706925" y="1211175"/>
            <a:ext cx="7032000"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65" name="Google Shape;65;p1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66" name="Shape 66"/>
        <p:cNvGrpSpPr/>
        <p:nvPr/>
      </p:nvGrpSpPr>
      <p:grpSpPr>
        <a:xfrm>
          <a:off x="0" y="0"/>
          <a:ext cx="0" cy="0"/>
          <a:chOff x="0" y="0"/>
          <a:chExt cx="0" cy="0"/>
        </a:xfrm>
      </p:grpSpPr>
      <p:sp>
        <p:nvSpPr>
          <p:cNvPr id="67" name="Google Shape;67;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8" name="Google Shape;68;p17"/>
          <p:cNvSpPr txBox="1"/>
          <p:nvPr>
            <p:ph type="title"/>
          </p:nvPr>
        </p:nvSpPr>
        <p:spPr>
          <a:xfrm>
            <a:off x="980250" y="32050"/>
            <a:ext cx="7851300" cy="973800"/>
          </a:xfrm>
          <a:prstGeom prst="rect">
            <a:avLst/>
          </a:prstGeom>
          <a:noFill/>
          <a:ln>
            <a:noFill/>
          </a:ln>
        </p:spPr>
        <p:txBody>
          <a:bodyPr anchorCtr="0" anchor="t" bIns="91425" lIns="91425" spcFirstLastPara="1" rIns="91425" wrap="square" tIns="91425">
            <a:normAutofit/>
          </a:bodyPr>
          <a:lstStyle>
            <a:lvl1pPr lvl="0" rtl="0" algn="ctr">
              <a:lnSpc>
                <a:spcPct val="100000"/>
              </a:lnSpc>
              <a:spcBef>
                <a:spcPts val="0"/>
              </a:spcBef>
              <a:spcAft>
                <a:spcPts val="0"/>
              </a:spcAft>
              <a:buSzPts val="40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69" name="Google Shape;69;p17"/>
          <p:cNvSpPr txBox="1"/>
          <p:nvPr>
            <p:ph idx="1" type="body"/>
          </p:nvPr>
        </p:nvSpPr>
        <p:spPr>
          <a:xfrm>
            <a:off x="980250" y="906375"/>
            <a:ext cx="6758700"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70" name="Google Shape;70;p1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71" name="Shape 71"/>
        <p:cNvGrpSpPr/>
        <p:nvPr/>
      </p:nvGrpSpPr>
      <p:grpSpPr>
        <a:xfrm>
          <a:off x="0" y="0"/>
          <a:ext cx="0" cy="0"/>
          <a:chOff x="0" y="0"/>
          <a:chExt cx="0" cy="0"/>
        </a:xfrm>
      </p:grpSpPr>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3" name="Google Shape;73;p1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74" name="Shape 74"/>
        <p:cNvGrpSpPr/>
        <p:nvPr/>
      </p:nvGrpSpPr>
      <p:grpSpPr>
        <a:xfrm>
          <a:off x="0" y="0"/>
          <a:ext cx="0" cy="0"/>
          <a:chOff x="0" y="0"/>
          <a:chExt cx="0" cy="0"/>
        </a:xfrm>
      </p:grpSpPr>
      <p:sp>
        <p:nvSpPr>
          <p:cNvPr id="75" name="Google Shape;75;p19"/>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Resources</a:t>
            </a:r>
            <a:endParaRPr b="1" i="0" sz="4000" u="none" cap="none" strike="noStrike">
              <a:solidFill>
                <a:srgbClr val="FFFFFF"/>
              </a:solidFill>
              <a:latin typeface="Calibri"/>
              <a:ea typeface="Calibri"/>
              <a:cs typeface="Calibri"/>
              <a:sym typeface="Calibri"/>
            </a:endParaRPr>
          </a:p>
        </p:txBody>
      </p:sp>
      <p:sp>
        <p:nvSpPr>
          <p:cNvPr id="76" name="Google Shape;76;p19"/>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77" name="Google Shape;77;p1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78" name="Shape 78"/>
        <p:cNvGrpSpPr/>
        <p:nvPr/>
      </p:nvGrpSpPr>
      <p:grpSpPr>
        <a:xfrm>
          <a:off x="0" y="0"/>
          <a:ext cx="0" cy="0"/>
          <a:chOff x="0" y="0"/>
          <a:chExt cx="0" cy="0"/>
        </a:xfrm>
      </p:grpSpPr>
      <p:sp>
        <p:nvSpPr>
          <p:cNvPr id="79" name="Google Shape;79;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80" name="Google Shape;80;p20"/>
          <p:cNvSpPr txBox="1"/>
          <p:nvPr>
            <p:ph type="title"/>
          </p:nvPr>
        </p:nvSpPr>
        <p:spPr>
          <a:xfrm>
            <a:off x="591850" y="41300"/>
            <a:ext cx="8128800" cy="973800"/>
          </a:xfrm>
          <a:prstGeom prst="rect">
            <a:avLst/>
          </a:prstGeom>
          <a:noFill/>
          <a:ln>
            <a:noFill/>
          </a:ln>
        </p:spPr>
        <p:txBody>
          <a:bodyPr anchorCtr="0" anchor="t" bIns="91425" lIns="91425" spcFirstLastPara="1" rIns="91425" wrap="square" tIns="91425">
            <a:normAutofit/>
          </a:bodyPr>
          <a:lstStyle>
            <a:lvl1pPr lvl="0" rtl="0" algn="ctr">
              <a:lnSpc>
                <a:spcPct val="100000"/>
              </a:lnSpc>
              <a:spcBef>
                <a:spcPts val="0"/>
              </a:spcBef>
              <a:spcAft>
                <a:spcPts val="0"/>
              </a:spcAft>
              <a:buSzPts val="40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81" name="Google Shape;81;p20"/>
          <p:cNvSpPr txBox="1"/>
          <p:nvPr>
            <p:ph idx="1" type="body"/>
          </p:nvPr>
        </p:nvSpPr>
        <p:spPr>
          <a:xfrm>
            <a:off x="591850" y="906375"/>
            <a:ext cx="7564500"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82" name="Google Shape;82;p2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83" name="Shape 83"/>
        <p:cNvGrpSpPr/>
        <p:nvPr/>
      </p:nvGrpSpPr>
      <p:grpSpPr>
        <a:xfrm>
          <a:off x="0" y="0"/>
          <a:ext cx="0" cy="0"/>
          <a:chOff x="0" y="0"/>
          <a:chExt cx="0" cy="0"/>
        </a:xfrm>
      </p:grpSpPr>
      <p:sp>
        <p:nvSpPr>
          <p:cNvPr id="84" name="Google Shape;84;p21"/>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85" name="Google Shape;85;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86" name="Google Shape;86;p21"/>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87" name="Shape 87"/>
        <p:cNvGrpSpPr/>
        <p:nvPr/>
      </p:nvGrpSpPr>
      <p:grpSpPr>
        <a:xfrm>
          <a:off x="0" y="0"/>
          <a:ext cx="0" cy="0"/>
          <a:chOff x="0" y="0"/>
          <a:chExt cx="0" cy="0"/>
        </a:xfrm>
      </p:grpSpPr>
      <p:pic>
        <p:nvPicPr>
          <p:cNvPr descr="A graph with blue lines&#10;&#10;Description automatically generated" id="88" name="Google Shape;88;p2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89" name="Shape 89"/>
        <p:cNvGrpSpPr/>
        <p:nvPr/>
      </p:nvGrpSpPr>
      <p:grpSpPr>
        <a:xfrm>
          <a:off x="0" y="0"/>
          <a:ext cx="0" cy="0"/>
          <a:chOff x="0" y="0"/>
          <a:chExt cx="0" cy="0"/>
        </a:xfrm>
      </p:grpSpPr>
      <p:sp>
        <p:nvSpPr>
          <p:cNvPr id="90" name="Google Shape;90;p23"/>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1"/>
              </a:buClr>
              <a:buSzPts val="4500"/>
              <a:buFont typeface="Calibri"/>
              <a:buNone/>
              <a:defRPr sz="4500">
                <a:latin typeface="Calibri"/>
                <a:ea typeface="Calibri"/>
                <a:cs typeface="Calibri"/>
                <a:sym typeface="Calibri"/>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91" name="Google Shape;91;p23"/>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1"/>
              </a:buClr>
              <a:buSzPts val="1800"/>
              <a:buNone/>
              <a:defRPr sz="1800">
                <a:latin typeface="Calibri"/>
                <a:ea typeface="Calibri"/>
                <a:cs typeface="Calibri"/>
                <a:sym typeface="Calibri"/>
              </a:defRPr>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
        <p:nvSpPr>
          <p:cNvPr id="92" name="Google Shape;92;p2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93" name="Google Shape;93;p2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CBCBCB"/>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94" name="Google Shape;94;p23"/>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5" name="Shape 95"/>
        <p:cNvGrpSpPr/>
        <p:nvPr/>
      </p:nvGrpSpPr>
      <p:grpSpPr>
        <a:xfrm>
          <a:off x="0" y="0"/>
          <a:ext cx="0" cy="0"/>
          <a:chOff x="0" y="0"/>
          <a:chExt cx="0" cy="0"/>
        </a:xfrm>
      </p:grpSpPr>
      <p:sp>
        <p:nvSpPr>
          <p:cNvPr id="96" name="Google Shape;96;p2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97" name="Google Shape;97;p2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98" name="Google Shape;98;p24"/>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9" name="Shape 99"/>
        <p:cNvGrpSpPr/>
        <p:nvPr/>
      </p:nvGrpSpPr>
      <p:grpSpPr>
        <a:xfrm>
          <a:off x="0" y="0"/>
          <a:ext cx="0" cy="0"/>
          <a:chOff x="0" y="0"/>
          <a:chExt cx="0" cy="0"/>
        </a:xfrm>
      </p:grpSpPr>
      <p:sp>
        <p:nvSpPr>
          <p:cNvPr id="100" name="Google Shape;100;p2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01" name="Google Shape;101;p2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1200"/>
              </a:spcBef>
              <a:spcAft>
                <a:spcPts val="0"/>
              </a:spcAft>
              <a:buClr>
                <a:schemeClr val="dk1"/>
              </a:buClr>
              <a:buSzPts val="1400"/>
              <a:buChar char="○"/>
              <a:defRPr/>
            </a:lvl2pPr>
            <a:lvl3pPr indent="-317500" lvl="2" marL="1371600" rtl="0" algn="l">
              <a:lnSpc>
                <a:spcPct val="90000"/>
              </a:lnSpc>
              <a:spcBef>
                <a:spcPts val="1200"/>
              </a:spcBef>
              <a:spcAft>
                <a:spcPts val="0"/>
              </a:spcAft>
              <a:buClr>
                <a:schemeClr val="dk1"/>
              </a:buClr>
              <a:buSzPts val="1400"/>
              <a:buChar char="■"/>
              <a:defRPr/>
            </a:lvl3pPr>
            <a:lvl4pPr indent="-317500" lvl="3" marL="1828800" rtl="0" algn="l">
              <a:lnSpc>
                <a:spcPct val="90000"/>
              </a:lnSpc>
              <a:spcBef>
                <a:spcPts val="1200"/>
              </a:spcBef>
              <a:spcAft>
                <a:spcPts val="0"/>
              </a:spcAft>
              <a:buClr>
                <a:schemeClr val="dk1"/>
              </a:buClr>
              <a:buSzPts val="1400"/>
              <a:buChar char="●"/>
              <a:defRPr/>
            </a:lvl4pPr>
            <a:lvl5pPr indent="-317500" lvl="4" marL="2286000" rtl="0" algn="l">
              <a:lnSpc>
                <a:spcPct val="90000"/>
              </a:lnSpc>
              <a:spcBef>
                <a:spcPts val="1200"/>
              </a:spcBef>
              <a:spcAft>
                <a:spcPts val="0"/>
              </a:spcAft>
              <a:buClr>
                <a:schemeClr val="dk1"/>
              </a:buClr>
              <a:buSzPts val="1400"/>
              <a:buChar char="○"/>
              <a:defRPr/>
            </a:lvl5pPr>
            <a:lvl6pPr indent="-317500" lvl="5" marL="2743200" rtl="0" algn="l">
              <a:lnSpc>
                <a:spcPct val="90000"/>
              </a:lnSpc>
              <a:spcBef>
                <a:spcPts val="12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102" name="Google Shape;102;p2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03" name="Google Shape;103;p2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04" name="Google Shape;104;p25"/>
          <p:cNvSpPr txBox="1"/>
          <p:nvPr>
            <p:ph idx="12" type="sldNum"/>
          </p:nvPr>
        </p:nvSpPr>
        <p:spPr>
          <a:xfrm>
            <a:off x="6868409" y="4772744"/>
            <a:ext cx="2034000" cy="273900"/>
          </a:xfrm>
          <a:prstGeom prst="rect">
            <a:avLst/>
          </a:prstGeom>
          <a:noFill/>
          <a:ln>
            <a:noFill/>
          </a:ln>
        </p:spPr>
        <p:txBody>
          <a:bodyPr anchorCtr="0" anchor="ctr" bIns="34275" lIns="68575" spcFirstLastPara="1" rIns="68575" wrap="square" tIns="342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105" name="Shape 105"/>
        <p:cNvGrpSpPr/>
        <p:nvPr/>
      </p:nvGrpSpPr>
      <p:grpSpPr>
        <a:xfrm>
          <a:off x="0" y="0"/>
          <a:ext cx="0" cy="0"/>
          <a:chOff x="0" y="0"/>
          <a:chExt cx="0" cy="0"/>
        </a:xfrm>
      </p:grpSpPr>
      <p:pic>
        <p:nvPicPr>
          <p:cNvPr id="106" name="Google Shape;106;p2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7" name="Google Shape;107;p2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8" name="Google Shape;108;p26"/>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9" name="Google Shape;109;p26"/>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10" name="Google Shape;110;p2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111" name="Shape 111"/>
        <p:cNvGrpSpPr/>
        <p:nvPr/>
      </p:nvGrpSpPr>
      <p:grpSpPr>
        <a:xfrm>
          <a:off x="0" y="0"/>
          <a:ext cx="0" cy="0"/>
          <a:chOff x="0" y="0"/>
          <a:chExt cx="0" cy="0"/>
        </a:xfrm>
      </p:grpSpPr>
      <p:pic>
        <p:nvPicPr>
          <p:cNvPr id="112" name="Google Shape;112;p2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3" name="Google Shape;113;p27"/>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4" name="Google Shape;114;p27"/>
          <p:cNvSpPr/>
          <p:nvPr>
            <p:ph idx="2" type="pic"/>
          </p:nvPr>
        </p:nvSpPr>
        <p:spPr>
          <a:xfrm>
            <a:off x="6251239" y="2074787"/>
            <a:ext cx="3503700" cy="3503700"/>
          </a:xfrm>
          <a:prstGeom prst="rect">
            <a:avLst/>
          </a:prstGeom>
          <a:noFill/>
          <a:ln>
            <a:noFill/>
          </a:ln>
        </p:spPr>
      </p:sp>
      <p:sp>
        <p:nvSpPr>
          <p:cNvPr id="115" name="Google Shape;115;p27"/>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116" name="Shape 116"/>
        <p:cNvGrpSpPr/>
        <p:nvPr/>
      </p:nvGrpSpPr>
      <p:grpSpPr>
        <a:xfrm>
          <a:off x="0" y="0"/>
          <a:ext cx="0" cy="0"/>
          <a:chOff x="0" y="0"/>
          <a:chExt cx="0" cy="0"/>
        </a:xfrm>
      </p:grpSpPr>
      <p:pic>
        <p:nvPicPr>
          <p:cNvPr descr="Background pattern&#10;&#10;Description automatically generated with low confidence" id="117" name="Google Shape;117;p2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8" name="Google Shape;118;p28"/>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9" name="Google Shape;119;p28"/>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20" name="Google Shape;120;p2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21" name="Google Shape;121;p2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2">
    <p:spTree>
      <p:nvGrpSpPr>
        <p:cNvPr id="122" name="Shape 122"/>
        <p:cNvGrpSpPr/>
        <p:nvPr/>
      </p:nvGrpSpPr>
      <p:grpSpPr>
        <a:xfrm>
          <a:off x="0" y="0"/>
          <a:ext cx="0" cy="0"/>
          <a:chOff x="0" y="0"/>
          <a:chExt cx="0" cy="0"/>
        </a:xfrm>
      </p:grpSpPr>
      <p:sp>
        <p:nvSpPr>
          <p:cNvPr id="123" name="Google Shape;123;p29"/>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24" name="Google Shape;124;p29"/>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25" name="Google Shape;125;p2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26" name="Google Shape;126;p2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27" name="Google Shape;127;p2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128" name="Shape 128"/>
        <p:cNvGrpSpPr/>
        <p:nvPr/>
      </p:nvGrpSpPr>
      <p:grpSpPr>
        <a:xfrm>
          <a:off x="0" y="0"/>
          <a:ext cx="0" cy="0"/>
          <a:chOff x="0" y="0"/>
          <a:chExt cx="0" cy="0"/>
        </a:xfrm>
      </p:grpSpPr>
      <p:pic>
        <p:nvPicPr>
          <p:cNvPr id="129" name="Google Shape;129;p3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30" name="Google Shape;130;p3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31" name="Google Shape;131;p3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132" name="Google Shape;132;p30"/>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3" name="Google Shape;133;p30"/>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134" name="Shape 134"/>
        <p:cNvGrpSpPr/>
        <p:nvPr/>
      </p:nvGrpSpPr>
      <p:grpSpPr>
        <a:xfrm>
          <a:off x="0" y="0"/>
          <a:ext cx="0" cy="0"/>
          <a:chOff x="0" y="0"/>
          <a:chExt cx="0" cy="0"/>
        </a:xfrm>
      </p:grpSpPr>
      <p:pic>
        <p:nvPicPr>
          <p:cNvPr id="135" name="Google Shape;135;p31"/>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1">
  <p:cSld name="7_BODY Slide RIGHT 2_1">
    <p:spTree>
      <p:nvGrpSpPr>
        <p:cNvPr id="136" name="Shape 136"/>
        <p:cNvGrpSpPr/>
        <p:nvPr/>
      </p:nvGrpSpPr>
      <p:grpSpPr>
        <a:xfrm>
          <a:off x="0" y="0"/>
          <a:ext cx="0" cy="0"/>
          <a:chOff x="0" y="0"/>
          <a:chExt cx="0" cy="0"/>
        </a:xfrm>
      </p:grpSpPr>
      <p:pic>
        <p:nvPicPr>
          <p:cNvPr descr="Background pattern&#10;&#10;Description automatically generated with low confidence" id="137" name="Google Shape;137;p3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38" name="Google Shape;138;p32"/>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9" name="Google Shape;139;p32"/>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40" name="Google Shape;140;p32"/>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41" name="Google Shape;141;p32"/>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146" name="Shape 146"/>
        <p:cNvGrpSpPr/>
        <p:nvPr/>
      </p:nvGrpSpPr>
      <p:grpSpPr>
        <a:xfrm>
          <a:off x="0" y="0"/>
          <a:ext cx="0" cy="0"/>
          <a:chOff x="0" y="0"/>
          <a:chExt cx="0" cy="0"/>
        </a:xfrm>
      </p:grpSpPr>
      <p:sp>
        <p:nvSpPr>
          <p:cNvPr id="147" name="Google Shape;147;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148" name="Google Shape;148;p34"/>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149" name="Shape 149"/>
        <p:cNvGrpSpPr/>
        <p:nvPr/>
      </p:nvGrpSpPr>
      <p:grpSpPr>
        <a:xfrm>
          <a:off x="0" y="0"/>
          <a:ext cx="0" cy="0"/>
          <a:chOff x="0" y="0"/>
          <a:chExt cx="0" cy="0"/>
        </a:xfrm>
      </p:grpSpPr>
      <p:sp>
        <p:nvSpPr>
          <p:cNvPr id="150" name="Google Shape;150;p35"/>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151" name="Google Shape;151;p35"/>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152" name="Google Shape;152;p3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153" name="Shape 153"/>
        <p:cNvGrpSpPr/>
        <p:nvPr/>
      </p:nvGrpSpPr>
      <p:grpSpPr>
        <a:xfrm>
          <a:off x="0" y="0"/>
          <a:ext cx="0" cy="0"/>
          <a:chOff x="0" y="0"/>
          <a:chExt cx="0" cy="0"/>
        </a:xfrm>
      </p:grpSpPr>
      <p:sp>
        <p:nvSpPr>
          <p:cNvPr id="154" name="Google Shape;154;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55" name="Google Shape;155;p36"/>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4000"/>
              <a:buNone/>
              <a:defRPr b="1">
                <a:solidFill>
                  <a:schemeClr val="lt1"/>
                </a:solidFill>
              </a:defRPr>
            </a:lvl1pPr>
            <a:lvl2pPr lvl="1" algn="l">
              <a:lnSpc>
                <a:spcPct val="100000"/>
              </a:lnSpc>
              <a:spcBef>
                <a:spcPts val="0"/>
              </a:spcBef>
              <a:spcAft>
                <a:spcPts val="0"/>
              </a:spcAft>
              <a:buSzPts val="2800"/>
              <a:buNone/>
              <a:defRPr b="1"/>
            </a:lvl2pPr>
            <a:lvl3pPr lvl="2" algn="l">
              <a:lnSpc>
                <a:spcPct val="100000"/>
              </a:lnSpc>
              <a:spcBef>
                <a:spcPts val="0"/>
              </a:spcBef>
              <a:spcAft>
                <a:spcPts val="0"/>
              </a:spcAft>
              <a:buSzPts val="2800"/>
              <a:buNone/>
              <a:defRPr b="1"/>
            </a:lvl3pPr>
            <a:lvl4pPr lvl="3" algn="l">
              <a:lnSpc>
                <a:spcPct val="100000"/>
              </a:lnSpc>
              <a:spcBef>
                <a:spcPts val="0"/>
              </a:spcBef>
              <a:spcAft>
                <a:spcPts val="0"/>
              </a:spcAft>
              <a:buSzPts val="2800"/>
              <a:buNone/>
              <a:defRPr b="1"/>
            </a:lvl4pPr>
            <a:lvl5pPr lvl="4" algn="l">
              <a:lnSpc>
                <a:spcPct val="100000"/>
              </a:lnSpc>
              <a:spcBef>
                <a:spcPts val="0"/>
              </a:spcBef>
              <a:spcAft>
                <a:spcPts val="0"/>
              </a:spcAft>
              <a:buSzPts val="2800"/>
              <a:buNone/>
              <a:defRPr b="1"/>
            </a:lvl5pPr>
            <a:lvl6pPr lvl="5" algn="l">
              <a:lnSpc>
                <a:spcPct val="100000"/>
              </a:lnSpc>
              <a:spcBef>
                <a:spcPts val="0"/>
              </a:spcBef>
              <a:spcAft>
                <a:spcPts val="0"/>
              </a:spcAft>
              <a:buSzPts val="2800"/>
              <a:buNone/>
              <a:defRPr b="1"/>
            </a:lvl6pPr>
            <a:lvl7pPr lvl="6" algn="l">
              <a:lnSpc>
                <a:spcPct val="100000"/>
              </a:lnSpc>
              <a:spcBef>
                <a:spcPts val="0"/>
              </a:spcBef>
              <a:spcAft>
                <a:spcPts val="0"/>
              </a:spcAft>
              <a:buSzPts val="2800"/>
              <a:buNone/>
              <a:defRPr b="1"/>
            </a:lvl7pPr>
            <a:lvl8pPr lvl="7" algn="l">
              <a:lnSpc>
                <a:spcPct val="100000"/>
              </a:lnSpc>
              <a:spcBef>
                <a:spcPts val="0"/>
              </a:spcBef>
              <a:spcAft>
                <a:spcPts val="0"/>
              </a:spcAft>
              <a:buSzPts val="2800"/>
              <a:buNone/>
              <a:defRPr b="1"/>
            </a:lvl8pPr>
            <a:lvl9pPr lvl="8" algn="l">
              <a:lnSpc>
                <a:spcPct val="100000"/>
              </a:lnSpc>
              <a:spcBef>
                <a:spcPts val="0"/>
              </a:spcBef>
              <a:spcAft>
                <a:spcPts val="0"/>
              </a:spcAft>
              <a:buSzPts val="2800"/>
              <a:buNone/>
              <a:defRPr b="1"/>
            </a:lvl9pPr>
          </a:lstStyle>
          <a:p/>
        </p:txBody>
      </p:sp>
      <p:sp>
        <p:nvSpPr>
          <p:cNvPr id="156" name="Google Shape;156;p36"/>
          <p:cNvSpPr txBox="1"/>
          <p:nvPr>
            <p:ph idx="1" type="body"/>
          </p:nvPr>
        </p:nvSpPr>
        <p:spPr>
          <a:xfrm>
            <a:off x="706925" y="1211175"/>
            <a:ext cx="70320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157" name="Google Shape;157;p3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158" name="Shape 158"/>
        <p:cNvGrpSpPr/>
        <p:nvPr/>
      </p:nvGrpSpPr>
      <p:grpSpPr>
        <a:xfrm>
          <a:off x="0" y="0"/>
          <a:ext cx="0" cy="0"/>
          <a:chOff x="0" y="0"/>
          <a:chExt cx="0" cy="0"/>
        </a:xfrm>
      </p:grpSpPr>
      <p:sp>
        <p:nvSpPr>
          <p:cNvPr id="159" name="Google Shape;159;p3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60" name="Google Shape;160;p37"/>
          <p:cNvSpPr txBox="1"/>
          <p:nvPr>
            <p:ph idx="1" type="body"/>
          </p:nvPr>
        </p:nvSpPr>
        <p:spPr>
          <a:xfrm>
            <a:off x="980250" y="906375"/>
            <a:ext cx="67587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161" name="Google Shape;161;p3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162" name="Google Shape;162;p37"/>
          <p:cNvSpPr txBox="1"/>
          <p:nvPr>
            <p:ph type="title"/>
          </p:nvPr>
        </p:nvSpPr>
        <p:spPr>
          <a:xfrm>
            <a:off x="980250" y="113811"/>
            <a:ext cx="7851300" cy="973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40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163" name="Shape 163"/>
        <p:cNvGrpSpPr/>
        <p:nvPr/>
      </p:nvGrpSpPr>
      <p:grpSpPr>
        <a:xfrm>
          <a:off x="0" y="0"/>
          <a:ext cx="0" cy="0"/>
          <a:chOff x="0" y="0"/>
          <a:chExt cx="0" cy="0"/>
        </a:xfrm>
      </p:grpSpPr>
      <p:sp>
        <p:nvSpPr>
          <p:cNvPr id="164" name="Google Shape;164;p3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65" name="Google Shape;165;p3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166" name="Shape 166"/>
        <p:cNvGrpSpPr/>
        <p:nvPr/>
      </p:nvGrpSpPr>
      <p:grpSpPr>
        <a:xfrm>
          <a:off x="0" y="0"/>
          <a:ext cx="0" cy="0"/>
          <a:chOff x="0" y="0"/>
          <a:chExt cx="0" cy="0"/>
        </a:xfrm>
      </p:grpSpPr>
      <p:sp>
        <p:nvSpPr>
          <p:cNvPr id="167" name="Google Shape;167;p39"/>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168" name="Google Shape;168;p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69" name="Google Shape;169;p3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170" name="Shape 170"/>
        <p:cNvGrpSpPr/>
        <p:nvPr/>
      </p:nvGrpSpPr>
      <p:grpSpPr>
        <a:xfrm>
          <a:off x="0" y="0"/>
          <a:ext cx="0" cy="0"/>
          <a:chOff x="0" y="0"/>
          <a:chExt cx="0" cy="0"/>
        </a:xfrm>
      </p:grpSpPr>
      <p:sp>
        <p:nvSpPr>
          <p:cNvPr id="171" name="Google Shape;171;p4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72" name="Google Shape;172;p40"/>
          <p:cNvSpPr txBox="1"/>
          <p:nvPr>
            <p:ph type="title"/>
          </p:nvPr>
        </p:nvSpPr>
        <p:spPr>
          <a:xfrm>
            <a:off x="591850" y="41300"/>
            <a:ext cx="8128800" cy="973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4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3" name="Google Shape;173;p40"/>
          <p:cNvSpPr txBox="1"/>
          <p:nvPr>
            <p:ph idx="1" type="body"/>
          </p:nvPr>
        </p:nvSpPr>
        <p:spPr>
          <a:xfrm>
            <a:off x="591850" y="906375"/>
            <a:ext cx="75645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174" name="Google Shape;174;p4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175" name="Shape 175"/>
        <p:cNvGrpSpPr/>
        <p:nvPr/>
      </p:nvGrpSpPr>
      <p:grpSpPr>
        <a:xfrm>
          <a:off x="0" y="0"/>
          <a:ext cx="0" cy="0"/>
          <a:chOff x="0" y="0"/>
          <a:chExt cx="0" cy="0"/>
        </a:xfrm>
      </p:grpSpPr>
      <p:sp>
        <p:nvSpPr>
          <p:cNvPr id="176" name="Google Shape;176;p41"/>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Resources</a:t>
            </a:r>
            <a:endParaRPr b="1" i="0" sz="4000" u="none" cap="none" strike="noStrike">
              <a:solidFill>
                <a:srgbClr val="FFFFFF"/>
              </a:solidFill>
              <a:latin typeface="Calibri"/>
              <a:ea typeface="Calibri"/>
              <a:cs typeface="Calibri"/>
              <a:sym typeface="Calibri"/>
            </a:endParaRPr>
          </a:p>
        </p:txBody>
      </p:sp>
      <p:sp>
        <p:nvSpPr>
          <p:cNvPr id="177" name="Google Shape;177;p41"/>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178" name="Google Shape;178;p41"/>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179" name="Shape 179"/>
        <p:cNvGrpSpPr/>
        <p:nvPr/>
      </p:nvGrpSpPr>
      <p:grpSpPr>
        <a:xfrm>
          <a:off x="0" y="0"/>
          <a:ext cx="0" cy="0"/>
          <a:chOff x="0" y="0"/>
          <a:chExt cx="0" cy="0"/>
        </a:xfrm>
      </p:grpSpPr>
      <p:pic>
        <p:nvPicPr>
          <p:cNvPr descr="A graph with blue lines&#10;&#10;Description automatically generated" id="180" name="Google Shape;180;p4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181" name="Shape 181"/>
        <p:cNvGrpSpPr/>
        <p:nvPr/>
      </p:nvGrpSpPr>
      <p:grpSpPr>
        <a:xfrm>
          <a:off x="0" y="0"/>
          <a:ext cx="0" cy="0"/>
          <a:chOff x="0" y="0"/>
          <a:chExt cx="0" cy="0"/>
        </a:xfrm>
      </p:grpSpPr>
      <p:pic>
        <p:nvPicPr>
          <p:cNvPr id="182" name="Google Shape;182;p4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83" name="Google Shape;183;p4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84" name="Google Shape;184;p4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85" name="Google Shape;185;p43"/>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6" name="Google Shape;186;p43"/>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187" name="Shape 187"/>
        <p:cNvGrpSpPr/>
        <p:nvPr/>
      </p:nvGrpSpPr>
      <p:grpSpPr>
        <a:xfrm>
          <a:off x="0" y="0"/>
          <a:ext cx="0" cy="0"/>
          <a:chOff x="0" y="0"/>
          <a:chExt cx="0" cy="0"/>
        </a:xfrm>
      </p:grpSpPr>
      <p:pic>
        <p:nvPicPr>
          <p:cNvPr id="188" name="Google Shape;188;p4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89" name="Google Shape;189;p44"/>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90" name="Google Shape;190;p44"/>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1" name="Google Shape;191;p44"/>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92" name="Google Shape;192;p4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193" name="Shape 193"/>
        <p:cNvGrpSpPr/>
        <p:nvPr/>
      </p:nvGrpSpPr>
      <p:grpSpPr>
        <a:xfrm>
          <a:off x="0" y="0"/>
          <a:ext cx="0" cy="0"/>
          <a:chOff x="0" y="0"/>
          <a:chExt cx="0" cy="0"/>
        </a:xfrm>
      </p:grpSpPr>
      <p:pic>
        <p:nvPicPr>
          <p:cNvPr id="194" name="Google Shape;194;p4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95" name="Google Shape;195;p45"/>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96" name="Google Shape;196;p4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97" name="Google Shape;197;p4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98" name="Google Shape;198;p45"/>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99" name="Shape 199"/>
        <p:cNvGrpSpPr/>
        <p:nvPr/>
      </p:nvGrpSpPr>
      <p:grpSpPr>
        <a:xfrm>
          <a:off x="0" y="0"/>
          <a:ext cx="0" cy="0"/>
          <a:chOff x="0" y="0"/>
          <a:chExt cx="0" cy="0"/>
        </a:xfrm>
      </p:grpSpPr>
      <p:sp>
        <p:nvSpPr>
          <p:cNvPr id="200" name="Google Shape;200;p4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201" name="Google Shape;201;p4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202" name="Google Shape;202;p4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LOSING Slide 2">
  <p:cSld name="11_CLOSING Slide 2">
    <p:spTree>
      <p:nvGrpSpPr>
        <p:cNvPr id="203" name="Shape 203"/>
        <p:cNvGrpSpPr/>
        <p:nvPr/>
      </p:nvGrpSpPr>
      <p:grpSpPr>
        <a:xfrm>
          <a:off x="0" y="0"/>
          <a:ext cx="0" cy="0"/>
          <a:chOff x="0" y="0"/>
          <a:chExt cx="0" cy="0"/>
        </a:xfrm>
      </p:grpSpPr>
      <p:pic>
        <p:nvPicPr>
          <p:cNvPr id="204" name="Google Shape;204;p4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209" name="Shape 209"/>
        <p:cNvGrpSpPr/>
        <p:nvPr/>
      </p:nvGrpSpPr>
      <p:grpSpPr>
        <a:xfrm>
          <a:off x="0" y="0"/>
          <a:ext cx="0" cy="0"/>
          <a:chOff x="0" y="0"/>
          <a:chExt cx="0" cy="0"/>
        </a:xfrm>
      </p:grpSpPr>
      <p:sp>
        <p:nvSpPr>
          <p:cNvPr id="210" name="Google Shape;210;p4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211" name="Google Shape;211;p49"/>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212" name="Shape 212"/>
        <p:cNvGrpSpPr/>
        <p:nvPr/>
      </p:nvGrpSpPr>
      <p:grpSpPr>
        <a:xfrm>
          <a:off x="0" y="0"/>
          <a:ext cx="0" cy="0"/>
          <a:chOff x="0" y="0"/>
          <a:chExt cx="0" cy="0"/>
        </a:xfrm>
      </p:grpSpPr>
      <p:sp>
        <p:nvSpPr>
          <p:cNvPr id="213" name="Google Shape;213;p5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14" name="Google Shape;214;p50"/>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4000"/>
              <a:buNone/>
              <a:defRPr b="1">
                <a:solidFill>
                  <a:schemeClr val="lt1"/>
                </a:solidFill>
              </a:defRPr>
            </a:lvl1pPr>
            <a:lvl2pPr lvl="1" rtl="0">
              <a:spcBef>
                <a:spcPts val="0"/>
              </a:spcBef>
              <a:spcAft>
                <a:spcPts val="0"/>
              </a:spcAft>
              <a:buSzPts val="2800"/>
              <a:buNone/>
              <a:defRPr b="1"/>
            </a:lvl2pPr>
            <a:lvl3pPr lvl="2" rtl="0">
              <a:spcBef>
                <a:spcPts val="0"/>
              </a:spcBef>
              <a:spcAft>
                <a:spcPts val="0"/>
              </a:spcAft>
              <a:buSzPts val="2800"/>
              <a:buNone/>
              <a:defRPr b="1"/>
            </a:lvl3pPr>
            <a:lvl4pPr lvl="3" rtl="0">
              <a:spcBef>
                <a:spcPts val="0"/>
              </a:spcBef>
              <a:spcAft>
                <a:spcPts val="0"/>
              </a:spcAft>
              <a:buSzPts val="2800"/>
              <a:buNone/>
              <a:defRPr b="1"/>
            </a:lvl4pPr>
            <a:lvl5pPr lvl="4" rtl="0">
              <a:spcBef>
                <a:spcPts val="0"/>
              </a:spcBef>
              <a:spcAft>
                <a:spcPts val="0"/>
              </a:spcAft>
              <a:buSzPts val="2800"/>
              <a:buNone/>
              <a:defRPr b="1"/>
            </a:lvl5pPr>
            <a:lvl6pPr lvl="5" rtl="0">
              <a:spcBef>
                <a:spcPts val="0"/>
              </a:spcBef>
              <a:spcAft>
                <a:spcPts val="0"/>
              </a:spcAft>
              <a:buSzPts val="2800"/>
              <a:buNone/>
              <a:defRPr b="1"/>
            </a:lvl6pPr>
            <a:lvl7pPr lvl="6" rtl="0">
              <a:spcBef>
                <a:spcPts val="0"/>
              </a:spcBef>
              <a:spcAft>
                <a:spcPts val="0"/>
              </a:spcAft>
              <a:buSzPts val="2800"/>
              <a:buNone/>
              <a:defRPr b="1"/>
            </a:lvl7pPr>
            <a:lvl8pPr lvl="7" rtl="0">
              <a:spcBef>
                <a:spcPts val="0"/>
              </a:spcBef>
              <a:spcAft>
                <a:spcPts val="0"/>
              </a:spcAft>
              <a:buSzPts val="2800"/>
              <a:buNone/>
              <a:defRPr b="1"/>
            </a:lvl8pPr>
            <a:lvl9pPr lvl="8" rtl="0">
              <a:spcBef>
                <a:spcPts val="0"/>
              </a:spcBef>
              <a:spcAft>
                <a:spcPts val="0"/>
              </a:spcAft>
              <a:buSzPts val="2800"/>
              <a:buNone/>
              <a:defRPr b="1"/>
            </a:lvl9pPr>
          </a:lstStyle>
          <a:p/>
        </p:txBody>
      </p:sp>
      <p:sp>
        <p:nvSpPr>
          <p:cNvPr id="215" name="Google Shape;215;p50"/>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16" name="Google Shape;216;p5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217" name="Shape 217"/>
        <p:cNvGrpSpPr/>
        <p:nvPr/>
      </p:nvGrpSpPr>
      <p:grpSpPr>
        <a:xfrm>
          <a:off x="0" y="0"/>
          <a:ext cx="0" cy="0"/>
          <a:chOff x="0" y="0"/>
          <a:chExt cx="0" cy="0"/>
        </a:xfrm>
      </p:grpSpPr>
      <p:sp>
        <p:nvSpPr>
          <p:cNvPr id="218" name="Google Shape;218;p5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19" name="Google Shape;219;p51"/>
          <p:cNvSpPr txBox="1"/>
          <p:nvPr>
            <p:ph idx="1" type="body"/>
          </p:nvPr>
        </p:nvSpPr>
        <p:spPr>
          <a:xfrm>
            <a:off x="980250" y="906375"/>
            <a:ext cx="67587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20" name="Google Shape;220;p51"/>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
        <p:nvSpPr>
          <p:cNvPr id="221" name="Google Shape;221;p51"/>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222" name="Shape 222"/>
        <p:cNvGrpSpPr/>
        <p:nvPr/>
      </p:nvGrpSpPr>
      <p:grpSpPr>
        <a:xfrm>
          <a:off x="0" y="0"/>
          <a:ext cx="0" cy="0"/>
          <a:chOff x="0" y="0"/>
          <a:chExt cx="0" cy="0"/>
        </a:xfrm>
      </p:grpSpPr>
      <p:sp>
        <p:nvSpPr>
          <p:cNvPr id="223" name="Google Shape;223;p5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24" name="Google Shape;224;p52"/>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5" name="Google Shape;225;p52"/>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26" name="Google Shape;226;p5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227" name="Shape 227"/>
        <p:cNvGrpSpPr/>
        <p:nvPr/>
      </p:nvGrpSpPr>
      <p:grpSpPr>
        <a:xfrm>
          <a:off x="0" y="0"/>
          <a:ext cx="0" cy="0"/>
          <a:chOff x="0" y="0"/>
          <a:chExt cx="0" cy="0"/>
        </a:xfrm>
      </p:grpSpPr>
      <p:sp>
        <p:nvSpPr>
          <p:cNvPr id="228" name="Google Shape;228;p53"/>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i="0" lang="en" sz="4000" u="none" cap="none" strike="noStrike">
                <a:solidFill>
                  <a:srgbClr val="FFFFFF"/>
                </a:solidFill>
                <a:latin typeface="Calibri"/>
                <a:ea typeface="Calibri"/>
                <a:cs typeface="Calibri"/>
                <a:sym typeface="Calibri"/>
              </a:rPr>
              <a:t>Teacher Guide</a:t>
            </a:r>
            <a:endParaRPr b="0" i="0" sz="4000" u="none" cap="none" strike="noStrike">
              <a:latin typeface="Arial"/>
              <a:ea typeface="Arial"/>
              <a:cs typeface="Arial"/>
              <a:sym typeface="Arial"/>
            </a:endParaRPr>
          </a:p>
        </p:txBody>
      </p:sp>
      <p:sp>
        <p:nvSpPr>
          <p:cNvPr id="229" name="Google Shape;229;p53"/>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30" name="Google Shape;230;p5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231" name="Shape 231"/>
        <p:cNvGrpSpPr/>
        <p:nvPr/>
      </p:nvGrpSpPr>
      <p:grpSpPr>
        <a:xfrm>
          <a:off x="0" y="0"/>
          <a:ext cx="0" cy="0"/>
          <a:chOff x="0" y="0"/>
          <a:chExt cx="0" cy="0"/>
        </a:xfrm>
      </p:grpSpPr>
      <p:sp>
        <p:nvSpPr>
          <p:cNvPr id="232" name="Google Shape;232;p54"/>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000">
                <a:solidFill>
                  <a:srgbClr val="FFFFFF"/>
                </a:solidFill>
                <a:latin typeface="Calibri"/>
                <a:ea typeface="Calibri"/>
                <a:cs typeface="Calibri"/>
                <a:sym typeface="Calibri"/>
              </a:rPr>
              <a:t>Resources</a:t>
            </a:r>
            <a:endParaRPr b="1" sz="4000">
              <a:solidFill>
                <a:srgbClr val="FFFFFF"/>
              </a:solidFill>
              <a:latin typeface="Calibri"/>
              <a:ea typeface="Calibri"/>
              <a:cs typeface="Calibri"/>
              <a:sym typeface="Calibri"/>
            </a:endParaRPr>
          </a:p>
        </p:txBody>
      </p:sp>
      <p:sp>
        <p:nvSpPr>
          <p:cNvPr id="233" name="Google Shape;233;p54"/>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34" name="Google Shape;234;p5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235" name="Shape 235"/>
        <p:cNvGrpSpPr/>
        <p:nvPr/>
      </p:nvGrpSpPr>
      <p:grpSpPr>
        <a:xfrm>
          <a:off x="0" y="0"/>
          <a:ext cx="0" cy="0"/>
          <a:chOff x="0" y="0"/>
          <a:chExt cx="0" cy="0"/>
        </a:xfrm>
      </p:grpSpPr>
      <p:sp>
        <p:nvSpPr>
          <p:cNvPr id="236" name="Google Shape;236;p5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37" name="Google Shape;237;p5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238" name="Shape 238"/>
        <p:cNvGrpSpPr/>
        <p:nvPr/>
      </p:nvGrpSpPr>
      <p:grpSpPr>
        <a:xfrm>
          <a:off x="0" y="0"/>
          <a:ext cx="0" cy="0"/>
          <a:chOff x="0" y="0"/>
          <a:chExt cx="0" cy="0"/>
        </a:xfrm>
      </p:grpSpPr>
      <p:sp>
        <p:nvSpPr>
          <p:cNvPr id="239" name="Google Shape;239;p56"/>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240" name="Google Shape;240;p5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41" name="Google Shape;241;p5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242" name="Shape 242"/>
        <p:cNvGrpSpPr/>
        <p:nvPr/>
      </p:nvGrpSpPr>
      <p:grpSpPr>
        <a:xfrm>
          <a:off x="0" y="0"/>
          <a:ext cx="0" cy="0"/>
          <a:chOff x="0" y="0"/>
          <a:chExt cx="0" cy="0"/>
        </a:xfrm>
      </p:grpSpPr>
      <p:pic>
        <p:nvPicPr>
          <p:cNvPr descr="A graph with blue lines&#10;&#10;Description automatically generated" id="243" name="Google Shape;243;p5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244" name="Shape 244"/>
        <p:cNvGrpSpPr/>
        <p:nvPr/>
      </p:nvGrpSpPr>
      <p:grpSpPr>
        <a:xfrm>
          <a:off x="0" y="0"/>
          <a:ext cx="0" cy="0"/>
          <a:chOff x="0" y="0"/>
          <a:chExt cx="0" cy="0"/>
        </a:xfrm>
      </p:grpSpPr>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p:cSld name="6_BODY Slide RIGHT 3">
    <p:spTree>
      <p:nvGrpSpPr>
        <p:cNvPr id="245" name="Shape 245"/>
        <p:cNvGrpSpPr/>
        <p:nvPr/>
      </p:nvGrpSpPr>
      <p:grpSpPr>
        <a:xfrm>
          <a:off x="0" y="0"/>
          <a:ext cx="0" cy="0"/>
          <a:chOff x="0" y="0"/>
          <a:chExt cx="0" cy="0"/>
        </a:xfrm>
      </p:grpSpPr>
      <p:pic>
        <p:nvPicPr>
          <p:cNvPr descr="Background pattern&#10;&#10;Description automatically generated with low confidence" id="246" name="Google Shape;246;p5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47" name="Google Shape;247;p59"/>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8" name="Google Shape;248;p59"/>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249" name="Google Shape;249;p59"/>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ta Moment">
  <p:cSld name="4_BODY Slide LEFT 2">
    <p:spTree>
      <p:nvGrpSpPr>
        <p:cNvPr id="250" name="Shape 250"/>
        <p:cNvGrpSpPr/>
        <p:nvPr/>
      </p:nvGrpSpPr>
      <p:grpSpPr>
        <a:xfrm>
          <a:off x="0" y="0"/>
          <a:ext cx="0" cy="0"/>
          <a:chOff x="0" y="0"/>
          <a:chExt cx="0" cy="0"/>
        </a:xfrm>
      </p:grpSpPr>
      <p:pic>
        <p:nvPicPr>
          <p:cNvPr descr="Background pattern&#10;&#10;Description automatically generated with low confidence" id="251" name="Google Shape;251;p6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52" name="Google Shape;252;p6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53" name="Google Shape;253;p6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54" name="Google Shape;254;p60"/>
          <p:cNvSpPr txBox="1"/>
          <p:nvPr>
            <p:ph idx="1" type="body"/>
          </p:nvPr>
        </p:nvSpPr>
        <p:spPr>
          <a:xfrm>
            <a:off x="762147" y="1914300"/>
            <a:ext cx="3947100" cy="399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255" name="Google Shape;255;p60"/>
          <p:cNvSpPr txBox="1"/>
          <p:nvPr>
            <p:ph type="title"/>
          </p:nvPr>
        </p:nvSpPr>
        <p:spPr>
          <a:xfrm>
            <a:off x="604043" y="901050"/>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260" name="Shape 260"/>
        <p:cNvGrpSpPr/>
        <p:nvPr/>
      </p:nvGrpSpPr>
      <p:grpSpPr>
        <a:xfrm>
          <a:off x="0" y="0"/>
          <a:ext cx="0" cy="0"/>
          <a:chOff x="0" y="0"/>
          <a:chExt cx="0" cy="0"/>
        </a:xfrm>
      </p:grpSpPr>
      <p:sp>
        <p:nvSpPr>
          <p:cNvPr id="261" name="Google Shape;261;p6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262" name="Google Shape;262;p62"/>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263" name="Shape 263"/>
        <p:cNvGrpSpPr/>
        <p:nvPr/>
      </p:nvGrpSpPr>
      <p:grpSpPr>
        <a:xfrm>
          <a:off x="0" y="0"/>
          <a:ext cx="0" cy="0"/>
          <a:chOff x="0" y="0"/>
          <a:chExt cx="0" cy="0"/>
        </a:xfrm>
      </p:grpSpPr>
      <p:sp>
        <p:nvSpPr>
          <p:cNvPr id="264" name="Google Shape;264;p6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65" name="Google Shape;265;p63"/>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000"/>
              <a:buNone/>
              <a:defRPr b="1">
                <a:solidFill>
                  <a:schemeClr val="lt1"/>
                </a:solidFill>
              </a:defRPr>
            </a:lvl1pPr>
            <a:lvl2pPr lvl="1">
              <a:spcBef>
                <a:spcPts val="0"/>
              </a:spcBef>
              <a:spcAft>
                <a:spcPts val="0"/>
              </a:spcAft>
              <a:buSzPts val="2800"/>
              <a:buNone/>
              <a:defRPr b="1"/>
            </a:lvl2pPr>
            <a:lvl3pPr lvl="2">
              <a:spcBef>
                <a:spcPts val="0"/>
              </a:spcBef>
              <a:spcAft>
                <a:spcPts val="0"/>
              </a:spcAft>
              <a:buSzPts val="2800"/>
              <a:buNone/>
              <a:defRPr b="1"/>
            </a:lvl3pPr>
            <a:lvl4pPr lvl="3">
              <a:spcBef>
                <a:spcPts val="0"/>
              </a:spcBef>
              <a:spcAft>
                <a:spcPts val="0"/>
              </a:spcAft>
              <a:buSzPts val="2800"/>
              <a:buNone/>
              <a:defRPr b="1"/>
            </a:lvl4pPr>
            <a:lvl5pPr lvl="4">
              <a:spcBef>
                <a:spcPts val="0"/>
              </a:spcBef>
              <a:spcAft>
                <a:spcPts val="0"/>
              </a:spcAft>
              <a:buSzPts val="2800"/>
              <a:buNone/>
              <a:defRPr b="1"/>
            </a:lvl5pPr>
            <a:lvl6pPr lvl="5">
              <a:spcBef>
                <a:spcPts val="0"/>
              </a:spcBef>
              <a:spcAft>
                <a:spcPts val="0"/>
              </a:spcAft>
              <a:buSzPts val="2800"/>
              <a:buNone/>
              <a:defRPr b="1"/>
            </a:lvl6pPr>
            <a:lvl7pPr lvl="6">
              <a:spcBef>
                <a:spcPts val="0"/>
              </a:spcBef>
              <a:spcAft>
                <a:spcPts val="0"/>
              </a:spcAft>
              <a:buSzPts val="2800"/>
              <a:buNone/>
              <a:defRPr b="1"/>
            </a:lvl7pPr>
            <a:lvl8pPr lvl="7">
              <a:spcBef>
                <a:spcPts val="0"/>
              </a:spcBef>
              <a:spcAft>
                <a:spcPts val="0"/>
              </a:spcAft>
              <a:buSzPts val="2800"/>
              <a:buNone/>
              <a:defRPr b="1"/>
            </a:lvl8pPr>
            <a:lvl9pPr lvl="8">
              <a:spcBef>
                <a:spcPts val="0"/>
              </a:spcBef>
              <a:spcAft>
                <a:spcPts val="0"/>
              </a:spcAft>
              <a:buSzPts val="2800"/>
              <a:buNone/>
              <a:defRPr b="1"/>
            </a:lvl9pPr>
          </a:lstStyle>
          <a:p/>
        </p:txBody>
      </p:sp>
      <p:sp>
        <p:nvSpPr>
          <p:cNvPr id="266" name="Google Shape;266;p63"/>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267" name="Google Shape;267;p6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268" name="Shape 268"/>
        <p:cNvGrpSpPr/>
        <p:nvPr/>
      </p:nvGrpSpPr>
      <p:grpSpPr>
        <a:xfrm>
          <a:off x="0" y="0"/>
          <a:ext cx="0" cy="0"/>
          <a:chOff x="0" y="0"/>
          <a:chExt cx="0" cy="0"/>
        </a:xfrm>
      </p:grpSpPr>
      <p:sp>
        <p:nvSpPr>
          <p:cNvPr id="269" name="Google Shape;269;p6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70" name="Google Shape;270;p64"/>
          <p:cNvSpPr txBox="1"/>
          <p:nvPr>
            <p:ph idx="1" type="body"/>
          </p:nvPr>
        </p:nvSpPr>
        <p:spPr>
          <a:xfrm>
            <a:off x="980250" y="906375"/>
            <a:ext cx="6758700" cy="34974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271" name="Google Shape;271;p6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
        <p:nvSpPr>
          <p:cNvPr id="272" name="Google Shape;272;p64"/>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lvl1pPr lvl="0" algn="ctr">
              <a:spcBef>
                <a:spcPts val="0"/>
              </a:spcBef>
              <a:spcAft>
                <a:spcPts val="0"/>
              </a:spcAft>
              <a:buSzPts val="4000"/>
              <a:buNone/>
              <a:defRPr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273" name="Shape 273"/>
        <p:cNvGrpSpPr/>
        <p:nvPr/>
      </p:nvGrpSpPr>
      <p:grpSpPr>
        <a:xfrm>
          <a:off x="0" y="0"/>
          <a:ext cx="0" cy="0"/>
          <a:chOff x="0" y="0"/>
          <a:chExt cx="0" cy="0"/>
        </a:xfrm>
      </p:grpSpPr>
      <p:sp>
        <p:nvSpPr>
          <p:cNvPr id="274" name="Google Shape;274;p6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75" name="Google Shape;275;p65"/>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lvl1pPr lvl="0" algn="ctr">
              <a:spcBef>
                <a:spcPts val="0"/>
              </a:spcBef>
              <a:spcAft>
                <a:spcPts val="0"/>
              </a:spcAft>
              <a:buSzPts val="4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6" name="Google Shape;276;p65"/>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277" name="Google Shape;277;p6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278" name="Shape 278"/>
        <p:cNvGrpSpPr/>
        <p:nvPr/>
      </p:nvGrpSpPr>
      <p:grpSpPr>
        <a:xfrm>
          <a:off x="0" y="0"/>
          <a:ext cx="0" cy="0"/>
          <a:chOff x="0" y="0"/>
          <a:chExt cx="0" cy="0"/>
        </a:xfrm>
      </p:grpSpPr>
      <p:sp>
        <p:nvSpPr>
          <p:cNvPr id="279" name="Google Shape;279;p66"/>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i="0" lang="en" sz="4000" u="none" cap="none" strike="noStrike">
                <a:solidFill>
                  <a:srgbClr val="FFFFFF"/>
                </a:solidFill>
                <a:latin typeface="Calibri"/>
                <a:ea typeface="Calibri"/>
                <a:cs typeface="Calibri"/>
                <a:sym typeface="Calibri"/>
              </a:rPr>
              <a:t>Teacher Guide</a:t>
            </a:r>
            <a:endParaRPr b="0" i="0" sz="4000" u="none" cap="none" strike="noStrike">
              <a:latin typeface="Arial"/>
              <a:ea typeface="Arial"/>
              <a:cs typeface="Arial"/>
              <a:sym typeface="Arial"/>
            </a:endParaRPr>
          </a:p>
        </p:txBody>
      </p:sp>
      <p:sp>
        <p:nvSpPr>
          <p:cNvPr id="280" name="Google Shape;280;p66"/>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281" name="Google Shape;281;p6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282" name="Shape 282"/>
        <p:cNvGrpSpPr/>
        <p:nvPr/>
      </p:nvGrpSpPr>
      <p:grpSpPr>
        <a:xfrm>
          <a:off x="0" y="0"/>
          <a:ext cx="0" cy="0"/>
          <a:chOff x="0" y="0"/>
          <a:chExt cx="0" cy="0"/>
        </a:xfrm>
      </p:grpSpPr>
      <p:sp>
        <p:nvSpPr>
          <p:cNvPr id="283" name="Google Shape;283;p67"/>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000">
                <a:solidFill>
                  <a:srgbClr val="FFFFFF"/>
                </a:solidFill>
                <a:latin typeface="Calibri"/>
                <a:ea typeface="Calibri"/>
                <a:cs typeface="Calibri"/>
                <a:sym typeface="Calibri"/>
              </a:rPr>
              <a:t>Resources</a:t>
            </a:r>
            <a:endParaRPr b="1" sz="4000">
              <a:solidFill>
                <a:srgbClr val="FFFFFF"/>
              </a:solidFill>
              <a:latin typeface="Calibri"/>
              <a:ea typeface="Calibri"/>
              <a:cs typeface="Calibri"/>
              <a:sym typeface="Calibri"/>
            </a:endParaRPr>
          </a:p>
        </p:txBody>
      </p:sp>
      <p:sp>
        <p:nvSpPr>
          <p:cNvPr id="284" name="Google Shape;284;p67"/>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285" name="Google Shape;285;p6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286" name="Shape 286"/>
        <p:cNvGrpSpPr/>
        <p:nvPr/>
      </p:nvGrpSpPr>
      <p:grpSpPr>
        <a:xfrm>
          <a:off x="0" y="0"/>
          <a:ext cx="0" cy="0"/>
          <a:chOff x="0" y="0"/>
          <a:chExt cx="0" cy="0"/>
        </a:xfrm>
      </p:grpSpPr>
      <p:sp>
        <p:nvSpPr>
          <p:cNvPr id="287" name="Google Shape;287;p6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88" name="Google Shape;288;p6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289" name="Shape 289"/>
        <p:cNvGrpSpPr/>
        <p:nvPr/>
      </p:nvGrpSpPr>
      <p:grpSpPr>
        <a:xfrm>
          <a:off x="0" y="0"/>
          <a:ext cx="0" cy="0"/>
          <a:chOff x="0" y="0"/>
          <a:chExt cx="0" cy="0"/>
        </a:xfrm>
      </p:grpSpPr>
      <p:sp>
        <p:nvSpPr>
          <p:cNvPr id="290" name="Google Shape;290;p69"/>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291" name="Google Shape;291;p6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92" name="Google Shape;292;p6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293" name="Shape 293"/>
        <p:cNvGrpSpPr/>
        <p:nvPr/>
      </p:nvGrpSpPr>
      <p:grpSpPr>
        <a:xfrm>
          <a:off x="0" y="0"/>
          <a:ext cx="0" cy="0"/>
          <a:chOff x="0" y="0"/>
          <a:chExt cx="0" cy="0"/>
        </a:xfrm>
      </p:grpSpPr>
      <p:pic>
        <p:nvPicPr>
          <p:cNvPr descr="A graph with blue lines&#10;&#10;Description automatically generated" id="294" name="Google Shape;294;p7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295" name="Shape 295"/>
        <p:cNvGrpSpPr/>
        <p:nvPr/>
      </p:nvGrpSpPr>
      <p:grpSpPr>
        <a:xfrm>
          <a:off x="0" y="0"/>
          <a:ext cx="0" cy="0"/>
          <a:chOff x="0" y="0"/>
          <a:chExt cx="0" cy="0"/>
        </a:xfrm>
      </p:grpSpPr>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p:cSld name="6_BODY Slide RIGHT 3">
    <p:spTree>
      <p:nvGrpSpPr>
        <p:cNvPr id="296" name="Shape 296"/>
        <p:cNvGrpSpPr/>
        <p:nvPr/>
      </p:nvGrpSpPr>
      <p:grpSpPr>
        <a:xfrm>
          <a:off x="0" y="0"/>
          <a:ext cx="0" cy="0"/>
          <a:chOff x="0" y="0"/>
          <a:chExt cx="0" cy="0"/>
        </a:xfrm>
      </p:grpSpPr>
      <p:pic>
        <p:nvPicPr>
          <p:cNvPr descr="Background pattern&#10;&#10;Description automatically generated with low confidence" id="297" name="Google Shape;297;p7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98" name="Google Shape;298;p72"/>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99" name="Google Shape;299;p72"/>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300" name="Google Shape;300;p72"/>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ta Moment">
  <p:cSld name="4_BODY Slide LEFT 2">
    <p:spTree>
      <p:nvGrpSpPr>
        <p:cNvPr id="301" name="Shape 301"/>
        <p:cNvGrpSpPr/>
        <p:nvPr/>
      </p:nvGrpSpPr>
      <p:grpSpPr>
        <a:xfrm>
          <a:off x="0" y="0"/>
          <a:ext cx="0" cy="0"/>
          <a:chOff x="0" y="0"/>
          <a:chExt cx="0" cy="0"/>
        </a:xfrm>
      </p:grpSpPr>
      <p:pic>
        <p:nvPicPr>
          <p:cNvPr descr="Background pattern&#10;&#10;Description automatically generated with low confidence" id="302" name="Google Shape;302;p7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03" name="Google Shape;303;p7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04" name="Google Shape;304;p7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305" name="Google Shape;305;p73"/>
          <p:cNvSpPr txBox="1"/>
          <p:nvPr>
            <p:ph idx="1" type="body"/>
          </p:nvPr>
        </p:nvSpPr>
        <p:spPr>
          <a:xfrm>
            <a:off x="762147" y="1914300"/>
            <a:ext cx="39471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306" name="Google Shape;306;p73"/>
          <p:cNvSpPr txBox="1"/>
          <p:nvPr>
            <p:ph type="title"/>
          </p:nvPr>
        </p:nvSpPr>
        <p:spPr>
          <a:xfrm>
            <a:off x="604043" y="901050"/>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307" name="Shape 307"/>
        <p:cNvGrpSpPr/>
        <p:nvPr/>
      </p:nvGrpSpPr>
      <p:grpSpPr>
        <a:xfrm>
          <a:off x="0" y="0"/>
          <a:ext cx="0" cy="0"/>
          <a:chOff x="0" y="0"/>
          <a:chExt cx="0" cy="0"/>
        </a:xfrm>
      </p:grpSpPr>
      <p:sp>
        <p:nvSpPr>
          <p:cNvPr id="308" name="Google Shape;308;p74"/>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09" name="Google Shape;309;p74"/>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
        <p:nvSpPr>
          <p:cNvPr id="310" name="Google Shape;310;p7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311" name="Google Shape;311;p7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312" name="Google Shape;312;p7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313" name="Shape 313"/>
        <p:cNvGrpSpPr/>
        <p:nvPr/>
      </p:nvGrpSpPr>
      <p:grpSpPr>
        <a:xfrm>
          <a:off x="0" y="0"/>
          <a:ext cx="0" cy="0"/>
          <a:chOff x="0" y="0"/>
          <a:chExt cx="0" cy="0"/>
        </a:xfrm>
      </p:grpSpPr>
      <p:pic>
        <p:nvPicPr>
          <p:cNvPr descr="Background pattern&#10;&#10;Description automatically generated with low confidence" id="314" name="Google Shape;314;p7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15" name="Google Shape;315;p75"/>
          <p:cNvSpPr txBox="1"/>
          <p:nvPr>
            <p:ph type="title"/>
          </p:nvPr>
        </p:nvSpPr>
        <p:spPr>
          <a:xfrm>
            <a:off x="336133" y="188618"/>
            <a:ext cx="8021100" cy="408300"/>
          </a:xfrm>
          <a:prstGeom prst="rect">
            <a:avLst/>
          </a:prstGeom>
          <a:noFill/>
          <a:ln>
            <a:noFill/>
          </a:ln>
        </p:spPr>
        <p:txBody>
          <a:bodyPr anchorCtr="0" anchor="t" bIns="25700" lIns="51425" spcFirstLastPara="1" rIns="51425" wrap="square" tIns="25700">
            <a:normAutofit/>
          </a:bodyPr>
          <a:lstStyle>
            <a:lvl1pPr lvl="0" algn="l">
              <a:lnSpc>
                <a:spcPct val="90000"/>
              </a:lnSpc>
              <a:spcBef>
                <a:spcPts val="0"/>
              </a:spcBef>
              <a:spcAft>
                <a:spcPts val="0"/>
              </a:spcAft>
              <a:buClr>
                <a:schemeClr val="dk1"/>
              </a:buClr>
              <a:buSzPts val="1800"/>
              <a:buFont typeface="Arial"/>
              <a:buNone/>
              <a:defRPr sz="2400">
                <a:latin typeface="Arial"/>
                <a:ea typeface="Arial"/>
                <a:cs typeface="Arial"/>
                <a:sym typeface="Arial"/>
              </a:defRPr>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
        <p:nvSpPr>
          <p:cNvPr id="316" name="Google Shape;316;p75"/>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Clr>
                <a:schemeClr val="dk1"/>
              </a:buClr>
              <a:buSzPts val="1400"/>
              <a:buFont typeface="Arial"/>
              <a:buNone/>
            </a:pPr>
            <a:r>
              <a:t/>
            </a:r>
            <a:endParaRPr sz="1400">
              <a:solidFill>
                <a:schemeClr val="lt1"/>
              </a:solidFill>
              <a:latin typeface="Arial"/>
              <a:ea typeface="Arial"/>
              <a:cs typeface="Arial"/>
              <a:sym typeface="Arial"/>
            </a:endParaRPr>
          </a:p>
        </p:txBody>
      </p:sp>
      <p:sp>
        <p:nvSpPr>
          <p:cNvPr id="317" name="Google Shape;317;p75"/>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Clr>
                <a:schemeClr val="dk1"/>
              </a:buClr>
              <a:buSzPts val="1400"/>
              <a:buFont typeface="Arial"/>
              <a:buNone/>
            </a:pPr>
            <a:r>
              <a:t/>
            </a:r>
            <a:endParaRPr sz="1400">
              <a:solidFill>
                <a:schemeClr val="lt1"/>
              </a:solidFill>
              <a:latin typeface="Arial"/>
              <a:ea typeface="Arial"/>
              <a:cs typeface="Arial"/>
              <a:sym typeface="Arial"/>
            </a:endParaRPr>
          </a:p>
        </p:txBody>
      </p:sp>
      <p:sp>
        <p:nvSpPr>
          <p:cNvPr id="318" name="Google Shape;318;p75"/>
          <p:cNvSpPr txBox="1"/>
          <p:nvPr>
            <p:ph idx="12" type="sldNum"/>
          </p:nvPr>
        </p:nvSpPr>
        <p:spPr>
          <a:xfrm>
            <a:off x="8771066" y="4724531"/>
            <a:ext cx="328200" cy="273900"/>
          </a:xfrm>
          <a:prstGeom prst="rect">
            <a:avLst/>
          </a:prstGeom>
          <a:noFill/>
          <a:ln>
            <a:noFill/>
          </a:ln>
        </p:spPr>
        <p:txBody>
          <a:bodyPr anchorCtr="0" anchor="ctr" bIns="25700" lIns="51425" spcFirstLastPara="1" rIns="51425" wrap="square" tIns="25700">
            <a:noAutofit/>
          </a:bodyPr>
          <a:lstStyle>
            <a:lvl1pPr indent="0" lvl="0" marL="0" algn="ctr">
              <a:spcBef>
                <a:spcPts val="0"/>
              </a:spcBef>
              <a:buClr>
                <a:schemeClr val="lt1"/>
              </a:buClr>
              <a:buSzPts val="900"/>
              <a:buFont typeface="Arial"/>
              <a:buNone/>
              <a:defRPr b="1" sz="900">
                <a:solidFill>
                  <a:schemeClr val="lt1"/>
                </a:solidFill>
                <a:latin typeface="Arial"/>
                <a:ea typeface="Arial"/>
                <a:cs typeface="Arial"/>
                <a:sym typeface="Arial"/>
              </a:defRPr>
            </a:lvl1pPr>
            <a:lvl2pPr indent="0" lvl="1" marL="0" algn="ctr">
              <a:spcBef>
                <a:spcPts val="0"/>
              </a:spcBef>
              <a:buClr>
                <a:schemeClr val="lt1"/>
              </a:buClr>
              <a:buSzPts val="900"/>
              <a:buFont typeface="Arial"/>
              <a:buNone/>
              <a:defRPr b="1" sz="900">
                <a:solidFill>
                  <a:schemeClr val="lt1"/>
                </a:solidFill>
                <a:latin typeface="Arial"/>
                <a:ea typeface="Arial"/>
                <a:cs typeface="Arial"/>
                <a:sym typeface="Arial"/>
              </a:defRPr>
            </a:lvl2pPr>
            <a:lvl3pPr indent="0" lvl="2" marL="0" algn="ctr">
              <a:spcBef>
                <a:spcPts val="0"/>
              </a:spcBef>
              <a:buClr>
                <a:schemeClr val="lt1"/>
              </a:buClr>
              <a:buSzPts val="900"/>
              <a:buFont typeface="Arial"/>
              <a:buNone/>
              <a:defRPr b="1" sz="900">
                <a:solidFill>
                  <a:schemeClr val="lt1"/>
                </a:solidFill>
                <a:latin typeface="Arial"/>
                <a:ea typeface="Arial"/>
                <a:cs typeface="Arial"/>
                <a:sym typeface="Arial"/>
              </a:defRPr>
            </a:lvl3pPr>
            <a:lvl4pPr indent="0" lvl="3" marL="0" algn="ctr">
              <a:spcBef>
                <a:spcPts val="0"/>
              </a:spcBef>
              <a:buClr>
                <a:schemeClr val="lt1"/>
              </a:buClr>
              <a:buSzPts val="900"/>
              <a:buFont typeface="Arial"/>
              <a:buNone/>
              <a:defRPr b="1" sz="900">
                <a:solidFill>
                  <a:schemeClr val="lt1"/>
                </a:solidFill>
                <a:latin typeface="Arial"/>
                <a:ea typeface="Arial"/>
                <a:cs typeface="Arial"/>
                <a:sym typeface="Arial"/>
              </a:defRPr>
            </a:lvl4pPr>
            <a:lvl5pPr indent="0" lvl="4" marL="0" algn="ctr">
              <a:spcBef>
                <a:spcPts val="0"/>
              </a:spcBef>
              <a:buClr>
                <a:schemeClr val="lt1"/>
              </a:buClr>
              <a:buSzPts val="900"/>
              <a:buFont typeface="Arial"/>
              <a:buNone/>
              <a:defRPr b="1" sz="900">
                <a:solidFill>
                  <a:schemeClr val="lt1"/>
                </a:solidFill>
                <a:latin typeface="Arial"/>
                <a:ea typeface="Arial"/>
                <a:cs typeface="Arial"/>
                <a:sym typeface="Arial"/>
              </a:defRPr>
            </a:lvl5pPr>
            <a:lvl6pPr indent="0" lvl="5" marL="0" algn="ctr">
              <a:spcBef>
                <a:spcPts val="0"/>
              </a:spcBef>
              <a:buClr>
                <a:schemeClr val="lt1"/>
              </a:buClr>
              <a:buSzPts val="900"/>
              <a:buFont typeface="Arial"/>
              <a:buNone/>
              <a:defRPr b="1" sz="900">
                <a:solidFill>
                  <a:schemeClr val="lt1"/>
                </a:solidFill>
                <a:latin typeface="Arial"/>
                <a:ea typeface="Arial"/>
                <a:cs typeface="Arial"/>
                <a:sym typeface="Arial"/>
              </a:defRPr>
            </a:lvl6pPr>
            <a:lvl7pPr indent="0" lvl="6" marL="0" algn="ctr">
              <a:spcBef>
                <a:spcPts val="0"/>
              </a:spcBef>
              <a:buClr>
                <a:schemeClr val="lt1"/>
              </a:buClr>
              <a:buSzPts val="900"/>
              <a:buFont typeface="Arial"/>
              <a:buNone/>
              <a:defRPr b="1" sz="900">
                <a:solidFill>
                  <a:schemeClr val="lt1"/>
                </a:solidFill>
                <a:latin typeface="Arial"/>
                <a:ea typeface="Arial"/>
                <a:cs typeface="Arial"/>
                <a:sym typeface="Arial"/>
              </a:defRPr>
            </a:lvl7pPr>
            <a:lvl8pPr indent="0" lvl="7" marL="0" algn="ctr">
              <a:spcBef>
                <a:spcPts val="0"/>
              </a:spcBef>
              <a:buClr>
                <a:schemeClr val="lt1"/>
              </a:buClr>
              <a:buSzPts val="900"/>
              <a:buFont typeface="Arial"/>
              <a:buNone/>
              <a:defRPr b="1" sz="900">
                <a:solidFill>
                  <a:schemeClr val="lt1"/>
                </a:solidFill>
                <a:latin typeface="Arial"/>
                <a:ea typeface="Arial"/>
                <a:cs typeface="Arial"/>
                <a:sym typeface="Arial"/>
              </a:defRPr>
            </a:lvl8pPr>
            <a:lvl9pPr indent="0" lvl="8" marL="0" algn="ctr">
              <a:spcBef>
                <a:spcPts val="0"/>
              </a:spcBef>
              <a:buClr>
                <a:schemeClr val="lt1"/>
              </a:buClr>
              <a:buSzPts val="900"/>
              <a:buFont typeface="Arial"/>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23" name="Shape 323"/>
        <p:cNvGrpSpPr/>
        <p:nvPr/>
      </p:nvGrpSpPr>
      <p:grpSpPr>
        <a:xfrm>
          <a:off x="0" y="0"/>
          <a:ext cx="0" cy="0"/>
          <a:chOff x="0" y="0"/>
          <a:chExt cx="0" cy="0"/>
        </a:xfrm>
      </p:grpSpPr>
      <p:sp>
        <p:nvSpPr>
          <p:cNvPr id="324" name="Google Shape;324;p7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25" name="Google Shape;325;p7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326" name="Google Shape;326;p7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27" name="Shape 327"/>
        <p:cNvGrpSpPr/>
        <p:nvPr/>
      </p:nvGrpSpPr>
      <p:grpSpPr>
        <a:xfrm>
          <a:off x="0" y="0"/>
          <a:ext cx="0" cy="0"/>
          <a:chOff x="0" y="0"/>
          <a:chExt cx="0" cy="0"/>
        </a:xfrm>
      </p:grpSpPr>
      <p:sp>
        <p:nvSpPr>
          <p:cNvPr id="328" name="Google Shape;328;p78"/>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329" name="Google Shape;329;p7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30" name="Shape 330"/>
        <p:cNvGrpSpPr/>
        <p:nvPr/>
      </p:nvGrpSpPr>
      <p:grpSpPr>
        <a:xfrm>
          <a:off x="0" y="0"/>
          <a:ext cx="0" cy="0"/>
          <a:chOff x="0" y="0"/>
          <a:chExt cx="0" cy="0"/>
        </a:xfrm>
      </p:grpSpPr>
      <p:sp>
        <p:nvSpPr>
          <p:cNvPr id="331" name="Google Shape;331;p79"/>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32" name="Google Shape;332;p7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33" name="Google Shape;333;p7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34" name="Shape 334"/>
        <p:cNvGrpSpPr/>
        <p:nvPr/>
      </p:nvGrpSpPr>
      <p:grpSpPr>
        <a:xfrm>
          <a:off x="0" y="0"/>
          <a:ext cx="0" cy="0"/>
          <a:chOff x="0" y="0"/>
          <a:chExt cx="0" cy="0"/>
        </a:xfrm>
      </p:grpSpPr>
      <p:sp>
        <p:nvSpPr>
          <p:cNvPr id="335" name="Google Shape;335;p8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36" name="Google Shape;336;p80"/>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7" name="Google Shape;337;p80"/>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8" name="Google Shape;338;p8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39" name="Shape 339"/>
        <p:cNvGrpSpPr/>
        <p:nvPr/>
      </p:nvGrpSpPr>
      <p:grpSpPr>
        <a:xfrm>
          <a:off x="0" y="0"/>
          <a:ext cx="0" cy="0"/>
          <a:chOff x="0" y="0"/>
          <a:chExt cx="0" cy="0"/>
        </a:xfrm>
      </p:grpSpPr>
      <p:sp>
        <p:nvSpPr>
          <p:cNvPr id="340" name="Google Shape;340;p81"/>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41" name="Google Shape;341;p8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2" name="Shape 342"/>
        <p:cNvGrpSpPr/>
        <p:nvPr/>
      </p:nvGrpSpPr>
      <p:grpSpPr>
        <a:xfrm>
          <a:off x="0" y="0"/>
          <a:ext cx="0" cy="0"/>
          <a:chOff x="0" y="0"/>
          <a:chExt cx="0" cy="0"/>
        </a:xfrm>
      </p:grpSpPr>
      <p:sp>
        <p:nvSpPr>
          <p:cNvPr id="343" name="Google Shape;343;p82"/>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4" name="Google Shape;344;p82"/>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5" name="Google Shape;345;p8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6" name="Shape 346"/>
        <p:cNvGrpSpPr/>
        <p:nvPr/>
      </p:nvGrpSpPr>
      <p:grpSpPr>
        <a:xfrm>
          <a:off x="0" y="0"/>
          <a:ext cx="0" cy="0"/>
          <a:chOff x="0" y="0"/>
          <a:chExt cx="0" cy="0"/>
        </a:xfrm>
      </p:grpSpPr>
      <p:sp>
        <p:nvSpPr>
          <p:cNvPr id="347" name="Google Shape;347;p83"/>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8" name="Google Shape;348;p8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49" name="Shape 349"/>
        <p:cNvGrpSpPr/>
        <p:nvPr/>
      </p:nvGrpSpPr>
      <p:grpSpPr>
        <a:xfrm>
          <a:off x="0" y="0"/>
          <a:ext cx="0" cy="0"/>
          <a:chOff x="0" y="0"/>
          <a:chExt cx="0" cy="0"/>
        </a:xfrm>
      </p:grpSpPr>
      <p:sp>
        <p:nvSpPr>
          <p:cNvPr id="350" name="Google Shape;350;p84"/>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84"/>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52" name="Google Shape;352;p84"/>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53" name="Google Shape;353;p84"/>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54" name="Google Shape;354;p8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55" name="Shape 355"/>
        <p:cNvGrpSpPr/>
        <p:nvPr/>
      </p:nvGrpSpPr>
      <p:grpSpPr>
        <a:xfrm>
          <a:off x="0" y="0"/>
          <a:ext cx="0" cy="0"/>
          <a:chOff x="0" y="0"/>
          <a:chExt cx="0" cy="0"/>
        </a:xfrm>
      </p:grpSpPr>
      <p:sp>
        <p:nvSpPr>
          <p:cNvPr id="356" name="Google Shape;356;p85"/>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357" name="Google Shape;357;p8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358" name="Shape 358"/>
        <p:cNvGrpSpPr/>
        <p:nvPr/>
      </p:nvGrpSpPr>
      <p:grpSpPr>
        <a:xfrm>
          <a:off x="0" y="0"/>
          <a:ext cx="0" cy="0"/>
          <a:chOff x="0" y="0"/>
          <a:chExt cx="0" cy="0"/>
        </a:xfrm>
      </p:grpSpPr>
      <p:sp>
        <p:nvSpPr>
          <p:cNvPr id="359" name="Google Shape;359;p86"/>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60" name="Google Shape;360;p86"/>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361" name="Google Shape;361;p8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62" name="Shape 362"/>
        <p:cNvGrpSpPr/>
        <p:nvPr/>
      </p:nvGrpSpPr>
      <p:grpSpPr>
        <a:xfrm>
          <a:off x="0" y="0"/>
          <a:ext cx="0" cy="0"/>
          <a:chOff x="0" y="0"/>
          <a:chExt cx="0" cy="0"/>
        </a:xfrm>
      </p:grpSpPr>
      <p:sp>
        <p:nvSpPr>
          <p:cNvPr id="363" name="Google Shape;363;p8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364" name="Shape 364"/>
        <p:cNvGrpSpPr/>
        <p:nvPr/>
      </p:nvGrpSpPr>
      <p:grpSpPr>
        <a:xfrm>
          <a:off x="0" y="0"/>
          <a:ext cx="0" cy="0"/>
          <a:chOff x="0" y="0"/>
          <a:chExt cx="0" cy="0"/>
        </a:xfrm>
      </p:grpSpPr>
      <p:pic>
        <p:nvPicPr>
          <p:cNvPr id="365" name="Google Shape;365;p8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66" name="Google Shape;366;p88"/>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67" name="Google Shape;367;p88"/>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368" name="Shape 368"/>
        <p:cNvGrpSpPr/>
        <p:nvPr/>
      </p:nvGrpSpPr>
      <p:grpSpPr>
        <a:xfrm>
          <a:off x="0" y="0"/>
          <a:ext cx="0" cy="0"/>
          <a:chOff x="0" y="0"/>
          <a:chExt cx="0" cy="0"/>
        </a:xfrm>
      </p:grpSpPr>
      <p:pic>
        <p:nvPicPr>
          <p:cNvPr id="369" name="Google Shape;369;p8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70" name="Google Shape;370;p89"/>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371" name="Google Shape;371;p8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72" name="Google Shape;372;p8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373" name="Google Shape;373;p89"/>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374" name="Shape 374"/>
        <p:cNvGrpSpPr/>
        <p:nvPr/>
      </p:nvGrpSpPr>
      <p:grpSpPr>
        <a:xfrm>
          <a:off x="0" y="0"/>
          <a:ext cx="0" cy="0"/>
          <a:chOff x="0" y="0"/>
          <a:chExt cx="0" cy="0"/>
        </a:xfrm>
      </p:grpSpPr>
      <p:pic>
        <p:nvPicPr>
          <p:cNvPr id="375" name="Google Shape;375;p9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76" name="Google Shape;376;p9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77" name="Google Shape;377;p9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378" name="Google Shape;378;p90"/>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379" name="Google Shape;379;p90"/>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380" name="Shape 380"/>
        <p:cNvGrpSpPr/>
        <p:nvPr/>
      </p:nvGrpSpPr>
      <p:grpSpPr>
        <a:xfrm>
          <a:off x="0" y="0"/>
          <a:ext cx="0" cy="0"/>
          <a:chOff x="0" y="0"/>
          <a:chExt cx="0" cy="0"/>
        </a:xfrm>
      </p:grpSpPr>
      <p:pic>
        <p:nvPicPr>
          <p:cNvPr id="381" name="Google Shape;381;p9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82" name="Google Shape;382;p9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83" name="Google Shape;383;p9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384" name="Google Shape;384;p91"/>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85" name="Google Shape;385;p91"/>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pic>
        <p:nvPicPr>
          <p:cNvPr id="386" name="Google Shape;386;p9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87" name="Google Shape;387;p9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388" name="Shape 388"/>
        <p:cNvGrpSpPr/>
        <p:nvPr/>
      </p:nvGrpSpPr>
      <p:grpSpPr>
        <a:xfrm>
          <a:off x="0" y="0"/>
          <a:ext cx="0" cy="0"/>
          <a:chOff x="0" y="0"/>
          <a:chExt cx="0" cy="0"/>
        </a:xfrm>
      </p:grpSpPr>
      <p:pic>
        <p:nvPicPr>
          <p:cNvPr id="389" name="Google Shape;389;p9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90" name="Google Shape;390;p92"/>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91" name="Google Shape;391;p92"/>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92" name="Google Shape;392;p92"/>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93" name="Google Shape;393;p92"/>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394" name="Shape 394"/>
        <p:cNvGrpSpPr/>
        <p:nvPr/>
      </p:nvGrpSpPr>
      <p:grpSpPr>
        <a:xfrm>
          <a:off x="0" y="0"/>
          <a:ext cx="0" cy="0"/>
          <a:chOff x="0" y="0"/>
          <a:chExt cx="0" cy="0"/>
        </a:xfrm>
      </p:grpSpPr>
      <p:pic>
        <p:nvPicPr>
          <p:cNvPr id="395" name="Google Shape;395;p9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96" name="Google Shape;396;p9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97" name="Google Shape;397;p9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398" name="Google Shape;398;p93"/>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99" name="Google Shape;399;p93"/>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400" name="Shape 400"/>
        <p:cNvGrpSpPr/>
        <p:nvPr/>
      </p:nvGrpSpPr>
      <p:grpSpPr>
        <a:xfrm>
          <a:off x="0" y="0"/>
          <a:ext cx="0" cy="0"/>
          <a:chOff x="0" y="0"/>
          <a:chExt cx="0" cy="0"/>
        </a:xfrm>
      </p:grpSpPr>
      <p:pic>
        <p:nvPicPr>
          <p:cNvPr id="401" name="Google Shape;401;p9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02" name="Google Shape;402;p94"/>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403" name="Google Shape;403;p9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404" name="Google Shape;404;p94"/>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405" name="Google Shape;405;p94"/>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406" name="Shape 406"/>
        <p:cNvGrpSpPr/>
        <p:nvPr/>
      </p:nvGrpSpPr>
      <p:grpSpPr>
        <a:xfrm>
          <a:off x="0" y="0"/>
          <a:ext cx="0" cy="0"/>
          <a:chOff x="0" y="0"/>
          <a:chExt cx="0" cy="0"/>
        </a:xfrm>
      </p:grpSpPr>
      <p:pic>
        <p:nvPicPr>
          <p:cNvPr id="407" name="Google Shape;407;p95"/>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408" name="Shape 408"/>
        <p:cNvGrpSpPr/>
        <p:nvPr/>
      </p:nvGrpSpPr>
      <p:grpSpPr>
        <a:xfrm>
          <a:off x="0" y="0"/>
          <a:ext cx="0" cy="0"/>
          <a:chOff x="0" y="0"/>
          <a:chExt cx="0" cy="0"/>
        </a:xfrm>
      </p:grpSpPr>
      <p:pic>
        <p:nvPicPr>
          <p:cNvPr descr="A picture containing map&#10;&#10;Description automatically generated" id="409" name="Google Shape;409;p96"/>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bg>
      <p:bgPr>
        <a:blipFill>
          <a:blip r:embed="rId2">
            <a:alphaModFix/>
          </a:blip>
          <a:stretch>
            <a:fillRect/>
          </a:stretch>
        </a:blipFill>
      </p:bgPr>
    </p:bg>
    <p:spTree>
      <p:nvGrpSpPr>
        <p:cNvPr id="410" name="Shape 410"/>
        <p:cNvGrpSpPr/>
        <p:nvPr/>
      </p:nvGrpSpPr>
      <p:grpSpPr>
        <a:xfrm>
          <a:off x="0" y="0"/>
          <a:ext cx="0" cy="0"/>
          <a:chOff x="0" y="0"/>
          <a:chExt cx="0" cy="0"/>
        </a:xfrm>
      </p:grpSpPr>
      <p:sp>
        <p:nvSpPr>
          <p:cNvPr id="411" name="Google Shape;411;p9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412" name="Google Shape;412;p97"/>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413" name="Shape 413"/>
        <p:cNvGrpSpPr/>
        <p:nvPr/>
      </p:nvGrpSpPr>
      <p:grpSpPr>
        <a:xfrm>
          <a:off x="0" y="0"/>
          <a:ext cx="0" cy="0"/>
          <a:chOff x="0" y="0"/>
          <a:chExt cx="0" cy="0"/>
        </a:xfrm>
      </p:grpSpPr>
      <p:sp>
        <p:nvSpPr>
          <p:cNvPr id="414" name="Google Shape;414;p9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15" name="Google Shape;415;p98"/>
          <p:cNvSpPr txBox="1"/>
          <p:nvPr>
            <p:ph idx="1" type="body"/>
          </p:nvPr>
        </p:nvSpPr>
        <p:spPr>
          <a:xfrm>
            <a:off x="980250" y="906375"/>
            <a:ext cx="6758700" cy="3497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16" name="Google Shape;416;p9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
        <p:nvSpPr>
          <p:cNvPr id="417" name="Google Shape;417;p98"/>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lvl1pPr lvl="0" algn="ctr">
              <a:spcBef>
                <a:spcPts val="0"/>
              </a:spcBef>
              <a:spcAft>
                <a:spcPts val="0"/>
              </a:spcAft>
              <a:buSzPts val="2800"/>
              <a:buNone/>
              <a:defRPr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418" name="Shape 418"/>
        <p:cNvGrpSpPr/>
        <p:nvPr/>
      </p:nvGrpSpPr>
      <p:grpSpPr>
        <a:xfrm>
          <a:off x="0" y="0"/>
          <a:ext cx="0" cy="0"/>
          <a:chOff x="0" y="0"/>
          <a:chExt cx="0" cy="0"/>
        </a:xfrm>
      </p:grpSpPr>
      <p:sp>
        <p:nvSpPr>
          <p:cNvPr id="419" name="Google Shape;419;p9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20" name="Google Shape;420;p99"/>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21" name="Google Shape;421;p99"/>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22" name="Google Shape;422;p9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2_2">
  <p:cSld name="TITLE_AND_BODY_2_2">
    <p:spTree>
      <p:nvGrpSpPr>
        <p:cNvPr id="423" name="Shape 423"/>
        <p:cNvGrpSpPr/>
        <p:nvPr/>
      </p:nvGrpSpPr>
      <p:grpSpPr>
        <a:xfrm>
          <a:off x="0" y="0"/>
          <a:ext cx="0" cy="0"/>
          <a:chOff x="0" y="0"/>
          <a:chExt cx="0" cy="0"/>
        </a:xfrm>
      </p:grpSpPr>
      <p:sp>
        <p:nvSpPr>
          <p:cNvPr id="424" name="Google Shape;424;p10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25" name="Google Shape;425;p10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26" name="Google Shape;426;p10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Green/Left Photo 3">
  <p:cSld name="TOP Green/Left Photo 3">
    <p:spTree>
      <p:nvGrpSpPr>
        <p:cNvPr id="427" name="Shape 427"/>
        <p:cNvGrpSpPr/>
        <p:nvPr/>
      </p:nvGrpSpPr>
      <p:grpSpPr>
        <a:xfrm>
          <a:off x="0" y="0"/>
          <a:ext cx="0" cy="0"/>
          <a:chOff x="0" y="0"/>
          <a:chExt cx="0" cy="0"/>
        </a:xfrm>
      </p:grpSpPr>
      <p:pic>
        <p:nvPicPr>
          <p:cNvPr descr="A green and white border with a green border&#10;&#10;AI-generated content may be incorrect." id="428" name="Google Shape;428;p10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29" name="Google Shape;429;p101"/>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b="0" i="0" sz="800" u="none" cap="none" strike="noStrike">
                <a:solidFill>
                  <a:srgbClr val="888888"/>
                </a:solidFill>
                <a:latin typeface="Open Sans"/>
                <a:ea typeface="Open Sans"/>
                <a:cs typeface="Open Sans"/>
                <a:sym typeface="Open Sans"/>
              </a:defRPr>
            </a:lvl1pPr>
            <a:lvl2pPr indent="0" lvl="1" marL="0" algn="r">
              <a:spcBef>
                <a:spcPts val="0"/>
              </a:spcBef>
              <a:buNone/>
              <a:defRPr b="0" i="0" sz="800" u="none" cap="none" strike="noStrike">
                <a:solidFill>
                  <a:srgbClr val="888888"/>
                </a:solidFill>
                <a:latin typeface="Open Sans"/>
                <a:ea typeface="Open Sans"/>
                <a:cs typeface="Open Sans"/>
                <a:sym typeface="Open Sans"/>
              </a:defRPr>
            </a:lvl2pPr>
            <a:lvl3pPr indent="0" lvl="2" marL="0" algn="r">
              <a:spcBef>
                <a:spcPts val="0"/>
              </a:spcBef>
              <a:buNone/>
              <a:defRPr b="0" i="0" sz="800" u="none" cap="none" strike="noStrike">
                <a:solidFill>
                  <a:srgbClr val="888888"/>
                </a:solidFill>
                <a:latin typeface="Open Sans"/>
                <a:ea typeface="Open Sans"/>
                <a:cs typeface="Open Sans"/>
                <a:sym typeface="Open Sans"/>
              </a:defRPr>
            </a:lvl3pPr>
            <a:lvl4pPr indent="0" lvl="3" marL="0" algn="r">
              <a:spcBef>
                <a:spcPts val="0"/>
              </a:spcBef>
              <a:buNone/>
              <a:defRPr b="0" i="0" sz="800" u="none" cap="none" strike="noStrike">
                <a:solidFill>
                  <a:srgbClr val="888888"/>
                </a:solidFill>
                <a:latin typeface="Open Sans"/>
                <a:ea typeface="Open Sans"/>
                <a:cs typeface="Open Sans"/>
                <a:sym typeface="Open Sans"/>
              </a:defRPr>
            </a:lvl4pPr>
            <a:lvl5pPr indent="0" lvl="4" marL="0" algn="r">
              <a:spcBef>
                <a:spcPts val="0"/>
              </a:spcBef>
              <a:buNone/>
              <a:defRPr b="0" i="0" sz="800" u="none" cap="none" strike="noStrike">
                <a:solidFill>
                  <a:srgbClr val="888888"/>
                </a:solidFill>
                <a:latin typeface="Open Sans"/>
                <a:ea typeface="Open Sans"/>
                <a:cs typeface="Open Sans"/>
                <a:sym typeface="Open Sans"/>
              </a:defRPr>
            </a:lvl5pPr>
            <a:lvl6pPr indent="0" lvl="5" marL="0" algn="r">
              <a:spcBef>
                <a:spcPts val="0"/>
              </a:spcBef>
              <a:buNone/>
              <a:defRPr b="0" i="0" sz="800" u="none" cap="none" strike="noStrike">
                <a:solidFill>
                  <a:srgbClr val="888888"/>
                </a:solidFill>
                <a:latin typeface="Open Sans"/>
                <a:ea typeface="Open Sans"/>
                <a:cs typeface="Open Sans"/>
                <a:sym typeface="Open Sans"/>
              </a:defRPr>
            </a:lvl6pPr>
            <a:lvl7pPr indent="0" lvl="6" marL="0" algn="r">
              <a:spcBef>
                <a:spcPts val="0"/>
              </a:spcBef>
              <a:buNone/>
              <a:defRPr b="0" i="0" sz="800" u="none" cap="none" strike="noStrike">
                <a:solidFill>
                  <a:srgbClr val="888888"/>
                </a:solidFill>
                <a:latin typeface="Open Sans"/>
                <a:ea typeface="Open Sans"/>
                <a:cs typeface="Open Sans"/>
                <a:sym typeface="Open Sans"/>
              </a:defRPr>
            </a:lvl7pPr>
            <a:lvl8pPr indent="0" lvl="7" marL="0" algn="r">
              <a:spcBef>
                <a:spcPts val="0"/>
              </a:spcBef>
              <a:buNone/>
              <a:defRPr b="0" i="0" sz="800" u="none" cap="none" strike="noStrike">
                <a:solidFill>
                  <a:srgbClr val="888888"/>
                </a:solidFill>
                <a:latin typeface="Open Sans"/>
                <a:ea typeface="Open Sans"/>
                <a:cs typeface="Open Sans"/>
                <a:sym typeface="Open Sans"/>
              </a:defRPr>
            </a:lvl8pPr>
            <a:lvl9pPr indent="0" lvl="8" marL="0" algn="r">
              <a:spcBef>
                <a:spcPts val="0"/>
              </a:spcBef>
              <a:buNone/>
              <a:defRPr b="0" i="0" sz="8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pic>
        <p:nvPicPr>
          <p:cNvPr descr="A group of green ovals&#10;&#10;AI-generated content may be incorrect." id="430" name="Google Shape;430;p101"/>
          <p:cNvPicPr preferRelativeResize="0"/>
          <p:nvPr/>
        </p:nvPicPr>
        <p:blipFill rotWithShape="1">
          <a:blip r:embed="rId3">
            <a:alphaModFix/>
          </a:blip>
          <a:srcRect b="0" l="0" r="0" t="0"/>
          <a:stretch/>
        </p:blipFill>
        <p:spPr>
          <a:xfrm>
            <a:off x="8309502" y="4674268"/>
            <a:ext cx="263817" cy="410800"/>
          </a:xfrm>
          <a:prstGeom prst="rect">
            <a:avLst/>
          </a:prstGeom>
          <a:noFill/>
          <a:ln>
            <a:noFill/>
          </a:ln>
        </p:spPr>
      </p:pic>
      <p:pic>
        <p:nvPicPr>
          <p:cNvPr id="431" name="Google Shape;431;p101"/>
          <p:cNvPicPr preferRelativeResize="0"/>
          <p:nvPr/>
        </p:nvPicPr>
        <p:blipFill rotWithShape="1">
          <a:blip r:embed="rId4">
            <a:alphaModFix/>
          </a:blip>
          <a:srcRect b="0" l="0" r="0" t="0"/>
          <a:stretch/>
        </p:blipFill>
        <p:spPr>
          <a:xfrm>
            <a:off x="7912292" y="154223"/>
            <a:ext cx="905277" cy="900248"/>
          </a:xfrm>
          <a:prstGeom prst="rect">
            <a:avLst/>
          </a:prstGeom>
          <a:noFill/>
          <a:ln>
            <a:noFill/>
          </a:ln>
        </p:spPr>
      </p:pic>
      <p:sp>
        <p:nvSpPr>
          <p:cNvPr id="432" name="Google Shape;432;p101"/>
          <p:cNvSpPr txBox="1"/>
          <p:nvPr/>
        </p:nvSpPr>
        <p:spPr>
          <a:xfrm>
            <a:off x="4572001" y="4816152"/>
            <a:ext cx="3696300" cy="177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b="0" i="0" lang="en" sz="700" u="none" cap="none" strike="noStrike">
                <a:solidFill>
                  <a:srgbClr val="898989"/>
                </a:solidFill>
                <a:latin typeface="Calibri"/>
                <a:ea typeface="Calibri"/>
                <a:cs typeface="Calibri"/>
                <a:sym typeface="Calibri"/>
              </a:rPr>
              <a:t> © 2025 3D Molecular Designs. All Rights Reserved.</a:t>
            </a:r>
            <a:endParaRPr sz="1100"/>
          </a:p>
        </p:txBody>
      </p:sp>
      <p:sp>
        <p:nvSpPr>
          <p:cNvPr id="433" name="Google Shape;433;p101"/>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lvl1pPr lvl="0" algn="l">
              <a:lnSpc>
                <a:spcPct val="90000"/>
              </a:lnSpc>
              <a:spcBef>
                <a:spcPts val="0"/>
              </a:spcBef>
              <a:spcAft>
                <a:spcPts val="0"/>
              </a:spcAft>
              <a:buClr>
                <a:schemeClr val="lt1"/>
              </a:buClr>
              <a:buSzPts val="3000"/>
              <a:buFont typeface="Open Sans"/>
              <a:buNone/>
              <a:defRPr b="1" i="0" sz="3000">
                <a:solidFill>
                  <a:schemeClr val="lt1"/>
                </a:solidFill>
                <a:latin typeface="Open Sans"/>
                <a:ea typeface="Open Sans"/>
                <a:cs typeface="Open Sans"/>
                <a:sym typeface="Open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34" name="Google Shape;434;p101"/>
          <p:cNvSpPr txBox="1"/>
          <p:nvPr>
            <p:ph idx="1" type="body"/>
          </p:nvPr>
        </p:nvSpPr>
        <p:spPr>
          <a:xfrm>
            <a:off x="4435079" y="2143125"/>
            <a:ext cx="4382700" cy="16053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dk1"/>
              </a:buClr>
              <a:buSzPts val="1500"/>
              <a:buFont typeface="Open Sans"/>
              <a:buNone/>
              <a:defRPr b="1" i="0" sz="1500">
                <a:latin typeface="Open Sans"/>
                <a:ea typeface="Open Sans"/>
                <a:cs typeface="Open Sans"/>
                <a:sym typeface="Open Sans"/>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435" name="Google Shape;435;p101"/>
          <p:cNvSpPr/>
          <p:nvPr>
            <p:ph idx="2" type="pic"/>
          </p:nvPr>
        </p:nvSpPr>
        <p:spPr>
          <a:xfrm>
            <a:off x="382191" y="1265635"/>
            <a:ext cx="3670800" cy="3710100"/>
          </a:xfrm>
          <a:prstGeom prst="rect">
            <a:avLst/>
          </a:prstGeom>
          <a:noFill/>
          <a:ln>
            <a:noFill/>
          </a:ln>
        </p:spPr>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Green/Left Photo 2">
  <p:cSld name="TOP Green/Left Photo 2">
    <p:spTree>
      <p:nvGrpSpPr>
        <p:cNvPr id="436" name="Shape 436"/>
        <p:cNvGrpSpPr/>
        <p:nvPr/>
      </p:nvGrpSpPr>
      <p:grpSpPr>
        <a:xfrm>
          <a:off x="0" y="0"/>
          <a:ext cx="0" cy="0"/>
          <a:chOff x="0" y="0"/>
          <a:chExt cx="0" cy="0"/>
        </a:xfrm>
      </p:grpSpPr>
      <p:pic>
        <p:nvPicPr>
          <p:cNvPr descr="A green and white border with a green border&#10;&#10;AI-generated content may be incorrect." id="437" name="Google Shape;437;p10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38" name="Google Shape;438;p102"/>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sz="800">
                <a:solidFill>
                  <a:srgbClr val="888888"/>
                </a:solidFill>
                <a:latin typeface="Open Sans"/>
                <a:ea typeface="Open Sans"/>
                <a:cs typeface="Open Sans"/>
                <a:sym typeface="Open Sans"/>
              </a:defRPr>
            </a:lvl1pPr>
            <a:lvl2pPr indent="0" lvl="1" marL="0" algn="r">
              <a:spcBef>
                <a:spcPts val="0"/>
              </a:spcBef>
              <a:buNone/>
              <a:defRPr sz="800">
                <a:solidFill>
                  <a:srgbClr val="888888"/>
                </a:solidFill>
                <a:latin typeface="Open Sans"/>
                <a:ea typeface="Open Sans"/>
                <a:cs typeface="Open Sans"/>
                <a:sym typeface="Open Sans"/>
              </a:defRPr>
            </a:lvl2pPr>
            <a:lvl3pPr indent="0" lvl="2" marL="0" algn="r">
              <a:spcBef>
                <a:spcPts val="0"/>
              </a:spcBef>
              <a:buNone/>
              <a:defRPr sz="800">
                <a:solidFill>
                  <a:srgbClr val="888888"/>
                </a:solidFill>
                <a:latin typeface="Open Sans"/>
                <a:ea typeface="Open Sans"/>
                <a:cs typeface="Open Sans"/>
                <a:sym typeface="Open Sans"/>
              </a:defRPr>
            </a:lvl3pPr>
            <a:lvl4pPr indent="0" lvl="3" marL="0" algn="r">
              <a:spcBef>
                <a:spcPts val="0"/>
              </a:spcBef>
              <a:buNone/>
              <a:defRPr sz="800">
                <a:solidFill>
                  <a:srgbClr val="888888"/>
                </a:solidFill>
                <a:latin typeface="Open Sans"/>
                <a:ea typeface="Open Sans"/>
                <a:cs typeface="Open Sans"/>
                <a:sym typeface="Open Sans"/>
              </a:defRPr>
            </a:lvl4pPr>
            <a:lvl5pPr indent="0" lvl="4" marL="0" algn="r">
              <a:spcBef>
                <a:spcPts val="0"/>
              </a:spcBef>
              <a:buNone/>
              <a:defRPr sz="800">
                <a:solidFill>
                  <a:srgbClr val="888888"/>
                </a:solidFill>
                <a:latin typeface="Open Sans"/>
                <a:ea typeface="Open Sans"/>
                <a:cs typeface="Open Sans"/>
                <a:sym typeface="Open Sans"/>
              </a:defRPr>
            </a:lvl5pPr>
            <a:lvl6pPr indent="0" lvl="5" marL="0" algn="r">
              <a:spcBef>
                <a:spcPts val="0"/>
              </a:spcBef>
              <a:buNone/>
              <a:defRPr sz="800">
                <a:solidFill>
                  <a:srgbClr val="888888"/>
                </a:solidFill>
                <a:latin typeface="Open Sans"/>
                <a:ea typeface="Open Sans"/>
                <a:cs typeface="Open Sans"/>
                <a:sym typeface="Open Sans"/>
              </a:defRPr>
            </a:lvl6pPr>
            <a:lvl7pPr indent="0" lvl="6" marL="0" algn="r">
              <a:spcBef>
                <a:spcPts val="0"/>
              </a:spcBef>
              <a:buNone/>
              <a:defRPr sz="800">
                <a:solidFill>
                  <a:srgbClr val="888888"/>
                </a:solidFill>
                <a:latin typeface="Open Sans"/>
                <a:ea typeface="Open Sans"/>
                <a:cs typeface="Open Sans"/>
                <a:sym typeface="Open Sans"/>
              </a:defRPr>
            </a:lvl7pPr>
            <a:lvl8pPr indent="0" lvl="7" marL="0" algn="r">
              <a:spcBef>
                <a:spcPts val="0"/>
              </a:spcBef>
              <a:buNone/>
              <a:defRPr sz="800">
                <a:solidFill>
                  <a:srgbClr val="888888"/>
                </a:solidFill>
                <a:latin typeface="Open Sans"/>
                <a:ea typeface="Open Sans"/>
                <a:cs typeface="Open Sans"/>
                <a:sym typeface="Open Sans"/>
              </a:defRPr>
            </a:lvl8pPr>
            <a:lvl9pPr indent="0" lvl="8" marL="0" algn="r">
              <a:spcBef>
                <a:spcPts val="0"/>
              </a:spcBef>
              <a:buNone/>
              <a:defRPr sz="8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pic>
        <p:nvPicPr>
          <p:cNvPr descr="A group of green ovals&#10;&#10;AI-generated content may be incorrect." id="439" name="Google Shape;439;p102"/>
          <p:cNvPicPr preferRelativeResize="0"/>
          <p:nvPr/>
        </p:nvPicPr>
        <p:blipFill rotWithShape="1">
          <a:blip r:embed="rId3">
            <a:alphaModFix/>
          </a:blip>
          <a:srcRect b="0" l="0" r="0" t="0"/>
          <a:stretch/>
        </p:blipFill>
        <p:spPr>
          <a:xfrm>
            <a:off x="8309502" y="4674268"/>
            <a:ext cx="263817" cy="410800"/>
          </a:xfrm>
          <a:prstGeom prst="rect">
            <a:avLst/>
          </a:prstGeom>
          <a:noFill/>
          <a:ln>
            <a:noFill/>
          </a:ln>
        </p:spPr>
      </p:pic>
      <p:pic>
        <p:nvPicPr>
          <p:cNvPr descr="Icon&#10;&#10;Description automatically generated" id="440" name="Google Shape;440;p102"/>
          <p:cNvPicPr preferRelativeResize="0"/>
          <p:nvPr/>
        </p:nvPicPr>
        <p:blipFill rotWithShape="1">
          <a:blip r:embed="rId4">
            <a:alphaModFix/>
          </a:blip>
          <a:srcRect b="0" l="0" r="0" t="0"/>
          <a:stretch/>
        </p:blipFill>
        <p:spPr>
          <a:xfrm>
            <a:off x="7912292" y="154223"/>
            <a:ext cx="905276" cy="905276"/>
          </a:xfrm>
          <a:prstGeom prst="rect">
            <a:avLst/>
          </a:prstGeom>
          <a:noFill/>
          <a:ln>
            <a:noFill/>
          </a:ln>
        </p:spPr>
      </p:pic>
      <p:sp>
        <p:nvSpPr>
          <p:cNvPr id="441" name="Google Shape;441;p102"/>
          <p:cNvSpPr txBox="1"/>
          <p:nvPr/>
        </p:nvSpPr>
        <p:spPr>
          <a:xfrm>
            <a:off x="4572001" y="4816152"/>
            <a:ext cx="3696300" cy="177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n" sz="700">
                <a:solidFill>
                  <a:srgbClr val="898989"/>
                </a:solidFill>
                <a:latin typeface="Calibri"/>
                <a:ea typeface="Calibri"/>
                <a:cs typeface="Calibri"/>
                <a:sym typeface="Calibri"/>
              </a:rPr>
              <a:t> © 2025 3D Molecular Designs. All Rights Reserved.</a:t>
            </a:r>
            <a:endParaRPr sz="1100"/>
          </a:p>
        </p:txBody>
      </p:sp>
      <p:sp>
        <p:nvSpPr>
          <p:cNvPr id="442" name="Google Shape;442;p102"/>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lvl1pPr lvl="0" algn="l">
              <a:lnSpc>
                <a:spcPct val="90000"/>
              </a:lnSpc>
              <a:spcBef>
                <a:spcPts val="0"/>
              </a:spcBef>
              <a:spcAft>
                <a:spcPts val="0"/>
              </a:spcAft>
              <a:buClr>
                <a:schemeClr val="lt1"/>
              </a:buClr>
              <a:buSzPts val="3000"/>
              <a:buFont typeface="Open Sans"/>
              <a:buNone/>
              <a:defRPr b="1" i="0" sz="3000">
                <a:solidFill>
                  <a:schemeClr val="lt1"/>
                </a:solidFill>
                <a:latin typeface="Open Sans"/>
                <a:ea typeface="Open Sans"/>
                <a:cs typeface="Open Sans"/>
                <a:sym typeface="Open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43" name="Google Shape;443;p102"/>
          <p:cNvSpPr txBox="1"/>
          <p:nvPr>
            <p:ph idx="1" type="body"/>
          </p:nvPr>
        </p:nvSpPr>
        <p:spPr>
          <a:xfrm>
            <a:off x="4435079" y="2143125"/>
            <a:ext cx="4382700" cy="16053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dk1"/>
              </a:buClr>
              <a:buSzPts val="1500"/>
              <a:buFont typeface="Open Sans"/>
              <a:buNone/>
              <a:defRPr b="1" i="0" sz="1500">
                <a:latin typeface="Open Sans"/>
                <a:ea typeface="Open Sans"/>
                <a:cs typeface="Open Sans"/>
                <a:sym typeface="Open Sans"/>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444" name="Google Shape;444;p102"/>
          <p:cNvSpPr/>
          <p:nvPr>
            <p:ph idx="2" type="pic"/>
          </p:nvPr>
        </p:nvSpPr>
        <p:spPr>
          <a:xfrm>
            <a:off x="382191" y="1265635"/>
            <a:ext cx="3670800" cy="3710100"/>
          </a:xfrm>
          <a:prstGeom prst="rect">
            <a:avLst/>
          </a:prstGeom>
          <a:noFill/>
          <a:ln>
            <a:noFill/>
          </a:ln>
        </p:spPr>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Green-LEFT Text 3">
  <p:cSld name="LEFT Green-LEFT Text 3">
    <p:spTree>
      <p:nvGrpSpPr>
        <p:cNvPr id="445" name="Shape 445"/>
        <p:cNvGrpSpPr/>
        <p:nvPr/>
      </p:nvGrpSpPr>
      <p:grpSpPr>
        <a:xfrm>
          <a:off x="0" y="0"/>
          <a:ext cx="0" cy="0"/>
          <a:chOff x="0" y="0"/>
          <a:chExt cx="0" cy="0"/>
        </a:xfrm>
      </p:grpSpPr>
      <p:pic>
        <p:nvPicPr>
          <p:cNvPr descr="A white background with black dots&#10;&#10;AI-generated content may be incorrect." id="446" name="Google Shape;446;p10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47" name="Google Shape;447;p103"/>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sz="800">
                <a:solidFill>
                  <a:srgbClr val="888888"/>
                </a:solidFill>
                <a:latin typeface="Open Sans"/>
                <a:ea typeface="Open Sans"/>
                <a:cs typeface="Open Sans"/>
                <a:sym typeface="Open Sans"/>
              </a:defRPr>
            </a:lvl1pPr>
            <a:lvl2pPr indent="0" lvl="1" marL="0" algn="r">
              <a:spcBef>
                <a:spcPts val="0"/>
              </a:spcBef>
              <a:buNone/>
              <a:defRPr sz="800">
                <a:solidFill>
                  <a:srgbClr val="888888"/>
                </a:solidFill>
                <a:latin typeface="Open Sans"/>
                <a:ea typeface="Open Sans"/>
                <a:cs typeface="Open Sans"/>
                <a:sym typeface="Open Sans"/>
              </a:defRPr>
            </a:lvl2pPr>
            <a:lvl3pPr indent="0" lvl="2" marL="0" algn="r">
              <a:spcBef>
                <a:spcPts val="0"/>
              </a:spcBef>
              <a:buNone/>
              <a:defRPr sz="800">
                <a:solidFill>
                  <a:srgbClr val="888888"/>
                </a:solidFill>
                <a:latin typeface="Open Sans"/>
                <a:ea typeface="Open Sans"/>
                <a:cs typeface="Open Sans"/>
                <a:sym typeface="Open Sans"/>
              </a:defRPr>
            </a:lvl3pPr>
            <a:lvl4pPr indent="0" lvl="3" marL="0" algn="r">
              <a:spcBef>
                <a:spcPts val="0"/>
              </a:spcBef>
              <a:buNone/>
              <a:defRPr sz="800">
                <a:solidFill>
                  <a:srgbClr val="888888"/>
                </a:solidFill>
                <a:latin typeface="Open Sans"/>
                <a:ea typeface="Open Sans"/>
                <a:cs typeface="Open Sans"/>
                <a:sym typeface="Open Sans"/>
              </a:defRPr>
            </a:lvl4pPr>
            <a:lvl5pPr indent="0" lvl="4" marL="0" algn="r">
              <a:spcBef>
                <a:spcPts val="0"/>
              </a:spcBef>
              <a:buNone/>
              <a:defRPr sz="800">
                <a:solidFill>
                  <a:srgbClr val="888888"/>
                </a:solidFill>
                <a:latin typeface="Open Sans"/>
                <a:ea typeface="Open Sans"/>
                <a:cs typeface="Open Sans"/>
                <a:sym typeface="Open Sans"/>
              </a:defRPr>
            </a:lvl5pPr>
            <a:lvl6pPr indent="0" lvl="5" marL="0" algn="r">
              <a:spcBef>
                <a:spcPts val="0"/>
              </a:spcBef>
              <a:buNone/>
              <a:defRPr sz="800">
                <a:solidFill>
                  <a:srgbClr val="888888"/>
                </a:solidFill>
                <a:latin typeface="Open Sans"/>
                <a:ea typeface="Open Sans"/>
                <a:cs typeface="Open Sans"/>
                <a:sym typeface="Open Sans"/>
              </a:defRPr>
            </a:lvl6pPr>
            <a:lvl7pPr indent="0" lvl="6" marL="0" algn="r">
              <a:spcBef>
                <a:spcPts val="0"/>
              </a:spcBef>
              <a:buNone/>
              <a:defRPr sz="800">
                <a:solidFill>
                  <a:srgbClr val="888888"/>
                </a:solidFill>
                <a:latin typeface="Open Sans"/>
                <a:ea typeface="Open Sans"/>
                <a:cs typeface="Open Sans"/>
                <a:sym typeface="Open Sans"/>
              </a:defRPr>
            </a:lvl7pPr>
            <a:lvl8pPr indent="0" lvl="7" marL="0" algn="r">
              <a:spcBef>
                <a:spcPts val="0"/>
              </a:spcBef>
              <a:buNone/>
              <a:defRPr sz="800">
                <a:solidFill>
                  <a:srgbClr val="888888"/>
                </a:solidFill>
                <a:latin typeface="Open Sans"/>
                <a:ea typeface="Open Sans"/>
                <a:cs typeface="Open Sans"/>
                <a:sym typeface="Open Sans"/>
              </a:defRPr>
            </a:lvl8pPr>
            <a:lvl9pPr indent="0" lvl="8" marL="0" algn="r">
              <a:spcBef>
                <a:spcPts val="0"/>
              </a:spcBef>
              <a:buNone/>
              <a:defRPr sz="8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pic>
        <p:nvPicPr>
          <p:cNvPr descr="A group of green ovals&#10;&#10;AI-generated content may be incorrect." id="448" name="Google Shape;448;p103"/>
          <p:cNvPicPr preferRelativeResize="0"/>
          <p:nvPr/>
        </p:nvPicPr>
        <p:blipFill rotWithShape="1">
          <a:blip r:embed="rId3">
            <a:alphaModFix/>
          </a:blip>
          <a:srcRect b="0" l="0" r="0" t="0"/>
          <a:stretch/>
        </p:blipFill>
        <p:spPr>
          <a:xfrm>
            <a:off x="8309502" y="4674268"/>
            <a:ext cx="263817" cy="410800"/>
          </a:xfrm>
          <a:prstGeom prst="rect">
            <a:avLst/>
          </a:prstGeom>
          <a:noFill/>
          <a:ln>
            <a:noFill/>
          </a:ln>
        </p:spPr>
      </p:pic>
      <p:pic>
        <p:nvPicPr>
          <p:cNvPr id="449" name="Google Shape;449;p103"/>
          <p:cNvPicPr preferRelativeResize="0"/>
          <p:nvPr/>
        </p:nvPicPr>
        <p:blipFill rotWithShape="1">
          <a:blip r:embed="rId4">
            <a:alphaModFix/>
          </a:blip>
          <a:srcRect b="0" l="0" r="0" t="0"/>
          <a:stretch/>
        </p:blipFill>
        <p:spPr>
          <a:xfrm>
            <a:off x="7912292" y="154223"/>
            <a:ext cx="905277" cy="900248"/>
          </a:xfrm>
          <a:prstGeom prst="rect">
            <a:avLst/>
          </a:prstGeom>
          <a:noFill/>
          <a:ln>
            <a:noFill/>
          </a:ln>
        </p:spPr>
      </p:pic>
      <p:sp>
        <p:nvSpPr>
          <p:cNvPr id="450" name="Google Shape;450;p103"/>
          <p:cNvSpPr txBox="1"/>
          <p:nvPr/>
        </p:nvSpPr>
        <p:spPr>
          <a:xfrm>
            <a:off x="4572001" y="4816152"/>
            <a:ext cx="3696300" cy="177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n" sz="700">
                <a:solidFill>
                  <a:srgbClr val="898989"/>
                </a:solidFill>
                <a:latin typeface="Calibri"/>
                <a:ea typeface="Calibri"/>
                <a:cs typeface="Calibri"/>
                <a:sym typeface="Calibri"/>
              </a:rPr>
              <a:t> © 2025 3D Molecular Designs. All Rights Reserved.</a:t>
            </a:r>
            <a:endParaRPr sz="1100"/>
          </a:p>
        </p:txBody>
      </p:sp>
      <p:sp>
        <p:nvSpPr>
          <p:cNvPr id="451" name="Google Shape;451;p103"/>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0"/>
              </a:spcBef>
              <a:spcAft>
                <a:spcPts val="0"/>
              </a:spcAft>
              <a:buClr>
                <a:schemeClr val="dk1"/>
              </a:buClr>
              <a:buSzPts val="3000"/>
              <a:buFont typeface="Open Sans"/>
              <a:buNone/>
              <a:defRPr b="1" i="0" sz="3000">
                <a:latin typeface="Open Sans"/>
                <a:ea typeface="Open Sans"/>
                <a:cs typeface="Open Sans"/>
                <a:sym typeface="Open Sans"/>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452" name="Google Shape;452;p103"/>
          <p:cNvSpPr txBox="1"/>
          <p:nvPr>
            <p:ph idx="2" type="body"/>
          </p:nvPr>
        </p:nvSpPr>
        <p:spPr>
          <a:xfrm>
            <a:off x="1318334" y="1926475"/>
            <a:ext cx="7364100" cy="21696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dk1"/>
              </a:buClr>
              <a:buSzPts val="1500"/>
              <a:buFont typeface="Open Sans"/>
              <a:buNone/>
              <a:defRPr b="0" i="0" sz="1500">
                <a:latin typeface="Open Sans"/>
                <a:ea typeface="Open Sans"/>
                <a:cs typeface="Open Sans"/>
                <a:sym typeface="Open Sans"/>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Green/Left Photo 5">
  <p:cSld name="TOP Green/Left Photo 5">
    <p:spTree>
      <p:nvGrpSpPr>
        <p:cNvPr id="453" name="Shape 453"/>
        <p:cNvGrpSpPr/>
        <p:nvPr/>
      </p:nvGrpSpPr>
      <p:grpSpPr>
        <a:xfrm>
          <a:off x="0" y="0"/>
          <a:ext cx="0" cy="0"/>
          <a:chOff x="0" y="0"/>
          <a:chExt cx="0" cy="0"/>
        </a:xfrm>
      </p:grpSpPr>
      <p:pic>
        <p:nvPicPr>
          <p:cNvPr descr="A green and white border with a green border&#10;&#10;AI-generated content may be incorrect." id="454" name="Google Shape;454;p10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55" name="Google Shape;455;p104"/>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sz="800">
                <a:solidFill>
                  <a:srgbClr val="888888"/>
                </a:solidFill>
                <a:latin typeface="Open Sans"/>
                <a:ea typeface="Open Sans"/>
                <a:cs typeface="Open Sans"/>
                <a:sym typeface="Open Sans"/>
              </a:defRPr>
            </a:lvl1pPr>
            <a:lvl2pPr indent="0" lvl="1" marL="0" algn="r">
              <a:spcBef>
                <a:spcPts val="0"/>
              </a:spcBef>
              <a:buNone/>
              <a:defRPr sz="800">
                <a:solidFill>
                  <a:srgbClr val="888888"/>
                </a:solidFill>
                <a:latin typeface="Open Sans"/>
                <a:ea typeface="Open Sans"/>
                <a:cs typeface="Open Sans"/>
                <a:sym typeface="Open Sans"/>
              </a:defRPr>
            </a:lvl2pPr>
            <a:lvl3pPr indent="0" lvl="2" marL="0" algn="r">
              <a:spcBef>
                <a:spcPts val="0"/>
              </a:spcBef>
              <a:buNone/>
              <a:defRPr sz="800">
                <a:solidFill>
                  <a:srgbClr val="888888"/>
                </a:solidFill>
                <a:latin typeface="Open Sans"/>
                <a:ea typeface="Open Sans"/>
                <a:cs typeface="Open Sans"/>
                <a:sym typeface="Open Sans"/>
              </a:defRPr>
            </a:lvl3pPr>
            <a:lvl4pPr indent="0" lvl="3" marL="0" algn="r">
              <a:spcBef>
                <a:spcPts val="0"/>
              </a:spcBef>
              <a:buNone/>
              <a:defRPr sz="800">
                <a:solidFill>
                  <a:srgbClr val="888888"/>
                </a:solidFill>
                <a:latin typeface="Open Sans"/>
                <a:ea typeface="Open Sans"/>
                <a:cs typeface="Open Sans"/>
                <a:sym typeface="Open Sans"/>
              </a:defRPr>
            </a:lvl4pPr>
            <a:lvl5pPr indent="0" lvl="4" marL="0" algn="r">
              <a:spcBef>
                <a:spcPts val="0"/>
              </a:spcBef>
              <a:buNone/>
              <a:defRPr sz="800">
                <a:solidFill>
                  <a:srgbClr val="888888"/>
                </a:solidFill>
                <a:latin typeface="Open Sans"/>
                <a:ea typeface="Open Sans"/>
                <a:cs typeface="Open Sans"/>
                <a:sym typeface="Open Sans"/>
              </a:defRPr>
            </a:lvl5pPr>
            <a:lvl6pPr indent="0" lvl="5" marL="0" algn="r">
              <a:spcBef>
                <a:spcPts val="0"/>
              </a:spcBef>
              <a:buNone/>
              <a:defRPr sz="800">
                <a:solidFill>
                  <a:srgbClr val="888888"/>
                </a:solidFill>
                <a:latin typeface="Open Sans"/>
                <a:ea typeface="Open Sans"/>
                <a:cs typeface="Open Sans"/>
                <a:sym typeface="Open Sans"/>
              </a:defRPr>
            </a:lvl6pPr>
            <a:lvl7pPr indent="0" lvl="6" marL="0" algn="r">
              <a:spcBef>
                <a:spcPts val="0"/>
              </a:spcBef>
              <a:buNone/>
              <a:defRPr sz="800">
                <a:solidFill>
                  <a:srgbClr val="888888"/>
                </a:solidFill>
                <a:latin typeface="Open Sans"/>
                <a:ea typeface="Open Sans"/>
                <a:cs typeface="Open Sans"/>
                <a:sym typeface="Open Sans"/>
              </a:defRPr>
            </a:lvl7pPr>
            <a:lvl8pPr indent="0" lvl="7" marL="0" algn="r">
              <a:spcBef>
                <a:spcPts val="0"/>
              </a:spcBef>
              <a:buNone/>
              <a:defRPr sz="800">
                <a:solidFill>
                  <a:srgbClr val="888888"/>
                </a:solidFill>
                <a:latin typeface="Open Sans"/>
                <a:ea typeface="Open Sans"/>
                <a:cs typeface="Open Sans"/>
                <a:sym typeface="Open Sans"/>
              </a:defRPr>
            </a:lvl8pPr>
            <a:lvl9pPr indent="0" lvl="8" marL="0" algn="r">
              <a:spcBef>
                <a:spcPts val="0"/>
              </a:spcBef>
              <a:buNone/>
              <a:defRPr sz="8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pic>
        <p:nvPicPr>
          <p:cNvPr descr="A group of green ovals&#10;&#10;AI-generated content may be incorrect." id="456" name="Google Shape;456;p104"/>
          <p:cNvPicPr preferRelativeResize="0"/>
          <p:nvPr/>
        </p:nvPicPr>
        <p:blipFill rotWithShape="1">
          <a:blip r:embed="rId3">
            <a:alphaModFix/>
          </a:blip>
          <a:srcRect b="0" l="0" r="0" t="0"/>
          <a:stretch/>
        </p:blipFill>
        <p:spPr>
          <a:xfrm>
            <a:off x="8309502" y="4674268"/>
            <a:ext cx="263817" cy="410800"/>
          </a:xfrm>
          <a:prstGeom prst="rect">
            <a:avLst/>
          </a:prstGeom>
          <a:noFill/>
          <a:ln>
            <a:noFill/>
          </a:ln>
        </p:spPr>
      </p:pic>
      <p:pic>
        <p:nvPicPr>
          <p:cNvPr id="457" name="Google Shape;457;p104"/>
          <p:cNvPicPr preferRelativeResize="0"/>
          <p:nvPr/>
        </p:nvPicPr>
        <p:blipFill rotWithShape="1">
          <a:blip r:embed="rId4">
            <a:alphaModFix/>
          </a:blip>
          <a:srcRect b="0" l="0" r="0" t="0"/>
          <a:stretch/>
        </p:blipFill>
        <p:spPr>
          <a:xfrm>
            <a:off x="7917321" y="176738"/>
            <a:ext cx="900247" cy="900247"/>
          </a:xfrm>
          <a:prstGeom prst="rect">
            <a:avLst/>
          </a:prstGeom>
          <a:noFill/>
          <a:ln>
            <a:noFill/>
          </a:ln>
        </p:spPr>
      </p:pic>
      <p:sp>
        <p:nvSpPr>
          <p:cNvPr id="458" name="Google Shape;458;p104"/>
          <p:cNvSpPr txBox="1"/>
          <p:nvPr/>
        </p:nvSpPr>
        <p:spPr>
          <a:xfrm>
            <a:off x="4572001" y="4816152"/>
            <a:ext cx="3696300" cy="177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n" sz="700">
                <a:solidFill>
                  <a:srgbClr val="898989"/>
                </a:solidFill>
                <a:latin typeface="Calibri"/>
                <a:ea typeface="Calibri"/>
                <a:cs typeface="Calibri"/>
                <a:sym typeface="Calibri"/>
              </a:rPr>
              <a:t> © 2025 3D Molecular Designs. All Rights Reserved.</a:t>
            </a:r>
            <a:endParaRPr sz="1100"/>
          </a:p>
        </p:txBody>
      </p:sp>
      <p:sp>
        <p:nvSpPr>
          <p:cNvPr id="459" name="Google Shape;459;p104"/>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lvl1pPr lvl="0" algn="l">
              <a:lnSpc>
                <a:spcPct val="90000"/>
              </a:lnSpc>
              <a:spcBef>
                <a:spcPts val="0"/>
              </a:spcBef>
              <a:spcAft>
                <a:spcPts val="0"/>
              </a:spcAft>
              <a:buClr>
                <a:schemeClr val="lt1"/>
              </a:buClr>
              <a:buSzPts val="3000"/>
              <a:buFont typeface="Open Sans"/>
              <a:buNone/>
              <a:defRPr b="1" i="0" sz="3000">
                <a:solidFill>
                  <a:schemeClr val="lt1"/>
                </a:solidFill>
                <a:latin typeface="Open Sans"/>
                <a:ea typeface="Open Sans"/>
                <a:cs typeface="Open Sans"/>
                <a:sym typeface="Open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60" name="Google Shape;460;p104"/>
          <p:cNvSpPr txBox="1"/>
          <p:nvPr>
            <p:ph idx="1" type="body"/>
          </p:nvPr>
        </p:nvSpPr>
        <p:spPr>
          <a:xfrm>
            <a:off x="4435079" y="2143125"/>
            <a:ext cx="4382700" cy="16053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dk1"/>
              </a:buClr>
              <a:buSzPts val="1500"/>
              <a:buFont typeface="Open Sans"/>
              <a:buNone/>
              <a:defRPr b="1" i="0" sz="1500">
                <a:latin typeface="Open Sans"/>
                <a:ea typeface="Open Sans"/>
                <a:cs typeface="Open Sans"/>
                <a:sym typeface="Open Sans"/>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461" name="Google Shape;461;p104"/>
          <p:cNvSpPr/>
          <p:nvPr>
            <p:ph idx="2" type="pic"/>
          </p:nvPr>
        </p:nvSpPr>
        <p:spPr>
          <a:xfrm>
            <a:off x="382191" y="1265635"/>
            <a:ext cx="3670800" cy="3710100"/>
          </a:xfrm>
          <a:prstGeom prst="rect">
            <a:avLst/>
          </a:prstGeom>
          <a:noFill/>
          <a:ln>
            <a:noFill/>
          </a:ln>
        </p:spPr>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Green-LEFT Text 1">
  <p:cSld name="LEFT Green-LEFT Text 1">
    <p:spTree>
      <p:nvGrpSpPr>
        <p:cNvPr id="462" name="Shape 462"/>
        <p:cNvGrpSpPr/>
        <p:nvPr/>
      </p:nvGrpSpPr>
      <p:grpSpPr>
        <a:xfrm>
          <a:off x="0" y="0"/>
          <a:ext cx="0" cy="0"/>
          <a:chOff x="0" y="0"/>
          <a:chExt cx="0" cy="0"/>
        </a:xfrm>
      </p:grpSpPr>
      <p:pic>
        <p:nvPicPr>
          <p:cNvPr descr="A white background with black dots&#10;&#10;AI-generated content may be incorrect." id="463" name="Google Shape;463;p10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64" name="Google Shape;464;p105"/>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sz="800">
                <a:solidFill>
                  <a:srgbClr val="888888"/>
                </a:solidFill>
                <a:latin typeface="Open Sans"/>
                <a:ea typeface="Open Sans"/>
                <a:cs typeface="Open Sans"/>
                <a:sym typeface="Open Sans"/>
              </a:defRPr>
            </a:lvl1pPr>
            <a:lvl2pPr indent="0" lvl="1" marL="0" algn="r">
              <a:spcBef>
                <a:spcPts val="0"/>
              </a:spcBef>
              <a:buNone/>
              <a:defRPr sz="800">
                <a:solidFill>
                  <a:srgbClr val="888888"/>
                </a:solidFill>
                <a:latin typeface="Open Sans"/>
                <a:ea typeface="Open Sans"/>
                <a:cs typeface="Open Sans"/>
                <a:sym typeface="Open Sans"/>
              </a:defRPr>
            </a:lvl2pPr>
            <a:lvl3pPr indent="0" lvl="2" marL="0" algn="r">
              <a:spcBef>
                <a:spcPts val="0"/>
              </a:spcBef>
              <a:buNone/>
              <a:defRPr sz="800">
                <a:solidFill>
                  <a:srgbClr val="888888"/>
                </a:solidFill>
                <a:latin typeface="Open Sans"/>
                <a:ea typeface="Open Sans"/>
                <a:cs typeface="Open Sans"/>
                <a:sym typeface="Open Sans"/>
              </a:defRPr>
            </a:lvl3pPr>
            <a:lvl4pPr indent="0" lvl="3" marL="0" algn="r">
              <a:spcBef>
                <a:spcPts val="0"/>
              </a:spcBef>
              <a:buNone/>
              <a:defRPr sz="800">
                <a:solidFill>
                  <a:srgbClr val="888888"/>
                </a:solidFill>
                <a:latin typeface="Open Sans"/>
                <a:ea typeface="Open Sans"/>
                <a:cs typeface="Open Sans"/>
                <a:sym typeface="Open Sans"/>
              </a:defRPr>
            </a:lvl4pPr>
            <a:lvl5pPr indent="0" lvl="4" marL="0" algn="r">
              <a:spcBef>
                <a:spcPts val="0"/>
              </a:spcBef>
              <a:buNone/>
              <a:defRPr sz="800">
                <a:solidFill>
                  <a:srgbClr val="888888"/>
                </a:solidFill>
                <a:latin typeface="Open Sans"/>
                <a:ea typeface="Open Sans"/>
                <a:cs typeface="Open Sans"/>
                <a:sym typeface="Open Sans"/>
              </a:defRPr>
            </a:lvl5pPr>
            <a:lvl6pPr indent="0" lvl="5" marL="0" algn="r">
              <a:spcBef>
                <a:spcPts val="0"/>
              </a:spcBef>
              <a:buNone/>
              <a:defRPr sz="800">
                <a:solidFill>
                  <a:srgbClr val="888888"/>
                </a:solidFill>
                <a:latin typeface="Open Sans"/>
                <a:ea typeface="Open Sans"/>
                <a:cs typeface="Open Sans"/>
                <a:sym typeface="Open Sans"/>
              </a:defRPr>
            </a:lvl6pPr>
            <a:lvl7pPr indent="0" lvl="6" marL="0" algn="r">
              <a:spcBef>
                <a:spcPts val="0"/>
              </a:spcBef>
              <a:buNone/>
              <a:defRPr sz="800">
                <a:solidFill>
                  <a:srgbClr val="888888"/>
                </a:solidFill>
                <a:latin typeface="Open Sans"/>
                <a:ea typeface="Open Sans"/>
                <a:cs typeface="Open Sans"/>
                <a:sym typeface="Open Sans"/>
              </a:defRPr>
            </a:lvl7pPr>
            <a:lvl8pPr indent="0" lvl="7" marL="0" algn="r">
              <a:spcBef>
                <a:spcPts val="0"/>
              </a:spcBef>
              <a:buNone/>
              <a:defRPr sz="800">
                <a:solidFill>
                  <a:srgbClr val="888888"/>
                </a:solidFill>
                <a:latin typeface="Open Sans"/>
                <a:ea typeface="Open Sans"/>
                <a:cs typeface="Open Sans"/>
                <a:sym typeface="Open Sans"/>
              </a:defRPr>
            </a:lvl8pPr>
            <a:lvl9pPr indent="0" lvl="8" marL="0" algn="r">
              <a:spcBef>
                <a:spcPts val="0"/>
              </a:spcBef>
              <a:buNone/>
              <a:defRPr sz="8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pic>
        <p:nvPicPr>
          <p:cNvPr descr="A group of green ovals&#10;&#10;AI-generated content may be incorrect." id="465" name="Google Shape;465;p105"/>
          <p:cNvPicPr preferRelativeResize="0"/>
          <p:nvPr/>
        </p:nvPicPr>
        <p:blipFill rotWithShape="1">
          <a:blip r:embed="rId3">
            <a:alphaModFix/>
          </a:blip>
          <a:srcRect b="0" l="0" r="0" t="0"/>
          <a:stretch/>
        </p:blipFill>
        <p:spPr>
          <a:xfrm>
            <a:off x="8309502" y="4674268"/>
            <a:ext cx="263817" cy="410800"/>
          </a:xfrm>
          <a:prstGeom prst="rect">
            <a:avLst/>
          </a:prstGeom>
          <a:noFill/>
          <a:ln>
            <a:noFill/>
          </a:ln>
        </p:spPr>
      </p:pic>
      <p:sp>
        <p:nvSpPr>
          <p:cNvPr id="466" name="Google Shape;466;p105"/>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0"/>
              </a:spcBef>
              <a:spcAft>
                <a:spcPts val="0"/>
              </a:spcAft>
              <a:buClr>
                <a:schemeClr val="dk1"/>
              </a:buClr>
              <a:buSzPts val="3000"/>
              <a:buFont typeface="Open Sans"/>
              <a:buNone/>
              <a:defRPr b="1" i="0" sz="3000">
                <a:latin typeface="Open Sans"/>
                <a:ea typeface="Open Sans"/>
                <a:cs typeface="Open Sans"/>
                <a:sym typeface="Open Sans"/>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pic>
        <p:nvPicPr>
          <p:cNvPr id="467" name="Google Shape;467;p105"/>
          <p:cNvPicPr preferRelativeResize="0"/>
          <p:nvPr/>
        </p:nvPicPr>
        <p:blipFill rotWithShape="1">
          <a:blip r:embed="rId4">
            <a:alphaModFix/>
          </a:blip>
          <a:srcRect b="0" l="0" r="0" t="0"/>
          <a:stretch/>
        </p:blipFill>
        <p:spPr>
          <a:xfrm>
            <a:off x="7912291" y="154224"/>
            <a:ext cx="905276" cy="905276"/>
          </a:xfrm>
          <a:prstGeom prst="rect">
            <a:avLst/>
          </a:prstGeom>
          <a:noFill/>
          <a:ln>
            <a:noFill/>
          </a:ln>
        </p:spPr>
      </p:pic>
      <p:sp>
        <p:nvSpPr>
          <p:cNvPr id="468" name="Google Shape;468;p105"/>
          <p:cNvSpPr txBox="1"/>
          <p:nvPr>
            <p:ph idx="2" type="body"/>
          </p:nvPr>
        </p:nvSpPr>
        <p:spPr>
          <a:xfrm>
            <a:off x="1318334" y="1926475"/>
            <a:ext cx="7364100" cy="21696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dk1"/>
              </a:buClr>
              <a:buSzPts val="1500"/>
              <a:buFont typeface="Open Sans"/>
              <a:buNone/>
              <a:defRPr b="0" i="0" sz="1500">
                <a:latin typeface="Open Sans"/>
                <a:ea typeface="Open Sans"/>
                <a:cs typeface="Open Sans"/>
                <a:sym typeface="Open Sans"/>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469" name="Google Shape;469;p105"/>
          <p:cNvSpPr txBox="1"/>
          <p:nvPr/>
        </p:nvSpPr>
        <p:spPr>
          <a:xfrm>
            <a:off x="4572001" y="4816152"/>
            <a:ext cx="3696300" cy="177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n" sz="700">
                <a:solidFill>
                  <a:srgbClr val="898989"/>
                </a:solidFill>
                <a:latin typeface="Calibri"/>
                <a:ea typeface="Calibri"/>
                <a:cs typeface="Calibri"/>
                <a:sym typeface="Calibri"/>
              </a:rPr>
              <a:t> © 2025 3D Molecular Designs. All Rights Reserved.</a:t>
            </a:r>
            <a:endParaRPr sz="110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7.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theme" Target="../theme/theme6.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5" Type="http://schemas.openxmlformats.org/officeDocument/2006/relationships/slideLayout" Target="../slideLayouts/slideLayout16.xml"/><Relationship Id="rId19" Type="http://schemas.openxmlformats.org/officeDocument/2006/relationships/slideLayout" Target="../slideLayouts/slideLayout30.xml"/><Relationship Id="rId6" Type="http://schemas.openxmlformats.org/officeDocument/2006/relationships/slideLayout" Target="../slideLayouts/slideLayout17.xml"/><Relationship Id="rId18" Type="http://schemas.openxmlformats.org/officeDocument/2006/relationships/slideLayout" Target="../slideLayouts/slideLayout29.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41.xml"/><Relationship Id="rId10" Type="http://schemas.openxmlformats.org/officeDocument/2006/relationships/slideLayout" Target="../slideLayouts/slideLayout40.xml"/><Relationship Id="rId13" Type="http://schemas.openxmlformats.org/officeDocument/2006/relationships/slideLayout" Target="../slideLayouts/slideLayout43.xml"/><Relationship Id="rId12" Type="http://schemas.openxmlformats.org/officeDocument/2006/relationships/slideLayout" Target="../slideLayouts/slideLayout42.xml"/><Relationship Id="rId1" Type="http://schemas.openxmlformats.org/officeDocument/2006/relationships/slideLayout" Target="../slideLayouts/slideLayout31.xml"/><Relationship Id="rId2" Type="http://schemas.openxmlformats.org/officeDocument/2006/relationships/slideLayout" Target="../slideLayouts/slideLayout32.xml"/><Relationship Id="rId3" Type="http://schemas.openxmlformats.org/officeDocument/2006/relationships/slideLayout" Target="../slideLayouts/slideLayout33.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5" Type="http://schemas.openxmlformats.org/officeDocument/2006/relationships/theme" Target="../theme/theme4.xml"/><Relationship Id="rId14" Type="http://schemas.openxmlformats.org/officeDocument/2006/relationships/slideLayout" Target="../slideLayouts/slideLayout44.xml"/><Relationship Id="rId5" Type="http://schemas.openxmlformats.org/officeDocument/2006/relationships/slideLayout" Target="../slideLayouts/slideLayout35.xml"/><Relationship Id="rId6" Type="http://schemas.openxmlformats.org/officeDocument/2006/relationships/slideLayout" Target="../slideLayouts/slideLayout36.xml"/><Relationship Id="rId7" Type="http://schemas.openxmlformats.org/officeDocument/2006/relationships/slideLayout" Target="../slideLayouts/slideLayout37.xml"/><Relationship Id="rId8"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55.xml"/><Relationship Id="rId10" Type="http://schemas.openxmlformats.org/officeDocument/2006/relationships/slideLayout" Target="../slideLayouts/slideLayout54.xml"/><Relationship Id="rId13" Type="http://schemas.openxmlformats.org/officeDocument/2006/relationships/theme" Target="../theme/theme1.xml"/><Relationship Id="rId12" Type="http://schemas.openxmlformats.org/officeDocument/2006/relationships/slideLayout" Target="../slideLayouts/slideLayout56.xml"/><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9" Type="http://schemas.openxmlformats.org/officeDocument/2006/relationships/slideLayout" Target="../slideLayouts/slideLayout53.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67.xml"/><Relationship Id="rId10" Type="http://schemas.openxmlformats.org/officeDocument/2006/relationships/slideLayout" Target="../slideLayouts/slideLayout66.xml"/><Relationship Id="rId13" Type="http://schemas.openxmlformats.org/officeDocument/2006/relationships/slideLayout" Target="../slideLayouts/slideLayout69.xml"/><Relationship Id="rId12" Type="http://schemas.openxmlformats.org/officeDocument/2006/relationships/slideLayout" Target="../slideLayouts/slideLayout68.xml"/><Relationship Id="rId1" Type="http://schemas.openxmlformats.org/officeDocument/2006/relationships/slideLayout" Target="../slideLayouts/slideLayout57.xml"/><Relationship Id="rId2" Type="http://schemas.openxmlformats.org/officeDocument/2006/relationships/slideLayout" Target="../slideLayouts/slideLayout58.xml"/><Relationship Id="rId3" Type="http://schemas.openxmlformats.org/officeDocument/2006/relationships/slideLayout" Target="../slideLayouts/slideLayout59.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5" Type="http://schemas.openxmlformats.org/officeDocument/2006/relationships/theme" Target="../theme/theme5.xml"/><Relationship Id="rId14" Type="http://schemas.openxmlformats.org/officeDocument/2006/relationships/slideLayout" Target="../slideLayouts/slideLayout70.xml"/><Relationship Id="rId5" Type="http://schemas.openxmlformats.org/officeDocument/2006/relationships/slideLayout" Target="../slideLayouts/slideLayout61.xml"/><Relationship Id="rId6" Type="http://schemas.openxmlformats.org/officeDocument/2006/relationships/slideLayout" Target="../slideLayouts/slideLayout62.xml"/><Relationship Id="rId7" Type="http://schemas.openxmlformats.org/officeDocument/2006/relationships/slideLayout" Target="../slideLayouts/slideLayout63.xml"/><Relationship Id="rId8" Type="http://schemas.openxmlformats.org/officeDocument/2006/relationships/slideLayout" Target="../slideLayouts/slideLayout64.xml"/></Relationships>
</file>

<file path=ppt/slideMasters/_rels/slideMaster6.xml.rels><?xml version="1.0" encoding="UTF-8" standalone="yes"?><Relationships xmlns="http://schemas.openxmlformats.org/package/2006/relationships"><Relationship Id="rId20" Type="http://schemas.openxmlformats.org/officeDocument/2006/relationships/slideLayout" Target="../slideLayouts/slideLayout90.xml"/><Relationship Id="rId22" Type="http://schemas.openxmlformats.org/officeDocument/2006/relationships/slideLayout" Target="../slideLayouts/slideLayout92.xml"/><Relationship Id="rId21" Type="http://schemas.openxmlformats.org/officeDocument/2006/relationships/slideLayout" Target="../slideLayouts/slideLayout91.xml"/><Relationship Id="rId24" Type="http://schemas.openxmlformats.org/officeDocument/2006/relationships/slideLayout" Target="../slideLayouts/slideLayout94.xml"/><Relationship Id="rId23" Type="http://schemas.openxmlformats.org/officeDocument/2006/relationships/slideLayout" Target="../slideLayouts/slideLayout93.xml"/><Relationship Id="rId1" Type="http://schemas.openxmlformats.org/officeDocument/2006/relationships/slideLayout" Target="../slideLayouts/slideLayout71.xml"/><Relationship Id="rId2" Type="http://schemas.openxmlformats.org/officeDocument/2006/relationships/slideLayout" Target="../slideLayouts/slideLayout72.xml"/><Relationship Id="rId3" Type="http://schemas.openxmlformats.org/officeDocument/2006/relationships/slideLayout" Target="../slideLayouts/slideLayout73.xml"/><Relationship Id="rId4" Type="http://schemas.openxmlformats.org/officeDocument/2006/relationships/slideLayout" Target="../slideLayouts/slideLayout74.xml"/><Relationship Id="rId9" Type="http://schemas.openxmlformats.org/officeDocument/2006/relationships/slideLayout" Target="../slideLayouts/slideLayout79.xml"/><Relationship Id="rId26" Type="http://schemas.openxmlformats.org/officeDocument/2006/relationships/slideLayout" Target="../slideLayouts/slideLayout96.xml"/><Relationship Id="rId25" Type="http://schemas.openxmlformats.org/officeDocument/2006/relationships/slideLayout" Target="../slideLayouts/slideLayout95.xml"/><Relationship Id="rId28" Type="http://schemas.openxmlformats.org/officeDocument/2006/relationships/slideLayout" Target="../slideLayouts/slideLayout98.xml"/><Relationship Id="rId27" Type="http://schemas.openxmlformats.org/officeDocument/2006/relationships/slideLayout" Target="../slideLayouts/slideLayout97.xml"/><Relationship Id="rId5" Type="http://schemas.openxmlformats.org/officeDocument/2006/relationships/slideLayout" Target="../slideLayouts/slideLayout75.xml"/><Relationship Id="rId6" Type="http://schemas.openxmlformats.org/officeDocument/2006/relationships/slideLayout" Target="../slideLayouts/slideLayout76.xml"/><Relationship Id="rId29" Type="http://schemas.openxmlformats.org/officeDocument/2006/relationships/slideLayout" Target="../slideLayouts/slideLayout99.xml"/><Relationship Id="rId7" Type="http://schemas.openxmlformats.org/officeDocument/2006/relationships/slideLayout" Target="../slideLayouts/slideLayout77.xml"/><Relationship Id="rId8" Type="http://schemas.openxmlformats.org/officeDocument/2006/relationships/slideLayout" Target="../slideLayouts/slideLayout78.xml"/><Relationship Id="rId31" Type="http://schemas.openxmlformats.org/officeDocument/2006/relationships/slideLayout" Target="../slideLayouts/slideLayout101.xml"/><Relationship Id="rId30" Type="http://schemas.openxmlformats.org/officeDocument/2006/relationships/slideLayout" Target="../slideLayouts/slideLayout100.xml"/><Relationship Id="rId11" Type="http://schemas.openxmlformats.org/officeDocument/2006/relationships/slideLayout" Target="../slideLayouts/slideLayout81.xml"/><Relationship Id="rId33" Type="http://schemas.openxmlformats.org/officeDocument/2006/relationships/slideLayout" Target="../slideLayouts/slideLayout103.xml"/><Relationship Id="rId10" Type="http://schemas.openxmlformats.org/officeDocument/2006/relationships/slideLayout" Target="../slideLayouts/slideLayout80.xml"/><Relationship Id="rId32" Type="http://schemas.openxmlformats.org/officeDocument/2006/relationships/slideLayout" Target="../slideLayouts/slideLayout102.xml"/><Relationship Id="rId13" Type="http://schemas.openxmlformats.org/officeDocument/2006/relationships/slideLayout" Target="../slideLayouts/slideLayout83.xml"/><Relationship Id="rId35" Type="http://schemas.openxmlformats.org/officeDocument/2006/relationships/slideLayout" Target="../slideLayouts/slideLayout105.xml"/><Relationship Id="rId12" Type="http://schemas.openxmlformats.org/officeDocument/2006/relationships/slideLayout" Target="../slideLayouts/slideLayout82.xml"/><Relationship Id="rId34" Type="http://schemas.openxmlformats.org/officeDocument/2006/relationships/slideLayout" Target="../slideLayouts/slideLayout104.xml"/><Relationship Id="rId15" Type="http://schemas.openxmlformats.org/officeDocument/2006/relationships/slideLayout" Target="../slideLayouts/slideLayout85.xml"/><Relationship Id="rId14" Type="http://schemas.openxmlformats.org/officeDocument/2006/relationships/slideLayout" Target="../slideLayouts/slideLayout84.xml"/><Relationship Id="rId36" Type="http://schemas.openxmlformats.org/officeDocument/2006/relationships/theme" Target="../theme/theme2.xml"/><Relationship Id="rId17" Type="http://schemas.openxmlformats.org/officeDocument/2006/relationships/slideLayout" Target="../slideLayouts/slideLayout87.xml"/><Relationship Id="rId16" Type="http://schemas.openxmlformats.org/officeDocument/2006/relationships/slideLayout" Target="../slideLayouts/slideLayout86.xml"/><Relationship Id="rId19" Type="http://schemas.openxmlformats.org/officeDocument/2006/relationships/slideLayout" Target="../slideLayouts/slideLayout89.xml"/><Relationship Id="rId18"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marR="0" rtl="0" algn="l">
              <a:lnSpc>
                <a:spcPct val="115000"/>
              </a:lnSpc>
              <a:spcBef>
                <a:spcPts val="0"/>
              </a:spcBef>
              <a:spcAft>
                <a:spcPts val="0"/>
              </a:spcAft>
              <a:buClr>
                <a:schemeClr val="dk2"/>
              </a:buClr>
              <a:buSzPts val="2400"/>
              <a:buFont typeface="Calibri"/>
              <a:buChar char="●"/>
              <a:defRPr b="0" i="0" sz="2400" u="none" cap="none" strike="noStrike">
                <a:solidFill>
                  <a:schemeClr val="dk2"/>
                </a:solidFill>
                <a:latin typeface="Calibri"/>
                <a:ea typeface="Calibri"/>
                <a:cs typeface="Calibri"/>
                <a:sym typeface="Calibri"/>
              </a:defRPr>
            </a:lvl1pPr>
            <a:lvl2pPr indent="-355600" lvl="1" marL="914400" marR="0" rtl="0" algn="l">
              <a:lnSpc>
                <a:spcPct val="115000"/>
              </a:lnSpc>
              <a:spcBef>
                <a:spcPts val="0"/>
              </a:spcBef>
              <a:spcAft>
                <a:spcPts val="0"/>
              </a:spcAft>
              <a:buClr>
                <a:schemeClr val="dk2"/>
              </a:buClr>
              <a:buSzPts val="2000"/>
              <a:buFont typeface="Calibri"/>
              <a:buChar char="○"/>
              <a:defRPr b="0" i="0" sz="2000" u="none" cap="none" strike="noStrike">
                <a:solidFill>
                  <a:schemeClr val="dk2"/>
                </a:solidFill>
                <a:latin typeface="Calibri"/>
                <a:ea typeface="Calibri"/>
                <a:cs typeface="Calibri"/>
                <a:sym typeface="Calibri"/>
              </a:defRPr>
            </a:lvl2pPr>
            <a:lvl3pPr indent="-342900" lvl="2" marL="13716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3pPr>
            <a:lvl4pPr indent="-330200" lvl="3" marL="1828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4pPr>
            <a:lvl5pPr indent="-330200" lvl="4" marL="22860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5pPr>
            <a:lvl6pPr indent="-330200" lvl="5" marL="27432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6pPr>
            <a:lvl7pPr indent="-330200" lvl="6" marL="32004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7pPr>
            <a:lvl8pPr indent="-330200" lvl="7" marL="36576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8pPr>
            <a:lvl9pPr indent="-330200" lvl="8" marL="4114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42" name="Shape 142"/>
        <p:cNvGrpSpPr/>
        <p:nvPr/>
      </p:nvGrpSpPr>
      <p:grpSpPr>
        <a:xfrm>
          <a:off x="0" y="0"/>
          <a:ext cx="0" cy="0"/>
          <a:chOff x="0" y="0"/>
          <a:chExt cx="0" cy="0"/>
        </a:xfrm>
      </p:grpSpPr>
      <p:sp>
        <p:nvSpPr>
          <p:cNvPr id="143" name="Google Shape;143;p3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9pPr>
          </a:lstStyle>
          <a:p/>
        </p:txBody>
      </p:sp>
      <p:sp>
        <p:nvSpPr>
          <p:cNvPr id="144" name="Google Shape;144;p3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marR="0" rtl="0" algn="l">
              <a:lnSpc>
                <a:spcPct val="115000"/>
              </a:lnSpc>
              <a:spcBef>
                <a:spcPts val="0"/>
              </a:spcBef>
              <a:spcAft>
                <a:spcPts val="0"/>
              </a:spcAft>
              <a:buClr>
                <a:schemeClr val="dk2"/>
              </a:buClr>
              <a:buSzPts val="2400"/>
              <a:buFont typeface="Calibri"/>
              <a:buChar char="●"/>
              <a:defRPr b="0" i="0" sz="2400" u="none" cap="none" strike="noStrike">
                <a:solidFill>
                  <a:schemeClr val="dk2"/>
                </a:solidFill>
                <a:latin typeface="Calibri"/>
                <a:ea typeface="Calibri"/>
                <a:cs typeface="Calibri"/>
                <a:sym typeface="Calibri"/>
              </a:defRPr>
            </a:lvl1pPr>
            <a:lvl2pPr indent="-355600" lvl="1" marL="914400" marR="0" rtl="0" algn="l">
              <a:lnSpc>
                <a:spcPct val="115000"/>
              </a:lnSpc>
              <a:spcBef>
                <a:spcPts val="0"/>
              </a:spcBef>
              <a:spcAft>
                <a:spcPts val="0"/>
              </a:spcAft>
              <a:buClr>
                <a:schemeClr val="dk2"/>
              </a:buClr>
              <a:buSzPts val="2000"/>
              <a:buFont typeface="Calibri"/>
              <a:buChar char="○"/>
              <a:defRPr b="0" i="0" sz="2000" u="none" cap="none" strike="noStrike">
                <a:solidFill>
                  <a:schemeClr val="dk2"/>
                </a:solidFill>
                <a:latin typeface="Calibri"/>
                <a:ea typeface="Calibri"/>
                <a:cs typeface="Calibri"/>
                <a:sym typeface="Calibri"/>
              </a:defRPr>
            </a:lvl2pPr>
            <a:lvl3pPr indent="-342900" lvl="2" marL="13716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3pPr>
            <a:lvl4pPr indent="-330200" lvl="3" marL="1828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4pPr>
            <a:lvl5pPr indent="-330200" lvl="4" marL="22860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5pPr>
            <a:lvl6pPr indent="-330200" lvl="5" marL="27432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6pPr>
            <a:lvl7pPr indent="-330200" lvl="6" marL="32004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7pPr>
            <a:lvl8pPr indent="-330200" lvl="7" marL="36576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8pPr>
            <a:lvl9pPr indent="-330200" lvl="8" marL="4114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9pPr>
          </a:lstStyle>
          <a:p/>
        </p:txBody>
      </p:sp>
      <p:sp>
        <p:nvSpPr>
          <p:cNvPr id="145" name="Google Shape;145;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205" name="Shape 205"/>
        <p:cNvGrpSpPr/>
        <p:nvPr/>
      </p:nvGrpSpPr>
      <p:grpSpPr>
        <a:xfrm>
          <a:off x="0" y="0"/>
          <a:ext cx="0" cy="0"/>
          <a:chOff x="0" y="0"/>
          <a:chExt cx="0" cy="0"/>
        </a:xfrm>
      </p:grpSpPr>
      <p:sp>
        <p:nvSpPr>
          <p:cNvPr id="206" name="Google Shape;206;p4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4000"/>
              <a:buFont typeface="Calibri"/>
              <a:buNone/>
              <a:defRPr sz="4000">
                <a:solidFill>
                  <a:schemeClr val="dk1"/>
                </a:solidFill>
                <a:latin typeface="Calibri"/>
                <a:ea typeface="Calibri"/>
                <a:cs typeface="Calibri"/>
                <a:sym typeface="Calibri"/>
              </a:defRPr>
            </a:lvl1pPr>
            <a:lvl2pPr lvl="1"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2pPr>
            <a:lvl3pPr lvl="2"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3pPr>
            <a:lvl4pPr lvl="3"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4pPr>
            <a:lvl5pPr lvl="4"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5pPr>
            <a:lvl6pPr lvl="5"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6pPr>
            <a:lvl7pPr lvl="6"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7pPr>
            <a:lvl8pPr lvl="7"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8pPr>
            <a:lvl9pPr lvl="8"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9pPr>
          </a:lstStyle>
          <a:p/>
        </p:txBody>
      </p:sp>
      <p:sp>
        <p:nvSpPr>
          <p:cNvPr id="207" name="Google Shape;207;p4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rtl="0">
              <a:lnSpc>
                <a:spcPct val="115000"/>
              </a:lnSpc>
              <a:spcBef>
                <a:spcPts val="0"/>
              </a:spcBef>
              <a:spcAft>
                <a:spcPts val="0"/>
              </a:spcAft>
              <a:buClr>
                <a:schemeClr val="dk2"/>
              </a:buClr>
              <a:buSzPts val="2400"/>
              <a:buFont typeface="Calibri"/>
              <a:buChar char="●"/>
              <a:defRPr sz="2400">
                <a:solidFill>
                  <a:schemeClr val="dk2"/>
                </a:solidFill>
                <a:latin typeface="Calibri"/>
                <a:ea typeface="Calibri"/>
                <a:cs typeface="Calibri"/>
                <a:sym typeface="Calibri"/>
              </a:defRPr>
            </a:lvl1pPr>
            <a:lvl2pPr indent="-355600" lvl="1" marL="914400" rtl="0">
              <a:lnSpc>
                <a:spcPct val="115000"/>
              </a:lnSpc>
              <a:spcBef>
                <a:spcPts val="0"/>
              </a:spcBef>
              <a:spcAft>
                <a:spcPts val="0"/>
              </a:spcAft>
              <a:buClr>
                <a:schemeClr val="dk2"/>
              </a:buClr>
              <a:buSzPts val="2000"/>
              <a:buFont typeface="Calibri"/>
              <a:buChar char="○"/>
              <a:defRPr sz="2000">
                <a:solidFill>
                  <a:schemeClr val="dk2"/>
                </a:solidFill>
                <a:latin typeface="Calibri"/>
                <a:ea typeface="Calibri"/>
                <a:cs typeface="Calibri"/>
                <a:sym typeface="Calibri"/>
              </a:defRPr>
            </a:lvl2pPr>
            <a:lvl3pPr indent="-342900" lvl="2" marL="1371600" rtl="0">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3pPr>
            <a:lvl4pPr indent="-330200" lvl="3" marL="18288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4pPr>
            <a:lvl5pPr indent="-330200" lvl="4" marL="22860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5pPr>
            <a:lvl6pPr indent="-330200" lvl="5" marL="27432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6pPr>
            <a:lvl7pPr indent="-330200" lvl="6" marL="32004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7pPr>
            <a:lvl8pPr indent="-330200" lvl="7" marL="36576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8pPr>
            <a:lvl9pPr indent="-330200" lvl="8" marL="41148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9pPr>
          </a:lstStyle>
          <a:p/>
        </p:txBody>
      </p:sp>
      <p:sp>
        <p:nvSpPr>
          <p:cNvPr id="208" name="Google Shape;208;p4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256" name="Shape 256"/>
        <p:cNvGrpSpPr/>
        <p:nvPr/>
      </p:nvGrpSpPr>
      <p:grpSpPr>
        <a:xfrm>
          <a:off x="0" y="0"/>
          <a:ext cx="0" cy="0"/>
          <a:chOff x="0" y="0"/>
          <a:chExt cx="0" cy="0"/>
        </a:xfrm>
      </p:grpSpPr>
      <p:sp>
        <p:nvSpPr>
          <p:cNvPr id="257" name="Google Shape;257;p6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4000"/>
              <a:buFont typeface="Calibri"/>
              <a:buNone/>
              <a:defRPr sz="4000">
                <a:solidFill>
                  <a:schemeClr val="dk1"/>
                </a:solidFill>
                <a:latin typeface="Calibri"/>
                <a:ea typeface="Calibri"/>
                <a:cs typeface="Calibri"/>
                <a:sym typeface="Calibri"/>
              </a:defRPr>
            </a:lvl1pPr>
            <a:lvl2pPr lvl="1">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2pPr>
            <a:lvl3pPr lvl="2">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3pPr>
            <a:lvl4pPr lvl="3">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4pPr>
            <a:lvl5pPr lvl="4">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5pPr>
            <a:lvl6pPr lvl="5">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6pPr>
            <a:lvl7pPr lvl="6">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7pPr>
            <a:lvl8pPr lvl="7">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8pPr>
            <a:lvl9pPr lvl="8">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9pPr>
          </a:lstStyle>
          <a:p/>
        </p:txBody>
      </p:sp>
      <p:sp>
        <p:nvSpPr>
          <p:cNvPr id="258" name="Google Shape;258;p6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a:lnSpc>
                <a:spcPct val="115000"/>
              </a:lnSpc>
              <a:spcBef>
                <a:spcPts val="0"/>
              </a:spcBef>
              <a:spcAft>
                <a:spcPts val="0"/>
              </a:spcAft>
              <a:buClr>
                <a:schemeClr val="dk2"/>
              </a:buClr>
              <a:buSzPts val="2400"/>
              <a:buFont typeface="Calibri"/>
              <a:buChar char="●"/>
              <a:defRPr sz="2400">
                <a:solidFill>
                  <a:schemeClr val="dk2"/>
                </a:solidFill>
                <a:latin typeface="Calibri"/>
                <a:ea typeface="Calibri"/>
                <a:cs typeface="Calibri"/>
                <a:sym typeface="Calibri"/>
              </a:defRPr>
            </a:lvl1pPr>
            <a:lvl2pPr indent="-355600" lvl="1" marL="914400">
              <a:lnSpc>
                <a:spcPct val="115000"/>
              </a:lnSpc>
              <a:spcBef>
                <a:spcPts val="0"/>
              </a:spcBef>
              <a:spcAft>
                <a:spcPts val="0"/>
              </a:spcAft>
              <a:buClr>
                <a:schemeClr val="dk2"/>
              </a:buClr>
              <a:buSzPts val="2000"/>
              <a:buFont typeface="Calibri"/>
              <a:buChar char="○"/>
              <a:defRPr sz="2000">
                <a:solidFill>
                  <a:schemeClr val="dk2"/>
                </a:solidFill>
                <a:latin typeface="Calibri"/>
                <a:ea typeface="Calibri"/>
                <a:cs typeface="Calibri"/>
                <a:sym typeface="Calibri"/>
              </a:defRPr>
            </a:lvl2pPr>
            <a:lvl3pPr indent="-342900" lvl="2" marL="1371600">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3pPr>
            <a:lvl4pPr indent="-330200" lvl="3" marL="18288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4pPr>
            <a:lvl5pPr indent="-330200" lvl="4" marL="22860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5pPr>
            <a:lvl6pPr indent="-330200" lvl="5" marL="27432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6pPr>
            <a:lvl7pPr indent="-330200" lvl="6" marL="32004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7pPr>
            <a:lvl8pPr indent="-330200" lvl="7" marL="36576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8pPr>
            <a:lvl9pPr indent="-330200" lvl="8" marL="41148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9pPr>
          </a:lstStyle>
          <a:p/>
        </p:txBody>
      </p:sp>
      <p:sp>
        <p:nvSpPr>
          <p:cNvPr id="259" name="Google Shape;259;p6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19" name="Shape 319"/>
        <p:cNvGrpSpPr/>
        <p:nvPr/>
      </p:nvGrpSpPr>
      <p:grpSpPr>
        <a:xfrm>
          <a:off x="0" y="0"/>
          <a:ext cx="0" cy="0"/>
          <a:chOff x="0" y="0"/>
          <a:chExt cx="0" cy="0"/>
        </a:xfrm>
      </p:grpSpPr>
      <p:sp>
        <p:nvSpPr>
          <p:cNvPr id="320" name="Google Shape;320;p7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321" name="Google Shape;321;p7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sz="1400">
                <a:solidFill>
                  <a:schemeClr val="dk2"/>
                </a:solidFill>
              </a:defRPr>
            </a:lvl2pPr>
            <a:lvl3pPr indent="-317500" lvl="2" marL="1371600">
              <a:lnSpc>
                <a:spcPct val="115000"/>
              </a:lnSpc>
              <a:spcBef>
                <a:spcPts val="0"/>
              </a:spcBef>
              <a:spcAft>
                <a:spcPts val="0"/>
              </a:spcAft>
              <a:buClr>
                <a:schemeClr val="dk2"/>
              </a:buClr>
              <a:buSzPts val="1400"/>
              <a:buChar char="■"/>
              <a:defRPr sz="1400">
                <a:solidFill>
                  <a:schemeClr val="dk2"/>
                </a:solidFill>
              </a:defRPr>
            </a:lvl3pPr>
            <a:lvl4pPr indent="-317500" lvl="3" marL="1828800">
              <a:lnSpc>
                <a:spcPct val="115000"/>
              </a:lnSpc>
              <a:spcBef>
                <a:spcPts val="0"/>
              </a:spcBef>
              <a:spcAft>
                <a:spcPts val="0"/>
              </a:spcAft>
              <a:buClr>
                <a:schemeClr val="dk2"/>
              </a:buClr>
              <a:buSzPts val="1400"/>
              <a:buChar char="●"/>
              <a:defRPr sz="1400">
                <a:solidFill>
                  <a:schemeClr val="dk2"/>
                </a:solidFill>
              </a:defRPr>
            </a:lvl4pPr>
            <a:lvl5pPr indent="-317500" lvl="4" marL="2286000">
              <a:lnSpc>
                <a:spcPct val="115000"/>
              </a:lnSpc>
              <a:spcBef>
                <a:spcPts val="0"/>
              </a:spcBef>
              <a:spcAft>
                <a:spcPts val="0"/>
              </a:spcAft>
              <a:buClr>
                <a:schemeClr val="dk2"/>
              </a:buClr>
              <a:buSzPts val="1400"/>
              <a:buChar char="○"/>
              <a:defRPr sz="1400">
                <a:solidFill>
                  <a:schemeClr val="dk2"/>
                </a:solidFill>
              </a:defRPr>
            </a:lvl5pPr>
            <a:lvl6pPr indent="-317500" lvl="5" marL="2743200">
              <a:lnSpc>
                <a:spcPct val="115000"/>
              </a:lnSpc>
              <a:spcBef>
                <a:spcPts val="0"/>
              </a:spcBef>
              <a:spcAft>
                <a:spcPts val="0"/>
              </a:spcAft>
              <a:buClr>
                <a:schemeClr val="dk2"/>
              </a:buClr>
              <a:buSzPts val="1400"/>
              <a:buChar char="■"/>
              <a:defRPr sz="1400">
                <a:solidFill>
                  <a:schemeClr val="dk2"/>
                </a:solidFill>
              </a:defRPr>
            </a:lvl6pPr>
            <a:lvl7pPr indent="-317500" lvl="6" marL="3200400">
              <a:lnSpc>
                <a:spcPct val="115000"/>
              </a:lnSpc>
              <a:spcBef>
                <a:spcPts val="0"/>
              </a:spcBef>
              <a:spcAft>
                <a:spcPts val="0"/>
              </a:spcAft>
              <a:buClr>
                <a:schemeClr val="dk2"/>
              </a:buClr>
              <a:buSzPts val="1400"/>
              <a:buChar char="●"/>
              <a:defRPr sz="1400">
                <a:solidFill>
                  <a:schemeClr val="dk2"/>
                </a:solidFill>
              </a:defRPr>
            </a:lvl7pPr>
            <a:lvl8pPr indent="-317500" lvl="7" marL="3657600">
              <a:lnSpc>
                <a:spcPct val="115000"/>
              </a:lnSpc>
              <a:spcBef>
                <a:spcPts val="0"/>
              </a:spcBef>
              <a:spcAft>
                <a:spcPts val="0"/>
              </a:spcAft>
              <a:buClr>
                <a:schemeClr val="dk2"/>
              </a:buClr>
              <a:buSzPts val="1400"/>
              <a:buChar char="○"/>
              <a:defRPr sz="1400">
                <a:solidFill>
                  <a:schemeClr val="dk2"/>
                </a:solidFill>
              </a:defRPr>
            </a:lvl8pPr>
            <a:lvl9pPr indent="-317500" lvl="8" marL="4114800">
              <a:lnSpc>
                <a:spcPct val="115000"/>
              </a:lnSpc>
              <a:spcBef>
                <a:spcPts val="0"/>
              </a:spcBef>
              <a:spcAft>
                <a:spcPts val="0"/>
              </a:spcAft>
              <a:buClr>
                <a:schemeClr val="dk2"/>
              </a:buClr>
              <a:buSzPts val="1400"/>
              <a:buChar char="■"/>
              <a:defRPr sz="1400">
                <a:solidFill>
                  <a:schemeClr val="dk2"/>
                </a:solidFill>
              </a:defRPr>
            </a:lvl9pPr>
          </a:lstStyle>
          <a:p/>
        </p:txBody>
      </p:sp>
      <p:sp>
        <p:nvSpPr>
          <p:cNvPr id="322" name="Google Shape;322;p7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36" r:id="rId19"/>
    <p:sldLayoutId id="2147483737" r:id="rId20"/>
    <p:sldLayoutId id="2147483738" r:id="rId21"/>
    <p:sldLayoutId id="2147483739" r:id="rId22"/>
    <p:sldLayoutId id="2147483740" r:id="rId23"/>
    <p:sldLayoutId id="2147483741" r:id="rId24"/>
    <p:sldLayoutId id="2147483742" r:id="rId25"/>
    <p:sldLayoutId id="2147483743" r:id="rId26"/>
    <p:sldLayoutId id="2147483744" r:id="rId27"/>
    <p:sldLayoutId id="2147483745" r:id="rId28"/>
    <p:sldLayoutId id="2147483746" r:id="rId29"/>
    <p:sldLayoutId id="2147483747" r:id="rId30"/>
    <p:sldLayoutId id="2147483748" r:id="rId31"/>
    <p:sldLayoutId id="2147483749" r:id="rId32"/>
    <p:sldLayoutId id="2147483750" r:id="rId33"/>
    <p:sldLayoutId id="2147483751" r:id="rId34"/>
    <p:sldLayoutId id="2147483752" r:id="rId3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0.xml"/><Relationship Id="rId3" Type="http://schemas.openxmlformats.org/officeDocument/2006/relationships/image" Target="../media/image88.png"/><Relationship Id="rId4" Type="http://schemas.openxmlformats.org/officeDocument/2006/relationships/image" Target="../media/image82.png"/><Relationship Id="rId5" Type="http://schemas.openxmlformats.org/officeDocument/2006/relationships/image" Target="../media/image87.png"/><Relationship Id="rId6" Type="http://schemas.openxmlformats.org/officeDocument/2006/relationships/image" Target="../media/image91.png"/><Relationship Id="rId7" Type="http://schemas.openxmlformats.org/officeDocument/2006/relationships/image" Target="../media/image102.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100.xml"/><Relationship Id="rId3" Type="http://schemas.openxmlformats.org/officeDocument/2006/relationships/image" Target="../media/image206.png"/><Relationship Id="rId4" Type="http://schemas.openxmlformats.org/officeDocument/2006/relationships/image" Target="../media/image225.png"/><Relationship Id="rId9" Type="http://schemas.openxmlformats.org/officeDocument/2006/relationships/image" Target="../media/image210.png"/><Relationship Id="rId5" Type="http://schemas.openxmlformats.org/officeDocument/2006/relationships/image" Target="../media/image209.png"/><Relationship Id="rId6" Type="http://schemas.openxmlformats.org/officeDocument/2006/relationships/image" Target="../media/image207.png"/><Relationship Id="rId7" Type="http://schemas.openxmlformats.org/officeDocument/2006/relationships/image" Target="../media/image202.png"/><Relationship Id="rId8" Type="http://schemas.openxmlformats.org/officeDocument/2006/relationships/image" Target="../media/image208.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101.xml"/><Relationship Id="rId3" Type="http://schemas.openxmlformats.org/officeDocument/2006/relationships/image" Target="../media/image206.png"/><Relationship Id="rId4" Type="http://schemas.openxmlformats.org/officeDocument/2006/relationships/image" Target="../media/image225.png"/><Relationship Id="rId9" Type="http://schemas.openxmlformats.org/officeDocument/2006/relationships/image" Target="../media/image210.png"/><Relationship Id="rId5" Type="http://schemas.openxmlformats.org/officeDocument/2006/relationships/image" Target="../media/image209.png"/><Relationship Id="rId6" Type="http://schemas.openxmlformats.org/officeDocument/2006/relationships/image" Target="../media/image207.png"/><Relationship Id="rId7" Type="http://schemas.openxmlformats.org/officeDocument/2006/relationships/image" Target="../media/image202.png"/><Relationship Id="rId8" Type="http://schemas.openxmlformats.org/officeDocument/2006/relationships/image" Target="../media/image208.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102.xml"/><Relationship Id="rId3" Type="http://schemas.openxmlformats.org/officeDocument/2006/relationships/image" Target="../media/image206.png"/><Relationship Id="rId4" Type="http://schemas.openxmlformats.org/officeDocument/2006/relationships/image" Target="../media/image225.png"/><Relationship Id="rId9" Type="http://schemas.openxmlformats.org/officeDocument/2006/relationships/image" Target="../media/image210.png"/><Relationship Id="rId5" Type="http://schemas.openxmlformats.org/officeDocument/2006/relationships/image" Target="../media/image209.png"/><Relationship Id="rId6" Type="http://schemas.openxmlformats.org/officeDocument/2006/relationships/image" Target="../media/image207.png"/><Relationship Id="rId7" Type="http://schemas.openxmlformats.org/officeDocument/2006/relationships/image" Target="../media/image202.png"/><Relationship Id="rId8" Type="http://schemas.openxmlformats.org/officeDocument/2006/relationships/image" Target="../media/image208.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103.xml"/><Relationship Id="rId3" Type="http://schemas.openxmlformats.org/officeDocument/2006/relationships/image" Target="../media/image206.png"/><Relationship Id="rId4" Type="http://schemas.openxmlformats.org/officeDocument/2006/relationships/image" Target="../media/image225.png"/><Relationship Id="rId9" Type="http://schemas.openxmlformats.org/officeDocument/2006/relationships/image" Target="../media/image210.png"/><Relationship Id="rId5" Type="http://schemas.openxmlformats.org/officeDocument/2006/relationships/image" Target="../media/image209.png"/><Relationship Id="rId6" Type="http://schemas.openxmlformats.org/officeDocument/2006/relationships/image" Target="../media/image207.png"/><Relationship Id="rId7" Type="http://schemas.openxmlformats.org/officeDocument/2006/relationships/image" Target="../media/image202.png"/><Relationship Id="rId8" Type="http://schemas.openxmlformats.org/officeDocument/2006/relationships/image" Target="../media/image208.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104.xml"/><Relationship Id="rId3" Type="http://schemas.openxmlformats.org/officeDocument/2006/relationships/image" Target="../media/image206.png"/><Relationship Id="rId4" Type="http://schemas.openxmlformats.org/officeDocument/2006/relationships/image" Target="../media/image225.png"/><Relationship Id="rId9" Type="http://schemas.openxmlformats.org/officeDocument/2006/relationships/image" Target="../media/image210.png"/><Relationship Id="rId5" Type="http://schemas.openxmlformats.org/officeDocument/2006/relationships/image" Target="../media/image209.png"/><Relationship Id="rId6" Type="http://schemas.openxmlformats.org/officeDocument/2006/relationships/image" Target="../media/image207.png"/><Relationship Id="rId7" Type="http://schemas.openxmlformats.org/officeDocument/2006/relationships/image" Target="../media/image202.png"/><Relationship Id="rId8" Type="http://schemas.openxmlformats.org/officeDocument/2006/relationships/image" Target="../media/image208.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05.xml"/><Relationship Id="rId3" Type="http://schemas.openxmlformats.org/officeDocument/2006/relationships/image" Target="../media/image221.png"/><Relationship Id="rId4" Type="http://schemas.openxmlformats.org/officeDocument/2006/relationships/image" Target="../media/image211.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06.xml"/><Relationship Id="rId3" Type="http://schemas.openxmlformats.org/officeDocument/2006/relationships/image" Target="../media/image212.png"/><Relationship Id="rId4" Type="http://schemas.openxmlformats.org/officeDocument/2006/relationships/image" Target="../media/image222.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107.xml"/><Relationship Id="rId3" Type="http://schemas.openxmlformats.org/officeDocument/2006/relationships/image" Target="../media/image213.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108.xml"/><Relationship Id="rId3" Type="http://schemas.openxmlformats.org/officeDocument/2006/relationships/image" Target="../media/image227.jp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09.xml"/><Relationship Id="rId3" Type="http://schemas.openxmlformats.org/officeDocument/2006/relationships/image" Target="../media/image215.png"/><Relationship Id="rId4" Type="http://schemas.openxmlformats.org/officeDocument/2006/relationships/image" Target="../media/image2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1.xml"/><Relationship Id="rId3" Type="http://schemas.openxmlformats.org/officeDocument/2006/relationships/image" Target="../media/image82.png"/><Relationship Id="rId4" Type="http://schemas.openxmlformats.org/officeDocument/2006/relationships/image" Target="../media/image87.png"/><Relationship Id="rId5" Type="http://schemas.openxmlformats.org/officeDocument/2006/relationships/image" Target="../media/image90.png"/><Relationship Id="rId6" Type="http://schemas.openxmlformats.org/officeDocument/2006/relationships/image" Target="../media/image88.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10.xml"/><Relationship Id="rId3" Type="http://schemas.openxmlformats.org/officeDocument/2006/relationships/image" Target="../media/image228.png"/><Relationship Id="rId4" Type="http://schemas.openxmlformats.org/officeDocument/2006/relationships/image" Target="../media/image226.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11.xml"/><Relationship Id="rId3" Type="http://schemas.openxmlformats.org/officeDocument/2006/relationships/image" Target="../media/image214.png"/><Relationship Id="rId4" Type="http://schemas.openxmlformats.org/officeDocument/2006/relationships/image" Target="../media/image218.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12.xml"/><Relationship Id="rId3" Type="http://schemas.openxmlformats.org/officeDocument/2006/relationships/image" Target="../media/image198.png"/><Relationship Id="rId4" Type="http://schemas.openxmlformats.org/officeDocument/2006/relationships/image" Target="../media/image204.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15.xml"/><Relationship Id="rId3" Type="http://schemas.openxmlformats.org/officeDocument/2006/relationships/image" Target="../media/image220.png"/><Relationship Id="rId4" Type="http://schemas.openxmlformats.org/officeDocument/2006/relationships/image" Target="../media/image217.png"/><Relationship Id="rId5" Type="http://schemas.openxmlformats.org/officeDocument/2006/relationships/image" Target="../media/image216.png"/><Relationship Id="rId6" Type="http://schemas.openxmlformats.org/officeDocument/2006/relationships/image" Target="../media/image219.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16.xml"/><Relationship Id="rId3" Type="http://schemas.openxmlformats.org/officeDocument/2006/relationships/image" Target="../media/image220.png"/><Relationship Id="rId4" Type="http://schemas.openxmlformats.org/officeDocument/2006/relationships/image" Target="../media/image217.png"/><Relationship Id="rId5" Type="http://schemas.openxmlformats.org/officeDocument/2006/relationships/image" Target="../media/image216.png"/><Relationship Id="rId6" Type="http://schemas.openxmlformats.org/officeDocument/2006/relationships/image" Target="../media/image219.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17.xml"/><Relationship Id="rId3" Type="http://schemas.openxmlformats.org/officeDocument/2006/relationships/image" Target="../media/image220.png"/><Relationship Id="rId4" Type="http://schemas.openxmlformats.org/officeDocument/2006/relationships/image" Target="../media/image217.png"/><Relationship Id="rId5" Type="http://schemas.openxmlformats.org/officeDocument/2006/relationships/image" Target="../media/image216.png"/><Relationship Id="rId6" Type="http://schemas.openxmlformats.org/officeDocument/2006/relationships/image" Target="../media/image219.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18.xml"/><Relationship Id="rId3" Type="http://schemas.openxmlformats.org/officeDocument/2006/relationships/image" Target="../media/image229.jp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19.xml"/><Relationship Id="rId3" Type="http://schemas.openxmlformats.org/officeDocument/2006/relationships/image" Target="../media/image229.jpg"/><Relationship Id="rId4" Type="http://schemas.openxmlformats.org/officeDocument/2006/relationships/image" Target="../media/image2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2.xml"/><Relationship Id="rId3" Type="http://schemas.openxmlformats.org/officeDocument/2006/relationships/image" Target="../media/image93.png"/><Relationship Id="rId4" Type="http://schemas.openxmlformats.org/officeDocument/2006/relationships/image" Target="../media/image98.png"/><Relationship Id="rId5" Type="http://schemas.openxmlformats.org/officeDocument/2006/relationships/image" Target="../media/image95.png"/><Relationship Id="rId6" Type="http://schemas.openxmlformats.org/officeDocument/2006/relationships/image" Target="../media/image97.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22.xml"/><Relationship Id="rId3" Type="http://schemas.openxmlformats.org/officeDocument/2006/relationships/image" Target="../media/image232.png"/><Relationship Id="rId4" Type="http://schemas.openxmlformats.org/officeDocument/2006/relationships/image" Target="../media/image65.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23.xml"/><Relationship Id="rId3" Type="http://schemas.openxmlformats.org/officeDocument/2006/relationships/image" Target="../media/image237.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124.xml"/><Relationship Id="rId3" Type="http://schemas.openxmlformats.org/officeDocument/2006/relationships/hyperlink" Target="http://www.youtube.com/watch?v=yOkoTPxIMB4" TargetMode="External"/><Relationship Id="rId4" Type="http://schemas.openxmlformats.org/officeDocument/2006/relationships/image" Target="../media/image236.jp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126.xml"/><Relationship Id="rId3" Type="http://schemas.openxmlformats.org/officeDocument/2006/relationships/hyperlink" Target="http://www.youtube.com/watch?v=nByEaSTxgsw" TargetMode="External"/><Relationship Id="rId4" Type="http://schemas.openxmlformats.org/officeDocument/2006/relationships/image" Target="../media/image234.jpg"/><Relationship Id="rId5" Type="http://schemas.openxmlformats.org/officeDocument/2006/relationships/image" Target="../media/image230.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127.xml"/><Relationship Id="rId3" Type="http://schemas.openxmlformats.org/officeDocument/2006/relationships/image" Target="../media/image231.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28.xml"/><Relationship Id="rId3" Type="http://schemas.openxmlformats.org/officeDocument/2006/relationships/image" Target="../media/image238.jp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129.xml"/><Relationship Id="rId3" Type="http://schemas.openxmlformats.org/officeDocument/2006/relationships/image" Target="../media/image23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3.xml"/><Relationship Id="rId3" Type="http://schemas.openxmlformats.org/officeDocument/2006/relationships/image" Target="../media/image93.png"/><Relationship Id="rId4" Type="http://schemas.openxmlformats.org/officeDocument/2006/relationships/image" Target="../media/image97.png"/><Relationship Id="rId5" Type="http://schemas.openxmlformats.org/officeDocument/2006/relationships/image" Target="../media/image95.png"/><Relationship Id="rId6" Type="http://schemas.openxmlformats.org/officeDocument/2006/relationships/image" Target="../media/image9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4.xml"/><Relationship Id="rId3" Type="http://schemas.openxmlformats.org/officeDocument/2006/relationships/image" Target="../media/image94.png"/><Relationship Id="rId4" Type="http://schemas.openxmlformats.org/officeDocument/2006/relationships/image" Target="../media/image82.png"/><Relationship Id="rId5" Type="http://schemas.openxmlformats.org/officeDocument/2006/relationships/image" Target="../media/image99.png"/><Relationship Id="rId6" Type="http://schemas.openxmlformats.org/officeDocument/2006/relationships/image" Target="../media/image92.png"/><Relationship Id="rId7" Type="http://schemas.openxmlformats.org/officeDocument/2006/relationships/image" Target="../media/image87.png"/><Relationship Id="rId8" Type="http://schemas.openxmlformats.org/officeDocument/2006/relationships/image" Target="../media/image9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5.xml"/><Relationship Id="rId3" Type="http://schemas.openxmlformats.org/officeDocument/2006/relationships/image" Target="../media/image101.jpg"/><Relationship Id="rId4" Type="http://schemas.openxmlformats.org/officeDocument/2006/relationships/image" Target="../media/image10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7.xml"/><Relationship Id="rId3" Type="http://schemas.openxmlformats.org/officeDocument/2006/relationships/image" Target="../media/image117.png"/><Relationship Id="rId4" Type="http://schemas.openxmlformats.org/officeDocument/2006/relationships/image" Target="../media/image105.jpg"/><Relationship Id="rId5" Type="http://schemas.openxmlformats.org/officeDocument/2006/relationships/image" Target="../media/image115.png"/><Relationship Id="rId6" Type="http://schemas.openxmlformats.org/officeDocument/2006/relationships/image" Target="../media/image1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8.xml"/><Relationship Id="rId3" Type="http://schemas.openxmlformats.org/officeDocument/2006/relationships/image" Target="../media/image1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9.xml"/><Relationship Id="rId3" Type="http://schemas.openxmlformats.org/officeDocument/2006/relationships/image" Target="../media/image11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xml"/><Relationship Id="rId3" Type="http://schemas.openxmlformats.org/officeDocument/2006/relationships/image" Target="../media/image7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0.xml"/><Relationship Id="rId3" Type="http://schemas.openxmlformats.org/officeDocument/2006/relationships/image" Target="../media/image1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1.xml"/><Relationship Id="rId3" Type="http://schemas.openxmlformats.org/officeDocument/2006/relationships/image" Target="../media/image104.jpg"/><Relationship Id="rId4" Type="http://schemas.openxmlformats.org/officeDocument/2006/relationships/image" Target="../media/image10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3.xml"/><Relationship Id="rId3" Type="http://schemas.openxmlformats.org/officeDocument/2006/relationships/image" Target="../media/image107.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4.xml"/><Relationship Id="rId3" Type="http://schemas.openxmlformats.org/officeDocument/2006/relationships/image" Target="../media/image108.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5.xml"/><Relationship Id="rId3" Type="http://schemas.openxmlformats.org/officeDocument/2006/relationships/image" Target="../media/image114.jpg"/><Relationship Id="rId4" Type="http://schemas.openxmlformats.org/officeDocument/2006/relationships/image" Target="../media/image11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6.xml"/><Relationship Id="rId3" Type="http://schemas.openxmlformats.org/officeDocument/2006/relationships/image" Target="../media/image10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8.xml"/><Relationship Id="rId3" Type="http://schemas.openxmlformats.org/officeDocument/2006/relationships/image" Target="../media/image7.png"/><Relationship Id="rId4" Type="http://schemas.openxmlformats.org/officeDocument/2006/relationships/image" Target="../media/image11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9.xml"/><Relationship Id="rId3" Type="http://schemas.openxmlformats.org/officeDocument/2006/relationships/image" Target="../media/image1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7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31.xml"/><Relationship Id="rId3" Type="http://schemas.openxmlformats.org/officeDocument/2006/relationships/image" Target="../media/image11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32.xml"/><Relationship Id="rId3" Type="http://schemas.openxmlformats.org/officeDocument/2006/relationships/image" Target="../media/image11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7.xml"/><Relationship Id="rId2" Type="http://schemas.openxmlformats.org/officeDocument/2006/relationships/notesSlide" Target="../notesSlides/notesSlide33.xml"/><Relationship Id="rId3" Type="http://schemas.openxmlformats.org/officeDocument/2006/relationships/image" Target="../media/image121.png"/><Relationship Id="rId4" Type="http://schemas.openxmlformats.org/officeDocument/2006/relationships/image" Target="../media/image123.png"/><Relationship Id="rId5" Type="http://schemas.openxmlformats.org/officeDocument/2006/relationships/image" Target="../media/image122.png"/><Relationship Id="rId6" Type="http://schemas.openxmlformats.org/officeDocument/2006/relationships/image" Target="../media/image124.png"/><Relationship Id="rId7" Type="http://schemas.openxmlformats.org/officeDocument/2006/relationships/image" Target="../media/image125.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8.xml"/><Relationship Id="rId2" Type="http://schemas.openxmlformats.org/officeDocument/2006/relationships/notesSlide" Target="../notesSlides/notesSlide34.xml"/><Relationship Id="rId3" Type="http://schemas.openxmlformats.org/officeDocument/2006/relationships/image" Target="../media/image121.png"/><Relationship Id="rId4" Type="http://schemas.openxmlformats.org/officeDocument/2006/relationships/image" Target="../media/image123.png"/><Relationship Id="rId5" Type="http://schemas.openxmlformats.org/officeDocument/2006/relationships/image" Target="../media/image122.png"/><Relationship Id="rId6" Type="http://schemas.openxmlformats.org/officeDocument/2006/relationships/image" Target="../media/image12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8.xml"/><Relationship Id="rId2" Type="http://schemas.openxmlformats.org/officeDocument/2006/relationships/notesSlide" Target="../notesSlides/notesSlide35.xml"/><Relationship Id="rId3" Type="http://schemas.openxmlformats.org/officeDocument/2006/relationships/image" Target="../media/image12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9.xml"/><Relationship Id="rId2" Type="http://schemas.openxmlformats.org/officeDocument/2006/relationships/notesSlide" Target="../notesSlides/notesSlide36.xml"/><Relationship Id="rId3" Type="http://schemas.openxmlformats.org/officeDocument/2006/relationships/image" Target="../media/image141.png"/><Relationship Id="rId4" Type="http://schemas.openxmlformats.org/officeDocument/2006/relationships/image" Target="../media/image130.png"/><Relationship Id="rId5" Type="http://schemas.openxmlformats.org/officeDocument/2006/relationships/image" Target="../media/image13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7.xml"/><Relationship Id="rId2" Type="http://schemas.openxmlformats.org/officeDocument/2006/relationships/notesSlide" Target="../notesSlides/notesSlide37.xml"/><Relationship Id="rId3" Type="http://schemas.openxmlformats.org/officeDocument/2006/relationships/image" Target="../media/image132.jpg"/><Relationship Id="rId4" Type="http://schemas.openxmlformats.org/officeDocument/2006/relationships/image" Target="../media/image13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38.xml"/><Relationship Id="rId3" Type="http://schemas.openxmlformats.org/officeDocument/2006/relationships/image" Target="../media/image137.png"/><Relationship Id="rId4" Type="http://schemas.openxmlformats.org/officeDocument/2006/relationships/image" Target="../media/image131.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1.xml"/><Relationship Id="rId2" Type="http://schemas.openxmlformats.org/officeDocument/2006/relationships/notesSlide" Target="../notesSlides/notesSlide39.xml"/><Relationship Id="rId3" Type="http://schemas.openxmlformats.org/officeDocument/2006/relationships/image" Target="../media/image121.png"/><Relationship Id="rId4" Type="http://schemas.openxmlformats.org/officeDocument/2006/relationships/image" Target="../media/image123.png"/><Relationship Id="rId5" Type="http://schemas.openxmlformats.org/officeDocument/2006/relationships/image" Target="../media/image122.png"/><Relationship Id="rId6" Type="http://schemas.openxmlformats.org/officeDocument/2006/relationships/image" Target="../media/image12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xml"/><Relationship Id="rId3" Type="http://schemas.openxmlformats.org/officeDocument/2006/relationships/hyperlink" Target="mailto:contactus@3dmoleculardesigns.com" TargetMode="External"/><Relationship Id="rId4" Type="http://schemas.openxmlformats.org/officeDocument/2006/relationships/hyperlink" Target="https://www.forms.teacherscollegesj.edu//3dmd" TargetMode="External"/><Relationship Id="rId5" Type="http://schemas.openxmlformats.org/officeDocument/2006/relationships/hyperlink" Target="https://www.forms.teacherscollegesj.edu//3dmd" TargetMode="External"/><Relationship Id="rId6" Type="http://schemas.openxmlformats.org/officeDocument/2006/relationships/image" Target="../media/image80.png"/><Relationship Id="rId7" Type="http://schemas.openxmlformats.org/officeDocument/2006/relationships/image" Target="../media/image8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1.xml"/><Relationship Id="rId2" Type="http://schemas.openxmlformats.org/officeDocument/2006/relationships/notesSlide" Target="../notesSlides/notesSlide40.xml"/><Relationship Id="rId3" Type="http://schemas.openxmlformats.org/officeDocument/2006/relationships/image" Target="../media/image121.png"/><Relationship Id="rId4" Type="http://schemas.openxmlformats.org/officeDocument/2006/relationships/image" Target="../media/image124.png"/><Relationship Id="rId5" Type="http://schemas.openxmlformats.org/officeDocument/2006/relationships/image" Target="../media/image122.png"/><Relationship Id="rId6" Type="http://schemas.openxmlformats.org/officeDocument/2006/relationships/image" Target="../media/image12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41.xml"/><Relationship Id="rId3" Type="http://schemas.openxmlformats.org/officeDocument/2006/relationships/image" Target="../media/image121.png"/><Relationship Id="rId4" Type="http://schemas.openxmlformats.org/officeDocument/2006/relationships/image" Target="../media/image124.png"/><Relationship Id="rId5" Type="http://schemas.openxmlformats.org/officeDocument/2006/relationships/image" Target="../media/image122.png"/><Relationship Id="rId6" Type="http://schemas.openxmlformats.org/officeDocument/2006/relationships/image" Target="../media/image12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9.xml"/><Relationship Id="rId2" Type="http://schemas.openxmlformats.org/officeDocument/2006/relationships/notesSlide" Target="../notesSlides/notesSlide42.xml"/><Relationship Id="rId3" Type="http://schemas.openxmlformats.org/officeDocument/2006/relationships/image" Target="../media/image139.png"/><Relationship Id="rId4" Type="http://schemas.openxmlformats.org/officeDocument/2006/relationships/image" Target="../media/image121.png"/><Relationship Id="rId5" Type="http://schemas.openxmlformats.org/officeDocument/2006/relationships/image" Target="../media/image124.png"/><Relationship Id="rId6" Type="http://schemas.openxmlformats.org/officeDocument/2006/relationships/image" Target="../media/image122.png"/><Relationship Id="rId7" Type="http://schemas.openxmlformats.org/officeDocument/2006/relationships/image" Target="../media/image12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2.xml"/><Relationship Id="rId2" Type="http://schemas.openxmlformats.org/officeDocument/2006/relationships/notesSlide" Target="../notesSlides/notesSlide43.xml"/><Relationship Id="rId3" Type="http://schemas.openxmlformats.org/officeDocument/2006/relationships/image" Target="../media/image122.png"/><Relationship Id="rId4" Type="http://schemas.openxmlformats.org/officeDocument/2006/relationships/image" Target="../media/image121.png"/><Relationship Id="rId5" Type="http://schemas.openxmlformats.org/officeDocument/2006/relationships/image" Target="../media/image123.png"/><Relationship Id="rId6" Type="http://schemas.openxmlformats.org/officeDocument/2006/relationships/image" Target="../media/image12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7.xml"/><Relationship Id="rId2" Type="http://schemas.openxmlformats.org/officeDocument/2006/relationships/notesSlide" Target="../notesSlides/notesSlide44.xml"/><Relationship Id="rId3" Type="http://schemas.openxmlformats.org/officeDocument/2006/relationships/image" Target="../media/image133.png"/><Relationship Id="rId4" Type="http://schemas.openxmlformats.org/officeDocument/2006/relationships/image" Target="../media/image12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3.xml"/><Relationship Id="rId2" Type="http://schemas.openxmlformats.org/officeDocument/2006/relationships/notesSlide" Target="../notesSlides/notesSlide45.xml"/><Relationship Id="rId3" Type="http://schemas.openxmlformats.org/officeDocument/2006/relationships/image" Target="../media/image133.png"/><Relationship Id="rId4" Type="http://schemas.openxmlformats.org/officeDocument/2006/relationships/image" Target="../media/image123.png"/><Relationship Id="rId5" Type="http://schemas.openxmlformats.org/officeDocument/2006/relationships/image" Target="../media/image124.png"/><Relationship Id="rId6" Type="http://schemas.openxmlformats.org/officeDocument/2006/relationships/image" Target="../media/image122.png"/><Relationship Id="rId7" Type="http://schemas.openxmlformats.org/officeDocument/2006/relationships/image" Target="../media/image121.png"/><Relationship Id="rId8" Type="http://schemas.openxmlformats.org/officeDocument/2006/relationships/image" Target="../media/image12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3.xml"/><Relationship Id="rId2" Type="http://schemas.openxmlformats.org/officeDocument/2006/relationships/notesSlide" Target="../notesSlides/notesSlide46.xml"/><Relationship Id="rId3" Type="http://schemas.openxmlformats.org/officeDocument/2006/relationships/image" Target="../media/image126.jpg"/><Relationship Id="rId4" Type="http://schemas.openxmlformats.org/officeDocument/2006/relationships/image" Target="../media/image127.png"/><Relationship Id="rId9" Type="http://schemas.openxmlformats.org/officeDocument/2006/relationships/image" Target="../media/image123.png"/><Relationship Id="rId5" Type="http://schemas.openxmlformats.org/officeDocument/2006/relationships/image" Target="../media/image133.png"/><Relationship Id="rId6" Type="http://schemas.openxmlformats.org/officeDocument/2006/relationships/image" Target="../media/image122.png"/><Relationship Id="rId7" Type="http://schemas.openxmlformats.org/officeDocument/2006/relationships/image" Target="../media/image124.png"/><Relationship Id="rId8" Type="http://schemas.openxmlformats.org/officeDocument/2006/relationships/image" Target="../media/image12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3.xml"/><Relationship Id="rId2" Type="http://schemas.openxmlformats.org/officeDocument/2006/relationships/notesSlide" Target="../notesSlides/notesSlide47.xml"/><Relationship Id="rId3" Type="http://schemas.openxmlformats.org/officeDocument/2006/relationships/image" Target="../media/image127.png"/><Relationship Id="rId4" Type="http://schemas.openxmlformats.org/officeDocument/2006/relationships/image" Target="../media/image121.png"/><Relationship Id="rId5" Type="http://schemas.openxmlformats.org/officeDocument/2006/relationships/image" Target="../media/image123.png"/><Relationship Id="rId6" Type="http://schemas.openxmlformats.org/officeDocument/2006/relationships/image" Target="../media/image124.png"/><Relationship Id="rId7" Type="http://schemas.openxmlformats.org/officeDocument/2006/relationships/image" Target="../media/image122.png"/><Relationship Id="rId8" Type="http://schemas.openxmlformats.org/officeDocument/2006/relationships/image" Target="../media/image12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1.xml"/><Relationship Id="rId2" Type="http://schemas.openxmlformats.org/officeDocument/2006/relationships/notesSlide" Target="../notesSlides/notesSlide48.xml"/><Relationship Id="rId3" Type="http://schemas.openxmlformats.org/officeDocument/2006/relationships/image" Target="../media/image127.png"/><Relationship Id="rId4" Type="http://schemas.openxmlformats.org/officeDocument/2006/relationships/image" Target="../media/image133.png"/><Relationship Id="rId5" Type="http://schemas.openxmlformats.org/officeDocument/2006/relationships/image" Target="../media/image121.png"/><Relationship Id="rId6" Type="http://schemas.openxmlformats.org/officeDocument/2006/relationships/image" Target="../media/image123.png"/><Relationship Id="rId7" Type="http://schemas.openxmlformats.org/officeDocument/2006/relationships/image" Target="../media/image122.png"/><Relationship Id="rId8" Type="http://schemas.openxmlformats.org/officeDocument/2006/relationships/image" Target="../media/image12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1.xml"/><Relationship Id="rId2" Type="http://schemas.openxmlformats.org/officeDocument/2006/relationships/notesSlide" Target="../notesSlides/notesSlide49.xml"/><Relationship Id="rId3" Type="http://schemas.openxmlformats.org/officeDocument/2006/relationships/image" Target="../media/image127.png"/><Relationship Id="rId4" Type="http://schemas.openxmlformats.org/officeDocument/2006/relationships/image" Target="../media/image133.png"/><Relationship Id="rId5" Type="http://schemas.openxmlformats.org/officeDocument/2006/relationships/image" Target="../media/image122.png"/><Relationship Id="rId6" Type="http://schemas.openxmlformats.org/officeDocument/2006/relationships/image" Target="../media/image124.png"/><Relationship Id="rId7" Type="http://schemas.openxmlformats.org/officeDocument/2006/relationships/image" Target="../media/image121.png"/><Relationship Id="rId8" Type="http://schemas.openxmlformats.org/officeDocument/2006/relationships/image" Target="../media/image1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7.xml"/><Relationship Id="rId2" Type="http://schemas.openxmlformats.org/officeDocument/2006/relationships/notesSlide" Target="../notesSlides/notesSlide50.xml"/><Relationship Id="rId3" Type="http://schemas.openxmlformats.org/officeDocument/2006/relationships/image" Target="../media/image142.png"/><Relationship Id="rId4" Type="http://schemas.openxmlformats.org/officeDocument/2006/relationships/image" Target="../media/image123.png"/><Relationship Id="rId9" Type="http://schemas.openxmlformats.org/officeDocument/2006/relationships/image" Target="../media/image146.png"/><Relationship Id="rId5" Type="http://schemas.openxmlformats.org/officeDocument/2006/relationships/image" Target="../media/image121.png"/><Relationship Id="rId6" Type="http://schemas.openxmlformats.org/officeDocument/2006/relationships/image" Target="../media/image122.png"/><Relationship Id="rId7" Type="http://schemas.openxmlformats.org/officeDocument/2006/relationships/image" Target="../media/image124.png"/><Relationship Id="rId8" Type="http://schemas.openxmlformats.org/officeDocument/2006/relationships/image" Target="../media/image12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7.xml"/><Relationship Id="rId2" Type="http://schemas.openxmlformats.org/officeDocument/2006/relationships/notesSlide" Target="../notesSlides/notesSlide51.xml"/><Relationship Id="rId3" Type="http://schemas.openxmlformats.org/officeDocument/2006/relationships/image" Target="../media/image127.png"/><Relationship Id="rId4" Type="http://schemas.openxmlformats.org/officeDocument/2006/relationships/image" Target="../media/image121.png"/><Relationship Id="rId5" Type="http://schemas.openxmlformats.org/officeDocument/2006/relationships/image" Target="../media/image123.png"/><Relationship Id="rId6" Type="http://schemas.openxmlformats.org/officeDocument/2006/relationships/image" Target="../media/image124.png"/><Relationship Id="rId7" Type="http://schemas.openxmlformats.org/officeDocument/2006/relationships/image" Target="../media/image122.png"/><Relationship Id="rId8" Type="http://schemas.openxmlformats.org/officeDocument/2006/relationships/image" Target="../media/image12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7.xml"/><Relationship Id="rId2" Type="http://schemas.openxmlformats.org/officeDocument/2006/relationships/notesSlide" Target="../notesSlides/notesSlide52.xml"/><Relationship Id="rId3" Type="http://schemas.openxmlformats.org/officeDocument/2006/relationships/image" Target="../media/image13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7.xml"/><Relationship Id="rId2" Type="http://schemas.openxmlformats.org/officeDocument/2006/relationships/notesSlide" Target="../notesSlides/notesSlide53.xml"/><Relationship Id="rId3" Type="http://schemas.openxmlformats.org/officeDocument/2006/relationships/image" Target="../media/image15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3.xml"/><Relationship Id="rId2" Type="http://schemas.openxmlformats.org/officeDocument/2006/relationships/notesSlide" Target="../notesSlides/notesSlide54.xml"/><Relationship Id="rId3" Type="http://schemas.openxmlformats.org/officeDocument/2006/relationships/image" Target="../media/image127.png"/><Relationship Id="rId4" Type="http://schemas.openxmlformats.org/officeDocument/2006/relationships/image" Target="../media/image13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55.xml"/><Relationship Id="rId3" Type="http://schemas.openxmlformats.org/officeDocument/2006/relationships/hyperlink" Target="http://www.youtube.com/watch?v=v77I_bByCDQ" TargetMode="External"/><Relationship Id="rId4" Type="http://schemas.openxmlformats.org/officeDocument/2006/relationships/image" Target="../media/image136.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56.xml"/><Relationship Id="rId3" Type="http://schemas.openxmlformats.org/officeDocument/2006/relationships/image" Target="../media/image7.png"/><Relationship Id="rId4" Type="http://schemas.openxmlformats.org/officeDocument/2006/relationships/image" Target="../media/image159.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59.xml"/><Relationship Id="rId3" Type="http://schemas.openxmlformats.org/officeDocument/2006/relationships/image" Target="../media/image140.png"/><Relationship Id="rId4" Type="http://schemas.openxmlformats.org/officeDocument/2006/relationships/image" Target="../media/image147.png"/><Relationship Id="rId5" Type="http://schemas.openxmlformats.org/officeDocument/2006/relationships/image" Target="../media/image148.png"/><Relationship Id="rId6" Type="http://schemas.openxmlformats.org/officeDocument/2006/relationships/image" Target="../media/image143.png"/><Relationship Id="rId7" Type="http://schemas.openxmlformats.org/officeDocument/2006/relationships/image" Target="../media/image15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xml"/><Relationship Id="rId3" Type="http://schemas.openxmlformats.org/officeDocument/2006/relationships/image" Target="../media/image76.png"/><Relationship Id="rId4" Type="http://schemas.openxmlformats.org/officeDocument/2006/relationships/image" Target="../media/image78.png"/><Relationship Id="rId5" Type="http://schemas.openxmlformats.org/officeDocument/2006/relationships/image" Target="../media/image79.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60.xml"/><Relationship Id="rId3" Type="http://schemas.openxmlformats.org/officeDocument/2006/relationships/image" Target="../media/image144.png"/><Relationship Id="rId4" Type="http://schemas.openxmlformats.org/officeDocument/2006/relationships/image" Target="../media/image152.png"/><Relationship Id="rId5" Type="http://schemas.openxmlformats.org/officeDocument/2006/relationships/image" Target="../media/image157.png"/><Relationship Id="rId6" Type="http://schemas.openxmlformats.org/officeDocument/2006/relationships/image" Target="../media/image151.png"/><Relationship Id="rId7" Type="http://schemas.openxmlformats.org/officeDocument/2006/relationships/image" Target="../media/image145.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61.xml"/><Relationship Id="rId3" Type="http://schemas.openxmlformats.org/officeDocument/2006/relationships/image" Target="../media/image149.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62.xml"/><Relationship Id="rId3" Type="http://schemas.openxmlformats.org/officeDocument/2006/relationships/image" Target="../media/image153.png"/><Relationship Id="rId4" Type="http://schemas.openxmlformats.org/officeDocument/2006/relationships/image" Target="../media/image16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63.xml"/><Relationship Id="rId3" Type="http://schemas.openxmlformats.org/officeDocument/2006/relationships/image" Target="../media/image153.png"/><Relationship Id="rId4" Type="http://schemas.openxmlformats.org/officeDocument/2006/relationships/image" Target="../media/image16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64.xml"/><Relationship Id="rId3" Type="http://schemas.openxmlformats.org/officeDocument/2006/relationships/image" Target="../media/image167.png"/><Relationship Id="rId4" Type="http://schemas.openxmlformats.org/officeDocument/2006/relationships/image" Target="../media/image163.png"/><Relationship Id="rId5" Type="http://schemas.openxmlformats.org/officeDocument/2006/relationships/image" Target="../media/image154.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65.xml"/><Relationship Id="rId3" Type="http://schemas.openxmlformats.org/officeDocument/2006/relationships/image" Target="../media/image155.png"/><Relationship Id="rId4" Type="http://schemas.openxmlformats.org/officeDocument/2006/relationships/image" Target="../media/image156.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66.xml"/><Relationship Id="rId3" Type="http://schemas.openxmlformats.org/officeDocument/2006/relationships/image" Target="../media/image155.png"/><Relationship Id="rId4" Type="http://schemas.openxmlformats.org/officeDocument/2006/relationships/image" Target="../media/image156.png"/><Relationship Id="rId5" Type="http://schemas.openxmlformats.org/officeDocument/2006/relationships/image" Target="../media/image160.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67.xml"/><Relationship Id="rId3" Type="http://schemas.openxmlformats.org/officeDocument/2006/relationships/image" Target="../media/image182.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68.xml"/><Relationship Id="rId3" Type="http://schemas.openxmlformats.org/officeDocument/2006/relationships/image" Target="../media/image155.png"/><Relationship Id="rId4" Type="http://schemas.openxmlformats.org/officeDocument/2006/relationships/image" Target="../media/image156.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69.xml"/><Relationship Id="rId3" Type="http://schemas.openxmlformats.org/officeDocument/2006/relationships/image" Target="../media/image155.png"/><Relationship Id="rId4" Type="http://schemas.openxmlformats.org/officeDocument/2006/relationships/image" Target="../media/image15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70.xml"/><Relationship Id="rId3" Type="http://schemas.openxmlformats.org/officeDocument/2006/relationships/image" Target="../media/image162.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72.xml"/><Relationship Id="rId3" Type="http://schemas.openxmlformats.org/officeDocument/2006/relationships/image" Target="../media/image171.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73.xml"/><Relationship Id="rId3" Type="http://schemas.openxmlformats.org/officeDocument/2006/relationships/image" Target="../media/image171.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75.xml"/><Relationship Id="rId3" Type="http://schemas.openxmlformats.org/officeDocument/2006/relationships/image" Target="../media/image144.png"/><Relationship Id="rId4" Type="http://schemas.openxmlformats.org/officeDocument/2006/relationships/image" Target="../media/image152.png"/><Relationship Id="rId5" Type="http://schemas.openxmlformats.org/officeDocument/2006/relationships/image" Target="../media/image157.png"/><Relationship Id="rId6" Type="http://schemas.openxmlformats.org/officeDocument/2006/relationships/image" Target="../media/image151.png"/><Relationship Id="rId7" Type="http://schemas.openxmlformats.org/officeDocument/2006/relationships/image" Target="../media/image145.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76.xml"/><Relationship Id="rId3" Type="http://schemas.openxmlformats.org/officeDocument/2006/relationships/image" Target="../media/image161.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9.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77.xml"/><Relationship Id="rId3" Type="http://schemas.openxmlformats.org/officeDocument/2006/relationships/image" Target="../media/image164.png"/><Relationship Id="rId4" Type="http://schemas.openxmlformats.org/officeDocument/2006/relationships/image" Target="../media/image161.png"/><Relationship Id="rId5" Type="http://schemas.openxmlformats.org/officeDocument/2006/relationships/image" Target="../media/image169.png"/><Relationship Id="rId6" Type="http://schemas.openxmlformats.org/officeDocument/2006/relationships/image" Target="../media/image165.png"/><Relationship Id="rId7" Type="http://schemas.openxmlformats.org/officeDocument/2006/relationships/image" Target="../media/image175.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78.xml"/><Relationship Id="rId3" Type="http://schemas.openxmlformats.org/officeDocument/2006/relationships/image" Target="../media/image177.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79.xml"/><Relationship Id="rId3" Type="http://schemas.openxmlformats.org/officeDocument/2006/relationships/image" Target="../media/image17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80.xml"/><Relationship Id="rId3" Type="http://schemas.openxmlformats.org/officeDocument/2006/relationships/image" Target="../media/image170.png"/><Relationship Id="rId4" Type="http://schemas.openxmlformats.org/officeDocument/2006/relationships/image" Target="../media/image174.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81.xml"/><Relationship Id="rId3" Type="http://schemas.openxmlformats.org/officeDocument/2006/relationships/image" Target="../media/image170.png"/><Relationship Id="rId4" Type="http://schemas.openxmlformats.org/officeDocument/2006/relationships/image" Target="../media/image174.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82.xml"/><Relationship Id="rId3" Type="http://schemas.openxmlformats.org/officeDocument/2006/relationships/image" Target="../media/image172.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83.xml"/><Relationship Id="rId3" Type="http://schemas.openxmlformats.org/officeDocument/2006/relationships/image" Target="../media/image164.png"/><Relationship Id="rId4" Type="http://schemas.openxmlformats.org/officeDocument/2006/relationships/image" Target="../media/image161.png"/><Relationship Id="rId5" Type="http://schemas.openxmlformats.org/officeDocument/2006/relationships/image" Target="../media/image169.png"/><Relationship Id="rId6" Type="http://schemas.openxmlformats.org/officeDocument/2006/relationships/image" Target="../media/image165.png"/><Relationship Id="rId7" Type="http://schemas.openxmlformats.org/officeDocument/2006/relationships/image" Target="../media/image168.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84.xml"/><Relationship Id="rId3" Type="http://schemas.openxmlformats.org/officeDocument/2006/relationships/image" Target="../media/image174.png"/><Relationship Id="rId4" Type="http://schemas.openxmlformats.org/officeDocument/2006/relationships/image" Target="../media/image170.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85.xml"/><Relationship Id="rId3" Type="http://schemas.openxmlformats.org/officeDocument/2006/relationships/image" Target="../media/image188.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87.xml"/><Relationship Id="rId3" Type="http://schemas.openxmlformats.org/officeDocument/2006/relationships/image" Target="../media/image140.png"/><Relationship Id="rId4" Type="http://schemas.openxmlformats.org/officeDocument/2006/relationships/image" Target="../media/image147.png"/><Relationship Id="rId5" Type="http://schemas.openxmlformats.org/officeDocument/2006/relationships/image" Target="../media/image148.png"/><Relationship Id="rId6" Type="http://schemas.openxmlformats.org/officeDocument/2006/relationships/image" Target="../media/image143.png"/><Relationship Id="rId7" Type="http://schemas.openxmlformats.org/officeDocument/2006/relationships/image" Target="../media/image150.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88.xml"/><Relationship Id="rId3" Type="http://schemas.openxmlformats.org/officeDocument/2006/relationships/image" Target="../media/image174.png"/><Relationship Id="rId4" Type="http://schemas.openxmlformats.org/officeDocument/2006/relationships/image" Target="../media/image170.png"/><Relationship Id="rId5" Type="http://schemas.openxmlformats.org/officeDocument/2006/relationships/image" Target="../media/image178.png"/><Relationship Id="rId6" Type="http://schemas.openxmlformats.org/officeDocument/2006/relationships/image" Target="../media/image176.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89.xml"/><Relationship Id="rId3" Type="http://schemas.openxmlformats.org/officeDocument/2006/relationships/image" Target="../media/image18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9.xml"/><Relationship Id="rId3" Type="http://schemas.openxmlformats.org/officeDocument/2006/relationships/image" Target="../media/image86.png"/><Relationship Id="rId4" Type="http://schemas.openxmlformats.org/officeDocument/2006/relationships/image" Target="../media/image85.png"/><Relationship Id="rId9" Type="http://schemas.openxmlformats.org/officeDocument/2006/relationships/image" Target="../media/image83.png"/><Relationship Id="rId5" Type="http://schemas.openxmlformats.org/officeDocument/2006/relationships/image" Target="../media/image82.png"/><Relationship Id="rId6" Type="http://schemas.openxmlformats.org/officeDocument/2006/relationships/image" Target="../media/image87.png"/><Relationship Id="rId7" Type="http://schemas.openxmlformats.org/officeDocument/2006/relationships/image" Target="../media/image89.png"/><Relationship Id="rId8" Type="http://schemas.openxmlformats.org/officeDocument/2006/relationships/image" Target="../media/image81.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90.xml"/><Relationship Id="rId3" Type="http://schemas.openxmlformats.org/officeDocument/2006/relationships/image" Target="../media/image185.png"/><Relationship Id="rId4" Type="http://schemas.openxmlformats.org/officeDocument/2006/relationships/image" Target="../media/image191.png"/><Relationship Id="rId9" Type="http://schemas.openxmlformats.org/officeDocument/2006/relationships/image" Target="../media/image179.png"/><Relationship Id="rId5" Type="http://schemas.openxmlformats.org/officeDocument/2006/relationships/image" Target="../media/image183.png"/><Relationship Id="rId6" Type="http://schemas.openxmlformats.org/officeDocument/2006/relationships/image" Target="../media/image173.png"/><Relationship Id="rId7" Type="http://schemas.openxmlformats.org/officeDocument/2006/relationships/image" Target="../media/image186.png"/><Relationship Id="rId8" Type="http://schemas.openxmlformats.org/officeDocument/2006/relationships/image" Target="../media/image189.png"/><Relationship Id="rId11" Type="http://schemas.openxmlformats.org/officeDocument/2006/relationships/image" Target="../media/image187.png"/><Relationship Id="rId10" Type="http://schemas.openxmlformats.org/officeDocument/2006/relationships/image" Target="../media/image181.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91.xml"/><Relationship Id="rId3" Type="http://schemas.openxmlformats.org/officeDocument/2006/relationships/image" Target="../media/image191.png"/><Relationship Id="rId4" Type="http://schemas.openxmlformats.org/officeDocument/2006/relationships/image" Target="../media/image183.png"/><Relationship Id="rId9" Type="http://schemas.openxmlformats.org/officeDocument/2006/relationships/image" Target="../media/image187.png"/><Relationship Id="rId5" Type="http://schemas.openxmlformats.org/officeDocument/2006/relationships/image" Target="../media/image173.png"/><Relationship Id="rId6" Type="http://schemas.openxmlformats.org/officeDocument/2006/relationships/image" Target="../media/image186.png"/><Relationship Id="rId7" Type="http://schemas.openxmlformats.org/officeDocument/2006/relationships/image" Target="../media/image189.png"/><Relationship Id="rId8" Type="http://schemas.openxmlformats.org/officeDocument/2006/relationships/image" Target="../media/image181.png"/><Relationship Id="rId11" Type="http://schemas.openxmlformats.org/officeDocument/2006/relationships/image" Target="../media/image192.png"/><Relationship Id="rId10" Type="http://schemas.openxmlformats.org/officeDocument/2006/relationships/image" Target="../media/image190.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92.xml"/><Relationship Id="rId3" Type="http://schemas.openxmlformats.org/officeDocument/2006/relationships/image" Target="../media/image185.png"/><Relationship Id="rId4" Type="http://schemas.openxmlformats.org/officeDocument/2006/relationships/image" Target="../media/image197.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93.xml"/><Relationship Id="rId3" Type="http://schemas.openxmlformats.org/officeDocument/2006/relationships/image" Target="../media/image185.png"/><Relationship Id="rId4" Type="http://schemas.openxmlformats.org/officeDocument/2006/relationships/image" Target="../media/image197.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94.xml"/><Relationship Id="rId3" Type="http://schemas.openxmlformats.org/officeDocument/2006/relationships/image" Target="../media/image198.png"/><Relationship Id="rId4" Type="http://schemas.openxmlformats.org/officeDocument/2006/relationships/image" Target="../media/image204.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95.xml"/><Relationship Id="rId3" Type="http://schemas.openxmlformats.org/officeDocument/2006/relationships/image" Target="../media/image194.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96.xml"/><Relationship Id="rId3" Type="http://schemas.openxmlformats.org/officeDocument/2006/relationships/image" Target="../media/image193.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97.xml"/><Relationship Id="rId3" Type="http://schemas.openxmlformats.org/officeDocument/2006/relationships/image" Target="../media/image195.png"/><Relationship Id="rId4" Type="http://schemas.openxmlformats.org/officeDocument/2006/relationships/image" Target="../media/image201.png"/><Relationship Id="rId5" Type="http://schemas.openxmlformats.org/officeDocument/2006/relationships/image" Target="../media/image200.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98.xml"/><Relationship Id="rId3" Type="http://schemas.openxmlformats.org/officeDocument/2006/relationships/image" Target="../media/image195.png"/><Relationship Id="rId4" Type="http://schemas.openxmlformats.org/officeDocument/2006/relationships/image" Target="../media/image207.png"/><Relationship Id="rId5" Type="http://schemas.openxmlformats.org/officeDocument/2006/relationships/image" Target="../media/image202.png"/><Relationship Id="rId6" Type="http://schemas.openxmlformats.org/officeDocument/2006/relationships/image" Target="../media/image201.png"/><Relationship Id="rId7" Type="http://schemas.openxmlformats.org/officeDocument/2006/relationships/image" Target="../media/image200.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99.xml"/><Relationship Id="rId3" Type="http://schemas.openxmlformats.org/officeDocument/2006/relationships/image" Target="../media/image203.png"/><Relationship Id="rId4" Type="http://schemas.openxmlformats.org/officeDocument/2006/relationships/image" Target="../media/image205.png"/><Relationship Id="rId5" Type="http://schemas.openxmlformats.org/officeDocument/2006/relationships/image" Target="../media/image196.png"/><Relationship Id="rId6" Type="http://schemas.openxmlformats.org/officeDocument/2006/relationships/image" Target="../media/image19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8" name="Shape 638"/>
        <p:cNvGrpSpPr/>
        <p:nvPr/>
      </p:nvGrpSpPr>
      <p:grpSpPr>
        <a:xfrm>
          <a:off x="0" y="0"/>
          <a:ext cx="0" cy="0"/>
          <a:chOff x="0" y="0"/>
          <a:chExt cx="0" cy="0"/>
        </a:xfrm>
      </p:grpSpPr>
      <p:sp>
        <p:nvSpPr>
          <p:cNvPr id="639" name="Google Shape;639;p121"/>
          <p:cNvSpPr/>
          <p:nvPr/>
        </p:nvSpPr>
        <p:spPr>
          <a:xfrm>
            <a:off x="2867805" y="298905"/>
            <a:ext cx="3231300" cy="565800"/>
          </a:xfrm>
          <a:prstGeom prst="roundRect">
            <a:avLst>
              <a:gd fmla="val 16667" name="adj"/>
            </a:avLst>
          </a:prstGeom>
          <a:solidFill>
            <a:srgbClr val="F2F2F2"/>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640" name="Google Shape;640;p121"/>
          <p:cNvGrpSpPr/>
          <p:nvPr/>
        </p:nvGrpSpPr>
        <p:grpSpPr>
          <a:xfrm>
            <a:off x="1809175" y="989458"/>
            <a:ext cx="2218171" cy="2350549"/>
            <a:chOff x="1142919" y="370072"/>
            <a:chExt cx="3765994" cy="3721579"/>
          </a:xfrm>
        </p:grpSpPr>
        <p:pic>
          <p:nvPicPr>
            <p:cNvPr descr="A screenshot of a game&#10;&#10;AI-generated content may be incorrect." id="641" name="Google Shape;641;p121"/>
            <p:cNvPicPr preferRelativeResize="0"/>
            <p:nvPr/>
          </p:nvPicPr>
          <p:blipFill rotWithShape="1">
            <a:blip r:embed="rId3">
              <a:alphaModFix/>
            </a:blip>
            <a:srcRect b="0" l="0" r="0" t="0"/>
            <a:stretch/>
          </p:blipFill>
          <p:spPr>
            <a:xfrm>
              <a:off x="2010655" y="880866"/>
              <a:ext cx="2087498" cy="2331725"/>
            </a:xfrm>
            <a:prstGeom prst="rect">
              <a:avLst/>
            </a:prstGeom>
            <a:noFill/>
            <a:ln>
              <a:noFill/>
            </a:ln>
          </p:spPr>
        </p:pic>
        <p:grpSp>
          <p:nvGrpSpPr>
            <p:cNvPr id="642" name="Google Shape;642;p121"/>
            <p:cNvGrpSpPr/>
            <p:nvPr/>
          </p:nvGrpSpPr>
          <p:grpSpPr>
            <a:xfrm rot="10800000">
              <a:off x="2432366" y="370072"/>
              <a:ext cx="1100172" cy="871433"/>
              <a:chOff x="9326521" y="983064"/>
              <a:chExt cx="868055" cy="663141"/>
            </a:xfrm>
          </p:grpSpPr>
          <p:pic>
            <p:nvPicPr>
              <p:cNvPr descr="A white circle with a black border&#10;&#10;AI-generated content may be incorrect." id="643" name="Google Shape;643;p121"/>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644" name="Google Shape;644;p121"/>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645" name="Google Shape;645;p121"/>
            <p:cNvGrpSpPr/>
            <p:nvPr/>
          </p:nvGrpSpPr>
          <p:grpSpPr>
            <a:xfrm rot="-7024228">
              <a:off x="3720487" y="1941998"/>
              <a:ext cx="1100218" cy="871402"/>
              <a:chOff x="9326521" y="983064"/>
              <a:chExt cx="868055" cy="663141"/>
            </a:xfrm>
          </p:grpSpPr>
          <p:pic>
            <p:nvPicPr>
              <p:cNvPr descr="A white circle with a black border&#10;&#10;AI-generated content may be incorrect." id="646" name="Google Shape;646;p121"/>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647" name="Google Shape;647;p121"/>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648" name="Google Shape;648;p121"/>
            <p:cNvGrpSpPr/>
            <p:nvPr/>
          </p:nvGrpSpPr>
          <p:grpSpPr>
            <a:xfrm rot="-3367613">
              <a:off x="3025528" y="2956386"/>
              <a:ext cx="1100184" cy="871391"/>
              <a:chOff x="9326521" y="983064"/>
              <a:chExt cx="868055" cy="663141"/>
            </a:xfrm>
          </p:grpSpPr>
          <p:pic>
            <p:nvPicPr>
              <p:cNvPr descr="A white circle with a black border&#10;&#10;AI-generated content may be incorrect." id="649" name="Google Shape;649;p121"/>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650" name="Google Shape;650;p121"/>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651" name="Google Shape;651;p121"/>
            <p:cNvGrpSpPr/>
            <p:nvPr/>
          </p:nvGrpSpPr>
          <p:grpSpPr>
            <a:xfrm rot="3558782">
              <a:off x="1248281" y="1699905"/>
              <a:ext cx="1100148" cy="871426"/>
              <a:chOff x="9326521" y="983064"/>
              <a:chExt cx="868055" cy="663141"/>
            </a:xfrm>
          </p:grpSpPr>
          <p:pic>
            <p:nvPicPr>
              <p:cNvPr descr="A white circle with a black border&#10;&#10;AI-generated content may be incorrect." id="652" name="Google Shape;652;p121"/>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653" name="Google Shape;653;p121"/>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654" name="Google Shape;654;p121"/>
            <p:cNvGrpSpPr/>
            <p:nvPr/>
          </p:nvGrpSpPr>
          <p:grpSpPr>
            <a:xfrm>
              <a:off x="1800355" y="2850791"/>
              <a:ext cx="1100172" cy="871433"/>
              <a:chOff x="9326521" y="983064"/>
              <a:chExt cx="868055" cy="663141"/>
            </a:xfrm>
          </p:grpSpPr>
          <p:pic>
            <p:nvPicPr>
              <p:cNvPr descr="A white circle with a black border&#10;&#10;AI-generated content may be incorrect." id="655" name="Google Shape;655;p121"/>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656" name="Google Shape;656;p121"/>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grpSp>
        <p:nvGrpSpPr>
          <p:cNvPr id="657" name="Google Shape;657;p121"/>
          <p:cNvGrpSpPr/>
          <p:nvPr/>
        </p:nvGrpSpPr>
        <p:grpSpPr>
          <a:xfrm>
            <a:off x="5575283" y="965749"/>
            <a:ext cx="2189255" cy="2401433"/>
            <a:chOff x="5621490" y="354032"/>
            <a:chExt cx="3656070" cy="3704200"/>
          </a:xfrm>
        </p:grpSpPr>
        <p:pic>
          <p:nvPicPr>
            <p:cNvPr descr="A grey circle with a red circle in the middle&#10;&#10;AI-generated content may be incorrect." id="658" name="Google Shape;658;p121"/>
            <p:cNvPicPr preferRelativeResize="0"/>
            <p:nvPr/>
          </p:nvPicPr>
          <p:blipFill rotWithShape="1">
            <a:blip r:embed="rId6">
              <a:alphaModFix/>
            </a:blip>
            <a:srcRect b="0" l="0" r="0" t="0"/>
            <a:stretch/>
          </p:blipFill>
          <p:spPr>
            <a:xfrm>
              <a:off x="6525319" y="1275038"/>
              <a:ext cx="2076957" cy="1921248"/>
            </a:xfrm>
            <a:prstGeom prst="rect">
              <a:avLst/>
            </a:prstGeom>
            <a:noFill/>
            <a:ln>
              <a:noFill/>
            </a:ln>
          </p:spPr>
        </p:pic>
        <p:grpSp>
          <p:nvGrpSpPr>
            <p:cNvPr id="659" name="Google Shape;659;p121"/>
            <p:cNvGrpSpPr/>
            <p:nvPr/>
          </p:nvGrpSpPr>
          <p:grpSpPr>
            <a:xfrm>
              <a:off x="5621490" y="354032"/>
              <a:ext cx="3656070" cy="3704200"/>
              <a:chOff x="5621490" y="354032"/>
              <a:chExt cx="3656070" cy="3704200"/>
            </a:xfrm>
          </p:grpSpPr>
          <p:grpSp>
            <p:nvGrpSpPr>
              <p:cNvPr id="660" name="Google Shape;660;p121"/>
              <p:cNvGrpSpPr/>
              <p:nvPr/>
            </p:nvGrpSpPr>
            <p:grpSpPr>
              <a:xfrm rot="374241">
                <a:off x="6125928" y="2789572"/>
                <a:ext cx="1100175" cy="871421"/>
                <a:chOff x="9326521" y="983064"/>
                <a:chExt cx="868055" cy="663141"/>
              </a:xfrm>
            </p:grpSpPr>
            <p:pic>
              <p:nvPicPr>
                <p:cNvPr descr="A white circle with a black border&#10;&#10;AI-generated content may be incorrect." id="661" name="Google Shape;661;p121"/>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662" name="Google Shape;662;p121"/>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663" name="Google Shape;663;p121"/>
              <p:cNvGrpSpPr/>
              <p:nvPr/>
            </p:nvGrpSpPr>
            <p:grpSpPr>
              <a:xfrm rot="7316068">
                <a:off x="6126077" y="615633"/>
                <a:ext cx="1100189" cy="871427"/>
                <a:chOff x="9326521" y="983064"/>
                <a:chExt cx="868055" cy="663141"/>
              </a:xfrm>
            </p:grpSpPr>
            <p:pic>
              <p:nvPicPr>
                <p:cNvPr descr="A white circle with a black border&#10;&#10;AI-generated content may be incorrect." id="664" name="Google Shape;664;p121"/>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665" name="Google Shape;665;p121"/>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666" name="Google Shape;666;p121"/>
              <p:cNvGrpSpPr/>
              <p:nvPr/>
            </p:nvGrpSpPr>
            <p:grpSpPr>
              <a:xfrm rot="10343228">
                <a:off x="8124535" y="1078075"/>
                <a:ext cx="1100147" cy="871422"/>
                <a:chOff x="9326521" y="983064"/>
                <a:chExt cx="868055" cy="663141"/>
              </a:xfrm>
            </p:grpSpPr>
            <p:pic>
              <p:nvPicPr>
                <p:cNvPr descr="A white circle with a black border&#10;&#10;AI-generated content may be incorrect." id="667" name="Google Shape;667;p121"/>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668" name="Google Shape;668;p121"/>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669" name="Google Shape;669;p121"/>
              <p:cNvGrpSpPr/>
              <p:nvPr/>
            </p:nvGrpSpPr>
            <p:grpSpPr>
              <a:xfrm rot="-3828781">
                <a:off x="7440710" y="2936626"/>
                <a:ext cx="1100160" cy="871417"/>
                <a:chOff x="9326521" y="983064"/>
                <a:chExt cx="868055" cy="663141"/>
              </a:xfrm>
            </p:grpSpPr>
            <p:pic>
              <p:nvPicPr>
                <p:cNvPr descr="A white circle with a black border&#10;&#10;AI-generated content may be incorrect." id="670" name="Google Shape;670;p121"/>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671" name="Google Shape;671;p121"/>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672" name="Google Shape;672;p121"/>
              <p:cNvGrpSpPr/>
              <p:nvPr/>
            </p:nvGrpSpPr>
            <p:grpSpPr>
              <a:xfrm rot="2716878">
                <a:off x="5768042" y="1888790"/>
                <a:ext cx="1100201" cy="871388"/>
                <a:chOff x="9326521" y="983064"/>
                <a:chExt cx="868055" cy="663141"/>
              </a:xfrm>
            </p:grpSpPr>
            <p:pic>
              <p:nvPicPr>
                <p:cNvPr descr="A white circle with a black border&#10;&#10;AI-generated content may be incorrect." id="673" name="Google Shape;673;p121"/>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674" name="Google Shape;674;p121"/>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grpSp>
      <p:grpSp>
        <p:nvGrpSpPr>
          <p:cNvPr id="675" name="Google Shape;675;p121"/>
          <p:cNvGrpSpPr/>
          <p:nvPr/>
        </p:nvGrpSpPr>
        <p:grpSpPr>
          <a:xfrm>
            <a:off x="2280130" y="3372109"/>
            <a:ext cx="5094534" cy="1411587"/>
            <a:chOff x="3040174" y="4496145"/>
            <a:chExt cx="6792712" cy="1882116"/>
          </a:xfrm>
        </p:grpSpPr>
        <p:pic>
          <p:nvPicPr>
            <p:cNvPr descr="A screenshot of a game&#10;&#10;AI-generated content may be incorrect." id="676" name="Google Shape;676;p121"/>
            <p:cNvPicPr preferRelativeResize="0"/>
            <p:nvPr/>
          </p:nvPicPr>
          <p:blipFill rotWithShape="1">
            <a:blip r:embed="rId3">
              <a:alphaModFix/>
            </a:blip>
            <a:srcRect b="0" l="0" r="0" t="0"/>
            <a:stretch/>
          </p:blipFill>
          <p:spPr>
            <a:xfrm>
              <a:off x="3040174" y="4496145"/>
              <a:ext cx="1924793" cy="1882116"/>
            </a:xfrm>
            <a:prstGeom prst="rect">
              <a:avLst/>
            </a:prstGeom>
            <a:noFill/>
            <a:ln>
              <a:noFill/>
            </a:ln>
          </p:spPr>
        </p:pic>
        <p:pic>
          <p:nvPicPr>
            <p:cNvPr descr="A grey circle with a red circle in the middle&#10;&#10;AI-generated content may be incorrect." id="677" name="Google Shape;677;p121"/>
            <p:cNvPicPr preferRelativeResize="0"/>
            <p:nvPr/>
          </p:nvPicPr>
          <p:blipFill rotWithShape="1">
            <a:blip r:embed="rId6">
              <a:alphaModFix/>
            </a:blip>
            <a:srcRect b="0" l="0" r="0" t="0"/>
            <a:stretch/>
          </p:blipFill>
          <p:spPr>
            <a:xfrm>
              <a:off x="7914083" y="4728157"/>
              <a:ext cx="1918803" cy="1553807"/>
            </a:xfrm>
            <a:prstGeom prst="rect">
              <a:avLst/>
            </a:prstGeom>
            <a:noFill/>
            <a:ln>
              <a:noFill/>
            </a:ln>
          </p:spPr>
        </p:pic>
      </p:grpSp>
      <p:sp>
        <p:nvSpPr>
          <p:cNvPr id="678" name="Google Shape;678;p121"/>
          <p:cNvSpPr txBox="1"/>
          <p:nvPr/>
        </p:nvSpPr>
        <p:spPr>
          <a:xfrm>
            <a:off x="1189108" y="2301707"/>
            <a:ext cx="13326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Glucose</a:t>
            </a:r>
            <a:endParaRPr sz="1100"/>
          </a:p>
        </p:txBody>
      </p:sp>
      <p:sp>
        <p:nvSpPr>
          <p:cNvPr id="679" name="Google Shape;679;p121"/>
          <p:cNvSpPr txBox="1"/>
          <p:nvPr/>
        </p:nvSpPr>
        <p:spPr>
          <a:xfrm>
            <a:off x="7373291" y="2310224"/>
            <a:ext cx="15429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Fructose</a:t>
            </a:r>
            <a:endParaRPr sz="1100"/>
          </a:p>
        </p:txBody>
      </p:sp>
      <p:sp>
        <p:nvSpPr>
          <p:cNvPr id="680" name="Google Shape;680;p121"/>
          <p:cNvSpPr txBox="1"/>
          <p:nvPr/>
        </p:nvSpPr>
        <p:spPr>
          <a:xfrm>
            <a:off x="3440909" y="359804"/>
            <a:ext cx="29913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Carbohydrates</a:t>
            </a:r>
            <a:endParaRPr sz="1100"/>
          </a:p>
        </p:txBody>
      </p:sp>
      <p:pic>
        <p:nvPicPr>
          <p:cNvPr id="681" name="Google Shape;681;p121"/>
          <p:cNvPicPr preferRelativeResize="0"/>
          <p:nvPr/>
        </p:nvPicPr>
        <p:blipFill rotWithShape="1">
          <a:blip r:embed="rId7">
            <a:alphaModFix/>
          </a:blip>
          <a:srcRect b="40900" l="45331" r="44211" t="28722"/>
          <a:stretch/>
        </p:blipFill>
        <p:spPr>
          <a:xfrm>
            <a:off x="542918" y="262274"/>
            <a:ext cx="1003466" cy="194306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9" name="Shape 2259"/>
        <p:cNvGrpSpPr/>
        <p:nvPr/>
      </p:nvGrpSpPr>
      <p:grpSpPr>
        <a:xfrm>
          <a:off x="0" y="0"/>
          <a:ext cx="0" cy="0"/>
          <a:chOff x="0" y="0"/>
          <a:chExt cx="0" cy="0"/>
        </a:xfrm>
      </p:grpSpPr>
      <p:pic>
        <p:nvPicPr>
          <p:cNvPr id="2260" name="Google Shape;2260;p211"/>
          <p:cNvPicPr preferRelativeResize="0"/>
          <p:nvPr/>
        </p:nvPicPr>
        <p:blipFill>
          <a:blip r:embed="rId3">
            <a:alphaModFix/>
          </a:blip>
          <a:stretch>
            <a:fillRect/>
          </a:stretch>
        </p:blipFill>
        <p:spPr>
          <a:xfrm>
            <a:off x="3540975" y="971568"/>
            <a:ext cx="4141401" cy="4153858"/>
          </a:xfrm>
          <a:prstGeom prst="rect">
            <a:avLst/>
          </a:prstGeom>
          <a:noFill/>
          <a:ln>
            <a:noFill/>
          </a:ln>
        </p:spPr>
      </p:pic>
      <p:pic>
        <p:nvPicPr>
          <p:cNvPr id="2261" name="Google Shape;2261;p211"/>
          <p:cNvPicPr preferRelativeResize="0"/>
          <p:nvPr/>
        </p:nvPicPr>
        <p:blipFill>
          <a:blip r:embed="rId4">
            <a:alphaModFix/>
          </a:blip>
          <a:stretch>
            <a:fillRect/>
          </a:stretch>
        </p:blipFill>
        <p:spPr>
          <a:xfrm>
            <a:off x="3412175" y="0"/>
            <a:ext cx="3843650" cy="879425"/>
          </a:xfrm>
          <a:prstGeom prst="rect">
            <a:avLst/>
          </a:prstGeom>
          <a:noFill/>
          <a:ln>
            <a:noFill/>
          </a:ln>
        </p:spPr>
      </p:pic>
      <p:pic>
        <p:nvPicPr>
          <p:cNvPr id="2262" name="Google Shape;2262;p211"/>
          <p:cNvPicPr preferRelativeResize="0"/>
          <p:nvPr/>
        </p:nvPicPr>
        <p:blipFill>
          <a:blip r:embed="rId5">
            <a:alphaModFix/>
          </a:blip>
          <a:stretch>
            <a:fillRect/>
          </a:stretch>
        </p:blipFill>
        <p:spPr>
          <a:xfrm rot="5400003">
            <a:off x="-383278" y="2390788"/>
            <a:ext cx="3764450" cy="741719"/>
          </a:xfrm>
          <a:prstGeom prst="rect">
            <a:avLst/>
          </a:prstGeom>
          <a:noFill/>
          <a:ln>
            <a:noFill/>
          </a:ln>
        </p:spPr>
      </p:pic>
      <p:pic>
        <p:nvPicPr>
          <p:cNvPr id="2263" name="Google Shape;2263;p211"/>
          <p:cNvPicPr preferRelativeResize="0"/>
          <p:nvPr/>
        </p:nvPicPr>
        <p:blipFill>
          <a:blip r:embed="rId6">
            <a:alphaModFix/>
          </a:blip>
          <a:stretch>
            <a:fillRect/>
          </a:stretch>
        </p:blipFill>
        <p:spPr>
          <a:xfrm rot="5400000">
            <a:off x="5036862" y="1218888"/>
            <a:ext cx="958576" cy="598000"/>
          </a:xfrm>
          <a:prstGeom prst="rect">
            <a:avLst/>
          </a:prstGeom>
          <a:noFill/>
          <a:ln>
            <a:noFill/>
          </a:ln>
        </p:spPr>
      </p:pic>
      <p:pic>
        <p:nvPicPr>
          <p:cNvPr id="2264" name="Google Shape;2264;p211"/>
          <p:cNvPicPr preferRelativeResize="0"/>
          <p:nvPr/>
        </p:nvPicPr>
        <p:blipFill>
          <a:blip r:embed="rId7">
            <a:alphaModFix/>
          </a:blip>
          <a:stretch>
            <a:fillRect/>
          </a:stretch>
        </p:blipFill>
        <p:spPr>
          <a:xfrm rot="5400000">
            <a:off x="6370612" y="1162088"/>
            <a:ext cx="1022326" cy="641300"/>
          </a:xfrm>
          <a:prstGeom prst="rect">
            <a:avLst/>
          </a:prstGeom>
          <a:noFill/>
          <a:ln>
            <a:noFill/>
          </a:ln>
        </p:spPr>
      </p:pic>
      <p:pic>
        <p:nvPicPr>
          <p:cNvPr id="2265" name="Google Shape;2265;p211"/>
          <p:cNvPicPr preferRelativeResize="0"/>
          <p:nvPr/>
        </p:nvPicPr>
        <p:blipFill>
          <a:blip r:embed="rId8">
            <a:alphaModFix/>
          </a:blip>
          <a:stretch>
            <a:fillRect/>
          </a:stretch>
        </p:blipFill>
        <p:spPr>
          <a:xfrm>
            <a:off x="3758800" y="3747250"/>
            <a:ext cx="741724" cy="1160100"/>
          </a:xfrm>
          <a:prstGeom prst="rect">
            <a:avLst/>
          </a:prstGeom>
          <a:noFill/>
          <a:ln>
            <a:noFill/>
          </a:ln>
        </p:spPr>
      </p:pic>
      <p:pic>
        <p:nvPicPr>
          <p:cNvPr id="2266" name="Google Shape;2266;p211"/>
          <p:cNvPicPr preferRelativeResize="0"/>
          <p:nvPr/>
        </p:nvPicPr>
        <p:blipFill>
          <a:blip r:embed="rId9">
            <a:alphaModFix/>
          </a:blip>
          <a:stretch>
            <a:fillRect/>
          </a:stretch>
        </p:blipFill>
        <p:spPr>
          <a:xfrm>
            <a:off x="3835000" y="2377330"/>
            <a:ext cx="641300" cy="969247"/>
          </a:xfrm>
          <a:prstGeom prst="rect">
            <a:avLst/>
          </a:prstGeom>
          <a:noFill/>
          <a:ln>
            <a:noFill/>
          </a:ln>
        </p:spPr>
      </p:pic>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0" name="Shape 2270"/>
        <p:cNvGrpSpPr/>
        <p:nvPr/>
      </p:nvGrpSpPr>
      <p:grpSpPr>
        <a:xfrm>
          <a:off x="0" y="0"/>
          <a:ext cx="0" cy="0"/>
          <a:chOff x="0" y="0"/>
          <a:chExt cx="0" cy="0"/>
        </a:xfrm>
      </p:grpSpPr>
      <p:pic>
        <p:nvPicPr>
          <p:cNvPr id="2271" name="Google Shape;2271;p212"/>
          <p:cNvPicPr preferRelativeResize="0"/>
          <p:nvPr/>
        </p:nvPicPr>
        <p:blipFill>
          <a:blip r:embed="rId3">
            <a:alphaModFix/>
          </a:blip>
          <a:stretch>
            <a:fillRect/>
          </a:stretch>
        </p:blipFill>
        <p:spPr>
          <a:xfrm>
            <a:off x="3540975" y="971568"/>
            <a:ext cx="4141401" cy="4153858"/>
          </a:xfrm>
          <a:prstGeom prst="rect">
            <a:avLst/>
          </a:prstGeom>
          <a:noFill/>
          <a:ln>
            <a:noFill/>
          </a:ln>
        </p:spPr>
      </p:pic>
      <p:pic>
        <p:nvPicPr>
          <p:cNvPr id="2272" name="Google Shape;2272;p212"/>
          <p:cNvPicPr preferRelativeResize="0"/>
          <p:nvPr/>
        </p:nvPicPr>
        <p:blipFill>
          <a:blip r:embed="rId4">
            <a:alphaModFix/>
          </a:blip>
          <a:stretch>
            <a:fillRect/>
          </a:stretch>
        </p:blipFill>
        <p:spPr>
          <a:xfrm>
            <a:off x="3412175" y="0"/>
            <a:ext cx="3843650" cy="879425"/>
          </a:xfrm>
          <a:prstGeom prst="rect">
            <a:avLst/>
          </a:prstGeom>
          <a:noFill/>
          <a:ln>
            <a:noFill/>
          </a:ln>
        </p:spPr>
      </p:pic>
      <p:pic>
        <p:nvPicPr>
          <p:cNvPr id="2273" name="Google Shape;2273;p212"/>
          <p:cNvPicPr preferRelativeResize="0"/>
          <p:nvPr/>
        </p:nvPicPr>
        <p:blipFill>
          <a:blip r:embed="rId5">
            <a:alphaModFix/>
          </a:blip>
          <a:stretch>
            <a:fillRect/>
          </a:stretch>
        </p:blipFill>
        <p:spPr>
          <a:xfrm rot="5400003">
            <a:off x="-383278" y="2390788"/>
            <a:ext cx="3764450" cy="741719"/>
          </a:xfrm>
          <a:prstGeom prst="rect">
            <a:avLst/>
          </a:prstGeom>
          <a:noFill/>
          <a:ln>
            <a:noFill/>
          </a:ln>
        </p:spPr>
      </p:pic>
      <p:pic>
        <p:nvPicPr>
          <p:cNvPr id="2274" name="Google Shape;2274;p212"/>
          <p:cNvPicPr preferRelativeResize="0"/>
          <p:nvPr/>
        </p:nvPicPr>
        <p:blipFill>
          <a:blip r:embed="rId6">
            <a:alphaModFix/>
          </a:blip>
          <a:stretch>
            <a:fillRect/>
          </a:stretch>
        </p:blipFill>
        <p:spPr>
          <a:xfrm rot="5400000">
            <a:off x="5036862" y="1218888"/>
            <a:ext cx="958576" cy="598000"/>
          </a:xfrm>
          <a:prstGeom prst="rect">
            <a:avLst/>
          </a:prstGeom>
          <a:noFill/>
          <a:ln>
            <a:noFill/>
          </a:ln>
        </p:spPr>
      </p:pic>
      <p:pic>
        <p:nvPicPr>
          <p:cNvPr id="2275" name="Google Shape;2275;p212"/>
          <p:cNvPicPr preferRelativeResize="0"/>
          <p:nvPr/>
        </p:nvPicPr>
        <p:blipFill>
          <a:blip r:embed="rId7">
            <a:alphaModFix/>
          </a:blip>
          <a:stretch>
            <a:fillRect/>
          </a:stretch>
        </p:blipFill>
        <p:spPr>
          <a:xfrm rot="5400000">
            <a:off x="6370612" y="1162088"/>
            <a:ext cx="1022326" cy="641300"/>
          </a:xfrm>
          <a:prstGeom prst="rect">
            <a:avLst/>
          </a:prstGeom>
          <a:noFill/>
          <a:ln>
            <a:noFill/>
          </a:ln>
        </p:spPr>
      </p:pic>
      <p:pic>
        <p:nvPicPr>
          <p:cNvPr id="2276" name="Google Shape;2276;p212"/>
          <p:cNvPicPr preferRelativeResize="0"/>
          <p:nvPr/>
        </p:nvPicPr>
        <p:blipFill>
          <a:blip r:embed="rId8">
            <a:alphaModFix/>
          </a:blip>
          <a:stretch>
            <a:fillRect/>
          </a:stretch>
        </p:blipFill>
        <p:spPr>
          <a:xfrm>
            <a:off x="3758800" y="3747250"/>
            <a:ext cx="741724" cy="1160100"/>
          </a:xfrm>
          <a:prstGeom prst="rect">
            <a:avLst/>
          </a:prstGeom>
          <a:noFill/>
          <a:ln>
            <a:noFill/>
          </a:ln>
        </p:spPr>
      </p:pic>
      <p:pic>
        <p:nvPicPr>
          <p:cNvPr id="2277" name="Google Shape;2277;p212"/>
          <p:cNvPicPr preferRelativeResize="0"/>
          <p:nvPr/>
        </p:nvPicPr>
        <p:blipFill>
          <a:blip r:embed="rId9">
            <a:alphaModFix/>
          </a:blip>
          <a:stretch>
            <a:fillRect/>
          </a:stretch>
        </p:blipFill>
        <p:spPr>
          <a:xfrm>
            <a:off x="3835000" y="2377330"/>
            <a:ext cx="641300" cy="969247"/>
          </a:xfrm>
          <a:prstGeom prst="rect">
            <a:avLst/>
          </a:prstGeom>
          <a:noFill/>
          <a:ln>
            <a:noFill/>
          </a:ln>
        </p:spPr>
      </p:pic>
      <p:pic>
        <p:nvPicPr>
          <p:cNvPr id="2278" name="Google Shape;2278;p212"/>
          <p:cNvPicPr preferRelativeResize="0"/>
          <p:nvPr/>
        </p:nvPicPr>
        <p:blipFill>
          <a:blip r:embed="rId9">
            <a:alphaModFix/>
          </a:blip>
          <a:stretch>
            <a:fillRect/>
          </a:stretch>
        </p:blipFill>
        <p:spPr>
          <a:xfrm>
            <a:off x="7077127" y="2384793"/>
            <a:ext cx="641300" cy="969247"/>
          </a:xfrm>
          <a:prstGeom prst="rect">
            <a:avLst/>
          </a:prstGeom>
          <a:noFill/>
          <a:ln>
            <a:noFill/>
          </a:ln>
        </p:spPr>
      </p:pic>
      <p:pic>
        <p:nvPicPr>
          <p:cNvPr id="2279" name="Google Shape;2279;p212"/>
          <p:cNvPicPr preferRelativeResize="0"/>
          <p:nvPr/>
        </p:nvPicPr>
        <p:blipFill>
          <a:blip r:embed="rId9">
            <a:alphaModFix/>
          </a:blip>
          <a:stretch>
            <a:fillRect/>
          </a:stretch>
        </p:blipFill>
        <p:spPr>
          <a:xfrm>
            <a:off x="5518712" y="2377330"/>
            <a:ext cx="641300" cy="969247"/>
          </a:xfrm>
          <a:prstGeom prst="rect">
            <a:avLst/>
          </a:prstGeom>
          <a:noFill/>
          <a:ln>
            <a:noFill/>
          </a:ln>
        </p:spPr>
      </p:pic>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3" name="Shape 2283"/>
        <p:cNvGrpSpPr/>
        <p:nvPr/>
      </p:nvGrpSpPr>
      <p:grpSpPr>
        <a:xfrm>
          <a:off x="0" y="0"/>
          <a:ext cx="0" cy="0"/>
          <a:chOff x="0" y="0"/>
          <a:chExt cx="0" cy="0"/>
        </a:xfrm>
      </p:grpSpPr>
      <p:pic>
        <p:nvPicPr>
          <p:cNvPr id="2284" name="Google Shape;2284;p213"/>
          <p:cNvPicPr preferRelativeResize="0"/>
          <p:nvPr/>
        </p:nvPicPr>
        <p:blipFill>
          <a:blip r:embed="rId3">
            <a:alphaModFix/>
          </a:blip>
          <a:stretch>
            <a:fillRect/>
          </a:stretch>
        </p:blipFill>
        <p:spPr>
          <a:xfrm>
            <a:off x="3540975" y="971568"/>
            <a:ext cx="4141401" cy="4153858"/>
          </a:xfrm>
          <a:prstGeom prst="rect">
            <a:avLst/>
          </a:prstGeom>
          <a:noFill/>
          <a:ln>
            <a:noFill/>
          </a:ln>
        </p:spPr>
      </p:pic>
      <p:pic>
        <p:nvPicPr>
          <p:cNvPr id="2285" name="Google Shape;2285;p213"/>
          <p:cNvPicPr preferRelativeResize="0"/>
          <p:nvPr/>
        </p:nvPicPr>
        <p:blipFill>
          <a:blip r:embed="rId4">
            <a:alphaModFix/>
          </a:blip>
          <a:stretch>
            <a:fillRect/>
          </a:stretch>
        </p:blipFill>
        <p:spPr>
          <a:xfrm>
            <a:off x="3412175" y="0"/>
            <a:ext cx="3843650" cy="879425"/>
          </a:xfrm>
          <a:prstGeom prst="rect">
            <a:avLst/>
          </a:prstGeom>
          <a:noFill/>
          <a:ln>
            <a:noFill/>
          </a:ln>
        </p:spPr>
      </p:pic>
      <p:pic>
        <p:nvPicPr>
          <p:cNvPr id="2286" name="Google Shape;2286;p213"/>
          <p:cNvPicPr preferRelativeResize="0"/>
          <p:nvPr/>
        </p:nvPicPr>
        <p:blipFill>
          <a:blip r:embed="rId5">
            <a:alphaModFix/>
          </a:blip>
          <a:stretch>
            <a:fillRect/>
          </a:stretch>
        </p:blipFill>
        <p:spPr>
          <a:xfrm rot="5400003">
            <a:off x="-383278" y="2390788"/>
            <a:ext cx="3764450" cy="741719"/>
          </a:xfrm>
          <a:prstGeom prst="rect">
            <a:avLst/>
          </a:prstGeom>
          <a:noFill/>
          <a:ln>
            <a:noFill/>
          </a:ln>
        </p:spPr>
      </p:pic>
      <p:pic>
        <p:nvPicPr>
          <p:cNvPr id="2287" name="Google Shape;2287;p213"/>
          <p:cNvPicPr preferRelativeResize="0"/>
          <p:nvPr/>
        </p:nvPicPr>
        <p:blipFill>
          <a:blip r:embed="rId6">
            <a:alphaModFix/>
          </a:blip>
          <a:stretch>
            <a:fillRect/>
          </a:stretch>
        </p:blipFill>
        <p:spPr>
          <a:xfrm rot="5400000">
            <a:off x="5036862" y="1218888"/>
            <a:ext cx="958576" cy="598000"/>
          </a:xfrm>
          <a:prstGeom prst="rect">
            <a:avLst/>
          </a:prstGeom>
          <a:noFill/>
          <a:ln>
            <a:noFill/>
          </a:ln>
        </p:spPr>
      </p:pic>
      <p:pic>
        <p:nvPicPr>
          <p:cNvPr id="2288" name="Google Shape;2288;p213"/>
          <p:cNvPicPr preferRelativeResize="0"/>
          <p:nvPr/>
        </p:nvPicPr>
        <p:blipFill>
          <a:blip r:embed="rId7">
            <a:alphaModFix/>
          </a:blip>
          <a:stretch>
            <a:fillRect/>
          </a:stretch>
        </p:blipFill>
        <p:spPr>
          <a:xfrm rot="5400000">
            <a:off x="6370612" y="1162088"/>
            <a:ext cx="1022326" cy="641300"/>
          </a:xfrm>
          <a:prstGeom prst="rect">
            <a:avLst/>
          </a:prstGeom>
          <a:noFill/>
          <a:ln>
            <a:noFill/>
          </a:ln>
        </p:spPr>
      </p:pic>
      <p:pic>
        <p:nvPicPr>
          <p:cNvPr id="2289" name="Google Shape;2289;p213"/>
          <p:cNvPicPr preferRelativeResize="0"/>
          <p:nvPr/>
        </p:nvPicPr>
        <p:blipFill>
          <a:blip r:embed="rId8">
            <a:alphaModFix/>
          </a:blip>
          <a:stretch>
            <a:fillRect/>
          </a:stretch>
        </p:blipFill>
        <p:spPr>
          <a:xfrm>
            <a:off x="3758800" y="3747250"/>
            <a:ext cx="741724" cy="1160100"/>
          </a:xfrm>
          <a:prstGeom prst="rect">
            <a:avLst/>
          </a:prstGeom>
          <a:noFill/>
          <a:ln>
            <a:noFill/>
          </a:ln>
        </p:spPr>
      </p:pic>
      <p:pic>
        <p:nvPicPr>
          <p:cNvPr id="2290" name="Google Shape;2290;p213"/>
          <p:cNvPicPr preferRelativeResize="0"/>
          <p:nvPr/>
        </p:nvPicPr>
        <p:blipFill>
          <a:blip r:embed="rId9">
            <a:alphaModFix/>
          </a:blip>
          <a:stretch>
            <a:fillRect/>
          </a:stretch>
        </p:blipFill>
        <p:spPr>
          <a:xfrm>
            <a:off x="3835000" y="2377330"/>
            <a:ext cx="641300" cy="969247"/>
          </a:xfrm>
          <a:prstGeom prst="rect">
            <a:avLst/>
          </a:prstGeom>
          <a:noFill/>
          <a:ln>
            <a:noFill/>
          </a:ln>
        </p:spPr>
      </p:pic>
      <p:pic>
        <p:nvPicPr>
          <p:cNvPr id="2291" name="Google Shape;2291;p213"/>
          <p:cNvPicPr preferRelativeResize="0"/>
          <p:nvPr/>
        </p:nvPicPr>
        <p:blipFill>
          <a:blip r:embed="rId9">
            <a:alphaModFix/>
          </a:blip>
          <a:stretch>
            <a:fillRect/>
          </a:stretch>
        </p:blipFill>
        <p:spPr>
          <a:xfrm>
            <a:off x="7077127" y="2384793"/>
            <a:ext cx="641300" cy="969247"/>
          </a:xfrm>
          <a:prstGeom prst="rect">
            <a:avLst/>
          </a:prstGeom>
          <a:noFill/>
          <a:ln>
            <a:noFill/>
          </a:ln>
        </p:spPr>
      </p:pic>
      <p:pic>
        <p:nvPicPr>
          <p:cNvPr id="2292" name="Google Shape;2292;p213"/>
          <p:cNvPicPr preferRelativeResize="0"/>
          <p:nvPr/>
        </p:nvPicPr>
        <p:blipFill>
          <a:blip r:embed="rId9">
            <a:alphaModFix/>
          </a:blip>
          <a:stretch>
            <a:fillRect/>
          </a:stretch>
        </p:blipFill>
        <p:spPr>
          <a:xfrm>
            <a:off x="5518712" y="2377330"/>
            <a:ext cx="641300" cy="969247"/>
          </a:xfrm>
          <a:prstGeom prst="rect">
            <a:avLst/>
          </a:prstGeom>
          <a:noFill/>
          <a:ln>
            <a:noFill/>
          </a:ln>
        </p:spPr>
      </p:pic>
      <p:pic>
        <p:nvPicPr>
          <p:cNvPr id="2293" name="Google Shape;2293;p213"/>
          <p:cNvPicPr preferRelativeResize="0"/>
          <p:nvPr/>
        </p:nvPicPr>
        <p:blipFill>
          <a:blip r:embed="rId8">
            <a:alphaModFix/>
          </a:blip>
          <a:stretch>
            <a:fillRect/>
          </a:stretch>
        </p:blipFill>
        <p:spPr>
          <a:xfrm>
            <a:off x="5439029" y="3747250"/>
            <a:ext cx="741724" cy="1160100"/>
          </a:xfrm>
          <a:prstGeom prst="rect">
            <a:avLst/>
          </a:prstGeom>
          <a:noFill/>
          <a:ln>
            <a:noFill/>
          </a:ln>
        </p:spPr>
      </p:pic>
      <p:pic>
        <p:nvPicPr>
          <p:cNvPr id="2294" name="Google Shape;2294;p213"/>
          <p:cNvPicPr preferRelativeResize="0"/>
          <p:nvPr/>
        </p:nvPicPr>
        <p:blipFill>
          <a:blip r:embed="rId8">
            <a:alphaModFix/>
          </a:blip>
          <a:stretch>
            <a:fillRect/>
          </a:stretch>
        </p:blipFill>
        <p:spPr>
          <a:xfrm>
            <a:off x="7088189" y="3795907"/>
            <a:ext cx="741724" cy="1160100"/>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8" name="Shape 2298"/>
        <p:cNvGrpSpPr/>
        <p:nvPr/>
      </p:nvGrpSpPr>
      <p:grpSpPr>
        <a:xfrm>
          <a:off x="0" y="0"/>
          <a:ext cx="0" cy="0"/>
          <a:chOff x="0" y="0"/>
          <a:chExt cx="0" cy="0"/>
        </a:xfrm>
      </p:grpSpPr>
      <p:pic>
        <p:nvPicPr>
          <p:cNvPr id="2299" name="Google Shape;2299;p214"/>
          <p:cNvPicPr preferRelativeResize="0"/>
          <p:nvPr/>
        </p:nvPicPr>
        <p:blipFill>
          <a:blip r:embed="rId3">
            <a:alphaModFix/>
          </a:blip>
          <a:stretch>
            <a:fillRect/>
          </a:stretch>
        </p:blipFill>
        <p:spPr>
          <a:xfrm>
            <a:off x="3540975" y="971568"/>
            <a:ext cx="4141401" cy="4153858"/>
          </a:xfrm>
          <a:prstGeom prst="rect">
            <a:avLst/>
          </a:prstGeom>
          <a:noFill/>
          <a:ln>
            <a:noFill/>
          </a:ln>
        </p:spPr>
      </p:pic>
      <p:pic>
        <p:nvPicPr>
          <p:cNvPr id="2300" name="Google Shape;2300;p214"/>
          <p:cNvPicPr preferRelativeResize="0"/>
          <p:nvPr/>
        </p:nvPicPr>
        <p:blipFill>
          <a:blip r:embed="rId4">
            <a:alphaModFix/>
          </a:blip>
          <a:stretch>
            <a:fillRect/>
          </a:stretch>
        </p:blipFill>
        <p:spPr>
          <a:xfrm>
            <a:off x="3412175" y="0"/>
            <a:ext cx="3843650" cy="879425"/>
          </a:xfrm>
          <a:prstGeom prst="rect">
            <a:avLst/>
          </a:prstGeom>
          <a:noFill/>
          <a:ln>
            <a:noFill/>
          </a:ln>
        </p:spPr>
      </p:pic>
      <p:pic>
        <p:nvPicPr>
          <p:cNvPr id="2301" name="Google Shape;2301;p214"/>
          <p:cNvPicPr preferRelativeResize="0"/>
          <p:nvPr/>
        </p:nvPicPr>
        <p:blipFill>
          <a:blip r:embed="rId5">
            <a:alphaModFix/>
          </a:blip>
          <a:stretch>
            <a:fillRect/>
          </a:stretch>
        </p:blipFill>
        <p:spPr>
          <a:xfrm rot="5400003">
            <a:off x="-383278" y="2390788"/>
            <a:ext cx="3764450" cy="741719"/>
          </a:xfrm>
          <a:prstGeom prst="rect">
            <a:avLst/>
          </a:prstGeom>
          <a:noFill/>
          <a:ln>
            <a:noFill/>
          </a:ln>
        </p:spPr>
      </p:pic>
      <p:pic>
        <p:nvPicPr>
          <p:cNvPr id="2302" name="Google Shape;2302;p214"/>
          <p:cNvPicPr preferRelativeResize="0"/>
          <p:nvPr/>
        </p:nvPicPr>
        <p:blipFill>
          <a:blip r:embed="rId6">
            <a:alphaModFix/>
          </a:blip>
          <a:stretch>
            <a:fillRect/>
          </a:stretch>
        </p:blipFill>
        <p:spPr>
          <a:xfrm rot="5400000">
            <a:off x="5036862" y="1218888"/>
            <a:ext cx="958576" cy="598000"/>
          </a:xfrm>
          <a:prstGeom prst="rect">
            <a:avLst/>
          </a:prstGeom>
          <a:noFill/>
          <a:ln>
            <a:noFill/>
          </a:ln>
        </p:spPr>
      </p:pic>
      <p:pic>
        <p:nvPicPr>
          <p:cNvPr id="2303" name="Google Shape;2303;p214"/>
          <p:cNvPicPr preferRelativeResize="0"/>
          <p:nvPr/>
        </p:nvPicPr>
        <p:blipFill>
          <a:blip r:embed="rId7">
            <a:alphaModFix/>
          </a:blip>
          <a:stretch>
            <a:fillRect/>
          </a:stretch>
        </p:blipFill>
        <p:spPr>
          <a:xfrm rot="5400000">
            <a:off x="6370612" y="1162088"/>
            <a:ext cx="1022326" cy="641300"/>
          </a:xfrm>
          <a:prstGeom prst="rect">
            <a:avLst/>
          </a:prstGeom>
          <a:noFill/>
          <a:ln>
            <a:noFill/>
          </a:ln>
        </p:spPr>
      </p:pic>
      <p:pic>
        <p:nvPicPr>
          <p:cNvPr id="2304" name="Google Shape;2304;p214"/>
          <p:cNvPicPr preferRelativeResize="0"/>
          <p:nvPr/>
        </p:nvPicPr>
        <p:blipFill>
          <a:blip r:embed="rId8">
            <a:alphaModFix/>
          </a:blip>
          <a:stretch>
            <a:fillRect/>
          </a:stretch>
        </p:blipFill>
        <p:spPr>
          <a:xfrm>
            <a:off x="3758800" y="3747250"/>
            <a:ext cx="741724" cy="1160100"/>
          </a:xfrm>
          <a:prstGeom prst="rect">
            <a:avLst/>
          </a:prstGeom>
          <a:noFill/>
          <a:ln>
            <a:noFill/>
          </a:ln>
        </p:spPr>
      </p:pic>
      <p:pic>
        <p:nvPicPr>
          <p:cNvPr id="2305" name="Google Shape;2305;p214"/>
          <p:cNvPicPr preferRelativeResize="0"/>
          <p:nvPr/>
        </p:nvPicPr>
        <p:blipFill>
          <a:blip r:embed="rId9">
            <a:alphaModFix/>
          </a:blip>
          <a:stretch>
            <a:fillRect/>
          </a:stretch>
        </p:blipFill>
        <p:spPr>
          <a:xfrm>
            <a:off x="3835000" y="2377330"/>
            <a:ext cx="641300" cy="969247"/>
          </a:xfrm>
          <a:prstGeom prst="rect">
            <a:avLst/>
          </a:prstGeom>
          <a:noFill/>
          <a:ln>
            <a:noFill/>
          </a:ln>
        </p:spPr>
      </p:pic>
      <p:pic>
        <p:nvPicPr>
          <p:cNvPr id="2306" name="Google Shape;2306;p214"/>
          <p:cNvPicPr preferRelativeResize="0"/>
          <p:nvPr/>
        </p:nvPicPr>
        <p:blipFill>
          <a:blip r:embed="rId6">
            <a:alphaModFix/>
          </a:blip>
          <a:stretch>
            <a:fillRect/>
          </a:stretch>
        </p:blipFill>
        <p:spPr>
          <a:xfrm rot="5400000">
            <a:off x="4667053" y="4099150"/>
            <a:ext cx="958576" cy="598000"/>
          </a:xfrm>
          <a:prstGeom prst="rect">
            <a:avLst/>
          </a:prstGeom>
          <a:noFill/>
          <a:ln>
            <a:noFill/>
          </a:ln>
        </p:spPr>
      </p:pic>
      <p:pic>
        <p:nvPicPr>
          <p:cNvPr id="2307" name="Google Shape;2307;p214"/>
          <p:cNvPicPr preferRelativeResize="0"/>
          <p:nvPr/>
        </p:nvPicPr>
        <p:blipFill>
          <a:blip r:embed="rId6">
            <a:alphaModFix/>
          </a:blip>
          <a:stretch>
            <a:fillRect/>
          </a:stretch>
        </p:blipFill>
        <p:spPr>
          <a:xfrm rot="5400000">
            <a:off x="4670612" y="2562950"/>
            <a:ext cx="958576" cy="598000"/>
          </a:xfrm>
          <a:prstGeom prst="rect">
            <a:avLst/>
          </a:prstGeom>
          <a:noFill/>
          <a:ln>
            <a:noFill/>
          </a:ln>
        </p:spPr>
      </p:pic>
      <p:pic>
        <p:nvPicPr>
          <p:cNvPr id="2308" name="Google Shape;2308;p214"/>
          <p:cNvPicPr preferRelativeResize="0"/>
          <p:nvPr/>
        </p:nvPicPr>
        <p:blipFill>
          <a:blip r:embed="rId9">
            <a:alphaModFix/>
          </a:blip>
          <a:stretch>
            <a:fillRect/>
          </a:stretch>
        </p:blipFill>
        <p:spPr>
          <a:xfrm>
            <a:off x="7077127" y="2384793"/>
            <a:ext cx="641300" cy="969247"/>
          </a:xfrm>
          <a:prstGeom prst="rect">
            <a:avLst/>
          </a:prstGeom>
          <a:noFill/>
          <a:ln>
            <a:noFill/>
          </a:ln>
        </p:spPr>
      </p:pic>
      <p:pic>
        <p:nvPicPr>
          <p:cNvPr id="2309" name="Google Shape;2309;p214"/>
          <p:cNvPicPr preferRelativeResize="0"/>
          <p:nvPr/>
        </p:nvPicPr>
        <p:blipFill>
          <a:blip r:embed="rId9">
            <a:alphaModFix/>
          </a:blip>
          <a:stretch>
            <a:fillRect/>
          </a:stretch>
        </p:blipFill>
        <p:spPr>
          <a:xfrm>
            <a:off x="5518712" y="2377330"/>
            <a:ext cx="641300" cy="969247"/>
          </a:xfrm>
          <a:prstGeom prst="rect">
            <a:avLst/>
          </a:prstGeom>
          <a:noFill/>
          <a:ln>
            <a:noFill/>
          </a:ln>
        </p:spPr>
      </p:pic>
      <p:pic>
        <p:nvPicPr>
          <p:cNvPr id="2310" name="Google Shape;2310;p214"/>
          <p:cNvPicPr preferRelativeResize="0"/>
          <p:nvPr/>
        </p:nvPicPr>
        <p:blipFill>
          <a:blip r:embed="rId8">
            <a:alphaModFix/>
          </a:blip>
          <a:stretch>
            <a:fillRect/>
          </a:stretch>
        </p:blipFill>
        <p:spPr>
          <a:xfrm>
            <a:off x="5439029" y="3747250"/>
            <a:ext cx="741724" cy="1160100"/>
          </a:xfrm>
          <a:prstGeom prst="rect">
            <a:avLst/>
          </a:prstGeom>
          <a:noFill/>
          <a:ln>
            <a:noFill/>
          </a:ln>
        </p:spPr>
      </p:pic>
      <p:pic>
        <p:nvPicPr>
          <p:cNvPr id="2311" name="Google Shape;2311;p214"/>
          <p:cNvPicPr preferRelativeResize="0"/>
          <p:nvPr/>
        </p:nvPicPr>
        <p:blipFill>
          <a:blip r:embed="rId8">
            <a:alphaModFix/>
          </a:blip>
          <a:stretch>
            <a:fillRect/>
          </a:stretch>
        </p:blipFill>
        <p:spPr>
          <a:xfrm>
            <a:off x="7088189" y="3795907"/>
            <a:ext cx="741724" cy="1160100"/>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5" name="Shape 2315"/>
        <p:cNvGrpSpPr/>
        <p:nvPr/>
      </p:nvGrpSpPr>
      <p:grpSpPr>
        <a:xfrm>
          <a:off x="0" y="0"/>
          <a:ext cx="0" cy="0"/>
          <a:chOff x="0" y="0"/>
          <a:chExt cx="0" cy="0"/>
        </a:xfrm>
      </p:grpSpPr>
      <p:pic>
        <p:nvPicPr>
          <p:cNvPr id="2316" name="Google Shape;2316;p215"/>
          <p:cNvPicPr preferRelativeResize="0"/>
          <p:nvPr/>
        </p:nvPicPr>
        <p:blipFill>
          <a:blip r:embed="rId3">
            <a:alphaModFix/>
          </a:blip>
          <a:stretch>
            <a:fillRect/>
          </a:stretch>
        </p:blipFill>
        <p:spPr>
          <a:xfrm>
            <a:off x="3540975" y="971568"/>
            <a:ext cx="4141401" cy="4153858"/>
          </a:xfrm>
          <a:prstGeom prst="rect">
            <a:avLst/>
          </a:prstGeom>
          <a:noFill/>
          <a:ln>
            <a:noFill/>
          </a:ln>
        </p:spPr>
      </p:pic>
      <p:pic>
        <p:nvPicPr>
          <p:cNvPr id="2317" name="Google Shape;2317;p215"/>
          <p:cNvPicPr preferRelativeResize="0"/>
          <p:nvPr/>
        </p:nvPicPr>
        <p:blipFill>
          <a:blip r:embed="rId4">
            <a:alphaModFix/>
          </a:blip>
          <a:stretch>
            <a:fillRect/>
          </a:stretch>
        </p:blipFill>
        <p:spPr>
          <a:xfrm>
            <a:off x="3412175" y="0"/>
            <a:ext cx="3843650" cy="879425"/>
          </a:xfrm>
          <a:prstGeom prst="rect">
            <a:avLst/>
          </a:prstGeom>
          <a:noFill/>
          <a:ln>
            <a:noFill/>
          </a:ln>
        </p:spPr>
      </p:pic>
      <p:pic>
        <p:nvPicPr>
          <p:cNvPr id="2318" name="Google Shape;2318;p215"/>
          <p:cNvPicPr preferRelativeResize="0"/>
          <p:nvPr/>
        </p:nvPicPr>
        <p:blipFill>
          <a:blip r:embed="rId5">
            <a:alphaModFix/>
          </a:blip>
          <a:stretch>
            <a:fillRect/>
          </a:stretch>
        </p:blipFill>
        <p:spPr>
          <a:xfrm rot="5400003">
            <a:off x="-383278" y="2390788"/>
            <a:ext cx="3764450" cy="741719"/>
          </a:xfrm>
          <a:prstGeom prst="rect">
            <a:avLst/>
          </a:prstGeom>
          <a:noFill/>
          <a:ln>
            <a:noFill/>
          </a:ln>
        </p:spPr>
      </p:pic>
      <p:pic>
        <p:nvPicPr>
          <p:cNvPr id="2319" name="Google Shape;2319;p215"/>
          <p:cNvPicPr preferRelativeResize="0"/>
          <p:nvPr/>
        </p:nvPicPr>
        <p:blipFill>
          <a:blip r:embed="rId6">
            <a:alphaModFix/>
          </a:blip>
          <a:stretch>
            <a:fillRect/>
          </a:stretch>
        </p:blipFill>
        <p:spPr>
          <a:xfrm rot="5400000">
            <a:off x="5036862" y="1218888"/>
            <a:ext cx="958576" cy="598000"/>
          </a:xfrm>
          <a:prstGeom prst="rect">
            <a:avLst/>
          </a:prstGeom>
          <a:noFill/>
          <a:ln>
            <a:noFill/>
          </a:ln>
        </p:spPr>
      </p:pic>
      <p:pic>
        <p:nvPicPr>
          <p:cNvPr id="2320" name="Google Shape;2320;p215"/>
          <p:cNvPicPr preferRelativeResize="0"/>
          <p:nvPr/>
        </p:nvPicPr>
        <p:blipFill>
          <a:blip r:embed="rId7">
            <a:alphaModFix/>
          </a:blip>
          <a:stretch>
            <a:fillRect/>
          </a:stretch>
        </p:blipFill>
        <p:spPr>
          <a:xfrm rot="5400000">
            <a:off x="6370612" y="1162088"/>
            <a:ext cx="1022326" cy="641300"/>
          </a:xfrm>
          <a:prstGeom prst="rect">
            <a:avLst/>
          </a:prstGeom>
          <a:noFill/>
          <a:ln>
            <a:noFill/>
          </a:ln>
        </p:spPr>
      </p:pic>
      <p:pic>
        <p:nvPicPr>
          <p:cNvPr id="2321" name="Google Shape;2321;p215"/>
          <p:cNvPicPr preferRelativeResize="0"/>
          <p:nvPr/>
        </p:nvPicPr>
        <p:blipFill>
          <a:blip r:embed="rId8">
            <a:alphaModFix/>
          </a:blip>
          <a:stretch>
            <a:fillRect/>
          </a:stretch>
        </p:blipFill>
        <p:spPr>
          <a:xfrm>
            <a:off x="3758800" y="3747250"/>
            <a:ext cx="741724" cy="1160100"/>
          </a:xfrm>
          <a:prstGeom prst="rect">
            <a:avLst/>
          </a:prstGeom>
          <a:noFill/>
          <a:ln>
            <a:noFill/>
          </a:ln>
        </p:spPr>
      </p:pic>
      <p:pic>
        <p:nvPicPr>
          <p:cNvPr id="2322" name="Google Shape;2322;p215"/>
          <p:cNvPicPr preferRelativeResize="0"/>
          <p:nvPr/>
        </p:nvPicPr>
        <p:blipFill>
          <a:blip r:embed="rId9">
            <a:alphaModFix/>
          </a:blip>
          <a:stretch>
            <a:fillRect/>
          </a:stretch>
        </p:blipFill>
        <p:spPr>
          <a:xfrm>
            <a:off x="3835000" y="2377330"/>
            <a:ext cx="641300" cy="969247"/>
          </a:xfrm>
          <a:prstGeom prst="rect">
            <a:avLst/>
          </a:prstGeom>
          <a:noFill/>
          <a:ln>
            <a:noFill/>
          </a:ln>
        </p:spPr>
      </p:pic>
      <p:pic>
        <p:nvPicPr>
          <p:cNvPr id="2323" name="Google Shape;2323;p215"/>
          <p:cNvPicPr preferRelativeResize="0"/>
          <p:nvPr/>
        </p:nvPicPr>
        <p:blipFill>
          <a:blip r:embed="rId9">
            <a:alphaModFix/>
          </a:blip>
          <a:stretch>
            <a:fillRect/>
          </a:stretch>
        </p:blipFill>
        <p:spPr>
          <a:xfrm>
            <a:off x="7077127" y="2384793"/>
            <a:ext cx="641300" cy="969247"/>
          </a:xfrm>
          <a:prstGeom prst="rect">
            <a:avLst/>
          </a:prstGeom>
          <a:noFill/>
          <a:ln>
            <a:noFill/>
          </a:ln>
        </p:spPr>
      </p:pic>
      <p:pic>
        <p:nvPicPr>
          <p:cNvPr id="2324" name="Google Shape;2324;p215"/>
          <p:cNvPicPr preferRelativeResize="0"/>
          <p:nvPr/>
        </p:nvPicPr>
        <p:blipFill>
          <a:blip r:embed="rId9">
            <a:alphaModFix/>
          </a:blip>
          <a:stretch>
            <a:fillRect/>
          </a:stretch>
        </p:blipFill>
        <p:spPr>
          <a:xfrm>
            <a:off x="5518712" y="2377330"/>
            <a:ext cx="641300" cy="969247"/>
          </a:xfrm>
          <a:prstGeom prst="rect">
            <a:avLst/>
          </a:prstGeom>
          <a:noFill/>
          <a:ln>
            <a:noFill/>
          </a:ln>
        </p:spPr>
      </p:pic>
      <p:pic>
        <p:nvPicPr>
          <p:cNvPr id="2325" name="Google Shape;2325;p215"/>
          <p:cNvPicPr preferRelativeResize="0"/>
          <p:nvPr/>
        </p:nvPicPr>
        <p:blipFill>
          <a:blip r:embed="rId8">
            <a:alphaModFix/>
          </a:blip>
          <a:stretch>
            <a:fillRect/>
          </a:stretch>
        </p:blipFill>
        <p:spPr>
          <a:xfrm>
            <a:off x="5439029" y="3747250"/>
            <a:ext cx="741724" cy="1160100"/>
          </a:xfrm>
          <a:prstGeom prst="rect">
            <a:avLst/>
          </a:prstGeom>
          <a:noFill/>
          <a:ln>
            <a:noFill/>
          </a:ln>
        </p:spPr>
      </p:pic>
      <p:pic>
        <p:nvPicPr>
          <p:cNvPr id="2326" name="Google Shape;2326;p215"/>
          <p:cNvPicPr preferRelativeResize="0"/>
          <p:nvPr/>
        </p:nvPicPr>
        <p:blipFill>
          <a:blip r:embed="rId8">
            <a:alphaModFix/>
          </a:blip>
          <a:stretch>
            <a:fillRect/>
          </a:stretch>
        </p:blipFill>
        <p:spPr>
          <a:xfrm>
            <a:off x="7088189" y="3795907"/>
            <a:ext cx="741724" cy="1160100"/>
          </a:xfrm>
          <a:prstGeom prst="rect">
            <a:avLst/>
          </a:prstGeom>
          <a:noFill/>
          <a:ln>
            <a:noFill/>
          </a:ln>
        </p:spPr>
      </p:pic>
      <p:pic>
        <p:nvPicPr>
          <p:cNvPr id="2327" name="Google Shape;2327;p215"/>
          <p:cNvPicPr preferRelativeResize="0"/>
          <p:nvPr/>
        </p:nvPicPr>
        <p:blipFill>
          <a:blip r:embed="rId6">
            <a:alphaModFix/>
          </a:blip>
          <a:stretch>
            <a:fillRect/>
          </a:stretch>
        </p:blipFill>
        <p:spPr>
          <a:xfrm rot="5400000">
            <a:off x="4667053" y="4099150"/>
            <a:ext cx="958576" cy="598000"/>
          </a:xfrm>
          <a:prstGeom prst="rect">
            <a:avLst/>
          </a:prstGeom>
          <a:noFill/>
          <a:ln>
            <a:noFill/>
          </a:ln>
        </p:spPr>
      </p:pic>
      <p:pic>
        <p:nvPicPr>
          <p:cNvPr id="2328" name="Google Shape;2328;p215"/>
          <p:cNvPicPr preferRelativeResize="0"/>
          <p:nvPr/>
        </p:nvPicPr>
        <p:blipFill>
          <a:blip r:embed="rId6">
            <a:alphaModFix/>
          </a:blip>
          <a:stretch>
            <a:fillRect/>
          </a:stretch>
        </p:blipFill>
        <p:spPr>
          <a:xfrm rot="5400000">
            <a:off x="4670612" y="2562950"/>
            <a:ext cx="958576" cy="598000"/>
          </a:xfrm>
          <a:prstGeom prst="rect">
            <a:avLst/>
          </a:prstGeom>
          <a:noFill/>
          <a:ln>
            <a:noFill/>
          </a:ln>
        </p:spPr>
      </p:pic>
      <p:pic>
        <p:nvPicPr>
          <p:cNvPr id="2329" name="Google Shape;2329;p215"/>
          <p:cNvPicPr preferRelativeResize="0"/>
          <p:nvPr/>
        </p:nvPicPr>
        <p:blipFill>
          <a:blip r:embed="rId7">
            <a:alphaModFix/>
          </a:blip>
          <a:stretch>
            <a:fillRect/>
          </a:stretch>
        </p:blipFill>
        <p:spPr>
          <a:xfrm rot="5400000">
            <a:off x="6195997" y="4102050"/>
            <a:ext cx="1022326" cy="641300"/>
          </a:xfrm>
          <a:prstGeom prst="rect">
            <a:avLst/>
          </a:prstGeom>
          <a:noFill/>
          <a:ln>
            <a:noFill/>
          </a:ln>
        </p:spPr>
      </p:pic>
      <p:pic>
        <p:nvPicPr>
          <p:cNvPr id="2330" name="Google Shape;2330;p215"/>
          <p:cNvPicPr preferRelativeResize="0"/>
          <p:nvPr/>
        </p:nvPicPr>
        <p:blipFill>
          <a:blip r:embed="rId7">
            <a:alphaModFix/>
          </a:blip>
          <a:stretch>
            <a:fillRect/>
          </a:stretch>
        </p:blipFill>
        <p:spPr>
          <a:xfrm rot="5400000">
            <a:off x="6195997" y="2581363"/>
            <a:ext cx="1022326" cy="641300"/>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4" name="Shape 2334"/>
        <p:cNvGrpSpPr/>
        <p:nvPr/>
      </p:nvGrpSpPr>
      <p:grpSpPr>
        <a:xfrm>
          <a:off x="0" y="0"/>
          <a:ext cx="0" cy="0"/>
          <a:chOff x="0" y="0"/>
          <a:chExt cx="0" cy="0"/>
        </a:xfrm>
      </p:grpSpPr>
      <p:sp>
        <p:nvSpPr>
          <p:cNvPr id="2335" name="Google Shape;2335;p216"/>
          <p:cNvSpPr txBox="1"/>
          <p:nvPr>
            <p:ph type="title"/>
          </p:nvPr>
        </p:nvSpPr>
        <p:spPr>
          <a:xfrm>
            <a:off x="233200" y="101332"/>
            <a:ext cx="8481000" cy="97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4000"/>
              <a:t>Metaphase!</a:t>
            </a:r>
            <a:endParaRPr b="1" sz="4000"/>
          </a:p>
        </p:txBody>
      </p:sp>
      <p:pic>
        <p:nvPicPr>
          <p:cNvPr id="2336" name="Google Shape;2336;p216"/>
          <p:cNvPicPr preferRelativeResize="0"/>
          <p:nvPr/>
        </p:nvPicPr>
        <p:blipFill>
          <a:blip r:embed="rId3">
            <a:alphaModFix/>
          </a:blip>
          <a:stretch>
            <a:fillRect/>
          </a:stretch>
        </p:blipFill>
        <p:spPr>
          <a:xfrm>
            <a:off x="993056" y="1387088"/>
            <a:ext cx="3406423" cy="2844226"/>
          </a:xfrm>
          <a:prstGeom prst="rect">
            <a:avLst/>
          </a:prstGeom>
          <a:noFill/>
          <a:ln>
            <a:noFill/>
          </a:ln>
        </p:spPr>
      </p:pic>
      <p:sp>
        <p:nvSpPr>
          <p:cNvPr id="2337" name="Google Shape;2337;p216"/>
          <p:cNvSpPr txBox="1"/>
          <p:nvPr/>
        </p:nvSpPr>
        <p:spPr>
          <a:xfrm>
            <a:off x="5108325" y="2347475"/>
            <a:ext cx="6675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4800">
              <a:latin typeface="Calibri"/>
              <a:ea typeface="Calibri"/>
              <a:cs typeface="Calibri"/>
              <a:sym typeface="Calibri"/>
            </a:endParaRPr>
          </a:p>
        </p:txBody>
      </p:sp>
      <p:pic>
        <p:nvPicPr>
          <p:cNvPr id="2338" name="Google Shape;2338;p216"/>
          <p:cNvPicPr preferRelativeResize="0"/>
          <p:nvPr/>
        </p:nvPicPr>
        <p:blipFill>
          <a:blip r:embed="rId4">
            <a:alphaModFix/>
          </a:blip>
          <a:stretch>
            <a:fillRect/>
          </a:stretch>
        </p:blipFill>
        <p:spPr>
          <a:xfrm>
            <a:off x="5971031" y="2185300"/>
            <a:ext cx="1200150" cy="1247775"/>
          </a:xfrm>
          <a:prstGeom prst="rect">
            <a:avLst/>
          </a:prstGeom>
          <a:noFill/>
          <a:ln>
            <a:noFill/>
          </a:ln>
        </p:spPr>
      </p:pic>
      <p:sp>
        <p:nvSpPr>
          <p:cNvPr id="2339" name="Google Shape;2339;p216"/>
          <p:cNvSpPr/>
          <p:nvPr/>
        </p:nvSpPr>
        <p:spPr>
          <a:xfrm>
            <a:off x="4690881" y="2438325"/>
            <a:ext cx="1200300" cy="923400"/>
          </a:xfrm>
          <a:prstGeom prst="mathNotEqual">
            <a:avLst>
              <a:gd fmla="val 23520" name="adj1"/>
              <a:gd fmla="val 6600000" name="adj2"/>
              <a:gd fmla="val 11760" name="adj3"/>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340" name="Google Shape;2340;p216"/>
          <p:cNvSpPr txBox="1"/>
          <p:nvPr/>
        </p:nvSpPr>
        <p:spPr>
          <a:xfrm>
            <a:off x="4993996" y="3433075"/>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(Laurent, 2022)</a:t>
            </a:r>
            <a:endParaRPr sz="900">
              <a:solidFill>
                <a:srgbClr val="A0A0A0"/>
              </a:solidFill>
              <a:latin typeface="Calibri"/>
              <a:ea typeface="Calibri"/>
              <a:cs typeface="Calibri"/>
              <a:sym typeface="Calibri"/>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4" name="Shape 2344"/>
        <p:cNvGrpSpPr/>
        <p:nvPr/>
      </p:nvGrpSpPr>
      <p:grpSpPr>
        <a:xfrm>
          <a:off x="0" y="0"/>
          <a:ext cx="0" cy="0"/>
          <a:chOff x="0" y="0"/>
          <a:chExt cx="0" cy="0"/>
        </a:xfrm>
      </p:grpSpPr>
      <p:sp>
        <p:nvSpPr>
          <p:cNvPr id="2345" name="Google Shape;2345;p217"/>
          <p:cNvSpPr txBox="1"/>
          <p:nvPr>
            <p:ph type="title"/>
          </p:nvPr>
        </p:nvSpPr>
        <p:spPr>
          <a:xfrm>
            <a:off x="233200" y="10133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Meiosis metaphase–in 3 Dimensions!</a:t>
            </a:r>
            <a:endParaRPr/>
          </a:p>
        </p:txBody>
      </p:sp>
      <p:pic>
        <p:nvPicPr>
          <p:cNvPr id="2346" name="Google Shape;2346;p217"/>
          <p:cNvPicPr preferRelativeResize="0"/>
          <p:nvPr/>
        </p:nvPicPr>
        <p:blipFill>
          <a:blip r:embed="rId3">
            <a:alphaModFix/>
          </a:blip>
          <a:stretch>
            <a:fillRect/>
          </a:stretch>
        </p:blipFill>
        <p:spPr>
          <a:xfrm>
            <a:off x="704800" y="1260424"/>
            <a:ext cx="4582124" cy="2932549"/>
          </a:xfrm>
          <a:prstGeom prst="rect">
            <a:avLst/>
          </a:prstGeom>
          <a:noFill/>
          <a:ln>
            <a:noFill/>
          </a:ln>
        </p:spPr>
      </p:pic>
      <p:pic>
        <p:nvPicPr>
          <p:cNvPr id="2347" name="Google Shape;2347;p217"/>
          <p:cNvPicPr preferRelativeResize="0"/>
          <p:nvPr/>
        </p:nvPicPr>
        <p:blipFill>
          <a:blip r:embed="rId4">
            <a:alphaModFix/>
          </a:blip>
          <a:stretch>
            <a:fillRect/>
          </a:stretch>
        </p:blipFill>
        <p:spPr>
          <a:xfrm>
            <a:off x="5940225" y="923050"/>
            <a:ext cx="2220325" cy="3878724"/>
          </a:xfrm>
          <a:prstGeom prst="rect">
            <a:avLst/>
          </a:prstGeom>
          <a:noFill/>
          <a:ln>
            <a:noFill/>
          </a:ln>
        </p:spPr>
      </p:pic>
      <p:sp>
        <p:nvSpPr>
          <p:cNvPr id="2348" name="Google Shape;2348;p217"/>
          <p:cNvSpPr txBox="1"/>
          <p:nvPr/>
        </p:nvSpPr>
        <p:spPr>
          <a:xfrm>
            <a:off x="704799" y="4192975"/>
            <a:ext cx="4582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(Reischig, Meiosis (261 36)- Dividing pollen mother cells M I, A I, T I (metaphase I, anaphase I, telophase I) - Lilium plant.jpg)</a:t>
            </a:r>
            <a:endParaRPr sz="900">
              <a:solidFill>
                <a:srgbClr val="A0A0A0"/>
              </a:solidFill>
              <a:latin typeface="Calibri"/>
              <a:ea typeface="Calibri"/>
              <a:cs typeface="Calibri"/>
              <a:sym typeface="Calibri"/>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2" name="Shape 2352"/>
        <p:cNvGrpSpPr/>
        <p:nvPr/>
      </p:nvGrpSpPr>
      <p:grpSpPr>
        <a:xfrm>
          <a:off x="0" y="0"/>
          <a:ext cx="0" cy="0"/>
          <a:chOff x="0" y="0"/>
          <a:chExt cx="0" cy="0"/>
        </a:xfrm>
      </p:grpSpPr>
      <p:sp>
        <p:nvSpPr>
          <p:cNvPr id="2353" name="Google Shape;2353;p218"/>
          <p:cNvSpPr txBox="1"/>
          <p:nvPr>
            <p:ph type="title"/>
          </p:nvPr>
        </p:nvSpPr>
        <p:spPr>
          <a:xfrm>
            <a:off x="980250" y="113800"/>
            <a:ext cx="8163600" cy="973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Crossing over </a:t>
            </a:r>
            <a:r>
              <a:rPr lang="en" sz="3900">
                <a:latin typeface="Calibri"/>
                <a:ea typeface="Calibri"/>
                <a:cs typeface="Calibri"/>
                <a:sym typeface="Calibri"/>
              </a:rPr>
              <a:t>T</a:t>
            </a:r>
            <a:r>
              <a:rPr lang="en" sz="3900"/>
              <a:t>his</a:t>
            </a:r>
            <a:r>
              <a:rPr lang="en" sz="3900">
                <a:latin typeface="Calibri"/>
                <a:ea typeface="Calibri"/>
                <a:cs typeface="Calibri"/>
                <a:sym typeface="Calibri"/>
              </a:rPr>
              <a:t>…</a:t>
            </a:r>
            <a:endParaRPr sz="3900">
              <a:latin typeface="Calibri"/>
              <a:ea typeface="Calibri"/>
              <a:cs typeface="Calibri"/>
              <a:sym typeface="Calibri"/>
            </a:endParaRPr>
          </a:p>
          <a:p>
            <a:pPr indent="0" lvl="0" marL="0" rtl="0" algn="ctr">
              <a:spcBef>
                <a:spcPts val="0"/>
              </a:spcBef>
              <a:spcAft>
                <a:spcPts val="0"/>
              </a:spcAft>
              <a:buNone/>
            </a:pPr>
            <a:r>
              <a:t/>
            </a:r>
            <a:endParaRPr/>
          </a:p>
        </p:txBody>
      </p:sp>
      <p:pic>
        <p:nvPicPr>
          <p:cNvPr id="2354" name="Google Shape;2354;p218"/>
          <p:cNvPicPr preferRelativeResize="0"/>
          <p:nvPr/>
        </p:nvPicPr>
        <p:blipFill>
          <a:blip r:embed="rId3">
            <a:alphaModFix/>
          </a:blip>
          <a:stretch>
            <a:fillRect/>
          </a:stretch>
        </p:blipFill>
        <p:spPr>
          <a:xfrm>
            <a:off x="3416599" y="749300"/>
            <a:ext cx="3290900" cy="4032825"/>
          </a:xfrm>
          <a:prstGeom prst="rect">
            <a:avLst/>
          </a:prstGeom>
          <a:noFill/>
          <a:ln>
            <a:noFill/>
          </a:ln>
        </p:spPr>
      </p:pic>
      <p:sp>
        <p:nvSpPr>
          <p:cNvPr id="2355" name="Google Shape;2355;p218"/>
          <p:cNvSpPr txBox="1"/>
          <p:nvPr/>
        </p:nvSpPr>
        <p:spPr>
          <a:xfrm>
            <a:off x="336125" y="2171925"/>
            <a:ext cx="28920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3900">
              <a:latin typeface="Calibri"/>
              <a:ea typeface="Calibri"/>
              <a:cs typeface="Calibri"/>
              <a:sym typeface="Calibri"/>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9" name="Shape 2359"/>
        <p:cNvGrpSpPr/>
        <p:nvPr/>
      </p:nvGrpSpPr>
      <p:grpSpPr>
        <a:xfrm>
          <a:off x="0" y="0"/>
          <a:ext cx="0" cy="0"/>
          <a:chOff x="0" y="0"/>
          <a:chExt cx="0" cy="0"/>
        </a:xfrm>
      </p:grpSpPr>
      <p:sp>
        <p:nvSpPr>
          <p:cNvPr id="2360" name="Google Shape;2360;p219"/>
          <p:cNvSpPr txBox="1"/>
          <p:nvPr>
            <p:ph type="title"/>
          </p:nvPr>
        </p:nvSpPr>
        <p:spPr>
          <a:xfrm>
            <a:off x="980250" y="153089"/>
            <a:ext cx="78513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t>…or </a:t>
            </a:r>
            <a:r>
              <a:rPr lang="en" sz="3600">
                <a:solidFill>
                  <a:srgbClr val="000000"/>
                </a:solidFill>
                <a:latin typeface="Calibri"/>
                <a:ea typeface="Calibri"/>
                <a:cs typeface="Calibri"/>
                <a:sym typeface="Calibri"/>
              </a:rPr>
              <a:t>THIS?</a:t>
            </a:r>
            <a:endParaRPr sz="3600">
              <a:solidFill>
                <a:srgbClr val="000000"/>
              </a:solidFill>
              <a:latin typeface="Calibri"/>
              <a:ea typeface="Calibri"/>
              <a:cs typeface="Calibri"/>
              <a:sym typeface="Calibri"/>
            </a:endParaRPr>
          </a:p>
          <a:p>
            <a:pPr indent="0" lvl="0" marL="0" rtl="0" algn="l">
              <a:spcBef>
                <a:spcPts val="0"/>
              </a:spcBef>
              <a:spcAft>
                <a:spcPts val="0"/>
              </a:spcAft>
              <a:buNone/>
            </a:pPr>
            <a:r>
              <a:t/>
            </a:r>
            <a:endParaRPr sz="3600"/>
          </a:p>
        </p:txBody>
      </p:sp>
      <p:pic>
        <p:nvPicPr>
          <p:cNvPr id="2361" name="Google Shape;2361;p219"/>
          <p:cNvPicPr preferRelativeResize="0"/>
          <p:nvPr/>
        </p:nvPicPr>
        <p:blipFill>
          <a:blip r:embed="rId3">
            <a:alphaModFix/>
          </a:blip>
          <a:stretch>
            <a:fillRect/>
          </a:stretch>
        </p:blipFill>
        <p:spPr>
          <a:xfrm>
            <a:off x="2062450" y="994325"/>
            <a:ext cx="5686902" cy="3790349"/>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5" name="Shape 2365"/>
        <p:cNvGrpSpPr/>
        <p:nvPr/>
      </p:nvGrpSpPr>
      <p:grpSpPr>
        <a:xfrm>
          <a:off x="0" y="0"/>
          <a:ext cx="0" cy="0"/>
          <a:chOff x="0" y="0"/>
          <a:chExt cx="0" cy="0"/>
        </a:xfrm>
      </p:grpSpPr>
      <p:sp>
        <p:nvSpPr>
          <p:cNvPr id="2366" name="Google Shape;2366;p220"/>
          <p:cNvSpPr txBox="1"/>
          <p:nvPr>
            <p:ph type="title"/>
          </p:nvPr>
        </p:nvSpPr>
        <p:spPr>
          <a:xfrm>
            <a:off x="233200" y="248613"/>
            <a:ext cx="8574900" cy="97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800"/>
              <a:t>Modeling genetic organization during nuclear division…</a:t>
            </a:r>
            <a:endParaRPr b="1" sz="2800"/>
          </a:p>
        </p:txBody>
      </p:sp>
      <p:sp>
        <p:nvSpPr>
          <p:cNvPr id="2367" name="Google Shape;2367;p220"/>
          <p:cNvSpPr txBox="1"/>
          <p:nvPr>
            <p:ph idx="1" type="body"/>
          </p:nvPr>
        </p:nvSpPr>
        <p:spPr>
          <a:xfrm>
            <a:off x="302050" y="1222425"/>
            <a:ext cx="8437200" cy="1094400"/>
          </a:xfrm>
          <a:prstGeom prst="rect">
            <a:avLst/>
          </a:prstGeom>
        </p:spPr>
        <p:txBody>
          <a:bodyPr anchorCtr="0" anchor="t" bIns="91425" lIns="91425" spcFirstLastPara="1" rIns="91425" wrap="square" tIns="91425">
            <a:normAutofit/>
          </a:bodyPr>
          <a:lstStyle/>
          <a:p>
            <a:pPr indent="-381000" lvl="0" marL="457200" rtl="0" algn="l">
              <a:lnSpc>
                <a:spcPct val="100000"/>
              </a:lnSpc>
              <a:spcBef>
                <a:spcPts val="0"/>
              </a:spcBef>
              <a:spcAft>
                <a:spcPts val="0"/>
              </a:spcAft>
              <a:buClr>
                <a:schemeClr val="dk1"/>
              </a:buClr>
              <a:buSzPts val="2400"/>
              <a:buChar char="●"/>
            </a:pPr>
            <a:r>
              <a:rPr lang="en" sz="2400">
                <a:solidFill>
                  <a:schemeClr val="dk1"/>
                </a:solidFill>
              </a:rPr>
              <a:t>Now you try!</a:t>
            </a:r>
            <a:endParaRPr sz="2400">
              <a:solidFill>
                <a:schemeClr val="dk1"/>
              </a:solidFill>
            </a:endParaRPr>
          </a:p>
          <a:p>
            <a:pPr indent="-381000" lvl="0" marL="457200" rtl="0" algn="l">
              <a:lnSpc>
                <a:spcPct val="100000"/>
              </a:lnSpc>
              <a:spcBef>
                <a:spcPts val="0"/>
              </a:spcBef>
              <a:spcAft>
                <a:spcPts val="0"/>
              </a:spcAft>
              <a:buClr>
                <a:schemeClr val="accent1"/>
              </a:buClr>
              <a:buSzPts val="2400"/>
              <a:buChar char="●"/>
            </a:pPr>
            <a:r>
              <a:rPr lang="en" sz="2400">
                <a:solidFill>
                  <a:schemeClr val="accent1"/>
                </a:solidFill>
              </a:rPr>
              <a:t>Model what </a:t>
            </a:r>
            <a:r>
              <a:rPr b="1" lang="en" sz="2400">
                <a:solidFill>
                  <a:schemeClr val="accent1"/>
                </a:solidFill>
              </a:rPr>
              <a:t>YOU</a:t>
            </a:r>
            <a:r>
              <a:rPr lang="en" sz="2400">
                <a:solidFill>
                  <a:schemeClr val="accent1"/>
                </a:solidFill>
              </a:rPr>
              <a:t> need your students to try!</a:t>
            </a:r>
            <a:endParaRPr sz="2400">
              <a:solidFill>
                <a:schemeClr val="accent5"/>
              </a:solidFill>
            </a:endParaRPr>
          </a:p>
        </p:txBody>
      </p:sp>
      <p:pic>
        <p:nvPicPr>
          <p:cNvPr id="2368" name="Google Shape;2368;p220"/>
          <p:cNvPicPr preferRelativeResize="0"/>
          <p:nvPr/>
        </p:nvPicPr>
        <p:blipFill rotWithShape="1">
          <a:blip r:embed="rId3">
            <a:alphaModFix/>
          </a:blip>
          <a:srcRect b="0" l="0" r="0" t="0"/>
          <a:stretch/>
        </p:blipFill>
        <p:spPr>
          <a:xfrm rot="-1205762">
            <a:off x="216202" y="2787676"/>
            <a:ext cx="4250300" cy="1367225"/>
          </a:xfrm>
          <a:prstGeom prst="rect">
            <a:avLst/>
          </a:prstGeom>
          <a:noFill/>
          <a:ln>
            <a:noFill/>
          </a:ln>
        </p:spPr>
      </p:pic>
      <p:pic>
        <p:nvPicPr>
          <p:cNvPr id="2369" name="Google Shape;2369;p220"/>
          <p:cNvPicPr preferRelativeResize="0"/>
          <p:nvPr/>
        </p:nvPicPr>
        <p:blipFill rotWithShape="1">
          <a:blip r:embed="rId4">
            <a:alphaModFix/>
          </a:blip>
          <a:srcRect b="0" l="0" r="0" t="0"/>
          <a:stretch/>
        </p:blipFill>
        <p:spPr>
          <a:xfrm>
            <a:off x="5387349" y="2316827"/>
            <a:ext cx="3243799" cy="24303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 name="Shape 685"/>
        <p:cNvGrpSpPr/>
        <p:nvPr/>
      </p:nvGrpSpPr>
      <p:grpSpPr>
        <a:xfrm>
          <a:off x="0" y="0"/>
          <a:ext cx="0" cy="0"/>
          <a:chOff x="0" y="0"/>
          <a:chExt cx="0" cy="0"/>
        </a:xfrm>
      </p:grpSpPr>
      <p:grpSp>
        <p:nvGrpSpPr>
          <p:cNvPr id="686" name="Google Shape;686;p122"/>
          <p:cNvGrpSpPr/>
          <p:nvPr/>
        </p:nvGrpSpPr>
        <p:grpSpPr>
          <a:xfrm>
            <a:off x="3822488" y="2735015"/>
            <a:ext cx="4108652" cy="802709"/>
            <a:chOff x="4352630" y="3179384"/>
            <a:chExt cx="5478202" cy="1070279"/>
          </a:xfrm>
        </p:grpSpPr>
        <p:grpSp>
          <p:nvGrpSpPr>
            <p:cNvPr id="687" name="Google Shape;687;p122"/>
            <p:cNvGrpSpPr/>
            <p:nvPr/>
          </p:nvGrpSpPr>
          <p:grpSpPr>
            <a:xfrm rot="-6814712">
              <a:off x="8987886" y="3320567"/>
              <a:ext cx="756146" cy="684424"/>
              <a:chOff x="7517394" y="1081609"/>
              <a:chExt cx="756157" cy="684434"/>
            </a:xfrm>
          </p:grpSpPr>
          <p:pic>
            <p:nvPicPr>
              <p:cNvPr descr="A white circle with a black border&#10;&#10;AI-generated content may be incorrect." id="688" name="Google Shape;688;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689" name="Google Shape;689;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690" name="Google Shape;690;p122"/>
            <p:cNvGrpSpPr/>
            <p:nvPr/>
          </p:nvGrpSpPr>
          <p:grpSpPr>
            <a:xfrm rot="-4250417">
              <a:off x="7388372" y="3397679"/>
              <a:ext cx="756151" cy="684428"/>
              <a:chOff x="7517394" y="1081609"/>
              <a:chExt cx="756157" cy="684434"/>
            </a:xfrm>
          </p:grpSpPr>
          <p:pic>
            <p:nvPicPr>
              <p:cNvPr descr="A white circle with a black border&#10;&#10;AI-generated content may be incorrect." id="691" name="Google Shape;691;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692" name="Google Shape;692;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693" name="Google Shape;693;p122"/>
            <p:cNvGrpSpPr/>
            <p:nvPr/>
          </p:nvGrpSpPr>
          <p:grpSpPr>
            <a:xfrm rot="-5739181">
              <a:off x="6203317" y="3497525"/>
              <a:ext cx="756129" cy="684408"/>
              <a:chOff x="7517394" y="1081609"/>
              <a:chExt cx="756157" cy="684434"/>
            </a:xfrm>
          </p:grpSpPr>
          <p:pic>
            <p:nvPicPr>
              <p:cNvPr descr="A white circle with a black border&#10;&#10;AI-generated content may be incorrect." id="694" name="Google Shape;694;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695" name="Google Shape;695;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696" name="Google Shape;696;p122"/>
            <p:cNvGrpSpPr/>
            <p:nvPr/>
          </p:nvGrpSpPr>
          <p:grpSpPr>
            <a:xfrm rot="-3973595">
              <a:off x="4440137" y="3416512"/>
              <a:ext cx="756118" cy="684398"/>
              <a:chOff x="7517394" y="1081609"/>
              <a:chExt cx="756157" cy="684434"/>
            </a:xfrm>
          </p:grpSpPr>
          <p:pic>
            <p:nvPicPr>
              <p:cNvPr descr="A white circle with a black border&#10;&#10;AI-generated content may be incorrect." id="697" name="Google Shape;697;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698" name="Google Shape;698;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pic>
        <p:nvPicPr>
          <p:cNvPr descr="A red circle with black lines and a black background&#10;&#10;AI-generated content may be incorrect." id="699" name="Google Shape;699;p122"/>
          <p:cNvPicPr preferRelativeResize="0"/>
          <p:nvPr/>
        </p:nvPicPr>
        <p:blipFill rotWithShape="1">
          <a:blip r:embed="rId4">
            <a:alphaModFix/>
          </a:blip>
          <a:srcRect b="0" l="0" r="0" t="0"/>
          <a:stretch/>
        </p:blipFill>
        <p:spPr>
          <a:xfrm rot="-897543">
            <a:off x="4756648" y="3573668"/>
            <a:ext cx="340192" cy="340192"/>
          </a:xfrm>
          <a:prstGeom prst="rect">
            <a:avLst/>
          </a:prstGeom>
          <a:noFill/>
          <a:ln>
            <a:noFill/>
          </a:ln>
        </p:spPr>
      </p:pic>
      <p:pic>
        <p:nvPicPr>
          <p:cNvPr descr="A red circle with black lines and a black background&#10;&#10;AI-generated content may be incorrect." id="700" name="Google Shape;700;p122"/>
          <p:cNvPicPr preferRelativeResize="0"/>
          <p:nvPr/>
        </p:nvPicPr>
        <p:blipFill rotWithShape="1">
          <a:blip r:embed="rId4">
            <a:alphaModFix/>
          </a:blip>
          <a:srcRect b="0" l="0" r="0" t="0"/>
          <a:stretch/>
        </p:blipFill>
        <p:spPr>
          <a:xfrm flipH="1" rot="-9583534">
            <a:off x="5860291" y="3988579"/>
            <a:ext cx="347535" cy="320077"/>
          </a:xfrm>
          <a:prstGeom prst="rect">
            <a:avLst/>
          </a:prstGeom>
          <a:noFill/>
          <a:ln>
            <a:noFill/>
          </a:ln>
        </p:spPr>
      </p:pic>
      <p:pic>
        <p:nvPicPr>
          <p:cNvPr descr="A red circle with black lines and a black background&#10;&#10;AI-generated content may be incorrect." id="701" name="Google Shape;701;p122"/>
          <p:cNvPicPr preferRelativeResize="0"/>
          <p:nvPr/>
        </p:nvPicPr>
        <p:blipFill rotWithShape="1">
          <a:blip r:embed="rId4">
            <a:alphaModFix/>
          </a:blip>
          <a:srcRect b="0" l="0" r="0" t="0"/>
          <a:stretch/>
        </p:blipFill>
        <p:spPr>
          <a:xfrm rot="-1219174">
            <a:off x="7004658" y="3520171"/>
            <a:ext cx="340192" cy="340192"/>
          </a:xfrm>
          <a:prstGeom prst="rect">
            <a:avLst/>
          </a:prstGeom>
          <a:noFill/>
          <a:ln>
            <a:noFill/>
          </a:ln>
        </p:spPr>
      </p:pic>
      <p:pic>
        <p:nvPicPr>
          <p:cNvPr descr="A grey circle with white dots&#10;&#10;AI-generated content may be incorrect." id="702" name="Google Shape;702;p122"/>
          <p:cNvPicPr preferRelativeResize="0"/>
          <p:nvPr/>
        </p:nvPicPr>
        <p:blipFill rotWithShape="1">
          <a:blip r:embed="rId5">
            <a:alphaModFix/>
          </a:blip>
          <a:srcRect b="0" l="0" r="0" t="0"/>
          <a:stretch/>
        </p:blipFill>
        <p:spPr>
          <a:xfrm rot="-9494632">
            <a:off x="4900322" y="3432921"/>
            <a:ext cx="1088136" cy="1222808"/>
          </a:xfrm>
          <a:prstGeom prst="rect">
            <a:avLst/>
          </a:prstGeom>
          <a:noFill/>
          <a:ln>
            <a:noFill/>
          </a:ln>
        </p:spPr>
      </p:pic>
      <p:pic>
        <p:nvPicPr>
          <p:cNvPr descr="A grey circle with white dots&#10;&#10;AI-generated content may be incorrect." id="703" name="Google Shape;703;p122"/>
          <p:cNvPicPr preferRelativeResize="0"/>
          <p:nvPr/>
        </p:nvPicPr>
        <p:blipFill rotWithShape="1">
          <a:blip r:embed="rId5">
            <a:alphaModFix/>
          </a:blip>
          <a:srcRect b="0" l="0" r="0" t="0"/>
          <a:stretch/>
        </p:blipFill>
        <p:spPr>
          <a:xfrm rot="-10236508">
            <a:off x="7210207" y="3293830"/>
            <a:ext cx="1088134" cy="1222804"/>
          </a:xfrm>
          <a:prstGeom prst="rect">
            <a:avLst/>
          </a:prstGeom>
          <a:noFill/>
          <a:ln>
            <a:noFill/>
          </a:ln>
        </p:spPr>
      </p:pic>
      <p:pic>
        <p:nvPicPr>
          <p:cNvPr descr="A screenshot of a game&#10;&#10;AI-generated content may be incorrect." id="704" name="Google Shape;704;p122"/>
          <p:cNvPicPr preferRelativeResize="0"/>
          <p:nvPr/>
        </p:nvPicPr>
        <p:blipFill rotWithShape="1">
          <a:blip r:embed="rId6">
            <a:alphaModFix/>
          </a:blip>
          <a:srcRect b="0" l="0" r="0" t="0"/>
          <a:stretch/>
        </p:blipFill>
        <p:spPr>
          <a:xfrm rot="-1133122">
            <a:off x="5999798" y="3180161"/>
            <a:ext cx="1137851" cy="1270974"/>
          </a:xfrm>
          <a:prstGeom prst="rect">
            <a:avLst/>
          </a:prstGeom>
          <a:noFill/>
          <a:ln>
            <a:noFill/>
          </a:ln>
        </p:spPr>
      </p:pic>
      <p:pic>
        <p:nvPicPr>
          <p:cNvPr descr="A screenshot of a game&#10;&#10;AI-generated content may be incorrect." id="705" name="Google Shape;705;p122"/>
          <p:cNvPicPr preferRelativeResize="0"/>
          <p:nvPr/>
        </p:nvPicPr>
        <p:blipFill rotWithShape="1">
          <a:blip r:embed="rId6">
            <a:alphaModFix/>
          </a:blip>
          <a:srcRect b="0" l="0" r="0" t="0"/>
          <a:stretch/>
        </p:blipFill>
        <p:spPr>
          <a:xfrm rot="-897544">
            <a:off x="3734035" y="3191892"/>
            <a:ext cx="1137853" cy="1270976"/>
          </a:xfrm>
          <a:prstGeom prst="rect">
            <a:avLst/>
          </a:prstGeom>
          <a:noFill/>
          <a:ln>
            <a:noFill/>
          </a:ln>
        </p:spPr>
      </p:pic>
      <p:grpSp>
        <p:nvGrpSpPr>
          <p:cNvPr id="706" name="Google Shape;706;p122"/>
          <p:cNvGrpSpPr/>
          <p:nvPr/>
        </p:nvGrpSpPr>
        <p:grpSpPr>
          <a:xfrm rot="6239395">
            <a:off x="3760010" y="4376683"/>
            <a:ext cx="567076" cy="513287"/>
            <a:chOff x="7517394" y="1081609"/>
            <a:chExt cx="756157" cy="684434"/>
          </a:xfrm>
        </p:grpSpPr>
        <p:pic>
          <p:nvPicPr>
            <p:cNvPr descr="A white circle with a black border&#10;&#10;AI-generated content may be incorrect." id="707" name="Google Shape;707;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08" name="Google Shape;708;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09" name="Google Shape;709;p122"/>
          <p:cNvGrpSpPr/>
          <p:nvPr/>
        </p:nvGrpSpPr>
        <p:grpSpPr>
          <a:xfrm rot="6103947">
            <a:off x="6102725" y="4374572"/>
            <a:ext cx="567094" cy="513304"/>
            <a:chOff x="7517394" y="1081609"/>
            <a:chExt cx="756157" cy="684434"/>
          </a:xfrm>
        </p:grpSpPr>
        <p:pic>
          <p:nvPicPr>
            <p:cNvPr descr="A white circle with a black border&#10;&#10;AI-generated content may be incorrect." id="710" name="Google Shape;710;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11" name="Google Shape;711;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12" name="Google Shape;712;p122"/>
          <p:cNvGrpSpPr/>
          <p:nvPr/>
        </p:nvGrpSpPr>
        <p:grpSpPr>
          <a:xfrm rot="617102">
            <a:off x="8232154" y="3756567"/>
            <a:ext cx="567080" cy="513291"/>
            <a:chOff x="7517394" y="1081609"/>
            <a:chExt cx="756157" cy="684434"/>
          </a:xfrm>
        </p:grpSpPr>
        <p:pic>
          <p:nvPicPr>
            <p:cNvPr descr="A white circle with a black border&#10;&#10;AI-generated content may be incorrect." id="713" name="Google Shape;713;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14" name="Google Shape;714;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15" name="Google Shape;715;p122"/>
          <p:cNvGrpSpPr/>
          <p:nvPr/>
        </p:nvGrpSpPr>
        <p:grpSpPr>
          <a:xfrm rot="-2895212">
            <a:off x="8076794" y="3062166"/>
            <a:ext cx="567144" cy="513349"/>
            <a:chOff x="7517394" y="1081609"/>
            <a:chExt cx="756157" cy="684434"/>
          </a:xfrm>
        </p:grpSpPr>
        <p:pic>
          <p:nvPicPr>
            <p:cNvPr descr="A white circle with a black border&#10;&#10;AI-generated content may be incorrect." id="716" name="Google Shape;716;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17" name="Google Shape;717;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18" name="Google Shape;718;p122"/>
          <p:cNvGrpSpPr/>
          <p:nvPr/>
        </p:nvGrpSpPr>
        <p:grpSpPr>
          <a:xfrm rot="4124519">
            <a:off x="7272757" y="4381734"/>
            <a:ext cx="567063" cy="513275"/>
            <a:chOff x="7517394" y="1081609"/>
            <a:chExt cx="756157" cy="684434"/>
          </a:xfrm>
        </p:grpSpPr>
        <p:pic>
          <p:nvPicPr>
            <p:cNvPr descr="A white circle with a black border&#10;&#10;AI-generated content may be incorrect." id="719" name="Google Shape;719;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20" name="Google Shape;720;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21" name="Google Shape;721;p122"/>
          <p:cNvGrpSpPr/>
          <p:nvPr/>
        </p:nvGrpSpPr>
        <p:grpSpPr>
          <a:xfrm rot="9897797">
            <a:off x="3302483" y="3799762"/>
            <a:ext cx="567180" cy="513364"/>
            <a:chOff x="7517394" y="1081609"/>
            <a:chExt cx="756157" cy="684434"/>
          </a:xfrm>
        </p:grpSpPr>
        <p:pic>
          <p:nvPicPr>
            <p:cNvPr descr="A white circle with a black border&#10;&#10;AI-generated content may be incorrect." id="722" name="Google Shape;722;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23" name="Google Shape;723;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24" name="Google Shape;724;p122"/>
          <p:cNvGrpSpPr/>
          <p:nvPr/>
        </p:nvGrpSpPr>
        <p:grpSpPr>
          <a:xfrm rot="4805283">
            <a:off x="4759556" y="4470015"/>
            <a:ext cx="567114" cy="513322"/>
            <a:chOff x="7517394" y="1081609"/>
            <a:chExt cx="756157" cy="684434"/>
          </a:xfrm>
        </p:grpSpPr>
        <p:pic>
          <p:nvPicPr>
            <p:cNvPr descr="A white circle with a black border&#10;&#10;AI-generated content may be incorrect." id="725" name="Google Shape;725;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26" name="Google Shape;726;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27" name="Google Shape;727;p122"/>
          <p:cNvGrpSpPr/>
          <p:nvPr/>
        </p:nvGrpSpPr>
        <p:grpSpPr>
          <a:xfrm>
            <a:off x="444003" y="-1012091"/>
            <a:ext cx="5057845" cy="4406042"/>
            <a:chOff x="2557329" y="-1352835"/>
            <a:chExt cx="6743793" cy="5874723"/>
          </a:xfrm>
        </p:grpSpPr>
        <p:grpSp>
          <p:nvGrpSpPr>
            <p:cNvPr id="728" name="Google Shape;728;p122"/>
            <p:cNvGrpSpPr/>
            <p:nvPr/>
          </p:nvGrpSpPr>
          <p:grpSpPr>
            <a:xfrm rot="3450015">
              <a:off x="4246674" y="-968660"/>
              <a:ext cx="3712488" cy="5106373"/>
              <a:chOff x="6670254" y="1266991"/>
              <a:chExt cx="3712461" cy="5106335"/>
            </a:xfrm>
          </p:grpSpPr>
          <p:pic>
            <p:nvPicPr>
              <p:cNvPr descr="A screenshot of a game&#10;&#10;AI-generated content may be incorrect." id="729" name="Google Shape;729;p122"/>
              <p:cNvPicPr preferRelativeResize="0"/>
              <p:nvPr/>
            </p:nvPicPr>
            <p:blipFill rotWithShape="1">
              <a:blip r:embed="rId6">
                <a:alphaModFix/>
              </a:blip>
              <a:srcRect b="0" l="0" r="0" t="0"/>
              <a:stretch/>
            </p:blipFill>
            <p:spPr>
              <a:xfrm>
                <a:off x="6670254" y="4678694"/>
                <a:ext cx="1517135" cy="1694632"/>
              </a:xfrm>
              <a:prstGeom prst="rect">
                <a:avLst/>
              </a:prstGeom>
              <a:noFill/>
              <a:ln>
                <a:noFill/>
              </a:ln>
            </p:spPr>
          </p:pic>
          <p:pic>
            <p:nvPicPr>
              <p:cNvPr descr="A screenshot of a game&#10;&#10;AI-generated content may be incorrect." id="730" name="Google Shape;730;p122"/>
              <p:cNvPicPr preferRelativeResize="0"/>
              <p:nvPr/>
            </p:nvPicPr>
            <p:blipFill rotWithShape="1">
              <a:blip r:embed="rId6">
                <a:alphaModFix/>
              </a:blip>
              <a:srcRect b="0" l="0" r="0" t="0"/>
              <a:stretch/>
            </p:blipFill>
            <p:spPr>
              <a:xfrm rot="-6859417">
                <a:off x="8508545" y="1459908"/>
                <a:ext cx="1517135" cy="1694633"/>
              </a:xfrm>
              <a:prstGeom prst="rect">
                <a:avLst/>
              </a:prstGeom>
              <a:noFill/>
              <a:ln>
                <a:noFill/>
              </a:ln>
            </p:spPr>
          </p:pic>
          <p:pic>
            <p:nvPicPr>
              <p:cNvPr descr="A screenshot of a game&#10;&#10;AI-generated content may be incorrect." id="731" name="Google Shape;731;p122"/>
              <p:cNvPicPr preferRelativeResize="0"/>
              <p:nvPr/>
            </p:nvPicPr>
            <p:blipFill rotWithShape="1">
              <a:blip r:embed="rId6">
                <a:alphaModFix/>
              </a:blip>
              <a:srcRect b="0" l="0" r="0" t="0"/>
              <a:stretch/>
            </p:blipFill>
            <p:spPr>
              <a:xfrm rot="-2494486">
                <a:off x="7997860" y="4146725"/>
                <a:ext cx="1517136" cy="1694633"/>
              </a:xfrm>
              <a:prstGeom prst="rect">
                <a:avLst/>
              </a:prstGeom>
              <a:noFill/>
              <a:ln>
                <a:noFill/>
              </a:ln>
            </p:spPr>
          </p:pic>
          <p:pic>
            <p:nvPicPr>
              <p:cNvPr descr="A screenshot of a game&#10;&#10;AI-generated content may be incorrect." id="732" name="Google Shape;732;p122"/>
              <p:cNvPicPr preferRelativeResize="0"/>
              <p:nvPr/>
            </p:nvPicPr>
            <p:blipFill rotWithShape="1">
              <a:blip r:embed="rId6">
                <a:alphaModFix/>
              </a:blip>
              <a:srcRect b="0" l="0" r="0" t="0"/>
              <a:stretch/>
            </p:blipFill>
            <p:spPr>
              <a:xfrm rot="-4913640">
                <a:off x="8678334" y="2903661"/>
                <a:ext cx="1517135" cy="1694634"/>
              </a:xfrm>
              <a:prstGeom prst="rect">
                <a:avLst/>
              </a:prstGeom>
              <a:noFill/>
              <a:ln>
                <a:noFill/>
              </a:ln>
            </p:spPr>
          </p:pic>
          <p:pic>
            <p:nvPicPr>
              <p:cNvPr descr="A red circle with black lines and a black background&#10;&#10;AI-generated content may be incorrect." id="733" name="Google Shape;733;p122"/>
              <p:cNvPicPr preferRelativeResize="0"/>
              <p:nvPr/>
            </p:nvPicPr>
            <p:blipFill rotWithShape="1">
              <a:blip r:embed="rId4">
                <a:alphaModFix/>
              </a:blip>
              <a:srcRect b="0" l="0" r="0" t="0"/>
              <a:stretch/>
            </p:blipFill>
            <p:spPr>
              <a:xfrm flipH="1" rot="10478374">
                <a:off x="8018812" y="5430658"/>
                <a:ext cx="453589" cy="421306"/>
              </a:xfrm>
              <a:prstGeom prst="rect">
                <a:avLst/>
              </a:prstGeom>
              <a:noFill/>
              <a:ln>
                <a:noFill/>
              </a:ln>
            </p:spPr>
          </p:pic>
          <p:pic>
            <p:nvPicPr>
              <p:cNvPr descr="A red circle with black lines and a black background&#10;&#10;AI-generated content may be incorrect." id="734" name="Google Shape;734;p122"/>
              <p:cNvPicPr preferRelativeResize="0"/>
              <p:nvPr/>
            </p:nvPicPr>
            <p:blipFill rotWithShape="1">
              <a:blip r:embed="rId4">
                <a:alphaModFix/>
              </a:blip>
              <a:srcRect b="0" l="0" r="0" t="0"/>
              <a:stretch/>
            </p:blipFill>
            <p:spPr>
              <a:xfrm flipH="1" rot="8160471">
                <a:off x="9226489" y="4332789"/>
                <a:ext cx="453589" cy="421306"/>
              </a:xfrm>
              <a:prstGeom prst="rect">
                <a:avLst/>
              </a:prstGeom>
              <a:noFill/>
              <a:ln>
                <a:noFill/>
              </a:ln>
            </p:spPr>
          </p:pic>
          <p:pic>
            <p:nvPicPr>
              <p:cNvPr descr="A red circle with black lines and a black background&#10;&#10;AI-generated content may be incorrect." id="735" name="Google Shape;735;p122"/>
              <p:cNvPicPr preferRelativeResize="0"/>
              <p:nvPr/>
            </p:nvPicPr>
            <p:blipFill rotWithShape="1">
              <a:blip r:embed="rId4">
                <a:alphaModFix/>
              </a:blip>
              <a:srcRect b="0" l="0" r="0" t="0"/>
              <a:stretch/>
            </p:blipFill>
            <p:spPr>
              <a:xfrm flipH="1" rot="6133642">
                <a:off x="9480397" y="2752452"/>
                <a:ext cx="453589" cy="421306"/>
              </a:xfrm>
              <a:prstGeom prst="rect">
                <a:avLst/>
              </a:prstGeom>
              <a:noFill/>
              <a:ln>
                <a:noFill/>
              </a:ln>
            </p:spPr>
          </p:pic>
        </p:grpSp>
        <p:grpSp>
          <p:nvGrpSpPr>
            <p:cNvPr id="736" name="Google Shape;736;p122"/>
            <p:cNvGrpSpPr/>
            <p:nvPr/>
          </p:nvGrpSpPr>
          <p:grpSpPr>
            <a:xfrm rot="10642488">
              <a:off x="2572606" y="1238692"/>
              <a:ext cx="756119" cy="684399"/>
              <a:chOff x="7517394" y="1081609"/>
              <a:chExt cx="756157" cy="684434"/>
            </a:xfrm>
          </p:grpSpPr>
          <p:pic>
            <p:nvPicPr>
              <p:cNvPr descr="A white circle with a black border&#10;&#10;AI-generated content may be incorrect." id="737" name="Google Shape;737;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38" name="Google Shape;738;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39" name="Google Shape;739;p122"/>
            <p:cNvGrpSpPr/>
            <p:nvPr/>
          </p:nvGrpSpPr>
          <p:grpSpPr>
            <a:xfrm>
              <a:off x="2906621" y="215294"/>
              <a:ext cx="6394501" cy="3791519"/>
              <a:chOff x="2906621" y="215294"/>
              <a:chExt cx="6394501" cy="3791519"/>
            </a:xfrm>
          </p:grpSpPr>
          <p:grpSp>
            <p:nvGrpSpPr>
              <p:cNvPr id="740" name="Google Shape;740;p122"/>
              <p:cNvGrpSpPr/>
              <p:nvPr/>
            </p:nvGrpSpPr>
            <p:grpSpPr>
              <a:xfrm rot="-7674971">
                <a:off x="6568172" y="547583"/>
                <a:ext cx="756147" cy="684424"/>
                <a:chOff x="7517394" y="1081609"/>
                <a:chExt cx="756157" cy="684434"/>
              </a:xfrm>
            </p:grpSpPr>
            <p:pic>
              <p:nvPicPr>
                <p:cNvPr descr="A white circle with a black border&#10;&#10;AI-generated content may be incorrect." id="741" name="Google Shape;741;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42" name="Google Shape;742;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43" name="Google Shape;743;p122"/>
              <p:cNvGrpSpPr/>
              <p:nvPr/>
            </p:nvGrpSpPr>
            <p:grpSpPr>
              <a:xfrm rot="7163244">
                <a:off x="3012248" y="2129305"/>
                <a:ext cx="756138" cy="684416"/>
                <a:chOff x="7517394" y="1081609"/>
                <a:chExt cx="756157" cy="684434"/>
              </a:xfrm>
            </p:grpSpPr>
            <p:pic>
              <p:nvPicPr>
                <p:cNvPr descr="A white circle with a black border&#10;&#10;AI-generated content may be incorrect." id="744" name="Google Shape;744;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45" name="Google Shape;745;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46" name="Google Shape;746;p122"/>
              <p:cNvGrpSpPr/>
              <p:nvPr/>
            </p:nvGrpSpPr>
            <p:grpSpPr>
              <a:xfrm rot="-3292396">
                <a:off x="5137403" y="1115586"/>
                <a:ext cx="756174" cy="684449"/>
                <a:chOff x="7517394" y="1081609"/>
                <a:chExt cx="756157" cy="684434"/>
              </a:xfrm>
            </p:grpSpPr>
            <p:pic>
              <p:nvPicPr>
                <p:cNvPr descr="A white circle with a black border&#10;&#10;AI-generated content may be incorrect." id="747" name="Google Shape;747;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48" name="Google Shape;748;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49" name="Google Shape;749;p122"/>
              <p:cNvGrpSpPr/>
              <p:nvPr/>
            </p:nvGrpSpPr>
            <p:grpSpPr>
              <a:xfrm rot="2178021">
                <a:off x="7067763" y="2770625"/>
                <a:ext cx="756134" cy="684413"/>
                <a:chOff x="7517394" y="1081609"/>
                <a:chExt cx="756157" cy="684434"/>
              </a:xfrm>
            </p:grpSpPr>
            <p:pic>
              <p:nvPicPr>
                <p:cNvPr descr="A white circle with a black border&#10;&#10;AI-generated content may be incorrect." id="750" name="Google Shape;750;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51" name="Google Shape;751;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52" name="Google Shape;752;p122"/>
              <p:cNvGrpSpPr/>
              <p:nvPr/>
            </p:nvGrpSpPr>
            <p:grpSpPr>
              <a:xfrm rot="3376975">
                <a:off x="7941053" y="2033913"/>
                <a:ext cx="756167" cy="684443"/>
                <a:chOff x="7517394" y="1081609"/>
                <a:chExt cx="756157" cy="684434"/>
              </a:xfrm>
            </p:grpSpPr>
            <p:pic>
              <p:nvPicPr>
                <p:cNvPr descr="A white circle with a black border&#10;&#10;AI-generated content may be incorrect." id="753" name="Google Shape;753;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54" name="Google Shape;754;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55" name="Google Shape;755;p122"/>
              <p:cNvGrpSpPr/>
              <p:nvPr/>
            </p:nvGrpSpPr>
            <p:grpSpPr>
              <a:xfrm rot="344688">
                <a:off x="8512591" y="1318338"/>
                <a:ext cx="756174" cy="684449"/>
                <a:chOff x="7517394" y="1081609"/>
                <a:chExt cx="756157" cy="684434"/>
              </a:xfrm>
            </p:grpSpPr>
            <p:pic>
              <p:nvPicPr>
                <p:cNvPr descr="A white circle with a black border&#10;&#10;AI-generated content may be incorrect." id="756" name="Google Shape;756;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57" name="Google Shape;757;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58" name="Google Shape;758;p122"/>
              <p:cNvGrpSpPr/>
              <p:nvPr/>
            </p:nvGrpSpPr>
            <p:grpSpPr>
              <a:xfrm rot="-3457266">
                <a:off x="8173704" y="375631"/>
                <a:ext cx="756134" cy="684413"/>
                <a:chOff x="7517394" y="1081609"/>
                <a:chExt cx="756157" cy="684434"/>
              </a:xfrm>
            </p:grpSpPr>
            <p:pic>
              <p:nvPicPr>
                <p:cNvPr descr="A white circle with a black border&#10;&#10;AI-generated content may be incorrect." id="759" name="Google Shape;759;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60" name="Google Shape;760;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61" name="Google Shape;761;p122"/>
              <p:cNvGrpSpPr/>
              <p:nvPr/>
            </p:nvGrpSpPr>
            <p:grpSpPr>
              <a:xfrm rot="-5168457">
                <a:off x="5924488" y="1106428"/>
                <a:ext cx="756132" cy="684411"/>
                <a:chOff x="7517394" y="1081609"/>
                <a:chExt cx="756157" cy="684434"/>
              </a:xfrm>
            </p:grpSpPr>
            <p:pic>
              <p:nvPicPr>
                <p:cNvPr descr="A white circle with a black border&#10;&#10;AI-generated content may be incorrect." id="762" name="Google Shape;762;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63" name="Google Shape;763;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64" name="Google Shape;764;p122"/>
              <p:cNvGrpSpPr/>
              <p:nvPr/>
            </p:nvGrpSpPr>
            <p:grpSpPr>
              <a:xfrm rot="-809156">
                <a:off x="4540064" y="660609"/>
                <a:ext cx="756136" cy="684414"/>
                <a:chOff x="7517394" y="1081609"/>
                <a:chExt cx="756157" cy="684434"/>
              </a:xfrm>
            </p:grpSpPr>
            <p:pic>
              <p:nvPicPr>
                <p:cNvPr descr="A white circle with a black border&#10;&#10;AI-generated content may be incorrect." id="765" name="Google Shape;765;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66" name="Google Shape;766;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67" name="Google Shape;767;p122"/>
              <p:cNvGrpSpPr/>
              <p:nvPr/>
            </p:nvGrpSpPr>
            <p:grpSpPr>
              <a:xfrm rot="-7684529">
                <a:off x="3107557" y="431240"/>
                <a:ext cx="756158" cy="684434"/>
                <a:chOff x="7517394" y="1081609"/>
                <a:chExt cx="756157" cy="684434"/>
              </a:xfrm>
            </p:grpSpPr>
            <p:pic>
              <p:nvPicPr>
                <p:cNvPr descr="A white circle with a black border&#10;&#10;AI-generated content may be incorrect." id="768" name="Google Shape;768;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69" name="Google Shape;769;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70" name="Google Shape;770;p122"/>
              <p:cNvGrpSpPr/>
              <p:nvPr/>
            </p:nvGrpSpPr>
            <p:grpSpPr>
              <a:xfrm rot="5654615">
                <a:off x="6144041" y="3106296"/>
                <a:ext cx="756188" cy="684462"/>
                <a:chOff x="7517394" y="1081609"/>
                <a:chExt cx="756157" cy="684434"/>
              </a:xfrm>
            </p:grpSpPr>
            <p:pic>
              <p:nvPicPr>
                <p:cNvPr descr="A white circle with a black border&#10;&#10;AI-generated content may be incorrect." id="771" name="Google Shape;771;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72" name="Google Shape;772;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73" name="Google Shape;773;p122"/>
              <p:cNvGrpSpPr/>
              <p:nvPr/>
            </p:nvGrpSpPr>
            <p:grpSpPr>
              <a:xfrm rot="3445532">
                <a:off x="5029968" y="3161737"/>
                <a:ext cx="756164" cy="684440"/>
                <a:chOff x="7517394" y="1081609"/>
                <a:chExt cx="756157" cy="684434"/>
              </a:xfrm>
            </p:grpSpPr>
            <p:pic>
              <p:nvPicPr>
                <p:cNvPr descr="A white circle with a black border&#10;&#10;AI-generated content may be incorrect." id="774" name="Google Shape;774;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75" name="Google Shape;775;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776" name="Google Shape;776;p122"/>
              <p:cNvGrpSpPr/>
              <p:nvPr/>
            </p:nvGrpSpPr>
            <p:grpSpPr>
              <a:xfrm rot="7927819">
                <a:off x="4047219" y="2847469"/>
                <a:ext cx="756135" cy="684414"/>
                <a:chOff x="7517394" y="1081609"/>
                <a:chExt cx="756157" cy="684434"/>
              </a:xfrm>
            </p:grpSpPr>
            <p:pic>
              <p:nvPicPr>
                <p:cNvPr descr="A white circle with a black border&#10;&#10;AI-generated content may be incorrect." id="777" name="Google Shape;777;p122"/>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778" name="Google Shape;778;p122"/>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grpSp>
      <p:sp>
        <p:nvSpPr>
          <p:cNvPr id="779" name="Google Shape;779;p122"/>
          <p:cNvSpPr txBox="1"/>
          <p:nvPr/>
        </p:nvSpPr>
        <p:spPr>
          <a:xfrm>
            <a:off x="5658359" y="560812"/>
            <a:ext cx="1654500" cy="808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400">
                <a:solidFill>
                  <a:schemeClr val="dk1"/>
                </a:solidFill>
                <a:latin typeface="Calibri"/>
                <a:ea typeface="Calibri"/>
                <a:cs typeface="Calibri"/>
                <a:sym typeface="Calibri"/>
              </a:rPr>
              <a:t>Starch / Glycogen</a:t>
            </a:r>
            <a:endParaRPr sz="1100"/>
          </a:p>
        </p:txBody>
      </p:sp>
      <p:sp>
        <p:nvSpPr>
          <p:cNvPr id="780" name="Google Shape;780;p122"/>
          <p:cNvSpPr txBox="1"/>
          <p:nvPr/>
        </p:nvSpPr>
        <p:spPr>
          <a:xfrm>
            <a:off x="1422031" y="4158639"/>
            <a:ext cx="16263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Cellulose</a:t>
            </a:r>
            <a:endParaRPr sz="1100"/>
          </a:p>
        </p:txBody>
      </p:sp>
      <p:sp>
        <p:nvSpPr>
          <p:cNvPr id="781" name="Google Shape;781;p122"/>
          <p:cNvSpPr/>
          <p:nvPr/>
        </p:nvSpPr>
        <p:spPr>
          <a:xfrm>
            <a:off x="3804017" y="3402219"/>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82" name="Google Shape;782;p122"/>
          <p:cNvSpPr/>
          <p:nvPr/>
        </p:nvSpPr>
        <p:spPr>
          <a:xfrm>
            <a:off x="3741380" y="920996"/>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83" name="Google Shape;783;p122"/>
          <p:cNvSpPr/>
          <p:nvPr/>
        </p:nvSpPr>
        <p:spPr>
          <a:xfrm>
            <a:off x="2950493" y="1364243"/>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84" name="Google Shape;784;p122"/>
          <p:cNvSpPr/>
          <p:nvPr/>
        </p:nvSpPr>
        <p:spPr>
          <a:xfrm>
            <a:off x="2133658" y="1221849"/>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85" name="Google Shape;785;p122"/>
          <p:cNvSpPr/>
          <p:nvPr/>
        </p:nvSpPr>
        <p:spPr>
          <a:xfrm>
            <a:off x="1591930" y="591046"/>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86" name="Google Shape;786;p122"/>
          <p:cNvSpPr/>
          <p:nvPr/>
        </p:nvSpPr>
        <p:spPr>
          <a:xfrm>
            <a:off x="7290304" y="4044325"/>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87" name="Google Shape;787;p122"/>
          <p:cNvSpPr/>
          <p:nvPr/>
        </p:nvSpPr>
        <p:spPr>
          <a:xfrm>
            <a:off x="6038486" y="3400551"/>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88" name="Google Shape;788;p122"/>
          <p:cNvSpPr/>
          <p:nvPr/>
        </p:nvSpPr>
        <p:spPr>
          <a:xfrm>
            <a:off x="4928431" y="4125814"/>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74" name="Shape 2374"/>
        <p:cNvGrpSpPr/>
        <p:nvPr/>
      </p:nvGrpSpPr>
      <p:grpSpPr>
        <a:xfrm>
          <a:off x="0" y="0"/>
          <a:ext cx="0" cy="0"/>
          <a:chOff x="0" y="0"/>
          <a:chExt cx="0" cy="0"/>
        </a:xfrm>
      </p:grpSpPr>
      <p:sp>
        <p:nvSpPr>
          <p:cNvPr id="2375" name="Google Shape;2375;p221"/>
          <p:cNvSpPr txBox="1"/>
          <p:nvPr>
            <p:ph idx="12" type="sldNum"/>
          </p:nvPr>
        </p:nvSpPr>
        <p:spPr>
          <a:xfrm>
            <a:off x="8701958" y="4724530"/>
            <a:ext cx="328200" cy="2739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pic>
        <p:nvPicPr>
          <p:cNvPr id="2376" name="Google Shape;2376;p221"/>
          <p:cNvPicPr preferRelativeResize="0"/>
          <p:nvPr/>
        </p:nvPicPr>
        <p:blipFill rotWithShape="1">
          <a:blip r:embed="rId3">
            <a:alphaModFix/>
          </a:blip>
          <a:srcRect b="0" l="0" r="0" t="6812"/>
          <a:stretch/>
        </p:blipFill>
        <p:spPr>
          <a:xfrm>
            <a:off x="3695925" y="990956"/>
            <a:ext cx="4562961" cy="4007402"/>
          </a:xfrm>
          <a:prstGeom prst="rect">
            <a:avLst/>
          </a:prstGeom>
          <a:noFill/>
          <a:ln>
            <a:noFill/>
          </a:ln>
        </p:spPr>
      </p:pic>
      <p:pic>
        <p:nvPicPr>
          <p:cNvPr id="2377" name="Google Shape;2377;p221"/>
          <p:cNvPicPr preferRelativeResize="0"/>
          <p:nvPr/>
        </p:nvPicPr>
        <p:blipFill rotWithShape="1">
          <a:blip r:embed="rId4">
            <a:alphaModFix/>
          </a:blip>
          <a:srcRect b="0" l="0" r="0" t="9747"/>
          <a:stretch/>
        </p:blipFill>
        <p:spPr>
          <a:xfrm>
            <a:off x="1364887" y="1538325"/>
            <a:ext cx="1854131" cy="2937075"/>
          </a:xfrm>
          <a:prstGeom prst="rect">
            <a:avLst/>
          </a:prstGeom>
          <a:noFill/>
          <a:ln>
            <a:noFill/>
          </a:ln>
        </p:spPr>
      </p:pic>
      <p:sp>
        <p:nvSpPr>
          <p:cNvPr id="2378" name="Google Shape;2378;p221"/>
          <p:cNvSpPr txBox="1"/>
          <p:nvPr>
            <p:ph type="title"/>
          </p:nvPr>
        </p:nvSpPr>
        <p:spPr>
          <a:xfrm>
            <a:off x="762144" y="289713"/>
            <a:ext cx="68838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3800">
                <a:solidFill>
                  <a:srgbClr val="000000"/>
                </a:solidFill>
                <a:latin typeface="Calibri"/>
                <a:ea typeface="Calibri"/>
                <a:cs typeface="Calibri"/>
                <a:sym typeface="Calibri"/>
              </a:rPr>
              <a:t>Crossing Over</a:t>
            </a:r>
            <a:endParaRPr b="1" sz="3800">
              <a:solidFill>
                <a:srgbClr val="000000"/>
              </a:solidFill>
              <a:latin typeface="Calibri"/>
              <a:ea typeface="Calibri"/>
              <a:cs typeface="Calibri"/>
              <a:sym typeface="Calibri"/>
            </a:endParaRPr>
          </a:p>
        </p:txBody>
      </p:sp>
      <p:sp>
        <p:nvSpPr>
          <p:cNvPr id="2379" name="Google Shape;2379;p221"/>
          <p:cNvSpPr txBox="1"/>
          <p:nvPr/>
        </p:nvSpPr>
        <p:spPr>
          <a:xfrm>
            <a:off x="1157278" y="1078144"/>
            <a:ext cx="2269500" cy="408300"/>
          </a:xfrm>
          <a:prstGeom prst="rect">
            <a:avLst/>
          </a:prstGeom>
          <a:solidFill>
            <a:srgbClr val="FFFFFF"/>
          </a:solidFill>
          <a:ln>
            <a:noFill/>
          </a:ln>
        </p:spPr>
        <p:txBody>
          <a:bodyPr anchorCtr="0" anchor="t" bIns="68575" lIns="68575" spcFirstLastPara="1" rIns="68575" wrap="square" tIns="68575">
            <a:noAutofit/>
          </a:bodyPr>
          <a:lstStyle/>
          <a:p>
            <a:pPr indent="0" lvl="0" marL="0" rtl="0" algn="ctr">
              <a:spcBef>
                <a:spcPts val="0"/>
              </a:spcBef>
              <a:spcAft>
                <a:spcPts val="0"/>
              </a:spcAft>
              <a:buNone/>
            </a:pPr>
            <a:r>
              <a:rPr b="1" lang="en" sz="2300">
                <a:latin typeface="Calibri"/>
                <a:ea typeface="Calibri"/>
                <a:cs typeface="Calibri"/>
                <a:sym typeface="Calibri"/>
              </a:rPr>
              <a:t>Microscopic Scale</a:t>
            </a:r>
            <a:endParaRPr b="1" sz="2300">
              <a:latin typeface="Calibri"/>
              <a:ea typeface="Calibri"/>
              <a:cs typeface="Calibri"/>
              <a:sym typeface="Calibri"/>
            </a:endParaRPr>
          </a:p>
        </p:txBody>
      </p:sp>
      <p:sp>
        <p:nvSpPr>
          <p:cNvPr id="2380" name="Google Shape;2380;p221"/>
          <p:cNvSpPr txBox="1"/>
          <p:nvPr/>
        </p:nvSpPr>
        <p:spPr>
          <a:xfrm>
            <a:off x="4842731" y="669768"/>
            <a:ext cx="2269500" cy="408300"/>
          </a:xfrm>
          <a:prstGeom prst="rect">
            <a:avLst/>
          </a:prstGeom>
          <a:solidFill>
            <a:srgbClr val="FFFFFF"/>
          </a:solidFill>
          <a:ln>
            <a:noFill/>
          </a:ln>
        </p:spPr>
        <p:txBody>
          <a:bodyPr anchorCtr="0" anchor="t" bIns="68575" lIns="68575" spcFirstLastPara="1" rIns="68575" wrap="square" tIns="68575">
            <a:noAutofit/>
          </a:bodyPr>
          <a:lstStyle/>
          <a:p>
            <a:pPr indent="0" lvl="0" marL="0" rtl="0" algn="ctr">
              <a:spcBef>
                <a:spcPts val="0"/>
              </a:spcBef>
              <a:spcAft>
                <a:spcPts val="0"/>
              </a:spcAft>
              <a:buNone/>
            </a:pPr>
            <a:r>
              <a:rPr b="1" lang="en" sz="2300">
                <a:latin typeface="Calibri"/>
                <a:ea typeface="Calibri"/>
                <a:cs typeface="Calibri"/>
                <a:sym typeface="Calibri"/>
              </a:rPr>
              <a:t>Molecular Scale</a:t>
            </a:r>
            <a:endParaRPr b="1" sz="2300">
              <a:latin typeface="Calibri"/>
              <a:ea typeface="Calibri"/>
              <a:cs typeface="Calibri"/>
              <a:sym typeface="Calibri"/>
            </a:endParaRPr>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5" name="Shape 2385"/>
        <p:cNvGrpSpPr/>
        <p:nvPr/>
      </p:nvGrpSpPr>
      <p:grpSpPr>
        <a:xfrm>
          <a:off x="0" y="0"/>
          <a:ext cx="0" cy="0"/>
          <a:chOff x="0" y="0"/>
          <a:chExt cx="0" cy="0"/>
        </a:xfrm>
      </p:grpSpPr>
      <p:sp>
        <p:nvSpPr>
          <p:cNvPr id="2386" name="Google Shape;2386;p222"/>
          <p:cNvSpPr txBox="1"/>
          <p:nvPr>
            <p:ph idx="12" type="sldNum"/>
          </p:nvPr>
        </p:nvSpPr>
        <p:spPr>
          <a:xfrm>
            <a:off x="8701958" y="4724530"/>
            <a:ext cx="328200" cy="2739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pic>
        <p:nvPicPr>
          <p:cNvPr id="2387" name="Google Shape;2387;p222"/>
          <p:cNvPicPr preferRelativeResize="0"/>
          <p:nvPr/>
        </p:nvPicPr>
        <p:blipFill rotWithShape="1">
          <a:blip r:embed="rId3">
            <a:alphaModFix/>
          </a:blip>
          <a:srcRect b="13" l="-5663" r="-6256" t="-29062"/>
          <a:stretch/>
        </p:blipFill>
        <p:spPr>
          <a:xfrm>
            <a:off x="851887" y="870355"/>
            <a:ext cx="5836124" cy="3568425"/>
          </a:xfrm>
          <a:prstGeom prst="rect">
            <a:avLst/>
          </a:prstGeom>
          <a:solidFill>
            <a:schemeClr val="lt1"/>
          </a:solidFill>
          <a:ln>
            <a:noFill/>
          </a:ln>
        </p:spPr>
      </p:pic>
      <p:sp>
        <p:nvSpPr>
          <p:cNvPr id="2388" name="Google Shape;2388;p222"/>
          <p:cNvSpPr/>
          <p:nvPr/>
        </p:nvSpPr>
        <p:spPr>
          <a:xfrm>
            <a:off x="3628371" y="3019300"/>
            <a:ext cx="1803000" cy="1366800"/>
          </a:xfrm>
          <a:prstGeom prst="rect">
            <a:avLst/>
          </a:prstGeom>
          <a:noFill/>
          <a:ln cap="flat" cmpd="sng" w="76200">
            <a:solidFill>
              <a:schemeClr val="accent4"/>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389" name="Google Shape;2389;p222"/>
          <p:cNvSpPr/>
          <p:nvPr/>
        </p:nvSpPr>
        <p:spPr>
          <a:xfrm rot="-9068174">
            <a:off x="4926110" y="3228976"/>
            <a:ext cx="568642" cy="183953"/>
          </a:xfrm>
          <a:prstGeom prst="rightArrow">
            <a:avLst>
              <a:gd fmla="val 50000" name="adj1"/>
              <a:gd fmla="val 79940" name="adj2"/>
            </a:avLst>
          </a:prstGeom>
          <a:solidFill>
            <a:srgbClr val="FF0000"/>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390" name="Google Shape;2390;p222"/>
          <p:cNvSpPr/>
          <p:nvPr/>
        </p:nvSpPr>
        <p:spPr>
          <a:xfrm rot="5404470">
            <a:off x="1265439" y="2713714"/>
            <a:ext cx="461400" cy="183900"/>
          </a:xfrm>
          <a:prstGeom prst="rightArrow">
            <a:avLst>
              <a:gd fmla="val 50000" name="adj1"/>
              <a:gd fmla="val 79940" name="adj2"/>
            </a:avLst>
          </a:prstGeom>
          <a:solidFill>
            <a:srgbClr val="FF0000"/>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pic>
        <p:nvPicPr>
          <p:cNvPr id="2391" name="Google Shape;2391;p222"/>
          <p:cNvPicPr preferRelativeResize="0"/>
          <p:nvPr/>
        </p:nvPicPr>
        <p:blipFill rotWithShape="1">
          <a:blip r:embed="rId4">
            <a:alphaModFix/>
          </a:blip>
          <a:srcRect b="0" l="0" r="0" t="0"/>
          <a:stretch/>
        </p:blipFill>
        <p:spPr>
          <a:xfrm>
            <a:off x="6977513" y="787537"/>
            <a:ext cx="1617689" cy="3568425"/>
          </a:xfrm>
          <a:prstGeom prst="rect">
            <a:avLst/>
          </a:prstGeom>
          <a:noFill/>
          <a:ln>
            <a:noFill/>
          </a:ln>
        </p:spPr>
      </p:pic>
      <p:sp>
        <p:nvSpPr>
          <p:cNvPr id="2392" name="Google Shape;2392;p222"/>
          <p:cNvSpPr txBox="1"/>
          <p:nvPr>
            <p:ph idx="1" type="body"/>
          </p:nvPr>
        </p:nvSpPr>
        <p:spPr>
          <a:xfrm>
            <a:off x="1023338" y="1004025"/>
            <a:ext cx="2378400" cy="900900"/>
          </a:xfrm>
          <a:prstGeom prst="rect">
            <a:avLst/>
          </a:prstGeom>
          <a:noFill/>
          <a:ln>
            <a:noFill/>
          </a:ln>
        </p:spPr>
        <p:txBody>
          <a:bodyPr anchorCtr="0" anchor="b" bIns="34275" lIns="68575" spcFirstLastPara="1" rIns="68575" wrap="square" tIns="34275">
            <a:normAutofit/>
          </a:bodyPr>
          <a:lstStyle/>
          <a:p>
            <a:pPr indent="0" lvl="0" marL="0" rtl="0" algn="ctr">
              <a:lnSpc>
                <a:spcPct val="90000"/>
              </a:lnSpc>
              <a:spcBef>
                <a:spcPts val="0"/>
              </a:spcBef>
              <a:spcAft>
                <a:spcPts val="500"/>
              </a:spcAft>
              <a:buClr>
                <a:srgbClr val="0070C0"/>
              </a:buClr>
              <a:buSzPts val="3300"/>
              <a:buNone/>
            </a:pPr>
            <a:r>
              <a:rPr b="1" lang="en" sz="3000">
                <a:solidFill>
                  <a:srgbClr val="222222"/>
                </a:solidFill>
                <a:latin typeface="Calibri"/>
                <a:ea typeface="Calibri"/>
                <a:cs typeface="Calibri"/>
                <a:sym typeface="Calibri"/>
              </a:rPr>
              <a:t>Normal Hemoglobin</a:t>
            </a:r>
            <a:endParaRPr b="1" sz="3000">
              <a:solidFill>
                <a:srgbClr val="222222"/>
              </a:solidFill>
              <a:latin typeface="Calibri"/>
              <a:ea typeface="Calibri"/>
              <a:cs typeface="Calibri"/>
              <a:sym typeface="Calibri"/>
            </a:endParaRPr>
          </a:p>
        </p:txBody>
      </p:sp>
      <p:sp>
        <p:nvSpPr>
          <p:cNvPr id="2393" name="Google Shape;2393;p222"/>
          <p:cNvSpPr txBox="1"/>
          <p:nvPr>
            <p:ph idx="4294967295" type="body"/>
          </p:nvPr>
        </p:nvSpPr>
        <p:spPr>
          <a:xfrm>
            <a:off x="3694631" y="449084"/>
            <a:ext cx="2504700" cy="1070700"/>
          </a:xfrm>
          <a:prstGeom prst="rect">
            <a:avLst/>
          </a:prstGeom>
          <a:noFill/>
          <a:ln>
            <a:noFill/>
          </a:ln>
        </p:spPr>
        <p:txBody>
          <a:bodyPr anchorCtr="0" anchor="b" bIns="34275" lIns="68575" spcFirstLastPara="1" rIns="68575" wrap="square" tIns="34275">
            <a:normAutofit/>
          </a:bodyPr>
          <a:lstStyle/>
          <a:p>
            <a:pPr indent="0" lvl="0" marL="0" rtl="0" algn="ctr">
              <a:lnSpc>
                <a:spcPct val="90000"/>
              </a:lnSpc>
              <a:spcBef>
                <a:spcPts val="0"/>
              </a:spcBef>
              <a:spcAft>
                <a:spcPts val="0"/>
              </a:spcAft>
              <a:buClr>
                <a:srgbClr val="0070C0"/>
              </a:buClr>
              <a:buSzPts val="3300"/>
              <a:buNone/>
            </a:pPr>
            <a:r>
              <a:rPr b="1" lang="en" sz="3000">
                <a:solidFill>
                  <a:srgbClr val="222222"/>
                </a:solidFill>
              </a:rPr>
              <a:t>Abnormal Hemoglobin</a:t>
            </a:r>
            <a:endParaRPr b="1" sz="3000">
              <a:solidFill>
                <a:srgbClr val="222222"/>
              </a:solidFill>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98" name="Shape 2398"/>
        <p:cNvGrpSpPr/>
        <p:nvPr/>
      </p:nvGrpSpPr>
      <p:grpSpPr>
        <a:xfrm>
          <a:off x="0" y="0"/>
          <a:ext cx="0" cy="0"/>
          <a:chOff x="0" y="0"/>
          <a:chExt cx="0" cy="0"/>
        </a:xfrm>
      </p:grpSpPr>
      <p:sp>
        <p:nvSpPr>
          <p:cNvPr id="2399" name="Google Shape;2399;p223"/>
          <p:cNvSpPr txBox="1"/>
          <p:nvPr>
            <p:ph idx="12" type="sldNum"/>
          </p:nvPr>
        </p:nvSpPr>
        <p:spPr>
          <a:xfrm>
            <a:off x="8701958" y="4724530"/>
            <a:ext cx="328200" cy="2739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pic>
        <p:nvPicPr>
          <p:cNvPr id="2400" name="Google Shape;2400;p223"/>
          <p:cNvPicPr preferRelativeResize="0"/>
          <p:nvPr/>
        </p:nvPicPr>
        <p:blipFill rotWithShape="1">
          <a:blip r:embed="rId3">
            <a:alphaModFix/>
          </a:blip>
          <a:srcRect b="40121" l="0" r="0" t="26915"/>
          <a:stretch/>
        </p:blipFill>
        <p:spPr>
          <a:xfrm>
            <a:off x="2671910" y="518765"/>
            <a:ext cx="5763357" cy="1899900"/>
          </a:xfrm>
          <a:prstGeom prst="rect">
            <a:avLst/>
          </a:prstGeom>
          <a:noFill/>
          <a:ln>
            <a:noFill/>
          </a:ln>
        </p:spPr>
      </p:pic>
      <p:pic>
        <p:nvPicPr>
          <p:cNvPr id="2401" name="Google Shape;2401;p223"/>
          <p:cNvPicPr preferRelativeResize="0"/>
          <p:nvPr/>
        </p:nvPicPr>
        <p:blipFill rotWithShape="1">
          <a:blip r:embed="rId4">
            <a:alphaModFix/>
          </a:blip>
          <a:srcRect b="0" l="51004" r="0" t="0"/>
          <a:stretch/>
        </p:blipFill>
        <p:spPr>
          <a:xfrm>
            <a:off x="1121666" y="2666353"/>
            <a:ext cx="1529169" cy="2332003"/>
          </a:xfrm>
          <a:prstGeom prst="rect">
            <a:avLst/>
          </a:prstGeom>
          <a:noFill/>
          <a:ln>
            <a:noFill/>
          </a:ln>
        </p:spPr>
      </p:pic>
      <p:pic>
        <p:nvPicPr>
          <p:cNvPr id="2402" name="Google Shape;2402;p223"/>
          <p:cNvPicPr preferRelativeResize="0"/>
          <p:nvPr/>
        </p:nvPicPr>
        <p:blipFill rotWithShape="1">
          <a:blip r:embed="rId4">
            <a:alphaModFix/>
          </a:blip>
          <a:srcRect b="0" l="0" r="51004" t="0"/>
          <a:stretch/>
        </p:blipFill>
        <p:spPr>
          <a:xfrm>
            <a:off x="1182878" y="205738"/>
            <a:ext cx="1529169" cy="2331995"/>
          </a:xfrm>
          <a:prstGeom prst="rect">
            <a:avLst/>
          </a:prstGeom>
          <a:noFill/>
          <a:ln>
            <a:noFill/>
          </a:ln>
        </p:spPr>
      </p:pic>
      <p:pic>
        <p:nvPicPr>
          <p:cNvPr id="2403" name="Google Shape;2403;p223"/>
          <p:cNvPicPr preferRelativeResize="0"/>
          <p:nvPr/>
        </p:nvPicPr>
        <p:blipFill rotWithShape="1">
          <a:blip r:embed="rId3">
            <a:alphaModFix/>
          </a:blip>
          <a:srcRect b="0" l="0" r="0" t="64037"/>
          <a:stretch/>
        </p:blipFill>
        <p:spPr>
          <a:xfrm>
            <a:off x="2743689" y="2983038"/>
            <a:ext cx="5763357" cy="2072814"/>
          </a:xfrm>
          <a:prstGeom prst="rect">
            <a:avLst/>
          </a:prstGeom>
          <a:noFill/>
          <a:ln>
            <a:noFill/>
          </a:ln>
        </p:spPr>
      </p:pic>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08" name="Shape 2408"/>
        <p:cNvGrpSpPr/>
        <p:nvPr/>
      </p:nvGrpSpPr>
      <p:grpSpPr>
        <a:xfrm>
          <a:off x="0" y="0"/>
          <a:ext cx="0" cy="0"/>
          <a:chOff x="0" y="0"/>
          <a:chExt cx="0" cy="0"/>
        </a:xfrm>
      </p:grpSpPr>
      <p:sp>
        <p:nvSpPr>
          <p:cNvPr id="2409" name="Google Shape;2409;p224"/>
          <p:cNvSpPr txBox="1"/>
          <p:nvPr>
            <p:ph idx="12" type="sldNum"/>
          </p:nvPr>
        </p:nvSpPr>
        <p:spPr>
          <a:xfrm>
            <a:off x="8701958" y="4724530"/>
            <a:ext cx="328200" cy="2739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sp>
        <p:nvSpPr>
          <p:cNvPr id="2410" name="Google Shape;2410;p224"/>
          <p:cNvSpPr txBox="1"/>
          <p:nvPr/>
        </p:nvSpPr>
        <p:spPr>
          <a:xfrm>
            <a:off x="279842" y="2359669"/>
            <a:ext cx="4157100" cy="600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3000">
                <a:solidFill>
                  <a:srgbClr val="222222"/>
                </a:solidFill>
                <a:latin typeface="Calibri"/>
                <a:ea typeface="Calibri"/>
                <a:cs typeface="Calibri"/>
                <a:sym typeface="Calibri"/>
              </a:rPr>
              <a:t>3’ </a:t>
            </a:r>
            <a:r>
              <a:rPr b="1" lang="en" sz="3000">
                <a:solidFill>
                  <a:srgbClr val="0070C0"/>
                </a:solidFill>
                <a:latin typeface="Calibri"/>
                <a:ea typeface="Calibri"/>
                <a:cs typeface="Calibri"/>
                <a:sym typeface="Calibri"/>
              </a:rPr>
              <a:t>G G A C T C C T C  </a:t>
            </a:r>
            <a:r>
              <a:rPr b="1" lang="en" sz="3000">
                <a:solidFill>
                  <a:srgbClr val="222222"/>
                </a:solidFill>
                <a:latin typeface="Calibri"/>
                <a:ea typeface="Calibri"/>
                <a:cs typeface="Calibri"/>
                <a:sym typeface="Calibri"/>
              </a:rPr>
              <a:t>5’</a:t>
            </a:r>
            <a:endParaRPr sz="3000">
              <a:solidFill>
                <a:srgbClr val="222222"/>
              </a:solidFill>
              <a:latin typeface="Calibri"/>
              <a:ea typeface="Calibri"/>
              <a:cs typeface="Calibri"/>
              <a:sym typeface="Calibri"/>
            </a:endParaRPr>
          </a:p>
        </p:txBody>
      </p:sp>
      <p:sp>
        <p:nvSpPr>
          <p:cNvPr id="2411" name="Google Shape;2411;p224"/>
          <p:cNvSpPr txBox="1"/>
          <p:nvPr/>
        </p:nvSpPr>
        <p:spPr>
          <a:xfrm>
            <a:off x="4604038" y="2359669"/>
            <a:ext cx="4157100" cy="600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3000">
                <a:solidFill>
                  <a:srgbClr val="222222"/>
                </a:solidFill>
                <a:latin typeface="Calibri"/>
                <a:ea typeface="Calibri"/>
                <a:cs typeface="Calibri"/>
                <a:sym typeface="Calibri"/>
              </a:rPr>
              <a:t>3’ </a:t>
            </a:r>
            <a:r>
              <a:rPr b="1" lang="en" sz="3000">
                <a:solidFill>
                  <a:srgbClr val="980000"/>
                </a:solidFill>
                <a:latin typeface="Calibri"/>
                <a:ea typeface="Calibri"/>
                <a:cs typeface="Calibri"/>
                <a:sym typeface="Calibri"/>
              </a:rPr>
              <a:t>G G A C </a:t>
            </a:r>
            <a:r>
              <a:rPr b="1" lang="en" sz="3000">
                <a:solidFill>
                  <a:srgbClr val="7F7F7F"/>
                </a:solidFill>
                <a:latin typeface="Calibri"/>
                <a:ea typeface="Calibri"/>
                <a:cs typeface="Calibri"/>
                <a:sym typeface="Calibri"/>
              </a:rPr>
              <a:t>A</a:t>
            </a:r>
            <a:r>
              <a:rPr b="1" lang="en" sz="3000">
                <a:solidFill>
                  <a:srgbClr val="980000"/>
                </a:solidFill>
                <a:latin typeface="Calibri"/>
                <a:ea typeface="Calibri"/>
                <a:cs typeface="Calibri"/>
                <a:sym typeface="Calibri"/>
              </a:rPr>
              <a:t> C C T C</a:t>
            </a:r>
            <a:r>
              <a:rPr b="1" lang="en" sz="3000">
                <a:solidFill>
                  <a:srgbClr val="222222"/>
                </a:solidFill>
                <a:latin typeface="Calibri"/>
                <a:ea typeface="Calibri"/>
                <a:cs typeface="Calibri"/>
                <a:sym typeface="Calibri"/>
              </a:rPr>
              <a:t>  5’</a:t>
            </a:r>
            <a:endParaRPr sz="1100">
              <a:solidFill>
                <a:srgbClr val="222222"/>
              </a:solidFill>
              <a:latin typeface="Calibri"/>
              <a:ea typeface="Calibri"/>
              <a:cs typeface="Calibri"/>
              <a:sym typeface="Calibri"/>
            </a:endParaRPr>
          </a:p>
        </p:txBody>
      </p:sp>
      <p:sp>
        <p:nvSpPr>
          <p:cNvPr id="2412" name="Google Shape;2412;p224"/>
          <p:cNvSpPr txBox="1"/>
          <p:nvPr/>
        </p:nvSpPr>
        <p:spPr>
          <a:xfrm>
            <a:off x="316366" y="2840523"/>
            <a:ext cx="4157100" cy="600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3000">
                <a:solidFill>
                  <a:srgbClr val="222222"/>
                </a:solidFill>
                <a:latin typeface="Calibri"/>
                <a:ea typeface="Calibri"/>
                <a:cs typeface="Calibri"/>
                <a:sym typeface="Calibri"/>
              </a:rPr>
              <a:t>5’ </a:t>
            </a:r>
            <a:r>
              <a:rPr b="1" lang="en" sz="3000">
                <a:solidFill>
                  <a:srgbClr val="0000FF"/>
                </a:solidFill>
                <a:latin typeface="Calibri"/>
                <a:ea typeface="Calibri"/>
                <a:cs typeface="Calibri"/>
                <a:sym typeface="Calibri"/>
              </a:rPr>
              <a:t> </a:t>
            </a:r>
            <a:r>
              <a:rPr b="1" lang="en" sz="3000">
                <a:solidFill>
                  <a:srgbClr val="0070C0"/>
                </a:solidFill>
                <a:latin typeface="Calibri"/>
                <a:ea typeface="Calibri"/>
                <a:cs typeface="Calibri"/>
                <a:sym typeface="Calibri"/>
              </a:rPr>
              <a:t>C C T G A G G A G</a:t>
            </a:r>
            <a:r>
              <a:rPr b="1" lang="en" sz="3000">
                <a:solidFill>
                  <a:srgbClr val="222222"/>
                </a:solidFill>
                <a:latin typeface="Calibri"/>
                <a:ea typeface="Calibri"/>
                <a:cs typeface="Calibri"/>
                <a:sym typeface="Calibri"/>
              </a:rPr>
              <a:t> 3’</a:t>
            </a:r>
            <a:endParaRPr sz="1100">
              <a:solidFill>
                <a:srgbClr val="222222"/>
              </a:solidFill>
              <a:latin typeface="Calibri"/>
              <a:ea typeface="Calibri"/>
              <a:cs typeface="Calibri"/>
              <a:sym typeface="Calibri"/>
            </a:endParaRPr>
          </a:p>
        </p:txBody>
      </p:sp>
      <p:sp>
        <p:nvSpPr>
          <p:cNvPr id="2413" name="Google Shape;2413;p224"/>
          <p:cNvSpPr txBox="1"/>
          <p:nvPr/>
        </p:nvSpPr>
        <p:spPr>
          <a:xfrm>
            <a:off x="4640998" y="2840523"/>
            <a:ext cx="4157100" cy="600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3000">
                <a:solidFill>
                  <a:srgbClr val="222222"/>
                </a:solidFill>
                <a:latin typeface="Calibri"/>
                <a:ea typeface="Calibri"/>
                <a:cs typeface="Calibri"/>
                <a:sym typeface="Calibri"/>
              </a:rPr>
              <a:t>5’ </a:t>
            </a:r>
            <a:r>
              <a:rPr b="1" lang="en" sz="3000">
                <a:solidFill>
                  <a:srgbClr val="0000FF"/>
                </a:solidFill>
                <a:latin typeface="Calibri"/>
                <a:ea typeface="Calibri"/>
                <a:cs typeface="Calibri"/>
                <a:sym typeface="Calibri"/>
              </a:rPr>
              <a:t> </a:t>
            </a:r>
            <a:r>
              <a:rPr b="1" lang="en" sz="3000">
                <a:solidFill>
                  <a:srgbClr val="980000"/>
                </a:solidFill>
                <a:latin typeface="Calibri"/>
                <a:ea typeface="Calibri"/>
                <a:cs typeface="Calibri"/>
                <a:sym typeface="Calibri"/>
              </a:rPr>
              <a:t>C C T G </a:t>
            </a:r>
            <a:r>
              <a:rPr b="1" lang="en" sz="3000">
                <a:solidFill>
                  <a:srgbClr val="7F7F7F"/>
                </a:solidFill>
                <a:latin typeface="Calibri"/>
                <a:ea typeface="Calibri"/>
                <a:cs typeface="Calibri"/>
                <a:sym typeface="Calibri"/>
              </a:rPr>
              <a:t>T</a:t>
            </a:r>
            <a:r>
              <a:rPr b="1" lang="en" sz="3000">
                <a:solidFill>
                  <a:srgbClr val="980000"/>
                </a:solidFill>
                <a:latin typeface="Calibri"/>
                <a:ea typeface="Calibri"/>
                <a:cs typeface="Calibri"/>
                <a:sym typeface="Calibri"/>
              </a:rPr>
              <a:t> G G A G</a:t>
            </a:r>
            <a:r>
              <a:rPr b="1" lang="en" sz="3000">
                <a:solidFill>
                  <a:srgbClr val="222222"/>
                </a:solidFill>
                <a:latin typeface="Calibri"/>
                <a:ea typeface="Calibri"/>
                <a:cs typeface="Calibri"/>
                <a:sym typeface="Calibri"/>
              </a:rPr>
              <a:t> 3’</a:t>
            </a:r>
            <a:endParaRPr sz="1100">
              <a:solidFill>
                <a:srgbClr val="222222"/>
              </a:solidFill>
              <a:latin typeface="Calibri"/>
              <a:ea typeface="Calibri"/>
              <a:cs typeface="Calibri"/>
              <a:sym typeface="Calibri"/>
            </a:endParaRPr>
          </a:p>
        </p:txBody>
      </p:sp>
      <p:sp>
        <p:nvSpPr>
          <p:cNvPr id="2414" name="Google Shape;2414;p224"/>
          <p:cNvSpPr txBox="1"/>
          <p:nvPr/>
        </p:nvSpPr>
        <p:spPr>
          <a:xfrm>
            <a:off x="212531" y="3696019"/>
            <a:ext cx="4372500" cy="5541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500"/>
              </a:spcAft>
              <a:buNone/>
            </a:pPr>
            <a:r>
              <a:rPr b="1" lang="en" sz="3000">
                <a:solidFill>
                  <a:srgbClr val="0070C0"/>
                </a:solidFill>
                <a:latin typeface="Calibri"/>
                <a:ea typeface="Calibri"/>
                <a:cs typeface="Calibri"/>
                <a:sym typeface="Calibri"/>
              </a:rPr>
              <a:t>Paternal Chromosome</a:t>
            </a:r>
            <a:endParaRPr b="1" sz="3000">
              <a:solidFill>
                <a:schemeClr val="dk1"/>
              </a:solidFill>
              <a:latin typeface="Calibri"/>
              <a:ea typeface="Calibri"/>
              <a:cs typeface="Calibri"/>
              <a:sym typeface="Calibri"/>
            </a:endParaRPr>
          </a:p>
        </p:txBody>
      </p:sp>
      <p:sp>
        <p:nvSpPr>
          <p:cNvPr id="2415" name="Google Shape;2415;p224"/>
          <p:cNvSpPr txBox="1"/>
          <p:nvPr/>
        </p:nvSpPr>
        <p:spPr>
          <a:xfrm>
            <a:off x="4496381" y="3696019"/>
            <a:ext cx="4372500" cy="5541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500"/>
              </a:spcAft>
              <a:buNone/>
            </a:pPr>
            <a:r>
              <a:rPr b="1" lang="en" sz="3000">
                <a:solidFill>
                  <a:srgbClr val="980000"/>
                </a:solidFill>
                <a:latin typeface="Calibri"/>
                <a:ea typeface="Calibri"/>
                <a:cs typeface="Calibri"/>
                <a:sym typeface="Calibri"/>
              </a:rPr>
              <a:t>Maternal Chromosome</a:t>
            </a:r>
            <a:endParaRPr b="1" sz="3000">
              <a:solidFill>
                <a:srgbClr val="980000"/>
              </a:solidFill>
              <a:latin typeface="Calibri"/>
              <a:ea typeface="Calibri"/>
              <a:cs typeface="Calibri"/>
              <a:sym typeface="Calibri"/>
            </a:endParaRPr>
          </a:p>
        </p:txBody>
      </p:sp>
      <p:sp>
        <p:nvSpPr>
          <p:cNvPr id="2416" name="Google Shape;2416;p224"/>
          <p:cNvSpPr/>
          <p:nvPr/>
        </p:nvSpPr>
        <p:spPr>
          <a:xfrm>
            <a:off x="6540222" y="1859831"/>
            <a:ext cx="328200" cy="600300"/>
          </a:xfrm>
          <a:prstGeom prst="downArrow">
            <a:avLst>
              <a:gd fmla="val 50000" name="adj1"/>
              <a:gd fmla="val 50000" name="adj2"/>
            </a:avLst>
          </a:prstGeom>
          <a:solidFill>
            <a:srgbClr val="7F7F7F"/>
          </a:solidFill>
          <a:ln cap="flat" cmpd="sng" w="9525">
            <a:solidFill>
              <a:srgbClr val="000000"/>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
        <p:nvSpPr>
          <p:cNvPr id="2417" name="Google Shape;2417;p224"/>
          <p:cNvSpPr txBox="1"/>
          <p:nvPr>
            <p:ph idx="1" type="body"/>
          </p:nvPr>
        </p:nvSpPr>
        <p:spPr>
          <a:xfrm>
            <a:off x="420506" y="752165"/>
            <a:ext cx="4075800" cy="900900"/>
          </a:xfrm>
          <a:prstGeom prst="rect">
            <a:avLst/>
          </a:prstGeom>
          <a:noFill/>
          <a:ln>
            <a:noFill/>
          </a:ln>
        </p:spPr>
        <p:txBody>
          <a:bodyPr anchorCtr="0" anchor="b" bIns="34275" lIns="68575" spcFirstLastPara="1" rIns="68575" wrap="square" tIns="34275">
            <a:normAutofit/>
          </a:bodyPr>
          <a:lstStyle/>
          <a:p>
            <a:pPr indent="0" lvl="0" marL="0" rtl="0" algn="ctr">
              <a:lnSpc>
                <a:spcPct val="90000"/>
              </a:lnSpc>
              <a:spcBef>
                <a:spcPts val="0"/>
              </a:spcBef>
              <a:spcAft>
                <a:spcPts val="500"/>
              </a:spcAft>
              <a:buClr>
                <a:srgbClr val="0070C0"/>
              </a:buClr>
              <a:buSzPts val="3300"/>
              <a:buNone/>
            </a:pPr>
            <a:r>
              <a:rPr b="1" lang="en" sz="3000">
                <a:latin typeface="Calibri"/>
                <a:ea typeface="Calibri"/>
                <a:cs typeface="Calibri"/>
                <a:sym typeface="Calibri"/>
              </a:rPr>
              <a:t>Normal Hemoglobin</a:t>
            </a:r>
            <a:endParaRPr b="1" sz="3000">
              <a:latin typeface="Calibri"/>
              <a:ea typeface="Calibri"/>
              <a:cs typeface="Calibri"/>
              <a:sym typeface="Calibri"/>
            </a:endParaRPr>
          </a:p>
        </p:txBody>
      </p:sp>
      <p:sp>
        <p:nvSpPr>
          <p:cNvPr id="2418" name="Google Shape;2418;p224"/>
          <p:cNvSpPr txBox="1"/>
          <p:nvPr>
            <p:ph idx="4294967295" type="body"/>
          </p:nvPr>
        </p:nvSpPr>
        <p:spPr>
          <a:xfrm>
            <a:off x="4533338" y="1052756"/>
            <a:ext cx="4372500" cy="600300"/>
          </a:xfrm>
          <a:prstGeom prst="rect">
            <a:avLst/>
          </a:prstGeom>
          <a:noFill/>
          <a:ln>
            <a:noFill/>
          </a:ln>
        </p:spPr>
        <p:txBody>
          <a:bodyPr anchorCtr="0" anchor="b" bIns="34275" lIns="68575" spcFirstLastPara="1" rIns="68575" wrap="square" tIns="34275">
            <a:normAutofit/>
          </a:bodyPr>
          <a:lstStyle/>
          <a:p>
            <a:pPr indent="0" lvl="0" marL="0" rtl="0" algn="ctr">
              <a:lnSpc>
                <a:spcPct val="90000"/>
              </a:lnSpc>
              <a:spcBef>
                <a:spcPts val="0"/>
              </a:spcBef>
              <a:spcAft>
                <a:spcPts val="0"/>
              </a:spcAft>
              <a:buClr>
                <a:srgbClr val="0070C0"/>
              </a:buClr>
              <a:buSzPts val="3300"/>
              <a:buNone/>
            </a:pPr>
            <a:r>
              <a:rPr b="1" lang="en" sz="3000"/>
              <a:t>Abnormal Hemoglobin</a:t>
            </a:r>
            <a:endParaRPr b="1" sz="3000"/>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23" name="Shape 2423"/>
        <p:cNvGrpSpPr/>
        <p:nvPr/>
      </p:nvGrpSpPr>
      <p:grpSpPr>
        <a:xfrm>
          <a:off x="0" y="0"/>
          <a:ext cx="0" cy="0"/>
          <a:chOff x="0" y="0"/>
          <a:chExt cx="0" cy="0"/>
        </a:xfrm>
      </p:grpSpPr>
      <p:sp>
        <p:nvSpPr>
          <p:cNvPr id="2424" name="Google Shape;2424;p225"/>
          <p:cNvSpPr/>
          <p:nvPr/>
        </p:nvSpPr>
        <p:spPr>
          <a:xfrm>
            <a:off x="1927704" y="2310402"/>
            <a:ext cx="942000" cy="1175100"/>
          </a:xfrm>
          <a:prstGeom prst="rect">
            <a:avLst/>
          </a:prstGeom>
          <a:noFill/>
          <a:ln cap="flat" cmpd="sng" w="38100">
            <a:solidFill>
              <a:srgbClr val="0000F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425" name="Google Shape;2425;p225"/>
          <p:cNvSpPr/>
          <p:nvPr/>
        </p:nvSpPr>
        <p:spPr>
          <a:xfrm>
            <a:off x="6236198" y="2310402"/>
            <a:ext cx="942000" cy="1175100"/>
          </a:xfrm>
          <a:prstGeom prst="rect">
            <a:avLst/>
          </a:prstGeom>
          <a:noFill/>
          <a:ln cap="flat" cmpd="sng" w="38100">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426" name="Google Shape;2426;p225"/>
          <p:cNvSpPr txBox="1"/>
          <p:nvPr>
            <p:ph idx="12" type="sldNum"/>
          </p:nvPr>
        </p:nvSpPr>
        <p:spPr>
          <a:xfrm>
            <a:off x="8701958" y="4724530"/>
            <a:ext cx="328200" cy="2739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sp>
        <p:nvSpPr>
          <p:cNvPr id="2427" name="Google Shape;2427;p225"/>
          <p:cNvSpPr txBox="1"/>
          <p:nvPr/>
        </p:nvSpPr>
        <p:spPr>
          <a:xfrm>
            <a:off x="279842" y="2359669"/>
            <a:ext cx="4157100" cy="600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3000">
                <a:solidFill>
                  <a:srgbClr val="CCCCCC"/>
                </a:solidFill>
                <a:latin typeface="Calibri"/>
                <a:ea typeface="Calibri"/>
                <a:cs typeface="Calibri"/>
                <a:sym typeface="Calibri"/>
              </a:rPr>
              <a:t>3’ G G A</a:t>
            </a:r>
            <a:r>
              <a:rPr b="1" lang="en" sz="3000">
                <a:solidFill>
                  <a:srgbClr val="0070C0"/>
                </a:solidFill>
                <a:latin typeface="Calibri"/>
                <a:ea typeface="Calibri"/>
                <a:cs typeface="Calibri"/>
                <a:sym typeface="Calibri"/>
              </a:rPr>
              <a:t> C T C </a:t>
            </a:r>
            <a:r>
              <a:rPr b="1" lang="en" sz="3000">
                <a:solidFill>
                  <a:srgbClr val="CCCCCC"/>
                </a:solidFill>
                <a:latin typeface="Calibri"/>
                <a:ea typeface="Calibri"/>
                <a:cs typeface="Calibri"/>
                <a:sym typeface="Calibri"/>
              </a:rPr>
              <a:t>C T C  5’</a:t>
            </a:r>
            <a:endParaRPr sz="3000">
              <a:solidFill>
                <a:srgbClr val="CCCCCC"/>
              </a:solidFill>
              <a:latin typeface="Calibri"/>
              <a:ea typeface="Calibri"/>
              <a:cs typeface="Calibri"/>
              <a:sym typeface="Calibri"/>
            </a:endParaRPr>
          </a:p>
        </p:txBody>
      </p:sp>
      <p:sp>
        <p:nvSpPr>
          <p:cNvPr id="2428" name="Google Shape;2428;p225"/>
          <p:cNvSpPr txBox="1"/>
          <p:nvPr/>
        </p:nvSpPr>
        <p:spPr>
          <a:xfrm>
            <a:off x="4604038" y="2359669"/>
            <a:ext cx="4157100" cy="600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3000">
                <a:solidFill>
                  <a:srgbClr val="CCCCCC"/>
                </a:solidFill>
                <a:latin typeface="Calibri"/>
                <a:ea typeface="Calibri"/>
                <a:cs typeface="Calibri"/>
                <a:sym typeface="Calibri"/>
              </a:rPr>
              <a:t>3’ G G A</a:t>
            </a:r>
            <a:r>
              <a:rPr b="1" lang="en" sz="3000">
                <a:solidFill>
                  <a:srgbClr val="980000"/>
                </a:solidFill>
                <a:latin typeface="Calibri"/>
                <a:ea typeface="Calibri"/>
                <a:cs typeface="Calibri"/>
                <a:sym typeface="Calibri"/>
              </a:rPr>
              <a:t> C </a:t>
            </a:r>
            <a:r>
              <a:rPr b="1" lang="en" sz="3000">
                <a:solidFill>
                  <a:srgbClr val="7F7F7F"/>
                </a:solidFill>
                <a:latin typeface="Calibri"/>
                <a:ea typeface="Calibri"/>
                <a:cs typeface="Calibri"/>
                <a:sym typeface="Calibri"/>
              </a:rPr>
              <a:t>A</a:t>
            </a:r>
            <a:r>
              <a:rPr b="1" lang="en" sz="3000">
                <a:solidFill>
                  <a:srgbClr val="980000"/>
                </a:solidFill>
                <a:latin typeface="Calibri"/>
                <a:ea typeface="Calibri"/>
                <a:cs typeface="Calibri"/>
                <a:sym typeface="Calibri"/>
              </a:rPr>
              <a:t> C </a:t>
            </a:r>
            <a:r>
              <a:rPr b="1" lang="en" sz="3000">
                <a:solidFill>
                  <a:srgbClr val="CCCCCC"/>
                </a:solidFill>
                <a:latin typeface="Calibri"/>
                <a:ea typeface="Calibri"/>
                <a:cs typeface="Calibri"/>
                <a:sym typeface="Calibri"/>
              </a:rPr>
              <a:t>C T C  5’</a:t>
            </a:r>
            <a:endParaRPr sz="1100">
              <a:solidFill>
                <a:srgbClr val="CCCCCC"/>
              </a:solidFill>
              <a:latin typeface="Calibri"/>
              <a:ea typeface="Calibri"/>
              <a:cs typeface="Calibri"/>
              <a:sym typeface="Calibri"/>
            </a:endParaRPr>
          </a:p>
        </p:txBody>
      </p:sp>
      <p:sp>
        <p:nvSpPr>
          <p:cNvPr id="2429" name="Google Shape;2429;p225"/>
          <p:cNvSpPr txBox="1"/>
          <p:nvPr/>
        </p:nvSpPr>
        <p:spPr>
          <a:xfrm>
            <a:off x="316366" y="2840523"/>
            <a:ext cx="4157100" cy="600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3000">
                <a:solidFill>
                  <a:srgbClr val="CCCCCC"/>
                </a:solidFill>
                <a:latin typeface="Calibri"/>
                <a:ea typeface="Calibri"/>
                <a:cs typeface="Calibri"/>
                <a:sym typeface="Calibri"/>
              </a:rPr>
              <a:t>5’  C C T</a:t>
            </a:r>
            <a:r>
              <a:rPr b="1" lang="en" sz="3000">
                <a:solidFill>
                  <a:srgbClr val="0070C0"/>
                </a:solidFill>
                <a:latin typeface="Calibri"/>
                <a:ea typeface="Calibri"/>
                <a:cs typeface="Calibri"/>
                <a:sym typeface="Calibri"/>
              </a:rPr>
              <a:t> G A G </a:t>
            </a:r>
            <a:r>
              <a:rPr b="1" lang="en" sz="3000">
                <a:solidFill>
                  <a:srgbClr val="CCCCCC"/>
                </a:solidFill>
                <a:latin typeface="Calibri"/>
                <a:ea typeface="Calibri"/>
                <a:cs typeface="Calibri"/>
                <a:sym typeface="Calibri"/>
              </a:rPr>
              <a:t>G A G 3’</a:t>
            </a:r>
            <a:endParaRPr sz="1100">
              <a:solidFill>
                <a:srgbClr val="CCCCCC"/>
              </a:solidFill>
              <a:latin typeface="Calibri"/>
              <a:ea typeface="Calibri"/>
              <a:cs typeface="Calibri"/>
              <a:sym typeface="Calibri"/>
            </a:endParaRPr>
          </a:p>
        </p:txBody>
      </p:sp>
      <p:sp>
        <p:nvSpPr>
          <p:cNvPr id="2430" name="Google Shape;2430;p225"/>
          <p:cNvSpPr txBox="1"/>
          <p:nvPr/>
        </p:nvSpPr>
        <p:spPr>
          <a:xfrm>
            <a:off x="4640998" y="2840523"/>
            <a:ext cx="4157100" cy="600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3000">
                <a:solidFill>
                  <a:srgbClr val="CCCCCC"/>
                </a:solidFill>
                <a:latin typeface="Calibri"/>
                <a:ea typeface="Calibri"/>
                <a:cs typeface="Calibri"/>
                <a:sym typeface="Calibri"/>
              </a:rPr>
              <a:t>5’  C C T</a:t>
            </a:r>
            <a:r>
              <a:rPr b="1" lang="en" sz="3000">
                <a:solidFill>
                  <a:srgbClr val="980000"/>
                </a:solidFill>
                <a:latin typeface="Calibri"/>
                <a:ea typeface="Calibri"/>
                <a:cs typeface="Calibri"/>
                <a:sym typeface="Calibri"/>
              </a:rPr>
              <a:t> G </a:t>
            </a:r>
            <a:r>
              <a:rPr b="1" lang="en" sz="3000">
                <a:solidFill>
                  <a:srgbClr val="7F7F7F"/>
                </a:solidFill>
                <a:latin typeface="Calibri"/>
                <a:ea typeface="Calibri"/>
                <a:cs typeface="Calibri"/>
                <a:sym typeface="Calibri"/>
              </a:rPr>
              <a:t>T</a:t>
            </a:r>
            <a:r>
              <a:rPr b="1" lang="en" sz="3000">
                <a:solidFill>
                  <a:srgbClr val="980000"/>
                </a:solidFill>
                <a:latin typeface="Calibri"/>
                <a:ea typeface="Calibri"/>
                <a:cs typeface="Calibri"/>
                <a:sym typeface="Calibri"/>
              </a:rPr>
              <a:t> G </a:t>
            </a:r>
            <a:r>
              <a:rPr b="1" lang="en" sz="3000">
                <a:solidFill>
                  <a:srgbClr val="CCCCCC"/>
                </a:solidFill>
                <a:latin typeface="Calibri"/>
                <a:ea typeface="Calibri"/>
                <a:cs typeface="Calibri"/>
                <a:sym typeface="Calibri"/>
              </a:rPr>
              <a:t>G A G 3’</a:t>
            </a:r>
            <a:endParaRPr sz="1100">
              <a:solidFill>
                <a:srgbClr val="CCCCCC"/>
              </a:solidFill>
              <a:latin typeface="Calibri"/>
              <a:ea typeface="Calibri"/>
              <a:cs typeface="Calibri"/>
              <a:sym typeface="Calibri"/>
            </a:endParaRPr>
          </a:p>
        </p:txBody>
      </p:sp>
      <p:sp>
        <p:nvSpPr>
          <p:cNvPr id="2431" name="Google Shape;2431;p225"/>
          <p:cNvSpPr txBox="1"/>
          <p:nvPr/>
        </p:nvSpPr>
        <p:spPr>
          <a:xfrm>
            <a:off x="212531" y="3696019"/>
            <a:ext cx="4372500" cy="5541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500"/>
              </a:spcAft>
              <a:buNone/>
            </a:pPr>
            <a:r>
              <a:rPr b="1" lang="en" sz="3000">
                <a:solidFill>
                  <a:srgbClr val="0070C0"/>
                </a:solidFill>
                <a:latin typeface="Calibri"/>
                <a:ea typeface="Calibri"/>
                <a:cs typeface="Calibri"/>
                <a:sym typeface="Calibri"/>
              </a:rPr>
              <a:t>Paternal Chromosome</a:t>
            </a:r>
            <a:endParaRPr b="1" sz="3000">
              <a:solidFill>
                <a:schemeClr val="dk1"/>
              </a:solidFill>
              <a:latin typeface="Calibri"/>
              <a:ea typeface="Calibri"/>
              <a:cs typeface="Calibri"/>
              <a:sym typeface="Calibri"/>
            </a:endParaRPr>
          </a:p>
        </p:txBody>
      </p:sp>
      <p:sp>
        <p:nvSpPr>
          <p:cNvPr id="2432" name="Google Shape;2432;p225"/>
          <p:cNvSpPr txBox="1"/>
          <p:nvPr/>
        </p:nvSpPr>
        <p:spPr>
          <a:xfrm>
            <a:off x="4496381" y="3696019"/>
            <a:ext cx="4372500" cy="5541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500"/>
              </a:spcAft>
              <a:buNone/>
            </a:pPr>
            <a:r>
              <a:rPr b="1" lang="en" sz="3000">
                <a:solidFill>
                  <a:srgbClr val="980000"/>
                </a:solidFill>
                <a:latin typeface="Calibri"/>
                <a:ea typeface="Calibri"/>
                <a:cs typeface="Calibri"/>
                <a:sym typeface="Calibri"/>
              </a:rPr>
              <a:t>Maternal Chromosome</a:t>
            </a:r>
            <a:endParaRPr b="1" sz="3000">
              <a:solidFill>
                <a:srgbClr val="980000"/>
              </a:solidFill>
              <a:latin typeface="Calibri"/>
              <a:ea typeface="Calibri"/>
              <a:cs typeface="Calibri"/>
              <a:sym typeface="Calibri"/>
            </a:endParaRPr>
          </a:p>
        </p:txBody>
      </p:sp>
      <p:sp>
        <p:nvSpPr>
          <p:cNvPr id="2433" name="Google Shape;2433;p225"/>
          <p:cNvSpPr txBox="1"/>
          <p:nvPr>
            <p:ph type="title"/>
          </p:nvPr>
        </p:nvSpPr>
        <p:spPr>
          <a:xfrm>
            <a:off x="800551" y="700781"/>
            <a:ext cx="7542900" cy="408300"/>
          </a:xfrm>
          <a:prstGeom prst="rect">
            <a:avLst/>
          </a:prstGeom>
        </p:spPr>
        <p:txBody>
          <a:bodyPr anchorCtr="0" anchor="t" bIns="34275" lIns="68575" spcFirstLastPara="1" rIns="68575" wrap="square" tIns="34275">
            <a:noAutofit/>
          </a:bodyPr>
          <a:lstStyle/>
          <a:p>
            <a:pPr indent="0" lvl="0" marL="0" rtl="0" algn="ctr">
              <a:lnSpc>
                <a:spcPct val="100000"/>
              </a:lnSpc>
              <a:spcBef>
                <a:spcPts val="0"/>
              </a:spcBef>
              <a:spcAft>
                <a:spcPts val="0"/>
              </a:spcAft>
              <a:buNone/>
            </a:pPr>
            <a:r>
              <a:rPr b="1" lang="en" sz="3400">
                <a:solidFill>
                  <a:srgbClr val="7F1F8D"/>
                </a:solidFill>
                <a:latin typeface="Calibri"/>
                <a:ea typeface="Calibri"/>
                <a:cs typeface="Calibri"/>
                <a:sym typeface="Calibri"/>
              </a:rPr>
              <a:t>Let’s focus on the specific codon with a point mutation</a:t>
            </a:r>
            <a:endParaRPr b="1" sz="3400">
              <a:solidFill>
                <a:srgbClr val="7F1F8D"/>
              </a:solidFill>
              <a:latin typeface="Calibri"/>
              <a:ea typeface="Calibri"/>
              <a:cs typeface="Calibri"/>
              <a:sym typeface="Calibri"/>
            </a:endParaRPr>
          </a:p>
        </p:txBody>
      </p:sp>
      <p:sp>
        <p:nvSpPr>
          <p:cNvPr id="2434" name="Google Shape;2434;p225"/>
          <p:cNvSpPr/>
          <p:nvPr/>
        </p:nvSpPr>
        <p:spPr>
          <a:xfrm>
            <a:off x="6540222" y="1859831"/>
            <a:ext cx="328200" cy="600300"/>
          </a:xfrm>
          <a:prstGeom prst="downArrow">
            <a:avLst>
              <a:gd fmla="val 50000" name="adj1"/>
              <a:gd fmla="val 50000" name="adj2"/>
            </a:avLst>
          </a:prstGeom>
          <a:solidFill>
            <a:srgbClr val="7F7F7F"/>
          </a:solidFill>
          <a:ln cap="flat" cmpd="sng" w="9525">
            <a:solidFill>
              <a:srgbClr val="000000"/>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39" name="Shape 2439"/>
        <p:cNvGrpSpPr/>
        <p:nvPr/>
      </p:nvGrpSpPr>
      <p:grpSpPr>
        <a:xfrm>
          <a:off x="0" y="0"/>
          <a:ext cx="0" cy="0"/>
          <a:chOff x="0" y="0"/>
          <a:chExt cx="0" cy="0"/>
        </a:xfrm>
      </p:grpSpPr>
      <p:sp>
        <p:nvSpPr>
          <p:cNvPr id="2440" name="Google Shape;2440;p226"/>
          <p:cNvSpPr txBox="1"/>
          <p:nvPr>
            <p:ph idx="12" type="sldNum"/>
          </p:nvPr>
        </p:nvSpPr>
        <p:spPr>
          <a:xfrm>
            <a:off x="8701958" y="4724530"/>
            <a:ext cx="328200" cy="273900"/>
          </a:xfrm>
          <a:prstGeom prst="rect">
            <a:avLst/>
          </a:prstGeom>
        </p:spPr>
        <p:txBody>
          <a:bodyPr anchorCtr="0" anchor="ctr" bIns="34275" lIns="68575" spcFirstLastPara="1" rIns="68575" wrap="square" tIns="34275">
            <a:normAutofit/>
          </a:bodyPr>
          <a:lstStyle/>
          <a:p>
            <a:pPr indent="190500" lvl="0" marL="0" rtl="0" algn="ctr">
              <a:spcBef>
                <a:spcPts val="0"/>
              </a:spcBef>
              <a:spcAft>
                <a:spcPts val="0"/>
              </a:spcAft>
              <a:buClr>
                <a:srgbClr val="000000"/>
              </a:buClr>
              <a:buFont typeface="Arial"/>
              <a:buNone/>
            </a:pPr>
            <a:fld id="{00000000-1234-1234-1234-123412341234}" type="slidenum">
              <a:rPr lang="en"/>
              <a:t>‹#›</a:t>
            </a:fld>
            <a:endParaRPr/>
          </a:p>
        </p:txBody>
      </p:sp>
      <p:pic>
        <p:nvPicPr>
          <p:cNvPr id="2441" name="Google Shape;2441;p226"/>
          <p:cNvPicPr preferRelativeResize="0"/>
          <p:nvPr/>
        </p:nvPicPr>
        <p:blipFill>
          <a:blip r:embed="rId3">
            <a:alphaModFix/>
          </a:blip>
          <a:stretch>
            <a:fillRect/>
          </a:stretch>
        </p:blipFill>
        <p:spPr>
          <a:xfrm>
            <a:off x="1350702" y="2277028"/>
            <a:ext cx="1191300" cy="1167469"/>
          </a:xfrm>
          <a:prstGeom prst="rect">
            <a:avLst/>
          </a:prstGeom>
          <a:noFill/>
          <a:ln cap="flat" cmpd="sng" w="9525">
            <a:solidFill>
              <a:schemeClr val="dk2"/>
            </a:solidFill>
            <a:prstDash val="solid"/>
            <a:round/>
            <a:headEnd len="sm" w="sm" type="none"/>
            <a:tailEnd len="sm" w="sm" type="none"/>
          </a:ln>
        </p:spPr>
      </p:pic>
      <p:pic>
        <p:nvPicPr>
          <p:cNvPr id="2442" name="Google Shape;2442;p226"/>
          <p:cNvPicPr preferRelativeResize="0"/>
          <p:nvPr/>
        </p:nvPicPr>
        <p:blipFill>
          <a:blip r:embed="rId4">
            <a:alphaModFix/>
          </a:blip>
          <a:stretch>
            <a:fillRect/>
          </a:stretch>
        </p:blipFill>
        <p:spPr>
          <a:xfrm>
            <a:off x="6881480" y="2311046"/>
            <a:ext cx="1191300" cy="1167469"/>
          </a:xfrm>
          <a:prstGeom prst="rect">
            <a:avLst/>
          </a:prstGeom>
          <a:noFill/>
          <a:ln cap="flat" cmpd="sng" w="9525">
            <a:solidFill>
              <a:schemeClr val="dk2"/>
            </a:solidFill>
            <a:prstDash val="solid"/>
            <a:round/>
            <a:headEnd len="sm" w="sm" type="none"/>
            <a:tailEnd len="sm" w="sm" type="none"/>
          </a:ln>
        </p:spPr>
      </p:pic>
      <p:pic>
        <p:nvPicPr>
          <p:cNvPr id="2443" name="Google Shape;2443;p226"/>
          <p:cNvPicPr preferRelativeResize="0"/>
          <p:nvPr/>
        </p:nvPicPr>
        <p:blipFill>
          <a:blip r:embed="rId5">
            <a:alphaModFix/>
          </a:blip>
          <a:stretch>
            <a:fillRect/>
          </a:stretch>
        </p:blipFill>
        <p:spPr>
          <a:xfrm>
            <a:off x="2986763" y="2294042"/>
            <a:ext cx="1191300" cy="1167474"/>
          </a:xfrm>
          <a:prstGeom prst="rect">
            <a:avLst/>
          </a:prstGeom>
          <a:noFill/>
          <a:ln cap="flat" cmpd="sng" w="9525">
            <a:solidFill>
              <a:schemeClr val="dk2"/>
            </a:solidFill>
            <a:prstDash val="solid"/>
            <a:round/>
            <a:headEnd len="sm" w="sm" type="none"/>
            <a:tailEnd len="sm" w="sm" type="none"/>
          </a:ln>
        </p:spPr>
      </p:pic>
      <p:pic>
        <p:nvPicPr>
          <p:cNvPr id="2444" name="Google Shape;2444;p226"/>
          <p:cNvPicPr preferRelativeResize="0"/>
          <p:nvPr/>
        </p:nvPicPr>
        <p:blipFill>
          <a:blip r:embed="rId6">
            <a:alphaModFix/>
          </a:blip>
          <a:stretch>
            <a:fillRect/>
          </a:stretch>
        </p:blipFill>
        <p:spPr>
          <a:xfrm>
            <a:off x="5291121" y="2322493"/>
            <a:ext cx="1191300" cy="1144582"/>
          </a:xfrm>
          <a:prstGeom prst="rect">
            <a:avLst/>
          </a:prstGeom>
          <a:noFill/>
          <a:ln cap="flat" cmpd="sng" w="9525">
            <a:solidFill>
              <a:schemeClr val="dk2"/>
            </a:solidFill>
            <a:prstDash val="solid"/>
            <a:round/>
            <a:headEnd len="sm" w="sm" type="none"/>
            <a:tailEnd len="sm" w="sm" type="none"/>
          </a:ln>
        </p:spPr>
      </p:pic>
      <p:sp>
        <p:nvSpPr>
          <p:cNvPr id="2445" name="Google Shape;2445;p226"/>
          <p:cNvSpPr txBox="1"/>
          <p:nvPr/>
        </p:nvSpPr>
        <p:spPr>
          <a:xfrm>
            <a:off x="612581" y="3696019"/>
            <a:ext cx="4372500" cy="5541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500"/>
              </a:spcAft>
              <a:buNone/>
            </a:pPr>
            <a:r>
              <a:rPr b="1" lang="en" sz="3000">
                <a:solidFill>
                  <a:srgbClr val="0070C0"/>
                </a:solidFill>
                <a:latin typeface="Calibri"/>
                <a:ea typeface="Calibri"/>
                <a:cs typeface="Calibri"/>
                <a:sym typeface="Calibri"/>
              </a:rPr>
              <a:t>Paternal Chromosome</a:t>
            </a:r>
            <a:endParaRPr b="1" sz="3000">
              <a:solidFill>
                <a:schemeClr val="dk1"/>
              </a:solidFill>
              <a:latin typeface="Calibri"/>
              <a:ea typeface="Calibri"/>
              <a:cs typeface="Calibri"/>
              <a:sym typeface="Calibri"/>
            </a:endParaRPr>
          </a:p>
        </p:txBody>
      </p:sp>
      <p:sp>
        <p:nvSpPr>
          <p:cNvPr id="2446" name="Google Shape;2446;p226"/>
          <p:cNvSpPr txBox="1"/>
          <p:nvPr/>
        </p:nvSpPr>
        <p:spPr>
          <a:xfrm>
            <a:off x="4553531" y="3696019"/>
            <a:ext cx="4372500" cy="5541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500"/>
              </a:spcAft>
              <a:buNone/>
            </a:pPr>
            <a:r>
              <a:rPr b="1" lang="en" sz="3000">
                <a:solidFill>
                  <a:srgbClr val="980000"/>
                </a:solidFill>
                <a:latin typeface="Calibri"/>
                <a:ea typeface="Calibri"/>
                <a:cs typeface="Calibri"/>
                <a:sym typeface="Calibri"/>
              </a:rPr>
              <a:t>Maternal Chromosome</a:t>
            </a:r>
            <a:endParaRPr b="1" sz="3000">
              <a:solidFill>
                <a:srgbClr val="980000"/>
              </a:solidFill>
              <a:latin typeface="Calibri"/>
              <a:ea typeface="Calibri"/>
              <a:cs typeface="Calibri"/>
              <a:sym typeface="Calibri"/>
            </a:endParaRPr>
          </a:p>
        </p:txBody>
      </p:sp>
      <p:sp>
        <p:nvSpPr>
          <p:cNvPr id="2447" name="Google Shape;2447;p226"/>
          <p:cNvSpPr txBox="1"/>
          <p:nvPr>
            <p:ph type="title"/>
          </p:nvPr>
        </p:nvSpPr>
        <p:spPr>
          <a:xfrm>
            <a:off x="1304550" y="295969"/>
            <a:ext cx="6534900" cy="408300"/>
          </a:xfrm>
          <a:prstGeom prst="rect">
            <a:avLst/>
          </a:prstGeom>
        </p:spPr>
        <p:txBody>
          <a:bodyPr anchorCtr="0" anchor="t" bIns="34275" lIns="68575" spcFirstLastPara="1" rIns="68575" wrap="square" tIns="34275">
            <a:noAutofit/>
          </a:bodyPr>
          <a:lstStyle/>
          <a:p>
            <a:pPr indent="0" lvl="0" marL="0" rtl="0" algn="ctr">
              <a:lnSpc>
                <a:spcPct val="100000"/>
              </a:lnSpc>
              <a:spcBef>
                <a:spcPts val="0"/>
              </a:spcBef>
              <a:spcAft>
                <a:spcPts val="0"/>
              </a:spcAft>
              <a:buNone/>
            </a:pPr>
            <a:r>
              <a:rPr b="1" lang="en" sz="3400">
                <a:solidFill>
                  <a:srgbClr val="7F1F8D"/>
                </a:solidFill>
                <a:latin typeface="Calibri"/>
                <a:ea typeface="Calibri"/>
                <a:cs typeface="Calibri"/>
                <a:sym typeface="Calibri"/>
              </a:rPr>
              <a:t>Point mutations (on autosomes) can be found on paternal or maternal chromosomes</a:t>
            </a:r>
            <a:endParaRPr b="1" sz="3400">
              <a:solidFill>
                <a:srgbClr val="7F1F8D"/>
              </a:solidFill>
              <a:latin typeface="Calibri"/>
              <a:ea typeface="Calibri"/>
              <a:cs typeface="Calibri"/>
              <a:sym typeface="Calibri"/>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52" name="Shape 2452"/>
        <p:cNvGrpSpPr/>
        <p:nvPr/>
      </p:nvGrpSpPr>
      <p:grpSpPr>
        <a:xfrm>
          <a:off x="0" y="0"/>
          <a:ext cx="0" cy="0"/>
          <a:chOff x="0" y="0"/>
          <a:chExt cx="0" cy="0"/>
        </a:xfrm>
      </p:grpSpPr>
      <p:sp>
        <p:nvSpPr>
          <p:cNvPr id="2453" name="Google Shape;2453;p227"/>
          <p:cNvSpPr txBox="1"/>
          <p:nvPr>
            <p:ph idx="12" type="sldNum"/>
          </p:nvPr>
        </p:nvSpPr>
        <p:spPr>
          <a:xfrm>
            <a:off x="8701958" y="4724530"/>
            <a:ext cx="328200" cy="2739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sp>
        <p:nvSpPr>
          <p:cNvPr id="2454" name="Google Shape;2454;p227"/>
          <p:cNvSpPr txBox="1"/>
          <p:nvPr>
            <p:ph type="title"/>
          </p:nvPr>
        </p:nvSpPr>
        <p:spPr>
          <a:xfrm>
            <a:off x="800551" y="700781"/>
            <a:ext cx="7542900" cy="408300"/>
          </a:xfrm>
          <a:prstGeom prst="rect">
            <a:avLst/>
          </a:prstGeom>
        </p:spPr>
        <p:txBody>
          <a:bodyPr anchorCtr="0" anchor="t" bIns="34275" lIns="68575" spcFirstLastPara="1" rIns="68575" wrap="square" tIns="34275">
            <a:noAutofit/>
          </a:bodyPr>
          <a:lstStyle/>
          <a:p>
            <a:pPr indent="0" lvl="0" marL="0" rtl="0" algn="ctr">
              <a:lnSpc>
                <a:spcPct val="100000"/>
              </a:lnSpc>
              <a:spcBef>
                <a:spcPts val="0"/>
              </a:spcBef>
              <a:spcAft>
                <a:spcPts val="0"/>
              </a:spcAft>
              <a:buNone/>
            </a:pPr>
            <a:r>
              <a:rPr b="1" lang="en" sz="3400">
                <a:solidFill>
                  <a:srgbClr val="7F1F8D"/>
                </a:solidFill>
                <a:latin typeface="Calibri"/>
                <a:ea typeface="Calibri"/>
                <a:cs typeface="Calibri"/>
                <a:sym typeface="Calibri"/>
              </a:rPr>
              <a:t>Allele Designations</a:t>
            </a:r>
            <a:endParaRPr b="1" sz="3400">
              <a:solidFill>
                <a:srgbClr val="7F1F8D"/>
              </a:solidFill>
              <a:latin typeface="Calibri"/>
              <a:ea typeface="Calibri"/>
              <a:cs typeface="Calibri"/>
              <a:sym typeface="Calibri"/>
            </a:endParaRPr>
          </a:p>
        </p:txBody>
      </p:sp>
      <p:sp>
        <p:nvSpPr>
          <p:cNvPr id="2455" name="Google Shape;2455;p227"/>
          <p:cNvSpPr txBox="1"/>
          <p:nvPr/>
        </p:nvSpPr>
        <p:spPr>
          <a:xfrm>
            <a:off x="1578131" y="1242872"/>
            <a:ext cx="736500" cy="10620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6000">
                <a:latin typeface="Calibri"/>
                <a:ea typeface="Calibri"/>
                <a:cs typeface="Calibri"/>
                <a:sym typeface="Calibri"/>
              </a:rPr>
              <a:t>A</a:t>
            </a:r>
            <a:endParaRPr sz="6000"/>
          </a:p>
        </p:txBody>
      </p:sp>
      <p:sp>
        <p:nvSpPr>
          <p:cNvPr id="2456" name="Google Shape;2456;p227"/>
          <p:cNvSpPr txBox="1"/>
          <p:nvPr/>
        </p:nvSpPr>
        <p:spPr>
          <a:xfrm>
            <a:off x="3214200" y="1242872"/>
            <a:ext cx="736500" cy="10620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6000">
                <a:latin typeface="Calibri"/>
                <a:ea typeface="Calibri"/>
                <a:cs typeface="Calibri"/>
                <a:sym typeface="Calibri"/>
              </a:rPr>
              <a:t>a</a:t>
            </a:r>
            <a:endParaRPr sz="6000"/>
          </a:p>
        </p:txBody>
      </p:sp>
      <p:sp>
        <p:nvSpPr>
          <p:cNvPr id="2457" name="Google Shape;2457;p227"/>
          <p:cNvSpPr txBox="1"/>
          <p:nvPr/>
        </p:nvSpPr>
        <p:spPr>
          <a:xfrm>
            <a:off x="7108913" y="1242872"/>
            <a:ext cx="736500" cy="10620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6000">
                <a:latin typeface="Calibri"/>
                <a:ea typeface="Calibri"/>
                <a:cs typeface="Calibri"/>
                <a:sym typeface="Calibri"/>
              </a:rPr>
              <a:t>a</a:t>
            </a:r>
            <a:endParaRPr sz="6000"/>
          </a:p>
        </p:txBody>
      </p:sp>
      <p:sp>
        <p:nvSpPr>
          <p:cNvPr id="2458" name="Google Shape;2458;p227"/>
          <p:cNvSpPr txBox="1"/>
          <p:nvPr/>
        </p:nvSpPr>
        <p:spPr>
          <a:xfrm>
            <a:off x="5518556" y="1242872"/>
            <a:ext cx="736500" cy="10620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6000">
                <a:latin typeface="Calibri"/>
                <a:ea typeface="Calibri"/>
                <a:cs typeface="Calibri"/>
                <a:sym typeface="Calibri"/>
              </a:rPr>
              <a:t>A</a:t>
            </a:r>
            <a:endParaRPr sz="6000"/>
          </a:p>
        </p:txBody>
      </p:sp>
      <p:pic>
        <p:nvPicPr>
          <p:cNvPr id="2459" name="Google Shape;2459;p227"/>
          <p:cNvPicPr preferRelativeResize="0"/>
          <p:nvPr/>
        </p:nvPicPr>
        <p:blipFill>
          <a:blip r:embed="rId3">
            <a:alphaModFix/>
          </a:blip>
          <a:stretch>
            <a:fillRect/>
          </a:stretch>
        </p:blipFill>
        <p:spPr>
          <a:xfrm>
            <a:off x="1350702" y="2277028"/>
            <a:ext cx="1191300" cy="1167469"/>
          </a:xfrm>
          <a:prstGeom prst="rect">
            <a:avLst/>
          </a:prstGeom>
          <a:noFill/>
          <a:ln cap="flat" cmpd="sng" w="9525">
            <a:solidFill>
              <a:schemeClr val="dk2"/>
            </a:solidFill>
            <a:prstDash val="solid"/>
            <a:round/>
            <a:headEnd len="sm" w="sm" type="none"/>
            <a:tailEnd len="sm" w="sm" type="none"/>
          </a:ln>
        </p:spPr>
      </p:pic>
      <p:pic>
        <p:nvPicPr>
          <p:cNvPr id="2460" name="Google Shape;2460;p227"/>
          <p:cNvPicPr preferRelativeResize="0"/>
          <p:nvPr/>
        </p:nvPicPr>
        <p:blipFill>
          <a:blip r:embed="rId4">
            <a:alphaModFix/>
          </a:blip>
          <a:stretch>
            <a:fillRect/>
          </a:stretch>
        </p:blipFill>
        <p:spPr>
          <a:xfrm>
            <a:off x="6881480" y="2311046"/>
            <a:ext cx="1191300" cy="1167469"/>
          </a:xfrm>
          <a:prstGeom prst="rect">
            <a:avLst/>
          </a:prstGeom>
          <a:noFill/>
          <a:ln cap="flat" cmpd="sng" w="9525">
            <a:solidFill>
              <a:schemeClr val="dk2"/>
            </a:solidFill>
            <a:prstDash val="solid"/>
            <a:round/>
            <a:headEnd len="sm" w="sm" type="none"/>
            <a:tailEnd len="sm" w="sm" type="none"/>
          </a:ln>
        </p:spPr>
      </p:pic>
      <p:pic>
        <p:nvPicPr>
          <p:cNvPr id="2461" name="Google Shape;2461;p227"/>
          <p:cNvPicPr preferRelativeResize="0"/>
          <p:nvPr/>
        </p:nvPicPr>
        <p:blipFill>
          <a:blip r:embed="rId5">
            <a:alphaModFix/>
          </a:blip>
          <a:stretch>
            <a:fillRect/>
          </a:stretch>
        </p:blipFill>
        <p:spPr>
          <a:xfrm>
            <a:off x="2986763" y="2294042"/>
            <a:ext cx="1191300" cy="1167474"/>
          </a:xfrm>
          <a:prstGeom prst="rect">
            <a:avLst/>
          </a:prstGeom>
          <a:noFill/>
          <a:ln cap="flat" cmpd="sng" w="9525">
            <a:solidFill>
              <a:schemeClr val="dk2"/>
            </a:solidFill>
            <a:prstDash val="solid"/>
            <a:round/>
            <a:headEnd len="sm" w="sm" type="none"/>
            <a:tailEnd len="sm" w="sm" type="none"/>
          </a:ln>
        </p:spPr>
      </p:pic>
      <p:pic>
        <p:nvPicPr>
          <p:cNvPr id="2462" name="Google Shape;2462;p227"/>
          <p:cNvPicPr preferRelativeResize="0"/>
          <p:nvPr/>
        </p:nvPicPr>
        <p:blipFill>
          <a:blip r:embed="rId6">
            <a:alphaModFix/>
          </a:blip>
          <a:stretch>
            <a:fillRect/>
          </a:stretch>
        </p:blipFill>
        <p:spPr>
          <a:xfrm>
            <a:off x="5291121" y="2322493"/>
            <a:ext cx="1191300" cy="1144582"/>
          </a:xfrm>
          <a:prstGeom prst="rect">
            <a:avLst/>
          </a:prstGeom>
          <a:noFill/>
          <a:ln cap="flat" cmpd="sng" w="9525">
            <a:solidFill>
              <a:schemeClr val="dk2"/>
            </a:solidFill>
            <a:prstDash val="solid"/>
            <a:round/>
            <a:headEnd len="sm" w="sm" type="none"/>
            <a:tailEnd len="sm" w="sm" type="none"/>
          </a:ln>
        </p:spPr>
      </p:pic>
      <p:sp>
        <p:nvSpPr>
          <p:cNvPr id="2463" name="Google Shape;2463;p227"/>
          <p:cNvSpPr txBox="1"/>
          <p:nvPr/>
        </p:nvSpPr>
        <p:spPr>
          <a:xfrm>
            <a:off x="612581" y="3696019"/>
            <a:ext cx="4372500" cy="5541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500"/>
              </a:spcAft>
              <a:buNone/>
            </a:pPr>
            <a:r>
              <a:rPr b="1" lang="en" sz="3000">
                <a:solidFill>
                  <a:srgbClr val="0070C0"/>
                </a:solidFill>
                <a:latin typeface="Calibri"/>
                <a:ea typeface="Calibri"/>
                <a:cs typeface="Calibri"/>
                <a:sym typeface="Calibri"/>
              </a:rPr>
              <a:t>Paternal Chromosome</a:t>
            </a:r>
            <a:endParaRPr b="1" sz="3000">
              <a:solidFill>
                <a:schemeClr val="dk1"/>
              </a:solidFill>
              <a:latin typeface="Calibri"/>
              <a:ea typeface="Calibri"/>
              <a:cs typeface="Calibri"/>
              <a:sym typeface="Calibri"/>
            </a:endParaRPr>
          </a:p>
        </p:txBody>
      </p:sp>
      <p:sp>
        <p:nvSpPr>
          <p:cNvPr id="2464" name="Google Shape;2464;p227"/>
          <p:cNvSpPr txBox="1"/>
          <p:nvPr/>
        </p:nvSpPr>
        <p:spPr>
          <a:xfrm>
            <a:off x="4553531" y="3696019"/>
            <a:ext cx="4372500" cy="554100"/>
          </a:xfrm>
          <a:prstGeom prst="rect">
            <a:avLst/>
          </a:prstGeom>
          <a:noFill/>
          <a:ln>
            <a:noFill/>
          </a:ln>
        </p:spPr>
        <p:txBody>
          <a:bodyPr anchorCtr="0" anchor="t" bIns="68575" lIns="68575" spcFirstLastPara="1" rIns="68575" wrap="square" tIns="68575">
            <a:spAutoFit/>
          </a:bodyPr>
          <a:lstStyle/>
          <a:p>
            <a:pPr indent="0" lvl="0" marL="0" rtl="0" algn="ctr">
              <a:lnSpc>
                <a:spcPct val="90000"/>
              </a:lnSpc>
              <a:spcBef>
                <a:spcPts val="0"/>
              </a:spcBef>
              <a:spcAft>
                <a:spcPts val="500"/>
              </a:spcAft>
              <a:buNone/>
            </a:pPr>
            <a:r>
              <a:rPr b="1" lang="en" sz="3000">
                <a:solidFill>
                  <a:srgbClr val="980000"/>
                </a:solidFill>
                <a:latin typeface="Calibri"/>
                <a:ea typeface="Calibri"/>
                <a:cs typeface="Calibri"/>
                <a:sym typeface="Calibri"/>
              </a:rPr>
              <a:t>Maternal Chromosome</a:t>
            </a:r>
            <a:endParaRPr b="1" sz="3000">
              <a:solidFill>
                <a:srgbClr val="980000"/>
              </a:solidFill>
              <a:latin typeface="Calibri"/>
              <a:ea typeface="Calibri"/>
              <a:cs typeface="Calibri"/>
              <a:sym typeface="Calibri"/>
            </a:endParaRPr>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69" name="Shape 2469"/>
        <p:cNvGrpSpPr/>
        <p:nvPr/>
      </p:nvGrpSpPr>
      <p:grpSpPr>
        <a:xfrm>
          <a:off x="0" y="0"/>
          <a:ext cx="0" cy="0"/>
          <a:chOff x="0" y="0"/>
          <a:chExt cx="0" cy="0"/>
        </a:xfrm>
      </p:grpSpPr>
      <p:sp>
        <p:nvSpPr>
          <p:cNvPr id="2470" name="Google Shape;2470;p228"/>
          <p:cNvSpPr txBox="1"/>
          <p:nvPr>
            <p:ph idx="12" type="sldNum"/>
          </p:nvPr>
        </p:nvSpPr>
        <p:spPr>
          <a:xfrm>
            <a:off x="8359058" y="4724530"/>
            <a:ext cx="328200" cy="2739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pic>
        <p:nvPicPr>
          <p:cNvPr id="2471" name="Google Shape;2471;p228"/>
          <p:cNvPicPr preferRelativeResize="0"/>
          <p:nvPr/>
        </p:nvPicPr>
        <p:blipFill>
          <a:blip r:embed="rId3">
            <a:alphaModFix/>
          </a:blip>
          <a:stretch>
            <a:fillRect/>
          </a:stretch>
        </p:blipFill>
        <p:spPr>
          <a:xfrm>
            <a:off x="4555709" y="2378440"/>
            <a:ext cx="899867" cy="881866"/>
          </a:xfrm>
          <a:prstGeom prst="rect">
            <a:avLst/>
          </a:prstGeom>
          <a:noFill/>
          <a:ln cap="flat" cmpd="sng" w="9525">
            <a:solidFill>
              <a:schemeClr val="dk2"/>
            </a:solidFill>
            <a:prstDash val="solid"/>
            <a:round/>
            <a:headEnd len="sm" w="sm" type="none"/>
            <a:tailEnd len="sm" w="sm" type="none"/>
          </a:ln>
        </p:spPr>
      </p:pic>
      <p:pic>
        <p:nvPicPr>
          <p:cNvPr id="2472" name="Google Shape;2472;p228"/>
          <p:cNvPicPr preferRelativeResize="0"/>
          <p:nvPr/>
        </p:nvPicPr>
        <p:blipFill>
          <a:blip r:embed="rId4">
            <a:alphaModFix/>
          </a:blip>
          <a:stretch>
            <a:fillRect/>
          </a:stretch>
        </p:blipFill>
        <p:spPr>
          <a:xfrm>
            <a:off x="5590408" y="2378437"/>
            <a:ext cx="899867" cy="881866"/>
          </a:xfrm>
          <a:prstGeom prst="rect">
            <a:avLst/>
          </a:prstGeom>
          <a:noFill/>
          <a:ln cap="flat" cmpd="sng" w="9525">
            <a:solidFill>
              <a:schemeClr val="dk2"/>
            </a:solidFill>
            <a:prstDash val="solid"/>
            <a:round/>
            <a:headEnd len="sm" w="sm" type="none"/>
            <a:tailEnd len="sm" w="sm" type="none"/>
          </a:ln>
        </p:spPr>
      </p:pic>
      <p:pic>
        <p:nvPicPr>
          <p:cNvPr id="2473" name="Google Shape;2473;p228"/>
          <p:cNvPicPr preferRelativeResize="0"/>
          <p:nvPr/>
        </p:nvPicPr>
        <p:blipFill>
          <a:blip r:embed="rId5">
            <a:alphaModFix/>
          </a:blip>
          <a:stretch>
            <a:fillRect/>
          </a:stretch>
        </p:blipFill>
        <p:spPr>
          <a:xfrm>
            <a:off x="2897972" y="2378447"/>
            <a:ext cx="899867" cy="881870"/>
          </a:xfrm>
          <a:prstGeom prst="rect">
            <a:avLst/>
          </a:prstGeom>
          <a:noFill/>
          <a:ln cap="flat" cmpd="sng" w="9525">
            <a:solidFill>
              <a:schemeClr val="dk2"/>
            </a:solidFill>
            <a:prstDash val="solid"/>
            <a:round/>
            <a:headEnd len="sm" w="sm" type="none"/>
            <a:tailEnd len="sm" w="sm" type="none"/>
          </a:ln>
        </p:spPr>
      </p:pic>
      <p:pic>
        <p:nvPicPr>
          <p:cNvPr id="2474" name="Google Shape;2474;p228"/>
          <p:cNvPicPr preferRelativeResize="0"/>
          <p:nvPr/>
        </p:nvPicPr>
        <p:blipFill>
          <a:blip r:embed="rId6">
            <a:alphaModFix/>
          </a:blip>
          <a:stretch>
            <a:fillRect/>
          </a:stretch>
        </p:blipFill>
        <p:spPr>
          <a:xfrm>
            <a:off x="1861070" y="2387093"/>
            <a:ext cx="899867" cy="864578"/>
          </a:xfrm>
          <a:prstGeom prst="rect">
            <a:avLst/>
          </a:prstGeom>
          <a:noFill/>
          <a:ln cap="flat" cmpd="sng" w="9525">
            <a:solidFill>
              <a:schemeClr val="dk2"/>
            </a:solidFill>
            <a:prstDash val="solid"/>
            <a:round/>
            <a:headEnd len="sm" w="sm" type="none"/>
            <a:tailEnd len="sm" w="sm" type="none"/>
          </a:ln>
        </p:spPr>
      </p:pic>
      <p:sp>
        <p:nvSpPr>
          <p:cNvPr id="2475" name="Google Shape;2475;p228"/>
          <p:cNvSpPr txBox="1"/>
          <p:nvPr>
            <p:ph type="title"/>
          </p:nvPr>
        </p:nvSpPr>
        <p:spPr>
          <a:xfrm>
            <a:off x="800551" y="394613"/>
            <a:ext cx="7542900" cy="408300"/>
          </a:xfrm>
          <a:prstGeom prst="rect">
            <a:avLst/>
          </a:prstGeom>
        </p:spPr>
        <p:txBody>
          <a:bodyPr anchorCtr="0" anchor="t" bIns="34275" lIns="68575" spcFirstLastPara="1" rIns="68575" wrap="square" tIns="34275">
            <a:noAutofit/>
          </a:bodyPr>
          <a:lstStyle/>
          <a:p>
            <a:pPr indent="0" lvl="0" marL="0" rtl="0" algn="ctr">
              <a:lnSpc>
                <a:spcPct val="100000"/>
              </a:lnSpc>
              <a:spcBef>
                <a:spcPts val="0"/>
              </a:spcBef>
              <a:spcAft>
                <a:spcPts val="0"/>
              </a:spcAft>
              <a:buNone/>
            </a:pPr>
            <a:r>
              <a:rPr b="1" lang="en" sz="3400">
                <a:solidFill>
                  <a:srgbClr val="7F1F8D"/>
                </a:solidFill>
                <a:latin typeface="Calibri"/>
                <a:ea typeface="Calibri"/>
                <a:cs typeface="Calibri"/>
                <a:sym typeface="Calibri"/>
              </a:rPr>
              <a:t>Possible Allele Combinations</a:t>
            </a:r>
            <a:endParaRPr b="1" sz="3400">
              <a:solidFill>
                <a:srgbClr val="7F1F8D"/>
              </a:solidFill>
              <a:latin typeface="Calibri"/>
              <a:ea typeface="Calibri"/>
              <a:cs typeface="Calibri"/>
              <a:sym typeface="Calibri"/>
            </a:endParaRPr>
          </a:p>
        </p:txBody>
      </p:sp>
      <p:sp>
        <p:nvSpPr>
          <p:cNvPr id="2476" name="Google Shape;2476;p228"/>
          <p:cNvSpPr txBox="1"/>
          <p:nvPr/>
        </p:nvSpPr>
        <p:spPr>
          <a:xfrm>
            <a:off x="483394" y="1260488"/>
            <a:ext cx="1554300" cy="723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3800">
                <a:solidFill>
                  <a:schemeClr val="dk1"/>
                </a:solidFill>
                <a:latin typeface="Calibri"/>
                <a:ea typeface="Calibri"/>
                <a:cs typeface="Calibri"/>
                <a:sym typeface="Calibri"/>
              </a:rPr>
              <a:t>AA</a:t>
            </a:r>
            <a:endParaRPr sz="3800"/>
          </a:p>
        </p:txBody>
      </p:sp>
      <p:sp>
        <p:nvSpPr>
          <p:cNvPr id="2477" name="Google Shape;2477;p228"/>
          <p:cNvSpPr txBox="1"/>
          <p:nvPr/>
        </p:nvSpPr>
        <p:spPr>
          <a:xfrm>
            <a:off x="483394" y="2461509"/>
            <a:ext cx="1554300" cy="723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3800">
                <a:latin typeface="Calibri"/>
                <a:ea typeface="Calibri"/>
                <a:cs typeface="Calibri"/>
                <a:sym typeface="Calibri"/>
              </a:rPr>
              <a:t>Aa</a:t>
            </a:r>
            <a:endParaRPr sz="3800"/>
          </a:p>
        </p:txBody>
      </p:sp>
      <p:sp>
        <p:nvSpPr>
          <p:cNvPr id="2478" name="Google Shape;2478;p228"/>
          <p:cNvSpPr txBox="1"/>
          <p:nvPr/>
        </p:nvSpPr>
        <p:spPr>
          <a:xfrm>
            <a:off x="483394" y="3662531"/>
            <a:ext cx="1554300" cy="723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3800">
                <a:latin typeface="Calibri"/>
                <a:ea typeface="Calibri"/>
                <a:cs typeface="Calibri"/>
                <a:sym typeface="Calibri"/>
              </a:rPr>
              <a:t>aa</a:t>
            </a:r>
            <a:endParaRPr sz="3800"/>
          </a:p>
        </p:txBody>
      </p:sp>
      <p:pic>
        <p:nvPicPr>
          <p:cNvPr id="2479" name="Google Shape;2479;p228"/>
          <p:cNvPicPr preferRelativeResize="0"/>
          <p:nvPr/>
        </p:nvPicPr>
        <p:blipFill>
          <a:blip r:embed="rId4">
            <a:alphaModFix/>
          </a:blip>
          <a:stretch>
            <a:fillRect/>
          </a:stretch>
        </p:blipFill>
        <p:spPr>
          <a:xfrm>
            <a:off x="2897973" y="3579459"/>
            <a:ext cx="899867" cy="881866"/>
          </a:xfrm>
          <a:prstGeom prst="rect">
            <a:avLst/>
          </a:prstGeom>
          <a:noFill/>
          <a:ln cap="flat" cmpd="sng" w="9525">
            <a:solidFill>
              <a:schemeClr val="dk2"/>
            </a:solidFill>
            <a:prstDash val="solid"/>
            <a:round/>
            <a:headEnd len="sm" w="sm" type="none"/>
            <a:tailEnd len="sm" w="sm" type="none"/>
          </a:ln>
        </p:spPr>
      </p:pic>
      <p:pic>
        <p:nvPicPr>
          <p:cNvPr id="2480" name="Google Shape;2480;p228"/>
          <p:cNvPicPr preferRelativeResize="0"/>
          <p:nvPr/>
        </p:nvPicPr>
        <p:blipFill>
          <a:blip r:embed="rId5">
            <a:alphaModFix/>
          </a:blip>
          <a:stretch>
            <a:fillRect/>
          </a:stretch>
        </p:blipFill>
        <p:spPr>
          <a:xfrm>
            <a:off x="1861069" y="3579459"/>
            <a:ext cx="899867" cy="881870"/>
          </a:xfrm>
          <a:prstGeom prst="rect">
            <a:avLst/>
          </a:prstGeom>
          <a:noFill/>
          <a:ln cap="flat" cmpd="sng" w="9525">
            <a:solidFill>
              <a:schemeClr val="dk2"/>
            </a:solidFill>
            <a:prstDash val="solid"/>
            <a:round/>
            <a:headEnd len="sm" w="sm" type="none"/>
            <a:tailEnd len="sm" w="sm" type="none"/>
          </a:ln>
        </p:spPr>
      </p:pic>
      <p:sp>
        <p:nvSpPr>
          <p:cNvPr id="2481" name="Google Shape;2481;p228"/>
          <p:cNvSpPr txBox="1"/>
          <p:nvPr/>
        </p:nvSpPr>
        <p:spPr>
          <a:xfrm>
            <a:off x="3398522" y="2461509"/>
            <a:ext cx="1554300" cy="723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3800">
                <a:latin typeface="Calibri"/>
                <a:ea typeface="Calibri"/>
                <a:cs typeface="Calibri"/>
                <a:sym typeface="Calibri"/>
              </a:rPr>
              <a:t>or</a:t>
            </a:r>
            <a:endParaRPr sz="3800"/>
          </a:p>
        </p:txBody>
      </p:sp>
      <p:pic>
        <p:nvPicPr>
          <p:cNvPr id="2482" name="Google Shape;2482;p228"/>
          <p:cNvPicPr preferRelativeResize="0"/>
          <p:nvPr/>
        </p:nvPicPr>
        <p:blipFill>
          <a:blip r:embed="rId3">
            <a:alphaModFix/>
          </a:blip>
          <a:stretch>
            <a:fillRect/>
          </a:stretch>
        </p:blipFill>
        <p:spPr>
          <a:xfrm>
            <a:off x="1861071" y="1260490"/>
            <a:ext cx="899867" cy="881866"/>
          </a:xfrm>
          <a:prstGeom prst="rect">
            <a:avLst/>
          </a:prstGeom>
          <a:noFill/>
          <a:ln cap="flat" cmpd="sng" w="9525">
            <a:solidFill>
              <a:schemeClr val="dk2"/>
            </a:solidFill>
            <a:prstDash val="solid"/>
            <a:round/>
            <a:headEnd len="sm" w="sm" type="none"/>
            <a:tailEnd len="sm" w="sm" type="none"/>
          </a:ln>
        </p:spPr>
      </p:pic>
      <p:pic>
        <p:nvPicPr>
          <p:cNvPr id="2483" name="Google Shape;2483;p228"/>
          <p:cNvPicPr preferRelativeResize="0"/>
          <p:nvPr/>
        </p:nvPicPr>
        <p:blipFill>
          <a:blip r:embed="rId6">
            <a:alphaModFix/>
          </a:blip>
          <a:stretch>
            <a:fillRect/>
          </a:stretch>
        </p:blipFill>
        <p:spPr>
          <a:xfrm>
            <a:off x="2897964" y="1269134"/>
            <a:ext cx="899867" cy="864578"/>
          </a:xfrm>
          <a:prstGeom prst="rect">
            <a:avLst/>
          </a:prstGeom>
          <a:noFill/>
          <a:ln cap="flat" cmpd="sng" w="9525">
            <a:solidFill>
              <a:schemeClr val="dk2"/>
            </a:solidFill>
            <a:prstDash val="solid"/>
            <a:round/>
            <a:headEnd len="sm" w="sm" type="none"/>
            <a:tailEnd len="sm" w="sm" type="none"/>
          </a:ln>
        </p:spPr>
      </p:pic>
      <p:sp>
        <p:nvSpPr>
          <p:cNvPr id="2484" name="Google Shape;2484;p228"/>
          <p:cNvSpPr txBox="1"/>
          <p:nvPr/>
        </p:nvSpPr>
        <p:spPr>
          <a:xfrm>
            <a:off x="3987431" y="1182525"/>
            <a:ext cx="3615600" cy="8775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2400">
                <a:solidFill>
                  <a:schemeClr val="dk1"/>
                </a:solidFill>
                <a:latin typeface="Calibri"/>
                <a:ea typeface="Calibri"/>
                <a:cs typeface="Calibri"/>
                <a:sym typeface="Calibri"/>
              </a:rPr>
              <a:t>Normal (not affected by sickle cell disease)</a:t>
            </a:r>
            <a:endParaRPr sz="2400"/>
          </a:p>
        </p:txBody>
      </p:sp>
      <p:sp>
        <p:nvSpPr>
          <p:cNvPr id="2485" name="Google Shape;2485;p228"/>
          <p:cNvSpPr txBox="1"/>
          <p:nvPr/>
        </p:nvSpPr>
        <p:spPr>
          <a:xfrm>
            <a:off x="6842775" y="2388311"/>
            <a:ext cx="1933800" cy="8775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2400">
                <a:solidFill>
                  <a:schemeClr val="dk1"/>
                </a:solidFill>
                <a:latin typeface="Calibri"/>
                <a:ea typeface="Calibri"/>
                <a:cs typeface="Calibri"/>
                <a:sym typeface="Calibri"/>
              </a:rPr>
              <a:t>Carrier (sickle cell trait)</a:t>
            </a:r>
            <a:endParaRPr sz="2400"/>
          </a:p>
        </p:txBody>
      </p:sp>
      <p:sp>
        <p:nvSpPr>
          <p:cNvPr id="2486" name="Google Shape;2486;p228"/>
          <p:cNvSpPr txBox="1"/>
          <p:nvPr/>
        </p:nvSpPr>
        <p:spPr>
          <a:xfrm>
            <a:off x="4116581" y="3741150"/>
            <a:ext cx="4332600" cy="5079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2400">
                <a:solidFill>
                  <a:schemeClr val="dk1"/>
                </a:solidFill>
                <a:latin typeface="Calibri"/>
                <a:ea typeface="Calibri"/>
                <a:cs typeface="Calibri"/>
                <a:sym typeface="Calibri"/>
              </a:rPr>
              <a:t>Affected with sickle cell disease</a:t>
            </a:r>
            <a:endParaRPr sz="24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7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7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8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91" name="Shape 2491"/>
        <p:cNvGrpSpPr/>
        <p:nvPr/>
      </p:nvGrpSpPr>
      <p:grpSpPr>
        <a:xfrm>
          <a:off x="0" y="0"/>
          <a:ext cx="0" cy="0"/>
          <a:chOff x="0" y="0"/>
          <a:chExt cx="0" cy="0"/>
        </a:xfrm>
      </p:grpSpPr>
      <p:sp>
        <p:nvSpPr>
          <p:cNvPr id="2492" name="Google Shape;2492;p229"/>
          <p:cNvSpPr txBox="1"/>
          <p:nvPr>
            <p:ph idx="12" type="sldNum"/>
          </p:nvPr>
        </p:nvSpPr>
        <p:spPr>
          <a:xfrm>
            <a:off x="8701958" y="4724530"/>
            <a:ext cx="328200" cy="2739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
        <p:nvSpPr>
          <p:cNvPr id="2493" name="Google Shape;2493;p229"/>
          <p:cNvSpPr txBox="1"/>
          <p:nvPr/>
        </p:nvSpPr>
        <p:spPr>
          <a:xfrm>
            <a:off x="717343" y="234332"/>
            <a:ext cx="7777500" cy="1246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2400">
                <a:solidFill>
                  <a:srgbClr val="7F1F8D"/>
                </a:solidFill>
                <a:latin typeface="Calibri"/>
                <a:ea typeface="Calibri"/>
                <a:cs typeface="Calibri"/>
                <a:sym typeface="Calibri"/>
              </a:rPr>
              <a:t>Model a cross between an unaffected “carrier” parent (heterozygous) with an affected parent (homozygous for sickle cell disease) using the mini DNA sequences</a:t>
            </a:r>
            <a:endParaRPr b="1" sz="2400">
              <a:solidFill>
                <a:srgbClr val="7F1F8D"/>
              </a:solidFill>
              <a:latin typeface="Calibri"/>
              <a:ea typeface="Calibri"/>
              <a:cs typeface="Calibri"/>
              <a:sym typeface="Calibri"/>
            </a:endParaRPr>
          </a:p>
        </p:txBody>
      </p:sp>
      <p:sp>
        <p:nvSpPr>
          <p:cNvPr id="2494" name="Google Shape;2494;p229"/>
          <p:cNvSpPr txBox="1"/>
          <p:nvPr/>
        </p:nvSpPr>
        <p:spPr>
          <a:xfrm>
            <a:off x="2543963" y="1936163"/>
            <a:ext cx="4056000" cy="7695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4100">
                <a:latin typeface="Calibri"/>
                <a:ea typeface="Calibri"/>
                <a:cs typeface="Calibri"/>
                <a:sym typeface="Calibri"/>
              </a:rPr>
              <a:t>Aa          x          aa</a:t>
            </a:r>
            <a:endParaRPr sz="4100"/>
          </a:p>
        </p:txBody>
      </p:sp>
      <p:pic>
        <p:nvPicPr>
          <p:cNvPr id="2495" name="Google Shape;2495;p229"/>
          <p:cNvPicPr preferRelativeResize="0"/>
          <p:nvPr/>
        </p:nvPicPr>
        <p:blipFill rotWithShape="1">
          <a:blip r:embed="rId3">
            <a:alphaModFix/>
          </a:blip>
          <a:srcRect b="53391" l="52064" r="6821" t="5326"/>
          <a:stretch/>
        </p:blipFill>
        <p:spPr>
          <a:xfrm>
            <a:off x="3106344" y="2739075"/>
            <a:ext cx="1123788" cy="761849"/>
          </a:xfrm>
          <a:prstGeom prst="rect">
            <a:avLst/>
          </a:prstGeom>
          <a:noFill/>
          <a:ln>
            <a:noFill/>
          </a:ln>
        </p:spPr>
      </p:pic>
      <p:pic>
        <p:nvPicPr>
          <p:cNvPr id="2496" name="Google Shape;2496;p229"/>
          <p:cNvPicPr preferRelativeResize="0"/>
          <p:nvPr/>
        </p:nvPicPr>
        <p:blipFill rotWithShape="1">
          <a:blip r:embed="rId3">
            <a:alphaModFix/>
          </a:blip>
          <a:srcRect b="3715" l="3606" r="55279" t="56767"/>
          <a:stretch/>
        </p:blipFill>
        <p:spPr>
          <a:xfrm>
            <a:off x="1932360" y="2739075"/>
            <a:ext cx="1173982" cy="761849"/>
          </a:xfrm>
          <a:prstGeom prst="rect">
            <a:avLst/>
          </a:prstGeom>
          <a:noFill/>
          <a:ln>
            <a:noFill/>
          </a:ln>
        </p:spPr>
      </p:pic>
      <p:pic>
        <p:nvPicPr>
          <p:cNvPr id="2497" name="Google Shape;2497;p229"/>
          <p:cNvPicPr preferRelativeResize="0"/>
          <p:nvPr/>
        </p:nvPicPr>
        <p:blipFill rotWithShape="1">
          <a:blip r:embed="rId3">
            <a:alphaModFix/>
          </a:blip>
          <a:srcRect b="4033" l="52311" r="6574" t="54684"/>
          <a:stretch/>
        </p:blipFill>
        <p:spPr>
          <a:xfrm>
            <a:off x="5084772" y="2756909"/>
            <a:ext cx="1097453" cy="744017"/>
          </a:xfrm>
          <a:prstGeom prst="rect">
            <a:avLst/>
          </a:prstGeom>
          <a:noFill/>
          <a:ln>
            <a:noFill/>
          </a:ln>
        </p:spPr>
      </p:pic>
      <p:pic>
        <p:nvPicPr>
          <p:cNvPr id="2498" name="Google Shape;2498;p229"/>
          <p:cNvPicPr preferRelativeResize="0"/>
          <p:nvPr/>
        </p:nvPicPr>
        <p:blipFill rotWithShape="1">
          <a:blip r:embed="rId3">
            <a:alphaModFix/>
          </a:blip>
          <a:srcRect b="53391" l="52064" r="6821" t="5326"/>
          <a:stretch/>
        </p:blipFill>
        <p:spPr>
          <a:xfrm>
            <a:off x="6182221" y="2739075"/>
            <a:ext cx="1097440" cy="74398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9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9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03" name="Shape 2503"/>
        <p:cNvGrpSpPr/>
        <p:nvPr/>
      </p:nvGrpSpPr>
      <p:grpSpPr>
        <a:xfrm>
          <a:off x="0" y="0"/>
          <a:ext cx="0" cy="0"/>
          <a:chOff x="0" y="0"/>
          <a:chExt cx="0" cy="0"/>
        </a:xfrm>
      </p:grpSpPr>
      <p:sp>
        <p:nvSpPr>
          <p:cNvPr id="2504" name="Google Shape;2504;p230"/>
          <p:cNvSpPr txBox="1"/>
          <p:nvPr>
            <p:ph idx="12" type="sldNum"/>
          </p:nvPr>
        </p:nvSpPr>
        <p:spPr>
          <a:xfrm>
            <a:off x="8701958" y="4724530"/>
            <a:ext cx="328200" cy="2739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
        <p:nvSpPr>
          <p:cNvPr id="2505" name="Google Shape;2505;p230"/>
          <p:cNvSpPr txBox="1"/>
          <p:nvPr/>
        </p:nvSpPr>
        <p:spPr>
          <a:xfrm>
            <a:off x="1090322" y="193856"/>
            <a:ext cx="2746800" cy="723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3800">
                <a:latin typeface="Calibri"/>
                <a:ea typeface="Calibri"/>
                <a:cs typeface="Calibri"/>
                <a:sym typeface="Calibri"/>
              </a:rPr>
              <a:t>Aa      x      aa</a:t>
            </a:r>
            <a:endParaRPr sz="3800"/>
          </a:p>
        </p:txBody>
      </p:sp>
      <p:pic>
        <p:nvPicPr>
          <p:cNvPr id="2506" name="Google Shape;2506;p230"/>
          <p:cNvPicPr preferRelativeResize="0"/>
          <p:nvPr/>
        </p:nvPicPr>
        <p:blipFill rotWithShape="1">
          <a:blip r:embed="rId3">
            <a:alphaModFix/>
          </a:blip>
          <a:srcRect b="53391" l="52064" r="6821" t="5326"/>
          <a:stretch/>
        </p:blipFill>
        <p:spPr>
          <a:xfrm>
            <a:off x="1526136" y="832257"/>
            <a:ext cx="819603" cy="555634"/>
          </a:xfrm>
          <a:prstGeom prst="rect">
            <a:avLst/>
          </a:prstGeom>
          <a:noFill/>
          <a:ln>
            <a:noFill/>
          </a:ln>
        </p:spPr>
      </p:pic>
      <p:pic>
        <p:nvPicPr>
          <p:cNvPr id="2507" name="Google Shape;2507;p230"/>
          <p:cNvPicPr preferRelativeResize="0"/>
          <p:nvPr/>
        </p:nvPicPr>
        <p:blipFill rotWithShape="1">
          <a:blip r:embed="rId3">
            <a:alphaModFix/>
          </a:blip>
          <a:srcRect b="3715" l="3606" r="55279" t="56767"/>
          <a:stretch/>
        </p:blipFill>
        <p:spPr>
          <a:xfrm>
            <a:off x="669928" y="832257"/>
            <a:ext cx="856209" cy="555638"/>
          </a:xfrm>
          <a:prstGeom prst="rect">
            <a:avLst/>
          </a:prstGeom>
          <a:noFill/>
          <a:ln>
            <a:noFill/>
          </a:ln>
        </p:spPr>
      </p:pic>
      <p:pic>
        <p:nvPicPr>
          <p:cNvPr id="2508" name="Google Shape;2508;p230"/>
          <p:cNvPicPr preferRelativeResize="0"/>
          <p:nvPr/>
        </p:nvPicPr>
        <p:blipFill rotWithShape="1">
          <a:blip r:embed="rId3">
            <a:alphaModFix/>
          </a:blip>
          <a:srcRect b="4033" l="52311" r="6574" t="54684"/>
          <a:stretch/>
        </p:blipFill>
        <p:spPr>
          <a:xfrm>
            <a:off x="2673366" y="834650"/>
            <a:ext cx="836127" cy="566856"/>
          </a:xfrm>
          <a:prstGeom prst="rect">
            <a:avLst/>
          </a:prstGeom>
          <a:noFill/>
          <a:ln>
            <a:noFill/>
          </a:ln>
        </p:spPr>
      </p:pic>
      <p:pic>
        <p:nvPicPr>
          <p:cNvPr id="2509" name="Google Shape;2509;p230"/>
          <p:cNvPicPr preferRelativeResize="0"/>
          <p:nvPr/>
        </p:nvPicPr>
        <p:blipFill rotWithShape="1">
          <a:blip r:embed="rId3">
            <a:alphaModFix/>
          </a:blip>
          <a:srcRect b="53391" l="52064" r="6821" t="5326"/>
          <a:stretch/>
        </p:blipFill>
        <p:spPr>
          <a:xfrm>
            <a:off x="3509493" y="821062"/>
            <a:ext cx="836121" cy="566834"/>
          </a:xfrm>
          <a:prstGeom prst="rect">
            <a:avLst/>
          </a:prstGeom>
          <a:noFill/>
          <a:ln>
            <a:noFill/>
          </a:ln>
        </p:spPr>
      </p:pic>
      <p:sp>
        <p:nvSpPr>
          <p:cNvPr id="2510" name="Google Shape;2510;p230"/>
          <p:cNvSpPr txBox="1"/>
          <p:nvPr/>
        </p:nvSpPr>
        <p:spPr>
          <a:xfrm>
            <a:off x="759788" y="1934400"/>
            <a:ext cx="3099600" cy="19857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2400">
                <a:solidFill>
                  <a:srgbClr val="008000"/>
                </a:solidFill>
                <a:latin typeface="Calibri"/>
                <a:ea typeface="Calibri"/>
                <a:cs typeface="Calibri"/>
                <a:sym typeface="Calibri"/>
              </a:rPr>
              <a:t>What are the possible combinations of alleles (DNA sequences) that their children could inherit?</a:t>
            </a:r>
            <a:endParaRPr b="1" sz="2400">
              <a:solidFill>
                <a:srgbClr val="008000"/>
              </a:solidFill>
            </a:endParaRPr>
          </a:p>
        </p:txBody>
      </p:sp>
      <p:pic>
        <p:nvPicPr>
          <p:cNvPr id="2511" name="Google Shape;2511;p230"/>
          <p:cNvPicPr preferRelativeResize="0"/>
          <p:nvPr/>
        </p:nvPicPr>
        <p:blipFill>
          <a:blip r:embed="rId4">
            <a:alphaModFix/>
          </a:blip>
          <a:stretch>
            <a:fillRect/>
          </a:stretch>
        </p:blipFill>
        <p:spPr>
          <a:xfrm>
            <a:off x="5257875" y="1565438"/>
            <a:ext cx="3253783" cy="3253783"/>
          </a:xfrm>
          <a:prstGeom prst="rect">
            <a:avLst/>
          </a:prstGeom>
          <a:noFill/>
          <a:ln>
            <a:noFill/>
          </a:ln>
        </p:spPr>
      </p:pic>
      <p:pic>
        <p:nvPicPr>
          <p:cNvPr id="2512" name="Google Shape;2512;p230"/>
          <p:cNvPicPr preferRelativeResize="0"/>
          <p:nvPr/>
        </p:nvPicPr>
        <p:blipFill rotWithShape="1">
          <a:blip r:embed="rId3">
            <a:alphaModFix/>
          </a:blip>
          <a:srcRect b="53391" l="52064" r="6821" t="5326"/>
          <a:stretch/>
        </p:blipFill>
        <p:spPr>
          <a:xfrm>
            <a:off x="4067604" y="3681627"/>
            <a:ext cx="1061508" cy="719644"/>
          </a:xfrm>
          <a:prstGeom prst="rect">
            <a:avLst/>
          </a:prstGeom>
          <a:noFill/>
          <a:ln>
            <a:noFill/>
          </a:ln>
        </p:spPr>
      </p:pic>
      <p:pic>
        <p:nvPicPr>
          <p:cNvPr id="2513" name="Google Shape;2513;p230"/>
          <p:cNvPicPr preferRelativeResize="0"/>
          <p:nvPr/>
        </p:nvPicPr>
        <p:blipFill rotWithShape="1">
          <a:blip r:embed="rId3">
            <a:alphaModFix/>
          </a:blip>
          <a:srcRect b="3715" l="3606" r="55279" t="56767"/>
          <a:stretch/>
        </p:blipFill>
        <p:spPr>
          <a:xfrm>
            <a:off x="4084725" y="2055504"/>
            <a:ext cx="1108909" cy="719653"/>
          </a:xfrm>
          <a:prstGeom prst="rect">
            <a:avLst/>
          </a:prstGeom>
          <a:noFill/>
          <a:ln>
            <a:noFill/>
          </a:ln>
        </p:spPr>
      </p:pic>
      <p:pic>
        <p:nvPicPr>
          <p:cNvPr id="2514" name="Google Shape;2514;p230"/>
          <p:cNvPicPr preferRelativeResize="0"/>
          <p:nvPr/>
        </p:nvPicPr>
        <p:blipFill rotWithShape="1">
          <a:blip r:embed="rId3">
            <a:alphaModFix/>
          </a:blip>
          <a:srcRect b="4033" l="52311" r="6574" t="54684"/>
          <a:stretch/>
        </p:blipFill>
        <p:spPr>
          <a:xfrm>
            <a:off x="5559840" y="795290"/>
            <a:ext cx="1108922" cy="751769"/>
          </a:xfrm>
          <a:prstGeom prst="rect">
            <a:avLst/>
          </a:prstGeom>
          <a:noFill/>
          <a:ln>
            <a:noFill/>
          </a:ln>
        </p:spPr>
      </p:pic>
      <p:pic>
        <p:nvPicPr>
          <p:cNvPr id="2515" name="Google Shape;2515;p230"/>
          <p:cNvPicPr preferRelativeResize="0"/>
          <p:nvPr/>
        </p:nvPicPr>
        <p:blipFill rotWithShape="1">
          <a:blip r:embed="rId3">
            <a:alphaModFix/>
          </a:blip>
          <a:srcRect b="53391" l="52064" r="6821" t="5326"/>
          <a:stretch/>
        </p:blipFill>
        <p:spPr>
          <a:xfrm>
            <a:off x="7139273" y="795305"/>
            <a:ext cx="1108903" cy="751739"/>
          </a:xfrm>
          <a:prstGeom prst="rect">
            <a:avLst/>
          </a:prstGeom>
          <a:noFill/>
          <a:ln>
            <a:noFill/>
          </a:ln>
        </p:spPr>
      </p:pic>
      <p:pic>
        <p:nvPicPr>
          <p:cNvPr id="2516" name="Google Shape;2516;p230"/>
          <p:cNvPicPr preferRelativeResize="0"/>
          <p:nvPr/>
        </p:nvPicPr>
        <p:blipFill rotWithShape="1">
          <a:blip r:embed="rId3">
            <a:alphaModFix/>
          </a:blip>
          <a:srcRect b="4033" l="52311" r="6574" t="54684"/>
          <a:stretch/>
        </p:blipFill>
        <p:spPr>
          <a:xfrm>
            <a:off x="6078769" y="2179594"/>
            <a:ext cx="695447" cy="471476"/>
          </a:xfrm>
          <a:prstGeom prst="rect">
            <a:avLst/>
          </a:prstGeom>
          <a:noFill/>
          <a:ln>
            <a:noFill/>
          </a:ln>
        </p:spPr>
      </p:pic>
      <p:pic>
        <p:nvPicPr>
          <p:cNvPr id="2517" name="Google Shape;2517;p230"/>
          <p:cNvPicPr preferRelativeResize="0"/>
          <p:nvPr/>
        </p:nvPicPr>
        <p:blipFill rotWithShape="1">
          <a:blip r:embed="rId3">
            <a:alphaModFix/>
          </a:blip>
          <a:srcRect b="4033" l="52311" r="6574" t="54684"/>
          <a:stretch/>
        </p:blipFill>
        <p:spPr>
          <a:xfrm>
            <a:off x="6116520" y="3805725"/>
            <a:ext cx="695447" cy="471476"/>
          </a:xfrm>
          <a:prstGeom prst="rect">
            <a:avLst/>
          </a:prstGeom>
          <a:noFill/>
          <a:ln>
            <a:noFill/>
          </a:ln>
        </p:spPr>
      </p:pic>
      <p:pic>
        <p:nvPicPr>
          <p:cNvPr id="2518" name="Google Shape;2518;p230"/>
          <p:cNvPicPr preferRelativeResize="0"/>
          <p:nvPr/>
        </p:nvPicPr>
        <p:blipFill rotWithShape="1">
          <a:blip r:embed="rId3">
            <a:alphaModFix/>
          </a:blip>
          <a:srcRect b="3715" l="3606" r="55279" t="56767"/>
          <a:stretch/>
        </p:blipFill>
        <p:spPr>
          <a:xfrm>
            <a:off x="5418975" y="2189668"/>
            <a:ext cx="695447" cy="451321"/>
          </a:xfrm>
          <a:prstGeom prst="rect">
            <a:avLst/>
          </a:prstGeom>
          <a:noFill/>
          <a:ln>
            <a:noFill/>
          </a:ln>
        </p:spPr>
      </p:pic>
      <p:pic>
        <p:nvPicPr>
          <p:cNvPr id="2519" name="Google Shape;2519;p230"/>
          <p:cNvPicPr preferRelativeResize="0"/>
          <p:nvPr/>
        </p:nvPicPr>
        <p:blipFill rotWithShape="1">
          <a:blip r:embed="rId3">
            <a:alphaModFix/>
          </a:blip>
          <a:srcRect b="3715" l="3606" r="55279" t="56767"/>
          <a:stretch/>
        </p:blipFill>
        <p:spPr>
          <a:xfrm>
            <a:off x="6960431" y="2189668"/>
            <a:ext cx="695447" cy="451321"/>
          </a:xfrm>
          <a:prstGeom prst="rect">
            <a:avLst/>
          </a:prstGeom>
          <a:noFill/>
          <a:ln>
            <a:noFill/>
          </a:ln>
        </p:spPr>
      </p:pic>
      <p:pic>
        <p:nvPicPr>
          <p:cNvPr id="2520" name="Google Shape;2520;p230"/>
          <p:cNvPicPr preferRelativeResize="0"/>
          <p:nvPr/>
        </p:nvPicPr>
        <p:blipFill rotWithShape="1">
          <a:blip r:embed="rId3">
            <a:alphaModFix/>
          </a:blip>
          <a:srcRect b="53391" l="52064" r="6821" t="5326"/>
          <a:stretch/>
        </p:blipFill>
        <p:spPr>
          <a:xfrm>
            <a:off x="5418971" y="3815803"/>
            <a:ext cx="665716" cy="451312"/>
          </a:xfrm>
          <a:prstGeom prst="rect">
            <a:avLst/>
          </a:prstGeom>
          <a:noFill/>
          <a:ln>
            <a:noFill/>
          </a:ln>
        </p:spPr>
      </p:pic>
      <p:pic>
        <p:nvPicPr>
          <p:cNvPr id="2521" name="Google Shape;2521;p230"/>
          <p:cNvPicPr preferRelativeResize="0"/>
          <p:nvPr/>
        </p:nvPicPr>
        <p:blipFill rotWithShape="1">
          <a:blip r:embed="rId3">
            <a:alphaModFix/>
          </a:blip>
          <a:srcRect b="53391" l="52064" r="6821" t="5326"/>
          <a:stretch/>
        </p:blipFill>
        <p:spPr>
          <a:xfrm>
            <a:off x="6975286" y="3815793"/>
            <a:ext cx="665716" cy="451312"/>
          </a:xfrm>
          <a:prstGeom prst="rect">
            <a:avLst/>
          </a:prstGeom>
          <a:noFill/>
          <a:ln>
            <a:noFill/>
          </a:ln>
        </p:spPr>
      </p:pic>
      <p:pic>
        <p:nvPicPr>
          <p:cNvPr id="2522" name="Google Shape;2522;p230"/>
          <p:cNvPicPr preferRelativeResize="0"/>
          <p:nvPr/>
        </p:nvPicPr>
        <p:blipFill rotWithShape="1">
          <a:blip r:embed="rId3">
            <a:alphaModFix/>
          </a:blip>
          <a:srcRect b="53391" l="52064" r="6821" t="5326"/>
          <a:stretch/>
        </p:blipFill>
        <p:spPr>
          <a:xfrm>
            <a:off x="7655867" y="2179598"/>
            <a:ext cx="695440" cy="471459"/>
          </a:xfrm>
          <a:prstGeom prst="rect">
            <a:avLst/>
          </a:prstGeom>
          <a:noFill/>
          <a:ln>
            <a:noFill/>
          </a:ln>
        </p:spPr>
      </p:pic>
      <p:pic>
        <p:nvPicPr>
          <p:cNvPr id="2523" name="Google Shape;2523;p230"/>
          <p:cNvPicPr preferRelativeResize="0"/>
          <p:nvPr/>
        </p:nvPicPr>
        <p:blipFill rotWithShape="1">
          <a:blip r:embed="rId3">
            <a:alphaModFix/>
          </a:blip>
          <a:srcRect b="53391" l="52064" r="6821" t="5326"/>
          <a:stretch/>
        </p:blipFill>
        <p:spPr>
          <a:xfrm>
            <a:off x="7640998" y="3805720"/>
            <a:ext cx="695440" cy="471459"/>
          </a:xfrm>
          <a:prstGeom prst="rect">
            <a:avLst/>
          </a:prstGeom>
          <a:noFill/>
          <a:ln>
            <a:noFill/>
          </a:ln>
        </p:spPr>
      </p:pic>
      <p:sp>
        <p:nvSpPr>
          <p:cNvPr id="2524" name="Google Shape;2524;p230"/>
          <p:cNvSpPr txBox="1"/>
          <p:nvPr/>
        </p:nvSpPr>
        <p:spPr>
          <a:xfrm>
            <a:off x="5686238" y="2591081"/>
            <a:ext cx="856200" cy="600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3000">
                <a:solidFill>
                  <a:srgbClr val="7F1F8D"/>
                </a:solidFill>
                <a:latin typeface="Calibri"/>
                <a:ea typeface="Calibri"/>
                <a:cs typeface="Calibri"/>
                <a:sym typeface="Calibri"/>
              </a:rPr>
              <a:t>(Aa)</a:t>
            </a:r>
            <a:endParaRPr b="1" sz="3000">
              <a:solidFill>
                <a:srgbClr val="7F1F8D"/>
              </a:solidFill>
            </a:endParaRPr>
          </a:p>
        </p:txBody>
      </p:sp>
      <p:sp>
        <p:nvSpPr>
          <p:cNvPr id="2525" name="Google Shape;2525;p230"/>
          <p:cNvSpPr txBox="1"/>
          <p:nvPr/>
        </p:nvSpPr>
        <p:spPr>
          <a:xfrm>
            <a:off x="7227525" y="2591081"/>
            <a:ext cx="932400" cy="600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3000">
                <a:solidFill>
                  <a:srgbClr val="7F1F8D"/>
                </a:solidFill>
                <a:latin typeface="Calibri"/>
                <a:ea typeface="Calibri"/>
                <a:cs typeface="Calibri"/>
                <a:sym typeface="Calibri"/>
              </a:rPr>
              <a:t>(Aa)</a:t>
            </a:r>
            <a:endParaRPr b="1" sz="3000">
              <a:solidFill>
                <a:srgbClr val="7F1F8D"/>
              </a:solidFill>
            </a:endParaRPr>
          </a:p>
        </p:txBody>
      </p:sp>
      <p:sp>
        <p:nvSpPr>
          <p:cNvPr id="2526" name="Google Shape;2526;p230"/>
          <p:cNvSpPr txBox="1"/>
          <p:nvPr/>
        </p:nvSpPr>
        <p:spPr>
          <a:xfrm>
            <a:off x="5648100" y="4177181"/>
            <a:ext cx="932400" cy="600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3000">
                <a:solidFill>
                  <a:srgbClr val="7F1F8D"/>
                </a:solidFill>
                <a:latin typeface="Calibri"/>
                <a:ea typeface="Calibri"/>
                <a:cs typeface="Calibri"/>
                <a:sym typeface="Calibri"/>
              </a:rPr>
              <a:t>(aa)</a:t>
            </a:r>
            <a:endParaRPr b="1" sz="3000">
              <a:solidFill>
                <a:srgbClr val="7F1F8D"/>
              </a:solidFill>
            </a:endParaRPr>
          </a:p>
        </p:txBody>
      </p:sp>
      <p:sp>
        <p:nvSpPr>
          <p:cNvPr id="2527" name="Google Shape;2527;p230"/>
          <p:cNvSpPr txBox="1"/>
          <p:nvPr/>
        </p:nvSpPr>
        <p:spPr>
          <a:xfrm>
            <a:off x="7306838" y="4177181"/>
            <a:ext cx="773700" cy="6003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3000">
                <a:solidFill>
                  <a:srgbClr val="7F1F8D"/>
                </a:solidFill>
                <a:latin typeface="Calibri"/>
                <a:ea typeface="Calibri"/>
                <a:cs typeface="Calibri"/>
                <a:sym typeface="Calibri"/>
              </a:rPr>
              <a:t>(aa)</a:t>
            </a:r>
            <a:endParaRPr b="1" sz="3000">
              <a:solidFill>
                <a:srgbClr val="7F1F8D"/>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1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1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18"/>
                                        </p:tgtEl>
                                        <p:attrNameLst>
                                          <p:attrName>style.visibility</p:attrName>
                                        </p:attrNameLst>
                                      </p:cBhvr>
                                      <p:to>
                                        <p:strVal val="visible"/>
                                      </p:to>
                                    </p:set>
                                    <p:animEffect filter="fade" transition="in">
                                      <p:cBhvr>
                                        <p:cTn dur="500"/>
                                        <p:tgtEl>
                                          <p:spTgt spid="2518"/>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516"/>
                                        </p:tgtEl>
                                        <p:attrNameLst>
                                          <p:attrName>style.visibility</p:attrName>
                                        </p:attrNameLst>
                                      </p:cBhvr>
                                      <p:to>
                                        <p:strVal val="visible"/>
                                      </p:to>
                                    </p:set>
                                    <p:animEffect filter="fade" transition="in">
                                      <p:cBhvr>
                                        <p:cTn dur="500"/>
                                        <p:tgtEl>
                                          <p:spTgt spid="2516"/>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524"/>
                                        </p:tgtEl>
                                        <p:attrNameLst>
                                          <p:attrName>style.visibility</p:attrName>
                                        </p:attrNameLst>
                                      </p:cBhvr>
                                      <p:to>
                                        <p:strVal val="visible"/>
                                      </p:to>
                                    </p:set>
                                    <p:animEffect filter="fade" transition="in">
                                      <p:cBhvr>
                                        <p:cTn dur="500"/>
                                        <p:tgtEl>
                                          <p:spTgt spid="2524"/>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519"/>
                                        </p:tgtEl>
                                        <p:attrNameLst>
                                          <p:attrName>style.visibility</p:attrName>
                                        </p:attrNameLst>
                                      </p:cBhvr>
                                      <p:to>
                                        <p:strVal val="visible"/>
                                      </p:to>
                                    </p:set>
                                    <p:animEffect filter="fade" transition="in">
                                      <p:cBhvr>
                                        <p:cTn dur="500"/>
                                        <p:tgtEl>
                                          <p:spTgt spid="2519"/>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522"/>
                                        </p:tgtEl>
                                        <p:attrNameLst>
                                          <p:attrName>style.visibility</p:attrName>
                                        </p:attrNameLst>
                                      </p:cBhvr>
                                      <p:to>
                                        <p:strVal val="visible"/>
                                      </p:to>
                                    </p:set>
                                    <p:animEffect filter="fade" transition="in">
                                      <p:cBhvr>
                                        <p:cTn dur="500"/>
                                        <p:tgtEl>
                                          <p:spTgt spid="2522"/>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2525"/>
                                        </p:tgtEl>
                                        <p:attrNameLst>
                                          <p:attrName>style.visibility</p:attrName>
                                        </p:attrNameLst>
                                      </p:cBhvr>
                                      <p:to>
                                        <p:strVal val="visible"/>
                                      </p:to>
                                    </p:set>
                                    <p:animEffect filter="fade" transition="in">
                                      <p:cBhvr>
                                        <p:cTn dur="500"/>
                                        <p:tgtEl>
                                          <p:spTgt spid="2525"/>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2520"/>
                                        </p:tgtEl>
                                        <p:attrNameLst>
                                          <p:attrName>style.visibility</p:attrName>
                                        </p:attrNameLst>
                                      </p:cBhvr>
                                      <p:to>
                                        <p:strVal val="visible"/>
                                      </p:to>
                                    </p:set>
                                    <p:animEffect filter="fade" transition="in">
                                      <p:cBhvr>
                                        <p:cTn dur="500"/>
                                        <p:tgtEl>
                                          <p:spTgt spid="2520"/>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2517"/>
                                        </p:tgtEl>
                                        <p:attrNameLst>
                                          <p:attrName>style.visibility</p:attrName>
                                        </p:attrNameLst>
                                      </p:cBhvr>
                                      <p:to>
                                        <p:strVal val="visible"/>
                                      </p:to>
                                    </p:set>
                                    <p:animEffect filter="fade" transition="in">
                                      <p:cBhvr>
                                        <p:cTn dur="600"/>
                                        <p:tgtEl>
                                          <p:spTgt spid="2517"/>
                                        </p:tgtEl>
                                      </p:cBhvr>
                                    </p:animEffect>
                                  </p:childTnLst>
                                </p:cTn>
                              </p:par>
                            </p:childTnLst>
                          </p:cTn>
                        </p:par>
                        <p:par>
                          <p:cTn fill="hold">
                            <p:stCondLst>
                              <p:cond delay="4100"/>
                            </p:stCondLst>
                            <p:childTnLst>
                              <p:par>
                                <p:cTn fill="hold" nodeType="afterEffect" presetClass="entr" presetID="10" presetSubtype="0">
                                  <p:stCondLst>
                                    <p:cond delay="0"/>
                                  </p:stCondLst>
                                  <p:childTnLst>
                                    <p:set>
                                      <p:cBhvr>
                                        <p:cTn dur="1" fill="hold">
                                          <p:stCondLst>
                                            <p:cond delay="0"/>
                                          </p:stCondLst>
                                        </p:cTn>
                                        <p:tgtEl>
                                          <p:spTgt spid="2526"/>
                                        </p:tgtEl>
                                        <p:attrNameLst>
                                          <p:attrName>style.visibility</p:attrName>
                                        </p:attrNameLst>
                                      </p:cBhvr>
                                      <p:to>
                                        <p:strVal val="visible"/>
                                      </p:to>
                                    </p:set>
                                    <p:animEffect filter="fade" transition="in">
                                      <p:cBhvr>
                                        <p:cTn dur="500"/>
                                        <p:tgtEl>
                                          <p:spTgt spid="2526"/>
                                        </p:tgtEl>
                                      </p:cBhvr>
                                    </p:animEffect>
                                  </p:childTnLst>
                                </p:cTn>
                              </p:par>
                            </p:childTnLst>
                          </p:cTn>
                        </p:par>
                        <p:par>
                          <p:cTn fill="hold">
                            <p:stCondLst>
                              <p:cond delay="4600"/>
                            </p:stCondLst>
                            <p:childTnLst>
                              <p:par>
                                <p:cTn fill="hold" nodeType="afterEffect" presetClass="entr" presetID="10" presetSubtype="0">
                                  <p:stCondLst>
                                    <p:cond delay="0"/>
                                  </p:stCondLst>
                                  <p:childTnLst>
                                    <p:set>
                                      <p:cBhvr>
                                        <p:cTn dur="1" fill="hold">
                                          <p:stCondLst>
                                            <p:cond delay="0"/>
                                          </p:stCondLst>
                                        </p:cTn>
                                        <p:tgtEl>
                                          <p:spTgt spid="2521"/>
                                        </p:tgtEl>
                                        <p:attrNameLst>
                                          <p:attrName>style.visibility</p:attrName>
                                        </p:attrNameLst>
                                      </p:cBhvr>
                                      <p:to>
                                        <p:strVal val="visible"/>
                                      </p:to>
                                    </p:set>
                                    <p:animEffect filter="fade" transition="in">
                                      <p:cBhvr>
                                        <p:cTn dur="600"/>
                                        <p:tgtEl>
                                          <p:spTgt spid="2521"/>
                                        </p:tgtEl>
                                      </p:cBhvr>
                                    </p:animEffect>
                                  </p:childTnLst>
                                </p:cTn>
                              </p:par>
                            </p:childTnLst>
                          </p:cTn>
                        </p:par>
                        <p:par>
                          <p:cTn fill="hold">
                            <p:stCondLst>
                              <p:cond delay="5200"/>
                            </p:stCondLst>
                            <p:childTnLst>
                              <p:par>
                                <p:cTn fill="hold" nodeType="afterEffect" presetClass="entr" presetID="10" presetSubtype="0">
                                  <p:stCondLst>
                                    <p:cond delay="0"/>
                                  </p:stCondLst>
                                  <p:childTnLst>
                                    <p:set>
                                      <p:cBhvr>
                                        <p:cTn dur="1" fill="hold">
                                          <p:stCondLst>
                                            <p:cond delay="0"/>
                                          </p:stCondLst>
                                        </p:cTn>
                                        <p:tgtEl>
                                          <p:spTgt spid="2523"/>
                                        </p:tgtEl>
                                        <p:attrNameLst>
                                          <p:attrName>style.visibility</p:attrName>
                                        </p:attrNameLst>
                                      </p:cBhvr>
                                      <p:to>
                                        <p:strVal val="visible"/>
                                      </p:to>
                                    </p:set>
                                    <p:animEffect filter="fade" transition="in">
                                      <p:cBhvr>
                                        <p:cTn dur="600"/>
                                        <p:tgtEl>
                                          <p:spTgt spid="2523"/>
                                        </p:tgtEl>
                                      </p:cBhvr>
                                    </p:animEffect>
                                  </p:childTnLst>
                                </p:cTn>
                              </p:par>
                            </p:childTnLst>
                          </p:cTn>
                        </p:par>
                        <p:par>
                          <p:cTn fill="hold">
                            <p:stCondLst>
                              <p:cond delay="5800"/>
                            </p:stCondLst>
                            <p:childTnLst>
                              <p:par>
                                <p:cTn fill="hold" nodeType="afterEffect" presetClass="entr" presetID="10" presetSubtype="0">
                                  <p:stCondLst>
                                    <p:cond delay="0"/>
                                  </p:stCondLst>
                                  <p:childTnLst>
                                    <p:set>
                                      <p:cBhvr>
                                        <p:cTn dur="1" fill="hold">
                                          <p:stCondLst>
                                            <p:cond delay="0"/>
                                          </p:stCondLst>
                                        </p:cTn>
                                        <p:tgtEl>
                                          <p:spTgt spid="2527"/>
                                        </p:tgtEl>
                                        <p:attrNameLst>
                                          <p:attrName>style.visibility</p:attrName>
                                        </p:attrNameLst>
                                      </p:cBhvr>
                                      <p:to>
                                        <p:strVal val="visible"/>
                                      </p:to>
                                    </p:set>
                                    <p:animEffect filter="fade" transition="in">
                                      <p:cBhvr>
                                        <p:cTn dur="500"/>
                                        <p:tgtEl>
                                          <p:spTgt spid="25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2" name="Shape 792"/>
        <p:cNvGrpSpPr/>
        <p:nvPr/>
      </p:nvGrpSpPr>
      <p:grpSpPr>
        <a:xfrm>
          <a:off x="0" y="0"/>
          <a:ext cx="0" cy="0"/>
          <a:chOff x="0" y="0"/>
          <a:chExt cx="0" cy="0"/>
        </a:xfrm>
      </p:grpSpPr>
      <p:sp>
        <p:nvSpPr>
          <p:cNvPr id="793" name="Google Shape;793;p123"/>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p>
            <a:pPr indent="0" lvl="0" marL="0" marR="0" rtl="0" algn="ctr">
              <a:lnSpc>
                <a:spcPct val="100000"/>
              </a:lnSpc>
              <a:spcBef>
                <a:spcPts val="0"/>
              </a:spcBef>
              <a:spcAft>
                <a:spcPts val="0"/>
              </a:spcAft>
              <a:buClr>
                <a:srgbClr val="FFFFFF"/>
              </a:buClr>
              <a:buSzPts val="900"/>
              <a:buFont typeface="Calibri"/>
              <a:buNone/>
            </a:pPr>
            <a:fld id="{00000000-1234-1234-1234-123412341234}" type="slidenum">
              <a:rPr b="1" i="0" lang="en" sz="900" u="none" cap="none" strike="noStrike">
                <a:solidFill>
                  <a:srgbClr val="FFFFFF"/>
                </a:solidFill>
                <a:latin typeface="Calibri"/>
                <a:ea typeface="Calibri"/>
                <a:cs typeface="Calibri"/>
                <a:sym typeface="Calibri"/>
              </a:rPr>
              <a:t>‹#›</a:t>
            </a:fld>
            <a:endParaRPr b="1" i="0" sz="900" u="none" cap="none" strike="noStrike">
              <a:solidFill>
                <a:srgbClr val="FFFFFF"/>
              </a:solidFill>
              <a:latin typeface="Calibri"/>
              <a:ea typeface="Calibri"/>
              <a:cs typeface="Calibri"/>
              <a:sym typeface="Calibri"/>
            </a:endParaRPr>
          </a:p>
        </p:txBody>
      </p:sp>
      <p:sp>
        <p:nvSpPr>
          <p:cNvPr id="794" name="Google Shape;794;p123"/>
          <p:cNvSpPr/>
          <p:nvPr/>
        </p:nvSpPr>
        <p:spPr>
          <a:xfrm>
            <a:off x="2747422" y="510237"/>
            <a:ext cx="3255000" cy="41958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pic>
        <p:nvPicPr>
          <p:cNvPr descr="A diagram of a molecule&#10;&#10;AI-generated content may be incorrect." id="795" name="Google Shape;795;p123"/>
          <p:cNvPicPr preferRelativeResize="0"/>
          <p:nvPr/>
        </p:nvPicPr>
        <p:blipFill rotWithShape="1">
          <a:blip r:embed="rId3">
            <a:alphaModFix/>
          </a:blip>
          <a:srcRect b="0" l="0" r="0" t="0"/>
          <a:stretch/>
        </p:blipFill>
        <p:spPr>
          <a:xfrm rot="-426036">
            <a:off x="6395735" y="436940"/>
            <a:ext cx="1437236" cy="1313852"/>
          </a:xfrm>
          <a:prstGeom prst="rect">
            <a:avLst/>
          </a:prstGeom>
          <a:noFill/>
          <a:ln>
            <a:noFill/>
          </a:ln>
        </p:spPr>
      </p:pic>
      <p:pic>
        <p:nvPicPr>
          <p:cNvPr descr="A diagram of a molecule&#10;&#10;AI-generated content may be incorrect." id="796" name="Google Shape;796;p123"/>
          <p:cNvPicPr preferRelativeResize="0"/>
          <p:nvPr/>
        </p:nvPicPr>
        <p:blipFill rotWithShape="1">
          <a:blip r:embed="rId4">
            <a:alphaModFix/>
          </a:blip>
          <a:srcRect b="0" l="0" r="0" t="0"/>
          <a:stretch/>
        </p:blipFill>
        <p:spPr>
          <a:xfrm rot="-426036">
            <a:off x="6341748" y="3150612"/>
            <a:ext cx="1200475" cy="1373878"/>
          </a:xfrm>
          <a:prstGeom prst="rect">
            <a:avLst/>
          </a:prstGeom>
          <a:noFill/>
          <a:ln>
            <a:noFill/>
          </a:ln>
        </p:spPr>
      </p:pic>
      <p:pic>
        <p:nvPicPr>
          <p:cNvPr descr="A diagram of a molecule&#10;&#10;AI-generated content may be incorrect." id="797" name="Google Shape;797;p123"/>
          <p:cNvPicPr preferRelativeResize="0"/>
          <p:nvPr/>
        </p:nvPicPr>
        <p:blipFill rotWithShape="1">
          <a:blip r:embed="rId5">
            <a:alphaModFix/>
          </a:blip>
          <a:srcRect b="0" l="0" r="0" t="0"/>
          <a:stretch/>
        </p:blipFill>
        <p:spPr>
          <a:xfrm rot="-426036">
            <a:off x="6358856" y="1342113"/>
            <a:ext cx="1413894" cy="1127113"/>
          </a:xfrm>
          <a:prstGeom prst="rect">
            <a:avLst/>
          </a:prstGeom>
          <a:noFill/>
          <a:ln>
            <a:noFill/>
          </a:ln>
        </p:spPr>
      </p:pic>
      <p:pic>
        <p:nvPicPr>
          <p:cNvPr descr="A diagram of a molecule&#10;&#10;AI-generated content may be incorrect." id="798" name="Google Shape;798;p123"/>
          <p:cNvPicPr preferRelativeResize="0"/>
          <p:nvPr/>
        </p:nvPicPr>
        <p:blipFill rotWithShape="1">
          <a:blip r:embed="rId6">
            <a:alphaModFix/>
          </a:blip>
          <a:srcRect b="0" l="0" r="0" t="0"/>
          <a:stretch/>
        </p:blipFill>
        <p:spPr>
          <a:xfrm rot="-426036">
            <a:off x="6360555" y="2250401"/>
            <a:ext cx="1217148" cy="1423898"/>
          </a:xfrm>
          <a:prstGeom prst="rect">
            <a:avLst/>
          </a:prstGeom>
          <a:noFill/>
          <a:ln>
            <a:noFill/>
          </a:ln>
        </p:spPr>
      </p:pic>
      <p:grpSp>
        <p:nvGrpSpPr>
          <p:cNvPr id="799" name="Google Shape;799;p123"/>
          <p:cNvGrpSpPr/>
          <p:nvPr/>
        </p:nvGrpSpPr>
        <p:grpSpPr>
          <a:xfrm>
            <a:off x="2526342" y="1442063"/>
            <a:ext cx="2161962" cy="2884914"/>
            <a:chOff x="3639452" y="789871"/>
            <a:chExt cx="2098788" cy="2693412"/>
          </a:xfrm>
        </p:grpSpPr>
        <p:pic>
          <p:nvPicPr>
            <p:cNvPr descr="A diagram of a molecule&#10;&#10;AI-generated content may be incorrect." id="800" name="Google Shape;800;p123"/>
            <p:cNvPicPr preferRelativeResize="0"/>
            <p:nvPr/>
          </p:nvPicPr>
          <p:blipFill rotWithShape="1">
            <a:blip r:embed="rId3">
              <a:alphaModFix/>
            </a:blip>
            <a:srcRect b="0" l="0" r="0" t="0"/>
            <a:stretch/>
          </p:blipFill>
          <p:spPr>
            <a:xfrm>
              <a:off x="3821926" y="789871"/>
              <a:ext cx="1916314" cy="1751803"/>
            </a:xfrm>
            <a:prstGeom prst="rect">
              <a:avLst/>
            </a:prstGeom>
            <a:noFill/>
            <a:ln>
              <a:noFill/>
            </a:ln>
          </p:spPr>
        </p:pic>
        <p:pic>
          <p:nvPicPr>
            <p:cNvPr descr="A diagram of a molecule&#10;&#10;AI-generated content may be incorrect." id="801" name="Google Shape;801;p123"/>
            <p:cNvPicPr preferRelativeResize="0"/>
            <p:nvPr/>
          </p:nvPicPr>
          <p:blipFill rotWithShape="1">
            <a:blip r:embed="rId5">
              <a:alphaModFix/>
            </a:blip>
            <a:srcRect b="0" l="0" r="0" t="0"/>
            <a:stretch/>
          </p:blipFill>
          <p:spPr>
            <a:xfrm>
              <a:off x="3639452" y="1980466"/>
              <a:ext cx="1885191" cy="1502817"/>
            </a:xfrm>
            <a:prstGeom prst="rect">
              <a:avLst/>
            </a:prstGeom>
            <a:noFill/>
            <a:ln>
              <a:noFill/>
            </a:ln>
          </p:spPr>
        </p:pic>
      </p:grpSp>
      <p:sp>
        <p:nvSpPr>
          <p:cNvPr id="802" name="Google Shape;802;p123"/>
          <p:cNvSpPr txBox="1"/>
          <p:nvPr/>
        </p:nvSpPr>
        <p:spPr>
          <a:xfrm>
            <a:off x="1459820" y="510237"/>
            <a:ext cx="4482900" cy="715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Individual nucleotides (monomers) are linked together by phosphodiester bonds to form single-stranded DNA (polymer)</a:t>
            </a:r>
            <a:endParaRPr sz="1100"/>
          </a:p>
        </p:txBody>
      </p:sp>
      <p:sp>
        <p:nvSpPr>
          <p:cNvPr id="803" name="Google Shape;803;p123"/>
          <p:cNvSpPr txBox="1"/>
          <p:nvPr/>
        </p:nvSpPr>
        <p:spPr>
          <a:xfrm>
            <a:off x="1922335" y="4463625"/>
            <a:ext cx="3255000" cy="5001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Calibri"/>
                <a:ea typeface="Calibri"/>
                <a:cs typeface="Calibri"/>
                <a:sym typeface="Calibri"/>
              </a:rPr>
              <a:t>The phosphate group links the 3’carbon of </a:t>
            </a:r>
            <a:br>
              <a:rPr lang="en" sz="1400">
                <a:solidFill>
                  <a:schemeClr val="dk1"/>
                </a:solidFill>
                <a:latin typeface="Calibri"/>
                <a:ea typeface="Calibri"/>
                <a:cs typeface="Calibri"/>
                <a:sym typeface="Calibri"/>
              </a:rPr>
            </a:br>
            <a:r>
              <a:rPr lang="en" sz="1400">
                <a:solidFill>
                  <a:schemeClr val="dk1"/>
                </a:solidFill>
                <a:latin typeface="Calibri"/>
                <a:ea typeface="Calibri"/>
                <a:cs typeface="Calibri"/>
                <a:sym typeface="Calibri"/>
              </a:rPr>
              <a:t>one nucleotide to the 5’carbon of the next.</a:t>
            </a:r>
            <a:endParaRPr sz="1100"/>
          </a:p>
        </p:txBody>
      </p:sp>
      <p:sp>
        <p:nvSpPr>
          <p:cNvPr id="804" name="Google Shape;804;p123"/>
          <p:cNvSpPr txBox="1"/>
          <p:nvPr/>
        </p:nvSpPr>
        <p:spPr>
          <a:xfrm>
            <a:off x="5968180" y="1120358"/>
            <a:ext cx="6858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Sugar</a:t>
            </a:r>
            <a:endParaRPr sz="1100"/>
          </a:p>
        </p:txBody>
      </p:sp>
      <p:sp>
        <p:nvSpPr>
          <p:cNvPr id="805" name="Google Shape;805;p123"/>
          <p:cNvSpPr txBox="1"/>
          <p:nvPr/>
        </p:nvSpPr>
        <p:spPr>
          <a:xfrm>
            <a:off x="5471439" y="1483853"/>
            <a:ext cx="891900" cy="500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Phosphate</a:t>
            </a:r>
            <a:endParaRPr sz="1100"/>
          </a:p>
        </p:txBody>
      </p:sp>
      <p:sp>
        <p:nvSpPr>
          <p:cNvPr id="806" name="Google Shape;806;p123"/>
          <p:cNvSpPr txBox="1"/>
          <p:nvPr/>
        </p:nvSpPr>
        <p:spPr>
          <a:xfrm>
            <a:off x="5496674" y="2396480"/>
            <a:ext cx="891900" cy="500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Phosphate</a:t>
            </a:r>
            <a:endParaRPr sz="1100"/>
          </a:p>
        </p:txBody>
      </p:sp>
      <p:sp>
        <p:nvSpPr>
          <p:cNvPr id="807" name="Google Shape;807;p123"/>
          <p:cNvSpPr txBox="1"/>
          <p:nvPr/>
        </p:nvSpPr>
        <p:spPr>
          <a:xfrm>
            <a:off x="5453516" y="3256143"/>
            <a:ext cx="891900" cy="500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Phosphate</a:t>
            </a:r>
            <a:endParaRPr sz="1100"/>
          </a:p>
        </p:txBody>
      </p:sp>
      <p:sp>
        <p:nvSpPr>
          <p:cNvPr id="808" name="Google Shape;808;p123"/>
          <p:cNvSpPr txBox="1"/>
          <p:nvPr/>
        </p:nvSpPr>
        <p:spPr>
          <a:xfrm>
            <a:off x="5977141" y="1949224"/>
            <a:ext cx="6858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Sugar</a:t>
            </a:r>
            <a:endParaRPr sz="1100"/>
          </a:p>
        </p:txBody>
      </p:sp>
      <p:sp>
        <p:nvSpPr>
          <p:cNvPr id="809" name="Google Shape;809;p123"/>
          <p:cNvSpPr txBox="1"/>
          <p:nvPr/>
        </p:nvSpPr>
        <p:spPr>
          <a:xfrm>
            <a:off x="5897954" y="2881029"/>
            <a:ext cx="6858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Sugar</a:t>
            </a:r>
            <a:endParaRPr sz="1100"/>
          </a:p>
        </p:txBody>
      </p:sp>
      <p:cxnSp>
        <p:nvCxnSpPr>
          <p:cNvPr id="810" name="Google Shape;810;p123"/>
          <p:cNvCxnSpPr/>
          <p:nvPr/>
        </p:nvCxnSpPr>
        <p:spPr>
          <a:xfrm>
            <a:off x="8534810" y="752611"/>
            <a:ext cx="42600" cy="3918300"/>
          </a:xfrm>
          <a:prstGeom prst="straightConnector1">
            <a:avLst/>
          </a:prstGeom>
          <a:noFill/>
          <a:ln cap="flat" cmpd="sng" w="7150">
            <a:solidFill>
              <a:schemeClr val="accent1"/>
            </a:solidFill>
            <a:prstDash val="solid"/>
            <a:miter lim="8000"/>
            <a:headEnd len="sm" w="sm" type="none"/>
            <a:tailEnd len="sm" w="sm" type="none"/>
          </a:ln>
        </p:spPr>
      </p:cxnSp>
      <p:cxnSp>
        <p:nvCxnSpPr>
          <p:cNvPr id="811" name="Google Shape;811;p123"/>
          <p:cNvCxnSpPr/>
          <p:nvPr/>
        </p:nvCxnSpPr>
        <p:spPr>
          <a:xfrm>
            <a:off x="6458875" y="1291542"/>
            <a:ext cx="195000" cy="0"/>
          </a:xfrm>
          <a:prstGeom prst="straightConnector1">
            <a:avLst/>
          </a:prstGeom>
          <a:noFill/>
          <a:ln cap="flat" cmpd="sng" w="16675">
            <a:solidFill>
              <a:schemeClr val="dk1"/>
            </a:solidFill>
            <a:prstDash val="solid"/>
            <a:miter lim="8000"/>
            <a:headEnd len="sm" w="sm" type="none"/>
            <a:tailEnd len="sm" w="sm" type="none"/>
          </a:ln>
        </p:spPr>
      </p:cxnSp>
      <p:cxnSp>
        <p:nvCxnSpPr>
          <p:cNvPr id="812" name="Google Shape;812;p123"/>
          <p:cNvCxnSpPr/>
          <p:nvPr/>
        </p:nvCxnSpPr>
        <p:spPr>
          <a:xfrm>
            <a:off x="6388649" y="3049730"/>
            <a:ext cx="195000" cy="0"/>
          </a:xfrm>
          <a:prstGeom prst="straightConnector1">
            <a:avLst/>
          </a:prstGeom>
          <a:noFill/>
          <a:ln cap="flat" cmpd="sng" w="16675">
            <a:solidFill>
              <a:schemeClr val="dk1"/>
            </a:solidFill>
            <a:prstDash val="solid"/>
            <a:miter lim="8000"/>
            <a:headEnd len="sm" w="sm" type="none"/>
            <a:tailEnd len="sm" w="sm" type="none"/>
          </a:ln>
        </p:spPr>
      </p:cxnSp>
      <p:cxnSp>
        <p:nvCxnSpPr>
          <p:cNvPr id="813" name="Google Shape;813;p123"/>
          <p:cNvCxnSpPr/>
          <p:nvPr/>
        </p:nvCxnSpPr>
        <p:spPr>
          <a:xfrm>
            <a:off x="6450325" y="2124395"/>
            <a:ext cx="195000" cy="0"/>
          </a:xfrm>
          <a:prstGeom prst="straightConnector1">
            <a:avLst/>
          </a:prstGeom>
          <a:noFill/>
          <a:ln cap="flat" cmpd="sng" w="16675">
            <a:solidFill>
              <a:schemeClr val="dk1"/>
            </a:solidFill>
            <a:prstDash val="solid"/>
            <a:miter lim="8000"/>
            <a:headEnd len="sm" w="sm" type="none"/>
            <a:tailEnd len="sm" w="sm" type="none"/>
          </a:ln>
        </p:spPr>
      </p:cxn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1" name="Shape 2531"/>
        <p:cNvGrpSpPr/>
        <p:nvPr/>
      </p:nvGrpSpPr>
      <p:grpSpPr>
        <a:xfrm>
          <a:off x="0" y="0"/>
          <a:ext cx="0" cy="0"/>
          <a:chOff x="0" y="0"/>
          <a:chExt cx="0" cy="0"/>
        </a:xfrm>
      </p:grpSpPr>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5" name="Shape 2535"/>
        <p:cNvGrpSpPr/>
        <p:nvPr/>
      </p:nvGrpSpPr>
      <p:grpSpPr>
        <a:xfrm>
          <a:off x="0" y="0"/>
          <a:ext cx="0" cy="0"/>
          <a:chOff x="0" y="0"/>
          <a:chExt cx="0" cy="0"/>
        </a:xfrm>
      </p:grpSpPr>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9" name="Shape 2539"/>
        <p:cNvGrpSpPr/>
        <p:nvPr/>
      </p:nvGrpSpPr>
      <p:grpSpPr>
        <a:xfrm>
          <a:off x="0" y="0"/>
          <a:ext cx="0" cy="0"/>
          <a:chOff x="0" y="0"/>
          <a:chExt cx="0" cy="0"/>
        </a:xfrm>
      </p:grpSpPr>
      <p:pic>
        <p:nvPicPr>
          <p:cNvPr id="2540" name="Google Shape;2540;p233"/>
          <p:cNvPicPr preferRelativeResize="0"/>
          <p:nvPr/>
        </p:nvPicPr>
        <p:blipFill>
          <a:blip r:embed="rId3">
            <a:alphaModFix/>
          </a:blip>
          <a:stretch>
            <a:fillRect/>
          </a:stretch>
        </p:blipFill>
        <p:spPr>
          <a:xfrm>
            <a:off x="4865103" y="949225"/>
            <a:ext cx="4015993" cy="5143499"/>
          </a:xfrm>
          <a:prstGeom prst="rect">
            <a:avLst/>
          </a:prstGeom>
          <a:noFill/>
          <a:ln>
            <a:noFill/>
          </a:ln>
        </p:spPr>
      </p:pic>
      <p:sp>
        <p:nvSpPr>
          <p:cNvPr id="2541" name="Google Shape;2541;p233"/>
          <p:cNvSpPr txBox="1"/>
          <p:nvPr/>
        </p:nvSpPr>
        <p:spPr>
          <a:xfrm>
            <a:off x="5258644" y="1132644"/>
            <a:ext cx="3228900" cy="287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500">
                <a:solidFill>
                  <a:schemeClr val="accent2"/>
                </a:solidFill>
                <a:latin typeface="Caveat"/>
                <a:ea typeface="Caveat"/>
                <a:cs typeface="Caveat"/>
                <a:sym typeface="Caveat"/>
              </a:rPr>
              <a:t>A model (noun) is…</a:t>
            </a:r>
            <a:endParaRPr b="1" sz="3500">
              <a:solidFill>
                <a:schemeClr val="accent2"/>
              </a:solidFill>
              <a:latin typeface="Caveat"/>
              <a:ea typeface="Caveat"/>
              <a:cs typeface="Caveat"/>
              <a:sym typeface="Caveat"/>
            </a:endParaRPr>
          </a:p>
          <a:p>
            <a:pPr indent="0" lvl="0" marL="0" rtl="0" algn="l">
              <a:spcBef>
                <a:spcPts val="0"/>
              </a:spcBef>
              <a:spcAft>
                <a:spcPts val="0"/>
              </a:spcAft>
              <a:buNone/>
            </a:pPr>
            <a:r>
              <a:t/>
            </a:r>
            <a:endParaRPr b="1" sz="3500">
              <a:solidFill>
                <a:schemeClr val="accent2"/>
              </a:solidFill>
              <a:latin typeface="Caveat"/>
              <a:ea typeface="Caveat"/>
              <a:cs typeface="Caveat"/>
              <a:sym typeface="Caveat"/>
            </a:endParaRPr>
          </a:p>
          <a:p>
            <a:pPr indent="0" lvl="0" marL="0" rtl="0" algn="l">
              <a:spcBef>
                <a:spcPts val="0"/>
              </a:spcBef>
              <a:spcAft>
                <a:spcPts val="0"/>
              </a:spcAft>
              <a:buNone/>
            </a:pPr>
            <a:r>
              <a:rPr b="1" lang="en" sz="3500">
                <a:solidFill>
                  <a:schemeClr val="accent6"/>
                </a:solidFill>
                <a:latin typeface="Caveat"/>
                <a:ea typeface="Caveat"/>
                <a:cs typeface="Caveat"/>
                <a:sym typeface="Caveat"/>
              </a:rPr>
              <a:t>Modeling (verb) is…</a:t>
            </a:r>
            <a:endParaRPr b="1" sz="3500">
              <a:solidFill>
                <a:schemeClr val="accent6"/>
              </a:solidFill>
              <a:latin typeface="Caveat"/>
              <a:ea typeface="Caveat"/>
              <a:cs typeface="Caveat"/>
              <a:sym typeface="Caveat"/>
            </a:endParaRPr>
          </a:p>
          <a:p>
            <a:pPr indent="0" lvl="0" marL="0" rtl="0" algn="l">
              <a:spcBef>
                <a:spcPts val="0"/>
              </a:spcBef>
              <a:spcAft>
                <a:spcPts val="0"/>
              </a:spcAft>
              <a:buNone/>
            </a:pPr>
            <a:r>
              <a:t/>
            </a:r>
            <a:endParaRPr b="1" sz="3500">
              <a:solidFill>
                <a:schemeClr val="accent2"/>
              </a:solidFill>
              <a:latin typeface="Caveat"/>
              <a:ea typeface="Caveat"/>
              <a:cs typeface="Caveat"/>
              <a:sym typeface="Caveat"/>
            </a:endParaRPr>
          </a:p>
          <a:p>
            <a:pPr indent="0" lvl="0" marL="0" rtl="0" algn="l">
              <a:spcBef>
                <a:spcPts val="0"/>
              </a:spcBef>
              <a:spcAft>
                <a:spcPts val="0"/>
              </a:spcAft>
              <a:buNone/>
            </a:pPr>
            <a:r>
              <a:rPr b="1" lang="en" sz="3500">
                <a:solidFill>
                  <a:schemeClr val="accent5"/>
                </a:solidFill>
                <a:latin typeface="Caveat"/>
                <a:ea typeface="Caveat"/>
                <a:cs typeface="Caveat"/>
                <a:sym typeface="Caveat"/>
              </a:rPr>
              <a:t>In my classroom…</a:t>
            </a:r>
            <a:endParaRPr b="1" sz="3500">
              <a:solidFill>
                <a:schemeClr val="accent5"/>
              </a:solidFill>
              <a:latin typeface="Caveat"/>
              <a:ea typeface="Caveat"/>
              <a:cs typeface="Caveat"/>
              <a:sym typeface="Caveat"/>
            </a:endParaRPr>
          </a:p>
        </p:txBody>
      </p:sp>
      <p:sp>
        <p:nvSpPr>
          <p:cNvPr id="2542" name="Google Shape;2542;p233"/>
          <p:cNvSpPr txBox="1"/>
          <p:nvPr>
            <p:ph idx="1" type="body"/>
          </p:nvPr>
        </p:nvSpPr>
        <p:spPr>
          <a:xfrm>
            <a:off x="233200" y="1269175"/>
            <a:ext cx="4687800" cy="3497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3500"/>
              <a:t>What is a model?  </a:t>
            </a:r>
            <a:endParaRPr sz="3500"/>
          </a:p>
          <a:p>
            <a:pPr indent="0" lvl="0" marL="0" rtl="0" algn="l">
              <a:lnSpc>
                <a:spcPct val="100000"/>
              </a:lnSpc>
              <a:spcBef>
                <a:spcPts val="0"/>
              </a:spcBef>
              <a:spcAft>
                <a:spcPts val="0"/>
              </a:spcAft>
              <a:buNone/>
            </a:pPr>
            <a:r>
              <a:t/>
            </a:r>
            <a:endParaRPr sz="3500"/>
          </a:p>
          <a:p>
            <a:pPr indent="0" lvl="0" marL="0" rtl="0" algn="l">
              <a:lnSpc>
                <a:spcPct val="100000"/>
              </a:lnSpc>
              <a:spcBef>
                <a:spcPts val="0"/>
              </a:spcBef>
              <a:spcAft>
                <a:spcPts val="0"/>
              </a:spcAft>
              <a:buNone/>
            </a:pPr>
            <a:r>
              <a:rPr lang="en" sz="3500"/>
              <a:t>What is modeling?</a:t>
            </a:r>
            <a:endParaRPr sz="3500"/>
          </a:p>
          <a:p>
            <a:pPr indent="0" lvl="0" marL="0" rtl="0" algn="l">
              <a:lnSpc>
                <a:spcPct val="100000"/>
              </a:lnSpc>
              <a:spcBef>
                <a:spcPts val="0"/>
              </a:spcBef>
              <a:spcAft>
                <a:spcPts val="0"/>
              </a:spcAft>
              <a:buNone/>
            </a:pPr>
            <a:r>
              <a:t/>
            </a:r>
            <a:endParaRPr sz="3500"/>
          </a:p>
          <a:p>
            <a:pPr indent="0" lvl="0" marL="0" rtl="0" algn="l">
              <a:lnSpc>
                <a:spcPct val="100000"/>
              </a:lnSpc>
              <a:spcBef>
                <a:spcPts val="0"/>
              </a:spcBef>
              <a:spcAft>
                <a:spcPts val="0"/>
              </a:spcAft>
              <a:buNone/>
            </a:pPr>
            <a:r>
              <a:rPr lang="en" sz="3500"/>
              <a:t>How will you use models in your classroom now?</a:t>
            </a:r>
            <a:endParaRPr sz="3500"/>
          </a:p>
        </p:txBody>
      </p:sp>
      <p:sp>
        <p:nvSpPr>
          <p:cNvPr id="2543" name="Google Shape;2543;p233"/>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Time to reflect</a:t>
            </a:r>
            <a:endParaRPr/>
          </a:p>
        </p:txBody>
      </p:sp>
      <p:pic>
        <p:nvPicPr>
          <p:cNvPr descr="A purple pencil in a white circle&#10;&#10;Description automatically generated" id="2544" name="Google Shape;2544;p233"/>
          <p:cNvPicPr preferRelativeResize="0"/>
          <p:nvPr/>
        </p:nvPicPr>
        <p:blipFill rotWithShape="1">
          <a:blip r:embed="rId4">
            <a:alphaModFix/>
          </a:blip>
          <a:srcRect b="0" l="0" r="0" t="0"/>
          <a:stretch/>
        </p:blipFill>
        <p:spPr>
          <a:xfrm>
            <a:off x="8022715" y="165110"/>
            <a:ext cx="905310" cy="900180"/>
          </a:xfrm>
          <a:prstGeom prst="rect">
            <a:avLst/>
          </a:prstGeom>
          <a:noFill/>
          <a:ln>
            <a:noFill/>
          </a:ln>
        </p:spPr>
      </p:pic>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8" name="Shape 2548"/>
        <p:cNvGrpSpPr/>
        <p:nvPr/>
      </p:nvGrpSpPr>
      <p:grpSpPr>
        <a:xfrm>
          <a:off x="0" y="0"/>
          <a:ext cx="0" cy="0"/>
          <a:chOff x="0" y="0"/>
          <a:chExt cx="0" cy="0"/>
        </a:xfrm>
      </p:grpSpPr>
      <p:pic>
        <p:nvPicPr>
          <p:cNvPr id="2549" name="Google Shape;2549;p234"/>
          <p:cNvPicPr preferRelativeResize="0"/>
          <p:nvPr/>
        </p:nvPicPr>
        <p:blipFill>
          <a:blip r:embed="rId3">
            <a:alphaModFix/>
          </a:blip>
          <a:stretch>
            <a:fillRect/>
          </a:stretch>
        </p:blipFill>
        <p:spPr>
          <a:xfrm>
            <a:off x="152400" y="1547114"/>
            <a:ext cx="8839203" cy="2049266"/>
          </a:xfrm>
          <a:prstGeom prst="rect">
            <a:avLst/>
          </a:prstGeom>
          <a:noFill/>
          <a:ln>
            <a:noFill/>
          </a:ln>
        </p:spPr>
      </p:pic>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53" name="Shape 2553"/>
        <p:cNvGrpSpPr/>
        <p:nvPr/>
      </p:nvGrpSpPr>
      <p:grpSpPr>
        <a:xfrm>
          <a:off x="0" y="0"/>
          <a:ext cx="0" cy="0"/>
          <a:chOff x="0" y="0"/>
          <a:chExt cx="0" cy="0"/>
        </a:xfrm>
      </p:grpSpPr>
      <p:pic>
        <p:nvPicPr>
          <p:cNvPr id="2554" name="Google Shape;2554;p235" title="1 hour lunch Break Clock /Timer">
            <a:hlinkClick r:id="rId3"/>
          </p:cNvPr>
          <p:cNvPicPr preferRelativeResize="0"/>
          <p:nvPr/>
        </p:nvPicPr>
        <p:blipFill>
          <a:blip r:embed="rId4">
            <a:alphaModFix/>
          </a:blip>
          <a:stretch>
            <a:fillRect/>
          </a:stretch>
        </p:blipFill>
        <p:spPr>
          <a:xfrm>
            <a:off x="2388938" y="256150"/>
            <a:ext cx="4366125" cy="2455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4"/>
                                        </p:tgtEl>
                                        <p:attrNameLst>
                                          <p:attrName>style.visibility</p:attrName>
                                        </p:attrNameLst>
                                      </p:cBhvr>
                                      <p:to>
                                        <p:strVal val="visible"/>
                                      </p:to>
                                    </p:set>
                                    <p:animEffect filter="fade" transition="in">
                                      <p:cBhvr>
                                        <p:cTn dur="1000"/>
                                        <p:tgtEl>
                                          <p:spTgt spid="25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58" name="Shape 2558"/>
        <p:cNvGrpSpPr/>
        <p:nvPr/>
      </p:nvGrpSpPr>
      <p:grpSpPr>
        <a:xfrm>
          <a:off x="0" y="0"/>
          <a:ext cx="0" cy="0"/>
          <a:chOff x="0" y="0"/>
          <a:chExt cx="0" cy="0"/>
        </a:xfrm>
      </p:grpSpPr>
      <p:sp>
        <p:nvSpPr>
          <p:cNvPr id="2559" name="Google Shape;2559;p236"/>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2560" name="Google Shape;2560;p236"/>
          <p:cNvSpPr txBox="1"/>
          <p:nvPr/>
        </p:nvSpPr>
        <p:spPr>
          <a:xfrm>
            <a:off x="152400" y="2323725"/>
            <a:ext cx="33624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2"/>
                </a:solidFill>
                <a:latin typeface="Calibri"/>
                <a:ea typeface="Calibri"/>
                <a:cs typeface="Calibri"/>
                <a:sym typeface="Calibri"/>
              </a:rPr>
              <a:t>15 Minute Walk West /  3 Minute Drive</a:t>
            </a:r>
            <a:endParaRPr b="1" sz="2400">
              <a:solidFill>
                <a:schemeClr val="dk2"/>
              </a:solidFill>
              <a:latin typeface="Calibri"/>
              <a:ea typeface="Calibri"/>
              <a:cs typeface="Calibri"/>
              <a:sym typeface="Calibri"/>
            </a:endParaRPr>
          </a:p>
          <a:p>
            <a:pPr indent="0" lvl="0" marL="0" rtl="0" algn="l">
              <a:spcBef>
                <a:spcPts val="0"/>
              </a:spcBef>
              <a:spcAft>
                <a:spcPts val="0"/>
              </a:spcAft>
              <a:buNone/>
            </a:pPr>
            <a:r>
              <a:rPr lang="en" sz="2400">
                <a:solidFill>
                  <a:schemeClr val="dk2"/>
                </a:solidFill>
                <a:latin typeface="Calibri"/>
                <a:ea typeface="Calibri"/>
                <a:cs typeface="Calibri"/>
                <a:sym typeface="Calibri"/>
              </a:rPr>
              <a:t>	Sonic &amp; 7-Eleven</a:t>
            </a:r>
            <a:endParaRPr sz="2400">
              <a:solidFill>
                <a:schemeClr val="dk2"/>
              </a:solidFill>
              <a:latin typeface="Calibri"/>
              <a:ea typeface="Calibri"/>
              <a:cs typeface="Calibri"/>
              <a:sym typeface="Calibri"/>
            </a:endParaRPr>
          </a:p>
        </p:txBody>
      </p:sp>
      <p:sp>
        <p:nvSpPr>
          <p:cNvPr id="2561" name="Google Shape;2561;p236"/>
          <p:cNvSpPr txBox="1"/>
          <p:nvPr/>
        </p:nvSpPr>
        <p:spPr>
          <a:xfrm>
            <a:off x="5257800" y="2323725"/>
            <a:ext cx="37911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6 Minute Drive East</a:t>
            </a:r>
            <a:endParaRPr b="1" sz="2400">
              <a:solidFill>
                <a:schemeClr val="dk1"/>
              </a:solidFill>
              <a:latin typeface="Calibri"/>
              <a:ea typeface="Calibri"/>
              <a:cs typeface="Calibri"/>
              <a:sym typeface="Calibri"/>
            </a:endParaRPr>
          </a:p>
          <a:p>
            <a:pPr indent="0" lvl="0" marL="0" rtl="0" algn="l">
              <a:spcBef>
                <a:spcPts val="0"/>
              </a:spcBef>
              <a:spcAft>
                <a:spcPts val="0"/>
              </a:spcAft>
              <a:buNone/>
            </a:pPr>
            <a:r>
              <a:rPr lang="en" sz="2400">
                <a:solidFill>
                  <a:schemeClr val="dk1"/>
                </a:solidFill>
                <a:latin typeface="Calibri"/>
                <a:ea typeface="Calibri"/>
                <a:cs typeface="Calibri"/>
                <a:sym typeface="Calibri"/>
              </a:rPr>
              <a:t>Local &amp; Chain Fast /Counter Service</a:t>
            </a:r>
            <a:endParaRPr/>
          </a:p>
        </p:txBody>
      </p:sp>
      <p:sp>
        <p:nvSpPr>
          <p:cNvPr id="2562" name="Google Shape;2562;p236"/>
          <p:cNvSpPr txBox="1"/>
          <p:nvPr/>
        </p:nvSpPr>
        <p:spPr>
          <a:xfrm>
            <a:off x="2890800" y="1175400"/>
            <a:ext cx="33624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15 Minute Drive North</a:t>
            </a:r>
            <a:endParaRPr b="1" sz="2400">
              <a:solidFill>
                <a:schemeClr val="dk1"/>
              </a:solidFill>
              <a:latin typeface="Calibri"/>
              <a:ea typeface="Calibri"/>
              <a:cs typeface="Calibri"/>
              <a:sym typeface="Calibri"/>
            </a:endParaRPr>
          </a:p>
          <a:p>
            <a:pPr indent="0" lvl="0" marL="0" rtl="0" algn="l">
              <a:spcBef>
                <a:spcPts val="0"/>
              </a:spcBef>
              <a:spcAft>
                <a:spcPts val="0"/>
              </a:spcAft>
              <a:buNone/>
            </a:pPr>
            <a:r>
              <a:rPr lang="en" sz="2400">
                <a:solidFill>
                  <a:schemeClr val="dk1"/>
                </a:solidFill>
                <a:latin typeface="Calibri"/>
                <a:ea typeface="Calibri"/>
                <a:cs typeface="Calibri"/>
                <a:sym typeface="Calibri"/>
              </a:rPr>
              <a:t>Chain Fast Food Options</a:t>
            </a:r>
            <a:endParaRPr/>
          </a:p>
        </p:txBody>
      </p:sp>
      <p:sp>
        <p:nvSpPr>
          <p:cNvPr id="2563" name="Google Shape;2563;p236"/>
          <p:cNvSpPr txBox="1"/>
          <p:nvPr/>
        </p:nvSpPr>
        <p:spPr>
          <a:xfrm>
            <a:off x="1871700" y="3841650"/>
            <a:ext cx="54006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15 Minute Walk South / 3 Minute Drive</a:t>
            </a:r>
            <a:endParaRPr b="1" sz="2400">
              <a:solidFill>
                <a:schemeClr val="dk1"/>
              </a:solidFill>
              <a:latin typeface="Calibri"/>
              <a:ea typeface="Calibri"/>
              <a:cs typeface="Calibri"/>
              <a:sym typeface="Calibri"/>
            </a:endParaRPr>
          </a:p>
          <a:p>
            <a:pPr indent="0" lvl="0" marL="0" rtl="0" algn="l">
              <a:spcBef>
                <a:spcPts val="0"/>
              </a:spcBef>
              <a:spcAft>
                <a:spcPts val="0"/>
              </a:spcAft>
              <a:buNone/>
            </a:pPr>
            <a:r>
              <a:rPr lang="en" sz="2400">
                <a:solidFill>
                  <a:schemeClr val="dk1"/>
                </a:solidFill>
                <a:latin typeface="Calibri"/>
                <a:ea typeface="Calibri"/>
                <a:cs typeface="Calibri"/>
                <a:sym typeface="Calibri"/>
              </a:rPr>
              <a:t>	Local Counter Service</a:t>
            </a:r>
            <a:endParaRPr/>
          </a:p>
        </p:txBody>
      </p:sp>
      <p:sp>
        <p:nvSpPr>
          <p:cNvPr id="2564" name="Google Shape;2564;p236"/>
          <p:cNvSpPr txBox="1"/>
          <p:nvPr/>
        </p:nvSpPr>
        <p:spPr>
          <a:xfrm>
            <a:off x="571500" y="85725"/>
            <a:ext cx="30000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200">
                <a:solidFill>
                  <a:schemeClr val="lt1"/>
                </a:solidFill>
                <a:latin typeface="Calibri"/>
                <a:ea typeface="Calibri"/>
                <a:cs typeface="Calibri"/>
                <a:sym typeface="Calibri"/>
              </a:rPr>
              <a:t>Lunch Options</a:t>
            </a:r>
            <a:endParaRPr b="1" sz="2200">
              <a:solidFill>
                <a:schemeClr val="lt1"/>
              </a:solidFill>
            </a:endParaRPr>
          </a:p>
        </p:txBody>
      </p: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68" name="Shape 2568"/>
        <p:cNvGrpSpPr/>
        <p:nvPr/>
      </p:nvGrpSpPr>
      <p:grpSpPr>
        <a:xfrm>
          <a:off x="0" y="0"/>
          <a:ext cx="0" cy="0"/>
          <a:chOff x="0" y="0"/>
          <a:chExt cx="0" cy="0"/>
        </a:xfrm>
      </p:grpSpPr>
      <p:pic>
        <p:nvPicPr>
          <p:cNvPr descr="Welcome to our Timer YouTube channel, where every second counts and every moment is an opportunity for growth! Watch as the timer silently counts down to 0:00, guiding you towards greater productivity and focus. Be part of our vibrant community of time enthusiasts by subscribing today! Don't miss out on more thrilling timer videos; hit the like button and stay tuned for regular updates. Together, let's make the most of our precious time and achieve success like never before!&#10;&#10;If you're ready to maximize your productivity, click on the links below to purchase a timer and begin your journey toward a more organized and accomplished life.&#10;https://amzn.to/3q0Xz6u&#10;https://amzn.to/3KaqRX4" id="2569" name="Google Shape;2569;p237" title="1 HOUR TIMER-YouTube">
            <a:hlinkClick r:id="rId3"/>
          </p:cNvPr>
          <p:cNvPicPr preferRelativeResize="0"/>
          <p:nvPr/>
        </p:nvPicPr>
        <p:blipFill>
          <a:blip r:embed="rId4">
            <a:alphaModFix/>
          </a:blip>
          <a:stretch>
            <a:fillRect/>
          </a:stretch>
        </p:blipFill>
        <p:spPr>
          <a:xfrm>
            <a:off x="114300" y="3555394"/>
            <a:ext cx="2286000" cy="1285875"/>
          </a:xfrm>
          <a:prstGeom prst="rect">
            <a:avLst/>
          </a:prstGeom>
          <a:noFill/>
          <a:ln>
            <a:noFill/>
          </a:ln>
        </p:spPr>
      </p:pic>
      <p:pic>
        <p:nvPicPr>
          <p:cNvPr id="2570" name="Google Shape;2570;p237"/>
          <p:cNvPicPr preferRelativeResize="0"/>
          <p:nvPr/>
        </p:nvPicPr>
        <p:blipFill>
          <a:blip r:embed="rId5">
            <a:alphaModFix/>
          </a:blip>
          <a:stretch>
            <a:fillRect/>
          </a:stretch>
        </p:blipFill>
        <p:spPr>
          <a:xfrm>
            <a:off x="2200275" y="142875"/>
            <a:ext cx="4743451" cy="26688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9"/>
                                        </p:tgtEl>
                                        <p:attrNameLst>
                                          <p:attrName>style.visibility</p:attrName>
                                        </p:attrNameLst>
                                      </p:cBhvr>
                                      <p:to>
                                        <p:strVal val="visible"/>
                                      </p:to>
                                    </p:set>
                                    <p:animEffect filter="fade" transition="in">
                                      <p:cBhvr>
                                        <p:cTn dur="1000"/>
                                        <p:tgtEl>
                                          <p:spTgt spid="25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4" name="Shape 2574"/>
        <p:cNvGrpSpPr/>
        <p:nvPr/>
      </p:nvGrpSpPr>
      <p:grpSpPr>
        <a:xfrm>
          <a:off x="0" y="0"/>
          <a:ext cx="0" cy="0"/>
          <a:chOff x="0" y="0"/>
          <a:chExt cx="0" cy="0"/>
        </a:xfrm>
      </p:grpSpPr>
      <p:pic>
        <p:nvPicPr>
          <p:cNvPr id="2575" name="Google Shape;2575;p238"/>
          <p:cNvPicPr preferRelativeResize="0"/>
          <p:nvPr/>
        </p:nvPicPr>
        <p:blipFill>
          <a:blip r:embed="rId3">
            <a:alphaModFix/>
          </a:blip>
          <a:stretch>
            <a:fillRect/>
          </a:stretch>
        </p:blipFill>
        <p:spPr>
          <a:xfrm>
            <a:off x="152400" y="152400"/>
            <a:ext cx="8839199" cy="4602148"/>
          </a:xfrm>
          <a:prstGeom prst="rect">
            <a:avLst/>
          </a:prstGeom>
          <a:noFill/>
          <a:ln>
            <a:noFill/>
          </a:ln>
        </p:spPr>
      </p:pic>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9" name="Shape 2579"/>
        <p:cNvGrpSpPr/>
        <p:nvPr/>
      </p:nvGrpSpPr>
      <p:grpSpPr>
        <a:xfrm>
          <a:off x="0" y="0"/>
          <a:ext cx="0" cy="0"/>
          <a:chOff x="0" y="0"/>
          <a:chExt cx="0" cy="0"/>
        </a:xfrm>
      </p:grpSpPr>
      <p:pic>
        <p:nvPicPr>
          <p:cNvPr id="2580" name="Google Shape;2580;p239"/>
          <p:cNvPicPr preferRelativeResize="0"/>
          <p:nvPr/>
        </p:nvPicPr>
        <p:blipFill rotWithShape="1">
          <a:blip r:embed="rId3">
            <a:alphaModFix/>
          </a:blip>
          <a:srcRect b="7664" l="0" r="0" t="-17314"/>
          <a:stretch/>
        </p:blipFill>
        <p:spPr>
          <a:xfrm>
            <a:off x="743025" y="438975"/>
            <a:ext cx="7291375" cy="4543375"/>
          </a:xfrm>
          <a:prstGeom prst="rect">
            <a:avLst/>
          </a:prstGeom>
          <a:noFill/>
          <a:ln>
            <a:noFill/>
          </a:ln>
        </p:spPr>
      </p:pic>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4" name="Shape 2584"/>
        <p:cNvGrpSpPr/>
        <p:nvPr/>
      </p:nvGrpSpPr>
      <p:grpSpPr>
        <a:xfrm>
          <a:off x="0" y="0"/>
          <a:ext cx="0" cy="0"/>
          <a:chOff x="0" y="0"/>
          <a:chExt cx="0" cy="0"/>
        </a:xfrm>
      </p:grpSpPr>
      <p:sp>
        <p:nvSpPr>
          <p:cNvPr id="2585" name="Google Shape;2585;p240"/>
          <p:cNvSpPr txBox="1"/>
          <p:nvPr>
            <p:ph type="title"/>
          </p:nvPr>
        </p:nvSpPr>
        <p:spPr>
          <a:xfrm>
            <a:off x="233200" y="25633"/>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End of Course S</a:t>
            </a:r>
            <a:r>
              <a:rPr lang="en"/>
              <a:t>urvey</a:t>
            </a:r>
            <a:endParaRPr/>
          </a:p>
        </p:txBody>
      </p:sp>
      <p:pic>
        <p:nvPicPr>
          <p:cNvPr id="2586" name="Google Shape;2586;p240" title="Updated_MMWTXSurvey_Code.png"/>
          <p:cNvPicPr preferRelativeResize="0"/>
          <p:nvPr/>
        </p:nvPicPr>
        <p:blipFill rotWithShape="1">
          <a:blip r:embed="rId3">
            <a:alphaModFix/>
          </a:blip>
          <a:srcRect b="259" l="0" r="0" t="249"/>
          <a:stretch/>
        </p:blipFill>
        <p:spPr>
          <a:xfrm>
            <a:off x="2642675" y="1304233"/>
            <a:ext cx="3858654" cy="383926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7" name="Shape 817"/>
        <p:cNvGrpSpPr/>
        <p:nvPr/>
      </p:nvGrpSpPr>
      <p:grpSpPr>
        <a:xfrm>
          <a:off x="0" y="0"/>
          <a:ext cx="0" cy="0"/>
          <a:chOff x="0" y="0"/>
          <a:chExt cx="0" cy="0"/>
        </a:xfrm>
      </p:grpSpPr>
      <p:sp>
        <p:nvSpPr>
          <p:cNvPr id="818" name="Google Shape;818;p124"/>
          <p:cNvSpPr txBox="1"/>
          <p:nvPr>
            <p:ph idx="12" type="sldNum"/>
          </p:nvPr>
        </p:nvSpPr>
        <p:spPr>
          <a:xfrm>
            <a:off x="4843463" y="3575447"/>
            <a:ext cx="1543200" cy="205500"/>
          </a:xfrm>
          <a:prstGeom prst="rect">
            <a:avLst/>
          </a:prstGeom>
          <a:noFill/>
          <a:ln>
            <a:noFill/>
          </a:ln>
        </p:spPr>
        <p:txBody>
          <a:bodyPr anchorCtr="0" anchor="ctr" bIns="34275" lIns="68575" spcFirstLastPara="1" rIns="68575" wrap="square" tIns="34275">
            <a:normAutofit fontScale="77500" lnSpcReduction="20000"/>
          </a:bodyPr>
          <a:lstStyle/>
          <a:p>
            <a:pPr indent="0" lvl="0" marL="0" rtl="0" algn="l">
              <a:spcBef>
                <a:spcPts val="0"/>
              </a:spcBef>
              <a:spcAft>
                <a:spcPts val="0"/>
              </a:spcAft>
              <a:buClr>
                <a:srgbClr val="000000"/>
              </a:buClr>
              <a:buSzPct val="100000"/>
              <a:buFont typeface="Arial"/>
              <a:buNone/>
            </a:pPr>
            <a:fld id="{00000000-1234-1234-1234-123412341234}" type="slidenum">
              <a:rPr lang="en"/>
              <a:t>‹#›</a:t>
            </a:fld>
            <a:endParaRPr/>
          </a:p>
        </p:txBody>
      </p:sp>
      <p:grpSp>
        <p:nvGrpSpPr>
          <p:cNvPr id="819" name="Google Shape;819;p124"/>
          <p:cNvGrpSpPr/>
          <p:nvPr/>
        </p:nvGrpSpPr>
        <p:grpSpPr>
          <a:xfrm>
            <a:off x="1285097" y="707549"/>
            <a:ext cx="4094406" cy="2432265"/>
            <a:chOff x="3686390" y="217224"/>
            <a:chExt cx="5459208" cy="3243020"/>
          </a:xfrm>
        </p:grpSpPr>
        <p:grpSp>
          <p:nvGrpSpPr>
            <p:cNvPr id="820" name="Google Shape;820;p124"/>
            <p:cNvGrpSpPr/>
            <p:nvPr/>
          </p:nvGrpSpPr>
          <p:grpSpPr>
            <a:xfrm>
              <a:off x="6240683" y="1201150"/>
              <a:ext cx="842150" cy="1128349"/>
              <a:chOff x="6658452" y="2864149"/>
              <a:chExt cx="607612" cy="831502"/>
            </a:xfrm>
          </p:grpSpPr>
          <p:sp>
            <p:nvSpPr>
              <p:cNvPr id="821" name="Google Shape;821;p124"/>
              <p:cNvSpPr/>
              <p:nvPr/>
            </p:nvSpPr>
            <p:spPr>
              <a:xfrm rot="-1027507">
                <a:off x="6975408" y="3556195"/>
                <a:ext cx="282212" cy="100114"/>
              </a:xfrm>
              <a:prstGeom prst="rect">
                <a:avLst/>
              </a:prstGeom>
              <a:solidFill>
                <a:srgbClr val="A8D08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22" name="Google Shape;822;p124"/>
              <p:cNvSpPr/>
              <p:nvPr/>
            </p:nvSpPr>
            <p:spPr>
              <a:xfrm rot="-959235">
                <a:off x="6865556" y="3211834"/>
                <a:ext cx="282111" cy="100177"/>
              </a:xfrm>
              <a:prstGeom prst="rect">
                <a:avLst/>
              </a:prstGeom>
              <a:solidFill>
                <a:srgbClr val="A8D08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23" name="Google Shape;823;p124"/>
              <p:cNvSpPr/>
              <p:nvPr/>
            </p:nvSpPr>
            <p:spPr>
              <a:xfrm rot="-1024014">
                <a:off x="6666940" y="2903342"/>
                <a:ext cx="282124" cy="100114"/>
              </a:xfrm>
              <a:prstGeom prst="rect">
                <a:avLst/>
              </a:prstGeom>
              <a:solidFill>
                <a:srgbClr val="A8D08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pic>
          <p:nvPicPr>
            <p:cNvPr descr="A diagram of a molecule&#10;&#10;AI-generated content may be incorrect." id="824" name="Google Shape;824;p124"/>
            <p:cNvPicPr preferRelativeResize="0"/>
            <p:nvPr/>
          </p:nvPicPr>
          <p:blipFill rotWithShape="1">
            <a:blip r:embed="rId3">
              <a:alphaModFix/>
            </a:blip>
            <a:srcRect b="0" l="0" r="0" t="0"/>
            <a:stretch/>
          </p:blipFill>
          <p:spPr>
            <a:xfrm rot="-792074">
              <a:off x="3922729" y="489098"/>
              <a:ext cx="2656045" cy="2377116"/>
            </a:xfrm>
            <a:prstGeom prst="rect">
              <a:avLst/>
            </a:prstGeom>
            <a:noFill/>
            <a:ln>
              <a:noFill/>
            </a:ln>
          </p:spPr>
        </p:pic>
        <p:pic>
          <p:nvPicPr>
            <p:cNvPr descr="A diagram of a molecule&#10;&#10;AI-generated content may be incorrect." id="825" name="Google Shape;825;p124"/>
            <p:cNvPicPr preferRelativeResize="0"/>
            <p:nvPr/>
          </p:nvPicPr>
          <p:blipFill rotWithShape="1">
            <a:blip r:embed="rId4">
              <a:alphaModFix/>
            </a:blip>
            <a:srcRect b="0" l="0" r="0" t="0"/>
            <a:stretch/>
          </p:blipFill>
          <p:spPr>
            <a:xfrm rot="10189669">
              <a:off x="6727390" y="751488"/>
              <a:ext cx="2211889" cy="2533349"/>
            </a:xfrm>
            <a:prstGeom prst="rect">
              <a:avLst/>
            </a:prstGeom>
            <a:noFill/>
            <a:ln>
              <a:noFill/>
            </a:ln>
          </p:spPr>
        </p:pic>
      </p:grpSp>
      <p:grpSp>
        <p:nvGrpSpPr>
          <p:cNvPr id="826" name="Google Shape;826;p124"/>
          <p:cNvGrpSpPr/>
          <p:nvPr/>
        </p:nvGrpSpPr>
        <p:grpSpPr>
          <a:xfrm>
            <a:off x="1311559" y="2710896"/>
            <a:ext cx="4212327" cy="2536516"/>
            <a:chOff x="2493024" y="3532646"/>
            <a:chExt cx="5616436" cy="3382021"/>
          </a:xfrm>
        </p:grpSpPr>
        <p:grpSp>
          <p:nvGrpSpPr>
            <p:cNvPr id="827" name="Google Shape;827;p124"/>
            <p:cNvGrpSpPr/>
            <p:nvPr/>
          </p:nvGrpSpPr>
          <p:grpSpPr>
            <a:xfrm>
              <a:off x="5207259" y="4606846"/>
              <a:ext cx="405544" cy="647334"/>
              <a:chOff x="6825319" y="4148209"/>
              <a:chExt cx="292600" cy="477033"/>
            </a:xfrm>
          </p:grpSpPr>
          <p:sp>
            <p:nvSpPr>
              <p:cNvPr id="828" name="Google Shape;828;p124"/>
              <p:cNvSpPr/>
              <p:nvPr/>
            </p:nvSpPr>
            <p:spPr>
              <a:xfrm>
                <a:off x="6835919" y="4525042"/>
                <a:ext cx="282000" cy="100200"/>
              </a:xfrm>
              <a:prstGeom prst="rect">
                <a:avLst/>
              </a:prstGeom>
              <a:solidFill>
                <a:srgbClr val="A8D08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29" name="Google Shape;829;p124"/>
              <p:cNvSpPr/>
              <p:nvPr/>
            </p:nvSpPr>
            <p:spPr>
              <a:xfrm>
                <a:off x="6825319" y="4148209"/>
                <a:ext cx="282000" cy="100200"/>
              </a:xfrm>
              <a:prstGeom prst="rect">
                <a:avLst/>
              </a:prstGeom>
              <a:solidFill>
                <a:srgbClr val="A8D08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nvGrpSpPr>
            <p:cNvPr id="830" name="Google Shape;830;p124"/>
            <p:cNvGrpSpPr/>
            <p:nvPr/>
          </p:nvGrpSpPr>
          <p:grpSpPr>
            <a:xfrm>
              <a:off x="2493024" y="3532646"/>
              <a:ext cx="5616436" cy="3382021"/>
              <a:chOff x="2551226" y="3507554"/>
              <a:chExt cx="5616436" cy="3382021"/>
            </a:xfrm>
          </p:grpSpPr>
          <p:pic>
            <p:nvPicPr>
              <p:cNvPr descr="A diagram of a molecule&#10;&#10;AI-generated content may be incorrect." id="831" name="Google Shape;831;p124"/>
              <p:cNvPicPr preferRelativeResize="0"/>
              <p:nvPr/>
            </p:nvPicPr>
            <p:blipFill rotWithShape="1">
              <a:blip r:embed="rId5">
                <a:alphaModFix/>
              </a:blip>
              <a:srcRect b="0" l="0" r="0" t="0"/>
              <a:stretch/>
            </p:blipFill>
            <p:spPr>
              <a:xfrm rot="-792074">
                <a:off x="2749556" y="3778966"/>
                <a:ext cx="2612908" cy="2039253"/>
              </a:xfrm>
              <a:prstGeom prst="rect">
                <a:avLst/>
              </a:prstGeom>
              <a:noFill/>
              <a:ln>
                <a:noFill/>
              </a:ln>
            </p:spPr>
          </p:pic>
          <p:pic>
            <p:nvPicPr>
              <p:cNvPr descr="A diagram of a molecule&#10;&#10;AI-generated content may be incorrect." id="832" name="Google Shape;832;p124"/>
              <p:cNvPicPr preferRelativeResize="0"/>
              <p:nvPr/>
            </p:nvPicPr>
            <p:blipFill rotWithShape="1">
              <a:blip r:embed="rId6">
                <a:alphaModFix/>
              </a:blip>
              <a:srcRect b="0" l="0" r="0" t="0"/>
              <a:stretch/>
            </p:blipFill>
            <p:spPr>
              <a:xfrm rot="9754826">
                <a:off x="5627958" y="4128783"/>
                <a:ext cx="2218506" cy="2485718"/>
              </a:xfrm>
              <a:prstGeom prst="rect">
                <a:avLst/>
              </a:prstGeom>
              <a:noFill/>
              <a:ln>
                <a:noFill/>
              </a:ln>
            </p:spPr>
          </p:pic>
        </p:grpSp>
      </p:grpSp>
      <p:sp>
        <p:nvSpPr>
          <p:cNvPr id="833" name="Google Shape;833;p124"/>
          <p:cNvSpPr/>
          <p:nvPr/>
        </p:nvSpPr>
        <p:spPr>
          <a:xfrm>
            <a:off x="6467781" y="2475158"/>
            <a:ext cx="1687800" cy="1222500"/>
          </a:xfrm>
          <a:prstGeom prst="roundRect">
            <a:avLst>
              <a:gd fmla="val 16667" name="adj"/>
            </a:avLst>
          </a:prstGeom>
          <a:solidFill>
            <a:srgbClr val="F2F2F2"/>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34" name="Google Shape;834;p124"/>
          <p:cNvSpPr txBox="1"/>
          <p:nvPr/>
        </p:nvSpPr>
        <p:spPr>
          <a:xfrm>
            <a:off x="6204049" y="1725321"/>
            <a:ext cx="25653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1800">
                <a:solidFill>
                  <a:schemeClr val="dk1"/>
                </a:solidFill>
                <a:latin typeface="Calibri"/>
                <a:ea typeface="Calibri"/>
                <a:cs typeface="Calibri"/>
                <a:sym typeface="Calibri"/>
              </a:rPr>
              <a:t>Think of the children….!</a:t>
            </a:r>
            <a:endParaRPr sz="1100"/>
          </a:p>
        </p:txBody>
      </p:sp>
      <p:sp>
        <p:nvSpPr>
          <p:cNvPr id="835" name="Google Shape;835;p124"/>
          <p:cNvSpPr txBox="1"/>
          <p:nvPr/>
        </p:nvSpPr>
        <p:spPr>
          <a:xfrm>
            <a:off x="6546084" y="2606366"/>
            <a:ext cx="1687800" cy="992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800">
                <a:solidFill>
                  <a:schemeClr val="dk1"/>
                </a:solidFill>
                <a:latin typeface="Calibri"/>
                <a:ea typeface="Calibri"/>
                <a:cs typeface="Calibri"/>
                <a:sym typeface="Calibri"/>
              </a:rPr>
              <a:t>It’s always…</a:t>
            </a:r>
            <a:endParaRPr sz="1100"/>
          </a:p>
          <a:p>
            <a:pPr indent="0" lvl="0" marL="0" marR="0" rtl="0" algn="ctr">
              <a:spcBef>
                <a:spcPts val="0"/>
              </a:spcBef>
              <a:spcAft>
                <a:spcPts val="0"/>
              </a:spcAft>
              <a:buNone/>
            </a:pPr>
            <a:r>
              <a:rPr b="1" lang="en" sz="2100">
                <a:solidFill>
                  <a:schemeClr val="accent6"/>
                </a:solidFill>
                <a:latin typeface="Calibri"/>
                <a:ea typeface="Calibri"/>
                <a:cs typeface="Calibri"/>
                <a:sym typeface="Calibri"/>
              </a:rPr>
              <a:t>G</a:t>
            </a:r>
            <a:r>
              <a:rPr b="1" lang="en" sz="2100">
                <a:solidFill>
                  <a:schemeClr val="dk1"/>
                </a:solidFill>
                <a:latin typeface="Calibri"/>
                <a:ea typeface="Calibri"/>
                <a:cs typeface="Calibri"/>
                <a:sym typeface="Calibri"/>
              </a:rPr>
              <a:t> = </a:t>
            </a:r>
            <a:r>
              <a:rPr b="1" lang="en" sz="2100">
                <a:solidFill>
                  <a:srgbClr val="00B0F0"/>
                </a:solidFill>
                <a:latin typeface="Calibri"/>
                <a:ea typeface="Calibri"/>
                <a:cs typeface="Calibri"/>
                <a:sym typeface="Calibri"/>
              </a:rPr>
              <a:t>C</a:t>
            </a:r>
            <a:endParaRPr sz="1100"/>
          </a:p>
          <a:p>
            <a:pPr indent="0" lvl="0" marL="0" marR="0" rtl="0" algn="ctr">
              <a:spcBef>
                <a:spcPts val="0"/>
              </a:spcBef>
              <a:spcAft>
                <a:spcPts val="0"/>
              </a:spcAft>
              <a:buNone/>
            </a:pPr>
            <a:r>
              <a:rPr b="1" lang="en" sz="2100">
                <a:solidFill>
                  <a:srgbClr val="FF0000"/>
                </a:solidFill>
                <a:latin typeface="Calibri"/>
                <a:ea typeface="Calibri"/>
                <a:cs typeface="Calibri"/>
                <a:sym typeface="Calibri"/>
              </a:rPr>
              <a:t>A</a:t>
            </a:r>
            <a:r>
              <a:rPr b="1" lang="en" sz="2100">
                <a:solidFill>
                  <a:schemeClr val="dk1"/>
                </a:solidFill>
                <a:latin typeface="Calibri"/>
                <a:ea typeface="Calibri"/>
                <a:cs typeface="Calibri"/>
                <a:sym typeface="Calibri"/>
              </a:rPr>
              <a:t> = T</a:t>
            </a:r>
            <a:endParaRPr sz="1100"/>
          </a:p>
        </p:txBody>
      </p:sp>
      <p:sp>
        <p:nvSpPr>
          <p:cNvPr id="836" name="Google Shape;836;p124"/>
          <p:cNvSpPr/>
          <p:nvPr/>
        </p:nvSpPr>
        <p:spPr>
          <a:xfrm>
            <a:off x="1531088" y="239233"/>
            <a:ext cx="5901000" cy="638700"/>
          </a:xfrm>
          <a:prstGeom prst="roundRect">
            <a:avLst>
              <a:gd fmla="val 16667" name="adj"/>
            </a:avLst>
          </a:prstGeom>
          <a:solidFill>
            <a:srgbClr val="D8D8D8"/>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37" name="Google Shape;837;p124"/>
          <p:cNvSpPr txBox="1"/>
          <p:nvPr/>
        </p:nvSpPr>
        <p:spPr>
          <a:xfrm>
            <a:off x="2204927" y="276094"/>
            <a:ext cx="48525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chemeClr val="dk1"/>
                </a:solidFill>
                <a:latin typeface="Calibri"/>
                <a:ea typeface="Calibri"/>
                <a:cs typeface="Calibri"/>
                <a:sym typeface="Calibri"/>
              </a:rPr>
              <a:t>Complementary Base Pairs</a:t>
            </a:r>
            <a:endParaRPr sz="1100"/>
          </a:p>
        </p:txBody>
      </p:sp>
      <p:sp>
        <p:nvSpPr>
          <p:cNvPr id="838" name="Google Shape;838;p124"/>
          <p:cNvSpPr txBox="1"/>
          <p:nvPr/>
        </p:nvSpPr>
        <p:spPr>
          <a:xfrm>
            <a:off x="3862497" y="3667796"/>
            <a:ext cx="2244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chemeClr val="dk1"/>
                </a:solidFill>
                <a:latin typeface="Calibri"/>
                <a:ea typeface="Calibri"/>
                <a:cs typeface="Calibri"/>
                <a:sym typeface="Calibri"/>
              </a:rPr>
              <a:t>T</a:t>
            </a:r>
            <a:endParaRPr sz="1100"/>
          </a:p>
        </p:txBody>
      </p:sp>
      <p:sp>
        <p:nvSpPr>
          <p:cNvPr id="839" name="Google Shape;839;p124"/>
          <p:cNvSpPr txBox="1"/>
          <p:nvPr/>
        </p:nvSpPr>
        <p:spPr>
          <a:xfrm>
            <a:off x="2936150" y="3817838"/>
            <a:ext cx="2244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chemeClr val="dk1"/>
                </a:solidFill>
                <a:latin typeface="Calibri"/>
                <a:ea typeface="Calibri"/>
                <a:cs typeface="Calibri"/>
                <a:sym typeface="Calibri"/>
              </a:rPr>
              <a:t>A</a:t>
            </a:r>
            <a:endParaRPr sz="1100"/>
          </a:p>
        </p:txBody>
      </p:sp>
      <p:sp>
        <p:nvSpPr>
          <p:cNvPr id="840" name="Google Shape;840;p124"/>
          <p:cNvSpPr txBox="1"/>
          <p:nvPr/>
        </p:nvSpPr>
        <p:spPr>
          <a:xfrm>
            <a:off x="2885266" y="1850087"/>
            <a:ext cx="2244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chemeClr val="dk1"/>
                </a:solidFill>
                <a:latin typeface="Calibri"/>
                <a:ea typeface="Calibri"/>
                <a:cs typeface="Calibri"/>
                <a:sym typeface="Calibri"/>
              </a:rPr>
              <a:t>G</a:t>
            </a:r>
            <a:endParaRPr sz="1100"/>
          </a:p>
        </p:txBody>
      </p:sp>
      <p:sp>
        <p:nvSpPr>
          <p:cNvPr id="841" name="Google Shape;841;p124"/>
          <p:cNvSpPr txBox="1"/>
          <p:nvPr/>
        </p:nvSpPr>
        <p:spPr>
          <a:xfrm>
            <a:off x="3862497" y="1598363"/>
            <a:ext cx="2244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chemeClr val="dk1"/>
                </a:solidFill>
                <a:latin typeface="Calibri"/>
                <a:ea typeface="Calibri"/>
                <a:cs typeface="Calibri"/>
                <a:sym typeface="Calibri"/>
              </a:rPr>
              <a:t>C</a:t>
            </a:r>
            <a:endParaRPr sz="11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5" name="Shape 845"/>
        <p:cNvGrpSpPr/>
        <p:nvPr/>
      </p:nvGrpSpPr>
      <p:grpSpPr>
        <a:xfrm>
          <a:off x="0" y="0"/>
          <a:ext cx="0" cy="0"/>
          <a:chOff x="0" y="0"/>
          <a:chExt cx="0" cy="0"/>
        </a:xfrm>
      </p:grpSpPr>
      <p:pic>
        <p:nvPicPr>
          <p:cNvPr id="846" name="Google Shape;846;p125"/>
          <p:cNvPicPr preferRelativeResize="0"/>
          <p:nvPr/>
        </p:nvPicPr>
        <p:blipFill rotWithShape="1">
          <a:blip r:embed="rId3">
            <a:alphaModFix/>
          </a:blip>
          <a:srcRect b="0" l="0" r="0" t="0"/>
          <a:stretch/>
        </p:blipFill>
        <p:spPr>
          <a:xfrm>
            <a:off x="846693" y="475357"/>
            <a:ext cx="3452886" cy="4466230"/>
          </a:xfrm>
          <a:prstGeom prst="rect">
            <a:avLst/>
          </a:prstGeom>
          <a:noFill/>
          <a:ln>
            <a:noFill/>
          </a:ln>
        </p:spPr>
      </p:pic>
      <p:sp>
        <p:nvSpPr>
          <p:cNvPr id="847" name="Google Shape;847;p125"/>
          <p:cNvSpPr txBox="1"/>
          <p:nvPr/>
        </p:nvSpPr>
        <p:spPr>
          <a:xfrm>
            <a:off x="574236" y="1277177"/>
            <a:ext cx="24546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Phospholipids</a:t>
            </a:r>
            <a:endParaRPr sz="1100"/>
          </a:p>
        </p:txBody>
      </p:sp>
      <p:grpSp>
        <p:nvGrpSpPr>
          <p:cNvPr id="848" name="Google Shape;848;p125"/>
          <p:cNvGrpSpPr/>
          <p:nvPr/>
        </p:nvGrpSpPr>
        <p:grpSpPr>
          <a:xfrm>
            <a:off x="5586636" y="1447744"/>
            <a:ext cx="1677804" cy="786364"/>
            <a:chOff x="7746792" y="1631996"/>
            <a:chExt cx="2237071" cy="1048486"/>
          </a:xfrm>
        </p:grpSpPr>
        <p:pic>
          <p:nvPicPr>
            <p:cNvPr descr="A white circle with a black border&#10;&#10;AI-generated content may be incorrect." id="849" name="Google Shape;849;p125"/>
            <p:cNvPicPr preferRelativeResize="0"/>
            <p:nvPr/>
          </p:nvPicPr>
          <p:blipFill rotWithShape="1">
            <a:blip r:embed="rId4">
              <a:alphaModFix/>
            </a:blip>
            <a:srcRect b="0" l="0" r="0" t="0"/>
            <a:stretch/>
          </p:blipFill>
          <p:spPr>
            <a:xfrm rot="-1217175">
              <a:off x="7789981" y="2125383"/>
              <a:ext cx="479355" cy="334896"/>
            </a:xfrm>
            <a:prstGeom prst="rect">
              <a:avLst/>
            </a:prstGeom>
            <a:noFill/>
            <a:ln>
              <a:noFill/>
            </a:ln>
          </p:spPr>
        </p:pic>
        <p:pic>
          <p:nvPicPr>
            <p:cNvPr descr="A white circle with a black border&#10;&#10;AI-generated content may be incorrect." id="850" name="Google Shape;850;p125"/>
            <p:cNvPicPr preferRelativeResize="0"/>
            <p:nvPr/>
          </p:nvPicPr>
          <p:blipFill rotWithShape="1">
            <a:blip r:embed="rId4">
              <a:alphaModFix/>
            </a:blip>
            <a:srcRect b="0" l="0" r="0" t="0"/>
            <a:stretch/>
          </p:blipFill>
          <p:spPr>
            <a:xfrm rot="-8746871">
              <a:off x="8739050" y="2239788"/>
              <a:ext cx="479355" cy="334896"/>
            </a:xfrm>
            <a:prstGeom prst="rect">
              <a:avLst/>
            </a:prstGeom>
            <a:noFill/>
            <a:ln>
              <a:noFill/>
            </a:ln>
          </p:spPr>
        </p:pic>
        <p:pic>
          <p:nvPicPr>
            <p:cNvPr descr="A red and grey circle with black text&#10;&#10;AI-generated content may be incorrect." id="851" name="Google Shape;851;p125"/>
            <p:cNvPicPr preferRelativeResize="0"/>
            <p:nvPr/>
          </p:nvPicPr>
          <p:blipFill rotWithShape="1">
            <a:blip r:embed="rId5">
              <a:alphaModFix/>
            </a:blip>
            <a:srcRect b="0" l="0" r="0" t="0"/>
            <a:stretch/>
          </p:blipFill>
          <p:spPr>
            <a:xfrm>
              <a:off x="8067126" y="1631996"/>
              <a:ext cx="1630580" cy="841351"/>
            </a:xfrm>
            <a:prstGeom prst="rect">
              <a:avLst/>
            </a:prstGeom>
            <a:noFill/>
            <a:ln>
              <a:noFill/>
            </a:ln>
          </p:spPr>
        </p:pic>
        <p:pic>
          <p:nvPicPr>
            <p:cNvPr descr="A white circle with a black border&#10;&#10;AI-generated content may be incorrect." id="852" name="Google Shape;852;p125"/>
            <p:cNvPicPr preferRelativeResize="0"/>
            <p:nvPr/>
          </p:nvPicPr>
          <p:blipFill rotWithShape="1">
            <a:blip r:embed="rId4">
              <a:alphaModFix/>
            </a:blip>
            <a:srcRect b="0" l="0" r="0" t="0"/>
            <a:stretch/>
          </p:blipFill>
          <p:spPr>
            <a:xfrm rot="10800000">
              <a:off x="9504508" y="1696961"/>
              <a:ext cx="479355" cy="334896"/>
            </a:xfrm>
            <a:prstGeom prst="rect">
              <a:avLst/>
            </a:prstGeom>
            <a:noFill/>
            <a:ln>
              <a:noFill/>
            </a:ln>
          </p:spPr>
        </p:pic>
      </p:grpSp>
      <p:grpSp>
        <p:nvGrpSpPr>
          <p:cNvPr id="853" name="Google Shape;853;p125"/>
          <p:cNvGrpSpPr/>
          <p:nvPr/>
        </p:nvGrpSpPr>
        <p:grpSpPr>
          <a:xfrm>
            <a:off x="7209566" y="432738"/>
            <a:ext cx="1035228" cy="1557345"/>
            <a:chOff x="10009925" y="821031"/>
            <a:chExt cx="1380304" cy="2076460"/>
          </a:xfrm>
        </p:grpSpPr>
        <p:grpSp>
          <p:nvGrpSpPr>
            <p:cNvPr id="854" name="Google Shape;854;p125"/>
            <p:cNvGrpSpPr/>
            <p:nvPr/>
          </p:nvGrpSpPr>
          <p:grpSpPr>
            <a:xfrm>
              <a:off x="10009925" y="821031"/>
              <a:ext cx="1380304" cy="2076460"/>
              <a:chOff x="10009925" y="821031"/>
              <a:chExt cx="1380304" cy="2076460"/>
            </a:xfrm>
          </p:grpSpPr>
          <p:pic>
            <p:nvPicPr>
              <p:cNvPr descr="A white circle with a black border&#10;&#10;AI-generated content may be incorrect." id="855" name="Google Shape;855;p125"/>
              <p:cNvPicPr preferRelativeResize="0"/>
              <p:nvPr/>
            </p:nvPicPr>
            <p:blipFill rotWithShape="1">
              <a:blip r:embed="rId4">
                <a:alphaModFix/>
              </a:blip>
              <a:srcRect b="0" l="0" r="0" t="0"/>
              <a:stretch/>
            </p:blipFill>
            <p:spPr>
              <a:xfrm rot="-2772190">
                <a:off x="10056993" y="2441153"/>
                <a:ext cx="479355" cy="334896"/>
              </a:xfrm>
              <a:prstGeom prst="rect">
                <a:avLst/>
              </a:prstGeom>
              <a:noFill/>
              <a:ln>
                <a:noFill/>
              </a:ln>
            </p:spPr>
          </p:pic>
          <p:pic>
            <p:nvPicPr>
              <p:cNvPr descr="A group of circles with different colors&#10;&#10;AI-generated content may be incorrect." id="856" name="Google Shape;856;p125"/>
              <p:cNvPicPr preferRelativeResize="0"/>
              <p:nvPr/>
            </p:nvPicPr>
            <p:blipFill rotWithShape="1">
              <a:blip r:embed="rId6">
                <a:alphaModFix/>
              </a:blip>
              <a:srcRect b="0" l="0" r="0" t="0"/>
              <a:stretch/>
            </p:blipFill>
            <p:spPr>
              <a:xfrm>
                <a:off x="10387652" y="821031"/>
                <a:ext cx="1002577" cy="1847309"/>
              </a:xfrm>
              <a:prstGeom prst="rect">
                <a:avLst/>
              </a:prstGeom>
              <a:noFill/>
              <a:ln>
                <a:noFill/>
              </a:ln>
            </p:spPr>
          </p:pic>
        </p:grpSp>
        <p:pic>
          <p:nvPicPr>
            <p:cNvPr descr="A red circle with black lines and a black background&#10;&#10;AI-generated content may be incorrect." id="857" name="Google Shape;857;p125"/>
            <p:cNvPicPr preferRelativeResize="0"/>
            <p:nvPr/>
          </p:nvPicPr>
          <p:blipFill rotWithShape="1">
            <a:blip r:embed="rId7">
              <a:alphaModFix/>
            </a:blip>
            <a:srcRect b="0" l="0" r="0" t="0"/>
            <a:stretch/>
          </p:blipFill>
          <p:spPr>
            <a:xfrm rot="-2626642">
              <a:off x="10283012" y="2175755"/>
              <a:ext cx="397215" cy="383112"/>
            </a:xfrm>
            <a:prstGeom prst="rect">
              <a:avLst/>
            </a:prstGeom>
            <a:noFill/>
            <a:ln>
              <a:noFill/>
            </a:ln>
          </p:spPr>
        </p:pic>
      </p:grpSp>
      <p:grpSp>
        <p:nvGrpSpPr>
          <p:cNvPr id="858" name="Google Shape;858;p125"/>
          <p:cNvGrpSpPr/>
          <p:nvPr/>
        </p:nvGrpSpPr>
        <p:grpSpPr>
          <a:xfrm>
            <a:off x="6776352" y="2024103"/>
            <a:ext cx="1008238" cy="2857293"/>
            <a:chOff x="8923820" y="2701262"/>
            <a:chExt cx="1344318" cy="3809724"/>
          </a:xfrm>
        </p:grpSpPr>
        <p:pic>
          <p:nvPicPr>
            <p:cNvPr descr="A grey and black logo&#10;&#10;AI-generated content may be incorrect." id="859" name="Google Shape;859;p125"/>
            <p:cNvPicPr preferRelativeResize="0"/>
            <p:nvPr/>
          </p:nvPicPr>
          <p:blipFill rotWithShape="1">
            <a:blip r:embed="rId8">
              <a:alphaModFix/>
            </a:blip>
            <a:srcRect b="0" l="0" r="0" t="0"/>
            <a:stretch/>
          </p:blipFill>
          <p:spPr>
            <a:xfrm flipH="1">
              <a:off x="9504589" y="3156225"/>
              <a:ext cx="763549" cy="3354761"/>
            </a:xfrm>
            <a:prstGeom prst="rect">
              <a:avLst/>
            </a:prstGeom>
            <a:noFill/>
            <a:ln>
              <a:noFill/>
            </a:ln>
          </p:spPr>
        </p:pic>
        <p:grpSp>
          <p:nvGrpSpPr>
            <p:cNvPr id="860" name="Google Shape;860;p125"/>
            <p:cNvGrpSpPr/>
            <p:nvPr/>
          </p:nvGrpSpPr>
          <p:grpSpPr>
            <a:xfrm rot="-9132294">
              <a:off x="9033273" y="2839874"/>
              <a:ext cx="757002" cy="656744"/>
              <a:chOff x="10293554" y="2562729"/>
              <a:chExt cx="757019" cy="656760"/>
            </a:xfrm>
          </p:grpSpPr>
          <p:pic>
            <p:nvPicPr>
              <p:cNvPr descr="A white circle with a black border&#10;&#10;AI-generated content may be incorrect." id="861" name="Google Shape;861;p125"/>
              <p:cNvPicPr preferRelativeResize="0"/>
              <p:nvPr/>
            </p:nvPicPr>
            <p:blipFill rotWithShape="1">
              <a:blip r:embed="rId4">
                <a:alphaModFix/>
              </a:blip>
              <a:srcRect b="0" l="0" r="0" t="0"/>
              <a:stretch/>
            </p:blipFill>
            <p:spPr>
              <a:xfrm rot="-8746871">
                <a:off x="10518542" y="2778795"/>
                <a:ext cx="479355" cy="334896"/>
              </a:xfrm>
              <a:prstGeom prst="rect">
                <a:avLst/>
              </a:prstGeom>
              <a:noFill/>
              <a:ln>
                <a:noFill/>
              </a:ln>
            </p:spPr>
          </p:pic>
          <p:pic>
            <p:nvPicPr>
              <p:cNvPr descr="A red circle with black lines and a black background&#10;&#10;AI-generated content may be incorrect." id="862" name="Google Shape;862;p125"/>
              <p:cNvPicPr preferRelativeResize="0"/>
              <p:nvPr/>
            </p:nvPicPr>
            <p:blipFill rotWithShape="1">
              <a:blip r:embed="rId7">
                <a:alphaModFix/>
              </a:blip>
              <a:srcRect b="0" l="0" r="0" t="0"/>
              <a:stretch/>
            </p:blipFill>
            <p:spPr>
              <a:xfrm rot="-193348">
                <a:off x="10304957" y="2574577"/>
                <a:ext cx="433289" cy="417905"/>
              </a:xfrm>
              <a:prstGeom prst="rect">
                <a:avLst/>
              </a:prstGeom>
              <a:noFill/>
              <a:ln>
                <a:noFill/>
              </a:ln>
            </p:spPr>
          </p:pic>
        </p:grpSp>
      </p:grpSp>
      <p:grpSp>
        <p:nvGrpSpPr>
          <p:cNvPr id="863" name="Google Shape;863;p125"/>
          <p:cNvGrpSpPr/>
          <p:nvPr/>
        </p:nvGrpSpPr>
        <p:grpSpPr>
          <a:xfrm>
            <a:off x="5594410" y="2280329"/>
            <a:ext cx="947013" cy="2638049"/>
            <a:chOff x="7420601" y="2993586"/>
            <a:chExt cx="1262684" cy="3517399"/>
          </a:xfrm>
        </p:grpSpPr>
        <p:pic>
          <p:nvPicPr>
            <p:cNvPr descr="A grey and black logo&#10;&#10;AI-generated content may be incorrect." id="864" name="Google Shape;864;p125"/>
            <p:cNvPicPr preferRelativeResize="0"/>
            <p:nvPr/>
          </p:nvPicPr>
          <p:blipFill rotWithShape="1">
            <a:blip r:embed="rId8">
              <a:alphaModFix/>
            </a:blip>
            <a:srcRect b="0" l="0" r="0" t="0"/>
            <a:stretch/>
          </p:blipFill>
          <p:spPr>
            <a:xfrm>
              <a:off x="7420601" y="3156224"/>
              <a:ext cx="763547" cy="3354761"/>
            </a:xfrm>
            <a:prstGeom prst="rect">
              <a:avLst/>
            </a:prstGeom>
            <a:noFill/>
            <a:ln>
              <a:noFill/>
            </a:ln>
          </p:spPr>
        </p:pic>
        <p:grpSp>
          <p:nvGrpSpPr>
            <p:cNvPr id="865" name="Google Shape;865;p125"/>
            <p:cNvGrpSpPr/>
            <p:nvPr/>
          </p:nvGrpSpPr>
          <p:grpSpPr>
            <a:xfrm>
              <a:off x="7889261" y="2993586"/>
              <a:ext cx="794024" cy="592144"/>
              <a:chOff x="7889261" y="2993586"/>
              <a:chExt cx="794024" cy="592144"/>
            </a:xfrm>
          </p:grpSpPr>
          <p:pic>
            <p:nvPicPr>
              <p:cNvPr descr="A white circle with a black border&#10;&#10;AI-generated content may be incorrect." id="866" name="Google Shape;866;p125"/>
              <p:cNvPicPr preferRelativeResize="0"/>
              <p:nvPr/>
            </p:nvPicPr>
            <p:blipFill rotWithShape="1">
              <a:blip r:embed="rId4">
                <a:alphaModFix/>
              </a:blip>
              <a:srcRect b="0" l="0" r="0" t="0"/>
              <a:stretch/>
            </p:blipFill>
            <p:spPr>
              <a:xfrm rot="10800000">
                <a:off x="8203930" y="3122210"/>
                <a:ext cx="479355" cy="334896"/>
              </a:xfrm>
              <a:prstGeom prst="rect">
                <a:avLst/>
              </a:prstGeom>
              <a:noFill/>
              <a:ln>
                <a:noFill/>
              </a:ln>
            </p:spPr>
          </p:pic>
          <p:pic>
            <p:nvPicPr>
              <p:cNvPr descr="A red circle with black lines and a black background&#10;&#10;AI-generated content may be incorrect." id="867" name="Google Shape;867;p125"/>
              <p:cNvPicPr preferRelativeResize="0"/>
              <p:nvPr/>
            </p:nvPicPr>
            <p:blipFill rotWithShape="1">
              <a:blip r:embed="rId7">
                <a:alphaModFix/>
              </a:blip>
              <a:srcRect b="0" l="0" r="0" t="0"/>
              <a:stretch/>
            </p:blipFill>
            <p:spPr>
              <a:xfrm rot="-2139736">
                <a:off x="7970454" y="3080706"/>
                <a:ext cx="433289" cy="417905"/>
              </a:xfrm>
              <a:prstGeom prst="rect">
                <a:avLst/>
              </a:prstGeom>
              <a:noFill/>
              <a:ln>
                <a:noFill/>
              </a:ln>
            </p:spPr>
          </p:pic>
        </p:grpSp>
      </p:grpSp>
      <p:sp>
        <p:nvSpPr>
          <p:cNvPr id="868" name="Google Shape;868;p125"/>
          <p:cNvSpPr/>
          <p:nvPr/>
        </p:nvSpPr>
        <p:spPr>
          <a:xfrm>
            <a:off x="5289605" y="304138"/>
            <a:ext cx="3196500" cy="4770600"/>
          </a:xfrm>
          <a:prstGeom prst="roundRect">
            <a:avLst>
              <a:gd fmla="val 16667" name="adj"/>
            </a:avLst>
          </a:prstGeom>
          <a:noFill/>
          <a:ln cap="flat" cmpd="sng" w="2857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2" name="Shape 872"/>
        <p:cNvGrpSpPr/>
        <p:nvPr/>
      </p:nvGrpSpPr>
      <p:grpSpPr>
        <a:xfrm>
          <a:off x="0" y="0"/>
          <a:ext cx="0" cy="0"/>
          <a:chOff x="0" y="0"/>
          <a:chExt cx="0" cy="0"/>
        </a:xfrm>
      </p:grpSpPr>
      <p:sp>
        <p:nvSpPr>
          <p:cNvPr id="873" name="Google Shape;873;p126"/>
          <p:cNvSpPr/>
          <p:nvPr/>
        </p:nvSpPr>
        <p:spPr>
          <a:xfrm>
            <a:off x="1532614" y="406736"/>
            <a:ext cx="5832300" cy="1335900"/>
          </a:xfrm>
          <a:prstGeom prst="roundRect">
            <a:avLst>
              <a:gd fmla="val 16667" name="adj"/>
            </a:avLst>
          </a:prstGeom>
          <a:solidFill>
            <a:srgbClr val="D8D8D8"/>
          </a:solidFill>
          <a:ln cap="flat" cmpd="sng" w="9525">
            <a:solidFill>
              <a:schemeClr val="lt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74" name="Google Shape;874;p126"/>
          <p:cNvSpPr txBox="1"/>
          <p:nvPr>
            <p:ph idx="12" type="sldNum"/>
          </p:nvPr>
        </p:nvSpPr>
        <p:spPr>
          <a:xfrm>
            <a:off x="4843463" y="3575447"/>
            <a:ext cx="1543200" cy="205500"/>
          </a:xfrm>
          <a:prstGeom prst="rect">
            <a:avLst/>
          </a:prstGeom>
          <a:noFill/>
          <a:ln>
            <a:noFill/>
          </a:ln>
        </p:spPr>
        <p:txBody>
          <a:bodyPr anchorCtr="0" anchor="ctr" bIns="34275" lIns="68575" spcFirstLastPara="1" rIns="68575" wrap="square" tIns="34275">
            <a:normAutofit fontScale="77500" lnSpcReduction="20000"/>
          </a:bodyPr>
          <a:lstStyle/>
          <a:p>
            <a:pPr indent="0" lvl="0" marL="0" rtl="0" algn="l">
              <a:spcBef>
                <a:spcPts val="0"/>
              </a:spcBef>
              <a:spcAft>
                <a:spcPts val="0"/>
              </a:spcAft>
              <a:buClr>
                <a:srgbClr val="000000"/>
              </a:buClr>
              <a:buSzPct val="100000"/>
              <a:buFont typeface="Arial"/>
              <a:buNone/>
            </a:pPr>
            <a:fld id="{00000000-1234-1234-1234-123412341234}" type="slidenum">
              <a:rPr lang="en"/>
              <a:t>‹#›</a:t>
            </a:fld>
            <a:endParaRPr/>
          </a:p>
        </p:txBody>
      </p:sp>
      <p:sp>
        <p:nvSpPr>
          <p:cNvPr id="875" name="Google Shape;875;p126"/>
          <p:cNvSpPr txBox="1"/>
          <p:nvPr/>
        </p:nvSpPr>
        <p:spPr>
          <a:xfrm>
            <a:off x="1223507" y="486023"/>
            <a:ext cx="6696900" cy="11775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400">
                <a:solidFill>
                  <a:srgbClr val="FF0000"/>
                </a:solidFill>
                <a:latin typeface="Calibri"/>
                <a:ea typeface="Calibri"/>
                <a:cs typeface="Calibri"/>
                <a:sym typeface="Calibri"/>
              </a:rPr>
              <a:t>Not a single covalent bond... </a:t>
            </a:r>
            <a:endParaRPr sz="1100"/>
          </a:p>
          <a:p>
            <a:pPr indent="0" lvl="0" marL="0" marR="0" rtl="0" algn="ctr">
              <a:spcBef>
                <a:spcPts val="0"/>
              </a:spcBef>
              <a:spcAft>
                <a:spcPts val="0"/>
              </a:spcAft>
              <a:buNone/>
            </a:pPr>
            <a:r>
              <a:rPr lang="en" sz="2400">
                <a:solidFill>
                  <a:schemeClr val="dk1"/>
                </a:solidFill>
                <a:latin typeface="Calibri"/>
                <a:ea typeface="Calibri"/>
                <a:cs typeface="Calibri"/>
                <a:sym typeface="Calibri"/>
              </a:rPr>
              <a:t>connects one phospholipid to another … </a:t>
            </a:r>
            <a:endParaRPr sz="1100"/>
          </a:p>
          <a:p>
            <a:pPr indent="0" lvl="0" marL="0" marR="0" rtl="0" algn="ctr">
              <a:spcBef>
                <a:spcPts val="0"/>
              </a:spcBef>
              <a:spcAft>
                <a:spcPts val="0"/>
              </a:spcAft>
              <a:buNone/>
            </a:pPr>
            <a:r>
              <a:rPr lang="en" sz="2400">
                <a:solidFill>
                  <a:schemeClr val="dk1"/>
                </a:solidFill>
                <a:latin typeface="Calibri"/>
                <a:ea typeface="Calibri"/>
                <a:cs typeface="Calibri"/>
                <a:sym typeface="Calibri"/>
              </a:rPr>
              <a:t>in a membrane.</a:t>
            </a:r>
            <a:endParaRPr sz="1100"/>
          </a:p>
        </p:txBody>
      </p:sp>
      <p:pic>
        <p:nvPicPr>
          <p:cNvPr id="876" name="Google Shape;876;p126"/>
          <p:cNvPicPr preferRelativeResize="0"/>
          <p:nvPr/>
        </p:nvPicPr>
        <p:blipFill rotWithShape="1">
          <a:blip r:embed="rId3">
            <a:alphaModFix/>
          </a:blip>
          <a:srcRect b="0" l="0" r="29408" t="0"/>
          <a:stretch/>
        </p:blipFill>
        <p:spPr>
          <a:xfrm>
            <a:off x="414462" y="2164308"/>
            <a:ext cx="4034294" cy="2493169"/>
          </a:xfrm>
          <a:prstGeom prst="rect">
            <a:avLst/>
          </a:prstGeom>
          <a:noFill/>
          <a:ln>
            <a:noFill/>
          </a:ln>
        </p:spPr>
      </p:pic>
      <p:pic>
        <p:nvPicPr>
          <p:cNvPr descr="Mosaic Membrane Mighty Model©" id="877" name="Google Shape;877;p126"/>
          <p:cNvPicPr preferRelativeResize="0"/>
          <p:nvPr/>
        </p:nvPicPr>
        <p:blipFill rotWithShape="1">
          <a:blip r:embed="rId4">
            <a:alphaModFix/>
          </a:blip>
          <a:srcRect b="0" l="0" r="0" t="0"/>
          <a:stretch/>
        </p:blipFill>
        <p:spPr>
          <a:xfrm>
            <a:off x="4890549" y="2200796"/>
            <a:ext cx="3600454" cy="2400302"/>
          </a:xfrm>
          <a:prstGeom prst="rect">
            <a:avLst/>
          </a:prstGeom>
          <a:noFill/>
          <a:ln>
            <a:noFill/>
          </a:ln>
        </p:spPr>
      </p:pic>
      <p:sp>
        <p:nvSpPr>
          <p:cNvPr id="878" name="Google Shape;878;p126"/>
          <p:cNvSpPr txBox="1"/>
          <p:nvPr/>
        </p:nvSpPr>
        <p:spPr>
          <a:xfrm>
            <a:off x="5337312" y="4633356"/>
            <a:ext cx="35475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1800">
                <a:solidFill>
                  <a:schemeClr val="dk1"/>
                </a:solidFill>
                <a:latin typeface="Calibri"/>
                <a:ea typeface="Calibri"/>
                <a:cs typeface="Calibri"/>
                <a:sym typeface="Calibri"/>
              </a:rPr>
              <a:t>…. all models are wrong.</a:t>
            </a:r>
            <a:endParaRPr sz="11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2" name="Shape 882"/>
        <p:cNvGrpSpPr/>
        <p:nvPr/>
      </p:nvGrpSpPr>
      <p:grpSpPr>
        <a:xfrm>
          <a:off x="0" y="0"/>
          <a:ext cx="0" cy="0"/>
          <a:chOff x="0" y="0"/>
          <a:chExt cx="0" cy="0"/>
        </a:xfrm>
      </p:grpSpPr>
      <p:sp>
        <p:nvSpPr>
          <p:cNvPr id="883" name="Google Shape;883;p127"/>
          <p:cNvSpPr/>
          <p:nvPr/>
        </p:nvSpPr>
        <p:spPr>
          <a:xfrm>
            <a:off x="638093" y="942230"/>
            <a:ext cx="7758600" cy="626100"/>
          </a:xfrm>
          <a:prstGeom prst="roundRect">
            <a:avLst>
              <a:gd fmla="val 16667" name="adj"/>
            </a:avLst>
          </a:prstGeom>
          <a:solidFill>
            <a:srgbClr val="D8D8D8"/>
          </a:solidFill>
          <a:ln cap="flat" cmpd="sng" w="1430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884" name="Google Shape;884;p12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marR="0" rtl="0" algn="ctr">
              <a:lnSpc>
                <a:spcPct val="100000"/>
              </a:lnSpc>
              <a:spcBef>
                <a:spcPts val="0"/>
              </a:spcBef>
              <a:spcAft>
                <a:spcPts val="0"/>
              </a:spcAft>
              <a:buClr>
                <a:srgbClr val="FFFFFF"/>
              </a:buClr>
              <a:buSzPts val="900"/>
              <a:buFont typeface="Arial"/>
              <a:buNone/>
            </a:pPr>
            <a:fld id="{00000000-1234-1234-1234-123412341234}" type="slidenum">
              <a:rPr b="1" i="0" lang="en" sz="900" u="none" cap="none" strike="noStrike">
                <a:solidFill>
                  <a:srgbClr val="FFFFFF"/>
                </a:solidFill>
                <a:latin typeface="Arial"/>
                <a:ea typeface="Arial"/>
                <a:cs typeface="Arial"/>
                <a:sym typeface="Arial"/>
              </a:rPr>
              <a:t>‹#›</a:t>
            </a:fld>
            <a:endParaRPr b="1" i="0" sz="900" u="none" cap="none" strike="noStrike">
              <a:solidFill>
                <a:srgbClr val="FFFFFF"/>
              </a:solidFill>
              <a:latin typeface="Arial"/>
              <a:ea typeface="Arial"/>
              <a:cs typeface="Arial"/>
              <a:sym typeface="Arial"/>
            </a:endParaRPr>
          </a:p>
        </p:txBody>
      </p:sp>
      <p:sp>
        <p:nvSpPr>
          <p:cNvPr id="885" name="Google Shape;885;p127"/>
          <p:cNvSpPr txBox="1"/>
          <p:nvPr/>
        </p:nvSpPr>
        <p:spPr>
          <a:xfrm>
            <a:off x="2564294" y="1036021"/>
            <a:ext cx="71085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rgbClr val="FF0000"/>
                </a:solidFill>
                <a:latin typeface="Arial"/>
                <a:ea typeface="Arial"/>
                <a:cs typeface="Arial"/>
                <a:sym typeface="Arial"/>
              </a:rPr>
              <a:t>But wait,… there’s more…….</a:t>
            </a:r>
            <a:endParaRPr b="1" sz="2400">
              <a:solidFill>
                <a:schemeClr val="dk1"/>
              </a:solidFill>
              <a:latin typeface="Arial"/>
              <a:ea typeface="Arial"/>
              <a:cs typeface="Arial"/>
              <a:sym typeface="Arial"/>
            </a:endParaRPr>
          </a:p>
        </p:txBody>
      </p:sp>
      <p:sp>
        <p:nvSpPr>
          <p:cNvPr id="886" name="Google Shape;886;p127"/>
          <p:cNvSpPr txBox="1"/>
          <p:nvPr/>
        </p:nvSpPr>
        <p:spPr>
          <a:xfrm>
            <a:off x="727544" y="2227359"/>
            <a:ext cx="7669200" cy="13161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1" lang="en" sz="2700">
                <a:solidFill>
                  <a:schemeClr val="dk1"/>
                </a:solidFill>
                <a:latin typeface="Arial"/>
                <a:ea typeface="Arial"/>
                <a:cs typeface="Arial"/>
                <a:sym typeface="Arial"/>
              </a:rPr>
              <a:t>All of the reactions that link the monomeric </a:t>
            </a:r>
            <a:endParaRPr sz="1100"/>
          </a:p>
          <a:p>
            <a:pPr indent="0" lvl="0" marL="0" marR="0" rtl="0" algn="ctr">
              <a:spcBef>
                <a:spcPts val="0"/>
              </a:spcBef>
              <a:spcAft>
                <a:spcPts val="0"/>
              </a:spcAft>
              <a:buNone/>
            </a:pPr>
            <a:r>
              <a:rPr b="1" i="1" lang="en" sz="2700">
                <a:solidFill>
                  <a:schemeClr val="dk1"/>
                </a:solidFill>
                <a:latin typeface="Arial"/>
                <a:ea typeface="Arial"/>
                <a:cs typeface="Arial"/>
                <a:sym typeface="Arial"/>
              </a:rPr>
              <a:t>Molecules of Life into a Macromolecule… </a:t>
            </a:r>
            <a:endParaRPr sz="1100"/>
          </a:p>
          <a:p>
            <a:pPr indent="0" lvl="0" marL="0" marR="0" rtl="0" algn="ctr">
              <a:spcBef>
                <a:spcPts val="0"/>
              </a:spcBef>
              <a:spcAft>
                <a:spcPts val="0"/>
              </a:spcAft>
              <a:buNone/>
            </a:pPr>
            <a:r>
              <a:rPr b="1" i="1" lang="en" sz="2700">
                <a:solidFill>
                  <a:schemeClr val="dk1"/>
                </a:solidFill>
                <a:latin typeface="Arial"/>
                <a:ea typeface="Arial"/>
                <a:cs typeface="Arial"/>
                <a:sym typeface="Arial"/>
              </a:rPr>
              <a:t>are catalyzed by </a:t>
            </a:r>
            <a:r>
              <a:rPr b="1" i="1" lang="en" sz="2700">
                <a:solidFill>
                  <a:srgbClr val="FF0000"/>
                </a:solidFill>
                <a:latin typeface="Arial"/>
                <a:ea typeface="Arial"/>
                <a:cs typeface="Arial"/>
                <a:sym typeface="Arial"/>
              </a:rPr>
              <a:t>enzymes</a:t>
            </a:r>
            <a:r>
              <a:rPr b="1" i="1" lang="en" sz="2700">
                <a:solidFill>
                  <a:schemeClr val="dk1"/>
                </a:solidFill>
                <a:latin typeface="Arial"/>
                <a:ea typeface="Arial"/>
                <a:cs typeface="Arial"/>
                <a:sym typeface="Arial"/>
              </a:rPr>
              <a:t>!</a:t>
            </a:r>
            <a:endParaRPr sz="1100"/>
          </a:p>
        </p:txBody>
      </p:sp>
      <p:sp>
        <p:nvSpPr>
          <p:cNvPr id="887" name="Google Shape;887;p127"/>
          <p:cNvSpPr txBox="1"/>
          <p:nvPr/>
        </p:nvSpPr>
        <p:spPr>
          <a:xfrm>
            <a:off x="1364042" y="3896766"/>
            <a:ext cx="75021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Arial"/>
                <a:ea typeface="Arial"/>
                <a:cs typeface="Arial"/>
                <a:sym typeface="Arial"/>
              </a:rPr>
              <a:t>( … the difference between </a:t>
            </a:r>
            <a:r>
              <a:rPr lang="en" sz="2100">
                <a:solidFill>
                  <a:schemeClr val="accent4"/>
                </a:solidFill>
                <a:latin typeface="Arial"/>
                <a:ea typeface="Arial"/>
                <a:cs typeface="Arial"/>
                <a:sym typeface="Arial"/>
              </a:rPr>
              <a:t>chemistry</a:t>
            </a:r>
            <a:r>
              <a:rPr lang="en" sz="2100">
                <a:solidFill>
                  <a:schemeClr val="dk1"/>
                </a:solidFill>
                <a:latin typeface="Arial"/>
                <a:ea typeface="Arial"/>
                <a:cs typeface="Arial"/>
                <a:sym typeface="Arial"/>
              </a:rPr>
              <a:t> and </a:t>
            </a:r>
            <a:r>
              <a:rPr lang="en" sz="2100">
                <a:solidFill>
                  <a:schemeClr val="accent4"/>
                </a:solidFill>
                <a:latin typeface="Arial"/>
                <a:ea typeface="Arial"/>
                <a:cs typeface="Arial"/>
                <a:sym typeface="Arial"/>
              </a:rPr>
              <a:t>biochemistry</a:t>
            </a:r>
            <a:r>
              <a:rPr lang="en" sz="2100">
                <a:solidFill>
                  <a:schemeClr val="dk1"/>
                </a:solidFill>
                <a:latin typeface="Arial"/>
                <a:ea typeface="Arial"/>
                <a:cs typeface="Arial"/>
                <a:sym typeface="Arial"/>
              </a:rPr>
              <a:t> )</a:t>
            </a:r>
            <a:endParaRPr sz="11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1" name="Shape 891"/>
        <p:cNvGrpSpPr/>
        <p:nvPr/>
      </p:nvGrpSpPr>
      <p:grpSpPr>
        <a:xfrm>
          <a:off x="0" y="0"/>
          <a:ext cx="0" cy="0"/>
          <a:chOff x="0" y="0"/>
          <a:chExt cx="0" cy="0"/>
        </a:xfrm>
      </p:grpSpPr>
      <p:sp>
        <p:nvSpPr>
          <p:cNvPr id="892" name="Google Shape;892;p12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p>
            <a:pPr indent="0" lvl="0" marL="0" marR="0" rtl="0" algn="ctr">
              <a:lnSpc>
                <a:spcPct val="100000"/>
              </a:lnSpc>
              <a:spcBef>
                <a:spcPts val="0"/>
              </a:spcBef>
              <a:spcAft>
                <a:spcPts val="0"/>
              </a:spcAft>
              <a:buClr>
                <a:srgbClr val="FFFFFF"/>
              </a:buClr>
              <a:buSzPts val="900"/>
              <a:buFont typeface="Calibri"/>
              <a:buNone/>
            </a:pPr>
            <a:fld id="{00000000-1234-1234-1234-123412341234}" type="slidenum">
              <a:rPr b="1" i="0" lang="en" sz="900" u="none" cap="none" strike="noStrike">
                <a:solidFill>
                  <a:srgbClr val="FFFFFF"/>
                </a:solidFill>
                <a:latin typeface="Calibri"/>
                <a:ea typeface="Calibri"/>
                <a:cs typeface="Calibri"/>
                <a:sym typeface="Calibri"/>
              </a:rPr>
              <a:t>‹#›</a:t>
            </a:fld>
            <a:endParaRPr b="1" i="0" sz="900" u="none" cap="none" strike="noStrike">
              <a:solidFill>
                <a:srgbClr val="FFFFFF"/>
              </a:solidFill>
              <a:latin typeface="Calibri"/>
              <a:ea typeface="Calibri"/>
              <a:cs typeface="Calibri"/>
              <a:sym typeface="Calibri"/>
            </a:endParaRPr>
          </a:p>
        </p:txBody>
      </p:sp>
      <p:sp>
        <p:nvSpPr>
          <p:cNvPr id="893" name="Google Shape;893;p128"/>
          <p:cNvSpPr/>
          <p:nvPr/>
        </p:nvSpPr>
        <p:spPr>
          <a:xfrm>
            <a:off x="2747422" y="510237"/>
            <a:ext cx="3255000" cy="41958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grpSp>
        <p:nvGrpSpPr>
          <p:cNvPr id="894" name="Google Shape;894;p128"/>
          <p:cNvGrpSpPr/>
          <p:nvPr/>
        </p:nvGrpSpPr>
        <p:grpSpPr>
          <a:xfrm>
            <a:off x="722168" y="218209"/>
            <a:ext cx="7278730" cy="697725"/>
            <a:chOff x="1205345" y="290945"/>
            <a:chExt cx="9704973" cy="930300"/>
          </a:xfrm>
        </p:grpSpPr>
        <p:sp>
          <p:nvSpPr>
            <p:cNvPr id="895" name="Google Shape;895;p128"/>
            <p:cNvSpPr/>
            <p:nvPr/>
          </p:nvSpPr>
          <p:spPr>
            <a:xfrm>
              <a:off x="1205345" y="290945"/>
              <a:ext cx="9450000" cy="930300"/>
            </a:xfrm>
            <a:prstGeom prst="roundRect">
              <a:avLst>
                <a:gd fmla="val 16667" name="adj"/>
              </a:avLst>
            </a:prstGeom>
            <a:solidFill>
              <a:srgbClr val="F2F2F2"/>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96" name="Google Shape;896;p128"/>
            <p:cNvSpPr txBox="1"/>
            <p:nvPr/>
          </p:nvSpPr>
          <p:spPr>
            <a:xfrm>
              <a:off x="1460318" y="471747"/>
              <a:ext cx="9450000" cy="5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Peptide bonds are made by a ribosome (a ribozyme)</a:t>
              </a:r>
              <a:endParaRPr sz="1100"/>
            </a:p>
          </p:txBody>
        </p:sp>
      </p:grpSp>
      <p:pic>
        <p:nvPicPr>
          <p:cNvPr id="897" name="Google Shape;897;p128"/>
          <p:cNvPicPr preferRelativeResize="0"/>
          <p:nvPr/>
        </p:nvPicPr>
        <p:blipFill rotWithShape="1">
          <a:blip r:embed="rId3">
            <a:alphaModFix/>
          </a:blip>
          <a:srcRect b="16700" l="27143" r="15203" t="61332"/>
          <a:stretch/>
        </p:blipFill>
        <p:spPr>
          <a:xfrm>
            <a:off x="2696192" y="1225524"/>
            <a:ext cx="4447902" cy="1129938"/>
          </a:xfrm>
          <a:prstGeom prst="rect">
            <a:avLst/>
          </a:prstGeom>
          <a:noFill/>
          <a:ln>
            <a:noFill/>
          </a:ln>
        </p:spPr>
      </p:pic>
      <p:pic>
        <p:nvPicPr>
          <p:cNvPr id="898" name="Google Shape;898;p128"/>
          <p:cNvPicPr preferRelativeResize="0"/>
          <p:nvPr/>
        </p:nvPicPr>
        <p:blipFill rotWithShape="1">
          <a:blip r:embed="rId4">
            <a:alphaModFix/>
          </a:blip>
          <a:srcRect b="0" l="0" r="0" t="0"/>
          <a:stretch/>
        </p:blipFill>
        <p:spPr>
          <a:xfrm>
            <a:off x="6920345" y="2871271"/>
            <a:ext cx="1535098" cy="1823058"/>
          </a:xfrm>
          <a:prstGeom prst="rect">
            <a:avLst/>
          </a:prstGeom>
          <a:noFill/>
          <a:ln>
            <a:noFill/>
          </a:ln>
        </p:spPr>
      </p:pic>
      <p:pic>
        <p:nvPicPr>
          <p:cNvPr id="899" name="Google Shape;899;p128"/>
          <p:cNvPicPr preferRelativeResize="0"/>
          <p:nvPr/>
        </p:nvPicPr>
        <p:blipFill rotWithShape="1">
          <a:blip r:embed="rId5">
            <a:alphaModFix/>
          </a:blip>
          <a:srcRect b="0" l="0" r="0" t="0"/>
          <a:stretch/>
        </p:blipFill>
        <p:spPr>
          <a:xfrm>
            <a:off x="5239852" y="3222713"/>
            <a:ext cx="1041927" cy="1030735"/>
          </a:xfrm>
          <a:prstGeom prst="rect">
            <a:avLst/>
          </a:prstGeom>
          <a:noFill/>
          <a:ln>
            <a:noFill/>
          </a:ln>
        </p:spPr>
      </p:pic>
      <p:grpSp>
        <p:nvGrpSpPr>
          <p:cNvPr id="900" name="Google Shape;900;p128"/>
          <p:cNvGrpSpPr/>
          <p:nvPr/>
        </p:nvGrpSpPr>
        <p:grpSpPr>
          <a:xfrm>
            <a:off x="508603" y="3166353"/>
            <a:ext cx="4250221" cy="1130119"/>
            <a:chOff x="599547" y="2691566"/>
            <a:chExt cx="10559556" cy="2712720"/>
          </a:xfrm>
        </p:grpSpPr>
        <p:pic>
          <p:nvPicPr>
            <p:cNvPr id="901" name="Google Shape;901;p128"/>
            <p:cNvPicPr preferRelativeResize="0"/>
            <p:nvPr/>
          </p:nvPicPr>
          <p:blipFill rotWithShape="1">
            <a:blip r:embed="rId6">
              <a:alphaModFix/>
            </a:blip>
            <a:srcRect b="60365" l="28939" r="35255" t="16443"/>
            <a:stretch/>
          </p:blipFill>
          <p:spPr>
            <a:xfrm>
              <a:off x="599547" y="2691566"/>
              <a:ext cx="5809003" cy="2508116"/>
            </a:xfrm>
            <a:prstGeom prst="rect">
              <a:avLst/>
            </a:prstGeom>
            <a:noFill/>
            <a:ln>
              <a:noFill/>
            </a:ln>
          </p:spPr>
        </p:pic>
        <p:sp>
          <p:nvSpPr>
            <p:cNvPr id="902" name="Google Shape;902;p128"/>
            <p:cNvSpPr/>
            <p:nvPr/>
          </p:nvSpPr>
          <p:spPr>
            <a:xfrm>
              <a:off x="851007" y="3277688"/>
              <a:ext cx="1485900" cy="1485900"/>
            </a:xfrm>
            <a:prstGeom prst="ellipse">
              <a:avLst/>
            </a:prstGeom>
            <a:no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id="903" name="Google Shape;903;p128"/>
            <p:cNvPicPr preferRelativeResize="0"/>
            <p:nvPr/>
          </p:nvPicPr>
          <p:blipFill rotWithShape="1">
            <a:blip r:embed="rId6">
              <a:alphaModFix/>
            </a:blip>
            <a:srcRect b="59726" l="64771" r="10083" t="16446"/>
            <a:stretch/>
          </p:blipFill>
          <p:spPr>
            <a:xfrm>
              <a:off x="7079625" y="2827305"/>
              <a:ext cx="4079478" cy="2576981"/>
            </a:xfrm>
            <a:prstGeom prst="rect">
              <a:avLst/>
            </a:prstGeom>
            <a:noFill/>
            <a:ln>
              <a:noFill/>
            </a:ln>
          </p:spPr>
        </p:pic>
        <p:sp>
          <p:nvSpPr>
            <p:cNvPr id="904" name="Google Shape;904;p128"/>
            <p:cNvSpPr/>
            <p:nvPr/>
          </p:nvSpPr>
          <p:spPr>
            <a:xfrm>
              <a:off x="7079625" y="3429000"/>
              <a:ext cx="1485900" cy="1485900"/>
            </a:xfrm>
            <a:prstGeom prst="ellipse">
              <a:avLst/>
            </a:prstGeom>
            <a:no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sp>
        <p:nvSpPr>
          <p:cNvPr id="905" name="Google Shape;905;p128"/>
          <p:cNvSpPr txBox="1"/>
          <p:nvPr/>
        </p:nvSpPr>
        <p:spPr>
          <a:xfrm>
            <a:off x="609836" y="1181892"/>
            <a:ext cx="19794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chemeClr val="dk1"/>
                </a:solidFill>
                <a:latin typeface="Calibri"/>
                <a:ea typeface="Calibri"/>
                <a:cs typeface="Calibri"/>
                <a:sym typeface="Calibri"/>
              </a:rPr>
              <a:t>From the simple</a:t>
            </a:r>
            <a:endParaRPr sz="1100"/>
          </a:p>
          <a:p>
            <a:pPr indent="0" lvl="0" marL="0" marR="0" rtl="0" algn="l">
              <a:spcBef>
                <a:spcPts val="0"/>
              </a:spcBef>
              <a:spcAft>
                <a:spcPts val="0"/>
              </a:spcAft>
              <a:buNone/>
            </a:pPr>
            <a:r>
              <a:rPr lang="en" sz="1800">
                <a:solidFill>
                  <a:schemeClr val="dk1"/>
                </a:solidFill>
                <a:latin typeface="Calibri"/>
                <a:ea typeface="Calibri"/>
                <a:cs typeface="Calibri"/>
                <a:sym typeface="Calibri"/>
              </a:rPr>
              <a:t>     </a:t>
            </a:r>
            <a:r>
              <a:rPr lang="en" sz="1800">
                <a:solidFill>
                  <a:schemeClr val="accent1"/>
                </a:solidFill>
                <a:latin typeface="Calibri"/>
                <a:ea typeface="Calibri"/>
                <a:cs typeface="Calibri"/>
                <a:sym typeface="Calibri"/>
              </a:rPr>
              <a:t>(chemistry) </a:t>
            </a:r>
            <a:r>
              <a:rPr lang="en" sz="1800">
                <a:solidFill>
                  <a:schemeClr val="dk1"/>
                </a:solidFill>
                <a:latin typeface="Calibri"/>
                <a:ea typeface="Calibri"/>
                <a:cs typeface="Calibri"/>
                <a:sym typeface="Calibri"/>
              </a:rPr>
              <a:t>…</a:t>
            </a:r>
            <a:endParaRPr sz="1100"/>
          </a:p>
        </p:txBody>
      </p:sp>
      <p:sp>
        <p:nvSpPr>
          <p:cNvPr id="906" name="Google Shape;906;p128"/>
          <p:cNvSpPr txBox="1"/>
          <p:nvPr/>
        </p:nvSpPr>
        <p:spPr>
          <a:xfrm>
            <a:off x="583403" y="2599465"/>
            <a:ext cx="19794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chemeClr val="dk1"/>
                </a:solidFill>
                <a:latin typeface="Calibri"/>
                <a:ea typeface="Calibri"/>
                <a:cs typeface="Calibri"/>
                <a:sym typeface="Calibri"/>
              </a:rPr>
              <a:t>… to the sublime)</a:t>
            </a:r>
            <a:br>
              <a:rPr lang="en" sz="1800">
                <a:solidFill>
                  <a:schemeClr val="dk1"/>
                </a:solidFill>
                <a:latin typeface="Calibri"/>
                <a:ea typeface="Calibri"/>
                <a:cs typeface="Calibri"/>
                <a:sym typeface="Calibri"/>
              </a:rPr>
            </a:br>
            <a:r>
              <a:rPr lang="en" sz="1800">
                <a:solidFill>
                  <a:schemeClr val="dk1"/>
                </a:solidFill>
                <a:latin typeface="Calibri"/>
                <a:ea typeface="Calibri"/>
                <a:cs typeface="Calibri"/>
                <a:sym typeface="Calibri"/>
              </a:rPr>
              <a:t>    </a:t>
            </a:r>
            <a:r>
              <a:rPr lang="en" sz="1800">
                <a:solidFill>
                  <a:schemeClr val="accent1"/>
                </a:solidFill>
                <a:latin typeface="Calibri"/>
                <a:ea typeface="Calibri"/>
                <a:cs typeface="Calibri"/>
                <a:sym typeface="Calibri"/>
              </a:rPr>
              <a:t>(biochemistry).</a:t>
            </a:r>
            <a:endParaRPr sz="1100"/>
          </a:p>
        </p:txBody>
      </p:sp>
      <p:cxnSp>
        <p:nvCxnSpPr>
          <p:cNvPr id="907" name="Google Shape;907;p128"/>
          <p:cNvCxnSpPr/>
          <p:nvPr/>
        </p:nvCxnSpPr>
        <p:spPr>
          <a:xfrm>
            <a:off x="609835" y="2483427"/>
            <a:ext cx="7580700" cy="0"/>
          </a:xfrm>
          <a:prstGeom prst="straightConnector1">
            <a:avLst/>
          </a:prstGeom>
          <a:noFill/>
          <a:ln cap="flat" cmpd="sng" w="21425">
            <a:solidFill>
              <a:schemeClr val="accent1"/>
            </a:solidFill>
            <a:prstDash val="dash"/>
            <a:miter lim="8000"/>
            <a:headEnd len="sm" w="sm" type="none"/>
            <a:tailEnd len="sm" w="sm" type="non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1" name="Shape 911"/>
        <p:cNvGrpSpPr/>
        <p:nvPr/>
      </p:nvGrpSpPr>
      <p:grpSpPr>
        <a:xfrm>
          <a:off x="0" y="0"/>
          <a:ext cx="0" cy="0"/>
          <a:chOff x="0" y="0"/>
          <a:chExt cx="0" cy="0"/>
        </a:xfrm>
      </p:grpSpPr>
      <p:sp>
        <p:nvSpPr>
          <p:cNvPr id="912" name="Google Shape;912;p12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marR="0" rtl="0" algn="ctr">
              <a:lnSpc>
                <a:spcPct val="100000"/>
              </a:lnSpc>
              <a:spcBef>
                <a:spcPts val="0"/>
              </a:spcBef>
              <a:spcAft>
                <a:spcPts val="0"/>
              </a:spcAft>
              <a:buClr>
                <a:srgbClr val="FFFFFF"/>
              </a:buClr>
              <a:buSzPts val="900"/>
              <a:buFont typeface="Arial"/>
              <a:buNone/>
            </a:pPr>
            <a:fld id="{00000000-1234-1234-1234-123412341234}" type="slidenum">
              <a:rPr b="1" i="0" lang="en" sz="900" u="none" cap="none" strike="noStrike">
                <a:solidFill>
                  <a:srgbClr val="FFFFFF"/>
                </a:solidFill>
                <a:latin typeface="Arial"/>
                <a:ea typeface="Arial"/>
                <a:cs typeface="Arial"/>
                <a:sym typeface="Arial"/>
              </a:rPr>
              <a:t>‹#›</a:t>
            </a:fld>
            <a:endParaRPr b="1" i="0" sz="900" u="none" cap="none" strike="noStrike">
              <a:solidFill>
                <a:srgbClr val="FFFFFF"/>
              </a:solidFill>
              <a:latin typeface="Arial"/>
              <a:ea typeface="Arial"/>
              <a:cs typeface="Arial"/>
              <a:sym typeface="Arial"/>
            </a:endParaRPr>
          </a:p>
        </p:txBody>
      </p:sp>
      <p:sp>
        <p:nvSpPr>
          <p:cNvPr id="913" name="Google Shape;913;p129"/>
          <p:cNvSpPr txBox="1"/>
          <p:nvPr/>
        </p:nvSpPr>
        <p:spPr>
          <a:xfrm>
            <a:off x="871070" y="667415"/>
            <a:ext cx="7401900" cy="715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chemeClr val="dk1"/>
                </a:solidFill>
                <a:latin typeface="Arial"/>
                <a:ea typeface="Arial"/>
                <a:cs typeface="Arial"/>
                <a:sym typeface="Arial"/>
              </a:rPr>
              <a:t>The carbonyl group of an amino acid must be “activated”… ….  by attachment to AMP</a:t>
            </a:r>
            <a:endParaRPr sz="1100"/>
          </a:p>
        </p:txBody>
      </p:sp>
      <p:pic>
        <p:nvPicPr>
          <p:cNvPr id="914" name="Google Shape;914;p129"/>
          <p:cNvPicPr preferRelativeResize="0"/>
          <p:nvPr/>
        </p:nvPicPr>
        <p:blipFill rotWithShape="1">
          <a:blip r:embed="rId3">
            <a:alphaModFix/>
          </a:blip>
          <a:srcRect b="60365" l="28939" r="35255" t="16443"/>
          <a:stretch/>
        </p:blipFill>
        <p:spPr>
          <a:xfrm>
            <a:off x="573104" y="1538615"/>
            <a:ext cx="4356752" cy="1881089"/>
          </a:xfrm>
          <a:prstGeom prst="rect">
            <a:avLst/>
          </a:prstGeom>
          <a:noFill/>
          <a:ln>
            <a:noFill/>
          </a:ln>
        </p:spPr>
      </p:pic>
      <p:sp>
        <p:nvSpPr>
          <p:cNvPr id="915" name="Google Shape;915;p129"/>
          <p:cNvSpPr/>
          <p:nvPr/>
        </p:nvSpPr>
        <p:spPr>
          <a:xfrm>
            <a:off x="754841" y="1950774"/>
            <a:ext cx="1114500" cy="1114500"/>
          </a:xfrm>
          <a:prstGeom prst="ellipse">
            <a:avLst/>
          </a:prstGeom>
          <a:no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pic>
        <p:nvPicPr>
          <p:cNvPr id="916" name="Google Shape;916;p129"/>
          <p:cNvPicPr preferRelativeResize="0"/>
          <p:nvPr/>
        </p:nvPicPr>
        <p:blipFill rotWithShape="1">
          <a:blip r:embed="rId3">
            <a:alphaModFix/>
          </a:blip>
          <a:srcRect b="59726" l="64771" r="10083" t="16446"/>
          <a:stretch/>
        </p:blipFill>
        <p:spPr>
          <a:xfrm>
            <a:off x="5441771" y="1538615"/>
            <a:ext cx="3059609" cy="1932737"/>
          </a:xfrm>
          <a:prstGeom prst="rect">
            <a:avLst/>
          </a:prstGeom>
          <a:noFill/>
          <a:ln>
            <a:noFill/>
          </a:ln>
        </p:spPr>
      </p:pic>
      <p:sp>
        <p:nvSpPr>
          <p:cNvPr id="917" name="Google Shape;917;p129"/>
          <p:cNvSpPr/>
          <p:nvPr/>
        </p:nvSpPr>
        <p:spPr>
          <a:xfrm>
            <a:off x="5249903" y="2011796"/>
            <a:ext cx="1114500" cy="1114500"/>
          </a:xfrm>
          <a:prstGeom prst="ellipse">
            <a:avLst/>
          </a:prstGeom>
          <a:no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918" name="Google Shape;918;p129"/>
          <p:cNvSpPr txBox="1"/>
          <p:nvPr/>
        </p:nvSpPr>
        <p:spPr>
          <a:xfrm>
            <a:off x="1638013" y="4039190"/>
            <a:ext cx="69747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Arial"/>
                <a:ea typeface="Arial"/>
                <a:cs typeface="Arial"/>
                <a:sym typeface="Arial"/>
              </a:rPr>
              <a:t>The enzyme?.... </a:t>
            </a:r>
            <a:r>
              <a:rPr lang="en" sz="2100">
                <a:solidFill>
                  <a:srgbClr val="FF0000"/>
                </a:solidFill>
                <a:latin typeface="Arial"/>
                <a:ea typeface="Arial"/>
                <a:cs typeface="Arial"/>
                <a:sym typeface="Arial"/>
              </a:rPr>
              <a:t>Amino Acyl tRNA Synthase</a:t>
            </a:r>
            <a:endParaRPr sz="1100"/>
          </a:p>
        </p:txBody>
      </p:sp>
      <p:sp>
        <p:nvSpPr>
          <p:cNvPr id="919" name="Google Shape;919;p129"/>
          <p:cNvSpPr txBox="1"/>
          <p:nvPr/>
        </p:nvSpPr>
        <p:spPr>
          <a:xfrm>
            <a:off x="4929856" y="4384320"/>
            <a:ext cx="38373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1" lang="en" sz="1500">
                <a:solidFill>
                  <a:schemeClr val="dk1"/>
                </a:solidFill>
                <a:latin typeface="Arial"/>
                <a:ea typeface="Arial"/>
                <a:cs typeface="Arial"/>
                <a:sym typeface="Arial"/>
              </a:rPr>
              <a:t>(The most important enzyme in biology)</a:t>
            </a:r>
            <a:endParaRPr sz="11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3" name="Shape 923"/>
        <p:cNvGrpSpPr/>
        <p:nvPr/>
      </p:nvGrpSpPr>
      <p:grpSpPr>
        <a:xfrm>
          <a:off x="0" y="0"/>
          <a:ext cx="0" cy="0"/>
          <a:chOff x="0" y="0"/>
          <a:chExt cx="0" cy="0"/>
        </a:xfrm>
      </p:grpSpPr>
      <p:sp>
        <p:nvSpPr>
          <p:cNvPr id="924" name="Google Shape;924;p130"/>
          <p:cNvSpPr/>
          <p:nvPr/>
        </p:nvSpPr>
        <p:spPr>
          <a:xfrm>
            <a:off x="351845" y="805070"/>
            <a:ext cx="4144800" cy="638100"/>
          </a:xfrm>
          <a:prstGeom prst="roundRect">
            <a:avLst>
              <a:gd fmla="val 16667" name="adj"/>
            </a:avLst>
          </a:prstGeom>
          <a:solidFill>
            <a:srgbClr val="D8D8D8"/>
          </a:solidFill>
          <a:ln cap="flat" cmpd="sng" w="1430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pic>
        <p:nvPicPr>
          <p:cNvPr id="925" name="Google Shape;925;p130"/>
          <p:cNvPicPr preferRelativeResize="0"/>
          <p:nvPr/>
        </p:nvPicPr>
        <p:blipFill rotWithShape="1">
          <a:blip r:embed="rId3">
            <a:alphaModFix/>
          </a:blip>
          <a:srcRect b="8412" l="0" r="0" t="5045"/>
          <a:stretch/>
        </p:blipFill>
        <p:spPr>
          <a:xfrm>
            <a:off x="4919018" y="776674"/>
            <a:ext cx="3283104" cy="3977643"/>
          </a:xfrm>
          <a:prstGeom prst="rect">
            <a:avLst/>
          </a:prstGeom>
          <a:noFill/>
          <a:ln>
            <a:noFill/>
          </a:ln>
        </p:spPr>
      </p:pic>
      <p:sp>
        <p:nvSpPr>
          <p:cNvPr id="926" name="Google Shape;926;p130"/>
          <p:cNvSpPr txBox="1"/>
          <p:nvPr/>
        </p:nvSpPr>
        <p:spPr>
          <a:xfrm>
            <a:off x="500933" y="909431"/>
            <a:ext cx="42162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Arial"/>
                <a:ea typeface="Arial"/>
                <a:cs typeface="Arial"/>
                <a:sym typeface="Arial"/>
              </a:rPr>
              <a:t>How do you “charge” a tRNA??</a:t>
            </a:r>
            <a:endParaRPr sz="1100"/>
          </a:p>
        </p:txBody>
      </p:sp>
      <p:sp>
        <p:nvSpPr>
          <p:cNvPr id="927" name="Google Shape;927;p130"/>
          <p:cNvSpPr txBox="1"/>
          <p:nvPr/>
        </p:nvSpPr>
        <p:spPr>
          <a:xfrm>
            <a:off x="241521" y="1881907"/>
            <a:ext cx="4365300" cy="715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Arial"/>
                <a:ea typeface="Arial"/>
                <a:cs typeface="Arial"/>
                <a:sym typeface="Arial"/>
              </a:rPr>
              <a:t>… </a:t>
            </a:r>
            <a:r>
              <a:rPr lang="en" sz="2100">
                <a:solidFill>
                  <a:schemeClr val="dk1"/>
                </a:solidFill>
                <a:latin typeface="Arial"/>
                <a:ea typeface="Arial"/>
                <a:cs typeface="Arial"/>
                <a:sym typeface="Arial"/>
              </a:rPr>
              <a:t>with</a:t>
            </a:r>
            <a:r>
              <a:rPr b="1" lang="en" sz="2100">
                <a:solidFill>
                  <a:schemeClr val="dk1"/>
                </a:solidFill>
                <a:latin typeface="Arial"/>
                <a:ea typeface="Arial"/>
                <a:cs typeface="Arial"/>
                <a:sym typeface="Arial"/>
              </a:rPr>
              <a:t> </a:t>
            </a:r>
            <a:r>
              <a:rPr b="1" lang="en" sz="2100">
                <a:solidFill>
                  <a:srgbClr val="FF0000"/>
                </a:solidFill>
                <a:latin typeface="Arial"/>
                <a:ea typeface="Arial"/>
                <a:cs typeface="Arial"/>
                <a:sym typeface="Arial"/>
              </a:rPr>
              <a:t>Amino Acyl tRNA Synthase</a:t>
            </a:r>
            <a:endParaRPr sz="1100"/>
          </a:p>
        </p:txBody>
      </p:sp>
      <p:sp>
        <p:nvSpPr>
          <p:cNvPr id="928" name="Google Shape;928;p130"/>
          <p:cNvSpPr txBox="1"/>
          <p:nvPr/>
        </p:nvSpPr>
        <p:spPr>
          <a:xfrm>
            <a:off x="650020" y="2741639"/>
            <a:ext cx="3918000" cy="1038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Arial"/>
                <a:ea typeface="Arial"/>
                <a:cs typeface="Arial"/>
                <a:sym typeface="Arial"/>
              </a:rPr>
              <a:t>the enzyme that connects… </a:t>
            </a:r>
            <a:br>
              <a:rPr lang="en" sz="2100">
                <a:solidFill>
                  <a:schemeClr val="dk1"/>
                </a:solidFill>
                <a:latin typeface="Arial"/>
                <a:ea typeface="Arial"/>
                <a:cs typeface="Arial"/>
                <a:sym typeface="Arial"/>
              </a:rPr>
            </a:br>
            <a:r>
              <a:rPr lang="en" sz="2100">
                <a:solidFill>
                  <a:schemeClr val="dk1"/>
                </a:solidFill>
                <a:latin typeface="Arial"/>
                <a:ea typeface="Arial"/>
                <a:cs typeface="Arial"/>
                <a:sym typeface="Arial"/>
              </a:rPr>
              <a:t>the world of </a:t>
            </a:r>
            <a:r>
              <a:rPr lang="en" sz="2100">
                <a:solidFill>
                  <a:srgbClr val="4892DC"/>
                </a:solidFill>
                <a:latin typeface="Arial"/>
                <a:ea typeface="Arial"/>
                <a:cs typeface="Arial"/>
                <a:sym typeface="Arial"/>
              </a:rPr>
              <a:t>proteins </a:t>
            </a:r>
            <a:br>
              <a:rPr lang="en" sz="2100">
                <a:solidFill>
                  <a:schemeClr val="dk1"/>
                </a:solidFill>
                <a:latin typeface="Arial"/>
                <a:ea typeface="Arial"/>
                <a:cs typeface="Arial"/>
                <a:sym typeface="Arial"/>
              </a:rPr>
            </a:br>
            <a:r>
              <a:rPr lang="en" sz="2100">
                <a:solidFill>
                  <a:schemeClr val="dk1"/>
                </a:solidFill>
                <a:latin typeface="Arial"/>
                <a:ea typeface="Arial"/>
                <a:cs typeface="Arial"/>
                <a:sym typeface="Arial"/>
              </a:rPr>
              <a:t>with the world of </a:t>
            </a:r>
            <a:r>
              <a:rPr lang="en" sz="2100">
                <a:solidFill>
                  <a:srgbClr val="FF0000"/>
                </a:solidFill>
                <a:latin typeface="Arial"/>
                <a:ea typeface="Arial"/>
                <a:cs typeface="Arial"/>
                <a:sym typeface="Arial"/>
              </a:rPr>
              <a:t>DNA</a:t>
            </a:r>
            <a:endParaRPr sz="1100"/>
          </a:p>
        </p:txBody>
      </p:sp>
      <p:grpSp>
        <p:nvGrpSpPr>
          <p:cNvPr id="929" name="Google Shape;929;p130"/>
          <p:cNvGrpSpPr/>
          <p:nvPr/>
        </p:nvGrpSpPr>
        <p:grpSpPr>
          <a:xfrm>
            <a:off x="3028693" y="2895127"/>
            <a:ext cx="3429629" cy="966544"/>
            <a:chOff x="4038257" y="3860169"/>
            <a:chExt cx="4572839" cy="1288725"/>
          </a:xfrm>
        </p:grpSpPr>
        <p:sp>
          <p:nvSpPr>
            <p:cNvPr id="930" name="Google Shape;930;p130"/>
            <p:cNvSpPr/>
            <p:nvPr/>
          </p:nvSpPr>
          <p:spPr>
            <a:xfrm>
              <a:off x="4038257" y="4659464"/>
              <a:ext cx="3499580" cy="489430"/>
            </a:xfrm>
            <a:custGeom>
              <a:rect b="b" l="l" r="r" t="t"/>
              <a:pathLst>
                <a:path extrusionOk="0" h="489430" w="3499580">
                  <a:moveTo>
                    <a:pt x="1006" y="302150"/>
                  </a:moveTo>
                  <a:cubicBezTo>
                    <a:pt x="-4295" y="414793"/>
                    <a:pt x="-9596" y="527437"/>
                    <a:pt x="573500" y="477079"/>
                  </a:cubicBezTo>
                  <a:cubicBezTo>
                    <a:pt x="1156596" y="426721"/>
                    <a:pt x="2328088" y="213360"/>
                    <a:pt x="3499580" y="0"/>
                  </a:cubicBezTo>
                </a:path>
              </a:pathLst>
            </a:custGeom>
            <a:no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931" name="Google Shape;931;p130"/>
            <p:cNvSpPr/>
            <p:nvPr/>
          </p:nvSpPr>
          <p:spPr>
            <a:xfrm>
              <a:off x="7474096" y="3860169"/>
              <a:ext cx="1137000" cy="1137000"/>
            </a:xfrm>
            <a:prstGeom prst="ellipse">
              <a:avLst/>
            </a:prstGeom>
            <a:no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932" name="Google Shape;932;p130"/>
          <p:cNvGrpSpPr/>
          <p:nvPr/>
        </p:nvGrpSpPr>
        <p:grpSpPr>
          <a:xfrm>
            <a:off x="3250096" y="1443162"/>
            <a:ext cx="4206479" cy="1837152"/>
            <a:chOff x="4333461" y="1924216"/>
            <a:chExt cx="5608638" cy="2449536"/>
          </a:xfrm>
        </p:grpSpPr>
        <p:sp>
          <p:nvSpPr>
            <p:cNvPr id="933" name="Google Shape;933;p130"/>
            <p:cNvSpPr/>
            <p:nvPr/>
          </p:nvSpPr>
          <p:spPr>
            <a:xfrm>
              <a:off x="4333461" y="2552369"/>
              <a:ext cx="4500438" cy="1821383"/>
            </a:xfrm>
            <a:custGeom>
              <a:rect b="b" l="l" r="r" t="t"/>
              <a:pathLst>
                <a:path extrusionOk="0" h="1821383" w="4500438">
                  <a:moveTo>
                    <a:pt x="0" y="1796994"/>
                  </a:moveTo>
                  <a:cubicBezTo>
                    <a:pt x="249803" y="1822173"/>
                    <a:pt x="499607" y="1847352"/>
                    <a:pt x="739471" y="1765189"/>
                  </a:cubicBezTo>
                  <a:cubicBezTo>
                    <a:pt x="979335" y="1683026"/>
                    <a:pt x="1217875" y="1524000"/>
                    <a:pt x="1439186" y="1304014"/>
                  </a:cubicBezTo>
                  <a:cubicBezTo>
                    <a:pt x="1660497" y="1084028"/>
                    <a:pt x="1557130" y="662609"/>
                    <a:pt x="2067339" y="445273"/>
                  </a:cubicBezTo>
                  <a:cubicBezTo>
                    <a:pt x="2577548" y="227937"/>
                    <a:pt x="4500438" y="0"/>
                    <a:pt x="4500438" y="0"/>
                  </a:cubicBezTo>
                  <a:lnTo>
                    <a:pt x="4500438" y="0"/>
                  </a:lnTo>
                </a:path>
              </a:pathLst>
            </a:custGeom>
            <a:noFill/>
            <a:ln cap="flat" cmpd="sng" w="28575">
              <a:solidFill>
                <a:srgbClr val="4892DC"/>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934" name="Google Shape;934;p130"/>
            <p:cNvSpPr/>
            <p:nvPr/>
          </p:nvSpPr>
          <p:spPr>
            <a:xfrm>
              <a:off x="8833899" y="1924216"/>
              <a:ext cx="1108200" cy="1108200"/>
            </a:xfrm>
            <a:prstGeom prst="ellipse">
              <a:avLst/>
            </a:prstGeom>
            <a:noFill/>
            <a:ln cap="flat" cmpd="sng" w="28575">
              <a:solidFill>
                <a:srgbClr val="4892DC"/>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2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pic>
        <p:nvPicPr>
          <p:cNvPr id="525" name="Google Shape;525;p113"/>
          <p:cNvPicPr preferRelativeResize="0"/>
          <p:nvPr/>
        </p:nvPicPr>
        <p:blipFill>
          <a:blip r:embed="rId3">
            <a:alphaModFix/>
          </a:blip>
          <a:stretch>
            <a:fillRect/>
          </a:stretch>
        </p:blipFill>
        <p:spPr>
          <a:xfrm>
            <a:off x="3114675" y="-28575"/>
            <a:ext cx="3286125" cy="2464594"/>
          </a:xfrm>
          <a:prstGeom prst="rect">
            <a:avLst/>
          </a:prstGeom>
          <a:noFill/>
          <a:ln>
            <a:noFill/>
          </a:ln>
        </p:spPr>
      </p:pic>
      <p:sp>
        <p:nvSpPr>
          <p:cNvPr id="526" name="Google Shape;526;p113"/>
          <p:cNvSpPr/>
          <p:nvPr/>
        </p:nvSpPr>
        <p:spPr>
          <a:xfrm>
            <a:off x="5648325" y="2229010"/>
            <a:ext cx="752400" cy="226200"/>
          </a:xfrm>
          <a:prstGeom prst="rect">
            <a:avLst/>
          </a:prstGeom>
          <a:solidFill>
            <a:srgbClr val="F0FEFF"/>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
        <p:nvSpPr>
          <p:cNvPr id="527" name="Google Shape;527;p113"/>
          <p:cNvSpPr txBox="1"/>
          <p:nvPr/>
        </p:nvSpPr>
        <p:spPr>
          <a:xfrm>
            <a:off x="1162050" y="2561585"/>
            <a:ext cx="7420200" cy="19149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b="1" lang="en" sz="3200">
                <a:solidFill>
                  <a:schemeClr val="dk1"/>
                </a:solidFill>
                <a:latin typeface="Calibri"/>
                <a:ea typeface="Calibri"/>
                <a:cs typeface="Calibri"/>
                <a:sym typeface="Calibri"/>
              </a:rPr>
              <a:t>Morning Task</a:t>
            </a:r>
            <a:endParaRPr b="1" sz="3200">
              <a:solidFill>
                <a:schemeClr val="dk1"/>
              </a:solidFill>
              <a:latin typeface="Calibri"/>
              <a:ea typeface="Calibri"/>
              <a:cs typeface="Calibri"/>
              <a:sym typeface="Calibri"/>
            </a:endParaRPr>
          </a:p>
          <a:p>
            <a:pPr indent="0" lvl="0" marL="0" rtl="0" algn="ctr">
              <a:lnSpc>
                <a:spcPct val="115000"/>
              </a:lnSpc>
              <a:spcBef>
                <a:spcPts val="0"/>
              </a:spcBef>
              <a:spcAft>
                <a:spcPts val="0"/>
              </a:spcAft>
              <a:buNone/>
            </a:pPr>
            <a:r>
              <a:rPr lang="en" sz="2200">
                <a:solidFill>
                  <a:schemeClr val="dk1"/>
                </a:solidFill>
                <a:latin typeface="Calibri"/>
                <a:ea typeface="Calibri"/>
                <a:cs typeface="Calibri"/>
                <a:sym typeface="Calibri"/>
              </a:rPr>
              <a:t>As you enter the room, </a:t>
            </a:r>
            <a:r>
              <a:rPr lang="en" sz="2200">
                <a:solidFill>
                  <a:schemeClr val="dk1"/>
                </a:solidFill>
                <a:latin typeface="Calibri"/>
                <a:ea typeface="Calibri"/>
                <a:cs typeface="Calibri"/>
                <a:sym typeface="Calibri"/>
              </a:rPr>
              <a:t>please answer this question on the</a:t>
            </a:r>
            <a:r>
              <a:rPr lang="en" sz="2200">
                <a:solidFill>
                  <a:schemeClr val="dk1"/>
                </a:solidFill>
                <a:latin typeface="Calibri"/>
                <a:ea typeface="Calibri"/>
                <a:cs typeface="Calibri"/>
                <a:sym typeface="Calibri"/>
              </a:rPr>
              <a:t> white board in front of the room:</a:t>
            </a:r>
            <a:endParaRPr sz="2200">
              <a:solidFill>
                <a:schemeClr val="dk1"/>
              </a:solidFill>
              <a:latin typeface="Calibri"/>
              <a:ea typeface="Calibri"/>
              <a:cs typeface="Calibri"/>
              <a:sym typeface="Calibri"/>
            </a:endParaRPr>
          </a:p>
          <a:p>
            <a:pPr indent="0" lvl="0" marL="0" rtl="0" algn="ctr">
              <a:lnSpc>
                <a:spcPct val="115000"/>
              </a:lnSpc>
              <a:spcBef>
                <a:spcPts val="0"/>
              </a:spcBef>
              <a:spcAft>
                <a:spcPts val="0"/>
              </a:spcAft>
              <a:buNone/>
            </a:pPr>
            <a:r>
              <a:rPr b="1" i="1" lang="en" sz="2800">
                <a:solidFill>
                  <a:schemeClr val="accent2"/>
                </a:solidFill>
                <a:latin typeface="Calibri"/>
                <a:ea typeface="Calibri"/>
                <a:cs typeface="Calibri"/>
                <a:sym typeface="Calibri"/>
              </a:rPr>
              <a:t>What are the benefits of modeling?</a:t>
            </a:r>
            <a:endParaRPr b="1" i="1" sz="2800">
              <a:solidFill>
                <a:schemeClr val="accent2"/>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8" name="Shape 938"/>
        <p:cNvGrpSpPr/>
        <p:nvPr/>
      </p:nvGrpSpPr>
      <p:grpSpPr>
        <a:xfrm>
          <a:off x="0" y="0"/>
          <a:ext cx="0" cy="0"/>
          <a:chOff x="0" y="0"/>
          <a:chExt cx="0" cy="0"/>
        </a:xfrm>
      </p:grpSpPr>
      <p:pic>
        <p:nvPicPr>
          <p:cNvPr id="939" name="Google Shape;939;p131"/>
          <p:cNvPicPr preferRelativeResize="0"/>
          <p:nvPr/>
        </p:nvPicPr>
        <p:blipFill rotWithShape="1">
          <a:blip r:embed="rId3">
            <a:alphaModFix/>
          </a:blip>
          <a:srcRect b="32573" l="15289" r="564" t="20315"/>
          <a:stretch/>
        </p:blipFill>
        <p:spPr>
          <a:xfrm>
            <a:off x="665096" y="894805"/>
            <a:ext cx="8119679" cy="3030583"/>
          </a:xfrm>
          <a:prstGeom prst="rect">
            <a:avLst/>
          </a:prstGeom>
          <a:noFill/>
          <a:ln>
            <a:noFill/>
          </a:ln>
        </p:spPr>
      </p:pic>
      <p:sp>
        <p:nvSpPr>
          <p:cNvPr id="940" name="Google Shape;940;p131"/>
          <p:cNvSpPr txBox="1"/>
          <p:nvPr/>
        </p:nvSpPr>
        <p:spPr>
          <a:xfrm>
            <a:off x="2486025" y="4334256"/>
            <a:ext cx="28086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Arial"/>
                <a:ea typeface="Arial"/>
                <a:cs typeface="Arial"/>
                <a:sym typeface="Arial"/>
              </a:rPr>
              <a:t>Find the (pink) tRNAs</a:t>
            </a:r>
            <a:endParaRPr sz="1100"/>
          </a:p>
        </p:txBody>
      </p:sp>
      <p:grpSp>
        <p:nvGrpSpPr>
          <p:cNvPr id="941" name="Google Shape;941;p131"/>
          <p:cNvGrpSpPr/>
          <p:nvPr/>
        </p:nvGrpSpPr>
        <p:grpSpPr>
          <a:xfrm>
            <a:off x="1429679" y="1664816"/>
            <a:ext cx="4567321" cy="2623605"/>
            <a:chOff x="1906238" y="2219754"/>
            <a:chExt cx="6089761" cy="3498140"/>
          </a:xfrm>
        </p:grpSpPr>
        <p:cxnSp>
          <p:nvCxnSpPr>
            <p:cNvPr id="942" name="Google Shape;942;p131"/>
            <p:cNvCxnSpPr/>
            <p:nvPr/>
          </p:nvCxnSpPr>
          <p:spPr>
            <a:xfrm flipH="1" rot="10800000">
              <a:off x="5075499" y="4878794"/>
              <a:ext cx="2037000" cy="839100"/>
            </a:xfrm>
            <a:prstGeom prst="straightConnector1">
              <a:avLst/>
            </a:prstGeom>
            <a:noFill/>
            <a:ln cap="flat" cmpd="sng" w="14300">
              <a:solidFill>
                <a:schemeClr val="accent1"/>
              </a:solidFill>
              <a:prstDash val="solid"/>
              <a:miter lim="8000"/>
              <a:headEnd len="sm" w="sm" type="none"/>
              <a:tailEnd len="sm" w="sm" type="none"/>
            </a:ln>
          </p:spPr>
        </p:cxnSp>
        <p:cxnSp>
          <p:nvCxnSpPr>
            <p:cNvPr id="943" name="Google Shape;943;p131"/>
            <p:cNvCxnSpPr/>
            <p:nvPr/>
          </p:nvCxnSpPr>
          <p:spPr>
            <a:xfrm flipH="1" rot="10800000">
              <a:off x="5075499" y="5027454"/>
              <a:ext cx="2920500" cy="672300"/>
            </a:xfrm>
            <a:prstGeom prst="straightConnector1">
              <a:avLst/>
            </a:prstGeom>
            <a:noFill/>
            <a:ln cap="flat" cmpd="sng" w="14300">
              <a:solidFill>
                <a:schemeClr val="accent1"/>
              </a:solidFill>
              <a:prstDash val="solid"/>
              <a:miter lim="8000"/>
              <a:headEnd len="sm" w="sm" type="none"/>
              <a:tailEnd len="sm" w="sm" type="none"/>
            </a:ln>
          </p:spPr>
        </p:cxnSp>
        <p:cxnSp>
          <p:nvCxnSpPr>
            <p:cNvPr id="944" name="Google Shape;944;p131"/>
            <p:cNvCxnSpPr/>
            <p:nvPr/>
          </p:nvCxnSpPr>
          <p:spPr>
            <a:xfrm flipH="1" rot="10800000">
              <a:off x="5106500" y="3123354"/>
              <a:ext cx="2340000" cy="2576400"/>
            </a:xfrm>
            <a:prstGeom prst="straightConnector1">
              <a:avLst/>
            </a:prstGeom>
            <a:noFill/>
            <a:ln cap="flat" cmpd="sng" w="14300">
              <a:solidFill>
                <a:schemeClr val="accent1"/>
              </a:solidFill>
              <a:prstDash val="solid"/>
              <a:miter lim="8000"/>
              <a:headEnd len="sm" w="sm" type="none"/>
              <a:tailEnd len="sm" w="sm" type="none"/>
            </a:ln>
          </p:spPr>
        </p:cxnSp>
        <p:cxnSp>
          <p:nvCxnSpPr>
            <p:cNvPr id="945" name="Google Shape;945;p131"/>
            <p:cNvCxnSpPr/>
            <p:nvPr/>
          </p:nvCxnSpPr>
          <p:spPr>
            <a:xfrm flipH="1" rot="10800000">
              <a:off x="5106500" y="2219754"/>
              <a:ext cx="2820300" cy="3480000"/>
            </a:xfrm>
            <a:prstGeom prst="straightConnector1">
              <a:avLst/>
            </a:prstGeom>
            <a:noFill/>
            <a:ln cap="flat" cmpd="sng" w="14300">
              <a:solidFill>
                <a:schemeClr val="accent1"/>
              </a:solidFill>
              <a:prstDash val="solid"/>
              <a:miter lim="8000"/>
              <a:headEnd len="sm" w="sm" type="none"/>
              <a:tailEnd len="sm" w="sm" type="none"/>
            </a:ln>
          </p:spPr>
        </p:cxnSp>
        <p:cxnSp>
          <p:nvCxnSpPr>
            <p:cNvPr id="946" name="Google Shape;946;p131"/>
            <p:cNvCxnSpPr/>
            <p:nvPr/>
          </p:nvCxnSpPr>
          <p:spPr>
            <a:xfrm flipH="1" rot="10800000">
              <a:off x="5106500" y="3555654"/>
              <a:ext cx="987600" cy="2144100"/>
            </a:xfrm>
            <a:prstGeom prst="straightConnector1">
              <a:avLst/>
            </a:prstGeom>
            <a:noFill/>
            <a:ln cap="flat" cmpd="sng" w="14300">
              <a:solidFill>
                <a:srgbClr val="FF0000"/>
              </a:solidFill>
              <a:prstDash val="solid"/>
              <a:miter lim="8000"/>
              <a:headEnd len="sm" w="sm" type="none"/>
              <a:tailEnd len="sm" w="sm" type="none"/>
            </a:ln>
          </p:spPr>
        </p:cxnSp>
        <p:cxnSp>
          <p:nvCxnSpPr>
            <p:cNvPr id="947" name="Google Shape;947;p131"/>
            <p:cNvCxnSpPr/>
            <p:nvPr/>
          </p:nvCxnSpPr>
          <p:spPr>
            <a:xfrm flipH="1" rot="10800000">
              <a:off x="5106500" y="2918127"/>
              <a:ext cx="245400" cy="2746800"/>
            </a:xfrm>
            <a:prstGeom prst="straightConnector1">
              <a:avLst/>
            </a:prstGeom>
            <a:noFill/>
            <a:ln cap="flat" cmpd="sng" w="14300">
              <a:solidFill>
                <a:schemeClr val="accent1"/>
              </a:solidFill>
              <a:prstDash val="solid"/>
              <a:miter lim="8000"/>
              <a:headEnd len="sm" w="sm" type="none"/>
              <a:tailEnd len="sm" w="sm" type="none"/>
            </a:ln>
          </p:spPr>
        </p:cxnSp>
        <p:cxnSp>
          <p:nvCxnSpPr>
            <p:cNvPr id="948" name="Google Shape;948;p131"/>
            <p:cNvCxnSpPr/>
            <p:nvPr/>
          </p:nvCxnSpPr>
          <p:spPr>
            <a:xfrm rot="10800000">
              <a:off x="4301300" y="3148854"/>
              <a:ext cx="805200" cy="2550900"/>
            </a:xfrm>
            <a:prstGeom prst="straightConnector1">
              <a:avLst/>
            </a:prstGeom>
            <a:noFill/>
            <a:ln cap="flat" cmpd="sng" w="14300">
              <a:solidFill>
                <a:schemeClr val="accent1"/>
              </a:solidFill>
              <a:prstDash val="solid"/>
              <a:miter lim="8000"/>
              <a:headEnd len="sm" w="sm" type="none"/>
              <a:tailEnd len="sm" w="sm" type="none"/>
            </a:ln>
          </p:spPr>
        </p:cxnSp>
        <p:cxnSp>
          <p:nvCxnSpPr>
            <p:cNvPr id="949" name="Google Shape;949;p131"/>
            <p:cNvCxnSpPr/>
            <p:nvPr/>
          </p:nvCxnSpPr>
          <p:spPr>
            <a:xfrm flipH="1" rot="10800000">
              <a:off x="5106500" y="4288254"/>
              <a:ext cx="1789800" cy="1411500"/>
            </a:xfrm>
            <a:prstGeom prst="straightConnector1">
              <a:avLst/>
            </a:prstGeom>
            <a:noFill/>
            <a:ln cap="flat" cmpd="sng" w="14300">
              <a:solidFill>
                <a:schemeClr val="accent1"/>
              </a:solidFill>
              <a:prstDash val="solid"/>
              <a:miter lim="8000"/>
              <a:headEnd len="sm" w="sm" type="none"/>
              <a:tailEnd len="sm" w="sm" type="none"/>
            </a:ln>
          </p:spPr>
        </p:cxnSp>
        <p:cxnSp>
          <p:nvCxnSpPr>
            <p:cNvPr id="950" name="Google Shape;950;p131"/>
            <p:cNvCxnSpPr/>
            <p:nvPr/>
          </p:nvCxnSpPr>
          <p:spPr>
            <a:xfrm>
              <a:off x="2602055" y="2522190"/>
              <a:ext cx="2473500" cy="3166200"/>
            </a:xfrm>
            <a:prstGeom prst="straightConnector1">
              <a:avLst/>
            </a:prstGeom>
            <a:noFill/>
            <a:ln cap="flat" cmpd="sng" w="14300">
              <a:solidFill>
                <a:srgbClr val="FF0000"/>
              </a:solidFill>
              <a:prstDash val="solid"/>
              <a:miter lim="8000"/>
              <a:headEnd len="sm" w="sm" type="none"/>
              <a:tailEnd len="sm" w="sm" type="none"/>
            </a:ln>
          </p:spPr>
        </p:cxnSp>
        <p:cxnSp>
          <p:nvCxnSpPr>
            <p:cNvPr id="951" name="Google Shape;951;p131"/>
            <p:cNvCxnSpPr/>
            <p:nvPr/>
          </p:nvCxnSpPr>
          <p:spPr>
            <a:xfrm>
              <a:off x="1906238" y="4275806"/>
              <a:ext cx="3198000" cy="1412700"/>
            </a:xfrm>
            <a:prstGeom prst="straightConnector1">
              <a:avLst/>
            </a:prstGeom>
            <a:noFill/>
            <a:ln cap="flat" cmpd="sng" w="14300">
              <a:solidFill>
                <a:schemeClr val="accent1"/>
              </a:solidFill>
              <a:prstDash val="solid"/>
              <a:miter lim="8000"/>
              <a:headEnd len="sm" w="sm" type="none"/>
              <a:tailEnd len="sm" w="sm" type="none"/>
            </a:ln>
          </p:spPr>
        </p:cxnSp>
        <p:cxnSp>
          <p:nvCxnSpPr>
            <p:cNvPr id="952" name="Google Shape;952;p131"/>
            <p:cNvCxnSpPr/>
            <p:nvPr/>
          </p:nvCxnSpPr>
          <p:spPr>
            <a:xfrm>
              <a:off x="2571054" y="3544280"/>
              <a:ext cx="2533200" cy="2144100"/>
            </a:xfrm>
            <a:prstGeom prst="straightConnector1">
              <a:avLst/>
            </a:prstGeom>
            <a:noFill/>
            <a:ln cap="flat" cmpd="sng" w="14300">
              <a:solidFill>
                <a:schemeClr val="accent1"/>
              </a:solidFill>
              <a:prstDash val="solid"/>
              <a:miter lim="8000"/>
              <a:headEnd len="sm" w="sm" type="none"/>
              <a:tailEnd len="sm" w="sm" type="none"/>
            </a:ln>
          </p:spPr>
        </p:cxnSp>
        <p:cxnSp>
          <p:nvCxnSpPr>
            <p:cNvPr id="953" name="Google Shape;953;p131"/>
            <p:cNvCxnSpPr/>
            <p:nvPr/>
          </p:nvCxnSpPr>
          <p:spPr>
            <a:xfrm>
              <a:off x="3278566" y="3935478"/>
              <a:ext cx="1827900" cy="1764300"/>
            </a:xfrm>
            <a:prstGeom prst="straightConnector1">
              <a:avLst/>
            </a:prstGeom>
            <a:noFill/>
            <a:ln cap="flat" cmpd="sng" w="14300">
              <a:solidFill>
                <a:schemeClr val="accent1"/>
              </a:solidFill>
              <a:prstDash val="solid"/>
              <a:miter lim="8000"/>
              <a:headEnd len="sm" w="sm" type="none"/>
              <a:tailEnd len="sm" w="sm" type="none"/>
            </a:ln>
          </p:spPr>
        </p:cxnSp>
        <p:cxnSp>
          <p:nvCxnSpPr>
            <p:cNvPr id="954" name="Google Shape;954;p131"/>
            <p:cNvCxnSpPr/>
            <p:nvPr/>
          </p:nvCxnSpPr>
          <p:spPr>
            <a:xfrm>
              <a:off x="3746810" y="3623534"/>
              <a:ext cx="1359600" cy="2064900"/>
            </a:xfrm>
            <a:prstGeom prst="straightConnector1">
              <a:avLst/>
            </a:prstGeom>
            <a:noFill/>
            <a:ln cap="flat" cmpd="sng" w="14300">
              <a:solidFill>
                <a:schemeClr val="accent1"/>
              </a:solidFill>
              <a:prstDash val="solid"/>
              <a:miter lim="8000"/>
              <a:headEnd len="sm" w="sm" type="none"/>
              <a:tailEnd len="sm" w="sm" type="none"/>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8" name="Shape 958"/>
        <p:cNvGrpSpPr/>
        <p:nvPr/>
      </p:nvGrpSpPr>
      <p:grpSpPr>
        <a:xfrm>
          <a:off x="0" y="0"/>
          <a:ext cx="0" cy="0"/>
          <a:chOff x="0" y="0"/>
          <a:chExt cx="0" cy="0"/>
        </a:xfrm>
      </p:grpSpPr>
      <p:sp>
        <p:nvSpPr>
          <p:cNvPr id="959" name="Google Shape;959;p132"/>
          <p:cNvSpPr/>
          <p:nvPr/>
        </p:nvSpPr>
        <p:spPr>
          <a:xfrm>
            <a:off x="524786" y="244502"/>
            <a:ext cx="6900000" cy="715800"/>
          </a:xfrm>
          <a:prstGeom prst="roundRect">
            <a:avLst>
              <a:gd fmla="val 16667" name="adj"/>
            </a:avLst>
          </a:prstGeom>
          <a:solidFill>
            <a:srgbClr val="D8D8D8"/>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60" name="Google Shape;960;p132"/>
          <p:cNvSpPr txBox="1"/>
          <p:nvPr>
            <p:ph idx="12" type="sldNum"/>
          </p:nvPr>
        </p:nvSpPr>
        <p:spPr>
          <a:xfrm>
            <a:off x="4843463" y="3575447"/>
            <a:ext cx="1543200" cy="205500"/>
          </a:xfrm>
          <a:prstGeom prst="rect">
            <a:avLst/>
          </a:prstGeom>
          <a:noFill/>
          <a:ln>
            <a:noFill/>
          </a:ln>
        </p:spPr>
        <p:txBody>
          <a:bodyPr anchorCtr="0" anchor="ctr" bIns="34275" lIns="68575" spcFirstLastPara="1" rIns="68575" wrap="square" tIns="34275">
            <a:normAutofit fontScale="77500" lnSpcReduction="20000"/>
          </a:bodyPr>
          <a:lstStyle/>
          <a:p>
            <a:pPr indent="0" lvl="0" marL="0" rtl="0" algn="l">
              <a:spcBef>
                <a:spcPts val="0"/>
              </a:spcBef>
              <a:spcAft>
                <a:spcPts val="0"/>
              </a:spcAft>
              <a:buClr>
                <a:srgbClr val="000000"/>
              </a:buClr>
              <a:buSzPct val="100000"/>
              <a:buFont typeface="Arial"/>
              <a:buNone/>
            </a:pPr>
            <a:fld id="{00000000-1234-1234-1234-123412341234}" type="slidenum">
              <a:rPr lang="en"/>
              <a:t>‹#›</a:t>
            </a:fld>
            <a:endParaRPr/>
          </a:p>
        </p:txBody>
      </p:sp>
      <p:pic>
        <p:nvPicPr>
          <p:cNvPr id="961" name="Google Shape;961;p132"/>
          <p:cNvPicPr preferRelativeResize="0"/>
          <p:nvPr/>
        </p:nvPicPr>
        <p:blipFill rotWithShape="1">
          <a:blip r:embed="rId3">
            <a:alphaModFix/>
          </a:blip>
          <a:srcRect b="0" l="0" r="0" t="31073"/>
          <a:stretch/>
        </p:blipFill>
        <p:spPr>
          <a:xfrm>
            <a:off x="3546716" y="1180231"/>
            <a:ext cx="4006587" cy="3545288"/>
          </a:xfrm>
          <a:prstGeom prst="rect">
            <a:avLst/>
          </a:prstGeom>
          <a:noFill/>
          <a:ln>
            <a:noFill/>
          </a:ln>
        </p:spPr>
      </p:pic>
      <p:pic>
        <p:nvPicPr>
          <p:cNvPr descr="Uridine diphosphate glucose - Wikipedia" id="962" name="Google Shape;962;p132"/>
          <p:cNvPicPr preferRelativeResize="0"/>
          <p:nvPr/>
        </p:nvPicPr>
        <p:blipFill rotWithShape="1">
          <a:blip r:embed="rId4">
            <a:alphaModFix/>
          </a:blip>
          <a:srcRect b="0" l="0" r="0" t="0"/>
          <a:stretch/>
        </p:blipFill>
        <p:spPr>
          <a:xfrm>
            <a:off x="524786" y="2111072"/>
            <a:ext cx="2405638" cy="1351292"/>
          </a:xfrm>
          <a:prstGeom prst="rect">
            <a:avLst/>
          </a:prstGeom>
          <a:noFill/>
          <a:ln>
            <a:noFill/>
          </a:ln>
        </p:spPr>
      </p:pic>
      <p:sp>
        <p:nvSpPr>
          <p:cNvPr id="963" name="Google Shape;963;p132"/>
          <p:cNvSpPr txBox="1"/>
          <p:nvPr/>
        </p:nvSpPr>
        <p:spPr>
          <a:xfrm>
            <a:off x="637036" y="325009"/>
            <a:ext cx="6849600" cy="484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700">
                <a:solidFill>
                  <a:schemeClr val="dk1"/>
                </a:solidFill>
                <a:latin typeface="Calibri"/>
                <a:ea typeface="Calibri"/>
                <a:cs typeface="Calibri"/>
                <a:sym typeface="Calibri"/>
              </a:rPr>
              <a:t>Making cellulose….. with cellulose synthase</a:t>
            </a:r>
            <a:endParaRPr sz="1100"/>
          </a:p>
        </p:txBody>
      </p:sp>
      <p:sp>
        <p:nvSpPr>
          <p:cNvPr id="964" name="Google Shape;964;p132"/>
          <p:cNvSpPr txBox="1"/>
          <p:nvPr/>
        </p:nvSpPr>
        <p:spPr>
          <a:xfrm>
            <a:off x="3121818" y="4805852"/>
            <a:ext cx="69000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https://pdb101.rcsb.org/sci-art/goodsell-gallery/cellulose-synthase</a:t>
            </a:r>
            <a:endParaRPr sz="1100"/>
          </a:p>
        </p:txBody>
      </p:sp>
      <p:sp>
        <p:nvSpPr>
          <p:cNvPr id="965" name="Google Shape;965;p132"/>
          <p:cNvSpPr txBox="1"/>
          <p:nvPr/>
        </p:nvSpPr>
        <p:spPr>
          <a:xfrm>
            <a:off x="784847" y="3462364"/>
            <a:ext cx="1754400" cy="346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800">
                <a:solidFill>
                  <a:schemeClr val="dk1"/>
                </a:solidFill>
                <a:latin typeface="Calibri"/>
                <a:ea typeface="Calibri"/>
                <a:cs typeface="Calibri"/>
                <a:sym typeface="Calibri"/>
              </a:rPr>
              <a:t>UDP-</a:t>
            </a:r>
            <a:r>
              <a:rPr lang="en" sz="1800">
                <a:solidFill>
                  <a:srgbClr val="FF0000"/>
                </a:solidFill>
                <a:latin typeface="Calibri"/>
                <a:ea typeface="Calibri"/>
                <a:cs typeface="Calibri"/>
                <a:sym typeface="Calibri"/>
              </a:rPr>
              <a:t>glucose</a:t>
            </a:r>
            <a:endParaRPr sz="1100"/>
          </a:p>
        </p:txBody>
      </p:sp>
      <p:grpSp>
        <p:nvGrpSpPr>
          <p:cNvPr id="966" name="Google Shape;966;p132"/>
          <p:cNvGrpSpPr/>
          <p:nvPr/>
        </p:nvGrpSpPr>
        <p:grpSpPr>
          <a:xfrm>
            <a:off x="1149674" y="1437653"/>
            <a:ext cx="1021050" cy="723451"/>
            <a:chOff x="1532899" y="1916871"/>
            <a:chExt cx="1361400" cy="964601"/>
          </a:xfrm>
        </p:grpSpPr>
        <p:cxnSp>
          <p:nvCxnSpPr>
            <p:cNvPr id="967" name="Google Shape;967;p132"/>
            <p:cNvCxnSpPr/>
            <p:nvPr/>
          </p:nvCxnSpPr>
          <p:spPr>
            <a:xfrm flipH="1">
              <a:off x="1574267" y="2412272"/>
              <a:ext cx="357900" cy="469200"/>
            </a:xfrm>
            <a:prstGeom prst="straightConnector1">
              <a:avLst/>
            </a:prstGeom>
            <a:noFill/>
            <a:ln cap="flat" cmpd="sng" w="21425">
              <a:solidFill>
                <a:srgbClr val="FF0000"/>
              </a:solidFill>
              <a:prstDash val="solid"/>
              <a:miter lim="8000"/>
              <a:headEnd len="sm" w="sm" type="none"/>
              <a:tailEnd len="med" w="med" type="triangle"/>
            </a:ln>
          </p:spPr>
        </p:cxnSp>
        <p:sp>
          <p:nvSpPr>
            <p:cNvPr id="968" name="Google Shape;968;p132"/>
            <p:cNvSpPr txBox="1"/>
            <p:nvPr/>
          </p:nvSpPr>
          <p:spPr>
            <a:xfrm>
              <a:off x="1532899" y="1916871"/>
              <a:ext cx="1361400" cy="461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rgbClr val="FF0000"/>
                  </a:solidFill>
                  <a:latin typeface="Calibri"/>
                  <a:ea typeface="Calibri"/>
                  <a:cs typeface="Calibri"/>
                  <a:sym typeface="Calibri"/>
                </a:rPr>
                <a:t>glucose</a:t>
              </a:r>
              <a:endParaRPr sz="1100"/>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6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2" name="Shape 972"/>
        <p:cNvGrpSpPr/>
        <p:nvPr/>
      </p:nvGrpSpPr>
      <p:grpSpPr>
        <a:xfrm>
          <a:off x="0" y="0"/>
          <a:ext cx="0" cy="0"/>
          <a:chOff x="0" y="0"/>
          <a:chExt cx="0" cy="0"/>
        </a:xfrm>
      </p:grpSpPr>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6" name="Shape 976"/>
        <p:cNvGrpSpPr/>
        <p:nvPr/>
      </p:nvGrpSpPr>
      <p:grpSpPr>
        <a:xfrm>
          <a:off x="0" y="0"/>
          <a:ext cx="0" cy="0"/>
          <a:chOff x="0" y="0"/>
          <a:chExt cx="0" cy="0"/>
        </a:xfrm>
      </p:grpSpPr>
      <p:sp>
        <p:nvSpPr>
          <p:cNvPr id="977" name="Google Shape;977;p134"/>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grpSp>
        <p:nvGrpSpPr>
          <p:cNvPr id="978" name="Google Shape;978;p134"/>
          <p:cNvGrpSpPr/>
          <p:nvPr/>
        </p:nvGrpSpPr>
        <p:grpSpPr>
          <a:xfrm>
            <a:off x="2054811" y="559076"/>
            <a:ext cx="4959730" cy="4133108"/>
            <a:chOff x="2739748" y="745434"/>
            <a:chExt cx="6612973" cy="5510811"/>
          </a:xfrm>
        </p:grpSpPr>
        <p:pic>
          <p:nvPicPr>
            <p:cNvPr descr="Image result for ribosomes protein synthesis" id="979" name="Google Shape;979;p134"/>
            <p:cNvPicPr preferRelativeResize="0"/>
            <p:nvPr/>
          </p:nvPicPr>
          <p:blipFill rotWithShape="1">
            <a:blip r:embed="rId3">
              <a:alphaModFix/>
            </a:blip>
            <a:srcRect b="0" l="0" r="0" t="0"/>
            <a:stretch/>
          </p:blipFill>
          <p:spPr>
            <a:xfrm>
              <a:off x="2739748" y="745434"/>
              <a:ext cx="6612973" cy="5510811"/>
            </a:xfrm>
            <a:prstGeom prst="rect">
              <a:avLst/>
            </a:prstGeom>
            <a:noFill/>
            <a:ln>
              <a:noFill/>
            </a:ln>
          </p:spPr>
        </p:pic>
        <p:sp>
          <p:nvSpPr>
            <p:cNvPr id="980" name="Google Shape;980;p134"/>
            <p:cNvSpPr txBox="1"/>
            <p:nvPr/>
          </p:nvSpPr>
          <p:spPr>
            <a:xfrm>
              <a:off x="6374297" y="5380886"/>
              <a:ext cx="705600" cy="5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Arial"/>
                  <a:ea typeface="Arial"/>
                  <a:cs typeface="Arial"/>
                  <a:sym typeface="Arial"/>
                </a:rPr>
                <a:t>A</a:t>
              </a:r>
              <a:endParaRPr sz="1100"/>
            </a:p>
          </p:txBody>
        </p:sp>
        <p:sp>
          <p:nvSpPr>
            <p:cNvPr id="981" name="Google Shape;981;p134"/>
            <p:cNvSpPr txBox="1"/>
            <p:nvPr/>
          </p:nvSpPr>
          <p:spPr>
            <a:xfrm>
              <a:off x="5121757" y="5380886"/>
              <a:ext cx="705600" cy="5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Arial"/>
                  <a:ea typeface="Arial"/>
                  <a:cs typeface="Arial"/>
                  <a:sym typeface="Arial"/>
                </a:rPr>
                <a:t>E</a:t>
              </a:r>
              <a:endParaRPr sz="1100"/>
            </a:p>
          </p:txBody>
        </p:sp>
        <p:sp>
          <p:nvSpPr>
            <p:cNvPr id="982" name="Google Shape;982;p134"/>
            <p:cNvSpPr txBox="1"/>
            <p:nvPr/>
          </p:nvSpPr>
          <p:spPr>
            <a:xfrm>
              <a:off x="5814392" y="5380885"/>
              <a:ext cx="705600" cy="5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Arial"/>
                  <a:ea typeface="Arial"/>
                  <a:cs typeface="Arial"/>
                  <a:sym typeface="Arial"/>
                </a:rPr>
                <a:t>P</a:t>
              </a:r>
              <a:endParaRPr sz="1100"/>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6" name="Shape 986"/>
        <p:cNvGrpSpPr/>
        <p:nvPr/>
      </p:nvGrpSpPr>
      <p:grpSpPr>
        <a:xfrm>
          <a:off x="0" y="0"/>
          <a:ext cx="0" cy="0"/>
          <a:chOff x="0" y="0"/>
          <a:chExt cx="0" cy="0"/>
        </a:xfrm>
      </p:grpSpPr>
      <p:sp>
        <p:nvSpPr>
          <p:cNvPr id="987" name="Google Shape;987;p13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pic>
        <p:nvPicPr>
          <p:cNvPr descr="Image result for tRNA" id="988" name="Google Shape;988;p135"/>
          <p:cNvPicPr preferRelativeResize="0"/>
          <p:nvPr/>
        </p:nvPicPr>
        <p:blipFill rotWithShape="1">
          <a:blip r:embed="rId3">
            <a:alphaModFix/>
          </a:blip>
          <a:srcRect b="10233" l="0" r="0" t="24548"/>
          <a:stretch/>
        </p:blipFill>
        <p:spPr>
          <a:xfrm>
            <a:off x="951897" y="952124"/>
            <a:ext cx="7315200" cy="357808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2" name="Shape 992"/>
        <p:cNvGrpSpPr/>
        <p:nvPr/>
      </p:nvGrpSpPr>
      <p:grpSpPr>
        <a:xfrm>
          <a:off x="0" y="0"/>
          <a:ext cx="0" cy="0"/>
          <a:chOff x="0" y="0"/>
          <a:chExt cx="0" cy="0"/>
        </a:xfrm>
      </p:grpSpPr>
      <p:sp>
        <p:nvSpPr>
          <p:cNvPr id="993" name="Google Shape;993;p136"/>
          <p:cNvSpPr/>
          <p:nvPr/>
        </p:nvSpPr>
        <p:spPr>
          <a:xfrm>
            <a:off x="1298972" y="96442"/>
            <a:ext cx="6467400" cy="650100"/>
          </a:xfrm>
          <a:prstGeom prst="roundRect">
            <a:avLst>
              <a:gd fmla="val 16667" name="adj"/>
            </a:avLst>
          </a:prstGeom>
          <a:gradFill>
            <a:gsLst>
              <a:gs pos="0">
                <a:schemeClr val="lt1"/>
              </a:gs>
              <a:gs pos="100000">
                <a:srgbClr val="DDDDDD"/>
              </a:gs>
            </a:gsLst>
            <a:lin ang="5400012" scaled="0"/>
          </a:gradFill>
          <a:ln cap="flat" cmpd="sng" w="7150">
            <a:solidFill>
              <a:schemeClr val="dk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rgbClr val="FA2F1A"/>
              </a:solidFill>
              <a:latin typeface="Arial"/>
              <a:ea typeface="Arial"/>
              <a:cs typeface="Arial"/>
              <a:sym typeface="Arial"/>
            </a:endParaRPr>
          </a:p>
        </p:txBody>
      </p:sp>
      <p:sp>
        <p:nvSpPr>
          <p:cNvPr id="994" name="Google Shape;994;p136"/>
          <p:cNvSpPr txBox="1"/>
          <p:nvPr/>
        </p:nvSpPr>
        <p:spPr>
          <a:xfrm>
            <a:off x="1435894" y="3943351"/>
            <a:ext cx="64008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chemeClr val="dk1"/>
                </a:solidFill>
                <a:latin typeface="Comic Sans MS"/>
                <a:ea typeface="Comic Sans MS"/>
                <a:cs typeface="Comic Sans MS"/>
                <a:sym typeface="Comic Sans MS"/>
              </a:rPr>
              <a:t>Six high school science teachers created the first-ever physical models of the ribosome…based on atomic coordinate data.</a:t>
            </a:r>
            <a:endParaRPr sz="1100"/>
          </a:p>
        </p:txBody>
      </p:sp>
      <p:pic>
        <p:nvPicPr>
          <p:cNvPr descr="TheTeam_cropped" id="995" name="Google Shape;995;p136"/>
          <p:cNvPicPr preferRelativeResize="0"/>
          <p:nvPr/>
        </p:nvPicPr>
        <p:blipFill rotWithShape="1">
          <a:blip r:embed="rId3">
            <a:alphaModFix/>
          </a:blip>
          <a:srcRect b="0" l="0" r="0" t="0"/>
          <a:stretch/>
        </p:blipFill>
        <p:spPr>
          <a:xfrm>
            <a:off x="1907381" y="992982"/>
            <a:ext cx="5372099" cy="2607468"/>
          </a:xfrm>
          <a:prstGeom prst="rect">
            <a:avLst/>
          </a:prstGeom>
          <a:noFill/>
          <a:ln>
            <a:noFill/>
          </a:ln>
        </p:spPr>
      </p:pic>
      <p:grpSp>
        <p:nvGrpSpPr>
          <p:cNvPr id="996" name="Google Shape;996;p136"/>
          <p:cNvGrpSpPr/>
          <p:nvPr/>
        </p:nvGrpSpPr>
        <p:grpSpPr>
          <a:xfrm>
            <a:off x="2228850" y="3607595"/>
            <a:ext cx="4829175" cy="357188"/>
            <a:chOff x="912" y="3408"/>
            <a:chExt cx="4056" cy="300"/>
          </a:xfrm>
        </p:grpSpPr>
        <p:sp>
          <p:nvSpPr>
            <p:cNvPr id="997" name="Google Shape;997;p136"/>
            <p:cNvSpPr txBox="1"/>
            <p:nvPr/>
          </p:nvSpPr>
          <p:spPr>
            <a:xfrm>
              <a:off x="912" y="3408"/>
              <a:ext cx="600" cy="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omic Sans MS"/>
                  <a:ea typeface="Comic Sans MS"/>
                  <a:cs typeface="Comic Sans MS"/>
                  <a:sym typeface="Comic Sans MS"/>
                </a:rPr>
                <a:t>Jon</a:t>
              </a:r>
              <a:endParaRPr sz="1100"/>
            </a:p>
          </p:txBody>
        </p:sp>
        <p:sp>
          <p:nvSpPr>
            <p:cNvPr id="998" name="Google Shape;998;p136"/>
            <p:cNvSpPr txBox="1"/>
            <p:nvPr/>
          </p:nvSpPr>
          <p:spPr>
            <a:xfrm>
              <a:off x="1488" y="3408"/>
              <a:ext cx="600" cy="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omic Sans MS"/>
                  <a:ea typeface="Comic Sans MS"/>
                  <a:cs typeface="Comic Sans MS"/>
                  <a:sym typeface="Comic Sans MS"/>
                </a:rPr>
                <a:t>Donna</a:t>
              </a:r>
              <a:endParaRPr sz="1100"/>
            </a:p>
          </p:txBody>
        </p:sp>
        <p:sp>
          <p:nvSpPr>
            <p:cNvPr id="999" name="Google Shape;999;p136"/>
            <p:cNvSpPr txBox="1"/>
            <p:nvPr/>
          </p:nvSpPr>
          <p:spPr>
            <a:xfrm>
              <a:off x="2256" y="3408"/>
              <a:ext cx="600" cy="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omic Sans MS"/>
                  <a:ea typeface="Comic Sans MS"/>
                  <a:cs typeface="Comic Sans MS"/>
                  <a:sym typeface="Comic Sans MS"/>
                </a:rPr>
                <a:t>Karen</a:t>
              </a:r>
              <a:endParaRPr sz="1100"/>
            </a:p>
          </p:txBody>
        </p:sp>
        <p:sp>
          <p:nvSpPr>
            <p:cNvPr id="1000" name="Google Shape;1000;p136"/>
            <p:cNvSpPr txBox="1"/>
            <p:nvPr/>
          </p:nvSpPr>
          <p:spPr>
            <a:xfrm>
              <a:off x="2928" y="3408"/>
              <a:ext cx="600" cy="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omic Sans MS"/>
                  <a:ea typeface="Comic Sans MS"/>
                  <a:cs typeface="Comic Sans MS"/>
                  <a:sym typeface="Comic Sans MS"/>
                </a:rPr>
                <a:t>Dean</a:t>
              </a:r>
              <a:endParaRPr sz="1100"/>
            </a:p>
          </p:txBody>
        </p:sp>
        <p:sp>
          <p:nvSpPr>
            <p:cNvPr id="1001" name="Google Shape;1001;p136"/>
            <p:cNvSpPr txBox="1"/>
            <p:nvPr/>
          </p:nvSpPr>
          <p:spPr>
            <a:xfrm>
              <a:off x="3504" y="3408"/>
              <a:ext cx="600" cy="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omic Sans MS"/>
                  <a:ea typeface="Comic Sans MS"/>
                  <a:cs typeface="Comic Sans MS"/>
                  <a:sym typeface="Comic Sans MS"/>
                </a:rPr>
                <a:t>Donnie</a:t>
              </a:r>
              <a:endParaRPr sz="1100"/>
            </a:p>
          </p:txBody>
        </p:sp>
        <p:sp>
          <p:nvSpPr>
            <p:cNvPr id="1002" name="Google Shape;1002;p136"/>
            <p:cNvSpPr txBox="1"/>
            <p:nvPr/>
          </p:nvSpPr>
          <p:spPr>
            <a:xfrm>
              <a:off x="4368" y="3408"/>
              <a:ext cx="600" cy="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omic Sans MS"/>
                  <a:ea typeface="Comic Sans MS"/>
                  <a:cs typeface="Comic Sans MS"/>
                  <a:sym typeface="Comic Sans MS"/>
                </a:rPr>
                <a:t>Pete</a:t>
              </a:r>
              <a:endParaRPr sz="1100"/>
            </a:p>
          </p:txBody>
        </p:sp>
      </p:grpSp>
      <p:sp>
        <p:nvSpPr>
          <p:cNvPr id="1003" name="Google Shape;1003;p136"/>
          <p:cNvSpPr txBox="1"/>
          <p:nvPr/>
        </p:nvSpPr>
        <p:spPr>
          <a:xfrm>
            <a:off x="1850232" y="200025"/>
            <a:ext cx="5293500" cy="438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400">
                <a:solidFill>
                  <a:srgbClr val="FF0000"/>
                </a:solidFill>
                <a:latin typeface="Arial"/>
                <a:ea typeface="Arial"/>
                <a:cs typeface="Arial"/>
                <a:sym typeface="Arial"/>
              </a:rPr>
              <a:t>The 3D Translation Team</a:t>
            </a:r>
            <a:endParaRPr sz="1100"/>
          </a:p>
        </p:txBody>
      </p:sp>
      <p:pic>
        <p:nvPicPr>
          <p:cNvPr id="1004" name="Google Shape;1004;p136"/>
          <p:cNvPicPr preferRelativeResize="0"/>
          <p:nvPr/>
        </p:nvPicPr>
        <p:blipFill rotWithShape="1">
          <a:blip r:embed="rId4">
            <a:alphaModFix/>
          </a:blip>
          <a:srcRect b="0" l="0" r="0" t="0"/>
          <a:stretch/>
        </p:blipFill>
        <p:spPr>
          <a:xfrm>
            <a:off x="6972300" y="857250"/>
            <a:ext cx="847725" cy="10858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4"/>
                                        </p:tgtEl>
                                        <p:attrNameLst>
                                          <p:attrName>style.visibility</p:attrName>
                                        </p:attrNameLst>
                                      </p:cBhvr>
                                      <p:to>
                                        <p:strVal val="visible"/>
                                      </p:to>
                                    </p:set>
                                    <p:animEffect filter="fade" transition="in">
                                      <p:cBhvr>
                                        <p:cTn dur="500"/>
                                        <p:tgtEl>
                                          <p:spTgt spid="10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8" name="Shape 1008"/>
        <p:cNvGrpSpPr/>
        <p:nvPr/>
      </p:nvGrpSpPr>
      <p:grpSpPr>
        <a:xfrm>
          <a:off x="0" y="0"/>
          <a:ext cx="0" cy="0"/>
          <a:chOff x="0" y="0"/>
          <a:chExt cx="0" cy="0"/>
        </a:xfrm>
      </p:grpSpPr>
      <p:sp>
        <p:nvSpPr>
          <p:cNvPr id="1009" name="Google Shape;1009;p137"/>
          <p:cNvSpPr/>
          <p:nvPr/>
        </p:nvSpPr>
        <p:spPr>
          <a:xfrm>
            <a:off x="1298972" y="96441"/>
            <a:ext cx="6467400" cy="743100"/>
          </a:xfrm>
          <a:prstGeom prst="roundRect">
            <a:avLst>
              <a:gd fmla="val 16667" name="adj"/>
            </a:avLst>
          </a:prstGeom>
          <a:gradFill>
            <a:gsLst>
              <a:gs pos="0">
                <a:schemeClr val="lt1"/>
              </a:gs>
              <a:gs pos="100000">
                <a:srgbClr val="DDDDDD"/>
              </a:gs>
            </a:gsLst>
            <a:lin ang="5400012" scaled="0"/>
          </a:gradFill>
          <a:ln cap="flat" cmpd="sng" w="7150">
            <a:solidFill>
              <a:schemeClr val="dk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rgbClr val="FA2F1A"/>
              </a:solidFill>
              <a:latin typeface="Arial"/>
              <a:ea typeface="Arial"/>
              <a:cs typeface="Arial"/>
              <a:sym typeface="Arial"/>
            </a:endParaRPr>
          </a:p>
        </p:txBody>
      </p:sp>
      <p:pic>
        <p:nvPicPr>
          <p:cNvPr id="1010" name="Google Shape;1010;p137"/>
          <p:cNvPicPr preferRelativeResize="0"/>
          <p:nvPr/>
        </p:nvPicPr>
        <p:blipFill rotWithShape="1">
          <a:blip r:embed="rId3">
            <a:alphaModFix/>
          </a:blip>
          <a:srcRect b="0" l="0" r="0" t="0"/>
          <a:stretch/>
        </p:blipFill>
        <p:spPr>
          <a:xfrm>
            <a:off x="2171700" y="971551"/>
            <a:ext cx="4743452" cy="3556398"/>
          </a:xfrm>
          <a:prstGeom prst="rect">
            <a:avLst/>
          </a:prstGeom>
          <a:noFill/>
          <a:ln>
            <a:noFill/>
          </a:ln>
        </p:spPr>
      </p:pic>
      <p:sp>
        <p:nvSpPr>
          <p:cNvPr id="1011" name="Google Shape;1011;p137"/>
          <p:cNvSpPr txBox="1"/>
          <p:nvPr/>
        </p:nvSpPr>
        <p:spPr>
          <a:xfrm>
            <a:off x="4057650" y="114300"/>
            <a:ext cx="38289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lt1"/>
                </a:solidFill>
                <a:latin typeface="Comic Sans MS"/>
                <a:ea typeface="Comic Sans MS"/>
                <a:cs typeface="Comic Sans MS"/>
                <a:sym typeface="Comic Sans MS"/>
              </a:rPr>
              <a:t>The 70s Ribosome</a:t>
            </a:r>
            <a:endParaRPr sz="1100"/>
          </a:p>
        </p:txBody>
      </p:sp>
      <p:sp>
        <p:nvSpPr>
          <p:cNvPr id="1012" name="Google Shape;1012;p137"/>
          <p:cNvSpPr txBox="1"/>
          <p:nvPr/>
        </p:nvSpPr>
        <p:spPr>
          <a:xfrm>
            <a:off x="1714500" y="114300"/>
            <a:ext cx="5829300" cy="715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omic Sans MS"/>
                <a:ea typeface="Comic Sans MS"/>
                <a:cs typeface="Comic Sans MS"/>
                <a:sym typeface="Comic Sans MS"/>
              </a:rPr>
              <a:t>From the research lab ……to the classroom ….and back again, in less than 6 months.</a:t>
            </a:r>
            <a:endParaRPr sz="1100"/>
          </a:p>
        </p:txBody>
      </p:sp>
      <p:sp>
        <p:nvSpPr>
          <p:cNvPr id="1013" name="Google Shape;1013;p137"/>
          <p:cNvSpPr txBox="1"/>
          <p:nvPr/>
        </p:nvSpPr>
        <p:spPr>
          <a:xfrm>
            <a:off x="2571750" y="4629150"/>
            <a:ext cx="41721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rgbClr val="FF0000"/>
                </a:solidFill>
                <a:latin typeface="Comic Sans MS"/>
                <a:ea typeface="Comic Sans MS"/>
                <a:cs typeface="Comic Sans MS"/>
                <a:sym typeface="Comic Sans MS"/>
              </a:rPr>
              <a:t>Is this a great country…or what?</a:t>
            </a:r>
            <a:endParaRPr sz="1100"/>
          </a:p>
        </p:txBody>
      </p:sp>
      <p:sp>
        <p:nvSpPr>
          <p:cNvPr id="1014" name="Google Shape;1014;p137"/>
          <p:cNvSpPr txBox="1"/>
          <p:nvPr/>
        </p:nvSpPr>
        <p:spPr>
          <a:xfrm>
            <a:off x="4171950" y="1085851"/>
            <a:ext cx="21717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chemeClr val="lt1"/>
                </a:solidFill>
                <a:latin typeface="Comic Sans MS"/>
                <a:ea typeface="Comic Sans MS"/>
                <a:cs typeface="Comic Sans MS"/>
                <a:sym typeface="Comic Sans MS"/>
              </a:rPr>
              <a:t>The 70s Ribosome</a:t>
            </a:r>
            <a:endParaRPr sz="1100"/>
          </a:p>
        </p:txBody>
      </p:sp>
      <p:sp>
        <p:nvSpPr>
          <p:cNvPr id="1015" name="Google Shape;1015;p137"/>
          <p:cNvSpPr txBox="1"/>
          <p:nvPr/>
        </p:nvSpPr>
        <p:spPr>
          <a:xfrm>
            <a:off x="2686050" y="4057651"/>
            <a:ext cx="8001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rgbClr val="FFFF00"/>
                </a:solidFill>
                <a:latin typeface="Comic Sans MS"/>
                <a:ea typeface="Comic Sans MS"/>
                <a:cs typeface="Comic Sans MS"/>
                <a:sym typeface="Comic Sans MS"/>
              </a:rPr>
              <a:t>mRNA</a:t>
            </a:r>
            <a:endParaRPr sz="1100"/>
          </a:p>
        </p:txBody>
      </p:sp>
      <p:sp>
        <p:nvSpPr>
          <p:cNvPr id="1016" name="Google Shape;1016;p137"/>
          <p:cNvSpPr txBox="1"/>
          <p:nvPr/>
        </p:nvSpPr>
        <p:spPr>
          <a:xfrm>
            <a:off x="5314950" y="4171951"/>
            <a:ext cx="17718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rgbClr val="CC0000"/>
                </a:solidFill>
                <a:latin typeface="Comic Sans MS"/>
                <a:ea typeface="Comic Sans MS"/>
                <a:cs typeface="Comic Sans MS"/>
                <a:sym typeface="Comic Sans MS"/>
              </a:rPr>
              <a:t>nascent peptide</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013"/>
                                        </p:tgtEl>
                                        <p:attrNameLst>
                                          <p:attrName>style.visibility</p:attrName>
                                        </p:attrNameLst>
                                      </p:cBhvr>
                                      <p:to>
                                        <p:strVal val="visible"/>
                                      </p:to>
                                    </p:set>
                                    <p:anim calcmode="lin" valueType="num">
                                      <p:cBhvr additive="base">
                                        <p:cTn dur="500"/>
                                        <p:tgtEl>
                                          <p:spTgt spid="1013"/>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0" name="Shape 1020"/>
        <p:cNvGrpSpPr/>
        <p:nvPr/>
      </p:nvGrpSpPr>
      <p:grpSpPr>
        <a:xfrm>
          <a:off x="0" y="0"/>
          <a:ext cx="0" cy="0"/>
          <a:chOff x="0" y="0"/>
          <a:chExt cx="0" cy="0"/>
        </a:xfrm>
      </p:grpSpPr>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24" name="Shape 1024"/>
        <p:cNvGrpSpPr/>
        <p:nvPr/>
      </p:nvGrpSpPr>
      <p:grpSpPr>
        <a:xfrm>
          <a:off x="0" y="0"/>
          <a:ext cx="0" cy="0"/>
          <a:chOff x="0" y="0"/>
          <a:chExt cx="0" cy="0"/>
        </a:xfrm>
      </p:grpSpPr>
      <p:pic>
        <p:nvPicPr>
          <p:cNvPr id="1025" name="Google Shape;1025;p139"/>
          <p:cNvPicPr preferRelativeResize="0"/>
          <p:nvPr/>
        </p:nvPicPr>
        <p:blipFill rotWithShape="1">
          <a:blip r:embed="rId4">
            <a:alphaModFix/>
          </a:blip>
          <a:srcRect b="0" l="0" r="0" t="0"/>
          <a:stretch/>
        </p:blipFill>
        <p:spPr>
          <a:xfrm>
            <a:off x="5808113" y="1337425"/>
            <a:ext cx="3217113" cy="3217113"/>
          </a:xfrm>
          <a:prstGeom prst="rect">
            <a:avLst/>
          </a:prstGeom>
          <a:noFill/>
          <a:ln>
            <a:noFill/>
          </a:ln>
        </p:spPr>
      </p:pic>
      <p:sp>
        <p:nvSpPr>
          <p:cNvPr id="1026" name="Google Shape;1026;p139"/>
          <p:cNvSpPr txBox="1"/>
          <p:nvPr/>
        </p:nvSpPr>
        <p:spPr>
          <a:xfrm>
            <a:off x="336088" y="983850"/>
            <a:ext cx="5286000" cy="9114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800"/>
              <a:buFont typeface="Arial"/>
              <a:buNone/>
            </a:pPr>
            <a:r>
              <a:rPr b="1" i="0" lang="en" sz="4800" u="none" cap="none" strike="noStrike">
                <a:solidFill>
                  <a:srgbClr val="0B672E"/>
                </a:solidFill>
                <a:latin typeface="Calibri"/>
                <a:ea typeface="Calibri"/>
                <a:cs typeface="Calibri"/>
                <a:sym typeface="Calibri"/>
              </a:rPr>
              <a:t>Copy That!</a:t>
            </a:r>
            <a:endParaRPr b="1" i="0" sz="4800" u="none" cap="none" strike="noStrike">
              <a:solidFill>
                <a:srgbClr val="0B672E"/>
              </a:solidFill>
              <a:latin typeface="Calibri"/>
              <a:ea typeface="Calibri"/>
              <a:cs typeface="Calibri"/>
              <a:sym typeface="Calibri"/>
            </a:endParaRPr>
          </a:p>
        </p:txBody>
      </p:sp>
      <p:sp>
        <p:nvSpPr>
          <p:cNvPr id="1027" name="Google Shape;1027;p139"/>
          <p:cNvSpPr txBox="1"/>
          <p:nvPr/>
        </p:nvSpPr>
        <p:spPr>
          <a:xfrm>
            <a:off x="336075" y="2375350"/>
            <a:ext cx="5286000" cy="5847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rPr b="1" i="1" lang="en" sz="1500" u="none" cap="none" strike="noStrike">
                <a:solidFill>
                  <a:srgbClr val="6C3078"/>
                </a:solidFill>
                <a:latin typeface="Calibri"/>
                <a:ea typeface="Calibri"/>
                <a:cs typeface="Calibri"/>
                <a:sym typeface="Calibri"/>
              </a:rPr>
              <a:t>"It has not escaped our notice that the specific pairing we have postulated immediately suggests a possible copying mechanism for the genetic material."</a:t>
            </a:r>
            <a:endParaRPr b="1" i="1" sz="1500" u="none" cap="none" strike="noStrike">
              <a:solidFill>
                <a:srgbClr val="6C3078"/>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200"/>
              <a:buFont typeface="Arial"/>
              <a:buNone/>
            </a:pPr>
            <a:r>
              <a:rPr b="1" i="1" lang="en" sz="1200" u="none" cap="none" strike="noStrike">
                <a:solidFill>
                  <a:schemeClr val="accent5"/>
                </a:solidFill>
                <a:latin typeface="Calibri"/>
                <a:ea typeface="Calibri"/>
                <a:cs typeface="Calibri"/>
                <a:sym typeface="Calibri"/>
              </a:rPr>
              <a:t>Francis Crick and James Watson</a:t>
            </a:r>
            <a:endParaRPr b="1" i="1" sz="2000" u="none" cap="none" strike="noStrike">
              <a:solidFill>
                <a:srgbClr val="6C3078"/>
              </a:solidFill>
              <a:latin typeface="Calibri"/>
              <a:ea typeface="Calibri"/>
              <a:cs typeface="Calibri"/>
              <a:sym typeface="Calibri"/>
            </a:endParaRPr>
          </a:p>
        </p:txBody>
      </p:sp>
      <p:sp>
        <p:nvSpPr>
          <p:cNvPr id="1028" name="Google Shape;1028;p139"/>
          <p:cNvSpPr txBox="1"/>
          <p:nvPr/>
        </p:nvSpPr>
        <p:spPr>
          <a:xfrm>
            <a:off x="336038" y="1666650"/>
            <a:ext cx="52860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1" lang="en" sz="2000" u="none" cap="none" strike="noStrike">
                <a:solidFill>
                  <a:srgbClr val="0B672E"/>
                </a:solidFill>
                <a:latin typeface="Calibri"/>
                <a:ea typeface="Calibri"/>
                <a:cs typeface="Calibri"/>
                <a:sym typeface="Calibri"/>
              </a:rPr>
              <a:t>Flow of Genetic Information: Replication</a:t>
            </a:r>
            <a:endParaRPr b="0" i="0" sz="2000" u="none" cap="none" strike="noStrike">
              <a:solidFill>
                <a:srgbClr val="0B672E"/>
              </a:solidFill>
              <a:latin typeface="Calibri"/>
              <a:ea typeface="Calibri"/>
              <a:cs typeface="Calibri"/>
              <a:sym typeface="Calibri"/>
            </a:endParaRPr>
          </a:p>
        </p:txBody>
      </p:sp>
      <p:sp>
        <p:nvSpPr>
          <p:cNvPr id="1029" name="Google Shape;1029;p139"/>
          <p:cNvSpPr txBox="1"/>
          <p:nvPr/>
        </p:nvSpPr>
        <p:spPr>
          <a:xfrm>
            <a:off x="5839577" y="4554550"/>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Arial"/>
                <a:ea typeface="Arial"/>
                <a:cs typeface="Arial"/>
                <a:sym typeface="Arial"/>
              </a:rPr>
              <a:t>(Molecule of the Month: DNA Helicase)</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3" name="Shape 1033"/>
        <p:cNvGrpSpPr/>
        <p:nvPr/>
      </p:nvGrpSpPr>
      <p:grpSpPr>
        <a:xfrm>
          <a:off x="0" y="0"/>
          <a:ext cx="0" cy="0"/>
          <a:chOff x="0" y="0"/>
          <a:chExt cx="0" cy="0"/>
        </a:xfrm>
      </p:grpSpPr>
      <p:pic>
        <p:nvPicPr>
          <p:cNvPr id="1034" name="Google Shape;1034;p140"/>
          <p:cNvPicPr preferRelativeResize="0"/>
          <p:nvPr/>
        </p:nvPicPr>
        <p:blipFill>
          <a:blip r:embed="rId3">
            <a:alphaModFix/>
          </a:blip>
          <a:stretch>
            <a:fillRect/>
          </a:stretch>
        </p:blipFill>
        <p:spPr>
          <a:xfrm>
            <a:off x="4237250" y="-185712"/>
            <a:ext cx="4684252" cy="1528225"/>
          </a:xfrm>
          <a:prstGeom prst="rect">
            <a:avLst/>
          </a:prstGeom>
          <a:noFill/>
          <a:ln>
            <a:noFill/>
          </a:ln>
        </p:spPr>
      </p:pic>
      <p:sp>
        <p:nvSpPr>
          <p:cNvPr id="1035" name="Google Shape;1035;p140"/>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Brain dump…</a:t>
            </a:r>
            <a:endParaRPr/>
          </a:p>
        </p:txBody>
      </p:sp>
      <p:sp>
        <p:nvSpPr>
          <p:cNvPr id="1036" name="Google Shape;1036;p140"/>
          <p:cNvSpPr txBox="1"/>
          <p:nvPr/>
        </p:nvSpPr>
        <p:spPr>
          <a:xfrm>
            <a:off x="233200" y="1842650"/>
            <a:ext cx="8758800" cy="2401200"/>
          </a:xfrm>
          <a:prstGeom prst="rect">
            <a:avLst/>
          </a:prstGeom>
          <a:noFill/>
          <a:ln>
            <a:noFill/>
          </a:ln>
        </p:spPr>
        <p:txBody>
          <a:bodyPr anchorCtr="0" anchor="t" bIns="91425" lIns="91425" spcFirstLastPara="1" rIns="91425" wrap="square" tIns="91425">
            <a:spAutoFit/>
          </a:bodyPr>
          <a:lstStyle/>
          <a:p>
            <a:pPr indent="-457200" lvl="0" marL="457200" rtl="0" algn="l">
              <a:spcBef>
                <a:spcPts val="0"/>
              </a:spcBef>
              <a:spcAft>
                <a:spcPts val="0"/>
              </a:spcAft>
              <a:buClr>
                <a:schemeClr val="dk2"/>
              </a:buClr>
              <a:buSzPts val="3600"/>
              <a:buFont typeface="Calibri"/>
              <a:buChar char="●"/>
            </a:pPr>
            <a:r>
              <a:rPr lang="en" sz="3600">
                <a:solidFill>
                  <a:schemeClr val="dk2"/>
                </a:solidFill>
                <a:latin typeface="Calibri"/>
                <a:ea typeface="Calibri"/>
                <a:cs typeface="Calibri"/>
                <a:sym typeface="Calibri"/>
              </a:rPr>
              <a:t>Things I know this about DNA replication include…</a:t>
            </a:r>
            <a:endParaRPr sz="3600">
              <a:solidFill>
                <a:schemeClr val="dk2"/>
              </a:solidFill>
              <a:latin typeface="Calibri"/>
              <a:ea typeface="Calibri"/>
              <a:cs typeface="Calibri"/>
              <a:sym typeface="Calibri"/>
            </a:endParaRPr>
          </a:p>
          <a:p>
            <a:pPr indent="-457200" lvl="0" marL="457200" rtl="0" algn="l">
              <a:spcBef>
                <a:spcPts val="0"/>
              </a:spcBef>
              <a:spcAft>
                <a:spcPts val="0"/>
              </a:spcAft>
              <a:buClr>
                <a:schemeClr val="dk2"/>
              </a:buClr>
              <a:buSzPts val="3600"/>
              <a:buFont typeface="Calibri"/>
              <a:buChar char="●"/>
            </a:pPr>
            <a:r>
              <a:rPr lang="en" sz="3600">
                <a:solidFill>
                  <a:schemeClr val="dk2"/>
                </a:solidFill>
                <a:latin typeface="Calibri"/>
                <a:ea typeface="Calibri"/>
                <a:cs typeface="Calibri"/>
                <a:sym typeface="Calibri"/>
              </a:rPr>
              <a:t>Things I am not sure about or wonder about are...</a:t>
            </a:r>
            <a:endParaRPr sz="3600">
              <a:solidFill>
                <a:schemeClr val="dk2"/>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114"/>
          <p:cNvSpPr txBox="1"/>
          <p:nvPr>
            <p:ph type="title"/>
          </p:nvPr>
        </p:nvSpPr>
        <p:spPr>
          <a:xfrm>
            <a:off x="233200" y="32050"/>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Welcome to the Family!</a:t>
            </a:r>
            <a:endParaRPr/>
          </a:p>
        </p:txBody>
      </p:sp>
      <p:sp>
        <p:nvSpPr>
          <p:cNvPr id="533" name="Google Shape;533;p114"/>
          <p:cNvSpPr txBox="1"/>
          <p:nvPr>
            <p:ph idx="1" type="body"/>
          </p:nvPr>
        </p:nvSpPr>
        <p:spPr>
          <a:xfrm>
            <a:off x="706925" y="1295838"/>
            <a:ext cx="3764100" cy="2551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20% Lifetime Discount</a:t>
            </a:r>
            <a:endParaRPr/>
          </a:p>
          <a:p>
            <a:pPr indent="0" lvl="0" marL="0" rtl="0" algn="l">
              <a:spcBef>
                <a:spcPts val="0"/>
              </a:spcBef>
              <a:spcAft>
                <a:spcPts val="0"/>
              </a:spcAft>
              <a:buNone/>
            </a:pPr>
            <a:r>
              <a:t/>
            </a:r>
            <a:endParaRPr/>
          </a:p>
          <a:p>
            <a:pPr indent="0" lvl="0" marL="0" rtl="0" algn="ctr">
              <a:spcBef>
                <a:spcPts val="0"/>
              </a:spcBef>
              <a:spcAft>
                <a:spcPts val="0"/>
              </a:spcAft>
              <a:buNone/>
            </a:pPr>
            <a:r>
              <a:rPr lang="en"/>
              <a:t>Welcome to attend </a:t>
            </a:r>
            <a:endParaRPr/>
          </a:p>
          <a:p>
            <a:pPr indent="0" lvl="0" marL="0" rtl="0" algn="ctr">
              <a:spcBef>
                <a:spcPts val="0"/>
              </a:spcBef>
              <a:spcAft>
                <a:spcPts val="0"/>
              </a:spcAft>
              <a:buNone/>
            </a:pPr>
            <a:r>
              <a:rPr b="1" lang="en" sz="2100">
                <a:solidFill>
                  <a:schemeClr val="accent1"/>
                </a:solidFill>
              </a:rPr>
              <a:t>Modeling the Molecular World</a:t>
            </a:r>
            <a:r>
              <a:rPr lang="en"/>
              <a:t> free of charge</a:t>
            </a:r>
            <a:endParaRPr/>
          </a:p>
        </p:txBody>
      </p:sp>
      <p:pic>
        <p:nvPicPr>
          <p:cNvPr id="534" name="Google Shape;534;p114"/>
          <p:cNvPicPr preferRelativeResize="0"/>
          <p:nvPr/>
        </p:nvPicPr>
        <p:blipFill>
          <a:blip r:embed="rId3">
            <a:alphaModFix/>
          </a:blip>
          <a:stretch>
            <a:fillRect/>
          </a:stretch>
        </p:blipFill>
        <p:spPr>
          <a:xfrm>
            <a:off x="4768375" y="1065300"/>
            <a:ext cx="3945825" cy="39458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0" name="Shape 1040"/>
        <p:cNvGrpSpPr/>
        <p:nvPr/>
      </p:nvGrpSpPr>
      <p:grpSpPr>
        <a:xfrm>
          <a:off x="0" y="0"/>
          <a:ext cx="0" cy="0"/>
          <a:chOff x="0" y="0"/>
          <a:chExt cx="0" cy="0"/>
        </a:xfrm>
      </p:grpSpPr>
      <p:sp>
        <p:nvSpPr>
          <p:cNvPr id="1041" name="Google Shape;1041;p141"/>
          <p:cNvSpPr txBox="1"/>
          <p:nvPr>
            <p:ph type="title"/>
          </p:nvPr>
        </p:nvSpPr>
        <p:spPr>
          <a:xfrm>
            <a:off x="0" y="167914"/>
            <a:ext cx="9144000" cy="438900"/>
          </a:xfrm>
          <a:prstGeom prst="rect">
            <a:avLst/>
          </a:prstGeom>
        </p:spPr>
        <p:txBody>
          <a:bodyPr anchorCtr="0" anchor="t" bIns="34275" lIns="342900" spcFirstLastPara="1" rIns="68575" wrap="square" tIns="34275">
            <a:noAutofit/>
          </a:bodyPr>
          <a:lstStyle/>
          <a:p>
            <a:pPr indent="0" lvl="0" marL="0" rtl="0" algn="l">
              <a:spcBef>
                <a:spcPts val="0"/>
              </a:spcBef>
              <a:spcAft>
                <a:spcPts val="0"/>
              </a:spcAft>
              <a:buClr>
                <a:schemeClr val="lt1"/>
              </a:buClr>
              <a:buSzPts val="3000"/>
              <a:buFont typeface="Open Sans"/>
              <a:buNone/>
            </a:pPr>
            <a:r>
              <a:rPr lang="en"/>
              <a:t>Why do cells need to copy DNA?</a:t>
            </a:r>
            <a:endParaRPr/>
          </a:p>
          <a:p>
            <a:pPr indent="0" lvl="0" marL="0" rtl="0" algn="l">
              <a:spcBef>
                <a:spcPts val="0"/>
              </a:spcBef>
              <a:spcAft>
                <a:spcPts val="0"/>
              </a:spcAft>
              <a:buNone/>
            </a:pPr>
            <a:r>
              <a:t/>
            </a:r>
            <a:endParaRPr/>
          </a:p>
        </p:txBody>
      </p:sp>
      <p:sp>
        <p:nvSpPr>
          <p:cNvPr id="1042" name="Google Shape;1042;p141"/>
          <p:cNvSpPr txBox="1"/>
          <p:nvPr>
            <p:ph idx="1" type="body"/>
          </p:nvPr>
        </p:nvSpPr>
        <p:spPr>
          <a:xfrm>
            <a:off x="4435079" y="2143125"/>
            <a:ext cx="4382700" cy="1605300"/>
          </a:xfrm>
          <a:prstGeom prst="rect">
            <a:avLst/>
          </a:prstGeom>
        </p:spPr>
        <p:txBody>
          <a:bodyPr anchorCtr="0" anchor="t" bIns="34275" lIns="68575" spcFirstLastPara="1" rIns="68575" wrap="square" tIns="34275">
            <a:noAutofit/>
          </a:bodyPr>
          <a:lstStyle/>
          <a:p>
            <a:pPr indent="0" lvl="0" marL="0" rtl="0" algn="l">
              <a:spcBef>
                <a:spcPts val="800"/>
              </a:spcBef>
              <a:spcAft>
                <a:spcPts val="1200"/>
              </a:spcAft>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7" name="Shape 1047"/>
        <p:cNvGrpSpPr/>
        <p:nvPr/>
      </p:nvGrpSpPr>
      <p:grpSpPr>
        <a:xfrm>
          <a:off x="0" y="0"/>
          <a:ext cx="0" cy="0"/>
          <a:chOff x="0" y="0"/>
          <a:chExt cx="0" cy="0"/>
        </a:xfrm>
      </p:grpSpPr>
      <p:sp>
        <p:nvSpPr>
          <p:cNvPr id="1048" name="Google Shape;1048;p142"/>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049" name="Google Shape;1049;p142"/>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p>
            <a:pPr indent="0" lvl="0" marL="0" rtl="0" algn="l">
              <a:lnSpc>
                <a:spcPct val="90000"/>
              </a:lnSpc>
              <a:spcBef>
                <a:spcPts val="0"/>
              </a:spcBef>
              <a:spcAft>
                <a:spcPts val="0"/>
              </a:spcAft>
              <a:buClr>
                <a:schemeClr val="lt1"/>
              </a:buClr>
              <a:buSzPts val="3000"/>
              <a:buFont typeface="Open Sans"/>
              <a:buNone/>
            </a:pPr>
            <a:r>
              <a:rPr lang="en"/>
              <a:t>Why do cells need to copy DNA?</a:t>
            </a:r>
            <a:endParaRPr/>
          </a:p>
        </p:txBody>
      </p:sp>
      <p:pic>
        <p:nvPicPr>
          <p:cNvPr id="1050" name="Google Shape;1050;p142"/>
          <p:cNvPicPr preferRelativeResize="0"/>
          <p:nvPr/>
        </p:nvPicPr>
        <p:blipFill>
          <a:blip r:embed="rId3">
            <a:alphaModFix/>
          </a:blip>
          <a:stretch>
            <a:fillRect/>
          </a:stretch>
        </p:blipFill>
        <p:spPr>
          <a:xfrm>
            <a:off x="1731300" y="1676207"/>
            <a:ext cx="5681400" cy="25092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55" name="Shape 1055"/>
        <p:cNvGrpSpPr/>
        <p:nvPr/>
      </p:nvGrpSpPr>
      <p:grpSpPr>
        <a:xfrm>
          <a:off x="0" y="0"/>
          <a:ext cx="0" cy="0"/>
          <a:chOff x="0" y="0"/>
          <a:chExt cx="0" cy="0"/>
        </a:xfrm>
      </p:grpSpPr>
      <p:sp>
        <p:nvSpPr>
          <p:cNvPr id="1056" name="Google Shape;1056;p143"/>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057" name="Google Shape;1057;p143"/>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p>
            <a:pPr indent="0" lvl="0" marL="0" rtl="0" algn="l">
              <a:lnSpc>
                <a:spcPct val="90000"/>
              </a:lnSpc>
              <a:spcBef>
                <a:spcPts val="0"/>
              </a:spcBef>
              <a:spcAft>
                <a:spcPts val="0"/>
              </a:spcAft>
              <a:buClr>
                <a:schemeClr val="lt1"/>
              </a:buClr>
              <a:buSzPts val="3000"/>
              <a:buFont typeface="Open Sans"/>
              <a:buNone/>
            </a:pPr>
            <a:r>
              <a:rPr lang="en"/>
              <a:t>DNA Structure</a:t>
            </a:r>
            <a:endParaRPr/>
          </a:p>
        </p:txBody>
      </p:sp>
      <p:pic>
        <p:nvPicPr>
          <p:cNvPr id="1058" name="Google Shape;1058;p143"/>
          <p:cNvPicPr preferRelativeResize="0"/>
          <p:nvPr/>
        </p:nvPicPr>
        <p:blipFill rotWithShape="1">
          <a:blip r:embed="rId3">
            <a:alphaModFix/>
          </a:blip>
          <a:srcRect b="0" l="0" r="0" t="0"/>
          <a:stretch/>
        </p:blipFill>
        <p:spPr>
          <a:xfrm>
            <a:off x="912913" y="1204137"/>
            <a:ext cx="1912759" cy="3699679"/>
          </a:xfrm>
          <a:prstGeom prst="rect">
            <a:avLst/>
          </a:prstGeom>
          <a:noFill/>
          <a:ln>
            <a:noFill/>
          </a:ln>
        </p:spPr>
      </p:pic>
      <p:sp>
        <p:nvSpPr>
          <p:cNvPr id="1059" name="Google Shape;1059;p143"/>
          <p:cNvSpPr txBox="1"/>
          <p:nvPr>
            <p:ph idx="1" type="body"/>
          </p:nvPr>
        </p:nvSpPr>
        <p:spPr>
          <a:xfrm>
            <a:off x="3386024" y="1646332"/>
            <a:ext cx="5146800" cy="2421300"/>
          </a:xfrm>
          <a:prstGeom prst="rect">
            <a:avLst/>
          </a:prstGeom>
          <a:noFill/>
          <a:ln>
            <a:noFill/>
          </a:ln>
        </p:spPr>
        <p:txBody>
          <a:bodyPr anchorCtr="0" anchor="t" bIns="34275" lIns="68575" spcFirstLastPara="1" rIns="68575" wrap="square" tIns="34275">
            <a:noAutofit/>
          </a:bodyPr>
          <a:lstStyle/>
          <a:p>
            <a:pPr indent="0" lvl="0" marL="0" marR="482600" rtl="0" algn="l">
              <a:lnSpc>
                <a:spcPct val="90000"/>
              </a:lnSpc>
              <a:spcBef>
                <a:spcPts val="0"/>
              </a:spcBef>
              <a:spcAft>
                <a:spcPts val="0"/>
              </a:spcAft>
              <a:buClr>
                <a:srgbClr val="1CA64A"/>
              </a:buClr>
              <a:buSzPts val="1400"/>
              <a:buNone/>
            </a:pPr>
            <a:r>
              <a:rPr lang="en" sz="1400">
                <a:solidFill>
                  <a:srgbClr val="1CA64A"/>
                </a:solidFill>
              </a:rPr>
              <a:t>What do you already know about DNA structure?</a:t>
            </a:r>
            <a:endParaRPr/>
          </a:p>
          <a:p>
            <a:pPr indent="0" lvl="0" marL="0" marR="482600" rtl="0" algn="l">
              <a:lnSpc>
                <a:spcPct val="90000"/>
              </a:lnSpc>
              <a:spcBef>
                <a:spcPts val="500"/>
              </a:spcBef>
              <a:spcAft>
                <a:spcPts val="0"/>
              </a:spcAft>
              <a:buClr>
                <a:schemeClr val="dk1"/>
              </a:buClr>
              <a:buSzPts val="1400"/>
              <a:buNone/>
            </a:pPr>
            <a:r>
              <a:t/>
            </a:r>
            <a:endParaRPr sz="1400"/>
          </a:p>
          <a:p>
            <a:pPr indent="0" lvl="0" marL="0" marR="482600" rtl="0" algn="l">
              <a:lnSpc>
                <a:spcPct val="90000"/>
              </a:lnSpc>
              <a:spcBef>
                <a:spcPts val="500"/>
              </a:spcBef>
              <a:spcAft>
                <a:spcPts val="0"/>
              </a:spcAft>
              <a:buClr>
                <a:schemeClr val="dk1"/>
              </a:buClr>
              <a:buSzPts val="1400"/>
              <a:buNone/>
            </a:pPr>
            <a:r>
              <a:rPr lang="en" sz="1400"/>
              <a:t>Share with your partner: </a:t>
            </a:r>
            <a:endParaRPr/>
          </a:p>
          <a:p>
            <a:pPr indent="-177800" lvl="1" marL="177800" marR="482600" rtl="0" algn="l">
              <a:lnSpc>
                <a:spcPct val="90000"/>
              </a:lnSpc>
              <a:spcBef>
                <a:spcPts val="500"/>
              </a:spcBef>
              <a:spcAft>
                <a:spcPts val="0"/>
              </a:spcAft>
              <a:buClr>
                <a:schemeClr val="dk1"/>
              </a:buClr>
              <a:buSzPts val="1200"/>
              <a:buChar char="○"/>
            </a:pPr>
            <a:r>
              <a:rPr b="0" lang="en" sz="1200"/>
              <a:t>One structural feature of DNA you remember </a:t>
            </a:r>
            <a:endParaRPr/>
          </a:p>
          <a:p>
            <a:pPr indent="-177800" lvl="1" marL="177800" marR="482600" rtl="0" algn="l">
              <a:lnSpc>
                <a:spcPct val="90000"/>
              </a:lnSpc>
              <a:spcBef>
                <a:spcPts val="500"/>
              </a:spcBef>
              <a:spcAft>
                <a:spcPts val="0"/>
              </a:spcAft>
              <a:buClr>
                <a:schemeClr val="dk1"/>
              </a:buClr>
              <a:buSzPts val="1200"/>
              <a:buChar char="○"/>
            </a:pPr>
            <a:r>
              <a:rPr b="0" lang="en" sz="1200"/>
              <a:t>One way you think DNA's structure might make replication possible </a:t>
            </a:r>
            <a:endParaRPr/>
          </a:p>
          <a:p>
            <a:pPr indent="-177800" lvl="1" marL="177800" marR="482600" rtl="0" algn="l">
              <a:lnSpc>
                <a:spcPct val="90000"/>
              </a:lnSpc>
              <a:spcBef>
                <a:spcPts val="500"/>
              </a:spcBef>
              <a:spcAft>
                <a:spcPts val="0"/>
              </a:spcAft>
              <a:buClr>
                <a:schemeClr val="dk1"/>
              </a:buClr>
              <a:buSzPts val="1200"/>
              <a:buChar char="○"/>
            </a:pPr>
            <a:r>
              <a:rPr b="0" lang="en" sz="1200"/>
              <a:t>One question you have about how replication works</a:t>
            </a:r>
            <a:endParaRPr/>
          </a:p>
          <a:p>
            <a:pPr indent="-88900" lvl="1" marL="177800" marR="482600" rtl="0" algn="l">
              <a:lnSpc>
                <a:spcPct val="90000"/>
              </a:lnSpc>
              <a:spcBef>
                <a:spcPts val="500"/>
              </a:spcBef>
              <a:spcAft>
                <a:spcPts val="0"/>
              </a:spcAft>
              <a:buClr>
                <a:schemeClr val="dk1"/>
              </a:buClr>
              <a:buSzPts val="1400"/>
              <a:buNone/>
            </a:pPr>
            <a:r>
              <a:t/>
            </a:r>
            <a:endParaRPr/>
          </a:p>
          <a:p>
            <a:pPr indent="0" lvl="0" marL="0" marR="482600" rtl="0" algn="l">
              <a:lnSpc>
                <a:spcPct val="90000"/>
              </a:lnSpc>
              <a:spcBef>
                <a:spcPts val="500"/>
              </a:spcBef>
              <a:spcAft>
                <a:spcPts val="0"/>
              </a:spcAft>
              <a:buClr>
                <a:schemeClr val="dk1"/>
              </a:buClr>
              <a:buSzPts val="1400"/>
              <a:buNone/>
            </a:pPr>
            <a:r>
              <a:rPr lang="en" sz="1400"/>
              <a:t>Be ready to share with the class</a:t>
            </a:r>
            <a:endParaRPr/>
          </a:p>
          <a:p>
            <a:pPr indent="0" lvl="0" marL="0" rtl="0" algn="l">
              <a:lnSpc>
                <a:spcPct val="90000"/>
              </a:lnSpc>
              <a:spcBef>
                <a:spcPts val="1200"/>
              </a:spcBef>
              <a:spcAft>
                <a:spcPts val="1200"/>
              </a:spcAft>
              <a:buClr>
                <a:schemeClr val="dk1"/>
              </a:buClr>
              <a:buSzPts val="1500"/>
              <a:buFont typeface="Open Sans"/>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64" name="Shape 1064"/>
        <p:cNvGrpSpPr/>
        <p:nvPr/>
      </p:nvGrpSpPr>
      <p:grpSpPr>
        <a:xfrm>
          <a:off x="0" y="0"/>
          <a:ext cx="0" cy="0"/>
          <a:chOff x="0" y="0"/>
          <a:chExt cx="0" cy="0"/>
        </a:xfrm>
      </p:grpSpPr>
      <p:sp>
        <p:nvSpPr>
          <p:cNvPr id="1065" name="Google Shape;1065;p144"/>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066" name="Google Shape;1066;p144"/>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1200"/>
              </a:spcAft>
              <a:buClr>
                <a:schemeClr val="dk1"/>
              </a:buClr>
              <a:buSzPts val="3000"/>
              <a:buFont typeface="Open Sans"/>
              <a:buNone/>
            </a:pPr>
            <a:r>
              <a:rPr lang="en"/>
              <a:t>DNA Nucleotides</a:t>
            </a:r>
            <a:endParaRPr/>
          </a:p>
        </p:txBody>
      </p:sp>
      <p:sp>
        <p:nvSpPr>
          <p:cNvPr id="1067" name="Google Shape;1067;p144"/>
          <p:cNvSpPr txBox="1"/>
          <p:nvPr>
            <p:ph idx="2" type="body"/>
          </p:nvPr>
        </p:nvSpPr>
        <p:spPr>
          <a:xfrm>
            <a:off x="1344938" y="1112707"/>
            <a:ext cx="3420600" cy="21696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400"/>
              <a:buNone/>
            </a:pPr>
            <a:r>
              <a:rPr b="1" lang="en" sz="1400">
                <a:solidFill>
                  <a:schemeClr val="dk1"/>
                </a:solidFill>
              </a:rPr>
              <a:t>Examine your </a:t>
            </a:r>
            <a:r>
              <a:rPr b="1" lang="en" sz="1400">
                <a:solidFill>
                  <a:srgbClr val="D200B9"/>
                </a:solidFill>
              </a:rPr>
              <a:t>nucleotide</a:t>
            </a:r>
            <a:r>
              <a:rPr b="1" lang="en" sz="1400"/>
              <a:t> </a:t>
            </a:r>
            <a:r>
              <a:rPr b="1" lang="en" sz="1400">
                <a:solidFill>
                  <a:schemeClr val="dk1"/>
                </a:solidFill>
              </a:rPr>
              <a:t>models.</a:t>
            </a:r>
            <a:endParaRPr/>
          </a:p>
          <a:p>
            <a:pPr indent="0" lvl="0" marL="0" rtl="0" algn="l">
              <a:lnSpc>
                <a:spcPct val="115000"/>
              </a:lnSpc>
              <a:spcBef>
                <a:spcPts val="900"/>
              </a:spcBef>
              <a:spcAft>
                <a:spcPts val="0"/>
              </a:spcAft>
              <a:buClr>
                <a:schemeClr val="dk1"/>
              </a:buClr>
              <a:buSzPts val="1400"/>
              <a:buNone/>
            </a:pPr>
            <a:r>
              <a:t/>
            </a:r>
            <a:endParaRPr b="1" sz="1400">
              <a:solidFill>
                <a:srgbClr val="1CA64A"/>
              </a:solidFill>
            </a:endParaRPr>
          </a:p>
          <a:p>
            <a:pPr indent="0" lvl="0" marL="0" rtl="0" algn="l">
              <a:lnSpc>
                <a:spcPct val="115000"/>
              </a:lnSpc>
              <a:spcBef>
                <a:spcPts val="900"/>
              </a:spcBef>
              <a:spcAft>
                <a:spcPts val="0"/>
              </a:spcAft>
              <a:buClr>
                <a:schemeClr val="dk1"/>
              </a:buClr>
              <a:buSzPts val="1400"/>
              <a:buNone/>
            </a:pPr>
            <a:r>
              <a:t/>
            </a:r>
            <a:endParaRPr b="1" sz="1400">
              <a:solidFill>
                <a:srgbClr val="1CA64A"/>
              </a:solidFill>
            </a:endParaRPr>
          </a:p>
          <a:p>
            <a:pPr indent="0" lvl="0" marL="127000" marR="101600" rtl="0" algn="l">
              <a:lnSpc>
                <a:spcPct val="115000"/>
              </a:lnSpc>
              <a:spcBef>
                <a:spcPts val="900"/>
              </a:spcBef>
              <a:spcAft>
                <a:spcPts val="0"/>
              </a:spcAft>
              <a:buClr>
                <a:schemeClr val="dk1"/>
              </a:buClr>
              <a:buSzPts val="800"/>
              <a:buNone/>
            </a:pPr>
            <a:r>
              <a:t/>
            </a:r>
            <a:endParaRPr b="1" sz="1400">
              <a:solidFill>
                <a:srgbClr val="1CA64A"/>
              </a:solidFill>
            </a:endParaRPr>
          </a:p>
          <a:p>
            <a:pPr indent="0" lvl="0" marL="0" marR="101600" rtl="0" algn="l">
              <a:lnSpc>
                <a:spcPct val="115000"/>
              </a:lnSpc>
              <a:spcBef>
                <a:spcPts val="900"/>
              </a:spcBef>
              <a:spcAft>
                <a:spcPts val="0"/>
              </a:spcAft>
              <a:buClr>
                <a:schemeClr val="dk1"/>
              </a:buClr>
              <a:buSzPts val="800"/>
              <a:buNone/>
            </a:pPr>
            <a:r>
              <a:rPr b="1" lang="en" sz="1400">
                <a:solidFill>
                  <a:schemeClr val="dk1"/>
                </a:solidFill>
              </a:rPr>
              <a:t>Create a Notice-Wonder T-chart in your notebook and record:</a:t>
            </a:r>
            <a:endParaRPr/>
          </a:p>
          <a:p>
            <a:pPr indent="-177800" lvl="0" marL="177800" marR="101600" rtl="0" algn="l">
              <a:lnSpc>
                <a:spcPct val="115000"/>
              </a:lnSpc>
              <a:spcBef>
                <a:spcPts val="900"/>
              </a:spcBef>
              <a:spcAft>
                <a:spcPts val="0"/>
              </a:spcAft>
              <a:buClr>
                <a:schemeClr val="dk1"/>
              </a:buClr>
              <a:buSzPts val="1400"/>
              <a:buChar char="●"/>
            </a:pPr>
            <a:r>
              <a:rPr lang="en" sz="1400">
                <a:solidFill>
                  <a:schemeClr val="dk1"/>
                </a:solidFill>
              </a:rPr>
              <a:t>3 things you notice</a:t>
            </a:r>
            <a:endParaRPr/>
          </a:p>
          <a:p>
            <a:pPr indent="-177800" lvl="0" marL="177800" marR="101600" rtl="0" algn="l">
              <a:lnSpc>
                <a:spcPct val="115000"/>
              </a:lnSpc>
              <a:spcBef>
                <a:spcPts val="0"/>
              </a:spcBef>
              <a:spcAft>
                <a:spcPts val="0"/>
              </a:spcAft>
              <a:buClr>
                <a:schemeClr val="dk1"/>
              </a:buClr>
              <a:buSzPts val="1400"/>
              <a:buChar char="●"/>
            </a:pPr>
            <a:r>
              <a:rPr lang="en" sz="1400">
                <a:solidFill>
                  <a:schemeClr val="dk1"/>
                </a:solidFill>
              </a:rPr>
              <a:t>2 things you are curious about</a:t>
            </a:r>
            <a:endParaRPr/>
          </a:p>
          <a:p>
            <a:pPr indent="0" lvl="0" marL="0" rtl="0" algn="l">
              <a:lnSpc>
                <a:spcPct val="90000"/>
              </a:lnSpc>
              <a:spcBef>
                <a:spcPts val="800"/>
              </a:spcBef>
              <a:spcAft>
                <a:spcPts val="1200"/>
              </a:spcAft>
              <a:buClr>
                <a:schemeClr val="dk1"/>
              </a:buClr>
              <a:buSzPts val="1500"/>
              <a:buFont typeface="Open Sans"/>
              <a:buNone/>
            </a:pPr>
            <a:r>
              <a:t/>
            </a:r>
            <a:endParaRPr/>
          </a:p>
        </p:txBody>
      </p:sp>
      <p:pic>
        <p:nvPicPr>
          <p:cNvPr id="1068" name="Google Shape;1068;p144"/>
          <p:cNvPicPr preferRelativeResize="0"/>
          <p:nvPr/>
        </p:nvPicPr>
        <p:blipFill rotWithShape="1">
          <a:blip r:embed="rId3">
            <a:alphaModFix/>
          </a:blip>
          <a:srcRect b="0" l="0" r="0" t="0"/>
          <a:stretch/>
        </p:blipFill>
        <p:spPr>
          <a:xfrm>
            <a:off x="1419738" y="1565535"/>
            <a:ext cx="626485" cy="550540"/>
          </a:xfrm>
          <a:prstGeom prst="rect">
            <a:avLst/>
          </a:prstGeom>
          <a:noFill/>
          <a:ln>
            <a:noFill/>
          </a:ln>
          <a:effectLst>
            <a:outerShdw blurRad="35203" rotWithShape="0" algn="bl" dir="5400000" dist="15646">
              <a:srgbClr val="000000">
                <a:alpha val="80000"/>
              </a:srgbClr>
            </a:outerShdw>
          </a:effectLst>
        </p:spPr>
      </p:pic>
      <p:pic>
        <p:nvPicPr>
          <p:cNvPr id="1069" name="Google Shape;1069;p144"/>
          <p:cNvPicPr preferRelativeResize="0"/>
          <p:nvPr/>
        </p:nvPicPr>
        <p:blipFill rotWithShape="1">
          <a:blip r:embed="rId4">
            <a:alphaModFix/>
          </a:blip>
          <a:srcRect b="0" l="0" r="0" t="0"/>
          <a:stretch/>
        </p:blipFill>
        <p:spPr>
          <a:xfrm>
            <a:off x="2159413" y="1565672"/>
            <a:ext cx="622053" cy="550269"/>
          </a:xfrm>
          <a:prstGeom prst="rect">
            <a:avLst/>
          </a:prstGeom>
          <a:noFill/>
          <a:ln>
            <a:noFill/>
          </a:ln>
          <a:effectLst>
            <a:outerShdw blurRad="35203" rotWithShape="0" algn="bl" dir="5400000" dist="15646">
              <a:srgbClr val="000000">
                <a:alpha val="80000"/>
              </a:srgbClr>
            </a:outerShdw>
          </a:effectLst>
        </p:spPr>
      </p:pic>
      <p:pic>
        <p:nvPicPr>
          <p:cNvPr id="1070" name="Google Shape;1070;p144"/>
          <p:cNvPicPr preferRelativeResize="0"/>
          <p:nvPr/>
        </p:nvPicPr>
        <p:blipFill rotWithShape="1">
          <a:blip r:embed="rId5">
            <a:alphaModFix/>
          </a:blip>
          <a:srcRect b="0" l="0" r="0" t="0"/>
          <a:stretch/>
        </p:blipFill>
        <p:spPr>
          <a:xfrm>
            <a:off x="2903319" y="1558372"/>
            <a:ext cx="659201" cy="568812"/>
          </a:xfrm>
          <a:prstGeom prst="rect">
            <a:avLst/>
          </a:prstGeom>
          <a:noFill/>
          <a:ln>
            <a:noFill/>
          </a:ln>
          <a:effectLst>
            <a:outerShdw blurRad="35203" rotWithShape="0" algn="bl" dir="5400000" dist="15646">
              <a:srgbClr val="000000">
                <a:alpha val="80000"/>
              </a:srgbClr>
            </a:outerShdw>
          </a:effectLst>
        </p:spPr>
      </p:pic>
      <p:pic>
        <p:nvPicPr>
          <p:cNvPr id="1071" name="Google Shape;1071;p144"/>
          <p:cNvPicPr preferRelativeResize="0"/>
          <p:nvPr/>
        </p:nvPicPr>
        <p:blipFill rotWithShape="1">
          <a:blip r:embed="rId6">
            <a:alphaModFix/>
          </a:blip>
          <a:srcRect b="0" l="0" r="0" t="0"/>
          <a:stretch/>
        </p:blipFill>
        <p:spPr>
          <a:xfrm rot="-20584">
            <a:off x="3661082" y="1525371"/>
            <a:ext cx="659821" cy="609727"/>
          </a:xfrm>
          <a:prstGeom prst="rect">
            <a:avLst/>
          </a:prstGeom>
          <a:noFill/>
          <a:ln>
            <a:noFill/>
          </a:ln>
          <a:effectLst>
            <a:outerShdw blurRad="35203" rotWithShape="0" algn="bl" dir="5400000" dist="15646">
              <a:srgbClr val="000000">
                <a:alpha val="80000"/>
              </a:srgbClr>
            </a:outerShdw>
          </a:effectLst>
        </p:spPr>
      </p:pic>
      <p:pic>
        <p:nvPicPr>
          <p:cNvPr descr="A spiral notebook with graph paper&#10;&#10;AI-generated content may be incorrect." id="1072" name="Google Shape;1072;p144"/>
          <p:cNvPicPr preferRelativeResize="0"/>
          <p:nvPr/>
        </p:nvPicPr>
        <p:blipFill rotWithShape="1">
          <a:blip r:embed="rId7">
            <a:alphaModFix/>
          </a:blip>
          <a:srcRect b="0" l="0" r="0" t="0"/>
          <a:stretch/>
        </p:blipFill>
        <p:spPr>
          <a:xfrm>
            <a:off x="4765559" y="1112707"/>
            <a:ext cx="2660373" cy="354435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77" name="Shape 1077"/>
        <p:cNvGrpSpPr/>
        <p:nvPr/>
      </p:nvGrpSpPr>
      <p:grpSpPr>
        <a:xfrm>
          <a:off x="0" y="0"/>
          <a:ext cx="0" cy="0"/>
          <a:chOff x="0" y="0"/>
          <a:chExt cx="0" cy="0"/>
        </a:xfrm>
      </p:grpSpPr>
      <p:sp>
        <p:nvSpPr>
          <p:cNvPr id="1078" name="Google Shape;1078;p145"/>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079" name="Google Shape;1079;p145"/>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p>
            <a:pPr indent="0" lvl="0" marL="0" rtl="0" algn="l">
              <a:lnSpc>
                <a:spcPct val="90000"/>
              </a:lnSpc>
              <a:spcBef>
                <a:spcPts val="0"/>
              </a:spcBef>
              <a:spcAft>
                <a:spcPts val="0"/>
              </a:spcAft>
              <a:buClr>
                <a:schemeClr val="lt1"/>
              </a:buClr>
              <a:buSzPts val="3000"/>
              <a:buFont typeface="Open Sans"/>
              <a:buNone/>
            </a:pPr>
            <a:r>
              <a:rPr lang="en"/>
              <a:t>How do Nucleotides fit together?</a:t>
            </a:r>
            <a:endParaRPr/>
          </a:p>
        </p:txBody>
      </p:sp>
      <p:sp>
        <p:nvSpPr>
          <p:cNvPr id="1080" name="Google Shape;1080;p145"/>
          <p:cNvSpPr txBox="1"/>
          <p:nvPr>
            <p:ph idx="1" type="body"/>
          </p:nvPr>
        </p:nvSpPr>
        <p:spPr>
          <a:xfrm>
            <a:off x="4435079" y="1769052"/>
            <a:ext cx="4382700" cy="16053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400"/>
              <a:buNone/>
            </a:pPr>
            <a:r>
              <a:rPr lang="en" sz="1400"/>
              <a:t>Explore how nucleotide pieces connect. </a:t>
            </a:r>
            <a:endParaRPr/>
          </a:p>
          <a:p>
            <a:pPr indent="0" lvl="0" marL="0" rtl="0" algn="l">
              <a:lnSpc>
                <a:spcPct val="100000"/>
              </a:lnSpc>
              <a:spcBef>
                <a:spcPts val="500"/>
              </a:spcBef>
              <a:spcAft>
                <a:spcPts val="0"/>
              </a:spcAft>
              <a:buClr>
                <a:schemeClr val="dk1"/>
              </a:buClr>
              <a:buSzPts val="1400"/>
              <a:buNone/>
            </a:pPr>
            <a:r>
              <a:t/>
            </a:r>
            <a:endParaRPr b="0" sz="1400"/>
          </a:p>
          <a:p>
            <a:pPr indent="0" lvl="0" marL="0" rtl="0" algn="l">
              <a:lnSpc>
                <a:spcPct val="100000"/>
              </a:lnSpc>
              <a:spcBef>
                <a:spcPts val="500"/>
              </a:spcBef>
              <a:spcAft>
                <a:spcPts val="0"/>
              </a:spcAft>
              <a:buClr>
                <a:srgbClr val="1CA64A"/>
              </a:buClr>
              <a:buSzPts val="1400"/>
              <a:buNone/>
            </a:pPr>
            <a:r>
              <a:rPr lang="en" sz="1400">
                <a:solidFill>
                  <a:srgbClr val="1CA64A"/>
                </a:solidFill>
              </a:rPr>
              <a:t>Can you connect two pieces together? How? </a:t>
            </a:r>
            <a:endParaRPr/>
          </a:p>
          <a:p>
            <a:pPr indent="0" lvl="0" marL="0" rtl="0" algn="l">
              <a:lnSpc>
                <a:spcPct val="100000"/>
              </a:lnSpc>
              <a:spcBef>
                <a:spcPts val="900"/>
              </a:spcBef>
              <a:spcAft>
                <a:spcPts val="0"/>
              </a:spcAft>
              <a:buClr>
                <a:srgbClr val="1CA64A"/>
              </a:buClr>
              <a:buSzPts val="1400"/>
              <a:buNone/>
            </a:pPr>
            <a:r>
              <a:rPr lang="en" sz="1400">
                <a:solidFill>
                  <a:srgbClr val="1CA64A"/>
                </a:solidFill>
              </a:rPr>
              <a:t>Which pieces fit with which other pieces?</a:t>
            </a:r>
            <a:endParaRPr/>
          </a:p>
          <a:p>
            <a:pPr indent="0" lvl="0" marL="0" rtl="0" algn="l">
              <a:lnSpc>
                <a:spcPct val="100000"/>
              </a:lnSpc>
              <a:spcBef>
                <a:spcPts val="900"/>
              </a:spcBef>
              <a:spcAft>
                <a:spcPts val="0"/>
              </a:spcAft>
              <a:buClr>
                <a:srgbClr val="1CA64A"/>
              </a:buClr>
              <a:buSzPts val="1400"/>
              <a:buNone/>
            </a:pPr>
            <a:r>
              <a:rPr lang="en" sz="1400">
                <a:solidFill>
                  <a:srgbClr val="1CA64A"/>
                </a:solidFill>
              </a:rPr>
              <a:t>Do they connect at the top? The side? Both? </a:t>
            </a:r>
            <a:endParaRPr/>
          </a:p>
          <a:p>
            <a:pPr indent="0" lvl="0" marL="0" rtl="0" algn="l">
              <a:lnSpc>
                <a:spcPct val="100000"/>
              </a:lnSpc>
              <a:spcBef>
                <a:spcPts val="900"/>
              </a:spcBef>
              <a:spcAft>
                <a:spcPts val="0"/>
              </a:spcAft>
              <a:buClr>
                <a:srgbClr val="1CA64A"/>
              </a:buClr>
              <a:buSzPts val="1400"/>
              <a:buNone/>
            </a:pPr>
            <a:r>
              <a:rPr lang="en" sz="1400">
                <a:solidFill>
                  <a:srgbClr val="1CA64A"/>
                </a:solidFill>
              </a:rPr>
              <a:t>Can you build a chain?</a:t>
            </a:r>
            <a:endParaRPr/>
          </a:p>
        </p:txBody>
      </p:sp>
      <p:pic>
        <p:nvPicPr>
          <p:cNvPr id="1081" name="Google Shape;1081;p145"/>
          <p:cNvPicPr preferRelativeResize="0"/>
          <p:nvPr/>
        </p:nvPicPr>
        <p:blipFill rotWithShape="1">
          <a:blip r:embed="rId3">
            <a:alphaModFix/>
          </a:blip>
          <a:srcRect b="0" l="0" r="0" t="0"/>
          <a:stretch/>
        </p:blipFill>
        <p:spPr>
          <a:xfrm rot="60826">
            <a:off x="1321175" y="2158384"/>
            <a:ext cx="626486" cy="550542"/>
          </a:xfrm>
          <a:prstGeom prst="rect">
            <a:avLst/>
          </a:prstGeom>
          <a:noFill/>
          <a:ln>
            <a:noFill/>
          </a:ln>
          <a:effectLst>
            <a:outerShdw blurRad="35203" rotWithShape="0" algn="bl" dir="5400000" dist="15646">
              <a:srgbClr val="000000">
                <a:alpha val="80000"/>
              </a:srgbClr>
            </a:outerShdw>
          </a:effectLst>
        </p:spPr>
      </p:pic>
      <p:pic>
        <p:nvPicPr>
          <p:cNvPr id="1082" name="Google Shape;1082;p145"/>
          <p:cNvPicPr preferRelativeResize="0"/>
          <p:nvPr/>
        </p:nvPicPr>
        <p:blipFill rotWithShape="1">
          <a:blip r:embed="rId4">
            <a:alphaModFix/>
          </a:blip>
          <a:srcRect b="0" l="0" r="0" t="0"/>
          <a:stretch/>
        </p:blipFill>
        <p:spPr>
          <a:xfrm rot="-116515">
            <a:off x="2198551" y="2244857"/>
            <a:ext cx="622052" cy="550267"/>
          </a:xfrm>
          <a:prstGeom prst="rect">
            <a:avLst/>
          </a:prstGeom>
          <a:noFill/>
          <a:ln>
            <a:noFill/>
          </a:ln>
          <a:effectLst>
            <a:outerShdw blurRad="35203" rotWithShape="0" algn="bl" dir="5400000" dist="15646">
              <a:srgbClr val="000000">
                <a:alpha val="80000"/>
              </a:srgbClr>
            </a:outerShdw>
          </a:effectLst>
        </p:spPr>
      </p:pic>
      <p:pic>
        <p:nvPicPr>
          <p:cNvPr id="1083" name="Google Shape;1083;p145"/>
          <p:cNvPicPr preferRelativeResize="0"/>
          <p:nvPr/>
        </p:nvPicPr>
        <p:blipFill rotWithShape="1">
          <a:blip r:embed="rId5">
            <a:alphaModFix/>
          </a:blip>
          <a:srcRect b="0" l="0" r="0" t="0"/>
          <a:stretch/>
        </p:blipFill>
        <p:spPr>
          <a:xfrm>
            <a:off x="3213131" y="1845974"/>
            <a:ext cx="681073" cy="587684"/>
          </a:xfrm>
          <a:prstGeom prst="rect">
            <a:avLst/>
          </a:prstGeom>
          <a:noFill/>
          <a:ln>
            <a:noFill/>
          </a:ln>
          <a:effectLst>
            <a:outerShdw blurRad="35203" rotWithShape="0" algn="bl" dir="5400000" dist="15646">
              <a:srgbClr val="000000">
                <a:alpha val="80000"/>
              </a:srgbClr>
            </a:outerShdw>
          </a:effectLst>
        </p:spPr>
      </p:pic>
      <p:pic>
        <p:nvPicPr>
          <p:cNvPr id="1084" name="Google Shape;1084;p145"/>
          <p:cNvPicPr preferRelativeResize="0"/>
          <p:nvPr/>
        </p:nvPicPr>
        <p:blipFill rotWithShape="1">
          <a:blip r:embed="rId6">
            <a:alphaModFix/>
          </a:blip>
          <a:srcRect b="0" l="0" r="0" t="0"/>
          <a:stretch/>
        </p:blipFill>
        <p:spPr>
          <a:xfrm rot="-20556">
            <a:off x="2707021" y="4083659"/>
            <a:ext cx="655589" cy="605816"/>
          </a:xfrm>
          <a:prstGeom prst="rect">
            <a:avLst/>
          </a:prstGeom>
          <a:noFill/>
          <a:ln>
            <a:noFill/>
          </a:ln>
          <a:effectLst>
            <a:outerShdw blurRad="35203" rotWithShape="0" algn="bl" dir="5400000" dist="15646">
              <a:srgbClr val="000000">
                <a:alpha val="80000"/>
              </a:srgbClr>
            </a:outerShdw>
          </a:effectLst>
        </p:spPr>
      </p:pic>
      <p:pic>
        <p:nvPicPr>
          <p:cNvPr id="1085" name="Google Shape;1085;p145"/>
          <p:cNvPicPr preferRelativeResize="0"/>
          <p:nvPr/>
        </p:nvPicPr>
        <p:blipFill rotWithShape="1">
          <a:blip r:embed="rId3">
            <a:alphaModFix/>
          </a:blip>
          <a:srcRect b="0" l="0" r="0" t="0"/>
          <a:stretch/>
        </p:blipFill>
        <p:spPr>
          <a:xfrm rot="60826">
            <a:off x="785966" y="3144406"/>
            <a:ext cx="626486" cy="550542"/>
          </a:xfrm>
          <a:prstGeom prst="rect">
            <a:avLst/>
          </a:prstGeom>
          <a:noFill/>
          <a:ln>
            <a:noFill/>
          </a:ln>
          <a:effectLst>
            <a:outerShdw blurRad="35203" rotWithShape="0" algn="bl" dir="5400000" dist="15646">
              <a:srgbClr val="000000">
                <a:alpha val="80000"/>
              </a:srgbClr>
            </a:outerShdw>
          </a:effectLst>
        </p:spPr>
      </p:pic>
      <p:pic>
        <p:nvPicPr>
          <p:cNvPr id="1086" name="Google Shape;1086;p145"/>
          <p:cNvPicPr preferRelativeResize="0"/>
          <p:nvPr/>
        </p:nvPicPr>
        <p:blipFill rotWithShape="1">
          <a:blip r:embed="rId4">
            <a:alphaModFix/>
          </a:blip>
          <a:srcRect b="0" l="0" r="0" t="0"/>
          <a:stretch/>
        </p:blipFill>
        <p:spPr>
          <a:xfrm rot="-116515">
            <a:off x="996581" y="4130782"/>
            <a:ext cx="622052" cy="550267"/>
          </a:xfrm>
          <a:prstGeom prst="rect">
            <a:avLst/>
          </a:prstGeom>
          <a:noFill/>
          <a:ln>
            <a:noFill/>
          </a:ln>
          <a:effectLst>
            <a:outerShdw blurRad="35203" rotWithShape="0" algn="bl" dir="5400000" dist="15646">
              <a:srgbClr val="000000">
                <a:alpha val="80000"/>
              </a:srgbClr>
            </a:outerShdw>
          </a:effectLst>
        </p:spPr>
      </p:pic>
      <p:pic>
        <p:nvPicPr>
          <p:cNvPr id="1087" name="Google Shape;1087;p145"/>
          <p:cNvPicPr preferRelativeResize="0"/>
          <p:nvPr/>
        </p:nvPicPr>
        <p:blipFill rotWithShape="1">
          <a:blip r:embed="rId5">
            <a:alphaModFix/>
          </a:blip>
          <a:srcRect b="0" l="0" r="0" t="0"/>
          <a:stretch/>
        </p:blipFill>
        <p:spPr>
          <a:xfrm>
            <a:off x="1788799" y="1392756"/>
            <a:ext cx="681073" cy="587684"/>
          </a:xfrm>
          <a:prstGeom prst="rect">
            <a:avLst/>
          </a:prstGeom>
          <a:noFill/>
          <a:ln>
            <a:noFill/>
          </a:ln>
          <a:effectLst>
            <a:outerShdw blurRad="35203" rotWithShape="0" algn="bl" dir="5400000" dist="15646">
              <a:srgbClr val="000000">
                <a:alpha val="80000"/>
              </a:srgbClr>
            </a:outerShdw>
          </a:effectLst>
        </p:spPr>
      </p:pic>
      <p:pic>
        <p:nvPicPr>
          <p:cNvPr id="1088" name="Google Shape;1088;p145"/>
          <p:cNvPicPr preferRelativeResize="0"/>
          <p:nvPr/>
        </p:nvPicPr>
        <p:blipFill rotWithShape="1">
          <a:blip r:embed="rId6">
            <a:alphaModFix/>
          </a:blip>
          <a:srcRect b="0" l="0" r="0" t="0"/>
          <a:stretch/>
        </p:blipFill>
        <p:spPr>
          <a:xfrm rot="-20556">
            <a:off x="2853622" y="2733858"/>
            <a:ext cx="655589" cy="605816"/>
          </a:xfrm>
          <a:prstGeom prst="rect">
            <a:avLst/>
          </a:prstGeom>
          <a:noFill/>
          <a:ln>
            <a:noFill/>
          </a:ln>
          <a:effectLst>
            <a:outerShdw blurRad="35203" rotWithShape="0" algn="bl" dir="5400000" dist="15646">
              <a:srgbClr val="000000">
                <a:alpha val="80000"/>
              </a:srgbClr>
            </a:outerShdw>
          </a:effectLst>
        </p:spPr>
      </p:pic>
      <p:pic>
        <p:nvPicPr>
          <p:cNvPr id="1089" name="Google Shape;1089;p145"/>
          <p:cNvPicPr preferRelativeResize="0"/>
          <p:nvPr/>
        </p:nvPicPr>
        <p:blipFill rotWithShape="1">
          <a:blip r:embed="rId3">
            <a:alphaModFix/>
          </a:blip>
          <a:srcRect b="0" l="0" r="0" t="0"/>
          <a:stretch/>
        </p:blipFill>
        <p:spPr>
          <a:xfrm rot="60826">
            <a:off x="1911000" y="3883363"/>
            <a:ext cx="626486" cy="550542"/>
          </a:xfrm>
          <a:prstGeom prst="rect">
            <a:avLst/>
          </a:prstGeom>
          <a:noFill/>
          <a:ln>
            <a:noFill/>
          </a:ln>
          <a:effectLst>
            <a:outerShdw blurRad="35203" rotWithShape="0" algn="bl" dir="5400000" dist="15646">
              <a:srgbClr val="000000">
                <a:alpha val="80000"/>
              </a:srgbClr>
            </a:outerShdw>
          </a:effectLst>
        </p:spPr>
      </p:pic>
      <p:pic>
        <p:nvPicPr>
          <p:cNvPr id="1090" name="Google Shape;1090;p145"/>
          <p:cNvPicPr preferRelativeResize="0"/>
          <p:nvPr/>
        </p:nvPicPr>
        <p:blipFill rotWithShape="1">
          <a:blip r:embed="rId4">
            <a:alphaModFix/>
          </a:blip>
          <a:srcRect b="0" l="0" r="0" t="0"/>
          <a:stretch/>
        </p:blipFill>
        <p:spPr>
          <a:xfrm rot="-116515">
            <a:off x="3139753" y="3473549"/>
            <a:ext cx="622052" cy="550267"/>
          </a:xfrm>
          <a:prstGeom prst="rect">
            <a:avLst/>
          </a:prstGeom>
          <a:noFill/>
          <a:ln>
            <a:noFill/>
          </a:ln>
          <a:effectLst>
            <a:outerShdw blurRad="35203" rotWithShape="0" algn="bl" dir="5400000" dist="15646">
              <a:srgbClr val="000000">
                <a:alpha val="80000"/>
              </a:srgbClr>
            </a:outerShdw>
          </a:effectLst>
        </p:spPr>
      </p:pic>
      <p:pic>
        <p:nvPicPr>
          <p:cNvPr id="1091" name="Google Shape;1091;p145"/>
          <p:cNvPicPr preferRelativeResize="0"/>
          <p:nvPr/>
        </p:nvPicPr>
        <p:blipFill rotWithShape="1">
          <a:blip r:embed="rId5">
            <a:alphaModFix/>
          </a:blip>
          <a:srcRect b="0" l="0" r="0" t="0"/>
          <a:stretch/>
        </p:blipFill>
        <p:spPr>
          <a:xfrm rot="-113469">
            <a:off x="2000865" y="3047842"/>
            <a:ext cx="681075" cy="587681"/>
          </a:xfrm>
          <a:prstGeom prst="rect">
            <a:avLst/>
          </a:prstGeom>
          <a:noFill/>
          <a:ln>
            <a:noFill/>
          </a:ln>
          <a:effectLst>
            <a:outerShdw blurRad="35203" rotWithShape="0" algn="bl" dir="5400000" dist="15646">
              <a:srgbClr val="000000">
                <a:alpha val="80000"/>
              </a:srgbClr>
            </a:outerShdw>
          </a:effectLst>
        </p:spPr>
      </p:pic>
      <p:pic>
        <p:nvPicPr>
          <p:cNvPr id="1092" name="Google Shape;1092;p145"/>
          <p:cNvPicPr preferRelativeResize="0"/>
          <p:nvPr/>
        </p:nvPicPr>
        <p:blipFill rotWithShape="1">
          <a:blip r:embed="rId6">
            <a:alphaModFix/>
          </a:blip>
          <a:srcRect b="0" l="0" r="0" t="0"/>
          <a:stretch/>
        </p:blipFill>
        <p:spPr>
          <a:xfrm rot="-20556">
            <a:off x="670564" y="1496151"/>
            <a:ext cx="655589" cy="605816"/>
          </a:xfrm>
          <a:prstGeom prst="rect">
            <a:avLst/>
          </a:prstGeom>
          <a:noFill/>
          <a:ln>
            <a:noFill/>
          </a:ln>
          <a:effectLst>
            <a:outerShdw blurRad="35203" rotWithShape="0" algn="bl" dir="5400000" dist="15646">
              <a:srgbClr val="000000">
                <a:alpha val="80000"/>
              </a:srgbClr>
            </a:outerShdw>
          </a:effectLst>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97" name="Shape 1097"/>
        <p:cNvGrpSpPr/>
        <p:nvPr/>
      </p:nvGrpSpPr>
      <p:grpSpPr>
        <a:xfrm>
          <a:off x="0" y="0"/>
          <a:ext cx="0" cy="0"/>
          <a:chOff x="0" y="0"/>
          <a:chExt cx="0" cy="0"/>
        </a:xfrm>
      </p:grpSpPr>
      <p:sp>
        <p:nvSpPr>
          <p:cNvPr id="1098" name="Google Shape;1098;p146"/>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099" name="Google Shape;1099;p146"/>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p>
            <a:pPr indent="0" lvl="0" marL="0" rtl="0" algn="l">
              <a:lnSpc>
                <a:spcPct val="90000"/>
              </a:lnSpc>
              <a:spcBef>
                <a:spcPts val="0"/>
              </a:spcBef>
              <a:spcAft>
                <a:spcPts val="0"/>
              </a:spcAft>
              <a:buClr>
                <a:schemeClr val="lt1"/>
              </a:buClr>
              <a:buSzPts val="3000"/>
              <a:buFont typeface="Open Sans"/>
              <a:buNone/>
            </a:pPr>
            <a:r>
              <a:rPr lang="en"/>
              <a:t>Parts of a Nucleotide</a:t>
            </a:r>
            <a:endParaRPr/>
          </a:p>
        </p:txBody>
      </p:sp>
      <p:sp>
        <p:nvSpPr>
          <p:cNvPr id="1100" name="Google Shape;1100;p146"/>
          <p:cNvSpPr txBox="1"/>
          <p:nvPr>
            <p:ph idx="1" type="body"/>
          </p:nvPr>
        </p:nvSpPr>
        <p:spPr>
          <a:xfrm>
            <a:off x="6650664" y="1399760"/>
            <a:ext cx="2093400" cy="16053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400"/>
              <a:buNone/>
            </a:pPr>
            <a:r>
              <a:rPr lang="en" sz="1400"/>
              <a:t>Compare your foam nucleotide to these representations of nucleotides. </a:t>
            </a:r>
            <a:endParaRPr/>
          </a:p>
          <a:p>
            <a:pPr indent="0" lvl="0" marL="0" rtl="0" algn="l">
              <a:lnSpc>
                <a:spcPct val="100000"/>
              </a:lnSpc>
              <a:spcBef>
                <a:spcPts val="500"/>
              </a:spcBef>
              <a:spcAft>
                <a:spcPts val="0"/>
              </a:spcAft>
              <a:buClr>
                <a:schemeClr val="dk1"/>
              </a:buClr>
              <a:buSzPts val="1400"/>
              <a:buNone/>
            </a:pPr>
            <a:r>
              <a:t/>
            </a:r>
            <a:endParaRPr sz="1400"/>
          </a:p>
          <a:p>
            <a:pPr indent="0" lvl="0" marL="0" rtl="0" algn="l">
              <a:lnSpc>
                <a:spcPct val="100000"/>
              </a:lnSpc>
              <a:spcBef>
                <a:spcPts val="500"/>
              </a:spcBef>
              <a:spcAft>
                <a:spcPts val="0"/>
              </a:spcAft>
              <a:buClr>
                <a:srgbClr val="1CA64A"/>
              </a:buClr>
              <a:buSzPts val="1400"/>
              <a:buNone/>
            </a:pPr>
            <a:r>
              <a:rPr lang="en" sz="1400">
                <a:solidFill>
                  <a:srgbClr val="1CA64A"/>
                </a:solidFill>
              </a:rPr>
              <a:t>What portion of your model represents each of the parts of a nucleotide?</a:t>
            </a:r>
            <a:endParaRPr/>
          </a:p>
          <a:p>
            <a:pPr indent="-177800" lvl="0" marL="177800" rtl="0" algn="l">
              <a:lnSpc>
                <a:spcPct val="100000"/>
              </a:lnSpc>
              <a:spcBef>
                <a:spcPts val="500"/>
              </a:spcBef>
              <a:spcAft>
                <a:spcPts val="0"/>
              </a:spcAft>
              <a:buClr>
                <a:srgbClr val="D200B9"/>
              </a:buClr>
              <a:buSzPts val="1200"/>
              <a:buFont typeface="Arial"/>
              <a:buChar char="•"/>
            </a:pPr>
            <a:r>
              <a:rPr lang="en" sz="1200">
                <a:solidFill>
                  <a:srgbClr val="D200B9"/>
                </a:solidFill>
              </a:rPr>
              <a:t>Nitrogenous base</a:t>
            </a:r>
            <a:endParaRPr/>
          </a:p>
          <a:p>
            <a:pPr indent="-177800" lvl="0" marL="177800" rtl="0" algn="l">
              <a:lnSpc>
                <a:spcPct val="100000"/>
              </a:lnSpc>
              <a:spcBef>
                <a:spcPts val="500"/>
              </a:spcBef>
              <a:spcAft>
                <a:spcPts val="0"/>
              </a:spcAft>
              <a:buClr>
                <a:srgbClr val="D200B9"/>
              </a:buClr>
              <a:buSzPts val="1200"/>
              <a:buFont typeface="Arial"/>
              <a:buChar char="•"/>
            </a:pPr>
            <a:r>
              <a:rPr lang="en" sz="1200">
                <a:solidFill>
                  <a:srgbClr val="D200B9"/>
                </a:solidFill>
              </a:rPr>
              <a:t>Phosphate group</a:t>
            </a:r>
            <a:endParaRPr/>
          </a:p>
          <a:p>
            <a:pPr indent="-177800" lvl="0" marL="177800" rtl="0" algn="l">
              <a:lnSpc>
                <a:spcPct val="100000"/>
              </a:lnSpc>
              <a:spcBef>
                <a:spcPts val="500"/>
              </a:spcBef>
              <a:spcAft>
                <a:spcPts val="0"/>
              </a:spcAft>
              <a:buClr>
                <a:srgbClr val="D200B9"/>
              </a:buClr>
              <a:buSzPts val="1200"/>
              <a:buFont typeface="Arial"/>
              <a:buChar char="•"/>
            </a:pPr>
            <a:r>
              <a:rPr lang="en" sz="1200">
                <a:solidFill>
                  <a:srgbClr val="D200B9"/>
                </a:solidFill>
              </a:rPr>
              <a:t>Sugar group</a:t>
            </a:r>
            <a:endParaRPr/>
          </a:p>
        </p:txBody>
      </p:sp>
      <p:pic>
        <p:nvPicPr>
          <p:cNvPr id="1101" name="Google Shape;1101;p146"/>
          <p:cNvPicPr preferRelativeResize="0"/>
          <p:nvPr/>
        </p:nvPicPr>
        <p:blipFill rotWithShape="1">
          <a:blip r:embed="rId3">
            <a:alphaModFix/>
          </a:blip>
          <a:srcRect b="46332" l="0" r="0" t="0"/>
          <a:stretch/>
        </p:blipFill>
        <p:spPr>
          <a:xfrm>
            <a:off x="250660" y="1399760"/>
            <a:ext cx="5847841" cy="1534038"/>
          </a:xfrm>
          <a:prstGeom prst="rect">
            <a:avLst/>
          </a:prstGeom>
          <a:noFill/>
          <a:ln>
            <a:noFill/>
          </a:ln>
        </p:spPr>
      </p:pic>
      <p:sp>
        <p:nvSpPr>
          <p:cNvPr id="1102" name="Google Shape;1102;p146"/>
          <p:cNvSpPr txBox="1"/>
          <p:nvPr/>
        </p:nvSpPr>
        <p:spPr>
          <a:xfrm>
            <a:off x="982944" y="1185764"/>
            <a:ext cx="7323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1103" name="Google Shape;1103;p146"/>
          <p:cNvSpPr txBox="1"/>
          <p:nvPr/>
        </p:nvSpPr>
        <p:spPr>
          <a:xfrm>
            <a:off x="383789" y="2820954"/>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1104" name="Google Shape;1104;p146"/>
          <p:cNvSpPr txBox="1"/>
          <p:nvPr/>
        </p:nvSpPr>
        <p:spPr>
          <a:xfrm>
            <a:off x="1060247" y="2591009"/>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1105" name="Google Shape;1105;p146"/>
          <p:cNvSpPr txBox="1"/>
          <p:nvPr/>
        </p:nvSpPr>
        <p:spPr>
          <a:xfrm>
            <a:off x="2274565" y="1185764"/>
            <a:ext cx="7323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1106" name="Google Shape;1106;p146"/>
          <p:cNvSpPr txBox="1"/>
          <p:nvPr/>
        </p:nvSpPr>
        <p:spPr>
          <a:xfrm>
            <a:off x="1715283" y="2757156"/>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1107" name="Google Shape;1107;p146"/>
          <p:cNvSpPr txBox="1"/>
          <p:nvPr/>
        </p:nvSpPr>
        <p:spPr>
          <a:xfrm>
            <a:off x="2391742" y="2575059"/>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1108" name="Google Shape;1108;p146"/>
          <p:cNvSpPr txBox="1"/>
          <p:nvPr/>
        </p:nvSpPr>
        <p:spPr>
          <a:xfrm>
            <a:off x="4063801" y="1121966"/>
            <a:ext cx="7323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1109" name="Google Shape;1109;p146"/>
          <p:cNvSpPr txBox="1"/>
          <p:nvPr/>
        </p:nvSpPr>
        <p:spPr>
          <a:xfrm>
            <a:off x="3408823" y="2820954"/>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1110" name="Google Shape;1110;p146"/>
          <p:cNvSpPr txBox="1"/>
          <p:nvPr/>
        </p:nvSpPr>
        <p:spPr>
          <a:xfrm>
            <a:off x="4085282" y="2598983"/>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1111" name="Google Shape;1111;p146"/>
          <p:cNvSpPr txBox="1"/>
          <p:nvPr/>
        </p:nvSpPr>
        <p:spPr>
          <a:xfrm>
            <a:off x="5463497" y="1169814"/>
            <a:ext cx="7323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1112" name="Google Shape;1112;p146"/>
          <p:cNvSpPr txBox="1"/>
          <p:nvPr/>
        </p:nvSpPr>
        <p:spPr>
          <a:xfrm>
            <a:off x="4864342" y="2749181"/>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1113" name="Google Shape;1113;p146"/>
          <p:cNvSpPr txBox="1"/>
          <p:nvPr/>
        </p:nvSpPr>
        <p:spPr>
          <a:xfrm>
            <a:off x="5516876" y="2543160"/>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pic>
        <p:nvPicPr>
          <p:cNvPr id="1114" name="Google Shape;1114;p146"/>
          <p:cNvPicPr preferRelativeResize="0"/>
          <p:nvPr/>
        </p:nvPicPr>
        <p:blipFill rotWithShape="1">
          <a:blip r:embed="rId3">
            <a:alphaModFix/>
          </a:blip>
          <a:srcRect b="-4844" l="0" r="0" t="55762"/>
          <a:stretch/>
        </p:blipFill>
        <p:spPr>
          <a:xfrm>
            <a:off x="290534" y="3477306"/>
            <a:ext cx="5847841" cy="1402955"/>
          </a:xfrm>
          <a:prstGeom prst="rect">
            <a:avLst/>
          </a:prstGeom>
          <a:noFill/>
          <a:ln>
            <a:noFill/>
          </a:ln>
        </p:spPr>
      </p:pic>
      <p:sp>
        <p:nvSpPr>
          <p:cNvPr id="1115" name="Google Shape;1115;p146"/>
          <p:cNvSpPr txBox="1"/>
          <p:nvPr/>
        </p:nvSpPr>
        <p:spPr>
          <a:xfrm>
            <a:off x="711320" y="3348820"/>
            <a:ext cx="7323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1116" name="Google Shape;1116;p146"/>
          <p:cNvSpPr txBox="1"/>
          <p:nvPr/>
        </p:nvSpPr>
        <p:spPr>
          <a:xfrm>
            <a:off x="256707" y="4798932"/>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1117" name="Google Shape;1117;p146"/>
          <p:cNvSpPr txBox="1"/>
          <p:nvPr/>
        </p:nvSpPr>
        <p:spPr>
          <a:xfrm>
            <a:off x="933166" y="4568987"/>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1118" name="Google Shape;1118;p146"/>
          <p:cNvSpPr txBox="1"/>
          <p:nvPr/>
        </p:nvSpPr>
        <p:spPr>
          <a:xfrm>
            <a:off x="2264660" y="3348820"/>
            <a:ext cx="7323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1119" name="Google Shape;1119;p146"/>
          <p:cNvSpPr txBox="1"/>
          <p:nvPr/>
        </p:nvSpPr>
        <p:spPr>
          <a:xfrm>
            <a:off x="1588202" y="4735134"/>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1120" name="Google Shape;1120;p146"/>
          <p:cNvSpPr txBox="1"/>
          <p:nvPr/>
        </p:nvSpPr>
        <p:spPr>
          <a:xfrm>
            <a:off x="2264660" y="4553037"/>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1121" name="Google Shape;1121;p146"/>
          <p:cNvSpPr txBox="1"/>
          <p:nvPr/>
        </p:nvSpPr>
        <p:spPr>
          <a:xfrm>
            <a:off x="4093766" y="3341226"/>
            <a:ext cx="7323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1122" name="Google Shape;1122;p146"/>
          <p:cNvSpPr txBox="1"/>
          <p:nvPr/>
        </p:nvSpPr>
        <p:spPr>
          <a:xfrm>
            <a:off x="3409334" y="4751084"/>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1123" name="Google Shape;1123;p146"/>
          <p:cNvSpPr txBox="1"/>
          <p:nvPr/>
        </p:nvSpPr>
        <p:spPr>
          <a:xfrm>
            <a:off x="4093766" y="4561012"/>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1124" name="Google Shape;1124;p146"/>
          <p:cNvSpPr txBox="1"/>
          <p:nvPr/>
        </p:nvSpPr>
        <p:spPr>
          <a:xfrm>
            <a:off x="5398271" y="3314601"/>
            <a:ext cx="7323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1125" name="Google Shape;1125;p146"/>
          <p:cNvSpPr txBox="1"/>
          <p:nvPr/>
        </p:nvSpPr>
        <p:spPr>
          <a:xfrm>
            <a:off x="4753210" y="4711210"/>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1126" name="Google Shape;1126;p146"/>
          <p:cNvSpPr txBox="1"/>
          <p:nvPr/>
        </p:nvSpPr>
        <p:spPr>
          <a:xfrm>
            <a:off x="5413719" y="4521138"/>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31" name="Shape 1131"/>
        <p:cNvGrpSpPr/>
        <p:nvPr/>
      </p:nvGrpSpPr>
      <p:grpSpPr>
        <a:xfrm>
          <a:off x="0" y="0"/>
          <a:ext cx="0" cy="0"/>
          <a:chOff x="0" y="0"/>
          <a:chExt cx="0" cy="0"/>
        </a:xfrm>
      </p:grpSpPr>
      <p:pic>
        <p:nvPicPr>
          <p:cNvPr id="1132" name="Google Shape;1132;p147"/>
          <p:cNvPicPr preferRelativeResize="0"/>
          <p:nvPr/>
        </p:nvPicPr>
        <p:blipFill rotWithShape="1">
          <a:blip r:embed="rId3">
            <a:alphaModFix/>
          </a:blip>
          <a:srcRect b="0" l="0" r="0" t="0"/>
          <a:stretch/>
        </p:blipFill>
        <p:spPr>
          <a:xfrm>
            <a:off x="1484017" y="1722122"/>
            <a:ext cx="1757059" cy="1858426"/>
          </a:xfrm>
          <a:prstGeom prst="rect">
            <a:avLst/>
          </a:prstGeom>
          <a:noFill/>
          <a:ln>
            <a:noFill/>
          </a:ln>
        </p:spPr>
      </p:pic>
      <p:sp>
        <p:nvSpPr>
          <p:cNvPr id="1133" name="Google Shape;1133;p147"/>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134" name="Google Shape;1134;p147"/>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1200"/>
              </a:spcAft>
              <a:buClr>
                <a:schemeClr val="dk1"/>
              </a:buClr>
              <a:buSzPts val="3000"/>
              <a:buFont typeface="Open Sans"/>
              <a:buNone/>
            </a:pPr>
            <a:r>
              <a:rPr lang="en"/>
              <a:t>Components of DNA Nucleotides</a:t>
            </a:r>
            <a:endParaRPr/>
          </a:p>
        </p:txBody>
      </p:sp>
      <p:pic>
        <p:nvPicPr>
          <p:cNvPr id="1135" name="Google Shape;1135;p147"/>
          <p:cNvPicPr preferRelativeResize="0"/>
          <p:nvPr/>
        </p:nvPicPr>
        <p:blipFill rotWithShape="1">
          <a:blip r:embed="rId4">
            <a:alphaModFix/>
          </a:blip>
          <a:srcRect b="0" l="0" r="0" t="0"/>
          <a:stretch/>
        </p:blipFill>
        <p:spPr>
          <a:xfrm>
            <a:off x="3966946" y="1690563"/>
            <a:ext cx="1689770" cy="1875907"/>
          </a:xfrm>
          <a:prstGeom prst="rect">
            <a:avLst/>
          </a:prstGeom>
          <a:noFill/>
          <a:ln>
            <a:noFill/>
          </a:ln>
        </p:spPr>
      </p:pic>
      <p:sp>
        <p:nvSpPr>
          <p:cNvPr id="1136" name="Google Shape;1136;p147"/>
          <p:cNvSpPr txBox="1"/>
          <p:nvPr/>
        </p:nvSpPr>
        <p:spPr>
          <a:xfrm>
            <a:off x="4747030" y="1355450"/>
            <a:ext cx="7296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1137" name="Google Shape;1137;p147"/>
          <p:cNvSpPr txBox="1"/>
          <p:nvPr/>
        </p:nvSpPr>
        <p:spPr>
          <a:xfrm>
            <a:off x="2341747" y="1388845"/>
            <a:ext cx="7323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1138" name="Google Shape;1138;p147"/>
          <p:cNvSpPr txBox="1"/>
          <p:nvPr/>
        </p:nvSpPr>
        <p:spPr>
          <a:xfrm>
            <a:off x="1551851" y="2693022"/>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1139" name="Google Shape;1139;p147"/>
          <p:cNvSpPr txBox="1"/>
          <p:nvPr/>
        </p:nvSpPr>
        <p:spPr>
          <a:xfrm>
            <a:off x="3868466" y="2726231"/>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1140" name="Google Shape;1140;p147"/>
          <p:cNvSpPr txBox="1"/>
          <p:nvPr/>
        </p:nvSpPr>
        <p:spPr>
          <a:xfrm>
            <a:off x="2974107" y="2880173"/>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1141" name="Google Shape;1141;p147"/>
          <p:cNvSpPr txBox="1"/>
          <p:nvPr/>
        </p:nvSpPr>
        <p:spPr>
          <a:xfrm>
            <a:off x="5327055" y="2899902"/>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pic>
        <p:nvPicPr>
          <p:cNvPr id="1142" name="Google Shape;1142;p147"/>
          <p:cNvPicPr preferRelativeResize="0"/>
          <p:nvPr/>
        </p:nvPicPr>
        <p:blipFill rotWithShape="1">
          <a:blip r:embed="rId5">
            <a:alphaModFix/>
          </a:blip>
          <a:srcRect b="21895" l="0" r="0" t="18446"/>
          <a:stretch/>
        </p:blipFill>
        <p:spPr>
          <a:xfrm>
            <a:off x="6472919" y="1616815"/>
            <a:ext cx="2257319" cy="1963735"/>
          </a:xfrm>
          <a:prstGeom prst="rect">
            <a:avLst/>
          </a:prstGeom>
          <a:noFill/>
          <a:ln>
            <a:noFill/>
          </a:ln>
        </p:spPr>
      </p:pic>
      <p:sp>
        <p:nvSpPr>
          <p:cNvPr id="1143" name="Google Shape;1143;p147"/>
          <p:cNvSpPr txBox="1"/>
          <p:nvPr/>
        </p:nvSpPr>
        <p:spPr>
          <a:xfrm>
            <a:off x="6869795" y="1355450"/>
            <a:ext cx="7323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1144" name="Google Shape;1144;p147"/>
          <p:cNvSpPr txBox="1"/>
          <p:nvPr/>
        </p:nvSpPr>
        <p:spPr>
          <a:xfrm>
            <a:off x="6221414" y="2835954"/>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1145" name="Google Shape;1145;p147"/>
          <p:cNvSpPr txBox="1"/>
          <p:nvPr/>
        </p:nvSpPr>
        <p:spPr>
          <a:xfrm>
            <a:off x="7859232" y="3137671"/>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0" name="Shape 1150"/>
        <p:cNvGrpSpPr/>
        <p:nvPr/>
      </p:nvGrpSpPr>
      <p:grpSpPr>
        <a:xfrm>
          <a:off x="0" y="0"/>
          <a:ext cx="0" cy="0"/>
          <a:chOff x="0" y="0"/>
          <a:chExt cx="0" cy="0"/>
        </a:xfrm>
      </p:grpSpPr>
      <p:sp>
        <p:nvSpPr>
          <p:cNvPr id="1151" name="Google Shape;1151;p148"/>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pic>
        <p:nvPicPr>
          <p:cNvPr descr="A spiral notebook with a green border&#10;&#10;AI-generated content may be incorrect." id="1152" name="Google Shape;1152;p148"/>
          <p:cNvPicPr preferRelativeResize="0"/>
          <p:nvPr/>
        </p:nvPicPr>
        <p:blipFill rotWithShape="1">
          <a:blip r:embed="rId3">
            <a:alphaModFix/>
          </a:blip>
          <a:srcRect b="0" l="0" r="0" t="0"/>
          <a:stretch/>
        </p:blipFill>
        <p:spPr>
          <a:xfrm>
            <a:off x="4750096" y="1232098"/>
            <a:ext cx="2485611" cy="3311519"/>
          </a:xfrm>
          <a:prstGeom prst="rect">
            <a:avLst/>
          </a:prstGeom>
          <a:noFill/>
          <a:ln>
            <a:noFill/>
          </a:ln>
        </p:spPr>
      </p:pic>
      <p:sp>
        <p:nvSpPr>
          <p:cNvPr id="1153" name="Google Shape;1153;p148"/>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1200"/>
              </a:spcAft>
              <a:buClr>
                <a:schemeClr val="dk1"/>
              </a:buClr>
              <a:buSzPts val="3000"/>
              <a:buFont typeface="Open Sans"/>
              <a:buNone/>
            </a:pPr>
            <a:r>
              <a:rPr lang="en"/>
              <a:t>Parts of a Nucleotide</a:t>
            </a:r>
            <a:endParaRPr/>
          </a:p>
        </p:txBody>
      </p:sp>
      <p:sp>
        <p:nvSpPr>
          <p:cNvPr id="1154" name="Google Shape;1154;p148"/>
          <p:cNvSpPr txBox="1"/>
          <p:nvPr>
            <p:ph idx="2" type="body"/>
          </p:nvPr>
        </p:nvSpPr>
        <p:spPr>
          <a:xfrm>
            <a:off x="1318374" y="1232098"/>
            <a:ext cx="3075600" cy="38091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400"/>
              <a:buNone/>
            </a:pPr>
            <a:r>
              <a:rPr b="1" lang="en" sz="1400">
                <a:solidFill>
                  <a:schemeClr val="dk1"/>
                </a:solidFill>
              </a:rPr>
              <a:t>Sketch a nucleotide in your lab notebook and annotate the following:</a:t>
            </a:r>
            <a:endParaRPr/>
          </a:p>
          <a:p>
            <a:pPr indent="-177800" lvl="1" marL="177800" rtl="0" algn="l">
              <a:lnSpc>
                <a:spcPct val="100000"/>
              </a:lnSpc>
              <a:spcBef>
                <a:spcPts val="500"/>
              </a:spcBef>
              <a:spcAft>
                <a:spcPts val="0"/>
              </a:spcAft>
              <a:buClr>
                <a:schemeClr val="dk1"/>
              </a:buClr>
              <a:buSzPts val="1400"/>
              <a:buChar char="○"/>
            </a:pPr>
            <a:r>
              <a:rPr lang="en"/>
              <a:t>Nitrogenous base</a:t>
            </a:r>
            <a:endParaRPr/>
          </a:p>
          <a:p>
            <a:pPr indent="-177800" lvl="1" marL="177800" rtl="0" algn="l">
              <a:lnSpc>
                <a:spcPct val="100000"/>
              </a:lnSpc>
              <a:spcBef>
                <a:spcPts val="500"/>
              </a:spcBef>
              <a:spcAft>
                <a:spcPts val="0"/>
              </a:spcAft>
              <a:buClr>
                <a:schemeClr val="dk1"/>
              </a:buClr>
              <a:buSzPts val="1400"/>
              <a:buChar char="○"/>
            </a:pPr>
            <a:r>
              <a:rPr lang="en"/>
              <a:t>Phosphate group</a:t>
            </a:r>
            <a:endParaRPr/>
          </a:p>
          <a:p>
            <a:pPr indent="-177800" lvl="1" marL="177800" rtl="0" algn="l">
              <a:lnSpc>
                <a:spcPct val="100000"/>
              </a:lnSpc>
              <a:spcBef>
                <a:spcPts val="500"/>
              </a:spcBef>
              <a:spcAft>
                <a:spcPts val="0"/>
              </a:spcAft>
              <a:buClr>
                <a:schemeClr val="dk1"/>
              </a:buClr>
              <a:buSzPts val="1400"/>
              <a:buChar char="○"/>
            </a:pPr>
            <a:r>
              <a:rPr lang="en"/>
              <a:t>Sugar group</a:t>
            </a:r>
            <a:endParaRPr b="1" sz="400">
              <a:solidFill>
                <a:srgbClr val="1CA64A"/>
              </a:solidFill>
            </a:endParaRPr>
          </a:p>
          <a:p>
            <a:pPr indent="0" lvl="0" marL="0" rtl="0" algn="l">
              <a:lnSpc>
                <a:spcPct val="90000"/>
              </a:lnSpc>
              <a:spcBef>
                <a:spcPts val="1200"/>
              </a:spcBef>
              <a:spcAft>
                <a:spcPts val="1200"/>
              </a:spcAft>
              <a:buClr>
                <a:schemeClr val="dk1"/>
              </a:buClr>
              <a:buSzPts val="1500"/>
              <a:buFont typeface="Open Sans"/>
              <a:buNone/>
            </a:pPr>
            <a:r>
              <a:t/>
            </a:r>
            <a:endParaRPr/>
          </a:p>
        </p:txBody>
      </p:sp>
      <p:pic>
        <p:nvPicPr>
          <p:cNvPr id="1155" name="Google Shape;1155;p148"/>
          <p:cNvPicPr preferRelativeResize="0"/>
          <p:nvPr/>
        </p:nvPicPr>
        <p:blipFill rotWithShape="1">
          <a:blip r:embed="rId4">
            <a:alphaModFix/>
          </a:blip>
          <a:srcRect b="21895" l="0" r="0" t="18446"/>
          <a:stretch/>
        </p:blipFill>
        <p:spPr>
          <a:xfrm>
            <a:off x="5410658" y="1842090"/>
            <a:ext cx="1585825" cy="1379574"/>
          </a:xfrm>
          <a:prstGeom prst="rect">
            <a:avLst/>
          </a:prstGeom>
          <a:noFill/>
          <a:ln>
            <a:noFill/>
          </a:ln>
        </p:spPr>
      </p:pic>
      <p:sp>
        <p:nvSpPr>
          <p:cNvPr id="1156" name="Google Shape;1156;p148"/>
          <p:cNvSpPr txBox="1"/>
          <p:nvPr/>
        </p:nvSpPr>
        <p:spPr>
          <a:xfrm>
            <a:off x="5614943" y="1568780"/>
            <a:ext cx="7323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Nitrogenous</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Base</a:t>
            </a:r>
            <a:endParaRPr sz="1100"/>
          </a:p>
        </p:txBody>
      </p:sp>
      <p:sp>
        <p:nvSpPr>
          <p:cNvPr id="1157" name="Google Shape;1157;p148"/>
          <p:cNvSpPr txBox="1"/>
          <p:nvPr/>
        </p:nvSpPr>
        <p:spPr>
          <a:xfrm>
            <a:off x="5046979" y="2676269"/>
            <a:ext cx="647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Phosphate</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
        <p:nvSpPr>
          <p:cNvPr id="1158" name="Google Shape;1158;p148"/>
          <p:cNvSpPr txBox="1"/>
          <p:nvPr/>
        </p:nvSpPr>
        <p:spPr>
          <a:xfrm>
            <a:off x="6307481" y="2927922"/>
            <a:ext cx="4389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Sugar</a:t>
            </a:r>
            <a:endParaRPr sz="1100"/>
          </a:p>
          <a:p>
            <a:pPr indent="0" lvl="0" marL="0" marR="0" rtl="0" algn="ctr">
              <a:lnSpc>
                <a:spcPct val="100000"/>
              </a:lnSpc>
              <a:spcBef>
                <a:spcPts val="0"/>
              </a:spcBef>
              <a:spcAft>
                <a:spcPts val="0"/>
              </a:spcAft>
              <a:buNone/>
            </a:pPr>
            <a:r>
              <a:rPr b="1" lang="en" sz="900">
                <a:solidFill>
                  <a:srgbClr val="D200B9"/>
                </a:solidFill>
                <a:latin typeface="Calibri"/>
                <a:ea typeface="Calibri"/>
                <a:cs typeface="Calibri"/>
                <a:sym typeface="Calibri"/>
              </a:rPr>
              <a:t>Group</a:t>
            </a:r>
            <a:endParaRPr sz="11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62" name="Shape 1162"/>
        <p:cNvGrpSpPr/>
        <p:nvPr/>
      </p:nvGrpSpPr>
      <p:grpSpPr>
        <a:xfrm>
          <a:off x="0" y="0"/>
          <a:ext cx="0" cy="0"/>
          <a:chOff x="0" y="0"/>
          <a:chExt cx="0" cy="0"/>
        </a:xfrm>
      </p:grpSpPr>
      <p:sp>
        <p:nvSpPr>
          <p:cNvPr id="1163" name="Google Shape;1163;p149"/>
          <p:cNvSpPr txBox="1"/>
          <p:nvPr>
            <p:ph type="title"/>
          </p:nvPr>
        </p:nvSpPr>
        <p:spPr>
          <a:xfrm>
            <a:off x="725672" y="111715"/>
            <a:ext cx="5767500" cy="4389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lt1"/>
              </a:buClr>
              <a:buSzPts val="3000"/>
              <a:buFont typeface="Open Sans"/>
              <a:buNone/>
            </a:pPr>
            <a:r>
              <a:rPr lang="en"/>
              <a:t>Optional Extension:</a:t>
            </a:r>
            <a:endParaRPr/>
          </a:p>
        </p:txBody>
      </p:sp>
      <p:sp>
        <p:nvSpPr>
          <p:cNvPr id="1164" name="Google Shape;1164;p149"/>
          <p:cNvSpPr txBox="1"/>
          <p:nvPr>
            <p:ph idx="1" type="body"/>
          </p:nvPr>
        </p:nvSpPr>
        <p:spPr>
          <a:xfrm>
            <a:off x="725672" y="927208"/>
            <a:ext cx="8181600" cy="3951600"/>
          </a:xfrm>
          <a:prstGeom prst="rect">
            <a:avLst/>
          </a:prstGeom>
          <a:noFill/>
          <a:ln>
            <a:noFill/>
          </a:ln>
        </p:spPr>
        <p:txBody>
          <a:bodyPr anchorCtr="0" anchor="t" bIns="34275" lIns="68575" spcFirstLastPara="1" rIns="68575" wrap="square" tIns="34275">
            <a:normAutofit fontScale="70000" lnSpcReduction="20000"/>
          </a:bodyPr>
          <a:lstStyle/>
          <a:p>
            <a:pPr indent="0" lvl="0" marL="0" rtl="0" algn="l">
              <a:lnSpc>
                <a:spcPct val="100000"/>
              </a:lnSpc>
              <a:spcBef>
                <a:spcPts val="0"/>
              </a:spcBef>
              <a:spcAft>
                <a:spcPts val="0"/>
              </a:spcAft>
              <a:buClr>
                <a:schemeClr val="dk1"/>
              </a:buClr>
              <a:buSzPct val="100000"/>
              <a:buNone/>
            </a:pPr>
            <a:r>
              <a:rPr b="1" lang="en">
                <a:latin typeface="Open Sans"/>
                <a:ea typeface="Open Sans"/>
                <a:cs typeface="Open Sans"/>
                <a:sym typeface="Open Sans"/>
              </a:rPr>
              <a:t>When to Use: </a:t>
            </a:r>
            <a:endParaRPr/>
          </a:p>
          <a:p>
            <a:pPr indent="0" lvl="0" marL="0" rtl="0" algn="l">
              <a:lnSpc>
                <a:spcPct val="100000"/>
              </a:lnSpc>
              <a:spcBef>
                <a:spcPts val="500"/>
              </a:spcBef>
              <a:spcAft>
                <a:spcPts val="0"/>
              </a:spcAft>
              <a:buClr>
                <a:schemeClr val="dk1"/>
              </a:buClr>
              <a:buSzPct val="100000"/>
              <a:buNone/>
            </a:pPr>
            <a:r>
              <a:rPr lang="en">
                <a:latin typeface="Open Sans"/>
                <a:ea typeface="Open Sans"/>
                <a:cs typeface="Open Sans"/>
                <a:sym typeface="Open Sans"/>
              </a:rPr>
              <a:t>After students have completed hands-on exploration, sketching, and comparison activities (Slides 10-13)</a:t>
            </a:r>
            <a:endParaRPr/>
          </a:p>
          <a:p>
            <a:pPr indent="0" lvl="0" marL="0" rtl="0" algn="l">
              <a:lnSpc>
                <a:spcPct val="100000"/>
              </a:lnSpc>
              <a:spcBef>
                <a:spcPts val="500"/>
              </a:spcBef>
              <a:spcAft>
                <a:spcPts val="0"/>
              </a:spcAft>
              <a:buClr>
                <a:schemeClr val="dk1"/>
              </a:buClr>
              <a:buSzPct val="100000"/>
              <a:buNone/>
            </a:pPr>
            <a:r>
              <a:t/>
            </a:r>
            <a:endParaRPr>
              <a:latin typeface="Open Sans"/>
              <a:ea typeface="Open Sans"/>
              <a:cs typeface="Open Sans"/>
              <a:sym typeface="Open Sans"/>
            </a:endParaRPr>
          </a:p>
          <a:p>
            <a:pPr indent="0" lvl="0" marL="0" rtl="0" algn="l">
              <a:lnSpc>
                <a:spcPct val="100000"/>
              </a:lnSpc>
              <a:spcBef>
                <a:spcPts val="500"/>
              </a:spcBef>
              <a:spcAft>
                <a:spcPts val="0"/>
              </a:spcAft>
              <a:buClr>
                <a:schemeClr val="dk1"/>
              </a:buClr>
              <a:buSzPct val="100000"/>
              <a:buNone/>
            </a:pPr>
            <a:r>
              <a:rPr b="1" lang="en">
                <a:latin typeface="Open Sans"/>
                <a:ea typeface="Open Sans"/>
                <a:cs typeface="Open Sans"/>
                <a:sym typeface="Open Sans"/>
              </a:rPr>
              <a:t>Purpose: </a:t>
            </a:r>
            <a:endParaRPr/>
          </a:p>
          <a:p>
            <a:pPr indent="0" lvl="0" marL="0" rtl="0" algn="l">
              <a:lnSpc>
                <a:spcPct val="100000"/>
              </a:lnSpc>
              <a:spcBef>
                <a:spcPts val="500"/>
              </a:spcBef>
              <a:spcAft>
                <a:spcPts val="0"/>
              </a:spcAft>
              <a:buClr>
                <a:schemeClr val="dk1"/>
              </a:buClr>
              <a:buSzPct val="100000"/>
              <a:buNone/>
            </a:pPr>
            <a:r>
              <a:rPr lang="en">
                <a:latin typeface="Open Sans"/>
                <a:ea typeface="Open Sans"/>
                <a:cs typeface="Open Sans"/>
                <a:sym typeface="Open Sans"/>
              </a:rPr>
              <a:t>Provides detailed molecular visualization for students who want/need to see 3D chemical structures</a:t>
            </a:r>
            <a:endParaRPr/>
          </a:p>
          <a:p>
            <a:pPr indent="0" lvl="0" marL="0" rtl="0" algn="l">
              <a:lnSpc>
                <a:spcPct val="100000"/>
              </a:lnSpc>
              <a:spcBef>
                <a:spcPts val="500"/>
              </a:spcBef>
              <a:spcAft>
                <a:spcPts val="0"/>
              </a:spcAft>
              <a:buClr>
                <a:schemeClr val="dk1"/>
              </a:buClr>
              <a:buSzPct val="100000"/>
              <a:buNone/>
            </a:pPr>
            <a:r>
              <a:t/>
            </a:r>
            <a:endParaRPr>
              <a:latin typeface="Open Sans"/>
              <a:ea typeface="Open Sans"/>
              <a:cs typeface="Open Sans"/>
              <a:sym typeface="Open Sans"/>
            </a:endParaRPr>
          </a:p>
          <a:p>
            <a:pPr indent="0" lvl="0" marL="0" rtl="0" algn="l">
              <a:lnSpc>
                <a:spcPct val="100000"/>
              </a:lnSpc>
              <a:spcBef>
                <a:spcPts val="500"/>
              </a:spcBef>
              <a:spcAft>
                <a:spcPts val="0"/>
              </a:spcAft>
              <a:buClr>
                <a:schemeClr val="dk1"/>
              </a:buClr>
              <a:buSzPct val="100000"/>
              <a:buNone/>
            </a:pPr>
            <a:r>
              <a:rPr b="1" lang="en">
                <a:latin typeface="Open Sans"/>
                <a:ea typeface="Open Sans"/>
                <a:cs typeface="Open Sans"/>
                <a:sym typeface="Open Sans"/>
              </a:rPr>
              <a:t>How to Implement:</a:t>
            </a:r>
            <a:endParaRPr/>
          </a:p>
          <a:p>
            <a:pPr indent="-154940" lvl="0" marL="177800" rtl="0" algn="l">
              <a:lnSpc>
                <a:spcPct val="100000"/>
              </a:lnSpc>
              <a:spcBef>
                <a:spcPts val="500"/>
              </a:spcBef>
              <a:spcAft>
                <a:spcPts val="0"/>
              </a:spcAft>
              <a:buClr>
                <a:schemeClr val="dk1"/>
              </a:buClr>
              <a:buSzPct val="100000"/>
              <a:buAutoNum type="arabicPeriod"/>
            </a:pPr>
            <a:r>
              <a:rPr lang="en">
                <a:latin typeface="Open Sans"/>
                <a:ea typeface="Open Sans"/>
                <a:cs typeface="Open Sans"/>
                <a:sym typeface="Open Sans"/>
              </a:rPr>
              <a:t>Ensure students have completed physical modeling first </a:t>
            </a:r>
            <a:endParaRPr/>
          </a:p>
          <a:p>
            <a:pPr indent="-154940" lvl="0" marL="177800" rtl="0" algn="l">
              <a:lnSpc>
                <a:spcPct val="100000"/>
              </a:lnSpc>
              <a:spcBef>
                <a:spcPts val="500"/>
              </a:spcBef>
              <a:spcAft>
                <a:spcPts val="0"/>
              </a:spcAft>
              <a:buClr>
                <a:schemeClr val="dk1"/>
              </a:buClr>
              <a:buSzPct val="100000"/>
              <a:buAutoNum type="arabicPeriod"/>
            </a:pPr>
            <a:r>
              <a:rPr lang="en">
                <a:latin typeface="Open Sans"/>
                <a:ea typeface="Open Sans"/>
                <a:cs typeface="Open Sans"/>
                <a:sym typeface="Open Sans"/>
              </a:rPr>
              <a:t>Have students download 3DMD AR EDU app</a:t>
            </a:r>
            <a:endParaRPr/>
          </a:p>
          <a:p>
            <a:pPr indent="-154940" lvl="0" marL="177800" rtl="0" algn="l">
              <a:lnSpc>
                <a:spcPct val="100000"/>
              </a:lnSpc>
              <a:spcBef>
                <a:spcPts val="500"/>
              </a:spcBef>
              <a:spcAft>
                <a:spcPts val="0"/>
              </a:spcAft>
              <a:buClr>
                <a:schemeClr val="dk1"/>
              </a:buClr>
              <a:buSzPct val="100000"/>
              <a:buAutoNum type="arabicPeriod"/>
            </a:pPr>
            <a:r>
              <a:rPr lang="en">
                <a:latin typeface="Open Sans"/>
                <a:ea typeface="Open Sans"/>
                <a:cs typeface="Open Sans"/>
                <a:sym typeface="Open Sans"/>
              </a:rPr>
              <a:t>Navigate to FGIK → Transferring Models section</a:t>
            </a:r>
            <a:endParaRPr/>
          </a:p>
          <a:p>
            <a:pPr indent="-154940" lvl="0" marL="177800" rtl="0" algn="l">
              <a:lnSpc>
                <a:spcPct val="100000"/>
              </a:lnSpc>
              <a:spcBef>
                <a:spcPts val="500"/>
              </a:spcBef>
              <a:spcAft>
                <a:spcPts val="0"/>
              </a:spcAft>
              <a:buClr>
                <a:schemeClr val="dk1"/>
              </a:buClr>
              <a:buSzPct val="100000"/>
              <a:buAutoNum type="arabicPeriod"/>
            </a:pPr>
            <a:r>
              <a:rPr lang="en">
                <a:latin typeface="Open Sans"/>
                <a:ea typeface="Open Sans"/>
                <a:cs typeface="Open Sans"/>
                <a:sym typeface="Open Sans"/>
              </a:rPr>
              <a:t>Scan individual foam nucleotides to see:</a:t>
            </a:r>
            <a:endParaRPr/>
          </a:p>
          <a:p>
            <a:pPr indent="-142240" lvl="1" marL="342900" rtl="0" algn="l">
              <a:lnSpc>
                <a:spcPct val="100000"/>
              </a:lnSpc>
              <a:spcBef>
                <a:spcPts val="500"/>
              </a:spcBef>
              <a:spcAft>
                <a:spcPts val="0"/>
              </a:spcAft>
              <a:buClr>
                <a:schemeClr val="dk1"/>
              </a:buClr>
              <a:buSzPct val="100000"/>
              <a:buChar char="○"/>
            </a:pPr>
            <a:r>
              <a:rPr lang="en" sz="1200">
                <a:latin typeface="Open Sans"/>
                <a:ea typeface="Open Sans"/>
                <a:cs typeface="Open Sans"/>
                <a:sym typeface="Open Sans"/>
              </a:rPr>
              <a:t>Cartoon representation</a:t>
            </a:r>
            <a:endParaRPr/>
          </a:p>
          <a:p>
            <a:pPr indent="-142240" lvl="1" marL="342900" rtl="0" algn="l">
              <a:lnSpc>
                <a:spcPct val="100000"/>
              </a:lnSpc>
              <a:spcBef>
                <a:spcPts val="500"/>
              </a:spcBef>
              <a:spcAft>
                <a:spcPts val="0"/>
              </a:spcAft>
              <a:buClr>
                <a:schemeClr val="dk1"/>
              </a:buClr>
              <a:buSzPct val="100000"/>
              <a:buChar char="○"/>
            </a:pPr>
            <a:r>
              <a:rPr lang="en" sz="1200">
                <a:latin typeface="Open Sans"/>
                <a:ea typeface="Open Sans"/>
                <a:cs typeface="Open Sans"/>
                <a:sym typeface="Open Sans"/>
              </a:rPr>
              <a:t>Ball &amp; stick model</a:t>
            </a:r>
            <a:endParaRPr/>
          </a:p>
          <a:p>
            <a:pPr indent="-142240" lvl="1" marL="342900" rtl="0" algn="l">
              <a:lnSpc>
                <a:spcPct val="100000"/>
              </a:lnSpc>
              <a:spcBef>
                <a:spcPts val="500"/>
              </a:spcBef>
              <a:spcAft>
                <a:spcPts val="0"/>
              </a:spcAft>
              <a:buClr>
                <a:schemeClr val="dk1"/>
              </a:buClr>
              <a:buSzPct val="100000"/>
              <a:buChar char="○"/>
            </a:pPr>
            <a:r>
              <a:rPr lang="en" sz="1200">
                <a:latin typeface="Open Sans"/>
                <a:ea typeface="Open Sans"/>
                <a:cs typeface="Open Sans"/>
                <a:sym typeface="Open Sans"/>
              </a:rPr>
              <a:t>Chemical structure diagram</a:t>
            </a:r>
            <a:endParaRPr/>
          </a:p>
          <a:p>
            <a:pPr indent="0" lvl="0" marL="0" rtl="0" algn="l">
              <a:lnSpc>
                <a:spcPct val="100000"/>
              </a:lnSpc>
              <a:spcBef>
                <a:spcPts val="500"/>
              </a:spcBef>
              <a:spcAft>
                <a:spcPts val="0"/>
              </a:spcAft>
              <a:buClr>
                <a:schemeClr val="dk1"/>
              </a:buClr>
              <a:buSzPct val="100000"/>
              <a:buNone/>
            </a:pPr>
            <a:r>
              <a:rPr b="1" lang="en">
                <a:latin typeface="Open Sans"/>
                <a:ea typeface="Open Sans"/>
                <a:cs typeface="Open Sans"/>
                <a:sym typeface="Open Sans"/>
              </a:rPr>
              <a:t>Recommended for:</a:t>
            </a:r>
            <a:endParaRPr/>
          </a:p>
          <a:p>
            <a:pPr indent="-154940" lvl="0" marL="177800" rtl="0" algn="l">
              <a:lnSpc>
                <a:spcPct val="100000"/>
              </a:lnSpc>
              <a:spcBef>
                <a:spcPts val="500"/>
              </a:spcBef>
              <a:spcAft>
                <a:spcPts val="0"/>
              </a:spcAft>
              <a:buClr>
                <a:schemeClr val="dk1"/>
              </a:buClr>
              <a:buSzPct val="100000"/>
              <a:buChar char="•"/>
            </a:pPr>
            <a:r>
              <a:rPr lang="en">
                <a:latin typeface="Open Sans"/>
                <a:ea typeface="Open Sans"/>
                <a:cs typeface="Open Sans"/>
                <a:sym typeface="Open Sans"/>
              </a:rPr>
              <a:t>Gen Bio honors students (optional extension)</a:t>
            </a:r>
            <a:endParaRPr/>
          </a:p>
          <a:p>
            <a:pPr indent="-154940" lvl="0" marL="177800" rtl="0" algn="l">
              <a:lnSpc>
                <a:spcPct val="100000"/>
              </a:lnSpc>
              <a:spcBef>
                <a:spcPts val="500"/>
              </a:spcBef>
              <a:spcAft>
                <a:spcPts val="0"/>
              </a:spcAft>
              <a:buClr>
                <a:schemeClr val="dk1"/>
              </a:buClr>
              <a:buSzPct val="100000"/>
              <a:buChar char="•"/>
            </a:pPr>
            <a:r>
              <a:rPr lang="en">
                <a:latin typeface="Open Sans"/>
                <a:ea typeface="Open Sans"/>
                <a:cs typeface="Open Sans"/>
                <a:sym typeface="Open Sans"/>
              </a:rPr>
              <a:t>Visual learners who benefit from multiple representations</a:t>
            </a:r>
            <a:endParaRPr/>
          </a:p>
          <a:p>
            <a:pPr indent="-154940" lvl="0" marL="177800" rtl="0" algn="l">
              <a:lnSpc>
                <a:spcPct val="100000"/>
              </a:lnSpc>
              <a:spcBef>
                <a:spcPts val="500"/>
              </a:spcBef>
              <a:spcAft>
                <a:spcPts val="0"/>
              </a:spcAft>
              <a:buClr>
                <a:schemeClr val="dk1"/>
              </a:buClr>
              <a:buSzPct val="100000"/>
              <a:buChar char="•"/>
            </a:pPr>
            <a:r>
              <a:rPr lang="en">
                <a:latin typeface="Open Sans"/>
                <a:ea typeface="Open Sans"/>
                <a:cs typeface="Open Sans"/>
                <a:sym typeface="Open Sans"/>
              </a:rPr>
              <a:t>Students struggling to connect foam model to molecular reality</a:t>
            </a:r>
            <a:endParaRPr/>
          </a:p>
          <a:p>
            <a:pPr indent="0" lvl="0" marL="0" rtl="0" algn="l">
              <a:lnSpc>
                <a:spcPct val="100000"/>
              </a:lnSpc>
              <a:spcBef>
                <a:spcPts val="500"/>
              </a:spcBef>
              <a:spcAft>
                <a:spcPts val="0"/>
              </a:spcAft>
              <a:buClr>
                <a:schemeClr val="dk1"/>
              </a:buClr>
              <a:buSzPct val="100000"/>
              <a:buNone/>
            </a:pPr>
            <a:r>
              <a:t/>
            </a:r>
            <a:endParaRPr>
              <a:latin typeface="Open Sans"/>
              <a:ea typeface="Open Sans"/>
              <a:cs typeface="Open Sans"/>
              <a:sym typeface="Open Sans"/>
            </a:endParaRPr>
          </a:p>
          <a:p>
            <a:pPr indent="0" lvl="0" marL="0" rtl="0" algn="l">
              <a:lnSpc>
                <a:spcPct val="100000"/>
              </a:lnSpc>
              <a:spcBef>
                <a:spcPts val="500"/>
              </a:spcBef>
              <a:spcAft>
                <a:spcPts val="0"/>
              </a:spcAft>
              <a:buClr>
                <a:schemeClr val="dk1"/>
              </a:buClr>
              <a:buSzPct val="100000"/>
              <a:buNone/>
            </a:pPr>
            <a:r>
              <a:rPr b="1" lang="en">
                <a:latin typeface="Open Sans"/>
                <a:ea typeface="Open Sans"/>
                <a:cs typeface="Open Sans"/>
                <a:sym typeface="Open Sans"/>
              </a:rPr>
              <a:t>Time Allocation: </a:t>
            </a:r>
            <a:endParaRPr/>
          </a:p>
          <a:p>
            <a:pPr indent="0" lvl="0" marL="0" rtl="0" algn="l">
              <a:lnSpc>
                <a:spcPct val="100000"/>
              </a:lnSpc>
              <a:spcBef>
                <a:spcPts val="500"/>
              </a:spcBef>
              <a:spcAft>
                <a:spcPts val="0"/>
              </a:spcAft>
              <a:buClr>
                <a:schemeClr val="dk1"/>
              </a:buClr>
              <a:buSzPct val="100000"/>
              <a:buNone/>
            </a:pPr>
            <a:r>
              <a:rPr lang="en">
                <a:latin typeface="Open Sans"/>
                <a:ea typeface="Open Sans"/>
                <a:cs typeface="Open Sans"/>
                <a:sym typeface="Open Sans"/>
              </a:rPr>
              <a:t>10-15 minutes if using AR extension</a:t>
            </a:r>
            <a:endParaRPr/>
          </a:p>
          <a:p>
            <a:pPr indent="0" lvl="0" marL="0" rtl="0" algn="l">
              <a:lnSpc>
                <a:spcPct val="100000"/>
              </a:lnSpc>
              <a:spcBef>
                <a:spcPts val="500"/>
              </a:spcBef>
              <a:spcAft>
                <a:spcPts val="0"/>
              </a:spcAft>
              <a:buClr>
                <a:schemeClr val="dk1"/>
              </a:buClr>
              <a:buSzPct val="100000"/>
              <a:buNone/>
            </a:pPr>
            <a:r>
              <a:t/>
            </a:r>
            <a:endParaRPr>
              <a:latin typeface="Open Sans"/>
              <a:ea typeface="Open Sans"/>
              <a:cs typeface="Open Sans"/>
              <a:sym typeface="Open Sans"/>
            </a:endParaRPr>
          </a:p>
          <a:p>
            <a:pPr indent="0" lvl="0" marL="0" rtl="0" algn="l">
              <a:lnSpc>
                <a:spcPct val="100000"/>
              </a:lnSpc>
              <a:spcBef>
                <a:spcPts val="500"/>
              </a:spcBef>
              <a:spcAft>
                <a:spcPts val="1200"/>
              </a:spcAft>
              <a:buClr>
                <a:schemeClr val="dk1"/>
              </a:buClr>
              <a:buSzPct val="100000"/>
              <a:buNone/>
            </a:pPr>
            <a:r>
              <a:t/>
            </a:r>
            <a:endParaRPr/>
          </a:p>
        </p:txBody>
      </p:sp>
      <p:sp>
        <p:nvSpPr>
          <p:cNvPr id="1165" name="Google Shape;1165;p149"/>
          <p:cNvSpPr txBox="1"/>
          <p:nvPr/>
        </p:nvSpPr>
        <p:spPr>
          <a:xfrm>
            <a:off x="4083344" y="264857"/>
            <a:ext cx="5143200" cy="311700"/>
          </a:xfrm>
          <a:prstGeom prst="rect">
            <a:avLst/>
          </a:prstGeom>
          <a:noFill/>
          <a:ln>
            <a:noFill/>
          </a:ln>
        </p:spPr>
        <p:txBody>
          <a:bodyPr anchorCtr="0" anchor="t" bIns="34275" lIns="68575" spcFirstLastPara="1" rIns="68575" wrap="square" tIns="34275">
            <a:spAutoFit/>
          </a:bodyPr>
          <a:lstStyle/>
          <a:p>
            <a:pPr indent="0" lvl="0" marL="0" marR="0" rtl="0" algn="l">
              <a:lnSpc>
                <a:spcPct val="75000"/>
              </a:lnSpc>
              <a:spcBef>
                <a:spcPts val="0"/>
              </a:spcBef>
              <a:spcAft>
                <a:spcPts val="0"/>
              </a:spcAft>
              <a:buNone/>
            </a:pPr>
            <a:r>
              <a:rPr b="1" i="1" lang="en" sz="2100">
                <a:solidFill>
                  <a:schemeClr val="lt1"/>
                </a:solidFill>
                <a:latin typeface="Calibri"/>
                <a:ea typeface="Calibri"/>
                <a:cs typeface="Calibri"/>
                <a:sym typeface="Calibri"/>
              </a:rPr>
              <a:t>Augmented Reality Nucleotide Exploration</a:t>
            </a:r>
            <a:endParaRPr sz="1100"/>
          </a:p>
        </p:txBody>
      </p:sp>
      <p:pic>
        <p:nvPicPr>
          <p:cNvPr id="1166" name="Google Shape;1166;p149"/>
          <p:cNvPicPr preferRelativeResize="0"/>
          <p:nvPr/>
        </p:nvPicPr>
        <p:blipFill rotWithShape="1">
          <a:blip r:embed="rId3">
            <a:alphaModFix/>
          </a:blip>
          <a:srcRect b="31077" l="0" r="0" t="0"/>
          <a:stretch/>
        </p:blipFill>
        <p:spPr>
          <a:xfrm>
            <a:off x="6871830" y="3043292"/>
            <a:ext cx="1770972" cy="2100208"/>
          </a:xfrm>
          <a:prstGeom prst="rect">
            <a:avLst/>
          </a:prstGeom>
          <a:noFill/>
          <a:ln>
            <a:noFill/>
          </a:ln>
        </p:spPr>
      </p:pic>
      <p:pic>
        <p:nvPicPr>
          <p:cNvPr id="1167" name="Google Shape;1167;p149"/>
          <p:cNvPicPr preferRelativeResize="0"/>
          <p:nvPr/>
        </p:nvPicPr>
        <p:blipFill rotWithShape="1">
          <a:blip r:embed="rId3">
            <a:alphaModFix/>
          </a:blip>
          <a:srcRect b="31077" l="0" r="0" t="0"/>
          <a:stretch/>
        </p:blipFill>
        <p:spPr>
          <a:xfrm>
            <a:off x="4836235" y="3043292"/>
            <a:ext cx="1770972" cy="2100208"/>
          </a:xfrm>
          <a:prstGeom prst="rect">
            <a:avLst/>
          </a:prstGeom>
          <a:noFill/>
          <a:ln>
            <a:noFill/>
          </a:ln>
        </p:spPr>
      </p:pic>
      <p:pic>
        <p:nvPicPr>
          <p:cNvPr id="1168" name="Google Shape;1168;p149"/>
          <p:cNvPicPr preferRelativeResize="0"/>
          <p:nvPr/>
        </p:nvPicPr>
        <p:blipFill rotWithShape="1">
          <a:blip r:embed="rId4">
            <a:alphaModFix/>
          </a:blip>
          <a:srcRect b="44812" l="0" r="0" t="0"/>
          <a:stretch/>
        </p:blipFill>
        <p:spPr>
          <a:xfrm>
            <a:off x="4961312" y="3313884"/>
            <a:ext cx="1529421" cy="1829617"/>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73" name="Shape 1173"/>
        <p:cNvGrpSpPr/>
        <p:nvPr/>
      </p:nvGrpSpPr>
      <p:grpSpPr>
        <a:xfrm>
          <a:off x="0" y="0"/>
          <a:ext cx="0" cy="0"/>
          <a:chOff x="0" y="0"/>
          <a:chExt cx="0" cy="0"/>
        </a:xfrm>
      </p:grpSpPr>
      <p:sp>
        <p:nvSpPr>
          <p:cNvPr id="1174" name="Google Shape;1174;p150"/>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175" name="Google Shape;1175;p150"/>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1200"/>
              </a:spcAft>
              <a:buClr>
                <a:schemeClr val="dk1"/>
              </a:buClr>
              <a:buSzPts val="3000"/>
              <a:buFont typeface="Open Sans"/>
              <a:buNone/>
            </a:pPr>
            <a:r>
              <a:rPr lang="en"/>
              <a:t>Build a DNA Strand</a:t>
            </a:r>
            <a:endParaRPr/>
          </a:p>
        </p:txBody>
      </p:sp>
      <p:sp>
        <p:nvSpPr>
          <p:cNvPr id="1176" name="Google Shape;1176;p150"/>
          <p:cNvSpPr txBox="1"/>
          <p:nvPr>
            <p:ph idx="2" type="body"/>
          </p:nvPr>
        </p:nvSpPr>
        <p:spPr>
          <a:xfrm>
            <a:off x="4704141" y="1634468"/>
            <a:ext cx="3978300" cy="18930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400"/>
              <a:buNone/>
            </a:pPr>
            <a:r>
              <a:rPr b="1" lang="en" sz="1400"/>
              <a:t>Connect nucleotides into a chain. </a:t>
            </a:r>
            <a:endParaRPr/>
          </a:p>
          <a:p>
            <a:pPr indent="-177800" lvl="0" marL="177800" rtl="0" algn="l">
              <a:lnSpc>
                <a:spcPct val="100000"/>
              </a:lnSpc>
              <a:spcBef>
                <a:spcPts val="500"/>
              </a:spcBef>
              <a:spcAft>
                <a:spcPts val="0"/>
              </a:spcAft>
              <a:buClr>
                <a:schemeClr val="dk1"/>
              </a:buClr>
              <a:buSzPts val="1400"/>
              <a:buFont typeface="Arial"/>
              <a:buChar char="•"/>
            </a:pPr>
            <a:r>
              <a:rPr lang="en" sz="1400"/>
              <a:t>Connect the arrow ends together (this is the </a:t>
            </a:r>
            <a:r>
              <a:rPr b="1" lang="en" sz="1400">
                <a:solidFill>
                  <a:srgbClr val="D200B9"/>
                </a:solidFill>
              </a:rPr>
              <a:t>backbone</a:t>
            </a:r>
            <a:r>
              <a:rPr lang="en" sz="1400"/>
              <a:t>) </a:t>
            </a:r>
            <a:endParaRPr/>
          </a:p>
          <a:p>
            <a:pPr indent="-177800" lvl="0" marL="177800" rtl="0" algn="l">
              <a:lnSpc>
                <a:spcPct val="100000"/>
              </a:lnSpc>
              <a:spcBef>
                <a:spcPts val="500"/>
              </a:spcBef>
              <a:spcAft>
                <a:spcPts val="0"/>
              </a:spcAft>
              <a:buClr>
                <a:schemeClr val="dk1"/>
              </a:buClr>
              <a:buSzPts val="1400"/>
              <a:buFont typeface="Arial"/>
              <a:buChar char="•"/>
            </a:pPr>
            <a:r>
              <a:rPr lang="en" sz="1400"/>
              <a:t>Make a strand that is 6-8 nucleotides long </a:t>
            </a:r>
            <a:endParaRPr/>
          </a:p>
          <a:p>
            <a:pPr indent="-177800" lvl="0" marL="177800" rtl="0" algn="l">
              <a:lnSpc>
                <a:spcPct val="100000"/>
              </a:lnSpc>
              <a:spcBef>
                <a:spcPts val="500"/>
              </a:spcBef>
              <a:spcAft>
                <a:spcPts val="0"/>
              </a:spcAft>
              <a:buClr>
                <a:schemeClr val="dk1"/>
              </a:buClr>
              <a:buSzPts val="1400"/>
              <a:buFont typeface="Arial"/>
              <a:buChar char="•"/>
            </a:pPr>
            <a:r>
              <a:rPr lang="en" sz="1400"/>
              <a:t>Use a variety of colors in any order you choose</a:t>
            </a:r>
            <a:endParaRPr/>
          </a:p>
          <a:p>
            <a:pPr indent="0" lvl="0" marL="0" rtl="0" algn="l">
              <a:lnSpc>
                <a:spcPct val="100000"/>
              </a:lnSpc>
              <a:spcBef>
                <a:spcPts val="500"/>
              </a:spcBef>
              <a:spcAft>
                <a:spcPts val="0"/>
              </a:spcAft>
              <a:buClr>
                <a:schemeClr val="dk1"/>
              </a:buClr>
              <a:buSzPts val="1400"/>
              <a:buNone/>
            </a:pPr>
            <a:r>
              <a:t/>
            </a:r>
            <a:endParaRPr sz="1400"/>
          </a:p>
          <a:p>
            <a:pPr indent="0" lvl="0" marL="0" rtl="0" algn="l">
              <a:lnSpc>
                <a:spcPct val="100000"/>
              </a:lnSpc>
              <a:spcBef>
                <a:spcPts val="500"/>
              </a:spcBef>
              <a:spcAft>
                <a:spcPts val="0"/>
              </a:spcAft>
              <a:buClr>
                <a:srgbClr val="1CA64A"/>
              </a:buClr>
              <a:buSzPts val="1400"/>
              <a:buNone/>
            </a:pPr>
            <a:r>
              <a:rPr b="1" lang="en" sz="1400">
                <a:solidFill>
                  <a:srgbClr val="1CA64A"/>
                </a:solidFill>
              </a:rPr>
              <a:t>Why might the order be important?</a:t>
            </a:r>
            <a:endParaRPr/>
          </a:p>
          <a:p>
            <a:pPr indent="0" lvl="0" marL="0" rtl="0" algn="l">
              <a:lnSpc>
                <a:spcPct val="100000"/>
              </a:lnSpc>
              <a:spcBef>
                <a:spcPts val="500"/>
              </a:spcBef>
              <a:spcAft>
                <a:spcPts val="0"/>
              </a:spcAft>
              <a:buClr>
                <a:srgbClr val="1CA64A"/>
              </a:buClr>
              <a:buSzPts val="1400"/>
              <a:buNone/>
            </a:pPr>
            <a:r>
              <a:rPr b="1" lang="en" sz="1400">
                <a:solidFill>
                  <a:srgbClr val="1CA64A"/>
                </a:solidFill>
              </a:rPr>
              <a:t>What do you think happens next</a:t>
            </a:r>
            <a:r>
              <a:rPr b="1" lang="en">
                <a:solidFill>
                  <a:srgbClr val="1CA64A"/>
                </a:solidFill>
              </a:rPr>
              <a:t>?</a:t>
            </a:r>
            <a:endParaRPr/>
          </a:p>
        </p:txBody>
      </p:sp>
      <p:pic>
        <p:nvPicPr>
          <p:cNvPr id="1177" name="Google Shape;1177;p150"/>
          <p:cNvPicPr preferRelativeResize="0"/>
          <p:nvPr/>
        </p:nvPicPr>
        <p:blipFill rotWithShape="1">
          <a:blip r:embed="rId3">
            <a:alphaModFix/>
          </a:blip>
          <a:srcRect b="0" l="0" r="0" t="0"/>
          <a:stretch/>
        </p:blipFill>
        <p:spPr>
          <a:xfrm rot="60826">
            <a:off x="1970753" y="1879279"/>
            <a:ext cx="626486" cy="550542"/>
          </a:xfrm>
          <a:prstGeom prst="rect">
            <a:avLst/>
          </a:prstGeom>
          <a:noFill/>
          <a:ln>
            <a:noFill/>
          </a:ln>
          <a:effectLst>
            <a:outerShdw blurRad="35203" rotWithShape="0" algn="bl" dir="5400000" dist="15646">
              <a:srgbClr val="000000">
                <a:alpha val="80000"/>
              </a:srgbClr>
            </a:outerShdw>
          </a:effectLst>
        </p:spPr>
      </p:pic>
      <p:pic>
        <p:nvPicPr>
          <p:cNvPr id="1178" name="Google Shape;1178;p150"/>
          <p:cNvPicPr preferRelativeResize="0"/>
          <p:nvPr/>
        </p:nvPicPr>
        <p:blipFill rotWithShape="1">
          <a:blip r:embed="rId4">
            <a:alphaModFix/>
          </a:blip>
          <a:srcRect b="0" l="0" r="0" t="0"/>
          <a:stretch/>
        </p:blipFill>
        <p:spPr>
          <a:xfrm rot="-116515">
            <a:off x="2848129" y="1965752"/>
            <a:ext cx="622052" cy="550267"/>
          </a:xfrm>
          <a:prstGeom prst="rect">
            <a:avLst/>
          </a:prstGeom>
          <a:noFill/>
          <a:ln>
            <a:noFill/>
          </a:ln>
          <a:effectLst>
            <a:outerShdw blurRad="35203" rotWithShape="0" algn="bl" dir="5400000" dist="15646">
              <a:srgbClr val="000000">
                <a:alpha val="80000"/>
              </a:srgbClr>
            </a:outerShdw>
          </a:effectLst>
        </p:spPr>
      </p:pic>
      <p:pic>
        <p:nvPicPr>
          <p:cNvPr id="1179" name="Google Shape;1179;p150"/>
          <p:cNvPicPr preferRelativeResize="0"/>
          <p:nvPr/>
        </p:nvPicPr>
        <p:blipFill rotWithShape="1">
          <a:blip r:embed="rId5">
            <a:alphaModFix/>
          </a:blip>
          <a:srcRect b="0" l="0" r="0" t="0"/>
          <a:stretch/>
        </p:blipFill>
        <p:spPr>
          <a:xfrm>
            <a:off x="3862708" y="1566870"/>
            <a:ext cx="681073" cy="587684"/>
          </a:xfrm>
          <a:prstGeom prst="rect">
            <a:avLst/>
          </a:prstGeom>
          <a:noFill/>
          <a:ln>
            <a:noFill/>
          </a:ln>
          <a:effectLst>
            <a:outerShdw blurRad="35203" rotWithShape="0" algn="bl" dir="5400000" dist="15646">
              <a:srgbClr val="000000">
                <a:alpha val="80000"/>
              </a:srgbClr>
            </a:outerShdw>
          </a:effectLst>
        </p:spPr>
      </p:pic>
      <p:pic>
        <p:nvPicPr>
          <p:cNvPr id="1180" name="Google Shape;1180;p150"/>
          <p:cNvPicPr preferRelativeResize="0"/>
          <p:nvPr/>
        </p:nvPicPr>
        <p:blipFill rotWithShape="1">
          <a:blip r:embed="rId6">
            <a:alphaModFix/>
          </a:blip>
          <a:srcRect b="0" l="0" r="0" t="0"/>
          <a:stretch/>
        </p:blipFill>
        <p:spPr>
          <a:xfrm rot="-20556">
            <a:off x="3356599" y="3804555"/>
            <a:ext cx="655589" cy="605816"/>
          </a:xfrm>
          <a:prstGeom prst="rect">
            <a:avLst/>
          </a:prstGeom>
          <a:noFill/>
          <a:ln>
            <a:noFill/>
          </a:ln>
          <a:effectLst>
            <a:outerShdw blurRad="35203" rotWithShape="0" algn="bl" dir="5400000" dist="15646">
              <a:srgbClr val="000000">
                <a:alpha val="80000"/>
              </a:srgbClr>
            </a:outerShdw>
          </a:effectLst>
        </p:spPr>
      </p:pic>
      <p:pic>
        <p:nvPicPr>
          <p:cNvPr id="1181" name="Google Shape;1181;p150"/>
          <p:cNvPicPr preferRelativeResize="0"/>
          <p:nvPr/>
        </p:nvPicPr>
        <p:blipFill rotWithShape="1">
          <a:blip r:embed="rId3">
            <a:alphaModFix/>
          </a:blip>
          <a:srcRect b="0" l="0" r="0" t="0"/>
          <a:stretch/>
        </p:blipFill>
        <p:spPr>
          <a:xfrm rot="60826">
            <a:off x="1435543" y="2865301"/>
            <a:ext cx="626486" cy="550542"/>
          </a:xfrm>
          <a:prstGeom prst="rect">
            <a:avLst/>
          </a:prstGeom>
          <a:noFill/>
          <a:ln>
            <a:noFill/>
          </a:ln>
          <a:effectLst>
            <a:outerShdw blurRad="35203" rotWithShape="0" algn="bl" dir="5400000" dist="15646">
              <a:srgbClr val="000000">
                <a:alpha val="80000"/>
              </a:srgbClr>
            </a:outerShdw>
          </a:effectLst>
        </p:spPr>
      </p:pic>
      <p:pic>
        <p:nvPicPr>
          <p:cNvPr id="1182" name="Google Shape;1182;p150"/>
          <p:cNvPicPr preferRelativeResize="0"/>
          <p:nvPr/>
        </p:nvPicPr>
        <p:blipFill rotWithShape="1">
          <a:blip r:embed="rId4">
            <a:alphaModFix/>
          </a:blip>
          <a:srcRect b="0" l="0" r="0" t="0"/>
          <a:stretch/>
        </p:blipFill>
        <p:spPr>
          <a:xfrm rot="-116515">
            <a:off x="1646158" y="3851678"/>
            <a:ext cx="622052" cy="550267"/>
          </a:xfrm>
          <a:prstGeom prst="rect">
            <a:avLst/>
          </a:prstGeom>
          <a:noFill/>
          <a:ln>
            <a:noFill/>
          </a:ln>
          <a:effectLst>
            <a:outerShdw blurRad="35203" rotWithShape="0" algn="bl" dir="5400000" dist="15646">
              <a:srgbClr val="000000">
                <a:alpha val="80000"/>
              </a:srgbClr>
            </a:outerShdw>
          </a:effectLst>
        </p:spPr>
      </p:pic>
      <p:pic>
        <p:nvPicPr>
          <p:cNvPr id="1183" name="Google Shape;1183;p150"/>
          <p:cNvPicPr preferRelativeResize="0"/>
          <p:nvPr/>
        </p:nvPicPr>
        <p:blipFill rotWithShape="1">
          <a:blip r:embed="rId5">
            <a:alphaModFix/>
          </a:blip>
          <a:srcRect b="0" l="0" r="0" t="0"/>
          <a:stretch/>
        </p:blipFill>
        <p:spPr>
          <a:xfrm>
            <a:off x="2438376" y="1113652"/>
            <a:ext cx="681073" cy="587684"/>
          </a:xfrm>
          <a:prstGeom prst="rect">
            <a:avLst/>
          </a:prstGeom>
          <a:noFill/>
          <a:ln>
            <a:noFill/>
          </a:ln>
          <a:effectLst>
            <a:outerShdw blurRad="35203" rotWithShape="0" algn="bl" dir="5400000" dist="15646">
              <a:srgbClr val="000000">
                <a:alpha val="80000"/>
              </a:srgbClr>
            </a:outerShdw>
          </a:effectLst>
        </p:spPr>
      </p:pic>
      <p:pic>
        <p:nvPicPr>
          <p:cNvPr id="1184" name="Google Shape;1184;p150"/>
          <p:cNvPicPr preferRelativeResize="0"/>
          <p:nvPr/>
        </p:nvPicPr>
        <p:blipFill rotWithShape="1">
          <a:blip r:embed="rId6">
            <a:alphaModFix/>
          </a:blip>
          <a:srcRect b="0" l="0" r="0" t="0"/>
          <a:stretch/>
        </p:blipFill>
        <p:spPr>
          <a:xfrm rot="-20556">
            <a:off x="3503200" y="2454754"/>
            <a:ext cx="655589" cy="605816"/>
          </a:xfrm>
          <a:prstGeom prst="rect">
            <a:avLst/>
          </a:prstGeom>
          <a:noFill/>
          <a:ln>
            <a:noFill/>
          </a:ln>
          <a:effectLst>
            <a:outerShdw blurRad="35203" rotWithShape="0" algn="bl" dir="5400000" dist="15646">
              <a:srgbClr val="000000">
                <a:alpha val="80000"/>
              </a:srgbClr>
            </a:outerShdw>
          </a:effectLst>
        </p:spPr>
      </p:pic>
      <p:pic>
        <p:nvPicPr>
          <p:cNvPr id="1185" name="Google Shape;1185;p150"/>
          <p:cNvPicPr preferRelativeResize="0"/>
          <p:nvPr/>
        </p:nvPicPr>
        <p:blipFill rotWithShape="1">
          <a:blip r:embed="rId3">
            <a:alphaModFix/>
          </a:blip>
          <a:srcRect b="0" l="0" r="0" t="0"/>
          <a:stretch/>
        </p:blipFill>
        <p:spPr>
          <a:xfrm rot="60826">
            <a:off x="2560577" y="3604259"/>
            <a:ext cx="626486" cy="550542"/>
          </a:xfrm>
          <a:prstGeom prst="rect">
            <a:avLst/>
          </a:prstGeom>
          <a:noFill/>
          <a:ln>
            <a:noFill/>
          </a:ln>
          <a:effectLst>
            <a:outerShdw blurRad="35203" rotWithShape="0" algn="bl" dir="5400000" dist="15646">
              <a:srgbClr val="000000">
                <a:alpha val="80000"/>
              </a:srgbClr>
            </a:outerShdw>
          </a:effectLst>
        </p:spPr>
      </p:pic>
      <p:pic>
        <p:nvPicPr>
          <p:cNvPr id="1186" name="Google Shape;1186;p150"/>
          <p:cNvPicPr preferRelativeResize="0"/>
          <p:nvPr/>
        </p:nvPicPr>
        <p:blipFill rotWithShape="1">
          <a:blip r:embed="rId4">
            <a:alphaModFix/>
          </a:blip>
          <a:srcRect b="0" l="0" r="0" t="0"/>
          <a:stretch/>
        </p:blipFill>
        <p:spPr>
          <a:xfrm rot="-116515">
            <a:off x="3789330" y="3194444"/>
            <a:ext cx="622052" cy="550267"/>
          </a:xfrm>
          <a:prstGeom prst="rect">
            <a:avLst/>
          </a:prstGeom>
          <a:noFill/>
          <a:ln>
            <a:noFill/>
          </a:ln>
          <a:effectLst>
            <a:outerShdw blurRad="35203" rotWithShape="0" algn="bl" dir="5400000" dist="15646">
              <a:srgbClr val="000000">
                <a:alpha val="80000"/>
              </a:srgbClr>
            </a:outerShdw>
          </a:effectLst>
        </p:spPr>
      </p:pic>
      <p:pic>
        <p:nvPicPr>
          <p:cNvPr id="1187" name="Google Shape;1187;p150"/>
          <p:cNvPicPr preferRelativeResize="0"/>
          <p:nvPr/>
        </p:nvPicPr>
        <p:blipFill rotWithShape="1">
          <a:blip r:embed="rId5">
            <a:alphaModFix/>
          </a:blip>
          <a:srcRect b="0" l="0" r="0" t="0"/>
          <a:stretch/>
        </p:blipFill>
        <p:spPr>
          <a:xfrm rot="-113469">
            <a:off x="2650442" y="2768738"/>
            <a:ext cx="681075" cy="587681"/>
          </a:xfrm>
          <a:prstGeom prst="rect">
            <a:avLst/>
          </a:prstGeom>
          <a:noFill/>
          <a:ln>
            <a:noFill/>
          </a:ln>
          <a:effectLst>
            <a:outerShdw blurRad="35203" rotWithShape="0" algn="bl" dir="5400000" dist="15646">
              <a:srgbClr val="000000">
                <a:alpha val="80000"/>
              </a:srgbClr>
            </a:outerShdw>
          </a:effectLst>
        </p:spPr>
      </p:pic>
      <p:pic>
        <p:nvPicPr>
          <p:cNvPr id="1188" name="Google Shape;1188;p150"/>
          <p:cNvPicPr preferRelativeResize="0"/>
          <p:nvPr/>
        </p:nvPicPr>
        <p:blipFill rotWithShape="1">
          <a:blip r:embed="rId6">
            <a:alphaModFix/>
          </a:blip>
          <a:srcRect b="0" l="0" r="0" t="0"/>
          <a:stretch/>
        </p:blipFill>
        <p:spPr>
          <a:xfrm rot="-20556">
            <a:off x="1320141" y="1217047"/>
            <a:ext cx="655589" cy="605816"/>
          </a:xfrm>
          <a:prstGeom prst="rect">
            <a:avLst/>
          </a:prstGeom>
          <a:noFill/>
          <a:ln>
            <a:noFill/>
          </a:ln>
          <a:effectLst>
            <a:outerShdw blurRad="35203" rotWithShape="0" algn="bl" dir="5400000" dist="15646">
              <a:srgbClr val="000000">
                <a:alpha val="80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sp>
        <p:nvSpPr>
          <p:cNvPr id="539" name="Google Shape;539;p115"/>
          <p:cNvSpPr txBox="1"/>
          <p:nvPr>
            <p:ph type="title"/>
          </p:nvPr>
        </p:nvSpPr>
        <p:spPr>
          <a:xfrm>
            <a:off x="485774" y="718725"/>
            <a:ext cx="8317200" cy="3387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SzPts val="990"/>
              <a:buNone/>
            </a:pPr>
            <a:r>
              <a:rPr b="1" lang="en" sz="2260"/>
              <a:t>Graduate Credit from the Teachers College of San Joaquin </a:t>
            </a:r>
            <a:endParaRPr b="1" sz="2260"/>
          </a:p>
        </p:txBody>
      </p:sp>
      <p:sp>
        <p:nvSpPr>
          <p:cNvPr id="540" name="Google Shape;540;p115"/>
          <p:cNvSpPr txBox="1"/>
          <p:nvPr>
            <p:ph idx="1" type="body"/>
          </p:nvPr>
        </p:nvSpPr>
        <p:spPr>
          <a:xfrm>
            <a:off x="400775" y="1326350"/>
            <a:ext cx="8552700" cy="3488700"/>
          </a:xfrm>
          <a:prstGeom prst="rect">
            <a:avLst/>
          </a:prstGeom>
        </p:spPr>
        <p:txBody>
          <a:bodyPr anchorCtr="0" anchor="t" bIns="34275" lIns="68575" spcFirstLastPara="1" rIns="68575" wrap="square" tIns="34275">
            <a:noAutofit/>
          </a:bodyPr>
          <a:lstStyle/>
          <a:p>
            <a:pPr indent="-336550" lvl="0" marL="457200" rtl="0" algn="l">
              <a:spcBef>
                <a:spcPts val="0"/>
              </a:spcBef>
              <a:spcAft>
                <a:spcPts val="0"/>
              </a:spcAft>
              <a:buSzPts val="1700"/>
              <a:buChar char="●"/>
            </a:pPr>
            <a:r>
              <a:rPr lang="en" sz="1700"/>
              <a:t>3 Graduate Credits Available</a:t>
            </a:r>
            <a:endParaRPr sz="1700"/>
          </a:p>
          <a:p>
            <a:pPr indent="-336550" lvl="0" marL="457200" rtl="0" algn="l">
              <a:spcBef>
                <a:spcPts val="0"/>
              </a:spcBef>
              <a:spcAft>
                <a:spcPts val="0"/>
              </a:spcAft>
              <a:buSzPts val="1700"/>
              <a:buChar char="●"/>
            </a:pPr>
            <a:r>
              <a:rPr lang="en" sz="1700"/>
              <a:t>$95/credit payable to the TCSJ</a:t>
            </a:r>
            <a:endParaRPr sz="1700"/>
          </a:p>
          <a:p>
            <a:pPr indent="-336550" lvl="0" marL="457200" rtl="0" algn="l">
              <a:spcBef>
                <a:spcPts val="0"/>
              </a:spcBef>
              <a:spcAft>
                <a:spcPts val="0"/>
              </a:spcAft>
              <a:buSzPts val="1700"/>
              <a:buChar char="●"/>
            </a:pPr>
            <a:r>
              <a:rPr lang="en" sz="1700"/>
              <a:t>Additional Assignments: Lesson plan on </a:t>
            </a:r>
            <a:endParaRPr sz="1700"/>
          </a:p>
          <a:p>
            <a:pPr indent="0" lvl="0" marL="457200" rtl="0" algn="l">
              <a:spcBef>
                <a:spcPts val="500"/>
              </a:spcBef>
              <a:spcAft>
                <a:spcPts val="0"/>
              </a:spcAft>
              <a:buNone/>
            </a:pPr>
            <a:r>
              <a:rPr lang="en" sz="1700"/>
              <a:t>incorporating one of the kits into your class(s)</a:t>
            </a:r>
            <a:endParaRPr sz="1700"/>
          </a:p>
          <a:p>
            <a:pPr indent="0" lvl="0" marL="0" rtl="0" algn="l">
              <a:spcBef>
                <a:spcPts val="500"/>
              </a:spcBef>
              <a:spcAft>
                <a:spcPts val="0"/>
              </a:spcAft>
              <a:buNone/>
            </a:pPr>
            <a:r>
              <a:t/>
            </a:r>
            <a:endParaRPr sz="1700"/>
          </a:p>
          <a:p>
            <a:pPr indent="0" lvl="0" marL="2743200" rtl="0" algn="l">
              <a:spcBef>
                <a:spcPts val="500"/>
              </a:spcBef>
              <a:spcAft>
                <a:spcPts val="0"/>
              </a:spcAft>
              <a:buNone/>
            </a:pPr>
            <a:r>
              <a:rPr lang="en" sz="1700"/>
              <a:t>To apply:</a:t>
            </a:r>
            <a:endParaRPr sz="1700"/>
          </a:p>
          <a:p>
            <a:pPr indent="-336550" lvl="0" marL="3200400" rtl="0" algn="l">
              <a:spcBef>
                <a:spcPts val="500"/>
              </a:spcBef>
              <a:spcAft>
                <a:spcPts val="0"/>
              </a:spcAft>
              <a:buSzPts val="1700"/>
              <a:buChar char="●"/>
            </a:pPr>
            <a:r>
              <a:rPr lang="en" sz="1700"/>
              <a:t>Submit your lesson to </a:t>
            </a:r>
            <a:r>
              <a:rPr lang="en" sz="1700" u="sng">
                <a:solidFill>
                  <a:schemeClr val="hlink"/>
                </a:solidFill>
                <a:hlinkClick r:id="rId3"/>
              </a:rPr>
              <a:t>contactus@3dmoleculardesigns.com</a:t>
            </a:r>
            <a:r>
              <a:rPr lang="en" sz="1700"/>
              <a:t> to get an updated Certificate of Completion (reflection 45 hours)</a:t>
            </a:r>
            <a:endParaRPr sz="1700"/>
          </a:p>
          <a:p>
            <a:pPr indent="-355600" lvl="0" marL="3200400" rtl="0" algn="l">
              <a:spcBef>
                <a:spcPts val="0"/>
              </a:spcBef>
              <a:spcAft>
                <a:spcPts val="0"/>
              </a:spcAft>
              <a:buSzPts val="2000"/>
              <a:buChar char="●"/>
            </a:pPr>
            <a:r>
              <a:rPr lang="en" sz="1700"/>
              <a:t>Complete form at </a:t>
            </a:r>
            <a:r>
              <a:rPr lang="en" sz="1700" u="sng">
                <a:solidFill>
                  <a:schemeClr val="hlink"/>
                </a:solidFill>
                <a:hlinkClick r:id="rId4"/>
              </a:rPr>
              <a:t>https://www.forms.teacherscollegesj.edu//3dm</a:t>
            </a:r>
            <a:r>
              <a:rPr lang="en" sz="2000" u="sng">
                <a:solidFill>
                  <a:schemeClr val="hlink"/>
                </a:solidFill>
                <a:hlinkClick r:id="rId5"/>
              </a:rPr>
              <a:t>d</a:t>
            </a:r>
            <a:endParaRPr sz="2000"/>
          </a:p>
          <a:p>
            <a:pPr indent="-336550" lvl="0" marL="3200400" rtl="0" algn="l">
              <a:spcBef>
                <a:spcPts val="0"/>
              </a:spcBef>
              <a:spcAft>
                <a:spcPts val="0"/>
              </a:spcAft>
              <a:buSzPts val="1700"/>
              <a:buChar char="●"/>
            </a:pPr>
            <a:r>
              <a:rPr lang="en" sz="1700"/>
              <a:t>Pay $285 to TCSJ</a:t>
            </a:r>
            <a:endParaRPr sz="1700"/>
          </a:p>
        </p:txBody>
      </p:sp>
      <p:pic>
        <p:nvPicPr>
          <p:cNvPr id="541" name="Google Shape;541;p115"/>
          <p:cNvPicPr preferRelativeResize="0"/>
          <p:nvPr/>
        </p:nvPicPr>
        <p:blipFill>
          <a:blip r:embed="rId6">
            <a:alphaModFix/>
          </a:blip>
          <a:stretch>
            <a:fillRect/>
          </a:stretch>
        </p:blipFill>
        <p:spPr>
          <a:xfrm>
            <a:off x="5716875" y="1326350"/>
            <a:ext cx="3086100" cy="682200"/>
          </a:xfrm>
          <a:prstGeom prst="rect">
            <a:avLst/>
          </a:prstGeom>
          <a:noFill/>
          <a:ln>
            <a:noFill/>
          </a:ln>
        </p:spPr>
      </p:pic>
      <p:pic>
        <p:nvPicPr>
          <p:cNvPr id="542" name="Google Shape;542;p115"/>
          <p:cNvPicPr preferRelativeResize="0"/>
          <p:nvPr/>
        </p:nvPicPr>
        <p:blipFill>
          <a:blip r:embed="rId7">
            <a:alphaModFix/>
          </a:blip>
          <a:stretch>
            <a:fillRect/>
          </a:stretch>
        </p:blipFill>
        <p:spPr>
          <a:xfrm>
            <a:off x="400775" y="2767175"/>
            <a:ext cx="2578199" cy="204787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93" name="Shape 1193"/>
        <p:cNvGrpSpPr/>
        <p:nvPr/>
      </p:nvGrpSpPr>
      <p:grpSpPr>
        <a:xfrm>
          <a:off x="0" y="0"/>
          <a:ext cx="0" cy="0"/>
          <a:chOff x="0" y="0"/>
          <a:chExt cx="0" cy="0"/>
        </a:xfrm>
      </p:grpSpPr>
      <p:pic>
        <p:nvPicPr>
          <p:cNvPr id="1194" name="Google Shape;1194;p151"/>
          <p:cNvPicPr preferRelativeResize="0"/>
          <p:nvPr/>
        </p:nvPicPr>
        <p:blipFill rotWithShape="1">
          <a:blip r:embed="rId3">
            <a:alphaModFix/>
          </a:blip>
          <a:srcRect b="0" l="0" r="0" t="0"/>
          <a:stretch/>
        </p:blipFill>
        <p:spPr>
          <a:xfrm>
            <a:off x="3578694" y="3404282"/>
            <a:ext cx="626485" cy="550540"/>
          </a:xfrm>
          <a:prstGeom prst="rect">
            <a:avLst/>
          </a:prstGeom>
          <a:noFill/>
          <a:ln>
            <a:noFill/>
          </a:ln>
          <a:effectLst>
            <a:outerShdw blurRad="35203" rotWithShape="0" algn="bl" dir="5400000" dist="15646">
              <a:srgbClr val="000000">
                <a:alpha val="80000"/>
              </a:srgbClr>
            </a:outerShdw>
          </a:effectLst>
        </p:spPr>
      </p:pic>
      <p:pic>
        <p:nvPicPr>
          <p:cNvPr id="1195" name="Google Shape;1195;p151"/>
          <p:cNvPicPr preferRelativeResize="0"/>
          <p:nvPr/>
        </p:nvPicPr>
        <p:blipFill rotWithShape="1">
          <a:blip r:embed="rId4">
            <a:alphaModFix/>
          </a:blip>
          <a:srcRect b="0" l="0" r="0" t="0"/>
          <a:stretch/>
        </p:blipFill>
        <p:spPr>
          <a:xfrm rot="-20556">
            <a:off x="3164659" y="3362693"/>
            <a:ext cx="655589" cy="605816"/>
          </a:xfrm>
          <a:prstGeom prst="rect">
            <a:avLst/>
          </a:prstGeom>
          <a:noFill/>
          <a:ln>
            <a:noFill/>
          </a:ln>
          <a:effectLst>
            <a:outerShdw blurRad="35203" rotWithShape="0" algn="bl" dir="5400000" dist="15646">
              <a:srgbClr val="000000">
                <a:alpha val="80000"/>
              </a:srgbClr>
            </a:outerShdw>
          </a:effectLst>
        </p:spPr>
      </p:pic>
      <p:pic>
        <p:nvPicPr>
          <p:cNvPr id="1196" name="Google Shape;1196;p151"/>
          <p:cNvPicPr preferRelativeResize="0"/>
          <p:nvPr/>
        </p:nvPicPr>
        <p:blipFill rotWithShape="1">
          <a:blip r:embed="rId5">
            <a:alphaModFix/>
          </a:blip>
          <a:srcRect b="0" l="0" r="0" t="0"/>
          <a:stretch/>
        </p:blipFill>
        <p:spPr>
          <a:xfrm>
            <a:off x="2755183" y="3404960"/>
            <a:ext cx="659201" cy="568812"/>
          </a:xfrm>
          <a:prstGeom prst="rect">
            <a:avLst/>
          </a:prstGeom>
          <a:noFill/>
          <a:ln>
            <a:noFill/>
          </a:ln>
          <a:effectLst>
            <a:outerShdw blurRad="35203" rotWithShape="0" algn="bl" dir="5400000" dist="15646">
              <a:srgbClr val="000000">
                <a:alpha val="80000"/>
              </a:srgbClr>
            </a:outerShdw>
          </a:effectLst>
        </p:spPr>
      </p:pic>
      <p:pic>
        <p:nvPicPr>
          <p:cNvPr id="1197" name="Google Shape;1197;p151"/>
          <p:cNvPicPr preferRelativeResize="0"/>
          <p:nvPr/>
        </p:nvPicPr>
        <p:blipFill rotWithShape="1">
          <a:blip r:embed="rId6">
            <a:alphaModFix/>
          </a:blip>
          <a:srcRect b="0" l="0" r="0" t="0"/>
          <a:stretch/>
        </p:blipFill>
        <p:spPr>
          <a:xfrm>
            <a:off x="2384465" y="3412223"/>
            <a:ext cx="622053" cy="550269"/>
          </a:xfrm>
          <a:prstGeom prst="rect">
            <a:avLst/>
          </a:prstGeom>
          <a:noFill/>
          <a:ln>
            <a:noFill/>
          </a:ln>
          <a:effectLst>
            <a:outerShdw blurRad="35203" rotWithShape="0" algn="bl" dir="5400000" dist="15646">
              <a:srgbClr val="000000">
                <a:alpha val="80000"/>
              </a:srgbClr>
            </a:outerShdw>
          </a:effectLst>
        </p:spPr>
      </p:pic>
      <p:pic>
        <p:nvPicPr>
          <p:cNvPr id="1198" name="Google Shape;1198;p151"/>
          <p:cNvPicPr preferRelativeResize="0"/>
          <p:nvPr/>
        </p:nvPicPr>
        <p:blipFill rotWithShape="1">
          <a:blip r:embed="rId5">
            <a:alphaModFix/>
          </a:blip>
          <a:srcRect b="0" l="0" r="0" t="0"/>
          <a:stretch/>
        </p:blipFill>
        <p:spPr>
          <a:xfrm>
            <a:off x="1950789" y="3415445"/>
            <a:ext cx="659201" cy="568812"/>
          </a:xfrm>
          <a:prstGeom prst="rect">
            <a:avLst/>
          </a:prstGeom>
          <a:noFill/>
          <a:ln>
            <a:noFill/>
          </a:ln>
          <a:effectLst>
            <a:outerShdw blurRad="35203" rotWithShape="0" algn="bl" dir="5400000" dist="15646">
              <a:srgbClr val="000000">
                <a:alpha val="80000"/>
              </a:srgbClr>
            </a:outerShdw>
          </a:effectLst>
        </p:spPr>
      </p:pic>
      <p:sp>
        <p:nvSpPr>
          <p:cNvPr id="1199" name="Google Shape;1199;p151"/>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200" name="Google Shape;1200;p151"/>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1200"/>
              </a:spcAft>
              <a:buClr>
                <a:schemeClr val="dk1"/>
              </a:buClr>
              <a:buSzPts val="3000"/>
              <a:buFont typeface="Open Sans"/>
              <a:buNone/>
            </a:pPr>
            <a:r>
              <a:rPr lang="en"/>
              <a:t>Add the Matching Strand</a:t>
            </a:r>
            <a:endParaRPr/>
          </a:p>
        </p:txBody>
      </p:sp>
      <p:sp>
        <p:nvSpPr>
          <p:cNvPr id="1201" name="Google Shape;1201;p151"/>
          <p:cNvSpPr txBox="1"/>
          <p:nvPr>
            <p:ph idx="2" type="body"/>
          </p:nvPr>
        </p:nvSpPr>
        <p:spPr>
          <a:xfrm>
            <a:off x="4704141" y="1634468"/>
            <a:ext cx="3978300" cy="31677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400"/>
              <a:buNone/>
            </a:pPr>
            <a:r>
              <a:rPr b="1" lang="en" sz="1400"/>
              <a:t>Now build a matching strand that pairs with your first strand</a:t>
            </a:r>
            <a:endParaRPr/>
          </a:p>
          <a:p>
            <a:pPr indent="0" lvl="0" marL="0" rtl="0" algn="l">
              <a:lnSpc>
                <a:spcPct val="100000"/>
              </a:lnSpc>
              <a:spcBef>
                <a:spcPts val="500"/>
              </a:spcBef>
              <a:spcAft>
                <a:spcPts val="0"/>
              </a:spcAft>
              <a:buClr>
                <a:schemeClr val="dk1"/>
              </a:buClr>
              <a:buSzPts val="1400"/>
              <a:buNone/>
            </a:pPr>
            <a:r>
              <a:t/>
            </a:r>
            <a:endParaRPr sz="1400"/>
          </a:p>
          <a:p>
            <a:pPr indent="0" lvl="0" marL="0" rtl="0" algn="l">
              <a:lnSpc>
                <a:spcPct val="100000"/>
              </a:lnSpc>
              <a:spcBef>
                <a:spcPts val="500"/>
              </a:spcBef>
              <a:spcAft>
                <a:spcPts val="0"/>
              </a:spcAft>
              <a:buClr>
                <a:srgbClr val="1CA64A"/>
              </a:buClr>
              <a:buSzPts val="1400"/>
              <a:buNone/>
            </a:pPr>
            <a:r>
              <a:rPr b="1" lang="en" sz="1400">
                <a:solidFill>
                  <a:srgbClr val="1CA64A"/>
                </a:solidFill>
              </a:rPr>
              <a:t>How do they fit together?</a:t>
            </a:r>
            <a:endParaRPr/>
          </a:p>
          <a:p>
            <a:pPr indent="0" lvl="0" marL="0" rtl="0" algn="l">
              <a:lnSpc>
                <a:spcPct val="100000"/>
              </a:lnSpc>
              <a:spcBef>
                <a:spcPts val="500"/>
              </a:spcBef>
              <a:spcAft>
                <a:spcPts val="0"/>
              </a:spcAft>
              <a:buClr>
                <a:srgbClr val="1CA64A"/>
              </a:buClr>
              <a:buSzPts val="1400"/>
              <a:buNone/>
            </a:pPr>
            <a:r>
              <a:rPr b="1" lang="en" sz="1400">
                <a:solidFill>
                  <a:srgbClr val="1CA64A"/>
                </a:solidFill>
              </a:rPr>
              <a:t>Can you assemble any sequence?</a:t>
            </a:r>
            <a:endParaRPr/>
          </a:p>
          <a:p>
            <a:pPr indent="0" lvl="0" marL="0" rtl="0" algn="l">
              <a:lnSpc>
                <a:spcPct val="100000"/>
              </a:lnSpc>
              <a:spcBef>
                <a:spcPts val="500"/>
              </a:spcBef>
              <a:spcAft>
                <a:spcPts val="0"/>
              </a:spcAft>
              <a:buClr>
                <a:schemeClr val="dk1"/>
              </a:buClr>
              <a:buSzPts val="1400"/>
              <a:buNone/>
            </a:pPr>
            <a:r>
              <a:t/>
            </a:r>
            <a:endParaRPr b="1" sz="1400">
              <a:solidFill>
                <a:srgbClr val="1CA64A"/>
              </a:solidFill>
            </a:endParaRPr>
          </a:p>
          <a:p>
            <a:pPr indent="0" lvl="0" marL="0" rtl="0" algn="l">
              <a:lnSpc>
                <a:spcPct val="100000"/>
              </a:lnSpc>
              <a:spcBef>
                <a:spcPts val="500"/>
              </a:spcBef>
              <a:spcAft>
                <a:spcPts val="0"/>
              </a:spcAft>
              <a:buClr>
                <a:schemeClr val="dk1"/>
              </a:buClr>
              <a:buSzPts val="1400"/>
              <a:buNone/>
            </a:pPr>
            <a:r>
              <a:rPr b="1" lang="en" sz="1400"/>
              <a:t>Test your predictions by trying to connect the pieces.</a:t>
            </a:r>
            <a:endParaRPr/>
          </a:p>
        </p:txBody>
      </p:sp>
      <p:pic>
        <p:nvPicPr>
          <p:cNvPr id="1202" name="Google Shape;1202;p151"/>
          <p:cNvPicPr preferRelativeResize="0"/>
          <p:nvPr/>
        </p:nvPicPr>
        <p:blipFill rotWithShape="1">
          <a:blip r:embed="rId3">
            <a:alphaModFix/>
          </a:blip>
          <a:srcRect b="0" l="0" r="0" t="0"/>
          <a:stretch/>
        </p:blipFill>
        <p:spPr>
          <a:xfrm rot="-2211952">
            <a:off x="1880994" y="2117509"/>
            <a:ext cx="626484" cy="550540"/>
          </a:xfrm>
          <a:prstGeom prst="rect">
            <a:avLst/>
          </a:prstGeom>
          <a:noFill/>
          <a:ln>
            <a:noFill/>
          </a:ln>
          <a:effectLst>
            <a:outerShdw blurRad="35203" rotWithShape="0" algn="bl" dir="5400000" dist="15646">
              <a:srgbClr val="000000">
                <a:alpha val="80000"/>
              </a:srgbClr>
            </a:outerShdw>
          </a:effectLst>
        </p:spPr>
      </p:pic>
      <p:pic>
        <p:nvPicPr>
          <p:cNvPr id="1203" name="Google Shape;1203;p151"/>
          <p:cNvPicPr preferRelativeResize="0"/>
          <p:nvPr/>
        </p:nvPicPr>
        <p:blipFill rotWithShape="1">
          <a:blip r:embed="rId4">
            <a:alphaModFix/>
          </a:blip>
          <a:srcRect b="0" l="0" r="0" t="0"/>
          <a:stretch/>
        </p:blipFill>
        <p:spPr>
          <a:xfrm rot="-3557003">
            <a:off x="2850823" y="2087494"/>
            <a:ext cx="655587" cy="605818"/>
          </a:xfrm>
          <a:prstGeom prst="rect">
            <a:avLst/>
          </a:prstGeom>
          <a:noFill/>
          <a:ln>
            <a:noFill/>
          </a:ln>
          <a:effectLst>
            <a:outerShdw blurRad="35203" rotWithShape="0" algn="bl" dir="5400000" dist="15646">
              <a:srgbClr val="000000">
                <a:alpha val="80000"/>
              </a:srgbClr>
            </a:outerShdw>
          </a:effectLst>
        </p:spPr>
      </p:pic>
      <p:pic>
        <p:nvPicPr>
          <p:cNvPr id="1204" name="Google Shape;1204;p151"/>
          <p:cNvPicPr preferRelativeResize="0"/>
          <p:nvPr/>
        </p:nvPicPr>
        <p:blipFill rotWithShape="1">
          <a:blip r:embed="rId3">
            <a:alphaModFix/>
          </a:blip>
          <a:srcRect b="0" l="0" r="0" t="0"/>
          <a:stretch/>
        </p:blipFill>
        <p:spPr>
          <a:xfrm>
            <a:off x="1562482" y="3432527"/>
            <a:ext cx="626485" cy="550540"/>
          </a:xfrm>
          <a:prstGeom prst="rect">
            <a:avLst/>
          </a:prstGeom>
          <a:noFill/>
          <a:ln>
            <a:noFill/>
          </a:ln>
          <a:effectLst>
            <a:outerShdw blurRad="35203" rotWithShape="0" algn="bl" dir="5400000" dist="15646">
              <a:srgbClr val="000000">
                <a:alpha val="80000"/>
              </a:srgbClr>
            </a:outerShdw>
          </a:effectLst>
        </p:spPr>
      </p:pic>
      <p:pic>
        <p:nvPicPr>
          <p:cNvPr id="1205" name="Google Shape;1205;p151"/>
          <p:cNvPicPr preferRelativeResize="0"/>
          <p:nvPr/>
        </p:nvPicPr>
        <p:blipFill rotWithShape="1">
          <a:blip r:embed="rId6">
            <a:alphaModFix/>
          </a:blip>
          <a:srcRect b="0" l="0" r="0" t="0"/>
          <a:stretch/>
        </p:blipFill>
        <p:spPr>
          <a:xfrm rot="2069081">
            <a:off x="3266927" y="1363926"/>
            <a:ext cx="622051" cy="550266"/>
          </a:xfrm>
          <a:prstGeom prst="rect">
            <a:avLst/>
          </a:prstGeom>
          <a:noFill/>
          <a:ln>
            <a:noFill/>
          </a:ln>
          <a:effectLst>
            <a:outerShdw blurRad="35203" rotWithShape="0" algn="bl" dir="5400000" dist="15646">
              <a:srgbClr val="000000">
                <a:alpha val="80000"/>
              </a:srgbClr>
            </a:outerShdw>
          </a:effectLst>
        </p:spPr>
      </p:pic>
      <p:pic>
        <p:nvPicPr>
          <p:cNvPr id="1206" name="Google Shape;1206;p151"/>
          <p:cNvPicPr preferRelativeResize="0"/>
          <p:nvPr/>
        </p:nvPicPr>
        <p:blipFill rotWithShape="1">
          <a:blip r:embed="rId5">
            <a:alphaModFix/>
          </a:blip>
          <a:srcRect b="0" l="0" r="0" t="0"/>
          <a:stretch/>
        </p:blipFill>
        <p:spPr>
          <a:xfrm rot="-531683">
            <a:off x="2422426" y="1467449"/>
            <a:ext cx="659203" cy="568808"/>
          </a:xfrm>
          <a:prstGeom prst="rect">
            <a:avLst/>
          </a:prstGeom>
          <a:noFill/>
          <a:ln>
            <a:noFill/>
          </a:ln>
          <a:effectLst>
            <a:outerShdw blurRad="35203" rotWithShape="0" algn="bl" dir="5400000" dist="15646">
              <a:srgbClr val="000000">
                <a:alpha val="80000"/>
              </a:srgbClr>
            </a:outerShdw>
          </a:effectLst>
        </p:spPr>
      </p:pic>
      <p:pic>
        <p:nvPicPr>
          <p:cNvPr id="1207" name="Google Shape;1207;p151"/>
          <p:cNvPicPr preferRelativeResize="0"/>
          <p:nvPr/>
        </p:nvPicPr>
        <p:blipFill rotWithShape="1">
          <a:blip r:embed="rId6">
            <a:alphaModFix/>
          </a:blip>
          <a:srcRect b="0" l="0" r="0" t="0"/>
          <a:stretch/>
        </p:blipFill>
        <p:spPr>
          <a:xfrm rot="6906433">
            <a:off x="3699051" y="2127421"/>
            <a:ext cx="622053" cy="550269"/>
          </a:xfrm>
          <a:prstGeom prst="rect">
            <a:avLst/>
          </a:prstGeom>
          <a:noFill/>
          <a:ln>
            <a:noFill/>
          </a:ln>
          <a:effectLst>
            <a:outerShdw blurRad="35203" rotWithShape="0" algn="bl" dir="5400000" dist="15646">
              <a:srgbClr val="000000">
                <a:alpha val="80000"/>
              </a:srgbClr>
            </a:outerShdw>
          </a:effectLst>
        </p:spPr>
      </p:pic>
      <p:pic>
        <p:nvPicPr>
          <p:cNvPr id="1208" name="Google Shape;1208;p151"/>
          <p:cNvPicPr preferRelativeResize="0"/>
          <p:nvPr/>
        </p:nvPicPr>
        <p:blipFill rotWithShape="1">
          <a:blip r:embed="rId4">
            <a:alphaModFix/>
          </a:blip>
          <a:srcRect b="0" l="0" r="0" t="0"/>
          <a:stretch/>
        </p:blipFill>
        <p:spPr>
          <a:xfrm rot="5702876">
            <a:off x="1352678" y="1589632"/>
            <a:ext cx="655587" cy="605812"/>
          </a:xfrm>
          <a:prstGeom prst="rect">
            <a:avLst/>
          </a:prstGeom>
          <a:noFill/>
          <a:ln>
            <a:noFill/>
          </a:ln>
          <a:effectLst>
            <a:outerShdw blurRad="35203" rotWithShape="0" algn="bl" dir="5400000" dist="15646">
              <a:srgbClr val="000000">
                <a:alpha val="80000"/>
              </a:srgbClr>
            </a:outerShdw>
          </a:effectLst>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13" name="Shape 1213"/>
        <p:cNvGrpSpPr/>
        <p:nvPr/>
      </p:nvGrpSpPr>
      <p:grpSpPr>
        <a:xfrm>
          <a:off x="0" y="0"/>
          <a:ext cx="0" cy="0"/>
          <a:chOff x="0" y="0"/>
          <a:chExt cx="0" cy="0"/>
        </a:xfrm>
      </p:grpSpPr>
      <p:sp>
        <p:nvSpPr>
          <p:cNvPr id="1214" name="Google Shape;1214;p152"/>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215" name="Google Shape;1215;p152"/>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p>
            <a:pPr indent="0" lvl="0" marL="0" rtl="0" algn="l">
              <a:lnSpc>
                <a:spcPct val="90000"/>
              </a:lnSpc>
              <a:spcBef>
                <a:spcPts val="0"/>
              </a:spcBef>
              <a:spcAft>
                <a:spcPts val="0"/>
              </a:spcAft>
              <a:buClr>
                <a:schemeClr val="lt1"/>
              </a:buClr>
              <a:buSzPts val="3000"/>
              <a:buFont typeface="Open Sans"/>
              <a:buNone/>
            </a:pPr>
            <a:r>
              <a:rPr lang="en"/>
              <a:t>Compare your DNA Molecules</a:t>
            </a:r>
            <a:endParaRPr/>
          </a:p>
        </p:txBody>
      </p:sp>
      <p:sp>
        <p:nvSpPr>
          <p:cNvPr id="1216" name="Google Shape;1216;p152"/>
          <p:cNvSpPr txBox="1"/>
          <p:nvPr>
            <p:ph idx="1" type="body"/>
          </p:nvPr>
        </p:nvSpPr>
        <p:spPr>
          <a:xfrm>
            <a:off x="4435079" y="1514721"/>
            <a:ext cx="4097400" cy="26235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400"/>
              <a:buNone/>
            </a:pPr>
            <a:r>
              <a:rPr lang="en" sz="1400"/>
              <a:t>Move around the room and observe other groups' DNA molecules. </a:t>
            </a:r>
            <a:br>
              <a:rPr lang="en" sz="1400"/>
            </a:br>
            <a:endParaRPr sz="1400"/>
          </a:p>
          <a:p>
            <a:pPr indent="0" lvl="0" marL="0" rtl="0" algn="l">
              <a:lnSpc>
                <a:spcPct val="100000"/>
              </a:lnSpc>
              <a:spcBef>
                <a:spcPts val="500"/>
              </a:spcBef>
              <a:spcAft>
                <a:spcPts val="0"/>
              </a:spcAft>
              <a:buClr>
                <a:srgbClr val="1CA64A"/>
              </a:buClr>
              <a:buSzPts val="1400"/>
              <a:buNone/>
            </a:pPr>
            <a:r>
              <a:rPr lang="en" sz="1400">
                <a:solidFill>
                  <a:srgbClr val="1CA64A"/>
                </a:solidFill>
              </a:rPr>
              <a:t>What is the same about everyone’s DNA models?</a:t>
            </a:r>
            <a:endParaRPr/>
          </a:p>
          <a:p>
            <a:pPr indent="0" lvl="0" marL="0" rtl="0" algn="l">
              <a:lnSpc>
                <a:spcPct val="100000"/>
              </a:lnSpc>
              <a:spcBef>
                <a:spcPts val="500"/>
              </a:spcBef>
              <a:spcAft>
                <a:spcPts val="0"/>
              </a:spcAft>
              <a:buClr>
                <a:schemeClr val="dk1"/>
              </a:buClr>
              <a:buSzPts val="1400"/>
              <a:buNone/>
            </a:pPr>
            <a:r>
              <a:t/>
            </a:r>
            <a:endParaRPr sz="1400">
              <a:solidFill>
                <a:srgbClr val="1CA64A"/>
              </a:solidFill>
            </a:endParaRPr>
          </a:p>
          <a:p>
            <a:pPr indent="0" lvl="0" marL="0" rtl="0" algn="l">
              <a:lnSpc>
                <a:spcPct val="100000"/>
              </a:lnSpc>
              <a:spcBef>
                <a:spcPts val="500"/>
              </a:spcBef>
              <a:spcAft>
                <a:spcPts val="0"/>
              </a:spcAft>
              <a:buClr>
                <a:srgbClr val="1CA64A"/>
              </a:buClr>
              <a:buSzPts val="1400"/>
              <a:buNone/>
            </a:pPr>
            <a:r>
              <a:rPr lang="en" sz="1400">
                <a:solidFill>
                  <a:srgbClr val="1CA64A"/>
                </a:solidFill>
              </a:rPr>
              <a:t>What is different about everyone’s models?</a:t>
            </a:r>
            <a:endParaRPr/>
          </a:p>
          <a:p>
            <a:pPr indent="0" lvl="0" marL="0" rtl="0" algn="l">
              <a:lnSpc>
                <a:spcPct val="100000"/>
              </a:lnSpc>
              <a:spcBef>
                <a:spcPts val="500"/>
              </a:spcBef>
              <a:spcAft>
                <a:spcPts val="0"/>
              </a:spcAft>
              <a:buClr>
                <a:schemeClr val="dk1"/>
              </a:buClr>
              <a:buSzPts val="1400"/>
              <a:buNone/>
            </a:pPr>
            <a:r>
              <a:t/>
            </a:r>
            <a:endParaRPr sz="1400"/>
          </a:p>
          <a:p>
            <a:pPr indent="0" lvl="0" marL="0" rtl="0" algn="l">
              <a:lnSpc>
                <a:spcPct val="100000"/>
              </a:lnSpc>
              <a:spcBef>
                <a:spcPts val="500"/>
              </a:spcBef>
              <a:spcAft>
                <a:spcPts val="0"/>
              </a:spcAft>
              <a:buClr>
                <a:schemeClr val="dk1"/>
              </a:buClr>
              <a:buSzPts val="1400"/>
              <a:buNone/>
            </a:pPr>
            <a:r>
              <a:rPr lang="en" sz="1400"/>
              <a:t>In your notebook, complete these three statements:</a:t>
            </a:r>
            <a:endParaRPr/>
          </a:p>
          <a:p>
            <a:pPr indent="-177800" lvl="0" marL="177800" rtl="0" algn="l">
              <a:lnSpc>
                <a:spcPct val="100000"/>
              </a:lnSpc>
              <a:spcBef>
                <a:spcPts val="500"/>
              </a:spcBef>
              <a:spcAft>
                <a:spcPts val="0"/>
              </a:spcAft>
              <a:buClr>
                <a:schemeClr val="dk1"/>
              </a:buClr>
              <a:buSzPts val="1400"/>
              <a:buFont typeface="Arial"/>
              <a:buChar char="•"/>
            </a:pPr>
            <a:r>
              <a:rPr b="0" lang="en" sz="1400"/>
              <a:t>The rule for base pairing is…</a:t>
            </a:r>
            <a:endParaRPr/>
          </a:p>
          <a:p>
            <a:pPr indent="-177800" lvl="0" marL="177800" rtl="0" algn="l">
              <a:lnSpc>
                <a:spcPct val="100000"/>
              </a:lnSpc>
              <a:spcBef>
                <a:spcPts val="500"/>
              </a:spcBef>
              <a:spcAft>
                <a:spcPts val="0"/>
              </a:spcAft>
              <a:buClr>
                <a:schemeClr val="dk1"/>
              </a:buClr>
              <a:buSzPts val="1400"/>
              <a:buFont typeface="Arial"/>
              <a:buChar char="•"/>
            </a:pPr>
            <a:r>
              <a:rPr b="0" lang="en" sz="1400"/>
              <a:t>Different DNA molecules can have different…</a:t>
            </a:r>
            <a:endParaRPr/>
          </a:p>
          <a:p>
            <a:pPr indent="-177800" lvl="0" marL="177800" rtl="0" algn="l">
              <a:lnSpc>
                <a:spcPct val="100000"/>
              </a:lnSpc>
              <a:spcBef>
                <a:spcPts val="500"/>
              </a:spcBef>
              <a:spcAft>
                <a:spcPts val="0"/>
              </a:spcAft>
              <a:buClr>
                <a:schemeClr val="dk1"/>
              </a:buClr>
              <a:buSzPts val="1400"/>
              <a:buFont typeface="Arial"/>
              <a:buChar char="•"/>
            </a:pPr>
            <a:r>
              <a:rPr b="0" lang="en" sz="1400"/>
              <a:t>This matters because…</a:t>
            </a:r>
            <a:endParaRPr/>
          </a:p>
          <a:p>
            <a:pPr indent="0" lvl="0" marL="0" rtl="0" algn="l">
              <a:lnSpc>
                <a:spcPct val="90000"/>
              </a:lnSpc>
              <a:spcBef>
                <a:spcPts val="1200"/>
              </a:spcBef>
              <a:spcAft>
                <a:spcPts val="1200"/>
              </a:spcAft>
              <a:buClr>
                <a:schemeClr val="dk1"/>
              </a:buClr>
              <a:buSzPts val="1500"/>
              <a:buFont typeface="Open Sans"/>
              <a:buNone/>
            </a:pPr>
            <a:r>
              <a:t/>
            </a:r>
            <a:endParaRPr/>
          </a:p>
        </p:txBody>
      </p:sp>
      <p:grpSp>
        <p:nvGrpSpPr>
          <p:cNvPr id="1217" name="Google Shape;1217;p152"/>
          <p:cNvGrpSpPr/>
          <p:nvPr/>
        </p:nvGrpSpPr>
        <p:grpSpPr>
          <a:xfrm>
            <a:off x="829018" y="2585062"/>
            <a:ext cx="2640665" cy="949008"/>
            <a:chOff x="892721" y="3304565"/>
            <a:chExt cx="3916739" cy="1407606"/>
          </a:xfrm>
        </p:grpSpPr>
        <p:pic>
          <p:nvPicPr>
            <p:cNvPr id="1218" name="Google Shape;1218;p152"/>
            <p:cNvPicPr preferRelativeResize="0"/>
            <p:nvPr/>
          </p:nvPicPr>
          <p:blipFill rotWithShape="1">
            <a:blip r:embed="rId3">
              <a:alphaModFix/>
            </a:blip>
            <a:srcRect b="0" l="0" r="0" t="0"/>
            <a:stretch/>
          </p:blipFill>
          <p:spPr>
            <a:xfrm>
              <a:off x="3974150" y="3938873"/>
              <a:ext cx="835310" cy="734056"/>
            </a:xfrm>
            <a:prstGeom prst="rect">
              <a:avLst/>
            </a:prstGeom>
            <a:noFill/>
            <a:ln>
              <a:noFill/>
            </a:ln>
            <a:effectLst>
              <a:outerShdw blurRad="35203" rotWithShape="0" algn="bl" dir="5400000" dist="15646">
                <a:srgbClr val="000000">
                  <a:alpha val="80000"/>
                </a:srgbClr>
              </a:outerShdw>
            </a:effectLst>
          </p:spPr>
        </p:pic>
        <p:pic>
          <p:nvPicPr>
            <p:cNvPr id="1219" name="Google Shape;1219;p152"/>
            <p:cNvPicPr preferRelativeResize="0"/>
            <p:nvPr/>
          </p:nvPicPr>
          <p:blipFill rotWithShape="1">
            <a:blip r:embed="rId4">
              <a:alphaModFix/>
            </a:blip>
            <a:srcRect b="0" l="0" r="0" t="0"/>
            <a:stretch/>
          </p:blipFill>
          <p:spPr>
            <a:xfrm rot="-20569">
              <a:off x="3422103" y="3883421"/>
              <a:ext cx="874115" cy="807751"/>
            </a:xfrm>
            <a:prstGeom prst="rect">
              <a:avLst/>
            </a:prstGeom>
            <a:noFill/>
            <a:ln>
              <a:noFill/>
            </a:ln>
            <a:effectLst>
              <a:outerShdw blurRad="35203" rotWithShape="0" algn="bl" dir="5400000" dist="15646">
                <a:srgbClr val="000000">
                  <a:alpha val="80000"/>
                </a:srgbClr>
              </a:outerShdw>
            </a:effectLst>
          </p:spPr>
        </p:pic>
        <p:pic>
          <p:nvPicPr>
            <p:cNvPr id="1220" name="Google Shape;1220;p152"/>
            <p:cNvPicPr preferRelativeResize="0"/>
            <p:nvPr/>
          </p:nvPicPr>
          <p:blipFill rotWithShape="1">
            <a:blip r:embed="rId5">
              <a:alphaModFix/>
            </a:blip>
            <a:srcRect b="0" l="0" r="0" t="0"/>
            <a:stretch/>
          </p:blipFill>
          <p:spPr>
            <a:xfrm>
              <a:off x="2876135" y="3939777"/>
              <a:ext cx="878936" cy="758413"/>
            </a:xfrm>
            <a:prstGeom prst="rect">
              <a:avLst/>
            </a:prstGeom>
            <a:noFill/>
            <a:ln>
              <a:noFill/>
            </a:ln>
            <a:effectLst>
              <a:outerShdw blurRad="35203" rotWithShape="0" algn="bl" dir="5400000" dist="15646">
                <a:srgbClr val="000000">
                  <a:alpha val="80000"/>
                </a:srgbClr>
              </a:outerShdw>
            </a:effectLst>
          </p:spPr>
        </p:pic>
        <p:pic>
          <p:nvPicPr>
            <p:cNvPr id="1221" name="Google Shape;1221;p152"/>
            <p:cNvPicPr preferRelativeResize="0"/>
            <p:nvPr/>
          </p:nvPicPr>
          <p:blipFill rotWithShape="1">
            <a:blip r:embed="rId6">
              <a:alphaModFix/>
            </a:blip>
            <a:srcRect b="0" l="0" r="0" t="0"/>
            <a:stretch/>
          </p:blipFill>
          <p:spPr>
            <a:xfrm>
              <a:off x="2381845" y="3949462"/>
              <a:ext cx="829403" cy="733688"/>
            </a:xfrm>
            <a:prstGeom prst="rect">
              <a:avLst/>
            </a:prstGeom>
            <a:noFill/>
            <a:ln>
              <a:noFill/>
            </a:ln>
            <a:effectLst>
              <a:outerShdw blurRad="35203" rotWithShape="0" algn="bl" dir="5400000" dist="15646">
                <a:srgbClr val="000000">
                  <a:alpha val="80000"/>
                </a:srgbClr>
              </a:outerShdw>
            </a:effectLst>
          </p:spPr>
        </p:pic>
        <p:pic>
          <p:nvPicPr>
            <p:cNvPr id="1222" name="Google Shape;1222;p152"/>
            <p:cNvPicPr preferRelativeResize="0"/>
            <p:nvPr/>
          </p:nvPicPr>
          <p:blipFill rotWithShape="1">
            <a:blip r:embed="rId5">
              <a:alphaModFix/>
            </a:blip>
            <a:srcRect b="0" l="0" r="0" t="0"/>
            <a:stretch/>
          </p:blipFill>
          <p:spPr>
            <a:xfrm>
              <a:off x="1803610" y="3953758"/>
              <a:ext cx="878936" cy="758413"/>
            </a:xfrm>
            <a:prstGeom prst="rect">
              <a:avLst/>
            </a:prstGeom>
            <a:noFill/>
            <a:ln>
              <a:noFill/>
            </a:ln>
            <a:effectLst>
              <a:outerShdw blurRad="35203" rotWithShape="0" algn="bl" dir="5400000" dist="15646">
                <a:srgbClr val="000000">
                  <a:alpha val="80000"/>
                </a:srgbClr>
              </a:outerShdw>
            </a:effectLst>
          </p:spPr>
        </p:pic>
        <p:pic>
          <p:nvPicPr>
            <p:cNvPr id="1223" name="Google Shape;1223;p152"/>
            <p:cNvPicPr preferRelativeResize="0"/>
            <p:nvPr/>
          </p:nvPicPr>
          <p:blipFill rotWithShape="1">
            <a:blip r:embed="rId3">
              <a:alphaModFix/>
            </a:blip>
            <a:srcRect b="0" l="0" r="0" t="0"/>
            <a:stretch/>
          </p:blipFill>
          <p:spPr>
            <a:xfrm>
              <a:off x="1285867" y="3976533"/>
              <a:ext cx="835310" cy="734056"/>
            </a:xfrm>
            <a:prstGeom prst="rect">
              <a:avLst/>
            </a:prstGeom>
            <a:noFill/>
            <a:ln>
              <a:noFill/>
            </a:ln>
            <a:effectLst>
              <a:outerShdw blurRad="35203" rotWithShape="0" algn="bl" dir="5400000" dist="15646">
                <a:srgbClr val="000000">
                  <a:alpha val="80000"/>
                </a:srgbClr>
              </a:outerShdw>
            </a:effectLst>
          </p:spPr>
        </p:pic>
        <p:pic>
          <p:nvPicPr>
            <p:cNvPr id="1224" name="Google Shape;1224;p152"/>
            <p:cNvPicPr preferRelativeResize="0"/>
            <p:nvPr/>
          </p:nvPicPr>
          <p:blipFill rotWithShape="1">
            <a:blip r:embed="rId6">
              <a:alphaModFix/>
            </a:blip>
            <a:srcRect b="0" l="0" r="0" t="0"/>
            <a:stretch/>
          </p:blipFill>
          <p:spPr>
            <a:xfrm rot="10800000">
              <a:off x="892721" y="3354906"/>
              <a:ext cx="882288" cy="733688"/>
            </a:xfrm>
            <a:prstGeom prst="rect">
              <a:avLst/>
            </a:prstGeom>
            <a:noFill/>
            <a:ln>
              <a:noFill/>
            </a:ln>
            <a:effectLst>
              <a:outerShdw blurRad="35203" rotWithShape="0" algn="bl" dir="5400000" dist="15646">
                <a:srgbClr val="000000">
                  <a:alpha val="80000"/>
                </a:srgbClr>
              </a:outerShdw>
            </a:effectLst>
          </p:spPr>
        </p:pic>
        <p:pic>
          <p:nvPicPr>
            <p:cNvPr id="1225" name="Google Shape;1225;p152"/>
            <p:cNvPicPr preferRelativeResize="0"/>
            <p:nvPr/>
          </p:nvPicPr>
          <p:blipFill rotWithShape="1">
            <a:blip r:embed="rId4">
              <a:alphaModFix/>
            </a:blip>
            <a:srcRect b="0" l="0" r="0" t="0"/>
            <a:stretch/>
          </p:blipFill>
          <p:spPr>
            <a:xfrm rot="10779434">
              <a:off x="1373603" y="3321517"/>
              <a:ext cx="929856" cy="807751"/>
            </a:xfrm>
            <a:prstGeom prst="rect">
              <a:avLst/>
            </a:prstGeom>
            <a:noFill/>
            <a:ln>
              <a:noFill/>
            </a:ln>
            <a:effectLst>
              <a:outerShdw blurRad="35203" rotWithShape="0" algn="bl" dir="5400000" dist="15646">
                <a:srgbClr val="000000">
                  <a:alpha val="80000"/>
                </a:srgbClr>
              </a:outerShdw>
            </a:effectLst>
          </p:spPr>
        </p:pic>
        <p:pic>
          <p:nvPicPr>
            <p:cNvPr id="1226" name="Google Shape;1226;p152"/>
            <p:cNvPicPr preferRelativeResize="0"/>
            <p:nvPr/>
          </p:nvPicPr>
          <p:blipFill rotWithShape="1">
            <a:blip r:embed="rId3">
              <a:alphaModFix/>
            </a:blip>
            <a:srcRect b="0" l="0" r="0" t="0"/>
            <a:stretch/>
          </p:blipFill>
          <p:spPr>
            <a:xfrm rot="10800000">
              <a:off x="1966654" y="3338174"/>
              <a:ext cx="888578" cy="734056"/>
            </a:xfrm>
            <a:prstGeom prst="rect">
              <a:avLst/>
            </a:prstGeom>
            <a:noFill/>
            <a:ln>
              <a:noFill/>
            </a:ln>
            <a:effectLst>
              <a:outerShdw blurRad="35203" rotWithShape="0" algn="bl" dir="5400000" dist="15646">
                <a:srgbClr val="000000">
                  <a:alpha val="80000"/>
                </a:srgbClr>
              </a:outerShdw>
            </a:effectLst>
          </p:spPr>
        </p:pic>
        <p:pic>
          <p:nvPicPr>
            <p:cNvPr id="1227" name="Google Shape;1227;p152"/>
            <p:cNvPicPr preferRelativeResize="0"/>
            <p:nvPr/>
          </p:nvPicPr>
          <p:blipFill rotWithShape="1">
            <a:blip r:embed="rId4">
              <a:alphaModFix/>
            </a:blip>
            <a:srcRect b="0" l="0" r="0" t="0"/>
            <a:stretch/>
          </p:blipFill>
          <p:spPr>
            <a:xfrm rot="10779434">
              <a:off x="2450394" y="3307339"/>
              <a:ext cx="929856" cy="807751"/>
            </a:xfrm>
            <a:prstGeom prst="rect">
              <a:avLst/>
            </a:prstGeom>
            <a:noFill/>
            <a:ln>
              <a:noFill/>
            </a:ln>
            <a:effectLst>
              <a:outerShdw blurRad="35203" rotWithShape="0" algn="bl" dir="5400000" dist="15646">
                <a:srgbClr val="000000">
                  <a:alpha val="80000"/>
                </a:srgbClr>
              </a:outerShdw>
            </a:effectLst>
          </p:spPr>
        </p:pic>
        <p:pic>
          <p:nvPicPr>
            <p:cNvPr id="1228" name="Google Shape;1228;p152"/>
            <p:cNvPicPr preferRelativeResize="0"/>
            <p:nvPr/>
          </p:nvPicPr>
          <p:blipFill rotWithShape="1">
            <a:blip r:embed="rId5">
              <a:alphaModFix/>
            </a:blip>
            <a:srcRect b="0" l="0" r="0" t="0"/>
            <a:stretch/>
          </p:blipFill>
          <p:spPr>
            <a:xfrm rot="10800000">
              <a:off x="2999777" y="3307143"/>
              <a:ext cx="934983" cy="758413"/>
            </a:xfrm>
            <a:prstGeom prst="rect">
              <a:avLst/>
            </a:prstGeom>
            <a:noFill/>
            <a:ln>
              <a:noFill/>
            </a:ln>
            <a:effectLst>
              <a:outerShdw blurRad="35203" rotWithShape="0" algn="bl" dir="5400000" dist="15646">
                <a:srgbClr val="000000">
                  <a:alpha val="80000"/>
                </a:srgbClr>
              </a:outerShdw>
            </a:effectLst>
          </p:spPr>
        </p:pic>
        <p:pic>
          <p:nvPicPr>
            <p:cNvPr id="1229" name="Google Shape;1229;p152"/>
            <p:cNvPicPr preferRelativeResize="0"/>
            <p:nvPr/>
          </p:nvPicPr>
          <p:blipFill rotWithShape="1">
            <a:blip r:embed="rId6">
              <a:alphaModFix/>
            </a:blip>
            <a:srcRect b="0" l="0" r="0" t="0"/>
            <a:stretch/>
          </p:blipFill>
          <p:spPr>
            <a:xfrm rot="10800000">
              <a:off x="3584996" y="3338360"/>
              <a:ext cx="882288" cy="733688"/>
            </a:xfrm>
            <a:prstGeom prst="rect">
              <a:avLst/>
            </a:prstGeom>
            <a:noFill/>
            <a:ln>
              <a:noFill/>
            </a:ln>
            <a:effectLst>
              <a:outerShdw blurRad="35203" rotWithShape="0" algn="bl" dir="5400000" dist="15646">
                <a:srgbClr val="000000">
                  <a:alpha val="80000"/>
                </a:srgbClr>
              </a:outerShdw>
            </a:effectLst>
          </p:spPr>
        </p:pic>
      </p:grpSp>
      <p:grpSp>
        <p:nvGrpSpPr>
          <p:cNvPr id="1230" name="Google Shape;1230;p152"/>
          <p:cNvGrpSpPr/>
          <p:nvPr/>
        </p:nvGrpSpPr>
        <p:grpSpPr>
          <a:xfrm>
            <a:off x="842474" y="1262246"/>
            <a:ext cx="2690134" cy="945207"/>
            <a:chOff x="910418" y="1520081"/>
            <a:chExt cx="3990113" cy="1401968"/>
          </a:xfrm>
        </p:grpSpPr>
        <p:pic>
          <p:nvPicPr>
            <p:cNvPr id="1231" name="Google Shape;1231;p152"/>
            <p:cNvPicPr preferRelativeResize="0"/>
            <p:nvPr/>
          </p:nvPicPr>
          <p:blipFill rotWithShape="1">
            <a:blip r:embed="rId3">
              <a:alphaModFix/>
            </a:blip>
            <a:srcRect b="0" l="0" r="0" t="0"/>
            <a:stretch/>
          </p:blipFill>
          <p:spPr>
            <a:xfrm>
              <a:off x="2982877" y="2154390"/>
              <a:ext cx="835310" cy="734056"/>
            </a:xfrm>
            <a:prstGeom prst="rect">
              <a:avLst/>
            </a:prstGeom>
            <a:noFill/>
            <a:ln>
              <a:noFill/>
            </a:ln>
            <a:effectLst>
              <a:outerShdw blurRad="35203" rotWithShape="0" algn="bl" dir="5400000" dist="15646">
                <a:srgbClr val="000000">
                  <a:alpha val="80000"/>
                </a:srgbClr>
              </a:outerShdw>
            </a:effectLst>
          </p:spPr>
        </p:pic>
        <p:pic>
          <p:nvPicPr>
            <p:cNvPr id="1232" name="Google Shape;1232;p152"/>
            <p:cNvPicPr preferRelativeResize="0"/>
            <p:nvPr/>
          </p:nvPicPr>
          <p:blipFill rotWithShape="1">
            <a:blip r:embed="rId4">
              <a:alphaModFix/>
            </a:blip>
            <a:srcRect b="0" l="0" r="0" t="0"/>
            <a:stretch/>
          </p:blipFill>
          <p:spPr>
            <a:xfrm rot="-20569">
              <a:off x="3486313" y="2111691"/>
              <a:ext cx="874115" cy="807751"/>
            </a:xfrm>
            <a:prstGeom prst="rect">
              <a:avLst/>
            </a:prstGeom>
            <a:noFill/>
            <a:ln>
              <a:noFill/>
            </a:ln>
            <a:effectLst>
              <a:outerShdw blurRad="35203" rotWithShape="0" algn="bl" dir="5400000" dist="15646">
                <a:srgbClr val="000000">
                  <a:alpha val="80000"/>
                </a:srgbClr>
              </a:outerShdw>
            </a:effectLst>
          </p:spPr>
        </p:pic>
        <p:pic>
          <p:nvPicPr>
            <p:cNvPr id="1233" name="Google Shape;1233;p152"/>
            <p:cNvPicPr preferRelativeResize="0"/>
            <p:nvPr/>
          </p:nvPicPr>
          <p:blipFill rotWithShape="1">
            <a:blip r:embed="rId5">
              <a:alphaModFix/>
            </a:blip>
            <a:srcRect b="0" l="0" r="0" t="0"/>
            <a:stretch/>
          </p:blipFill>
          <p:spPr>
            <a:xfrm>
              <a:off x="1352653" y="2155294"/>
              <a:ext cx="878936" cy="758413"/>
            </a:xfrm>
            <a:prstGeom prst="rect">
              <a:avLst/>
            </a:prstGeom>
            <a:noFill/>
            <a:ln>
              <a:noFill/>
            </a:ln>
            <a:effectLst>
              <a:outerShdw blurRad="35203" rotWithShape="0" algn="bl" dir="5400000" dist="15646">
                <a:srgbClr val="000000">
                  <a:alpha val="80000"/>
                </a:srgbClr>
              </a:outerShdw>
            </a:effectLst>
          </p:spPr>
        </p:pic>
        <p:pic>
          <p:nvPicPr>
            <p:cNvPr id="1234" name="Google Shape;1234;p152"/>
            <p:cNvPicPr preferRelativeResize="0"/>
            <p:nvPr/>
          </p:nvPicPr>
          <p:blipFill rotWithShape="1">
            <a:blip r:embed="rId6">
              <a:alphaModFix/>
            </a:blip>
            <a:srcRect b="0" l="0" r="0" t="0"/>
            <a:stretch/>
          </p:blipFill>
          <p:spPr>
            <a:xfrm>
              <a:off x="1910436" y="2154346"/>
              <a:ext cx="829403" cy="733688"/>
            </a:xfrm>
            <a:prstGeom prst="rect">
              <a:avLst/>
            </a:prstGeom>
            <a:noFill/>
            <a:ln>
              <a:noFill/>
            </a:ln>
            <a:effectLst>
              <a:outerShdw blurRad="35203" rotWithShape="0" algn="bl" dir="5400000" dist="15646">
                <a:srgbClr val="000000">
                  <a:alpha val="80000"/>
                </a:srgbClr>
              </a:outerShdw>
            </a:effectLst>
          </p:spPr>
        </p:pic>
        <p:pic>
          <p:nvPicPr>
            <p:cNvPr id="1235" name="Google Shape;1235;p152"/>
            <p:cNvPicPr preferRelativeResize="0"/>
            <p:nvPr/>
          </p:nvPicPr>
          <p:blipFill rotWithShape="1">
            <a:blip r:embed="rId5">
              <a:alphaModFix/>
            </a:blip>
            <a:srcRect b="0" l="0" r="0" t="0"/>
            <a:stretch/>
          </p:blipFill>
          <p:spPr>
            <a:xfrm>
              <a:off x="4021596" y="2158642"/>
              <a:ext cx="878936" cy="758413"/>
            </a:xfrm>
            <a:prstGeom prst="rect">
              <a:avLst/>
            </a:prstGeom>
            <a:noFill/>
            <a:ln>
              <a:noFill/>
            </a:ln>
            <a:effectLst>
              <a:outerShdw blurRad="35203" rotWithShape="0" algn="bl" dir="5400000" dist="15646">
                <a:srgbClr val="000000">
                  <a:alpha val="80000"/>
                </a:srgbClr>
              </a:outerShdw>
            </a:effectLst>
          </p:spPr>
        </p:pic>
        <p:pic>
          <p:nvPicPr>
            <p:cNvPr id="1236" name="Google Shape;1236;p152"/>
            <p:cNvPicPr preferRelativeResize="0"/>
            <p:nvPr/>
          </p:nvPicPr>
          <p:blipFill rotWithShape="1">
            <a:blip r:embed="rId3">
              <a:alphaModFix/>
            </a:blip>
            <a:srcRect b="0" l="0" r="0" t="0"/>
            <a:stretch/>
          </p:blipFill>
          <p:spPr>
            <a:xfrm>
              <a:off x="2448382" y="2170395"/>
              <a:ext cx="835310" cy="734056"/>
            </a:xfrm>
            <a:prstGeom prst="rect">
              <a:avLst/>
            </a:prstGeom>
            <a:noFill/>
            <a:ln>
              <a:noFill/>
            </a:ln>
            <a:effectLst>
              <a:outerShdw blurRad="35203" rotWithShape="0" algn="bl" dir="5400000" dist="15646">
                <a:srgbClr val="000000">
                  <a:alpha val="80000"/>
                </a:srgbClr>
              </a:outerShdw>
            </a:effectLst>
          </p:spPr>
        </p:pic>
        <p:pic>
          <p:nvPicPr>
            <p:cNvPr id="1237" name="Google Shape;1237;p152"/>
            <p:cNvPicPr preferRelativeResize="0"/>
            <p:nvPr/>
          </p:nvPicPr>
          <p:blipFill rotWithShape="1">
            <a:blip r:embed="rId4">
              <a:alphaModFix/>
            </a:blip>
            <a:srcRect b="0" l="0" r="0" t="0"/>
            <a:stretch/>
          </p:blipFill>
          <p:spPr>
            <a:xfrm rot="10779434">
              <a:off x="912827" y="1526401"/>
              <a:ext cx="929856" cy="807751"/>
            </a:xfrm>
            <a:prstGeom prst="rect">
              <a:avLst/>
            </a:prstGeom>
            <a:noFill/>
            <a:ln>
              <a:noFill/>
            </a:ln>
            <a:effectLst>
              <a:outerShdw blurRad="35203" rotWithShape="0" algn="bl" dir="5400000" dist="15646">
                <a:srgbClr val="000000">
                  <a:alpha val="80000"/>
                </a:srgbClr>
              </a:outerShdw>
            </a:effectLst>
          </p:spPr>
        </p:pic>
        <p:pic>
          <p:nvPicPr>
            <p:cNvPr id="1238" name="Google Shape;1238;p152"/>
            <p:cNvPicPr preferRelativeResize="0"/>
            <p:nvPr/>
          </p:nvPicPr>
          <p:blipFill rotWithShape="1">
            <a:blip r:embed="rId3">
              <a:alphaModFix/>
            </a:blip>
            <a:srcRect b="0" l="0" r="0" t="0"/>
            <a:stretch/>
          </p:blipFill>
          <p:spPr>
            <a:xfrm rot="10800000">
              <a:off x="1494816" y="1553691"/>
              <a:ext cx="888578" cy="734056"/>
            </a:xfrm>
            <a:prstGeom prst="rect">
              <a:avLst/>
            </a:prstGeom>
            <a:noFill/>
            <a:ln>
              <a:noFill/>
            </a:ln>
            <a:effectLst>
              <a:outerShdw blurRad="35203" rotWithShape="0" algn="bl" dir="5400000" dist="15646">
                <a:srgbClr val="000000">
                  <a:alpha val="80000"/>
                </a:srgbClr>
              </a:outerShdw>
            </a:effectLst>
          </p:spPr>
        </p:pic>
        <p:pic>
          <p:nvPicPr>
            <p:cNvPr id="1239" name="Google Shape;1239;p152"/>
            <p:cNvPicPr preferRelativeResize="0"/>
            <p:nvPr/>
          </p:nvPicPr>
          <p:blipFill rotWithShape="1">
            <a:blip r:embed="rId6">
              <a:alphaModFix/>
            </a:blip>
            <a:srcRect b="0" l="0" r="0" t="0"/>
            <a:stretch/>
          </p:blipFill>
          <p:spPr>
            <a:xfrm rot="10800000">
              <a:off x="2048514" y="1559790"/>
              <a:ext cx="882288" cy="733688"/>
            </a:xfrm>
            <a:prstGeom prst="rect">
              <a:avLst/>
            </a:prstGeom>
            <a:noFill/>
            <a:ln>
              <a:noFill/>
            </a:ln>
            <a:effectLst>
              <a:outerShdw blurRad="35203" rotWithShape="0" algn="bl" dir="5400000" dist="15646">
                <a:srgbClr val="000000">
                  <a:alpha val="80000"/>
                </a:srgbClr>
              </a:outerShdw>
            </a:effectLst>
          </p:spPr>
        </p:pic>
        <p:pic>
          <p:nvPicPr>
            <p:cNvPr id="1240" name="Google Shape;1240;p152"/>
            <p:cNvPicPr preferRelativeResize="0"/>
            <p:nvPr/>
          </p:nvPicPr>
          <p:blipFill rotWithShape="1">
            <a:blip r:embed="rId6">
              <a:alphaModFix/>
            </a:blip>
            <a:srcRect b="0" l="0" r="0" t="0"/>
            <a:stretch/>
          </p:blipFill>
          <p:spPr>
            <a:xfrm rot="10800000">
              <a:off x="2592428" y="1564510"/>
              <a:ext cx="882288" cy="733688"/>
            </a:xfrm>
            <a:prstGeom prst="rect">
              <a:avLst/>
            </a:prstGeom>
            <a:noFill/>
            <a:ln>
              <a:noFill/>
            </a:ln>
            <a:effectLst>
              <a:outerShdw blurRad="35203" rotWithShape="0" algn="bl" dir="5400000" dist="15646">
                <a:srgbClr val="000000">
                  <a:alpha val="80000"/>
                </a:srgbClr>
              </a:outerShdw>
            </a:effectLst>
          </p:spPr>
        </p:pic>
        <p:pic>
          <p:nvPicPr>
            <p:cNvPr id="1241" name="Google Shape;1241;p152"/>
            <p:cNvPicPr preferRelativeResize="0"/>
            <p:nvPr/>
          </p:nvPicPr>
          <p:blipFill rotWithShape="1">
            <a:blip r:embed="rId5">
              <a:alphaModFix/>
            </a:blip>
            <a:srcRect b="0" l="0" r="0" t="0"/>
            <a:stretch/>
          </p:blipFill>
          <p:spPr>
            <a:xfrm rot="10800000">
              <a:off x="3069610" y="1533293"/>
              <a:ext cx="934983" cy="758413"/>
            </a:xfrm>
            <a:prstGeom prst="rect">
              <a:avLst/>
            </a:prstGeom>
            <a:noFill/>
            <a:ln>
              <a:noFill/>
            </a:ln>
            <a:effectLst>
              <a:outerShdw blurRad="35203" rotWithShape="0" algn="bl" dir="5400000" dist="15646">
                <a:srgbClr val="000000">
                  <a:alpha val="80000"/>
                </a:srgbClr>
              </a:outerShdw>
            </a:effectLst>
          </p:spPr>
        </p:pic>
        <p:pic>
          <p:nvPicPr>
            <p:cNvPr id="1242" name="Google Shape;1242;p152"/>
            <p:cNvPicPr preferRelativeResize="0"/>
            <p:nvPr/>
          </p:nvPicPr>
          <p:blipFill rotWithShape="1">
            <a:blip r:embed="rId4">
              <a:alphaModFix/>
            </a:blip>
            <a:srcRect b="0" l="0" r="0" t="0"/>
            <a:stretch/>
          </p:blipFill>
          <p:spPr>
            <a:xfrm rot="10779434">
              <a:off x="3616285" y="1522855"/>
              <a:ext cx="929856" cy="807751"/>
            </a:xfrm>
            <a:prstGeom prst="rect">
              <a:avLst/>
            </a:prstGeom>
            <a:noFill/>
            <a:ln>
              <a:noFill/>
            </a:ln>
            <a:effectLst>
              <a:outerShdw blurRad="35203" rotWithShape="0" algn="bl" dir="5400000" dist="15646">
                <a:srgbClr val="000000">
                  <a:alpha val="80000"/>
                </a:srgbClr>
              </a:outerShdw>
            </a:effectLst>
          </p:spPr>
        </p:pic>
      </p:grpSp>
      <p:grpSp>
        <p:nvGrpSpPr>
          <p:cNvPr id="1243" name="Google Shape;1243;p152"/>
          <p:cNvGrpSpPr/>
          <p:nvPr/>
        </p:nvGrpSpPr>
        <p:grpSpPr>
          <a:xfrm>
            <a:off x="794131" y="3885933"/>
            <a:ext cx="2650650" cy="948719"/>
            <a:chOff x="846203" y="5156088"/>
            <a:chExt cx="3931548" cy="1407177"/>
          </a:xfrm>
        </p:grpSpPr>
        <p:pic>
          <p:nvPicPr>
            <p:cNvPr id="1244" name="Google Shape;1244;p152"/>
            <p:cNvPicPr preferRelativeResize="0"/>
            <p:nvPr/>
          </p:nvPicPr>
          <p:blipFill rotWithShape="1">
            <a:blip r:embed="rId3">
              <a:alphaModFix/>
            </a:blip>
            <a:srcRect b="0" l="0" r="0" t="0"/>
            <a:stretch/>
          </p:blipFill>
          <p:spPr>
            <a:xfrm>
              <a:off x="3942441" y="5814581"/>
              <a:ext cx="835310" cy="734056"/>
            </a:xfrm>
            <a:prstGeom prst="rect">
              <a:avLst/>
            </a:prstGeom>
            <a:noFill/>
            <a:ln>
              <a:noFill/>
            </a:ln>
            <a:effectLst>
              <a:outerShdw blurRad="35203" rotWithShape="0" algn="bl" dir="5400000" dist="15646">
                <a:srgbClr val="000000">
                  <a:alpha val="80000"/>
                </a:srgbClr>
              </a:outerShdw>
            </a:effectLst>
          </p:spPr>
        </p:pic>
        <p:pic>
          <p:nvPicPr>
            <p:cNvPr id="1245" name="Google Shape;1245;p152"/>
            <p:cNvPicPr preferRelativeResize="0"/>
            <p:nvPr/>
          </p:nvPicPr>
          <p:blipFill rotWithShape="1">
            <a:blip r:embed="rId3">
              <a:alphaModFix/>
            </a:blip>
            <a:srcRect b="0" l="0" r="0" t="0"/>
            <a:stretch/>
          </p:blipFill>
          <p:spPr>
            <a:xfrm>
              <a:off x="3408948" y="5817030"/>
              <a:ext cx="835310" cy="734056"/>
            </a:xfrm>
            <a:prstGeom prst="rect">
              <a:avLst/>
            </a:prstGeom>
            <a:noFill/>
            <a:ln>
              <a:noFill/>
            </a:ln>
            <a:effectLst>
              <a:outerShdw blurRad="35203" rotWithShape="0" algn="bl" dir="5400000" dist="15646">
                <a:srgbClr val="000000">
                  <a:alpha val="80000"/>
                </a:srgbClr>
              </a:outerShdw>
            </a:effectLst>
          </p:spPr>
        </p:pic>
        <p:pic>
          <p:nvPicPr>
            <p:cNvPr id="1246" name="Google Shape;1246;p152"/>
            <p:cNvPicPr preferRelativeResize="0"/>
            <p:nvPr/>
          </p:nvPicPr>
          <p:blipFill rotWithShape="1">
            <a:blip r:embed="rId6">
              <a:alphaModFix/>
            </a:blip>
            <a:srcRect b="0" l="0" r="0" t="0"/>
            <a:stretch/>
          </p:blipFill>
          <p:spPr>
            <a:xfrm>
              <a:off x="2887304" y="5779649"/>
              <a:ext cx="829403" cy="733688"/>
            </a:xfrm>
            <a:prstGeom prst="rect">
              <a:avLst/>
            </a:prstGeom>
            <a:noFill/>
            <a:ln>
              <a:noFill/>
            </a:ln>
            <a:effectLst>
              <a:outerShdw blurRad="35203" rotWithShape="0" algn="bl" dir="5400000" dist="15646">
                <a:srgbClr val="000000">
                  <a:alpha val="80000"/>
                </a:srgbClr>
              </a:outerShdw>
            </a:effectLst>
          </p:spPr>
        </p:pic>
        <p:pic>
          <p:nvPicPr>
            <p:cNvPr id="1247" name="Google Shape;1247;p152"/>
            <p:cNvPicPr preferRelativeResize="0"/>
            <p:nvPr/>
          </p:nvPicPr>
          <p:blipFill rotWithShape="1">
            <a:blip r:embed="rId5">
              <a:alphaModFix/>
            </a:blip>
            <a:srcRect b="0" l="0" r="0" t="0"/>
            <a:stretch/>
          </p:blipFill>
          <p:spPr>
            <a:xfrm>
              <a:off x="2343807" y="5786934"/>
              <a:ext cx="878936" cy="758413"/>
            </a:xfrm>
            <a:prstGeom prst="rect">
              <a:avLst/>
            </a:prstGeom>
            <a:noFill/>
            <a:ln>
              <a:noFill/>
            </a:ln>
            <a:effectLst>
              <a:outerShdw blurRad="35203" rotWithShape="0" algn="bl" dir="5400000" dist="15646">
                <a:srgbClr val="000000">
                  <a:alpha val="80000"/>
                </a:srgbClr>
              </a:outerShdw>
            </a:effectLst>
          </p:spPr>
        </p:pic>
        <p:pic>
          <p:nvPicPr>
            <p:cNvPr id="1248" name="Google Shape;1248;p152"/>
            <p:cNvPicPr preferRelativeResize="0"/>
            <p:nvPr/>
          </p:nvPicPr>
          <p:blipFill rotWithShape="1">
            <a:blip r:embed="rId5">
              <a:alphaModFix/>
            </a:blip>
            <a:srcRect b="0" l="0" r="0" t="0"/>
            <a:stretch/>
          </p:blipFill>
          <p:spPr>
            <a:xfrm>
              <a:off x="1796340" y="5804852"/>
              <a:ext cx="878936" cy="758413"/>
            </a:xfrm>
            <a:prstGeom prst="rect">
              <a:avLst/>
            </a:prstGeom>
            <a:noFill/>
            <a:ln>
              <a:noFill/>
            </a:ln>
            <a:effectLst>
              <a:outerShdw blurRad="35203" rotWithShape="0" algn="bl" dir="5400000" dist="15646">
                <a:srgbClr val="000000">
                  <a:alpha val="80000"/>
                </a:srgbClr>
              </a:outerShdw>
            </a:effectLst>
          </p:spPr>
        </p:pic>
        <p:pic>
          <p:nvPicPr>
            <p:cNvPr id="1249" name="Google Shape;1249;p152"/>
            <p:cNvPicPr preferRelativeResize="0"/>
            <p:nvPr/>
          </p:nvPicPr>
          <p:blipFill rotWithShape="1">
            <a:blip r:embed="rId4">
              <a:alphaModFix/>
            </a:blip>
            <a:srcRect b="0" l="0" r="0" t="0"/>
            <a:stretch/>
          </p:blipFill>
          <p:spPr>
            <a:xfrm rot="-20569">
              <a:off x="1270049" y="5748496"/>
              <a:ext cx="874115" cy="807751"/>
            </a:xfrm>
            <a:prstGeom prst="rect">
              <a:avLst/>
            </a:prstGeom>
            <a:noFill/>
            <a:ln>
              <a:noFill/>
            </a:ln>
            <a:effectLst>
              <a:outerShdw blurRad="35203" rotWithShape="0" algn="bl" dir="5400000" dist="15646">
                <a:srgbClr val="000000">
                  <a:alpha val="80000"/>
                </a:srgbClr>
              </a:outerShdw>
            </a:effectLst>
          </p:spPr>
        </p:pic>
        <p:pic>
          <p:nvPicPr>
            <p:cNvPr id="1250" name="Google Shape;1250;p152"/>
            <p:cNvPicPr preferRelativeResize="0"/>
            <p:nvPr/>
          </p:nvPicPr>
          <p:blipFill rotWithShape="1">
            <a:blip r:embed="rId5">
              <a:alphaModFix/>
            </a:blip>
            <a:srcRect b="0" l="0" r="0" t="0"/>
            <a:stretch/>
          </p:blipFill>
          <p:spPr>
            <a:xfrm rot="10800000">
              <a:off x="846203" y="5171125"/>
              <a:ext cx="934983" cy="758413"/>
            </a:xfrm>
            <a:prstGeom prst="rect">
              <a:avLst/>
            </a:prstGeom>
            <a:noFill/>
            <a:ln>
              <a:noFill/>
            </a:ln>
            <a:effectLst>
              <a:outerShdw blurRad="35203" rotWithShape="0" algn="bl" dir="5400000" dist="15646">
                <a:srgbClr val="000000">
                  <a:alpha val="80000"/>
                </a:srgbClr>
              </a:outerShdw>
            </a:effectLst>
          </p:spPr>
        </p:pic>
        <p:pic>
          <p:nvPicPr>
            <p:cNvPr id="1251" name="Google Shape;1251;p152"/>
            <p:cNvPicPr preferRelativeResize="0"/>
            <p:nvPr/>
          </p:nvPicPr>
          <p:blipFill rotWithShape="1">
            <a:blip r:embed="rId4">
              <a:alphaModFix/>
            </a:blip>
            <a:srcRect b="0" l="0" r="0" t="0"/>
            <a:stretch/>
          </p:blipFill>
          <p:spPr>
            <a:xfrm rot="10779434">
              <a:off x="1360519" y="5158862"/>
              <a:ext cx="929856" cy="807751"/>
            </a:xfrm>
            <a:prstGeom prst="rect">
              <a:avLst/>
            </a:prstGeom>
            <a:noFill/>
            <a:ln>
              <a:noFill/>
            </a:ln>
            <a:effectLst>
              <a:outerShdw blurRad="35203" rotWithShape="0" algn="bl" dir="5400000" dist="15646">
                <a:srgbClr val="000000">
                  <a:alpha val="80000"/>
                </a:srgbClr>
              </a:outerShdw>
            </a:effectLst>
          </p:spPr>
        </p:pic>
        <p:pic>
          <p:nvPicPr>
            <p:cNvPr id="1252" name="Google Shape;1252;p152"/>
            <p:cNvPicPr preferRelativeResize="0"/>
            <p:nvPr/>
          </p:nvPicPr>
          <p:blipFill rotWithShape="1">
            <a:blip r:embed="rId4">
              <a:alphaModFix/>
            </a:blip>
            <a:srcRect b="0" l="0" r="0" t="0"/>
            <a:stretch/>
          </p:blipFill>
          <p:spPr>
            <a:xfrm rot="10779434">
              <a:off x="1919890" y="5175958"/>
              <a:ext cx="929856" cy="807751"/>
            </a:xfrm>
            <a:prstGeom prst="rect">
              <a:avLst/>
            </a:prstGeom>
            <a:noFill/>
            <a:ln>
              <a:noFill/>
            </a:ln>
            <a:effectLst>
              <a:outerShdw blurRad="35203" rotWithShape="0" algn="bl" dir="5400000" dist="15646">
                <a:srgbClr val="000000">
                  <a:alpha val="80000"/>
                </a:srgbClr>
              </a:outerShdw>
            </a:effectLst>
          </p:spPr>
        </p:pic>
        <p:pic>
          <p:nvPicPr>
            <p:cNvPr id="1253" name="Google Shape;1253;p152"/>
            <p:cNvPicPr preferRelativeResize="0"/>
            <p:nvPr/>
          </p:nvPicPr>
          <p:blipFill rotWithShape="1">
            <a:blip r:embed="rId3">
              <a:alphaModFix/>
            </a:blip>
            <a:srcRect b="0" l="0" r="0" t="0"/>
            <a:stretch/>
          </p:blipFill>
          <p:spPr>
            <a:xfrm rot="10800000">
              <a:off x="2490518" y="5185943"/>
              <a:ext cx="888578" cy="734056"/>
            </a:xfrm>
            <a:prstGeom prst="rect">
              <a:avLst/>
            </a:prstGeom>
            <a:noFill/>
            <a:ln>
              <a:noFill/>
            </a:ln>
            <a:effectLst>
              <a:outerShdw blurRad="35203" rotWithShape="0" algn="bl" dir="5400000" dist="15646">
                <a:srgbClr val="000000">
                  <a:alpha val="80000"/>
                </a:srgbClr>
              </a:outerShdw>
            </a:effectLst>
          </p:spPr>
        </p:pic>
        <p:pic>
          <p:nvPicPr>
            <p:cNvPr id="1254" name="Google Shape;1254;p152"/>
            <p:cNvPicPr preferRelativeResize="0"/>
            <p:nvPr/>
          </p:nvPicPr>
          <p:blipFill rotWithShape="1">
            <a:blip r:embed="rId6">
              <a:alphaModFix/>
            </a:blip>
            <a:srcRect b="0" l="0" r="0" t="0"/>
            <a:stretch/>
          </p:blipFill>
          <p:spPr>
            <a:xfrm rot="10800000">
              <a:off x="3011591" y="5209444"/>
              <a:ext cx="882288" cy="733688"/>
            </a:xfrm>
            <a:prstGeom prst="rect">
              <a:avLst/>
            </a:prstGeom>
            <a:noFill/>
            <a:ln>
              <a:noFill/>
            </a:ln>
            <a:effectLst>
              <a:outerShdw blurRad="35203" rotWithShape="0" algn="bl" dir="5400000" dist="15646">
                <a:srgbClr val="000000">
                  <a:alpha val="80000"/>
                </a:srgbClr>
              </a:outerShdw>
            </a:effectLst>
          </p:spPr>
        </p:pic>
        <p:pic>
          <p:nvPicPr>
            <p:cNvPr id="1255" name="Google Shape;1255;p152"/>
            <p:cNvPicPr preferRelativeResize="0"/>
            <p:nvPr/>
          </p:nvPicPr>
          <p:blipFill rotWithShape="1">
            <a:blip r:embed="rId6">
              <a:alphaModFix/>
            </a:blip>
            <a:srcRect b="0" l="0" r="0" t="0"/>
            <a:stretch/>
          </p:blipFill>
          <p:spPr>
            <a:xfrm rot="10800000">
              <a:off x="3536537" y="5224701"/>
              <a:ext cx="882288" cy="733688"/>
            </a:xfrm>
            <a:prstGeom prst="rect">
              <a:avLst/>
            </a:prstGeom>
            <a:noFill/>
            <a:ln>
              <a:noFill/>
            </a:ln>
            <a:effectLst>
              <a:outerShdw blurRad="35203" rotWithShape="0" algn="bl" dir="5400000" dist="15646">
                <a:srgbClr val="000000">
                  <a:alpha val="80000"/>
                </a:srgbClr>
              </a:outerShdw>
            </a:effectLst>
          </p:spPr>
        </p:pic>
      </p:gr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0" name="Shape 1260"/>
        <p:cNvGrpSpPr/>
        <p:nvPr/>
      </p:nvGrpSpPr>
      <p:grpSpPr>
        <a:xfrm>
          <a:off x="0" y="0"/>
          <a:ext cx="0" cy="0"/>
          <a:chOff x="0" y="0"/>
          <a:chExt cx="0" cy="0"/>
        </a:xfrm>
      </p:grpSpPr>
      <p:sp>
        <p:nvSpPr>
          <p:cNvPr id="1261" name="Google Shape;1261;p153"/>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262" name="Google Shape;1262;p153"/>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1200"/>
              </a:spcAft>
              <a:buClr>
                <a:schemeClr val="dk1"/>
              </a:buClr>
              <a:buSzPts val="3000"/>
              <a:buFont typeface="Open Sans"/>
              <a:buNone/>
            </a:pPr>
            <a:r>
              <a:rPr lang="en"/>
              <a:t>DNA Strands Have Direction</a:t>
            </a:r>
            <a:endParaRPr/>
          </a:p>
        </p:txBody>
      </p:sp>
      <p:sp>
        <p:nvSpPr>
          <p:cNvPr id="1263" name="Google Shape;1263;p153"/>
          <p:cNvSpPr txBox="1"/>
          <p:nvPr>
            <p:ph idx="2" type="body"/>
          </p:nvPr>
        </p:nvSpPr>
        <p:spPr>
          <a:xfrm>
            <a:off x="1318334" y="1408841"/>
            <a:ext cx="2230200" cy="28626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400"/>
              <a:buNone/>
            </a:pPr>
            <a:r>
              <a:rPr b="1" lang="en" sz="1400"/>
              <a:t>Look at your DNA model. </a:t>
            </a:r>
            <a:r>
              <a:rPr lang="en" sz="1400"/>
              <a:t>All the arrows on each strand point the same way!</a:t>
            </a:r>
            <a:endParaRPr/>
          </a:p>
          <a:p>
            <a:pPr indent="-177800" lvl="0" marL="177800" rtl="0" algn="l">
              <a:lnSpc>
                <a:spcPct val="100000"/>
              </a:lnSpc>
              <a:spcBef>
                <a:spcPts val="1400"/>
              </a:spcBef>
              <a:spcAft>
                <a:spcPts val="0"/>
              </a:spcAft>
              <a:buClr>
                <a:schemeClr val="dk1"/>
              </a:buClr>
              <a:buSzPts val="1400"/>
              <a:buFont typeface="Arial"/>
              <a:buChar char="•"/>
            </a:pPr>
            <a:r>
              <a:rPr lang="en" sz="1400"/>
              <a:t>DNA strands have a </a:t>
            </a:r>
            <a:r>
              <a:rPr i="1" lang="en" sz="1400"/>
              <a:t>“beginning” </a:t>
            </a:r>
            <a:r>
              <a:rPr lang="en" sz="1400"/>
              <a:t>and an </a:t>
            </a:r>
            <a:r>
              <a:rPr i="1" lang="en" sz="1400"/>
              <a:t>“end”</a:t>
            </a:r>
            <a:endParaRPr/>
          </a:p>
          <a:p>
            <a:pPr indent="-177800" lvl="0" marL="177800" rtl="0" algn="l">
              <a:lnSpc>
                <a:spcPct val="100000"/>
              </a:lnSpc>
              <a:spcBef>
                <a:spcPts val="900"/>
              </a:spcBef>
              <a:spcAft>
                <a:spcPts val="0"/>
              </a:spcAft>
              <a:buClr>
                <a:schemeClr val="dk1"/>
              </a:buClr>
              <a:buSzPts val="1400"/>
              <a:buFont typeface="Arial"/>
              <a:buChar char="•"/>
            </a:pPr>
            <a:r>
              <a:rPr lang="en" sz="1400"/>
              <a:t>Scientists call these </a:t>
            </a:r>
            <a:r>
              <a:rPr b="1" lang="en" sz="1400">
                <a:solidFill>
                  <a:srgbClr val="D200B9"/>
                </a:solidFill>
              </a:rPr>
              <a:t>5’</a:t>
            </a:r>
            <a:r>
              <a:rPr lang="en" sz="1400"/>
              <a:t> and </a:t>
            </a:r>
            <a:r>
              <a:rPr b="1" lang="en" sz="1400">
                <a:solidFill>
                  <a:srgbClr val="D200B9"/>
                </a:solidFill>
              </a:rPr>
              <a:t>3’</a:t>
            </a:r>
            <a:r>
              <a:rPr lang="en" sz="1400"/>
              <a:t> (say “five prime” and “three prime”)</a:t>
            </a:r>
            <a:endParaRPr/>
          </a:p>
          <a:p>
            <a:pPr indent="-177800" lvl="0" marL="177800" rtl="0" algn="l">
              <a:lnSpc>
                <a:spcPct val="100000"/>
              </a:lnSpc>
              <a:spcBef>
                <a:spcPts val="900"/>
              </a:spcBef>
              <a:spcAft>
                <a:spcPts val="0"/>
              </a:spcAft>
              <a:buClr>
                <a:schemeClr val="dk1"/>
              </a:buClr>
              <a:buSzPts val="1400"/>
              <a:buFont typeface="Arial"/>
              <a:buChar char="•"/>
            </a:pPr>
            <a:r>
              <a:rPr lang="en" sz="1400"/>
              <a:t>The arrows on your foam models show the direction</a:t>
            </a:r>
            <a:endParaRPr/>
          </a:p>
        </p:txBody>
      </p:sp>
      <p:grpSp>
        <p:nvGrpSpPr>
          <p:cNvPr id="1264" name="Google Shape;1264;p153"/>
          <p:cNvGrpSpPr/>
          <p:nvPr/>
        </p:nvGrpSpPr>
        <p:grpSpPr>
          <a:xfrm>
            <a:off x="3741954" y="1376204"/>
            <a:ext cx="5269843" cy="2617209"/>
            <a:chOff x="5074336" y="1834939"/>
            <a:chExt cx="7026457" cy="3489612"/>
          </a:xfrm>
        </p:grpSpPr>
        <p:pic>
          <p:nvPicPr>
            <p:cNvPr id="1265" name="Google Shape;1265;p153"/>
            <p:cNvPicPr preferRelativeResize="0"/>
            <p:nvPr/>
          </p:nvPicPr>
          <p:blipFill rotWithShape="1">
            <a:blip r:embed="rId3">
              <a:alphaModFix/>
            </a:blip>
            <a:srcRect b="0" l="0" r="0" t="0"/>
            <a:stretch/>
          </p:blipFill>
          <p:spPr>
            <a:xfrm>
              <a:off x="5966602" y="2056237"/>
              <a:ext cx="5487724" cy="2923364"/>
            </a:xfrm>
            <a:prstGeom prst="rect">
              <a:avLst/>
            </a:prstGeom>
            <a:noFill/>
            <a:ln>
              <a:noFill/>
            </a:ln>
          </p:spPr>
        </p:pic>
        <p:sp>
          <p:nvSpPr>
            <p:cNvPr id="1266" name="Google Shape;1266;p153"/>
            <p:cNvSpPr txBox="1"/>
            <p:nvPr/>
          </p:nvSpPr>
          <p:spPr>
            <a:xfrm>
              <a:off x="8536836" y="1834939"/>
              <a:ext cx="2501700" cy="338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200">
                  <a:solidFill>
                    <a:srgbClr val="7F7F7F"/>
                  </a:solidFill>
                  <a:latin typeface="Calibri"/>
                  <a:ea typeface="Calibri"/>
                  <a:cs typeface="Calibri"/>
                  <a:sym typeface="Calibri"/>
                </a:rPr>
                <a:t>Strand Directionality</a:t>
              </a:r>
              <a:endParaRPr sz="1100"/>
            </a:p>
          </p:txBody>
        </p:sp>
        <p:sp>
          <p:nvSpPr>
            <p:cNvPr id="1267" name="Google Shape;1267;p153"/>
            <p:cNvSpPr txBox="1"/>
            <p:nvPr/>
          </p:nvSpPr>
          <p:spPr>
            <a:xfrm>
              <a:off x="11424560" y="1931317"/>
              <a:ext cx="441300" cy="338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200">
                  <a:solidFill>
                    <a:schemeClr val="dk1"/>
                  </a:solidFill>
                  <a:latin typeface="Calibri"/>
                  <a:ea typeface="Calibri"/>
                  <a:cs typeface="Calibri"/>
                  <a:sym typeface="Calibri"/>
                </a:rPr>
                <a:t>5'</a:t>
              </a:r>
              <a:endParaRPr sz="1100"/>
            </a:p>
          </p:txBody>
        </p:sp>
        <p:sp>
          <p:nvSpPr>
            <p:cNvPr id="1268" name="Google Shape;1268;p153"/>
            <p:cNvSpPr txBox="1"/>
            <p:nvPr/>
          </p:nvSpPr>
          <p:spPr>
            <a:xfrm>
              <a:off x="6746018" y="4696810"/>
              <a:ext cx="441300" cy="338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200">
                  <a:solidFill>
                    <a:schemeClr val="dk1"/>
                  </a:solidFill>
                  <a:latin typeface="Calibri"/>
                  <a:ea typeface="Calibri"/>
                  <a:cs typeface="Calibri"/>
                  <a:sym typeface="Calibri"/>
                </a:rPr>
                <a:t>5'</a:t>
              </a:r>
              <a:endParaRPr sz="1100"/>
            </a:p>
          </p:txBody>
        </p:sp>
        <p:sp>
          <p:nvSpPr>
            <p:cNvPr id="1269" name="Google Shape;1269;p153"/>
            <p:cNvSpPr txBox="1"/>
            <p:nvPr/>
          </p:nvSpPr>
          <p:spPr>
            <a:xfrm>
              <a:off x="6775782" y="1964990"/>
              <a:ext cx="441300" cy="338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200">
                  <a:solidFill>
                    <a:schemeClr val="dk1"/>
                  </a:solidFill>
                  <a:latin typeface="Calibri"/>
                  <a:ea typeface="Calibri"/>
                  <a:cs typeface="Calibri"/>
                  <a:sym typeface="Calibri"/>
                </a:rPr>
                <a:t>3'</a:t>
              </a:r>
              <a:endParaRPr sz="1100"/>
            </a:p>
          </p:txBody>
        </p:sp>
        <p:sp>
          <p:nvSpPr>
            <p:cNvPr id="1270" name="Google Shape;1270;p153"/>
            <p:cNvSpPr txBox="1"/>
            <p:nvPr/>
          </p:nvSpPr>
          <p:spPr>
            <a:xfrm>
              <a:off x="11399047" y="4696810"/>
              <a:ext cx="441300" cy="338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200">
                  <a:solidFill>
                    <a:schemeClr val="dk1"/>
                  </a:solidFill>
                  <a:latin typeface="Calibri"/>
                  <a:ea typeface="Calibri"/>
                  <a:cs typeface="Calibri"/>
                  <a:sym typeface="Calibri"/>
                </a:rPr>
                <a:t>3'</a:t>
              </a:r>
              <a:endParaRPr sz="1100"/>
            </a:p>
          </p:txBody>
        </p:sp>
        <p:sp>
          <p:nvSpPr>
            <p:cNvPr id="1271" name="Google Shape;1271;p153"/>
            <p:cNvSpPr txBox="1"/>
            <p:nvPr/>
          </p:nvSpPr>
          <p:spPr>
            <a:xfrm>
              <a:off x="5074336" y="2521317"/>
              <a:ext cx="1323300" cy="338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200">
                  <a:solidFill>
                    <a:srgbClr val="7F7F7F"/>
                  </a:solidFill>
                  <a:latin typeface="Calibri"/>
                  <a:ea typeface="Calibri"/>
                  <a:cs typeface="Calibri"/>
                  <a:sym typeface="Calibri"/>
                </a:rPr>
                <a:t>Backbone</a:t>
              </a:r>
              <a:endParaRPr sz="1100"/>
            </a:p>
          </p:txBody>
        </p:sp>
        <p:sp>
          <p:nvSpPr>
            <p:cNvPr id="1272" name="Google Shape;1272;p153"/>
            <p:cNvSpPr txBox="1"/>
            <p:nvPr/>
          </p:nvSpPr>
          <p:spPr>
            <a:xfrm>
              <a:off x="5617180" y="4246368"/>
              <a:ext cx="1323300" cy="338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200">
                  <a:solidFill>
                    <a:srgbClr val="7F7F7F"/>
                  </a:solidFill>
                  <a:latin typeface="Calibri"/>
                  <a:ea typeface="Calibri"/>
                  <a:cs typeface="Calibri"/>
                  <a:sym typeface="Calibri"/>
                </a:rPr>
                <a:t>Backbone</a:t>
              </a:r>
              <a:endParaRPr sz="1100"/>
            </a:p>
          </p:txBody>
        </p:sp>
        <p:sp>
          <p:nvSpPr>
            <p:cNvPr id="1273" name="Google Shape;1273;p153"/>
            <p:cNvSpPr txBox="1"/>
            <p:nvPr/>
          </p:nvSpPr>
          <p:spPr>
            <a:xfrm>
              <a:off x="5616721" y="3394857"/>
              <a:ext cx="1346700" cy="338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200">
                  <a:solidFill>
                    <a:srgbClr val="7F7F7F"/>
                  </a:solidFill>
                  <a:latin typeface="Calibri"/>
                  <a:ea typeface="Calibri"/>
                  <a:cs typeface="Calibri"/>
                  <a:sym typeface="Calibri"/>
                </a:rPr>
                <a:t>Base Pairs</a:t>
              </a:r>
              <a:endParaRPr sz="1100"/>
            </a:p>
          </p:txBody>
        </p:sp>
        <p:pic>
          <p:nvPicPr>
            <p:cNvPr id="1274" name="Google Shape;1274;p153"/>
            <p:cNvPicPr preferRelativeResize="0"/>
            <p:nvPr/>
          </p:nvPicPr>
          <p:blipFill rotWithShape="1">
            <a:blip r:embed="rId4">
              <a:alphaModFix/>
            </a:blip>
            <a:srcRect b="0" l="0" r="0" t="0"/>
            <a:stretch/>
          </p:blipFill>
          <p:spPr>
            <a:xfrm>
              <a:off x="10864237" y="3331414"/>
              <a:ext cx="1236556" cy="1142435"/>
            </a:xfrm>
            <a:prstGeom prst="rect">
              <a:avLst/>
            </a:prstGeom>
            <a:noFill/>
            <a:ln>
              <a:noFill/>
            </a:ln>
            <a:effectLst>
              <a:outerShdw blurRad="35203" rotWithShape="0" algn="bl" dir="5400000" dist="15646">
                <a:srgbClr val="000000">
                  <a:alpha val="80000"/>
                </a:srgbClr>
              </a:outerShdw>
            </a:effectLst>
          </p:spPr>
        </p:pic>
        <p:pic>
          <p:nvPicPr>
            <p:cNvPr id="1275" name="Google Shape;1275;p153"/>
            <p:cNvPicPr preferRelativeResize="0"/>
            <p:nvPr/>
          </p:nvPicPr>
          <p:blipFill rotWithShape="1">
            <a:blip r:embed="rId5">
              <a:alphaModFix/>
            </a:blip>
            <a:srcRect b="0" l="0" r="0" t="0"/>
            <a:stretch/>
          </p:blipFill>
          <p:spPr>
            <a:xfrm rot="-20570">
              <a:off x="10047013" y="3245112"/>
              <a:ext cx="1293998" cy="1257134"/>
            </a:xfrm>
            <a:prstGeom prst="rect">
              <a:avLst/>
            </a:prstGeom>
            <a:noFill/>
            <a:ln>
              <a:noFill/>
            </a:ln>
            <a:effectLst>
              <a:outerShdw blurRad="35203" rotWithShape="0" algn="bl" dir="5400000" dist="15646">
                <a:srgbClr val="000000">
                  <a:alpha val="80000"/>
                </a:srgbClr>
              </a:outerShdw>
            </a:effectLst>
          </p:spPr>
        </p:pic>
        <p:pic>
          <p:nvPicPr>
            <p:cNvPr id="1276" name="Google Shape;1276;p153"/>
            <p:cNvPicPr preferRelativeResize="0"/>
            <p:nvPr/>
          </p:nvPicPr>
          <p:blipFill rotWithShape="1">
            <a:blip r:embed="rId6">
              <a:alphaModFix/>
            </a:blip>
            <a:srcRect b="0" l="0" r="0" t="0"/>
            <a:stretch/>
          </p:blipFill>
          <p:spPr>
            <a:xfrm>
              <a:off x="9238789" y="3332821"/>
              <a:ext cx="1301129" cy="1180342"/>
            </a:xfrm>
            <a:prstGeom prst="rect">
              <a:avLst/>
            </a:prstGeom>
            <a:noFill/>
            <a:ln>
              <a:noFill/>
            </a:ln>
            <a:effectLst>
              <a:outerShdw blurRad="35203" rotWithShape="0" algn="bl" dir="5400000" dist="15646">
                <a:srgbClr val="000000">
                  <a:alpha val="80000"/>
                </a:srgbClr>
              </a:outerShdw>
            </a:effectLst>
          </p:spPr>
        </p:pic>
        <p:pic>
          <p:nvPicPr>
            <p:cNvPr id="1277" name="Google Shape;1277;p153"/>
            <p:cNvPicPr preferRelativeResize="0"/>
            <p:nvPr/>
          </p:nvPicPr>
          <p:blipFill rotWithShape="1">
            <a:blip r:embed="rId7">
              <a:alphaModFix/>
            </a:blip>
            <a:srcRect b="0" l="0" r="0" t="0"/>
            <a:stretch/>
          </p:blipFill>
          <p:spPr>
            <a:xfrm>
              <a:off x="8507067" y="3347894"/>
              <a:ext cx="1227806" cy="1141864"/>
            </a:xfrm>
            <a:prstGeom prst="rect">
              <a:avLst/>
            </a:prstGeom>
            <a:noFill/>
            <a:ln>
              <a:noFill/>
            </a:ln>
            <a:effectLst>
              <a:outerShdw blurRad="35203" rotWithShape="0" algn="bl" dir="5400000" dist="15646">
                <a:srgbClr val="000000">
                  <a:alpha val="80000"/>
                </a:srgbClr>
              </a:outerShdw>
            </a:effectLst>
          </p:spPr>
        </p:pic>
        <p:pic>
          <p:nvPicPr>
            <p:cNvPr id="1278" name="Google Shape;1278;p153"/>
            <p:cNvPicPr preferRelativeResize="0"/>
            <p:nvPr/>
          </p:nvPicPr>
          <p:blipFill rotWithShape="1">
            <a:blip r:embed="rId6">
              <a:alphaModFix/>
            </a:blip>
            <a:srcRect b="0" l="0" r="0" t="0"/>
            <a:stretch/>
          </p:blipFill>
          <p:spPr>
            <a:xfrm>
              <a:off x="7651076" y="3354580"/>
              <a:ext cx="1301129" cy="1180342"/>
            </a:xfrm>
            <a:prstGeom prst="rect">
              <a:avLst/>
            </a:prstGeom>
            <a:noFill/>
            <a:ln>
              <a:noFill/>
            </a:ln>
            <a:effectLst>
              <a:outerShdw blurRad="35203" rotWithShape="0" algn="bl" dir="5400000" dist="15646">
                <a:srgbClr val="000000">
                  <a:alpha val="80000"/>
                </a:srgbClr>
              </a:outerShdw>
            </a:effectLst>
          </p:spPr>
        </p:pic>
        <p:pic>
          <p:nvPicPr>
            <p:cNvPr id="1279" name="Google Shape;1279;p153"/>
            <p:cNvPicPr preferRelativeResize="0"/>
            <p:nvPr/>
          </p:nvPicPr>
          <p:blipFill rotWithShape="1">
            <a:blip r:embed="rId4">
              <a:alphaModFix/>
            </a:blip>
            <a:srcRect b="0" l="0" r="0" t="0"/>
            <a:stretch/>
          </p:blipFill>
          <p:spPr>
            <a:xfrm>
              <a:off x="6884635" y="3390026"/>
              <a:ext cx="1236556" cy="1142435"/>
            </a:xfrm>
            <a:prstGeom prst="rect">
              <a:avLst/>
            </a:prstGeom>
            <a:noFill/>
            <a:ln>
              <a:noFill/>
            </a:ln>
            <a:effectLst>
              <a:outerShdw blurRad="35203" rotWithShape="0" algn="bl" dir="5400000" dist="15646">
                <a:srgbClr val="000000">
                  <a:alpha val="80000"/>
                </a:srgbClr>
              </a:outerShdw>
            </a:effectLst>
          </p:spPr>
        </p:pic>
        <p:pic>
          <p:nvPicPr>
            <p:cNvPr id="1280" name="Google Shape;1280;p153"/>
            <p:cNvPicPr preferRelativeResize="0"/>
            <p:nvPr/>
          </p:nvPicPr>
          <p:blipFill rotWithShape="1">
            <a:blip r:embed="rId7">
              <a:alphaModFix/>
            </a:blip>
            <a:srcRect b="0" l="0" r="0" t="0"/>
            <a:stretch/>
          </p:blipFill>
          <p:spPr>
            <a:xfrm rot="10800000">
              <a:off x="6302637" y="2422566"/>
              <a:ext cx="1306099" cy="1141864"/>
            </a:xfrm>
            <a:prstGeom prst="rect">
              <a:avLst/>
            </a:prstGeom>
            <a:noFill/>
            <a:ln>
              <a:noFill/>
            </a:ln>
            <a:effectLst>
              <a:outerShdw blurRad="35203" rotWithShape="0" algn="bl" dir="5400000" dist="15646">
                <a:srgbClr val="000000">
                  <a:alpha val="80000"/>
                </a:srgbClr>
              </a:outerShdw>
            </a:effectLst>
          </p:spPr>
        </p:pic>
        <p:pic>
          <p:nvPicPr>
            <p:cNvPr id="1281" name="Google Shape;1281;p153"/>
            <p:cNvPicPr preferRelativeResize="0"/>
            <p:nvPr/>
          </p:nvPicPr>
          <p:blipFill rotWithShape="1">
            <a:blip r:embed="rId5">
              <a:alphaModFix/>
            </a:blip>
            <a:srcRect b="0" l="0" r="0" t="0"/>
            <a:stretch/>
          </p:blipFill>
          <p:spPr>
            <a:xfrm rot="10779423">
              <a:off x="7014519" y="2370600"/>
              <a:ext cx="1376509" cy="1257134"/>
            </a:xfrm>
            <a:prstGeom prst="rect">
              <a:avLst/>
            </a:prstGeom>
            <a:noFill/>
            <a:ln>
              <a:noFill/>
            </a:ln>
            <a:effectLst>
              <a:outerShdw blurRad="35203" rotWithShape="0" algn="bl" dir="5400000" dist="15646">
                <a:srgbClr val="000000">
                  <a:alpha val="80000"/>
                </a:srgbClr>
              </a:outerShdw>
            </a:effectLst>
          </p:spPr>
        </p:pic>
        <p:pic>
          <p:nvPicPr>
            <p:cNvPr id="1282" name="Google Shape;1282;p153"/>
            <p:cNvPicPr preferRelativeResize="0"/>
            <p:nvPr/>
          </p:nvPicPr>
          <p:blipFill rotWithShape="1">
            <a:blip r:embed="rId4">
              <a:alphaModFix/>
            </a:blip>
            <a:srcRect b="0" l="0" r="0" t="0"/>
            <a:stretch/>
          </p:blipFill>
          <p:spPr>
            <a:xfrm rot="10800000">
              <a:off x="7892442" y="2396527"/>
              <a:ext cx="1315404" cy="1142435"/>
            </a:xfrm>
            <a:prstGeom prst="rect">
              <a:avLst/>
            </a:prstGeom>
            <a:noFill/>
            <a:ln>
              <a:noFill/>
            </a:ln>
            <a:effectLst>
              <a:outerShdw blurRad="35203" rotWithShape="0" algn="bl" dir="5400000" dist="15646">
                <a:srgbClr val="000000">
                  <a:alpha val="80000"/>
                </a:srgbClr>
              </a:outerShdw>
            </a:effectLst>
          </p:spPr>
        </p:pic>
        <p:pic>
          <p:nvPicPr>
            <p:cNvPr id="1283" name="Google Shape;1283;p153"/>
            <p:cNvPicPr preferRelativeResize="0"/>
            <p:nvPr/>
          </p:nvPicPr>
          <p:blipFill rotWithShape="1">
            <a:blip r:embed="rId5">
              <a:alphaModFix/>
            </a:blip>
            <a:srcRect b="0" l="0" r="0" t="0"/>
            <a:stretch/>
          </p:blipFill>
          <p:spPr>
            <a:xfrm rot="10779423">
              <a:off x="8608547" y="2348534"/>
              <a:ext cx="1376509" cy="1257134"/>
            </a:xfrm>
            <a:prstGeom prst="rect">
              <a:avLst/>
            </a:prstGeom>
            <a:noFill/>
            <a:ln>
              <a:noFill/>
            </a:ln>
            <a:effectLst>
              <a:outerShdw blurRad="35203" rotWithShape="0" algn="bl" dir="5400000" dist="15646">
                <a:srgbClr val="000000">
                  <a:alpha val="80000"/>
                </a:srgbClr>
              </a:outerShdw>
            </a:effectLst>
          </p:spPr>
        </p:pic>
        <p:pic>
          <p:nvPicPr>
            <p:cNvPr id="1284" name="Google Shape;1284;p153"/>
            <p:cNvPicPr preferRelativeResize="0"/>
            <p:nvPr/>
          </p:nvPicPr>
          <p:blipFill rotWithShape="1">
            <a:blip r:embed="rId6">
              <a:alphaModFix/>
            </a:blip>
            <a:srcRect b="0" l="0" r="0" t="0"/>
            <a:stretch/>
          </p:blipFill>
          <p:spPr>
            <a:xfrm rot="10800000">
              <a:off x="9421826" y="2348233"/>
              <a:ext cx="1384100" cy="1180342"/>
            </a:xfrm>
            <a:prstGeom prst="rect">
              <a:avLst/>
            </a:prstGeom>
            <a:noFill/>
            <a:ln>
              <a:noFill/>
            </a:ln>
            <a:effectLst>
              <a:outerShdw blurRad="35203" rotWithShape="0" algn="bl" dir="5400000" dist="15646">
                <a:srgbClr val="000000">
                  <a:alpha val="80000"/>
                </a:srgbClr>
              </a:outerShdw>
            </a:effectLst>
          </p:spPr>
        </p:pic>
        <p:pic>
          <p:nvPicPr>
            <p:cNvPr id="1285" name="Google Shape;1285;p153"/>
            <p:cNvPicPr preferRelativeResize="0"/>
            <p:nvPr/>
          </p:nvPicPr>
          <p:blipFill rotWithShape="1">
            <a:blip r:embed="rId7">
              <a:alphaModFix/>
            </a:blip>
            <a:srcRect b="0" l="0" r="0" t="0"/>
            <a:stretch/>
          </p:blipFill>
          <p:spPr>
            <a:xfrm rot="10800000">
              <a:off x="10288149" y="2396815"/>
              <a:ext cx="1306099" cy="1141864"/>
            </a:xfrm>
            <a:prstGeom prst="rect">
              <a:avLst/>
            </a:prstGeom>
            <a:noFill/>
            <a:ln>
              <a:noFill/>
            </a:ln>
            <a:effectLst>
              <a:outerShdw blurRad="35203" rotWithShape="0" algn="bl" dir="5400000" dist="15646">
                <a:srgbClr val="000000">
                  <a:alpha val="80000"/>
                </a:srgbClr>
              </a:outerShdw>
            </a:effectLst>
          </p:spPr>
        </p:pic>
        <p:sp>
          <p:nvSpPr>
            <p:cNvPr id="1286" name="Google Shape;1286;p153"/>
            <p:cNvSpPr txBox="1"/>
            <p:nvPr/>
          </p:nvSpPr>
          <p:spPr>
            <a:xfrm>
              <a:off x="8319458" y="4985851"/>
              <a:ext cx="2712900" cy="338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200">
                  <a:solidFill>
                    <a:srgbClr val="7F7F7F"/>
                  </a:solidFill>
                  <a:latin typeface="Calibri"/>
                  <a:ea typeface="Calibri"/>
                  <a:cs typeface="Calibri"/>
                  <a:sym typeface="Calibri"/>
                </a:rPr>
                <a:t>Strand Directionality</a:t>
              </a:r>
              <a:endParaRPr sz="1100"/>
            </a:p>
          </p:txBody>
        </p:sp>
      </p:gr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91" name="Shape 1291"/>
        <p:cNvGrpSpPr/>
        <p:nvPr/>
      </p:nvGrpSpPr>
      <p:grpSpPr>
        <a:xfrm>
          <a:off x="0" y="0"/>
          <a:ext cx="0" cy="0"/>
          <a:chOff x="0" y="0"/>
          <a:chExt cx="0" cy="0"/>
        </a:xfrm>
      </p:grpSpPr>
      <p:sp>
        <p:nvSpPr>
          <p:cNvPr id="1292" name="Google Shape;1292;p154"/>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293" name="Google Shape;1293;p154"/>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p>
            <a:pPr indent="0" lvl="0" marL="0" rtl="0" algn="l">
              <a:lnSpc>
                <a:spcPct val="90000"/>
              </a:lnSpc>
              <a:spcBef>
                <a:spcPts val="0"/>
              </a:spcBef>
              <a:spcAft>
                <a:spcPts val="0"/>
              </a:spcAft>
              <a:buClr>
                <a:schemeClr val="lt1"/>
              </a:buClr>
              <a:buSzPts val="3000"/>
              <a:buFont typeface="Open Sans"/>
              <a:buNone/>
            </a:pPr>
            <a:r>
              <a:rPr lang="en"/>
              <a:t>How do cells copy DNA?</a:t>
            </a:r>
            <a:endParaRPr/>
          </a:p>
        </p:txBody>
      </p:sp>
      <p:sp>
        <p:nvSpPr>
          <p:cNvPr id="1294" name="Google Shape;1294;p154"/>
          <p:cNvSpPr txBox="1"/>
          <p:nvPr>
            <p:ph idx="1" type="body"/>
          </p:nvPr>
        </p:nvSpPr>
        <p:spPr>
          <a:xfrm>
            <a:off x="305738" y="1279133"/>
            <a:ext cx="8511900" cy="31587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1500"/>
              <a:buFont typeface="Open Sans"/>
              <a:buNone/>
            </a:pPr>
            <a:r>
              <a:rPr lang="en"/>
              <a:t>You’ve built a DNA molecule with </a:t>
            </a:r>
            <a:r>
              <a:rPr b="1" lang="en">
                <a:solidFill>
                  <a:srgbClr val="D200B9"/>
                </a:solidFill>
              </a:rPr>
              <a:t>complementary base-pairing</a:t>
            </a:r>
            <a:r>
              <a:rPr lang="en"/>
              <a:t>.</a:t>
            </a:r>
            <a:endParaRPr/>
          </a:p>
          <a:p>
            <a:pPr indent="0" lvl="0" marL="0" rtl="0" algn="l">
              <a:lnSpc>
                <a:spcPct val="90000"/>
              </a:lnSpc>
              <a:spcBef>
                <a:spcPts val="800"/>
              </a:spcBef>
              <a:spcAft>
                <a:spcPts val="0"/>
              </a:spcAft>
              <a:buClr>
                <a:schemeClr val="dk1"/>
              </a:buClr>
              <a:buSzPts val="1500"/>
              <a:buFont typeface="Open Sans"/>
              <a:buNone/>
            </a:pPr>
            <a:r>
              <a:t/>
            </a:r>
            <a:endParaRPr/>
          </a:p>
          <a:p>
            <a:pPr indent="0" lvl="0" marL="0" rtl="0" algn="l">
              <a:lnSpc>
                <a:spcPct val="90000"/>
              </a:lnSpc>
              <a:spcBef>
                <a:spcPts val="800"/>
              </a:spcBef>
              <a:spcAft>
                <a:spcPts val="0"/>
              </a:spcAft>
              <a:buClr>
                <a:schemeClr val="dk1"/>
              </a:buClr>
              <a:buSzPts val="1500"/>
              <a:buFont typeface="Open Sans"/>
              <a:buNone/>
            </a:pPr>
            <a:r>
              <a:rPr lang="en"/>
              <a:t>Before a cell divides, it must copy ALL of its DNA.</a:t>
            </a:r>
            <a:endParaRPr/>
          </a:p>
          <a:p>
            <a:pPr indent="-260350" lvl="1" marL="774700" rtl="0" algn="l">
              <a:lnSpc>
                <a:spcPct val="90000"/>
              </a:lnSpc>
              <a:spcBef>
                <a:spcPts val="400"/>
              </a:spcBef>
              <a:spcAft>
                <a:spcPts val="0"/>
              </a:spcAft>
              <a:buClr>
                <a:schemeClr val="dk1"/>
              </a:buClr>
              <a:buSzPts val="1500"/>
              <a:buChar char="○"/>
            </a:pPr>
            <a:r>
              <a:rPr lang="en" sz="1500"/>
              <a:t>Humans have 3 billion base pairs</a:t>
            </a:r>
            <a:endParaRPr/>
          </a:p>
          <a:p>
            <a:pPr indent="-260350" lvl="1" marL="774700" rtl="0" algn="l">
              <a:lnSpc>
                <a:spcPct val="90000"/>
              </a:lnSpc>
              <a:spcBef>
                <a:spcPts val="400"/>
              </a:spcBef>
              <a:spcAft>
                <a:spcPts val="0"/>
              </a:spcAft>
              <a:buClr>
                <a:schemeClr val="dk1"/>
              </a:buClr>
              <a:buSzPts val="1500"/>
              <a:buChar char="○"/>
            </a:pPr>
            <a:r>
              <a:rPr i="1" lang="en" sz="1500"/>
              <a:t>It must be accurate, mistakes = problems</a:t>
            </a:r>
            <a:endParaRPr/>
          </a:p>
          <a:p>
            <a:pPr indent="-260350" lvl="1" marL="774700" rtl="0" algn="l">
              <a:lnSpc>
                <a:spcPct val="90000"/>
              </a:lnSpc>
              <a:spcBef>
                <a:spcPts val="400"/>
              </a:spcBef>
              <a:spcAft>
                <a:spcPts val="0"/>
              </a:spcAft>
              <a:buClr>
                <a:schemeClr val="dk1"/>
              </a:buClr>
              <a:buSzPts val="1500"/>
              <a:buChar char="○"/>
            </a:pPr>
            <a:r>
              <a:rPr i="1" lang="en" sz="1500"/>
              <a:t>It must be fast – cells divide constantly</a:t>
            </a:r>
            <a:endParaRPr/>
          </a:p>
          <a:p>
            <a:pPr indent="0" lvl="0" marL="0" rtl="0" algn="l">
              <a:lnSpc>
                <a:spcPct val="90000"/>
              </a:lnSpc>
              <a:spcBef>
                <a:spcPts val="800"/>
              </a:spcBef>
              <a:spcAft>
                <a:spcPts val="0"/>
              </a:spcAft>
              <a:buClr>
                <a:schemeClr val="dk1"/>
              </a:buClr>
              <a:buSzPts val="1500"/>
              <a:buFont typeface="Open Sans"/>
              <a:buNone/>
            </a:pPr>
            <a:r>
              <a:t/>
            </a:r>
            <a:endParaRPr/>
          </a:p>
          <a:p>
            <a:pPr indent="0" lvl="0" marL="0" rtl="0" algn="l">
              <a:lnSpc>
                <a:spcPct val="90000"/>
              </a:lnSpc>
              <a:spcBef>
                <a:spcPts val="800"/>
              </a:spcBef>
              <a:spcAft>
                <a:spcPts val="0"/>
              </a:spcAft>
              <a:buClr>
                <a:schemeClr val="dk1"/>
              </a:buClr>
              <a:buSzPts val="1500"/>
              <a:buFont typeface="Open Sans"/>
              <a:buNone/>
            </a:pPr>
            <a:r>
              <a:rPr b="1" lang="en"/>
              <a:t>Discuss with your partner:</a:t>
            </a:r>
            <a:endParaRPr/>
          </a:p>
          <a:p>
            <a:pPr indent="0" lvl="0" marL="0" rtl="0" algn="l">
              <a:lnSpc>
                <a:spcPct val="90000"/>
              </a:lnSpc>
              <a:spcBef>
                <a:spcPts val="800"/>
              </a:spcBef>
              <a:spcAft>
                <a:spcPts val="0"/>
              </a:spcAft>
              <a:buClr>
                <a:srgbClr val="1CA64A"/>
              </a:buClr>
              <a:buSzPts val="1500"/>
              <a:buFont typeface="Open Sans"/>
              <a:buNone/>
            </a:pPr>
            <a:r>
              <a:rPr b="1" lang="en">
                <a:solidFill>
                  <a:srgbClr val="1CA64A"/>
                </a:solidFill>
              </a:rPr>
              <a:t>How do you think the cell accomplishes this?</a:t>
            </a:r>
            <a:endParaRPr/>
          </a:p>
          <a:p>
            <a:pPr indent="0" lvl="0" marL="0" rtl="0" algn="l">
              <a:lnSpc>
                <a:spcPct val="90000"/>
              </a:lnSpc>
              <a:spcBef>
                <a:spcPts val="800"/>
              </a:spcBef>
              <a:spcAft>
                <a:spcPts val="0"/>
              </a:spcAft>
              <a:buClr>
                <a:srgbClr val="1CA64A"/>
              </a:buClr>
              <a:buSzPts val="1500"/>
              <a:buFont typeface="Open Sans"/>
              <a:buNone/>
            </a:pPr>
            <a:r>
              <a:rPr b="1" lang="en">
                <a:solidFill>
                  <a:srgbClr val="1CA64A"/>
                </a:solidFill>
              </a:rPr>
              <a:t>What would need to happen to the DNA you built?</a:t>
            </a:r>
            <a:endParaRPr/>
          </a:p>
          <a:p>
            <a:pPr indent="0" lvl="0" marL="0" rtl="0" algn="l">
              <a:lnSpc>
                <a:spcPct val="90000"/>
              </a:lnSpc>
              <a:spcBef>
                <a:spcPts val="800"/>
              </a:spcBef>
              <a:spcAft>
                <a:spcPts val="0"/>
              </a:spcAft>
              <a:buClr>
                <a:schemeClr val="dk1"/>
              </a:buClr>
              <a:buSzPts val="1500"/>
              <a:buFont typeface="Open Sans"/>
              <a:buNone/>
            </a:pPr>
            <a:r>
              <a:t/>
            </a:r>
            <a:endParaRPr b="1">
              <a:solidFill>
                <a:srgbClr val="1CA64A"/>
              </a:solidFill>
            </a:endParaRPr>
          </a:p>
          <a:p>
            <a:pPr indent="0" lvl="0" marL="0" rtl="0" algn="l">
              <a:lnSpc>
                <a:spcPct val="90000"/>
              </a:lnSpc>
              <a:spcBef>
                <a:spcPts val="800"/>
              </a:spcBef>
              <a:spcAft>
                <a:spcPts val="1200"/>
              </a:spcAft>
              <a:buClr>
                <a:schemeClr val="dk1"/>
              </a:buClr>
              <a:buSzPts val="1500"/>
              <a:buFont typeface="Open Sans"/>
              <a:buNone/>
            </a:pPr>
            <a:r>
              <a:rPr b="1" lang="en"/>
              <a:t>Take apart your DNA model before you move forward.</a:t>
            </a:r>
            <a:endParaRPr/>
          </a:p>
        </p:txBody>
      </p:sp>
      <p:grpSp>
        <p:nvGrpSpPr>
          <p:cNvPr id="1295" name="Google Shape;1295;p154"/>
          <p:cNvGrpSpPr/>
          <p:nvPr/>
        </p:nvGrpSpPr>
        <p:grpSpPr>
          <a:xfrm>
            <a:off x="5143669" y="1989384"/>
            <a:ext cx="3185396" cy="1629860"/>
            <a:chOff x="6858226" y="2652512"/>
            <a:chExt cx="4247195" cy="2173146"/>
          </a:xfrm>
        </p:grpSpPr>
        <p:pic>
          <p:nvPicPr>
            <p:cNvPr id="1296" name="Google Shape;1296;p154"/>
            <p:cNvPicPr preferRelativeResize="0"/>
            <p:nvPr/>
          </p:nvPicPr>
          <p:blipFill rotWithShape="1">
            <a:blip r:embed="rId3">
              <a:alphaModFix/>
            </a:blip>
            <a:srcRect b="0" l="0" r="0" t="0"/>
            <a:stretch/>
          </p:blipFill>
          <p:spPr>
            <a:xfrm>
              <a:off x="9804291" y="3640600"/>
              <a:ext cx="1301129" cy="1180342"/>
            </a:xfrm>
            <a:prstGeom prst="rect">
              <a:avLst/>
            </a:prstGeom>
            <a:noFill/>
            <a:ln>
              <a:noFill/>
            </a:ln>
            <a:effectLst>
              <a:outerShdw blurRad="35203" rotWithShape="0" algn="bl" dir="5400000" dist="15646">
                <a:srgbClr val="000000">
                  <a:alpha val="80000"/>
                </a:srgbClr>
              </a:outerShdw>
            </a:effectLst>
          </p:spPr>
        </p:pic>
        <p:pic>
          <p:nvPicPr>
            <p:cNvPr id="1297" name="Google Shape;1297;p154"/>
            <p:cNvPicPr preferRelativeResize="0"/>
            <p:nvPr/>
          </p:nvPicPr>
          <p:blipFill rotWithShape="1">
            <a:blip r:embed="rId4">
              <a:alphaModFix/>
            </a:blip>
            <a:srcRect b="0" l="0" r="0" t="0"/>
            <a:stretch/>
          </p:blipFill>
          <p:spPr>
            <a:xfrm>
              <a:off x="9018800" y="3676046"/>
              <a:ext cx="1236556" cy="1142435"/>
            </a:xfrm>
            <a:prstGeom prst="rect">
              <a:avLst/>
            </a:prstGeom>
            <a:noFill/>
            <a:ln>
              <a:noFill/>
            </a:ln>
            <a:effectLst>
              <a:outerShdw blurRad="35203" rotWithShape="0" algn="bl" dir="5400000" dist="15646">
                <a:srgbClr val="000000">
                  <a:alpha val="80000"/>
                </a:srgbClr>
              </a:outerShdw>
            </a:effectLst>
          </p:spPr>
        </p:pic>
        <p:pic>
          <p:nvPicPr>
            <p:cNvPr id="1298" name="Google Shape;1298;p154"/>
            <p:cNvPicPr preferRelativeResize="0"/>
            <p:nvPr/>
          </p:nvPicPr>
          <p:blipFill rotWithShape="1">
            <a:blip r:embed="rId5">
              <a:alphaModFix/>
            </a:blip>
            <a:srcRect b="0" l="0" r="0" t="0"/>
            <a:stretch/>
          </p:blipFill>
          <p:spPr>
            <a:xfrm rot="10800000">
              <a:off x="8436802" y="2708586"/>
              <a:ext cx="1306099" cy="1141864"/>
            </a:xfrm>
            <a:prstGeom prst="rect">
              <a:avLst/>
            </a:prstGeom>
            <a:noFill/>
            <a:ln>
              <a:noFill/>
            </a:ln>
            <a:effectLst>
              <a:outerShdw blurRad="35203" rotWithShape="0" algn="bl" dir="5400000" dist="15646">
                <a:srgbClr val="000000">
                  <a:alpha val="80000"/>
                </a:srgbClr>
              </a:outerShdw>
            </a:effectLst>
          </p:spPr>
        </p:pic>
        <p:pic>
          <p:nvPicPr>
            <p:cNvPr id="1299" name="Google Shape;1299;p154"/>
            <p:cNvPicPr preferRelativeResize="0"/>
            <p:nvPr/>
          </p:nvPicPr>
          <p:blipFill rotWithShape="1">
            <a:blip r:embed="rId6">
              <a:alphaModFix/>
            </a:blip>
            <a:srcRect b="0" l="0" r="0" t="0"/>
            <a:stretch/>
          </p:blipFill>
          <p:spPr>
            <a:xfrm rot="10779423">
              <a:off x="9167734" y="2656620"/>
              <a:ext cx="1376509" cy="1257134"/>
            </a:xfrm>
            <a:prstGeom prst="rect">
              <a:avLst/>
            </a:prstGeom>
            <a:noFill/>
            <a:ln>
              <a:noFill/>
            </a:ln>
            <a:effectLst>
              <a:outerShdw blurRad="35203" rotWithShape="0" algn="bl" dir="5400000" dist="15646">
                <a:srgbClr val="000000">
                  <a:alpha val="80000"/>
                </a:srgbClr>
              </a:outerShdw>
            </a:effectLst>
          </p:spPr>
        </p:pic>
        <p:pic>
          <p:nvPicPr>
            <p:cNvPr id="1300" name="Google Shape;1300;p154"/>
            <p:cNvPicPr preferRelativeResize="0"/>
            <p:nvPr/>
          </p:nvPicPr>
          <p:blipFill rotWithShape="1">
            <a:blip r:embed="rId3">
              <a:alphaModFix/>
            </a:blip>
            <a:srcRect b="0" l="0" r="0" t="0"/>
            <a:stretch/>
          </p:blipFill>
          <p:spPr>
            <a:xfrm rot="10800000">
              <a:off x="7614174" y="2657228"/>
              <a:ext cx="1301129" cy="1180342"/>
            </a:xfrm>
            <a:prstGeom prst="rect">
              <a:avLst/>
            </a:prstGeom>
            <a:noFill/>
            <a:ln>
              <a:noFill/>
            </a:ln>
            <a:effectLst>
              <a:outerShdw blurRad="35203" rotWithShape="0" algn="bl" dir="5400000" dist="15646">
                <a:srgbClr val="000000">
                  <a:alpha val="80000"/>
                </a:srgbClr>
              </a:outerShdw>
            </a:effectLst>
          </p:spPr>
        </p:pic>
        <p:pic>
          <p:nvPicPr>
            <p:cNvPr id="1301" name="Google Shape;1301;p154"/>
            <p:cNvPicPr preferRelativeResize="0"/>
            <p:nvPr/>
          </p:nvPicPr>
          <p:blipFill rotWithShape="1">
            <a:blip r:embed="rId4">
              <a:alphaModFix/>
            </a:blip>
            <a:srcRect b="0" l="0" r="0" t="0"/>
            <a:stretch/>
          </p:blipFill>
          <p:spPr>
            <a:xfrm rot="10800000">
              <a:off x="6858226" y="2685610"/>
              <a:ext cx="1236556" cy="1142435"/>
            </a:xfrm>
            <a:prstGeom prst="rect">
              <a:avLst/>
            </a:prstGeom>
            <a:noFill/>
            <a:ln>
              <a:noFill/>
            </a:ln>
            <a:effectLst>
              <a:outerShdw blurRad="35203" rotWithShape="0" algn="bl" dir="5400000" dist="15646">
                <a:srgbClr val="000000">
                  <a:alpha val="80000"/>
                </a:srgbClr>
              </a:outerShdw>
            </a:effectLst>
          </p:spPr>
        </p:pic>
        <p:pic>
          <p:nvPicPr>
            <p:cNvPr id="1302" name="Google Shape;1302;p154"/>
            <p:cNvPicPr preferRelativeResize="0"/>
            <p:nvPr/>
          </p:nvPicPr>
          <p:blipFill rotWithShape="1">
            <a:blip r:embed="rId5">
              <a:alphaModFix/>
            </a:blip>
            <a:srcRect b="0" l="0" r="0" t="0"/>
            <a:stretch/>
          </p:blipFill>
          <p:spPr>
            <a:xfrm>
              <a:off x="7389731" y="3634591"/>
              <a:ext cx="1306099" cy="1141864"/>
            </a:xfrm>
            <a:prstGeom prst="rect">
              <a:avLst/>
            </a:prstGeom>
            <a:noFill/>
            <a:ln>
              <a:noFill/>
            </a:ln>
            <a:effectLst>
              <a:outerShdw blurRad="35203" rotWithShape="0" algn="bl" dir="5400000" dist="15646">
                <a:srgbClr val="000000">
                  <a:alpha val="80000"/>
                </a:srgbClr>
              </a:outerShdw>
            </a:effectLst>
          </p:spPr>
        </p:pic>
        <p:pic>
          <p:nvPicPr>
            <p:cNvPr id="1303" name="Google Shape;1303;p154"/>
            <p:cNvPicPr preferRelativeResize="0"/>
            <p:nvPr/>
          </p:nvPicPr>
          <p:blipFill rotWithShape="1">
            <a:blip r:embed="rId6">
              <a:alphaModFix/>
            </a:blip>
            <a:srcRect b="0" l="0" r="0" t="0"/>
            <a:stretch/>
          </p:blipFill>
          <p:spPr>
            <a:xfrm rot="-20577">
              <a:off x="8175350" y="3564415"/>
              <a:ext cx="1376509" cy="1257134"/>
            </a:xfrm>
            <a:prstGeom prst="rect">
              <a:avLst/>
            </a:prstGeom>
            <a:noFill/>
            <a:ln>
              <a:noFill/>
            </a:ln>
            <a:effectLst>
              <a:outerShdw blurRad="35203" rotWithShape="0" algn="bl" dir="5400000" dist="15646">
                <a:srgbClr val="000000">
                  <a:alpha val="80000"/>
                </a:srgbClr>
              </a:outerShdw>
            </a:effectLst>
          </p:spPr>
        </p:pic>
      </p:gr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8" name="Shape 1308"/>
        <p:cNvGrpSpPr/>
        <p:nvPr/>
      </p:nvGrpSpPr>
      <p:grpSpPr>
        <a:xfrm>
          <a:off x="0" y="0"/>
          <a:ext cx="0" cy="0"/>
          <a:chOff x="0" y="0"/>
          <a:chExt cx="0" cy="0"/>
        </a:xfrm>
      </p:grpSpPr>
      <p:sp>
        <p:nvSpPr>
          <p:cNvPr id="1309" name="Google Shape;1309;p155"/>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310" name="Google Shape;1310;p155"/>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1200"/>
              </a:spcAft>
              <a:buClr>
                <a:schemeClr val="dk1"/>
              </a:buClr>
              <a:buSzPts val="3000"/>
              <a:buFont typeface="Open Sans"/>
              <a:buNone/>
            </a:pPr>
            <a:r>
              <a:rPr lang="en"/>
              <a:t>Replication Enzymes</a:t>
            </a:r>
            <a:endParaRPr/>
          </a:p>
        </p:txBody>
      </p:sp>
      <p:sp>
        <p:nvSpPr>
          <p:cNvPr id="1311" name="Google Shape;1311;p155"/>
          <p:cNvSpPr txBox="1"/>
          <p:nvPr>
            <p:ph idx="2" type="body"/>
          </p:nvPr>
        </p:nvSpPr>
        <p:spPr>
          <a:xfrm>
            <a:off x="1318335" y="1094197"/>
            <a:ext cx="4402500" cy="37188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500"/>
              <a:buNone/>
            </a:pPr>
            <a:r>
              <a:rPr b="1" lang="en"/>
              <a:t>Examine </a:t>
            </a:r>
            <a:r>
              <a:rPr lang="en"/>
              <a:t>these models of enzymes used in DNA replication.  In your lab notebook, </a:t>
            </a:r>
            <a:r>
              <a:rPr b="1" lang="en"/>
              <a:t>record:</a:t>
            </a:r>
            <a:endParaRPr/>
          </a:p>
          <a:p>
            <a:pPr indent="0" lvl="0" marL="0" rtl="0" algn="l">
              <a:lnSpc>
                <a:spcPct val="100000"/>
              </a:lnSpc>
              <a:spcBef>
                <a:spcPts val="500"/>
              </a:spcBef>
              <a:spcAft>
                <a:spcPts val="0"/>
              </a:spcAft>
              <a:buClr>
                <a:schemeClr val="dk1"/>
              </a:buClr>
              <a:buSzPts val="1500"/>
              <a:buNone/>
            </a:pPr>
            <a:r>
              <a:t/>
            </a:r>
            <a:endParaRPr b="1"/>
          </a:p>
          <a:p>
            <a:pPr indent="0" lvl="0" marL="0" rtl="0" algn="l">
              <a:lnSpc>
                <a:spcPct val="100000"/>
              </a:lnSpc>
              <a:spcBef>
                <a:spcPts val="500"/>
              </a:spcBef>
              <a:spcAft>
                <a:spcPts val="0"/>
              </a:spcAft>
              <a:buClr>
                <a:schemeClr val="dk1"/>
              </a:buClr>
              <a:buSzPts val="1500"/>
              <a:buNone/>
            </a:pPr>
            <a:r>
              <a:rPr b="1" lang="en"/>
              <a:t>NOTICE – at least 2 observations per enzyme:</a:t>
            </a:r>
            <a:endParaRPr/>
          </a:p>
          <a:p>
            <a:pPr indent="-177800" lvl="1" marL="177800" rtl="0" algn="l">
              <a:lnSpc>
                <a:spcPct val="100000"/>
              </a:lnSpc>
              <a:spcBef>
                <a:spcPts val="500"/>
              </a:spcBef>
              <a:spcAft>
                <a:spcPts val="0"/>
              </a:spcAft>
              <a:buClr>
                <a:schemeClr val="dk1"/>
              </a:buClr>
              <a:buSzPts val="1200"/>
              <a:buChar char="○"/>
            </a:pPr>
            <a:r>
              <a:rPr lang="en" sz="1200"/>
              <a:t>What shapes do you observe? </a:t>
            </a:r>
            <a:endParaRPr/>
          </a:p>
          <a:p>
            <a:pPr indent="-177800" lvl="1" marL="177800" rtl="0" algn="l">
              <a:lnSpc>
                <a:spcPct val="100000"/>
              </a:lnSpc>
              <a:spcBef>
                <a:spcPts val="500"/>
              </a:spcBef>
              <a:spcAft>
                <a:spcPts val="0"/>
              </a:spcAft>
              <a:buClr>
                <a:schemeClr val="dk1"/>
              </a:buClr>
              <a:buSzPts val="1200"/>
              <a:buChar char="○"/>
            </a:pPr>
            <a:r>
              <a:rPr lang="en" sz="1200"/>
              <a:t>How might these enzymes interact with your DNA model? </a:t>
            </a:r>
            <a:endParaRPr/>
          </a:p>
          <a:p>
            <a:pPr indent="-177800" lvl="1" marL="177800" rtl="0" algn="l">
              <a:lnSpc>
                <a:spcPct val="100000"/>
              </a:lnSpc>
              <a:spcBef>
                <a:spcPts val="500"/>
              </a:spcBef>
              <a:spcAft>
                <a:spcPts val="0"/>
              </a:spcAft>
              <a:buClr>
                <a:schemeClr val="dk1"/>
              </a:buClr>
              <a:buSzPts val="1200"/>
              <a:buChar char="○"/>
            </a:pPr>
            <a:r>
              <a:rPr lang="en" sz="1200"/>
              <a:t>Do they look like they have specific jobs? </a:t>
            </a:r>
            <a:endParaRPr/>
          </a:p>
          <a:p>
            <a:pPr indent="0" lvl="0" marL="0" rtl="0" algn="l">
              <a:lnSpc>
                <a:spcPct val="100000"/>
              </a:lnSpc>
              <a:spcBef>
                <a:spcPts val="500"/>
              </a:spcBef>
              <a:spcAft>
                <a:spcPts val="0"/>
              </a:spcAft>
              <a:buClr>
                <a:schemeClr val="dk1"/>
              </a:buClr>
              <a:buSzPts val="1500"/>
              <a:buNone/>
            </a:pPr>
            <a:r>
              <a:t/>
            </a:r>
            <a:endParaRPr/>
          </a:p>
          <a:p>
            <a:pPr indent="0" lvl="0" marL="0" rtl="0" algn="l">
              <a:lnSpc>
                <a:spcPct val="100000"/>
              </a:lnSpc>
              <a:spcBef>
                <a:spcPts val="500"/>
              </a:spcBef>
              <a:spcAft>
                <a:spcPts val="0"/>
              </a:spcAft>
              <a:buClr>
                <a:schemeClr val="dk1"/>
              </a:buClr>
              <a:buSzPts val="1500"/>
              <a:buNone/>
            </a:pPr>
            <a:r>
              <a:rPr b="1" lang="en"/>
              <a:t>WONDER (at least 2 questions): </a:t>
            </a:r>
            <a:endParaRPr/>
          </a:p>
          <a:p>
            <a:pPr indent="-177800" lvl="1" marL="177800" rtl="0" algn="l">
              <a:lnSpc>
                <a:spcPct val="100000"/>
              </a:lnSpc>
              <a:spcBef>
                <a:spcPts val="500"/>
              </a:spcBef>
              <a:spcAft>
                <a:spcPts val="0"/>
              </a:spcAft>
              <a:buClr>
                <a:schemeClr val="dk1"/>
              </a:buClr>
              <a:buSzPts val="1200"/>
              <a:buChar char="○"/>
            </a:pPr>
            <a:r>
              <a:rPr lang="en" sz="1200"/>
              <a:t>What do you think each enzyme does? </a:t>
            </a:r>
            <a:endParaRPr/>
          </a:p>
          <a:p>
            <a:pPr indent="-177800" lvl="1" marL="177800" rtl="0" algn="l">
              <a:lnSpc>
                <a:spcPct val="100000"/>
              </a:lnSpc>
              <a:spcBef>
                <a:spcPts val="500"/>
              </a:spcBef>
              <a:spcAft>
                <a:spcPts val="0"/>
              </a:spcAft>
              <a:buClr>
                <a:schemeClr val="dk1"/>
              </a:buClr>
              <a:buSzPts val="1200"/>
              <a:buChar char="○"/>
            </a:pPr>
            <a:r>
              <a:rPr lang="en" sz="1200"/>
              <a:t>Where on the DNA might each enzyme work? </a:t>
            </a:r>
            <a:endParaRPr/>
          </a:p>
          <a:p>
            <a:pPr indent="-177800" lvl="1" marL="177800" rtl="0" algn="l">
              <a:lnSpc>
                <a:spcPct val="100000"/>
              </a:lnSpc>
              <a:spcBef>
                <a:spcPts val="500"/>
              </a:spcBef>
              <a:spcAft>
                <a:spcPts val="0"/>
              </a:spcAft>
              <a:buClr>
                <a:schemeClr val="dk1"/>
              </a:buClr>
              <a:buSzPts val="1200"/>
              <a:buChar char="○"/>
            </a:pPr>
            <a:r>
              <a:rPr lang="en" sz="1200"/>
              <a:t>How might these enzymes help cells copy DNA?</a:t>
            </a:r>
            <a:endParaRPr/>
          </a:p>
        </p:txBody>
      </p:sp>
      <p:pic>
        <p:nvPicPr>
          <p:cNvPr id="1312" name="Google Shape;1312;p155"/>
          <p:cNvPicPr preferRelativeResize="0"/>
          <p:nvPr/>
        </p:nvPicPr>
        <p:blipFill rotWithShape="1">
          <a:blip r:embed="rId3">
            <a:alphaModFix/>
          </a:blip>
          <a:srcRect b="0" l="0" r="-1916" t="0"/>
          <a:stretch/>
        </p:blipFill>
        <p:spPr>
          <a:xfrm>
            <a:off x="6917524" y="2436389"/>
            <a:ext cx="2049366" cy="1270744"/>
          </a:xfrm>
          <a:prstGeom prst="rect">
            <a:avLst/>
          </a:prstGeom>
          <a:noFill/>
          <a:ln>
            <a:noFill/>
          </a:ln>
          <a:effectLst>
            <a:outerShdw blurRad="38100" rotWithShape="0" algn="tl" dir="2700000" dist="28575">
              <a:srgbClr val="000000">
                <a:alpha val="40000"/>
              </a:srgbClr>
            </a:outerShdw>
          </a:effectLst>
        </p:spPr>
      </p:pic>
      <p:pic>
        <p:nvPicPr>
          <p:cNvPr id="1313" name="Google Shape;1313;p155"/>
          <p:cNvPicPr preferRelativeResize="0"/>
          <p:nvPr/>
        </p:nvPicPr>
        <p:blipFill rotWithShape="1">
          <a:blip r:embed="rId4">
            <a:alphaModFix/>
          </a:blip>
          <a:srcRect b="0" l="0" r="0" t="0"/>
          <a:stretch/>
        </p:blipFill>
        <p:spPr>
          <a:xfrm>
            <a:off x="7475990" y="1448206"/>
            <a:ext cx="932439" cy="724826"/>
          </a:xfrm>
          <a:prstGeom prst="rect">
            <a:avLst/>
          </a:prstGeom>
          <a:noFill/>
          <a:ln>
            <a:noFill/>
          </a:ln>
          <a:effectLst>
            <a:outerShdw blurRad="38100" rotWithShape="0" algn="tl" dir="2700000" dist="28575">
              <a:srgbClr val="000000">
                <a:alpha val="40000"/>
              </a:srgbClr>
            </a:outerShdw>
          </a:effectLst>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8" name="Shape 1318"/>
        <p:cNvGrpSpPr/>
        <p:nvPr/>
      </p:nvGrpSpPr>
      <p:grpSpPr>
        <a:xfrm>
          <a:off x="0" y="0"/>
          <a:ext cx="0" cy="0"/>
          <a:chOff x="0" y="0"/>
          <a:chExt cx="0" cy="0"/>
        </a:xfrm>
      </p:grpSpPr>
      <p:sp>
        <p:nvSpPr>
          <p:cNvPr id="1319" name="Google Shape;1319;p156"/>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320" name="Google Shape;1320;p156"/>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p>
            <a:pPr indent="0" lvl="0" marL="0" rtl="0" algn="l">
              <a:lnSpc>
                <a:spcPct val="90000"/>
              </a:lnSpc>
              <a:spcBef>
                <a:spcPts val="0"/>
              </a:spcBef>
              <a:spcAft>
                <a:spcPts val="0"/>
              </a:spcAft>
              <a:buClr>
                <a:schemeClr val="lt1"/>
              </a:buClr>
              <a:buSzPts val="3000"/>
              <a:buFont typeface="Open Sans"/>
              <a:buNone/>
            </a:pPr>
            <a:r>
              <a:rPr lang="en"/>
              <a:t>What does the Helicase do?</a:t>
            </a:r>
            <a:endParaRPr/>
          </a:p>
        </p:txBody>
      </p:sp>
      <p:sp>
        <p:nvSpPr>
          <p:cNvPr id="1321" name="Google Shape;1321;p156"/>
          <p:cNvSpPr txBox="1"/>
          <p:nvPr>
            <p:ph idx="1" type="body"/>
          </p:nvPr>
        </p:nvSpPr>
        <p:spPr>
          <a:xfrm>
            <a:off x="305738" y="1379305"/>
            <a:ext cx="3108900" cy="30588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500"/>
              <a:buNone/>
            </a:pPr>
            <a:r>
              <a:rPr b="1" lang="en"/>
              <a:t>Explore </a:t>
            </a:r>
            <a:r>
              <a:rPr lang="en"/>
              <a:t>how the DNA strand interacts with the helicase placemat.</a:t>
            </a:r>
            <a:endParaRPr/>
          </a:p>
          <a:p>
            <a:pPr indent="0" lvl="0" marL="0" rtl="0" algn="l">
              <a:lnSpc>
                <a:spcPct val="100000"/>
              </a:lnSpc>
              <a:spcBef>
                <a:spcPts val="500"/>
              </a:spcBef>
              <a:spcAft>
                <a:spcPts val="0"/>
              </a:spcAft>
              <a:buClr>
                <a:schemeClr val="dk1"/>
              </a:buClr>
              <a:buSzPts val="1500"/>
              <a:buNone/>
            </a:pPr>
            <a:r>
              <a:t/>
            </a:r>
            <a:endParaRPr b="1"/>
          </a:p>
          <a:p>
            <a:pPr indent="0" lvl="0" marL="0" rtl="0" algn="l">
              <a:lnSpc>
                <a:spcPct val="100000"/>
              </a:lnSpc>
              <a:spcBef>
                <a:spcPts val="500"/>
              </a:spcBef>
              <a:spcAft>
                <a:spcPts val="0"/>
              </a:spcAft>
              <a:buClr>
                <a:schemeClr val="dk1"/>
              </a:buClr>
              <a:buSzPts val="1500"/>
              <a:buNone/>
            </a:pPr>
            <a:r>
              <a:rPr b="1" lang="en"/>
              <a:t>Record </a:t>
            </a:r>
            <a:r>
              <a:rPr lang="en"/>
              <a:t>your observations in your lab notebook.</a:t>
            </a:r>
            <a:endParaRPr/>
          </a:p>
          <a:p>
            <a:pPr indent="-177800" lvl="1" marL="177800" rtl="0" algn="l">
              <a:lnSpc>
                <a:spcPct val="100000"/>
              </a:lnSpc>
              <a:spcBef>
                <a:spcPts val="500"/>
              </a:spcBef>
              <a:spcAft>
                <a:spcPts val="0"/>
              </a:spcAft>
              <a:buClr>
                <a:srgbClr val="1CA64A"/>
              </a:buClr>
              <a:buSzPts val="1400"/>
              <a:buChar char="○"/>
            </a:pPr>
            <a:r>
              <a:rPr b="1" lang="en">
                <a:solidFill>
                  <a:srgbClr val="1CA64A"/>
                </a:solidFill>
              </a:rPr>
              <a:t>Are the two strands still connected after helicase passes? </a:t>
            </a:r>
            <a:endParaRPr/>
          </a:p>
          <a:p>
            <a:pPr indent="-177800" lvl="1" marL="177800" rtl="0" algn="l">
              <a:lnSpc>
                <a:spcPct val="100000"/>
              </a:lnSpc>
              <a:spcBef>
                <a:spcPts val="500"/>
              </a:spcBef>
              <a:spcAft>
                <a:spcPts val="0"/>
              </a:spcAft>
              <a:buClr>
                <a:srgbClr val="1CA64A"/>
              </a:buClr>
              <a:buSzPts val="1400"/>
              <a:buChar char="○"/>
            </a:pPr>
            <a:r>
              <a:rPr b="1" lang="en">
                <a:solidFill>
                  <a:srgbClr val="1CA64A"/>
                </a:solidFill>
              </a:rPr>
              <a:t>Why might this action be called "unzipping"?</a:t>
            </a:r>
            <a:endParaRPr/>
          </a:p>
          <a:p>
            <a:pPr indent="-177800" lvl="1" marL="177800" rtl="0" algn="l">
              <a:lnSpc>
                <a:spcPct val="100000"/>
              </a:lnSpc>
              <a:spcBef>
                <a:spcPts val="500"/>
              </a:spcBef>
              <a:spcAft>
                <a:spcPts val="0"/>
              </a:spcAft>
              <a:buClr>
                <a:srgbClr val="1CA64A"/>
              </a:buClr>
              <a:buSzPts val="1400"/>
              <a:buChar char="○"/>
            </a:pPr>
            <a:r>
              <a:rPr b="1" lang="en">
                <a:solidFill>
                  <a:srgbClr val="1CA64A"/>
                </a:solidFill>
              </a:rPr>
              <a:t>What is the helicase’s job during DNA replication?</a:t>
            </a:r>
            <a:endParaRPr/>
          </a:p>
        </p:txBody>
      </p:sp>
      <p:grpSp>
        <p:nvGrpSpPr>
          <p:cNvPr id="1322" name="Google Shape;1322;p156"/>
          <p:cNvGrpSpPr/>
          <p:nvPr/>
        </p:nvGrpSpPr>
        <p:grpSpPr>
          <a:xfrm>
            <a:off x="3684090" y="1604709"/>
            <a:ext cx="5241714" cy="2466221"/>
            <a:chOff x="6450467" y="2511849"/>
            <a:chExt cx="5683923" cy="2674280"/>
          </a:xfrm>
        </p:grpSpPr>
        <p:pic>
          <p:nvPicPr>
            <p:cNvPr id="1323" name="Google Shape;1323;p156"/>
            <p:cNvPicPr preferRelativeResize="0"/>
            <p:nvPr/>
          </p:nvPicPr>
          <p:blipFill rotWithShape="1">
            <a:blip r:embed="rId3">
              <a:alphaModFix/>
            </a:blip>
            <a:srcRect b="0" l="0" r="0" t="0"/>
            <a:stretch/>
          </p:blipFill>
          <p:spPr>
            <a:xfrm>
              <a:off x="7445533" y="2662759"/>
              <a:ext cx="3766752" cy="2380458"/>
            </a:xfrm>
            <a:prstGeom prst="rect">
              <a:avLst/>
            </a:prstGeom>
            <a:noFill/>
            <a:ln>
              <a:noFill/>
            </a:ln>
            <a:effectLst>
              <a:outerShdw blurRad="38100" rotWithShape="0" algn="tl" dir="2700000" dist="28575">
                <a:srgbClr val="000000">
                  <a:alpha val="40000"/>
                </a:srgbClr>
              </a:outerShdw>
            </a:effectLst>
          </p:spPr>
        </p:pic>
        <p:pic>
          <p:nvPicPr>
            <p:cNvPr id="1324" name="Google Shape;1324;p156"/>
            <p:cNvPicPr preferRelativeResize="0"/>
            <p:nvPr/>
          </p:nvPicPr>
          <p:blipFill rotWithShape="1">
            <a:blip r:embed="rId4">
              <a:alphaModFix/>
            </a:blip>
            <a:srcRect b="0" l="0" r="0" t="0"/>
            <a:stretch/>
          </p:blipFill>
          <p:spPr>
            <a:xfrm rot="-10019506">
              <a:off x="9334158" y="3685261"/>
              <a:ext cx="342302" cy="284647"/>
            </a:xfrm>
            <a:prstGeom prst="rect">
              <a:avLst/>
            </a:prstGeom>
            <a:noFill/>
            <a:ln>
              <a:noFill/>
            </a:ln>
          </p:spPr>
        </p:pic>
        <p:grpSp>
          <p:nvGrpSpPr>
            <p:cNvPr id="1325" name="Google Shape;1325;p156"/>
            <p:cNvGrpSpPr/>
            <p:nvPr/>
          </p:nvGrpSpPr>
          <p:grpSpPr>
            <a:xfrm rot="1278590">
              <a:off x="6408988" y="3038532"/>
              <a:ext cx="2960390" cy="328688"/>
              <a:chOff x="5506747" y="1772212"/>
              <a:chExt cx="2960482" cy="328698"/>
            </a:xfrm>
          </p:grpSpPr>
          <p:pic>
            <p:nvPicPr>
              <p:cNvPr id="1326" name="Google Shape;1326;p156"/>
              <p:cNvPicPr preferRelativeResize="0"/>
              <p:nvPr/>
            </p:nvPicPr>
            <p:blipFill rotWithShape="1">
              <a:blip r:embed="rId5">
                <a:alphaModFix/>
              </a:blip>
              <a:srcRect b="0" l="0" r="0" t="0"/>
              <a:stretch/>
            </p:blipFill>
            <p:spPr>
              <a:xfrm rot="10779420">
                <a:off x="5724699" y="1786451"/>
                <a:ext cx="360754" cy="313382"/>
              </a:xfrm>
              <a:prstGeom prst="rect">
                <a:avLst/>
              </a:prstGeom>
              <a:noFill/>
              <a:ln>
                <a:noFill/>
              </a:ln>
            </p:spPr>
          </p:pic>
          <p:grpSp>
            <p:nvGrpSpPr>
              <p:cNvPr id="1327" name="Google Shape;1327;p156"/>
              <p:cNvGrpSpPr/>
              <p:nvPr/>
            </p:nvGrpSpPr>
            <p:grpSpPr>
              <a:xfrm>
                <a:off x="5506747" y="1772212"/>
                <a:ext cx="2960482" cy="322065"/>
                <a:chOff x="5506747" y="1772212"/>
                <a:chExt cx="2960482" cy="322065"/>
              </a:xfrm>
            </p:grpSpPr>
            <p:pic>
              <p:nvPicPr>
                <p:cNvPr id="1328" name="Google Shape;1328;p156"/>
                <p:cNvPicPr preferRelativeResize="0"/>
                <p:nvPr/>
              </p:nvPicPr>
              <p:blipFill rotWithShape="1">
                <a:blip r:embed="rId6">
                  <a:alphaModFix/>
                </a:blip>
                <a:srcRect b="0" l="0" r="0" t="0"/>
                <a:stretch/>
              </p:blipFill>
              <p:spPr>
                <a:xfrm rot="10800000">
                  <a:off x="5943688" y="1779332"/>
                  <a:ext cx="362744" cy="294241"/>
                </a:xfrm>
                <a:prstGeom prst="rect">
                  <a:avLst/>
                </a:prstGeom>
                <a:noFill/>
                <a:ln>
                  <a:noFill/>
                </a:ln>
              </p:spPr>
            </p:pic>
            <p:pic>
              <p:nvPicPr>
                <p:cNvPr id="1329" name="Google Shape;1329;p156"/>
                <p:cNvPicPr preferRelativeResize="0"/>
                <p:nvPr/>
              </p:nvPicPr>
              <p:blipFill rotWithShape="1">
                <a:blip r:embed="rId5">
                  <a:alphaModFix/>
                </a:blip>
                <a:srcRect b="0" l="0" r="0" t="0"/>
                <a:stretch/>
              </p:blipFill>
              <p:spPr>
                <a:xfrm rot="10779420">
                  <a:off x="5507681" y="1779818"/>
                  <a:ext cx="360754" cy="313382"/>
                </a:xfrm>
                <a:prstGeom prst="rect">
                  <a:avLst/>
                </a:prstGeom>
                <a:noFill/>
                <a:ln>
                  <a:noFill/>
                </a:ln>
              </p:spPr>
            </p:pic>
            <p:pic>
              <p:nvPicPr>
                <p:cNvPr id="1330" name="Google Shape;1330;p156"/>
                <p:cNvPicPr preferRelativeResize="0"/>
                <p:nvPr/>
              </p:nvPicPr>
              <p:blipFill rotWithShape="1">
                <a:blip r:embed="rId7">
                  <a:alphaModFix/>
                </a:blip>
                <a:srcRect b="0" l="0" r="0" t="0"/>
                <a:stretch/>
              </p:blipFill>
              <p:spPr>
                <a:xfrm rot="10800000">
                  <a:off x="6391151" y="1787426"/>
                  <a:ext cx="344741" cy="284793"/>
                </a:xfrm>
                <a:prstGeom prst="rect">
                  <a:avLst/>
                </a:prstGeom>
                <a:noFill/>
                <a:ln>
                  <a:noFill/>
                </a:ln>
              </p:spPr>
            </p:pic>
            <p:pic>
              <p:nvPicPr>
                <p:cNvPr id="1331" name="Google Shape;1331;p156"/>
                <p:cNvPicPr preferRelativeResize="0"/>
                <p:nvPr/>
              </p:nvPicPr>
              <p:blipFill rotWithShape="1">
                <a:blip r:embed="rId4">
                  <a:alphaModFix/>
                </a:blip>
                <a:srcRect b="0" l="0" r="0" t="0"/>
                <a:stretch/>
              </p:blipFill>
              <p:spPr>
                <a:xfrm rot="10800000">
                  <a:off x="6598393" y="1794004"/>
                  <a:ext cx="342299" cy="284649"/>
                </a:xfrm>
                <a:prstGeom prst="rect">
                  <a:avLst/>
                </a:prstGeom>
                <a:noFill/>
                <a:ln>
                  <a:noFill/>
                </a:ln>
              </p:spPr>
            </p:pic>
            <p:pic>
              <p:nvPicPr>
                <p:cNvPr id="1332" name="Google Shape;1332;p156"/>
                <p:cNvPicPr preferRelativeResize="0"/>
                <p:nvPr/>
              </p:nvPicPr>
              <p:blipFill rotWithShape="1">
                <a:blip r:embed="rId4">
                  <a:alphaModFix/>
                </a:blip>
                <a:srcRect b="0" l="0" r="0" t="0"/>
                <a:stretch/>
              </p:blipFill>
              <p:spPr>
                <a:xfrm rot="10800000">
                  <a:off x="7030808" y="1792991"/>
                  <a:ext cx="342299" cy="284649"/>
                </a:xfrm>
                <a:prstGeom prst="rect">
                  <a:avLst/>
                </a:prstGeom>
                <a:noFill/>
                <a:ln>
                  <a:noFill/>
                </a:ln>
              </p:spPr>
            </p:pic>
            <p:pic>
              <p:nvPicPr>
                <p:cNvPr id="1333" name="Google Shape;1333;p156"/>
                <p:cNvPicPr preferRelativeResize="0"/>
                <p:nvPr/>
              </p:nvPicPr>
              <p:blipFill rotWithShape="1">
                <a:blip r:embed="rId5">
                  <a:alphaModFix/>
                </a:blip>
                <a:srcRect b="0" l="0" r="0" t="0"/>
                <a:stretch/>
              </p:blipFill>
              <p:spPr>
                <a:xfrm rot="10779420">
                  <a:off x="6159269" y="1778392"/>
                  <a:ext cx="360754" cy="313382"/>
                </a:xfrm>
                <a:prstGeom prst="rect">
                  <a:avLst/>
                </a:prstGeom>
                <a:noFill/>
                <a:ln>
                  <a:noFill/>
                </a:ln>
              </p:spPr>
            </p:pic>
            <p:pic>
              <p:nvPicPr>
                <p:cNvPr id="1334" name="Google Shape;1334;p156"/>
                <p:cNvPicPr preferRelativeResize="0"/>
                <p:nvPr/>
              </p:nvPicPr>
              <p:blipFill rotWithShape="1">
                <a:blip r:embed="rId6">
                  <a:alphaModFix/>
                </a:blip>
                <a:srcRect b="0" l="0" r="0" t="0"/>
                <a:stretch/>
              </p:blipFill>
              <p:spPr>
                <a:xfrm rot="10800000">
                  <a:off x="6802458" y="1782393"/>
                  <a:ext cx="362744" cy="294241"/>
                </a:xfrm>
                <a:prstGeom prst="rect">
                  <a:avLst/>
                </a:prstGeom>
                <a:noFill/>
                <a:ln>
                  <a:noFill/>
                </a:ln>
              </p:spPr>
            </p:pic>
            <p:pic>
              <p:nvPicPr>
                <p:cNvPr id="1335" name="Google Shape;1335;p156"/>
                <p:cNvPicPr preferRelativeResize="0"/>
                <p:nvPr/>
              </p:nvPicPr>
              <p:blipFill rotWithShape="1">
                <a:blip r:embed="rId4">
                  <a:alphaModFix/>
                </a:blip>
                <a:srcRect b="0" l="0" r="0" t="0"/>
                <a:stretch/>
              </p:blipFill>
              <p:spPr>
                <a:xfrm rot="10800000">
                  <a:off x="7466000" y="1790452"/>
                  <a:ext cx="342299" cy="284649"/>
                </a:xfrm>
                <a:prstGeom prst="rect">
                  <a:avLst/>
                </a:prstGeom>
                <a:noFill/>
                <a:ln>
                  <a:noFill/>
                </a:ln>
              </p:spPr>
            </p:pic>
            <p:pic>
              <p:nvPicPr>
                <p:cNvPr id="1336" name="Google Shape;1336;p156"/>
                <p:cNvPicPr preferRelativeResize="0"/>
                <p:nvPr/>
              </p:nvPicPr>
              <p:blipFill rotWithShape="1">
                <a:blip r:embed="rId6">
                  <a:alphaModFix/>
                </a:blip>
                <a:srcRect b="0" l="0" r="0" t="0"/>
                <a:stretch/>
              </p:blipFill>
              <p:spPr>
                <a:xfrm rot="10800000">
                  <a:off x="7237650" y="1779854"/>
                  <a:ext cx="362744" cy="294241"/>
                </a:xfrm>
                <a:prstGeom prst="rect">
                  <a:avLst/>
                </a:prstGeom>
                <a:noFill/>
                <a:ln>
                  <a:noFill/>
                </a:ln>
              </p:spPr>
            </p:pic>
            <p:pic>
              <p:nvPicPr>
                <p:cNvPr id="1337" name="Google Shape;1337;p156"/>
                <p:cNvPicPr preferRelativeResize="0"/>
                <p:nvPr/>
              </p:nvPicPr>
              <p:blipFill rotWithShape="1">
                <a:blip r:embed="rId6">
                  <a:alphaModFix/>
                </a:blip>
                <a:srcRect b="0" l="0" r="0" t="0"/>
                <a:stretch/>
              </p:blipFill>
              <p:spPr>
                <a:xfrm rot="10800000">
                  <a:off x="7671068" y="1777313"/>
                  <a:ext cx="362744" cy="294241"/>
                </a:xfrm>
                <a:prstGeom prst="rect">
                  <a:avLst/>
                </a:prstGeom>
                <a:noFill/>
                <a:ln>
                  <a:noFill/>
                </a:ln>
              </p:spPr>
            </p:pic>
            <p:pic>
              <p:nvPicPr>
                <p:cNvPr id="1338" name="Google Shape;1338;p156"/>
                <p:cNvPicPr preferRelativeResize="0"/>
                <p:nvPr/>
              </p:nvPicPr>
              <p:blipFill rotWithShape="1">
                <a:blip r:embed="rId7">
                  <a:alphaModFix/>
                </a:blip>
                <a:srcRect b="0" l="0" r="0" t="0"/>
                <a:stretch/>
              </p:blipFill>
              <p:spPr>
                <a:xfrm rot="10800000">
                  <a:off x="7894855" y="1781659"/>
                  <a:ext cx="344741" cy="284793"/>
                </a:xfrm>
                <a:prstGeom prst="rect">
                  <a:avLst/>
                </a:prstGeom>
                <a:noFill/>
                <a:ln>
                  <a:noFill/>
                </a:ln>
              </p:spPr>
            </p:pic>
            <p:pic>
              <p:nvPicPr>
                <p:cNvPr id="1339" name="Google Shape;1339;p156"/>
                <p:cNvPicPr preferRelativeResize="0"/>
                <p:nvPr/>
              </p:nvPicPr>
              <p:blipFill rotWithShape="1">
                <a:blip r:embed="rId6">
                  <a:alphaModFix/>
                </a:blip>
                <a:srcRect b="0" l="0" r="0" t="0"/>
                <a:stretch/>
              </p:blipFill>
              <p:spPr>
                <a:xfrm rot="10800000">
                  <a:off x="8104485" y="1772212"/>
                  <a:ext cx="362744" cy="294241"/>
                </a:xfrm>
                <a:prstGeom prst="rect">
                  <a:avLst/>
                </a:prstGeom>
                <a:noFill/>
                <a:ln>
                  <a:noFill/>
                </a:ln>
              </p:spPr>
            </p:pic>
          </p:grpSp>
        </p:grpSp>
        <p:pic>
          <p:nvPicPr>
            <p:cNvPr id="1340" name="Google Shape;1340;p156"/>
            <p:cNvPicPr preferRelativeResize="0"/>
            <p:nvPr/>
          </p:nvPicPr>
          <p:blipFill rotWithShape="1">
            <a:blip r:embed="rId7">
              <a:alphaModFix/>
            </a:blip>
            <a:srcRect b="0" l="0" r="0" t="0"/>
            <a:stretch/>
          </p:blipFill>
          <p:spPr>
            <a:xfrm rot="-9337200">
              <a:off x="9129773" y="3600617"/>
              <a:ext cx="344741" cy="284790"/>
            </a:xfrm>
            <a:prstGeom prst="rect">
              <a:avLst/>
            </a:prstGeom>
            <a:noFill/>
            <a:ln>
              <a:noFill/>
            </a:ln>
          </p:spPr>
        </p:pic>
        <p:pic>
          <p:nvPicPr>
            <p:cNvPr id="1341" name="Google Shape;1341;p156"/>
            <p:cNvPicPr preferRelativeResize="0"/>
            <p:nvPr/>
          </p:nvPicPr>
          <p:blipFill rotWithShape="1">
            <a:blip r:embed="rId5">
              <a:alphaModFix/>
            </a:blip>
            <a:srcRect b="0" l="0" r="0" t="0"/>
            <a:stretch/>
          </p:blipFill>
          <p:spPr>
            <a:xfrm rot="10779420">
              <a:off x="9750708" y="3723924"/>
              <a:ext cx="360754" cy="313382"/>
            </a:xfrm>
            <a:prstGeom prst="rect">
              <a:avLst/>
            </a:prstGeom>
            <a:noFill/>
            <a:ln>
              <a:noFill/>
            </a:ln>
          </p:spPr>
        </p:pic>
        <p:pic>
          <p:nvPicPr>
            <p:cNvPr id="1342" name="Google Shape;1342;p156"/>
            <p:cNvPicPr preferRelativeResize="0"/>
            <p:nvPr/>
          </p:nvPicPr>
          <p:blipFill rotWithShape="1">
            <a:blip r:embed="rId7">
              <a:alphaModFix/>
            </a:blip>
            <a:srcRect b="0" l="0" r="0" t="0"/>
            <a:stretch/>
          </p:blipFill>
          <p:spPr>
            <a:xfrm rot="-10533527">
              <a:off x="9545477" y="3715134"/>
              <a:ext cx="344738" cy="284792"/>
            </a:xfrm>
            <a:prstGeom prst="rect">
              <a:avLst/>
            </a:prstGeom>
            <a:noFill/>
            <a:ln>
              <a:noFill/>
            </a:ln>
          </p:spPr>
        </p:pic>
        <p:pic>
          <p:nvPicPr>
            <p:cNvPr id="1343" name="Google Shape;1343;p156"/>
            <p:cNvPicPr preferRelativeResize="0"/>
            <p:nvPr/>
          </p:nvPicPr>
          <p:blipFill rotWithShape="1">
            <a:blip r:embed="rId4">
              <a:alphaModFix/>
            </a:blip>
            <a:srcRect b="0" l="0" r="0" t="0"/>
            <a:stretch/>
          </p:blipFill>
          <p:spPr>
            <a:xfrm rot="10800000">
              <a:off x="10198354" y="3735828"/>
              <a:ext cx="342299" cy="284649"/>
            </a:xfrm>
            <a:prstGeom prst="rect">
              <a:avLst/>
            </a:prstGeom>
            <a:noFill/>
            <a:ln>
              <a:noFill/>
            </a:ln>
          </p:spPr>
        </p:pic>
        <p:pic>
          <p:nvPicPr>
            <p:cNvPr id="1344" name="Google Shape;1344;p156"/>
            <p:cNvPicPr preferRelativeResize="0"/>
            <p:nvPr/>
          </p:nvPicPr>
          <p:blipFill rotWithShape="1">
            <a:blip r:embed="rId6">
              <a:alphaModFix/>
            </a:blip>
            <a:srcRect b="0" l="0" r="0" t="0"/>
            <a:stretch/>
          </p:blipFill>
          <p:spPr>
            <a:xfrm rot="10800000">
              <a:off x="10630616" y="3729480"/>
              <a:ext cx="362744" cy="294241"/>
            </a:xfrm>
            <a:prstGeom prst="rect">
              <a:avLst/>
            </a:prstGeom>
            <a:noFill/>
            <a:ln>
              <a:noFill/>
            </a:ln>
          </p:spPr>
        </p:pic>
        <p:pic>
          <p:nvPicPr>
            <p:cNvPr id="1345" name="Google Shape;1345;p156"/>
            <p:cNvPicPr preferRelativeResize="0"/>
            <p:nvPr/>
          </p:nvPicPr>
          <p:blipFill rotWithShape="1">
            <a:blip r:embed="rId7">
              <a:alphaModFix/>
            </a:blip>
            <a:srcRect b="0" l="0" r="0" t="0"/>
            <a:stretch/>
          </p:blipFill>
          <p:spPr>
            <a:xfrm rot="10800000">
              <a:off x="9980211" y="3730669"/>
              <a:ext cx="344741" cy="284793"/>
            </a:xfrm>
            <a:prstGeom prst="rect">
              <a:avLst/>
            </a:prstGeom>
            <a:noFill/>
            <a:ln>
              <a:noFill/>
            </a:ln>
          </p:spPr>
        </p:pic>
        <p:pic>
          <p:nvPicPr>
            <p:cNvPr id="1346" name="Google Shape;1346;p156"/>
            <p:cNvPicPr preferRelativeResize="0"/>
            <p:nvPr/>
          </p:nvPicPr>
          <p:blipFill rotWithShape="1">
            <a:blip r:embed="rId4">
              <a:alphaModFix/>
            </a:blip>
            <a:srcRect b="0" l="0" r="0" t="0"/>
            <a:stretch/>
          </p:blipFill>
          <p:spPr>
            <a:xfrm rot="10800000">
              <a:off x="10417358" y="3742179"/>
              <a:ext cx="342299" cy="284649"/>
            </a:xfrm>
            <a:prstGeom prst="rect">
              <a:avLst/>
            </a:prstGeom>
            <a:noFill/>
            <a:ln>
              <a:noFill/>
            </a:ln>
          </p:spPr>
        </p:pic>
        <p:pic>
          <p:nvPicPr>
            <p:cNvPr id="1347" name="Google Shape;1347;p156"/>
            <p:cNvPicPr preferRelativeResize="0"/>
            <p:nvPr/>
          </p:nvPicPr>
          <p:blipFill rotWithShape="1">
            <a:blip r:embed="rId6">
              <a:alphaModFix/>
            </a:blip>
            <a:srcRect b="0" l="0" r="0" t="0"/>
            <a:stretch/>
          </p:blipFill>
          <p:spPr>
            <a:xfrm rot="10800000">
              <a:off x="10855236" y="3722846"/>
              <a:ext cx="362744" cy="294241"/>
            </a:xfrm>
            <a:prstGeom prst="rect">
              <a:avLst/>
            </a:prstGeom>
            <a:noFill/>
            <a:ln>
              <a:noFill/>
            </a:ln>
          </p:spPr>
        </p:pic>
        <p:pic>
          <p:nvPicPr>
            <p:cNvPr id="1348" name="Google Shape;1348;p156"/>
            <p:cNvPicPr preferRelativeResize="0"/>
            <p:nvPr/>
          </p:nvPicPr>
          <p:blipFill rotWithShape="1">
            <a:blip r:embed="rId5">
              <a:alphaModFix/>
            </a:blip>
            <a:srcRect b="0" l="0" r="0" t="0"/>
            <a:stretch/>
          </p:blipFill>
          <p:spPr>
            <a:xfrm rot="10779420">
              <a:off x="11079402" y="3718535"/>
              <a:ext cx="360754" cy="313382"/>
            </a:xfrm>
            <a:prstGeom prst="rect">
              <a:avLst/>
            </a:prstGeom>
            <a:noFill/>
            <a:ln>
              <a:noFill/>
            </a:ln>
          </p:spPr>
        </p:pic>
        <p:pic>
          <p:nvPicPr>
            <p:cNvPr id="1349" name="Google Shape;1349;p156"/>
            <p:cNvPicPr preferRelativeResize="0"/>
            <p:nvPr/>
          </p:nvPicPr>
          <p:blipFill rotWithShape="1">
            <a:blip r:embed="rId5">
              <a:alphaModFix/>
            </a:blip>
            <a:srcRect b="0" l="0" r="0" t="0"/>
            <a:stretch/>
          </p:blipFill>
          <p:spPr>
            <a:xfrm rot="10779420">
              <a:off x="11302634" y="3721799"/>
              <a:ext cx="360754" cy="313382"/>
            </a:xfrm>
            <a:prstGeom prst="rect">
              <a:avLst/>
            </a:prstGeom>
            <a:noFill/>
            <a:ln>
              <a:noFill/>
            </a:ln>
          </p:spPr>
        </p:pic>
        <p:pic>
          <p:nvPicPr>
            <p:cNvPr id="1350" name="Google Shape;1350;p156"/>
            <p:cNvPicPr preferRelativeResize="0"/>
            <p:nvPr/>
          </p:nvPicPr>
          <p:blipFill rotWithShape="1">
            <a:blip r:embed="rId7">
              <a:alphaModFix/>
            </a:blip>
            <a:srcRect b="0" l="0" r="0" t="0"/>
            <a:stretch/>
          </p:blipFill>
          <p:spPr>
            <a:xfrm rot="10800000">
              <a:off x="11528763" y="3728628"/>
              <a:ext cx="344741" cy="284793"/>
            </a:xfrm>
            <a:prstGeom prst="rect">
              <a:avLst/>
            </a:prstGeom>
            <a:noFill/>
            <a:ln>
              <a:noFill/>
            </a:ln>
          </p:spPr>
        </p:pic>
        <p:pic>
          <p:nvPicPr>
            <p:cNvPr id="1351" name="Google Shape;1351;p156"/>
            <p:cNvPicPr preferRelativeResize="0"/>
            <p:nvPr/>
          </p:nvPicPr>
          <p:blipFill rotWithShape="1">
            <a:blip r:embed="rId7">
              <a:alphaModFix/>
            </a:blip>
            <a:srcRect b="0" l="0" r="0" t="0"/>
            <a:stretch/>
          </p:blipFill>
          <p:spPr>
            <a:xfrm rot="10800000">
              <a:off x="11746302" y="3726671"/>
              <a:ext cx="344741" cy="284793"/>
            </a:xfrm>
            <a:prstGeom prst="rect">
              <a:avLst/>
            </a:prstGeom>
            <a:noFill/>
            <a:ln>
              <a:noFill/>
            </a:ln>
          </p:spPr>
        </p:pic>
        <p:grpSp>
          <p:nvGrpSpPr>
            <p:cNvPr id="1352" name="Google Shape;1352;p156"/>
            <p:cNvGrpSpPr/>
            <p:nvPr/>
          </p:nvGrpSpPr>
          <p:grpSpPr>
            <a:xfrm rot="-955921">
              <a:off x="6501048" y="4463416"/>
              <a:ext cx="2947637" cy="324385"/>
              <a:chOff x="5676765" y="2000301"/>
              <a:chExt cx="2947601" cy="324381"/>
            </a:xfrm>
          </p:grpSpPr>
          <p:pic>
            <p:nvPicPr>
              <p:cNvPr id="1353" name="Google Shape;1353;p156"/>
              <p:cNvPicPr preferRelativeResize="0"/>
              <p:nvPr/>
            </p:nvPicPr>
            <p:blipFill rotWithShape="1">
              <a:blip r:embed="rId7">
                <a:alphaModFix/>
              </a:blip>
              <a:srcRect b="0" l="0" r="0" t="0"/>
              <a:stretch/>
            </p:blipFill>
            <p:spPr>
              <a:xfrm>
                <a:off x="7188284" y="2021848"/>
                <a:ext cx="324076" cy="284793"/>
              </a:xfrm>
              <a:prstGeom prst="rect">
                <a:avLst/>
              </a:prstGeom>
              <a:noFill/>
              <a:ln>
                <a:noFill/>
              </a:ln>
            </p:spPr>
          </p:pic>
          <p:pic>
            <p:nvPicPr>
              <p:cNvPr id="1354" name="Google Shape;1354;p156"/>
              <p:cNvPicPr preferRelativeResize="0"/>
              <p:nvPr/>
            </p:nvPicPr>
            <p:blipFill rotWithShape="1">
              <a:blip r:embed="rId7">
                <a:alphaModFix/>
              </a:blip>
              <a:srcRect b="0" l="0" r="0" t="0"/>
              <a:stretch/>
            </p:blipFill>
            <p:spPr>
              <a:xfrm>
                <a:off x="6757633" y="2029730"/>
                <a:ext cx="324076" cy="284793"/>
              </a:xfrm>
              <a:prstGeom prst="rect">
                <a:avLst/>
              </a:prstGeom>
              <a:noFill/>
              <a:ln>
                <a:noFill/>
              </a:ln>
            </p:spPr>
          </p:pic>
          <p:pic>
            <p:nvPicPr>
              <p:cNvPr id="1355" name="Google Shape;1355;p156"/>
              <p:cNvPicPr preferRelativeResize="0"/>
              <p:nvPr/>
            </p:nvPicPr>
            <p:blipFill rotWithShape="1">
              <a:blip r:embed="rId4">
                <a:alphaModFix/>
              </a:blip>
              <a:srcRect b="0" l="0" r="0" t="0"/>
              <a:stretch/>
            </p:blipFill>
            <p:spPr>
              <a:xfrm>
                <a:off x="6545092" y="2017767"/>
                <a:ext cx="321783" cy="284649"/>
              </a:xfrm>
              <a:prstGeom prst="rect">
                <a:avLst/>
              </a:prstGeom>
              <a:noFill/>
              <a:ln>
                <a:noFill/>
              </a:ln>
            </p:spPr>
          </p:pic>
          <p:pic>
            <p:nvPicPr>
              <p:cNvPr id="1356" name="Google Shape;1356;p156"/>
              <p:cNvPicPr preferRelativeResize="0"/>
              <p:nvPr/>
            </p:nvPicPr>
            <p:blipFill rotWithShape="1">
              <a:blip r:embed="rId6">
                <a:alphaModFix/>
              </a:blip>
              <a:srcRect b="0" l="0" r="0" t="0"/>
              <a:stretch/>
            </p:blipFill>
            <p:spPr>
              <a:xfrm>
                <a:off x="5889165" y="2023489"/>
                <a:ext cx="340999" cy="294241"/>
              </a:xfrm>
              <a:prstGeom prst="rect">
                <a:avLst/>
              </a:prstGeom>
              <a:noFill/>
              <a:ln>
                <a:noFill/>
              </a:ln>
            </p:spPr>
          </p:pic>
          <p:pic>
            <p:nvPicPr>
              <p:cNvPr id="1357" name="Google Shape;1357;p156"/>
              <p:cNvPicPr preferRelativeResize="0"/>
              <p:nvPr/>
            </p:nvPicPr>
            <p:blipFill rotWithShape="1">
              <a:blip r:embed="rId6">
                <a:alphaModFix/>
              </a:blip>
              <a:srcRect b="0" l="0" r="0" t="0"/>
              <a:stretch/>
            </p:blipFill>
            <p:spPr>
              <a:xfrm>
                <a:off x="5676765" y="2030441"/>
                <a:ext cx="340999" cy="294241"/>
              </a:xfrm>
              <a:prstGeom prst="rect">
                <a:avLst/>
              </a:prstGeom>
              <a:noFill/>
              <a:ln>
                <a:noFill/>
              </a:ln>
            </p:spPr>
          </p:pic>
          <p:pic>
            <p:nvPicPr>
              <p:cNvPr id="1358" name="Google Shape;1358;p156"/>
              <p:cNvPicPr preferRelativeResize="0"/>
              <p:nvPr/>
            </p:nvPicPr>
            <p:blipFill rotWithShape="1">
              <a:blip r:embed="rId5">
                <a:alphaModFix/>
              </a:blip>
              <a:srcRect b="0" l="0" r="0" t="0"/>
              <a:stretch/>
            </p:blipFill>
            <p:spPr>
              <a:xfrm rot="-20595">
                <a:off x="6108126" y="2003333"/>
                <a:ext cx="339127" cy="313382"/>
              </a:xfrm>
              <a:prstGeom prst="rect">
                <a:avLst/>
              </a:prstGeom>
              <a:noFill/>
              <a:ln>
                <a:noFill/>
              </a:ln>
            </p:spPr>
          </p:pic>
          <p:pic>
            <p:nvPicPr>
              <p:cNvPr id="1359" name="Google Shape;1359;p156"/>
              <p:cNvPicPr preferRelativeResize="0"/>
              <p:nvPr/>
            </p:nvPicPr>
            <p:blipFill rotWithShape="1">
              <a:blip r:embed="rId6">
                <a:alphaModFix/>
              </a:blip>
              <a:srcRect b="0" l="0" r="0" t="0"/>
              <a:stretch/>
            </p:blipFill>
            <p:spPr>
              <a:xfrm>
                <a:off x="6323735" y="2015430"/>
                <a:ext cx="340999" cy="294241"/>
              </a:xfrm>
              <a:prstGeom prst="rect">
                <a:avLst/>
              </a:prstGeom>
              <a:noFill/>
              <a:ln>
                <a:noFill/>
              </a:ln>
            </p:spPr>
          </p:pic>
          <p:pic>
            <p:nvPicPr>
              <p:cNvPr id="1360" name="Google Shape;1360;p156"/>
              <p:cNvPicPr preferRelativeResize="0"/>
              <p:nvPr/>
            </p:nvPicPr>
            <p:blipFill rotWithShape="1">
              <a:blip r:embed="rId5">
                <a:alphaModFix/>
              </a:blip>
              <a:srcRect b="0" l="0" r="0" t="0"/>
              <a:stretch/>
            </p:blipFill>
            <p:spPr>
              <a:xfrm rot="-20595">
                <a:off x="6964356" y="2006394"/>
                <a:ext cx="339127" cy="313382"/>
              </a:xfrm>
              <a:prstGeom prst="rect">
                <a:avLst/>
              </a:prstGeom>
              <a:noFill/>
              <a:ln>
                <a:noFill/>
              </a:ln>
            </p:spPr>
          </p:pic>
          <p:pic>
            <p:nvPicPr>
              <p:cNvPr id="1361" name="Google Shape;1361;p156"/>
              <p:cNvPicPr preferRelativeResize="0"/>
              <p:nvPr/>
            </p:nvPicPr>
            <p:blipFill rotWithShape="1">
              <a:blip r:embed="rId7">
                <a:alphaModFix/>
              </a:blip>
              <a:srcRect b="0" l="0" r="0" t="0"/>
              <a:stretch/>
            </p:blipFill>
            <p:spPr>
              <a:xfrm>
                <a:off x="7623476" y="2019309"/>
                <a:ext cx="324076" cy="284793"/>
              </a:xfrm>
              <a:prstGeom prst="rect">
                <a:avLst/>
              </a:prstGeom>
              <a:noFill/>
              <a:ln>
                <a:noFill/>
              </a:ln>
            </p:spPr>
          </p:pic>
          <p:pic>
            <p:nvPicPr>
              <p:cNvPr id="1362" name="Google Shape;1362;p156"/>
              <p:cNvPicPr preferRelativeResize="0"/>
              <p:nvPr/>
            </p:nvPicPr>
            <p:blipFill rotWithShape="1">
              <a:blip r:embed="rId5">
                <a:alphaModFix/>
              </a:blip>
              <a:srcRect b="0" l="0" r="0" t="0"/>
              <a:stretch/>
            </p:blipFill>
            <p:spPr>
              <a:xfrm rot="-20595">
                <a:off x="7402088" y="2003855"/>
                <a:ext cx="339127" cy="313382"/>
              </a:xfrm>
              <a:prstGeom prst="rect">
                <a:avLst/>
              </a:prstGeom>
              <a:noFill/>
              <a:ln>
                <a:noFill/>
              </a:ln>
            </p:spPr>
          </p:pic>
          <p:pic>
            <p:nvPicPr>
              <p:cNvPr id="1363" name="Google Shape;1363;p156"/>
              <p:cNvPicPr preferRelativeResize="0"/>
              <p:nvPr/>
            </p:nvPicPr>
            <p:blipFill rotWithShape="1">
              <a:blip r:embed="rId5">
                <a:alphaModFix/>
              </a:blip>
              <a:srcRect b="0" l="0" r="0" t="0"/>
              <a:stretch/>
            </p:blipFill>
            <p:spPr>
              <a:xfrm rot="-20595">
                <a:off x="7832966" y="2001314"/>
                <a:ext cx="339127" cy="313382"/>
              </a:xfrm>
              <a:prstGeom prst="rect">
                <a:avLst/>
              </a:prstGeom>
              <a:noFill/>
              <a:ln>
                <a:noFill/>
              </a:ln>
            </p:spPr>
          </p:pic>
          <p:pic>
            <p:nvPicPr>
              <p:cNvPr id="1364" name="Google Shape;1364;p156"/>
              <p:cNvPicPr preferRelativeResize="0"/>
              <p:nvPr/>
            </p:nvPicPr>
            <p:blipFill rotWithShape="1">
              <a:blip r:embed="rId4">
                <a:alphaModFix/>
              </a:blip>
              <a:srcRect b="0" l="0" r="0" t="0"/>
              <a:stretch/>
            </p:blipFill>
            <p:spPr>
              <a:xfrm>
                <a:off x="8050230" y="2015544"/>
                <a:ext cx="342299" cy="284649"/>
              </a:xfrm>
              <a:prstGeom prst="rect">
                <a:avLst/>
              </a:prstGeom>
              <a:noFill/>
              <a:ln>
                <a:noFill/>
              </a:ln>
            </p:spPr>
          </p:pic>
          <p:pic>
            <p:nvPicPr>
              <p:cNvPr id="1365" name="Google Shape;1365;p156"/>
              <p:cNvPicPr preferRelativeResize="0"/>
              <p:nvPr/>
            </p:nvPicPr>
            <p:blipFill rotWithShape="1">
              <a:blip r:embed="rId5">
                <a:alphaModFix/>
              </a:blip>
              <a:srcRect b="0" l="0" r="0" t="0"/>
              <a:stretch/>
            </p:blipFill>
            <p:spPr>
              <a:xfrm rot="-20580">
                <a:off x="8262677" y="2001837"/>
                <a:ext cx="360754" cy="313382"/>
              </a:xfrm>
              <a:prstGeom prst="rect">
                <a:avLst/>
              </a:prstGeom>
              <a:noFill/>
              <a:ln>
                <a:noFill/>
              </a:ln>
            </p:spPr>
          </p:pic>
        </p:grpSp>
        <p:pic>
          <p:nvPicPr>
            <p:cNvPr id="1366" name="Google Shape;1366;p156"/>
            <p:cNvPicPr preferRelativeResize="0"/>
            <p:nvPr/>
          </p:nvPicPr>
          <p:blipFill rotWithShape="1">
            <a:blip r:embed="rId4">
              <a:alphaModFix/>
            </a:blip>
            <a:srcRect b="0" l="0" r="0" t="0"/>
            <a:stretch/>
          </p:blipFill>
          <p:spPr>
            <a:xfrm rot="-1530278">
              <a:off x="9244681" y="4051555"/>
              <a:ext cx="342300" cy="284646"/>
            </a:xfrm>
            <a:prstGeom prst="rect">
              <a:avLst/>
            </a:prstGeom>
            <a:noFill/>
            <a:ln>
              <a:noFill/>
            </a:ln>
          </p:spPr>
        </p:pic>
        <p:pic>
          <p:nvPicPr>
            <p:cNvPr id="1367" name="Google Shape;1367;p156"/>
            <p:cNvPicPr preferRelativeResize="0"/>
            <p:nvPr/>
          </p:nvPicPr>
          <p:blipFill rotWithShape="1">
            <a:blip r:embed="rId6">
              <a:alphaModFix/>
            </a:blip>
            <a:srcRect b="0" l="0" r="0" t="0"/>
            <a:stretch/>
          </p:blipFill>
          <p:spPr>
            <a:xfrm>
              <a:off x="9900973" y="3968435"/>
              <a:ext cx="362744" cy="294241"/>
            </a:xfrm>
            <a:prstGeom prst="rect">
              <a:avLst/>
            </a:prstGeom>
            <a:noFill/>
            <a:ln>
              <a:noFill/>
            </a:ln>
          </p:spPr>
        </p:pic>
        <p:pic>
          <p:nvPicPr>
            <p:cNvPr id="1368" name="Google Shape;1368;p156"/>
            <p:cNvPicPr preferRelativeResize="0"/>
            <p:nvPr/>
          </p:nvPicPr>
          <p:blipFill rotWithShape="1">
            <a:blip r:embed="rId7">
              <a:alphaModFix/>
            </a:blip>
            <a:srcRect b="0" l="0" r="0" t="0"/>
            <a:stretch/>
          </p:blipFill>
          <p:spPr>
            <a:xfrm rot="-878855">
              <a:off x="9448620" y="3993483"/>
              <a:ext cx="344738" cy="284790"/>
            </a:xfrm>
            <a:prstGeom prst="rect">
              <a:avLst/>
            </a:prstGeom>
            <a:noFill/>
            <a:ln>
              <a:noFill/>
            </a:ln>
          </p:spPr>
        </p:pic>
        <p:pic>
          <p:nvPicPr>
            <p:cNvPr id="1369" name="Google Shape;1369;p156"/>
            <p:cNvPicPr preferRelativeResize="0"/>
            <p:nvPr/>
          </p:nvPicPr>
          <p:blipFill rotWithShape="1">
            <a:blip r:embed="rId4">
              <a:alphaModFix/>
            </a:blip>
            <a:srcRect b="0" l="0" r="0" t="0"/>
            <a:stretch/>
          </p:blipFill>
          <p:spPr>
            <a:xfrm rot="-151048">
              <a:off x="9685462" y="3964012"/>
              <a:ext cx="342302" cy="284649"/>
            </a:xfrm>
            <a:prstGeom prst="rect">
              <a:avLst/>
            </a:prstGeom>
            <a:noFill/>
            <a:ln>
              <a:noFill/>
            </a:ln>
          </p:spPr>
        </p:pic>
        <p:pic>
          <p:nvPicPr>
            <p:cNvPr id="1370" name="Google Shape;1370;p156"/>
            <p:cNvPicPr preferRelativeResize="0"/>
            <p:nvPr/>
          </p:nvPicPr>
          <p:blipFill rotWithShape="1">
            <a:blip r:embed="rId6">
              <a:alphaModFix/>
            </a:blip>
            <a:srcRect b="0" l="0" r="0" t="0"/>
            <a:stretch/>
          </p:blipFill>
          <p:spPr>
            <a:xfrm>
              <a:off x="11460116" y="3974548"/>
              <a:ext cx="362744" cy="294241"/>
            </a:xfrm>
            <a:prstGeom prst="rect">
              <a:avLst/>
            </a:prstGeom>
            <a:noFill/>
            <a:ln>
              <a:noFill/>
            </a:ln>
          </p:spPr>
        </p:pic>
        <p:pic>
          <p:nvPicPr>
            <p:cNvPr id="1371" name="Google Shape;1371;p156"/>
            <p:cNvPicPr preferRelativeResize="0"/>
            <p:nvPr/>
          </p:nvPicPr>
          <p:blipFill rotWithShape="1">
            <a:blip r:embed="rId5">
              <a:alphaModFix/>
            </a:blip>
            <a:srcRect b="0" l="0" r="0" t="0"/>
            <a:stretch/>
          </p:blipFill>
          <p:spPr>
            <a:xfrm rot="-20580">
              <a:off x="10791702" y="3954239"/>
              <a:ext cx="360754" cy="313382"/>
            </a:xfrm>
            <a:prstGeom prst="rect">
              <a:avLst/>
            </a:prstGeom>
            <a:noFill/>
            <a:ln>
              <a:noFill/>
            </a:ln>
          </p:spPr>
        </p:pic>
        <p:pic>
          <p:nvPicPr>
            <p:cNvPr id="1372" name="Google Shape;1372;p156"/>
            <p:cNvPicPr preferRelativeResize="0"/>
            <p:nvPr/>
          </p:nvPicPr>
          <p:blipFill rotWithShape="1">
            <a:blip r:embed="rId5">
              <a:alphaModFix/>
            </a:blip>
            <a:srcRect b="0" l="0" r="0" t="0"/>
            <a:stretch/>
          </p:blipFill>
          <p:spPr>
            <a:xfrm rot="-20580">
              <a:off x="11014934" y="3957503"/>
              <a:ext cx="360754" cy="313382"/>
            </a:xfrm>
            <a:prstGeom prst="rect">
              <a:avLst/>
            </a:prstGeom>
            <a:noFill/>
            <a:ln>
              <a:noFill/>
            </a:ln>
          </p:spPr>
        </p:pic>
        <p:pic>
          <p:nvPicPr>
            <p:cNvPr id="1373" name="Google Shape;1373;p156"/>
            <p:cNvPicPr preferRelativeResize="0"/>
            <p:nvPr/>
          </p:nvPicPr>
          <p:blipFill rotWithShape="1">
            <a:blip r:embed="rId7">
              <a:alphaModFix/>
            </a:blip>
            <a:srcRect b="0" l="0" r="0" t="0"/>
            <a:stretch/>
          </p:blipFill>
          <p:spPr>
            <a:xfrm>
              <a:off x="10350628" y="3979680"/>
              <a:ext cx="344741" cy="284793"/>
            </a:xfrm>
            <a:prstGeom prst="rect">
              <a:avLst/>
            </a:prstGeom>
            <a:noFill/>
            <a:ln>
              <a:noFill/>
            </a:ln>
          </p:spPr>
        </p:pic>
        <p:pic>
          <p:nvPicPr>
            <p:cNvPr id="1374" name="Google Shape;1374;p156"/>
            <p:cNvPicPr preferRelativeResize="0"/>
            <p:nvPr/>
          </p:nvPicPr>
          <p:blipFill rotWithShape="1">
            <a:blip r:embed="rId7">
              <a:alphaModFix/>
            </a:blip>
            <a:srcRect b="0" l="0" r="0" t="0"/>
            <a:stretch/>
          </p:blipFill>
          <p:spPr>
            <a:xfrm>
              <a:off x="10568167" y="3977723"/>
              <a:ext cx="344741" cy="284793"/>
            </a:xfrm>
            <a:prstGeom prst="rect">
              <a:avLst/>
            </a:prstGeom>
            <a:noFill/>
            <a:ln>
              <a:noFill/>
            </a:ln>
          </p:spPr>
        </p:pic>
        <p:pic>
          <p:nvPicPr>
            <p:cNvPr id="1375" name="Google Shape;1375;p156"/>
            <p:cNvPicPr preferRelativeResize="0"/>
            <p:nvPr/>
          </p:nvPicPr>
          <p:blipFill rotWithShape="1">
            <a:blip r:embed="rId6">
              <a:alphaModFix/>
            </a:blip>
            <a:srcRect b="0" l="0" r="0" t="0"/>
            <a:stretch/>
          </p:blipFill>
          <p:spPr>
            <a:xfrm>
              <a:off x="11237463" y="3977007"/>
              <a:ext cx="362744" cy="294241"/>
            </a:xfrm>
            <a:prstGeom prst="rect">
              <a:avLst/>
            </a:prstGeom>
            <a:noFill/>
            <a:ln>
              <a:noFill/>
            </a:ln>
          </p:spPr>
        </p:pic>
        <p:pic>
          <p:nvPicPr>
            <p:cNvPr id="1376" name="Google Shape;1376;p156"/>
            <p:cNvPicPr preferRelativeResize="0"/>
            <p:nvPr/>
          </p:nvPicPr>
          <p:blipFill rotWithShape="1">
            <a:blip r:embed="rId4">
              <a:alphaModFix/>
            </a:blip>
            <a:srcRect b="0" l="0" r="0" t="0"/>
            <a:stretch/>
          </p:blipFill>
          <p:spPr>
            <a:xfrm>
              <a:off x="11686662" y="3964379"/>
              <a:ext cx="342299" cy="284649"/>
            </a:xfrm>
            <a:prstGeom prst="rect">
              <a:avLst/>
            </a:prstGeom>
            <a:noFill/>
            <a:ln>
              <a:noFill/>
            </a:ln>
          </p:spPr>
        </p:pic>
        <p:pic>
          <p:nvPicPr>
            <p:cNvPr id="1377" name="Google Shape;1377;p156"/>
            <p:cNvPicPr preferRelativeResize="0"/>
            <p:nvPr/>
          </p:nvPicPr>
          <p:blipFill rotWithShape="1">
            <a:blip r:embed="rId4">
              <a:alphaModFix/>
            </a:blip>
            <a:srcRect b="0" l="0" r="0" t="0"/>
            <a:stretch/>
          </p:blipFill>
          <p:spPr>
            <a:xfrm>
              <a:off x="10129740" y="3969568"/>
              <a:ext cx="342299" cy="284649"/>
            </a:xfrm>
            <a:prstGeom prst="rect">
              <a:avLst/>
            </a:prstGeom>
            <a:noFill/>
            <a:ln>
              <a:noFill/>
            </a:ln>
          </p:spPr>
        </p:pic>
        <p:pic>
          <p:nvPicPr>
            <p:cNvPr id="1378" name="Google Shape;1378;p156"/>
            <p:cNvPicPr preferRelativeResize="0"/>
            <p:nvPr/>
          </p:nvPicPr>
          <p:blipFill rotWithShape="1">
            <a:blip r:embed="rId8">
              <a:alphaModFix/>
            </a:blip>
            <a:srcRect b="0" l="0" r="46355" t="0"/>
            <a:stretch/>
          </p:blipFill>
          <p:spPr>
            <a:xfrm>
              <a:off x="11796812" y="3504610"/>
              <a:ext cx="337577" cy="961035"/>
            </a:xfrm>
            <a:prstGeom prst="rect">
              <a:avLst/>
            </a:prstGeom>
            <a:noFill/>
            <a:ln>
              <a:noFill/>
            </a:ln>
          </p:spPr>
        </p:pic>
      </p:gr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3" name="Shape 1383"/>
        <p:cNvGrpSpPr/>
        <p:nvPr/>
      </p:nvGrpSpPr>
      <p:grpSpPr>
        <a:xfrm>
          <a:off x="0" y="0"/>
          <a:ext cx="0" cy="0"/>
          <a:chOff x="0" y="0"/>
          <a:chExt cx="0" cy="0"/>
        </a:xfrm>
      </p:grpSpPr>
      <p:pic>
        <p:nvPicPr>
          <p:cNvPr descr="Question mark sign. isolated white (Provided by Getty Images)" id="1384" name="Google Shape;1384;p157"/>
          <p:cNvPicPr preferRelativeResize="0"/>
          <p:nvPr/>
        </p:nvPicPr>
        <p:blipFill>
          <a:blip r:embed="rId3">
            <a:alphaModFix/>
          </a:blip>
          <a:stretch>
            <a:fillRect/>
          </a:stretch>
        </p:blipFill>
        <p:spPr>
          <a:xfrm>
            <a:off x="3760638" y="1996726"/>
            <a:ext cx="1248952" cy="936730"/>
          </a:xfrm>
          <a:prstGeom prst="rect">
            <a:avLst/>
          </a:prstGeom>
          <a:noFill/>
          <a:ln>
            <a:noFill/>
          </a:ln>
        </p:spPr>
      </p:pic>
      <p:pic>
        <p:nvPicPr>
          <p:cNvPr id="1385" name="Google Shape;1385;p157"/>
          <p:cNvPicPr preferRelativeResize="0"/>
          <p:nvPr/>
        </p:nvPicPr>
        <p:blipFill rotWithShape="1">
          <a:blip r:embed="rId4">
            <a:alphaModFix/>
          </a:blip>
          <a:srcRect b="0" l="0" r="0" t="0"/>
          <a:stretch/>
        </p:blipFill>
        <p:spPr>
          <a:xfrm rot="1343465">
            <a:off x="3836775" y="1012984"/>
            <a:ext cx="1259897" cy="979374"/>
          </a:xfrm>
          <a:prstGeom prst="rect">
            <a:avLst/>
          </a:prstGeom>
          <a:noFill/>
          <a:ln>
            <a:noFill/>
          </a:ln>
          <a:effectLst>
            <a:outerShdw blurRad="38100" rotWithShape="0" algn="tl" dir="2700000" dist="28575">
              <a:srgbClr val="000000">
                <a:alpha val="40000"/>
              </a:srgbClr>
            </a:outerShdw>
          </a:effectLst>
        </p:spPr>
      </p:pic>
      <p:sp>
        <p:nvSpPr>
          <p:cNvPr id="1386" name="Google Shape;1386;p157"/>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387" name="Google Shape;1387;p157"/>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p>
            <a:pPr indent="0" lvl="0" marL="0" rtl="0" algn="l">
              <a:lnSpc>
                <a:spcPct val="90000"/>
              </a:lnSpc>
              <a:spcBef>
                <a:spcPts val="0"/>
              </a:spcBef>
              <a:spcAft>
                <a:spcPts val="0"/>
              </a:spcAft>
              <a:buClr>
                <a:schemeClr val="lt1"/>
              </a:buClr>
              <a:buSzPts val="3000"/>
              <a:buFont typeface="Open Sans"/>
              <a:buNone/>
            </a:pPr>
            <a:r>
              <a:rPr lang="en"/>
              <a:t>What does the DNA Polymerase do?</a:t>
            </a:r>
            <a:endParaRPr/>
          </a:p>
        </p:txBody>
      </p:sp>
      <p:sp>
        <p:nvSpPr>
          <p:cNvPr id="1388" name="Google Shape;1388;p157"/>
          <p:cNvSpPr txBox="1"/>
          <p:nvPr>
            <p:ph idx="1" type="body"/>
          </p:nvPr>
        </p:nvSpPr>
        <p:spPr>
          <a:xfrm>
            <a:off x="305738" y="1379305"/>
            <a:ext cx="3592500" cy="30588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500"/>
              <a:buNone/>
            </a:pPr>
            <a:r>
              <a:rPr b="1" lang="en"/>
              <a:t>Test the DNA polymerase with top DNA strand. </a:t>
            </a:r>
            <a:r>
              <a:rPr lang="en"/>
              <a:t>Use 5 – 10 nucleotides.</a:t>
            </a:r>
            <a:endParaRPr/>
          </a:p>
          <a:p>
            <a:pPr indent="0" lvl="0" marL="0" rtl="0" algn="l">
              <a:lnSpc>
                <a:spcPct val="100000"/>
              </a:lnSpc>
              <a:spcBef>
                <a:spcPts val="500"/>
              </a:spcBef>
              <a:spcAft>
                <a:spcPts val="0"/>
              </a:spcAft>
              <a:buClr>
                <a:schemeClr val="dk1"/>
              </a:buClr>
              <a:buSzPts val="1500"/>
              <a:buNone/>
            </a:pPr>
            <a:r>
              <a:t/>
            </a:r>
            <a:endParaRPr b="1"/>
          </a:p>
          <a:p>
            <a:pPr indent="0" lvl="0" marL="0" rtl="0" algn="l">
              <a:lnSpc>
                <a:spcPct val="100000"/>
              </a:lnSpc>
              <a:spcBef>
                <a:spcPts val="500"/>
              </a:spcBef>
              <a:spcAft>
                <a:spcPts val="0"/>
              </a:spcAft>
              <a:buClr>
                <a:schemeClr val="dk1"/>
              </a:buClr>
              <a:buSzPts val="1500"/>
              <a:buNone/>
            </a:pPr>
            <a:r>
              <a:rPr b="1" lang="en"/>
              <a:t>Record your observations in your lab notebook.</a:t>
            </a:r>
            <a:endParaRPr/>
          </a:p>
          <a:p>
            <a:pPr indent="-177800" lvl="1" marL="177800" rtl="0" algn="l">
              <a:lnSpc>
                <a:spcPct val="100000"/>
              </a:lnSpc>
              <a:spcBef>
                <a:spcPts val="500"/>
              </a:spcBef>
              <a:spcAft>
                <a:spcPts val="0"/>
              </a:spcAft>
              <a:buClr>
                <a:schemeClr val="dk1"/>
              </a:buClr>
              <a:buSzPts val="1400"/>
              <a:buChar char="○"/>
            </a:pPr>
            <a:r>
              <a:rPr lang="en"/>
              <a:t>Where does DNA polymerase sit on the DNA?</a:t>
            </a:r>
            <a:endParaRPr/>
          </a:p>
          <a:p>
            <a:pPr indent="-177800" lvl="1" marL="177800" rtl="0" algn="l">
              <a:lnSpc>
                <a:spcPct val="100000"/>
              </a:lnSpc>
              <a:spcBef>
                <a:spcPts val="500"/>
              </a:spcBef>
              <a:spcAft>
                <a:spcPts val="0"/>
              </a:spcAft>
              <a:buClr>
                <a:schemeClr val="dk1"/>
              </a:buClr>
              <a:buSzPts val="1400"/>
              <a:buChar char="○"/>
            </a:pPr>
            <a:r>
              <a:rPr lang="en"/>
              <a:t>Can you add nucleotides to rebuild the second strand?</a:t>
            </a:r>
            <a:endParaRPr/>
          </a:p>
          <a:p>
            <a:pPr indent="-177800" lvl="1" marL="177800" rtl="0" algn="l">
              <a:lnSpc>
                <a:spcPct val="100000"/>
              </a:lnSpc>
              <a:spcBef>
                <a:spcPts val="500"/>
              </a:spcBef>
              <a:spcAft>
                <a:spcPts val="0"/>
              </a:spcAft>
              <a:buClr>
                <a:schemeClr val="dk1"/>
              </a:buClr>
              <a:buSzPts val="1400"/>
              <a:buChar char="○"/>
            </a:pPr>
            <a:r>
              <a:rPr lang="en"/>
              <a:t>Does DNA polymerase help you match the correct bases?</a:t>
            </a:r>
            <a:endParaRPr/>
          </a:p>
          <a:p>
            <a:pPr indent="0" lvl="1" marL="0" rtl="0" algn="l">
              <a:lnSpc>
                <a:spcPct val="100000"/>
              </a:lnSpc>
              <a:spcBef>
                <a:spcPts val="500"/>
              </a:spcBef>
              <a:spcAft>
                <a:spcPts val="0"/>
              </a:spcAft>
              <a:buClr>
                <a:schemeClr val="dk1"/>
              </a:buClr>
              <a:buSzPts val="1400"/>
              <a:buNone/>
            </a:pPr>
            <a:r>
              <a:t/>
            </a:r>
            <a:endParaRPr/>
          </a:p>
          <a:p>
            <a:pPr indent="0" lvl="0" marL="0" rtl="0" algn="l">
              <a:lnSpc>
                <a:spcPct val="100000"/>
              </a:lnSpc>
              <a:spcBef>
                <a:spcPts val="500"/>
              </a:spcBef>
              <a:spcAft>
                <a:spcPts val="0"/>
              </a:spcAft>
              <a:buClr>
                <a:srgbClr val="1CA64A"/>
              </a:buClr>
              <a:buSzPts val="1500"/>
              <a:buNone/>
            </a:pPr>
            <a:r>
              <a:rPr b="1" lang="en">
                <a:solidFill>
                  <a:srgbClr val="1CA64A"/>
                </a:solidFill>
              </a:rPr>
              <a:t>What is DNA polymerase's job during replication?</a:t>
            </a:r>
            <a:endParaRPr/>
          </a:p>
        </p:txBody>
      </p:sp>
      <p:pic>
        <p:nvPicPr>
          <p:cNvPr id="1389" name="Google Shape;1389;p157"/>
          <p:cNvPicPr preferRelativeResize="0"/>
          <p:nvPr/>
        </p:nvPicPr>
        <p:blipFill rotWithShape="1">
          <a:blip r:embed="rId5">
            <a:alphaModFix/>
          </a:blip>
          <a:srcRect b="0" l="0" r="12018" t="0"/>
          <a:stretch/>
        </p:blipFill>
        <p:spPr>
          <a:xfrm>
            <a:off x="6310082" y="1910923"/>
            <a:ext cx="2833926" cy="2035544"/>
          </a:xfrm>
          <a:prstGeom prst="rect">
            <a:avLst/>
          </a:prstGeom>
          <a:noFill/>
          <a:ln>
            <a:noFill/>
          </a:ln>
          <a:effectLst>
            <a:outerShdw blurRad="38100" rotWithShape="0" algn="tl" dir="2700000" dist="28575">
              <a:srgbClr val="000000">
                <a:alpha val="40000"/>
              </a:srgbClr>
            </a:outerShdw>
          </a:effectLst>
        </p:spPr>
      </p:pic>
      <p:pic>
        <p:nvPicPr>
          <p:cNvPr id="1390" name="Google Shape;1390;p157"/>
          <p:cNvPicPr preferRelativeResize="0"/>
          <p:nvPr/>
        </p:nvPicPr>
        <p:blipFill rotWithShape="1">
          <a:blip r:embed="rId6">
            <a:alphaModFix/>
          </a:blip>
          <a:srcRect b="0" l="0" r="0" t="0"/>
          <a:stretch/>
        </p:blipFill>
        <p:spPr>
          <a:xfrm rot="-9399430">
            <a:off x="4405533" y="1316103"/>
            <a:ext cx="272057" cy="220679"/>
          </a:xfrm>
          <a:prstGeom prst="rect">
            <a:avLst/>
          </a:prstGeom>
          <a:noFill/>
          <a:ln>
            <a:noFill/>
          </a:ln>
        </p:spPr>
      </p:pic>
      <p:pic>
        <p:nvPicPr>
          <p:cNvPr id="1391" name="Google Shape;1391;p157"/>
          <p:cNvPicPr preferRelativeResize="0"/>
          <p:nvPr/>
        </p:nvPicPr>
        <p:blipFill rotWithShape="1">
          <a:blip r:embed="rId7">
            <a:alphaModFix/>
          </a:blip>
          <a:srcRect b="0" l="0" r="0" t="0"/>
          <a:stretch/>
        </p:blipFill>
        <p:spPr>
          <a:xfrm rot="-9420008">
            <a:off x="4102365" y="1185984"/>
            <a:ext cx="270564" cy="235037"/>
          </a:xfrm>
          <a:prstGeom prst="rect">
            <a:avLst/>
          </a:prstGeom>
          <a:noFill/>
          <a:ln>
            <a:noFill/>
          </a:ln>
        </p:spPr>
      </p:pic>
      <p:pic>
        <p:nvPicPr>
          <p:cNvPr id="1392" name="Google Shape;1392;p157"/>
          <p:cNvPicPr preferRelativeResize="0"/>
          <p:nvPr/>
        </p:nvPicPr>
        <p:blipFill rotWithShape="1">
          <a:blip r:embed="rId7">
            <a:alphaModFix/>
          </a:blip>
          <a:srcRect b="0" l="0" r="0" t="0"/>
          <a:stretch/>
        </p:blipFill>
        <p:spPr>
          <a:xfrm rot="-9420008">
            <a:off x="4249835" y="1255043"/>
            <a:ext cx="270564" cy="235037"/>
          </a:xfrm>
          <a:prstGeom prst="rect">
            <a:avLst/>
          </a:prstGeom>
          <a:noFill/>
          <a:ln>
            <a:noFill/>
          </a:ln>
        </p:spPr>
      </p:pic>
      <p:pic>
        <p:nvPicPr>
          <p:cNvPr id="1393" name="Google Shape;1393;p157"/>
          <p:cNvPicPr preferRelativeResize="0"/>
          <p:nvPr/>
        </p:nvPicPr>
        <p:blipFill rotWithShape="1">
          <a:blip r:embed="rId8">
            <a:alphaModFix/>
          </a:blip>
          <a:srcRect b="0" l="0" r="0" t="0"/>
          <a:stretch/>
        </p:blipFill>
        <p:spPr>
          <a:xfrm rot="-9399452">
            <a:off x="4713211" y="1452265"/>
            <a:ext cx="258557" cy="213594"/>
          </a:xfrm>
          <a:prstGeom prst="rect">
            <a:avLst/>
          </a:prstGeom>
          <a:noFill/>
          <a:ln>
            <a:noFill/>
          </a:ln>
        </p:spPr>
      </p:pic>
      <p:pic>
        <p:nvPicPr>
          <p:cNvPr id="1394" name="Google Shape;1394;p157"/>
          <p:cNvPicPr preferRelativeResize="0"/>
          <p:nvPr/>
        </p:nvPicPr>
        <p:blipFill rotWithShape="1">
          <a:blip r:embed="rId9">
            <a:alphaModFix/>
          </a:blip>
          <a:srcRect b="0" l="0" r="0" t="0"/>
          <a:stretch/>
        </p:blipFill>
        <p:spPr>
          <a:xfrm rot="-9399453">
            <a:off x="4854060" y="1518023"/>
            <a:ext cx="256727" cy="213484"/>
          </a:xfrm>
          <a:prstGeom prst="rect">
            <a:avLst/>
          </a:prstGeom>
          <a:noFill/>
          <a:ln>
            <a:noFill/>
          </a:ln>
        </p:spPr>
      </p:pic>
      <p:pic>
        <p:nvPicPr>
          <p:cNvPr id="1395" name="Google Shape;1395;p157"/>
          <p:cNvPicPr preferRelativeResize="0"/>
          <p:nvPr/>
        </p:nvPicPr>
        <p:blipFill rotWithShape="1">
          <a:blip r:embed="rId9">
            <a:alphaModFix/>
          </a:blip>
          <a:srcRect b="0" l="0" r="0" t="0"/>
          <a:stretch/>
        </p:blipFill>
        <p:spPr>
          <a:xfrm rot="-9399453">
            <a:off x="5152129" y="1645826"/>
            <a:ext cx="256727" cy="213484"/>
          </a:xfrm>
          <a:prstGeom prst="rect">
            <a:avLst/>
          </a:prstGeom>
          <a:noFill/>
          <a:ln>
            <a:noFill/>
          </a:ln>
        </p:spPr>
      </p:pic>
      <p:pic>
        <p:nvPicPr>
          <p:cNvPr id="1396" name="Google Shape;1396;p157"/>
          <p:cNvPicPr preferRelativeResize="0"/>
          <p:nvPr/>
        </p:nvPicPr>
        <p:blipFill rotWithShape="1">
          <a:blip r:embed="rId7">
            <a:alphaModFix/>
          </a:blip>
          <a:srcRect b="0" l="0" r="0" t="0"/>
          <a:stretch/>
        </p:blipFill>
        <p:spPr>
          <a:xfrm rot="-9420008">
            <a:off x="4551481" y="1378635"/>
            <a:ext cx="270564" cy="235037"/>
          </a:xfrm>
          <a:prstGeom prst="rect">
            <a:avLst/>
          </a:prstGeom>
          <a:noFill/>
          <a:ln>
            <a:noFill/>
          </a:ln>
        </p:spPr>
      </p:pic>
      <p:pic>
        <p:nvPicPr>
          <p:cNvPr id="1397" name="Google Shape;1397;p157"/>
          <p:cNvPicPr preferRelativeResize="0"/>
          <p:nvPr/>
        </p:nvPicPr>
        <p:blipFill rotWithShape="1">
          <a:blip r:embed="rId6">
            <a:alphaModFix/>
          </a:blip>
          <a:srcRect b="0" l="0" r="0" t="0"/>
          <a:stretch/>
        </p:blipFill>
        <p:spPr>
          <a:xfrm rot="-9399430">
            <a:off x="4995985" y="1573412"/>
            <a:ext cx="272057" cy="220679"/>
          </a:xfrm>
          <a:prstGeom prst="rect">
            <a:avLst/>
          </a:prstGeom>
          <a:noFill/>
          <a:ln>
            <a:noFill/>
          </a:ln>
        </p:spPr>
      </p:pic>
      <p:pic>
        <p:nvPicPr>
          <p:cNvPr id="1398" name="Google Shape;1398;p157"/>
          <p:cNvPicPr preferRelativeResize="0"/>
          <p:nvPr/>
        </p:nvPicPr>
        <p:blipFill rotWithShape="1">
          <a:blip r:embed="rId9">
            <a:alphaModFix/>
          </a:blip>
          <a:srcRect b="0" l="0" r="0" t="0"/>
          <a:stretch/>
        </p:blipFill>
        <p:spPr>
          <a:xfrm rot="-9399453">
            <a:off x="5452562" y="1773404"/>
            <a:ext cx="256727" cy="213484"/>
          </a:xfrm>
          <a:prstGeom prst="rect">
            <a:avLst/>
          </a:prstGeom>
          <a:noFill/>
          <a:ln>
            <a:noFill/>
          </a:ln>
        </p:spPr>
      </p:pic>
      <p:pic>
        <p:nvPicPr>
          <p:cNvPr id="1399" name="Google Shape;1399;p157"/>
          <p:cNvPicPr preferRelativeResize="0"/>
          <p:nvPr/>
        </p:nvPicPr>
        <p:blipFill rotWithShape="1">
          <a:blip r:embed="rId6">
            <a:alphaModFix/>
          </a:blip>
          <a:srcRect b="0" l="0" r="0" t="0"/>
          <a:stretch/>
        </p:blipFill>
        <p:spPr>
          <a:xfrm rot="-9399430">
            <a:off x="5296418" y="1700990"/>
            <a:ext cx="272057" cy="220679"/>
          </a:xfrm>
          <a:prstGeom prst="rect">
            <a:avLst/>
          </a:prstGeom>
          <a:noFill/>
          <a:ln>
            <a:noFill/>
          </a:ln>
        </p:spPr>
      </p:pic>
      <p:pic>
        <p:nvPicPr>
          <p:cNvPr id="1400" name="Google Shape;1400;p157"/>
          <p:cNvPicPr preferRelativeResize="0"/>
          <p:nvPr/>
        </p:nvPicPr>
        <p:blipFill rotWithShape="1">
          <a:blip r:embed="rId9">
            <a:alphaModFix/>
          </a:blip>
          <a:srcRect b="0" l="0" r="0" t="0"/>
          <a:stretch/>
        </p:blipFill>
        <p:spPr>
          <a:xfrm rot="-9399453">
            <a:off x="6199838" y="2088129"/>
            <a:ext cx="256727" cy="213484"/>
          </a:xfrm>
          <a:prstGeom prst="rect">
            <a:avLst/>
          </a:prstGeom>
          <a:noFill/>
          <a:ln>
            <a:noFill/>
          </a:ln>
        </p:spPr>
      </p:pic>
      <p:pic>
        <p:nvPicPr>
          <p:cNvPr id="1401" name="Google Shape;1401;p157"/>
          <p:cNvPicPr preferRelativeResize="0"/>
          <p:nvPr/>
        </p:nvPicPr>
        <p:blipFill rotWithShape="1">
          <a:blip r:embed="rId6">
            <a:alphaModFix/>
          </a:blip>
          <a:srcRect b="0" l="0" r="0" t="0"/>
          <a:stretch/>
        </p:blipFill>
        <p:spPr>
          <a:xfrm rot="-9399430">
            <a:off x="5595631" y="1828039"/>
            <a:ext cx="272057" cy="220679"/>
          </a:xfrm>
          <a:prstGeom prst="rect">
            <a:avLst/>
          </a:prstGeom>
          <a:noFill/>
          <a:ln>
            <a:noFill/>
          </a:ln>
        </p:spPr>
      </p:pic>
      <p:pic>
        <p:nvPicPr>
          <p:cNvPr id="1402" name="Google Shape;1402;p157"/>
          <p:cNvPicPr preferRelativeResize="0"/>
          <p:nvPr/>
        </p:nvPicPr>
        <p:blipFill rotWithShape="1">
          <a:blip r:embed="rId8">
            <a:alphaModFix/>
          </a:blip>
          <a:srcRect b="0" l="0" r="0" t="0"/>
          <a:stretch/>
        </p:blipFill>
        <p:spPr>
          <a:xfrm rot="-9399452">
            <a:off x="5750397" y="1895149"/>
            <a:ext cx="258557" cy="213594"/>
          </a:xfrm>
          <a:prstGeom prst="rect">
            <a:avLst/>
          </a:prstGeom>
          <a:noFill/>
          <a:ln>
            <a:noFill/>
          </a:ln>
        </p:spPr>
      </p:pic>
      <p:pic>
        <p:nvPicPr>
          <p:cNvPr id="1403" name="Google Shape;1403;p157"/>
          <p:cNvPicPr preferRelativeResize="0"/>
          <p:nvPr/>
        </p:nvPicPr>
        <p:blipFill rotWithShape="1">
          <a:blip r:embed="rId6">
            <a:alphaModFix/>
          </a:blip>
          <a:srcRect b="0" l="0" r="0" t="0"/>
          <a:stretch/>
        </p:blipFill>
        <p:spPr>
          <a:xfrm rot="-9399430">
            <a:off x="5895604" y="1953325"/>
            <a:ext cx="272057" cy="220679"/>
          </a:xfrm>
          <a:prstGeom prst="rect">
            <a:avLst/>
          </a:prstGeom>
          <a:noFill/>
          <a:ln>
            <a:noFill/>
          </a:ln>
        </p:spPr>
      </p:pic>
      <p:pic>
        <p:nvPicPr>
          <p:cNvPr id="1404" name="Google Shape;1404;p157"/>
          <p:cNvPicPr preferRelativeResize="0"/>
          <p:nvPr/>
        </p:nvPicPr>
        <p:blipFill rotWithShape="1">
          <a:blip r:embed="rId8">
            <a:alphaModFix/>
          </a:blip>
          <a:srcRect b="0" l="0" r="0" t="0"/>
          <a:stretch/>
        </p:blipFill>
        <p:spPr>
          <a:xfrm rot="-9399452">
            <a:off x="6051061" y="2020108"/>
            <a:ext cx="258557" cy="213594"/>
          </a:xfrm>
          <a:prstGeom prst="rect">
            <a:avLst/>
          </a:prstGeom>
          <a:noFill/>
          <a:ln>
            <a:noFill/>
          </a:ln>
        </p:spPr>
      </p:pic>
      <p:pic>
        <p:nvPicPr>
          <p:cNvPr id="1405" name="Google Shape;1405;p157"/>
          <p:cNvPicPr preferRelativeResize="0"/>
          <p:nvPr/>
        </p:nvPicPr>
        <p:blipFill rotWithShape="1">
          <a:blip r:embed="rId7">
            <a:alphaModFix/>
          </a:blip>
          <a:srcRect b="0" l="0" r="0" t="0"/>
          <a:stretch/>
        </p:blipFill>
        <p:spPr>
          <a:xfrm rot="-9420008">
            <a:off x="6497150" y="2214261"/>
            <a:ext cx="270564" cy="235037"/>
          </a:xfrm>
          <a:prstGeom prst="rect">
            <a:avLst/>
          </a:prstGeom>
          <a:noFill/>
          <a:ln>
            <a:noFill/>
          </a:ln>
        </p:spPr>
      </p:pic>
      <p:pic>
        <p:nvPicPr>
          <p:cNvPr id="1406" name="Google Shape;1406;p157"/>
          <p:cNvPicPr preferRelativeResize="0"/>
          <p:nvPr/>
        </p:nvPicPr>
        <p:blipFill rotWithShape="1">
          <a:blip r:embed="rId8">
            <a:alphaModFix/>
          </a:blip>
          <a:srcRect b="0" l="0" r="0" t="0"/>
          <a:stretch/>
        </p:blipFill>
        <p:spPr>
          <a:xfrm rot="-9399452">
            <a:off x="6351615" y="2152218"/>
            <a:ext cx="258557" cy="213594"/>
          </a:xfrm>
          <a:prstGeom prst="rect">
            <a:avLst/>
          </a:prstGeom>
          <a:noFill/>
          <a:ln>
            <a:noFill/>
          </a:ln>
        </p:spPr>
      </p:pic>
      <p:pic>
        <p:nvPicPr>
          <p:cNvPr id="1407" name="Google Shape;1407;p157"/>
          <p:cNvPicPr preferRelativeResize="0"/>
          <p:nvPr/>
        </p:nvPicPr>
        <p:blipFill rotWithShape="1">
          <a:blip r:embed="rId9">
            <a:alphaModFix/>
          </a:blip>
          <a:srcRect b="0" l="0" r="0" t="0"/>
          <a:stretch/>
        </p:blipFill>
        <p:spPr>
          <a:xfrm rot="-9399453">
            <a:off x="6806699" y="2353628"/>
            <a:ext cx="256727" cy="213484"/>
          </a:xfrm>
          <a:prstGeom prst="rect">
            <a:avLst/>
          </a:prstGeom>
          <a:noFill/>
          <a:ln>
            <a:noFill/>
          </a:ln>
        </p:spPr>
      </p:pic>
      <p:pic>
        <p:nvPicPr>
          <p:cNvPr id="1408" name="Google Shape;1408;p157"/>
          <p:cNvPicPr preferRelativeResize="0"/>
          <p:nvPr/>
        </p:nvPicPr>
        <p:blipFill rotWithShape="1">
          <a:blip r:embed="rId6">
            <a:alphaModFix/>
          </a:blip>
          <a:srcRect b="0" l="0" r="0" t="0"/>
          <a:stretch/>
        </p:blipFill>
        <p:spPr>
          <a:xfrm rot="-9399430">
            <a:off x="7104199" y="2480455"/>
            <a:ext cx="272057" cy="220679"/>
          </a:xfrm>
          <a:prstGeom prst="rect">
            <a:avLst/>
          </a:prstGeom>
          <a:noFill/>
          <a:ln>
            <a:noFill/>
          </a:ln>
        </p:spPr>
      </p:pic>
      <p:pic>
        <p:nvPicPr>
          <p:cNvPr id="1409" name="Google Shape;1409;p157"/>
          <p:cNvPicPr preferRelativeResize="0"/>
          <p:nvPr/>
        </p:nvPicPr>
        <p:blipFill rotWithShape="1">
          <a:blip r:embed="rId8">
            <a:alphaModFix/>
          </a:blip>
          <a:srcRect b="0" l="0" r="0" t="0"/>
          <a:stretch/>
        </p:blipFill>
        <p:spPr>
          <a:xfrm rot="-9399452">
            <a:off x="6657922" y="2285608"/>
            <a:ext cx="258557" cy="213594"/>
          </a:xfrm>
          <a:prstGeom prst="rect">
            <a:avLst/>
          </a:prstGeom>
          <a:noFill/>
          <a:ln>
            <a:noFill/>
          </a:ln>
        </p:spPr>
      </p:pic>
      <p:pic>
        <p:nvPicPr>
          <p:cNvPr id="1410" name="Google Shape;1410;p157"/>
          <p:cNvPicPr preferRelativeResize="0"/>
          <p:nvPr/>
        </p:nvPicPr>
        <p:blipFill rotWithShape="1">
          <a:blip r:embed="rId9">
            <a:alphaModFix/>
          </a:blip>
          <a:srcRect b="0" l="0" r="0" t="0"/>
          <a:stretch/>
        </p:blipFill>
        <p:spPr>
          <a:xfrm rot="-9399453">
            <a:off x="6955622" y="2423084"/>
            <a:ext cx="256727" cy="213484"/>
          </a:xfrm>
          <a:prstGeom prst="rect">
            <a:avLst/>
          </a:prstGeom>
          <a:noFill/>
          <a:ln>
            <a:noFill/>
          </a:ln>
        </p:spPr>
      </p:pic>
      <p:pic>
        <p:nvPicPr>
          <p:cNvPr id="1411" name="Google Shape;1411;p157"/>
          <p:cNvPicPr preferRelativeResize="0"/>
          <p:nvPr/>
        </p:nvPicPr>
        <p:blipFill rotWithShape="1">
          <a:blip r:embed="rId6">
            <a:alphaModFix/>
          </a:blip>
          <a:srcRect b="0" l="0" r="0" t="0"/>
          <a:stretch/>
        </p:blipFill>
        <p:spPr>
          <a:xfrm rot="-9399430">
            <a:off x="7260847" y="2542638"/>
            <a:ext cx="272057" cy="220679"/>
          </a:xfrm>
          <a:prstGeom prst="rect">
            <a:avLst/>
          </a:prstGeom>
          <a:noFill/>
          <a:ln>
            <a:noFill/>
          </a:ln>
        </p:spPr>
      </p:pic>
      <p:pic>
        <p:nvPicPr>
          <p:cNvPr id="1412" name="Google Shape;1412;p157"/>
          <p:cNvPicPr preferRelativeResize="0"/>
          <p:nvPr/>
        </p:nvPicPr>
        <p:blipFill rotWithShape="1">
          <a:blip r:embed="rId7">
            <a:alphaModFix/>
          </a:blip>
          <a:srcRect b="0" l="0" r="0" t="0"/>
          <a:stretch/>
        </p:blipFill>
        <p:spPr>
          <a:xfrm rot="-9420008">
            <a:off x="7413709" y="2605399"/>
            <a:ext cx="270564" cy="235037"/>
          </a:xfrm>
          <a:prstGeom prst="rect">
            <a:avLst/>
          </a:prstGeom>
          <a:noFill/>
          <a:ln>
            <a:noFill/>
          </a:ln>
        </p:spPr>
      </p:pic>
      <p:pic>
        <p:nvPicPr>
          <p:cNvPr id="1413" name="Google Shape;1413;p157"/>
          <p:cNvPicPr preferRelativeResize="0"/>
          <p:nvPr/>
        </p:nvPicPr>
        <p:blipFill rotWithShape="1">
          <a:blip r:embed="rId7">
            <a:alphaModFix/>
          </a:blip>
          <a:srcRect b="0" l="0" r="0" t="0"/>
          <a:stretch/>
        </p:blipFill>
        <p:spPr>
          <a:xfrm rot="-9496108">
            <a:off x="7568360" y="2668066"/>
            <a:ext cx="270565" cy="235038"/>
          </a:xfrm>
          <a:prstGeom prst="rect">
            <a:avLst/>
          </a:prstGeom>
          <a:noFill/>
          <a:ln>
            <a:noFill/>
          </a:ln>
        </p:spPr>
      </p:pic>
      <p:pic>
        <p:nvPicPr>
          <p:cNvPr id="1414" name="Google Shape;1414;p157"/>
          <p:cNvPicPr preferRelativeResize="0"/>
          <p:nvPr/>
        </p:nvPicPr>
        <p:blipFill rotWithShape="1">
          <a:blip r:embed="rId8">
            <a:alphaModFix/>
          </a:blip>
          <a:srcRect b="0" l="0" r="0" t="0"/>
          <a:stretch/>
        </p:blipFill>
        <p:spPr>
          <a:xfrm rot="-9767622">
            <a:off x="7724121" y="2727404"/>
            <a:ext cx="258553" cy="213593"/>
          </a:xfrm>
          <a:prstGeom prst="rect">
            <a:avLst/>
          </a:prstGeom>
          <a:noFill/>
          <a:ln>
            <a:noFill/>
          </a:ln>
        </p:spPr>
      </p:pic>
      <p:pic>
        <p:nvPicPr>
          <p:cNvPr id="1415" name="Google Shape;1415;p157"/>
          <p:cNvPicPr preferRelativeResize="0"/>
          <p:nvPr/>
        </p:nvPicPr>
        <p:blipFill rotWithShape="1">
          <a:blip r:embed="rId8">
            <a:alphaModFix/>
          </a:blip>
          <a:srcRect b="0" l="0" r="0" t="0"/>
          <a:stretch/>
        </p:blipFill>
        <p:spPr>
          <a:xfrm rot="-9797117">
            <a:off x="7887242" y="2778974"/>
            <a:ext cx="258554" cy="213594"/>
          </a:xfrm>
          <a:prstGeom prst="rect">
            <a:avLst/>
          </a:prstGeom>
          <a:noFill/>
          <a:ln>
            <a:noFill/>
          </a:ln>
        </p:spPr>
      </p:pic>
      <p:pic>
        <p:nvPicPr>
          <p:cNvPr id="1416" name="Google Shape;1416;p157"/>
          <p:cNvPicPr preferRelativeResize="0"/>
          <p:nvPr/>
        </p:nvPicPr>
        <p:blipFill rotWithShape="1">
          <a:blip r:embed="rId6">
            <a:alphaModFix/>
          </a:blip>
          <a:srcRect b="0" l="0" r="0" t="0"/>
          <a:stretch/>
        </p:blipFill>
        <p:spPr>
          <a:xfrm rot="-10204960">
            <a:off x="8044476" y="2812990"/>
            <a:ext cx="272059" cy="220681"/>
          </a:xfrm>
          <a:prstGeom prst="rect">
            <a:avLst/>
          </a:prstGeom>
          <a:noFill/>
          <a:ln>
            <a:noFill/>
          </a:ln>
        </p:spPr>
      </p:pic>
      <p:pic>
        <p:nvPicPr>
          <p:cNvPr id="1417" name="Google Shape;1417;p157"/>
          <p:cNvPicPr preferRelativeResize="0"/>
          <p:nvPr/>
        </p:nvPicPr>
        <p:blipFill rotWithShape="1">
          <a:blip r:embed="rId8">
            <a:alphaModFix/>
          </a:blip>
          <a:srcRect b="0" l="0" r="0" t="0"/>
          <a:stretch/>
        </p:blipFill>
        <p:spPr>
          <a:xfrm rot="10800000">
            <a:off x="8215889" y="2829320"/>
            <a:ext cx="258556" cy="213595"/>
          </a:xfrm>
          <a:prstGeom prst="rect">
            <a:avLst/>
          </a:prstGeom>
          <a:noFill/>
          <a:ln>
            <a:noFill/>
          </a:ln>
        </p:spPr>
      </p:pic>
      <p:pic>
        <p:nvPicPr>
          <p:cNvPr id="1418" name="Google Shape;1418;p157"/>
          <p:cNvPicPr preferRelativeResize="0"/>
          <p:nvPr/>
        </p:nvPicPr>
        <p:blipFill rotWithShape="1">
          <a:blip r:embed="rId7">
            <a:alphaModFix/>
          </a:blip>
          <a:srcRect b="0" l="0" r="0" t="0"/>
          <a:stretch/>
        </p:blipFill>
        <p:spPr>
          <a:xfrm rot="10779420">
            <a:off x="8705099" y="2822816"/>
            <a:ext cx="270566" cy="235037"/>
          </a:xfrm>
          <a:prstGeom prst="rect">
            <a:avLst/>
          </a:prstGeom>
          <a:noFill/>
          <a:ln>
            <a:noFill/>
          </a:ln>
        </p:spPr>
      </p:pic>
      <p:pic>
        <p:nvPicPr>
          <p:cNvPr id="1419" name="Google Shape;1419;p157"/>
          <p:cNvPicPr preferRelativeResize="0"/>
          <p:nvPr/>
        </p:nvPicPr>
        <p:blipFill rotWithShape="1">
          <a:blip r:embed="rId8">
            <a:alphaModFix/>
          </a:blip>
          <a:srcRect b="0" l="0" r="0" t="0"/>
          <a:stretch/>
        </p:blipFill>
        <p:spPr>
          <a:xfrm rot="10800000">
            <a:off x="8542309" y="2826260"/>
            <a:ext cx="258556" cy="213595"/>
          </a:xfrm>
          <a:prstGeom prst="rect">
            <a:avLst/>
          </a:prstGeom>
          <a:noFill/>
          <a:ln>
            <a:noFill/>
          </a:ln>
        </p:spPr>
      </p:pic>
      <p:pic>
        <p:nvPicPr>
          <p:cNvPr id="1420" name="Google Shape;1420;p157"/>
          <p:cNvPicPr preferRelativeResize="0"/>
          <p:nvPr/>
        </p:nvPicPr>
        <p:blipFill rotWithShape="1">
          <a:blip r:embed="rId7">
            <a:alphaModFix/>
          </a:blip>
          <a:srcRect b="0" l="0" r="0" t="0"/>
          <a:stretch/>
        </p:blipFill>
        <p:spPr>
          <a:xfrm rot="10779420">
            <a:off x="8378705" y="2822817"/>
            <a:ext cx="270566" cy="235037"/>
          </a:xfrm>
          <a:prstGeom prst="rect">
            <a:avLst/>
          </a:prstGeom>
          <a:noFill/>
          <a:ln>
            <a:noFill/>
          </a:ln>
        </p:spPr>
      </p:pic>
      <p:pic>
        <p:nvPicPr>
          <p:cNvPr id="1421" name="Google Shape;1421;p157"/>
          <p:cNvPicPr preferRelativeResize="0"/>
          <p:nvPr/>
        </p:nvPicPr>
        <p:blipFill rotWithShape="1">
          <a:blip r:embed="rId6">
            <a:alphaModFix/>
          </a:blip>
          <a:srcRect b="-15168" l="61654" r="0" t="0"/>
          <a:stretch/>
        </p:blipFill>
        <p:spPr>
          <a:xfrm rot="10800000">
            <a:off x="9039681" y="2791210"/>
            <a:ext cx="104328" cy="254147"/>
          </a:xfrm>
          <a:prstGeom prst="rect">
            <a:avLst/>
          </a:prstGeom>
          <a:noFill/>
          <a:ln>
            <a:noFill/>
          </a:ln>
        </p:spPr>
      </p:pic>
      <p:pic>
        <p:nvPicPr>
          <p:cNvPr id="1422" name="Google Shape;1422;p157"/>
          <p:cNvPicPr preferRelativeResize="0"/>
          <p:nvPr/>
        </p:nvPicPr>
        <p:blipFill rotWithShape="1">
          <a:blip r:embed="rId9">
            <a:alphaModFix/>
          </a:blip>
          <a:srcRect b="0" l="0" r="0" t="0"/>
          <a:stretch/>
        </p:blipFill>
        <p:spPr>
          <a:xfrm rot="10800000">
            <a:off x="8879738" y="2834200"/>
            <a:ext cx="256725" cy="213487"/>
          </a:xfrm>
          <a:prstGeom prst="rect">
            <a:avLst/>
          </a:prstGeom>
          <a:noFill/>
          <a:ln>
            <a:noFill/>
          </a:ln>
        </p:spPr>
      </p:pic>
      <p:pic>
        <p:nvPicPr>
          <p:cNvPr id="1423" name="Google Shape;1423;p157"/>
          <p:cNvPicPr preferRelativeResize="0"/>
          <p:nvPr/>
        </p:nvPicPr>
        <p:blipFill rotWithShape="1">
          <a:blip r:embed="rId6">
            <a:alphaModFix/>
          </a:blip>
          <a:srcRect b="0" l="0" r="0" t="0"/>
          <a:stretch/>
        </p:blipFill>
        <p:spPr>
          <a:xfrm rot="-1542215">
            <a:off x="7679694" y="3166947"/>
            <a:ext cx="272057" cy="220680"/>
          </a:xfrm>
          <a:prstGeom prst="rect">
            <a:avLst/>
          </a:prstGeom>
          <a:noFill/>
          <a:ln>
            <a:noFill/>
          </a:ln>
        </p:spPr>
      </p:pic>
      <p:pic>
        <p:nvPicPr>
          <p:cNvPr id="1424" name="Google Shape;1424;p157"/>
          <p:cNvPicPr preferRelativeResize="0"/>
          <p:nvPr/>
        </p:nvPicPr>
        <p:blipFill rotWithShape="1">
          <a:blip r:embed="rId7">
            <a:alphaModFix/>
          </a:blip>
          <a:srcRect b="0" l="0" r="0" t="0"/>
          <a:stretch/>
        </p:blipFill>
        <p:spPr>
          <a:xfrm rot="-392200">
            <a:off x="8169959" y="3013627"/>
            <a:ext cx="270566" cy="235036"/>
          </a:xfrm>
          <a:prstGeom prst="rect">
            <a:avLst/>
          </a:prstGeom>
          <a:noFill/>
          <a:ln>
            <a:noFill/>
          </a:ln>
        </p:spPr>
      </p:pic>
      <p:pic>
        <p:nvPicPr>
          <p:cNvPr id="1425" name="Google Shape;1425;p157"/>
          <p:cNvPicPr preferRelativeResize="0"/>
          <p:nvPr/>
        </p:nvPicPr>
        <p:blipFill rotWithShape="1">
          <a:blip r:embed="rId8">
            <a:alphaModFix/>
          </a:blip>
          <a:srcRect b="-6360" l="0" r="40037" t="0"/>
          <a:stretch/>
        </p:blipFill>
        <p:spPr>
          <a:xfrm>
            <a:off x="8988968" y="3005603"/>
            <a:ext cx="155042" cy="227173"/>
          </a:xfrm>
          <a:prstGeom prst="rect">
            <a:avLst/>
          </a:prstGeom>
          <a:noFill/>
          <a:ln>
            <a:noFill/>
          </a:ln>
        </p:spPr>
      </p:pic>
      <p:pic>
        <p:nvPicPr>
          <p:cNvPr id="1426" name="Google Shape;1426;p157"/>
          <p:cNvPicPr preferRelativeResize="0"/>
          <p:nvPr/>
        </p:nvPicPr>
        <p:blipFill rotWithShape="1">
          <a:blip r:embed="rId9">
            <a:alphaModFix/>
          </a:blip>
          <a:srcRect b="0" l="0" r="0" t="0"/>
          <a:stretch/>
        </p:blipFill>
        <p:spPr>
          <a:xfrm rot="-1195952">
            <a:off x="7841982" y="3100977"/>
            <a:ext cx="256724" cy="213484"/>
          </a:xfrm>
          <a:prstGeom prst="rect">
            <a:avLst/>
          </a:prstGeom>
          <a:noFill/>
          <a:ln>
            <a:noFill/>
          </a:ln>
        </p:spPr>
      </p:pic>
      <p:pic>
        <p:nvPicPr>
          <p:cNvPr id="1427" name="Google Shape;1427;p157"/>
          <p:cNvPicPr preferRelativeResize="0"/>
          <p:nvPr/>
        </p:nvPicPr>
        <p:blipFill rotWithShape="1">
          <a:blip r:embed="rId6">
            <a:alphaModFix/>
          </a:blip>
          <a:srcRect b="0" l="0" r="0" t="0"/>
          <a:stretch/>
        </p:blipFill>
        <p:spPr>
          <a:xfrm>
            <a:off x="8494977" y="3012471"/>
            <a:ext cx="272058" cy="220680"/>
          </a:xfrm>
          <a:prstGeom prst="rect">
            <a:avLst/>
          </a:prstGeom>
          <a:noFill/>
          <a:ln>
            <a:noFill/>
          </a:ln>
        </p:spPr>
      </p:pic>
      <p:pic>
        <p:nvPicPr>
          <p:cNvPr id="1428" name="Google Shape;1428;p157"/>
          <p:cNvPicPr preferRelativeResize="0"/>
          <p:nvPr/>
        </p:nvPicPr>
        <p:blipFill rotWithShape="1">
          <a:blip r:embed="rId8">
            <a:alphaModFix/>
          </a:blip>
          <a:srcRect b="0" l="0" r="0" t="0"/>
          <a:stretch/>
        </p:blipFill>
        <p:spPr>
          <a:xfrm rot="-1414743">
            <a:off x="5268266" y="4228437"/>
            <a:ext cx="243056" cy="213593"/>
          </a:xfrm>
          <a:prstGeom prst="rect">
            <a:avLst/>
          </a:prstGeom>
          <a:noFill/>
          <a:ln>
            <a:noFill/>
          </a:ln>
        </p:spPr>
      </p:pic>
      <p:pic>
        <p:nvPicPr>
          <p:cNvPr id="1429" name="Google Shape;1429;p157"/>
          <p:cNvPicPr preferRelativeResize="0"/>
          <p:nvPr/>
        </p:nvPicPr>
        <p:blipFill rotWithShape="1">
          <a:blip r:embed="rId8">
            <a:alphaModFix/>
          </a:blip>
          <a:srcRect b="0" l="0" r="0" t="0"/>
          <a:stretch/>
        </p:blipFill>
        <p:spPr>
          <a:xfrm rot="-1414743">
            <a:off x="4974610" y="4363055"/>
            <a:ext cx="243056" cy="213593"/>
          </a:xfrm>
          <a:prstGeom prst="rect">
            <a:avLst/>
          </a:prstGeom>
          <a:noFill/>
          <a:ln>
            <a:noFill/>
          </a:ln>
        </p:spPr>
      </p:pic>
      <p:pic>
        <p:nvPicPr>
          <p:cNvPr id="1430" name="Google Shape;1430;p157"/>
          <p:cNvPicPr preferRelativeResize="0"/>
          <p:nvPr/>
        </p:nvPicPr>
        <p:blipFill rotWithShape="1">
          <a:blip r:embed="rId9">
            <a:alphaModFix/>
          </a:blip>
          <a:srcRect b="0" l="0" r="0" t="0"/>
          <a:stretch/>
        </p:blipFill>
        <p:spPr>
          <a:xfrm rot="-1414773">
            <a:off x="4824973" y="4418945"/>
            <a:ext cx="241338" cy="213484"/>
          </a:xfrm>
          <a:prstGeom prst="rect">
            <a:avLst/>
          </a:prstGeom>
          <a:noFill/>
          <a:ln>
            <a:noFill/>
          </a:ln>
        </p:spPr>
      </p:pic>
      <p:pic>
        <p:nvPicPr>
          <p:cNvPr id="1431" name="Google Shape;1431;p157"/>
          <p:cNvPicPr preferRelativeResize="0"/>
          <p:nvPr/>
        </p:nvPicPr>
        <p:blipFill rotWithShape="1">
          <a:blip r:embed="rId6">
            <a:alphaModFix/>
          </a:blip>
          <a:srcRect b="0" l="0" r="0" t="0"/>
          <a:stretch/>
        </p:blipFill>
        <p:spPr>
          <a:xfrm rot="-1414758">
            <a:off x="4376655" y="4616481"/>
            <a:ext cx="255752" cy="220679"/>
          </a:xfrm>
          <a:prstGeom prst="rect">
            <a:avLst/>
          </a:prstGeom>
          <a:noFill/>
          <a:ln>
            <a:noFill/>
          </a:ln>
        </p:spPr>
      </p:pic>
      <p:pic>
        <p:nvPicPr>
          <p:cNvPr id="1432" name="Google Shape;1432;p157"/>
          <p:cNvPicPr preferRelativeResize="0"/>
          <p:nvPr/>
        </p:nvPicPr>
        <p:blipFill rotWithShape="1">
          <a:blip r:embed="rId6">
            <a:alphaModFix/>
          </a:blip>
          <a:srcRect b="0" l="0" r="0" t="0"/>
          <a:stretch/>
        </p:blipFill>
        <p:spPr>
          <a:xfrm rot="-1414758">
            <a:off x="4232741" y="4684982"/>
            <a:ext cx="255752" cy="220679"/>
          </a:xfrm>
          <a:prstGeom prst="rect">
            <a:avLst/>
          </a:prstGeom>
          <a:noFill/>
          <a:ln>
            <a:noFill/>
          </a:ln>
        </p:spPr>
      </p:pic>
      <p:pic>
        <p:nvPicPr>
          <p:cNvPr id="1433" name="Google Shape;1433;p157"/>
          <p:cNvPicPr preferRelativeResize="0"/>
          <p:nvPr/>
        </p:nvPicPr>
        <p:blipFill rotWithShape="1">
          <a:blip r:embed="rId7">
            <a:alphaModFix/>
          </a:blip>
          <a:srcRect b="0" l="0" r="0" t="0"/>
          <a:stretch/>
        </p:blipFill>
        <p:spPr>
          <a:xfrm rot="-1435300">
            <a:off x="4524050" y="4536619"/>
            <a:ext cx="254346" cy="235039"/>
          </a:xfrm>
          <a:prstGeom prst="rect">
            <a:avLst/>
          </a:prstGeom>
          <a:noFill/>
          <a:ln>
            <a:noFill/>
          </a:ln>
        </p:spPr>
      </p:pic>
      <p:pic>
        <p:nvPicPr>
          <p:cNvPr id="1434" name="Google Shape;1434;p157"/>
          <p:cNvPicPr preferRelativeResize="0"/>
          <p:nvPr/>
        </p:nvPicPr>
        <p:blipFill rotWithShape="1">
          <a:blip r:embed="rId6">
            <a:alphaModFix/>
          </a:blip>
          <a:srcRect b="0" l="0" r="0" t="0"/>
          <a:stretch/>
        </p:blipFill>
        <p:spPr>
          <a:xfrm rot="-1414758">
            <a:off x="4672952" y="4480565"/>
            <a:ext cx="255752" cy="220679"/>
          </a:xfrm>
          <a:prstGeom prst="rect">
            <a:avLst/>
          </a:prstGeom>
          <a:noFill/>
          <a:ln>
            <a:noFill/>
          </a:ln>
        </p:spPr>
      </p:pic>
      <p:pic>
        <p:nvPicPr>
          <p:cNvPr id="1435" name="Google Shape;1435;p157"/>
          <p:cNvPicPr preferRelativeResize="0"/>
          <p:nvPr/>
        </p:nvPicPr>
        <p:blipFill rotWithShape="1">
          <a:blip r:embed="rId7">
            <a:alphaModFix/>
          </a:blip>
          <a:srcRect b="0" l="0" r="0" t="0"/>
          <a:stretch/>
        </p:blipFill>
        <p:spPr>
          <a:xfrm rot="-1435300">
            <a:off x="5113525" y="4281843"/>
            <a:ext cx="254346" cy="235039"/>
          </a:xfrm>
          <a:prstGeom prst="rect">
            <a:avLst/>
          </a:prstGeom>
          <a:noFill/>
          <a:ln>
            <a:noFill/>
          </a:ln>
        </p:spPr>
      </p:pic>
      <p:pic>
        <p:nvPicPr>
          <p:cNvPr id="1436" name="Google Shape;1436;p157"/>
          <p:cNvPicPr preferRelativeResize="0"/>
          <p:nvPr/>
        </p:nvPicPr>
        <p:blipFill rotWithShape="1">
          <a:blip r:embed="rId8">
            <a:alphaModFix/>
          </a:blip>
          <a:srcRect b="0" l="0" r="0" t="0"/>
          <a:stretch/>
        </p:blipFill>
        <p:spPr>
          <a:xfrm rot="-1414743">
            <a:off x="5566648" y="4096129"/>
            <a:ext cx="243056" cy="213593"/>
          </a:xfrm>
          <a:prstGeom prst="rect">
            <a:avLst/>
          </a:prstGeom>
          <a:noFill/>
          <a:ln>
            <a:noFill/>
          </a:ln>
        </p:spPr>
      </p:pic>
      <p:pic>
        <p:nvPicPr>
          <p:cNvPr id="1437" name="Google Shape;1437;p157"/>
          <p:cNvPicPr preferRelativeResize="0"/>
          <p:nvPr/>
        </p:nvPicPr>
        <p:blipFill rotWithShape="1">
          <a:blip r:embed="rId7">
            <a:alphaModFix/>
          </a:blip>
          <a:srcRect b="0" l="0" r="0" t="0"/>
          <a:stretch/>
        </p:blipFill>
        <p:spPr>
          <a:xfrm rot="-1435300">
            <a:off x="5413651" y="4148773"/>
            <a:ext cx="254346" cy="235039"/>
          </a:xfrm>
          <a:prstGeom prst="rect">
            <a:avLst/>
          </a:prstGeom>
          <a:noFill/>
          <a:ln>
            <a:noFill/>
          </a:ln>
        </p:spPr>
      </p:pic>
      <p:pic>
        <p:nvPicPr>
          <p:cNvPr id="1438" name="Google Shape;1438;p157"/>
          <p:cNvPicPr preferRelativeResize="0"/>
          <p:nvPr/>
        </p:nvPicPr>
        <p:blipFill rotWithShape="1">
          <a:blip r:embed="rId7">
            <a:alphaModFix/>
          </a:blip>
          <a:srcRect b="0" l="0" r="0" t="0"/>
          <a:stretch/>
        </p:blipFill>
        <p:spPr>
          <a:xfrm rot="-1435300">
            <a:off x="5709067" y="4017758"/>
            <a:ext cx="254346" cy="235039"/>
          </a:xfrm>
          <a:prstGeom prst="rect">
            <a:avLst/>
          </a:prstGeom>
          <a:noFill/>
          <a:ln>
            <a:noFill/>
          </a:ln>
        </p:spPr>
      </p:pic>
      <p:pic>
        <p:nvPicPr>
          <p:cNvPr id="1439" name="Google Shape;1439;p157"/>
          <p:cNvPicPr preferRelativeResize="0"/>
          <p:nvPr/>
        </p:nvPicPr>
        <p:blipFill rotWithShape="1">
          <a:blip r:embed="rId9">
            <a:alphaModFix/>
          </a:blip>
          <a:srcRect b="0" l="0" r="0" t="0"/>
          <a:stretch/>
        </p:blipFill>
        <p:spPr>
          <a:xfrm rot="-1414726">
            <a:off x="5858267" y="3962781"/>
            <a:ext cx="256726" cy="213484"/>
          </a:xfrm>
          <a:prstGeom prst="rect">
            <a:avLst/>
          </a:prstGeom>
          <a:noFill/>
          <a:ln>
            <a:noFill/>
          </a:ln>
        </p:spPr>
      </p:pic>
      <p:pic>
        <p:nvPicPr>
          <p:cNvPr id="1440" name="Google Shape;1440;p157"/>
          <p:cNvPicPr preferRelativeResize="0"/>
          <p:nvPr/>
        </p:nvPicPr>
        <p:blipFill rotWithShape="1">
          <a:blip r:embed="rId7">
            <a:alphaModFix/>
          </a:blip>
          <a:srcRect b="0" l="0" r="0" t="0"/>
          <a:stretch/>
        </p:blipFill>
        <p:spPr>
          <a:xfrm rot="-1435318">
            <a:off x="6003921" y="3885953"/>
            <a:ext cx="270567" cy="235039"/>
          </a:xfrm>
          <a:prstGeom prst="rect">
            <a:avLst/>
          </a:prstGeom>
          <a:noFill/>
          <a:ln>
            <a:noFill/>
          </a:ln>
        </p:spPr>
      </p:pic>
      <p:pic>
        <p:nvPicPr>
          <p:cNvPr id="1441" name="Google Shape;1441;p157"/>
          <p:cNvPicPr preferRelativeResize="0"/>
          <p:nvPr/>
        </p:nvPicPr>
        <p:blipFill rotWithShape="1">
          <a:blip r:embed="rId9">
            <a:alphaModFix/>
          </a:blip>
          <a:srcRect b="0" l="0" r="0" t="0"/>
          <a:stretch/>
        </p:blipFill>
        <p:spPr>
          <a:xfrm rot="-1414726">
            <a:off x="6153599" y="3835137"/>
            <a:ext cx="256726" cy="213484"/>
          </a:xfrm>
          <a:prstGeom prst="rect">
            <a:avLst/>
          </a:prstGeom>
          <a:noFill/>
          <a:ln>
            <a:noFill/>
          </a:ln>
        </p:spPr>
      </p:pic>
      <p:pic>
        <p:nvPicPr>
          <p:cNvPr id="1442" name="Google Shape;1442;p157"/>
          <p:cNvPicPr preferRelativeResize="0"/>
          <p:nvPr/>
        </p:nvPicPr>
        <p:blipFill rotWithShape="1">
          <a:blip r:embed="rId6">
            <a:alphaModFix/>
          </a:blip>
          <a:srcRect b="0" l="0" r="0" t="0"/>
          <a:stretch/>
        </p:blipFill>
        <p:spPr>
          <a:xfrm rot="-1414733">
            <a:off x="6603998" y="3636275"/>
            <a:ext cx="272058" cy="220679"/>
          </a:xfrm>
          <a:prstGeom prst="rect">
            <a:avLst/>
          </a:prstGeom>
          <a:noFill/>
          <a:ln>
            <a:noFill/>
          </a:ln>
        </p:spPr>
      </p:pic>
      <p:pic>
        <p:nvPicPr>
          <p:cNvPr id="1443" name="Google Shape;1443;p157"/>
          <p:cNvPicPr preferRelativeResize="0"/>
          <p:nvPr/>
        </p:nvPicPr>
        <p:blipFill rotWithShape="1">
          <a:blip r:embed="rId8">
            <a:alphaModFix/>
          </a:blip>
          <a:srcRect b="0" l="0" r="0" t="0"/>
          <a:stretch/>
        </p:blipFill>
        <p:spPr>
          <a:xfrm rot="-1414734">
            <a:off x="6302287" y="3770420"/>
            <a:ext cx="258556" cy="213593"/>
          </a:xfrm>
          <a:prstGeom prst="rect">
            <a:avLst/>
          </a:prstGeom>
          <a:noFill/>
          <a:ln>
            <a:noFill/>
          </a:ln>
        </p:spPr>
      </p:pic>
      <p:pic>
        <p:nvPicPr>
          <p:cNvPr id="1444" name="Google Shape;1444;p157"/>
          <p:cNvPicPr preferRelativeResize="0"/>
          <p:nvPr/>
        </p:nvPicPr>
        <p:blipFill rotWithShape="1">
          <a:blip r:embed="rId9">
            <a:alphaModFix/>
          </a:blip>
          <a:srcRect b="0" l="0" r="0" t="0"/>
          <a:stretch/>
        </p:blipFill>
        <p:spPr>
          <a:xfrm rot="-1414726">
            <a:off x="6456084" y="3702181"/>
            <a:ext cx="256726" cy="213484"/>
          </a:xfrm>
          <a:prstGeom prst="rect">
            <a:avLst/>
          </a:prstGeom>
          <a:noFill/>
          <a:ln>
            <a:noFill/>
          </a:ln>
        </p:spPr>
      </p:pic>
      <p:pic>
        <p:nvPicPr>
          <p:cNvPr id="1445" name="Google Shape;1445;p157"/>
          <p:cNvPicPr preferRelativeResize="0"/>
          <p:nvPr/>
        </p:nvPicPr>
        <p:blipFill rotWithShape="1">
          <a:blip r:embed="rId7">
            <a:alphaModFix/>
          </a:blip>
          <a:srcRect b="0" l="0" r="0" t="0"/>
          <a:stretch/>
        </p:blipFill>
        <p:spPr>
          <a:xfrm rot="-1435318">
            <a:off x="7214944" y="3358986"/>
            <a:ext cx="270567" cy="235039"/>
          </a:xfrm>
          <a:prstGeom prst="rect">
            <a:avLst/>
          </a:prstGeom>
          <a:noFill/>
          <a:ln>
            <a:noFill/>
          </a:ln>
        </p:spPr>
      </p:pic>
      <p:pic>
        <p:nvPicPr>
          <p:cNvPr id="1446" name="Google Shape;1446;p157"/>
          <p:cNvPicPr preferRelativeResize="0"/>
          <p:nvPr/>
        </p:nvPicPr>
        <p:blipFill rotWithShape="1">
          <a:blip r:embed="rId7">
            <a:alphaModFix/>
          </a:blip>
          <a:srcRect b="0" l="0" r="0" t="0"/>
          <a:stretch/>
        </p:blipFill>
        <p:spPr>
          <a:xfrm rot="-1435318">
            <a:off x="7369369" y="3294257"/>
            <a:ext cx="270567" cy="235039"/>
          </a:xfrm>
          <a:prstGeom prst="rect">
            <a:avLst/>
          </a:prstGeom>
          <a:noFill/>
          <a:ln>
            <a:noFill/>
          </a:ln>
        </p:spPr>
      </p:pic>
      <p:pic>
        <p:nvPicPr>
          <p:cNvPr id="1447" name="Google Shape;1447;p157"/>
          <p:cNvPicPr preferRelativeResize="0"/>
          <p:nvPr/>
        </p:nvPicPr>
        <p:blipFill rotWithShape="1">
          <a:blip r:embed="rId8">
            <a:alphaModFix/>
          </a:blip>
          <a:srcRect b="0" l="0" r="0" t="0"/>
          <a:stretch/>
        </p:blipFill>
        <p:spPr>
          <a:xfrm rot="-1414734">
            <a:off x="6915603" y="3512099"/>
            <a:ext cx="258556" cy="213593"/>
          </a:xfrm>
          <a:prstGeom prst="rect">
            <a:avLst/>
          </a:prstGeom>
          <a:noFill/>
          <a:ln>
            <a:noFill/>
          </a:ln>
        </p:spPr>
      </p:pic>
      <p:pic>
        <p:nvPicPr>
          <p:cNvPr id="1448" name="Google Shape;1448;p157"/>
          <p:cNvPicPr preferRelativeResize="0"/>
          <p:nvPr/>
        </p:nvPicPr>
        <p:blipFill rotWithShape="1">
          <a:blip r:embed="rId8">
            <a:alphaModFix/>
          </a:blip>
          <a:srcRect b="0" l="0" r="0" t="0"/>
          <a:stretch/>
        </p:blipFill>
        <p:spPr>
          <a:xfrm rot="-1414734">
            <a:off x="7064548" y="3445490"/>
            <a:ext cx="258556" cy="213593"/>
          </a:xfrm>
          <a:prstGeom prst="rect">
            <a:avLst/>
          </a:prstGeom>
          <a:noFill/>
          <a:ln>
            <a:noFill/>
          </a:ln>
        </p:spPr>
      </p:pic>
      <p:pic>
        <p:nvPicPr>
          <p:cNvPr id="1449" name="Google Shape;1449;p157"/>
          <p:cNvPicPr preferRelativeResize="0"/>
          <p:nvPr/>
        </p:nvPicPr>
        <p:blipFill rotWithShape="1">
          <a:blip r:embed="rId6">
            <a:alphaModFix/>
          </a:blip>
          <a:srcRect b="0" l="0" r="0" t="0"/>
          <a:stretch/>
        </p:blipFill>
        <p:spPr>
          <a:xfrm rot="-1414733">
            <a:off x="7525248" y="3241205"/>
            <a:ext cx="272058" cy="220679"/>
          </a:xfrm>
          <a:prstGeom prst="rect">
            <a:avLst/>
          </a:prstGeom>
          <a:noFill/>
          <a:ln>
            <a:noFill/>
          </a:ln>
        </p:spPr>
      </p:pic>
      <p:pic>
        <p:nvPicPr>
          <p:cNvPr id="1450" name="Google Shape;1450;p157"/>
          <p:cNvPicPr preferRelativeResize="0"/>
          <p:nvPr/>
        </p:nvPicPr>
        <p:blipFill rotWithShape="1">
          <a:blip r:embed="rId9">
            <a:alphaModFix/>
          </a:blip>
          <a:srcRect b="0" l="0" r="0" t="0"/>
          <a:stretch/>
        </p:blipFill>
        <p:spPr>
          <a:xfrm rot="-1414726">
            <a:off x="6760789" y="3571788"/>
            <a:ext cx="256726" cy="213484"/>
          </a:xfrm>
          <a:prstGeom prst="rect">
            <a:avLst/>
          </a:prstGeom>
          <a:noFill/>
          <a:ln>
            <a:noFill/>
          </a:ln>
        </p:spPr>
      </p:pic>
      <p:pic>
        <p:nvPicPr>
          <p:cNvPr id="1451" name="Google Shape;1451;p157"/>
          <p:cNvPicPr preferRelativeResize="0"/>
          <p:nvPr/>
        </p:nvPicPr>
        <p:blipFill rotWithShape="1">
          <a:blip r:embed="rId9">
            <a:alphaModFix/>
          </a:blip>
          <a:srcRect b="0" l="0" r="0" t="0"/>
          <a:stretch/>
        </p:blipFill>
        <p:spPr>
          <a:xfrm rot="-773698">
            <a:off x="8005026" y="3052928"/>
            <a:ext cx="256724" cy="213484"/>
          </a:xfrm>
          <a:prstGeom prst="rect">
            <a:avLst/>
          </a:prstGeom>
          <a:noFill/>
          <a:ln>
            <a:noFill/>
          </a:ln>
        </p:spPr>
      </p:pic>
      <p:pic>
        <p:nvPicPr>
          <p:cNvPr id="1452" name="Google Shape;1452;p157"/>
          <p:cNvPicPr preferRelativeResize="0"/>
          <p:nvPr/>
        </p:nvPicPr>
        <p:blipFill rotWithShape="1">
          <a:blip r:embed="rId6">
            <a:alphaModFix/>
          </a:blip>
          <a:srcRect b="0" l="0" r="0" t="0"/>
          <a:stretch/>
        </p:blipFill>
        <p:spPr>
          <a:xfrm>
            <a:off x="8816228" y="3012471"/>
            <a:ext cx="272058" cy="220680"/>
          </a:xfrm>
          <a:prstGeom prst="rect">
            <a:avLst/>
          </a:prstGeom>
          <a:noFill/>
          <a:ln>
            <a:noFill/>
          </a:ln>
        </p:spPr>
      </p:pic>
      <p:pic>
        <p:nvPicPr>
          <p:cNvPr id="1453" name="Google Shape;1453;p157"/>
          <p:cNvPicPr preferRelativeResize="0"/>
          <p:nvPr/>
        </p:nvPicPr>
        <p:blipFill rotWithShape="1">
          <a:blip r:embed="rId9">
            <a:alphaModFix/>
          </a:blip>
          <a:srcRect b="0" l="0" r="0" t="0"/>
          <a:stretch/>
        </p:blipFill>
        <p:spPr>
          <a:xfrm>
            <a:off x="8334235" y="3010829"/>
            <a:ext cx="256725" cy="213487"/>
          </a:xfrm>
          <a:prstGeom prst="rect">
            <a:avLst/>
          </a:prstGeom>
          <a:noFill/>
          <a:ln>
            <a:noFill/>
          </a:ln>
        </p:spPr>
      </p:pic>
      <p:pic>
        <p:nvPicPr>
          <p:cNvPr id="1454" name="Google Shape;1454;p157"/>
          <p:cNvPicPr preferRelativeResize="0"/>
          <p:nvPr/>
        </p:nvPicPr>
        <p:blipFill rotWithShape="1">
          <a:blip r:embed="rId9">
            <a:alphaModFix/>
          </a:blip>
          <a:srcRect b="0" l="0" r="0" t="0"/>
          <a:stretch/>
        </p:blipFill>
        <p:spPr>
          <a:xfrm>
            <a:off x="8658038" y="3008448"/>
            <a:ext cx="256725" cy="213487"/>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8" name="Shape 1458"/>
        <p:cNvGrpSpPr/>
        <p:nvPr/>
      </p:nvGrpSpPr>
      <p:grpSpPr>
        <a:xfrm>
          <a:off x="0" y="0"/>
          <a:ext cx="0" cy="0"/>
          <a:chOff x="0" y="0"/>
          <a:chExt cx="0" cy="0"/>
        </a:xfrm>
      </p:grpSpPr>
      <p:sp>
        <p:nvSpPr>
          <p:cNvPr id="1459" name="Google Shape;1459;p158"/>
          <p:cNvSpPr txBox="1"/>
          <p:nvPr>
            <p:ph type="title"/>
          </p:nvPr>
        </p:nvSpPr>
        <p:spPr>
          <a:xfrm>
            <a:off x="0" y="167914"/>
            <a:ext cx="9144000" cy="438900"/>
          </a:xfrm>
          <a:prstGeom prst="rect">
            <a:avLst/>
          </a:prstGeom>
        </p:spPr>
        <p:txBody>
          <a:bodyPr anchorCtr="0" anchor="t" bIns="34275" lIns="342900" spcFirstLastPara="1" rIns="68575" wrap="square" tIns="34275">
            <a:noAutofit/>
          </a:bodyPr>
          <a:lstStyle/>
          <a:p>
            <a:pPr indent="0" lvl="0" marL="0" rtl="0" algn="l">
              <a:spcBef>
                <a:spcPts val="0"/>
              </a:spcBef>
              <a:spcAft>
                <a:spcPts val="0"/>
              </a:spcAft>
              <a:buNone/>
            </a:pPr>
            <a:r>
              <a:t/>
            </a:r>
            <a:endParaRPr/>
          </a:p>
        </p:txBody>
      </p:sp>
      <p:grpSp>
        <p:nvGrpSpPr>
          <p:cNvPr id="1460" name="Google Shape;1460;p158"/>
          <p:cNvGrpSpPr/>
          <p:nvPr/>
        </p:nvGrpSpPr>
        <p:grpSpPr>
          <a:xfrm>
            <a:off x="2410119" y="1278715"/>
            <a:ext cx="4720006" cy="3310843"/>
            <a:chOff x="7471994" y="1431790"/>
            <a:chExt cx="4720006" cy="3310843"/>
          </a:xfrm>
        </p:grpSpPr>
        <p:grpSp>
          <p:nvGrpSpPr>
            <p:cNvPr id="1461" name="Google Shape;1461;p158"/>
            <p:cNvGrpSpPr/>
            <p:nvPr/>
          </p:nvGrpSpPr>
          <p:grpSpPr>
            <a:xfrm>
              <a:off x="7760422" y="1894807"/>
              <a:ext cx="4344579" cy="2824741"/>
              <a:chOff x="6015092" y="1748583"/>
              <a:chExt cx="3438527" cy="2235648"/>
            </a:xfrm>
          </p:grpSpPr>
          <p:pic>
            <p:nvPicPr>
              <p:cNvPr id="1462" name="Google Shape;1462;p158"/>
              <p:cNvPicPr preferRelativeResize="0"/>
              <p:nvPr/>
            </p:nvPicPr>
            <p:blipFill rotWithShape="1">
              <a:blip r:embed="rId3">
                <a:alphaModFix/>
              </a:blip>
              <a:srcRect b="0" l="0" r="0" t="0"/>
              <a:stretch/>
            </p:blipFill>
            <p:spPr>
              <a:xfrm rot="1343462">
                <a:off x="6804900" y="2019308"/>
                <a:ext cx="1679863" cy="1305833"/>
              </a:xfrm>
              <a:prstGeom prst="rect">
                <a:avLst/>
              </a:prstGeom>
              <a:noFill/>
              <a:ln>
                <a:noFill/>
              </a:ln>
              <a:effectLst>
                <a:outerShdw blurRad="50800" rotWithShape="0" algn="tl" dir="2700000" dist="38100">
                  <a:srgbClr val="000000">
                    <a:alpha val="40000"/>
                  </a:srgbClr>
                </a:outerShdw>
              </a:effectLst>
            </p:spPr>
          </p:pic>
          <p:sp>
            <p:nvSpPr>
              <p:cNvPr id="1463" name="Google Shape;1463;p158"/>
              <p:cNvSpPr/>
              <p:nvPr/>
            </p:nvSpPr>
            <p:spPr>
              <a:xfrm rot="6856771">
                <a:off x="7085145" y="2802013"/>
                <a:ext cx="363337" cy="1440436"/>
              </a:xfrm>
              <a:prstGeom prst="upArrow">
                <a:avLst>
                  <a:gd fmla="val 50000" name="adj1"/>
                  <a:gd fmla="val 50000" name="adj2"/>
                </a:avLst>
              </a:prstGeom>
              <a:solidFill>
                <a:srgbClr val="FFA7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1464" name="Google Shape;1464;p158"/>
              <p:cNvPicPr preferRelativeResize="0"/>
              <p:nvPr/>
            </p:nvPicPr>
            <p:blipFill rotWithShape="1">
              <a:blip r:embed="rId4">
                <a:alphaModFix/>
              </a:blip>
              <a:srcRect b="0" l="0" r="0" t="0"/>
              <a:stretch/>
            </p:blipFill>
            <p:spPr>
              <a:xfrm rot="-9399452">
                <a:off x="6277614" y="1936353"/>
                <a:ext cx="344743" cy="284792"/>
              </a:xfrm>
              <a:prstGeom prst="rect">
                <a:avLst/>
              </a:prstGeom>
              <a:noFill/>
              <a:ln>
                <a:noFill/>
              </a:ln>
            </p:spPr>
          </p:pic>
          <p:pic>
            <p:nvPicPr>
              <p:cNvPr id="1465" name="Google Shape;1465;p158"/>
              <p:cNvPicPr preferRelativeResize="0"/>
              <p:nvPr/>
            </p:nvPicPr>
            <p:blipFill rotWithShape="1">
              <a:blip r:embed="rId5">
                <a:alphaModFix/>
              </a:blip>
              <a:srcRect b="0" l="0" r="0" t="0"/>
              <a:stretch/>
            </p:blipFill>
            <p:spPr>
              <a:xfrm rot="-9399453">
                <a:off x="6465414" y="2024031"/>
                <a:ext cx="342303" cy="284645"/>
              </a:xfrm>
              <a:prstGeom prst="rect">
                <a:avLst/>
              </a:prstGeom>
              <a:noFill/>
              <a:ln>
                <a:noFill/>
              </a:ln>
            </p:spPr>
          </p:pic>
          <p:pic>
            <p:nvPicPr>
              <p:cNvPr id="1466" name="Google Shape;1466;p158"/>
              <p:cNvPicPr preferRelativeResize="0"/>
              <p:nvPr/>
            </p:nvPicPr>
            <p:blipFill rotWithShape="1">
              <a:blip r:embed="rId5">
                <a:alphaModFix/>
              </a:blip>
              <a:srcRect b="0" l="0" r="0" t="0"/>
              <a:stretch/>
            </p:blipFill>
            <p:spPr>
              <a:xfrm rot="-9399453">
                <a:off x="6862839" y="2194435"/>
                <a:ext cx="342303" cy="284645"/>
              </a:xfrm>
              <a:prstGeom prst="rect">
                <a:avLst/>
              </a:prstGeom>
              <a:noFill/>
              <a:ln>
                <a:noFill/>
              </a:ln>
            </p:spPr>
          </p:pic>
          <p:pic>
            <p:nvPicPr>
              <p:cNvPr id="1467" name="Google Shape;1467;p158"/>
              <p:cNvPicPr preferRelativeResize="0"/>
              <p:nvPr/>
            </p:nvPicPr>
            <p:blipFill rotWithShape="1">
              <a:blip r:embed="rId6">
                <a:alphaModFix/>
              </a:blip>
              <a:srcRect b="0" l="0" r="0" t="0"/>
              <a:stretch/>
            </p:blipFill>
            <p:spPr>
              <a:xfrm rot="-9420008">
                <a:off x="6061975" y="1838180"/>
                <a:ext cx="360752" cy="313383"/>
              </a:xfrm>
              <a:prstGeom prst="rect">
                <a:avLst/>
              </a:prstGeom>
              <a:noFill/>
              <a:ln>
                <a:noFill/>
              </a:ln>
            </p:spPr>
          </p:pic>
          <p:pic>
            <p:nvPicPr>
              <p:cNvPr id="1468" name="Google Shape;1468;p158"/>
              <p:cNvPicPr preferRelativeResize="0"/>
              <p:nvPr/>
            </p:nvPicPr>
            <p:blipFill rotWithShape="1">
              <a:blip r:embed="rId7">
                <a:alphaModFix/>
              </a:blip>
              <a:srcRect b="0" l="0" r="0" t="0"/>
              <a:stretch/>
            </p:blipFill>
            <p:spPr>
              <a:xfrm rot="-9399430">
                <a:off x="6654646" y="2097882"/>
                <a:ext cx="362742" cy="294239"/>
              </a:xfrm>
              <a:prstGeom prst="rect">
                <a:avLst/>
              </a:prstGeom>
              <a:noFill/>
              <a:ln>
                <a:noFill/>
              </a:ln>
            </p:spPr>
          </p:pic>
          <p:pic>
            <p:nvPicPr>
              <p:cNvPr id="1469" name="Google Shape;1469;p158"/>
              <p:cNvPicPr preferRelativeResize="0"/>
              <p:nvPr/>
            </p:nvPicPr>
            <p:blipFill rotWithShape="1">
              <a:blip r:embed="rId5">
                <a:alphaModFix/>
              </a:blip>
              <a:srcRect b="0" l="0" r="0" t="0"/>
              <a:stretch/>
            </p:blipFill>
            <p:spPr>
              <a:xfrm rot="-9399453">
                <a:off x="7263417" y="2364539"/>
                <a:ext cx="342303" cy="284645"/>
              </a:xfrm>
              <a:prstGeom prst="rect">
                <a:avLst/>
              </a:prstGeom>
              <a:noFill/>
              <a:ln>
                <a:noFill/>
              </a:ln>
            </p:spPr>
          </p:pic>
          <p:pic>
            <p:nvPicPr>
              <p:cNvPr id="1470" name="Google Shape;1470;p158"/>
              <p:cNvPicPr preferRelativeResize="0"/>
              <p:nvPr/>
            </p:nvPicPr>
            <p:blipFill rotWithShape="1">
              <a:blip r:embed="rId7">
                <a:alphaModFix/>
              </a:blip>
              <a:srcRect b="0" l="0" r="0" t="0"/>
              <a:stretch/>
            </p:blipFill>
            <p:spPr>
              <a:xfrm rot="-9399430">
                <a:off x="7055224" y="2267986"/>
                <a:ext cx="362742" cy="294239"/>
              </a:xfrm>
              <a:prstGeom prst="rect">
                <a:avLst/>
              </a:prstGeom>
              <a:noFill/>
              <a:ln>
                <a:noFill/>
              </a:ln>
            </p:spPr>
          </p:pic>
          <p:pic>
            <p:nvPicPr>
              <p:cNvPr id="1471" name="Google Shape;1471;p158"/>
              <p:cNvPicPr preferRelativeResize="0"/>
              <p:nvPr/>
            </p:nvPicPr>
            <p:blipFill rotWithShape="1">
              <a:blip r:embed="rId5">
                <a:alphaModFix/>
              </a:blip>
              <a:srcRect b="0" l="0" r="0" t="0"/>
              <a:stretch/>
            </p:blipFill>
            <p:spPr>
              <a:xfrm rot="-9399453">
                <a:off x="8259785" y="2784172"/>
                <a:ext cx="342303" cy="284645"/>
              </a:xfrm>
              <a:prstGeom prst="rect">
                <a:avLst/>
              </a:prstGeom>
              <a:noFill/>
              <a:ln>
                <a:noFill/>
              </a:ln>
            </p:spPr>
          </p:pic>
          <p:pic>
            <p:nvPicPr>
              <p:cNvPr id="1472" name="Google Shape;1472;p158"/>
              <p:cNvPicPr preferRelativeResize="0"/>
              <p:nvPr/>
            </p:nvPicPr>
            <p:blipFill rotWithShape="1">
              <a:blip r:embed="rId7">
                <a:alphaModFix/>
              </a:blip>
              <a:srcRect b="0" l="0" r="0" t="0"/>
              <a:stretch/>
            </p:blipFill>
            <p:spPr>
              <a:xfrm rot="-9399430">
                <a:off x="7454175" y="2437385"/>
                <a:ext cx="362742" cy="294239"/>
              </a:xfrm>
              <a:prstGeom prst="rect">
                <a:avLst/>
              </a:prstGeom>
              <a:noFill/>
              <a:ln>
                <a:noFill/>
              </a:ln>
            </p:spPr>
          </p:pic>
          <p:pic>
            <p:nvPicPr>
              <p:cNvPr id="1473" name="Google Shape;1473;p158"/>
              <p:cNvPicPr preferRelativeResize="0"/>
              <p:nvPr/>
            </p:nvPicPr>
            <p:blipFill rotWithShape="1">
              <a:blip r:embed="rId4">
                <a:alphaModFix/>
              </a:blip>
              <a:srcRect b="0" l="0" r="0" t="0"/>
              <a:stretch/>
            </p:blipFill>
            <p:spPr>
              <a:xfrm rot="-9399452">
                <a:off x="7660529" y="2526866"/>
                <a:ext cx="344743" cy="284792"/>
              </a:xfrm>
              <a:prstGeom prst="rect">
                <a:avLst/>
              </a:prstGeom>
              <a:noFill/>
              <a:ln>
                <a:noFill/>
              </a:ln>
            </p:spPr>
          </p:pic>
          <p:pic>
            <p:nvPicPr>
              <p:cNvPr id="1474" name="Google Shape;1474;p158"/>
              <p:cNvPicPr preferRelativeResize="0"/>
              <p:nvPr/>
            </p:nvPicPr>
            <p:blipFill rotWithShape="1">
              <a:blip r:embed="rId7">
                <a:alphaModFix/>
              </a:blip>
              <a:srcRect b="0" l="0" r="0" t="0"/>
              <a:stretch/>
            </p:blipFill>
            <p:spPr>
              <a:xfrm rot="-9399430">
                <a:off x="7854139" y="2604433"/>
                <a:ext cx="362742" cy="294239"/>
              </a:xfrm>
              <a:prstGeom prst="rect">
                <a:avLst/>
              </a:prstGeom>
              <a:noFill/>
              <a:ln>
                <a:noFill/>
              </a:ln>
            </p:spPr>
          </p:pic>
          <p:pic>
            <p:nvPicPr>
              <p:cNvPr id="1475" name="Google Shape;1475;p158"/>
              <p:cNvPicPr preferRelativeResize="0"/>
              <p:nvPr/>
            </p:nvPicPr>
            <p:blipFill rotWithShape="1">
              <a:blip r:embed="rId4">
                <a:alphaModFix/>
              </a:blip>
              <a:srcRect b="0" l="0" r="0" t="0"/>
              <a:stretch/>
            </p:blipFill>
            <p:spPr>
              <a:xfrm rot="-9399452">
                <a:off x="8061414" y="2693478"/>
                <a:ext cx="344743" cy="284792"/>
              </a:xfrm>
              <a:prstGeom prst="rect">
                <a:avLst/>
              </a:prstGeom>
              <a:noFill/>
              <a:ln>
                <a:noFill/>
              </a:ln>
            </p:spPr>
          </p:pic>
          <p:pic>
            <p:nvPicPr>
              <p:cNvPr id="1476" name="Google Shape;1476;p158"/>
              <p:cNvPicPr preferRelativeResize="0"/>
              <p:nvPr/>
            </p:nvPicPr>
            <p:blipFill rotWithShape="1">
              <a:blip r:embed="rId6">
                <a:alphaModFix/>
              </a:blip>
              <a:srcRect b="0" l="0" r="0" t="0"/>
              <a:stretch/>
            </p:blipFill>
            <p:spPr>
              <a:xfrm rot="-9420008">
                <a:off x="8656200" y="2952348"/>
                <a:ext cx="360752" cy="313383"/>
              </a:xfrm>
              <a:prstGeom prst="rect">
                <a:avLst/>
              </a:prstGeom>
              <a:noFill/>
              <a:ln>
                <a:noFill/>
              </a:ln>
            </p:spPr>
          </p:pic>
          <p:pic>
            <p:nvPicPr>
              <p:cNvPr id="1477" name="Google Shape;1477;p158"/>
              <p:cNvPicPr preferRelativeResize="0"/>
              <p:nvPr/>
            </p:nvPicPr>
            <p:blipFill rotWithShape="1">
              <a:blip r:embed="rId4">
                <a:alphaModFix/>
              </a:blip>
              <a:srcRect b="0" l="0" r="0" t="0"/>
              <a:stretch/>
            </p:blipFill>
            <p:spPr>
              <a:xfrm rot="-9399452">
                <a:off x="8462153" y="2869624"/>
                <a:ext cx="344743" cy="284792"/>
              </a:xfrm>
              <a:prstGeom prst="rect">
                <a:avLst/>
              </a:prstGeom>
              <a:noFill/>
              <a:ln>
                <a:noFill/>
              </a:ln>
            </p:spPr>
          </p:pic>
          <p:pic>
            <p:nvPicPr>
              <p:cNvPr id="1478" name="Google Shape;1478;p158"/>
              <p:cNvPicPr preferRelativeResize="0"/>
              <p:nvPr/>
            </p:nvPicPr>
            <p:blipFill rotWithShape="1">
              <a:blip r:embed="rId5">
                <a:alphaModFix/>
              </a:blip>
              <a:srcRect b="0" l="0" r="0" t="0"/>
              <a:stretch/>
            </p:blipFill>
            <p:spPr>
              <a:xfrm rot="-9399453">
                <a:off x="9068933" y="3138171"/>
                <a:ext cx="342303" cy="284645"/>
              </a:xfrm>
              <a:prstGeom prst="rect">
                <a:avLst/>
              </a:prstGeom>
              <a:noFill/>
              <a:ln>
                <a:noFill/>
              </a:ln>
            </p:spPr>
          </p:pic>
          <p:pic>
            <p:nvPicPr>
              <p:cNvPr id="1479" name="Google Shape;1479;p158"/>
              <p:cNvPicPr preferRelativeResize="0"/>
              <p:nvPr/>
            </p:nvPicPr>
            <p:blipFill rotWithShape="1">
              <a:blip r:embed="rId4">
                <a:alphaModFix/>
              </a:blip>
              <a:srcRect b="0" l="0" r="0" t="0"/>
              <a:stretch/>
            </p:blipFill>
            <p:spPr>
              <a:xfrm rot="-9399452">
                <a:off x="8870562" y="3047477"/>
                <a:ext cx="344743" cy="284792"/>
              </a:xfrm>
              <a:prstGeom prst="rect">
                <a:avLst/>
              </a:prstGeom>
              <a:noFill/>
              <a:ln>
                <a:noFill/>
              </a:ln>
            </p:spPr>
          </p:pic>
          <p:pic>
            <p:nvPicPr>
              <p:cNvPr id="1480" name="Google Shape;1480;p158"/>
              <p:cNvPicPr preferRelativeResize="0"/>
              <p:nvPr/>
            </p:nvPicPr>
            <p:blipFill rotWithShape="1">
              <a:blip r:embed="rId4">
                <a:alphaModFix/>
              </a:blip>
              <a:srcRect b="0" l="0" r="0" t="0"/>
              <a:stretch/>
            </p:blipFill>
            <p:spPr>
              <a:xfrm rot="1464214">
                <a:off x="6501291" y="2303495"/>
                <a:ext cx="344738" cy="284792"/>
              </a:xfrm>
              <a:prstGeom prst="rect">
                <a:avLst/>
              </a:prstGeom>
              <a:noFill/>
              <a:ln>
                <a:noFill/>
              </a:ln>
            </p:spPr>
          </p:pic>
          <p:pic>
            <p:nvPicPr>
              <p:cNvPr id="1481" name="Google Shape;1481;p158"/>
              <p:cNvPicPr preferRelativeResize="0"/>
              <p:nvPr/>
            </p:nvPicPr>
            <p:blipFill rotWithShape="1">
              <a:blip r:embed="rId5">
                <a:alphaModFix/>
              </a:blip>
              <a:srcRect b="0" l="0" r="0" t="0"/>
              <a:stretch/>
            </p:blipFill>
            <p:spPr>
              <a:xfrm rot="1464238">
                <a:off x="6323609" y="2214725"/>
                <a:ext cx="342300" cy="284650"/>
              </a:xfrm>
              <a:prstGeom prst="rect">
                <a:avLst/>
              </a:prstGeom>
              <a:noFill/>
              <a:ln>
                <a:noFill/>
              </a:ln>
            </p:spPr>
          </p:pic>
          <p:pic>
            <p:nvPicPr>
              <p:cNvPr id="1482" name="Google Shape;1482;p158"/>
              <p:cNvPicPr preferRelativeResize="0"/>
              <p:nvPr/>
            </p:nvPicPr>
            <p:blipFill rotWithShape="1">
              <a:blip r:embed="rId7">
                <a:alphaModFix/>
              </a:blip>
              <a:srcRect b="0" l="0" r="0" t="0"/>
              <a:stretch/>
            </p:blipFill>
            <p:spPr>
              <a:xfrm rot="1464213">
                <a:off x="6108212" y="2125000"/>
                <a:ext cx="362743" cy="294242"/>
              </a:xfrm>
              <a:prstGeom prst="rect">
                <a:avLst/>
              </a:prstGeom>
              <a:noFill/>
              <a:ln>
                <a:noFill/>
              </a:ln>
            </p:spPr>
          </p:pic>
          <p:pic>
            <p:nvPicPr>
              <p:cNvPr id="1483" name="Google Shape;1483;p158"/>
              <p:cNvPicPr preferRelativeResize="0"/>
              <p:nvPr/>
            </p:nvPicPr>
            <p:blipFill rotWithShape="1">
              <a:blip r:embed="rId4">
                <a:alphaModFix/>
              </a:blip>
              <a:srcRect b="0" l="0" r="0" t="0"/>
              <a:stretch/>
            </p:blipFill>
            <p:spPr>
              <a:xfrm rot="1464214">
                <a:off x="6900757" y="2473600"/>
                <a:ext cx="344738" cy="284792"/>
              </a:xfrm>
              <a:prstGeom prst="rect">
                <a:avLst/>
              </a:prstGeom>
              <a:noFill/>
              <a:ln>
                <a:noFill/>
              </a:ln>
            </p:spPr>
          </p:pic>
          <p:pic>
            <p:nvPicPr>
              <p:cNvPr id="1484" name="Google Shape;1484;p158"/>
              <p:cNvPicPr preferRelativeResize="0"/>
              <p:nvPr/>
            </p:nvPicPr>
            <p:blipFill rotWithShape="1">
              <a:blip r:embed="rId6">
                <a:alphaModFix/>
              </a:blip>
              <a:srcRect b="0" l="0" r="0" t="0"/>
              <a:stretch/>
            </p:blipFill>
            <p:spPr>
              <a:xfrm rot="1443656">
                <a:off x="6706807" y="2374612"/>
                <a:ext cx="360753" cy="313382"/>
              </a:xfrm>
              <a:prstGeom prst="rect">
                <a:avLst/>
              </a:prstGeom>
              <a:noFill/>
              <a:ln>
                <a:noFill/>
              </a:ln>
            </p:spPr>
          </p:pic>
          <p:pic>
            <p:nvPicPr>
              <p:cNvPr id="1485" name="Google Shape;1485;p158"/>
              <p:cNvPicPr preferRelativeResize="0"/>
              <p:nvPr/>
            </p:nvPicPr>
            <p:blipFill rotWithShape="1">
              <a:blip r:embed="rId6">
                <a:alphaModFix/>
              </a:blip>
              <a:srcRect b="0" l="0" r="0" t="0"/>
              <a:stretch/>
            </p:blipFill>
            <p:spPr>
              <a:xfrm rot="1443656">
                <a:off x="7106935" y="2544815"/>
                <a:ext cx="360753" cy="313382"/>
              </a:xfrm>
              <a:prstGeom prst="rect">
                <a:avLst/>
              </a:prstGeom>
              <a:noFill/>
              <a:ln>
                <a:noFill/>
              </a:ln>
            </p:spPr>
          </p:pic>
          <p:pic>
            <p:nvPicPr>
              <p:cNvPr id="1486" name="Google Shape;1486;p158"/>
              <p:cNvPicPr preferRelativeResize="0"/>
              <p:nvPr/>
            </p:nvPicPr>
            <p:blipFill rotWithShape="1">
              <a:blip r:embed="rId4">
                <a:alphaModFix/>
              </a:blip>
              <a:srcRect b="0" l="0" r="0" t="0"/>
              <a:stretch/>
            </p:blipFill>
            <p:spPr>
              <a:xfrm rot="1464214">
                <a:off x="7302113" y="2637425"/>
                <a:ext cx="344738" cy="284792"/>
              </a:xfrm>
              <a:prstGeom prst="rect">
                <a:avLst/>
              </a:prstGeom>
              <a:noFill/>
              <a:ln>
                <a:noFill/>
              </a:ln>
            </p:spPr>
          </p:pic>
          <p:pic>
            <p:nvPicPr>
              <p:cNvPr id="1487" name="Google Shape;1487;p158"/>
              <p:cNvPicPr preferRelativeResize="0"/>
              <p:nvPr/>
            </p:nvPicPr>
            <p:blipFill rotWithShape="1">
              <a:blip r:embed="rId6">
                <a:alphaModFix/>
              </a:blip>
              <a:srcRect b="0" l="0" r="0" t="0"/>
              <a:stretch/>
            </p:blipFill>
            <p:spPr>
              <a:xfrm rot="1443656">
                <a:off x="7505157" y="2713766"/>
                <a:ext cx="360753" cy="313382"/>
              </a:xfrm>
              <a:prstGeom prst="rect">
                <a:avLst/>
              </a:prstGeom>
              <a:noFill/>
              <a:ln>
                <a:noFill/>
              </a:ln>
            </p:spPr>
          </p:pic>
        </p:grpSp>
        <p:pic>
          <p:nvPicPr>
            <p:cNvPr id="1488" name="Google Shape;1488;p158"/>
            <p:cNvPicPr preferRelativeResize="0"/>
            <p:nvPr/>
          </p:nvPicPr>
          <p:blipFill rotWithShape="1">
            <a:blip r:embed="rId8">
              <a:alphaModFix/>
            </a:blip>
            <a:srcRect b="0" l="0" r="46355" t="0"/>
            <a:stretch/>
          </p:blipFill>
          <p:spPr>
            <a:xfrm>
              <a:off x="11776913" y="3286483"/>
              <a:ext cx="415087" cy="1181692"/>
            </a:xfrm>
            <a:prstGeom prst="rect">
              <a:avLst/>
            </a:prstGeom>
            <a:noFill/>
            <a:ln>
              <a:noFill/>
            </a:ln>
          </p:spPr>
        </p:pic>
        <p:sp>
          <p:nvSpPr>
            <p:cNvPr id="1489" name="Google Shape;1489;p158"/>
            <p:cNvSpPr txBox="1"/>
            <p:nvPr/>
          </p:nvSpPr>
          <p:spPr>
            <a:xfrm>
              <a:off x="9151295" y="1795927"/>
              <a:ext cx="1574100" cy="338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1600">
                  <a:solidFill>
                    <a:srgbClr val="7F7F7F"/>
                  </a:solidFill>
                  <a:latin typeface="Calibri"/>
                  <a:ea typeface="Calibri"/>
                  <a:cs typeface="Calibri"/>
                  <a:sym typeface="Calibri"/>
                </a:rPr>
                <a:t>DNA Polymerase</a:t>
              </a:r>
              <a:endParaRPr/>
            </a:p>
          </p:txBody>
        </p:sp>
        <p:sp>
          <p:nvSpPr>
            <p:cNvPr id="1490" name="Google Shape;1490;p158"/>
            <p:cNvSpPr txBox="1"/>
            <p:nvPr/>
          </p:nvSpPr>
          <p:spPr>
            <a:xfrm>
              <a:off x="7471994" y="2713592"/>
              <a:ext cx="728700" cy="585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1600">
                  <a:solidFill>
                    <a:srgbClr val="7F7F7F"/>
                  </a:solidFill>
                  <a:latin typeface="Calibri"/>
                  <a:ea typeface="Calibri"/>
                  <a:cs typeface="Calibri"/>
                  <a:sym typeface="Calibri"/>
                </a:rPr>
                <a:t>New</a:t>
              </a:r>
              <a:endParaRPr/>
            </a:p>
            <a:p>
              <a:pPr indent="0" lvl="0" marL="0" marR="0" rtl="0" algn="ctr">
                <a:spcBef>
                  <a:spcPts val="0"/>
                </a:spcBef>
                <a:spcAft>
                  <a:spcPts val="0"/>
                </a:spcAft>
                <a:buNone/>
              </a:pPr>
              <a:r>
                <a:rPr lang="en" sz="1600">
                  <a:solidFill>
                    <a:srgbClr val="7F7F7F"/>
                  </a:solidFill>
                  <a:latin typeface="Calibri"/>
                  <a:ea typeface="Calibri"/>
                  <a:cs typeface="Calibri"/>
                  <a:sym typeface="Calibri"/>
                </a:rPr>
                <a:t>Strand</a:t>
              </a:r>
              <a:endParaRPr/>
            </a:p>
          </p:txBody>
        </p:sp>
        <p:sp>
          <p:nvSpPr>
            <p:cNvPr id="1491" name="Google Shape;1491;p158"/>
            <p:cNvSpPr txBox="1"/>
            <p:nvPr/>
          </p:nvSpPr>
          <p:spPr>
            <a:xfrm>
              <a:off x="8180103" y="3486713"/>
              <a:ext cx="373800" cy="400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 sz="2000">
                  <a:solidFill>
                    <a:srgbClr val="7F7F7F"/>
                  </a:solidFill>
                  <a:latin typeface="Calibri"/>
                  <a:ea typeface="Calibri"/>
                  <a:cs typeface="Calibri"/>
                  <a:sym typeface="Calibri"/>
                </a:rPr>
                <a:t>5'</a:t>
              </a:r>
              <a:endParaRPr/>
            </a:p>
          </p:txBody>
        </p:sp>
        <p:sp>
          <p:nvSpPr>
            <p:cNvPr id="1492" name="Google Shape;1492;p158"/>
            <p:cNvSpPr txBox="1"/>
            <p:nvPr/>
          </p:nvSpPr>
          <p:spPr>
            <a:xfrm>
              <a:off x="10151087" y="4342433"/>
              <a:ext cx="373800" cy="400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 sz="2000">
                  <a:solidFill>
                    <a:srgbClr val="7F7F7F"/>
                  </a:solidFill>
                  <a:latin typeface="Calibri"/>
                  <a:ea typeface="Calibri"/>
                  <a:cs typeface="Calibri"/>
                  <a:sym typeface="Calibri"/>
                </a:rPr>
                <a:t>3'</a:t>
              </a:r>
              <a:endParaRPr/>
            </a:p>
          </p:txBody>
        </p:sp>
        <p:sp>
          <p:nvSpPr>
            <p:cNvPr id="1493" name="Google Shape;1493;p158"/>
            <p:cNvSpPr txBox="1"/>
            <p:nvPr/>
          </p:nvSpPr>
          <p:spPr>
            <a:xfrm>
              <a:off x="7848909" y="1431790"/>
              <a:ext cx="951000" cy="585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1600">
                  <a:solidFill>
                    <a:srgbClr val="7F7F7F"/>
                  </a:solidFill>
                  <a:latin typeface="Calibri"/>
                  <a:ea typeface="Calibri"/>
                  <a:cs typeface="Calibri"/>
                  <a:sym typeface="Calibri"/>
                </a:rPr>
                <a:t>Template</a:t>
              </a:r>
              <a:endParaRPr/>
            </a:p>
            <a:p>
              <a:pPr indent="0" lvl="0" marL="0" marR="0" rtl="0" algn="ctr">
                <a:spcBef>
                  <a:spcPts val="0"/>
                </a:spcBef>
                <a:spcAft>
                  <a:spcPts val="0"/>
                </a:spcAft>
                <a:buNone/>
              </a:pPr>
              <a:r>
                <a:rPr lang="en" sz="1600">
                  <a:solidFill>
                    <a:srgbClr val="7F7F7F"/>
                  </a:solidFill>
                  <a:latin typeface="Calibri"/>
                  <a:ea typeface="Calibri"/>
                  <a:cs typeface="Calibri"/>
                  <a:sym typeface="Calibri"/>
                </a:rPr>
                <a:t>Strand</a:t>
              </a:r>
              <a:endParaRPr/>
            </a:p>
          </p:txBody>
        </p:sp>
      </p:gr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8" name="Shape 1498"/>
        <p:cNvGrpSpPr/>
        <p:nvPr/>
      </p:nvGrpSpPr>
      <p:grpSpPr>
        <a:xfrm>
          <a:off x="0" y="0"/>
          <a:ext cx="0" cy="0"/>
          <a:chOff x="0" y="0"/>
          <a:chExt cx="0" cy="0"/>
        </a:xfrm>
      </p:grpSpPr>
      <p:sp>
        <p:nvSpPr>
          <p:cNvPr id="1499" name="Google Shape;1499;p159"/>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500" name="Google Shape;1500;p159"/>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1200"/>
              </a:spcAft>
              <a:buClr>
                <a:schemeClr val="dk1"/>
              </a:buClr>
              <a:buSzPts val="3000"/>
              <a:buFont typeface="Open Sans"/>
              <a:buNone/>
            </a:pPr>
            <a:r>
              <a:rPr lang="en"/>
              <a:t>Model DNA Replication</a:t>
            </a:r>
            <a:endParaRPr/>
          </a:p>
        </p:txBody>
      </p:sp>
      <p:sp>
        <p:nvSpPr>
          <p:cNvPr id="1501" name="Google Shape;1501;p159"/>
          <p:cNvSpPr txBox="1"/>
          <p:nvPr>
            <p:ph idx="2" type="body"/>
          </p:nvPr>
        </p:nvSpPr>
        <p:spPr>
          <a:xfrm>
            <a:off x="1570603" y="1561885"/>
            <a:ext cx="1729800" cy="2169600"/>
          </a:xfrm>
          <a:prstGeom prst="rect">
            <a:avLst/>
          </a:prstGeom>
          <a:noFill/>
          <a:ln>
            <a:noFill/>
          </a:ln>
        </p:spPr>
        <p:txBody>
          <a:bodyPr anchorCtr="0" anchor="t" bIns="34275" lIns="68575" spcFirstLastPara="1" rIns="68575" wrap="square" tIns="34275">
            <a:noAutofit/>
          </a:bodyPr>
          <a:lstStyle/>
          <a:p>
            <a:pPr indent="0" lvl="0" marL="0" rtl="0" algn="ctr">
              <a:lnSpc>
                <a:spcPct val="100000"/>
              </a:lnSpc>
              <a:spcBef>
                <a:spcPts val="0"/>
              </a:spcBef>
              <a:spcAft>
                <a:spcPts val="1200"/>
              </a:spcAft>
              <a:buClr>
                <a:schemeClr val="dk1"/>
              </a:buClr>
              <a:buSzPts val="1800"/>
              <a:buNone/>
            </a:pPr>
            <a:r>
              <a:rPr b="1" lang="en" sz="1800"/>
              <a:t>Use the three enzymes together and model DNA replication. </a:t>
            </a:r>
            <a:endParaRPr/>
          </a:p>
        </p:txBody>
      </p:sp>
      <p:pic>
        <p:nvPicPr>
          <p:cNvPr id="1502" name="Google Shape;1502;p159"/>
          <p:cNvPicPr preferRelativeResize="0"/>
          <p:nvPr/>
        </p:nvPicPr>
        <p:blipFill rotWithShape="1">
          <a:blip r:embed="rId3">
            <a:alphaModFix/>
          </a:blip>
          <a:srcRect b="0" l="0" r="0" t="0"/>
          <a:stretch/>
        </p:blipFill>
        <p:spPr>
          <a:xfrm rot="9459166">
            <a:off x="3611927" y="2549312"/>
            <a:ext cx="1168614" cy="908415"/>
          </a:xfrm>
          <a:prstGeom prst="rect">
            <a:avLst/>
          </a:prstGeom>
          <a:noFill/>
          <a:ln>
            <a:noFill/>
          </a:ln>
          <a:effectLst>
            <a:outerShdw blurRad="38100" rotWithShape="0" algn="tl" dir="2700000" dist="28575">
              <a:srgbClr val="000000">
                <a:alpha val="40000"/>
              </a:srgbClr>
            </a:outerShdw>
          </a:effectLst>
        </p:spPr>
      </p:pic>
      <p:pic>
        <p:nvPicPr>
          <p:cNvPr id="1503" name="Google Shape;1503;p159"/>
          <p:cNvPicPr preferRelativeResize="0"/>
          <p:nvPr/>
        </p:nvPicPr>
        <p:blipFill rotWithShape="1">
          <a:blip r:embed="rId4">
            <a:alphaModFix/>
          </a:blip>
          <a:srcRect b="0" l="0" r="-735" t="0"/>
          <a:stretch/>
        </p:blipFill>
        <p:spPr>
          <a:xfrm>
            <a:off x="5292683" y="1502956"/>
            <a:ext cx="3009415" cy="1888061"/>
          </a:xfrm>
          <a:prstGeom prst="rect">
            <a:avLst/>
          </a:prstGeom>
          <a:noFill/>
          <a:ln>
            <a:noFill/>
          </a:ln>
          <a:effectLst>
            <a:outerShdw blurRad="38100" rotWithShape="0" algn="tl" dir="2700000" dist="28575">
              <a:srgbClr val="000000">
                <a:alpha val="40000"/>
              </a:srgbClr>
            </a:outerShdw>
          </a:effectLst>
        </p:spPr>
      </p:pic>
      <p:pic>
        <p:nvPicPr>
          <p:cNvPr id="1504" name="Google Shape;1504;p159"/>
          <p:cNvPicPr preferRelativeResize="0"/>
          <p:nvPr/>
        </p:nvPicPr>
        <p:blipFill rotWithShape="1">
          <a:blip r:embed="rId3">
            <a:alphaModFix/>
          </a:blip>
          <a:srcRect b="0" l="0" r="0" t="0"/>
          <a:stretch/>
        </p:blipFill>
        <p:spPr>
          <a:xfrm rot="1343457">
            <a:off x="3812404" y="1421676"/>
            <a:ext cx="1168613" cy="908414"/>
          </a:xfrm>
          <a:prstGeom prst="rect">
            <a:avLst/>
          </a:prstGeom>
          <a:noFill/>
          <a:ln>
            <a:noFill/>
          </a:ln>
          <a:effectLst>
            <a:outerShdw blurRad="38100" rotWithShape="0" algn="tl" dir="2700000" dist="28575">
              <a:srgbClr val="000000">
                <a:alpha val="40000"/>
              </a:srgbClr>
            </a:outerShdw>
          </a:effectLst>
        </p:spPr>
      </p:pic>
      <p:grpSp>
        <p:nvGrpSpPr>
          <p:cNvPr id="1505" name="Google Shape;1505;p159"/>
          <p:cNvGrpSpPr/>
          <p:nvPr/>
        </p:nvGrpSpPr>
        <p:grpSpPr>
          <a:xfrm>
            <a:off x="1632995" y="3820985"/>
            <a:ext cx="6797390" cy="425913"/>
            <a:chOff x="2042237" y="2861115"/>
            <a:chExt cx="9063187" cy="567884"/>
          </a:xfrm>
        </p:grpSpPr>
        <p:pic>
          <p:nvPicPr>
            <p:cNvPr id="1506" name="Google Shape;1506;p159"/>
            <p:cNvPicPr preferRelativeResize="0"/>
            <p:nvPr/>
          </p:nvPicPr>
          <p:blipFill rotWithShape="1">
            <a:blip r:embed="rId5">
              <a:alphaModFix/>
            </a:blip>
            <a:srcRect b="0" l="0" r="0" t="0"/>
            <a:stretch/>
          </p:blipFill>
          <p:spPr>
            <a:xfrm>
              <a:off x="3723774" y="3126166"/>
              <a:ext cx="324076" cy="284793"/>
            </a:xfrm>
            <a:prstGeom prst="rect">
              <a:avLst/>
            </a:prstGeom>
            <a:noFill/>
            <a:ln>
              <a:noFill/>
            </a:ln>
          </p:spPr>
        </p:pic>
        <p:pic>
          <p:nvPicPr>
            <p:cNvPr id="1507" name="Google Shape;1507;p159"/>
            <p:cNvPicPr preferRelativeResize="0"/>
            <p:nvPr/>
          </p:nvPicPr>
          <p:blipFill rotWithShape="1">
            <a:blip r:embed="rId5">
              <a:alphaModFix/>
            </a:blip>
            <a:srcRect b="0" l="0" r="0" t="0"/>
            <a:stretch/>
          </p:blipFill>
          <p:spPr>
            <a:xfrm>
              <a:off x="3293123" y="3134048"/>
              <a:ext cx="324076" cy="284793"/>
            </a:xfrm>
            <a:prstGeom prst="rect">
              <a:avLst/>
            </a:prstGeom>
            <a:noFill/>
            <a:ln>
              <a:noFill/>
            </a:ln>
          </p:spPr>
        </p:pic>
        <p:pic>
          <p:nvPicPr>
            <p:cNvPr id="1508" name="Google Shape;1508;p159"/>
            <p:cNvPicPr preferRelativeResize="0"/>
            <p:nvPr/>
          </p:nvPicPr>
          <p:blipFill rotWithShape="1">
            <a:blip r:embed="rId6">
              <a:alphaModFix/>
            </a:blip>
            <a:srcRect b="0" l="0" r="0" t="0"/>
            <a:stretch/>
          </p:blipFill>
          <p:spPr>
            <a:xfrm>
              <a:off x="3080582" y="3122085"/>
              <a:ext cx="321783" cy="284649"/>
            </a:xfrm>
            <a:prstGeom prst="rect">
              <a:avLst/>
            </a:prstGeom>
            <a:noFill/>
            <a:ln>
              <a:noFill/>
            </a:ln>
          </p:spPr>
        </p:pic>
        <p:pic>
          <p:nvPicPr>
            <p:cNvPr id="1509" name="Google Shape;1509;p159"/>
            <p:cNvPicPr preferRelativeResize="0"/>
            <p:nvPr/>
          </p:nvPicPr>
          <p:blipFill rotWithShape="1">
            <a:blip r:embed="rId7">
              <a:alphaModFix/>
            </a:blip>
            <a:srcRect b="0" l="0" r="0" t="0"/>
            <a:stretch/>
          </p:blipFill>
          <p:spPr>
            <a:xfrm>
              <a:off x="2424655" y="3127807"/>
              <a:ext cx="340999" cy="294241"/>
            </a:xfrm>
            <a:prstGeom prst="rect">
              <a:avLst/>
            </a:prstGeom>
            <a:noFill/>
            <a:ln>
              <a:noFill/>
            </a:ln>
          </p:spPr>
        </p:pic>
        <p:pic>
          <p:nvPicPr>
            <p:cNvPr id="1510" name="Google Shape;1510;p159"/>
            <p:cNvPicPr preferRelativeResize="0"/>
            <p:nvPr/>
          </p:nvPicPr>
          <p:blipFill rotWithShape="1">
            <a:blip r:embed="rId7">
              <a:alphaModFix/>
            </a:blip>
            <a:srcRect b="0" l="0" r="0" t="0"/>
            <a:stretch/>
          </p:blipFill>
          <p:spPr>
            <a:xfrm>
              <a:off x="2212255" y="3134759"/>
              <a:ext cx="340999" cy="294241"/>
            </a:xfrm>
            <a:prstGeom prst="rect">
              <a:avLst/>
            </a:prstGeom>
            <a:noFill/>
            <a:ln>
              <a:noFill/>
            </a:ln>
          </p:spPr>
        </p:pic>
        <p:pic>
          <p:nvPicPr>
            <p:cNvPr id="1511" name="Google Shape;1511;p159"/>
            <p:cNvPicPr preferRelativeResize="0"/>
            <p:nvPr/>
          </p:nvPicPr>
          <p:blipFill rotWithShape="1">
            <a:blip r:embed="rId8">
              <a:alphaModFix/>
            </a:blip>
            <a:srcRect b="0" l="0" r="0" t="0"/>
            <a:stretch/>
          </p:blipFill>
          <p:spPr>
            <a:xfrm rot="-20595">
              <a:off x="2643616" y="3107651"/>
              <a:ext cx="339127" cy="313382"/>
            </a:xfrm>
            <a:prstGeom prst="rect">
              <a:avLst/>
            </a:prstGeom>
            <a:noFill/>
            <a:ln>
              <a:noFill/>
            </a:ln>
          </p:spPr>
        </p:pic>
        <p:pic>
          <p:nvPicPr>
            <p:cNvPr id="1512" name="Google Shape;1512;p159"/>
            <p:cNvPicPr preferRelativeResize="0"/>
            <p:nvPr/>
          </p:nvPicPr>
          <p:blipFill rotWithShape="1">
            <a:blip r:embed="rId7">
              <a:alphaModFix/>
            </a:blip>
            <a:srcRect b="0" l="0" r="0" t="0"/>
            <a:stretch/>
          </p:blipFill>
          <p:spPr>
            <a:xfrm rot="10800000">
              <a:off x="2479178" y="2883650"/>
              <a:ext cx="362744" cy="294241"/>
            </a:xfrm>
            <a:prstGeom prst="rect">
              <a:avLst/>
            </a:prstGeom>
            <a:noFill/>
            <a:ln>
              <a:noFill/>
            </a:ln>
          </p:spPr>
        </p:pic>
        <p:pic>
          <p:nvPicPr>
            <p:cNvPr id="1513" name="Google Shape;1513;p159"/>
            <p:cNvPicPr preferRelativeResize="0"/>
            <p:nvPr/>
          </p:nvPicPr>
          <p:blipFill rotWithShape="1">
            <a:blip r:embed="rId8">
              <a:alphaModFix/>
            </a:blip>
            <a:srcRect b="0" l="0" r="0" t="0"/>
            <a:stretch/>
          </p:blipFill>
          <p:spPr>
            <a:xfrm rot="10779420">
              <a:off x="2043171" y="2884136"/>
              <a:ext cx="360754" cy="313382"/>
            </a:xfrm>
            <a:prstGeom prst="rect">
              <a:avLst/>
            </a:prstGeom>
            <a:noFill/>
            <a:ln>
              <a:noFill/>
            </a:ln>
          </p:spPr>
        </p:pic>
        <p:pic>
          <p:nvPicPr>
            <p:cNvPr id="1514" name="Google Shape;1514;p159"/>
            <p:cNvPicPr preferRelativeResize="0"/>
            <p:nvPr/>
          </p:nvPicPr>
          <p:blipFill rotWithShape="1">
            <a:blip r:embed="rId8">
              <a:alphaModFix/>
            </a:blip>
            <a:srcRect b="0" l="0" r="0" t="0"/>
            <a:stretch/>
          </p:blipFill>
          <p:spPr>
            <a:xfrm rot="10779420">
              <a:off x="2260189" y="2890769"/>
              <a:ext cx="360754" cy="313382"/>
            </a:xfrm>
            <a:prstGeom prst="rect">
              <a:avLst/>
            </a:prstGeom>
            <a:noFill/>
            <a:ln>
              <a:noFill/>
            </a:ln>
          </p:spPr>
        </p:pic>
        <p:pic>
          <p:nvPicPr>
            <p:cNvPr id="1515" name="Google Shape;1515;p159"/>
            <p:cNvPicPr preferRelativeResize="0"/>
            <p:nvPr/>
          </p:nvPicPr>
          <p:blipFill rotWithShape="1">
            <a:blip r:embed="rId5">
              <a:alphaModFix/>
            </a:blip>
            <a:srcRect b="0" l="0" r="0" t="0"/>
            <a:stretch/>
          </p:blipFill>
          <p:spPr>
            <a:xfrm rot="10800000">
              <a:off x="2926641" y="2891744"/>
              <a:ext cx="344741" cy="284793"/>
            </a:xfrm>
            <a:prstGeom prst="rect">
              <a:avLst/>
            </a:prstGeom>
            <a:noFill/>
            <a:ln>
              <a:noFill/>
            </a:ln>
          </p:spPr>
        </p:pic>
        <p:pic>
          <p:nvPicPr>
            <p:cNvPr id="1516" name="Google Shape;1516;p159"/>
            <p:cNvPicPr preferRelativeResize="0"/>
            <p:nvPr/>
          </p:nvPicPr>
          <p:blipFill rotWithShape="1">
            <a:blip r:embed="rId6">
              <a:alphaModFix/>
            </a:blip>
            <a:srcRect b="0" l="0" r="0" t="0"/>
            <a:stretch/>
          </p:blipFill>
          <p:spPr>
            <a:xfrm rot="10800000">
              <a:off x="3133883" y="2898322"/>
              <a:ext cx="342299" cy="284649"/>
            </a:xfrm>
            <a:prstGeom prst="rect">
              <a:avLst/>
            </a:prstGeom>
            <a:noFill/>
            <a:ln>
              <a:noFill/>
            </a:ln>
          </p:spPr>
        </p:pic>
        <p:pic>
          <p:nvPicPr>
            <p:cNvPr id="1517" name="Google Shape;1517;p159"/>
            <p:cNvPicPr preferRelativeResize="0"/>
            <p:nvPr/>
          </p:nvPicPr>
          <p:blipFill rotWithShape="1">
            <a:blip r:embed="rId6">
              <a:alphaModFix/>
            </a:blip>
            <a:srcRect b="0" l="0" r="0" t="0"/>
            <a:stretch/>
          </p:blipFill>
          <p:spPr>
            <a:xfrm rot="10800000">
              <a:off x="3566298" y="2897309"/>
              <a:ext cx="342299" cy="284649"/>
            </a:xfrm>
            <a:prstGeom prst="rect">
              <a:avLst/>
            </a:prstGeom>
            <a:noFill/>
            <a:ln>
              <a:noFill/>
            </a:ln>
          </p:spPr>
        </p:pic>
        <p:pic>
          <p:nvPicPr>
            <p:cNvPr id="1518" name="Google Shape;1518;p159"/>
            <p:cNvPicPr preferRelativeResize="0"/>
            <p:nvPr/>
          </p:nvPicPr>
          <p:blipFill rotWithShape="1">
            <a:blip r:embed="rId7">
              <a:alphaModFix/>
            </a:blip>
            <a:srcRect b="0" l="0" r="0" t="0"/>
            <a:stretch/>
          </p:blipFill>
          <p:spPr>
            <a:xfrm>
              <a:off x="2859225" y="3119748"/>
              <a:ext cx="340999" cy="294241"/>
            </a:xfrm>
            <a:prstGeom prst="rect">
              <a:avLst/>
            </a:prstGeom>
            <a:noFill/>
            <a:ln>
              <a:noFill/>
            </a:ln>
          </p:spPr>
        </p:pic>
        <p:pic>
          <p:nvPicPr>
            <p:cNvPr id="1519" name="Google Shape;1519;p159"/>
            <p:cNvPicPr preferRelativeResize="0"/>
            <p:nvPr/>
          </p:nvPicPr>
          <p:blipFill rotWithShape="1">
            <a:blip r:embed="rId8">
              <a:alphaModFix/>
            </a:blip>
            <a:srcRect b="0" l="0" r="0" t="0"/>
            <a:stretch/>
          </p:blipFill>
          <p:spPr>
            <a:xfrm rot="10779420">
              <a:off x="2694759" y="2882710"/>
              <a:ext cx="360754" cy="313382"/>
            </a:xfrm>
            <a:prstGeom prst="rect">
              <a:avLst/>
            </a:prstGeom>
            <a:noFill/>
            <a:ln>
              <a:noFill/>
            </a:ln>
          </p:spPr>
        </p:pic>
        <p:pic>
          <p:nvPicPr>
            <p:cNvPr id="1520" name="Google Shape;1520;p159"/>
            <p:cNvPicPr preferRelativeResize="0"/>
            <p:nvPr/>
          </p:nvPicPr>
          <p:blipFill rotWithShape="1">
            <a:blip r:embed="rId8">
              <a:alphaModFix/>
            </a:blip>
            <a:srcRect b="0" l="0" r="0" t="0"/>
            <a:stretch/>
          </p:blipFill>
          <p:spPr>
            <a:xfrm rot="-20595">
              <a:off x="3499846" y="3110712"/>
              <a:ext cx="339127" cy="313382"/>
            </a:xfrm>
            <a:prstGeom prst="rect">
              <a:avLst/>
            </a:prstGeom>
            <a:noFill/>
            <a:ln>
              <a:noFill/>
            </a:ln>
          </p:spPr>
        </p:pic>
        <p:pic>
          <p:nvPicPr>
            <p:cNvPr id="1521" name="Google Shape;1521;p159"/>
            <p:cNvPicPr preferRelativeResize="0"/>
            <p:nvPr/>
          </p:nvPicPr>
          <p:blipFill rotWithShape="1">
            <a:blip r:embed="rId7">
              <a:alphaModFix/>
            </a:blip>
            <a:srcRect b="0" l="0" r="0" t="0"/>
            <a:stretch/>
          </p:blipFill>
          <p:spPr>
            <a:xfrm rot="10800000">
              <a:off x="3337948" y="2886711"/>
              <a:ext cx="362744" cy="294241"/>
            </a:xfrm>
            <a:prstGeom prst="rect">
              <a:avLst/>
            </a:prstGeom>
            <a:noFill/>
            <a:ln>
              <a:noFill/>
            </a:ln>
          </p:spPr>
        </p:pic>
        <p:pic>
          <p:nvPicPr>
            <p:cNvPr id="1522" name="Google Shape;1522;p159"/>
            <p:cNvPicPr preferRelativeResize="0"/>
            <p:nvPr/>
          </p:nvPicPr>
          <p:blipFill rotWithShape="1">
            <a:blip r:embed="rId5">
              <a:alphaModFix/>
            </a:blip>
            <a:srcRect b="0" l="0" r="0" t="0"/>
            <a:stretch/>
          </p:blipFill>
          <p:spPr>
            <a:xfrm>
              <a:off x="4158966" y="3123627"/>
              <a:ext cx="324076" cy="284793"/>
            </a:xfrm>
            <a:prstGeom prst="rect">
              <a:avLst/>
            </a:prstGeom>
            <a:noFill/>
            <a:ln>
              <a:noFill/>
            </a:ln>
          </p:spPr>
        </p:pic>
        <p:pic>
          <p:nvPicPr>
            <p:cNvPr id="1523" name="Google Shape;1523;p159"/>
            <p:cNvPicPr preferRelativeResize="0"/>
            <p:nvPr/>
          </p:nvPicPr>
          <p:blipFill rotWithShape="1">
            <a:blip r:embed="rId6">
              <a:alphaModFix/>
            </a:blip>
            <a:srcRect b="0" l="0" r="0" t="0"/>
            <a:stretch/>
          </p:blipFill>
          <p:spPr>
            <a:xfrm rot="10800000">
              <a:off x="4001490" y="2894770"/>
              <a:ext cx="342299" cy="284649"/>
            </a:xfrm>
            <a:prstGeom prst="rect">
              <a:avLst/>
            </a:prstGeom>
            <a:noFill/>
            <a:ln>
              <a:noFill/>
            </a:ln>
          </p:spPr>
        </p:pic>
        <p:pic>
          <p:nvPicPr>
            <p:cNvPr id="1524" name="Google Shape;1524;p159"/>
            <p:cNvPicPr preferRelativeResize="0"/>
            <p:nvPr/>
          </p:nvPicPr>
          <p:blipFill rotWithShape="1">
            <a:blip r:embed="rId8">
              <a:alphaModFix/>
            </a:blip>
            <a:srcRect b="0" l="0" r="0" t="0"/>
            <a:stretch/>
          </p:blipFill>
          <p:spPr>
            <a:xfrm rot="-20595">
              <a:off x="3937578" y="3108173"/>
              <a:ext cx="339127" cy="313382"/>
            </a:xfrm>
            <a:prstGeom prst="rect">
              <a:avLst/>
            </a:prstGeom>
            <a:noFill/>
            <a:ln>
              <a:noFill/>
            </a:ln>
          </p:spPr>
        </p:pic>
        <p:pic>
          <p:nvPicPr>
            <p:cNvPr id="1525" name="Google Shape;1525;p159"/>
            <p:cNvPicPr preferRelativeResize="0"/>
            <p:nvPr/>
          </p:nvPicPr>
          <p:blipFill rotWithShape="1">
            <a:blip r:embed="rId7">
              <a:alphaModFix/>
            </a:blip>
            <a:srcRect b="0" l="0" r="0" t="0"/>
            <a:stretch/>
          </p:blipFill>
          <p:spPr>
            <a:xfrm rot="10800000">
              <a:off x="3773140" y="2884172"/>
              <a:ext cx="362744" cy="294241"/>
            </a:xfrm>
            <a:prstGeom prst="rect">
              <a:avLst/>
            </a:prstGeom>
            <a:noFill/>
            <a:ln>
              <a:noFill/>
            </a:ln>
          </p:spPr>
        </p:pic>
        <p:pic>
          <p:nvPicPr>
            <p:cNvPr id="1526" name="Google Shape;1526;p159"/>
            <p:cNvPicPr preferRelativeResize="0"/>
            <p:nvPr/>
          </p:nvPicPr>
          <p:blipFill rotWithShape="1">
            <a:blip r:embed="rId6">
              <a:alphaModFix/>
            </a:blip>
            <a:srcRect b="0" l="0" r="0" t="0"/>
            <a:stretch/>
          </p:blipFill>
          <p:spPr>
            <a:xfrm rot="10800000">
              <a:off x="5082578" y="2885270"/>
              <a:ext cx="342299" cy="284649"/>
            </a:xfrm>
            <a:prstGeom prst="rect">
              <a:avLst/>
            </a:prstGeom>
            <a:noFill/>
            <a:ln>
              <a:noFill/>
            </a:ln>
          </p:spPr>
        </p:pic>
        <p:pic>
          <p:nvPicPr>
            <p:cNvPr id="1527" name="Google Shape;1527;p159"/>
            <p:cNvPicPr preferRelativeResize="0"/>
            <p:nvPr/>
          </p:nvPicPr>
          <p:blipFill rotWithShape="1">
            <a:blip r:embed="rId8">
              <a:alphaModFix/>
            </a:blip>
            <a:srcRect b="0" l="0" r="0" t="0"/>
            <a:stretch/>
          </p:blipFill>
          <p:spPr>
            <a:xfrm rot="-20595">
              <a:off x="4368456" y="3105632"/>
              <a:ext cx="339127" cy="313382"/>
            </a:xfrm>
            <a:prstGeom prst="rect">
              <a:avLst/>
            </a:prstGeom>
            <a:noFill/>
            <a:ln>
              <a:noFill/>
            </a:ln>
          </p:spPr>
        </p:pic>
        <p:pic>
          <p:nvPicPr>
            <p:cNvPr id="1528" name="Google Shape;1528;p159"/>
            <p:cNvPicPr preferRelativeResize="0"/>
            <p:nvPr/>
          </p:nvPicPr>
          <p:blipFill rotWithShape="1">
            <a:blip r:embed="rId7">
              <a:alphaModFix/>
            </a:blip>
            <a:srcRect b="0" l="0" r="0" t="0"/>
            <a:stretch/>
          </p:blipFill>
          <p:spPr>
            <a:xfrm rot="10800000">
              <a:off x="4206558" y="2881631"/>
              <a:ext cx="362744" cy="294241"/>
            </a:xfrm>
            <a:prstGeom prst="rect">
              <a:avLst/>
            </a:prstGeom>
            <a:noFill/>
            <a:ln>
              <a:noFill/>
            </a:ln>
          </p:spPr>
        </p:pic>
        <p:pic>
          <p:nvPicPr>
            <p:cNvPr id="1529" name="Google Shape;1529;p159"/>
            <p:cNvPicPr preferRelativeResize="0"/>
            <p:nvPr/>
          </p:nvPicPr>
          <p:blipFill rotWithShape="1">
            <a:blip r:embed="rId5">
              <a:alphaModFix/>
            </a:blip>
            <a:srcRect b="0" l="0" r="0" t="0"/>
            <a:stretch/>
          </p:blipFill>
          <p:spPr>
            <a:xfrm rot="10800000">
              <a:off x="4430345" y="2885977"/>
              <a:ext cx="344741" cy="284793"/>
            </a:xfrm>
            <a:prstGeom prst="rect">
              <a:avLst/>
            </a:prstGeom>
            <a:noFill/>
            <a:ln>
              <a:noFill/>
            </a:ln>
          </p:spPr>
        </p:pic>
        <p:pic>
          <p:nvPicPr>
            <p:cNvPr id="1530" name="Google Shape;1530;p159"/>
            <p:cNvPicPr preferRelativeResize="0"/>
            <p:nvPr/>
          </p:nvPicPr>
          <p:blipFill rotWithShape="1">
            <a:blip r:embed="rId7">
              <a:alphaModFix/>
            </a:blip>
            <a:srcRect b="0" l="0" r="0" t="0"/>
            <a:stretch/>
          </p:blipFill>
          <p:spPr>
            <a:xfrm rot="10800000">
              <a:off x="4639975" y="2876530"/>
              <a:ext cx="362744" cy="294241"/>
            </a:xfrm>
            <a:prstGeom prst="rect">
              <a:avLst/>
            </a:prstGeom>
            <a:noFill/>
            <a:ln>
              <a:noFill/>
            </a:ln>
          </p:spPr>
        </p:pic>
        <p:pic>
          <p:nvPicPr>
            <p:cNvPr id="1531" name="Google Shape;1531;p159"/>
            <p:cNvPicPr preferRelativeResize="0"/>
            <p:nvPr/>
          </p:nvPicPr>
          <p:blipFill rotWithShape="1">
            <a:blip r:embed="rId5">
              <a:alphaModFix/>
            </a:blip>
            <a:srcRect b="0" l="0" r="0" t="0"/>
            <a:stretch/>
          </p:blipFill>
          <p:spPr>
            <a:xfrm rot="10800000">
              <a:off x="4864435" y="2880111"/>
              <a:ext cx="344741" cy="284793"/>
            </a:xfrm>
            <a:prstGeom prst="rect">
              <a:avLst/>
            </a:prstGeom>
            <a:noFill/>
            <a:ln>
              <a:noFill/>
            </a:ln>
          </p:spPr>
        </p:pic>
        <p:pic>
          <p:nvPicPr>
            <p:cNvPr id="1532" name="Google Shape;1532;p159"/>
            <p:cNvPicPr preferRelativeResize="0"/>
            <p:nvPr/>
          </p:nvPicPr>
          <p:blipFill rotWithShape="1">
            <a:blip r:embed="rId8">
              <a:alphaModFix/>
            </a:blip>
            <a:srcRect b="0" l="0" r="0" t="0"/>
            <a:stretch/>
          </p:blipFill>
          <p:spPr>
            <a:xfrm rot="10779420">
              <a:off x="5518117" y="2877785"/>
              <a:ext cx="360754" cy="313382"/>
            </a:xfrm>
            <a:prstGeom prst="rect">
              <a:avLst/>
            </a:prstGeom>
            <a:noFill/>
            <a:ln>
              <a:noFill/>
            </a:ln>
          </p:spPr>
        </p:pic>
        <p:pic>
          <p:nvPicPr>
            <p:cNvPr id="1533" name="Google Shape;1533;p159"/>
            <p:cNvPicPr preferRelativeResize="0"/>
            <p:nvPr/>
          </p:nvPicPr>
          <p:blipFill rotWithShape="1">
            <a:blip r:embed="rId5">
              <a:alphaModFix/>
            </a:blip>
            <a:srcRect b="0" l="0" r="0" t="0"/>
            <a:stretch/>
          </p:blipFill>
          <p:spPr>
            <a:xfrm rot="10800000">
              <a:off x="5302168" y="2883056"/>
              <a:ext cx="344741" cy="284793"/>
            </a:xfrm>
            <a:prstGeom prst="rect">
              <a:avLst/>
            </a:prstGeom>
            <a:noFill/>
            <a:ln>
              <a:noFill/>
            </a:ln>
          </p:spPr>
        </p:pic>
        <p:pic>
          <p:nvPicPr>
            <p:cNvPr id="1534" name="Google Shape;1534;p159"/>
            <p:cNvPicPr preferRelativeResize="0"/>
            <p:nvPr/>
          </p:nvPicPr>
          <p:blipFill rotWithShape="1">
            <a:blip r:embed="rId6">
              <a:alphaModFix/>
            </a:blip>
            <a:srcRect b="0" l="0" r="0" t="0"/>
            <a:stretch/>
          </p:blipFill>
          <p:spPr>
            <a:xfrm rot="10800000">
              <a:off x="5965763" y="2889689"/>
              <a:ext cx="342299" cy="284649"/>
            </a:xfrm>
            <a:prstGeom prst="rect">
              <a:avLst/>
            </a:prstGeom>
            <a:noFill/>
            <a:ln>
              <a:noFill/>
            </a:ln>
          </p:spPr>
        </p:pic>
        <p:pic>
          <p:nvPicPr>
            <p:cNvPr id="1535" name="Google Shape;1535;p159"/>
            <p:cNvPicPr preferRelativeResize="0"/>
            <p:nvPr/>
          </p:nvPicPr>
          <p:blipFill rotWithShape="1">
            <a:blip r:embed="rId7">
              <a:alphaModFix/>
            </a:blip>
            <a:srcRect b="0" l="0" r="0" t="0"/>
            <a:stretch/>
          </p:blipFill>
          <p:spPr>
            <a:xfrm rot="10800000">
              <a:off x="6398025" y="2883341"/>
              <a:ext cx="362744" cy="294241"/>
            </a:xfrm>
            <a:prstGeom prst="rect">
              <a:avLst/>
            </a:prstGeom>
            <a:noFill/>
            <a:ln>
              <a:noFill/>
            </a:ln>
          </p:spPr>
        </p:pic>
        <p:pic>
          <p:nvPicPr>
            <p:cNvPr id="1536" name="Google Shape;1536;p159"/>
            <p:cNvPicPr preferRelativeResize="0"/>
            <p:nvPr/>
          </p:nvPicPr>
          <p:blipFill rotWithShape="1">
            <a:blip r:embed="rId5">
              <a:alphaModFix/>
            </a:blip>
            <a:srcRect b="0" l="0" r="0" t="0"/>
            <a:stretch/>
          </p:blipFill>
          <p:spPr>
            <a:xfrm rot="10800000">
              <a:off x="5747620" y="2884530"/>
              <a:ext cx="344741" cy="284793"/>
            </a:xfrm>
            <a:prstGeom prst="rect">
              <a:avLst/>
            </a:prstGeom>
            <a:noFill/>
            <a:ln>
              <a:noFill/>
            </a:ln>
          </p:spPr>
        </p:pic>
        <p:pic>
          <p:nvPicPr>
            <p:cNvPr id="1537" name="Google Shape;1537;p159"/>
            <p:cNvPicPr preferRelativeResize="0"/>
            <p:nvPr/>
          </p:nvPicPr>
          <p:blipFill rotWithShape="1">
            <a:blip r:embed="rId6">
              <a:alphaModFix/>
            </a:blip>
            <a:srcRect b="0" l="0" r="0" t="0"/>
            <a:stretch/>
          </p:blipFill>
          <p:spPr>
            <a:xfrm rot="10800000">
              <a:off x="6184767" y="2896040"/>
              <a:ext cx="342299" cy="284649"/>
            </a:xfrm>
            <a:prstGeom prst="rect">
              <a:avLst/>
            </a:prstGeom>
            <a:noFill/>
            <a:ln>
              <a:noFill/>
            </a:ln>
          </p:spPr>
        </p:pic>
        <p:pic>
          <p:nvPicPr>
            <p:cNvPr id="1538" name="Google Shape;1538;p159"/>
            <p:cNvPicPr preferRelativeResize="0"/>
            <p:nvPr/>
          </p:nvPicPr>
          <p:blipFill rotWithShape="1">
            <a:blip r:embed="rId7">
              <a:alphaModFix/>
            </a:blip>
            <a:srcRect b="0" l="0" r="0" t="0"/>
            <a:stretch/>
          </p:blipFill>
          <p:spPr>
            <a:xfrm rot="10800000">
              <a:off x="6622645" y="2876707"/>
              <a:ext cx="362744" cy="294241"/>
            </a:xfrm>
            <a:prstGeom prst="rect">
              <a:avLst/>
            </a:prstGeom>
            <a:noFill/>
            <a:ln>
              <a:noFill/>
            </a:ln>
          </p:spPr>
        </p:pic>
        <p:pic>
          <p:nvPicPr>
            <p:cNvPr id="1539" name="Google Shape;1539;p159"/>
            <p:cNvPicPr preferRelativeResize="0"/>
            <p:nvPr/>
          </p:nvPicPr>
          <p:blipFill rotWithShape="1">
            <a:blip r:embed="rId8">
              <a:alphaModFix/>
            </a:blip>
            <a:srcRect b="0" l="0" r="0" t="0"/>
            <a:stretch/>
          </p:blipFill>
          <p:spPr>
            <a:xfrm rot="10779420">
              <a:off x="6846811" y="2872396"/>
              <a:ext cx="360754" cy="313382"/>
            </a:xfrm>
            <a:prstGeom prst="rect">
              <a:avLst/>
            </a:prstGeom>
            <a:noFill/>
            <a:ln>
              <a:noFill/>
            </a:ln>
          </p:spPr>
        </p:pic>
        <p:pic>
          <p:nvPicPr>
            <p:cNvPr id="1540" name="Google Shape;1540;p159"/>
            <p:cNvPicPr preferRelativeResize="0"/>
            <p:nvPr/>
          </p:nvPicPr>
          <p:blipFill rotWithShape="1">
            <a:blip r:embed="rId8">
              <a:alphaModFix/>
            </a:blip>
            <a:srcRect b="0" l="0" r="0" t="0"/>
            <a:stretch/>
          </p:blipFill>
          <p:spPr>
            <a:xfrm rot="10779420">
              <a:off x="7070043" y="2875660"/>
              <a:ext cx="360754" cy="313382"/>
            </a:xfrm>
            <a:prstGeom prst="rect">
              <a:avLst/>
            </a:prstGeom>
            <a:noFill/>
            <a:ln>
              <a:noFill/>
            </a:ln>
          </p:spPr>
        </p:pic>
        <p:pic>
          <p:nvPicPr>
            <p:cNvPr id="1541" name="Google Shape;1541;p159"/>
            <p:cNvPicPr preferRelativeResize="0"/>
            <p:nvPr/>
          </p:nvPicPr>
          <p:blipFill rotWithShape="1">
            <a:blip r:embed="rId5">
              <a:alphaModFix/>
            </a:blip>
            <a:srcRect b="0" l="0" r="0" t="0"/>
            <a:stretch/>
          </p:blipFill>
          <p:spPr>
            <a:xfrm rot="10800000">
              <a:off x="7296172" y="2882489"/>
              <a:ext cx="344741" cy="284793"/>
            </a:xfrm>
            <a:prstGeom prst="rect">
              <a:avLst/>
            </a:prstGeom>
            <a:noFill/>
            <a:ln>
              <a:noFill/>
            </a:ln>
          </p:spPr>
        </p:pic>
        <p:pic>
          <p:nvPicPr>
            <p:cNvPr id="1542" name="Google Shape;1542;p159"/>
            <p:cNvPicPr preferRelativeResize="0"/>
            <p:nvPr/>
          </p:nvPicPr>
          <p:blipFill rotWithShape="1">
            <a:blip r:embed="rId5">
              <a:alphaModFix/>
            </a:blip>
            <a:srcRect b="0" l="0" r="0" t="0"/>
            <a:stretch/>
          </p:blipFill>
          <p:spPr>
            <a:xfrm rot="10800000">
              <a:off x="7513711" y="2880532"/>
              <a:ext cx="344741" cy="284793"/>
            </a:xfrm>
            <a:prstGeom prst="rect">
              <a:avLst/>
            </a:prstGeom>
            <a:noFill/>
            <a:ln>
              <a:noFill/>
            </a:ln>
          </p:spPr>
        </p:pic>
        <p:pic>
          <p:nvPicPr>
            <p:cNvPr id="1543" name="Google Shape;1543;p159"/>
            <p:cNvPicPr preferRelativeResize="0"/>
            <p:nvPr/>
          </p:nvPicPr>
          <p:blipFill rotWithShape="1">
            <a:blip r:embed="rId7">
              <a:alphaModFix/>
            </a:blip>
            <a:srcRect b="0" l="0" r="0" t="0"/>
            <a:stretch/>
          </p:blipFill>
          <p:spPr>
            <a:xfrm rot="10800000">
              <a:off x="7728004" y="2868142"/>
              <a:ext cx="362744" cy="294241"/>
            </a:xfrm>
            <a:prstGeom prst="rect">
              <a:avLst/>
            </a:prstGeom>
            <a:noFill/>
            <a:ln>
              <a:noFill/>
            </a:ln>
          </p:spPr>
        </p:pic>
        <p:pic>
          <p:nvPicPr>
            <p:cNvPr id="1544" name="Google Shape;1544;p159"/>
            <p:cNvPicPr preferRelativeResize="0"/>
            <p:nvPr/>
          </p:nvPicPr>
          <p:blipFill rotWithShape="1">
            <a:blip r:embed="rId5">
              <a:alphaModFix/>
            </a:blip>
            <a:srcRect b="0" l="0" r="0" t="0"/>
            <a:stretch/>
          </p:blipFill>
          <p:spPr>
            <a:xfrm rot="10800000">
              <a:off x="7951792" y="2870864"/>
              <a:ext cx="344741" cy="284793"/>
            </a:xfrm>
            <a:prstGeom prst="rect">
              <a:avLst/>
            </a:prstGeom>
            <a:noFill/>
            <a:ln>
              <a:noFill/>
            </a:ln>
          </p:spPr>
        </p:pic>
        <p:pic>
          <p:nvPicPr>
            <p:cNvPr id="1545" name="Google Shape;1545;p159"/>
            <p:cNvPicPr preferRelativeResize="0"/>
            <p:nvPr/>
          </p:nvPicPr>
          <p:blipFill rotWithShape="1">
            <a:blip r:embed="rId8">
              <a:alphaModFix/>
            </a:blip>
            <a:srcRect b="0" l="0" r="0" t="0"/>
            <a:stretch/>
          </p:blipFill>
          <p:spPr>
            <a:xfrm rot="10779420">
              <a:off x="8604072" y="2862192"/>
              <a:ext cx="360754" cy="313382"/>
            </a:xfrm>
            <a:prstGeom prst="rect">
              <a:avLst/>
            </a:prstGeom>
            <a:noFill/>
            <a:ln>
              <a:noFill/>
            </a:ln>
          </p:spPr>
        </p:pic>
        <p:pic>
          <p:nvPicPr>
            <p:cNvPr id="1546" name="Google Shape;1546;p159"/>
            <p:cNvPicPr preferRelativeResize="0"/>
            <p:nvPr/>
          </p:nvPicPr>
          <p:blipFill rotWithShape="1">
            <a:blip r:embed="rId5">
              <a:alphaModFix/>
            </a:blip>
            <a:srcRect b="0" l="0" r="0" t="0"/>
            <a:stretch/>
          </p:blipFill>
          <p:spPr>
            <a:xfrm rot="10800000">
              <a:off x="8387019" y="2866784"/>
              <a:ext cx="344741" cy="284793"/>
            </a:xfrm>
            <a:prstGeom prst="rect">
              <a:avLst/>
            </a:prstGeom>
            <a:noFill/>
            <a:ln>
              <a:noFill/>
            </a:ln>
          </p:spPr>
        </p:pic>
        <p:pic>
          <p:nvPicPr>
            <p:cNvPr id="1547" name="Google Shape;1547;p159"/>
            <p:cNvPicPr preferRelativeResize="0"/>
            <p:nvPr/>
          </p:nvPicPr>
          <p:blipFill rotWithShape="1">
            <a:blip r:embed="rId8">
              <a:alphaModFix/>
            </a:blip>
            <a:srcRect b="0" l="0" r="0" t="0"/>
            <a:stretch/>
          </p:blipFill>
          <p:spPr>
            <a:xfrm rot="10779420">
              <a:off x="8168880" y="2862193"/>
              <a:ext cx="360754" cy="313382"/>
            </a:xfrm>
            <a:prstGeom prst="rect">
              <a:avLst/>
            </a:prstGeom>
            <a:noFill/>
            <a:ln>
              <a:noFill/>
            </a:ln>
          </p:spPr>
        </p:pic>
        <p:pic>
          <p:nvPicPr>
            <p:cNvPr id="1548" name="Google Shape;1548;p159"/>
            <p:cNvPicPr preferRelativeResize="0"/>
            <p:nvPr/>
          </p:nvPicPr>
          <p:blipFill rotWithShape="1">
            <a:blip r:embed="rId5">
              <a:alphaModFix/>
            </a:blip>
            <a:srcRect b="0" l="0" r="0" t="0"/>
            <a:stretch/>
          </p:blipFill>
          <p:spPr>
            <a:xfrm rot="10800000">
              <a:off x="9692556" y="2882198"/>
              <a:ext cx="344741" cy="284793"/>
            </a:xfrm>
            <a:prstGeom prst="rect">
              <a:avLst/>
            </a:prstGeom>
            <a:noFill/>
            <a:ln>
              <a:noFill/>
            </a:ln>
          </p:spPr>
        </p:pic>
        <p:pic>
          <p:nvPicPr>
            <p:cNvPr id="1549" name="Google Shape;1549;p159"/>
            <p:cNvPicPr preferRelativeResize="0"/>
            <p:nvPr/>
          </p:nvPicPr>
          <p:blipFill rotWithShape="1">
            <a:blip r:embed="rId6">
              <a:alphaModFix/>
            </a:blip>
            <a:srcRect b="0" l="0" r="0" t="0"/>
            <a:stretch/>
          </p:blipFill>
          <p:spPr>
            <a:xfrm rot="10800000">
              <a:off x="9272586" y="2875816"/>
              <a:ext cx="342299" cy="284649"/>
            </a:xfrm>
            <a:prstGeom prst="rect">
              <a:avLst/>
            </a:prstGeom>
            <a:noFill/>
            <a:ln>
              <a:noFill/>
            </a:ln>
          </p:spPr>
        </p:pic>
        <p:pic>
          <p:nvPicPr>
            <p:cNvPr id="1550" name="Google Shape;1550;p159"/>
            <p:cNvPicPr preferRelativeResize="0"/>
            <p:nvPr/>
          </p:nvPicPr>
          <p:blipFill rotWithShape="1">
            <a:blip r:embed="rId7">
              <a:alphaModFix/>
            </a:blip>
            <a:srcRect b="0" l="0" r="0" t="0"/>
            <a:stretch/>
          </p:blipFill>
          <p:spPr>
            <a:xfrm rot="10800000">
              <a:off x="9050183" y="2864671"/>
              <a:ext cx="362744" cy="294241"/>
            </a:xfrm>
            <a:prstGeom prst="rect">
              <a:avLst/>
            </a:prstGeom>
            <a:noFill/>
            <a:ln>
              <a:noFill/>
            </a:ln>
          </p:spPr>
        </p:pic>
        <p:pic>
          <p:nvPicPr>
            <p:cNvPr id="1551" name="Google Shape;1551;p159"/>
            <p:cNvPicPr preferRelativeResize="0"/>
            <p:nvPr/>
          </p:nvPicPr>
          <p:blipFill rotWithShape="1">
            <a:blip r:embed="rId6">
              <a:alphaModFix/>
            </a:blip>
            <a:srcRect b="0" l="0" r="0" t="0"/>
            <a:stretch/>
          </p:blipFill>
          <p:spPr>
            <a:xfrm rot="10800000">
              <a:off x="8836925" y="2877370"/>
              <a:ext cx="342299" cy="284649"/>
            </a:xfrm>
            <a:prstGeom prst="rect">
              <a:avLst/>
            </a:prstGeom>
            <a:noFill/>
            <a:ln>
              <a:noFill/>
            </a:ln>
          </p:spPr>
        </p:pic>
        <p:pic>
          <p:nvPicPr>
            <p:cNvPr id="1552" name="Google Shape;1552;p159"/>
            <p:cNvPicPr preferRelativeResize="0"/>
            <p:nvPr/>
          </p:nvPicPr>
          <p:blipFill rotWithShape="1">
            <a:blip r:embed="rId6">
              <a:alphaModFix/>
            </a:blip>
            <a:srcRect b="0" l="0" r="0" t="0"/>
            <a:stretch/>
          </p:blipFill>
          <p:spPr>
            <a:xfrm rot="10800000">
              <a:off x="9485169" y="2882165"/>
              <a:ext cx="342299" cy="284649"/>
            </a:xfrm>
            <a:prstGeom prst="rect">
              <a:avLst/>
            </a:prstGeom>
            <a:noFill/>
            <a:ln>
              <a:noFill/>
            </a:ln>
          </p:spPr>
        </p:pic>
        <p:pic>
          <p:nvPicPr>
            <p:cNvPr id="1553" name="Google Shape;1553;p159"/>
            <p:cNvPicPr preferRelativeResize="0"/>
            <p:nvPr/>
          </p:nvPicPr>
          <p:blipFill rotWithShape="1">
            <a:blip r:embed="rId8">
              <a:alphaModFix/>
            </a:blip>
            <a:srcRect b="0" l="0" r="0" t="0"/>
            <a:stretch/>
          </p:blipFill>
          <p:spPr>
            <a:xfrm rot="10779420">
              <a:off x="10141175" y="2865369"/>
              <a:ext cx="360754" cy="313382"/>
            </a:xfrm>
            <a:prstGeom prst="rect">
              <a:avLst/>
            </a:prstGeom>
            <a:noFill/>
            <a:ln>
              <a:noFill/>
            </a:ln>
          </p:spPr>
        </p:pic>
        <p:pic>
          <p:nvPicPr>
            <p:cNvPr id="1554" name="Google Shape;1554;p159"/>
            <p:cNvPicPr preferRelativeResize="0"/>
            <p:nvPr/>
          </p:nvPicPr>
          <p:blipFill rotWithShape="1">
            <a:blip r:embed="rId7">
              <a:alphaModFix/>
            </a:blip>
            <a:srcRect b="0" l="0" r="0" t="0"/>
            <a:stretch/>
          </p:blipFill>
          <p:spPr>
            <a:xfrm rot="10800000">
              <a:off x="9910215" y="2870036"/>
              <a:ext cx="362744" cy="294241"/>
            </a:xfrm>
            <a:prstGeom prst="rect">
              <a:avLst/>
            </a:prstGeom>
            <a:noFill/>
            <a:ln>
              <a:noFill/>
            </a:ln>
          </p:spPr>
        </p:pic>
        <p:pic>
          <p:nvPicPr>
            <p:cNvPr id="1555" name="Google Shape;1555;p159"/>
            <p:cNvPicPr preferRelativeResize="0"/>
            <p:nvPr/>
          </p:nvPicPr>
          <p:blipFill rotWithShape="1">
            <a:blip r:embed="rId6">
              <a:alphaModFix/>
            </a:blip>
            <a:srcRect b="0" l="0" r="0" t="0"/>
            <a:stretch/>
          </p:blipFill>
          <p:spPr>
            <a:xfrm rot="10800000">
              <a:off x="10366391" y="2881181"/>
              <a:ext cx="342299" cy="284649"/>
            </a:xfrm>
            <a:prstGeom prst="rect">
              <a:avLst/>
            </a:prstGeom>
            <a:noFill/>
            <a:ln>
              <a:noFill/>
            </a:ln>
          </p:spPr>
        </p:pic>
        <p:pic>
          <p:nvPicPr>
            <p:cNvPr id="1556" name="Google Shape;1556;p159"/>
            <p:cNvPicPr preferRelativeResize="0"/>
            <p:nvPr/>
          </p:nvPicPr>
          <p:blipFill rotWithShape="1">
            <a:blip r:embed="rId8">
              <a:alphaModFix/>
            </a:blip>
            <a:srcRect b="0" l="0" r="0" t="0"/>
            <a:stretch/>
          </p:blipFill>
          <p:spPr>
            <a:xfrm rot="10779420">
              <a:off x="10581216" y="2867470"/>
              <a:ext cx="360754" cy="313382"/>
            </a:xfrm>
            <a:prstGeom prst="rect">
              <a:avLst/>
            </a:prstGeom>
            <a:noFill/>
            <a:ln>
              <a:noFill/>
            </a:ln>
          </p:spPr>
        </p:pic>
        <p:pic>
          <p:nvPicPr>
            <p:cNvPr id="1557" name="Google Shape;1557;p159"/>
            <p:cNvPicPr preferRelativeResize="0"/>
            <p:nvPr/>
          </p:nvPicPr>
          <p:blipFill rotWithShape="1">
            <a:blip r:embed="rId6">
              <a:alphaModFix/>
            </a:blip>
            <a:srcRect b="0" l="0" r="0" t="0"/>
            <a:stretch/>
          </p:blipFill>
          <p:spPr>
            <a:xfrm>
              <a:off x="4585720" y="3119862"/>
              <a:ext cx="342299" cy="284649"/>
            </a:xfrm>
            <a:prstGeom prst="rect">
              <a:avLst/>
            </a:prstGeom>
            <a:noFill/>
            <a:ln>
              <a:noFill/>
            </a:ln>
          </p:spPr>
        </p:pic>
        <p:pic>
          <p:nvPicPr>
            <p:cNvPr id="1558" name="Google Shape;1558;p159"/>
            <p:cNvPicPr preferRelativeResize="0"/>
            <p:nvPr/>
          </p:nvPicPr>
          <p:blipFill rotWithShape="1">
            <a:blip r:embed="rId8">
              <a:alphaModFix/>
            </a:blip>
            <a:srcRect b="0" l="0" r="0" t="0"/>
            <a:stretch/>
          </p:blipFill>
          <p:spPr>
            <a:xfrm rot="-20580">
              <a:off x="4798167" y="3106155"/>
              <a:ext cx="360754" cy="313382"/>
            </a:xfrm>
            <a:prstGeom prst="rect">
              <a:avLst/>
            </a:prstGeom>
            <a:noFill/>
            <a:ln>
              <a:noFill/>
            </a:ln>
          </p:spPr>
        </p:pic>
        <p:pic>
          <p:nvPicPr>
            <p:cNvPr id="1559" name="Google Shape;1559;p159"/>
            <p:cNvPicPr preferRelativeResize="0"/>
            <p:nvPr/>
          </p:nvPicPr>
          <p:blipFill rotWithShape="1">
            <a:blip r:embed="rId6">
              <a:alphaModFix/>
            </a:blip>
            <a:srcRect b="0" l="0" r="0" t="0"/>
            <a:stretch/>
          </p:blipFill>
          <p:spPr>
            <a:xfrm>
              <a:off x="5014698" y="3121396"/>
              <a:ext cx="342299" cy="284649"/>
            </a:xfrm>
            <a:prstGeom prst="rect">
              <a:avLst/>
            </a:prstGeom>
            <a:noFill/>
            <a:ln>
              <a:noFill/>
            </a:ln>
          </p:spPr>
        </p:pic>
        <p:pic>
          <p:nvPicPr>
            <p:cNvPr id="1560" name="Google Shape;1560;p159"/>
            <p:cNvPicPr preferRelativeResize="0"/>
            <p:nvPr/>
          </p:nvPicPr>
          <p:blipFill rotWithShape="1">
            <a:blip r:embed="rId7">
              <a:alphaModFix/>
            </a:blip>
            <a:srcRect b="0" l="0" r="0" t="0"/>
            <a:stretch/>
          </p:blipFill>
          <p:spPr>
            <a:xfrm>
              <a:off x="5668382" y="3122296"/>
              <a:ext cx="362744" cy="294241"/>
            </a:xfrm>
            <a:prstGeom prst="rect">
              <a:avLst/>
            </a:prstGeom>
            <a:noFill/>
            <a:ln>
              <a:noFill/>
            </a:ln>
          </p:spPr>
        </p:pic>
        <p:pic>
          <p:nvPicPr>
            <p:cNvPr id="1561" name="Google Shape;1561;p159"/>
            <p:cNvPicPr preferRelativeResize="0"/>
            <p:nvPr/>
          </p:nvPicPr>
          <p:blipFill rotWithShape="1">
            <a:blip r:embed="rId5">
              <a:alphaModFix/>
            </a:blip>
            <a:srcRect b="0" l="0" r="0" t="0"/>
            <a:stretch/>
          </p:blipFill>
          <p:spPr>
            <a:xfrm>
              <a:off x="5230782" y="3122098"/>
              <a:ext cx="344741" cy="284793"/>
            </a:xfrm>
            <a:prstGeom prst="rect">
              <a:avLst/>
            </a:prstGeom>
            <a:noFill/>
            <a:ln>
              <a:noFill/>
            </a:ln>
          </p:spPr>
        </p:pic>
        <p:pic>
          <p:nvPicPr>
            <p:cNvPr id="1562" name="Google Shape;1562;p159"/>
            <p:cNvPicPr preferRelativeResize="0"/>
            <p:nvPr/>
          </p:nvPicPr>
          <p:blipFill rotWithShape="1">
            <a:blip r:embed="rId6">
              <a:alphaModFix/>
            </a:blip>
            <a:srcRect b="0" l="0" r="0" t="0"/>
            <a:stretch/>
          </p:blipFill>
          <p:spPr>
            <a:xfrm>
              <a:off x="5455251" y="3120254"/>
              <a:ext cx="342299" cy="284649"/>
            </a:xfrm>
            <a:prstGeom prst="rect">
              <a:avLst/>
            </a:prstGeom>
            <a:noFill/>
            <a:ln>
              <a:noFill/>
            </a:ln>
          </p:spPr>
        </p:pic>
        <p:pic>
          <p:nvPicPr>
            <p:cNvPr id="1563" name="Google Shape;1563;p159"/>
            <p:cNvPicPr preferRelativeResize="0"/>
            <p:nvPr/>
          </p:nvPicPr>
          <p:blipFill rotWithShape="1">
            <a:blip r:embed="rId7">
              <a:alphaModFix/>
            </a:blip>
            <a:srcRect b="0" l="0" r="0" t="0"/>
            <a:stretch/>
          </p:blipFill>
          <p:spPr>
            <a:xfrm>
              <a:off x="7227525" y="3128409"/>
              <a:ext cx="362744" cy="294241"/>
            </a:xfrm>
            <a:prstGeom prst="rect">
              <a:avLst/>
            </a:prstGeom>
            <a:noFill/>
            <a:ln>
              <a:noFill/>
            </a:ln>
          </p:spPr>
        </p:pic>
        <p:pic>
          <p:nvPicPr>
            <p:cNvPr id="1564" name="Google Shape;1564;p159"/>
            <p:cNvPicPr preferRelativeResize="0"/>
            <p:nvPr/>
          </p:nvPicPr>
          <p:blipFill rotWithShape="1">
            <a:blip r:embed="rId8">
              <a:alphaModFix/>
            </a:blip>
            <a:srcRect b="0" l="0" r="0" t="0"/>
            <a:stretch/>
          </p:blipFill>
          <p:spPr>
            <a:xfrm rot="-20580">
              <a:off x="6559111" y="3108100"/>
              <a:ext cx="360754" cy="313382"/>
            </a:xfrm>
            <a:prstGeom prst="rect">
              <a:avLst/>
            </a:prstGeom>
            <a:noFill/>
            <a:ln>
              <a:noFill/>
            </a:ln>
          </p:spPr>
        </p:pic>
        <p:pic>
          <p:nvPicPr>
            <p:cNvPr id="1565" name="Google Shape;1565;p159"/>
            <p:cNvPicPr preferRelativeResize="0"/>
            <p:nvPr/>
          </p:nvPicPr>
          <p:blipFill rotWithShape="1">
            <a:blip r:embed="rId8">
              <a:alphaModFix/>
            </a:blip>
            <a:srcRect b="0" l="0" r="0" t="0"/>
            <a:stretch/>
          </p:blipFill>
          <p:spPr>
            <a:xfrm rot="-20580">
              <a:off x="6782343" y="3111364"/>
              <a:ext cx="360754" cy="313382"/>
            </a:xfrm>
            <a:prstGeom prst="rect">
              <a:avLst/>
            </a:prstGeom>
            <a:noFill/>
            <a:ln>
              <a:noFill/>
            </a:ln>
          </p:spPr>
        </p:pic>
        <p:pic>
          <p:nvPicPr>
            <p:cNvPr id="1566" name="Google Shape;1566;p159"/>
            <p:cNvPicPr preferRelativeResize="0"/>
            <p:nvPr/>
          </p:nvPicPr>
          <p:blipFill rotWithShape="1">
            <a:blip r:embed="rId5">
              <a:alphaModFix/>
            </a:blip>
            <a:srcRect b="0" l="0" r="0" t="0"/>
            <a:stretch/>
          </p:blipFill>
          <p:spPr>
            <a:xfrm>
              <a:off x="6118037" y="3133541"/>
              <a:ext cx="344741" cy="284793"/>
            </a:xfrm>
            <a:prstGeom prst="rect">
              <a:avLst/>
            </a:prstGeom>
            <a:noFill/>
            <a:ln>
              <a:noFill/>
            </a:ln>
          </p:spPr>
        </p:pic>
        <p:pic>
          <p:nvPicPr>
            <p:cNvPr id="1567" name="Google Shape;1567;p159"/>
            <p:cNvPicPr preferRelativeResize="0"/>
            <p:nvPr/>
          </p:nvPicPr>
          <p:blipFill rotWithShape="1">
            <a:blip r:embed="rId5">
              <a:alphaModFix/>
            </a:blip>
            <a:srcRect b="0" l="0" r="0" t="0"/>
            <a:stretch/>
          </p:blipFill>
          <p:spPr>
            <a:xfrm>
              <a:off x="6335576" y="3131584"/>
              <a:ext cx="344741" cy="284793"/>
            </a:xfrm>
            <a:prstGeom prst="rect">
              <a:avLst/>
            </a:prstGeom>
            <a:noFill/>
            <a:ln>
              <a:noFill/>
            </a:ln>
          </p:spPr>
        </p:pic>
        <p:pic>
          <p:nvPicPr>
            <p:cNvPr id="1568" name="Google Shape;1568;p159"/>
            <p:cNvPicPr preferRelativeResize="0"/>
            <p:nvPr/>
          </p:nvPicPr>
          <p:blipFill rotWithShape="1">
            <a:blip r:embed="rId7">
              <a:alphaModFix/>
            </a:blip>
            <a:srcRect b="0" l="0" r="0" t="0"/>
            <a:stretch/>
          </p:blipFill>
          <p:spPr>
            <a:xfrm>
              <a:off x="7004872" y="3130868"/>
              <a:ext cx="362744" cy="294241"/>
            </a:xfrm>
            <a:prstGeom prst="rect">
              <a:avLst/>
            </a:prstGeom>
            <a:noFill/>
            <a:ln>
              <a:noFill/>
            </a:ln>
          </p:spPr>
        </p:pic>
        <p:pic>
          <p:nvPicPr>
            <p:cNvPr id="1569" name="Google Shape;1569;p159"/>
            <p:cNvPicPr preferRelativeResize="0"/>
            <p:nvPr/>
          </p:nvPicPr>
          <p:blipFill rotWithShape="1">
            <a:blip r:embed="rId5">
              <a:alphaModFix/>
            </a:blip>
            <a:srcRect b="0" l="0" r="0" t="0"/>
            <a:stretch/>
          </p:blipFill>
          <p:spPr>
            <a:xfrm>
              <a:off x="9638572" y="3115487"/>
              <a:ext cx="344741" cy="284793"/>
            </a:xfrm>
            <a:prstGeom prst="rect">
              <a:avLst/>
            </a:prstGeom>
            <a:noFill/>
            <a:ln>
              <a:noFill/>
            </a:ln>
          </p:spPr>
        </p:pic>
        <p:pic>
          <p:nvPicPr>
            <p:cNvPr id="1570" name="Google Shape;1570;p159"/>
            <p:cNvPicPr preferRelativeResize="0"/>
            <p:nvPr/>
          </p:nvPicPr>
          <p:blipFill rotWithShape="1">
            <a:blip r:embed="rId8">
              <a:alphaModFix/>
            </a:blip>
            <a:srcRect b="0" l="0" r="0" t="0"/>
            <a:stretch/>
          </p:blipFill>
          <p:spPr>
            <a:xfrm rot="-20580">
              <a:off x="9211082" y="3090147"/>
              <a:ext cx="360754" cy="313382"/>
            </a:xfrm>
            <a:prstGeom prst="rect">
              <a:avLst/>
            </a:prstGeom>
            <a:noFill/>
            <a:ln>
              <a:noFill/>
            </a:ln>
          </p:spPr>
        </p:pic>
        <p:pic>
          <p:nvPicPr>
            <p:cNvPr id="1571" name="Google Shape;1571;p159"/>
            <p:cNvPicPr preferRelativeResize="0"/>
            <p:nvPr/>
          </p:nvPicPr>
          <p:blipFill rotWithShape="1">
            <a:blip r:embed="rId5">
              <a:alphaModFix/>
            </a:blip>
            <a:srcRect b="0" l="0" r="0" t="0"/>
            <a:stretch/>
          </p:blipFill>
          <p:spPr>
            <a:xfrm>
              <a:off x="9426929" y="3113355"/>
              <a:ext cx="344741" cy="284793"/>
            </a:xfrm>
            <a:prstGeom prst="rect">
              <a:avLst/>
            </a:prstGeom>
            <a:noFill/>
            <a:ln>
              <a:noFill/>
            </a:ln>
          </p:spPr>
        </p:pic>
        <p:pic>
          <p:nvPicPr>
            <p:cNvPr id="1572" name="Google Shape;1572;p159"/>
            <p:cNvPicPr preferRelativeResize="0"/>
            <p:nvPr/>
          </p:nvPicPr>
          <p:blipFill rotWithShape="1">
            <a:blip r:embed="rId8">
              <a:alphaModFix/>
            </a:blip>
            <a:srcRect b="0" l="0" r="0" t="0"/>
            <a:stretch/>
          </p:blipFill>
          <p:spPr>
            <a:xfrm rot="-20580">
              <a:off x="7890550" y="3102318"/>
              <a:ext cx="360754" cy="313382"/>
            </a:xfrm>
            <a:prstGeom prst="rect">
              <a:avLst/>
            </a:prstGeom>
            <a:noFill/>
            <a:ln>
              <a:noFill/>
            </a:ln>
          </p:spPr>
        </p:pic>
        <p:pic>
          <p:nvPicPr>
            <p:cNvPr id="1573" name="Google Shape;1573;p159"/>
            <p:cNvPicPr preferRelativeResize="0"/>
            <p:nvPr/>
          </p:nvPicPr>
          <p:blipFill rotWithShape="1">
            <a:blip r:embed="rId5">
              <a:alphaModFix/>
            </a:blip>
            <a:srcRect b="0" l="0" r="0" t="0"/>
            <a:stretch/>
          </p:blipFill>
          <p:spPr>
            <a:xfrm>
              <a:off x="8982564" y="3105908"/>
              <a:ext cx="344741" cy="284793"/>
            </a:xfrm>
            <a:prstGeom prst="rect">
              <a:avLst/>
            </a:prstGeom>
            <a:noFill/>
            <a:ln>
              <a:noFill/>
            </a:ln>
          </p:spPr>
        </p:pic>
        <p:pic>
          <p:nvPicPr>
            <p:cNvPr id="1574" name="Google Shape;1574;p159"/>
            <p:cNvPicPr preferRelativeResize="0"/>
            <p:nvPr/>
          </p:nvPicPr>
          <p:blipFill rotWithShape="1">
            <a:blip r:embed="rId6">
              <a:alphaModFix/>
            </a:blip>
            <a:srcRect b="0" l="0" r="0" t="0"/>
            <a:stretch/>
          </p:blipFill>
          <p:spPr>
            <a:xfrm>
              <a:off x="7454071" y="3118240"/>
              <a:ext cx="342299" cy="284649"/>
            </a:xfrm>
            <a:prstGeom prst="rect">
              <a:avLst/>
            </a:prstGeom>
            <a:noFill/>
            <a:ln>
              <a:noFill/>
            </a:ln>
          </p:spPr>
        </p:pic>
        <p:pic>
          <p:nvPicPr>
            <p:cNvPr id="1575" name="Google Shape;1575;p159"/>
            <p:cNvPicPr preferRelativeResize="0"/>
            <p:nvPr/>
          </p:nvPicPr>
          <p:blipFill rotWithShape="1">
            <a:blip r:embed="rId7">
              <a:alphaModFix/>
            </a:blip>
            <a:srcRect b="0" l="0" r="0" t="0"/>
            <a:stretch/>
          </p:blipFill>
          <p:spPr>
            <a:xfrm>
              <a:off x="8323909" y="3115065"/>
              <a:ext cx="362744" cy="294241"/>
            </a:xfrm>
            <a:prstGeom prst="rect">
              <a:avLst/>
            </a:prstGeom>
            <a:noFill/>
            <a:ln>
              <a:noFill/>
            </a:ln>
          </p:spPr>
        </p:pic>
        <p:pic>
          <p:nvPicPr>
            <p:cNvPr id="1576" name="Google Shape;1576;p159"/>
            <p:cNvPicPr preferRelativeResize="0"/>
            <p:nvPr/>
          </p:nvPicPr>
          <p:blipFill rotWithShape="1">
            <a:blip r:embed="rId6">
              <a:alphaModFix/>
            </a:blip>
            <a:srcRect b="0" l="0" r="0" t="0"/>
            <a:stretch/>
          </p:blipFill>
          <p:spPr>
            <a:xfrm>
              <a:off x="5897149" y="3123429"/>
              <a:ext cx="342299" cy="284649"/>
            </a:xfrm>
            <a:prstGeom prst="rect">
              <a:avLst/>
            </a:prstGeom>
            <a:noFill/>
            <a:ln>
              <a:noFill/>
            </a:ln>
          </p:spPr>
        </p:pic>
        <p:pic>
          <p:nvPicPr>
            <p:cNvPr id="1577" name="Google Shape;1577;p159"/>
            <p:cNvPicPr preferRelativeResize="0"/>
            <p:nvPr/>
          </p:nvPicPr>
          <p:blipFill rotWithShape="1">
            <a:blip r:embed="rId6">
              <a:alphaModFix/>
            </a:blip>
            <a:srcRect b="0" l="0" r="0" t="0"/>
            <a:stretch/>
          </p:blipFill>
          <p:spPr>
            <a:xfrm>
              <a:off x="7669829" y="3118239"/>
              <a:ext cx="342299" cy="284649"/>
            </a:xfrm>
            <a:prstGeom prst="rect">
              <a:avLst/>
            </a:prstGeom>
            <a:noFill/>
            <a:ln>
              <a:noFill/>
            </a:ln>
          </p:spPr>
        </p:pic>
        <p:pic>
          <p:nvPicPr>
            <p:cNvPr id="1578" name="Google Shape;1578;p159"/>
            <p:cNvPicPr preferRelativeResize="0"/>
            <p:nvPr/>
          </p:nvPicPr>
          <p:blipFill rotWithShape="1">
            <a:blip r:embed="rId8">
              <a:alphaModFix/>
            </a:blip>
            <a:srcRect b="0" l="0" r="0" t="0"/>
            <a:stretch/>
          </p:blipFill>
          <p:spPr>
            <a:xfrm rot="-20580">
              <a:off x="10063411" y="3105519"/>
              <a:ext cx="360754" cy="313382"/>
            </a:xfrm>
            <a:prstGeom prst="rect">
              <a:avLst/>
            </a:prstGeom>
            <a:noFill/>
            <a:ln>
              <a:noFill/>
            </a:ln>
          </p:spPr>
        </p:pic>
        <p:pic>
          <p:nvPicPr>
            <p:cNvPr id="1579" name="Google Shape;1579;p159"/>
            <p:cNvPicPr preferRelativeResize="0"/>
            <p:nvPr/>
          </p:nvPicPr>
          <p:blipFill rotWithShape="1">
            <a:blip r:embed="rId7">
              <a:alphaModFix/>
            </a:blip>
            <a:srcRect b="0" l="0" r="0" t="0"/>
            <a:stretch/>
          </p:blipFill>
          <p:spPr>
            <a:xfrm>
              <a:off x="8752244" y="3115065"/>
              <a:ext cx="362744" cy="294241"/>
            </a:xfrm>
            <a:prstGeom prst="rect">
              <a:avLst/>
            </a:prstGeom>
            <a:noFill/>
            <a:ln>
              <a:noFill/>
            </a:ln>
          </p:spPr>
        </p:pic>
        <p:pic>
          <p:nvPicPr>
            <p:cNvPr id="1580" name="Google Shape;1580;p159"/>
            <p:cNvPicPr preferRelativeResize="0"/>
            <p:nvPr/>
          </p:nvPicPr>
          <p:blipFill rotWithShape="1">
            <a:blip r:embed="rId6">
              <a:alphaModFix/>
            </a:blip>
            <a:srcRect b="0" l="0" r="0" t="0"/>
            <a:stretch/>
          </p:blipFill>
          <p:spPr>
            <a:xfrm>
              <a:off x="8109586" y="3112876"/>
              <a:ext cx="342299" cy="284649"/>
            </a:xfrm>
            <a:prstGeom prst="rect">
              <a:avLst/>
            </a:prstGeom>
            <a:noFill/>
            <a:ln>
              <a:noFill/>
            </a:ln>
          </p:spPr>
        </p:pic>
        <p:pic>
          <p:nvPicPr>
            <p:cNvPr id="1581" name="Google Shape;1581;p159"/>
            <p:cNvPicPr preferRelativeResize="0"/>
            <p:nvPr/>
          </p:nvPicPr>
          <p:blipFill rotWithShape="1">
            <a:blip r:embed="rId6">
              <a:alphaModFix/>
            </a:blip>
            <a:srcRect b="0" l="0" r="0" t="0"/>
            <a:stretch/>
          </p:blipFill>
          <p:spPr>
            <a:xfrm>
              <a:off x="8541324" y="3109701"/>
              <a:ext cx="342299" cy="284649"/>
            </a:xfrm>
            <a:prstGeom prst="rect">
              <a:avLst/>
            </a:prstGeom>
            <a:noFill/>
            <a:ln>
              <a:noFill/>
            </a:ln>
          </p:spPr>
        </p:pic>
        <p:pic>
          <p:nvPicPr>
            <p:cNvPr id="1582" name="Google Shape;1582;p159"/>
            <p:cNvPicPr preferRelativeResize="0"/>
            <p:nvPr/>
          </p:nvPicPr>
          <p:blipFill rotWithShape="1">
            <a:blip r:embed="rId6">
              <a:alphaModFix/>
            </a:blip>
            <a:srcRect b="0" l="0" r="0" t="0"/>
            <a:stretch/>
          </p:blipFill>
          <p:spPr>
            <a:xfrm>
              <a:off x="9842232" y="3118240"/>
              <a:ext cx="342299" cy="284649"/>
            </a:xfrm>
            <a:prstGeom prst="rect">
              <a:avLst/>
            </a:prstGeom>
            <a:noFill/>
            <a:ln>
              <a:noFill/>
            </a:ln>
          </p:spPr>
        </p:pic>
        <p:pic>
          <p:nvPicPr>
            <p:cNvPr id="1583" name="Google Shape;1583;p159"/>
            <p:cNvPicPr preferRelativeResize="0"/>
            <p:nvPr/>
          </p:nvPicPr>
          <p:blipFill rotWithShape="1">
            <a:blip r:embed="rId5">
              <a:alphaModFix/>
            </a:blip>
            <a:srcRect b="0" l="0" r="0" t="0"/>
            <a:stretch/>
          </p:blipFill>
          <p:spPr>
            <a:xfrm>
              <a:off x="10521745" y="3122964"/>
              <a:ext cx="344741" cy="284793"/>
            </a:xfrm>
            <a:prstGeom prst="rect">
              <a:avLst/>
            </a:prstGeom>
            <a:noFill/>
            <a:ln>
              <a:noFill/>
            </a:ln>
          </p:spPr>
        </p:pic>
        <p:pic>
          <p:nvPicPr>
            <p:cNvPr id="1584" name="Google Shape;1584;p159"/>
            <p:cNvPicPr preferRelativeResize="0"/>
            <p:nvPr/>
          </p:nvPicPr>
          <p:blipFill rotWithShape="1">
            <a:blip r:embed="rId7">
              <a:alphaModFix/>
            </a:blip>
            <a:srcRect b="0" l="0" r="0" t="0"/>
            <a:stretch/>
          </p:blipFill>
          <p:spPr>
            <a:xfrm>
              <a:off x="10742680" y="3114567"/>
              <a:ext cx="362744" cy="294241"/>
            </a:xfrm>
            <a:prstGeom prst="rect">
              <a:avLst/>
            </a:prstGeom>
            <a:noFill/>
            <a:ln>
              <a:noFill/>
            </a:ln>
          </p:spPr>
        </p:pic>
        <p:pic>
          <p:nvPicPr>
            <p:cNvPr id="1585" name="Google Shape;1585;p159"/>
            <p:cNvPicPr preferRelativeResize="0"/>
            <p:nvPr/>
          </p:nvPicPr>
          <p:blipFill rotWithShape="1">
            <a:blip r:embed="rId7">
              <a:alphaModFix/>
            </a:blip>
            <a:srcRect b="0" l="0" r="0" t="0"/>
            <a:stretch/>
          </p:blipFill>
          <p:spPr>
            <a:xfrm>
              <a:off x="10299769" y="3118266"/>
              <a:ext cx="362744" cy="294241"/>
            </a:xfrm>
            <a:prstGeom prst="rect">
              <a:avLst/>
            </a:prstGeom>
            <a:noFill/>
            <a:ln>
              <a:noFill/>
            </a:ln>
          </p:spPr>
        </p:pic>
      </p:gr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0" name="Shape 1590"/>
        <p:cNvGrpSpPr/>
        <p:nvPr/>
      </p:nvGrpSpPr>
      <p:grpSpPr>
        <a:xfrm>
          <a:off x="0" y="0"/>
          <a:ext cx="0" cy="0"/>
          <a:chOff x="0" y="0"/>
          <a:chExt cx="0" cy="0"/>
        </a:xfrm>
      </p:grpSpPr>
      <p:sp>
        <p:nvSpPr>
          <p:cNvPr id="1591" name="Google Shape;1591;p160"/>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592" name="Google Shape;1592;p160"/>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1200"/>
              </a:spcAft>
              <a:buClr>
                <a:schemeClr val="dk1"/>
              </a:buClr>
              <a:buSzPts val="3000"/>
              <a:buFont typeface="Open Sans"/>
              <a:buNone/>
            </a:pPr>
            <a:r>
              <a:rPr lang="en"/>
              <a:t>Leading and Lagging Strands</a:t>
            </a:r>
            <a:endParaRPr/>
          </a:p>
        </p:txBody>
      </p:sp>
      <p:grpSp>
        <p:nvGrpSpPr>
          <p:cNvPr id="1593" name="Google Shape;1593;p160"/>
          <p:cNvGrpSpPr/>
          <p:nvPr/>
        </p:nvGrpSpPr>
        <p:grpSpPr>
          <a:xfrm>
            <a:off x="2432221" y="958917"/>
            <a:ext cx="4782954" cy="4152566"/>
            <a:chOff x="5814728" y="1240156"/>
            <a:chExt cx="6377272" cy="5536755"/>
          </a:xfrm>
        </p:grpSpPr>
        <p:pic>
          <p:nvPicPr>
            <p:cNvPr id="1594" name="Google Shape;1594;p160"/>
            <p:cNvPicPr preferRelativeResize="0"/>
            <p:nvPr/>
          </p:nvPicPr>
          <p:blipFill rotWithShape="1">
            <a:blip r:embed="rId3">
              <a:alphaModFix/>
            </a:blip>
            <a:srcRect b="0" l="0" r="0" t="0"/>
            <a:stretch/>
          </p:blipFill>
          <p:spPr>
            <a:xfrm rot="9459162">
              <a:off x="5986482" y="4962614"/>
              <a:ext cx="1558152" cy="1211220"/>
            </a:xfrm>
            <a:prstGeom prst="rect">
              <a:avLst/>
            </a:prstGeom>
            <a:noFill/>
            <a:ln>
              <a:noFill/>
            </a:ln>
            <a:effectLst>
              <a:outerShdw blurRad="38100" rotWithShape="0" algn="tl" dir="2700000" dist="28575">
                <a:srgbClr val="000000">
                  <a:alpha val="40000"/>
                </a:srgbClr>
              </a:outerShdw>
            </a:effectLst>
          </p:spPr>
        </p:pic>
        <p:pic>
          <p:nvPicPr>
            <p:cNvPr id="1595" name="Google Shape;1595;p160"/>
            <p:cNvPicPr preferRelativeResize="0"/>
            <p:nvPr/>
          </p:nvPicPr>
          <p:blipFill rotWithShape="1">
            <a:blip r:embed="rId4">
              <a:alphaModFix/>
            </a:blip>
            <a:srcRect b="0" l="0" r="12018" t="0"/>
            <a:stretch/>
          </p:blipFill>
          <p:spPr>
            <a:xfrm>
              <a:off x="8682875" y="2303119"/>
              <a:ext cx="3504798" cy="2517413"/>
            </a:xfrm>
            <a:prstGeom prst="rect">
              <a:avLst/>
            </a:prstGeom>
            <a:noFill/>
            <a:ln>
              <a:noFill/>
            </a:ln>
            <a:effectLst>
              <a:outerShdw blurRad="38100" rotWithShape="0" algn="tl" dir="2700000" dist="28575">
                <a:srgbClr val="000000">
                  <a:alpha val="40000"/>
                </a:srgbClr>
              </a:outerShdw>
            </a:effectLst>
          </p:spPr>
        </p:pic>
        <p:sp>
          <p:nvSpPr>
            <p:cNvPr id="1596" name="Google Shape;1596;p160"/>
            <p:cNvSpPr/>
            <p:nvPr/>
          </p:nvSpPr>
          <p:spPr>
            <a:xfrm rot="-6924118">
              <a:off x="6978015" y="5670153"/>
              <a:ext cx="337090" cy="1336015"/>
            </a:xfrm>
            <a:prstGeom prst="upArrow">
              <a:avLst>
                <a:gd fmla="val 50000" name="adj1"/>
                <a:gd fmla="val 50000" name="adj2"/>
              </a:avLst>
            </a:prstGeom>
            <a:solidFill>
              <a:srgbClr val="FFA7F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aseline="-25000" sz="1400">
                <a:solidFill>
                  <a:schemeClr val="lt1"/>
                </a:solidFill>
                <a:latin typeface="Calibri"/>
                <a:ea typeface="Calibri"/>
                <a:cs typeface="Calibri"/>
                <a:sym typeface="Calibri"/>
              </a:endParaRPr>
            </a:p>
          </p:txBody>
        </p:sp>
        <p:pic>
          <p:nvPicPr>
            <p:cNvPr id="1597" name="Google Shape;1597;p160"/>
            <p:cNvPicPr preferRelativeResize="0"/>
            <p:nvPr/>
          </p:nvPicPr>
          <p:blipFill rotWithShape="1">
            <a:blip r:embed="rId5">
              <a:alphaModFix/>
            </a:blip>
            <a:srcRect b="0" l="0" r="0" t="0"/>
            <a:stretch/>
          </p:blipFill>
          <p:spPr>
            <a:xfrm rot="-1542224">
              <a:off x="10376711" y="3856478"/>
              <a:ext cx="336465" cy="272921"/>
            </a:xfrm>
            <a:prstGeom prst="rect">
              <a:avLst/>
            </a:prstGeom>
            <a:noFill/>
            <a:ln>
              <a:noFill/>
            </a:ln>
          </p:spPr>
        </p:pic>
        <p:pic>
          <p:nvPicPr>
            <p:cNvPr id="1598" name="Google Shape;1598;p160"/>
            <p:cNvPicPr preferRelativeResize="0"/>
            <p:nvPr/>
          </p:nvPicPr>
          <p:blipFill rotWithShape="1">
            <a:blip r:embed="rId6">
              <a:alphaModFix/>
            </a:blip>
            <a:srcRect b="0" l="0" r="0" t="0"/>
            <a:stretch/>
          </p:blipFill>
          <p:spPr>
            <a:xfrm rot="-392221">
              <a:off x="10983037" y="3666864"/>
              <a:ext cx="334619" cy="290678"/>
            </a:xfrm>
            <a:prstGeom prst="rect">
              <a:avLst/>
            </a:prstGeom>
            <a:noFill/>
            <a:ln>
              <a:noFill/>
            </a:ln>
          </p:spPr>
        </p:pic>
        <p:pic>
          <p:nvPicPr>
            <p:cNvPr id="1599" name="Google Shape;1599;p160"/>
            <p:cNvPicPr preferRelativeResize="0"/>
            <p:nvPr/>
          </p:nvPicPr>
          <p:blipFill rotWithShape="1">
            <a:blip r:embed="rId7">
              <a:alphaModFix/>
            </a:blip>
            <a:srcRect b="-6360" l="0" r="40037" t="0"/>
            <a:stretch/>
          </p:blipFill>
          <p:spPr>
            <a:xfrm>
              <a:off x="11995928" y="3656941"/>
              <a:ext cx="191741" cy="280951"/>
            </a:xfrm>
            <a:prstGeom prst="rect">
              <a:avLst/>
            </a:prstGeom>
            <a:noFill/>
            <a:ln>
              <a:noFill/>
            </a:ln>
          </p:spPr>
        </p:pic>
        <p:pic>
          <p:nvPicPr>
            <p:cNvPr id="1600" name="Google Shape;1600;p160"/>
            <p:cNvPicPr preferRelativeResize="0"/>
            <p:nvPr/>
          </p:nvPicPr>
          <p:blipFill rotWithShape="1">
            <a:blip r:embed="rId8">
              <a:alphaModFix/>
            </a:blip>
            <a:srcRect b="0" l="0" r="0" t="0"/>
            <a:stretch/>
          </p:blipFill>
          <p:spPr>
            <a:xfrm rot="-1195961">
              <a:off x="10577418" y="3774892"/>
              <a:ext cx="317498" cy="264024"/>
            </a:xfrm>
            <a:prstGeom prst="rect">
              <a:avLst/>
            </a:prstGeom>
            <a:noFill/>
            <a:ln>
              <a:noFill/>
            </a:ln>
          </p:spPr>
        </p:pic>
        <p:pic>
          <p:nvPicPr>
            <p:cNvPr id="1601" name="Google Shape;1601;p160"/>
            <p:cNvPicPr preferRelativeResize="0"/>
            <p:nvPr/>
          </p:nvPicPr>
          <p:blipFill rotWithShape="1">
            <a:blip r:embed="rId5">
              <a:alphaModFix/>
            </a:blip>
            <a:srcRect b="0" l="0" r="0" t="0"/>
            <a:stretch/>
          </p:blipFill>
          <p:spPr>
            <a:xfrm>
              <a:off x="11384995" y="3665434"/>
              <a:ext cx="336460" cy="272920"/>
            </a:xfrm>
            <a:prstGeom prst="rect">
              <a:avLst/>
            </a:prstGeom>
            <a:noFill/>
            <a:ln>
              <a:noFill/>
            </a:ln>
          </p:spPr>
        </p:pic>
        <p:pic>
          <p:nvPicPr>
            <p:cNvPr id="1602" name="Google Shape;1602;p160"/>
            <p:cNvPicPr preferRelativeResize="0"/>
            <p:nvPr/>
          </p:nvPicPr>
          <p:blipFill rotWithShape="1">
            <a:blip r:embed="rId7">
              <a:alphaModFix/>
            </a:blip>
            <a:srcRect b="0" l="0" r="0" t="0"/>
            <a:stretch/>
          </p:blipFill>
          <p:spPr>
            <a:xfrm rot="-1414751">
              <a:off x="7394430" y="5169253"/>
              <a:ext cx="300596" cy="264158"/>
            </a:xfrm>
            <a:prstGeom prst="rect">
              <a:avLst/>
            </a:prstGeom>
            <a:noFill/>
            <a:ln>
              <a:noFill/>
            </a:ln>
          </p:spPr>
        </p:pic>
        <p:pic>
          <p:nvPicPr>
            <p:cNvPr id="1603" name="Google Shape;1603;p160"/>
            <p:cNvPicPr preferRelativeResize="0"/>
            <p:nvPr/>
          </p:nvPicPr>
          <p:blipFill rotWithShape="1">
            <a:blip r:embed="rId7">
              <a:alphaModFix/>
            </a:blip>
            <a:srcRect b="0" l="0" r="0" t="0"/>
            <a:stretch/>
          </p:blipFill>
          <p:spPr>
            <a:xfrm rot="-1414751">
              <a:off x="7031257" y="5335739"/>
              <a:ext cx="300596" cy="264158"/>
            </a:xfrm>
            <a:prstGeom prst="rect">
              <a:avLst/>
            </a:prstGeom>
            <a:noFill/>
            <a:ln>
              <a:noFill/>
            </a:ln>
          </p:spPr>
        </p:pic>
        <p:pic>
          <p:nvPicPr>
            <p:cNvPr id="1604" name="Google Shape;1604;p160"/>
            <p:cNvPicPr preferRelativeResize="0"/>
            <p:nvPr/>
          </p:nvPicPr>
          <p:blipFill rotWithShape="1">
            <a:blip r:embed="rId8">
              <a:alphaModFix/>
            </a:blip>
            <a:srcRect b="0" l="0" r="0" t="0"/>
            <a:stretch/>
          </p:blipFill>
          <p:spPr>
            <a:xfrm rot="-1414732">
              <a:off x="6846200" y="5404861"/>
              <a:ext cx="298470" cy="264022"/>
            </a:xfrm>
            <a:prstGeom prst="rect">
              <a:avLst/>
            </a:prstGeom>
            <a:noFill/>
            <a:ln>
              <a:noFill/>
            </a:ln>
          </p:spPr>
        </p:pic>
        <p:pic>
          <p:nvPicPr>
            <p:cNvPr id="1605" name="Google Shape;1605;p160"/>
            <p:cNvPicPr preferRelativeResize="0"/>
            <p:nvPr/>
          </p:nvPicPr>
          <p:blipFill rotWithShape="1">
            <a:blip r:embed="rId5">
              <a:alphaModFix/>
            </a:blip>
            <a:srcRect b="0" l="0" r="0" t="0"/>
            <a:stretch/>
          </p:blipFill>
          <p:spPr>
            <a:xfrm rot="-1414724">
              <a:off x="6658192" y="5481069"/>
              <a:ext cx="316293" cy="272923"/>
            </a:xfrm>
            <a:prstGeom prst="rect">
              <a:avLst/>
            </a:prstGeom>
            <a:noFill/>
            <a:ln>
              <a:noFill/>
            </a:ln>
          </p:spPr>
        </p:pic>
        <p:pic>
          <p:nvPicPr>
            <p:cNvPr id="1606" name="Google Shape;1606;p160"/>
            <p:cNvPicPr preferRelativeResize="0"/>
            <p:nvPr/>
          </p:nvPicPr>
          <p:blipFill rotWithShape="1">
            <a:blip r:embed="rId6">
              <a:alphaModFix/>
            </a:blip>
            <a:srcRect b="0" l="0" r="0" t="0"/>
            <a:stretch/>
          </p:blipFill>
          <p:spPr>
            <a:xfrm rot="-1435347">
              <a:off x="7203057" y="5235300"/>
              <a:ext cx="314559" cy="290678"/>
            </a:xfrm>
            <a:prstGeom prst="rect">
              <a:avLst/>
            </a:prstGeom>
            <a:noFill/>
            <a:ln>
              <a:noFill/>
            </a:ln>
          </p:spPr>
        </p:pic>
        <p:pic>
          <p:nvPicPr>
            <p:cNvPr id="1607" name="Google Shape;1607;p160"/>
            <p:cNvPicPr preferRelativeResize="0"/>
            <p:nvPr/>
          </p:nvPicPr>
          <p:blipFill rotWithShape="1">
            <a:blip r:embed="rId7">
              <a:alphaModFix/>
            </a:blip>
            <a:srcRect b="0" l="0" r="0" t="0"/>
            <a:stretch/>
          </p:blipFill>
          <p:spPr>
            <a:xfrm rot="-1414751">
              <a:off x="7763447" y="5005624"/>
              <a:ext cx="300596" cy="264158"/>
            </a:xfrm>
            <a:prstGeom prst="rect">
              <a:avLst/>
            </a:prstGeom>
            <a:noFill/>
            <a:ln>
              <a:noFill/>
            </a:ln>
          </p:spPr>
        </p:pic>
        <p:pic>
          <p:nvPicPr>
            <p:cNvPr id="1608" name="Google Shape;1608;p160"/>
            <p:cNvPicPr preferRelativeResize="0"/>
            <p:nvPr/>
          </p:nvPicPr>
          <p:blipFill rotWithShape="1">
            <a:blip r:embed="rId6">
              <a:alphaModFix/>
            </a:blip>
            <a:srcRect b="0" l="0" r="0" t="0"/>
            <a:stretch/>
          </p:blipFill>
          <p:spPr>
            <a:xfrm rot="-1435347">
              <a:off x="7574232" y="5070728"/>
              <a:ext cx="314559" cy="290678"/>
            </a:xfrm>
            <a:prstGeom prst="rect">
              <a:avLst/>
            </a:prstGeom>
            <a:noFill/>
            <a:ln>
              <a:noFill/>
            </a:ln>
          </p:spPr>
        </p:pic>
        <p:pic>
          <p:nvPicPr>
            <p:cNvPr id="1609" name="Google Shape;1609;p160"/>
            <p:cNvPicPr preferRelativeResize="0"/>
            <p:nvPr/>
          </p:nvPicPr>
          <p:blipFill rotWithShape="1">
            <a:blip r:embed="rId6">
              <a:alphaModFix/>
            </a:blip>
            <a:srcRect b="0" l="0" r="0" t="0"/>
            <a:stretch/>
          </p:blipFill>
          <p:spPr>
            <a:xfrm rot="-1435347">
              <a:off x="7939580" y="4908698"/>
              <a:ext cx="314559" cy="290678"/>
            </a:xfrm>
            <a:prstGeom prst="rect">
              <a:avLst/>
            </a:prstGeom>
            <a:noFill/>
            <a:ln>
              <a:noFill/>
            </a:ln>
          </p:spPr>
        </p:pic>
        <p:pic>
          <p:nvPicPr>
            <p:cNvPr id="1610" name="Google Shape;1610;p160"/>
            <p:cNvPicPr preferRelativeResize="0"/>
            <p:nvPr/>
          </p:nvPicPr>
          <p:blipFill rotWithShape="1">
            <a:blip r:embed="rId8">
              <a:alphaModFix/>
            </a:blip>
            <a:srcRect b="0" l="0" r="0" t="0"/>
            <a:stretch/>
          </p:blipFill>
          <p:spPr>
            <a:xfrm rot="-1414761">
              <a:off x="8124103" y="4840707"/>
              <a:ext cx="317500" cy="264022"/>
            </a:xfrm>
            <a:prstGeom prst="rect">
              <a:avLst/>
            </a:prstGeom>
            <a:noFill/>
            <a:ln>
              <a:noFill/>
            </a:ln>
          </p:spPr>
        </p:pic>
        <p:pic>
          <p:nvPicPr>
            <p:cNvPr id="1611" name="Google Shape;1611;p160"/>
            <p:cNvPicPr preferRelativeResize="0"/>
            <p:nvPr/>
          </p:nvPicPr>
          <p:blipFill rotWithShape="1">
            <a:blip r:embed="rId6">
              <a:alphaModFix/>
            </a:blip>
            <a:srcRect b="0" l="0" r="0" t="0"/>
            <a:stretch/>
          </p:blipFill>
          <p:spPr>
            <a:xfrm rot="-1435326">
              <a:off x="8304237" y="4745694"/>
              <a:ext cx="334617" cy="290678"/>
            </a:xfrm>
            <a:prstGeom prst="rect">
              <a:avLst/>
            </a:prstGeom>
            <a:noFill/>
            <a:ln>
              <a:noFill/>
            </a:ln>
          </p:spPr>
        </p:pic>
        <p:pic>
          <p:nvPicPr>
            <p:cNvPr id="1612" name="Google Shape;1612;p160"/>
            <p:cNvPicPr preferRelativeResize="0"/>
            <p:nvPr/>
          </p:nvPicPr>
          <p:blipFill rotWithShape="1">
            <a:blip r:embed="rId8">
              <a:alphaModFix/>
            </a:blip>
            <a:srcRect b="0" l="0" r="0" t="0"/>
            <a:stretch/>
          </p:blipFill>
          <p:spPr>
            <a:xfrm rot="-1414761">
              <a:off x="8489348" y="4682846"/>
              <a:ext cx="317500" cy="264022"/>
            </a:xfrm>
            <a:prstGeom prst="rect">
              <a:avLst/>
            </a:prstGeom>
            <a:noFill/>
            <a:ln>
              <a:noFill/>
            </a:ln>
          </p:spPr>
        </p:pic>
        <p:pic>
          <p:nvPicPr>
            <p:cNvPr id="1613" name="Google Shape;1613;p160"/>
            <p:cNvPicPr preferRelativeResize="0"/>
            <p:nvPr/>
          </p:nvPicPr>
          <p:blipFill rotWithShape="1">
            <a:blip r:embed="rId5">
              <a:alphaModFix/>
            </a:blip>
            <a:srcRect b="0" l="0" r="0" t="0"/>
            <a:stretch/>
          </p:blipFill>
          <p:spPr>
            <a:xfrm rot="-1414751">
              <a:off x="9046369" y="4436909"/>
              <a:ext cx="336462" cy="272923"/>
            </a:xfrm>
            <a:prstGeom prst="rect">
              <a:avLst/>
            </a:prstGeom>
            <a:noFill/>
            <a:ln>
              <a:noFill/>
            </a:ln>
          </p:spPr>
        </p:pic>
        <p:pic>
          <p:nvPicPr>
            <p:cNvPr id="1614" name="Google Shape;1614;p160"/>
            <p:cNvPicPr preferRelativeResize="0"/>
            <p:nvPr/>
          </p:nvPicPr>
          <p:blipFill rotWithShape="1">
            <a:blip r:embed="rId7">
              <a:alphaModFix/>
            </a:blip>
            <a:srcRect b="0" l="0" r="0" t="0"/>
            <a:stretch/>
          </p:blipFill>
          <p:spPr>
            <a:xfrm rot="-1414762">
              <a:off x="8673233" y="4602811"/>
              <a:ext cx="319762" cy="264158"/>
            </a:xfrm>
            <a:prstGeom prst="rect">
              <a:avLst/>
            </a:prstGeom>
            <a:noFill/>
            <a:ln>
              <a:noFill/>
            </a:ln>
          </p:spPr>
        </p:pic>
        <p:pic>
          <p:nvPicPr>
            <p:cNvPr id="1615" name="Google Shape;1615;p160"/>
            <p:cNvPicPr preferRelativeResize="0"/>
            <p:nvPr/>
          </p:nvPicPr>
          <p:blipFill rotWithShape="1">
            <a:blip r:embed="rId8">
              <a:alphaModFix/>
            </a:blip>
            <a:srcRect b="0" l="0" r="0" t="0"/>
            <a:stretch/>
          </p:blipFill>
          <p:spPr>
            <a:xfrm rot="-1414761">
              <a:off x="8863439" y="4518416"/>
              <a:ext cx="317500" cy="264022"/>
            </a:xfrm>
            <a:prstGeom prst="rect">
              <a:avLst/>
            </a:prstGeom>
            <a:noFill/>
            <a:ln>
              <a:noFill/>
            </a:ln>
          </p:spPr>
        </p:pic>
        <p:pic>
          <p:nvPicPr>
            <p:cNvPr id="1616" name="Google Shape;1616;p160"/>
            <p:cNvPicPr preferRelativeResize="0"/>
            <p:nvPr/>
          </p:nvPicPr>
          <p:blipFill rotWithShape="1">
            <a:blip r:embed="rId6">
              <a:alphaModFix/>
            </a:blip>
            <a:srcRect b="0" l="0" r="0" t="0"/>
            <a:stretch/>
          </p:blipFill>
          <p:spPr>
            <a:xfrm rot="-1435326">
              <a:off x="9801942" y="4093979"/>
              <a:ext cx="334617" cy="290678"/>
            </a:xfrm>
            <a:prstGeom prst="rect">
              <a:avLst/>
            </a:prstGeom>
            <a:noFill/>
            <a:ln>
              <a:noFill/>
            </a:ln>
          </p:spPr>
        </p:pic>
        <p:pic>
          <p:nvPicPr>
            <p:cNvPr id="1617" name="Google Shape;1617;p160"/>
            <p:cNvPicPr preferRelativeResize="0"/>
            <p:nvPr/>
          </p:nvPicPr>
          <p:blipFill rotWithShape="1">
            <a:blip r:embed="rId6">
              <a:alphaModFix/>
            </a:blip>
            <a:srcRect b="0" l="0" r="0" t="0"/>
            <a:stretch/>
          </p:blipFill>
          <p:spPr>
            <a:xfrm rot="-1435326">
              <a:off x="9992924" y="4013927"/>
              <a:ext cx="334617" cy="290678"/>
            </a:xfrm>
            <a:prstGeom prst="rect">
              <a:avLst/>
            </a:prstGeom>
            <a:noFill/>
            <a:ln>
              <a:noFill/>
            </a:ln>
          </p:spPr>
        </p:pic>
        <p:pic>
          <p:nvPicPr>
            <p:cNvPr id="1618" name="Google Shape;1618;p160"/>
            <p:cNvPicPr preferRelativeResize="0"/>
            <p:nvPr/>
          </p:nvPicPr>
          <p:blipFill rotWithShape="1">
            <a:blip r:embed="rId7">
              <a:alphaModFix/>
            </a:blip>
            <a:srcRect b="0" l="0" r="0" t="0"/>
            <a:stretch/>
          </p:blipFill>
          <p:spPr>
            <a:xfrm rot="-1414762">
              <a:off x="9431737" y="4283339"/>
              <a:ext cx="319762" cy="264158"/>
            </a:xfrm>
            <a:prstGeom prst="rect">
              <a:avLst/>
            </a:prstGeom>
            <a:noFill/>
            <a:ln>
              <a:noFill/>
            </a:ln>
          </p:spPr>
        </p:pic>
        <p:pic>
          <p:nvPicPr>
            <p:cNvPr id="1619" name="Google Shape;1619;p160"/>
            <p:cNvPicPr preferRelativeResize="0"/>
            <p:nvPr/>
          </p:nvPicPr>
          <p:blipFill rotWithShape="1">
            <a:blip r:embed="rId7">
              <a:alphaModFix/>
            </a:blip>
            <a:srcRect b="0" l="0" r="0" t="0"/>
            <a:stretch/>
          </p:blipFill>
          <p:spPr>
            <a:xfrm rot="-1414762">
              <a:off x="9615942" y="4200960"/>
              <a:ext cx="319762" cy="264158"/>
            </a:xfrm>
            <a:prstGeom prst="rect">
              <a:avLst/>
            </a:prstGeom>
            <a:noFill/>
            <a:ln>
              <a:noFill/>
            </a:ln>
          </p:spPr>
        </p:pic>
        <p:pic>
          <p:nvPicPr>
            <p:cNvPr id="1620" name="Google Shape;1620;p160"/>
            <p:cNvPicPr preferRelativeResize="0"/>
            <p:nvPr/>
          </p:nvPicPr>
          <p:blipFill rotWithShape="1">
            <a:blip r:embed="rId5">
              <a:alphaModFix/>
            </a:blip>
            <a:srcRect b="0" l="0" r="0" t="0"/>
            <a:stretch/>
          </p:blipFill>
          <p:spPr>
            <a:xfrm rot="-1414751">
              <a:off x="10185704" y="3948315"/>
              <a:ext cx="336462" cy="272923"/>
            </a:xfrm>
            <a:prstGeom prst="rect">
              <a:avLst/>
            </a:prstGeom>
            <a:noFill/>
            <a:ln>
              <a:noFill/>
            </a:ln>
          </p:spPr>
        </p:pic>
        <p:pic>
          <p:nvPicPr>
            <p:cNvPr id="1621" name="Google Shape;1621;p160"/>
            <p:cNvPicPr preferRelativeResize="0"/>
            <p:nvPr/>
          </p:nvPicPr>
          <p:blipFill rotWithShape="1">
            <a:blip r:embed="rId8">
              <a:alphaModFix/>
            </a:blip>
            <a:srcRect b="0" l="0" r="0" t="0"/>
            <a:stretch/>
          </p:blipFill>
          <p:spPr>
            <a:xfrm rot="-1414761">
              <a:off x="9240277" y="4357155"/>
              <a:ext cx="317500" cy="264022"/>
            </a:xfrm>
            <a:prstGeom prst="rect">
              <a:avLst/>
            </a:prstGeom>
            <a:noFill/>
            <a:ln>
              <a:noFill/>
            </a:ln>
          </p:spPr>
        </p:pic>
        <p:pic>
          <p:nvPicPr>
            <p:cNvPr id="1622" name="Google Shape;1622;p160"/>
            <p:cNvPicPr preferRelativeResize="0"/>
            <p:nvPr/>
          </p:nvPicPr>
          <p:blipFill rotWithShape="1">
            <a:blip r:embed="rId8">
              <a:alphaModFix/>
            </a:blip>
            <a:srcRect b="0" l="0" r="0" t="0"/>
            <a:stretch/>
          </p:blipFill>
          <p:spPr>
            <a:xfrm rot="-773726">
              <a:off x="10779060" y="3715468"/>
              <a:ext cx="317499" cy="264025"/>
            </a:xfrm>
            <a:prstGeom prst="rect">
              <a:avLst/>
            </a:prstGeom>
            <a:noFill/>
            <a:ln>
              <a:noFill/>
            </a:ln>
          </p:spPr>
        </p:pic>
        <p:pic>
          <p:nvPicPr>
            <p:cNvPr id="1623" name="Google Shape;1623;p160"/>
            <p:cNvPicPr preferRelativeResize="0"/>
            <p:nvPr/>
          </p:nvPicPr>
          <p:blipFill rotWithShape="1">
            <a:blip r:embed="rId5">
              <a:alphaModFix/>
            </a:blip>
            <a:srcRect b="0" l="0" r="0" t="0"/>
            <a:stretch/>
          </p:blipFill>
          <p:spPr>
            <a:xfrm>
              <a:off x="11782296" y="3665434"/>
              <a:ext cx="336460" cy="272920"/>
            </a:xfrm>
            <a:prstGeom prst="rect">
              <a:avLst/>
            </a:prstGeom>
            <a:noFill/>
            <a:ln>
              <a:noFill/>
            </a:ln>
          </p:spPr>
        </p:pic>
        <p:pic>
          <p:nvPicPr>
            <p:cNvPr id="1624" name="Google Shape;1624;p160"/>
            <p:cNvPicPr preferRelativeResize="0"/>
            <p:nvPr/>
          </p:nvPicPr>
          <p:blipFill rotWithShape="1">
            <a:blip r:embed="rId8">
              <a:alphaModFix/>
            </a:blip>
            <a:srcRect b="0" l="0" r="0" t="0"/>
            <a:stretch/>
          </p:blipFill>
          <p:spPr>
            <a:xfrm>
              <a:off x="11186201" y="3663404"/>
              <a:ext cx="317500" cy="264024"/>
            </a:xfrm>
            <a:prstGeom prst="rect">
              <a:avLst/>
            </a:prstGeom>
            <a:noFill/>
            <a:ln>
              <a:noFill/>
            </a:ln>
          </p:spPr>
        </p:pic>
        <p:pic>
          <p:nvPicPr>
            <p:cNvPr id="1625" name="Google Shape;1625;p160"/>
            <p:cNvPicPr preferRelativeResize="0"/>
            <p:nvPr/>
          </p:nvPicPr>
          <p:blipFill rotWithShape="1">
            <a:blip r:embed="rId8">
              <a:alphaModFix/>
            </a:blip>
            <a:srcRect b="0" l="0" r="0" t="0"/>
            <a:stretch/>
          </p:blipFill>
          <p:spPr>
            <a:xfrm>
              <a:off x="11586658" y="3660459"/>
              <a:ext cx="317500" cy="264024"/>
            </a:xfrm>
            <a:prstGeom prst="rect">
              <a:avLst/>
            </a:prstGeom>
            <a:noFill/>
            <a:ln>
              <a:noFill/>
            </a:ln>
          </p:spPr>
        </p:pic>
        <p:grpSp>
          <p:nvGrpSpPr>
            <p:cNvPr id="1626" name="Google Shape;1626;p160"/>
            <p:cNvGrpSpPr/>
            <p:nvPr/>
          </p:nvGrpSpPr>
          <p:grpSpPr>
            <a:xfrm rot="-2816906">
              <a:off x="6382596" y="4647019"/>
              <a:ext cx="1885245" cy="1009311"/>
              <a:chOff x="6167492" y="1932557"/>
              <a:chExt cx="2032493" cy="1088144"/>
            </a:xfrm>
          </p:grpSpPr>
          <p:pic>
            <p:nvPicPr>
              <p:cNvPr id="1627" name="Google Shape;1627;p160"/>
              <p:cNvPicPr preferRelativeResize="0"/>
              <p:nvPr/>
            </p:nvPicPr>
            <p:blipFill rotWithShape="1">
              <a:blip r:embed="rId7">
                <a:alphaModFix/>
              </a:blip>
              <a:srcRect b="0" l="0" r="0" t="0"/>
              <a:stretch/>
            </p:blipFill>
            <p:spPr>
              <a:xfrm rot="-9399452">
                <a:off x="6430014" y="2088753"/>
                <a:ext cx="344743" cy="284792"/>
              </a:xfrm>
              <a:prstGeom prst="rect">
                <a:avLst/>
              </a:prstGeom>
              <a:noFill/>
              <a:ln>
                <a:noFill/>
              </a:ln>
            </p:spPr>
          </p:pic>
          <p:pic>
            <p:nvPicPr>
              <p:cNvPr id="1628" name="Google Shape;1628;p160"/>
              <p:cNvPicPr preferRelativeResize="0"/>
              <p:nvPr/>
            </p:nvPicPr>
            <p:blipFill rotWithShape="1">
              <a:blip r:embed="rId6">
                <a:alphaModFix/>
              </a:blip>
              <a:srcRect b="0" l="0" r="0" t="0"/>
              <a:stretch/>
            </p:blipFill>
            <p:spPr>
              <a:xfrm rot="-9420008">
                <a:off x="6214375" y="1990580"/>
                <a:ext cx="360752" cy="313383"/>
              </a:xfrm>
              <a:prstGeom prst="rect">
                <a:avLst/>
              </a:prstGeom>
              <a:noFill/>
              <a:ln>
                <a:noFill/>
              </a:ln>
            </p:spPr>
          </p:pic>
          <p:pic>
            <p:nvPicPr>
              <p:cNvPr id="1629" name="Google Shape;1629;p160"/>
              <p:cNvPicPr preferRelativeResize="0"/>
              <p:nvPr/>
            </p:nvPicPr>
            <p:blipFill rotWithShape="1">
              <a:blip r:embed="rId5">
                <a:alphaModFix/>
              </a:blip>
              <a:srcRect b="0" l="0" r="0" t="0"/>
              <a:stretch/>
            </p:blipFill>
            <p:spPr>
              <a:xfrm rot="-9399430">
                <a:off x="7214653" y="2425222"/>
                <a:ext cx="362742" cy="294239"/>
              </a:xfrm>
              <a:prstGeom prst="rect">
                <a:avLst/>
              </a:prstGeom>
              <a:noFill/>
              <a:ln>
                <a:noFill/>
              </a:ln>
            </p:spPr>
          </p:pic>
          <p:pic>
            <p:nvPicPr>
              <p:cNvPr id="1630" name="Google Shape;1630;p160"/>
              <p:cNvPicPr preferRelativeResize="0"/>
              <p:nvPr/>
            </p:nvPicPr>
            <p:blipFill rotWithShape="1">
              <a:blip r:embed="rId8">
                <a:alphaModFix/>
              </a:blip>
              <a:srcRect b="0" l="0" r="0" t="0"/>
              <a:stretch/>
            </p:blipFill>
            <p:spPr>
              <a:xfrm rot="-9399453">
                <a:off x="7415817" y="2516939"/>
                <a:ext cx="342303" cy="284645"/>
              </a:xfrm>
              <a:prstGeom prst="rect">
                <a:avLst/>
              </a:prstGeom>
              <a:noFill/>
              <a:ln>
                <a:noFill/>
              </a:ln>
            </p:spPr>
          </p:pic>
          <p:pic>
            <p:nvPicPr>
              <p:cNvPr id="1631" name="Google Shape;1631;p160"/>
              <p:cNvPicPr preferRelativeResize="0"/>
              <p:nvPr/>
            </p:nvPicPr>
            <p:blipFill rotWithShape="1">
              <a:blip r:embed="rId5">
                <a:alphaModFix/>
              </a:blip>
              <a:srcRect b="0" l="0" r="0" t="0"/>
              <a:stretch/>
            </p:blipFill>
            <p:spPr>
              <a:xfrm rot="-9399430">
                <a:off x="7606575" y="2589785"/>
                <a:ext cx="362742" cy="294239"/>
              </a:xfrm>
              <a:prstGeom prst="rect">
                <a:avLst/>
              </a:prstGeom>
              <a:noFill/>
              <a:ln>
                <a:noFill/>
              </a:ln>
            </p:spPr>
          </p:pic>
          <p:pic>
            <p:nvPicPr>
              <p:cNvPr id="1632" name="Google Shape;1632;p160"/>
              <p:cNvPicPr preferRelativeResize="0"/>
              <p:nvPr/>
            </p:nvPicPr>
            <p:blipFill rotWithShape="1">
              <a:blip r:embed="rId7">
                <a:alphaModFix/>
              </a:blip>
              <a:srcRect b="0" l="0" r="0" t="0"/>
              <a:stretch/>
            </p:blipFill>
            <p:spPr>
              <a:xfrm rot="-9399452">
                <a:off x="7812929" y="2679266"/>
                <a:ext cx="344743" cy="284792"/>
              </a:xfrm>
              <a:prstGeom prst="rect">
                <a:avLst/>
              </a:prstGeom>
              <a:noFill/>
              <a:ln>
                <a:noFill/>
              </a:ln>
            </p:spPr>
          </p:pic>
        </p:grpSp>
        <p:pic>
          <p:nvPicPr>
            <p:cNvPr id="1633" name="Google Shape;1633;p160"/>
            <p:cNvPicPr preferRelativeResize="0"/>
            <p:nvPr/>
          </p:nvPicPr>
          <p:blipFill rotWithShape="1">
            <a:blip r:embed="rId8">
              <a:alphaModFix/>
            </a:blip>
            <a:srcRect b="0" l="0" r="0" t="0"/>
            <a:stretch/>
          </p:blipFill>
          <p:spPr>
            <a:xfrm rot="9383551">
              <a:off x="7181597" y="5015658"/>
              <a:ext cx="317501" cy="264021"/>
            </a:xfrm>
            <a:prstGeom prst="rect">
              <a:avLst/>
            </a:prstGeom>
            <a:noFill/>
            <a:ln>
              <a:noFill/>
            </a:ln>
          </p:spPr>
        </p:pic>
        <p:pic>
          <p:nvPicPr>
            <p:cNvPr id="1634" name="Google Shape;1634;p160"/>
            <p:cNvPicPr preferRelativeResize="0"/>
            <p:nvPr/>
          </p:nvPicPr>
          <p:blipFill rotWithShape="1">
            <a:blip r:embed="rId3">
              <a:alphaModFix/>
            </a:blip>
            <a:srcRect b="0" l="0" r="0" t="0"/>
            <a:stretch/>
          </p:blipFill>
          <p:spPr>
            <a:xfrm rot="1343459">
              <a:off x="7201390" y="1802453"/>
              <a:ext cx="1558151" cy="1211219"/>
            </a:xfrm>
            <a:prstGeom prst="rect">
              <a:avLst/>
            </a:prstGeom>
            <a:noFill/>
            <a:ln>
              <a:noFill/>
            </a:ln>
            <a:effectLst>
              <a:outerShdw blurRad="38100" rotWithShape="0" algn="tl" dir="2700000" dist="28575">
                <a:srgbClr val="000000">
                  <a:alpha val="40000"/>
                </a:srgbClr>
              </a:outerShdw>
            </a:effectLst>
          </p:spPr>
        </p:pic>
        <p:sp>
          <p:nvSpPr>
            <p:cNvPr id="1635" name="Google Shape;1635;p160"/>
            <p:cNvSpPr/>
            <p:nvPr/>
          </p:nvSpPr>
          <p:spPr>
            <a:xfrm rot="6857013">
              <a:off x="8218500" y="1000652"/>
              <a:ext cx="337019" cy="1336108"/>
            </a:xfrm>
            <a:prstGeom prst="upArrow">
              <a:avLst>
                <a:gd fmla="val 50000" name="adj1"/>
                <a:gd fmla="val 50000" name="adj2"/>
              </a:avLst>
            </a:prstGeom>
            <a:solidFill>
              <a:srgbClr val="FFA7F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id="1636" name="Google Shape;1636;p160"/>
            <p:cNvPicPr preferRelativeResize="0"/>
            <p:nvPr/>
          </p:nvPicPr>
          <p:blipFill rotWithShape="1">
            <a:blip r:embed="rId7">
              <a:alphaModFix/>
            </a:blip>
            <a:srcRect b="0" l="0" r="0" t="0"/>
            <a:stretch/>
          </p:blipFill>
          <p:spPr>
            <a:xfrm rot="-9399449">
              <a:off x="6712312" y="1725509"/>
              <a:ext cx="319763" cy="264158"/>
            </a:xfrm>
            <a:prstGeom prst="rect">
              <a:avLst/>
            </a:prstGeom>
            <a:noFill/>
            <a:ln>
              <a:noFill/>
            </a:ln>
          </p:spPr>
        </p:pic>
        <p:pic>
          <p:nvPicPr>
            <p:cNvPr id="1637" name="Google Shape;1637;p160"/>
            <p:cNvPicPr preferRelativeResize="0"/>
            <p:nvPr/>
          </p:nvPicPr>
          <p:blipFill rotWithShape="1">
            <a:blip r:embed="rId8">
              <a:alphaModFix/>
            </a:blip>
            <a:srcRect b="0" l="0" r="0" t="0"/>
            <a:stretch/>
          </p:blipFill>
          <p:spPr>
            <a:xfrm rot="-9399434">
              <a:off x="6886504" y="1806832"/>
              <a:ext cx="317500" cy="264024"/>
            </a:xfrm>
            <a:prstGeom prst="rect">
              <a:avLst/>
            </a:prstGeom>
            <a:noFill/>
            <a:ln>
              <a:noFill/>
            </a:ln>
          </p:spPr>
        </p:pic>
        <p:pic>
          <p:nvPicPr>
            <p:cNvPr id="1638" name="Google Shape;1638;p160"/>
            <p:cNvPicPr preferRelativeResize="0"/>
            <p:nvPr/>
          </p:nvPicPr>
          <p:blipFill rotWithShape="1">
            <a:blip r:embed="rId8">
              <a:alphaModFix/>
            </a:blip>
            <a:srcRect b="0" l="0" r="0" t="0"/>
            <a:stretch/>
          </p:blipFill>
          <p:spPr>
            <a:xfrm rot="-9399434">
              <a:off x="7255134" y="1964889"/>
              <a:ext cx="317500" cy="264024"/>
            </a:xfrm>
            <a:prstGeom prst="rect">
              <a:avLst/>
            </a:prstGeom>
            <a:noFill/>
            <a:ln>
              <a:noFill/>
            </a:ln>
          </p:spPr>
        </p:pic>
        <p:pic>
          <p:nvPicPr>
            <p:cNvPr id="1639" name="Google Shape;1639;p160"/>
            <p:cNvPicPr preferRelativeResize="0"/>
            <p:nvPr/>
          </p:nvPicPr>
          <p:blipFill rotWithShape="1">
            <a:blip r:embed="rId6">
              <a:alphaModFix/>
            </a:blip>
            <a:srcRect b="0" l="0" r="0" t="0"/>
            <a:stretch/>
          </p:blipFill>
          <p:spPr>
            <a:xfrm rot="-9420035">
              <a:off x="6512292" y="1634452"/>
              <a:ext cx="334616" cy="290676"/>
            </a:xfrm>
            <a:prstGeom prst="rect">
              <a:avLst/>
            </a:prstGeom>
            <a:noFill/>
            <a:ln>
              <a:noFill/>
            </a:ln>
          </p:spPr>
        </p:pic>
        <p:pic>
          <p:nvPicPr>
            <p:cNvPr id="1640" name="Google Shape;1640;p160"/>
            <p:cNvPicPr preferRelativeResize="0"/>
            <p:nvPr/>
          </p:nvPicPr>
          <p:blipFill rotWithShape="1">
            <a:blip r:embed="rId5">
              <a:alphaModFix/>
            </a:blip>
            <a:srcRect b="0" l="0" r="0" t="0"/>
            <a:stretch/>
          </p:blipFill>
          <p:spPr>
            <a:xfrm rot="-9399441">
              <a:off x="7062022" y="1875334"/>
              <a:ext cx="336462" cy="272920"/>
            </a:xfrm>
            <a:prstGeom prst="rect">
              <a:avLst/>
            </a:prstGeom>
            <a:noFill/>
            <a:ln>
              <a:noFill/>
            </a:ln>
          </p:spPr>
        </p:pic>
        <p:pic>
          <p:nvPicPr>
            <p:cNvPr id="1641" name="Google Shape;1641;p160"/>
            <p:cNvPicPr preferRelativeResize="0"/>
            <p:nvPr/>
          </p:nvPicPr>
          <p:blipFill rotWithShape="1">
            <a:blip r:embed="rId8">
              <a:alphaModFix/>
            </a:blip>
            <a:srcRect b="0" l="0" r="0" t="0"/>
            <a:stretch/>
          </p:blipFill>
          <p:spPr>
            <a:xfrm rot="-9399434">
              <a:off x="7626689" y="2122669"/>
              <a:ext cx="317500" cy="264024"/>
            </a:xfrm>
            <a:prstGeom prst="rect">
              <a:avLst/>
            </a:prstGeom>
            <a:noFill/>
            <a:ln>
              <a:noFill/>
            </a:ln>
          </p:spPr>
        </p:pic>
        <p:pic>
          <p:nvPicPr>
            <p:cNvPr id="1642" name="Google Shape;1642;p160"/>
            <p:cNvPicPr preferRelativeResize="0"/>
            <p:nvPr/>
          </p:nvPicPr>
          <p:blipFill rotWithShape="1">
            <a:blip r:embed="rId5">
              <a:alphaModFix/>
            </a:blip>
            <a:srcRect b="0" l="0" r="0" t="0"/>
            <a:stretch/>
          </p:blipFill>
          <p:spPr>
            <a:xfrm rot="-9399441">
              <a:off x="7433576" y="2033113"/>
              <a:ext cx="336462" cy="272920"/>
            </a:xfrm>
            <a:prstGeom prst="rect">
              <a:avLst/>
            </a:prstGeom>
            <a:noFill/>
            <a:ln>
              <a:noFill/>
            </a:ln>
          </p:spPr>
        </p:pic>
        <p:pic>
          <p:nvPicPr>
            <p:cNvPr id="1643" name="Google Shape;1643;p160"/>
            <p:cNvPicPr preferRelativeResize="0"/>
            <p:nvPr/>
          </p:nvPicPr>
          <p:blipFill rotWithShape="1">
            <a:blip r:embed="rId8">
              <a:alphaModFix/>
            </a:blip>
            <a:srcRect b="0" l="0" r="0" t="0"/>
            <a:stretch/>
          </p:blipFill>
          <p:spPr>
            <a:xfrm rot="-9399434">
              <a:off x="8550866" y="2511898"/>
              <a:ext cx="317500" cy="264024"/>
            </a:xfrm>
            <a:prstGeom prst="rect">
              <a:avLst/>
            </a:prstGeom>
            <a:noFill/>
            <a:ln>
              <a:noFill/>
            </a:ln>
          </p:spPr>
        </p:pic>
        <p:pic>
          <p:nvPicPr>
            <p:cNvPr id="1644" name="Google Shape;1644;p160"/>
            <p:cNvPicPr preferRelativeResize="0"/>
            <p:nvPr/>
          </p:nvPicPr>
          <p:blipFill rotWithShape="1">
            <a:blip r:embed="rId5">
              <a:alphaModFix/>
            </a:blip>
            <a:srcRect b="0" l="0" r="0" t="0"/>
            <a:stretch/>
          </p:blipFill>
          <p:spPr>
            <a:xfrm rot="-9399441">
              <a:off x="7803622" y="2190239"/>
              <a:ext cx="336462" cy="272920"/>
            </a:xfrm>
            <a:prstGeom prst="rect">
              <a:avLst/>
            </a:prstGeom>
            <a:noFill/>
            <a:ln>
              <a:noFill/>
            </a:ln>
          </p:spPr>
        </p:pic>
        <p:pic>
          <p:nvPicPr>
            <p:cNvPr id="1645" name="Google Shape;1645;p160"/>
            <p:cNvPicPr preferRelativeResize="0"/>
            <p:nvPr/>
          </p:nvPicPr>
          <p:blipFill rotWithShape="1">
            <a:blip r:embed="rId7">
              <a:alphaModFix/>
            </a:blip>
            <a:srcRect b="0" l="0" r="0" t="0"/>
            <a:stretch/>
          </p:blipFill>
          <p:spPr>
            <a:xfrm rot="-9399449">
              <a:off x="7995029" y="2273237"/>
              <a:ext cx="319763" cy="264158"/>
            </a:xfrm>
            <a:prstGeom prst="rect">
              <a:avLst/>
            </a:prstGeom>
            <a:noFill/>
            <a:ln>
              <a:noFill/>
            </a:ln>
          </p:spPr>
        </p:pic>
        <p:pic>
          <p:nvPicPr>
            <p:cNvPr id="1646" name="Google Shape;1646;p160"/>
            <p:cNvPicPr preferRelativeResize="0"/>
            <p:nvPr/>
          </p:nvPicPr>
          <p:blipFill rotWithShape="1">
            <a:blip r:embed="rId5">
              <a:alphaModFix/>
            </a:blip>
            <a:srcRect b="0" l="0" r="0" t="0"/>
            <a:stretch/>
          </p:blipFill>
          <p:spPr>
            <a:xfrm rot="-9399441">
              <a:off x="8174607" y="2345183"/>
              <a:ext cx="336462" cy="272920"/>
            </a:xfrm>
            <a:prstGeom prst="rect">
              <a:avLst/>
            </a:prstGeom>
            <a:noFill/>
            <a:ln>
              <a:noFill/>
            </a:ln>
          </p:spPr>
        </p:pic>
        <p:pic>
          <p:nvPicPr>
            <p:cNvPr id="1647" name="Google Shape;1647;p160"/>
            <p:cNvPicPr preferRelativeResize="0"/>
            <p:nvPr/>
          </p:nvPicPr>
          <p:blipFill rotWithShape="1">
            <a:blip r:embed="rId7">
              <a:alphaModFix/>
            </a:blip>
            <a:srcRect b="0" l="0" r="0" t="0"/>
            <a:stretch/>
          </p:blipFill>
          <p:spPr>
            <a:xfrm rot="-9399449">
              <a:off x="8366868" y="2427778"/>
              <a:ext cx="319763" cy="264158"/>
            </a:xfrm>
            <a:prstGeom prst="rect">
              <a:avLst/>
            </a:prstGeom>
            <a:noFill/>
            <a:ln>
              <a:noFill/>
            </a:ln>
          </p:spPr>
        </p:pic>
        <p:pic>
          <p:nvPicPr>
            <p:cNvPr id="1648" name="Google Shape;1648;p160"/>
            <p:cNvPicPr preferRelativeResize="0"/>
            <p:nvPr/>
          </p:nvPicPr>
          <p:blipFill rotWithShape="1">
            <a:blip r:embed="rId6">
              <a:alphaModFix/>
            </a:blip>
            <a:srcRect b="0" l="0" r="0" t="0"/>
            <a:stretch/>
          </p:blipFill>
          <p:spPr>
            <a:xfrm rot="-9420035">
              <a:off x="8918555" y="2667893"/>
              <a:ext cx="334616" cy="290676"/>
            </a:xfrm>
            <a:prstGeom prst="rect">
              <a:avLst/>
            </a:prstGeom>
            <a:noFill/>
            <a:ln>
              <a:noFill/>
            </a:ln>
          </p:spPr>
        </p:pic>
        <p:pic>
          <p:nvPicPr>
            <p:cNvPr id="1649" name="Google Shape;1649;p160"/>
            <p:cNvPicPr preferRelativeResize="0"/>
            <p:nvPr/>
          </p:nvPicPr>
          <p:blipFill rotWithShape="1">
            <a:blip r:embed="rId7">
              <a:alphaModFix/>
            </a:blip>
            <a:srcRect b="0" l="0" r="0" t="0"/>
            <a:stretch/>
          </p:blipFill>
          <p:spPr>
            <a:xfrm rot="-9399449">
              <a:off x="8738572" y="2591161"/>
              <a:ext cx="319763" cy="264158"/>
            </a:xfrm>
            <a:prstGeom prst="rect">
              <a:avLst/>
            </a:prstGeom>
            <a:noFill/>
            <a:ln>
              <a:noFill/>
            </a:ln>
          </p:spPr>
        </p:pic>
        <p:pic>
          <p:nvPicPr>
            <p:cNvPr id="1650" name="Google Shape;1650;p160"/>
            <p:cNvPicPr preferRelativeResize="0"/>
            <p:nvPr/>
          </p:nvPicPr>
          <p:blipFill rotWithShape="1">
            <a:blip r:embed="rId8">
              <a:alphaModFix/>
            </a:blip>
            <a:srcRect b="0" l="0" r="0" t="0"/>
            <a:stretch/>
          </p:blipFill>
          <p:spPr>
            <a:xfrm rot="-9399434">
              <a:off x="9301388" y="2840248"/>
              <a:ext cx="317500" cy="264024"/>
            </a:xfrm>
            <a:prstGeom prst="rect">
              <a:avLst/>
            </a:prstGeom>
            <a:noFill/>
            <a:ln>
              <a:noFill/>
            </a:ln>
          </p:spPr>
        </p:pic>
        <p:pic>
          <p:nvPicPr>
            <p:cNvPr id="1651" name="Google Shape;1651;p160"/>
            <p:cNvPicPr preferRelativeResize="0"/>
            <p:nvPr/>
          </p:nvPicPr>
          <p:blipFill rotWithShape="1">
            <a:blip r:embed="rId5">
              <a:alphaModFix/>
            </a:blip>
            <a:srcRect b="0" l="0" r="0" t="0"/>
            <a:stretch/>
          </p:blipFill>
          <p:spPr>
            <a:xfrm rot="-9399441">
              <a:off x="9669310" y="2997100"/>
              <a:ext cx="336462" cy="272920"/>
            </a:xfrm>
            <a:prstGeom prst="rect">
              <a:avLst/>
            </a:prstGeom>
            <a:noFill/>
            <a:ln>
              <a:noFill/>
            </a:ln>
          </p:spPr>
        </p:pic>
        <p:pic>
          <p:nvPicPr>
            <p:cNvPr id="1652" name="Google Shape;1652;p160"/>
            <p:cNvPicPr preferRelativeResize="0"/>
            <p:nvPr/>
          </p:nvPicPr>
          <p:blipFill rotWithShape="1">
            <a:blip r:embed="rId7">
              <a:alphaModFix/>
            </a:blip>
            <a:srcRect b="0" l="0" r="0" t="0"/>
            <a:stretch/>
          </p:blipFill>
          <p:spPr>
            <a:xfrm rot="-9399449">
              <a:off x="9117390" y="2756128"/>
              <a:ext cx="319763" cy="264158"/>
            </a:xfrm>
            <a:prstGeom prst="rect">
              <a:avLst/>
            </a:prstGeom>
            <a:noFill/>
            <a:ln>
              <a:noFill/>
            </a:ln>
          </p:spPr>
        </p:pic>
        <p:pic>
          <p:nvPicPr>
            <p:cNvPr id="1653" name="Google Shape;1653;p160"/>
            <p:cNvPicPr preferRelativeResize="0"/>
            <p:nvPr/>
          </p:nvPicPr>
          <p:blipFill rotWithShape="1">
            <a:blip r:embed="rId8">
              <a:alphaModFix/>
            </a:blip>
            <a:srcRect b="0" l="0" r="0" t="0"/>
            <a:stretch/>
          </p:blipFill>
          <p:spPr>
            <a:xfrm rot="-9399434">
              <a:off x="9485564" y="2926145"/>
              <a:ext cx="317500" cy="264024"/>
            </a:xfrm>
            <a:prstGeom prst="rect">
              <a:avLst/>
            </a:prstGeom>
            <a:noFill/>
            <a:ln>
              <a:noFill/>
            </a:ln>
          </p:spPr>
        </p:pic>
        <p:pic>
          <p:nvPicPr>
            <p:cNvPr id="1654" name="Google Shape;1654;p160"/>
            <p:cNvPicPr preferRelativeResize="0"/>
            <p:nvPr/>
          </p:nvPicPr>
          <p:blipFill rotWithShape="1">
            <a:blip r:embed="rId5">
              <a:alphaModFix/>
            </a:blip>
            <a:srcRect b="0" l="0" r="0" t="0"/>
            <a:stretch/>
          </p:blipFill>
          <p:spPr>
            <a:xfrm rot="-9399441">
              <a:off x="9863041" y="3074002"/>
              <a:ext cx="336462" cy="272920"/>
            </a:xfrm>
            <a:prstGeom prst="rect">
              <a:avLst/>
            </a:prstGeom>
            <a:noFill/>
            <a:ln>
              <a:noFill/>
            </a:ln>
          </p:spPr>
        </p:pic>
        <p:pic>
          <p:nvPicPr>
            <p:cNvPr id="1655" name="Google Shape;1655;p160"/>
            <p:cNvPicPr preferRelativeResize="0"/>
            <p:nvPr/>
          </p:nvPicPr>
          <p:blipFill rotWithShape="1">
            <a:blip r:embed="rId6">
              <a:alphaModFix/>
            </a:blip>
            <a:srcRect b="0" l="0" r="0" t="0"/>
            <a:stretch/>
          </p:blipFill>
          <p:spPr>
            <a:xfrm rot="-9420035">
              <a:off x="10052089" y="3151624"/>
              <a:ext cx="334616" cy="290676"/>
            </a:xfrm>
            <a:prstGeom prst="rect">
              <a:avLst/>
            </a:prstGeom>
            <a:noFill/>
            <a:ln>
              <a:noFill/>
            </a:ln>
          </p:spPr>
        </p:pic>
        <p:pic>
          <p:nvPicPr>
            <p:cNvPr id="1656" name="Google Shape;1656;p160"/>
            <p:cNvPicPr preferRelativeResize="0"/>
            <p:nvPr/>
          </p:nvPicPr>
          <p:blipFill rotWithShape="1">
            <a:blip r:embed="rId6">
              <a:alphaModFix/>
            </a:blip>
            <a:srcRect b="0" l="0" r="0" t="0"/>
            <a:stretch/>
          </p:blipFill>
          <p:spPr>
            <a:xfrm rot="-9496114">
              <a:off x="10243347" y="3229123"/>
              <a:ext cx="334618" cy="290677"/>
            </a:xfrm>
            <a:prstGeom prst="rect">
              <a:avLst/>
            </a:prstGeom>
            <a:noFill/>
            <a:ln>
              <a:noFill/>
            </a:ln>
          </p:spPr>
        </p:pic>
        <p:pic>
          <p:nvPicPr>
            <p:cNvPr id="1657" name="Google Shape;1657;p160"/>
            <p:cNvPicPr preferRelativeResize="0"/>
            <p:nvPr/>
          </p:nvPicPr>
          <p:blipFill rotWithShape="1">
            <a:blip r:embed="rId7">
              <a:alphaModFix/>
            </a:blip>
            <a:srcRect b="0" l="0" r="0" t="0"/>
            <a:stretch/>
          </p:blipFill>
          <p:spPr>
            <a:xfrm rot="-9767606">
              <a:off x="10435981" y="3302505"/>
              <a:ext cx="319764" cy="264158"/>
            </a:xfrm>
            <a:prstGeom prst="rect">
              <a:avLst/>
            </a:prstGeom>
            <a:noFill/>
            <a:ln>
              <a:noFill/>
            </a:ln>
          </p:spPr>
        </p:pic>
        <p:pic>
          <p:nvPicPr>
            <p:cNvPr id="1658" name="Google Shape;1658;p160"/>
            <p:cNvPicPr preferRelativeResize="0"/>
            <p:nvPr/>
          </p:nvPicPr>
          <p:blipFill rotWithShape="1">
            <a:blip r:embed="rId7">
              <a:alphaModFix/>
            </a:blip>
            <a:srcRect b="0" l="0" r="0" t="0"/>
            <a:stretch/>
          </p:blipFill>
          <p:spPr>
            <a:xfrm rot="-9797145">
              <a:off x="10637723" y="3366290"/>
              <a:ext cx="319760" cy="264156"/>
            </a:xfrm>
            <a:prstGeom prst="rect">
              <a:avLst/>
            </a:prstGeom>
            <a:noFill/>
            <a:ln>
              <a:noFill/>
            </a:ln>
          </p:spPr>
        </p:pic>
        <p:pic>
          <p:nvPicPr>
            <p:cNvPr id="1659" name="Google Shape;1659;p160"/>
            <p:cNvPicPr preferRelativeResize="0"/>
            <p:nvPr/>
          </p:nvPicPr>
          <p:blipFill rotWithShape="1">
            <a:blip r:embed="rId5">
              <a:alphaModFix/>
            </a:blip>
            <a:srcRect b="0" l="0" r="0" t="0"/>
            <a:stretch/>
          </p:blipFill>
          <p:spPr>
            <a:xfrm rot="-10204934">
              <a:off x="10832176" y="3408357"/>
              <a:ext cx="336463" cy="272920"/>
            </a:xfrm>
            <a:prstGeom prst="rect">
              <a:avLst/>
            </a:prstGeom>
            <a:noFill/>
            <a:ln>
              <a:noFill/>
            </a:ln>
          </p:spPr>
        </p:pic>
        <p:pic>
          <p:nvPicPr>
            <p:cNvPr id="1660" name="Google Shape;1660;p160"/>
            <p:cNvPicPr preferRelativeResize="0"/>
            <p:nvPr/>
          </p:nvPicPr>
          <p:blipFill rotWithShape="1">
            <a:blip r:embed="rId7">
              <a:alphaModFix/>
            </a:blip>
            <a:srcRect b="0" l="0" r="0" t="0"/>
            <a:stretch/>
          </p:blipFill>
          <p:spPr>
            <a:xfrm rot="10800000">
              <a:off x="11044167" y="3428552"/>
              <a:ext cx="319764" cy="264158"/>
            </a:xfrm>
            <a:prstGeom prst="rect">
              <a:avLst/>
            </a:prstGeom>
            <a:noFill/>
            <a:ln>
              <a:noFill/>
            </a:ln>
          </p:spPr>
        </p:pic>
        <p:pic>
          <p:nvPicPr>
            <p:cNvPr id="1661" name="Google Shape;1661;p160"/>
            <p:cNvPicPr preferRelativeResize="0"/>
            <p:nvPr/>
          </p:nvPicPr>
          <p:blipFill rotWithShape="1">
            <a:blip r:embed="rId6">
              <a:alphaModFix/>
            </a:blip>
            <a:srcRect b="0" l="0" r="0" t="0"/>
            <a:stretch/>
          </p:blipFill>
          <p:spPr>
            <a:xfrm rot="10779443">
              <a:off x="11649189" y="3420506"/>
              <a:ext cx="334614" cy="290677"/>
            </a:xfrm>
            <a:prstGeom prst="rect">
              <a:avLst/>
            </a:prstGeom>
            <a:noFill/>
            <a:ln>
              <a:noFill/>
            </a:ln>
          </p:spPr>
        </p:pic>
        <p:pic>
          <p:nvPicPr>
            <p:cNvPr id="1662" name="Google Shape;1662;p160"/>
            <p:cNvPicPr preferRelativeResize="0"/>
            <p:nvPr/>
          </p:nvPicPr>
          <p:blipFill rotWithShape="1">
            <a:blip r:embed="rId7">
              <a:alphaModFix/>
            </a:blip>
            <a:srcRect b="0" l="0" r="0" t="0"/>
            <a:stretch/>
          </p:blipFill>
          <p:spPr>
            <a:xfrm rot="10800000">
              <a:off x="11447860" y="3424768"/>
              <a:ext cx="319764" cy="264158"/>
            </a:xfrm>
            <a:prstGeom prst="rect">
              <a:avLst/>
            </a:prstGeom>
            <a:noFill/>
            <a:ln>
              <a:noFill/>
            </a:ln>
          </p:spPr>
        </p:pic>
        <p:pic>
          <p:nvPicPr>
            <p:cNvPr id="1663" name="Google Shape;1663;p160"/>
            <p:cNvPicPr preferRelativeResize="0"/>
            <p:nvPr/>
          </p:nvPicPr>
          <p:blipFill rotWithShape="1">
            <a:blip r:embed="rId6">
              <a:alphaModFix/>
            </a:blip>
            <a:srcRect b="0" l="0" r="0" t="0"/>
            <a:stretch/>
          </p:blipFill>
          <p:spPr>
            <a:xfrm rot="10779443">
              <a:off x="11245528" y="3420507"/>
              <a:ext cx="334614" cy="290677"/>
            </a:xfrm>
            <a:prstGeom prst="rect">
              <a:avLst/>
            </a:prstGeom>
            <a:noFill/>
            <a:ln>
              <a:noFill/>
            </a:ln>
          </p:spPr>
        </p:pic>
        <p:pic>
          <p:nvPicPr>
            <p:cNvPr id="1664" name="Google Shape;1664;p160"/>
            <p:cNvPicPr preferRelativeResize="0"/>
            <p:nvPr/>
          </p:nvPicPr>
          <p:blipFill rotWithShape="1">
            <a:blip r:embed="rId5">
              <a:alphaModFix/>
            </a:blip>
            <a:srcRect b="-15168" l="61654" r="0" t="0"/>
            <a:stretch/>
          </p:blipFill>
          <p:spPr>
            <a:xfrm rot="10800000">
              <a:off x="12062978" y="3381421"/>
              <a:ext cx="129022" cy="314308"/>
            </a:xfrm>
            <a:prstGeom prst="rect">
              <a:avLst/>
            </a:prstGeom>
            <a:noFill/>
            <a:ln>
              <a:noFill/>
            </a:ln>
          </p:spPr>
        </p:pic>
        <p:pic>
          <p:nvPicPr>
            <p:cNvPr id="1665" name="Google Shape;1665;p160"/>
            <p:cNvPicPr preferRelativeResize="0"/>
            <p:nvPr/>
          </p:nvPicPr>
          <p:blipFill rotWithShape="1">
            <a:blip r:embed="rId8">
              <a:alphaModFix/>
            </a:blip>
            <a:srcRect b="0" l="0" r="0" t="0"/>
            <a:stretch/>
          </p:blipFill>
          <p:spPr>
            <a:xfrm rot="10800000">
              <a:off x="11865168" y="3434587"/>
              <a:ext cx="317500" cy="264024"/>
            </a:xfrm>
            <a:prstGeom prst="rect">
              <a:avLst/>
            </a:prstGeom>
            <a:noFill/>
            <a:ln>
              <a:noFill/>
            </a:ln>
          </p:spPr>
        </p:pic>
        <p:pic>
          <p:nvPicPr>
            <p:cNvPr id="1666" name="Google Shape;1666;p160"/>
            <p:cNvPicPr preferRelativeResize="0"/>
            <p:nvPr/>
          </p:nvPicPr>
          <p:blipFill rotWithShape="1">
            <a:blip r:embed="rId7">
              <a:alphaModFix/>
            </a:blip>
            <a:srcRect b="0" l="0" r="0" t="0"/>
            <a:stretch/>
          </p:blipFill>
          <p:spPr>
            <a:xfrm rot="1464243">
              <a:off x="6919779" y="2066051"/>
              <a:ext cx="319761" cy="264157"/>
            </a:xfrm>
            <a:prstGeom prst="rect">
              <a:avLst/>
            </a:prstGeom>
            <a:noFill/>
            <a:ln>
              <a:noFill/>
            </a:ln>
          </p:spPr>
        </p:pic>
        <p:pic>
          <p:nvPicPr>
            <p:cNvPr id="1667" name="Google Shape;1667;p160"/>
            <p:cNvPicPr preferRelativeResize="0"/>
            <p:nvPr/>
          </p:nvPicPr>
          <p:blipFill rotWithShape="1">
            <a:blip r:embed="rId8">
              <a:alphaModFix/>
            </a:blip>
            <a:srcRect b="0" l="0" r="0" t="0"/>
            <a:stretch/>
          </p:blipFill>
          <p:spPr>
            <a:xfrm rot="1464248">
              <a:off x="6754971" y="1983712"/>
              <a:ext cx="317501" cy="264023"/>
            </a:xfrm>
            <a:prstGeom prst="rect">
              <a:avLst/>
            </a:prstGeom>
            <a:noFill/>
            <a:ln>
              <a:noFill/>
            </a:ln>
          </p:spPr>
        </p:pic>
        <p:pic>
          <p:nvPicPr>
            <p:cNvPr id="1668" name="Google Shape;1668;p160"/>
            <p:cNvPicPr preferRelativeResize="0"/>
            <p:nvPr/>
          </p:nvPicPr>
          <p:blipFill rotWithShape="1">
            <a:blip r:embed="rId5">
              <a:alphaModFix/>
            </a:blip>
            <a:srcRect b="0" l="0" r="0" t="0"/>
            <a:stretch/>
          </p:blipFill>
          <p:spPr>
            <a:xfrm rot="1464210">
              <a:off x="6555180" y="1900487"/>
              <a:ext cx="336460" cy="272921"/>
            </a:xfrm>
            <a:prstGeom prst="rect">
              <a:avLst/>
            </a:prstGeom>
            <a:noFill/>
            <a:ln>
              <a:noFill/>
            </a:ln>
          </p:spPr>
        </p:pic>
        <p:pic>
          <p:nvPicPr>
            <p:cNvPr id="1669" name="Google Shape;1669;p160"/>
            <p:cNvPicPr preferRelativeResize="0"/>
            <p:nvPr/>
          </p:nvPicPr>
          <p:blipFill rotWithShape="1">
            <a:blip r:embed="rId7">
              <a:alphaModFix/>
            </a:blip>
            <a:srcRect b="0" l="0" r="0" t="0"/>
            <a:stretch/>
          </p:blipFill>
          <p:spPr>
            <a:xfrm rot="1464243">
              <a:off x="7290302" y="2223832"/>
              <a:ext cx="319761" cy="264157"/>
            </a:xfrm>
            <a:prstGeom prst="rect">
              <a:avLst/>
            </a:prstGeom>
            <a:noFill/>
            <a:ln>
              <a:noFill/>
            </a:ln>
          </p:spPr>
        </p:pic>
        <p:pic>
          <p:nvPicPr>
            <p:cNvPr id="1670" name="Google Shape;1670;p160"/>
            <p:cNvPicPr preferRelativeResize="0"/>
            <p:nvPr/>
          </p:nvPicPr>
          <p:blipFill rotWithShape="1">
            <a:blip r:embed="rId6">
              <a:alphaModFix/>
            </a:blip>
            <a:srcRect b="0" l="0" r="0" t="0"/>
            <a:stretch/>
          </p:blipFill>
          <p:spPr>
            <a:xfrm rot="1443680">
              <a:off x="7110401" y="2132014"/>
              <a:ext cx="334615" cy="290680"/>
            </a:xfrm>
            <a:prstGeom prst="rect">
              <a:avLst/>
            </a:prstGeom>
            <a:noFill/>
            <a:ln>
              <a:noFill/>
            </a:ln>
          </p:spPr>
        </p:pic>
        <p:pic>
          <p:nvPicPr>
            <p:cNvPr id="1671" name="Google Shape;1671;p160"/>
            <p:cNvPicPr preferRelativeResize="0"/>
            <p:nvPr/>
          </p:nvPicPr>
          <p:blipFill rotWithShape="1">
            <a:blip r:embed="rId6">
              <a:alphaModFix/>
            </a:blip>
            <a:srcRect b="0" l="0" r="0" t="0"/>
            <a:stretch/>
          </p:blipFill>
          <p:spPr>
            <a:xfrm rot="1443680">
              <a:off x="7481539" y="2289885"/>
              <a:ext cx="334615" cy="290680"/>
            </a:xfrm>
            <a:prstGeom prst="rect">
              <a:avLst/>
            </a:prstGeom>
            <a:noFill/>
            <a:ln>
              <a:noFill/>
            </a:ln>
          </p:spPr>
        </p:pic>
        <p:pic>
          <p:nvPicPr>
            <p:cNvPr id="1672" name="Google Shape;1672;p160"/>
            <p:cNvPicPr preferRelativeResize="0"/>
            <p:nvPr/>
          </p:nvPicPr>
          <p:blipFill rotWithShape="1">
            <a:blip r:embed="rId7">
              <a:alphaModFix/>
            </a:blip>
            <a:srcRect b="0" l="0" r="0" t="0"/>
            <a:stretch/>
          </p:blipFill>
          <p:spPr>
            <a:xfrm rot="1464243">
              <a:off x="7662578" y="2375787"/>
              <a:ext cx="319761" cy="264157"/>
            </a:xfrm>
            <a:prstGeom prst="rect">
              <a:avLst/>
            </a:prstGeom>
            <a:noFill/>
            <a:ln>
              <a:noFill/>
            </a:ln>
          </p:spPr>
        </p:pic>
        <p:pic>
          <p:nvPicPr>
            <p:cNvPr id="1673" name="Google Shape;1673;p160"/>
            <p:cNvPicPr preferRelativeResize="0"/>
            <p:nvPr/>
          </p:nvPicPr>
          <p:blipFill rotWithShape="1">
            <a:blip r:embed="rId6">
              <a:alphaModFix/>
            </a:blip>
            <a:srcRect b="0" l="0" r="0" t="0"/>
            <a:stretch/>
          </p:blipFill>
          <p:spPr>
            <a:xfrm rot="1443680">
              <a:off x="7850908" y="2446595"/>
              <a:ext cx="334615" cy="290680"/>
            </a:xfrm>
            <a:prstGeom prst="rect">
              <a:avLst/>
            </a:prstGeom>
            <a:noFill/>
            <a:ln>
              <a:noFill/>
            </a:ln>
          </p:spPr>
        </p:pic>
        <p:pic>
          <p:nvPicPr>
            <p:cNvPr id="1674" name="Google Shape;1674;p160"/>
            <p:cNvPicPr preferRelativeResize="0"/>
            <p:nvPr/>
          </p:nvPicPr>
          <p:blipFill rotWithShape="1">
            <a:blip r:embed="rId8">
              <a:alphaModFix/>
            </a:blip>
            <a:srcRect b="0" l="0" r="0" t="0"/>
            <a:stretch/>
          </p:blipFill>
          <p:spPr>
            <a:xfrm rot="9383551">
              <a:off x="6826061" y="5163759"/>
              <a:ext cx="317501" cy="264021"/>
            </a:xfrm>
            <a:prstGeom prst="rect">
              <a:avLst/>
            </a:prstGeom>
            <a:noFill/>
            <a:ln>
              <a:noFill/>
            </a:ln>
          </p:spPr>
        </p:pic>
        <p:pic>
          <p:nvPicPr>
            <p:cNvPr id="1675" name="Google Shape;1675;p160"/>
            <p:cNvPicPr preferRelativeResize="0"/>
            <p:nvPr/>
          </p:nvPicPr>
          <p:blipFill rotWithShape="1">
            <a:blip r:embed="rId5">
              <a:alphaModFix/>
            </a:blip>
            <a:srcRect b="0" l="0" r="0" t="0"/>
            <a:stretch/>
          </p:blipFill>
          <p:spPr>
            <a:xfrm rot="9383540">
              <a:off x="6987741" y="5082599"/>
              <a:ext cx="336463" cy="272920"/>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0" name="Shape 1680"/>
        <p:cNvGrpSpPr/>
        <p:nvPr/>
      </p:nvGrpSpPr>
      <p:grpSpPr>
        <a:xfrm>
          <a:off x="0" y="0"/>
          <a:ext cx="0" cy="0"/>
          <a:chOff x="0" y="0"/>
          <a:chExt cx="0" cy="0"/>
        </a:xfrm>
      </p:grpSpPr>
      <p:sp>
        <p:nvSpPr>
          <p:cNvPr id="1681" name="Google Shape;1681;p161"/>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682" name="Google Shape;1682;p161"/>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1200"/>
              </a:spcAft>
              <a:buClr>
                <a:schemeClr val="dk1"/>
              </a:buClr>
              <a:buSzPts val="3000"/>
              <a:buFont typeface="Open Sans"/>
              <a:buNone/>
            </a:pPr>
            <a:r>
              <a:rPr lang="en"/>
              <a:t>Helicase: The DNA Unzipper</a:t>
            </a:r>
            <a:endParaRPr/>
          </a:p>
        </p:txBody>
      </p:sp>
      <p:sp>
        <p:nvSpPr>
          <p:cNvPr id="1683" name="Google Shape;1683;p161"/>
          <p:cNvSpPr txBox="1"/>
          <p:nvPr>
            <p:ph idx="2" type="body"/>
          </p:nvPr>
        </p:nvSpPr>
        <p:spPr>
          <a:xfrm>
            <a:off x="1318334" y="1247546"/>
            <a:ext cx="4543500" cy="31374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500"/>
              <a:buNone/>
            </a:pPr>
            <a:r>
              <a:rPr b="1" lang="en"/>
              <a:t>Helicase Function: </a:t>
            </a:r>
            <a:endParaRPr/>
          </a:p>
          <a:p>
            <a:pPr indent="-177800" lvl="1" marL="177800" rtl="0" algn="l">
              <a:lnSpc>
                <a:spcPct val="100000"/>
              </a:lnSpc>
              <a:spcBef>
                <a:spcPts val="500"/>
              </a:spcBef>
              <a:spcAft>
                <a:spcPts val="0"/>
              </a:spcAft>
              <a:buClr>
                <a:schemeClr val="dk1"/>
              </a:buClr>
              <a:buSzPts val="1400"/>
              <a:buChar char="○"/>
            </a:pPr>
            <a:r>
              <a:rPr lang="en"/>
              <a:t>Breaks the </a:t>
            </a:r>
            <a:r>
              <a:rPr b="1" lang="en">
                <a:solidFill>
                  <a:srgbClr val="D200B9"/>
                </a:solidFill>
              </a:rPr>
              <a:t>hydrogen bonds </a:t>
            </a:r>
            <a:r>
              <a:rPr lang="en"/>
              <a:t>between base pairs </a:t>
            </a:r>
            <a:endParaRPr/>
          </a:p>
          <a:p>
            <a:pPr indent="-177800" lvl="1" marL="177800" rtl="0" algn="l">
              <a:lnSpc>
                <a:spcPct val="100000"/>
              </a:lnSpc>
              <a:spcBef>
                <a:spcPts val="500"/>
              </a:spcBef>
              <a:spcAft>
                <a:spcPts val="0"/>
              </a:spcAft>
              <a:buClr>
                <a:schemeClr val="dk1"/>
              </a:buClr>
              <a:buSzPts val="1400"/>
              <a:buChar char="○"/>
            </a:pPr>
            <a:r>
              <a:rPr lang="en"/>
              <a:t>Separates the two DNA strands ("unzips" double helix) </a:t>
            </a:r>
            <a:endParaRPr/>
          </a:p>
          <a:p>
            <a:pPr indent="-177800" lvl="1" marL="177800" rtl="0" algn="l">
              <a:lnSpc>
                <a:spcPct val="100000"/>
              </a:lnSpc>
              <a:spcBef>
                <a:spcPts val="500"/>
              </a:spcBef>
              <a:spcAft>
                <a:spcPts val="0"/>
              </a:spcAft>
              <a:buClr>
                <a:schemeClr val="dk1"/>
              </a:buClr>
              <a:buSzPts val="1400"/>
              <a:buChar char="○"/>
            </a:pPr>
            <a:r>
              <a:rPr lang="en"/>
              <a:t>Creates the </a:t>
            </a:r>
            <a:r>
              <a:rPr b="1" lang="en">
                <a:solidFill>
                  <a:srgbClr val="D200B9"/>
                </a:solidFill>
              </a:rPr>
              <a:t>replication fork </a:t>
            </a:r>
            <a:r>
              <a:rPr lang="en"/>
              <a:t>where copying happens </a:t>
            </a:r>
            <a:endParaRPr/>
          </a:p>
          <a:p>
            <a:pPr indent="-177800" lvl="1" marL="177800" rtl="0" algn="l">
              <a:lnSpc>
                <a:spcPct val="100000"/>
              </a:lnSpc>
              <a:spcBef>
                <a:spcPts val="500"/>
              </a:spcBef>
              <a:spcAft>
                <a:spcPts val="0"/>
              </a:spcAft>
              <a:buClr>
                <a:schemeClr val="dk1"/>
              </a:buClr>
              <a:buSzPts val="1400"/>
              <a:buChar char="○"/>
            </a:pPr>
            <a:r>
              <a:rPr lang="en"/>
              <a:t>Moves along the DNA as replication continues </a:t>
            </a:r>
            <a:endParaRPr/>
          </a:p>
          <a:p>
            <a:pPr indent="0" lvl="0" marL="0" rtl="0" algn="l">
              <a:lnSpc>
                <a:spcPct val="100000"/>
              </a:lnSpc>
              <a:spcBef>
                <a:spcPts val="500"/>
              </a:spcBef>
              <a:spcAft>
                <a:spcPts val="0"/>
              </a:spcAft>
              <a:buClr>
                <a:schemeClr val="dk1"/>
              </a:buClr>
              <a:buSzPts val="1500"/>
              <a:buNone/>
            </a:pPr>
            <a:r>
              <a:t/>
            </a:r>
            <a:endParaRPr/>
          </a:p>
          <a:p>
            <a:pPr indent="0" lvl="0" marL="0" rtl="0" algn="l">
              <a:lnSpc>
                <a:spcPct val="100000"/>
              </a:lnSpc>
              <a:spcBef>
                <a:spcPts val="500"/>
              </a:spcBef>
              <a:spcAft>
                <a:spcPts val="0"/>
              </a:spcAft>
              <a:buClr>
                <a:schemeClr val="dk1"/>
              </a:buClr>
              <a:buSzPts val="1500"/>
              <a:buNone/>
            </a:pPr>
            <a:r>
              <a:rPr b="1" lang="en"/>
              <a:t>Sketch &amp; label the following in your notebook: </a:t>
            </a:r>
            <a:endParaRPr/>
          </a:p>
          <a:p>
            <a:pPr indent="-254000" lvl="1" marL="254000" rtl="0" algn="l">
              <a:lnSpc>
                <a:spcPct val="100000"/>
              </a:lnSpc>
              <a:spcBef>
                <a:spcPts val="500"/>
              </a:spcBef>
              <a:spcAft>
                <a:spcPts val="0"/>
              </a:spcAft>
              <a:buClr>
                <a:schemeClr val="dk1"/>
              </a:buClr>
              <a:buSzPts val="1400"/>
              <a:buFont typeface="Calibri"/>
              <a:buAutoNum type="arabicPeriod"/>
            </a:pPr>
            <a:r>
              <a:rPr lang="en"/>
              <a:t>DNA double helix before helicase </a:t>
            </a:r>
            <a:endParaRPr/>
          </a:p>
          <a:p>
            <a:pPr indent="-254000" lvl="1" marL="254000" rtl="0" algn="l">
              <a:lnSpc>
                <a:spcPct val="100000"/>
              </a:lnSpc>
              <a:spcBef>
                <a:spcPts val="500"/>
              </a:spcBef>
              <a:spcAft>
                <a:spcPts val="0"/>
              </a:spcAft>
              <a:buClr>
                <a:schemeClr val="dk1"/>
              </a:buClr>
              <a:buSzPts val="1400"/>
              <a:buFont typeface="Calibri"/>
              <a:buAutoNum type="arabicPeriod"/>
            </a:pPr>
            <a:r>
              <a:rPr lang="en"/>
              <a:t>Helicase enzyme (draw as a circle or hexagon) </a:t>
            </a:r>
            <a:endParaRPr/>
          </a:p>
          <a:p>
            <a:pPr indent="-254000" lvl="1" marL="254000" rtl="0" algn="l">
              <a:lnSpc>
                <a:spcPct val="100000"/>
              </a:lnSpc>
              <a:spcBef>
                <a:spcPts val="500"/>
              </a:spcBef>
              <a:spcAft>
                <a:spcPts val="0"/>
              </a:spcAft>
              <a:buClr>
                <a:schemeClr val="dk1"/>
              </a:buClr>
              <a:buSzPts val="1400"/>
              <a:buFont typeface="Calibri"/>
              <a:buAutoNum type="arabicPeriod"/>
            </a:pPr>
            <a:r>
              <a:rPr lang="en"/>
              <a:t>DNA strands are separating at the replication fork </a:t>
            </a:r>
            <a:endParaRPr/>
          </a:p>
          <a:p>
            <a:pPr indent="-254000" lvl="1" marL="254000" rtl="0" algn="l">
              <a:lnSpc>
                <a:spcPct val="100000"/>
              </a:lnSpc>
              <a:spcBef>
                <a:spcPts val="500"/>
              </a:spcBef>
              <a:spcAft>
                <a:spcPts val="0"/>
              </a:spcAft>
              <a:buClr>
                <a:schemeClr val="dk1"/>
              </a:buClr>
              <a:buSzPts val="1400"/>
              <a:buFont typeface="Calibri"/>
              <a:buAutoNum type="arabicPeriod"/>
            </a:pPr>
            <a:r>
              <a:rPr lang="en"/>
              <a:t>Label: "hydrogen bonds broken," "replication fork," "</a:t>
            </a:r>
            <a:r>
              <a:rPr b="1" lang="en">
                <a:solidFill>
                  <a:srgbClr val="D200B9"/>
                </a:solidFill>
              </a:rPr>
              <a:t>template strands </a:t>
            </a:r>
            <a:r>
              <a:rPr lang="en"/>
              <a:t>exposed"</a:t>
            </a:r>
            <a:endParaRPr/>
          </a:p>
        </p:txBody>
      </p:sp>
      <p:grpSp>
        <p:nvGrpSpPr>
          <p:cNvPr id="1684" name="Google Shape;1684;p161"/>
          <p:cNvGrpSpPr/>
          <p:nvPr/>
        </p:nvGrpSpPr>
        <p:grpSpPr>
          <a:xfrm>
            <a:off x="5708023" y="1869649"/>
            <a:ext cx="3384076" cy="1946778"/>
            <a:chOff x="5935902" y="2534743"/>
            <a:chExt cx="4512101" cy="2595703"/>
          </a:xfrm>
        </p:grpSpPr>
        <p:grpSp>
          <p:nvGrpSpPr>
            <p:cNvPr id="1685" name="Google Shape;1685;p161"/>
            <p:cNvGrpSpPr/>
            <p:nvPr/>
          </p:nvGrpSpPr>
          <p:grpSpPr>
            <a:xfrm>
              <a:off x="5935902" y="2534743"/>
              <a:ext cx="4463295" cy="2595703"/>
              <a:chOff x="5935902" y="2534743"/>
              <a:chExt cx="4463295" cy="2595703"/>
            </a:xfrm>
          </p:grpSpPr>
          <p:pic>
            <p:nvPicPr>
              <p:cNvPr id="1686" name="Google Shape;1686;p161"/>
              <p:cNvPicPr preferRelativeResize="0"/>
              <p:nvPr/>
            </p:nvPicPr>
            <p:blipFill rotWithShape="1">
              <a:blip r:embed="rId3">
                <a:alphaModFix/>
              </a:blip>
              <a:srcRect b="0" l="0" r="0" t="0"/>
              <a:stretch/>
            </p:blipFill>
            <p:spPr>
              <a:xfrm>
                <a:off x="7004424" y="2804683"/>
                <a:ext cx="2273016" cy="2273016"/>
              </a:xfrm>
              <a:prstGeom prst="rect">
                <a:avLst/>
              </a:prstGeom>
              <a:noFill/>
              <a:ln>
                <a:noFill/>
              </a:ln>
            </p:spPr>
          </p:pic>
          <p:pic>
            <p:nvPicPr>
              <p:cNvPr id="1687" name="Google Shape;1687;p161"/>
              <p:cNvPicPr preferRelativeResize="0"/>
              <p:nvPr/>
            </p:nvPicPr>
            <p:blipFill rotWithShape="1">
              <a:blip r:embed="rId4">
                <a:alphaModFix/>
              </a:blip>
              <a:srcRect b="0" l="0" r="0" t="0"/>
              <a:stretch/>
            </p:blipFill>
            <p:spPr>
              <a:xfrm rot="-10019546">
                <a:off x="8457958" y="3582463"/>
                <a:ext cx="420896" cy="350001"/>
              </a:xfrm>
              <a:prstGeom prst="rect">
                <a:avLst/>
              </a:prstGeom>
              <a:noFill/>
              <a:ln>
                <a:noFill/>
              </a:ln>
            </p:spPr>
          </p:pic>
          <p:grpSp>
            <p:nvGrpSpPr>
              <p:cNvPr id="1688" name="Google Shape;1688;p161"/>
              <p:cNvGrpSpPr/>
              <p:nvPr/>
            </p:nvGrpSpPr>
            <p:grpSpPr>
              <a:xfrm rot="1278389">
                <a:off x="5917118" y="2985661"/>
                <a:ext cx="2552841" cy="376813"/>
                <a:chOff x="6391151" y="1772212"/>
                <a:chExt cx="2076078" cy="306441"/>
              </a:xfrm>
            </p:grpSpPr>
            <p:pic>
              <p:nvPicPr>
                <p:cNvPr id="1689" name="Google Shape;1689;p161"/>
                <p:cNvPicPr preferRelativeResize="0"/>
                <p:nvPr/>
              </p:nvPicPr>
              <p:blipFill rotWithShape="1">
                <a:blip r:embed="rId5">
                  <a:alphaModFix/>
                </a:blip>
                <a:srcRect b="0" l="0" r="0" t="0"/>
                <a:stretch/>
              </p:blipFill>
              <p:spPr>
                <a:xfrm rot="10800000">
                  <a:off x="6391151" y="1787426"/>
                  <a:ext cx="344741" cy="284793"/>
                </a:xfrm>
                <a:prstGeom prst="rect">
                  <a:avLst/>
                </a:prstGeom>
                <a:noFill/>
                <a:ln>
                  <a:noFill/>
                </a:ln>
              </p:spPr>
            </p:pic>
            <p:pic>
              <p:nvPicPr>
                <p:cNvPr id="1690" name="Google Shape;1690;p161"/>
                <p:cNvPicPr preferRelativeResize="0"/>
                <p:nvPr/>
              </p:nvPicPr>
              <p:blipFill rotWithShape="1">
                <a:blip r:embed="rId4">
                  <a:alphaModFix/>
                </a:blip>
                <a:srcRect b="0" l="0" r="0" t="0"/>
                <a:stretch/>
              </p:blipFill>
              <p:spPr>
                <a:xfrm rot="10800000">
                  <a:off x="6598393" y="1794004"/>
                  <a:ext cx="342299" cy="284649"/>
                </a:xfrm>
                <a:prstGeom prst="rect">
                  <a:avLst/>
                </a:prstGeom>
                <a:noFill/>
                <a:ln>
                  <a:noFill/>
                </a:ln>
              </p:spPr>
            </p:pic>
            <p:pic>
              <p:nvPicPr>
                <p:cNvPr id="1691" name="Google Shape;1691;p161"/>
                <p:cNvPicPr preferRelativeResize="0"/>
                <p:nvPr/>
              </p:nvPicPr>
              <p:blipFill rotWithShape="1">
                <a:blip r:embed="rId4">
                  <a:alphaModFix/>
                </a:blip>
                <a:srcRect b="0" l="0" r="0" t="0"/>
                <a:stretch/>
              </p:blipFill>
              <p:spPr>
                <a:xfrm rot="10800000">
                  <a:off x="7030808" y="1792991"/>
                  <a:ext cx="342299" cy="284649"/>
                </a:xfrm>
                <a:prstGeom prst="rect">
                  <a:avLst/>
                </a:prstGeom>
                <a:noFill/>
                <a:ln>
                  <a:noFill/>
                </a:ln>
              </p:spPr>
            </p:pic>
            <p:pic>
              <p:nvPicPr>
                <p:cNvPr id="1692" name="Google Shape;1692;p161"/>
                <p:cNvPicPr preferRelativeResize="0"/>
                <p:nvPr/>
              </p:nvPicPr>
              <p:blipFill rotWithShape="1">
                <a:blip r:embed="rId6">
                  <a:alphaModFix/>
                </a:blip>
                <a:srcRect b="0" l="0" r="0" t="0"/>
                <a:stretch/>
              </p:blipFill>
              <p:spPr>
                <a:xfrm rot="10800000">
                  <a:off x="6802458" y="1782393"/>
                  <a:ext cx="362744" cy="294241"/>
                </a:xfrm>
                <a:prstGeom prst="rect">
                  <a:avLst/>
                </a:prstGeom>
                <a:noFill/>
                <a:ln>
                  <a:noFill/>
                </a:ln>
              </p:spPr>
            </p:pic>
            <p:pic>
              <p:nvPicPr>
                <p:cNvPr id="1693" name="Google Shape;1693;p161"/>
                <p:cNvPicPr preferRelativeResize="0"/>
                <p:nvPr/>
              </p:nvPicPr>
              <p:blipFill rotWithShape="1">
                <a:blip r:embed="rId4">
                  <a:alphaModFix/>
                </a:blip>
                <a:srcRect b="0" l="0" r="0" t="0"/>
                <a:stretch/>
              </p:blipFill>
              <p:spPr>
                <a:xfrm rot="10800000">
                  <a:off x="7466000" y="1790452"/>
                  <a:ext cx="342299" cy="284649"/>
                </a:xfrm>
                <a:prstGeom prst="rect">
                  <a:avLst/>
                </a:prstGeom>
                <a:noFill/>
                <a:ln>
                  <a:noFill/>
                </a:ln>
              </p:spPr>
            </p:pic>
            <p:pic>
              <p:nvPicPr>
                <p:cNvPr id="1694" name="Google Shape;1694;p161"/>
                <p:cNvPicPr preferRelativeResize="0"/>
                <p:nvPr/>
              </p:nvPicPr>
              <p:blipFill rotWithShape="1">
                <a:blip r:embed="rId6">
                  <a:alphaModFix/>
                </a:blip>
                <a:srcRect b="0" l="0" r="0" t="0"/>
                <a:stretch/>
              </p:blipFill>
              <p:spPr>
                <a:xfrm rot="10800000">
                  <a:off x="7237650" y="1779854"/>
                  <a:ext cx="362744" cy="294241"/>
                </a:xfrm>
                <a:prstGeom prst="rect">
                  <a:avLst/>
                </a:prstGeom>
                <a:noFill/>
                <a:ln>
                  <a:noFill/>
                </a:ln>
              </p:spPr>
            </p:pic>
            <p:pic>
              <p:nvPicPr>
                <p:cNvPr id="1695" name="Google Shape;1695;p161"/>
                <p:cNvPicPr preferRelativeResize="0"/>
                <p:nvPr/>
              </p:nvPicPr>
              <p:blipFill rotWithShape="1">
                <a:blip r:embed="rId6">
                  <a:alphaModFix/>
                </a:blip>
                <a:srcRect b="0" l="0" r="0" t="0"/>
                <a:stretch/>
              </p:blipFill>
              <p:spPr>
                <a:xfrm rot="10800000">
                  <a:off x="7671068" y="1777313"/>
                  <a:ext cx="362744" cy="294241"/>
                </a:xfrm>
                <a:prstGeom prst="rect">
                  <a:avLst/>
                </a:prstGeom>
                <a:noFill/>
                <a:ln>
                  <a:noFill/>
                </a:ln>
              </p:spPr>
            </p:pic>
            <p:pic>
              <p:nvPicPr>
                <p:cNvPr id="1696" name="Google Shape;1696;p161"/>
                <p:cNvPicPr preferRelativeResize="0"/>
                <p:nvPr/>
              </p:nvPicPr>
              <p:blipFill rotWithShape="1">
                <a:blip r:embed="rId5">
                  <a:alphaModFix/>
                </a:blip>
                <a:srcRect b="0" l="0" r="0" t="0"/>
                <a:stretch/>
              </p:blipFill>
              <p:spPr>
                <a:xfrm rot="10800000">
                  <a:off x="7894855" y="1781659"/>
                  <a:ext cx="344741" cy="284793"/>
                </a:xfrm>
                <a:prstGeom prst="rect">
                  <a:avLst/>
                </a:prstGeom>
                <a:noFill/>
                <a:ln>
                  <a:noFill/>
                </a:ln>
              </p:spPr>
            </p:pic>
            <p:pic>
              <p:nvPicPr>
                <p:cNvPr id="1697" name="Google Shape;1697;p161"/>
                <p:cNvPicPr preferRelativeResize="0"/>
                <p:nvPr/>
              </p:nvPicPr>
              <p:blipFill rotWithShape="1">
                <a:blip r:embed="rId6">
                  <a:alphaModFix/>
                </a:blip>
                <a:srcRect b="0" l="0" r="0" t="0"/>
                <a:stretch/>
              </p:blipFill>
              <p:spPr>
                <a:xfrm rot="10800000">
                  <a:off x="8104485" y="1772212"/>
                  <a:ext cx="362744" cy="294241"/>
                </a:xfrm>
                <a:prstGeom prst="rect">
                  <a:avLst/>
                </a:prstGeom>
                <a:noFill/>
                <a:ln>
                  <a:noFill/>
                </a:ln>
              </p:spPr>
            </p:pic>
          </p:grpSp>
          <p:pic>
            <p:nvPicPr>
              <p:cNvPr id="1698" name="Google Shape;1698;p161"/>
              <p:cNvPicPr preferRelativeResize="0"/>
              <p:nvPr/>
            </p:nvPicPr>
            <p:blipFill rotWithShape="1">
              <a:blip r:embed="rId5">
                <a:alphaModFix/>
              </a:blip>
              <a:srcRect b="0" l="0" r="0" t="0"/>
              <a:stretch/>
            </p:blipFill>
            <p:spPr>
              <a:xfrm rot="-9337194">
                <a:off x="8206645" y="3478381"/>
                <a:ext cx="423896" cy="350178"/>
              </a:xfrm>
              <a:prstGeom prst="rect">
                <a:avLst/>
              </a:prstGeom>
              <a:noFill/>
              <a:ln>
                <a:noFill/>
              </a:ln>
            </p:spPr>
          </p:pic>
          <p:pic>
            <p:nvPicPr>
              <p:cNvPr id="1699" name="Google Shape;1699;p161"/>
              <p:cNvPicPr preferRelativeResize="0"/>
              <p:nvPr/>
            </p:nvPicPr>
            <p:blipFill rotWithShape="1">
              <a:blip r:embed="rId7">
                <a:alphaModFix/>
              </a:blip>
              <a:srcRect b="0" l="0" r="0" t="0"/>
              <a:stretch/>
            </p:blipFill>
            <p:spPr>
              <a:xfrm rot="10779416">
                <a:off x="8970151" y="3629997"/>
                <a:ext cx="443583" cy="385339"/>
              </a:xfrm>
              <a:prstGeom prst="rect">
                <a:avLst/>
              </a:prstGeom>
              <a:noFill/>
              <a:ln>
                <a:noFill/>
              </a:ln>
            </p:spPr>
          </p:pic>
          <p:pic>
            <p:nvPicPr>
              <p:cNvPr id="1700" name="Google Shape;1700;p161"/>
              <p:cNvPicPr preferRelativeResize="0"/>
              <p:nvPr/>
            </p:nvPicPr>
            <p:blipFill rotWithShape="1">
              <a:blip r:embed="rId5">
                <a:alphaModFix/>
              </a:blip>
              <a:srcRect b="0" l="0" r="0" t="0"/>
              <a:stretch/>
            </p:blipFill>
            <p:spPr>
              <a:xfrm rot="-10533542">
                <a:off x="8717794" y="3619195"/>
                <a:ext cx="423894" cy="350179"/>
              </a:xfrm>
              <a:prstGeom prst="rect">
                <a:avLst/>
              </a:prstGeom>
              <a:noFill/>
              <a:ln>
                <a:noFill/>
              </a:ln>
            </p:spPr>
          </p:pic>
          <p:pic>
            <p:nvPicPr>
              <p:cNvPr id="1701" name="Google Shape;1701;p161"/>
              <p:cNvPicPr preferRelativeResize="0"/>
              <p:nvPr/>
            </p:nvPicPr>
            <p:blipFill rotWithShape="1">
              <a:blip r:embed="rId4">
                <a:alphaModFix/>
              </a:blip>
              <a:srcRect b="0" l="0" r="0" t="0"/>
              <a:stretch/>
            </p:blipFill>
            <p:spPr>
              <a:xfrm rot="10800000">
                <a:off x="9520576" y="3644640"/>
                <a:ext cx="420894" cy="350002"/>
              </a:xfrm>
              <a:prstGeom prst="rect">
                <a:avLst/>
              </a:prstGeom>
              <a:noFill/>
              <a:ln>
                <a:noFill/>
              </a:ln>
            </p:spPr>
          </p:pic>
          <p:pic>
            <p:nvPicPr>
              <p:cNvPr id="1702" name="Google Shape;1702;p161"/>
              <p:cNvPicPr preferRelativeResize="0"/>
              <p:nvPr/>
            </p:nvPicPr>
            <p:blipFill rotWithShape="1">
              <a:blip r:embed="rId5">
                <a:alphaModFix/>
              </a:blip>
              <a:srcRect b="0" l="0" r="0" t="0"/>
              <a:stretch/>
            </p:blipFill>
            <p:spPr>
              <a:xfrm rot="10800000">
                <a:off x="9252348" y="3638295"/>
                <a:ext cx="423895" cy="350181"/>
              </a:xfrm>
              <a:prstGeom prst="rect">
                <a:avLst/>
              </a:prstGeom>
              <a:noFill/>
              <a:ln>
                <a:noFill/>
              </a:ln>
            </p:spPr>
          </p:pic>
          <p:pic>
            <p:nvPicPr>
              <p:cNvPr id="1703" name="Google Shape;1703;p161"/>
              <p:cNvPicPr preferRelativeResize="0"/>
              <p:nvPr/>
            </p:nvPicPr>
            <p:blipFill rotWithShape="1">
              <a:blip r:embed="rId4">
                <a:alphaModFix/>
              </a:blip>
              <a:srcRect b="0" l="0" r="0" t="0"/>
              <a:stretch/>
            </p:blipFill>
            <p:spPr>
              <a:xfrm rot="10800000">
                <a:off x="9789865" y="3652449"/>
                <a:ext cx="420894" cy="350002"/>
              </a:xfrm>
              <a:prstGeom prst="rect">
                <a:avLst/>
              </a:prstGeom>
              <a:noFill/>
              <a:ln>
                <a:noFill/>
              </a:ln>
            </p:spPr>
          </p:pic>
          <p:grpSp>
            <p:nvGrpSpPr>
              <p:cNvPr id="1704" name="Google Shape;1704;p161"/>
              <p:cNvGrpSpPr/>
              <p:nvPr/>
            </p:nvGrpSpPr>
            <p:grpSpPr>
              <a:xfrm rot="-955840">
                <a:off x="6020923" y="4393056"/>
                <a:ext cx="2556726" cy="394080"/>
                <a:chOff x="6545092" y="2000301"/>
                <a:chExt cx="2079274" cy="320488"/>
              </a:xfrm>
            </p:grpSpPr>
            <p:pic>
              <p:nvPicPr>
                <p:cNvPr id="1705" name="Google Shape;1705;p161"/>
                <p:cNvPicPr preferRelativeResize="0"/>
                <p:nvPr/>
              </p:nvPicPr>
              <p:blipFill rotWithShape="1">
                <a:blip r:embed="rId5">
                  <a:alphaModFix/>
                </a:blip>
                <a:srcRect b="0" l="0" r="0" t="0"/>
                <a:stretch/>
              </p:blipFill>
              <p:spPr>
                <a:xfrm>
                  <a:off x="7188284" y="2021848"/>
                  <a:ext cx="324076" cy="284793"/>
                </a:xfrm>
                <a:prstGeom prst="rect">
                  <a:avLst/>
                </a:prstGeom>
                <a:noFill/>
                <a:ln>
                  <a:noFill/>
                </a:ln>
              </p:spPr>
            </p:pic>
            <p:pic>
              <p:nvPicPr>
                <p:cNvPr id="1706" name="Google Shape;1706;p161"/>
                <p:cNvPicPr preferRelativeResize="0"/>
                <p:nvPr/>
              </p:nvPicPr>
              <p:blipFill rotWithShape="1">
                <a:blip r:embed="rId5">
                  <a:alphaModFix/>
                </a:blip>
                <a:srcRect b="0" l="0" r="0" t="0"/>
                <a:stretch/>
              </p:blipFill>
              <p:spPr>
                <a:xfrm>
                  <a:off x="6757633" y="2029730"/>
                  <a:ext cx="324076" cy="284793"/>
                </a:xfrm>
                <a:prstGeom prst="rect">
                  <a:avLst/>
                </a:prstGeom>
                <a:noFill/>
                <a:ln>
                  <a:noFill/>
                </a:ln>
              </p:spPr>
            </p:pic>
            <p:pic>
              <p:nvPicPr>
                <p:cNvPr id="1707" name="Google Shape;1707;p161"/>
                <p:cNvPicPr preferRelativeResize="0"/>
                <p:nvPr/>
              </p:nvPicPr>
              <p:blipFill rotWithShape="1">
                <a:blip r:embed="rId4">
                  <a:alphaModFix/>
                </a:blip>
                <a:srcRect b="0" l="0" r="0" t="0"/>
                <a:stretch/>
              </p:blipFill>
              <p:spPr>
                <a:xfrm>
                  <a:off x="6545092" y="2017767"/>
                  <a:ext cx="321783" cy="284649"/>
                </a:xfrm>
                <a:prstGeom prst="rect">
                  <a:avLst/>
                </a:prstGeom>
                <a:noFill/>
                <a:ln>
                  <a:noFill/>
                </a:ln>
              </p:spPr>
            </p:pic>
            <p:pic>
              <p:nvPicPr>
                <p:cNvPr id="1708" name="Google Shape;1708;p161"/>
                <p:cNvPicPr preferRelativeResize="0"/>
                <p:nvPr/>
              </p:nvPicPr>
              <p:blipFill rotWithShape="1">
                <a:blip r:embed="rId7">
                  <a:alphaModFix/>
                </a:blip>
                <a:srcRect b="0" l="0" r="0" t="0"/>
                <a:stretch/>
              </p:blipFill>
              <p:spPr>
                <a:xfrm rot="-20595">
                  <a:off x="6964356" y="2006394"/>
                  <a:ext cx="339127" cy="313382"/>
                </a:xfrm>
                <a:prstGeom prst="rect">
                  <a:avLst/>
                </a:prstGeom>
                <a:noFill/>
                <a:ln>
                  <a:noFill/>
                </a:ln>
              </p:spPr>
            </p:pic>
            <p:pic>
              <p:nvPicPr>
                <p:cNvPr id="1709" name="Google Shape;1709;p161"/>
                <p:cNvPicPr preferRelativeResize="0"/>
                <p:nvPr/>
              </p:nvPicPr>
              <p:blipFill rotWithShape="1">
                <a:blip r:embed="rId5">
                  <a:alphaModFix/>
                </a:blip>
                <a:srcRect b="0" l="0" r="0" t="0"/>
                <a:stretch/>
              </p:blipFill>
              <p:spPr>
                <a:xfrm>
                  <a:off x="7623476" y="2019309"/>
                  <a:ext cx="324076" cy="284793"/>
                </a:xfrm>
                <a:prstGeom prst="rect">
                  <a:avLst/>
                </a:prstGeom>
                <a:noFill/>
                <a:ln>
                  <a:noFill/>
                </a:ln>
              </p:spPr>
            </p:pic>
            <p:pic>
              <p:nvPicPr>
                <p:cNvPr id="1710" name="Google Shape;1710;p161"/>
                <p:cNvPicPr preferRelativeResize="0"/>
                <p:nvPr/>
              </p:nvPicPr>
              <p:blipFill rotWithShape="1">
                <a:blip r:embed="rId7">
                  <a:alphaModFix/>
                </a:blip>
                <a:srcRect b="0" l="0" r="0" t="0"/>
                <a:stretch/>
              </p:blipFill>
              <p:spPr>
                <a:xfrm rot="-20595">
                  <a:off x="7402088" y="2003855"/>
                  <a:ext cx="339127" cy="313382"/>
                </a:xfrm>
                <a:prstGeom prst="rect">
                  <a:avLst/>
                </a:prstGeom>
                <a:noFill/>
                <a:ln>
                  <a:noFill/>
                </a:ln>
              </p:spPr>
            </p:pic>
            <p:pic>
              <p:nvPicPr>
                <p:cNvPr id="1711" name="Google Shape;1711;p161"/>
                <p:cNvPicPr preferRelativeResize="0"/>
                <p:nvPr/>
              </p:nvPicPr>
              <p:blipFill rotWithShape="1">
                <a:blip r:embed="rId7">
                  <a:alphaModFix/>
                </a:blip>
                <a:srcRect b="0" l="0" r="0" t="0"/>
                <a:stretch/>
              </p:blipFill>
              <p:spPr>
                <a:xfrm rot="-20595">
                  <a:off x="7832966" y="2001314"/>
                  <a:ext cx="339127" cy="313382"/>
                </a:xfrm>
                <a:prstGeom prst="rect">
                  <a:avLst/>
                </a:prstGeom>
                <a:noFill/>
                <a:ln>
                  <a:noFill/>
                </a:ln>
              </p:spPr>
            </p:pic>
            <p:pic>
              <p:nvPicPr>
                <p:cNvPr id="1712" name="Google Shape;1712;p161"/>
                <p:cNvPicPr preferRelativeResize="0"/>
                <p:nvPr/>
              </p:nvPicPr>
              <p:blipFill rotWithShape="1">
                <a:blip r:embed="rId4">
                  <a:alphaModFix/>
                </a:blip>
                <a:srcRect b="0" l="0" r="0" t="0"/>
                <a:stretch/>
              </p:blipFill>
              <p:spPr>
                <a:xfrm>
                  <a:off x="8050230" y="2015544"/>
                  <a:ext cx="342299" cy="284649"/>
                </a:xfrm>
                <a:prstGeom prst="rect">
                  <a:avLst/>
                </a:prstGeom>
                <a:noFill/>
                <a:ln>
                  <a:noFill/>
                </a:ln>
              </p:spPr>
            </p:pic>
            <p:pic>
              <p:nvPicPr>
                <p:cNvPr id="1713" name="Google Shape;1713;p161"/>
                <p:cNvPicPr preferRelativeResize="0"/>
                <p:nvPr/>
              </p:nvPicPr>
              <p:blipFill rotWithShape="1">
                <a:blip r:embed="rId7">
                  <a:alphaModFix/>
                </a:blip>
                <a:srcRect b="0" l="0" r="0" t="0"/>
                <a:stretch/>
              </p:blipFill>
              <p:spPr>
                <a:xfrm rot="-20580">
                  <a:off x="8262677" y="2001837"/>
                  <a:ext cx="360754" cy="313382"/>
                </a:xfrm>
                <a:prstGeom prst="rect">
                  <a:avLst/>
                </a:prstGeom>
                <a:noFill/>
                <a:ln>
                  <a:noFill/>
                </a:ln>
              </p:spPr>
            </p:pic>
          </p:grpSp>
          <p:pic>
            <p:nvPicPr>
              <p:cNvPr id="1714" name="Google Shape;1714;p161"/>
              <p:cNvPicPr preferRelativeResize="0"/>
              <p:nvPr/>
            </p:nvPicPr>
            <p:blipFill rotWithShape="1">
              <a:blip r:embed="rId4">
                <a:alphaModFix/>
              </a:blip>
              <a:srcRect b="0" l="0" r="0" t="0"/>
              <a:stretch/>
            </p:blipFill>
            <p:spPr>
              <a:xfrm rot="-1530288">
                <a:off x="8347935" y="4032857"/>
                <a:ext cx="420894" cy="350003"/>
              </a:xfrm>
              <a:prstGeom prst="rect">
                <a:avLst/>
              </a:prstGeom>
              <a:noFill/>
              <a:ln>
                <a:noFill/>
              </a:ln>
            </p:spPr>
          </p:pic>
          <p:pic>
            <p:nvPicPr>
              <p:cNvPr id="1715" name="Google Shape;1715;p161"/>
              <p:cNvPicPr preferRelativeResize="0"/>
              <p:nvPr/>
            </p:nvPicPr>
            <p:blipFill rotWithShape="1">
              <a:blip r:embed="rId6">
                <a:alphaModFix/>
              </a:blip>
              <a:srcRect b="0" l="0" r="0" t="0"/>
              <a:stretch/>
            </p:blipFill>
            <p:spPr>
              <a:xfrm>
                <a:off x="9154916" y="3930651"/>
                <a:ext cx="446031" cy="361797"/>
              </a:xfrm>
              <a:prstGeom prst="rect">
                <a:avLst/>
              </a:prstGeom>
              <a:noFill/>
              <a:ln>
                <a:noFill/>
              </a:ln>
            </p:spPr>
          </p:pic>
          <p:pic>
            <p:nvPicPr>
              <p:cNvPr id="1716" name="Google Shape;1716;p161"/>
              <p:cNvPicPr preferRelativeResize="0"/>
              <p:nvPr/>
            </p:nvPicPr>
            <p:blipFill rotWithShape="1">
              <a:blip r:embed="rId5">
                <a:alphaModFix/>
              </a:blip>
              <a:srcRect b="0" l="0" r="0" t="0"/>
              <a:stretch/>
            </p:blipFill>
            <p:spPr>
              <a:xfrm rot="-878848">
                <a:off x="8598700" y="3961451"/>
                <a:ext cx="423892" cy="350182"/>
              </a:xfrm>
              <a:prstGeom prst="rect">
                <a:avLst/>
              </a:prstGeom>
              <a:noFill/>
              <a:ln>
                <a:noFill/>
              </a:ln>
            </p:spPr>
          </p:pic>
          <p:pic>
            <p:nvPicPr>
              <p:cNvPr id="1717" name="Google Shape;1717;p161"/>
              <p:cNvPicPr preferRelativeResize="0"/>
              <p:nvPr/>
            </p:nvPicPr>
            <p:blipFill rotWithShape="1">
              <a:blip r:embed="rId4">
                <a:alphaModFix/>
              </a:blip>
              <a:srcRect b="0" l="0" r="0" t="0"/>
              <a:stretch/>
            </p:blipFill>
            <p:spPr>
              <a:xfrm rot="-151065">
                <a:off x="8889922" y="3925212"/>
                <a:ext cx="420896" cy="350003"/>
              </a:xfrm>
              <a:prstGeom prst="rect">
                <a:avLst/>
              </a:prstGeom>
              <a:noFill/>
              <a:ln>
                <a:noFill/>
              </a:ln>
            </p:spPr>
          </p:pic>
          <p:pic>
            <p:nvPicPr>
              <p:cNvPr id="1718" name="Google Shape;1718;p161"/>
              <p:cNvPicPr preferRelativeResize="0"/>
              <p:nvPr/>
            </p:nvPicPr>
            <p:blipFill rotWithShape="1">
              <a:blip r:embed="rId5">
                <a:alphaModFix/>
              </a:blip>
              <a:srcRect b="0" l="0" r="0" t="0"/>
              <a:stretch/>
            </p:blipFill>
            <p:spPr>
              <a:xfrm>
                <a:off x="9707815" y="3944478"/>
                <a:ext cx="423895" cy="350181"/>
              </a:xfrm>
              <a:prstGeom prst="rect">
                <a:avLst/>
              </a:prstGeom>
              <a:noFill/>
              <a:ln>
                <a:noFill/>
              </a:ln>
            </p:spPr>
          </p:pic>
          <p:pic>
            <p:nvPicPr>
              <p:cNvPr id="1719" name="Google Shape;1719;p161"/>
              <p:cNvPicPr preferRelativeResize="0"/>
              <p:nvPr/>
            </p:nvPicPr>
            <p:blipFill rotWithShape="1">
              <a:blip r:embed="rId5">
                <a:alphaModFix/>
              </a:blip>
              <a:srcRect b="0" l="0" r="0" t="0"/>
              <a:stretch/>
            </p:blipFill>
            <p:spPr>
              <a:xfrm>
                <a:off x="9975302" y="3942072"/>
                <a:ext cx="423895" cy="350181"/>
              </a:xfrm>
              <a:prstGeom prst="rect">
                <a:avLst/>
              </a:prstGeom>
              <a:noFill/>
              <a:ln>
                <a:noFill/>
              </a:ln>
            </p:spPr>
          </p:pic>
          <p:pic>
            <p:nvPicPr>
              <p:cNvPr id="1720" name="Google Shape;1720;p161"/>
              <p:cNvPicPr preferRelativeResize="0"/>
              <p:nvPr/>
            </p:nvPicPr>
            <p:blipFill rotWithShape="1">
              <a:blip r:embed="rId4">
                <a:alphaModFix/>
              </a:blip>
              <a:srcRect b="0" l="0" r="0" t="0"/>
              <a:stretch/>
            </p:blipFill>
            <p:spPr>
              <a:xfrm>
                <a:off x="9436210" y="3932044"/>
                <a:ext cx="420894" cy="350002"/>
              </a:xfrm>
              <a:prstGeom prst="rect">
                <a:avLst/>
              </a:prstGeom>
              <a:noFill/>
              <a:ln>
                <a:noFill/>
              </a:ln>
            </p:spPr>
          </p:pic>
        </p:grpSp>
        <p:pic>
          <p:nvPicPr>
            <p:cNvPr id="1721" name="Google Shape;1721;p161"/>
            <p:cNvPicPr preferRelativeResize="0"/>
            <p:nvPr/>
          </p:nvPicPr>
          <p:blipFill rotWithShape="1">
            <a:blip r:embed="rId8">
              <a:alphaModFix/>
            </a:blip>
            <a:srcRect b="0" l="0" r="46355" t="0"/>
            <a:stretch/>
          </p:blipFill>
          <p:spPr>
            <a:xfrm>
              <a:off x="10032917" y="3360329"/>
              <a:ext cx="415087" cy="1181692"/>
            </a:xfrm>
            <a:prstGeom prst="rect">
              <a:avLst/>
            </a:prstGeom>
            <a:noFill/>
            <a:ln>
              <a:noFill/>
            </a:ln>
          </p:spPr>
        </p:pic>
      </p:grpSp>
      <p:pic>
        <p:nvPicPr>
          <p:cNvPr id="1722" name="Google Shape;1722;p161"/>
          <p:cNvPicPr preferRelativeResize="0"/>
          <p:nvPr/>
        </p:nvPicPr>
        <p:blipFill rotWithShape="1">
          <a:blip r:embed="rId9">
            <a:alphaModFix/>
          </a:blip>
          <a:srcRect b="0" l="0" r="0" t="0"/>
          <a:stretch/>
        </p:blipFill>
        <p:spPr>
          <a:xfrm>
            <a:off x="6046045" y="1757981"/>
            <a:ext cx="2495847" cy="1224814"/>
          </a:xfrm>
          <a:prstGeom prst="rect">
            <a:avLst/>
          </a:prstGeom>
          <a:noFill/>
          <a:ln>
            <a:noFill/>
          </a:ln>
        </p:spPr>
      </p:pic>
      <p:sp>
        <p:nvSpPr>
          <p:cNvPr id="1723" name="Google Shape;1723;p161"/>
          <p:cNvSpPr txBox="1"/>
          <p:nvPr/>
        </p:nvSpPr>
        <p:spPr>
          <a:xfrm>
            <a:off x="5465855" y="2488636"/>
            <a:ext cx="831600" cy="438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200">
                <a:solidFill>
                  <a:srgbClr val="7F7F7F"/>
                </a:solidFill>
                <a:latin typeface="Calibri"/>
                <a:ea typeface="Calibri"/>
                <a:cs typeface="Calibri"/>
                <a:sym typeface="Calibri"/>
              </a:rPr>
              <a:t>Replication</a:t>
            </a:r>
            <a:endParaRPr sz="1100"/>
          </a:p>
          <a:p>
            <a:pPr indent="0" lvl="0" marL="0" marR="0" rtl="0" algn="ctr">
              <a:spcBef>
                <a:spcPts val="0"/>
              </a:spcBef>
              <a:spcAft>
                <a:spcPts val="0"/>
              </a:spcAft>
              <a:buNone/>
            </a:pPr>
            <a:r>
              <a:rPr lang="en" sz="1200">
                <a:solidFill>
                  <a:srgbClr val="7F7F7F"/>
                </a:solidFill>
                <a:latin typeface="Calibri"/>
                <a:ea typeface="Calibri"/>
                <a:cs typeface="Calibri"/>
                <a:sym typeface="Calibri"/>
              </a:rPr>
              <a:t>Fork</a:t>
            </a:r>
            <a:endParaRPr sz="1100"/>
          </a:p>
        </p:txBody>
      </p:sp>
      <p:sp>
        <p:nvSpPr>
          <p:cNvPr id="1724" name="Google Shape;1724;p161"/>
          <p:cNvSpPr txBox="1"/>
          <p:nvPr/>
        </p:nvSpPr>
        <p:spPr>
          <a:xfrm>
            <a:off x="8296495" y="1461320"/>
            <a:ext cx="744900" cy="438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200">
                <a:solidFill>
                  <a:srgbClr val="7F7F7F"/>
                </a:solidFill>
                <a:latin typeface="Calibri"/>
                <a:ea typeface="Calibri"/>
                <a:cs typeface="Calibri"/>
                <a:sym typeface="Calibri"/>
              </a:rPr>
              <a:t>Hydrogen</a:t>
            </a:r>
            <a:endParaRPr sz="1100"/>
          </a:p>
          <a:p>
            <a:pPr indent="0" lvl="0" marL="0" marR="0" rtl="0" algn="ctr">
              <a:spcBef>
                <a:spcPts val="0"/>
              </a:spcBef>
              <a:spcAft>
                <a:spcPts val="0"/>
              </a:spcAft>
              <a:buNone/>
            </a:pPr>
            <a:r>
              <a:rPr lang="en" sz="1200">
                <a:solidFill>
                  <a:srgbClr val="7F7F7F"/>
                </a:solidFill>
                <a:latin typeface="Calibri"/>
                <a:ea typeface="Calibri"/>
                <a:cs typeface="Calibri"/>
                <a:sym typeface="Calibri"/>
              </a:rPr>
              <a:t>Bonds</a:t>
            </a:r>
            <a:endParaRPr sz="1100"/>
          </a:p>
        </p:txBody>
      </p:sp>
      <p:sp>
        <p:nvSpPr>
          <p:cNvPr id="1725" name="Google Shape;1725;p161"/>
          <p:cNvSpPr txBox="1"/>
          <p:nvPr/>
        </p:nvSpPr>
        <p:spPr>
          <a:xfrm>
            <a:off x="7057477" y="3776866"/>
            <a:ext cx="655500" cy="253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200">
                <a:solidFill>
                  <a:srgbClr val="7F7F7F"/>
                </a:solidFill>
                <a:latin typeface="Calibri"/>
                <a:ea typeface="Calibri"/>
                <a:cs typeface="Calibri"/>
                <a:sym typeface="Calibri"/>
              </a:rPr>
              <a:t>Helicase</a:t>
            </a:r>
            <a:endParaRPr sz="1100"/>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0" name="Shape 1730"/>
        <p:cNvGrpSpPr/>
        <p:nvPr/>
      </p:nvGrpSpPr>
      <p:grpSpPr>
        <a:xfrm>
          <a:off x="0" y="0"/>
          <a:ext cx="0" cy="0"/>
          <a:chOff x="0" y="0"/>
          <a:chExt cx="0" cy="0"/>
        </a:xfrm>
      </p:grpSpPr>
      <p:sp>
        <p:nvSpPr>
          <p:cNvPr id="1731" name="Google Shape;1731;p162"/>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732" name="Google Shape;1732;p162"/>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1200"/>
              </a:spcAft>
              <a:buClr>
                <a:schemeClr val="dk1"/>
              </a:buClr>
              <a:buSzPts val="3000"/>
              <a:buFont typeface="Open Sans"/>
              <a:buNone/>
            </a:pPr>
            <a:r>
              <a:rPr lang="en"/>
              <a:t>DNA Polymerase: DNA Builder</a:t>
            </a:r>
            <a:endParaRPr/>
          </a:p>
        </p:txBody>
      </p:sp>
      <p:sp>
        <p:nvSpPr>
          <p:cNvPr id="1733" name="Google Shape;1733;p162"/>
          <p:cNvSpPr txBox="1"/>
          <p:nvPr>
            <p:ph idx="2" type="body"/>
          </p:nvPr>
        </p:nvSpPr>
        <p:spPr>
          <a:xfrm>
            <a:off x="1318334" y="1227130"/>
            <a:ext cx="7364100" cy="21696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500"/>
              <a:buNone/>
            </a:pPr>
            <a:r>
              <a:rPr b="1" lang="en"/>
              <a:t>DNA Polymerase Function</a:t>
            </a:r>
            <a:endParaRPr/>
          </a:p>
          <a:p>
            <a:pPr indent="-177800" lvl="1" marL="177800" rtl="0" algn="l">
              <a:lnSpc>
                <a:spcPct val="100000"/>
              </a:lnSpc>
              <a:spcBef>
                <a:spcPts val="500"/>
              </a:spcBef>
              <a:spcAft>
                <a:spcPts val="0"/>
              </a:spcAft>
              <a:buClr>
                <a:schemeClr val="dk1"/>
              </a:buClr>
              <a:buSzPts val="1400"/>
              <a:buChar char="○"/>
            </a:pPr>
            <a:r>
              <a:rPr lang="en"/>
              <a:t>Reads the template strand </a:t>
            </a:r>
            <a:endParaRPr/>
          </a:p>
          <a:p>
            <a:pPr indent="-177800" lvl="1" marL="177800" rtl="0" algn="l">
              <a:lnSpc>
                <a:spcPct val="100000"/>
              </a:lnSpc>
              <a:spcBef>
                <a:spcPts val="500"/>
              </a:spcBef>
              <a:spcAft>
                <a:spcPts val="0"/>
              </a:spcAft>
              <a:buClr>
                <a:schemeClr val="dk1"/>
              </a:buClr>
              <a:buSzPts val="1400"/>
              <a:buChar char="○"/>
            </a:pPr>
            <a:r>
              <a:rPr lang="en"/>
              <a:t>Adds new nucleotides following base pairing</a:t>
            </a:r>
            <a:endParaRPr/>
          </a:p>
          <a:p>
            <a:pPr indent="0" lvl="1" marL="0" rtl="0" algn="l">
              <a:lnSpc>
                <a:spcPct val="100000"/>
              </a:lnSpc>
              <a:spcBef>
                <a:spcPts val="0"/>
              </a:spcBef>
              <a:spcAft>
                <a:spcPts val="0"/>
              </a:spcAft>
              <a:buClr>
                <a:schemeClr val="dk1"/>
              </a:buClr>
              <a:buSzPts val="1400"/>
              <a:buNone/>
            </a:pPr>
            <a:r>
              <a:rPr lang="en"/>
              <a:t>     rules (A-T, G-C) </a:t>
            </a:r>
            <a:endParaRPr/>
          </a:p>
          <a:p>
            <a:pPr indent="-177800" lvl="1" marL="177800" rtl="0" algn="l">
              <a:lnSpc>
                <a:spcPct val="100000"/>
              </a:lnSpc>
              <a:spcBef>
                <a:spcPts val="500"/>
              </a:spcBef>
              <a:spcAft>
                <a:spcPts val="0"/>
              </a:spcAft>
              <a:buClr>
                <a:schemeClr val="dk1"/>
              </a:buClr>
              <a:buSzPts val="1400"/>
              <a:buChar char="○"/>
            </a:pPr>
            <a:r>
              <a:rPr lang="en"/>
              <a:t>Builds the new DNA strand one nucleotide at a time </a:t>
            </a:r>
            <a:endParaRPr/>
          </a:p>
          <a:p>
            <a:pPr indent="-177800" lvl="1" marL="177800" rtl="0" algn="l">
              <a:lnSpc>
                <a:spcPct val="100000"/>
              </a:lnSpc>
              <a:spcBef>
                <a:spcPts val="500"/>
              </a:spcBef>
              <a:spcAft>
                <a:spcPts val="0"/>
              </a:spcAft>
              <a:buClr>
                <a:schemeClr val="dk1"/>
              </a:buClr>
              <a:buSzPts val="1400"/>
              <a:buChar char="○"/>
            </a:pPr>
            <a:r>
              <a:rPr lang="en"/>
              <a:t>Checks for mistakes (</a:t>
            </a:r>
            <a:r>
              <a:rPr b="1" lang="en">
                <a:solidFill>
                  <a:srgbClr val="D200B9"/>
                </a:solidFill>
              </a:rPr>
              <a:t>proofreading</a:t>
            </a:r>
            <a:r>
              <a:rPr lang="en"/>
              <a:t>!) </a:t>
            </a:r>
            <a:endParaRPr/>
          </a:p>
          <a:p>
            <a:pPr indent="0" lvl="0" marL="0" rtl="0" algn="l">
              <a:lnSpc>
                <a:spcPct val="100000"/>
              </a:lnSpc>
              <a:spcBef>
                <a:spcPts val="500"/>
              </a:spcBef>
              <a:spcAft>
                <a:spcPts val="0"/>
              </a:spcAft>
              <a:buClr>
                <a:schemeClr val="dk1"/>
              </a:buClr>
              <a:buSzPts val="1500"/>
              <a:buNone/>
            </a:pPr>
            <a:r>
              <a:t/>
            </a:r>
            <a:endParaRPr/>
          </a:p>
          <a:p>
            <a:pPr indent="0" lvl="0" marL="0" rtl="0" algn="l">
              <a:lnSpc>
                <a:spcPct val="100000"/>
              </a:lnSpc>
              <a:spcBef>
                <a:spcPts val="500"/>
              </a:spcBef>
              <a:spcAft>
                <a:spcPts val="0"/>
              </a:spcAft>
              <a:buClr>
                <a:schemeClr val="dk1"/>
              </a:buClr>
              <a:buSzPts val="1500"/>
              <a:buNone/>
            </a:pPr>
            <a:r>
              <a:rPr b="1" lang="en"/>
              <a:t>Sketch and label the following in your lab notebook: </a:t>
            </a:r>
            <a:endParaRPr/>
          </a:p>
          <a:p>
            <a:pPr indent="-254000" lvl="1" marL="254000" rtl="0" algn="l">
              <a:lnSpc>
                <a:spcPct val="100000"/>
              </a:lnSpc>
              <a:spcBef>
                <a:spcPts val="500"/>
              </a:spcBef>
              <a:spcAft>
                <a:spcPts val="0"/>
              </a:spcAft>
              <a:buClr>
                <a:schemeClr val="dk1"/>
              </a:buClr>
              <a:buSzPts val="1400"/>
              <a:buFont typeface="Calibri"/>
              <a:buAutoNum type="arabicPeriod"/>
            </a:pPr>
            <a:r>
              <a:rPr lang="en"/>
              <a:t>Template strand (label with several bases: A, T, G, C) </a:t>
            </a:r>
            <a:endParaRPr/>
          </a:p>
          <a:p>
            <a:pPr indent="-254000" lvl="1" marL="254000" rtl="0" algn="l">
              <a:lnSpc>
                <a:spcPct val="100000"/>
              </a:lnSpc>
              <a:spcBef>
                <a:spcPts val="500"/>
              </a:spcBef>
              <a:spcAft>
                <a:spcPts val="0"/>
              </a:spcAft>
              <a:buClr>
                <a:schemeClr val="dk1"/>
              </a:buClr>
              <a:buSzPts val="1400"/>
              <a:buFont typeface="Calibri"/>
              <a:buAutoNum type="arabicPeriod"/>
            </a:pPr>
            <a:r>
              <a:rPr lang="en"/>
              <a:t>DNA polymerase enzyme (draw as an oval or rectangle) </a:t>
            </a:r>
            <a:endParaRPr/>
          </a:p>
          <a:p>
            <a:pPr indent="-254000" lvl="1" marL="254000" rtl="0" algn="l">
              <a:lnSpc>
                <a:spcPct val="100000"/>
              </a:lnSpc>
              <a:spcBef>
                <a:spcPts val="500"/>
              </a:spcBef>
              <a:spcAft>
                <a:spcPts val="0"/>
              </a:spcAft>
              <a:buClr>
                <a:schemeClr val="dk1"/>
              </a:buClr>
              <a:buSzPts val="1400"/>
              <a:buFont typeface="Calibri"/>
              <a:buAutoNum type="arabicPeriod"/>
            </a:pPr>
            <a:r>
              <a:rPr lang="en"/>
              <a:t>New strand being built with complementary bases </a:t>
            </a:r>
            <a:endParaRPr/>
          </a:p>
          <a:p>
            <a:pPr indent="-254000" lvl="1" marL="254000" rtl="0" algn="l">
              <a:lnSpc>
                <a:spcPct val="100000"/>
              </a:lnSpc>
              <a:spcBef>
                <a:spcPts val="500"/>
              </a:spcBef>
              <a:spcAft>
                <a:spcPts val="0"/>
              </a:spcAft>
              <a:buClr>
                <a:schemeClr val="dk1"/>
              </a:buClr>
              <a:buSzPts val="1400"/>
              <a:buFont typeface="Calibri"/>
              <a:buAutoNum type="arabicPeriod"/>
            </a:pPr>
            <a:r>
              <a:rPr lang="en"/>
              <a:t>Arrow showing 5' to 3' direction of building </a:t>
            </a:r>
            <a:endParaRPr/>
          </a:p>
          <a:p>
            <a:pPr indent="-254000" lvl="1" marL="254000" rtl="0" algn="l">
              <a:lnSpc>
                <a:spcPct val="100000"/>
              </a:lnSpc>
              <a:spcBef>
                <a:spcPts val="500"/>
              </a:spcBef>
              <a:spcAft>
                <a:spcPts val="0"/>
              </a:spcAft>
              <a:buClr>
                <a:schemeClr val="dk1"/>
              </a:buClr>
              <a:buSzPts val="1400"/>
              <a:buFont typeface="Calibri"/>
              <a:buAutoNum type="arabicPeriod"/>
            </a:pPr>
            <a:r>
              <a:rPr lang="en"/>
              <a:t>Label: "template strand," "new strand," "base pairing (A-T, G-C)," "5' to 3' synthesis"</a:t>
            </a:r>
            <a:endParaRPr/>
          </a:p>
        </p:txBody>
      </p:sp>
      <p:grpSp>
        <p:nvGrpSpPr>
          <p:cNvPr id="1734" name="Google Shape;1734;p162"/>
          <p:cNvGrpSpPr/>
          <p:nvPr/>
        </p:nvGrpSpPr>
        <p:grpSpPr>
          <a:xfrm>
            <a:off x="5603995" y="1073843"/>
            <a:ext cx="3540004" cy="2483132"/>
            <a:chOff x="7471994" y="1431790"/>
            <a:chExt cx="4720006" cy="3310843"/>
          </a:xfrm>
        </p:grpSpPr>
        <p:grpSp>
          <p:nvGrpSpPr>
            <p:cNvPr id="1735" name="Google Shape;1735;p162"/>
            <p:cNvGrpSpPr/>
            <p:nvPr/>
          </p:nvGrpSpPr>
          <p:grpSpPr>
            <a:xfrm>
              <a:off x="7760422" y="1894807"/>
              <a:ext cx="4344579" cy="2824741"/>
              <a:chOff x="6015092" y="1748583"/>
              <a:chExt cx="3438527" cy="2235648"/>
            </a:xfrm>
          </p:grpSpPr>
          <p:pic>
            <p:nvPicPr>
              <p:cNvPr id="1736" name="Google Shape;1736;p162"/>
              <p:cNvPicPr preferRelativeResize="0"/>
              <p:nvPr/>
            </p:nvPicPr>
            <p:blipFill rotWithShape="1">
              <a:blip r:embed="rId3">
                <a:alphaModFix/>
              </a:blip>
              <a:srcRect b="0" l="0" r="0" t="0"/>
              <a:stretch/>
            </p:blipFill>
            <p:spPr>
              <a:xfrm rot="1343462">
                <a:off x="6804900" y="2019308"/>
                <a:ext cx="1679863" cy="1305833"/>
              </a:xfrm>
              <a:prstGeom prst="rect">
                <a:avLst/>
              </a:prstGeom>
              <a:noFill/>
              <a:ln>
                <a:noFill/>
              </a:ln>
              <a:effectLst>
                <a:outerShdw blurRad="38100" rotWithShape="0" algn="tl" dir="2700000" dist="28575">
                  <a:srgbClr val="000000">
                    <a:alpha val="40000"/>
                  </a:srgbClr>
                </a:outerShdw>
              </a:effectLst>
            </p:spPr>
          </p:pic>
          <p:sp>
            <p:nvSpPr>
              <p:cNvPr id="1737" name="Google Shape;1737;p162"/>
              <p:cNvSpPr/>
              <p:nvPr/>
            </p:nvSpPr>
            <p:spPr>
              <a:xfrm rot="6856771">
                <a:off x="7085145" y="2802013"/>
                <a:ext cx="363337" cy="1440436"/>
              </a:xfrm>
              <a:prstGeom prst="upArrow">
                <a:avLst>
                  <a:gd fmla="val 50000" name="adj1"/>
                  <a:gd fmla="val 50000" name="adj2"/>
                </a:avLst>
              </a:prstGeom>
              <a:solidFill>
                <a:srgbClr val="FFA7F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id="1738" name="Google Shape;1738;p162"/>
              <p:cNvPicPr preferRelativeResize="0"/>
              <p:nvPr/>
            </p:nvPicPr>
            <p:blipFill rotWithShape="1">
              <a:blip r:embed="rId4">
                <a:alphaModFix/>
              </a:blip>
              <a:srcRect b="0" l="0" r="0" t="0"/>
              <a:stretch/>
            </p:blipFill>
            <p:spPr>
              <a:xfrm rot="-9399452">
                <a:off x="6277614" y="1936353"/>
                <a:ext cx="344743" cy="284792"/>
              </a:xfrm>
              <a:prstGeom prst="rect">
                <a:avLst/>
              </a:prstGeom>
              <a:noFill/>
              <a:ln>
                <a:noFill/>
              </a:ln>
            </p:spPr>
          </p:pic>
          <p:pic>
            <p:nvPicPr>
              <p:cNvPr id="1739" name="Google Shape;1739;p162"/>
              <p:cNvPicPr preferRelativeResize="0"/>
              <p:nvPr/>
            </p:nvPicPr>
            <p:blipFill rotWithShape="1">
              <a:blip r:embed="rId5">
                <a:alphaModFix/>
              </a:blip>
              <a:srcRect b="0" l="0" r="0" t="0"/>
              <a:stretch/>
            </p:blipFill>
            <p:spPr>
              <a:xfrm rot="-9399453">
                <a:off x="6465414" y="2024031"/>
                <a:ext cx="342303" cy="284645"/>
              </a:xfrm>
              <a:prstGeom prst="rect">
                <a:avLst/>
              </a:prstGeom>
              <a:noFill/>
              <a:ln>
                <a:noFill/>
              </a:ln>
            </p:spPr>
          </p:pic>
          <p:pic>
            <p:nvPicPr>
              <p:cNvPr id="1740" name="Google Shape;1740;p162"/>
              <p:cNvPicPr preferRelativeResize="0"/>
              <p:nvPr/>
            </p:nvPicPr>
            <p:blipFill rotWithShape="1">
              <a:blip r:embed="rId5">
                <a:alphaModFix/>
              </a:blip>
              <a:srcRect b="0" l="0" r="0" t="0"/>
              <a:stretch/>
            </p:blipFill>
            <p:spPr>
              <a:xfrm rot="-9399453">
                <a:off x="6862839" y="2194435"/>
                <a:ext cx="342303" cy="284645"/>
              </a:xfrm>
              <a:prstGeom prst="rect">
                <a:avLst/>
              </a:prstGeom>
              <a:noFill/>
              <a:ln>
                <a:noFill/>
              </a:ln>
            </p:spPr>
          </p:pic>
          <p:pic>
            <p:nvPicPr>
              <p:cNvPr id="1741" name="Google Shape;1741;p162"/>
              <p:cNvPicPr preferRelativeResize="0"/>
              <p:nvPr/>
            </p:nvPicPr>
            <p:blipFill rotWithShape="1">
              <a:blip r:embed="rId6">
                <a:alphaModFix/>
              </a:blip>
              <a:srcRect b="0" l="0" r="0" t="0"/>
              <a:stretch/>
            </p:blipFill>
            <p:spPr>
              <a:xfrm rot="-9420008">
                <a:off x="6061975" y="1838180"/>
                <a:ext cx="360752" cy="313383"/>
              </a:xfrm>
              <a:prstGeom prst="rect">
                <a:avLst/>
              </a:prstGeom>
              <a:noFill/>
              <a:ln>
                <a:noFill/>
              </a:ln>
            </p:spPr>
          </p:pic>
          <p:pic>
            <p:nvPicPr>
              <p:cNvPr id="1742" name="Google Shape;1742;p162"/>
              <p:cNvPicPr preferRelativeResize="0"/>
              <p:nvPr/>
            </p:nvPicPr>
            <p:blipFill rotWithShape="1">
              <a:blip r:embed="rId7">
                <a:alphaModFix/>
              </a:blip>
              <a:srcRect b="0" l="0" r="0" t="0"/>
              <a:stretch/>
            </p:blipFill>
            <p:spPr>
              <a:xfrm rot="-9399430">
                <a:off x="6654646" y="2097882"/>
                <a:ext cx="362742" cy="294239"/>
              </a:xfrm>
              <a:prstGeom prst="rect">
                <a:avLst/>
              </a:prstGeom>
              <a:noFill/>
              <a:ln>
                <a:noFill/>
              </a:ln>
            </p:spPr>
          </p:pic>
          <p:pic>
            <p:nvPicPr>
              <p:cNvPr id="1743" name="Google Shape;1743;p162"/>
              <p:cNvPicPr preferRelativeResize="0"/>
              <p:nvPr/>
            </p:nvPicPr>
            <p:blipFill rotWithShape="1">
              <a:blip r:embed="rId5">
                <a:alphaModFix/>
              </a:blip>
              <a:srcRect b="0" l="0" r="0" t="0"/>
              <a:stretch/>
            </p:blipFill>
            <p:spPr>
              <a:xfrm rot="-9399453">
                <a:off x="7263417" y="2364539"/>
                <a:ext cx="342303" cy="284645"/>
              </a:xfrm>
              <a:prstGeom prst="rect">
                <a:avLst/>
              </a:prstGeom>
              <a:noFill/>
              <a:ln>
                <a:noFill/>
              </a:ln>
            </p:spPr>
          </p:pic>
          <p:pic>
            <p:nvPicPr>
              <p:cNvPr id="1744" name="Google Shape;1744;p162"/>
              <p:cNvPicPr preferRelativeResize="0"/>
              <p:nvPr/>
            </p:nvPicPr>
            <p:blipFill rotWithShape="1">
              <a:blip r:embed="rId7">
                <a:alphaModFix/>
              </a:blip>
              <a:srcRect b="0" l="0" r="0" t="0"/>
              <a:stretch/>
            </p:blipFill>
            <p:spPr>
              <a:xfrm rot="-9399430">
                <a:off x="7055224" y="2267986"/>
                <a:ext cx="362742" cy="294239"/>
              </a:xfrm>
              <a:prstGeom prst="rect">
                <a:avLst/>
              </a:prstGeom>
              <a:noFill/>
              <a:ln>
                <a:noFill/>
              </a:ln>
            </p:spPr>
          </p:pic>
          <p:pic>
            <p:nvPicPr>
              <p:cNvPr id="1745" name="Google Shape;1745;p162"/>
              <p:cNvPicPr preferRelativeResize="0"/>
              <p:nvPr/>
            </p:nvPicPr>
            <p:blipFill rotWithShape="1">
              <a:blip r:embed="rId5">
                <a:alphaModFix/>
              </a:blip>
              <a:srcRect b="0" l="0" r="0" t="0"/>
              <a:stretch/>
            </p:blipFill>
            <p:spPr>
              <a:xfrm rot="-9399453">
                <a:off x="8259785" y="2784172"/>
                <a:ext cx="342303" cy="284645"/>
              </a:xfrm>
              <a:prstGeom prst="rect">
                <a:avLst/>
              </a:prstGeom>
              <a:noFill/>
              <a:ln>
                <a:noFill/>
              </a:ln>
            </p:spPr>
          </p:pic>
          <p:pic>
            <p:nvPicPr>
              <p:cNvPr id="1746" name="Google Shape;1746;p162"/>
              <p:cNvPicPr preferRelativeResize="0"/>
              <p:nvPr/>
            </p:nvPicPr>
            <p:blipFill rotWithShape="1">
              <a:blip r:embed="rId7">
                <a:alphaModFix/>
              </a:blip>
              <a:srcRect b="0" l="0" r="0" t="0"/>
              <a:stretch/>
            </p:blipFill>
            <p:spPr>
              <a:xfrm rot="-9399430">
                <a:off x="7454175" y="2437385"/>
                <a:ext cx="362742" cy="294239"/>
              </a:xfrm>
              <a:prstGeom prst="rect">
                <a:avLst/>
              </a:prstGeom>
              <a:noFill/>
              <a:ln>
                <a:noFill/>
              </a:ln>
            </p:spPr>
          </p:pic>
          <p:pic>
            <p:nvPicPr>
              <p:cNvPr id="1747" name="Google Shape;1747;p162"/>
              <p:cNvPicPr preferRelativeResize="0"/>
              <p:nvPr/>
            </p:nvPicPr>
            <p:blipFill rotWithShape="1">
              <a:blip r:embed="rId4">
                <a:alphaModFix/>
              </a:blip>
              <a:srcRect b="0" l="0" r="0" t="0"/>
              <a:stretch/>
            </p:blipFill>
            <p:spPr>
              <a:xfrm rot="-9399452">
                <a:off x="7660529" y="2526866"/>
                <a:ext cx="344743" cy="284792"/>
              </a:xfrm>
              <a:prstGeom prst="rect">
                <a:avLst/>
              </a:prstGeom>
              <a:noFill/>
              <a:ln>
                <a:noFill/>
              </a:ln>
            </p:spPr>
          </p:pic>
          <p:pic>
            <p:nvPicPr>
              <p:cNvPr id="1748" name="Google Shape;1748;p162"/>
              <p:cNvPicPr preferRelativeResize="0"/>
              <p:nvPr/>
            </p:nvPicPr>
            <p:blipFill rotWithShape="1">
              <a:blip r:embed="rId7">
                <a:alphaModFix/>
              </a:blip>
              <a:srcRect b="0" l="0" r="0" t="0"/>
              <a:stretch/>
            </p:blipFill>
            <p:spPr>
              <a:xfrm rot="-9399430">
                <a:off x="7854139" y="2604433"/>
                <a:ext cx="362742" cy="294239"/>
              </a:xfrm>
              <a:prstGeom prst="rect">
                <a:avLst/>
              </a:prstGeom>
              <a:noFill/>
              <a:ln>
                <a:noFill/>
              </a:ln>
            </p:spPr>
          </p:pic>
          <p:pic>
            <p:nvPicPr>
              <p:cNvPr id="1749" name="Google Shape;1749;p162"/>
              <p:cNvPicPr preferRelativeResize="0"/>
              <p:nvPr/>
            </p:nvPicPr>
            <p:blipFill rotWithShape="1">
              <a:blip r:embed="rId4">
                <a:alphaModFix/>
              </a:blip>
              <a:srcRect b="0" l="0" r="0" t="0"/>
              <a:stretch/>
            </p:blipFill>
            <p:spPr>
              <a:xfrm rot="-9399452">
                <a:off x="8061414" y="2693478"/>
                <a:ext cx="344743" cy="284792"/>
              </a:xfrm>
              <a:prstGeom prst="rect">
                <a:avLst/>
              </a:prstGeom>
              <a:noFill/>
              <a:ln>
                <a:noFill/>
              </a:ln>
            </p:spPr>
          </p:pic>
          <p:pic>
            <p:nvPicPr>
              <p:cNvPr id="1750" name="Google Shape;1750;p162"/>
              <p:cNvPicPr preferRelativeResize="0"/>
              <p:nvPr/>
            </p:nvPicPr>
            <p:blipFill rotWithShape="1">
              <a:blip r:embed="rId6">
                <a:alphaModFix/>
              </a:blip>
              <a:srcRect b="0" l="0" r="0" t="0"/>
              <a:stretch/>
            </p:blipFill>
            <p:spPr>
              <a:xfrm rot="-9420008">
                <a:off x="8656200" y="2952348"/>
                <a:ext cx="360752" cy="313383"/>
              </a:xfrm>
              <a:prstGeom prst="rect">
                <a:avLst/>
              </a:prstGeom>
              <a:noFill/>
              <a:ln>
                <a:noFill/>
              </a:ln>
            </p:spPr>
          </p:pic>
          <p:pic>
            <p:nvPicPr>
              <p:cNvPr id="1751" name="Google Shape;1751;p162"/>
              <p:cNvPicPr preferRelativeResize="0"/>
              <p:nvPr/>
            </p:nvPicPr>
            <p:blipFill rotWithShape="1">
              <a:blip r:embed="rId4">
                <a:alphaModFix/>
              </a:blip>
              <a:srcRect b="0" l="0" r="0" t="0"/>
              <a:stretch/>
            </p:blipFill>
            <p:spPr>
              <a:xfrm rot="-9399452">
                <a:off x="8462153" y="2869624"/>
                <a:ext cx="344743" cy="284792"/>
              </a:xfrm>
              <a:prstGeom prst="rect">
                <a:avLst/>
              </a:prstGeom>
              <a:noFill/>
              <a:ln>
                <a:noFill/>
              </a:ln>
            </p:spPr>
          </p:pic>
          <p:pic>
            <p:nvPicPr>
              <p:cNvPr id="1752" name="Google Shape;1752;p162"/>
              <p:cNvPicPr preferRelativeResize="0"/>
              <p:nvPr/>
            </p:nvPicPr>
            <p:blipFill rotWithShape="1">
              <a:blip r:embed="rId5">
                <a:alphaModFix/>
              </a:blip>
              <a:srcRect b="0" l="0" r="0" t="0"/>
              <a:stretch/>
            </p:blipFill>
            <p:spPr>
              <a:xfrm rot="-9399453">
                <a:off x="9068933" y="3138171"/>
                <a:ext cx="342303" cy="284645"/>
              </a:xfrm>
              <a:prstGeom prst="rect">
                <a:avLst/>
              </a:prstGeom>
              <a:noFill/>
              <a:ln>
                <a:noFill/>
              </a:ln>
            </p:spPr>
          </p:pic>
          <p:pic>
            <p:nvPicPr>
              <p:cNvPr id="1753" name="Google Shape;1753;p162"/>
              <p:cNvPicPr preferRelativeResize="0"/>
              <p:nvPr/>
            </p:nvPicPr>
            <p:blipFill rotWithShape="1">
              <a:blip r:embed="rId4">
                <a:alphaModFix/>
              </a:blip>
              <a:srcRect b="0" l="0" r="0" t="0"/>
              <a:stretch/>
            </p:blipFill>
            <p:spPr>
              <a:xfrm rot="-9399452">
                <a:off x="8870562" y="3047477"/>
                <a:ext cx="344743" cy="284792"/>
              </a:xfrm>
              <a:prstGeom prst="rect">
                <a:avLst/>
              </a:prstGeom>
              <a:noFill/>
              <a:ln>
                <a:noFill/>
              </a:ln>
            </p:spPr>
          </p:pic>
          <p:pic>
            <p:nvPicPr>
              <p:cNvPr id="1754" name="Google Shape;1754;p162"/>
              <p:cNvPicPr preferRelativeResize="0"/>
              <p:nvPr/>
            </p:nvPicPr>
            <p:blipFill rotWithShape="1">
              <a:blip r:embed="rId4">
                <a:alphaModFix/>
              </a:blip>
              <a:srcRect b="0" l="0" r="0" t="0"/>
              <a:stretch/>
            </p:blipFill>
            <p:spPr>
              <a:xfrm rot="1464214">
                <a:off x="6501291" y="2303495"/>
                <a:ext cx="344738" cy="284792"/>
              </a:xfrm>
              <a:prstGeom prst="rect">
                <a:avLst/>
              </a:prstGeom>
              <a:noFill/>
              <a:ln>
                <a:noFill/>
              </a:ln>
            </p:spPr>
          </p:pic>
          <p:pic>
            <p:nvPicPr>
              <p:cNvPr id="1755" name="Google Shape;1755;p162"/>
              <p:cNvPicPr preferRelativeResize="0"/>
              <p:nvPr/>
            </p:nvPicPr>
            <p:blipFill rotWithShape="1">
              <a:blip r:embed="rId5">
                <a:alphaModFix/>
              </a:blip>
              <a:srcRect b="0" l="0" r="0" t="0"/>
              <a:stretch/>
            </p:blipFill>
            <p:spPr>
              <a:xfrm rot="1464238">
                <a:off x="6323609" y="2214725"/>
                <a:ext cx="342300" cy="284650"/>
              </a:xfrm>
              <a:prstGeom prst="rect">
                <a:avLst/>
              </a:prstGeom>
              <a:noFill/>
              <a:ln>
                <a:noFill/>
              </a:ln>
            </p:spPr>
          </p:pic>
          <p:pic>
            <p:nvPicPr>
              <p:cNvPr id="1756" name="Google Shape;1756;p162"/>
              <p:cNvPicPr preferRelativeResize="0"/>
              <p:nvPr/>
            </p:nvPicPr>
            <p:blipFill rotWithShape="1">
              <a:blip r:embed="rId7">
                <a:alphaModFix/>
              </a:blip>
              <a:srcRect b="0" l="0" r="0" t="0"/>
              <a:stretch/>
            </p:blipFill>
            <p:spPr>
              <a:xfrm rot="1464213">
                <a:off x="6108212" y="2125000"/>
                <a:ext cx="362743" cy="294242"/>
              </a:xfrm>
              <a:prstGeom prst="rect">
                <a:avLst/>
              </a:prstGeom>
              <a:noFill/>
              <a:ln>
                <a:noFill/>
              </a:ln>
            </p:spPr>
          </p:pic>
          <p:pic>
            <p:nvPicPr>
              <p:cNvPr id="1757" name="Google Shape;1757;p162"/>
              <p:cNvPicPr preferRelativeResize="0"/>
              <p:nvPr/>
            </p:nvPicPr>
            <p:blipFill rotWithShape="1">
              <a:blip r:embed="rId4">
                <a:alphaModFix/>
              </a:blip>
              <a:srcRect b="0" l="0" r="0" t="0"/>
              <a:stretch/>
            </p:blipFill>
            <p:spPr>
              <a:xfrm rot="1464214">
                <a:off x="6900757" y="2473600"/>
                <a:ext cx="344738" cy="284792"/>
              </a:xfrm>
              <a:prstGeom prst="rect">
                <a:avLst/>
              </a:prstGeom>
              <a:noFill/>
              <a:ln>
                <a:noFill/>
              </a:ln>
            </p:spPr>
          </p:pic>
          <p:pic>
            <p:nvPicPr>
              <p:cNvPr id="1758" name="Google Shape;1758;p162"/>
              <p:cNvPicPr preferRelativeResize="0"/>
              <p:nvPr/>
            </p:nvPicPr>
            <p:blipFill rotWithShape="1">
              <a:blip r:embed="rId6">
                <a:alphaModFix/>
              </a:blip>
              <a:srcRect b="0" l="0" r="0" t="0"/>
              <a:stretch/>
            </p:blipFill>
            <p:spPr>
              <a:xfrm rot="1443656">
                <a:off x="6706807" y="2374612"/>
                <a:ext cx="360753" cy="313382"/>
              </a:xfrm>
              <a:prstGeom prst="rect">
                <a:avLst/>
              </a:prstGeom>
              <a:noFill/>
              <a:ln>
                <a:noFill/>
              </a:ln>
            </p:spPr>
          </p:pic>
          <p:pic>
            <p:nvPicPr>
              <p:cNvPr id="1759" name="Google Shape;1759;p162"/>
              <p:cNvPicPr preferRelativeResize="0"/>
              <p:nvPr/>
            </p:nvPicPr>
            <p:blipFill rotWithShape="1">
              <a:blip r:embed="rId6">
                <a:alphaModFix/>
              </a:blip>
              <a:srcRect b="0" l="0" r="0" t="0"/>
              <a:stretch/>
            </p:blipFill>
            <p:spPr>
              <a:xfrm rot="1443656">
                <a:off x="7106935" y="2544815"/>
                <a:ext cx="360753" cy="313382"/>
              </a:xfrm>
              <a:prstGeom prst="rect">
                <a:avLst/>
              </a:prstGeom>
              <a:noFill/>
              <a:ln>
                <a:noFill/>
              </a:ln>
            </p:spPr>
          </p:pic>
          <p:pic>
            <p:nvPicPr>
              <p:cNvPr id="1760" name="Google Shape;1760;p162"/>
              <p:cNvPicPr preferRelativeResize="0"/>
              <p:nvPr/>
            </p:nvPicPr>
            <p:blipFill rotWithShape="1">
              <a:blip r:embed="rId4">
                <a:alphaModFix/>
              </a:blip>
              <a:srcRect b="0" l="0" r="0" t="0"/>
              <a:stretch/>
            </p:blipFill>
            <p:spPr>
              <a:xfrm rot="1464214">
                <a:off x="7302113" y="2637425"/>
                <a:ext cx="344738" cy="284792"/>
              </a:xfrm>
              <a:prstGeom prst="rect">
                <a:avLst/>
              </a:prstGeom>
              <a:noFill/>
              <a:ln>
                <a:noFill/>
              </a:ln>
            </p:spPr>
          </p:pic>
          <p:pic>
            <p:nvPicPr>
              <p:cNvPr id="1761" name="Google Shape;1761;p162"/>
              <p:cNvPicPr preferRelativeResize="0"/>
              <p:nvPr/>
            </p:nvPicPr>
            <p:blipFill rotWithShape="1">
              <a:blip r:embed="rId6">
                <a:alphaModFix/>
              </a:blip>
              <a:srcRect b="0" l="0" r="0" t="0"/>
              <a:stretch/>
            </p:blipFill>
            <p:spPr>
              <a:xfrm rot="1443656">
                <a:off x="7505157" y="2713766"/>
                <a:ext cx="360753" cy="313382"/>
              </a:xfrm>
              <a:prstGeom prst="rect">
                <a:avLst/>
              </a:prstGeom>
              <a:noFill/>
              <a:ln>
                <a:noFill/>
              </a:ln>
            </p:spPr>
          </p:pic>
        </p:grpSp>
        <p:pic>
          <p:nvPicPr>
            <p:cNvPr id="1762" name="Google Shape;1762;p162"/>
            <p:cNvPicPr preferRelativeResize="0"/>
            <p:nvPr/>
          </p:nvPicPr>
          <p:blipFill rotWithShape="1">
            <a:blip r:embed="rId8">
              <a:alphaModFix/>
            </a:blip>
            <a:srcRect b="0" l="0" r="46355" t="0"/>
            <a:stretch/>
          </p:blipFill>
          <p:spPr>
            <a:xfrm>
              <a:off x="11776913" y="3286483"/>
              <a:ext cx="415087" cy="1181692"/>
            </a:xfrm>
            <a:prstGeom prst="rect">
              <a:avLst/>
            </a:prstGeom>
            <a:noFill/>
            <a:ln>
              <a:noFill/>
            </a:ln>
          </p:spPr>
        </p:pic>
        <p:sp>
          <p:nvSpPr>
            <p:cNvPr id="1763" name="Google Shape;1763;p162"/>
            <p:cNvSpPr txBox="1"/>
            <p:nvPr/>
          </p:nvSpPr>
          <p:spPr>
            <a:xfrm>
              <a:off x="9151295" y="1795927"/>
              <a:ext cx="1574100" cy="338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200">
                  <a:solidFill>
                    <a:srgbClr val="7F7F7F"/>
                  </a:solidFill>
                  <a:latin typeface="Calibri"/>
                  <a:ea typeface="Calibri"/>
                  <a:cs typeface="Calibri"/>
                  <a:sym typeface="Calibri"/>
                </a:rPr>
                <a:t>DNA Polymerase</a:t>
              </a:r>
              <a:endParaRPr sz="1100"/>
            </a:p>
          </p:txBody>
        </p:sp>
        <p:sp>
          <p:nvSpPr>
            <p:cNvPr id="1764" name="Google Shape;1764;p162"/>
            <p:cNvSpPr txBox="1"/>
            <p:nvPr/>
          </p:nvSpPr>
          <p:spPr>
            <a:xfrm>
              <a:off x="7471994" y="2713592"/>
              <a:ext cx="728700" cy="584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200">
                  <a:solidFill>
                    <a:srgbClr val="7F7F7F"/>
                  </a:solidFill>
                  <a:latin typeface="Calibri"/>
                  <a:ea typeface="Calibri"/>
                  <a:cs typeface="Calibri"/>
                  <a:sym typeface="Calibri"/>
                </a:rPr>
                <a:t>New</a:t>
              </a:r>
              <a:endParaRPr sz="1100"/>
            </a:p>
            <a:p>
              <a:pPr indent="0" lvl="0" marL="0" marR="0" rtl="0" algn="ctr">
                <a:spcBef>
                  <a:spcPts val="0"/>
                </a:spcBef>
                <a:spcAft>
                  <a:spcPts val="0"/>
                </a:spcAft>
                <a:buNone/>
              </a:pPr>
              <a:r>
                <a:rPr lang="en" sz="1200">
                  <a:solidFill>
                    <a:srgbClr val="7F7F7F"/>
                  </a:solidFill>
                  <a:latin typeface="Calibri"/>
                  <a:ea typeface="Calibri"/>
                  <a:cs typeface="Calibri"/>
                  <a:sym typeface="Calibri"/>
                </a:rPr>
                <a:t>Strand</a:t>
              </a:r>
              <a:endParaRPr sz="1100"/>
            </a:p>
          </p:txBody>
        </p:sp>
        <p:sp>
          <p:nvSpPr>
            <p:cNvPr id="1765" name="Google Shape;1765;p162"/>
            <p:cNvSpPr txBox="1"/>
            <p:nvPr/>
          </p:nvSpPr>
          <p:spPr>
            <a:xfrm>
              <a:off x="8180103" y="3486713"/>
              <a:ext cx="373800" cy="400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500">
                  <a:solidFill>
                    <a:srgbClr val="7F7F7F"/>
                  </a:solidFill>
                  <a:latin typeface="Calibri"/>
                  <a:ea typeface="Calibri"/>
                  <a:cs typeface="Calibri"/>
                  <a:sym typeface="Calibri"/>
                </a:rPr>
                <a:t>5'</a:t>
              </a:r>
              <a:endParaRPr sz="1100"/>
            </a:p>
          </p:txBody>
        </p:sp>
        <p:sp>
          <p:nvSpPr>
            <p:cNvPr id="1766" name="Google Shape;1766;p162"/>
            <p:cNvSpPr txBox="1"/>
            <p:nvPr/>
          </p:nvSpPr>
          <p:spPr>
            <a:xfrm>
              <a:off x="10151087" y="4342433"/>
              <a:ext cx="373800" cy="400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500">
                  <a:solidFill>
                    <a:srgbClr val="7F7F7F"/>
                  </a:solidFill>
                  <a:latin typeface="Calibri"/>
                  <a:ea typeface="Calibri"/>
                  <a:cs typeface="Calibri"/>
                  <a:sym typeface="Calibri"/>
                </a:rPr>
                <a:t>3'</a:t>
              </a:r>
              <a:endParaRPr sz="1100"/>
            </a:p>
          </p:txBody>
        </p:sp>
        <p:sp>
          <p:nvSpPr>
            <p:cNvPr id="1767" name="Google Shape;1767;p162"/>
            <p:cNvSpPr txBox="1"/>
            <p:nvPr/>
          </p:nvSpPr>
          <p:spPr>
            <a:xfrm>
              <a:off x="7848909" y="1431790"/>
              <a:ext cx="951000" cy="584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200">
                  <a:solidFill>
                    <a:srgbClr val="7F7F7F"/>
                  </a:solidFill>
                  <a:latin typeface="Calibri"/>
                  <a:ea typeface="Calibri"/>
                  <a:cs typeface="Calibri"/>
                  <a:sym typeface="Calibri"/>
                </a:rPr>
                <a:t>Template</a:t>
              </a:r>
              <a:endParaRPr sz="1100"/>
            </a:p>
            <a:p>
              <a:pPr indent="0" lvl="0" marL="0" marR="0" rtl="0" algn="ctr">
                <a:spcBef>
                  <a:spcPts val="0"/>
                </a:spcBef>
                <a:spcAft>
                  <a:spcPts val="0"/>
                </a:spcAft>
                <a:buNone/>
              </a:pPr>
              <a:r>
                <a:rPr lang="en" sz="1200">
                  <a:solidFill>
                    <a:srgbClr val="7F7F7F"/>
                  </a:solidFill>
                  <a:latin typeface="Calibri"/>
                  <a:ea typeface="Calibri"/>
                  <a:cs typeface="Calibri"/>
                  <a:sym typeface="Calibri"/>
                </a:rPr>
                <a:t>Strand</a:t>
              </a:r>
              <a:endParaRPr sz="1100"/>
            </a:p>
          </p:txBody>
        </p:sp>
      </p:gr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1" name="Shape 1771"/>
        <p:cNvGrpSpPr/>
        <p:nvPr/>
      </p:nvGrpSpPr>
      <p:grpSpPr>
        <a:xfrm>
          <a:off x="0" y="0"/>
          <a:ext cx="0" cy="0"/>
          <a:chOff x="0" y="0"/>
          <a:chExt cx="0" cy="0"/>
        </a:xfrm>
      </p:grpSpPr>
      <p:pic>
        <p:nvPicPr>
          <p:cNvPr id="1772" name="Google Shape;1772;p163"/>
          <p:cNvPicPr preferRelativeResize="0"/>
          <p:nvPr/>
        </p:nvPicPr>
        <p:blipFill>
          <a:blip r:embed="rId3">
            <a:alphaModFix/>
          </a:blip>
          <a:stretch>
            <a:fillRect/>
          </a:stretch>
        </p:blipFill>
        <p:spPr>
          <a:xfrm>
            <a:off x="1223950" y="1254575"/>
            <a:ext cx="7553325" cy="302895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7" name="Shape 1777"/>
        <p:cNvGrpSpPr/>
        <p:nvPr/>
      </p:nvGrpSpPr>
      <p:grpSpPr>
        <a:xfrm>
          <a:off x="0" y="0"/>
          <a:ext cx="0" cy="0"/>
          <a:chOff x="0" y="0"/>
          <a:chExt cx="0" cy="0"/>
        </a:xfrm>
      </p:grpSpPr>
      <p:pic>
        <p:nvPicPr>
          <p:cNvPr id="1778" name="Google Shape;1778;p164"/>
          <p:cNvPicPr preferRelativeResize="0"/>
          <p:nvPr/>
        </p:nvPicPr>
        <p:blipFill rotWithShape="1">
          <a:blip r:embed="rId3">
            <a:alphaModFix/>
          </a:blip>
          <a:srcRect b="0" l="0" r="0" t="0"/>
          <a:stretch/>
        </p:blipFill>
        <p:spPr>
          <a:xfrm>
            <a:off x="4353611" y="1069258"/>
            <a:ext cx="4600343" cy="3178278"/>
          </a:xfrm>
          <a:prstGeom prst="rect">
            <a:avLst/>
          </a:prstGeom>
          <a:noFill/>
          <a:ln>
            <a:noFill/>
          </a:ln>
        </p:spPr>
      </p:pic>
      <p:sp>
        <p:nvSpPr>
          <p:cNvPr id="1779" name="Google Shape;1779;p164"/>
          <p:cNvSpPr txBox="1"/>
          <p:nvPr>
            <p:ph idx="1" type="body"/>
          </p:nvPr>
        </p:nvSpPr>
        <p:spPr>
          <a:xfrm>
            <a:off x="1318334" y="330431"/>
            <a:ext cx="6351900" cy="628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3000"/>
              <a:buFont typeface="Open Sans"/>
              <a:buNone/>
            </a:pPr>
            <a:r>
              <a:rPr lang="en"/>
              <a:t>The Speed Problem</a:t>
            </a:r>
            <a:br>
              <a:rPr lang="en"/>
            </a:br>
            <a:endParaRPr b="0"/>
          </a:p>
          <a:p>
            <a:pPr indent="0" lvl="0" marL="0" rtl="0" algn="l">
              <a:lnSpc>
                <a:spcPct val="90000"/>
              </a:lnSpc>
              <a:spcBef>
                <a:spcPts val="0"/>
              </a:spcBef>
              <a:spcAft>
                <a:spcPts val="1200"/>
              </a:spcAft>
              <a:buClr>
                <a:schemeClr val="dk1"/>
              </a:buClr>
              <a:buSzPts val="3000"/>
              <a:buFont typeface="Open Sans"/>
              <a:buNone/>
            </a:pPr>
            <a:r>
              <a:t/>
            </a:r>
            <a:endParaRPr/>
          </a:p>
        </p:txBody>
      </p:sp>
      <p:sp>
        <p:nvSpPr>
          <p:cNvPr id="1780" name="Google Shape;1780;p164"/>
          <p:cNvSpPr txBox="1"/>
          <p:nvPr>
            <p:ph idx="2" type="body"/>
          </p:nvPr>
        </p:nvSpPr>
        <p:spPr>
          <a:xfrm>
            <a:off x="1318334" y="1179870"/>
            <a:ext cx="4824600" cy="38568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rgbClr val="1CA64A"/>
              </a:buClr>
              <a:buSzPts val="1500"/>
              <a:buNone/>
            </a:pPr>
            <a:r>
              <a:rPr b="1" lang="en">
                <a:solidFill>
                  <a:srgbClr val="1CA64A"/>
                </a:solidFill>
              </a:rPr>
              <a:t>How Fast Can One Fork Copy DNA?</a:t>
            </a:r>
            <a:endParaRPr/>
          </a:p>
          <a:p>
            <a:pPr indent="-165100" lvl="0" marL="165100" rtl="0" algn="l">
              <a:lnSpc>
                <a:spcPct val="100000"/>
              </a:lnSpc>
              <a:spcBef>
                <a:spcPts val="500"/>
              </a:spcBef>
              <a:spcAft>
                <a:spcPts val="0"/>
              </a:spcAft>
              <a:buClr>
                <a:schemeClr val="dk1"/>
              </a:buClr>
              <a:buSzPts val="1200"/>
              <a:buFont typeface="Arial"/>
              <a:buChar char="•"/>
            </a:pPr>
            <a:r>
              <a:rPr lang="en" sz="1200"/>
              <a:t>One replication fork copies about 3,000 base pairs per minute</a:t>
            </a:r>
            <a:endParaRPr/>
          </a:p>
          <a:p>
            <a:pPr indent="-165100" lvl="0" marL="165100" rtl="0" algn="l">
              <a:lnSpc>
                <a:spcPct val="100000"/>
              </a:lnSpc>
              <a:spcBef>
                <a:spcPts val="500"/>
              </a:spcBef>
              <a:spcAft>
                <a:spcPts val="0"/>
              </a:spcAft>
              <a:buClr>
                <a:schemeClr val="dk1"/>
              </a:buClr>
              <a:buSzPts val="1200"/>
              <a:buFont typeface="Arial"/>
              <a:buChar char="•"/>
            </a:pPr>
            <a:r>
              <a:rPr lang="en" sz="1200"/>
              <a:t>Human cells have about 3 billion base pairs of DNA total</a:t>
            </a:r>
            <a:endParaRPr/>
          </a:p>
          <a:p>
            <a:pPr indent="-165100" lvl="0" marL="165100" rtl="0" algn="l">
              <a:lnSpc>
                <a:spcPct val="100000"/>
              </a:lnSpc>
              <a:spcBef>
                <a:spcPts val="500"/>
              </a:spcBef>
              <a:spcAft>
                <a:spcPts val="0"/>
              </a:spcAft>
              <a:buClr>
                <a:schemeClr val="dk1"/>
              </a:buClr>
              <a:buSzPts val="1200"/>
              <a:buFont typeface="Arial"/>
              <a:buChar char="•"/>
            </a:pPr>
            <a:r>
              <a:rPr lang="en" sz="1200"/>
              <a:t>Time cells need to finish copying during S-phase (about 8 hours)</a:t>
            </a:r>
            <a:endParaRPr/>
          </a:p>
          <a:p>
            <a:pPr indent="0" lvl="0" marL="0" rtl="0" algn="l">
              <a:lnSpc>
                <a:spcPct val="100000"/>
              </a:lnSpc>
              <a:spcBef>
                <a:spcPts val="500"/>
              </a:spcBef>
              <a:spcAft>
                <a:spcPts val="0"/>
              </a:spcAft>
              <a:buClr>
                <a:schemeClr val="dk1"/>
              </a:buClr>
              <a:buSzPts val="1500"/>
              <a:buNone/>
            </a:pPr>
            <a:r>
              <a:t/>
            </a:r>
            <a:endParaRPr/>
          </a:p>
          <a:p>
            <a:pPr indent="0" lvl="0" marL="0" rtl="0" algn="l">
              <a:lnSpc>
                <a:spcPct val="100000"/>
              </a:lnSpc>
              <a:spcBef>
                <a:spcPts val="500"/>
              </a:spcBef>
              <a:spcAft>
                <a:spcPts val="0"/>
              </a:spcAft>
              <a:buClr>
                <a:schemeClr val="dk1"/>
              </a:buClr>
              <a:buSzPts val="1500"/>
              <a:buNone/>
            </a:pPr>
            <a:r>
              <a:rPr b="1" lang="en"/>
              <a:t>In your notebook, calculate:</a:t>
            </a:r>
            <a:endParaRPr/>
          </a:p>
          <a:p>
            <a:pPr indent="0" lvl="0" marL="0" rtl="0" algn="l">
              <a:lnSpc>
                <a:spcPct val="100000"/>
              </a:lnSpc>
              <a:spcBef>
                <a:spcPts val="500"/>
              </a:spcBef>
              <a:spcAft>
                <a:spcPts val="0"/>
              </a:spcAft>
              <a:buClr>
                <a:schemeClr val="dk1"/>
              </a:buClr>
              <a:buSzPts val="1400"/>
              <a:buNone/>
            </a:pPr>
            <a:r>
              <a:rPr lang="en" sz="1400"/>
              <a:t>If one fork copies 3,000 bp/minute, </a:t>
            </a:r>
            <a:endParaRPr/>
          </a:p>
          <a:p>
            <a:pPr indent="0" lvl="0" marL="0" rtl="0" algn="l">
              <a:lnSpc>
                <a:spcPct val="100000"/>
              </a:lnSpc>
              <a:spcBef>
                <a:spcPts val="0"/>
              </a:spcBef>
              <a:spcAft>
                <a:spcPts val="0"/>
              </a:spcAft>
              <a:buClr>
                <a:schemeClr val="dk1"/>
              </a:buClr>
              <a:buSzPts val="1400"/>
              <a:buNone/>
            </a:pPr>
            <a:r>
              <a:rPr lang="en" sz="1400"/>
              <a:t>how many base pairs can it copy in:</a:t>
            </a:r>
            <a:endParaRPr/>
          </a:p>
          <a:p>
            <a:pPr indent="-165100" lvl="0" marL="165100" rtl="0" algn="l">
              <a:lnSpc>
                <a:spcPct val="100000"/>
              </a:lnSpc>
              <a:spcBef>
                <a:spcPts val="500"/>
              </a:spcBef>
              <a:spcAft>
                <a:spcPts val="0"/>
              </a:spcAft>
              <a:buClr>
                <a:schemeClr val="dk1"/>
              </a:buClr>
              <a:buSzPts val="1400"/>
              <a:buFont typeface="Arial"/>
              <a:buChar char="•"/>
            </a:pPr>
            <a:r>
              <a:rPr lang="en" sz="1400"/>
              <a:t>1 hour (60 minutes)?</a:t>
            </a:r>
            <a:endParaRPr/>
          </a:p>
          <a:p>
            <a:pPr indent="-165100" lvl="0" marL="165100" rtl="0" algn="l">
              <a:lnSpc>
                <a:spcPct val="100000"/>
              </a:lnSpc>
              <a:spcBef>
                <a:spcPts val="500"/>
              </a:spcBef>
              <a:spcAft>
                <a:spcPts val="0"/>
              </a:spcAft>
              <a:buClr>
                <a:schemeClr val="dk1"/>
              </a:buClr>
              <a:buSzPts val="1400"/>
              <a:buFont typeface="Arial"/>
              <a:buChar char="•"/>
            </a:pPr>
            <a:r>
              <a:rPr lang="en" sz="1400"/>
              <a:t>8 hours?</a:t>
            </a:r>
            <a:endParaRPr/>
          </a:p>
          <a:p>
            <a:pPr indent="0" lvl="0" marL="0" rtl="0" algn="l">
              <a:lnSpc>
                <a:spcPct val="100000"/>
              </a:lnSpc>
              <a:spcBef>
                <a:spcPts val="500"/>
              </a:spcBef>
              <a:spcAft>
                <a:spcPts val="0"/>
              </a:spcAft>
              <a:buClr>
                <a:schemeClr val="dk1"/>
              </a:buClr>
              <a:buSzPts val="1500"/>
              <a:buNone/>
            </a:pPr>
            <a:r>
              <a:t/>
            </a:r>
            <a:endParaRPr b="1">
              <a:solidFill>
                <a:srgbClr val="1CA64A"/>
              </a:solidFill>
            </a:endParaRPr>
          </a:p>
          <a:p>
            <a:pPr indent="0" lvl="0" marL="0" rtl="0" algn="l">
              <a:lnSpc>
                <a:spcPct val="100000"/>
              </a:lnSpc>
              <a:spcBef>
                <a:spcPts val="500"/>
              </a:spcBef>
              <a:spcAft>
                <a:spcPts val="0"/>
              </a:spcAft>
              <a:buClr>
                <a:srgbClr val="1CA64A"/>
              </a:buClr>
              <a:buSzPts val="1500"/>
              <a:buNone/>
            </a:pPr>
            <a:r>
              <a:rPr b="1" lang="en">
                <a:solidFill>
                  <a:srgbClr val="1CA64A"/>
                </a:solidFill>
              </a:rPr>
              <a:t>Is that enough to copy 3 billion base pairs?</a:t>
            </a:r>
            <a:endParaRPr/>
          </a:p>
          <a:p>
            <a:pPr indent="0" lvl="0" marL="0" rtl="0" algn="l">
              <a:lnSpc>
                <a:spcPct val="90000"/>
              </a:lnSpc>
              <a:spcBef>
                <a:spcPts val="1200"/>
              </a:spcBef>
              <a:spcAft>
                <a:spcPts val="1200"/>
              </a:spcAft>
              <a:buClr>
                <a:schemeClr val="dk1"/>
              </a:buClr>
              <a:buSzPts val="1500"/>
              <a:buFont typeface="Open Sans"/>
              <a:buNone/>
            </a:pPr>
            <a:r>
              <a:t/>
            </a:r>
            <a:endParaRPr/>
          </a:p>
        </p:txBody>
      </p:sp>
      <p:sp>
        <p:nvSpPr>
          <p:cNvPr id="1781" name="Google Shape;1781;p164"/>
          <p:cNvSpPr txBox="1"/>
          <p:nvPr/>
        </p:nvSpPr>
        <p:spPr>
          <a:xfrm>
            <a:off x="4331489" y="3169059"/>
            <a:ext cx="720900" cy="438600"/>
          </a:xfrm>
          <a:prstGeom prst="rect">
            <a:avLst/>
          </a:prstGeom>
          <a:noFill/>
          <a:ln>
            <a:noFill/>
          </a:ln>
        </p:spPr>
        <p:txBody>
          <a:bodyPr anchorCtr="0" anchor="t" bIns="34275" lIns="68575" spcFirstLastPara="1" rIns="68575" wrap="square" tIns="34275">
            <a:spAutoFit/>
          </a:bodyPr>
          <a:lstStyle/>
          <a:p>
            <a:pPr indent="0" lvl="1" marL="0" marR="0" rtl="0" algn="ctr">
              <a:spcBef>
                <a:spcPts val="0"/>
              </a:spcBef>
              <a:spcAft>
                <a:spcPts val="0"/>
              </a:spcAft>
              <a:buNone/>
            </a:pPr>
            <a:r>
              <a:rPr b="1" i="0" lang="en" sz="1200" u="none" cap="none" strike="noStrike">
                <a:solidFill>
                  <a:schemeClr val="dk1"/>
                </a:solidFill>
                <a:latin typeface="Calibri"/>
                <a:ea typeface="Calibri"/>
                <a:cs typeface="Calibri"/>
                <a:sym typeface="Calibri"/>
              </a:rPr>
              <a:t>3,000</a:t>
            </a:r>
            <a:endParaRPr sz="1100"/>
          </a:p>
          <a:p>
            <a:pPr indent="0" lvl="1" marL="0" marR="0" rtl="0" algn="ctr">
              <a:spcBef>
                <a:spcPts val="0"/>
              </a:spcBef>
              <a:spcAft>
                <a:spcPts val="0"/>
              </a:spcAft>
              <a:buNone/>
            </a:pPr>
            <a:r>
              <a:rPr b="1" i="0" lang="en" sz="1200" u="none" cap="none" strike="noStrike">
                <a:solidFill>
                  <a:schemeClr val="dk1"/>
                </a:solidFill>
                <a:latin typeface="Calibri"/>
                <a:ea typeface="Calibri"/>
                <a:cs typeface="Calibri"/>
                <a:sym typeface="Calibri"/>
              </a:rPr>
              <a:t>bp</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6" name="Shape 1786"/>
        <p:cNvGrpSpPr/>
        <p:nvPr/>
      </p:nvGrpSpPr>
      <p:grpSpPr>
        <a:xfrm>
          <a:off x="0" y="0"/>
          <a:ext cx="0" cy="0"/>
          <a:chOff x="0" y="0"/>
          <a:chExt cx="0" cy="0"/>
        </a:xfrm>
      </p:grpSpPr>
      <p:sp>
        <p:nvSpPr>
          <p:cNvPr id="1787" name="Google Shape;1787;p165"/>
          <p:cNvSpPr txBox="1"/>
          <p:nvPr>
            <p:ph idx="12" type="sldNum"/>
          </p:nvPr>
        </p:nvSpPr>
        <p:spPr>
          <a:xfrm>
            <a:off x="8329067" y="4767263"/>
            <a:ext cx="4884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fld id="{00000000-1234-1234-1234-123412341234}" type="slidenum">
              <a:rPr lang="en"/>
              <a:t>‹#›</a:t>
            </a:fld>
            <a:endParaRPr/>
          </a:p>
        </p:txBody>
      </p:sp>
      <p:sp>
        <p:nvSpPr>
          <p:cNvPr id="1788" name="Google Shape;1788;p165"/>
          <p:cNvSpPr txBox="1"/>
          <p:nvPr>
            <p:ph type="title"/>
          </p:nvPr>
        </p:nvSpPr>
        <p:spPr>
          <a:xfrm>
            <a:off x="0" y="167914"/>
            <a:ext cx="9144000" cy="438900"/>
          </a:xfrm>
          <a:prstGeom prst="rect">
            <a:avLst/>
          </a:prstGeom>
          <a:noFill/>
          <a:ln>
            <a:noFill/>
          </a:ln>
        </p:spPr>
        <p:txBody>
          <a:bodyPr anchorCtr="0" anchor="t" bIns="34275" lIns="342900" spcFirstLastPara="1" rIns="68575" wrap="square" tIns="34275">
            <a:noAutofit/>
          </a:bodyPr>
          <a:lstStyle/>
          <a:p>
            <a:pPr indent="0" lvl="0" marL="0" rtl="0" algn="l">
              <a:lnSpc>
                <a:spcPct val="90000"/>
              </a:lnSpc>
              <a:spcBef>
                <a:spcPts val="0"/>
              </a:spcBef>
              <a:spcAft>
                <a:spcPts val="0"/>
              </a:spcAft>
              <a:buClr>
                <a:schemeClr val="lt1"/>
              </a:buClr>
              <a:buSzPts val="3000"/>
              <a:buFont typeface="Open Sans"/>
              <a:buNone/>
            </a:pPr>
            <a:r>
              <a:rPr lang="en"/>
              <a:t>How Can Cells Copy DNA Fast Enough?</a:t>
            </a:r>
            <a:endParaRPr/>
          </a:p>
        </p:txBody>
      </p:sp>
      <p:pic>
        <p:nvPicPr>
          <p:cNvPr id="1789" name="Google Shape;1789;p165"/>
          <p:cNvPicPr preferRelativeResize="0"/>
          <p:nvPr/>
        </p:nvPicPr>
        <p:blipFill rotWithShape="1">
          <a:blip r:embed="rId3">
            <a:alphaModFix/>
          </a:blip>
          <a:srcRect b="0" l="0" r="0" t="0"/>
          <a:stretch/>
        </p:blipFill>
        <p:spPr>
          <a:xfrm rot="10478838">
            <a:off x="5393738" y="1910845"/>
            <a:ext cx="1039243" cy="807849"/>
          </a:xfrm>
          <a:prstGeom prst="rect">
            <a:avLst/>
          </a:prstGeom>
          <a:noFill/>
          <a:ln>
            <a:noFill/>
          </a:ln>
          <a:effectLst>
            <a:outerShdw blurRad="38100" rotWithShape="0" algn="tl" dir="2700000" dist="28575">
              <a:srgbClr val="000000">
                <a:alpha val="40000"/>
              </a:srgbClr>
            </a:outerShdw>
          </a:effectLst>
        </p:spPr>
      </p:pic>
      <p:pic>
        <p:nvPicPr>
          <p:cNvPr id="1790" name="Google Shape;1790;p165"/>
          <p:cNvPicPr preferRelativeResize="0"/>
          <p:nvPr/>
        </p:nvPicPr>
        <p:blipFill rotWithShape="1">
          <a:blip r:embed="rId4">
            <a:alphaModFix/>
          </a:blip>
          <a:srcRect b="0" l="0" r="-735" t="0"/>
          <a:stretch/>
        </p:blipFill>
        <p:spPr>
          <a:xfrm>
            <a:off x="3516389" y="3222072"/>
            <a:ext cx="2351094" cy="1475038"/>
          </a:xfrm>
          <a:prstGeom prst="rect">
            <a:avLst/>
          </a:prstGeom>
          <a:noFill/>
          <a:ln>
            <a:noFill/>
          </a:ln>
          <a:effectLst>
            <a:outerShdw blurRad="38100" rotWithShape="0" algn="tl" dir="2700000" dist="28575">
              <a:srgbClr val="000000">
                <a:alpha val="40000"/>
              </a:srgbClr>
            </a:outerShdw>
          </a:effectLst>
        </p:spPr>
      </p:pic>
      <p:pic>
        <p:nvPicPr>
          <p:cNvPr id="1791" name="Google Shape;1791;p165"/>
          <p:cNvPicPr preferRelativeResize="0"/>
          <p:nvPr/>
        </p:nvPicPr>
        <p:blipFill rotWithShape="1">
          <a:blip r:embed="rId3">
            <a:alphaModFix/>
          </a:blip>
          <a:srcRect b="0" l="0" r="0" t="0"/>
          <a:stretch/>
        </p:blipFill>
        <p:spPr>
          <a:xfrm rot="1343461">
            <a:off x="3692673" y="1394295"/>
            <a:ext cx="1039241" cy="807848"/>
          </a:xfrm>
          <a:prstGeom prst="rect">
            <a:avLst/>
          </a:prstGeom>
          <a:noFill/>
          <a:ln>
            <a:noFill/>
          </a:ln>
          <a:effectLst>
            <a:outerShdw blurRad="38100" rotWithShape="0" algn="tl" dir="2700000" dist="28575">
              <a:srgbClr val="000000">
                <a:alpha val="40000"/>
              </a:srgbClr>
            </a:outerShdw>
          </a:effectLst>
        </p:spPr>
      </p:pic>
      <p:pic>
        <p:nvPicPr>
          <p:cNvPr id="1792" name="Google Shape;1792;p165"/>
          <p:cNvPicPr preferRelativeResize="0"/>
          <p:nvPr/>
        </p:nvPicPr>
        <p:blipFill rotWithShape="1">
          <a:blip r:embed="rId3">
            <a:alphaModFix/>
          </a:blip>
          <a:srcRect b="0" l="0" r="0" t="0"/>
          <a:stretch/>
        </p:blipFill>
        <p:spPr>
          <a:xfrm rot="9133200">
            <a:off x="4987784" y="1409001"/>
            <a:ext cx="1039241" cy="807848"/>
          </a:xfrm>
          <a:prstGeom prst="rect">
            <a:avLst/>
          </a:prstGeom>
          <a:noFill/>
          <a:ln>
            <a:noFill/>
          </a:ln>
          <a:effectLst>
            <a:outerShdw blurRad="38100" rotWithShape="0" algn="tl" dir="2700000" dist="28575">
              <a:srgbClr val="000000">
                <a:alpha val="40000"/>
              </a:srgbClr>
            </a:outerShdw>
          </a:effectLst>
        </p:spPr>
      </p:pic>
      <p:pic>
        <p:nvPicPr>
          <p:cNvPr id="1793" name="Google Shape;1793;p165"/>
          <p:cNvPicPr preferRelativeResize="0"/>
          <p:nvPr/>
        </p:nvPicPr>
        <p:blipFill rotWithShape="1">
          <a:blip r:embed="rId4">
            <a:alphaModFix/>
          </a:blip>
          <a:srcRect b="0" l="0" r="-735" t="0"/>
          <a:stretch/>
        </p:blipFill>
        <p:spPr>
          <a:xfrm rot="-325963">
            <a:off x="3187628" y="2925259"/>
            <a:ext cx="2351098" cy="1475037"/>
          </a:xfrm>
          <a:prstGeom prst="rect">
            <a:avLst/>
          </a:prstGeom>
          <a:noFill/>
          <a:ln>
            <a:noFill/>
          </a:ln>
          <a:effectLst>
            <a:outerShdw blurRad="38100" rotWithShape="0" algn="tl" dir="2700000" dist="28575">
              <a:srgbClr val="000000">
                <a:alpha val="40000"/>
              </a:srgbClr>
            </a:outerShdw>
          </a:effectLst>
        </p:spPr>
      </p:pic>
      <p:pic>
        <p:nvPicPr>
          <p:cNvPr id="1794" name="Google Shape;1794;p165"/>
          <p:cNvPicPr preferRelativeResize="0"/>
          <p:nvPr/>
        </p:nvPicPr>
        <p:blipFill rotWithShape="1">
          <a:blip r:embed="rId3">
            <a:alphaModFix/>
          </a:blip>
          <a:srcRect b="0" l="0" r="0" t="0"/>
          <a:stretch/>
        </p:blipFill>
        <p:spPr>
          <a:xfrm rot="2432281">
            <a:off x="2813416" y="1820517"/>
            <a:ext cx="1039243" cy="807849"/>
          </a:xfrm>
          <a:prstGeom prst="rect">
            <a:avLst/>
          </a:prstGeom>
          <a:noFill/>
          <a:ln>
            <a:noFill/>
          </a:ln>
          <a:effectLst>
            <a:outerShdw blurRad="38100" rotWithShape="0" algn="tl" dir="2700000" dist="28575">
              <a:srgbClr val="000000">
                <a:alpha val="40000"/>
              </a:srgbClr>
            </a:outerShdw>
          </a:effectLst>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8" name="Shape 1798"/>
        <p:cNvGrpSpPr/>
        <p:nvPr/>
      </p:nvGrpSpPr>
      <p:grpSpPr>
        <a:xfrm>
          <a:off x="0" y="0"/>
          <a:ext cx="0" cy="0"/>
          <a:chOff x="0" y="0"/>
          <a:chExt cx="0" cy="0"/>
        </a:xfrm>
      </p:grpSpPr>
      <p:pic>
        <p:nvPicPr>
          <p:cNvPr descr="This 10 Minute Timer with Alarm Alert at the End counts down silently to 0:00 exactly.&#10;&#10;Playlist with all Timers! : https://www.youtube.com/playlist?list=PLhJ10MzpCOQ10WPDPYQFt10iJAdnqTFQ-ksu&#10;&#10;Do you want another timer? Tell me in comments.&#10;The only thing you have to do is only to credit me with the link of the video and my channel (https://www.youtube.com/channel/UCRJD10e10100IvvEGPhoq-rV10g), very easy!&#10;&#10;Subscribe : https://www.youtube.com/channel/UCRJD10e10100IvvEGPhoq-rV10g?sub_confirmation=1&#10;&#10;#timer&#10;&#10;00:00 10 Minute Timer &#10;00:00 10 Min Timer&#10;00:00 Ten Minute Timer" id="1799" name="Google Shape;1799;p166" title="10 Minute Timer">
            <a:hlinkClick r:id="rId3"/>
          </p:cNvPr>
          <p:cNvPicPr preferRelativeResize="0"/>
          <p:nvPr/>
        </p:nvPicPr>
        <p:blipFill>
          <a:blip r:embed="rId4">
            <a:alphaModFix/>
          </a:blip>
          <a:stretch>
            <a:fillRect/>
          </a:stretch>
        </p:blipFill>
        <p:spPr>
          <a:xfrm>
            <a:off x="2072050" y="89775"/>
            <a:ext cx="4999875" cy="2812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9"/>
                                        </p:tgtEl>
                                        <p:attrNameLst>
                                          <p:attrName>style.visibility</p:attrName>
                                        </p:attrNameLst>
                                      </p:cBhvr>
                                      <p:to>
                                        <p:strVal val="visible"/>
                                      </p:to>
                                    </p:set>
                                    <p:animEffect filter="fade" transition="in">
                                      <p:cBhvr>
                                        <p:cTn dur="1000"/>
                                        <p:tgtEl>
                                          <p:spTgt spid="17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04" name="Shape 1804"/>
        <p:cNvGrpSpPr/>
        <p:nvPr/>
      </p:nvGrpSpPr>
      <p:grpSpPr>
        <a:xfrm>
          <a:off x="0" y="0"/>
          <a:ext cx="0" cy="0"/>
          <a:chOff x="0" y="0"/>
          <a:chExt cx="0" cy="0"/>
        </a:xfrm>
      </p:grpSpPr>
      <p:sp>
        <p:nvSpPr>
          <p:cNvPr id="1805" name="Google Shape;1805;p167"/>
          <p:cNvSpPr txBox="1"/>
          <p:nvPr/>
        </p:nvSpPr>
        <p:spPr>
          <a:xfrm>
            <a:off x="5143500" y="736725"/>
            <a:ext cx="4022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400">
              <a:solidFill>
                <a:schemeClr val="dk2"/>
              </a:solidFill>
              <a:latin typeface="Calibri"/>
              <a:ea typeface="Calibri"/>
              <a:cs typeface="Calibri"/>
              <a:sym typeface="Calibri"/>
            </a:endParaRPr>
          </a:p>
        </p:txBody>
      </p:sp>
      <p:pic>
        <p:nvPicPr>
          <p:cNvPr id="1806" name="Google Shape;1806;p167"/>
          <p:cNvPicPr preferRelativeResize="0"/>
          <p:nvPr/>
        </p:nvPicPr>
        <p:blipFill>
          <a:blip r:embed="rId4">
            <a:alphaModFix/>
          </a:blip>
          <a:stretch>
            <a:fillRect/>
          </a:stretch>
        </p:blipFill>
        <p:spPr>
          <a:xfrm>
            <a:off x="5278781" y="1389213"/>
            <a:ext cx="3548477" cy="2365074"/>
          </a:xfrm>
          <a:prstGeom prst="rect">
            <a:avLst/>
          </a:prstGeom>
          <a:noFill/>
          <a:ln>
            <a:noFill/>
          </a:ln>
        </p:spPr>
      </p:pic>
      <p:sp>
        <p:nvSpPr>
          <p:cNvPr id="1807" name="Google Shape;1807;p167"/>
          <p:cNvSpPr txBox="1"/>
          <p:nvPr/>
        </p:nvSpPr>
        <p:spPr>
          <a:xfrm>
            <a:off x="147375" y="1364850"/>
            <a:ext cx="5079900" cy="25875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3600">
                <a:solidFill>
                  <a:srgbClr val="0B672E"/>
                </a:solidFill>
                <a:latin typeface="Calibri"/>
                <a:ea typeface="Calibri"/>
                <a:cs typeface="Calibri"/>
                <a:sym typeface="Calibri"/>
              </a:rPr>
              <a:t>Chromosomes:</a:t>
            </a:r>
            <a:endParaRPr b="1" sz="3600">
              <a:solidFill>
                <a:srgbClr val="0B672E"/>
              </a:solidFill>
              <a:latin typeface="Calibri"/>
              <a:ea typeface="Calibri"/>
              <a:cs typeface="Calibri"/>
              <a:sym typeface="Calibri"/>
            </a:endParaRPr>
          </a:p>
          <a:p>
            <a:pPr indent="0" lvl="0" marL="0" marR="0" rtl="0" algn="ctr">
              <a:lnSpc>
                <a:spcPct val="100000"/>
              </a:lnSpc>
              <a:spcBef>
                <a:spcPts val="0"/>
              </a:spcBef>
              <a:spcAft>
                <a:spcPts val="0"/>
              </a:spcAft>
              <a:buNone/>
            </a:pPr>
            <a:r>
              <a:rPr b="1" lang="en" sz="3600">
                <a:solidFill>
                  <a:srgbClr val="0B672E"/>
                </a:solidFill>
                <a:latin typeface="Calibri"/>
                <a:ea typeface="Calibri"/>
                <a:cs typeface="Calibri"/>
                <a:sym typeface="Calibri"/>
              </a:rPr>
              <a:t>One word, several meanings, much confusion!</a:t>
            </a:r>
            <a:endParaRPr b="1" sz="3600">
              <a:solidFill>
                <a:srgbClr val="0B672E"/>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1" name="Shape 1811"/>
        <p:cNvGrpSpPr/>
        <p:nvPr/>
      </p:nvGrpSpPr>
      <p:grpSpPr>
        <a:xfrm>
          <a:off x="0" y="0"/>
          <a:ext cx="0" cy="0"/>
          <a:chOff x="0" y="0"/>
          <a:chExt cx="0" cy="0"/>
        </a:xfrm>
      </p:grpSpPr>
      <p:sp>
        <p:nvSpPr>
          <p:cNvPr id="1812" name="Google Shape;1812;p168"/>
          <p:cNvSpPr txBox="1"/>
          <p:nvPr>
            <p:ph idx="1" type="body"/>
          </p:nvPr>
        </p:nvSpPr>
        <p:spPr>
          <a:xfrm>
            <a:off x="1127625" y="746800"/>
            <a:ext cx="7895700" cy="3497400"/>
          </a:xfrm>
          <a:prstGeom prst="rect">
            <a:avLst/>
          </a:prstGeom>
        </p:spPr>
        <p:txBody>
          <a:bodyPr anchorCtr="0" anchor="t" bIns="91425" lIns="91425" spcFirstLastPara="1" rIns="91425" wrap="square" tIns="91425">
            <a:normAutofit/>
          </a:bodyPr>
          <a:lstStyle/>
          <a:p>
            <a:pPr indent="-457200" lvl="0" marL="457200" rtl="0" algn="l">
              <a:spcBef>
                <a:spcPts val="0"/>
              </a:spcBef>
              <a:spcAft>
                <a:spcPts val="0"/>
              </a:spcAft>
              <a:buClr>
                <a:schemeClr val="accent5"/>
              </a:buClr>
              <a:buSzPts val="3600"/>
              <a:buChar char="●"/>
            </a:pPr>
            <a:r>
              <a:rPr b="1" lang="en" sz="3600">
                <a:solidFill>
                  <a:schemeClr val="accent5"/>
                </a:solidFill>
              </a:rPr>
              <a:t>What do your students NEED to know about chromosomes, and why?</a:t>
            </a:r>
            <a:endParaRPr b="1" sz="3600">
              <a:solidFill>
                <a:schemeClr val="accent5"/>
              </a:solidFill>
            </a:endParaRPr>
          </a:p>
          <a:p>
            <a:pPr indent="-457200" lvl="0" marL="457200" rtl="0" algn="l">
              <a:spcBef>
                <a:spcPts val="0"/>
              </a:spcBef>
              <a:spcAft>
                <a:spcPts val="0"/>
              </a:spcAft>
              <a:buClr>
                <a:schemeClr val="accent5"/>
              </a:buClr>
              <a:buSzPts val="3600"/>
              <a:buChar char="●"/>
            </a:pPr>
            <a:r>
              <a:rPr b="1" lang="en" sz="3600">
                <a:solidFill>
                  <a:schemeClr val="accent5"/>
                </a:solidFill>
              </a:rPr>
              <a:t>What are the essential vocabulary words?</a:t>
            </a:r>
            <a:endParaRPr b="1" sz="3600">
              <a:solidFill>
                <a:schemeClr val="accent5"/>
              </a:solidFill>
            </a:endParaRPr>
          </a:p>
        </p:txBody>
      </p:sp>
      <p:sp>
        <p:nvSpPr>
          <p:cNvPr id="1813" name="Google Shape;1813;p168"/>
          <p:cNvSpPr txBox="1"/>
          <p:nvPr>
            <p:ph type="title"/>
          </p:nvPr>
        </p:nvSpPr>
        <p:spPr>
          <a:xfrm>
            <a:off x="980250" y="113804"/>
            <a:ext cx="7851300" cy="633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t>Chromosomes-Learning Targets</a:t>
            </a:r>
            <a:endParaRPr sz="3600"/>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7" name="Shape 1817"/>
        <p:cNvGrpSpPr/>
        <p:nvPr/>
      </p:nvGrpSpPr>
      <p:grpSpPr>
        <a:xfrm>
          <a:off x="0" y="0"/>
          <a:ext cx="0" cy="0"/>
          <a:chOff x="0" y="0"/>
          <a:chExt cx="0" cy="0"/>
        </a:xfrm>
      </p:grpSpPr>
      <p:sp>
        <p:nvSpPr>
          <p:cNvPr id="1818" name="Google Shape;1818;p169"/>
          <p:cNvSpPr txBox="1"/>
          <p:nvPr>
            <p:ph idx="1" type="body"/>
          </p:nvPr>
        </p:nvSpPr>
        <p:spPr>
          <a:xfrm>
            <a:off x="311700" y="2982325"/>
            <a:ext cx="8520600" cy="1586700"/>
          </a:xfrm>
          <a:prstGeom prst="rect">
            <a:avLst/>
          </a:prstGeom>
        </p:spPr>
        <p:txBody>
          <a:bodyPr anchorCtr="0" anchor="t" bIns="91425" lIns="91425" spcFirstLastPara="1" rIns="91425" wrap="square" tIns="91425">
            <a:normAutofit lnSpcReduction="20000"/>
          </a:bodyPr>
          <a:lstStyle/>
          <a:p>
            <a:pPr indent="0" lvl="0" marL="0" rtl="0" algn="ctr">
              <a:spcBef>
                <a:spcPts val="0"/>
              </a:spcBef>
              <a:spcAft>
                <a:spcPts val="1200"/>
              </a:spcAft>
              <a:buNone/>
            </a:pPr>
            <a:r>
              <a:rPr b="1" lang="en" sz="4800">
                <a:solidFill>
                  <a:schemeClr val="accent2"/>
                </a:solidFill>
              </a:rPr>
              <a:t>Let’s start with models instead of confusing words!</a:t>
            </a:r>
            <a:endParaRPr b="1" sz="4800">
              <a:solidFill>
                <a:schemeClr val="accent2"/>
              </a:solidFill>
            </a:endParaRPr>
          </a:p>
        </p:txBody>
      </p:sp>
      <p:sp>
        <p:nvSpPr>
          <p:cNvPr id="1819" name="Google Shape;1819;p16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4000"/>
              <a:t>“</a:t>
            </a:r>
            <a:r>
              <a:rPr lang="en" sz="4000"/>
              <a:t>Models bring meaning to words.”</a:t>
            </a:r>
            <a:endParaRPr sz="4000"/>
          </a:p>
          <a:p>
            <a:pPr indent="0" lvl="0" marL="5486400" rtl="0" algn="l">
              <a:spcBef>
                <a:spcPts val="0"/>
              </a:spcBef>
              <a:spcAft>
                <a:spcPts val="0"/>
              </a:spcAft>
              <a:buSzPts val="990"/>
              <a:buNone/>
            </a:pPr>
            <a:r>
              <a:rPr lang="en" sz="2400"/>
              <a:t>-Tim Herman</a:t>
            </a:r>
            <a:endParaRPr sz="24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3" name="Shape 1823"/>
        <p:cNvGrpSpPr/>
        <p:nvPr/>
      </p:nvGrpSpPr>
      <p:grpSpPr>
        <a:xfrm>
          <a:off x="0" y="0"/>
          <a:ext cx="0" cy="0"/>
          <a:chOff x="0" y="0"/>
          <a:chExt cx="0" cy="0"/>
        </a:xfrm>
      </p:grpSpPr>
      <p:sp>
        <p:nvSpPr>
          <p:cNvPr id="1824" name="Google Shape;1824;p170"/>
          <p:cNvSpPr txBox="1"/>
          <p:nvPr>
            <p:ph type="title"/>
          </p:nvPr>
        </p:nvSpPr>
        <p:spPr>
          <a:xfrm>
            <a:off x="245850" y="165600"/>
            <a:ext cx="89862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400"/>
              <a:t>You may already use models of chromosomes..</a:t>
            </a:r>
            <a:endParaRPr b="1" sz="3400"/>
          </a:p>
        </p:txBody>
      </p:sp>
      <p:pic>
        <p:nvPicPr>
          <p:cNvPr id="1825" name="Google Shape;1825;p170"/>
          <p:cNvPicPr preferRelativeResize="0"/>
          <p:nvPr/>
        </p:nvPicPr>
        <p:blipFill>
          <a:blip r:embed="rId3">
            <a:alphaModFix/>
          </a:blip>
          <a:stretch>
            <a:fillRect/>
          </a:stretch>
        </p:blipFill>
        <p:spPr>
          <a:xfrm rot="285439">
            <a:off x="7857525" y="2769950"/>
            <a:ext cx="938442" cy="2280325"/>
          </a:xfrm>
          <a:prstGeom prst="rect">
            <a:avLst/>
          </a:prstGeom>
          <a:noFill/>
          <a:ln>
            <a:noFill/>
          </a:ln>
        </p:spPr>
      </p:pic>
      <p:pic>
        <p:nvPicPr>
          <p:cNvPr id="1826" name="Google Shape;1826;p170"/>
          <p:cNvPicPr preferRelativeResize="0"/>
          <p:nvPr/>
        </p:nvPicPr>
        <p:blipFill>
          <a:blip r:embed="rId4">
            <a:alphaModFix/>
          </a:blip>
          <a:stretch>
            <a:fillRect/>
          </a:stretch>
        </p:blipFill>
        <p:spPr>
          <a:xfrm>
            <a:off x="2412176" y="1341127"/>
            <a:ext cx="1284900" cy="1924625"/>
          </a:xfrm>
          <a:prstGeom prst="rect">
            <a:avLst/>
          </a:prstGeom>
          <a:noFill/>
          <a:ln>
            <a:noFill/>
          </a:ln>
        </p:spPr>
      </p:pic>
      <p:pic>
        <p:nvPicPr>
          <p:cNvPr id="1827" name="Google Shape;1827;p170"/>
          <p:cNvPicPr preferRelativeResize="0"/>
          <p:nvPr/>
        </p:nvPicPr>
        <p:blipFill>
          <a:blip r:embed="rId5">
            <a:alphaModFix/>
          </a:blip>
          <a:stretch>
            <a:fillRect/>
          </a:stretch>
        </p:blipFill>
        <p:spPr>
          <a:xfrm>
            <a:off x="3799200" y="2299483"/>
            <a:ext cx="1913600" cy="2272400"/>
          </a:xfrm>
          <a:prstGeom prst="rect">
            <a:avLst/>
          </a:prstGeom>
          <a:noFill/>
          <a:ln>
            <a:noFill/>
          </a:ln>
        </p:spPr>
      </p:pic>
      <p:pic>
        <p:nvPicPr>
          <p:cNvPr id="1828" name="Google Shape;1828;p170"/>
          <p:cNvPicPr preferRelativeResize="0"/>
          <p:nvPr/>
        </p:nvPicPr>
        <p:blipFill>
          <a:blip r:embed="rId6">
            <a:alphaModFix/>
          </a:blip>
          <a:stretch>
            <a:fillRect/>
          </a:stretch>
        </p:blipFill>
        <p:spPr>
          <a:xfrm rot="4159629">
            <a:off x="-226272" y="1746075"/>
            <a:ext cx="3490775" cy="3049175"/>
          </a:xfrm>
          <a:prstGeom prst="rect">
            <a:avLst/>
          </a:prstGeom>
          <a:noFill/>
          <a:ln>
            <a:noFill/>
          </a:ln>
        </p:spPr>
      </p:pic>
      <p:pic>
        <p:nvPicPr>
          <p:cNvPr id="1829" name="Google Shape;1829;p170"/>
          <p:cNvPicPr preferRelativeResize="0"/>
          <p:nvPr/>
        </p:nvPicPr>
        <p:blipFill>
          <a:blip r:embed="rId7">
            <a:alphaModFix/>
          </a:blip>
          <a:stretch>
            <a:fillRect/>
          </a:stretch>
        </p:blipFill>
        <p:spPr>
          <a:xfrm>
            <a:off x="6238763" y="1341125"/>
            <a:ext cx="1392500" cy="27751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51" name="Shape 551"/>
        <p:cNvGrpSpPr/>
        <p:nvPr/>
      </p:nvGrpSpPr>
      <p:grpSpPr>
        <a:xfrm>
          <a:off x="0" y="0"/>
          <a:ext cx="0" cy="0"/>
          <a:chOff x="0" y="0"/>
          <a:chExt cx="0" cy="0"/>
        </a:xfrm>
      </p:grpSpPr>
      <p:sp>
        <p:nvSpPr>
          <p:cNvPr id="552" name="Google Shape;552;p117"/>
          <p:cNvSpPr txBox="1"/>
          <p:nvPr/>
        </p:nvSpPr>
        <p:spPr>
          <a:xfrm>
            <a:off x="844118" y="3345636"/>
            <a:ext cx="4933200" cy="5310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0" lang="en" sz="3000" u="none" cap="none" strike="noStrike">
                <a:solidFill>
                  <a:schemeClr val="dk1"/>
                </a:solidFill>
                <a:latin typeface="Calibri"/>
                <a:ea typeface="Calibri"/>
                <a:cs typeface="Calibri"/>
                <a:sym typeface="Calibri"/>
              </a:rPr>
              <a:t>Molecules of Life</a:t>
            </a:r>
            <a:endParaRPr sz="1100"/>
          </a:p>
        </p:txBody>
      </p:sp>
      <p:grpSp>
        <p:nvGrpSpPr>
          <p:cNvPr id="553" name="Google Shape;553;p117"/>
          <p:cNvGrpSpPr/>
          <p:nvPr/>
        </p:nvGrpSpPr>
        <p:grpSpPr>
          <a:xfrm>
            <a:off x="5238547" y="1058897"/>
            <a:ext cx="4014519" cy="3729752"/>
            <a:chOff x="5918316" y="1076669"/>
            <a:chExt cx="6557529" cy="5725748"/>
          </a:xfrm>
        </p:grpSpPr>
        <p:pic>
          <p:nvPicPr>
            <p:cNvPr id="554" name="Google Shape;554;p117"/>
            <p:cNvPicPr preferRelativeResize="0"/>
            <p:nvPr/>
          </p:nvPicPr>
          <p:blipFill rotWithShape="1">
            <a:blip r:embed="rId3">
              <a:alphaModFix/>
            </a:blip>
            <a:srcRect b="64155" l="0" r="31034" t="0"/>
            <a:stretch/>
          </p:blipFill>
          <p:spPr>
            <a:xfrm rot="-341309">
              <a:off x="5993188" y="1851237"/>
              <a:ext cx="1963624" cy="1608299"/>
            </a:xfrm>
            <a:prstGeom prst="rect">
              <a:avLst/>
            </a:prstGeom>
            <a:noFill/>
            <a:ln>
              <a:noFill/>
            </a:ln>
            <a:effectLst>
              <a:outerShdw blurRad="42863" rotWithShape="0" algn="bl" dir="5400000" dist="14288">
                <a:srgbClr val="000000">
                  <a:alpha val="50199"/>
                </a:srgbClr>
              </a:outerShdw>
            </a:effectLst>
          </p:spPr>
        </p:pic>
        <p:pic>
          <p:nvPicPr>
            <p:cNvPr id="555" name="Google Shape;555;p117"/>
            <p:cNvPicPr preferRelativeResize="0"/>
            <p:nvPr/>
          </p:nvPicPr>
          <p:blipFill rotWithShape="1">
            <a:blip r:embed="rId4">
              <a:alphaModFix/>
            </a:blip>
            <a:srcRect b="0" l="0" r="0" t="0"/>
            <a:stretch/>
          </p:blipFill>
          <p:spPr>
            <a:xfrm>
              <a:off x="7982093" y="1076669"/>
              <a:ext cx="2164075" cy="2398525"/>
            </a:xfrm>
            <a:prstGeom prst="rect">
              <a:avLst/>
            </a:prstGeom>
            <a:noFill/>
            <a:ln>
              <a:noFill/>
            </a:ln>
            <a:effectLst>
              <a:outerShdw blurRad="42863" rotWithShape="0" algn="bl" dir="5400000" dist="14288">
                <a:srgbClr val="000000">
                  <a:alpha val="50199"/>
                </a:srgbClr>
              </a:outerShdw>
            </a:effectLst>
          </p:spPr>
        </p:pic>
        <p:pic>
          <p:nvPicPr>
            <p:cNvPr id="556" name="Google Shape;556;p117"/>
            <p:cNvPicPr preferRelativeResize="0"/>
            <p:nvPr/>
          </p:nvPicPr>
          <p:blipFill rotWithShape="1">
            <a:blip r:embed="rId3">
              <a:alphaModFix/>
            </a:blip>
            <a:srcRect b="1331" l="0" r="438" t="36777"/>
            <a:stretch/>
          </p:blipFill>
          <p:spPr>
            <a:xfrm rot="-427811">
              <a:off x="6344979" y="3867256"/>
              <a:ext cx="2638049" cy="2584570"/>
            </a:xfrm>
            <a:prstGeom prst="rect">
              <a:avLst/>
            </a:prstGeom>
            <a:noFill/>
            <a:ln>
              <a:noFill/>
            </a:ln>
            <a:effectLst>
              <a:outerShdw blurRad="42863" rotWithShape="0" algn="bl" dir="5400000" dist="14288">
                <a:srgbClr val="000000">
                  <a:alpha val="50199"/>
                </a:srgbClr>
              </a:outerShdw>
            </a:effectLst>
          </p:spPr>
        </p:pic>
        <p:pic>
          <p:nvPicPr>
            <p:cNvPr id="557" name="Google Shape;557;p117"/>
            <p:cNvPicPr preferRelativeResize="0"/>
            <p:nvPr/>
          </p:nvPicPr>
          <p:blipFill rotWithShape="1">
            <a:blip r:embed="rId5">
              <a:alphaModFix/>
            </a:blip>
            <a:srcRect b="0" l="0" r="0" t="0"/>
            <a:stretch/>
          </p:blipFill>
          <p:spPr>
            <a:xfrm rot="-926863">
              <a:off x="9031436" y="2311590"/>
              <a:ext cx="2941588" cy="4174471"/>
            </a:xfrm>
            <a:prstGeom prst="rect">
              <a:avLst/>
            </a:prstGeom>
            <a:noFill/>
            <a:ln>
              <a:noFill/>
            </a:ln>
            <a:effectLst>
              <a:outerShdw blurRad="42863" rotWithShape="0" algn="bl" dir="5400000" dist="14288">
                <a:srgbClr val="000000">
                  <a:alpha val="50199"/>
                </a:srgbClr>
              </a:outerShdw>
            </a:effectLst>
          </p:spPr>
        </p:pic>
      </p:grpSp>
      <p:sp>
        <p:nvSpPr>
          <p:cNvPr id="558" name="Google Shape;558;p117"/>
          <p:cNvSpPr txBox="1"/>
          <p:nvPr/>
        </p:nvSpPr>
        <p:spPr>
          <a:xfrm>
            <a:off x="1930995" y="4126802"/>
            <a:ext cx="18114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 sz="1800" u="none" cap="none" strike="noStrike">
                <a:solidFill>
                  <a:schemeClr val="dk1"/>
                </a:solidFill>
                <a:latin typeface="Calibri"/>
                <a:ea typeface="Calibri"/>
                <a:cs typeface="Calibri"/>
                <a:sym typeface="Calibri"/>
              </a:rPr>
              <a:t>Tim Herman</a:t>
            </a:r>
            <a:endParaRPr sz="1100"/>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3" name="Shape 1833"/>
        <p:cNvGrpSpPr/>
        <p:nvPr/>
      </p:nvGrpSpPr>
      <p:grpSpPr>
        <a:xfrm>
          <a:off x="0" y="0"/>
          <a:ext cx="0" cy="0"/>
          <a:chOff x="0" y="0"/>
          <a:chExt cx="0" cy="0"/>
        </a:xfrm>
      </p:grpSpPr>
      <p:sp>
        <p:nvSpPr>
          <p:cNvPr id="1834" name="Google Shape;1834;p171"/>
          <p:cNvSpPr txBox="1"/>
          <p:nvPr>
            <p:ph type="title"/>
          </p:nvPr>
        </p:nvSpPr>
        <p:spPr>
          <a:xfrm>
            <a:off x="100" y="184775"/>
            <a:ext cx="9144000" cy="97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3200"/>
              <a:t>Chromosome connections…Build a chromosome!</a:t>
            </a:r>
            <a:endParaRPr sz="3200"/>
          </a:p>
          <a:p>
            <a:pPr indent="0" lvl="0" marL="0" rtl="0" algn="l">
              <a:spcBef>
                <a:spcPts val="0"/>
              </a:spcBef>
              <a:spcAft>
                <a:spcPts val="0"/>
              </a:spcAft>
              <a:buSzPts val="990"/>
              <a:buNone/>
            </a:pPr>
            <a:r>
              <a:t/>
            </a:r>
            <a:endParaRPr sz="3200"/>
          </a:p>
        </p:txBody>
      </p:sp>
      <p:pic>
        <p:nvPicPr>
          <p:cNvPr id="1835" name="Google Shape;1835;p171"/>
          <p:cNvPicPr preferRelativeResize="0"/>
          <p:nvPr/>
        </p:nvPicPr>
        <p:blipFill>
          <a:blip r:embed="rId3">
            <a:alphaModFix/>
          </a:blip>
          <a:stretch>
            <a:fillRect/>
          </a:stretch>
        </p:blipFill>
        <p:spPr>
          <a:xfrm>
            <a:off x="1354825" y="3212288"/>
            <a:ext cx="1641275" cy="1618150"/>
          </a:xfrm>
          <a:prstGeom prst="rect">
            <a:avLst/>
          </a:prstGeom>
          <a:noFill/>
          <a:ln>
            <a:noFill/>
          </a:ln>
        </p:spPr>
      </p:pic>
      <p:pic>
        <p:nvPicPr>
          <p:cNvPr id="1836" name="Google Shape;1836;p171"/>
          <p:cNvPicPr preferRelativeResize="0"/>
          <p:nvPr/>
        </p:nvPicPr>
        <p:blipFill>
          <a:blip r:embed="rId4">
            <a:alphaModFix/>
          </a:blip>
          <a:stretch>
            <a:fillRect/>
          </a:stretch>
        </p:blipFill>
        <p:spPr>
          <a:xfrm rot="843744">
            <a:off x="2610875" y="1733986"/>
            <a:ext cx="1641275" cy="2419139"/>
          </a:xfrm>
          <a:prstGeom prst="rect">
            <a:avLst/>
          </a:prstGeom>
          <a:noFill/>
          <a:ln>
            <a:noFill/>
          </a:ln>
        </p:spPr>
      </p:pic>
      <p:pic>
        <p:nvPicPr>
          <p:cNvPr id="1837" name="Google Shape;1837;p171"/>
          <p:cNvPicPr preferRelativeResize="0"/>
          <p:nvPr/>
        </p:nvPicPr>
        <p:blipFill>
          <a:blip r:embed="rId5">
            <a:alphaModFix/>
          </a:blip>
          <a:stretch>
            <a:fillRect/>
          </a:stretch>
        </p:blipFill>
        <p:spPr>
          <a:xfrm rot="-5400000">
            <a:off x="4857953" y="2073425"/>
            <a:ext cx="1641275" cy="3749283"/>
          </a:xfrm>
          <a:prstGeom prst="rect">
            <a:avLst/>
          </a:prstGeom>
          <a:noFill/>
          <a:ln>
            <a:noFill/>
          </a:ln>
        </p:spPr>
      </p:pic>
      <p:pic>
        <p:nvPicPr>
          <p:cNvPr id="1838" name="Google Shape;1838;p171"/>
          <p:cNvPicPr preferRelativeResize="0"/>
          <p:nvPr/>
        </p:nvPicPr>
        <p:blipFill>
          <a:blip r:embed="rId6">
            <a:alphaModFix/>
          </a:blip>
          <a:stretch>
            <a:fillRect/>
          </a:stretch>
        </p:blipFill>
        <p:spPr>
          <a:xfrm>
            <a:off x="485325" y="1883854"/>
            <a:ext cx="1641275" cy="1618171"/>
          </a:xfrm>
          <a:prstGeom prst="rect">
            <a:avLst/>
          </a:prstGeom>
          <a:noFill/>
          <a:ln>
            <a:noFill/>
          </a:ln>
        </p:spPr>
      </p:pic>
      <p:pic>
        <p:nvPicPr>
          <p:cNvPr id="1839" name="Google Shape;1839;p171"/>
          <p:cNvPicPr preferRelativeResize="0"/>
          <p:nvPr/>
        </p:nvPicPr>
        <p:blipFill>
          <a:blip r:embed="rId7">
            <a:alphaModFix/>
          </a:blip>
          <a:stretch>
            <a:fillRect/>
          </a:stretch>
        </p:blipFill>
        <p:spPr>
          <a:xfrm rot="-3202598">
            <a:off x="6863048" y="1362179"/>
            <a:ext cx="1641275" cy="2419131"/>
          </a:xfrm>
          <a:prstGeom prst="rect">
            <a:avLst/>
          </a:prstGeom>
          <a:noFill/>
          <a:ln>
            <a:noFill/>
          </a:ln>
        </p:spPr>
      </p:pic>
      <p:sp>
        <p:nvSpPr>
          <p:cNvPr id="1840" name="Google Shape;1840;p171"/>
          <p:cNvSpPr txBox="1"/>
          <p:nvPr>
            <p:ph idx="1" type="body"/>
          </p:nvPr>
        </p:nvSpPr>
        <p:spPr>
          <a:xfrm>
            <a:off x="331500" y="967675"/>
            <a:ext cx="8481000" cy="6792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b="1" lang="en">
                <a:solidFill>
                  <a:srgbClr val="F26162"/>
                </a:solidFill>
              </a:rPr>
              <a:t>Red</a:t>
            </a:r>
            <a:r>
              <a:rPr lang="en"/>
              <a:t> or </a:t>
            </a:r>
            <a:r>
              <a:rPr b="1" lang="en">
                <a:solidFill>
                  <a:srgbClr val="6289C6"/>
                </a:solidFill>
              </a:rPr>
              <a:t>Blue</a:t>
            </a:r>
            <a:r>
              <a:rPr lang="en"/>
              <a:t>?  You choose… this is YOUR conceptual model!</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4" name="Shape 1844"/>
        <p:cNvGrpSpPr/>
        <p:nvPr/>
      </p:nvGrpSpPr>
      <p:grpSpPr>
        <a:xfrm>
          <a:off x="0" y="0"/>
          <a:ext cx="0" cy="0"/>
          <a:chOff x="0" y="0"/>
          <a:chExt cx="0" cy="0"/>
        </a:xfrm>
      </p:grpSpPr>
      <p:sp>
        <p:nvSpPr>
          <p:cNvPr id="1845" name="Google Shape;1845;p172"/>
          <p:cNvSpPr txBox="1"/>
          <p:nvPr>
            <p:ph type="title"/>
          </p:nvPr>
        </p:nvSpPr>
        <p:spPr>
          <a:xfrm>
            <a:off x="219875" y="98178"/>
            <a:ext cx="8645700" cy="97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Discuss…</a:t>
            </a:r>
            <a:r>
              <a:rPr lang="en"/>
              <a:t> W</a:t>
            </a:r>
            <a:r>
              <a:rPr b="1" lang="en"/>
              <a:t>hat did you build and WHY?</a:t>
            </a:r>
            <a:endParaRPr b="1"/>
          </a:p>
        </p:txBody>
      </p:sp>
      <p:pic>
        <p:nvPicPr>
          <p:cNvPr id="1846" name="Google Shape;1846;p172"/>
          <p:cNvPicPr preferRelativeResize="0"/>
          <p:nvPr/>
        </p:nvPicPr>
        <p:blipFill>
          <a:blip r:embed="rId3">
            <a:alphaModFix/>
          </a:blip>
          <a:stretch>
            <a:fillRect/>
          </a:stretch>
        </p:blipFill>
        <p:spPr>
          <a:xfrm>
            <a:off x="1903355" y="1193849"/>
            <a:ext cx="5337293" cy="355995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0" name="Shape 1850"/>
        <p:cNvGrpSpPr/>
        <p:nvPr/>
      </p:nvGrpSpPr>
      <p:grpSpPr>
        <a:xfrm>
          <a:off x="0" y="0"/>
          <a:ext cx="0" cy="0"/>
          <a:chOff x="0" y="0"/>
          <a:chExt cx="0" cy="0"/>
        </a:xfrm>
      </p:grpSpPr>
      <p:sp>
        <p:nvSpPr>
          <p:cNvPr id="1851" name="Google Shape;1851;p173"/>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Is this a chromosome? Or this?</a:t>
            </a:r>
            <a:endParaRPr/>
          </a:p>
        </p:txBody>
      </p:sp>
      <p:pic>
        <p:nvPicPr>
          <p:cNvPr id="1852" name="Google Shape;1852;p173"/>
          <p:cNvPicPr preferRelativeResize="0"/>
          <p:nvPr/>
        </p:nvPicPr>
        <p:blipFill>
          <a:blip r:embed="rId3">
            <a:alphaModFix/>
          </a:blip>
          <a:stretch>
            <a:fillRect/>
          </a:stretch>
        </p:blipFill>
        <p:spPr>
          <a:xfrm rot="-5400000">
            <a:off x="1191163" y="2194112"/>
            <a:ext cx="3637899" cy="1503725"/>
          </a:xfrm>
          <a:prstGeom prst="rect">
            <a:avLst/>
          </a:prstGeom>
          <a:noFill/>
          <a:ln>
            <a:noFill/>
          </a:ln>
        </p:spPr>
      </p:pic>
      <p:pic>
        <p:nvPicPr>
          <p:cNvPr id="1853" name="Google Shape;1853;p173"/>
          <p:cNvPicPr preferRelativeResize="0"/>
          <p:nvPr/>
        </p:nvPicPr>
        <p:blipFill>
          <a:blip r:embed="rId4">
            <a:alphaModFix/>
          </a:blip>
          <a:stretch>
            <a:fillRect/>
          </a:stretch>
        </p:blipFill>
        <p:spPr>
          <a:xfrm rot="-5400000">
            <a:off x="5263087" y="2562688"/>
            <a:ext cx="3740751" cy="766575"/>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7" name="Shape 1857"/>
        <p:cNvGrpSpPr/>
        <p:nvPr/>
      </p:nvGrpSpPr>
      <p:grpSpPr>
        <a:xfrm>
          <a:off x="0" y="0"/>
          <a:ext cx="0" cy="0"/>
          <a:chOff x="0" y="0"/>
          <a:chExt cx="0" cy="0"/>
        </a:xfrm>
      </p:grpSpPr>
      <p:sp>
        <p:nvSpPr>
          <p:cNvPr id="1858" name="Google Shape;1858;p174"/>
          <p:cNvSpPr txBox="1"/>
          <p:nvPr/>
        </p:nvSpPr>
        <p:spPr>
          <a:xfrm>
            <a:off x="4341442" y="2392400"/>
            <a:ext cx="23115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rgbClr val="1EAC4C"/>
                </a:solidFill>
                <a:latin typeface="Calibri"/>
                <a:ea typeface="Calibri"/>
                <a:cs typeface="Calibri"/>
                <a:sym typeface="Calibri"/>
              </a:rPr>
              <a:t>Or both?</a:t>
            </a:r>
            <a:endParaRPr b="1" sz="3600">
              <a:solidFill>
                <a:srgbClr val="1EAC4C"/>
              </a:solidFill>
              <a:latin typeface="Calibri"/>
              <a:ea typeface="Calibri"/>
              <a:cs typeface="Calibri"/>
              <a:sym typeface="Calibri"/>
            </a:endParaRPr>
          </a:p>
        </p:txBody>
      </p:sp>
      <p:sp>
        <p:nvSpPr>
          <p:cNvPr id="1859" name="Google Shape;1859;p174"/>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Is this a chromosome? Or this?</a:t>
            </a:r>
            <a:endParaRPr/>
          </a:p>
        </p:txBody>
      </p:sp>
      <p:pic>
        <p:nvPicPr>
          <p:cNvPr id="1860" name="Google Shape;1860;p174"/>
          <p:cNvPicPr preferRelativeResize="0"/>
          <p:nvPr/>
        </p:nvPicPr>
        <p:blipFill>
          <a:blip r:embed="rId3">
            <a:alphaModFix/>
          </a:blip>
          <a:stretch>
            <a:fillRect/>
          </a:stretch>
        </p:blipFill>
        <p:spPr>
          <a:xfrm rot="-5400000">
            <a:off x="1191163" y="2194112"/>
            <a:ext cx="3637899" cy="1503725"/>
          </a:xfrm>
          <a:prstGeom prst="rect">
            <a:avLst/>
          </a:prstGeom>
          <a:noFill/>
          <a:ln>
            <a:noFill/>
          </a:ln>
        </p:spPr>
      </p:pic>
      <p:pic>
        <p:nvPicPr>
          <p:cNvPr id="1861" name="Google Shape;1861;p174"/>
          <p:cNvPicPr preferRelativeResize="0"/>
          <p:nvPr/>
        </p:nvPicPr>
        <p:blipFill>
          <a:blip r:embed="rId4">
            <a:alphaModFix/>
          </a:blip>
          <a:stretch>
            <a:fillRect/>
          </a:stretch>
        </p:blipFill>
        <p:spPr>
          <a:xfrm rot="-5400000">
            <a:off x="5263087" y="2562688"/>
            <a:ext cx="3740751" cy="766575"/>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5" name="Shape 1865"/>
        <p:cNvGrpSpPr/>
        <p:nvPr/>
      </p:nvGrpSpPr>
      <p:grpSpPr>
        <a:xfrm>
          <a:off x="0" y="0"/>
          <a:ext cx="0" cy="0"/>
          <a:chOff x="0" y="0"/>
          <a:chExt cx="0" cy="0"/>
        </a:xfrm>
      </p:grpSpPr>
      <p:pic>
        <p:nvPicPr>
          <p:cNvPr id="1866" name="Google Shape;1866;p175"/>
          <p:cNvPicPr preferRelativeResize="0"/>
          <p:nvPr/>
        </p:nvPicPr>
        <p:blipFill>
          <a:blip r:embed="rId3">
            <a:alphaModFix/>
          </a:blip>
          <a:stretch>
            <a:fillRect/>
          </a:stretch>
        </p:blipFill>
        <p:spPr>
          <a:xfrm>
            <a:off x="798013" y="2991076"/>
            <a:ext cx="7957399" cy="1949325"/>
          </a:xfrm>
          <a:prstGeom prst="rect">
            <a:avLst/>
          </a:prstGeom>
          <a:noFill/>
          <a:ln>
            <a:noFill/>
          </a:ln>
        </p:spPr>
      </p:pic>
      <p:pic>
        <p:nvPicPr>
          <p:cNvPr id="1867" name="Google Shape;1867;p175"/>
          <p:cNvPicPr preferRelativeResize="0"/>
          <p:nvPr/>
        </p:nvPicPr>
        <p:blipFill>
          <a:blip r:embed="rId4">
            <a:alphaModFix/>
          </a:blip>
          <a:stretch>
            <a:fillRect/>
          </a:stretch>
        </p:blipFill>
        <p:spPr>
          <a:xfrm>
            <a:off x="6302975" y="304800"/>
            <a:ext cx="2452425" cy="2686275"/>
          </a:xfrm>
          <a:prstGeom prst="rect">
            <a:avLst/>
          </a:prstGeom>
          <a:noFill/>
          <a:ln>
            <a:noFill/>
          </a:ln>
        </p:spPr>
      </p:pic>
      <p:pic>
        <p:nvPicPr>
          <p:cNvPr id="1868" name="Google Shape;1868;p175"/>
          <p:cNvPicPr preferRelativeResize="0"/>
          <p:nvPr/>
        </p:nvPicPr>
        <p:blipFill>
          <a:blip r:embed="rId5">
            <a:alphaModFix/>
          </a:blip>
          <a:stretch>
            <a:fillRect/>
          </a:stretch>
        </p:blipFill>
        <p:spPr>
          <a:xfrm>
            <a:off x="829900" y="1940825"/>
            <a:ext cx="5522074" cy="1085075"/>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2" name="Shape 1872"/>
        <p:cNvGrpSpPr/>
        <p:nvPr/>
      </p:nvGrpSpPr>
      <p:grpSpPr>
        <a:xfrm>
          <a:off x="0" y="0"/>
          <a:ext cx="0" cy="0"/>
          <a:chOff x="0" y="0"/>
          <a:chExt cx="0" cy="0"/>
        </a:xfrm>
      </p:grpSpPr>
      <p:pic>
        <p:nvPicPr>
          <p:cNvPr id="1873" name="Google Shape;1873;p176" title="File:Onion root cells.png - Wikimedia Commons"/>
          <p:cNvPicPr preferRelativeResize="0"/>
          <p:nvPr/>
        </p:nvPicPr>
        <p:blipFill>
          <a:blip r:embed="rId3">
            <a:alphaModFix/>
          </a:blip>
          <a:stretch>
            <a:fillRect/>
          </a:stretch>
        </p:blipFill>
        <p:spPr>
          <a:xfrm>
            <a:off x="696100" y="446675"/>
            <a:ext cx="8381375" cy="4186325"/>
          </a:xfrm>
          <a:prstGeom prst="rect">
            <a:avLst/>
          </a:prstGeom>
          <a:noFill/>
          <a:ln>
            <a:noFill/>
          </a:ln>
        </p:spPr>
      </p:pic>
      <p:sp>
        <p:nvSpPr>
          <p:cNvPr id="1874" name="Google Shape;1874;p176"/>
          <p:cNvSpPr/>
          <p:nvPr/>
        </p:nvSpPr>
        <p:spPr>
          <a:xfrm>
            <a:off x="2088325" y="607900"/>
            <a:ext cx="551100" cy="6123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75" name="Google Shape;1875;p176"/>
          <p:cNvPicPr preferRelativeResize="0"/>
          <p:nvPr/>
        </p:nvPicPr>
        <p:blipFill>
          <a:blip r:embed="rId4">
            <a:alphaModFix/>
          </a:blip>
          <a:stretch>
            <a:fillRect/>
          </a:stretch>
        </p:blipFill>
        <p:spPr>
          <a:xfrm>
            <a:off x="2146675" y="91475"/>
            <a:ext cx="685800" cy="685800"/>
          </a:xfrm>
          <a:prstGeom prst="rect">
            <a:avLst/>
          </a:prstGeom>
          <a:noFill/>
          <a:ln>
            <a:noFill/>
          </a:ln>
        </p:spPr>
      </p:pic>
      <p:sp>
        <p:nvSpPr>
          <p:cNvPr id="1876" name="Google Shape;1876;p176"/>
          <p:cNvSpPr txBox="1"/>
          <p:nvPr/>
        </p:nvSpPr>
        <p:spPr>
          <a:xfrm>
            <a:off x="3309689" y="4633000"/>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(Laurent, 2022)</a:t>
            </a:r>
            <a:endParaRPr sz="900">
              <a:solidFill>
                <a:srgbClr val="A0A0A0"/>
              </a:solidFill>
              <a:latin typeface="Calibri"/>
              <a:ea typeface="Calibri"/>
              <a:cs typeface="Calibri"/>
              <a:sym typeface="Calibri"/>
            </a:endParaRPr>
          </a:p>
        </p:txBody>
      </p:sp>
      <p:sp>
        <p:nvSpPr>
          <p:cNvPr id="1877" name="Google Shape;1877;p176"/>
          <p:cNvSpPr/>
          <p:nvPr/>
        </p:nvSpPr>
        <p:spPr>
          <a:xfrm>
            <a:off x="6368975" y="3663650"/>
            <a:ext cx="685800" cy="6858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78" name="Google Shape;1878;p176"/>
          <p:cNvPicPr preferRelativeResize="0"/>
          <p:nvPr/>
        </p:nvPicPr>
        <p:blipFill>
          <a:blip r:embed="rId4">
            <a:alphaModFix/>
          </a:blip>
          <a:stretch>
            <a:fillRect/>
          </a:stretch>
        </p:blipFill>
        <p:spPr>
          <a:xfrm>
            <a:off x="6562025" y="3147225"/>
            <a:ext cx="685800" cy="68580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2" name="Shape 1882"/>
        <p:cNvGrpSpPr/>
        <p:nvPr/>
      </p:nvGrpSpPr>
      <p:grpSpPr>
        <a:xfrm>
          <a:off x="0" y="0"/>
          <a:ext cx="0" cy="0"/>
          <a:chOff x="0" y="0"/>
          <a:chExt cx="0" cy="0"/>
        </a:xfrm>
      </p:grpSpPr>
      <p:pic>
        <p:nvPicPr>
          <p:cNvPr id="1883" name="Google Shape;1883;p177" title="File:Onion root cells.png - Wikimedia Commons"/>
          <p:cNvPicPr preferRelativeResize="0"/>
          <p:nvPr/>
        </p:nvPicPr>
        <p:blipFill>
          <a:blip r:embed="rId3">
            <a:alphaModFix/>
          </a:blip>
          <a:stretch>
            <a:fillRect/>
          </a:stretch>
        </p:blipFill>
        <p:spPr>
          <a:xfrm>
            <a:off x="696100" y="446675"/>
            <a:ext cx="8381375" cy="4186325"/>
          </a:xfrm>
          <a:prstGeom prst="rect">
            <a:avLst/>
          </a:prstGeom>
          <a:noFill/>
          <a:ln>
            <a:noFill/>
          </a:ln>
        </p:spPr>
      </p:pic>
      <p:sp>
        <p:nvSpPr>
          <p:cNvPr id="1884" name="Google Shape;1884;p177"/>
          <p:cNvSpPr/>
          <p:nvPr/>
        </p:nvSpPr>
        <p:spPr>
          <a:xfrm>
            <a:off x="2088325" y="607900"/>
            <a:ext cx="551100" cy="6123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85" name="Google Shape;1885;p177"/>
          <p:cNvPicPr preferRelativeResize="0"/>
          <p:nvPr/>
        </p:nvPicPr>
        <p:blipFill>
          <a:blip r:embed="rId4">
            <a:alphaModFix/>
          </a:blip>
          <a:stretch>
            <a:fillRect/>
          </a:stretch>
        </p:blipFill>
        <p:spPr>
          <a:xfrm>
            <a:off x="2146675" y="91475"/>
            <a:ext cx="685800" cy="685800"/>
          </a:xfrm>
          <a:prstGeom prst="rect">
            <a:avLst/>
          </a:prstGeom>
          <a:noFill/>
          <a:ln>
            <a:noFill/>
          </a:ln>
        </p:spPr>
      </p:pic>
      <p:sp>
        <p:nvSpPr>
          <p:cNvPr id="1886" name="Google Shape;1886;p177"/>
          <p:cNvSpPr/>
          <p:nvPr/>
        </p:nvSpPr>
        <p:spPr>
          <a:xfrm>
            <a:off x="6614425" y="1011025"/>
            <a:ext cx="685800" cy="645300"/>
          </a:xfrm>
          <a:prstGeom prst="rect">
            <a:avLst/>
          </a:prstGeom>
          <a:noFill/>
          <a:ln cap="flat" cmpd="sng" w="28575">
            <a:solidFill>
              <a:srgbClr val="FE01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87" name="Google Shape;1887;p177"/>
          <p:cNvPicPr preferRelativeResize="0"/>
          <p:nvPr/>
        </p:nvPicPr>
        <p:blipFill>
          <a:blip r:embed="rId5">
            <a:alphaModFix/>
          </a:blip>
          <a:stretch>
            <a:fillRect/>
          </a:stretch>
        </p:blipFill>
        <p:spPr>
          <a:xfrm>
            <a:off x="6685073" y="446674"/>
            <a:ext cx="544500" cy="645274"/>
          </a:xfrm>
          <a:prstGeom prst="rect">
            <a:avLst/>
          </a:prstGeom>
          <a:noFill/>
          <a:ln>
            <a:noFill/>
          </a:ln>
        </p:spPr>
      </p:pic>
      <p:sp>
        <p:nvSpPr>
          <p:cNvPr id="1888" name="Google Shape;1888;p177"/>
          <p:cNvSpPr txBox="1"/>
          <p:nvPr/>
        </p:nvSpPr>
        <p:spPr>
          <a:xfrm>
            <a:off x="3309689" y="4633000"/>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(Laurent, 2022)</a:t>
            </a:r>
            <a:endParaRPr sz="900">
              <a:solidFill>
                <a:srgbClr val="A0A0A0"/>
              </a:solidFill>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2" name="Shape 1892"/>
        <p:cNvGrpSpPr/>
        <p:nvPr/>
      </p:nvGrpSpPr>
      <p:grpSpPr>
        <a:xfrm>
          <a:off x="0" y="0"/>
          <a:ext cx="0" cy="0"/>
          <a:chOff x="0" y="0"/>
          <a:chExt cx="0" cy="0"/>
        </a:xfrm>
      </p:grpSpPr>
      <p:sp>
        <p:nvSpPr>
          <p:cNvPr id="1893" name="Google Shape;1893;p178"/>
          <p:cNvSpPr txBox="1"/>
          <p:nvPr>
            <p:ph idx="1" type="body"/>
          </p:nvPr>
        </p:nvSpPr>
        <p:spPr>
          <a:xfrm>
            <a:off x="630625" y="45500"/>
            <a:ext cx="8265300" cy="3497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3000">
                <a:solidFill>
                  <a:srgbClr val="0A0A0A"/>
                </a:solidFill>
              </a:rPr>
              <a:t>Chromosomes are threadlike structures made of protein and a single molecule of DNA that serve to carry the genomic information from cell to cell. In plants and animals (including humans), chromosomes reside in the nucleus of cells.</a:t>
            </a:r>
            <a:endParaRPr sz="3000">
              <a:solidFill>
                <a:srgbClr val="0A0A0A"/>
              </a:solidFill>
            </a:endParaRPr>
          </a:p>
          <a:p>
            <a:pPr indent="0" lvl="0" marL="0" rtl="0" algn="l">
              <a:spcBef>
                <a:spcPts val="0"/>
              </a:spcBef>
              <a:spcAft>
                <a:spcPts val="1200"/>
              </a:spcAft>
              <a:buNone/>
            </a:pPr>
            <a:r>
              <a:t/>
            </a:r>
            <a:endParaRPr sz="3000"/>
          </a:p>
        </p:txBody>
      </p:sp>
      <p:pic>
        <p:nvPicPr>
          <p:cNvPr id="1894" name="Google Shape;1894;p178"/>
          <p:cNvPicPr preferRelativeResize="0"/>
          <p:nvPr/>
        </p:nvPicPr>
        <p:blipFill>
          <a:blip r:embed="rId3">
            <a:alphaModFix/>
          </a:blip>
          <a:stretch>
            <a:fillRect/>
          </a:stretch>
        </p:blipFill>
        <p:spPr>
          <a:xfrm>
            <a:off x="3378399" y="2774875"/>
            <a:ext cx="2387199" cy="1699474"/>
          </a:xfrm>
          <a:prstGeom prst="rect">
            <a:avLst/>
          </a:prstGeom>
          <a:noFill/>
          <a:ln>
            <a:noFill/>
          </a:ln>
        </p:spPr>
      </p:pic>
      <p:sp>
        <p:nvSpPr>
          <p:cNvPr id="1895" name="Google Shape;1895;p178"/>
          <p:cNvSpPr txBox="1"/>
          <p:nvPr/>
        </p:nvSpPr>
        <p:spPr>
          <a:xfrm>
            <a:off x="323427" y="4537350"/>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(Bates, Chromosome)</a:t>
            </a:r>
            <a:endParaRPr sz="900">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900">
              <a:solidFill>
                <a:srgbClr val="A0A0A0"/>
              </a:solidFill>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9" name="Shape 1899"/>
        <p:cNvGrpSpPr/>
        <p:nvPr/>
      </p:nvGrpSpPr>
      <p:grpSpPr>
        <a:xfrm>
          <a:off x="0" y="0"/>
          <a:ext cx="0" cy="0"/>
          <a:chOff x="0" y="0"/>
          <a:chExt cx="0" cy="0"/>
        </a:xfrm>
      </p:grpSpPr>
      <p:pic>
        <p:nvPicPr>
          <p:cNvPr id="1900" name="Google Shape;1900;p179" title="File:Onion root cells.png - Wikimedia Commons"/>
          <p:cNvPicPr preferRelativeResize="0"/>
          <p:nvPr/>
        </p:nvPicPr>
        <p:blipFill>
          <a:blip r:embed="rId3">
            <a:alphaModFix/>
          </a:blip>
          <a:stretch>
            <a:fillRect/>
          </a:stretch>
        </p:blipFill>
        <p:spPr>
          <a:xfrm>
            <a:off x="696100" y="446675"/>
            <a:ext cx="8381375" cy="4186325"/>
          </a:xfrm>
          <a:prstGeom prst="rect">
            <a:avLst/>
          </a:prstGeom>
          <a:noFill/>
          <a:ln>
            <a:noFill/>
          </a:ln>
        </p:spPr>
      </p:pic>
      <p:sp>
        <p:nvSpPr>
          <p:cNvPr id="1901" name="Google Shape;1901;p179"/>
          <p:cNvSpPr/>
          <p:nvPr/>
        </p:nvSpPr>
        <p:spPr>
          <a:xfrm>
            <a:off x="2088325" y="607900"/>
            <a:ext cx="551100" cy="6123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02" name="Google Shape;1902;p179"/>
          <p:cNvPicPr preferRelativeResize="0"/>
          <p:nvPr/>
        </p:nvPicPr>
        <p:blipFill>
          <a:blip r:embed="rId4">
            <a:alphaModFix/>
          </a:blip>
          <a:stretch>
            <a:fillRect/>
          </a:stretch>
        </p:blipFill>
        <p:spPr>
          <a:xfrm>
            <a:off x="2146675" y="91475"/>
            <a:ext cx="685800" cy="685800"/>
          </a:xfrm>
          <a:prstGeom prst="rect">
            <a:avLst/>
          </a:prstGeom>
          <a:noFill/>
          <a:ln>
            <a:noFill/>
          </a:ln>
        </p:spPr>
      </p:pic>
      <p:sp>
        <p:nvSpPr>
          <p:cNvPr id="1903" name="Google Shape;1903;p179"/>
          <p:cNvSpPr txBox="1"/>
          <p:nvPr/>
        </p:nvSpPr>
        <p:spPr>
          <a:xfrm>
            <a:off x="3309689" y="4633000"/>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(Laurent, 2022)</a:t>
            </a:r>
            <a:endParaRPr sz="900">
              <a:solidFill>
                <a:srgbClr val="A0A0A0"/>
              </a:solidFill>
              <a:latin typeface="Calibri"/>
              <a:ea typeface="Calibri"/>
              <a:cs typeface="Calibri"/>
              <a:sym typeface="Calibri"/>
            </a:endParaRPr>
          </a:p>
        </p:txBody>
      </p:sp>
      <p:sp>
        <p:nvSpPr>
          <p:cNvPr id="1904" name="Google Shape;1904;p179"/>
          <p:cNvSpPr/>
          <p:nvPr/>
        </p:nvSpPr>
        <p:spPr>
          <a:xfrm>
            <a:off x="6368975" y="3663650"/>
            <a:ext cx="685800" cy="6858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05" name="Google Shape;1905;p179"/>
          <p:cNvPicPr preferRelativeResize="0"/>
          <p:nvPr/>
        </p:nvPicPr>
        <p:blipFill>
          <a:blip r:embed="rId4">
            <a:alphaModFix/>
          </a:blip>
          <a:stretch>
            <a:fillRect/>
          </a:stretch>
        </p:blipFill>
        <p:spPr>
          <a:xfrm>
            <a:off x="6562025" y="3147225"/>
            <a:ext cx="685800" cy="685800"/>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9" name="Shape 1909"/>
        <p:cNvGrpSpPr/>
        <p:nvPr/>
      </p:nvGrpSpPr>
      <p:grpSpPr>
        <a:xfrm>
          <a:off x="0" y="0"/>
          <a:ext cx="0" cy="0"/>
          <a:chOff x="0" y="0"/>
          <a:chExt cx="0" cy="0"/>
        </a:xfrm>
      </p:grpSpPr>
      <p:pic>
        <p:nvPicPr>
          <p:cNvPr id="1910" name="Google Shape;1910;p180" title="File:Onion root cells.png - Wikimedia Commons"/>
          <p:cNvPicPr preferRelativeResize="0"/>
          <p:nvPr/>
        </p:nvPicPr>
        <p:blipFill>
          <a:blip r:embed="rId3">
            <a:alphaModFix/>
          </a:blip>
          <a:stretch>
            <a:fillRect/>
          </a:stretch>
        </p:blipFill>
        <p:spPr>
          <a:xfrm>
            <a:off x="696100" y="446675"/>
            <a:ext cx="8381375" cy="4186325"/>
          </a:xfrm>
          <a:prstGeom prst="rect">
            <a:avLst/>
          </a:prstGeom>
          <a:noFill/>
          <a:ln>
            <a:noFill/>
          </a:ln>
        </p:spPr>
      </p:pic>
      <p:sp>
        <p:nvSpPr>
          <p:cNvPr id="1911" name="Google Shape;1911;p180"/>
          <p:cNvSpPr/>
          <p:nvPr/>
        </p:nvSpPr>
        <p:spPr>
          <a:xfrm>
            <a:off x="2088325" y="607900"/>
            <a:ext cx="551100" cy="6123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12" name="Google Shape;1912;p180"/>
          <p:cNvPicPr preferRelativeResize="0"/>
          <p:nvPr/>
        </p:nvPicPr>
        <p:blipFill>
          <a:blip r:embed="rId4">
            <a:alphaModFix/>
          </a:blip>
          <a:stretch>
            <a:fillRect/>
          </a:stretch>
        </p:blipFill>
        <p:spPr>
          <a:xfrm>
            <a:off x="2146675" y="91475"/>
            <a:ext cx="685800" cy="685800"/>
          </a:xfrm>
          <a:prstGeom prst="rect">
            <a:avLst/>
          </a:prstGeom>
          <a:noFill/>
          <a:ln>
            <a:noFill/>
          </a:ln>
        </p:spPr>
      </p:pic>
      <p:sp>
        <p:nvSpPr>
          <p:cNvPr id="1913" name="Google Shape;1913;p180"/>
          <p:cNvSpPr/>
          <p:nvPr/>
        </p:nvSpPr>
        <p:spPr>
          <a:xfrm>
            <a:off x="6585400" y="1030350"/>
            <a:ext cx="685800" cy="645300"/>
          </a:xfrm>
          <a:prstGeom prst="rect">
            <a:avLst/>
          </a:prstGeom>
          <a:noFill/>
          <a:ln cap="flat" cmpd="sng" w="2857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4" name="Google Shape;1914;p180"/>
          <p:cNvSpPr txBox="1"/>
          <p:nvPr/>
        </p:nvSpPr>
        <p:spPr>
          <a:xfrm>
            <a:off x="6768400" y="476250"/>
            <a:ext cx="3198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4500">
                <a:solidFill>
                  <a:schemeClr val="accent6"/>
                </a:solidFill>
                <a:latin typeface="Calibri"/>
                <a:ea typeface="Calibri"/>
                <a:cs typeface="Calibri"/>
                <a:sym typeface="Calibri"/>
              </a:rPr>
              <a:t>?</a:t>
            </a:r>
            <a:endParaRPr b="1" sz="4500">
              <a:solidFill>
                <a:schemeClr val="accent6"/>
              </a:solidFill>
              <a:latin typeface="Calibri"/>
              <a:ea typeface="Calibri"/>
              <a:cs typeface="Calibri"/>
              <a:sym typeface="Calibri"/>
            </a:endParaRPr>
          </a:p>
        </p:txBody>
      </p:sp>
      <p:sp>
        <p:nvSpPr>
          <p:cNvPr id="1915" name="Google Shape;1915;p180"/>
          <p:cNvSpPr txBox="1"/>
          <p:nvPr/>
        </p:nvSpPr>
        <p:spPr>
          <a:xfrm>
            <a:off x="3309689" y="4633000"/>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(Laurent, 2022)</a:t>
            </a:r>
            <a:endParaRPr sz="900">
              <a:solidFill>
                <a:srgbClr val="A0A0A0"/>
              </a:solidFill>
              <a:latin typeface="Calibri"/>
              <a:ea typeface="Calibri"/>
              <a:cs typeface="Calibri"/>
              <a:sym typeface="Calibri"/>
            </a:endParaRPr>
          </a:p>
        </p:txBody>
      </p:sp>
      <p:sp>
        <p:nvSpPr>
          <p:cNvPr id="1916" name="Google Shape;1916;p180"/>
          <p:cNvSpPr/>
          <p:nvPr/>
        </p:nvSpPr>
        <p:spPr>
          <a:xfrm>
            <a:off x="6368975" y="3663650"/>
            <a:ext cx="685800" cy="6858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17" name="Google Shape;1917;p180"/>
          <p:cNvPicPr preferRelativeResize="0"/>
          <p:nvPr/>
        </p:nvPicPr>
        <p:blipFill>
          <a:blip r:embed="rId4">
            <a:alphaModFix/>
          </a:blip>
          <a:stretch>
            <a:fillRect/>
          </a:stretch>
        </p:blipFill>
        <p:spPr>
          <a:xfrm>
            <a:off x="6562025" y="3147225"/>
            <a:ext cx="685800" cy="685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118"/>
          <p:cNvSpPr/>
          <p:nvPr/>
        </p:nvSpPr>
        <p:spPr>
          <a:xfrm>
            <a:off x="727544" y="345882"/>
            <a:ext cx="7269300" cy="842400"/>
          </a:xfrm>
          <a:prstGeom prst="roundRect">
            <a:avLst>
              <a:gd fmla="val 16667" name="adj"/>
            </a:avLst>
          </a:prstGeom>
          <a:solidFill>
            <a:srgbClr val="D8D8D8"/>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64" name="Google Shape;564;p11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p>
            <a:pPr indent="0" lvl="0" marL="0" marR="0" rtl="0" algn="ctr">
              <a:lnSpc>
                <a:spcPct val="100000"/>
              </a:lnSpc>
              <a:spcBef>
                <a:spcPts val="0"/>
              </a:spcBef>
              <a:spcAft>
                <a:spcPts val="0"/>
              </a:spcAft>
              <a:buClr>
                <a:srgbClr val="FFFFFF"/>
              </a:buClr>
              <a:buSzPts val="900"/>
              <a:buFont typeface="Calibri"/>
              <a:buNone/>
            </a:pPr>
            <a:fld id="{00000000-1234-1234-1234-123412341234}" type="slidenum">
              <a:rPr b="1" i="0" lang="en" sz="900" u="none" cap="none" strike="noStrike">
                <a:solidFill>
                  <a:srgbClr val="FFFFFF"/>
                </a:solidFill>
                <a:latin typeface="Calibri"/>
                <a:ea typeface="Calibri"/>
                <a:cs typeface="Calibri"/>
                <a:sym typeface="Calibri"/>
              </a:rPr>
              <a:t>‹#›</a:t>
            </a:fld>
            <a:endParaRPr b="1" i="0" sz="900" u="none" cap="none" strike="noStrike">
              <a:solidFill>
                <a:srgbClr val="FFFFFF"/>
              </a:solidFill>
              <a:latin typeface="Calibri"/>
              <a:ea typeface="Calibri"/>
              <a:cs typeface="Calibri"/>
              <a:sym typeface="Calibri"/>
            </a:endParaRPr>
          </a:p>
        </p:txBody>
      </p:sp>
      <p:grpSp>
        <p:nvGrpSpPr>
          <p:cNvPr id="565" name="Google Shape;565;p118"/>
          <p:cNvGrpSpPr/>
          <p:nvPr/>
        </p:nvGrpSpPr>
        <p:grpSpPr>
          <a:xfrm>
            <a:off x="941753" y="1559909"/>
            <a:ext cx="7891702" cy="3092837"/>
            <a:chOff x="834886" y="990551"/>
            <a:chExt cx="10522269" cy="4123783"/>
          </a:xfrm>
        </p:grpSpPr>
        <p:sp>
          <p:nvSpPr>
            <p:cNvPr id="566" name="Google Shape;566;p118"/>
            <p:cNvSpPr txBox="1"/>
            <p:nvPr/>
          </p:nvSpPr>
          <p:spPr>
            <a:xfrm>
              <a:off x="1051560" y="990551"/>
              <a:ext cx="3855600" cy="76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Start </a:t>
              </a:r>
              <a:r>
                <a:rPr b="1" lang="en" sz="3300">
                  <a:solidFill>
                    <a:schemeClr val="accent1"/>
                  </a:solidFill>
                  <a:latin typeface="Calibri"/>
                  <a:ea typeface="Calibri"/>
                  <a:cs typeface="Calibri"/>
                  <a:sym typeface="Calibri"/>
                </a:rPr>
                <a:t>Simple</a:t>
              </a:r>
              <a:r>
                <a:rPr b="1" lang="en" sz="2400">
                  <a:solidFill>
                    <a:schemeClr val="dk1"/>
                  </a:solidFill>
                  <a:latin typeface="Calibri"/>
                  <a:ea typeface="Calibri"/>
                  <a:cs typeface="Calibri"/>
                  <a:sym typeface="Calibri"/>
                </a:rPr>
                <a:t>….</a:t>
              </a:r>
              <a:endParaRPr b="1" sz="1800">
                <a:solidFill>
                  <a:schemeClr val="dk1"/>
                </a:solidFill>
                <a:latin typeface="Calibri"/>
                <a:ea typeface="Calibri"/>
                <a:cs typeface="Calibri"/>
                <a:sym typeface="Calibri"/>
              </a:endParaRPr>
            </a:p>
          </p:txBody>
        </p:sp>
        <p:grpSp>
          <p:nvGrpSpPr>
            <p:cNvPr id="567" name="Google Shape;567;p118"/>
            <p:cNvGrpSpPr/>
            <p:nvPr/>
          </p:nvGrpSpPr>
          <p:grpSpPr>
            <a:xfrm>
              <a:off x="1592309" y="2125098"/>
              <a:ext cx="9764846" cy="2989236"/>
              <a:chOff x="1051560" y="2522619"/>
              <a:chExt cx="9764846" cy="2989236"/>
            </a:xfrm>
          </p:grpSpPr>
          <p:sp>
            <p:nvSpPr>
              <p:cNvPr id="568" name="Google Shape;568;p118"/>
              <p:cNvSpPr txBox="1"/>
              <p:nvPr/>
            </p:nvSpPr>
            <p:spPr>
              <a:xfrm>
                <a:off x="1051560" y="2733723"/>
                <a:ext cx="2215200" cy="461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 and then go </a:t>
                </a:r>
                <a:endParaRPr sz="1100"/>
              </a:p>
            </p:txBody>
          </p:sp>
          <p:sp>
            <p:nvSpPr>
              <p:cNvPr id="569" name="Google Shape;569;p118"/>
              <p:cNvSpPr txBox="1"/>
              <p:nvPr/>
            </p:nvSpPr>
            <p:spPr>
              <a:xfrm>
                <a:off x="3051641" y="2522619"/>
                <a:ext cx="7429500" cy="76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 ………………</a:t>
                </a:r>
                <a:r>
                  <a:rPr b="1" lang="en" sz="3300">
                    <a:solidFill>
                      <a:srgbClr val="FF0000"/>
                    </a:solidFill>
                    <a:latin typeface="Calibri"/>
                    <a:ea typeface="Calibri"/>
                    <a:cs typeface="Calibri"/>
                    <a:sym typeface="Calibri"/>
                  </a:rPr>
                  <a:t>Deep</a:t>
                </a:r>
                <a:endParaRPr b="1" sz="1800">
                  <a:solidFill>
                    <a:schemeClr val="dk1"/>
                  </a:solidFill>
                  <a:latin typeface="Calibri"/>
                  <a:ea typeface="Calibri"/>
                  <a:cs typeface="Calibri"/>
                  <a:sym typeface="Calibri"/>
                </a:endParaRPr>
              </a:p>
            </p:txBody>
          </p:sp>
          <p:sp>
            <p:nvSpPr>
              <p:cNvPr id="570" name="Google Shape;570;p118"/>
              <p:cNvSpPr txBox="1"/>
              <p:nvPr/>
            </p:nvSpPr>
            <p:spPr>
              <a:xfrm>
                <a:off x="5117164" y="3559278"/>
                <a:ext cx="4340100" cy="76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 …………</a:t>
                </a:r>
                <a:r>
                  <a:rPr b="1" lang="en" sz="3300">
                    <a:solidFill>
                      <a:srgbClr val="FF0000"/>
                    </a:solidFill>
                    <a:latin typeface="Calibri"/>
                    <a:ea typeface="Calibri"/>
                    <a:cs typeface="Calibri"/>
                    <a:sym typeface="Calibri"/>
                  </a:rPr>
                  <a:t>Deeper</a:t>
                </a:r>
                <a:endParaRPr b="1" sz="1800">
                  <a:solidFill>
                    <a:schemeClr val="dk1"/>
                  </a:solidFill>
                  <a:latin typeface="Calibri"/>
                  <a:ea typeface="Calibri"/>
                  <a:cs typeface="Calibri"/>
                  <a:sym typeface="Calibri"/>
                </a:endParaRPr>
              </a:p>
            </p:txBody>
          </p:sp>
          <p:sp>
            <p:nvSpPr>
              <p:cNvPr id="571" name="Google Shape;571;p118"/>
              <p:cNvSpPr txBox="1"/>
              <p:nvPr/>
            </p:nvSpPr>
            <p:spPr>
              <a:xfrm>
                <a:off x="6400406" y="4742355"/>
                <a:ext cx="4416000" cy="76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 …………</a:t>
                </a:r>
                <a:r>
                  <a:rPr b="1" lang="en" sz="3300">
                    <a:solidFill>
                      <a:srgbClr val="FF0000"/>
                    </a:solidFill>
                    <a:latin typeface="Calibri"/>
                    <a:ea typeface="Calibri"/>
                    <a:cs typeface="Calibri"/>
                    <a:sym typeface="Calibri"/>
                  </a:rPr>
                  <a:t>Deeper</a:t>
                </a:r>
                <a:endParaRPr b="1" sz="1800">
                  <a:solidFill>
                    <a:schemeClr val="dk1"/>
                  </a:solidFill>
                  <a:latin typeface="Calibri"/>
                  <a:ea typeface="Calibri"/>
                  <a:cs typeface="Calibri"/>
                  <a:sym typeface="Calibri"/>
                </a:endParaRPr>
              </a:p>
            </p:txBody>
          </p:sp>
          <p:sp>
            <p:nvSpPr>
              <p:cNvPr id="572" name="Google Shape;572;p118"/>
              <p:cNvSpPr/>
              <p:nvPr/>
            </p:nvSpPr>
            <p:spPr>
              <a:xfrm>
                <a:off x="2882438" y="3298722"/>
                <a:ext cx="2316175" cy="815977"/>
              </a:xfrm>
              <a:custGeom>
                <a:rect b="b" l="l" r="r" t="t"/>
                <a:pathLst>
                  <a:path extrusionOk="0" h="399011" w="1554480">
                    <a:moveTo>
                      <a:pt x="0" y="0"/>
                    </a:moveTo>
                    <a:lnTo>
                      <a:pt x="0" y="382385"/>
                    </a:lnTo>
                    <a:lnTo>
                      <a:pt x="1554480" y="399011"/>
                    </a:lnTo>
                  </a:path>
                </a:pathLst>
              </a:custGeom>
              <a:noFill/>
              <a:ln cap="flat" cmpd="sng" w="28575">
                <a:solidFill>
                  <a:srgbClr val="1C3052"/>
                </a:solidFill>
                <a:prstDash val="solid"/>
                <a:miter lim="8000"/>
                <a:headEnd len="sm" w="sm" type="none"/>
                <a:tailEnd len="lg" w="lg" type="triangl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2100">
                  <a:solidFill>
                    <a:schemeClr val="lt1"/>
                  </a:solidFill>
                  <a:latin typeface="Calibri"/>
                  <a:ea typeface="Calibri"/>
                  <a:cs typeface="Calibri"/>
                  <a:sym typeface="Calibri"/>
                </a:endParaRPr>
              </a:p>
            </p:txBody>
          </p:sp>
          <p:sp>
            <p:nvSpPr>
              <p:cNvPr id="573" name="Google Shape;573;p118"/>
              <p:cNvSpPr/>
              <p:nvPr/>
            </p:nvSpPr>
            <p:spPr>
              <a:xfrm>
                <a:off x="2882437" y="4222754"/>
                <a:ext cx="3633597" cy="1039424"/>
              </a:xfrm>
              <a:custGeom>
                <a:rect b="b" l="l" r="r" t="t"/>
                <a:pathLst>
                  <a:path extrusionOk="0" h="399011" w="1554480">
                    <a:moveTo>
                      <a:pt x="0" y="0"/>
                    </a:moveTo>
                    <a:lnTo>
                      <a:pt x="0" y="382385"/>
                    </a:lnTo>
                    <a:lnTo>
                      <a:pt x="1554480" y="399011"/>
                    </a:lnTo>
                  </a:path>
                </a:pathLst>
              </a:custGeom>
              <a:noFill/>
              <a:ln cap="flat" cmpd="sng" w="28575">
                <a:solidFill>
                  <a:srgbClr val="1C3052"/>
                </a:solidFill>
                <a:prstDash val="solid"/>
                <a:miter lim="8000"/>
                <a:headEnd len="sm" w="sm" type="none"/>
                <a:tailEnd len="lg" w="lg" type="triangl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2100">
                  <a:solidFill>
                    <a:schemeClr val="lt1"/>
                  </a:solidFill>
                  <a:latin typeface="Calibri"/>
                  <a:ea typeface="Calibri"/>
                  <a:cs typeface="Calibri"/>
                  <a:sym typeface="Calibri"/>
                </a:endParaRPr>
              </a:p>
            </p:txBody>
          </p:sp>
        </p:grpSp>
        <p:sp>
          <p:nvSpPr>
            <p:cNvPr id="574" name="Google Shape;574;p118"/>
            <p:cNvSpPr/>
            <p:nvPr/>
          </p:nvSpPr>
          <p:spPr>
            <a:xfrm>
              <a:off x="834886" y="1522675"/>
              <a:ext cx="3240157" cy="1101255"/>
            </a:xfrm>
            <a:custGeom>
              <a:rect b="b" l="l" r="r" t="t"/>
              <a:pathLst>
                <a:path extrusionOk="0" h="1101255" w="3240157">
                  <a:moveTo>
                    <a:pt x="3049325" y="3975"/>
                  </a:moveTo>
                  <a:lnTo>
                    <a:pt x="3240157" y="0"/>
                  </a:lnTo>
                  <a:cubicBezTo>
                    <a:pt x="3238832" y="164327"/>
                    <a:pt x="3237506" y="328653"/>
                    <a:pt x="3236181" y="492980"/>
                  </a:cubicBezTo>
                  <a:lnTo>
                    <a:pt x="0" y="461175"/>
                  </a:lnTo>
                  <a:cubicBezTo>
                    <a:pt x="2651" y="674535"/>
                    <a:pt x="5301" y="887895"/>
                    <a:pt x="7952" y="1101255"/>
                  </a:cubicBezTo>
                  <a:lnTo>
                    <a:pt x="707666" y="1101255"/>
                  </a:lnTo>
                </a:path>
              </a:pathLst>
            </a:custGeom>
            <a:noFill/>
            <a:ln cap="flat" cmpd="sng" w="2857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sp>
        <p:nvSpPr>
          <p:cNvPr id="575" name="Google Shape;575;p118"/>
          <p:cNvSpPr txBox="1"/>
          <p:nvPr/>
        </p:nvSpPr>
        <p:spPr>
          <a:xfrm>
            <a:off x="941753" y="445485"/>
            <a:ext cx="7116300" cy="577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300">
                <a:solidFill>
                  <a:schemeClr val="dk1"/>
                </a:solidFill>
                <a:latin typeface="Calibri"/>
                <a:ea typeface="Calibri"/>
                <a:cs typeface="Calibri"/>
                <a:sym typeface="Calibri"/>
              </a:rPr>
              <a:t>From the simple……….. to the sublime!</a:t>
            </a:r>
            <a:endParaRPr sz="1100"/>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1" name="Shape 1921"/>
        <p:cNvGrpSpPr/>
        <p:nvPr/>
      </p:nvGrpSpPr>
      <p:grpSpPr>
        <a:xfrm>
          <a:off x="0" y="0"/>
          <a:ext cx="0" cy="0"/>
          <a:chOff x="0" y="0"/>
          <a:chExt cx="0" cy="0"/>
        </a:xfrm>
      </p:grpSpPr>
      <p:pic>
        <p:nvPicPr>
          <p:cNvPr id="1922" name="Google Shape;1922;p181"/>
          <p:cNvPicPr preferRelativeResize="0"/>
          <p:nvPr/>
        </p:nvPicPr>
        <p:blipFill>
          <a:blip r:embed="rId3">
            <a:alphaModFix/>
          </a:blip>
          <a:stretch>
            <a:fillRect/>
          </a:stretch>
        </p:blipFill>
        <p:spPr>
          <a:xfrm>
            <a:off x="3015052" y="1425610"/>
            <a:ext cx="3781674" cy="3037149"/>
          </a:xfrm>
          <a:prstGeom prst="rect">
            <a:avLst/>
          </a:prstGeom>
          <a:noFill/>
          <a:ln>
            <a:noFill/>
          </a:ln>
        </p:spPr>
      </p:pic>
      <p:sp>
        <p:nvSpPr>
          <p:cNvPr id="1923" name="Google Shape;1923;p181"/>
          <p:cNvSpPr txBox="1"/>
          <p:nvPr/>
        </p:nvSpPr>
        <p:spPr>
          <a:xfrm>
            <a:off x="2994902" y="4462748"/>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(Westerlund , 2017)</a:t>
            </a:r>
            <a:endParaRPr sz="900">
              <a:solidFill>
                <a:srgbClr val="A0A0A0"/>
              </a:solidFill>
              <a:latin typeface="Calibri"/>
              <a:ea typeface="Calibri"/>
              <a:cs typeface="Calibri"/>
              <a:sym typeface="Calibri"/>
            </a:endParaRPr>
          </a:p>
        </p:txBody>
      </p:sp>
      <p:sp>
        <p:nvSpPr>
          <p:cNvPr id="1924" name="Google Shape;1924;p181"/>
          <p:cNvSpPr txBox="1"/>
          <p:nvPr>
            <p:ph type="title"/>
          </p:nvPr>
        </p:nvSpPr>
        <p:spPr>
          <a:xfrm>
            <a:off x="980250" y="113811"/>
            <a:ext cx="7851300" cy="973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Chromosomes: one word, several meanings, much confusion!</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8" name="Shape 1928"/>
        <p:cNvGrpSpPr/>
        <p:nvPr/>
      </p:nvGrpSpPr>
      <p:grpSpPr>
        <a:xfrm>
          <a:off x="0" y="0"/>
          <a:ext cx="0" cy="0"/>
          <a:chOff x="0" y="0"/>
          <a:chExt cx="0" cy="0"/>
        </a:xfrm>
      </p:grpSpPr>
      <p:sp>
        <p:nvSpPr>
          <p:cNvPr id="1929" name="Google Shape;1929;p18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The </a:t>
            </a:r>
            <a:r>
              <a:rPr lang="en"/>
              <a:t>E</a:t>
            </a:r>
            <a:r>
              <a:rPr b="1" lang="en"/>
              <a:t>tymology</a:t>
            </a:r>
            <a:endParaRPr b="1"/>
          </a:p>
        </p:txBody>
      </p:sp>
      <p:sp>
        <p:nvSpPr>
          <p:cNvPr id="1930" name="Google Shape;1930;p182"/>
          <p:cNvSpPr txBox="1"/>
          <p:nvPr/>
        </p:nvSpPr>
        <p:spPr>
          <a:xfrm>
            <a:off x="1161125" y="1534625"/>
            <a:ext cx="5307900" cy="2539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Origin:</a:t>
            </a:r>
            <a:endParaRPr sz="2400">
              <a:solidFill>
                <a:schemeClr val="dk2"/>
              </a:solidFill>
              <a:latin typeface="Calibri"/>
              <a:ea typeface="Calibri"/>
              <a:cs typeface="Calibri"/>
              <a:sym typeface="Calibri"/>
            </a:endParaRPr>
          </a:p>
          <a:p>
            <a:pPr indent="0" lvl="0" marL="0" rtl="0" algn="l">
              <a:spcBef>
                <a:spcPts val="0"/>
              </a:spcBef>
              <a:spcAft>
                <a:spcPts val="0"/>
              </a:spcAft>
              <a:buNone/>
            </a:pPr>
            <a:r>
              <a:rPr lang="en" sz="1700">
                <a:solidFill>
                  <a:schemeClr val="dk2"/>
                </a:solidFill>
                <a:highlight>
                  <a:schemeClr val="accent4"/>
                </a:highlight>
                <a:latin typeface="Calibri"/>
                <a:ea typeface="Calibri"/>
                <a:cs typeface="Calibri"/>
                <a:sym typeface="Calibri"/>
              </a:rPr>
              <a:t>Greek</a:t>
            </a:r>
            <a:endParaRPr sz="1700">
              <a:solidFill>
                <a:schemeClr val="dk2"/>
              </a:solidFill>
              <a:highlight>
                <a:schemeClr val="accent4"/>
              </a:highlight>
              <a:latin typeface="Calibri"/>
              <a:ea typeface="Calibri"/>
              <a:cs typeface="Calibri"/>
              <a:sym typeface="Calibri"/>
            </a:endParaRPr>
          </a:p>
          <a:p>
            <a:pPr indent="0" lvl="0" marL="0" rtl="0" algn="l">
              <a:spcBef>
                <a:spcPts val="0"/>
              </a:spcBef>
              <a:spcAft>
                <a:spcPts val="0"/>
              </a:spcAft>
              <a:buNone/>
            </a:pPr>
            <a:r>
              <a:rPr lang="en" sz="2200">
                <a:solidFill>
                  <a:schemeClr val="dk2"/>
                </a:solidFill>
                <a:latin typeface="Calibri"/>
                <a:ea typeface="Calibri"/>
                <a:cs typeface="Calibri"/>
                <a:sym typeface="Calibri"/>
              </a:rPr>
              <a:t>Khrõma</a:t>
            </a:r>
            <a:endParaRPr sz="2200">
              <a:solidFill>
                <a:schemeClr val="dk2"/>
              </a:solidFill>
              <a:latin typeface="Calibri"/>
              <a:ea typeface="Calibri"/>
              <a:cs typeface="Calibri"/>
              <a:sym typeface="Calibri"/>
            </a:endParaRPr>
          </a:p>
          <a:p>
            <a:pPr indent="0" lvl="0" marL="0" rtl="0" algn="l">
              <a:spcBef>
                <a:spcPts val="0"/>
              </a:spcBef>
              <a:spcAft>
                <a:spcPts val="0"/>
              </a:spcAft>
              <a:buNone/>
            </a:pPr>
            <a:r>
              <a:rPr lang="en" sz="1700">
                <a:solidFill>
                  <a:schemeClr val="dk2"/>
                </a:solidFill>
                <a:latin typeface="Calibri"/>
                <a:ea typeface="Calibri"/>
                <a:cs typeface="Calibri"/>
                <a:sym typeface="Calibri"/>
              </a:rPr>
              <a:t>(color)</a:t>
            </a:r>
            <a:endParaRPr sz="1700">
              <a:solidFill>
                <a:schemeClr val="dk2"/>
              </a:solidFill>
              <a:latin typeface="Calibri"/>
              <a:ea typeface="Calibri"/>
              <a:cs typeface="Calibri"/>
              <a:sym typeface="Calibri"/>
            </a:endParaRPr>
          </a:p>
          <a:p>
            <a:pPr indent="0" lvl="0" marL="0" rtl="0" algn="l">
              <a:spcBef>
                <a:spcPts val="0"/>
              </a:spcBef>
              <a:spcAft>
                <a:spcPts val="0"/>
              </a:spcAft>
              <a:buNone/>
            </a:pPr>
            <a:r>
              <a:t/>
            </a:r>
            <a:endParaRPr sz="1700">
              <a:solidFill>
                <a:schemeClr val="dk2"/>
              </a:solidFill>
              <a:latin typeface="Calibri"/>
              <a:ea typeface="Calibri"/>
              <a:cs typeface="Calibri"/>
              <a:sym typeface="Calibri"/>
            </a:endParaRPr>
          </a:p>
          <a:p>
            <a:pPr indent="0" lvl="0" marL="0" rtl="0" algn="l">
              <a:spcBef>
                <a:spcPts val="0"/>
              </a:spcBef>
              <a:spcAft>
                <a:spcPts val="0"/>
              </a:spcAft>
              <a:buNone/>
            </a:pPr>
            <a:r>
              <a:rPr lang="en" sz="1700">
                <a:solidFill>
                  <a:schemeClr val="dk2"/>
                </a:solidFill>
                <a:highlight>
                  <a:schemeClr val="accent4"/>
                </a:highlight>
                <a:latin typeface="Calibri"/>
                <a:ea typeface="Calibri"/>
                <a:cs typeface="Calibri"/>
                <a:sym typeface="Calibri"/>
              </a:rPr>
              <a:t>Greek</a:t>
            </a:r>
            <a:endParaRPr sz="1700">
              <a:solidFill>
                <a:schemeClr val="dk2"/>
              </a:solidFill>
              <a:highlight>
                <a:schemeClr val="accent4"/>
              </a:highlight>
              <a:latin typeface="Calibri"/>
              <a:ea typeface="Calibri"/>
              <a:cs typeface="Calibri"/>
              <a:sym typeface="Calibri"/>
            </a:endParaRPr>
          </a:p>
          <a:p>
            <a:pPr indent="0" lvl="0" marL="0" rtl="0" algn="l">
              <a:spcBef>
                <a:spcPts val="0"/>
              </a:spcBef>
              <a:spcAft>
                <a:spcPts val="0"/>
              </a:spcAft>
              <a:buNone/>
            </a:pPr>
            <a:r>
              <a:rPr lang="en" sz="2200">
                <a:solidFill>
                  <a:schemeClr val="dk2"/>
                </a:solidFill>
                <a:latin typeface="Calibri"/>
                <a:ea typeface="Calibri"/>
                <a:cs typeface="Calibri"/>
                <a:sym typeface="Calibri"/>
              </a:rPr>
              <a:t>S</a:t>
            </a:r>
            <a:r>
              <a:rPr lang="en" sz="2200">
                <a:solidFill>
                  <a:schemeClr val="dk1"/>
                </a:solidFill>
                <a:latin typeface="Calibri"/>
                <a:ea typeface="Calibri"/>
                <a:cs typeface="Calibri"/>
                <a:sym typeface="Calibri"/>
              </a:rPr>
              <a:t>õ</a:t>
            </a:r>
            <a:r>
              <a:rPr lang="en" sz="2200">
                <a:solidFill>
                  <a:schemeClr val="dk2"/>
                </a:solidFill>
                <a:latin typeface="Calibri"/>
                <a:ea typeface="Calibri"/>
                <a:cs typeface="Calibri"/>
                <a:sym typeface="Calibri"/>
              </a:rPr>
              <a:t>ma</a:t>
            </a:r>
            <a:endParaRPr sz="2200">
              <a:solidFill>
                <a:schemeClr val="dk2"/>
              </a:solidFill>
              <a:latin typeface="Calibri"/>
              <a:ea typeface="Calibri"/>
              <a:cs typeface="Calibri"/>
              <a:sym typeface="Calibri"/>
            </a:endParaRPr>
          </a:p>
          <a:p>
            <a:pPr indent="0" lvl="0" marL="0" rtl="0" algn="l">
              <a:spcBef>
                <a:spcPts val="0"/>
              </a:spcBef>
              <a:spcAft>
                <a:spcPts val="0"/>
              </a:spcAft>
              <a:buNone/>
            </a:pPr>
            <a:r>
              <a:rPr lang="en" sz="1700">
                <a:solidFill>
                  <a:schemeClr val="dk2"/>
                </a:solidFill>
                <a:latin typeface="Calibri"/>
                <a:ea typeface="Calibri"/>
                <a:cs typeface="Calibri"/>
                <a:sym typeface="Calibri"/>
              </a:rPr>
              <a:t>Body</a:t>
            </a:r>
            <a:endParaRPr sz="1700">
              <a:solidFill>
                <a:schemeClr val="dk2"/>
              </a:solidFill>
              <a:latin typeface="Calibri"/>
              <a:ea typeface="Calibri"/>
              <a:cs typeface="Calibri"/>
              <a:sym typeface="Calibri"/>
            </a:endParaRPr>
          </a:p>
        </p:txBody>
      </p:sp>
      <p:cxnSp>
        <p:nvCxnSpPr>
          <p:cNvPr id="1931" name="Google Shape;1931;p182"/>
          <p:cNvCxnSpPr/>
          <p:nvPr/>
        </p:nvCxnSpPr>
        <p:spPr>
          <a:xfrm>
            <a:off x="2245825" y="2017350"/>
            <a:ext cx="0" cy="1788600"/>
          </a:xfrm>
          <a:prstGeom prst="straightConnector1">
            <a:avLst/>
          </a:prstGeom>
          <a:noFill/>
          <a:ln cap="flat" cmpd="sng" w="9525">
            <a:solidFill>
              <a:schemeClr val="dk2"/>
            </a:solidFill>
            <a:prstDash val="solid"/>
            <a:round/>
            <a:headEnd len="med" w="med" type="none"/>
            <a:tailEnd len="med" w="med" type="none"/>
          </a:ln>
        </p:spPr>
      </p:cxnSp>
      <p:cxnSp>
        <p:nvCxnSpPr>
          <p:cNvPr id="1932" name="Google Shape;1932;p182"/>
          <p:cNvCxnSpPr>
            <a:endCxn id="1933" idx="1"/>
          </p:cNvCxnSpPr>
          <p:nvPr/>
        </p:nvCxnSpPr>
        <p:spPr>
          <a:xfrm>
            <a:off x="2245675" y="2945400"/>
            <a:ext cx="3485400" cy="4800"/>
          </a:xfrm>
          <a:prstGeom prst="straightConnector1">
            <a:avLst/>
          </a:prstGeom>
          <a:noFill/>
          <a:ln cap="flat" cmpd="sng" w="9525">
            <a:solidFill>
              <a:schemeClr val="dk2"/>
            </a:solidFill>
            <a:prstDash val="solid"/>
            <a:round/>
            <a:headEnd len="med" w="med" type="none"/>
            <a:tailEnd len="med" w="med" type="none"/>
          </a:ln>
        </p:spPr>
      </p:cxnSp>
      <p:sp>
        <p:nvSpPr>
          <p:cNvPr id="1934" name="Google Shape;1934;p182"/>
          <p:cNvSpPr txBox="1"/>
          <p:nvPr/>
        </p:nvSpPr>
        <p:spPr>
          <a:xfrm>
            <a:off x="2497200" y="2452450"/>
            <a:ext cx="10152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chemeClr val="dk2"/>
                </a:solidFill>
                <a:highlight>
                  <a:schemeClr val="accent4"/>
                </a:highlight>
                <a:latin typeface="Calibri"/>
                <a:ea typeface="Calibri"/>
                <a:cs typeface="Calibri"/>
                <a:sym typeface="Calibri"/>
              </a:rPr>
              <a:t>German</a:t>
            </a:r>
            <a:endParaRPr sz="1700">
              <a:solidFill>
                <a:schemeClr val="dk2"/>
              </a:solidFill>
              <a:highlight>
                <a:schemeClr val="accent4"/>
              </a:highlight>
              <a:latin typeface="Calibri"/>
              <a:ea typeface="Calibri"/>
              <a:cs typeface="Calibri"/>
              <a:sym typeface="Calibri"/>
            </a:endParaRPr>
          </a:p>
        </p:txBody>
      </p:sp>
      <p:sp>
        <p:nvSpPr>
          <p:cNvPr id="1933" name="Google Shape;1933;p182"/>
          <p:cNvSpPr txBox="1"/>
          <p:nvPr/>
        </p:nvSpPr>
        <p:spPr>
          <a:xfrm>
            <a:off x="5731075" y="2557650"/>
            <a:ext cx="21873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chemeClr val="dk2"/>
                </a:solidFill>
                <a:latin typeface="Calibri"/>
                <a:ea typeface="Calibri"/>
                <a:cs typeface="Calibri"/>
                <a:sym typeface="Calibri"/>
              </a:rPr>
              <a:t>Chromosome</a:t>
            </a:r>
            <a:endParaRPr sz="2200">
              <a:solidFill>
                <a:schemeClr val="dk2"/>
              </a:solidFill>
              <a:latin typeface="Calibri"/>
              <a:ea typeface="Calibri"/>
              <a:cs typeface="Calibri"/>
              <a:sym typeface="Calibri"/>
            </a:endParaRPr>
          </a:p>
          <a:p>
            <a:pPr indent="0" lvl="0" marL="0" rtl="0" algn="l">
              <a:spcBef>
                <a:spcPts val="0"/>
              </a:spcBef>
              <a:spcAft>
                <a:spcPts val="0"/>
              </a:spcAft>
              <a:buNone/>
            </a:pPr>
            <a:r>
              <a:rPr i="1" lang="en" sz="1700">
                <a:solidFill>
                  <a:srgbClr val="7F7F7F"/>
                </a:solidFill>
                <a:latin typeface="Calibri"/>
                <a:ea typeface="Calibri"/>
                <a:cs typeface="Calibri"/>
                <a:sym typeface="Calibri"/>
              </a:rPr>
              <a:t>Late 19th century</a:t>
            </a:r>
            <a:endParaRPr i="1" sz="1700">
              <a:solidFill>
                <a:srgbClr val="7F7F7F"/>
              </a:solidFill>
              <a:latin typeface="Calibri"/>
              <a:ea typeface="Calibri"/>
              <a:cs typeface="Calibri"/>
              <a:sym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8" name="Shape 1938"/>
        <p:cNvGrpSpPr/>
        <p:nvPr/>
      </p:nvGrpSpPr>
      <p:grpSpPr>
        <a:xfrm>
          <a:off x="0" y="0"/>
          <a:ext cx="0" cy="0"/>
          <a:chOff x="0" y="0"/>
          <a:chExt cx="0" cy="0"/>
        </a:xfrm>
      </p:grpSpPr>
      <p:pic>
        <p:nvPicPr>
          <p:cNvPr id="1939" name="Google Shape;1939;p183"/>
          <p:cNvPicPr preferRelativeResize="0"/>
          <p:nvPr/>
        </p:nvPicPr>
        <p:blipFill>
          <a:blip r:embed="rId3">
            <a:alphaModFix/>
          </a:blip>
          <a:stretch>
            <a:fillRect/>
          </a:stretch>
        </p:blipFill>
        <p:spPr>
          <a:xfrm>
            <a:off x="1213125" y="2626012"/>
            <a:ext cx="6717747" cy="2135825"/>
          </a:xfrm>
          <a:prstGeom prst="rect">
            <a:avLst/>
          </a:prstGeom>
          <a:noFill/>
          <a:ln>
            <a:noFill/>
          </a:ln>
        </p:spPr>
      </p:pic>
      <p:sp>
        <p:nvSpPr>
          <p:cNvPr id="1940" name="Google Shape;1940;p183"/>
          <p:cNvSpPr txBox="1"/>
          <p:nvPr>
            <p:ph type="title"/>
          </p:nvPr>
        </p:nvSpPr>
        <p:spPr>
          <a:xfrm>
            <a:off x="591850" y="101248"/>
            <a:ext cx="81288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The etymology:</a:t>
            </a:r>
            <a:endParaRPr b="1"/>
          </a:p>
        </p:txBody>
      </p:sp>
      <p:sp>
        <p:nvSpPr>
          <p:cNvPr id="1941" name="Google Shape;1941;p183"/>
          <p:cNvSpPr/>
          <p:nvPr/>
        </p:nvSpPr>
        <p:spPr>
          <a:xfrm>
            <a:off x="1285275" y="2874625"/>
            <a:ext cx="3559200" cy="455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2" name="Google Shape;1942;p183"/>
          <p:cNvSpPr/>
          <p:nvPr/>
        </p:nvSpPr>
        <p:spPr>
          <a:xfrm>
            <a:off x="1285275" y="2660488"/>
            <a:ext cx="3559200" cy="455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3" name="Google Shape;1943;p183"/>
          <p:cNvSpPr txBox="1"/>
          <p:nvPr/>
        </p:nvSpPr>
        <p:spPr>
          <a:xfrm>
            <a:off x="2994902" y="4594975"/>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(chromosome)</a:t>
            </a:r>
            <a:endParaRPr sz="900">
              <a:solidFill>
                <a:srgbClr val="A0A0A0"/>
              </a:solidFill>
              <a:latin typeface="Calibri"/>
              <a:ea typeface="Calibri"/>
              <a:cs typeface="Calibri"/>
              <a:sym typeface="Calibri"/>
            </a:endParaRPr>
          </a:p>
        </p:txBody>
      </p:sp>
      <p:sp>
        <p:nvSpPr>
          <p:cNvPr id="1944" name="Google Shape;1944;p183"/>
          <p:cNvSpPr txBox="1"/>
          <p:nvPr>
            <p:ph idx="1" type="body"/>
          </p:nvPr>
        </p:nvSpPr>
        <p:spPr>
          <a:xfrm>
            <a:off x="591850" y="782450"/>
            <a:ext cx="8226300" cy="25017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900"/>
              <a:t>“The scaffold owes its capability of refraction, the way how it behaves, and in particular its colorability to a substance which, with regard to its latter attribute, I have termed Chromatin. It is possible that this substance is really identical with the Nuclein-bodies. .... </a:t>
            </a:r>
            <a:r>
              <a:rPr lang="en" sz="1900">
                <a:highlight>
                  <a:schemeClr val="accent4"/>
                </a:highlight>
              </a:rPr>
              <a:t>I’ll retain the name Chromatin as long as Chemistry has decided about it, and I empirically refer to it as that substance in the cell's nucleus which takes up the dye upon staining the nucleus ("Kerntinktionen")</a:t>
            </a:r>
            <a:r>
              <a:rPr lang="en" sz="1900"/>
              <a:t>.</a:t>
            </a:r>
            <a:r>
              <a:rPr b="1" lang="en" sz="1900"/>
              <a:t>-1882- Walther Flemming.</a:t>
            </a:r>
            <a:endParaRPr sz="1900"/>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8" name="Shape 1948"/>
        <p:cNvGrpSpPr/>
        <p:nvPr/>
      </p:nvGrpSpPr>
      <p:grpSpPr>
        <a:xfrm>
          <a:off x="0" y="0"/>
          <a:ext cx="0" cy="0"/>
          <a:chOff x="0" y="0"/>
          <a:chExt cx="0" cy="0"/>
        </a:xfrm>
      </p:grpSpPr>
      <p:sp>
        <p:nvSpPr>
          <p:cNvPr id="1949" name="Google Shape;1949;p184"/>
          <p:cNvSpPr txBox="1"/>
          <p:nvPr>
            <p:ph type="title"/>
          </p:nvPr>
        </p:nvSpPr>
        <p:spPr>
          <a:xfrm>
            <a:off x="180350" y="4329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Etymology:</a:t>
            </a:r>
            <a:endParaRPr/>
          </a:p>
        </p:txBody>
      </p:sp>
      <p:pic>
        <p:nvPicPr>
          <p:cNvPr id="1950" name="Google Shape;1950;p184"/>
          <p:cNvPicPr preferRelativeResize="0"/>
          <p:nvPr/>
        </p:nvPicPr>
        <p:blipFill>
          <a:blip r:embed="rId3">
            <a:alphaModFix/>
          </a:blip>
          <a:stretch>
            <a:fillRect/>
          </a:stretch>
        </p:blipFill>
        <p:spPr>
          <a:xfrm>
            <a:off x="1213125" y="2626012"/>
            <a:ext cx="6717747" cy="2135825"/>
          </a:xfrm>
          <a:prstGeom prst="rect">
            <a:avLst/>
          </a:prstGeom>
          <a:noFill/>
          <a:ln>
            <a:noFill/>
          </a:ln>
        </p:spPr>
      </p:pic>
      <p:cxnSp>
        <p:nvCxnSpPr>
          <p:cNvPr id="1951" name="Google Shape;1951;p184"/>
          <p:cNvCxnSpPr>
            <a:stCxn id="1952" idx="1"/>
          </p:cNvCxnSpPr>
          <p:nvPr/>
        </p:nvCxnSpPr>
        <p:spPr>
          <a:xfrm flipH="1">
            <a:off x="5821973" y="2743872"/>
            <a:ext cx="12300" cy="1210800"/>
          </a:xfrm>
          <a:prstGeom prst="straightConnector1">
            <a:avLst/>
          </a:prstGeom>
          <a:noFill/>
          <a:ln cap="flat" cmpd="sng" w="28575">
            <a:solidFill>
              <a:srgbClr val="E94594"/>
            </a:solidFill>
            <a:prstDash val="solid"/>
            <a:round/>
            <a:headEnd len="med" w="med" type="none"/>
            <a:tailEnd len="med" w="med" type="triangle"/>
          </a:ln>
        </p:spPr>
      </p:cxnSp>
      <p:sp>
        <p:nvSpPr>
          <p:cNvPr id="1952" name="Google Shape;1952;p184"/>
          <p:cNvSpPr txBox="1"/>
          <p:nvPr/>
        </p:nvSpPr>
        <p:spPr>
          <a:xfrm rot="-5401187">
            <a:off x="4964873" y="1459122"/>
            <a:ext cx="17382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E94594"/>
                </a:solidFill>
                <a:latin typeface="Calibri"/>
                <a:ea typeface="Calibri"/>
                <a:cs typeface="Calibri"/>
                <a:sym typeface="Calibri"/>
              </a:rPr>
              <a:t>The discovery of the double helix structure of DNA</a:t>
            </a:r>
            <a:endParaRPr b="1">
              <a:solidFill>
                <a:srgbClr val="E94594"/>
              </a:solidFill>
              <a:latin typeface="Calibri"/>
              <a:ea typeface="Calibri"/>
              <a:cs typeface="Calibri"/>
              <a:sym typeface="Calibri"/>
            </a:endParaRPr>
          </a:p>
        </p:txBody>
      </p:sp>
      <p:sp>
        <p:nvSpPr>
          <p:cNvPr id="1953" name="Google Shape;1953;p184"/>
          <p:cNvSpPr/>
          <p:nvPr/>
        </p:nvSpPr>
        <p:spPr>
          <a:xfrm>
            <a:off x="1285275" y="2660488"/>
            <a:ext cx="3559200" cy="455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954" name="Google Shape;1954;p184"/>
          <p:cNvCxnSpPr/>
          <p:nvPr/>
        </p:nvCxnSpPr>
        <p:spPr>
          <a:xfrm>
            <a:off x="3357875" y="2996888"/>
            <a:ext cx="0" cy="1367100"/>
          </a:xfrm>
          <a:prstGeom prst="straightConnector1">
            <a:avLst/>
          </a:prstGeom>
          <a:noFill/>
          <a:ln cap="flat" cmpd="sng" w="28575">
            <a:solidFill>
              <a:schemeClr val="accent5"/>
            </a:solidFill>
            <a:prstDash val="solid"/>
            <a:round/>
            <a:headEnd len="med" w="med" type="none"/>
            <a:tailEnd len="med" w="med" type="triangle"/>
          </a:ln>
        </p:spPr>
      </p:cxnSp>
      <p:sp>
        <p:nvSpPr>
          <p:cNvPr id="1955" name="Google Shape;1955;p184"/>
          <p:cNvSpPr txBox="1"/>
          <p:nvPr/>
        </p:nvSpPr>
        <p:spPr>
          <a:xfrm rot="-5399382">
            <a:off x="2523286" y="1746627"/>
            <a:ext cx="16692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accent5"/>
                </a:solidFill>
                <a:latin typeface="Calibri"/>
                <a:ea typeface="Calibri"/>
                <a:cs typeface="Calibri"/>
                <a:sym typeface="Calibri"/>
              </a:rPr>
              <a:t>“Nuclein” discovered </a:t>
            </a:r>
            <a:endParaRPr b="1">
              <a:solidFill>
                <a:schemeClr val="accent5"/>
              </a:solidFill>
              <a:latin typeface="Calibri"/>
              <a:ea typeface="Calibri"/>
              <a:cs typeface="Calibri"/>
              <a:sym typeface="Calibri"/>
            </a:endParaRPr>
          </a:p>
          <a:p>
            <a:pPr indent="0" lvl="0" marL="0" rtl="0" algn="l">
              <a:spcBef>
                <a:spcPts val="0"/>
              </a:spcBef>
              <a:spcAft>
                <a:spcPts val="0"/>
              </a:spcAft>
              <a:buNone/>
            </a:pPr>
            <a:r>
              <a:rPr b="1" lang="en">
                <a:solidFill>
                  <a:schemeClr val="accent5"/>
                </a:solidFill>
                <a:latin typeface="Calibri"/>
                <a:ea typeface="Calibri"/>
                <a:cs typeface="Calibri"/>
                <a:sym typeface="Calibri"/>
              </a:rPr>
              <a:t>by Meischer</a:t>
            </a:r>
            <a:endParaRPr b="1">
              <a:solidFill>
                <a:schemeClr val="accent5"/>
              </a:solidFill>
              <a:latin typeface="Calibri"/>
              <a:ea typeface="Calibri"/>
              <a:cs typeface="Calibri"/>
              <a:sym typeface="Calibri"/>
            </a:endParaRPr>
          </a:p>
        </p:txBody>
      </p:sp>
      <p:sp>
        <p:nvSpPr>
          <p:cNvPr id="1956" name="Google Shape;1956;p184"/>
          <p:cNvSpPr txBox="1"/>
          <p:nvPr/>
        </p:nvSpPr>
        <p:spPr>
          <a:xfrm>
            <a:off x="2994902" y="4594975"/>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(chromosome)</a:t>
            </a:r>
            <a:endParaRPr sz="900">
              <a:solidFill>
                <a:srgbClr val="A0A0A0"/>
              </a:solidFill>
              <a:latin typeface="Calibri"/>
              <a:ea typeface="Calibri"/>
              <a:cs typeface="Calibri"/>
              <a:sym typeface="Calibri"/>
            </a:endParaRPr>
          </a:p>
        </p:txBody>
      </p:sp>
      <p:sp>
        <p:nvSpPr>
          <p:cNvPr id="1957" name="Google Shape;1957;p184"/>
          <p:cNvSpPr txBox="1"/>
          <p:nvPr/>
        </p:nvSpPr>
        <p:spPr>
          <a:xfrm>
            <a:off x="1375750" y="1510225"/>
            <a:ext cx="3569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400">
              <a:solidFill>
                <a:schemeClr val="dk2"/>
              </a:solidFill>
              <a:latin typeface="Calibri"/>
              <a:ea typeface="Calibri"/>
              <a:cs typeface="Calibri"/>
              <a:sym typeface="Calibri"/>
            </a:endParaRPr>
          </a:p>
        </p:txBody>
      </p:sp>
      <p:sp>
        <p:nvSpPr>
          <p:cNvPr id="1958" name="Google Shape;1958;p184"/>
          <p:cNvSpPr txBox="1"/>
          <p:nvPr/>
        </p:nvSpPr>
        <p:spPr>
          <a:xfrm>
            <a:off x="180350" y="1005675"/>
            <a:ext cx="5379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accent1"/>
                </a:solidFill>
                <a:latin typeface="Calibri"/>
                <a:ea typeface="Calibri"/>
                <a:cs typeface="Calibri"/>
                <a:sym typeface="Calibri"/>
              </a:rPr>
              <a:t>Use over time for the word Chromosome</a:t>
            </a:r>
            <a:endParaRPr sz="2400">
              <a:solidFill>
                <a:schemeClr val="accent1"/>
              </a:solidFill>
              <a:latin typeface="Calibri"/>
              <a:ea typeface="Calibri"/>
              <a:cs typeface="Calibri"/>
              <a:sym typeface="Calibri"/>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2" name="Shape 1962"/>
        <p:cNvGrpSpPr/>
        <p:nvPr/>
      </p:nvGrpSpPr>
      <p:grpSpPr>
        <a:xfrm>
          <a:off x="0" y="0"/>
          <a:ext cx="0" cy="0"/>
          <a:chOff x="0" y="0"/>
          <a:chExt cx="0" cy="0"/>
        </a:xfrm>
      </p:grpSpPr>
      <p:sp>
        <p:nvSpPr>
          <p:cNvPr id="1963" name="Google Shape;1963;p185"/>
          <p:cNvSpPr txBox="1"/>
          <p:nvPr>
            <p:ph type="title"/>
          </p:nvPr>
        </p:nvSpPr>
        <p:spPr>
          <a:xfrm>
            <a:off x="1073200" y="1774611"/>
            <a:ext cx="78513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So it is no wonder that there is so much confusion!</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7" name="Shape 1967"/>
        <p:cNvGrpSpPr/>
        <p:nvPr/>
      </p:nvGrpSpPr>
      <p:grpSpPr>
        <a:xfrm>
          <a:off x="0" y="0"/>
          <a:ext cx="0" cy="0"/>
          <a:chOff x="0" y="0"/>
          <a:chExt cx="0" cy="0"/>
        </a:xfrm>
      </p:grpSpPr>
      <p:sp>
        <p:nvSpPr>
          <p:cNvPr id="1968" name="Google Shape;1968;p186"/>
          <p:cNvSpPr txBox="1"/>
          <p:nvPr>
            <p:ph type="title"/>
          </p:nvPr>
        </p:nvSpPr>
        <p:spPr>
          <a:xfrm>
            <a:off x="233200" y="151460"/>
            <a:ext cx="8481000" cy="97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3600"/>
              <a:t>Moving on–now build a homologous pair!</a:t>
            </a:r>
            <a:endParaRPr b="1" sz="3600"/>
          </a:p>
        </p:txBody>
      </p:sp>
      <p:pic>
        <p:nvPicPr>
          <p:cNvPr id="1969" name="Google Shape;1969;p186"/>
          <p:cNvPicPr preferRelativeResize="0"/>
          <p:nvPr/>
        </p:nvPicPr>
        <p:blipFill>
          <a:blip r:embed="rId3">
            <a:alphaModFix/>
          </a:blip>
          <a:stretch>
            <a:fillRect/>
          </a:stretch>
        </p:blipFill>
        <p:spPr>
          <a:xfrm>
            <a:off x="1354825" y="3212288"/>
            <a:ext cx="1641275" cy="1618150"/>
          </a:xfrm>
          <a:prstGeom prst="rect">
            <a:avLst/>
          </a:prstGeom>
          <a:noFill/>
          <a:ln>
            <a:noFill/>
          </a:ln>
        </p:spPr>
      </p:pic>
      <p:pic>
        <p:nvPicPr>
          <p:cNvPr id="1970" name="Google Shape;1970;p186"/>
          <p:cNvPicPr preferRelativeResize="0"/>
          <p:nvPr/>
        </p:nvPicPr>
        <p:blipFill>
          <a:blip r:embed="rId4">
            <a:alphaModFix/>
          </a:blip>
          <a:stretch>
            <a:fillRect/>
          </a:stretch>
        </p:blipFill>
        <p:spPr>
          <a:xfrm rot="843744">
            <a:off x="2610875" y="1733986"/>
            <a:ext cx="1641275" cy="2419139"/>
          </a:xfrm>
          <a:prstGeom prst="rect">
            <a:avLst/>
          </a:prstGeom>
          <a:noFill/>
          <a:ln>
            <a:noFill/>
          </a:ln>
        </p:spPr>
      </p:pic>
      <p:pic>
        <p:nvPicPr>
          <p:cNvPr id="1971" name="Google Shape;1971;p186"/>
          <p:cNvPicPr preferRelativeResize="0"/>
          <p:nvPr/>
        </p:nvPicPr>
        <p:blipFill>
          <a:blip r:embed="rId5">
            <a:alphaModFix/>
          </a:blip>
          <a:stretch>
            <a:fillRect/>
          </a:stretch>
        </p:blipFill>
        <p:spPr>
          <a:xfrm rot="-5400000">
            <a:off x="4857953" y="2073425"/>
            <a:ext cx="1641275" cy="3749283"/>
          </a:xfrm>
          <a:prstGeom prst="rect">
            <a:avLst/>
          </a:prstGeom>
          <a:noFill/>
          <a:ln>
            <a:noFill/>
          </a:ln>
        </p:spPr>
      </p:pic>
      <p:pic>
        <p:nvPicPr>
          <p:cNvPr id="1972" name="Google Shape;1972;p186"/>
          <p:cNvPicPr preferRelativeResize="0"/>
          <p:nvPr/>
        </p:nvPicPr>
        <p:blipFill>
          <a:blip r:embed="rId6">
            <a:alphaModFix/>
          </a:blip>
          <a:stretch>
            <a:fillRect/>
          </a:stretch>
        </p:blipFill>
        <p:spPr>
          <a:xfrm>
            <a:off x="485325" y="1883854"/>
            <a:ext cx="1641275" cy="1618171"/>
          </a:xfrm>
          <a:prstGeom prst="rect">
            <a:avLst/>
          </a:prstGeom>
          <a:noFill/>
          <a:ln>
            <a:noFill/>
          </a:ln>
        </p:spPr>
      </p:pic>
      <p:pic>
        <p:nvPicPr>
          <p:cNvPr id="1973" name="Google Shape;1973;p186"/>
          <p:cNvPicPr preferRelativeResize="0"/>
          <p:nvPr/>
        </p:nvPicPr>
        <p:blipFill>
          <a:blip r:embed="rId7">
            <a:alphaModFix/>
          </a:blip>
          <a:stretch>
            <a:fillRect/>
          </a:stretch>
        </p:blipFill>
        <p:spPr>
          <a:xfrm rot="-3202598">
            <a:off x="6863048" y="1362179"/>
            <a:ext cx="1641275" cy="2419131"/>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7" name="Shape 1977"/>
        <p:cNvGrpSpPr/>
        <p:nvPr/>
      </p:nvGrpSpPr>
      <p:grpSpPr>
        <a:xfrm>
          <a:off x="0" y="0"/>
          <a:ext cx="0" cy="0"/>
          <a:chOff x="0" y="0"/>
          <a:chExt cx="0" cy="0"/>
        </a:xfrm>
      </p:grpSpPr>
      <p:sp>
        <p:nvSpPr>
          <p:cNvPr id="1978" name="Google Shape;1978;p187"/>
          <p:cNvSpPr txBox="1"/>
          <p:nvPr>
            <p:ph type="title"/>
          </p:nvPr>
        </p:nvSpPr>
        <p:spPr>
          <a:xfrm>
            <a:off x="239850" y="108164"/>
            <a:ext cx="8481000" cy="97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Are these homologous pairs?</a:t>
            </a:r>
            <a:endParaRPr/>
          </a:p>
        </p:txBody>
      </p:sp>
      <p:grpSp>
        <p:nvGrpSpPr>
          <p:cNvPr id="1979" name="Google Shape;1979;p187"/>
          <p:cNvGrpSpPr/>
          <p:nvPr/>
        </p:nvGrpSpPr>
        <p:grpSpPr>
          <a:xfrm rot="10800000">
            <a:off x="858090" y="2803964"/>
            <a:ext cx="1276538" cy="1725384"/>
            <a:chOff x="933025" y="1404675"/>
            <a:chExt cx="2188100" cy="3334076"/>
          </a:xfrm>
        </p:grpSpPr>
        <p:pic>
          <p:nvPicPr>
            <p:cNvPr id="1980" name="Google Shape;1980;p187"/>
            <p:cNvPicPr preferRelativeResize="0"/>
            <p:nvPr/>
          </p:nvPicPr>
          <p:blipFill>
            <a:blip r:embed="rId3">
              <a:alphaModFix/>
            </a:blip>
            <a:stretch>
              <a:fillRect/>
            </a:stretch>
          </p:blipFill>
          <p:spPr>
            <a:xfrm rot="5400000">
              <a:off x="-392413" y="2730113"/>
              <a:ext cx="3334076" cy="683200"/>
            </a:xfrm>
            <a:prstGeom prst="rect">
              <a:avLst/>
            </a:prstGeom>
            <a:noFill/>
            <a:ln>
              <a:noFill/>
            </a:ln>
          </p:spPr>
        </p:pic>
        <p:pic>
          <p:nvPicPr>
            <p:cNvPr id="1981" name="Google Shape;1981;p187"/>
            <p:cNvPicPr preferRelativeResize="0"/>
            <p:nvPr/>
          </p:nvPicPr>
          <p:blipFill>
            <a:blip r:embed="rId3">
              <a:alphaModFix/>
            </a:blip>
            <a:stretch>
              <a:fillRect/>
            </a:stretch>
          </p:blipFill>
          <p:spPr>
            <a:xfrm rot="5400000">
              <a:off x="1112487" y="2730113"/>
              <a:ext cx="3334076" cy="683200"/>
            </a:xfrm>
            <a:prstGeom prst="rect">
              <a:avLst/>
            </a:prstGeom>
            <a:noFill/>
            <a:ln>
              <a:noFill/>
            </a:ln>
          </p:spPr>
        </p:pic>
      </p:grpSp>
      <p:grpSp>
        <p:nvGrpSpPr>
          <p:cNvPr id="1982" name="Google Shape;1982;p187"/>
          <p:cNvGrpSpPr/>
          <p:nvPr/>
        </p:nvGrpSpPr>
        <p:grpSpPr>
          <a:xfrm rot="10800000">
            <a:off x="3604634" y="2801648"/>
            <a:ext cx="1628842" cy="1801444"/>
            <a:chOff x="5845637" y="1272550"/>
            <a:chExt cx="2910725" cy="3400876"/>
          </a:xfrm>
        </p:grpSpPr>
        <p:pic>
          <p:nvPicPr>
            <p:cNvPr id="1983" name="Google Shape;1983;p187"/>
            <p:cNvPicPr preferRelativeResize="0"/>
            <p:nvPr/>
          </p:nvPicPr>
          <p:blipFill>
            <a:blip r:embed="rId4">
              <a:alphaModFix/>
            </a:blip>
            <a:stretch>
              <a:fillRect/>
            </a:stretch>
          </p:blipFill>
          <p:spPr>
            <a:xfrm rot="5400000">
              <a:off x="6033550" y="2620751"/>
              <a:ext cx="3372024" cy="684700"/>
            </a:xfrm>
            <a:prstGeom prst="rect">
              <a:avLst/>
            </a:prstGeom>
            <a:noFill/>
            <a:ln>
              <a:noFill/>
            </a:ln>
          </p:spPr>
        </p:pic>
        <p:pic>
          <p:nvPicPr>
            <p:cNvPr id="1984" name="Google Shape;1984;p187"/>
            <p:cNvPicPr preferRelativeResize="0"/>
            <p:nvPr/>
          </p:nvPicPr>
          <p:blipFill>
            <a:blip r:embed="rId5">
              <a:alphaModFix/>
            </a:blip>
            <a:stretch>
              <a:fillRect/>
            </a:stretch>
          </p:blipFill>
          <p:spPr>
            <a:xfrm rot="5400000">
              <a:off x="6718562" y="2615875"/>
              <a:ext cx="3381126" cy="694475"/>
            </a:xfrm>
            <a:prstGeom prst="rect">
              <a:avLst/>
            </a:prstGeom>
            <a:noFill/>
            <a:ln>
              <a:noFill/>
            </a:ln>
          </p:spPr>
        </p:pic>
        <p:pic>
          <p:nvPicPr>
            <p:cNvPr id="1985" name="Google Shape;1985;p187"/>
            <p:cNvPicPr preferRelativeResize="0"/>
            <p:nvPr/>
          </p:nvPicPr>
          <p:blipFill>
            <a:blip r:embed="rId4">
              <a:alphaModFix/>
            </a:blip>
            <a:stretch>
              <a:fillRect/>
            </a:stretch>
          </p:blipFill>
          <p:spPr>
            <a:xfrm rot="5400000">
              <a:off x="4501975" y="2640501"/>
              <a:ext cx="3372024" cy="684700"/>
            </a:xfrm>
            <a:prstGeom prst="rect">
              <a:avLst/>
            </a:prstGeom>
            <a:noFill/>
            <a:ln>
              <a:noFill/>
            </a:ln>
          </p:spPr>
        </p:pic>
        <p:pic>
          <p:nvPicPr>
            <p:cNvPr id="1986" name="Google Shape;1986;p187"/>
            <p:cNvPicPr preferRelativeResize="0"/>
            <p:nvPr/>
          </p:nvPicPr>
          <p:blipFill>
            <a:blip r:embed="rId5">
              <a:alphaModFix/>
            </a:blip>
            <a:stretch>
              <a:fillRect/>
            </a:stretch>
          </p:blipFill>
          <p:spPr>
            <a:xfrm rot="5400000">
              <a:off x="5186987" y="2635625"/>
              <a:ext cx="3381126" cy="694475"/>
            </a:xfrm>
            <a:prstGeom prst="rect">
              <a:avLst/>
            </a:prstGeom>
            <a:noFill/>
            <a:ln>
              <a:noFill/>
            </a:ln>
          </p:spPr>
        </p:pic>
      </p:grpSp>
      <p:sp>
        <p:nvSpPr>
          <p:cNvPr id="1987" name="Google Shape;1987;p187"/>
          <p:cNvSpPr txBox="1"/>
          <p:nvPr/>
        </p:nvSpPr>
        <p:spPr>
          <a:xfrm>
            <a:off x="2692813" y="3359238"/>
            <a:ext cx="6846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800">
                <a:latin typeface="Calibri"/>
                <a:ea typeface="Calibri"/>
                <a:cs typeface="Calibri"/>
                <a:sym typeface="Calibri"/>
              </a:rPr>
              <a:t>OR</a:t>
            </a:r>
            <a:endParaRPr sz="2800">
              <a:latin typeface="Calibri"/>
              <a:ea typeface="Calibri"/>
              <a:cs typeface="Calibri"/>
              <a:sym typeface="Calibri"/>
            </a:endParaRPr>
          </a:p>
        </p:txBody>
      </p:sp>
      <p:grpSp>
        <p:nvGrpSpPr>
          <p:cNvPr id="1988" name="Google Shape;1988;p187"/>
          <p:cNvGrpSpPr/>
          <p:nvPr/>
        </p:nvGrpSpPr>
        <p:grpSpPr>
          <a:xfrm rot="10800000">
            <a:off x="6540517" y="2801639"/>
            <a:ext cx="1628759" cy="1801464"/>
            <a:chOff x="234625" y="1381875"/>
            <a:chExt cx="2775663" cy="3381126"/>
          </a:xfrm>
        </p:grpSpPr>
        <p:pic>
          <p:nvPicPr>
            <p:cNvPr id="1989" name="Google Shape;1989;p187"/>
            <p:cNvPicPr preferRelativeResize="0"/>
            <p:nvPr/>
          </p:nvPicPr>
          <p:blipFill>
            <a:blip r:embed="rId3">
              <a:alphaModFix/>
            </a:blip>
            <a:stretch>
              <a:fillRect/>
            </a:stretch>
          </p:blipFill>
          <p:spPr>
            <a:xfrm rot="5400000">
              <a:off x="-392413" y="2730113"/>
              <a:ext cx="3334076" cy="683200"/>
            </a:xfrm>
            <a:prstGeom prst="rect">
              <a:avLst/>
            </a:prstGeom>
            <a:noFill/>
            <a:ln>
              <a:noFill/>
            </a:ln>
          </p:spPr>
        </p:pic>
        <p:pic>
          <p:nvPicPr>
            <p:cNvPr id="1990" name="Google Shape;1990;p187"/>
            <p:cNvPicPr preferRelativeResize="0"/>
            <p:nvPr/>
          </p:nvPicPr>
          <p:blipFill>
            <a:blip r:embed="rId6">
              <a:alphaModFix/>
            </a:blip>
            <a:stretch>
              <a:fillRect/>
            </a:stretch>
          </p:blipFill>
          <p:spPr>
            <a:xfrm rot="5400000">
              <a:off x="-1091388" y="2729238"/>
              <a:ext cx="3335525" cy="683500"/>
            </a:xfrm>
            <a:prstGeom prst="rect">
              <a:avLst/>
            </a:prstGeom>
            <a:noFill/>
            <a:ln>
              <a:noFill/>
            </a:ln>
          </p:spPr>
        </p:pic>
        <p:pic>
          <p:nvPicPr>
            <p:cNvPr id="1991" name="Google Shape;1991;p187"/>
            <p:cNvPicPr preferRelativeResize="0"/>
            <p:nvPr/>
          </p:nvPicPr>
          <p:blipFill>
            <a:blip r:embed="rId4">
              <a:alphaModFix/>
            </a:blip>
            <a:stretch>
              <a:fillRect/>
            </a:stretch>
          </p:blipFill>
          <p:spPr>
            <a:xfrm rot="5400000">
              <a:off x="287475" y="2730076"/>
              <a:ext cx="3372024" cy="684700"/>
            </a:xfrm>
            <a:prstGeom prst="rect">
              <a:avLst/>
            </a:prstGeom>
            <a:noFill/>
            <a:ln>
              <a:noFill/>
            </a:ln>
          </p:spPr>
        </p:pic>
        <p:pic>
          <p:nvPicPr>
            <p:cNvPr id="1992" name="Google Shape;1992;p187"/>
            <p:cNvPicPr preferRelativeResize="0"/>
            <p:nvPr/>
          </p:nvPicPr>
          <p:blipFill>
            <a:blip r:embed="rId5">
              <a:alphaModFix/>
            </a:blip>
            <a:stretch>
              <a:fillRect/>
            </a:stretch>
          </p:blipFill>
          <p:spPr>
            <a:xfrm rot="5400000">
              <a:off x="972487" y="2725200"/>
              <a:ext cx="3381126" cy="694475"/>
            </a:xfrm>
            <a:prstGeom prst="rect">
              <a:avLst/>
            </a:prstGeom>
            <a:noFill/>
            <a:ln>
              <a:noFill/>
            </a:ln>
          </p:spPr>
        </p:pic>
      </p:grpSp>
      <p:sp>
        <p:nvSpPr>
          <p:cNvPr id="1993" name="Google Shape;1993;p187"/>
          <p:cNvSpPr txBox="1"/>
          <p:nvPr/>
        </p:nvSpPr>
        <p:spPr>
          <a:xfrm>
            <a:off x="5436588" y="3394563"/>
            <a:ext cx="6846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800">
                <a:latin typeface="Calibri"/>
                <a:ea typeface="Calibri"/>
                <a:cs typeface="Calibri"/>
                <a:sym typeface="Calibri"/>
              </a:rPr>
              <a:t>OR</a:t>
            </a:r>
            <a:endParaRPr sz="2800">
              <a:latin typeface="Calibri"/>
              <a:ea typeface="Calibri"/>
              <a:cs typeface="Calibri"/>
              <a:sym typeface="Calibri"/>
            </a:endParaRPr>
          </a:p>
        </p:txBody>
      </p:sp>
      <p:sp>
        <p:nvSpPr>
          <p:cNvPr id="1994" name="Google Shape;1994;p187"/>
          <p:cNvSpPr txBox="1"/>
          <p:nvPr/>
        </p:nvSpPr>
        <p:spPr>
          <a:xfrm>
            <a:off x="953400" y="1283513"/>
            <a:ext cx="70539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en" sz="3600">
                <a:solidFill>
                  <a:srgbClr val="0A0A0A"/>
                </a:solidFill>
                <a:latin typeface="Calibri"/>
                <a:ea typeface="Calibri"/>
                <a:cs typeface="Calibri"/>
                <a:sym typeface="Calibri"/>
              </a:rPr>
              <a:t>What more do you need to know?</a:t>
            </a:r>
            <a:endParaRPr sz="3600">
              <a:solidFill>
                <a:srgbClr val="0A0A0A"/>
              </a:solidFill>
              <a:latin typeface="Calibri"/>
              <a:ea typeface="Calibri"/>
              <a:cs typeface="Calibri"/>
              <a:sym typeface="Calibri"/>
            </a:endParaRPr>
          </a:p>
          <a:p>
            <a:pPr indent="0" lvl="0" marL="0" rtl="0" algn="l">
              <a:spcBef>
                <a:spcPts val="0"/>
              </a:spcBef>
              <a:spcAft>
                <a:spcPts val="0"/>
              </a:spcAft>
              <a:buNone/>
            </a:pPr>
            <a:r>
              <a:t/>
            </a:r>
            <a:endParaRPr sz="2400">
              <a:solidFill>
                <a:schemeClr val="dk2"/>
              </a:solidFill>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8" name="Shape 1998"/>
        <p:cNvGrpSpPr/>
        <p:nvPr/>
      </p:nvGrpSpPr>
      <p:grpSpPr>
        <a:xfrm>
          <a:off x="0" y="0"/>
          <a:ext cx="0" cy="0"/>
          <a:chOff x="0" y="0"/>
          <a:chExt cx="0" cy="0"/>
        </a:xfrm>
      </p:grpSpPr>
      <p:sp>
        <p:nvSpPr>
          <p:cNvPr id="1999" name="Google Shape;1999;p188"/>
          <p:cNvSpPr txBox="1"/>
          <p:nvPr>
            <p:ph type="title"/>
          </p:nvPr>
        </p:nvSpPr>
        <p:spPr>
          <a:xfrm>
            <a:off x="246527" y="10317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Are these homologous pairs?</a:t>
            </a:r>
            <a:endParaRPr b="1"/>
          </a:p>
        </p:txBody>
      </p:sp>
      <p:pic>
        <p:nvPicPr>
          <p:cNvPr id="2000" name="Google Shape;2000;p188"/>
          <p:cNvPicPr preferRelativeResize="0"/>
          <p:nvPr/>
        </p:nvPicPr>
        <p:blipFill>
          <a:blip r:embed="rId3">
            <a:alphaModFix/>
          </a:blip>
          <a:stretch>
            <a:fillRect/>
          </a:stretch>
        </p:blipFill>
        <p:spPr>
          <a:xfrm rot="-5400000">
            <a:off x="5196425" y="2640525"/>
            <a:ext cx="3372024" cy="684700"/>
          </a:xfrm>
          <a:prstGeom prst="rect">
            <a:avLst/>
          </a:prstGeom>
          <a:noFill/>
          <a:ln>
            <a:noFill/>
          </a:ln>
        </p:spPr>
      </p:pic>
      <p:pic>
        <p:nvPicPr>
          <p:cNvPr id="2001" name="Google Shape;2001;p188"/>
          <p:cNvPicPr preferRelativeResize="0"/>
          <p:nvPr/>
        </p:nvPicPr>
        <p:blipFill>
          <a:blip r:embed="rId4">
            <a:alphaModFix/>
          </a:blip>
          <a:stretch>
            <a:fillRect/>
          </a:stretch>
        </p:blipFill>
        <p:spPr>
          <a:xfrm rot="-5400000">
            <a:off x="-1090813" y="2728663"/>
            <a:ext cx="3334076" cy="683200"/>
          </a:xfrm>
          <a:prstGeom prst="rect">
            <a:avLst/>
          </a:prstGeom>
          <a:noFill/>
          <a:ln>
            <a:noFill/>
          </a:ln>
        </p:spPr>
      </p:pic>
      <p:pic>
        <p:nvPicPr>
          <p:cNvPr id="2002" name="Google Shape;2002;p188"/>
          <p:cNvPicPr preferRelativeResize="0"/>
          <p:nvPr/>
        </p:nvPicPr>
        <p:blipFill>
          <a:blip r:embed="rId5">
            <a:alphaModFix/>
          </a:blip>
          <a:stretch>
            <a:fillRect/>
          </a:stretch>
        </p:blipFill>
        <p:spPr>
          <a:xfrm rot="-5400000">
            <a:off x="-393288" y="2729238"/>
            <a:ext cx="3335525" cy="683500"/>
          </a:xfrm>
          <a:prstGeom prst="rect">
            <a:avLst/>
          </a:prstGeom>
          <a:noFill/>
          <a:ln>
            <a:noFill/>
          </a:ln>
        </p:spPr>
      </p:pic>
      <p:pic>
        <p:nvPicPr>
          <p:cNvPr id="2003" name="Google Shape;2003;p188"/>
          <p:cNvPicPr preferRelativeResize="0"/>
          <p:nvPr/>
        </p:nvPicPr>
        <p:blipFill>
          <a:blip r:embed="rId6">
            <a:alphaModFix/>
          </a:blip>
          <a:stretch>
            <a:fillRect/>
          </a:stretch>
        </p:blipFill>
        <p:spPr>
          <a:xfrm rot="-5400000">
            <a:off x="4502312" y="2635625"/>
            <a:ext cx="3381126" cy="694475"/>
          </a:xfrm>
          <a:prstGeom prst="rect">
            <a:avLst/>
          </a:prstGeom>
          <a:noFill/>
          <a:ln>
            <a:noFill/>
          </a:ln>
        </p:spPr>
      </p:pic>
      <p:pic>
        <p:nvPicPr>
          <p:cNvPr id="2004" name="Google Shape;2004;p188"/>
          <p:cNvPicPr preferRelativeResize="0"/>
          <p:nvPr/>
        </p:nvPicPr>
        <p:blipFill>
          <a:blip r:embed="rId4">
            <a:alphaModFix/>
          </a:blip>
          <a:stretch>
            <a:fillRect/>
          </a:stretch>
        </p:blipFill>
        <p:spPr>
          <a:xfrm rot="-5400000">
            <a:off x="414087" y="2728663"/>
            <a:ext cx="3334076" cy="683200"/>
          </a:xfrm>
          <a:prstGeom prst="rect">
            <a:avLst/>
          </a:prstGeom>
          <a:noFill/>
          <a:ln>
            <a:noFill/>
          </a:ln>
        </p:spPr>
      </p:pic>
      <p:pic>
        <p:nvPicPr>
          <p:cNvPr id="2005" name="Google Shape;2005;p188"/>
          <p:cNvPicPr preferRelativeResize="0"/>
          <p:nvPr/>
        </p:nvPicPr>
        <p:blipFill>
          <a:blip r:embed="rId5">
            <a:alphaModFix/>
          </a:blip>
          <a:stretch>
            <a:fillRect/>
          </a:stretch>
        </p:blipFill>
        <p:spPr>
          <a:xfrm rot="-5400000">
            <a:off x="1111612" y="2729238"/>
            <a:ext cx="3335525" cy="683500"/>
          </a:xfrm>
          <a:prstGeom prst="rect">
            <a:avLst/>
          </a:prstGeom>
          <a:noFill/>
          <a:ln>
            <a:noFill/>
          </a:ln>
        </p:spPr>
      </p:pic>
      <p:pic>
        <p:nvPicPr>
          <p:cNvPr id="2006" name="Google Shape;2006;p188"/>
          <p:cNvPicPr preferRelativeResize="0"/>
          <p:nvPr/>
        </p:nvPicPr>
        <p:blipFill>
          <a:blip r:embed="rId3">
            <a:alphaModFix/>
          </a:blip>
          <a:stretch>
            <a:fillRect/>
          </a:stretch>
        </p:blipFill>
        <p:spPr>
          <a:xfrm rot="-5400000">
            <a:off x="6728000" y="2620775"/>
            <a:ext cx="3372024" cy="684700"/>
          </a:xfrm>
          <a:prstGeom prst="rect">
            <a:avLst/>
          </a:prstGeom>
          <a:noFill/>
          <a:ln>
            <a:noFill/>
          </a:ln>
        </p:spPr>
      </p:pic>
      <p:pic>
        <p:nvPicPr>
          <p:cNvPr id="2007" name="Google Shape;2007;p188"/>
          <p:cNvPicPr preferRelativeResize="0"/>
          <p:nvPr/>
        </p:nvPicPr>
        <p:blipFill>
          <a:blip r:embed="rId6">
            <a:alphaModFix/>
          </a:blip>
          <a:stretch>
            <a:fillRect/>
          </a:stretch>
        </p:blipFill>
        <p:spPr>
          <a:xfrm rot="-5400000">
            <a:off x="6033887" y="2615875"/>
            <a:ext cx="3381126" cy="694475"/>
          </a:xfrm>
          <a:prstGeom prst="rect">
            <a:avLst/>
          </a:prstGeom>
          <a:noFill/>
          <a:ln>
            <a:noFill/>
          </a:ln>
        </p:spPr>
      </p:pic>
      <p:sp>
        <p:nvSpPr>
          <p:cNvPr id="2008" name="Google Shape;2008;p188"/>
          <p:cNvSpPr txBox="1"/>
          <p:nvPr/>
        </p:nvSpPr>
        <p:spPr>
          <a:xfrm>
            <a:off x="417425" y="17770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2009" name="Google Shape;2009;p188"/>
          <p:cNvSpPr txBox="1"/>
          <p:nvPr/>
        </p:nvSpPr>
        <p:spPr>
          <a:xfrm>
            <a:off x="1060125" y="17588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2010" name="Google Shape;2010;p188"/>
          <p:cNvSpPr txBox="1"/>
          <p:nvPr/>
        </p:nvSpPr>
        <p:spPr>
          <a:xfrm>
            <a:off x="1951800" y="17679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2011" name="Google Shape;2011;p188"/>
          <p:cNvSpPr txBox="1"/>
          <p:nvPr/>
        </p:nvSpPr>
        <p:spPr>
          <a:xfrm>
            <a:off x="2594500" y="17497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2012" name="Google Shape;2012;p188"/>
          <p:cNvSpPr txBox="1"/>
          <p:nvPr/>
        </p:nvSpPr>
        <p:spPr>
          <a:xfrm>
            <a:off x="6092775" y="17588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2013" name="Google Shape;2013;p188"/>
          <p:cNvSpPr txBox="1"/>
          <p:nvPr/>
        </p:nvSpPr>
        <p:spPr>
          <a:xfrm>
            <a:off x="8315050" y="1667200"/>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2014" name="Google Shape;2014;p188"/>
          <p:cNvSpPr txBox="1"/>
          <p:nvPr/>
        </p:nvSpPr>
        <p:spPr>
          <a:xfrm>
            <a:off x="7631625" y="16735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2015" name="Google Shape;2015;p188"/>
          <p:cNvSpPr txBox="1"/>
          <p:nvPr/>
        </p:nvSpPr>
        <p:spPr>
          <a:xfrm>
            <a:off x="6663063" y="17497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pic>
        <p:nvPicPr>
          <p:cNvPr id="2016" name="Google Shape;2016;p188"/>
          <p:cNvPicPr preferRelativeResize="0"/>
          <p:nvPr/>
        </p:nvPicPr>
        <p:blipFill>
          <a:blip r:embed="rId7">
            <a:alphaModFix/>
          </a:blip>
          <a:stretch>
            <a:fillRect/>
          </a:stretch>
        </p:blipFill>
        <p:spPr>
          <a:xfrm>
            <a:off x="3871093" y="2467330"/>
            <a:ext cx="1401826" cy="1401800"/>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0" name="Shape 2020"/>
        <p:cNvGrpSpPr/>
        <p:nvPr/>
      </p:nvGrpSpPr>
      <p:grpSpPr>
        <a:xfrm>
          <a:off x="0" y="0"/>
          <a:ext cx="0" cy="0"/>
          <a:chOff x="0" y="0"/>
          <a:chExt cx="0" cy="0"/>
        </a:xfrm>
      </p:grpSpPr>
      <p:sp>
        <p:nvSpPr>
          <p:cNvPr id="2021" name="Google Shape;2021;p189"/>
          <p:cNvSpPr txBox="1"/>
          <p:nvPr/>
        </p:nvSpPr>
        <p:spPr>
          <a:xfrm>
            <a:off x="1185125" y="3567600"/>
            <a:ext cx="7338900" cy="85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FFFFFF"/>
                </a:solidFill>
                <a:latin typeface="Roboto Slab"/>
                <a:ea typeface="Roboto Slab"/>
                <a:cs typeface="Roboto Slab"/>
                <a:sym typeface="Roboto Slab"/>
              </a:rPr>
              <a:t>“To improve understanding of topics related to genetic information flow, we suggest that instructors use pedagogies and activities that prime students for making connections between chromosome structure and cellular processes.”</a:t>
            </a:r>
            <a:endParaRPr sz="1800">
              <a:solidFill>
                <a:srgbClr val="FFFFFF"/>
              </a:solidFill>
              <a:latin typeface="Roboto Slab"/>
              <a:ea typeface="Roboto Slab"/>
              <a:cs typeface="Roboto Slab"/>
              <a:sym typeface="Roboto Slab"/>
            </a:endParaRPr>
          </a:p>
          <a:p>
            <a:pPr indent="0" lvl="0" marL="0" rtl="0" algn="l">
              <a:lnSpc>
                <a:spcPct val="115000"/>
              </a:lnSpc>
              <a:spcBef>
                <a:spcPts val="0"/>
              </a:spcBef>
              <a:spcAft>
                <a:spcPts val="0"/>
              </a:spcAft>
              <a:buNone/>
            </a:pPr>
            <a:r>
              <a:rPr lang="en" sz="1800">
                <a:solidFill>
                  <a:srgbClr val="FFFFFF"/>
                </a:solidFill>
                <a:latin typeface="Roboto Slab"/>
                <a:ea typeface="Roboto Slab"/>
                <a:cs typeface="Roboto Slab"/>
                <a:sym typeface="Roboto Slab"/>
              </a:rPr>
              <a:t>				</a:t>
            </a:r>
            <a:endParaRPr sz="1800">
              <a:solidFill>
                <a:srgbClr val="FFFFFF"/>
              </a:solidFill>
              <a:latin typeface="Roboto Slab"/>
              <a:ea typeface="Roboto Slab"/>
              <a:cs typeface="Roboto Slab"/>
              <a:sym typeface="Roboto Slab"/>
            </a:endParaRPr>
          </a:p>
          <a:p>
            <a:pPr indent="0" lvl="0" marL="0" rtl="0" algn="l">
              <a:spcBef>
                <a:spcPts val="0"/>
              </a:spcBef>
              <a:spcAft>
                <a:spcPts val="0"/>
              </a:spcAft>
              <a:buNone/>
            </a:pPr>
            <a:r>
              <a:rPr lang="en" sz="1800">
                <a:solidFill>
                  <a:srgbClr val="FFFFFF"/>
                </a:solidFill>
                <a:latin typeface="Roboto Slab"/>
                <a:ea typeface="Roboto Slab"/>
                <a:cs typeface="Roboto Slab"/>
                <a:sym typeface="Roboto Slab"/>
              </a:rPr>
              <a:t>			</a:t>
            </a:r>
            <a:endParaRPr sz="1800">
              <a:solidFill>
                <a:srgbClr val="FFFFFF"/>
              </a:solidFill>
              <a:latin typeface="Roboto Slab"/>
              <a:ea typeface="Roboto Slab"/>
              <a:cs typeface="Roboto Slab"/>
              <a:sym typeface="Roboto Slab"/>
            </a:endParaRPr>
          </a:p>
          <a:p>
            <a:pPr indent="0" lvl="0" marL="0" rtl="0" algn="l">
              <a:spcBef>
                <a:spcPts val="0"/>
              </a:spcBef>
              <a:spcAft>
                <a:spcPts val="0"/>
              </a:spcAft>
              <a:buNone/>
            </a:pPr>
            <a:r>
              <a:rPr lang="en" sz="1800">
                <a:solidFill>
                  <a:srgbClr val="FFFFFF"/>
                </a:solidFill>
                <a:latin typeface="Roboto Slab"/>
                <a:ea typeface="Roboto Slab"/>
                <a:cs typeface="Roboto Slab"/>
                <a:sym typeface="Roboto Slab"/>
              </a:rPr>
              <a:t>		</a:t>
            </a:r>
            <a:endParaRPr sz="1800">
              <a:solidFill>
                <a:srgbClr val="FFFFFF"/>
              </a:solidFill>
              <a:latin typeface="Roboto Slab"/>
              <a:ea typeface="Roboto Slab"/>
              <a:cs typeface="Roboto Slab"/>
              <a:sym typeface="Roboto Slab"/>
            </a:endParaRPr>
          </a:p>
          <a:p>
            <a:pPr indent="0" lvl="0" marL="0" rtl="0" algn="l">
              <a:spcBef>
                <a:spcPts val="0"/>
              </a:spcBef>
              <a:spcAft>
                <a:spcPts val="0"/>
              </a:spcAft>
              <a:buNone/>
            </a:pPr>
            <a:r>
              <a:t/>
            </a:r>
            <a:endParaRPr sz="1800">
              <a:solidFill>
                <a:srgbClr val="FFFFFF"/>
              </a:solidFill>
              <a:latin typeface="Roboto Slab"/>
              <a:ea typeface="Roboto Slab"/>
              <a:cs typeface="Roboto Slab"/>
              <a:sym typeface="Roboto Slab"/>
            </a:endParaRPr>
          </a:p>
        </p:txBody>
      </p:sp>
      <p:pic>
        <p:nvPicPr>
          <p:cNvPr id="2022" name="Google Shape;2022;p189"/>
          <p:cNvPicPr preferRelativeResize="0"/>
          <p:nvPr/>
        </p:nvPicPr>
        <p:blipFill>
          <a:blip r:embed="rId3">
            <a:alphaModFix/>
          </a:blip>
          <a:stretch>
            <a:fillRect/>
          </a:stretch>
        </p:blipFill>
        <p:spPr>
          <a:xfrm>
            <a:off x="680500" y="684150"/>
            <a:ext cx="8198201" cy="4238200"/>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6" name="Shape 2026"/>
        <p:cNvGrpSpPr/>
        <p:nvPr/>
      </p:nvGrpSpPr>
      <p:grpSpPr>
        <a:xfrm>
          <a:off x="0" y="0"/>
          <a:ext cx="0" cy="0"/>
          <a:chOff x="0" y="0"/>
          <a:chExt cx="0" cy="0"/>
        </a:xfrm>
      </p:grpSpPr>
      <p:sp>
        <p:nvSpPr>
          <p:cNvPr id="2027" name="Google Shape;2027;p190"/>
          <p:cNvSpPr txBox="1"/>
          <p:nvPr>
            <p:ph type="title"/>
          </p:nvPr>
        </p:nvSpPr>
        <p:spPr>
          <a:xfrm>
            <a:off x="233200" y="231382"/>
            <a:ext cx="84810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 sz="2800"/>
              <a:t>Could this model represent a portion of a chromosome?</a:t>
            </a:r>
            <a:endParaRPr b="1" sz="2800"/>
          </a:p>
        </p:txBody>
      </p:sp>
      <p:pic>
        <p:nvPicPr>
          <p:cNvPr id="2028" name="Google Shape;2028;p190"/>
          <p:cNvPicPr preferRelativeResize="0"/>
          <p:nvPr/>
        </p:nvPicPr>
        <p:blipFill>
          <a:blip r:embed="rId3">
            <a:alphaModFix/>
          </a:blip>
          <a:stretch>
            <a:fillRect/>
          </a:stretch>
        </p:blipFill>
        <p:spPr>
          <a:xfrm rot="-6086374">
            <a:off x="4092860" y="-4015111"/>
            <a:ext cx="1446706" cy="1334607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sp>
        <p:nvSpPr>
          <p:cNvPr id="580" name="Google Shape;580;p119"/>
          <p:cNvSpPr/>
          <p:nvPr/>
        </p:nvSpPr>
        <p:spPr>
          <a:xfrm>
            <a:off x="365710" y="4240266"/>
            <a:ext cx="7939200" cy="527400"/>
          </a:xfrm>
          <a:prstGeom prst="roundRect">
            <a:avLst>
              <a:gd fmla="val 16667" name="adj"/>
            </a:avLst>
          </a:prstGeom>
          <a:solidFill>
            <a:srgbClr val="F2F2F2"/>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81" name="Google Shape;581;p119"/>
          <p:cNvSpPr/>
          <p:nvPr/>
        </p:nvSpPr>
        <p:spPr>
          <a:xfrm>
            <a:off x="365710" y="1056132"/>
            <a:ext cx="7939200" cy="2715900"/>
          </a:xfrm>
          <a:prstGeom prst="roundRect">
            <a:avLst>
              <a:gd fmla="val 16667" name="adj"/>
            </a:avLst>
          </a:prstGeom>
          <a:solidFill>
            <a:srgbClr val="F2F2F2"/>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82" name="Google Shape;582;p119"/>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p>
            <a:pPr indent="0" lvl="0" marL="0" marR="0" rtl="0" algn="ctr">
              <a:lnSpc>
                <a:spcPct val="100000"/>
              </a:lnSpc>
              <a:spcBef>
                <a:spcPts val="0"/>
              </a:spcBef>
              <a:spcAft>
                <a:spcPts val="0"/>
              </a:spcAft>
              <a:buClr>
                <a:srgbClr val="FFFFFF"/>
              </a:buClr>
              <a:buSzPts val="900"/>
              <a:buFont typeface="Calibri"/>
              <a:buNone/>
            </a:pPr>
            <a:fld id="{00000000-1234-1234-1234-123412341234}" type="slidenum">
              <a:rPr b="1" i="0" lang="en" sz="900" u="none" cap="none" strike="noStrike">
                <a:solidFill>
                  <a:srgbClr val="FFFFFF"/>
                </a:solidFill>
                <a:latin typeface="Calibri"/>
                <a:ea typeface="Calibri"/>
                <a:cs typeface="Calibri"/>
                <a:sym typeface="Calibri"/>
              </a:rPr>
              <a:t>‹#›</a:t>
            </a:fld>
            <a:endParaRPr b="1" i="0" sz="900" u="none" cap="none" strike="noStrike">
              <a:solidFill>
                <a:srgbClr val="FFFFFF"/>
              </a:solidFill>
              <a:latin typeface="Calibri"/>
              <a:ea typeface="Calibri"/>
              <a:cs typeface="Calibri"/>
              <a:sym typeface="Calibri"/>
            </a:endParaRPr>
          </a:p>
        </p:txBody>
      </p:sp>
      <p:sp>
        <p:nvSpPr>
          <p:cNvPr id="583" name="Google Shape;583;p119"/>
          <p:cNvSpPr txBox="1"/>
          <p:nvPr/>
        </p:nvSpPr>
        <p:spPr>
          <a:xfrm>
            <a:off x="674473" y="375735"/>
            <a:ext cx="74502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The Molecules of Life Kit </a:t>
            </a:r>
            <a:r>
              <a:rPr b="1" i="1" lang="en" sz="2400">
                <a:solidFill>
                  <a:schemeClr val="dk1"/>
                </a:solidFill>
                <a:latin typeface="Calibri"/>
                <a:ea typeface="Calibri"/>
                <a:cs typeface="Calibri"/>
                <a:sym typeface="Calibri"/>
              </a:rPr>
              <a:t>teaches</a:t>
            </a:r>
            <a:r>
              <a:rPr b="1" i="1" lang="en" sz="2400">
                <a:solidFill>
                  <a:schemeClr val="accent1"/>
                </a:solidFill>
                <a:latin typeface="Calibri"/>
                <a:ea typeface="Calibri"/>
                <a:cs typeface="Calibri"/>
                <a:sym typeface="Calibri"/>
              </a:rPr>
              <a:t> </a:t>
            </a:r>
            <a:r>
              <a:rPr b="1" i="1" lang="en" sz="2400">
                <a:solidFill>
                  <a:schemeClr val="dk1"/>
                </a:solidFill>
                <a:latin typeface="Calibri"/>
                <a:ea typeface="Calibri"/>
                <a:cs typeface="Calibri"/>
                <a:sym typeface="Calibri"/>
              </a:rPr>
              <a:t>…….</a:t>
            </a:r>
            <a:endParaRPr b="1" sz="2400">
              <a:solidFill>
                <a:schemeClr val="dk1"/>
              </a:solidFill>
              <a:latin typeface="Calibri"/>
              <a:ea typeface="Calibri"/>
              <a:cs typeface="Calibri"/>
              <a:sym typeface="Calibri"/>
            </a:endParaRPr>
          </a:p>
        </p:txBody>
      </p:sp>
      <p:grpSp>
        <p:nvGrpSpPr>
          <p:cNvPr id="584" name="Google Shape;584;p119"/>
          <p:cNvGrpSpPr/>
          <p:nvPr/>
        </p:nvGrpSpPr>
        <p:grpSpPr>
          <a:xfrm>
            <a:off x="2347684" y="2002180"/>
            <a:ext cx="5388077" cy="1537590"/>
            <a:chOff x="3625127" y="2604699"/>
            <a:chExt cx="7184103" cy="2050120"/>
          </a:xfrm>
        </p:grpSpPr>
        <p:sp>
          <p:nvSpPr>
            <p:cNvPr id="585" name="Google Shape;585;p119"/>
            <p:cNvSpPr txBox="1"/>
            <p:nvPr/>
          </p:nvSpPr>
          <p:spPr>
            <a:xfrm>
              <a:off x="3637414" y="2604699"/>
              <a:ext cx="5681400" cy="523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rgbClr val="FF0000"/>
                  </a:solidFill>
                  <a:latin typeface="Calibri"/>
                  <a:ea typeface="Calibri"/>
                  <a:cs typeface="Calibri"/>
                  <a:sym typeface="Calibri"/>
                </a:rPr>
                <a:t>Amino Acids</a:t>
              </a:r>
              <a:r>
                <a:rPr lang="en" sz="2100">
                  <a:solidFill>
                    <a:schemeClr val="dk1"/>
                  </a:solidFill>
                  <a:latin typeface="Calibri"/>
                  <a:ea typeface="Calibri"/>
                  <a:cs typeface="Calibri"/>
                  <a:sym typeface="Calibri"/>
                </a:rPr>
                <a:t>                      </a:t>
              </a:r>
              <a:r>
                <a:rPr lang="en" sz="2100">
                  <a:solidFill>
                    <a:srgbClr val="FF0000"/>
                  </a:solidFill>
                  <a:latin typeface="Calibri"/>
                  <a:ea typeface="Calibri"/>
                  <a:cs typeface="Calibri"/>
                  <a:sym typeface="Calibri"/>
                </a:rPr>
                <a:t>Proteins</a:t>
              </a:r>
              <a:endParaRPr sz="2100">
                <a:solidFill>
                  <a:srgbClr val="FF0000"/>
                </a:solidFill>
                <a:latin typeface="Calibri"/>
                <a:ea typeface="Calibri"/>
                <a:cs typeface="Calibri"/>
                <a:sym typeface="Calibri"/>
              </a:endParaRPr>
            </a:p>
          </p:txBody>
        </p:sp>
        <p:sp>
          <p:nvSpPr>
            <p:cNvPr id="586" name="Google Shape;586;p119"/>
            <p:cNvSpPr txBox="1"/>
            <p:nvPr/>
          </p:nvSpPr>
          <p:spPr>
            <a:xfrm>
              <a:off x="3625130" y="3072938"/>
              <a:ext cx="7184100" cy="523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rgbClr val="FF0000"/>
                  </a:solidFill>
                  <a:latin typeface="Calibri"/>
                  <a:ea typeface="Calibri"/>
                  <a:cs typeface="Calibri"/>
                  <a:sym typeface="Calibri"/>
                </a:rPr>
                <a:t>Carbohydrates</a:t>
              </a:r>
              <a:r>
                <a:rPr lang="en" sz="2100">
                  <a:solidFill>
                    <a:schemeClr val="dk1"/>
                  </a:solidFill>
                  <a:latin typeface="Calibri"/>
                  <a:ea typeface="Calibri"/>
                  <a:cs typeface="Calibri"/>
                  <a:sym typeface="Calibri"/>
                </a:rPr>
                <a:t>                  </a:t>
              </a:r>
              <a:r>
                <a:rPr lang="en" sz="2100">
                  <a:solidFill>
                    <a:srgbClr val="FF0000"/>
                  </a:solidFill>
                  <a:latin typeface="Calibri"/>
                  <a:ea typeface="Calibri"/>
                  <a:cs typeface="Calibri"/>
                  <a:sym typeface="Calibri"/>
                </a:rPr>
                <a:t>Glycogen / Cellulose</a:t>
              </a:r>
              <a:endParaRPr sz="2100">
                <a:solidFill>
                  <a:srgbClr val="FF0000"/>
                </a:solidFill>
                <a:latin typeface="Calibri"/>
                <a:ea typeface="Calibri"/>
                <a:cs typeface="Calibri"/>
                <a:sym typeface="Calibri"/>
              </a:endParaRPr>
            </a:p>
          </p:txBody>
        </p:sp>
        <p:sp>
          <p:nvSpPr>
            <p:cNvPr id="587" name="Google Shape;587;p119"/>
            <p:cNvSpPr txBox="1"/>
            <p:nvPr/>
          </p:nvSpPr>
          <p:spPr>
            <a:xfrm>
              <a:off x="3625130" y="3617238"/>
              <a:ext cx="6952800" cy="523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rgbClr val="FF0000"/>
                  </a:solidFill>
                  <a:latin typeface="Calibri"/>
                  <a:ea typeface="Calibri"/>
                  <a:cs typeface="Calibri"/>
                  <a:sym typeface="Calibri"/>
                </a:rPr>
                <a:t>Nucleotides</a:t>
              </a:r>
              <a:r>
                <a:rPr lang="en" sz="2100">
                  <a:solidFill>
                    <a:schemeClr val="dk1"/>
                  </a:solidFill>
                  <a:latin typeface="Calibri"/>
                  <a:ea typeface="Calibri"/>
                  <a:cs typeface="Calibri"/>
                  <a:sym typeface="Calibri"/>
                </a:rPr>
                <a:t>                       </a:t>
              </a:r>
              <a:r>
                <a:rPr lang="en" sz="2100">
                  <a:solidFill>
                    <a:srgbClr val="FF0000"/>
                  </a:solidFill>
                  <a:latin typeface="Calibri"/>
                  <a:ea typeface="Calibri"/>
                  <a:cs typeface="Calibri"/>
                  <a:sym typeface="Calibri"/>
                </a:rPr>
                <a:t>DNA / RNA</a:t>
              </a:r>
              <a:endParaRPr sz="2100">
                <a:solidFill>
                  <a:srgbClr val="FF0000"/>
                </a:solidFill>
                <a:latin typeface="Calibri"/>
                <a:ea typeface="Calibri"/>
                <a:cs typeface="Calibri"/>
                <a:sym typeface="Calibri"/>
              </a:endParaRPr>
            </a:p>
          </p:txBody>
        </p:sp>
        <p:sp>
          <p:nvSpPr>
            <p:cNvPr id="588" name="Google Shape;588;p119"/>
            <p:cNvSpPr txBox="1"/>
            <p:nvPr/>
          </p:nvSpPr>
          <p:spPr>
            <a:xfrm>
              <a:off x="3625127" y="4131619"/>
              <a:ext cx="6571500" cy="523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rgbClr val="FF0000"/>
                  </a:solidFill>
                  <a:latin typeface="Calibri"/>
                  <a:ea typeface="Calibri"/>
                  <a:cs typeface="Calibri"/>
                  <a:sym typeface="Calibri"/>
                </a:rPr>
                <a:t>Phospholipids</a:t>
              </a:r>
              <a:r>
                <a:rPr lang="en" sz="2100">
                  <a:solidFill>
                    <a:schemeClr val="dk1"/>
                  </a:solidFill>
                  <a:latin typeface="Calibri"/>
                  <a:ea typeface="Calibri"/>
                  <a:cs typeface="Calibri"/>
                  <a:sym typeface="Calibri"/>
                </a:rPr>
                <a:t>                   </a:t>
              </a:r>
              <a:r>
                <a:rPr lang="en" sz="2100">
                  <a:solidFill>
                    <a:srgbClr val="FF0000"/>
                  </a:solidFill>
                  <a:latin typeface="Calibri"/>
                  <a:ea typeface="Calibri"/>
                  <a:cs typeface="Calibri"/>
                  <a:sym typeface="Calibri"/>
                </a:rPr>
                <a:t>Membranes</a:t>
              </a:r>
              <a:endParaRPr sz="2100">
                <a:solidFill>
                  <a:srgbClr val="FF0000"/>
                </a:solidFill>
                <a:latin typeface="Calibri"/>
                <a:ea typeface="Calibri"/>
                <a:cs typeface="Calibri"/>
                <a:sym typeface="Calibri"/>
              </a:endParaRPr>
            </a:p>
          </p:txBody>
        </p:sp>
      </p:grpSp>
      <p:grpSp>
        <p:nvGrpSpPr>
          <p:cNvPr id="589" name="Google Shape;589;p119"/>
          <p:cNvGrpSpPr/>
          <p:nvPr/>
        </p:nvGrpSpPr>
        <p:grpSpPr>
          <a:xfrm>
            <a:off x="365723" y="1303521"/>
            <a:ext cx="8569855" cy="847360"/>
            <a:chOff x="543502" y="1830778"/>
            <a:chExt cx="10306500" cy="1129813"/>
          </a:xfrm>
        </p:grpSpPr>
        <p:grpSp>
          <p:nvGrpSpPr>
            <p:cNvPr id="590" name="Google Shape;590;p119"/>
            <p:cNvGrpSpPr/>
            <p:nvPr/>
          </p:nvGrpSpPr>
          <p:grpSpPr>
            <a:xfrm>
              <a:off x="543502" y="1830778"/>
              <a:ext cx="10306500" cy="1129813"/>
              <a:chOff x="395268" y="3473063"/>
              <a:chExt cx="10306500" cy="1175297"/>
            </a:xfrm>
          </p:grpSpPr>
          <p:sp>
            <p:nvSpPr>
              <p:cNvPr id="591" name="Google Shape;591;p119"/>
              <p:cNvSpPr txBox="1"/>
              <p:nvPr/>
            </p:nvSpPr>
            <p:spPr>
              <a:xfrm>
                <a:off x="395268" y="3655660"/>
                <a:ext cx="10306500" cy="992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t/>
                </a:r>
                <a:endParaRPr b="1" sz="2400">
                  <a:solidFill>
                    <a:srgbClr val="FF0000"/>
                  </a:solidFill>
                  <a:latin typeface="Calibri"/>
                  <a:ea typeface="Calibri"/>
                  <a:cs typeface="Calibri"/>
                  <a:sym typeface="Calibri"/>
                </a:endParaRPr>
              </a:p>
              <a:p>
                <a:pPr indent="0" lvl="0" marL="0" marR="0" rtl="0" algn="l">
                  <a:spcBef>
                    <a:spcPts val="0"/>
                  </a:spcBef>
                  <a:spcAft>
                    <a:spcPts val="0"/>
                  </a:spcAft>
                  <a:buNone/>
                </a:pPr>
                <a:r>
                  <a:t/>
                </a:r>
                <a:endParaRPr b="1" sz="1800">
                  <a:solidFill>
                    <a:schemeClr val="dk1"/>
                  </a:solidFill>
                  <a:latin typeface="Calibri"/>
                  <a:ea typeface="Calibri"/>
                  <a:cs typeface="Calibri"/>
                  <a:sym typeface="Calibri"/>
                </a:endParaRPr>
              </a:p>
            </p:txBody>
          </p:sp>
          <p:sp>
            <p:nvSpPr>
              <p:cNvPr id="592" name="Google Shape;592;p119"/>
              <p:cNvSpPr txBox="1"/>
              <p:nvPr/>
            </p:nvSpPr>
            <p:spPr>
              <a:xfrm>
                <a:off x="3285880" y="3473063"/>
                <a:ext cx="4184100" cy="480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 </a:t>
                </a:r>
                <a:r>
                  <a:rPr lang="en" sz="1400">
                    <a:solidFill>
                      <a:schemeClr val="dk1"/>
                    </a:solidFill>
                    <a:latin typeface="Calibri"/>
                    <a:ea typeface="Calibri"/>
                    <a:cs typeface="Calibri"/>
                    <a:sym typeface="Calibri"/>
                  </a:rPr>
                  <a:t>can be joined together to make </a:t>
                </a:r>
                <a:r>
                  <a:rPr lang="en" sz="1800">
                    <a:solidFill>
                      <a:schemeClr val="dk1"/>
                    </a:solidFill>
                    <a:latin typeface="Calibri"/>
                    <a:ea typeface="Calibri"/>
                    <a:cs typeface="Calibri"/>
                    <a:sym typeface="Calibri"/>
                  </a:rPr>
                  <a:t>---</a:t>
                </a:r>
                <a:endParaRPr sz="1400">
                  <a:solidFill>
                    <a:schemeClr val="dk1"/>
                  </a:solidFill>
                  <a:latin typeface="Calibri"/>
                  <a:ea typeface="Calibri"/>
                  <a:cs typeface="Calibri"/>
                  <a:sym typeface="Calibri"/>
                </a:endParaRPr>
              </a:p>
            </p:txBody>
          </p:sp>
        </p:grpSp>
        <p:sp>
          <p:nvSpPr>
            <p:cNvPr id="593" name="Google Shape;593;p119"/>
            <p:cNvSpPr/>
            <p:nvPr/>
          </p:nvSpPr>
          <p:spPr>
            <a:xfrm>
              <a:off x="3514293" y="2288493"/>
              <a:ext cx="3219900" cy="127500"/>
            </a:xfrm>
            <a:prstGeom prst="rightArrow">
              <a:avLst>
                <a:gd fmla="val 50000" name="adj1"/>
                <a:gd fmla="val 50000" name="adj2"/>
              </a:avLst>
            </a:prstGeom>
            <a:solidFill>
              <a:schemeClr val="dk1"/>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sp>
        <p:nvSpPr>
          <p:cNvPr id="594" name="Google Shape;594;p119"/>
          <p:cNvSpPr txBox="1"/>
          <p:nvPr/>
        </p:nvSpPr>
        <p:spPr>
          <a:xfrm>
            <a:off x="452006" y="4243366"/>
            <a:ext cx="44160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rgbClr val="FF0000"/>
                </a:solidFill>
                <a:latin typeface="Calibri"/>
                <a:ea typeface="Calibri"/>
                <a:cs typeface="Calibri"/>
                <a:sym typeface="Calibri"/>
              </a:rPr>
              <a:t>2.  Dehydration Synthesis</a:t>
            </a:r>
            <a:endParaRPr sz="1100"/>
          </a:p>
        </p:txBody>
      </p:sp>
      <p:cxnSp>
        <p:nvCxnSpPr>
          <p:cNvPr id="595" name="Google Shape;595;p119"/>
          <p:cNvCxnSpPr/>
          <p:nvPr/>
        </p:nvCxnSpPr>
        <p:spPr>
          <a:xfrm>
            <a:off x="4118468" y="2602311"/>
            <a:ext cx="749700" cy="0"/>
          </a:xfrm>
          <a:prstGeom prst="straightConnector1">
            <a:avLst/>
          </a:prstGeom>
          <a:noFill/>
          <a:ln cap="flat" cmpd="sng" w="28575">
            <a:solidFill>
              <a:schemeClr val="dk1"/>
            </a:solidFill>
            <a:prstDash val="solid"/>
            <a:miter lim="8000"/>
            <a:headEnd len="sm" w="sm" type="none"/>
            <a:tailEnd len="med" w="med" type="triangle"/>
          </a:ln>
        </p:spPr>
      </p:cxnSp>
      <p:cxnSp>
        <p:nvCxnSpPr>
          <p:cNvPr id="596" name="Google Shape;596;p119"/>
          <p:cNvCxnSpPr/>
          <p:nvPr/>
        </p:nvCxnSpPr>
        <p:spPr>
          <a:xfrm>
            <a:off x="4079268" y="3391409"/>
            <a:ext cx="844800" cy="0"/>
          </a:xfrm>
          <a:prstGeom prst="straightConnector1">
            <a:avLst/>
          </a:prstGeom>
          <a:noFill/>
          <a:ln cap="flat" cmpd="sng" w="28575">
            <a:solidFill>
              <a:schemeClr val="dk1"/>
            </a:solidFill>
            <a:prstDash val="solid"/>
            <a:miter lim="8000"/>
            <a:headEnd len="sm" w="sm" type="none"/>
            <a:tailEnd len="med" w="med" type="triangle"/>
          </a:ln>
        </p:spPr>
      </p:cxnSp>
      <p:cxnSp>
        <p:nvCxnSpPr>
          <p:cNvPr id="597" name="Google Shape;597;p119"/>
          <p:cNvCxnSpPr/>
          <p:nvPr/>
        </p:nvCxnSpPr>
        <p:spPr>
          <a:xfrm>
            <a:off x="3985750" y="3010613"/>
            <a:ext cx="836700" cy="0"/>
          </a:xfrm>
          <a:prstGeom prst="straightConnector1">
            <a:avLst/>
          </a:prstGeom>
          <a:noFill/>
          <a:ln cap="flat" cmpd="sng" w="28575">
            <a:solidFill>
              <a:schemeClr val="dk1"/>
            </a:solidFill>
            <a:prstDash val="solid"/>
            <a:miter lim="8000"/>
            <a:headEnd len="sm" w="sm" type="none"/>
            <a:tailEnd len="med" w="med" type="triangle"/>
          </a:ln>
        </p:spPr>
      </p:cxnSp>
      <p:cxnSp>
        <p:nvCxnSpPr>
          <p:cNvPr id="598" name="Google Shape;598;p119"/>
          <p:cNvCxnSpPr/>
          <p:nvPr/>
        </p:nvCxnSpPr>
        <p:spPr>
          <a:xfrm>
            <a:off x="3931085" y="2225384"/>
            <a:ext cx="937200" cy="0"/>
          </a:xfrm>
          <a:prstGeom prst="straightConnector1">
            <a:avLst/>
          </a:prstGeom>
          <a:noFill/>
          <a:ln cap="flat" cmpd="sng" w="28575">
            <a:solidFill>
              <a:schemeClr val="dk1"/>
            </a:solidFill>
            <a:prstDash val="solid"/>
            <a:miter lim="8000"/>
            <a:headEnd len="sm" w="sm" type="none"/>
            <a:tailEnd len="med" w="med" type="triangle"/>
          </a:ln>
        </p:spPr>
      </p:cxnSp>
      <p:sp>
        <p:nvSpPr>
          <p:cNvPr id="599" name="Google Shape;599;p119"/>
          <p:cNvSpPr txBox="1"/>
          <p:nvPr/>
        </p:nvSpPr>
        <p:spPr>
          <a:xfrm>
            <a:off x="775400" y="1178456"/>
            <a:ext cx="1711500" cy="808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400">
                <a:solidFill>
                  <a:srgbClr val="FF0000"/>
                </a:solidFill>
                <a:latin typeface="Calibri"/>
                <a:ea typeface="Calibri"/>
                <a:cs typeface="Calibri"/>
                <a:sym typeface="Calibri"/>
              </a:rPr>
              <a:t>Small Molecules</a:t>
            </a:r>
            <a:endParaRPr sz="1100"/>
          </a:p>
        </p:txBody>
      </p:sp>
      <p:sp>
        <p:nvSpPr>
          <p:cNvPr id="600" name="Google Shape;600;p119"/>
          <p:cNvSpPr txBox="1"/>
          <p:nvPr/>
        </p:nvSpPr>
        <p:spPr>
          <a:xfrm>
            <a:off x="5752255" y="1454243"/>
            <a:ext cx="2364600" cy="438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400">
                <a:solidFill>
                  <a:srgbClr val="FF0000"/>
                </a:solidFill>
                <a:latin typeface="Calibri"/>
                <a:ea typeface="Calibri"/>
                <a:cs typeface="Calibri"/>
                <a:sym typeface="Calibri"/>
              </a:rPr>
              <a:t>Macromolecules</a:t>
            </a:r>
            <a:endParaRPr sz="1100"/>
          </a:p>
        </p:txBody>
      </p:sp>
      <p:sp>
        <p:nvSpPr>
          <p:cNvPr id="601" name="Google Shape;601;p119"/>
          <p:cNvSpPr txBox="1"/>
          <p:nvPr/>
        </p:nvSpPr>
        <p:spPr>
          <a:xfrm>
            <a:off x="420446" y="1317175"/>
            <a:ext cx="6858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rgbClr val="FF0000"/>
                </a:solidFill>
                <a:latin typeface="Calibri"/>
                <a:ea typeface="Calibri"/>
                <a:cs typeface="Calibri"/>
                <a:sym typeface="Calibri"/>
              </a:rPr>
              <a:t>1.</a:t>
            </a:r>
            <a:endParaRPr sz="1100"/>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2" name="Shape 2032"/>
        <p:cNvGrpSpPr/>
        <p:nvPr/>
      </p:nvGrpSpPr>
      <p:grpSpPr>
        <a:xfrm>
          <a:off x="0" y="0"/>
          <a:ext cx="0" cy="0"/>
          <a:chOff x="0" y="0"/>
          <a:chExt cx="0" cy="0"/>
        </a:xfrm>
      </p:grpSpPr>
      <p:pic>
        <p:nvPicPr>
          <p:cNvPr id="2033" name="Google Shape;2033;p191"/>
          <p:cNvPicPr preferRelativeResize="0"/>
          <p:nvPr/>
        </p:nvPicPr>
        <p:blipFill>
          <a:blip r:embed="rId3">
            <a:alphaModFix/>
          </a:blip>
          <a:stretch>
            <a:fillRect/>
          </a:stretch>
        </p:blipFill>
        <p:spPr>
          <a:xfrm rot="-5400000">
            <a:off x="4123810" y="-1028165"/>
            <a:ext cx="956325" cy="9067269"/>
          </a:xfrm>
          <a:prstGeom prst="rect">
            <a:avLst/>
          </a:prstGeom>
          <a:noFill/>
          <a:ln>
            <a:noFill/>
          </a:ln>
        </p:spPr>
      </p:pic>
      <p:sp>
        <p:nvSpPr>
          <p:cNvPr id="2034" name="Google Shape;2034;p191"/>
          <p:cNvSpPr txBox="1"/>
          <p:nvPr>
            <p:ph type="title"/>
          </p:nvPr>
        </p:nvSpPr>
        <p:spPr>
          <a:xfrm>
            <a:off x="361475" y="0"/>
            <a:ext cx="8481000" cy="1878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000">
                <a:solidFill>
                  <a:schemeClr val="accent5"/>
                </a:solidFill>
              </a:rPr>
              <a:t>Chromosomes or homologous pair?</a:t>
            </a:r>
            <a:endParaRPr b="1" sz="3000">
              <a:solidFill>
                <a:schemeClr val="accent5"/>
              </a:solidFill>
            </a:endParaRPr>
          </a:p>
        </p:txBody>
      </p:sp>
      <p:pic>
        <p:nvPicPr>
          <p:cNvPr id="2035" name="Google Shape;2035;p191"/>
          <p:cNvPicPr preferRelativeResize="0"/>
          <p:nvPr/>
        </p:nvPicPr>
        <p:blipFill>
          <a:blip r:embed="rId4">
            <a:alphaModFix/>
          </a:blip>
          <a:stretch>
            <a:fillRect/>
          </a:stretch>
        </p:blipFill>
        <p:spPr>
          <a:xfrm rot="-6317011">
            <a:off x="4106925" y="-1361052"/>
            <a:ext cx="990101" cy="9133826"/>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9" name="Shape 2039"/>
        <p:cNvGrpSpPr/>
        <p:nvPr/>
      </p:nvGrpSpPr>
      <p:grpSpPr>
        <a:xfrm>
          <a:off x="0" y="0"/>
          <a:ext cx="0" cy="0"/>
          <a:chOff x="0" y="0"/>
          <a:chExt cx="0" cy="0"/>
        </a:xfrm>
      </p:grpSpPr>
      <p:pic>
        <p:nvPicPr>
          <p:cNvPr id="2040" name="Google Shape;2040;p192"/>
          <p:cNvPicPr preferRelativeResize="0"/>
          <p:nvPr/>
        </p:nvPicPr>
        <p:blipFill>
          <a:blip r:embed="rId3">
            <a:alphaModFix/>
          </a:blip>
          <a:stretch>
            <a:fillRect/>
          </a:stretch>
        </p:blipFill>
        <p:spPr>
          <a:xfrm rot="-5400000">
            <a:off x="4123810" y="-1028165"/>
            <a:ext cx="956325" cy="9067269"/>
          </a:xfrm>
          <a:prstGeom prst="rect">
            <a:avLst/>
          </a:prstGeom>
          <a:noFill/>
          <a:ln>
            <a:noFill/>
          </a:ln>
        </p:spPr>
      </p:pic>
      <p:sp>
        <p:nvSpPr>
          <p:cNvPr id="2041" name="Google Shape;2041;p192"/>
          <p:cNvSpPr txBox="1"/>
          <p:nvPr>
            <p:ph type="title"/>
          </p:nvPr>
        </p:nvSpPr>
        <p:spPr>
          <a:xfrm>
            <a:off x="361475" y="0"/>
            <a:ext cx="8481000" cy="1878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000">
                <a:solidFill>
                  <a:schemeClr val="accent5"/>
                </a:solidFill>
              </a:rPr>
              <a:t>Chromosomes or homologous pair?</a:t>
            </a:r>
            <a:endParaRPr b="1" sz="3000">
              <a:solidFill>
                <a:schemeClr val="accent5"/>
              </a:solidFill>
            </a:endParaRPr>
          </a:p>
          <a:p>
            <a:pPr indent="0" lvl="0" marL="0" rtl="0" algn="ctr">
              <a:spcBef>
                <a:spcPts val="0"/>
              </a:spcBef>
              <a:spcAft>
                <a:spcPts val="0"/>
              </a:spcAft>
              <a:buNone/>
            </a:pPr>
            <a:r>
              <a:t/>
            </a:r>
            <a:endParaRPr b="1" sz="3000">
              <a:solidFill>
                <a:schemeClr val="accent5"/>
              </a:solidFill>
            </a:endParaRPr>
          </a:p>
          <a:p>
            <a:pPr indent="0" lvl="0" marL="0" rtl="0" algn="ctr">
              <a:spcBef>
                <a:spcPts val="0"/>
              </a:spcBef>
              <a:spcAft>
                <a:spcPts val="0"/>
              </a:spcAft>
              <a:buNone/>
            </a:pPr>
            <a:r>
              <a:rPr b="1" lang="en" sz="3000">
                <a:solidFill>
                  <a:schemeClr val="accent5"/>
                </a:solidFill>
              </a:rPr>
              <a:t>What is your </a:t>
            </a:r>
            <a:r>
              <a:rPr b="1" lang="en" sz="3000">
                <a:solidFill>
                  <a:schemeClr val="accent5"/>
                </a:solidFill>
              </a:rPr>
              <a:t>evidence</a:t>
            </a:r>
            <a:r>
              <a:rPr b="1" lang="en" sz="3000">
                <a:solidFill>
                  <a:schemeClr val="accent5"/>
                </a:solidFill>
              </a:rPr>
              <a:t>?</a:t>
            </a:r>
            <a:endParaRPr b="1" sz="3000">
              <a:solidFill>
                <a:schemeClr val="accent5"/>
              </a:solidFill>
            </a:endParaRPr>
          </a:p>
        </p:txBody>
      </p:sp>
      <p:pic>
        <p:nvPicPr>
          <p:cNvPr id="2042" name="Google Shape;2042;p192"/>
          <p:cNvPicPr preferRelativeResize="0"/>
          <p:nvPr/>
        </p:nvPicPr>
        <p:blipFill>
          <a:blip r:embed="rId4">
            <a:alphaModFix/>
          </a:blip>
          <a:stretch>
            <a:fillRect/>
          </a:stretch>
        </p:blipFill>
        <p:spPr>
          <a:xfrm rot="-6317011">
            <a:off x="4106925" y="-1361052"/>
            <a:ext cx="990101" cy="9133826"/>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46" name="Shape 2046"/>
        <p:cNvGrpSpPr/>
        <p:nvPr/>
      </p:nvGrpSpPr>
      <p:grpSpPr>
        <a:xfrm>
          <a:off x="0" y="0"/>
          <a:ext cx="0" cy="0"/>
          <a:chOff x="0" y="0"/>
          <a:chExt cx="0" cy="0"/>
        </a:xfrm>
      </p:grpSpPr>
      <p:pic>
        <p:nvPicPr>
          <p:cNvPr id="2047" name="Google Shape;2047;p193"/>
          <p:cNvPicPr preferRelativeResize="0"/>
          <p:nvPr/>
        </p:nvPicPr>
        <p:blipFill>
          <a:blip r:embed="rId3">
            <a:alphaModFix/>
          </a:blip>
          <a:stretch>
            <a:fillRect/>
          </a:stretch>
        </p:blipFill>
        <p:spPr>
          <a:xfrm>
            <a:off x="0" y="374875"/>
            <a:ext cx="9144000" cy="4303054"/>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1" name="Shape 2051"/>
        <p:cNvGrpSpPr/>
        <p:nvPr/>
      </p:nvGrpSpPr>
      <p:grpSpPr>
        <a:xfrm>
          <a:off x="0" y="0"/>
          <a:ext cx="0" cy="0"/>
          <a:chOff x="0" y="0"/>
          <a:chExt cx="0" cy="0"/>
        </a:xfrm>
      </p:grpSpPr>
      <p:sp>
        <p:nvSpPr>
          <p:cNvPr id="2052" name="Google Shape;2052;p194"/>
          <p:cNvSpPr txBox="1"/>
          <p:nvPr>
            <p:ph type="title"/>
          </p:nvPr>
        </p:nvSpPr>
        <p:spPr>
          <a:xfrm>
            <a:off x="233200" y="-44150"/>
            <a:ext cx="84810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What does A mean?  a?</a:t>
            </a:r>
            <a:endParaRPr b="1"/>
          </a:p>
        </p:txBody>
      </p:sp>
      <p:pic>
        <p:nvPicPr>
          <p:cNvPr id="2053" name="Google Shape;2053;p194"/>
          <p:cNvPicPr preferRelativeResize="0"/>
          <p:nvPr/>
        </p:nvPicPr>
        <p:blipFill>
          <a:blip r:embed="rId3">
            <a:alphaModFix/>
          </a:blip>
          <a:stretch>
            <a:fillRect/>
          </a:stretch>
        </p:blipFill>
        <p:spPr>
          <a:xfrm rot="-5400000">
            <a:off x="5196425" y="2640525"/>
            <a:ext cx="3372024" cy="684700"/>
          </a:xfrm>
          <a:prstGeom prst="rect">
            <a:avLst/>
          </a:prstGeom>
          <a:noFill/>
          <a:ln>
            <a:noFill/>
          </a:ln>
        </p:spPr>
      </p:pic>
      <p:pic>
        <p:nvPicPr>
          <p:cNvPr id="2054" name="Google Shape;2054;p194"/>
          <p:cNvPicPr preferRelativeResize="0"/>
          <p:nvPr/>
        </p:nvPicPr>
        <p:blipFill>
          <a:blip r:embed="rId4">
            <a:alphaModFix/>
          </a:blip>
          <a:stretch>
            <a:fillRect/>
          </a:stretch>
        </p:blipFill>
        <p:spPr>
          <a:xfrm rot="-5400000">
            <a:off x="414087" y="2728663"/>
            <a:ext cx="3334076" cy="683200"/>
          </a:xfrm>
          <a:prstGeom prst="rect">
            <a:avLst/>
          </a:prstGeom>
          <a:noFill/>
          <a:ln>
            <a:noFill/>
          </a:ln>
        </p:spPr>
      </p:pic>
      <p:pic>
        <p:nvPicPr>
          <p:cNvPr id="2055" name="Google Shape;2055;p194"/>
          <p:cNvPicPr preferRelativeResize="0"/>
          <p:nvPr/>
        </p:nvPicPr>
        <p:blipFill>
          <a:blip r:embed="rId5">
            <a:alphaModFix/>
          </a:blip>
          <a:stretch>
            <a:fillRect/>
          </a:stretch>
        </p:blipFill>
        <p:spPr>
          <a:xfrm rot="-5400000">
            <a:off x="1111612" y="2729238"/>
            <a:ext cx="3335525" cy="683500"/>
          </a:xfrm>
          <a:prstGeom prst="rect">
            <a:avLst/>
          </a:prstGeom>
          <a:noFill/>
          <a:ln>
            <a:noFill/>
          </a:ln>
        </p:spPr>
      </p:pic>
      <p:pic>
        <p:nvPicPr>
          <p:cNvPr id="2056" name="Google Shape;2056;p194"/>
          <p:cNvPicPr preferRelativeResize="0"/>
          <p:nvPr/>
        </p:nvPicPr>
        <p:blipFill>
          <a:blip r:embed="rId6">
            <a:alphaModFix/>
          </a:blip>
          <a:stretch>
            <a:fillRect/>
          </a:stretch>
        </p:blipFill>
        <p:spPr>
          <a:xfrm rot="-5400000">
            <a:off x="4502312" y="2635625"/>
            <a:ext cx="3381126" cy="694475"/>
          </a:xfrm>
          <a:prstGeom prst="rect">
            <a:avLst/>
          </a:prstGeom>
          <a:noFill/>
          <a:ln>
            <a:noFill/>
          </a:ln>
        </p:spPr>
      </p:pic>
      <p:pic>
        <p:nvPicPr>
          <p:cNvPr id="2057" name="Google Shape;2057;p194"/>
          <p:cNvPicPr preferRelativeResize="0"/>
          <p:nvPr/>
        </p:nvPicPr>
        <p:blipFill>
          <a:blip r:embed="rId4">
            <a:alphaModFix/>
          </a:blip>
          <a:stretch>
            <a:fillRect/>
          </a:stretch>
        </p:blipFill>
        <p:spPr>
          <a:xfrm rot="-5400000">
            <a:off x="-1090813" y="2728663"/>
            <a:ext cx="3334076" cy="683200"/>
          </a:xfrm>
          <a:prstGeom prst="rect">
            <a:avLst/>
          </a:prstGeom>
          <a:noFill/>
          <a:ln>
            <a:noFill/>
          </a:ln>
        </p:spPr>
      </p:pic>
      <p:pic>
        <p:nvPicPr>
          <p:cNvPr id="2058" name="Google Shape;2058;p194"/>
          <p:cNvPicPr preferRelativeResize="0"/>
          <p:nvPr/>
        </p:nvPicPr>
        <p:blipFill>
          <a:blip r:embed="rId5">
            <a:alphaModFix/>
          </a:blip>
          <a:stretch>
            <a:fillRect/>
          </a:stretch>
        </p:blipFill>
        <p:spPr>
          <a:xfrm rot="-5400000">
            <a:off x="-393288" y="2729238"/>
            <a:ext cx="3335525" cy="683500"/>
          </a:xfrm>
          <a:prstGeom prst="rect">
            <a:avLst/>
          </a:prstGeom>
          <a:noFill/>
          <a:ln>
            <a:noFill/>
          </a:ln>
        </p:spPr>
      </p:pic>
      <p:pic>
        <p:nvPicPr>
          <p:cNvPr id="2059" name="Google Shape;2059;p194"/>
          <p:cNvPicPr preferRelativeResize="0"/>
          <p:nvPr/>
        </p:nvPicPr>
        <p:blipFill>
          <a:blip r:embed="rId3">
            <a:alphaModFix/>
          </a:blip>
          <a:stretch>
            <a:fillRect/>
          </a:stretch>
        </p:blipFill>
        <p:spPr>
          <a:xfrm rot="-5400000">
            <a:off x="6728000" y="2620775"/>
            <a:ext cx="3372024" cy="684700"/>
          </a:xfrm>
          <a:prstGeom prst="rect">
            <a:avLst/>
          </a:prstGeom>
          <a:noFill/>
          <a:ln>
            <a:noFill/>
          </a:ln>
        </p:spPr>
      </p:pic>
      <p:pic>
        <p:nvPicPr>
          <p:cNvPr id="2060" name="Google Shape;2060;p194"/>
          <p:cNvPicPr preferRelativeResize="0"/>
          <p:nvPr/>
        </p:nvPicPr>
        <p:blipFill>
          <a:blip r:embed="rId6">
            <a:alphaModFix/>
          </a:blip>
          <a:stretch>
            <a:fillRect/>
          </a:stretch>
        </p:blipFill>
        <p:spPr>
          <a:xfrm rot="-5400000">
            <a:off x="6033887" y="2615875"/>
            <a:ext cx="3381126" cy="694475"/>
          </a:xfrm>
          <a:prstGeom prst="rect">
            <a:avLst/>
          </a:prstGeom>
          <a:noFill/>
          <a:ln>
            <a:noFill/>
          </a:ln>
        </p:spPr>
      </p:pic>
      <p:sp>
        <p:nvSpPr>
          <p:cNvPr id="2061" name="Google Shape;2061;p194"/>
          <p:cNvSpPr txBox="1"/>
          <p:nvPr/>
        </p:nvSpPr>
        <p:spPr>
          <a:xfrm>
            <a:off x="417425" y="17770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2062" name="Google Shape;2062;p194"/>
          <p:cNvSpPr txBox="1"/>
          <p:nvPr/>
        </p:nvSpPr>
        <p:spPr>
          <a:xfrm>
            <a:off x="1060125" y="17588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2063" name="Google Shape;2063;p194"/>
          <p:cNvSpPr txBox="1"/>
          <p:nvPr/>
        </p:nvSpPr>
        <p:spPr>
          <a:xfrm>
            <a:off x="1951800" y="17679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2064" name="Google Shape;2064;p194"/>
          <p:cNvSpPr txBox="1"/>
          <p:nvPr/>
        </p:nvSpPr>
        <p:spPr>
          <a:xfrm>
            <a:off x="2594500" y="17497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2065" name="Google Shape;2065;p194"/>
          <p:cNvSpPr txBox="1"/>
          <p:nvPr/>
        </p:nvSpPr>
        <p:spPr>
          <a:xfrm>
            <a:off x="6092775" y="17588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2066" name="Google Shape;2066;p194"/>
          <p:cNvSpPr txBox="1"/>
          <p:nvPr/>
        </p:nvSpPr>
        <p:spPr>
          <a:xfrm>
            <a:off x="8315050" y="1667200"/>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2067" name="Google Shape;2067;p194"/>
          <p:cNvSpPr txBox="1"/>
          <p:nvPr/>
        </p:nvSpPr>
        <p:spPr>
          <a:xfrm>
            <a:off x="7631625" y="16735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sp>
        <p:nvSpPr>
          <p:cNvPr id="2068" name="Google Shape;2068;p194"/>
          <p:cNvSpPr txBox="1"/>
          <p:nvPr/>
        </p:nvSpPr>
        <p:spPr>
          <a:xfrm>
            <a:off x="6663063" y="1749725"/>
            <a:ext cx="2766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EFEFE"/>
                </a:solidFill>
                <a:latin typeface="Calibri"/>
                <a:ea typeface="Calibri"/>
                <a:cs typeface="Calibri"/>
                <a:sym typeface="Calibri"/>
              </a:rPr>
              <a:t>A</a:t>
            </a:r>
            <a:endParaRPr b="1" sz="3000">
              <a:solidFill>
                <a:srgbClr val="FEFEFE"/>
              </a:solidFill>
              <a:latin typeface="Calibri"/>
              <a:ea typeface="Calibri"/>
              <a:cs typeface="Calibri"/>
              <a:sym typeface="Calibri"/>
            </a:endParaRPr>
          </a:p>
        </p:txBody>
      </p:sp>
      <p:pic>
        <p:nvPicPr>
          <p:cNvPr id="2069" name="Google Shape;2069;p194"/>
          <p:cNvPicPr preferRelativeResize="0"/>
          <p:nvPr/>
        </p:nvPicPr>
        <p:blipFill>
          <a:blip r:embed="rId7">
            <a:alphaModFix/>
          </a:blip>
          <a:stretch>
            <a:fillRect/>
          </a:stretch>
        </p:blipFill>
        <p:spPr>
          <a:xfrm>
            <a:off x="4072704" y="1984275"/>
            <a:ext cx="821350" cy="1997176"/>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3" name="Shape 2073"/>
        <p:cNvGrpSpPr/>
        <p:nvPr/>
      </p:nvGrpSpPr>
      <p:grpSpPr>
        <a:xfrm>
          <a:off x="0" y="0"/>
          <a:ext cx="0" cy="0"/>
          <a:chOff x="0" y="0"/>
          <a:chExt cx="0" cy="0"/>
        </a:xfrm>
      </p:grpSpPr>
      <p:pic>
        <p:nvPicPr>
          <p:cNvPr id="2074" name="Google Shape;2074;p195"/>
          <p:cNvPicPr preferRelativeResize="0"/>
          <p:nvPr/>
        </p:nvPicPr>
        <p:blipFill>
          <a:blip r:embed="rId3">
            <a:alphaModFix/>
          </a:blip>
          <a:stretch>
            <a:fillRect/>
          </a:stretch>
        </p:blipFill>
        <p:spPr>
          <a:xfrm rot="-6086374">
            <a:off x="3999662" y="-2201850"/>
            <a:ext cx="990100" cy="9133824"/>
          </a:xfrm>
          <a:prstGeom prst="rect">
            <a:avLst/>
          </a:prstGeom>
          <a:noFill/>
          <a:ln>
            <a:noFill/>
          </a:ln>
        </p:spPr>
      </p:pic>
      <p:pic>
        <p:nvPicPr>
          <p:cNvPr id="2075" name="Google Shape;2075;p195"/>
          <p:cNvPicPr preferRelativeResize="0"/>
          <p:nvPr/>
        </p:nvPicPr>
        <p:blipFill>
          <a:blip r:embed="rId4">
            <a:alphaModFix/>
          </a:blip>
          <a:stretch>
            <a:fillRect/>
          </a:stretch>
        </p:blipFill>
        <p:spPr>
          <a:xfrm rot="-4633945">
            <a:off x="4093836" y="-2135141"/>
            <a:ext cx="956325" cy="9067271"/>
          </a:xfrm>
          <a:prstGeom prst="rect">
            <a:avLst/>
          </a:prstGeom>
          <a:noFill/>
          <a:ln>
            <a:noFill/>
          </a:ln>
        </p:spPr>
      </p:pic>
      <p:sp>
        <p:nvSpPr>
          <p:cNvPr id="2076" name="Google Shape;2076;p195"/>
          <p:cNvSpPr txBox="1"/>
          <p:nvPr/>
        </p:nvSpPr>
        <p:spPr>
          <a:xfrm>
            <a:off x="159288" y="3485750"/>
            <a:ext cx="8825400" cy="1293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600">
                <a:latin typeface="Calibri"/>
                <a:ea typeface="Calibri"/>
                <a:cs typeface="Calibri"/>
                <a:sym typeface="Calibri"/>
              </a:rPr>
              <a:t>These are </a:t>
            </a:r>
            <a:r>
              <a:rPr b="1" lang="en" sz="3600">
                <a:solidFill>
                  <a:srgbClr val="E94594"/>
                </a:solidFill>
                <a:latin typeface="Calibri"/>
                <a:ea typeface="Calibri"/>
                <a:cs typeface="Calibri"/>
                <a:sym typeface="Calibri"/>
              </a:rPr>
              <a:t>99%</a:t>
            </a:r>
            <a:r>
              <a:rPr b="1" lang="en" sz="3600">
                <a:latin typeface="Calibri"/>
                <a:ea typeface="Calibri"/>
                <a:cs typeface="Calibri"/>
                <a:sym typeface="Calibri"/>
              </a:rPr>
              <a:t> the same…</a:t>
            </a:r>
            <a:endParaRPr b="1" sz="3600">
              <a:latin typeface="Calibri"/>
              <a:ea typeface="Calibri"/>
              <a:cs typeface="Calibri"/>
              <a:sym typeface="Calibri"/>
            </a:endParaRPr>
          </a:p>
          <a:p>
            <a:pPr indent="0" lvl="0" marL="0" rtl="0" algn="ctr">
              <a:spcBef>
                <a:spcPts val="0"/>
              </a:spcBef>
              <a:spcAft>
                <a:spcPts val="0"/>
              </a:spcAft>
              <a:buNone/>
            </a:pPr>
            <a:r>
              <a:rPr b="1" lang="en" sz="3600">
                <a:latin typeface="Calibri"/>
                <a:ea typeface="Calibri"/>
                <a:cs typeface="Calibri"/>
                <a:sym typeface="Calibri"/>
              </a:rPr>
              <a:t>Humans are </a:t>
            </a:r>
            <a:r>
              <a:rPr b="1" lang="en" sz="3600">
                <a:solidFill>
                  <a:schemeClr val="accent5"/>
                </a:solidFill>
                <a:latin typeface="Calibri"/>
                <a:ea typeface="Calibri"/>
                <a:cs typeface="Calibri"/>
                <a:sym typeface="Calibri"/>
              </a:rPr>
              <a:t>99.9%</a:t>
            </a:r>
            <a:r>
              <a:rPr b="1" lang="en" sz="3600">
                <a:latin typeface="Calibri"/>
                <a:ea typeface="Calibri"/>
                <a:cs typeface="Calibri"/>
                <a:sym typeface="Calibri"/>
              </a:rPr>
              <a:t> the same.</a:t>
            </a:r>
            <a:endParaRPr b="1" sz="3600">
              <a:latin typeface="Calibri"/>
              <a:ea typeface="Calibri"/>
              <a:cs typeface="Calibri"/>
              <a:sym typeface="Calibri"/>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0" name="Shape 2080"/>
        <p:cNvGrpSpPr/>
        <p:nvPr/>
      </p:nvGrpSpPr>
      <p:grpSpPr>
        <a:xfrm>
          <a:off x="0" y="0"/>
          <a:ext cx="0" cy="0"/>
          <a:chOff x="0" y="0"/>
          <a:chExt cx="0" cy="0"/>
        </a:xfrm>
      </p:grpSpPr>
      <p:pic>
        <p:nvPicPr>
          <p:cNvPr id="2081" name="Google Shape;2081;p196"/>
          <p:cNvPicPr preferRelativeResize="0"/>
          <p:nvPr/>
        </p:nvPicPr>
        <p:blipFill rotWithShape="1">
          <a:blip r:embed="rId3">
            <a:alphaModFix/>
          </a:blip>
          <a:srcRect b="65803" l="0" r="0" t="0"/>
          <a:stretch/>
        </p:blipFill>
        <p:spPr>
          <a:xfrm>
            <a:off x="1384900" y="1278900"/>
            <a:ext cx="7041999" cy="3185951"/>
          </a:xfrm>
          <a:prstGeom prst="rect">
            <a:avLst/>
          </a:prstGeom>
          <a:noFill/>
          <a:ln>
            <a:noFill/>
          </a:ln>
        </p:spPr>
      </p:pic>
      <p:sp>
        <p:nvSpPr>
          <p:cNvPr id="2082" name="Google Shape;2082;p196"/>
          <p:cNvSpPr txBox="1"/>
          <p:nvPr/>
        </p:nvSpPr>
        <p:spPr>
          <a:xfrm>
            <a:off x="1890600" y="1305900"/>
            <a:ext cx="72534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accent5"/>
                </a:solidFill>
                <a:latin typeface="Calibri"/>
                <a:ea typeface="Calibri"/>
                <a:cs typeface="Calibri"/>
                <a:sym typeface="Calibri"/>
              </a:rPr>
              <a:t>I think a chromosome is…</a:t>
            </a:r>
            <a:endParaRPr b="1" sz="3000">
              <a:solidFill>
                <a:schemeClr val="accent5"/>
              </a:solidFill>
              <a:latin typeface="Calibri"/>
              <a:ea typeface="Calibri"/>
              <a:cs typeface="Calibri"/>
              <a:sym typeface="Calibri"/>
            </a:endParaRPr>
          </a:p>
        </p:txBody>
      </p:sp>
      <p:sp>
        <p:nvSpPr>
          <p:cNvPr id="2083" name="Google Shape;2083;p196"/>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What is a chromosome?</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7" name="Shape 2087"/>
        <p:cNvGrpSpPr/>
        <p:nvPr/>
      </p:nvGrpSpPr>
      <p:grpSpPr>
        <a:xfrm>
          <a:off x="0" y="0"/>
          <a:ext cx="0" cy="0"/>
          <a:chOff x="0" y="0"/>
          <a:chExt cx="0" cy="0"/>
        </a:xfrm>
      </p:grpSpPr>
      <p:sp>
        <p:nvSpPr>
          <p:cNvPr id="2088" name="Google Shape;2088;p197"/>
          <p:cNvSpPr txBox="1"/>
          <p:nvPr>
            <p:ph idx="1" type="body"/>
          </p:nvPr>
        </p:nvSpPr>
        <p:spPr>
          <a:xfrm>
            <a:off x="767850" y="63500"/>
            <a:ext cx="7971000" cy="41040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b="1" lang="en" sz="3600">
                <a:solidFill>
                  <a:schemeClr val="accent1"/>
                </a:solidFill>
              </a:rPr>
              <a:t>“To improve understanding of topics related to genetic information flow, we suggest that instructors use pedagogies and activities that prime students for making connections between chromosome structure and cellular processes.”</a:t>
            </a:r>
            <a:endParaRPr b="1" sz="3600">
              <a:solidFill>
                <a:schemeClr val="accent1"/>
              </a:solidFill>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2" name="Shape 2092"/>
        <p:cNvGrpSpPr/>
        <p:nvPr/>
      </p:nvGrpSpPr>
      <p:grpSpPr>
        <a:xfrm>
          <a:off x="0" y="0"/>
          <a:ext cx="0" cy="0"/>
          <a:chOff x="0" y="0"/>
          <a:chExt cx="0" cy="0"/>
        </a:xfrm>
      </p:grpSpPr>
      <p:sp>
        <p:nvSpPr>
          <p:cNvPr id="2093" name="Google Shape;2093;p198"/>
          <p:cNvSpPr txBox="1"/>
          <p:nvPr>
            <p:ph type="title"/>
          </p:nvPr>
        </p:nvSpPr>
        <p:spPr>
          <a:xfrm>
            <a:off x="668050" y="41300"/>
            <a:ext cx="8128800" cy="97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600"/>
              <a:t>What connections are your students possibly “failing to transfer”?</a:t>
            </a:r>
            <a:endParaRPr b="1" sz="3600"/>
          </a:p>
        </p:txBody>
      </p:sp>
      <p:pic>
        <p:nvPicPr>
          <p:cNvPr id="2094" name="Google Shape;2094;p198"/>
          <p:cNvPicPr preferRelativeResize="0"/>
          <p:nvPr/>
        </p:nvPicPr>
        <p:blipFill>
          <a:blip r:embed="rId3">
            <a:alphaModFix/>
          </a:blip>
          <a:stretch>
            <a:fillRect/>
          </a:stretch>
        </p:blipFill>
        <p:spPr>
          <a:xfrm rot="285439">
            <a:off x="8112625" y="2450900"/>
            <a:ext cx="938442" cy="2280325"/>
          </a:xfrm>
          <a:prstGeom prst="rect">
            <a:avLst/>
          </a:prstGeom>
          <a:noFill/>
          <a:ln>
            <a:noFill/>
          </a:ln>
        </p:spPr>
      </p:pic>
      <p:pic>
        <p:nvPicPr>
          <p:cNvPr id="2095" name="Google Shape;2095;p198"/>
          <p:cNvPicPr preferRelativeResize="0"/>
          <p:nvPr/>
        </p:nvPicPr>
        <p:blipFill>
          <a:blip r:embed="rId4">
            <a:alphaModFix/>
          </a:blip>
          <a:stretch>
            <a:fillRect/>
          </a:stretch>
        </p:blipFill>
        <p:spPr>
          <a:xfrm>
            <a:off x="3104051" y="1515152"/>
            <a:ext cx="1284900" cy="1924625"/>
          </a:xfrm>
          <a:prstGeom prst="rect">
            <a:avLst/>
          </a:prstGeom>
          <a:noFill/>
          <a:ln>
            <a:noFill/>
          </a:ln>
        </p:spPr>
      </p:pic>
      <p:pic>
        <p:nvPicPr>
          <p:cNvPr id="2096" name="Google Shape;2096;p198"/>
          <p:cNvPicPr preferRelativeResize="0"/>
          <p:nvPr/>
        </p:nvPicPr>
        <p:blipFill>
          <a:blip r:embed="rId5">
            <a:alphaModFix/>
          </a:blip>
          <a:stretch>
            <a:fillRect/>
          </a:stretch>
        </p:blipFill>
        <p:spPr>
          <a:xfrm>
            <a:off x="4388950" y="2628208"/>
            <a:ext cx="1913600" cy="2272400"/>
          </a:xfrm>
          <a:prstGeom prst="rect">
            <a:avLst/>
          </a:prstGeom>
          <a:noFill/>
          <a:ln>
            <a:noFill/>
          </a:ln>
        </p:spPr>
      </p:pic>
      <p:pic>
        <p:nvPicPr>
          <p:cNvPr id="2097" name="Google Shape;2097;p198"/>
          <p:cNvPicPr preferRelativeResize="0"/>
          <p:nvPr/>
        </p:nvPicPr>
        <p:blipFill>
          <a:blip r:embed="rId6">
            <a:alphaModFix/>
          </a:blip>
          <a:stretch>
            <a:fillRect/>
          </a:stretch>
        </p:blipFill>
        <p:spPr>
          <a:xfrm rot="4159629">
            <a:off x="382828" y="1784750"/>
            <a:ext cx="3490775" cy="3049175"/>
          </a:xfrm>
          <a:prstGeom prst="rect">
            <a:avLst/>
          </a:prstGeom>
          <a:noFill/>
          <a:ln>
            <a:noFill/>
          </a:ln>
        </p:spPr>
      </p:pic>
      <p:pic>
        <p:nvPicPr>
          <p:cNvPr id="2098" name="Google Shape;2098;p198"/>
          <p:cNvPicPr preferRelativeResize="0"/>
          <p:nvPr/>
        </p:nvPicPr>
        <p:blipFill>
          <a:blip r:embed="rId7">
            <a:alphaModFix/>
          </a:blip>
          <a:stretch>
            <a:fillRect/>
          </a:stretch>
        </p:blipFill>
        <p:spPr>
          <a:xfrm>
            <a:off x="6577163" y="1428125"/>
            <a:ext cx="1392500" cy="2775149"/>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2" name="Shape 2102"/>
        <p:cNvGrpSpPr/>
        <p:nvPr/>
      </p:nvGrpSpPr>
      <p:grpSpPr>
        <a:xfrm>
          <a:off x="0" y="0"/>
          <a:ext cx="0" cy="0"/>
          <a:chOff x="0" y="0"/>
          <a:chExt cx="0" cy="0"/>
        </a:xfrm>
      </p:grpSpPr>
      <p:grpSp>
        <p:nvGrpSpPr>
          <p:cNvPr id="2103" name="Google Shape;2103;p199"/>
          <p:cNvGrpSpPr/>
          <p:nvPr/>
        </p:nvGrpSpPr>
        <p:grpSpPr>
          <a:xfrm>
            <a:off x="662544" y="1758517"/>
            <a:ext cx="7987399" cy="2228662"/>
            <a:chOff x="-125400" y="1713550"/>
            <a:chExt cx="9269350" cy="2334900"/>
          </a:xfrm>
        </p:grpSpPr>
        <p:pic>
          <p:nvPicPr>
            <p:cNvPr id="2104" name="Google Shape;2104;p199"/>
            <p:cNvPicPr preferRelativeResize="0"/>
            <p:nvPr/>
          </p:nvPicPr>
          <p:blipFill>
            <a:blip r:embed="rId3">
              <a:alphaModFix/>
            </a:blip>
            <a:stretch>
              <a:fillRect/>
            </a:stretch>
          </p:blipFill>
          <p:spPr>
            <a:xfrm rot="-5400000">
              <a:off x="3952512" y="-2185575"/>
              <a:ext cx="990100" cy="9133824"/>
            </a:xfrm>
            <a:prstGeom prst="rect">
              <a:avLst/>
            </a:prstGeom>
            <a:noFill/>
            <a:ln>
              <a:noFill/>
            </a:ln>
          </p:spPr>
        </p:pic>
        <p:pic>
          <p:nvPicPr>
            <p:cNvPr id="2105" name="Google Shape;2105;p199"/>
            <p:cNvPicPr preferRelativeResize="0"/>
            <p:nvPr/>
          </p:nvPicPr>
          <p:blipFill>
            <a:blip r:embed="rId4">
              <a:alphaModFix/>
            </a:blip>
            <a:stretch>
              <a:fillRect/>
            </a:stretch>
          </p:blipFill>
          <p:spPr>
            <a:xfrm rot="-5400000">
              <a:off x="3969397" y="-1115740"/>
              <a:ext cx="956325" cy="9067269"/>
            </a:xfrm>
            <a:prstGeom prst="rect">
              <a:avLst/>
            </a:prstGeom>
            <a:noFill/>
            <a:ln>
              <a:noFill/>
            </a:ln>
          </p:spPr>
        </p:pic>
        <p:sp>
          <p:nvSpPr>
            <p:cNvPr id="2106" name="Google Shape;2106;p199"/>
            <p:cNvSpPr/>
            <p:nvPr/>
          </p:nvSpPr>
          <p:spPr>
            <a:xfrm>
              <a:off x="-125400" y="1865450"/>
              <a:ext cx="4321500" cy="2030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7" name="Google Shape;2107;p199"/>
            <p:cNvSpPr/>
            <p:nvPr/>
          </p:nvSpPr>
          <p:spPr>
            <a:xfrm>
              <a:off x="7991350" y="1713550"/>
              <a:ext cx="1152600" cy="2334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08" name="Google Shape;2108;p199"/>
            <p:cNvPicPr preferRelativeResize="0"/>
            <p:nvPr/>
          </p:nvPicPr>
          <p:blipFill>
            <a:blip r:embed="rId5">
              <a:alphaModFix/>
            </a:blip>
            <a:stretch>
              <a:fillRect/>
            </a:stretch>
          </p:blipFill>
          <p:spPr>
            <a:xfrm>
              <a:off x="7926375" y="1886275"/>
              <a:ext cx="1084050" cy="2030700"/>
            </a:xfrm>
            <a:prstGeom prst="rect">
              <a:avLst/>
            </a:prstGeom>
            <a:noFill/>
            <a:ln>
              <a:noFill/>
            </a:ln>
          </p:spPr>
        </p:pic>
        <p:pic>
          <p:nvPicPr>
            <p:cNvPr id="2109" name="Google Shape;2109;p199"/>
            <p:cNvPicPr preferRelativeResize="0"/>
            <p:nvPr/>
          </p:nvPicPr>
          <p:blipFill>
            <a:blip r:embed="rId6">
              <a:alphaModFix/>
            </a:blip>
            <a:stretch>
              <a:fillRect/>
            </a:stretch>
          </p:blipFill>
          <p:spPr>
            <a:xfrm>
              <a:off x="0" y="1886275"/>
              <a:ext cx="4196224" cy="2030700"/>
            </a:xfrm>
            <a:prstGeom prst="rect">
              <a:avLst/>
            </a:prstGeom>
            <a:noFill/>
            <a:ln>
              <a:noFill/>
            </a:ln>
          </p:spPr>
        </p:pic>
        <p:sp>
          <p:nvSpPr>
            <p:cNvPr id="2110" name="Google Shape;2110;p199"/>
            <p:cNvSpPr/>
            <p:nvPr/>
          </p:nvSpPr>
          <p:spPr>
            <a:xfrm>
              <a:off x="4202425" y="1874075"/>
              <a:ext cx="3723900" cy="91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1" name="Google Shape;2111;p199"/>
            <p:cNvSpPr/>
            <p:nvPr/>
          </p:nvSpPr>
          <p:spPr>
            <a:xfrm>
              <a:off x="4202425" y="2788475"/>
              <a:ext cx="3723900" cy="91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2" name="Google Shape;2112;p199"/>
            <p:cNvSpPr/>
            <p:nvPr/>
          </p:nvSpPr>
          <p:spPr>
            <a:xfrm>
              <a:off x="4202425" y="2932075"/>
              <a:ext cx="3723900" cy="91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3" name="Google Shape;2113;p199"/>
            <p:cNvSpPr/>
            <p:nvPr/>
          </p:nvSpPr>
          <p:spPr>
            <a:xfrm>
              <a:off x="4202425" y="3804550"/>
              <a:ext cx="3723900" cy="91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14" name="Google Shape;2114;p199"/>
          <p:cNvSpPr txBox="1"/>
          <p:nvPr>
            <p:ph type="title"/>
          </p:nvPr>
        </p:nvSpPr>
        <p:spPr>
          <a:xfrm>
            <a:off x="591850" y="112082"/>
            <a:ext cx="81288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What if we could…</a:t>
            </a:r>
            <a:endParaRPr b="1"/>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8" name="Shape 2118"/>
        <p:cNvGrpSpPr/>
        <p:nvPr/>
      </p:nvGrpSpPr>
      <p:grpSpPr>
        <a:xfrm>
          <a:off x="0" y="0"/>
          <a:ext cx="0" cy="0"/>
          <a:chOff x="0" y="0"/>
          <a:chExt cx="0" cy="0"/>
        </a:xfrm>
      </p:grpSpPr>
      <p:sp>
        <p:nvSpPr>
          <p:cNvPr id="2119" name="Google Shape;2119;p200"/>
          <p:cNvSpPr txBox="1"/>
          <p:nvPr>
            <p:ph type="title"/>
          </p:nvPr>
        </p:nvSpPr>
        <p:spPr>
          <a:xfrm>
            <a:off x="591850" y="159270"/>
            <a:ext cx="81288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600"/>
              <a:t>Wait!  What???</a:t>
            </a:r>
            <a:endParaRPr b="1" sz="3600"/>
          </a:p>
          <a:p>
            <a:pPr indent="0" lvl="0" marL="0" rtl="0" algn="ctr">
              <a:spcBef>
                <a:spcPts val="0"/>
              </a:spcBef>
              <a:spcAft>
                <a:spcPts val="0"/>
              </a:spcAft>
              <a:buNone/>
            </a:pPr>
            <a:r>
              <a:rPr b="1" lang="en" sz="3600"/>
              <a:t>EVEN BETTER!</a:t>
            </a:r>
            <a:endParaRPr b="1" sz="3600"/>
          </a:p>
        </p:txBody>
      </p:sp>
      <p:pic>
        <p:nvPicPr>
          <p:cNvPr id="2120" name="Google Shape;2120;p200"/>
          <p:cNvPicPr preferRelativeResize="0"/>
          <p:nvPr/>
        </p:nvPicPr>
        <p:blipFill>
          <a:blip r:embed="rId3">
            <a:alphaModFix/>
          </a:blip>
          <a:stretch>
            <a:fillRect/>
          </a:stretch>
        </p:blipFill>
        <p:spPr>
          <a:xfrm rot="-5400000">
            <a:off x="4327513" y="-1622063"/>
            <a:ext cx="872250" cy="834757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p120"/>
          <p:cNvSpPr/>
          <p:nvPr/>
        </p:nvSpPr>
        <p:spPr>
          <a:xfrm>
            <a:off x="5039916" y="1118120"/>
            <a:ext cx="2847900" cy="1952700"/>
          </a:xfrm>
          <a:prstGeom prst="roundRect">
            <a:avLst>
              <a:gd fmla="val 16667" name="adj"/>
            </a:avLst>
          </a:prstGeom>
          <a:solidFill>
            <a:srgbClr val="F2F2F2"/>
          </a:solidFill>
          <a:ln cap="flat" cmpd="sng" w="2857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07" name="Google Shape;607;p120"/>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p>
            <a:pPr indent="0" lvl="0" marL="0" marR="0" rtl="0" algn="ctr">
              <a:lnSpc>
                <a:spcPct val="100000"/>
              </a:lnSpc>
              <a:spcBef>
                <a:spcPts val="0"/>
              </a:spcBef>
              <a:spcAft>
                <a:spcPts val="0"/>
              </a:spcAft>
              <a:buClr>
                <a:srgbClr val="FFFFFF"/>
              </a:buClr>
              <a:buSzPts val="900"/>
              <a:buFont typeface="Calibri"/>
              <a:buNone/>
            </a:pPr>
            <a:fld id="{00000000-1234-1234-1234-123412341234}" type="slidenum">
              <a:rPr b="1" i="0" lang="en" sz="900" u="none" cap="none" strike="noStrike">
                <a:solidFill>
                  <a:srgbClr val="FFFFFF"/>
                </a:solidFill>
                <a:latin typeface="Calibri"/>
                <a:ea typeface="Calibri"/>
                <a:cs typeface="Calibri"/>
                <a:sym typeface="Calibri"/>
              </a:rPr>
              <a:t>‹#›</a:t>
            </a:fld>
            <a:endParaRPr b="1" i="0" sz="900" u="none" cap="none" strike="noStrike">
              <a:solidFill>
                <a:srgbClr val="FFFFFF"/>
              </a:solidFill>
              <a:latin typeface="Calibri"/>
              <a:ea typeface="Calibri"/>
              <a:cs typeface="Calibri"/>
              <a:sym typeface="Calibri"/>
            </a:endParaRPr>
          </a:p>
        </p:txBody>
      </p:sp>
      <p:sp>
        <p:nvSpPr>
          <p:cNvPr id="608" name="Google Shape;608;p120"/>
          <p:cNvSpPr/>
          <p:nvPr/>
        </p:nvSpPr>
        <p:spPr>
          <a:xfrm>
            <a:off x="2747422" y="510237"/>
            <a:ext cx="3255000" cy="41958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pic>
        <p:nvPicPr>
          <p:cNvPr id="609" name="Google Shape;609;p120"/>
          <p:cNvPicPr preferRelativeResize="0"/>
          <p:nvPr/>
        </p:nvPicPr>
        <p:blipFill rotWithShape="1">
          <a:blip r:embed="rId3">
            <a:alphaModFix/>
          </a:blip>
          <a:srcRect b="0" l="0" r="0" t="0"/>
          <a:stretch/>
        </p:blipFill>
        <p:spPr>
          <a:xfrm>
            <a:off x="703329" y="519361"/>
            <a:ext cx="3259932" cy="4200526"/>
          </a:xfrm>
          <a:prstGeom prst="rect">
            <a:avLst/>
          </a:prstGeom>
          <a:noFill/>
          <a:ln>
            <a:noFill/>
          </a:ln>
        </p:spPr>
      </p:pic>
      <p:sp>
        <p:nvSpPr>
          <p:cNvPr id="610" name="Google Shape;610;p120"/>
          <p:cNvSpPr txBox="1"/>
          <p:nvPr/>
        </p:nvSpPr>
        <p:spPr>
          <a:xfrm>
            <a:off x="3021745" y="378254"/>
            <a:ext cx="25788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chemeClr val="dk1"/>
                </a:solidFill>
                <a:latin typeface="Calibri"/>
                <a:ea typeface="Calibri"/>
                <a:cs typeface="Calibri"/>
                <a:sym typeface="Calibri"/>
              </a:rPr>
              <a:t>Amino Acids</a:t>
            </a:r>
            <a:endParaRPr sz="1100"/>
          </a:p>
        </p:txBody>
      </p:sp>
      <p:pic>
        <p:nvPicPr>
          <p:cNvPr id="611" name="Google Shape;611;p120"/>
          <p:cNvPicPr preferRelativeResize="0"/>
          <p:nvPr/>
        </p:nvPicPr>
        <p:blipFill rotWithShape="1">
          <a:blip r:embed="rId4">
            <a:alphaModFix/>
          </a:blip>
          <a:srcRect b="0" l="0" r="0" t="0"/>
          <a:stretch/>
        </p:blipFill>
        <p:spPr>
          <a:xfrm>
            <a:off x="5972342" y="2020347"/>
            <a:ext cx="853269" cy="783480"/>
          </a:xfrm>
          <a:prstGeom prst="rect">
            <a:avLst/>
          </a:prstGeom>
          <a:noFill/>
          <a:ln>
            <a:noFill/>
          </a:ln>
        </p:spPr>
      </p:pic>
      <p:grpSp>
        <p:nvGrpSpPr>
          <p:cNvPr id="612" name="Google Shape;612;p120"/>
          <p:cNvGrpSpPr/>
          <p:nvPr/>
        </p:nvGrpSpPr>
        <p:grpSpPr>
          <a:xfrm rot="3443185">
            <a:off x="6999020" y="2222051"/>
            <a:ext cx="629350" cy="488343"/>
            <a:chOff x="8278175" y="1471533"/>
            <a:chExt cx="839191" cy="651168"/>
          </a:xfrm>
        </p:grpSpPr>
        <p:pic>
          <p:nvPicPr>
            <p:cNvPr descr="A white circle with a black border&#10;&#10;AI-generated content may be incorrect." id="613" name="Google Shape;613;p120"/>
            <p:cNvPicPr preferRelativeResize="0"/>
            <p:nvPr/>
          </p:nvPicPr>
          <p:blipFill rotWithShape="1">
            <a:blip r:embed="rId5">
              <a:alphaModFix/>
            </a:blip>
            <a:srcRect b="0" l="0" r="0" t="0"/>
            <a:stretch/>
          </p:blipFill>
          <p:spPr>
            <a:xfrm rot="9409830">
              <a:off x="8591459" y="1552329"/>
              <a:ext cx="479355" cy="334896"/>
            </a:xfrm>
            <a:prstGeom prst="rect">
              <a:avLst/>
            </a:prstGeom>
            <a:noFill/>
            <a:ln>
              <a:noFill/>
            </a:ln>
          </p:spPr>
        </p:pic>
        <p:pic>
          <p:nvPicPr>
            <p:cNvPr descr="A red circle with black lines and a black background&#10;&#10;AI-generated content may be incorrect." id="614" name="Google Shape;614;p120"/>
            <p:cNvPicPr preferRelativeResize="0"/>
            <p:nvPr/>
          </p:nvPicPr>
          <p:blipFill rotWithShape="1">
            <a:blip r:embed="rId6">
              <a:alphaModFix/>
            </a:blip>
            <a:srcRect b="0" l="0" r="0" t="0"/>
            <a:stretch/>
          </p:blipFill>
          <p:spPr>
            <a:xfrm rot="-3636647">
              <a:off x="8349908" y="1622444"/>
              <a:ext cx="433289" cy="417905"/>
            </a:xfrm>
            <a:prstGeom prst="rect">
              <a:avLst/>
            </a:prstGeom>
            <a:noFill/>
            <a:ln>
              <a:noFill/>
            </a:ln>
          </p:spPr>
        </p:pic>
      </p:grpSp>
      <p:pic>
        <p:nvPicPr>
          <p:cNvPr descr="A white circle with a black border&#10;&#10;AI-generated content may be incorrect." id="615" name="Google Shape;615;p120"/>
          <p:cNvPicPr preferRelativeResize="0"/>
          <p:nvPr/>
        </p:nvPicPr>
        <p:blipFill rotWithShape="1">
          <a:blip r:embed="rId5">
            <a:alphaModFix/>
          </a:blip>
          <a:srcRect b="0" l="0" r="0" t="0"/>
          <a:stretch/>
        </p:blipFill>
        <p:spPr>
          <a:xfrm rot="-293505">
            <a:off x="5271205" y="2297244"/>
            <a:ext cx="359516" cy="251172"/>
          </a:xfrm>
          <a:prstGeom prst="rect">
            <a:avLst/>
          </a:prstGeom>
          <a:noFill/>
          <a:ln>
            <a:noFill/>
          </a:ln>
        </p:spPr>
      </p:pic>
      <p:pic>
        <p:nvPicPr>
          <p:cNvPr descr="A yellow rectangular object with a black letter&#10;&#10;AI-generated content may be incorrect." id="616" name="Google Shape;616;p120"/>
          <p:cNvPicPr preferRelativeResize="0"/>
          <p:nvPr/>
        </p:nvPicPr>
        <p:blipFill rotWithShape="1">
          <a:blip r:embed="rId7">
            <a:alphaModFix/>
          </a:blip>
          <a:srcRect b="0" l="0" r="0" t="0"/>
          <a:stretch/>
        </p:blipFill>
        <p:spPr>
          <a:xfrm>
            <a:off x="6120976" y="1264993"/>
            <a:ext cx="421419" cy="559757"/>
          </a:xfrm>
          <a:prstGeom prst="rect">
            <a:avLst/>
          </a:prstGeom>
          <a:noFill/>
          <a:ln>
            <a:noFill/>
          </a:ln>
        </p:spPr>
      </p:pic>
      <p:grpSp>
        <p:nvGrpSpPr>
          <p:cNvPr id="617" name="Google Shape;617;p120"/>
          <p:cNvGrpSpPr/>
          <p:nvPr/>
        </p:nvGrpSpPr>
        <p:grpSpPr>
          <a:xfrm>
            <a:off x="7225605" y="4495013"/>
            <a:ext cx="848435" cy="489721"/>
            <a:chOff x="10492895" y="5281099"/>
            <a:chExt cx="1131247" cy="652961"/>
          </a:xfrm>
        </p:grpSpPr>
        <p:pic>
          <p:nvPicPr>
            <p:cNvPr descr="A white circle with a black border&#10;&#10;AI-generated content may be incorrect." id="618" name="Google Shape;618;p120"/>
            <p:cNvPicPr preferRelativeResize="0"/>
            <p:nvPr/>
          </p:nvPicPr>
          <p:blipFill rotWithShape="1">
            <a:blip r:embed="rId5">
              <a:alphaModFix/>
            </a:blip>
            <a:srcRect b="0" l="0" r="0" t="0"/>
            <a:stretch/>
          </p:blipFill>
          <p:spPr>
            <a:xfrm rot="-573842">
              <a:off x="10517385" y="5388389"/>
              <a:ext cx="479355" cy="334896"/>
            </a:xfrm>
            <a:prstGeom prst="rect">
              <a:avLst/>
            </a:prstGeom>
            <a:noFill/>
            <a:ln>
              <a:noFill/>
            </a:ln>
          </p:spPr>
        </p:pic>
        <p:pic>
          <p:nvPicPr>
            <p:cNvPr descr="A white circle with a black border&#10;&#10;AI-generated content may be incorrect." id="619" name="Google Shape;619;p120"/>
            <p:cNvPicPr preferRelativeResize="0"/>
            <p:nvPr/>
          </p:nvPicPr>
          <p:blipFill rotWithShape="1">
            <a:blip r:embed="rId5">
              <a:alphaModFix/>
            </a:blip>
            <a:srcRect b="0" l="0" r="0" t="0"/>
            <a:stretch/>
          </p:blipFill>
          <p:spPr>
            <a:xfrm rot="-8746871">
              <a:off x="11092111" y="5493366"/>
              <a:ext cx="479355" cy="334896"/>
            </a:xfrm>
            <a:prstGeom prst="rect">
              <a:avLst/>
            </a:prstGeom>
            <a:noFill/>
            <a:ln>
              <a:noFill/>
            </a:ln>
          </p:spPr>
        </p:pic>
        <p:pic>
          <p:nvPicPr>
            <p:cNvPr descr="A red circle with black lines and a black background&#10;&#10;AI-generated content may be incorrect." id="620" name="Google Shape;620;p120"/>
            <p:cNvPicPr preferRelativeResize="0"/>
            <p:nvPr/>
          </p:nvPicPr>
          <p:blipFill rotWithShape="1">
            <a:blip r:embed="rId6">
              <a:alphaModFix/>
            </a:blip>
            <a:srcRect b="0" l="0" r="0" t="0"/>
            <a:stretch/>
          </p:blipFill>
          <p:spPr>
            <a:xfrm rot="-193348">
              <a:off x="10844235" y="5292947"/>
              <a:ext cx="433289" cy="417905"/>
            </a:xfrm>
            <a:prstGeom prst="rect">
              <a:avLst/>
            </a:prstGeom>
            <a:noFill/>
            <a:ln>
              <a:noFill/>
            </a:ln>
          </p:spPr>
        </p:pic>
      </p:grpSp>
      <p:pic>
        <p:nvPicPr>
          <p:cNvPr descr="A red rectangular object with a black letter&#10;&#10;AI-generated content may be incorrect." id="621" name="Google Shape;621;p120"/>
          <p:cNvPicPr preferRelativeResize="0"/>
          <p:nvPr/>
        </p:nvPicPr>
        <p:blipFill rotWithShape="1">
          <a:blip r:embed="rId8">
            <a:alphaModFix/>
          </a:blip>
          <a:srcRect b="0" l="0" r="0" t="0"/>
          <a:stretch/>
        </p:blipFill>
        <p:spPr>
          <a:xfrm>
            <a:off x="5523469" y="3337013"/>
            <a:ext cx="408355" cy="542404"/>
          </a:xfrm>
          <a:prstGeom prst="rect">
            <a:avLst/>
          </a:prstGeom>
          <a:noFill/>
          <a:ln>
            <a:noFill/>
          </a:ln>
        </p:spPr>
      </p:pic>
      <p:pic>
        <p:nvPicPr>
          <p:cNvPr id="622" name="Google Shape;622;p120"/>
          <p:cNvPicPr preferRelativeResize="0"/>
          <p:nvPr/>
        </p:nvPicPr>
        <p:blipFill rotWithShape="1">
          <a:blip r:embed="rId9">
            <a:alphaModFix/>
          </a:blip>
          <a:srcRect b="60812" l="34296" r="60037" t="24576"/>
          <a:stretch/>
        </p:blipFill>
        <p:spPr>
          <a:xfrm>
            <a:off x="6222197" y="3229338"/>
            <a:ext cx="483342" cy="830884"/>
          </a:xfrm>
          <a:prstGeom prst="rect">
            <a:avLst/>
          </a:prstGeom>
          <a:noFill/>
          <a:ln>
            <a:noFill/>
          </a:ln>
        </p:spPr>
      </p:pic>
      <p:grpSp>
        <p:nvGrpSpPr>
          <p:cNvPr id="623" name="Google Shape;623;p120"/>
          <p:cNvGrpSpPr/>
          <p:nvPr/>
        </p:nvGrpSpPr>
        <p:grpSpPr>
          <a:xfrm>
            <a:off x="5123173" y="3645986"/>
            <a:ext cx="2321530" cy="853804"/>
            <a:chOff x="7679600" y="4795655"/>
            <a:chExt cx="3095373" cy="1138405"/>
          </a:xfrm>
        </p:grpSpPr>
        <p:pic>
          <p:nvPicPr>
            <p:cNvPr descr="A white circle with a black border&#10;&#10;AI-generated content may be incorrect." id="624" name="Google Shape;624;p120"/>
            <p:cNvPicPr preferRelativeResize="0"/>
            <p:nvPr/>
          </p:nvPicPr>
          <p:blipFill rotWithShape="1">
            <a:blip r:embed="rId5">
              <a:alphaModFix/>
            </a:blip>
            <a:srcRect b="0" l="0" r="0" t="0"/>
            <a:stretch/>
          </p:blipFill>
          <p:spPr>
            <a:xfrm rot="-293505">
              <a:off x="7693006" y="5244292"/>
              <a:ext cx="479355" cy="334896"/>
            </a:xfrm>
            <a:prstGeom prst="rect">
              <a:avLst/>
            </a:prstGeom>
            <a:noFill/>
            <a:ln>
              <a:noFill/>
            </a:ln>
          </p:spPr>
        </p:pic>
        <p:pic>
          <p:nvPicPr>
            <p:cNvPr id="625" name="Google Shape;625;p120"/>
            <p:cNvPicPr preferRelativeResize="0"/>
            <p:nvPr/>
          </p:nvPicPr>
          <p:blipFill rotWithShape="1">
            <a:blip r:embed="rId4">
              <a:alphaModFix/>
            </a:blip>
            <a:srcRect b="0" l="0" r="0" t="0"/>
            <a:stretch/>
          </p:blipFill>
          <p:spPr>
            <a:xfrm>
              <a:off x="8020028" y="4889420"/>
              <a:ext cx="1137692" cy="1044640"/>
            </a:xfrm>
            <a:prstGeom prst="rect">
              <a:avLst/>
            </a:prstGeom>
            <a:noFill/>
            <a:ln>
              <a:noFill/>
            </a:ln>
          </p:spPr>
        </p:pic>
        <p:pic>
          <p:nvPicPr>
            <p:cNvPr id="626" name="Google Shape;626;p120"/>
            <p:cNvPicPr preferRelativeResize="0"/>
            <p:nvPr/>
          </p:nvPicPr>
          <p:blipFill rotWithShape="1">
            <a:blip r:embed="rId4">
              <a:alphaModFix/>
            </a:blip>
            <a:srcRect b="0" l="0" r="0" t="0"/>
            <a:stretch/>
          </p:blipFill>
          <p:spPr>
            <a:xfrm>
              <a:off x="9010843" y="4889420"/>
              <a:ext cx="1137692" cy="1044640"/>
            </a:xfrm>
            <a:prstGeom prst="rect">
              <a:avLst/>
            </a:prstGeom>
            <a:noFill/>
            <a:ln>
              <a:noFill/>
            </a:ln>
          </p:spPr>
        </p:pic>
        <p:grpSp>
          <p:nvGrpSpPr>
            <p:cNvPr id="627" name="Google Shape;627;p120"/>
            <p:cNvGrpSpPr/>
            <p:nvPr/>
          </p:nvGrpSpPr>
          <p:grpSpPr>
            <a:xfrm rot="8103889">
              <a:off x="9938805" y="5013336"/>
              <a:ext cx="797784" cy="438615"/>
              <a:chOff x="10986069" y="4511686"/>
              <a:chExt cx="797791" cy="438619"/>
            </a:xfrm>
          </p:grpSpPr>
          <p:pic>
            <p:nvPicPr>
              <p:cNvPr descr="A white circle with a black border&#10;&#10;AI-generated content may be incorrect." id="628" name="Google Shape;628;p120"/>
              <p:cNvPicPr preferRelativeResize="0"/>
              <p:nvPr/>
            </p:nvPicPr>
            <p:blipFill rotWithShape="1">
              <a:blip r:embed="rId5">
                <a:alphaModFix/>
              </a:blip>
              <a:srcRect b="0" l="0" r="0" t="0"/>
              <a:stretch/>
            </p:blipFill>
            <p:spPr>
              <a:xfrm rot="-293505">
                <a:off x="10999475" y="4595581"/>
                <a:ext cx="479355" cy="334896"/>
              </a:xfrm>
              <a:prstGeom prst="rect">
                <a:avLst/>
              </a:prstGeom>
              <a:noFill/>
              <a:ln>
                <a:noFill/>
              </a:ln>
            </p:spPr>
          </p:pic>
          <p:pic>
            <p:nvPicPr>
              <p:cNvPr descr="A red circle with black lines and a black background&#10;&#10;AI-generated content may be incorrect." id="629" name="Google Shape;629;p120"/>
              <p:cNvPicPr preferRelativeResize="0"/>
              <p:nvPr/>
            </p:nvPicPr>
            <p:blipFill rotWithShape="1">
              <a:blip r:embed="rId6">
                <a:alphaModFix/>
              </a:blip>
              <a:srcRect b="0" l="0" r="0" t="0"/>
              <a:stretch/>
            </p:blipFill>
            <p:spPr>
              <a:xfrm rot="-168383">
                <a:off x="11340600" y="4522043"/>
                <a:ext cx="433289" cy="417905"/>
              </a:xfrm>
              <a:prstGeom prst="rect">
                <a:avLst/>
              </a:prstGeom>
              <a:noFill/>
              <a:ln>
                <a:noFill/>
              </a:ln>
            </p:spPr>
          </p:pic>
        </p:grpSp>
      </p:grpSp>
      <p:sp>
        <p:nvSpPr>
          <p:cNvPr id="630" name="Google Shape;630;p120"/>
          <p:cNvSpPr/>
          <p:nvPr/>
        </p:nvSpPr>
        <p:spPr>
          <a:xfrm>
            <a:off x="4261596" y="3757728"/>
            <a:ext cx="345000" cy="163200"/>
          </a:xfrm>
          <a:prstGeom prst="rightArrow">
            <a:avLst>
              <a:gd fmla="val 50000" name="adj1"/>
              <a:gd fmla="val 50000" name="adj2"/>
            </a:avLst>
          </a:prstGeom>
          <a:solidFill>
            <a:srgbClr val="BFBFBF"/>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31" name="Google Shape;631;p120"/>
          <p:cNvSpPr txBox="1"/>
          <p:nvPr/>
        </p:nvSpPr>
        <p:spPr>
          <a:xfrm>
            <a:off x="7826780" y="3070818"/>
            <a:ext cx="6858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chemeClr val="dk1"/>
                </a:solidFill>
                <a:latin typeface="Calibri"/>
                <a:ea typeface="Calibri"/>
                <a:cs typeface="Calibri"/>
                <a:sym typeface="Calibri"/>
              </a:rPr>
              <a:t>+</a:t>
            </a:r>
            <a:endParaRPr sz="1100"/>
          </a:p>
        </p:txBody>
      </p:sp>
      <p:sp>
        <p:nvSpPr>
          <p:cNvPr id="632" name="Google Shape;632;p120"/>
          <p:cNvSpPr/>
          <p:nvPr/>
        </p:nvSpPr>
        <p:spPr>
          <a:xfrm flipH="1" rot="10800000">
            <a:off x="1932167" y="4311451"/>
            <a:ext cx="5161500" cy="570900"/>
          </a:xfrm>
          <a:prstGeom prst="bentArrow">
            <a:avLst>
              <a:gd fmla="val 4107" name="adj1"/>
              <a:gd fmla="val 25000" name="adj2"/>
              <a:gd fmla="val 25000" name="adj3"/>
              <a:gd fmla="val 43750" name="adj4"/>
            </a:avLst>
          </a:prstGeom>
          <a:solidFill>
            <a:srgbClr val="BFBFBF"/>
          </a:solidFill>
          <a:ln cap="flat" cmpd="sng" w="9525">
            <a:solidFill>
              <a:srgbClr val="A5A5A5"/>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633" name="Google Shape;633;p120"/>
          <p:cNvSpPr/>
          <p:nvPr/>
        </p:nvSpPr>
        <p:spPr>
          <a:xfrm flipH="1" rot="10800000">
            <a:off x="2464657" y="4285083"/>
            <a:ext cx="1114200" cy="552900"/>
          </a:xfrm>
          <a:prstGeom prst="bentArrow">
            <a:avLst>
              <a:gd fmla="val 3681" name="adj1"/>
              <a:gd fmla="val 16091" name="adj2"/>
              <a:gd fmla="val 25000" name="adj3"/>
              <a:gd fmla="val 42985" name="adj4"/>
            </a:avLst>
          </a:prstGeom>
          <a:solidFill>
            <a:srgbClr val="BFBFBF"/>
          </a:solidFill>
          <a:ln cap="flat" cmpd="sng" w="9525">
            <a:solidFill>
              <a:srgbClr val="A5A5A5"/>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634" name="Google Shape;634;p120"/>
          <p:cNvSpPr txBox="1"/>
          <p:nvPr/>
        </p:nvSpPr>
        <p:spPr>
          <a:xfrm>
            <a:off x="3825541" y="4761260"/>
            <a:ext cx="20067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alibri"/>
                <a:ea typeface="Calibri"/>
                <a:cs typeface="Calibri"/>
                <a:sym typeface="Calibri"/>
              </a:rPr>
              <a:t>Dehydration Synthesis</a:t>
            </a:r>
            <a:endParaRPr sz="1100"/>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4" name="Shape 2124"/>
        <p:cNvGrpSpPr/>
        <p:nvPr/>
      </p:nvGrpSpPr>
      <p:grpSpPr>
        <a:xfrm>
          <a:off x="0" y="0"/>
          <a:ext cx="0" cy="0"/>
          <a:chOff x="0" y="0"/>
          <a:chExt cx="0" cy="0"/>
        </a:xfrm>
      </p:grpSpPr>
      <p:pic>
        <p:nvPicPr>
          <p:cNvPr id="2125" name="Google Shape;2125;p201"/>
          <p:cNvPicPr preferRelativeResize="0"/>
          <p:nvPr/>
        </p:nvPicPr>
        <p:blipFill>
          <a:blip r:embed="rId3">
            <a:alphaModFix/>
          </a:blip>
          <a:stretch>
            <a:fillRect/>
          </a:stretch>
        </p:blipFill>
        <p:spPr>
          <a:xfrm>
            <a:off x="8454131" y="0"/>
            <a:ext cx="537469" cy="5143501"/>
          </a:xfrm>
          <a:prstGeom prst="rect">
            <a:avLst/>
          </a:prstGeom>
          <a:noFill/>
          <a:ln>
            <a:noFill/>
          </a:ln>
        </p:spPr>
      </p:pic>
      <p:pic>
        <p:nvPicPr>
          <p:cNvPr id="2126" name="Google Shape;2126;p201"/>
          <p:cNvPicPr preferRelativeResize="0"/>
          <p:nvPr/>
        </p:nvPicPr>
        <p:blipFill>
          <a:blip r:embed="rId4">
            <a:alphaModFix/>
          </a:blip>
          <a:stretch>
            <a:fillRect/>
          </a:stretch>
        </p:blipFill>
        <p:spPr>
          <a:xfrm rot="-5400000">
            <a:off x="416787" y="2415811"/>
            <a:ext cx="1520701" cy="311875"/>
          </a:xfrm>
          <a:prstGeom prst="rect">
            <a:avLst/>
          </a:prstGeom>
          <a:noFill/>
          <a:ln>
            <a:noFill/>
          </a:ln>
        </p:spPr>
      </p:pic>
      <p:pic>
        <p:nvPicPr>
          <p:cNvPr id="2127" name="Google Shape;2127;p201"/>
          <p:cNvPicPr preferRelativeResize="0"/>
          <p:nvPr/>
        </p:nvPicPr>
        <p:blipFill>
          <a:blip r:embed="rId5">
            <a:alphaModFix/>
          </a:blip>
          <a:stretch>
            <a:fillRect/>
          </a:stretch>
        </p:blipFill>
        <p:spPr>
          <a:xfrm>
            <a:off x="2925025" y="1300975"/>
            <a:ext cx="311875" cy="1048473"/>
          </a:xfrm>
          <a:prstGeom prst="rect">
            <a:avLst/>
          </a:prstGeom>
          <a:noFill/>
          <a:ln>
            <a:noFill/>
          </a:ln>
        </p:spPr>
      </p:pic>
      <p:pic>
        <p:nvPicPr>
          <p:cNvPr id="2128" name="Google Shape;2128;p201"/>
          <p:cNvPicPr preferRelativeResize="0"/>
          <p:nvPr/>
        </p:nvPicPr>
        <p:blipFill>
          <a:blip r:embed="rId6">
            <a:alphaModFix/>
          </a:blip>
          <a:stretch>
            <a:fillRect/>
          </a:stretch>
        </p:blipFill>
        <p:spPr>
          <a:xfrm>
            <a:off x="2925025" y="3192310"/>
            <a:ext cx="311875" cy="558615"/>
          </a:xfrm>
          <a:prstGeom prst="rect">
            <a:avLst/>
          </a:prstGeom>
          <a:noFill/>
          <a:ln>
            <a:noFill/>
          </a:ln>
        </p:spPr>
      </p:pic>
      <p:pic>
        <p:nvPicPr>
          <p:cNvPr id="2129" name="Google Shape;2129;p201"/>
          <p:cNvPicPr preferRelativeResize="0"/>
          <p:nvPr/>
        </p:nvPicPr>
        <p:blipFill>
          <a:blip r:embed="rId7">
            <a:alphaModFix/>
          </a:blip>
          <a:stretch>
            <a:fillRect/>
          </a:stretch>
        </p:blipFill>
        <p:spPr>
          <a:xfrm rot="-5400000">
            <a:off x="3703725" y="1092975"/>
            <a:ext cx="2734751" cy="548800"/>
          </a:xfrm>
          <a:prstGeom prst="rect">
            <a:avLst/>
          </a:prstGeom>
          <a:noFill/>
          <a:ln>
            <a:noFill/>
          </a:ln>
        </p:spPr>
      </p:pic>
      <p:pic>
        <p:nvPicPr>
          <p:cNvPr id="2130" name="Google Shape;2130;p201"/>
          <p:cNvPicPr preferRelativeResize="0"/>
          <p:nvPr/>
        </p:nvPicPr>
        <p:blipFill>
          <a:blip r:embed="rId8">
            <a:alphaModFix/>
          </a:blip>
          <a:stretch>
            <a:fillRect/>
          </a:stretch>
        </p:blipFill>
        <p:spPr>
          <a:xfrm>
            <a:off x="4796688" y="2935383"/>
            <a:ext cx="548800" cy="2208118"/>
          </a:xfrm>
          <a:prstGeom prst="rect">
            <a:avLst/>
          </a:prstGeom>
          <a:noFill/>
          <a:ln>
            <a:noFill/>
          </a:ln>
        </p:spPr>
      </p:pic>
      <p:pic>
        <p:nvPicPr>
          <p:cNvPr id="2131" name="Google Shape;2131;p201"/>
          <p:cNvPicPr preferRelativeResize="0"/>
          <p:nvPr/>
        </p:nvPicPr>
        <p:blipFill>
          <a:blip r:embed="rId9">
            <a:alphaModFix/>
          </a:blip>
          <a:stretch>
            <a:fillRect/>
          </a:stretch>
        </p:blipFill>
        <p:spPr>
          <a:xfrm>
            <a:off x="6352449" y="2319008"/>
            <a:ext cx="537474" cy="860682"/>
          </a:xfrm>
          <a:prstGeom prst="rect">
            <a:avLst/>
          </a:prstGeom>
          <a:noFill/>
          <a:ln>
            <a:noFill/>
          </a:ln>
        </p:spPr>
      </p:pic>
      <p:pic>
        <p:nvPicPr>
          <p:cNvPr id="2132" name="Google Shape;2132;p201"/>
          <p:cNvPicPr preferRelativeResize="0"/>
          <p:nvPr/>
        </p:nvPicPr>
        <p:blipFill>
          <a:blip r:embed="rId10">
            <a:alphaModFix/>
          </a:blip>
          <a:stretch>
            <a:fillRect/>
          </a:stretch>
        </p:blipFill>
        <p:spPr>
          <a:xfrm>
            <a:off x="1616350" y="2535325"/>
            <a:ext cx="1181100" cy="400050"/>
          </a:xfrm>
          <a:prstGeom prst="rect">
            <a:avLst/>
          </a:prstGeom>
          <a:noFill/>
          <a:ln>
            <a:noFill/>
          </a:ln>
        </p:spPr>
      </p:pic>
      <p:pic>
        <p:nvPicPr>
          <p:cNvPr id="2133" name="Google Shape;2133;p201"/>
          <p:cNvPicPr preferRelativeResize="0"/>
          <p:nvPr/>
        </p:nvPicPr>
        <p:blipFill>
          <a:blip r:embed="rId10">
            <a:alphaModFix/>
          </a:blip>
          <a:stretch>
            <a:fillRect/>
          </a:stretch>
        </p:blipFill>
        <p:spPr>
          <a:xfrm>
            <a:off x="3454750" y="2535325"/>
            <a:ext cx="1181100" cy="400050"/>
          </a:xfrm>
          <a:prstGeom prst="rect">
            <a:avLst/>
          </a:prstGeom>
          <a:noFill/>
          <a:ln>
            <a:noFill/>
          </a:ln>
        </p:spPr>
      </p:pic>
      <p:pic>
        <p:nvPicPr>
          <p:cNvPr id="2134" name="Google Shape;2134;p201"/>
          <p:cNvPicPr preferRelativeResize="0"/>
          <p:nvPr/>
        </p:nvPicPr>
        <p:blipFill>
          <a:blip r:embed="rId10">
            <a:alphaModFix/>
          </a:blip>
          <a:stretch>
            <a:fillRect/>
          </a:stretch>
        </p:blipFill>
        <p:spPr>
          <a:xfrm>
            <a:off x="7220788" y="2535325"/>
            <a:ext cx="1181100" cy="400050"/>
          </a:xfrm>
          <a:prstGeom prst="rect">
            <a:avLst/>
          </a:prstGeom>
          <a:noFill/>
          <a:ln>
            <a:noFill/>
          </a:ln>
        </p:spPr>
      </p:pic>
      <p:pic>
        <p:nvPicPr>
          <p:cNvPr id="2135" name="Google Shape;2135;p201"/>
          <p:cNvPicPr preferRelativeResize="0"/>
          <p:nvPr/>
        </p:nvPicPr>
        <p:blipFill>
          <a:blip r:embed="rId11">
            <a:alphaModFix/>
          </a:blip>
          <a:stretch>
            <a:fillRect/>
          </a:stretch>
        </p:blipFill>
        <p:spPr>
          <a:xfrm>
            <a:off x="5615613" y="2511225"/>
            <a:ext cx="466725" cy="476250"/>
          </a:xfrm>
          <a:prstGeom prst="rect">
            <a:avLst/>
          </a:prstGeom>
          <a:noFill/>
          <a:ln>
            <a:noFill/>
          </a:ln>
        </p:spPr>
      </p:pic>
      <p:sp>
        <p:nvSpPr>
          <p:cNvPr id="2136" name="Google Shape;2136;p201"/>
          <p:cNvSpPr txBox="1"/>
          <p:nvPr>
            <p:ph type="title"/>
          </p:nvPr>
        </p:nvSpPr>
        <p:spPr>
          <a:xfrm>
            <a:off x="576123" y="112075"/>
            <a:ext cx="35607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Let’s Do This!</a:t>
            </a:r>
            <a:endParaRPr b="1"/>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0" name="Shape 2140"/>
        <p:cNvGrpSpPr/>
        <p:nvPr/>
      </p:nvGrpSpPr>
      <p:grpSpPr>
        <a:xfrm>
          <a:off x="0" y="0"/>
          <a:ext cx="0" cy="0"/>
          <a:chOff x="0" y="0"/>
          <a:chExt cx="0" cy="0"/>
        </a:xfrm>
      </p:grpSpPr>
      <p:pic>
        <p:nvPicPr>
          <p:cNvPr id="2141" name="Google Shape;2141;p202"/>
          <p:cNvPicPr preferRelativeResize="0"/>
          <p:nvPr/>
        </p:nvPicPr>
        <p:blipFill>
          <a:blip r:embed="rId3">
            <a:alphaModFix/>
          </a:blip>
          <a:stretch>
            <a:fillRect/>
          </a:stretch>
        </p:blipFill>
        <p:spPr>
          <a:xfrm rot="-5400000">
            <a:off x="416787" y="2415811"/>
            <a:ext cx="1520701" cy="311875"/>
          </a:xfrm>
          <a:prstGeom prst="rect">
            <a:avLst/>
          </a:prstGeom>
          <a:noFill/>
          <a:ln>
            <a:noFill/>
          </a:ln>
        </p:spPr>
      </p:pic>
      <p:pic>
        <p:nvPicPr>
          <p:cNvPr id="2142" name="Google Shape;2142;p202"/>
          <p:cNvPicPr preferRelativeResize="0"/>
          <p:nvPr/>
        </p:nvPicPr>
        <p:blipFill>
          <a:blip r:embed="rId4">
            <a:alphaModFix/>
          </a:blip>
          <a:stretch>
            <a:fillRect/>
          </a:stretch>
        </p:blipFill>
        <p:spPr>
          <a:xfrm>
            <a:off x="2925025" y="1300975"/>
            <a:ext cx="311875" cy="1048473"/>
          </a:xfrm>
          <a:prstGeom prst="rect">
            <a:avLst/>
          </a:prstGeom>
          <a:noFill/>
          <a:ln>
            <a:noFill/>
          </a:ln>
        </p:spPr>
      </p:pic>
      <p:pic>
        <p:nvPicPr>
          <p:cNvPr id="2143" name="Google Shape;2143;p202"/>
          <p:cNvPicPr preferRelativeResize="0"/>
          <p:nvPr/>
        </p:nvPicPr>
        <p:blipFill>
          <a:blip r:embed="rId5">
            <a:alphaModFix/>
          </a:blip>
          <a:stretch>
            <a:fillRect/>
          </a:stretch>
        </p:blipFill>
        <p:spPr>
          <a:xfrm>
            <a:off x="2925025" y="3192310"/>
            <a:ext cx="311875" cy="558615"/>
          </a:xfrm>
          <a:prstGeom prst="rect">
            <a:avLst/>
          </a:prstGeom>
          <a:noFill/>
          <a:ln>
            <a:noFill/>
          </a:ln>
        </p:spPr>
      </p:pic>
      <p:pic>
        <p:nvPicPr>
          <p:cNvPr id="2144" name="Google Shape;2144;p202"/>
          <p:cNvPicPr preferRelativeResize="0"/>
          <p:nvPr/>
        </p:nvPicPr>
        <p:blipFill>
          <a:blip r:embed="rId6">
            <a:alphaModFix/>
          </a:blip>
          <a:stretch>
            <a:fillRect/>
          </a:stretch>
        </p:blipFill>
        <p:spPr>
          <a:xfrm rot="-5400000">
            <a:off x="3703725" y="1092975"/>
            <a:ext cx="2734751" cy="548800"/>
          </a:xfrm>
          <a:prstGeom prst="rect">
            <a:avLst/>
          </a:prstGeom>
          <a:noFill/>
          <a:ln>
            <a:noFill/>
          </a:ln>
        </p:spPr>
      </p:pic>
      <p:pic>
        <p:nvPicPr>
          <p:cNvPr id="2145" name="Google Shape;2145;p202"/>
          <p:cNvPicPr preferRelativeResize="0"/>
          <p:nvPr/>
        </p:nvPicPr>
        <p:blipFill>
          <a:blip r:embed="rId7">
            <a:alphaModFix/>
          </a:blip>
          <a:stretch>
            <a:fillRect/>
          </a:stretch>
        </p:blipFill>
        <p:spPr>
          <a:xfrm>
            <a:off x="4796688" y="2935383"/>
            <a:ext cx="548800" cy="2208118"/>
          </a:xfrm>
          <a:prstGeom prst="rect">
            <a:avLst/>
          </a:prstGeom>
          <a:noFill/>
          <a:ln>
            <a:noFill/>
          </a:ln>
        </p:spPr>
      </p:pic>
      <p:pic>
        <p:nvPicPr>
          <p:cNvPr id="2146" name="Google Shape;2146;p202"/>
          <p:cNvPicPr preferRelativeResize="0"/>
          <p:nvPr/>
        </p:nvPicPr>
        <p:blipFill>
          <a:blip r:embed="rId8">
            <a:alphaModFix/>
          </a:blip>
          <a:stretch>
            <a:fillRect/>
          </a:stretch>
        </p:blipFill>
        <p:spPr>
          <a:xfrm>
            <a:off x="1616350" y="2535325"/>
            <a:ext cx="1181100" cy="400050"/>
          </a:xfrm>
          <a:prstGeom prst="rect">
            <a:avLst/>
          </a:prstGeom>
          <a:noFill/>
          <a:ln>
            <a:noFill/>
          </a:ln>
        </p:spPr>
      </p:pic>
      <p:pic>
        <p:nvPicPr>
          <p:cNvPr id="2147" name="Google Shape;2147;p202"/>
          <p:cNvPicPr preferRelativeResize="0"/>
          <p:nvPr/>
        </p:nvPicPr>
        <p:blipFill>
          <a:blip r:embed="rId8">
            <a:alphaModFix/>
          </a:blip>
          <a:stretch>
            <a:fillRect/>
          </a:stretch>
        </p:blipFill>
        <p:spPr>
          <a:xfrm>
            <a:off x="3454750" y="2535325"/>
            <a:ext cx="1181100" cy="400050"/>
          </a:xfrm>
          <a:prstGeom prst="rect">
            <a:avLst/>
          </a:prstGeom>
          <a:noFill/>
          <a:ln>
            <a:noFill/>
          </a:ln>
        </p:spPr>
      </p:pic>
      <p:pic>
        <p:nvPicPr>
          <p:cNvPr id="2148" name="Google Shape;2148;p202"/>
          <p:cNvPicPr preferRelativeResize="0"/>
          <p:nvPr/>
        </p:nvPicPr>
        <p:blipFill>
          <a:blip r:embed="rId8">
            <a:alphaModFix/>
          </a:blip>
          <a:stretch>
            <a:fillRect/>
          </a:stretch>
        </p:blipFill>
        <p:spPr>
          <a:xfrm>
            <a:off x="7220788" y="2535325"/>
            <a:ext cx="1181100" cy="400050"/>
          </a:xfrm>
          <a:prstGeom prst="rect">
            <a:avLst/>
          </a:prstGeom>
          <a:noFill/>
          <a:ln>
            <a:noFill/>
          </a:ln>
        </p:spPr>
      </p:pic>
      <p:pic>
        <p:nvPicPr>
          <p:cNvPr id="2149" name="Google Shape;2149;p202"/>
          <p:cNvPicPr preferRelativeResize="0"/>
          <p:nvPr/>
        </p:nvPicPr>
        <p:blipFill>
          <a:blip r:embed="rId9">
            <a:alphaModFix/>
          </a:blip>
          <a:stretch>
            <a:fillRect/>
          </a:stretch>
        </p:blipFill>
        <p:spPr>
          <a:xfrm>
            <a:off x="5615613" y="2511225"/>
            <a:ext cx="466725" cy="476250"/>
          </a:xfrm>
          <a:prstGeom prst="rect">
            <a:avLst/>
          </a:prstGeom>
          <a:noFill/>
          <a:ln>
            <a:noFill/>
          </a:ln>
        </p:spPr>
      </p:pic>
      <p:pic>
        <p:nvPicPr>
          <p:cNvPr id="2150" name="Google Shape;2150;p202"/>
          <p:cNvPicPr preferRelativeResize="0"/>
          <p:nvPr/>
        </p:nvPicPr>
        <p:blipFill>
          <a:blip r:embed="rId10">
            <a:alphaModFix/>
          </a:blip>
          <a:stretch>
            <a:fillRect/>
          </a:stretch>
        </p:blipFill>
        <p:spPr>
          <a:xfrm>
            <a:off x="6307856" y="2249674"/>
            <a:ext cx="612470" cy="973798"/>
          </a:xfrm>
          <a:prstGeom prst="rect">
            <a:avLst/>
          </a:prstGeom>
          <a:noFill/>
          <a:ln>
            <a:noFill/>
          </a:ln>
        </p:spPr>
      </p:pic>
      <p:pic>
        <p:nvPicPr>
          <p:cNvPr id="2151" name="Google Shape;2151;p202"/>
          <p:cNvPicPr preferRelativeResize="0"/>
          <p:nvPr/>
        </p:nvPicPr>
        <p:blipFill>
          <a:blip r:embed="rId11">
            <a:alphaModFix/>
          </a:blip>
          <a:stretch>
            <a:fillRect/>
          </a:stretch>
        </p:blipFill>
        <p:spPr>
          <a:xfrm>
            <a:off x="8434575" y="152400"/>
            <a:ext cx="557025" cy="4875300"/>
          </a:xfrm>
          <a:prstGeom prst="rect">
            <a:avLst/>
          </a:prstGeom>
          <a:noFill/>
          <a:ln>
            <a:noFill/>
          </a:ln>
        </p:spPr>
      </p:pic>
      <p:sp>
        <p:nvSpPr>
          <p:cNvPr id="2152" name="Google Shape;2152;p202"/>
          <p:cNvSpPr txBox="1"/>
          <p:nvPr>
            <p:ph type="title"/>
          </p:nvPr>
        </p:nvSpPr>
        <p:spPr>
          <a:xfrm>
            <a:off x="576125" y="112075"/>
            <a:ext cx="4174200" cy="973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sz="4444"/>
              <a:t>Let’s Do It Again!</a:t>
            </a:r>
            <a:endParaRPr b="1" sz="4444"/>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6" name="Shape 2156"/>
        <p:cNvGrpSpPr/>
        <p:nvPr/>
      </p:nvGrpSpPr>
      <p:grpSpPr>
        <a:xfrm>
          <a:off x="0" y="0"/>
          <a:ext cx="0" cy="0"/>
          <a:chOff x="0" y="0"/>
          <a:chExt cx="0" cy="0"/>
        </a:xfrm>
      </p:grpSpPr>
      <p:sp>
        <p:nvSpPr>
          <p:cNvPr id="2157" name="Google Shape;2157;p203"/>
          <p:cNvSpPr txBox="1"/>
          <p:nvPr>
            <p:ph type="title"/>
          </p:nvPr>
        </p:nvSpPr>
        <p:spPr>
          <a:xfrm>
            <a:off x="591850" y="154419"/>
            <a:ext cx="81288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600"/>
              <a:t>Sister Chromosomes or Homologous Pair?</a:t>
            </a:r>
            <a:endParaRPr b="1" sz="3600"/>
          </a:p>
        </p:txBody>
      </p:sp>
      <p:pic>
        <p:nvPicPr>
          <p:cNvPr id="2158" name="Google Shape;2158;p203"/>
          <p:cNvPicPr preferRelativeResize="0"/>
          <p:nvPr/>
        </p:nvPicPr>
        <p:blipFill>
          <a:blip r:embed="rId3">
            <a:alphaModFix/>
          </a:blip>
          <a:stretch>
            <a:fillRect/>
          </a:stretch>
        </p:blipFill>
        <p:spPr>
          <a:xfrm rot="-5400000">
            <a:off x="4433830" y="-1827061"/>
            <a:ext cx="825468" cy="7899827"/>
          </a:xfrm>
          <a:prstGeom prst="rect">
            <a:avLst/>
          </a:prstGeom>
          <a:noFill/>
          <a:ln>
            <a:noFill/>
          </a:ln>
        </p:spPr>
      </p:pic>
      <p:pic>
        <p:nvPicPr>
          <p:cNvPr id="2159" name="Google Shape;2159;p203"/>
          <p:cNvPicPr preferRelativeResize="0"/>
          <p:nvPr/>
        </p:nvPicPr>
        <p:blipFill>
          <a:blip r:embed="rId4">
            <a:alphaModFix/>
          </a:blip>
          <a:stretch>
            <a:fillRect/>
          </a:stretch>
        </p:blipFill>
        <p:spPr>
          <a:xfrm rot="-5400000">
            <a:off x="4426246" y="-783171"/>
            <a:ext cx="905561" cy="7925545"/>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3" name="Shape 2163"/>
        <p:cNvGrpSpPr/>
        <p:nvPr/>
      </p:nvGrpSpPr>
      <p:grpSpPr>
        <a:xfrm>
          <a:off x="0" y="0"/>
          <a:ext cx="0" cy="0"/>
          <a:chOff x="0" y="0"/>
          <a:chExt cx="0" cy="0"/>
        </a:xfrm>
      </p:grpSpPr>
      <p:sp>
        <p:nvSpPr>
          <p:cNvPr id="2164" name="Google Shape;2164;p204"/>
          <p:cNvSpPr txBox="1"/>
          <p:nvPr>
            <p:ph type="title"/>
          </p:nvPr>
        </p:nvSpPr>
        <p:spPr>
          <a:xfrm>
            <a:off x="694075" y="115137"/>
            <a:ext cx="84348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Replicate the chromosomes…</a:t>
            </a:r>
            <a:endParaRPr b="1"/>
          </a:p>
        </p:txBody>
      </p:sp>
      <p:pic>
        <p:nvPicPr>
          <p:cNvPr id="2165" name="Google Shape;2165;p204"/>
          <p:cNvPicPr preferRelativeResize="0"/>
          <p:nvPr/>
        </p:nvPicPr>
        <p:blipFill>
          <a:blip r:embed="rId3">
            <a:alphaModFix/>
          </a:blip>
          <a:stretch>
            <a:fillRect/>
          </a:stretch>
        </p:blipFill>
        <p:spPr>
          <a:xfrm rot="-5400000">
            <a:off x="4386426" y="-1733241"/>
            <a:ext cx="813434" cy="7784643"/>
          </a:xfrm>
          <a:prstGeom prst="rect">
            <a:avLst/>
          </a:prstGeom>
          <a:noFill/>
          <a:ln>
            <a:noFill/>
          </a:ln>
        </p:spPr>
      </p:pic>
      <p:pic>
        <p:nvPicPr>
          <p:cNvPr id="2166" name="Google Shape;2166;p204"/>
          <p:cNvPicPr preferRelativeResize="0"/>
          <p:nvPr/>
        </p:nvPicPr>
        <p:blipFill>
          <a:blip r:embed="rId4">
            <a:alphaModFix/>
          </a:blip>
          <a:stretch>
            <a:fillRect/>
          </a:stretch>
        </p:blipFill>
        <p:spPr>
          <a:xfrm rot="-5400000">
            <a:off x="4378951" y="-322936"/>
            <a:ext cx="892360" cy="7809981"/>
          </a:xfrm>
          <a:prstGeom prst="rect">
            <a:avLst/>
          </a:prstGeom>
          <a:noFill/>
          <a:ln>
            <a:noFill/>
          </a:ln>
        </p:spPr>
      </p:pic>
      <p:pic>
        <p:nvPicPr>
          <p:cNvPr id="2167" name="Google Shape;2167;p204"/>
          <p:cNvPicPr preferRelativeResize="0"/>
          <p:nvPr/>
        </p:nvPicPr>
        <p:blipFill>
          <a:blip r:embed="rId3">
            <a:alphaModFix/>
          </a:blip>
          <a:stretch>
            <a:fillRect/>
          </a:stretch>
        </p:blipFill>
        <p:spPr>
          <a:xfrm rot="-5400000">
            <a:off x="4386426" y="-2566305"/>
            <a:ext cx="813434" cy="7784643"/>
          </a:xfrm>
          <a:prstGeom prst="rect">
            <a:avLst/>
          </a:prstGeom>
          <a:noFill/>
          <a:ln>
            <a:noFill/>
          </a:ln>
        </p:spPr>
      </p:pic>
      <p:pic>
        <p:nvPicPr>
          <p:cNvPr id="2168" name="Google Shape;2168;p204"/>
          <p:cNvPicPr preferRelativeResize="0"/>
          <p:nvPr/>
        </p:nvPicPr>
        <p:blipFill>
          <a:blip r:embed="rId4">
            <a:alphaModFix/>
          </a:blip>
          <a:stretch>
            <a:fillRect/>
          </a:stretch>
        </p:blipFill>
        <p:spPr>
          <a:xfrm rot="-5400000">
            <a:off x="4378951" y="468629"/>
            <a:ext cx="892360" cy="7809981"/>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3" name="Shape 2173"/>
        <p:cNvGrpSpPr/>
        <p:nvPr/>
      </p:nvGrpSpPr>
      <p:grpSpPr>
        <a:xfrm>
          <a:off x="0" y="0"/>
          <a:ext cx="0" cy="0"/>
          <a:chOff x="0" y="0"/>
          <a:chExt cx="0" cy="0"/>
        </a:xfrm>
      </p:grpSpPr>
      <p:sp>
        <p:nvSpPr>
          <p:cNvPr id="2174" name="Google Shape;2174;p205"/>
          <p:cNvSpPr txBox="1"/>
          <p:nvPr>
            <p:ph idx="12" type="sldNum"/>
          </p:nvPr>
        </p:nvSpPr>
        <p:spPr>
          <a:xfrm>
            <a:off x="8701958" y="4724530"/>
            <a:ext cx="328200" cy="2739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pic>
        <p:nvPicPr>
          <p:cNvPr id="2175" name="Google Shape;2175;p205"/>
          <p:cNvPicPr preferRelativeResize="0"/>
          <p:nvPr/>
        </p:nvPicPr>
        <p:blipFill rotWithShape="1">
          <a:blip r:embed="rId3">
            <a:alphaModFix/>
          </a:blip>
          <a:srcRect b="40121" l="0" r="0" t="26915"/>
          <a:stretch/>
        </p:blipFill>
        <p:spPr>
          <a:xfrm>
            <a:off x="2671910" y="518765"/>
            <a:ext cx="5763357" cy="1899900"/>
          </a:xfrm>
          <a:prstGeom prst="rect">
            <a:avLst/>
          </a:prstGeom>
          <a:noFill/>
          <a:ln>
            <a:noFill/>
          </a:ln>
        </p:spPr>
      </p:pic>
      <p:pic>
        <p:nvPicPr>
          <p:cNvPr id="2176" name="Google Shape;2176;p205"/>
          <p:cNvPicPr preferRelativeResize="0"/>
          <p:nvPr/>
        </p:nvPicPr>
        <p:blipFill rotWithShape="1">
          <a:blip r:embed="rId4">
            <a:alphaModFix/>
          </a:blip>
          <a:srcRect b="0" l="51004" r="0" t="0"/>
          <a:stretch/>
        </p:blipFill>
        <p:spPr>
          <a:xfrm>
            <a:off x="1121666" y="2666353"/>
            <a:ext cx="1529169" cy="2332003"/>
          </a:xfrm>
          <a:prstGeom prst="rect">
            <a:avLst/>
          </a:prstGeom>
          <a:noFill/>
          <a:ln>
            <a:noFill/>
          </a:ln>
        </p:spPr>
      </p:pic>
      <p:pic>
        <p:nvPicPr>
          <p:cNvPr id="2177" name="Google Shape;2177;p205"/>
          <p:cNvPicPr preferRelativeResize="0"/>
          <p:nvPr/>
        </p:nvPicPr>
        <p:blipFill rotWithShape="1">
          <a:blip r:embed="rId4">
            <a:alphaModFix/>
          </a:blip>
          <a:srcRect b="0" l="0" r="51004" t="0"/>
          <a:stretch/>
        </p:blipFill>
        <p:spPr>
          <a:xfrm>
            <a:off x="1182878" y="205738"/>
            <a:ext cx="1529169" cy="2331995"/>
          </a:xfrm>
          <a:prstGeom prst="rect">
            <a:avLst/>
          </a:prstGeom>
          <a:noFill/>
          <a:ln>
            <a:noFill/>
          </a:ln>
        </p:spPr>
      </p:pic>
      <p:pic>
        <p:nvPicPr>
          <p:cNvPr id="2178" name="Google Shape;2178;p205"/>
          <p:cNvPicPr preferRelativeResize="0"/>
          <p:nvPr/>
        </p:nvPicPr>
        <p:blipFill rotWithShape="1">
          <a:blip r:embed="rId3">
            <a:alphaModFix/>
          </a:blip>
          <a:srcRect b="0" l="0" r="0" t="64037"/>
          <a:stretch/>
        </p:blipFill>
        <p:spPr>
          <a:xfrm>
            <a:off x="2743689" y="2983038"/>
            <a:ext cx="5763357" cy="2072814"/>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2" name="Shape 2182"/>
        <p:cNvGrpSpPr/>
        <p:nvPr/>
      </p:nvGrpSpPr>
      <p:grpSpPr>
        <a:xfrm>
          <a:off x="0" y="0"/>
          <a:ext cx="0" cy="0"/>
          <a:chOff x="0" y="0"/>
          <a:chExt cx="0" cy="0"/>
        </a:xfrm>
      </p:grpSpPr>
      <p:sp>
        <p:nvSpPr>
          <p:cNvPr id="2183" name="Google Shape;2183;p206"/>
          <p:cNvSpPr txBox="1"/>
          <p:nvPr>
            <p:ph type="title"/>
          </p:nvPr>
        </p:nvSpPr>
        <p:spPr>
          <a:xfrm>
            <a:off x="686675" y="-17750"/>
            <a:ext cx="8122200" cy="973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Chromosome Connections!</a:t>
            </a:r>
            <a:endParaRPr b="1"/>
          </a:p>
          <a:p>
            <a:pPr indent="0" lvl="0" marL="0" rtl="0" algn="ctr">
              <a:spcBef>
                <a:spcPts val="0"/>
              </a:spcBef>
              <a:spcAft>
                <a:spcPts val="0"/>
              </a:spcAft>
              <a:buNone/>
            </a:pPr>
            <a:r>
              <a:rPr b="1" lang="en"/>
              <a:t>Connects to… Classical Genetics!</a:t>
            </a:r>
            <a:endParaRPr b="1" sz="2400"/>
          </a:p>
        </p:txBody>
      </p:sp>
      <p:pic>
        <p:nvPicPr>
          <p:cNvPr id="2184" name="Google Shape;2184;p206"/>
          <p:cNvPicPr preferRelativeResize="0"/>
          <p:nvPr/>
        </p:nvPicPr>
        <p:blipFill>
          <a:blip r:embed="rId3">
            <a:alphaModFix/>
          </a:blip>
          <a:stretch>
            <a:fillRect/>
          </a:stretch>
        </p:blipFill>
        <p:spPr>
          <a:xfrm>
            <a:off x="1402900" y="1288325"/>
            <a:ext cx="2099850" cy="3359750"/>
          </a:xfrm>
          <a:prstGeom prst="rect">
            <a:avLst/>
          </a:prstGeom>
          <a:noFill/>
          <a:ln>
            <a:noFill/>
          </a:ln>
        </p:spPr>
      </p:pic>
      <p:sp>
        <p:nvSpPr>
          <p:cNvPr id="2185" name="Google Shape;2185;p206"/>
          <p:cNvSpPr txBox="1"/>
          <p:nvPr/>
        </p:nvSpPr>
        <p:spPr>
          <a:xfrm>
            <a:off x="899150" y="4739725"/>
            <a:ext cx="2397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600"/>
          </a:p>
        </p:txBody>
      </p:sp>
      <p:sp>
        <p:nvSpPr>
          <p:cNvPr id="2186" name="Google Shape;2186;p206"/>
          <p:cNvSpPr txBox="1"/>
          <p:nvPr/>
        </p:nvSpPr>
        <p:spPr>
          <a:xfrm>
            <a:off x="875727" y="4648075"/>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(Sickle Cell Disease Fact Sheet 2022)</a:t>
            </a:r>
            <a:endParaRPr sz="900">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900">
              <a:solidFill>
                <a:srgbClr val="A0A0A0"/>
              </a:solidFill>
              <a:latin typeface="Calibri"/>
              <a:ea typeface="Calibri"/>
              <a:cs typeface="Calibri"/>
              <a:sym typeface="Calibri"/>
            </a:endParaRPr>
          </a:p>
        </p:txBody>
      </p:sp>
      <p:sp>
        <p:nvSpPr>
          <p:cNvPr id="2187" name="Google Shape;2187;p206"/>
          <p:cNvSpPr txBox="1"/>
          <p:nvPr/>
        </p:nvSpPr>
        <p:spPr>
          <a:xfrm>
            <a:off x="5066775" y="1594925"/>
            <a:ext cx="80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rPr>
              <a:t>Hb</a:t>
            </a:r>
            <a:r>
              <a:rPr baseline="30000" lang="en" sz="2400">
                <a:solidFill>
                  <a:schemeClr val="dk2"/>
                </a:solidFill>
              </a:rPr>
              <a:t>A</a:t>
            </a:r>
            <a:endParaRPr baseline="30000" sz="2400">
              <a:solidFill>
                <a:schemeClr val="dk2"/>
              </a:solidFill>
            </a:endParaRPr>
          </a:p>
        </p:txBody>
      </p:sp>
      <p:sp>
        <p:nvSpPr>
          <p:cNvPr id="2188" name="Google Shape;2188;p206"/>
          <p:cNvSpPr txBox="1"/>
          <p:nvPr/>
        </p:nvSpPr>
        <p:spPr>
          <a:xfrm>
            <a:off x="6505075" y="1594925"/>
            <a:ext cx="8853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rPr>
              <a:t>Hb</a:t>
            </a:r>
            <a:r>
              <a:rPr baseline="30000" lang="en" sz="2400">
                <a:solidFill>
                  <a:schemeClr val="dk2"/>
                </a:solidFill>
              </a:rPr>
              <a:t>S</a:t>
            </a:r>
            <a:endParaRPr baseline="30000" sz="2400">
              <a:solidFill>
                <a:schemeClr val="dk2"/>
              </a:solidFill>
            </a:endParaRPr>
          </a:p>
        </p:txBody>
      </p:sp>
      <p:sp>
        <p:nvSpPr>
          <p:cNvPr id="2189" name="Google Shape;2189;p206"/>
          <p:cNvSpPr txBox="1"/>
          <p:nvPr/>
        </p:nvSpPr>
        <p:spPr>
          <a:xfrm>
            <a:off x="3888175" y="2412825"/>
            <a:ext cx="80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rPr>
              <a:t>Hb</a:t>
            </a:r>
            <a:r>
              <a:rPr baseline="30000" lang="en" sz="2400">
                <a:solidFill>
                  <a:schemeClr val="dk2"/>
                </a:solidFill>
              </a:rPr>
              <a:t>A</a:t>
            </a:r>
            <a:endParaRPr baseline="30000" sz="2400">
              <a:solidFill>
                <a:schemeClr val="dk2"/>
              </a:solidFill>
            </a:endParaRPr>
          </a:p>
        </p:txBody>
      </p:sp>
      <p:sp>
        <p:nvSpPr>
          <p:cNvPr id="2190" name="Google Shape;2190;p206"/>
          <p:cNvSpPr txBox="1"/>
          <p:nvPr/>
        </p:nvSpPr>
        <p:spPr>
          <a:xfrm>
            <a:off x="3843168" y="3540777"/>
            <a:ext cx="8853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rPr>
              <a:t>Hb</a:t>
            </a:r>
            <a:r>
              <a:rPr baseline="30000" lang="en" sz="2400">
                <a:solidFill>
                  <a:schemeClr val="dk2"/>
                </a:solidFill>
              </a:rPr>
              <a:t>S</a:t>
            </a:r>
            <a:endParaRPr baseline="30000" sz="2400">
              <a:solidFill>
                <a:schemeClr val="dk2"/>
              </a:solidFill>
            </a:endParaRPr>
          </a:p>
        </p:txBody>
      </p:sp>
      <p:cxnSp>
        <p:nvCxnSpPr>
          <p:cNvPr id="2191" name="Google Shape;2191;p206"/>
          <p:cNvCxnSpPr/>
          <p:nvPr/>
        </p:nvCxnSpPr>
        <p:spPr>
          <a:xfrm flipH="1" rot="10800000">
            <a:off x="4288675" y="2237811"/>
            <a:ext cx="3451500" cy="17100"/>
          </a:xfrm>
          <a:prstGeom prst="straightConnector1">
            <a:avLst/>
          </a:prstGeom>
          <a:noFill/>
          <a:ln cap="flat" cmpd="sng" w="9525">
            <a:solidFill>
              <a:schemeClr val="dk2"/>
            </a:solidFill>
            <a:prstDash val="solid"/>
            <a:round/>
            <a:headEnd len="med" w="med" type="none"/>
            <a:tailEnd len="med" w="med" type="none"/>
          </a:ln>
        </p:spPr>
      </p:cxnSp>
      <p:cxnSp>
        <p:nvCxnSpPr>
          <p:cNvPr id="2192" name="Google Shape;2192;p206"/>
          <p:cNvCxnSpPr/>
          <p:nvPr/>
        </p:nvCxnSpPr>
        <p:spPr>
          <a:xfrm flipH="1" rot="10800000">
            <a:off x="4288675" y="3359461"/>
            <a:ext cx="3451500" cy="17100"/>
          </a:xfrm>
          <a:prstGeom prst="straightConnector1">
            <a:avLst/>
          </a:prstGeom>
          <a:noFill/>
          <a:ln cap="flat" cmpd="sng" w="9525">
            <a:solidFill>
              <a:schemeClr val="dk2"/>
            </a:solidFill>
            <a:prstDash val="solid"/>
            <a:round/>
            <a:headEnd len="med" w="med" type="none"/>
            <a:tailEnd len="med" w="med" type="none"/>
          </a:ln>
        </p:spPr>
      </p:cxnSp>
      <p:cxnSp>
        <p:nvCxnSpPr>
          <p:cNvPr id="2193" name="Google Shape;2193;p206"/>
          <p:cNvCxnSpPr/>
          <p:nvPr/>
        </p:nvCxnSpPr>
        <p:spPr>
          <a:xfrm rot="10800000">
            <a:off x="4733525" y="1679711"/>
            <a:ext cx="28500" cy="2577000"/>
          </a:xfrm>
          <a:prstGeom prst="straightConnector1">
            <a:avLst/>
          </a:prstGeom>
          <a:noFill/>
          <a:ln cap="flat" cmpd="sng" w="9525">
            <a:solidFill>
              <a:schemeClr val="dk2"/>
            </a:solidFill>
            <a:prstDash val="solid"/>
            <a:round/>
            <a:headEnd len="med" w="med" type="none"/>
            <a:tailEnd len="med" w="med" type="none"/>
          </a:ln>
        </p:spPr>
      </p:cxnSp>
      <p:cxnSp>
        <p:nvCxnSpPr>
          <p:cNvPr id="2194" name="Google Shape;2194;p206"/>
          <p:cNvCxnSpPr/>
          <p:nvPr/>
        </p:nvCxnSpPr>
        <p:spPr>
          <a:xfrm rot="10800000">
            <a:off x="6172175" y="1679711"/>
            <a:ext cx="28500" cy="2577000"/>
          </a:xfrm>
          <a:prstGeom prst="straightConnector1">
            <a:avLst/>
          </a:prstGeom>
          <a:noFill/>
          <a:ln cap="flat" cmpd="sng" w="9525">
            <a:solidFill>
              <a:schemeClr val="dk2"/>
            </a:solidFill>
            <a:prstDash val="solid"/>
            <a:round/>
            <a:headEnd len="med" w="med" type="none"/>
            <a:tailEnd len="med" w="med" type="none"/>
          </a:ln>
        </p:spPr>
      </p:cxnSp>
      <p:sp>
        <p:nvSpPr>
          <p:cNvPr id="2195" name="Google Shape;2195;p206"/>
          <p:cNvSpPr txBox="1"/>
          <p:nvPr/>
        </p:nvSpPr>
        <p:spPr>
          <a:xfrm>
            <a:off x="4806375" y="2530125"/>
            <a:ext cx="1309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rPr>
              <a:t>Hb</a:t>
            </a:r>
            <a:r>
              <a:rPr baseline="30000" lang="en" sz="2400">
                <a:solidFill>
                  <a:schemeClr val="dk2"/>
                </a:solidFill>
              </a:rPr>
              <a:t>A</a:t>
            </a:r>
            <a:r>
              <a:rPr lang="en" sz="2400">
                <a:solidFill>
                  <a:schemeClr val="dk2"/>
                </a:solidFill>
              </a:rPr>
              <a:t>Hb</a:t>
            </a:r>
            <a:r>
              <a:rPr baseline="30000" lang="en" sz="2400">
                <a:solidFill>
                  <a:schemeClr val="dk2"/>
                </a:solidFill>
              </a:rPr>
              <a:t>A</a:t>
            </a:r>
            <a:endParaRPr baseline="30000" sz="2400">
              <a:solidFill>
                <a:schemeClr val="dk2"/>
              </a:solidFill>
            </a:endParaRPr>
          </a:p>
        </p:txBody>
      </p:sp>
      <p:sp>
        <p:nvSpPr>
          <p:cNvPr id="2196" name="Google Shape;2196;p206"/>
          <p:cNvSpPr txBox="1"/>
          <p:nvPr/>
        </p:nvSpPr>
        <p:spPr>
          <a:xfrm>
            <a:off x="6292825" y="2530125"/>
            <a:ext cx="1309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rPr>
              <a:t>Hb</a:t>
            </a:r>
            <a:r>
              <a:rPr baseline="30000" lang="en" sz="2400">
                <a:solidFill>
                  <a:schemeClr val="dk2"/>
                </a:solidFill>
              </a:rPr>
              <a:t>A</a:t>
            </a:r>
            <a:r>
              <a:rPr lang="en" sz="2400">
                <a:solidFill>
                  <a:schemeClr val="dk2"/>
                </a:solidFill>
              </a:rPr>
              <a:t>Hb</a:t>
            </a:r>
            <a:r>
              <a:rPr baseline="30000" lang="en" sz="2400">
                <a:solidFill>
                  <a:schemeClr val="dk2"/>
                </a:solidFill>
              </a:rPr>
              <a:t>S</a:t>
            </a:r>
            <a:endParaRPr baseline="30000" sz="2400">
              <a:solidFill>
                <a:schemeClr val="dk2"/>
              </a:solidFill>
            </a:endParaRPr>
          </a:p>
        </p:txBody>
      </p:sp>
      <p:sp>
        <p:nvSpPr>
          <p:cNvPr id="2197" name="Google Shape;2197;p206"/>
          <p:cNvSpPr txBox="1"/>
          <p:nvPr/>
        </p:nvSpPr>
        <p:spPr>
          <a:xfrm>
            <a:off x="4812200" y="3539775"/>
            <a:ext cx="1309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rPr>
              <a:t>Hb</a:t>
            </a:r>
            <a:r>
              <a:rPr baseline="30000" lang="en" sz="2400">
                <a:solidFill>
                  <a:schemeClr val="dk2"/>
                </a:solidFill>
              </a:rPr>
              <a:t>A</a:t>
            </a:r>
            <a:r>
              <a:rPr lang="en" sz="2400">
                <a:solidFill>
                  <a:schemeClr val="dk2"/>
                </a:solidFill>
              </a:rPr>
              <a:t>Hb</a:t>
            </a:r>
            <a:r>
              <a:rPr baseline="30000" lang="en" sz="2400">
                <a:solidFill>
                  <a:schemeClr val="dk2"/>
                </a:solidFill>
              </a:rPr>
              <a:t>S</a:t>
            </a:r>
            <a:endParaRPr baseline="30000" sz="2400">
              <a:solidFill>
                <a:schemeClr val="dk2"/>
              </a:solidFill>
            </a:endParaRPr>
          </a:p>
        </p:txBody>
      </p:sp>
      <p:sp>
        <p:nvSpPr>
          <p:cNvPr id="2198" name="Google Shape;2198;p206"/>
          <p:cNvSpPr txBox="1"/>
          <p:nvPr/>
        </p:nvSpPr>
        <p:spPr>
          <a:xfrm>
            <a:off x="6351425" y="3539775"/>
            <a:ext cx="1309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rPr>
              <a:t>Hb</a:t>
            </a:r>
            <a:r>
              <a:rPr baseline="30000" lang="en" sz="2400">
                <a:solidFill>
                  <a:schemeClr val="dk2"/>
                </a:solidFill>
              </a:rPr>
              <a:t>S</a:t>
            </a:r>
            <a:r>
              <a:rPr lang="en" sz="2400">
                <a:solidFill>
                  <a:schemeClr val="dk2"/>
                </a:solidFill>
              </a:rPr>
              <a:t>Hb</a:t>
            </a:r>
            <a:r>
              <a:rPr baseline="30000" lang="en" sz="2400">
                <a:solidFill>
                  <a:schemeClr val="dk2"/>
                </a:solidFill>
              </a:rPr>
              <a:t>S</a:t>
            </a:r>
            <a:endParaRPr baseline="30000" sz="2400">
              <a:solidFill>
                <a:schemeClr val="dk2"/>
              </a:solidFill>
            </a:endParaRPr>
          </a:p>
        </p:txBody>
      </p:sp>
      <p:sp>
        <p:nvSpPr>
          <p:cNvPr id="2199" name="Google Shape;2199;p206"/>
          <p:cNvSpPr txBox="1"/>
          <p:nvPr/>
        </p:nvSpPr>
        <p:spPr>
          <a:xfrm>
            <a:off x="4029925" y="894200"/>
            <a:ext cx="1309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rPr>
              <a:t>Hb</a:t>
            </a:r>
            <a:r>
              <a:rPr baseline="30000" lang="en" sz="2400">
                <a:solidFill>
                  <a:schemeClr val="dk2"/>
                </a:solidFill>
              </a:rPr>
              <a:t>A</a:t>
            </a:r>
            <a:r>
              <a:rPr lang="en" sz="2400">
                <a:solidFill>
                  <a:schemeClr val="dk2"/>
                </a:solidFill>
              </a:rPr>
              <a:t>Hb</a:t>
            </a:r>
            <a:r>
              <a:rPr baseline="30000" lang="en" sz="2400">
                <a:solidFill>
                  <a:schemeClr val="dk2"/>
                </a:solidFill>
              </a:rPr>
              <a:t>S</a:t>
            </a:r>
            <a:endParaRPr baseline="30000" sz="2400">
              <a:solidFill>
                <a:schemeClr val="dk2"/>
              </a:solidFill>
            </a:endParaRPr>
          </a:p>
        </p:txBody>
      </p:sp>
      <p:sp>
        <p:nvSpPr>
          <p:cNvPr id="2200" name="Google Shape;2200;p206"/>
          <p:cNvSpPr txBox="1"/>
          <p:nvPr/>
        </p:nvSpPr>
        <p:spPr>
          <a:xfrm>
            <a:off x="5247275" y="882920"/>
            <a:ext cx="36372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X  </a:t>
            </a:r>
            <a:r>
              <a:rPr lang="en" sz="2400">
                <a:solidFill>
                  <a:schemeClr val="dk2"/>
                </a:solidFill>
              </a:rPr>
              <a:t>Hb</a:t>
            </a:r>
            <a:r>
              <a:rPr baseline="30000" lang="en" sz="2400">
                <a:solidFill>
                  <a:schemeClr val="dk2"/>
                </a:solidFill>
              </a:rPr>
              <a:t>A</a:t>
            </a:r>
            <a:r>
              <a:rPr lang="en" sz="2400">
                <a:solidFill>
                  <a:schemeClr val="dk2"/>
                </a:solidFill>
              </a:rPr>
              <a:t>Hb</a:t>
            </a:r>
            <a:r>
              <a:rPr baseline="30000" lang="en" sz="2400">
                <a:solidFill>
                  <a:schemeClr val="dk2"/>
                </a:solidFill>
              </a:rPr>
              <a:t>S</a:t>
            </a:r>
            <a:endParaRPr baseline="30000" sz="2400">
              <a:solidFill>
                <a:schemeClr val="dk2"/>
              </a:solidFill>
            </a:endParaRPr>
          </a:p>
          <a:p>
            <a:pPr indent="0" lvl="0" marL="0" rtl="0" algn="l">
              <a:spcBef>
                <a:spcPts val="0"/>
              </a:spcBef>
              <a:spcAft>
                <a:spcPts val="0"/>
              </a:spcAft>
              <a:buNone/>
            </a:pPr>
            <a:r>
              <a:t/>
            </a:r>
            <a:endParaRPr sz="1800">
              <a:solidFill>
                <a:schemeClr val="dk2"/>
              </a:solidFill>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4" name="Shape 2204"/>
        <p:cNvGrpSpPr/>
        <p:nvPr/>
      </p:nvGrpSpPr>
      <p:grpSpPr>
        <a:xfrm>
          <a:off x="0" y="0"/>
          <a:ext cx="0" cy="0"/>
          <a:chOff x="0" y="0"/>
          <a:chExt cx="0" cy="0"/>
        </a:xfrm>
      </p:grpSpPr>
      <p:pic>
        <p:nvPicPr>
          <p:cNvPr id="2205" name="Google Shape;2205;p207"/>
          <p:cNvPicPr preferRelativeResize="0"/>
          <p:nvPr/>
        </p:nvPicPr>
        <p:blipFill>
          <a:blip r:embed="rId3">
            <a:alphaModFix/>
          </a:blip>
          <a:stretch>
            <a:fillRect/>
          </a:stretch>
        </p:blipFill>
        <p:spPr>
          <a:xfrm>
            <a:off x="2591780" y="1850150"/>
            <a:ext cx="3960455" cy="2791526"/>
          </a:xfrm>
          <a:prstGeom prst="rect">
            <a:avLst/>
          </a:prstGeom>
          <a:noFill/>
          <a:ln>
            <a:noFill/>
          </a:ln>
        </p:spPr>
      </p:pic>
      <p:sp>
        <p:nvSpPr>
          <p:cNvPr id="2206" name="Google Shape;2206;p207"/>
          <p:cNvSpPr txBox="1"/>
          <p:nvPr/>
        </p:nvSpPr>
        <p:spPr>
          <a:xfrm>
            <a:off x="176800" y="169500"/>
            <a:ext cx="8758800" cy="1293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chemeClr val="accent2"/>
                </a:solidFill>
                <a:latin typeface="Calibri"/>
                <a:ea typeface="Calibri"/>
                <a:cs typeface="Calibri"/>
                <a:sym typeface="Calibri"/>
              </a:rPr>
              <a:t>“we suggest that instructors use pedagogies and activities that prime students for making connections between chromosome structure and cellular processes.”</a:t>
            </a:r>
            <a:endParaRPr b="1" sz="2400">
              <a:solidFill>
                <a:schemeClr val="accent2"/>
              </a:solidFill>
              <a:latin typeface="Calibri"/>
              <a:ea typeface="Calibri"/>
              <a:cs typeface="Calibri"/>
              <a:sym typeface="Calibri"/>
            </a:endParaRPr>
          </a:p>
        </p:txBody>
      </p:sp>
      <p:sp>
        <p:nvSpPr>
          <p:cNvPr id="2207" name="Google Shape;2207;p207"/>
          <p:cNvSpPr txBox="1"/>
          <p:nvPr/>
        </p:nvSpPr>
        <p:spPr>
          <a:xfrm>
            <a:off x="4625614" y="2060868"/>
            <a:ext cx="607500" cy="218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3000">
                <a:solidFill>
                  <a:srgbClr val="FF0000"/>
                </a:solidFill>
                <a:latin typeface="Calibri"/>
                <a:ea typeface="Calibri"/>
                <a:cs typeface="Calibri"/>
                <a:sym typeface="Calibri"/>
              </a:rPr>
              <a:t>?</a:t>
            </a:r>
            <a:endParaRPr b="1" sz="13000">
              <a:solidFill>
                <a:srgbClr val="FF0000"/>
              </a:solidFill>
              <a:latin typeface="Calibri"/>
              <a:ea typeface="Calibri"/>
              <a:cs typeface="Calibri"/>
              <a:sym typeface="Calibri"/>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1" name="Shape 2211"/>
        <p:cNvGrpSpPr/>
        <p:nvPr/>
      </p:nvGrpSpPr>
      <p:grpSpPr>
        <a:xfrm>
          <a:off x="0" y="0"/>
          <a:ext cx="0" cy="0"/>
          <a:chOff x="0" y="0"/>
          <a:chExt cx="0" cy="0"/>
        </a:xfrm>
      </p:grpSpPr>
      <p:pic>
        <p:nvPicPr>
          <p:cNvPr id="2212" name="Google Shape;2212;p208"/>
          <p:cNvPicPr preferRelativeResize="0"/>
          <p:nvPr/>
        </p:nvPicPr>
        <p:blipFill>
          <a:blip r:embed="rId3">
            <a:alphaModFix/>
          </a:blip>
          <a:stretch>
            <a:fillRect/>
          </a:stretch>
        </p:blipFill>
        <p:spPr>
          <a:xfrm>
            <a:off x="2736525" y="2571750"/>
            <a:ext cx="3670950" cy="2242075"/>
          </a:xfrm>
          <a:prstGeom prst="rect">
            <a:avLst/>
          </a:prstGeom>
          <a:noFill/>
          <a:ln>
            <a:noFill/>
          </a:ln>
        </p:spPr>
      </p:pic>
      <p:sp>
        <p:nvSpPr>
          <p:cNvPr id="2213" name="Google Shape;2213;p208"/>
          <p:cNvSpPr txBox="1"/>
          <p:nvPr>
            <p:ph type="title"/>
          </p:nvPr>
        </p:nvSpPr>
        <p:spPr>
          <a:xfrm>
            <a:off x="591850" y="110037"/>
            <a:ext cx="81288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But what is HbA or HbS?</a:t>
            </a:r>
            <a:endParaRPr b="1"/>
          </a:p>
        </p:txBody>
      </p:sp>
      <p:grpSp>
        <p:nvGrpSpPr>
          <p:cNvPr id="2214" name="Google Shape;2214;p208"/>
          <p:cNvGrpSpPr/>
          <p:nvPr/>
        </p:nvGrpSpPr>
        <p:grpSpPr>
          <a:xfrm>
            <a:off x="2260175" y="1200650"/>
            <a:ext cx="4897050" cy="1286175"/>
            <a:chOff x="100675" y="2775850"/>
            <a:chExt cx="4897050" cy="1286175"/>
          </a:xfrm>
        </p:grpSpPr>
        <p:pic>
          <p:nvPicPr>
            <p:cNvPr id="2215" name="Google Shape;2215;p208"/>
            <p:cNvPicPr preferRelativeResize="0"/>
            <p:nvPr/>
          </p:nvPicPr>
          <p:blipFill>
            <a:blip r:embed="rId4">
              <a:alphaModFix/>
            </a:blip>
            <a:stretch>
              <a:fillRect/>
            </a:stretch>
          </p:blipFill>
          <p:spPr>
            <a:xfrm>
              <a:off x="100675" y="2840650"/>
              <a:ext cx="4897050" cy="445175"/>
            </a:xfrm>
            <a:prstGeom prst="rect">
              <a:avLst/>
            </a:prstGeom>
            <a:noFill/>
            <a:ln>
              <a:noFill/>
            </a:ln>
          </p:spPr>
        </p:pic>
        <p:pic>
          <p:nvPicPr>
            <p:cNvPr id="2216" name="Google Shape;2216;p208"/>
            <p:cNvPicPr preferRelativeResize="0"/>
            <p:nvPr/>
          </p:nvPicPr>
          <p:blipFill>
            <a:blip r:embed="rId5">
              <a:alphaModFix/>
            </a:blip>
            <a:stretch>
              <a:fillRect/>
            </a:stretch>
          </p:blipFill>
          <p:spPr>
            <a:xfrm>
              <a:off x="100675" y="3539762"/>
              <a:ext cx="4897049" cy="432888"/>
            </a:xfrm>
            <a:prstGeom prst="rect">
              <a:avLst/>
            </a:prstGeom>
            <a:noFill/>
            <a:ln>
              <a:noFill/>
            </a:ln>
          </p:spPr>
        </p:pic>
        <p:sp>
          <p:nvSpPr>
            <p:cNvPr id="2217" name="Google Shape;2217;p208"/>
            <p:cNvSpPr/>
            <p:nvPr/>
          </p:nvSpPr>
          <p:spPr>
            <a:xfrm>
              <a:off x="3851775" y="3534950"/>
              <a:ext cx="116400" cy="445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8" name="Google Shape;2218;p208"/>
            <p:cNvSpPr txBox="1"/>
            <p:nvPr/>
          </p:nvSpPr>
          <p:spPr>
            <a:xfrm>
              <a:off x="3779175" y="3433225"/>
              <a:ext cx="261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a:solidFill>
                    <a:srgbClr val="1EAC4C"/>
                  </a:solidFill>
                  <a:latin typeface="Bebas Neue"/>
                  <a:ea typeface="Bebas Neue"/>
                  <a:cs typeface="Bebas Neue"/>
                  <a:sym typeface="Bebas Neue"/>
                </a:rPr>
                <a:t>T</a:t>
              </a:r>
              <a:endParaRPr b="1" i="1">
                <a:solidFill>
                  <a:srgbClr val="1EAC4C"/>
                </a:solidFill>
                <a:latin typeface="Bebas Neue"/>
                <a:ea typeface="Bebas Neue"/>
                <a:cs typeface="Bebas Neue"/>
                <a:sym typeface="Bebas Neue"/>
              </a:endParaRPr>
            </a:p>
          </p:txBody>
        </p:sp>
        <p:sp>
          <p:nvSpPr>
            <p:cNvPr id="2219" name="Google Shape;2219;p208"/>
            <p:cNvSpPr txBox="1"/>
            <p:nvPr/>
          </p:nvSpPr>
          <p:spPr>
            <a:xfrm>
              <a:off x="3779175" y="3661825"/>
              <a:ext cx="261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a:solidFill>
                    <a:srgbClr val="1EAC4C"/>
                  </a:solidFill>
                  <a:latin typeface="Bebas Neue"/>
                  <a:ea typeface="Bebas Neue"/>
                  <a:cs typeface="Bebas Neue"/>
                  <a:sym typeface="Bebas Neue"/>
                </a:rPr>
                <a:t>A  </a:t>
              </a:r>
              <a:endParaRPr b="1" i="1">
                <a:solidFill>
                  <a:srgbClr val="1EAC4C"/>
                </a:solidFill>
                <a:latin typeface="Bebas Neue"/>
                <a:ea typeface="Bebas Neue"/>
                <a:cs typeface="Bebas Neue"/>
                <a:sym typeface="Bebas Neue"/>
              </a:endParaRPr>
            </a:p>
          </p:txBody>
        </p:sp>
        <p:sp>
          <p:nvSpPr>
            <p:cNvPr id="2220" name="Google Shape;2220;p208"/>
            <p:cNvSpPr/>
            <p:nvPr/>
          </p:nvSpPr>
          <p:spPr>
            <a:xfrm>
              <a:off x="3706500" y="2775850"/>
              <a:ext cx="450300" cy="581100"/>
            </a:xfrm>
            <a:prstGeom prst="rect">
              <a:avLst/>
            </a:prstGeom>
            <a:noFill/>
            <a:ln cap="flat" cmpd="sng" w="9525">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1" name="Google Shape;2221;p208"/>
            <p:cNvSpPr/>
            <p:nvPr/>
          </p:nvSpPr>
          <p:spPr>
            <a:xfrm flipH="1">
              <a:off x="3687825" y="3463550"/>
              <a:ext cx="450300" cy="581100"/>
            </a:xfrm>
            <a:prstGeom prst="rect">
              <a:avLst/>
            </a:prstGeom>
            <a:noFill/>
            <a:ln cap="flat" cmpd="sng" w="9525">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5" name="Shape 2225"/>
        <p:cNvGrpSpPr/>
        <p:nvPr/>
      </p:nvGrpSpPr>
      <p:grpSpPr>
        <a:xfrm>
          <a:off x="0" y="0"/>
          <a:ext cx="0" cy="0"/>
          <a:chOff x="0" y="0"/>
          <a:chExt cx="0" cy="0"/>
        </a:xfrm>
      </p:grpSpPr>
      <p:sp>
        <p:nvSpPr>
          <p:cNvPr id="2226" name="Google Shape;2226;p209"/>
          <p:cNvSpPr txBox="1"/>
          <p:nvPr/>
        </p:nvSpPr>
        <p:spPr>
          <a:xfrm>
            <a:off x="1303800" y="562057"/>
            <a:ext cx="6536400" cy="7308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2700">
                <a:solidFill>
                  <a:schemeClr val="dk1"/>
                </a:solidFill>
                <a:latin typeface="Calibri"/>
                <a:ea typeface="Calibri"/>
                <a:cs typeface="Calibri"/>
                <a:sym typeface="Calibri"/>
              </a:rPr>
              <a:t>(or “S” versus “s”)</a:t>
            </a:r>
            <a:endParaRPr b="1" sz="2700">
              <a:solidFill>
                <a:schemeClr val="dk2"/>
              </a:solidFill>
              <a:latin typeface="Calibri"/>
              <a:ea typeface="Calibri"/>
              <a:cs typeface="Calibri"/>
              <a:sym typeface="Calibri"/>
            </a:endParaRPr>
          </a:p>
        </p:txBody>
      </p:sp>
      <p:pic>
        <p:nvPicPr>
          <p:cNvPr id="2227" name="Google Shape;2227;p209"/>
          <p:cNvPicPr preferRelativeResize="0"/>
          <p:nvPr/>
        </p:nvPicPr>
        <p:blipFill>
          <a:blip r:embed="rId3">
            <a:alphaModFix/>
          </a:blip>
          <a:stretch>
            <a:fillRect/>
          </a:stretch>
        </p:blipFill>
        <p:spPr>
          <a:xfrm>
            <a:off x="2736525" y="2571750"/>
            <a:ext cx="3670950" cy="2242075"/>
          </a:xfrm>
          <a:prstGeom prst="rect">
            <a:avLst/>
          </a:prstGeom>
          <a:noFill/>
          <a:ln>
            <a:noFill/>
          </a:ln>
        </p:spPr>
      </p:pic>
      <p:pic>
        <p:nvPicPr>
          <p:cNvPr id="2228" name="Google Shape;2228;p209"/>
          <p:cNvPicPr preferRelativeResize="0"/>
          <p:nvPr/>
        </p:nvPicPr>
        <p:blipFill>
          <a:blip r:embed="rId4">
            <a:alphaModFix/>
          </a:blip>
          <a:stretch>
            <a:fillRect/>
          </a:stretch>
        </p:blipFill>
        <p:spPr>
          <a:xfrm rot="10800000">
            <a:off x="0" y="2880873"/>
            <a:ext cx="2602925" cy="1623825"/>
          </a:xfrm>
          <a:prstGeom prst="rect">
            <a:avLst/>
          </a:prstGeom>
          <a:noFill/>
          <a:ln>
            <a:noFill/>
          </a:ln>
        </p:spPr>
      </p:pic>
      <p:pic>
        <p:nvPicPr>
          <p:cNvPr id="2229" name="Google Shape;2229;p209"/>
          <p:cNvPicPr preferRelativeResize="0"/>
          <p:nvPr/>
        </p:nvPicPr>
        <p:blipFill>
          <a:blip r:embed="rId5">
            <a:alphaModFix/>
          </a:blip>
          <a:stretch>
            <a:fillRect/>
          </a:stretch>
        </p:blipFill>
        <p:spPr>
          <a:xfrm>
            <a:off x="6407476" y="2876375"/>
            <a:ext cx="2602925" cy="1632829"/>
          </a:xfrm>
          <a:prstGeom prst="rect">
            <a:avLst/>
          </a:prstGeom>
          <a:noFill/>
          <a:ln>
            <a:noFill/>
          </a:ln>
        </p:spPr>
      </p:pic>
      <p:grpSp>
        <p:nvGrpSpPr>
          <p:cNvPr id="2230" name="Google Shape;2230;p209"/>
          <p:cNvGrpSpPr/>
          <p:nvPr/>
        </p:nvGrpSpPr>
        <p:grpSpPr>
          <a:xfrm>
            <a:off x="2260175" y="1200650"/>
            <a:ext cx="4897050" cy="1286175"/>
            <a:chOff x="100675" y="2775850"/>
            <a:chExt cx="4897050" cy="1286175"/>
          </a:xfrm>
        </p:grpSpPr>
        <p:pic>
          <p:nvPicPr>
            <p:cNvPr id="2231" name="Google Shape;2231;p209"/>
            <p:cNvPicPr preferRelativeResize="0"/>
            <p:nvPr/>
          </p:nvPicPr>
          <p:blipFill>
            <a:blip r:embed="rId6">
              <a:alphaModFix/>
            </a:blip>
            <a:stretch>
              <a:fillRect/>
            </a:stretch>
          </p:blipFill>
          <p:spPr>
            <a:xfrm>
              <a:off x="100675" y="2840650"/>
              <a:ext cx="4897050" cy="445175"/>
            </a:xfrm>
            <a:prstGeom prst="rect">
              <a:avLst/>
            </a:prstGeom>
            <a:noFill/>
            <a:ln>
              <a:noFill/>
            </a:ln>
          </p:spPr>
        </p:pic>
        <p:pic>
          <p:nvPicPr>
            <p:cNvPr id="2232" name="Google Shape;2232;p209"/>
            <p:cNvPicPr preferRelativeResize="0"/>
            <p:nvPr/>
          </p:nvPicPr>
          <p:blipFill>
            <a:blip r:embed="rId7">
              <a:alphaModFix/>
            </a:blip>
            <a:stretch>
              <a:fillRect/>
            </a:stretch>
          </p:blipFill>
          <p:spPr>
            <a:xfrm>
              <a:off x="100675" y="3539762"/>
              <a:ext cx="4897049" cy="432888"/>
            </a:xfrm>
            <a:prstGeom prst="rect">
              <a:avLst/>
            </a:prstGeom>
            <a:noFill/>
            <a:ln>
              <a:noFill/>
            </a:ln>
          </p:spPr>
        </p:pic>
        <p:sp>
          <p:nvSpPr>
            <p:cNvPr id="2233" name="Google Shape;2233;p209"/>
            <p:cNvSpPr/>
            <p:nvPr/>
          </p:nvSpPr>
          <p:spPr>
            <a:xfrm>
              <a:off x="3851775" y="3534950"/>
              <a:ext cx="116400" cy="445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4" name="Google Shape;2234;p209"/>
            <p:cNvSpPr txBox="1"/>
            <p:nvPr/>
          </p:nvSpPr>
          <p:spPr>
            <a:xfrm>
              <a:off x="3779175" y="3433225"/>
              <a:ext cx="261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a:solidFill>
                    <a:srgbClr val="1EAC4C"/>
                  </a:solidFill>
                  <a:latin typeface="Bebas Neue"/>
                  <a:ea typeface="Bebas Neue"/>
                  <a:cs typeface="Bebas Neue"/>
                  <a:sym typeface="Bebas Neue"/>
                </a:rPr>
                <a:t>T</a:t>
              </a:r>
              <a:endParaRPr b="1" i="1">
                <a:solidFill>
                  <a:srgbClr val="1EAC4C"/>
                </a:solidFill>
                <a:latin typeface="Bebas Neue"/>
                <a:ea typeface="Bebas Neue"/>
                <a:cs typeface="Bebas Neue"/>
                <a:sym typeface="Bebas Neue"/>
              </a:endParaRPr>
            </a:p>
          </p:txBody>
        </p:sp>
        <p:sp>
          <p:nvSpPr>
            <p:cNvPr id="2235" name="Google Shape;2235;p209"/>
            <p:cNvSpPr txBox="1"/>
            <p:nvPr/>
          </p:nvSpPr>
          <p:spPr>
            <a:xfrm>
              <a:off x="3779175" y="3661825"/>
              <a:ext cx="261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a:solidFill>
                    <a:srgbClr val="1EAC4C"/>
                  </a:solidFill>
                  <a:latin typeface="Bebas Neue"/>
                  <a:ea typeface="Bebas Neue"/>
                  <a:cs typeface="Bebas Neue"/>
                  <a:sym typeface="Bebas Neue"/>
                </a:rPr>
                <a:t>A  </a:t>
              </a:r>
              <a:endParaRPr b="1" i="1">
                <a:solidFill>
                  <a:srgbClr val="1EAC4C"/>
                </a:solidFill>
                <a:latin typeface="Bebas Neue"/>
                <a:ea typeface="Bebas Neue"/>
                <a:cs typeface="Bebas Neue"/>
                <a:sym typeface="Bebas Neue"/>
              </a:endParaRPr>
            </a:p>
          </p:txBody>
        </p:sp>
        <p:sp>
          <p:nvSpPr>
            <p:cNvPr id="2236" name="Google Shape;2236;p209"/>
            <p:cNvSpPr/>
            <p:nvPr/>
          </p:nvSpPr>
          <p:spPr>
            <a:xfrm>
              <a:off x="3706500" y="2775850"/>
              <a:ext cx="450300" cy="581100"/>
            </a:xfrm>
            <a:prstGeom prst="rect">
              <a:avLst/>
            </a:prstGeom>
            <a:noFill/>
            <a:ln cap="flat" cmpd="sng" w="9525">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7" name="Google Shape;2237;p209"/>
            <p:cNvSpPr/>
            <p:nvPr/>
          </p:nvSpPr>
          <p:spPr>
            <a:xfrm flipH="1">
              <a:off x="3687825" y="3463550"/>
              <a:ext cx="450300" cy="581100"/>
            </a:xfrm>
            <a:prstGeom prst="rect">
              <a:avLst/>
            </a:prstGeom>
            <a:noFill/>
            <a:ln cap="flat" cmpd="sng" w="9525">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38" name="Google Shape;2238;p209"/>
          <p:cNvSpPr txBox="1"/>
          <p:nvPr>
            <p:ph type="title"/>
          </p:nvPr>
        </p:nvSpPr>
        <p:spPr>
          <a:xfrm>
            <a:off x="591850" y="110037"/>
            <a:ext cx="81288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But what is HbA or HbS?</a:t>
            </a:r>
            <a:endParaRPr b="1"/>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2" name="Shape 2242"/>
        <p:cNvGrpSpPr/>
        <p:nvPr/>
      </p:nvGrpSpPr>
      <p:grpSpPr>
        <a:xfrm>
          <a:off x="0" y="0"/>
          <a:ext cx="0" cy="0"/>
          <a:chOff x="0" y="0"/>
          <a:chExt cx="0" cy="0"/>
        </a:xfrm>
      </p:grpSpPr>
      <p:sp>
        <p:nvSpPr>
          <p:cNvPr id="2243" name="Google Shape;2243;p210"/>
          <p:cNvSpPr txBox="1"/>
          <p:nvPr/>
        </p:nvSpPr>
        <p:spPr>
          <a:xfrm>
            <a:off x="5495805" y="2202839"/>
            <a:ext cx="588000" cy="78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800">
                <a:solidFill>
                  <a:srgbClr val="FFFFFF"/>
                </a:solidFill>
                <a:latin typeface="Roboto"/>
                <a:ea typeface="Roboto"/>
                <a:cs typeface="Roboto"/>
                <a:sym typeface="Roboto"/>
              </a:rPr>
              <a:t>X</a:t>
            </a:r>
            <a:endParaRPr sz="4800">
              <a:solidFill>
                <a:srgbClr val="FFFFFF"/>
              </a:solidFill>
              <a:latin typeface="Roboto"/>
              <a:ea typeface="Roboto"/>
              <a:cs typeface="Roboto"/>
              <a:sym typeface="Roboto"/>
            </a:endParaRPr>
          </a:p>
        </p:txBody>
      </p:sp>
      <p:sp>
        <p:nvSpPr>
          <p:cNvPr id="2244" name="Google Shape;2244;p210"/>
          <p:cNvSpPr txBox="1"/>
          <p:nvPr/>
        </p:nvSpPr>
        <p:spPr>
          <a:xfrm>
            <a:off x="2525877" y="3292232"/>
            <a:ext cx="838800" cy="69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FFFFFF"/>
                </a:solidFill>
                <a:latin typeface="Roboto"/>
                <a:ea typeface="Roboto"/>
                <a:cs typeface="Roboto"/>
                <a:sym typeface="Roboto"/>
              </a:rPr>
              <a:t>HB</a:t>
            </a:r>
            <a:r>
              <a:rPr baseline="30000" lang="en" sz="2400">
                <a:solidFill>
                  <a:srgbClr val="FFFFFF"/>
                </a:solidFill>
                <a:latin typeface="Roboto"/>
                <a:ea typeface="Roboto"/>
                <a:cs typeface="Roboto"/>
                <a:sym typeface="Roboto"/>
              </a:rPr>
              <a:t>A</a:t>
            </a:r>
            <a:endParaRPr baseline="30000" sz="2400">
              <a:solidFill>
                <a:srgbClr val="FFFFFF"/>
              </a:solidFill>
              <a:latin typeface="Roboto"/>
              <a:ea typeface="Roboto"/>
              <a:cs typeface="Roboto"/>
              <a:sym typeface="Roboto"/>
            </a:endParaRPr>
          </a:p>
        </p:txBody>
      </p:sp>
      <p:sp>
        <p:nvSpPr>
          <p:cNvPr id="2245" name="Google Shape;2245;p210"/>
          <p:cNvSpPr txBox="1"/>
          <p:nvPr/>
        </p:nvSpPr>
        <p:spPr>
          <a:xfrm>
            <a:off x="8310481" y="3139421"/>
            <a:ext cx="838800" cy="69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FFFFFF"/>
                </a:solidFill>
                <a:latin typeface="Roboto"/>
                <a:ea typeface="Roboto"/>
                <a:cs typeface="Roboto"/>
                <a:sym typeface="Roboto"/>
              </a:rPr>
              <a:t>HB</a:t>
            </a:r>
            <a:r>
              <a:rPr baseline="30000" lang="en" sz="2400">
                <a:solidFill>
                  <a:srgbClr val="FFFFFF"/>
                </a:solidFill>
                <a:latin typeface="Roboto"/>
                <a:ea typeface="Roboto"/>
                <a:cs typeface="Roboto"/>
                <a:sym typeface="Roboto"/>
              </a:rPr>
              <a:t>A</a:t>
            </a:r>
            <a:endParaRPr baseline="30000" sz="2400">
              <a:solidFill>
                <a:srgbClr val="FFFFFF"/>
              </a:solidFill>
              <a:latin typeface="Roboto"/>
              <a:ea typeface="Roboto"/>
              <a:cs typeface="Roboto"/>
              <a:sym typeface="Roboto"/>
            </a:endParaRPr>
          </a:p>
        </p:txBody>
      </p:sp>
      <p:pic>
        <p:nvPicPr>
          <p:cNvPr id="2246" name="Google Shape;2246;p210"/>
          <p:cNvPicPr preferRelativeResize="0"/>
          <p:nvPr/>
        </p:nvPicPr>
        <p:blipFill>
          <a:blip r:embed="rId3">
            <a:alphaModFix/>
          </a:blip>
          <a:stretch>
            <a:fillRect/>
          </a:stretch>
        </p:blipFill>
        <p:spPr>
          <a:xfrm rot="5400000">
            <a:off x="5311043" y="1046849"/>
            <a:ext cx="712426" cy="6601964"/>
          </a:xfrm>
          <a:prstGeom prst="rect">
            <a:avLst/>
          </a:prstGeom>
          <a:noFill/>
          <a:ln>
            <a:noFill/>
          </a:ln>
        </p:spPr>
      </p:pic>
      <p:pic>
        <p:nvPicPr>
          <p:cNvPr id="2247" name="Google Shape;2247;p210"/>
          <p:cNvPicPr preferRelativeResize="0"/>
          <p:nvPr/>
        </p:nvPicPr>
        <p:blipFill>
          <a:blip r:embed="rId4">
            <a:alphaModFix/>
          </a:blip>
          <a:stretch>
            <a:fillRect/>
          </a:stretch>
        </p:blipFill>
        <p:spPr>
          <a:xfrm rot="-5400000">
            <a:off x="5310381" y="219926"/>
            <a:ext cx="713741" cy="6705275"/>
          </a:xfrm>
          <a:prstGeom prst="rect">
            <a:avLst/>
          </a:prstGeom>
          <a:noFill/>
          <a:ln>
            <a:noFill/>
          </a:ln>
        </p:spPr>
      </p:pic>
      <p:pic>
        <p:nvPicPr>
          <p:cNvPr id="2248" name="Google Shape;2248;p210"/>
          <p:cNvPicPr preferRelativeResize="0"/>
          <p:nvPr/>
        </p:nvPicPr>
        <p:blipFill>
          <a:blip r:embed="rId5">
            <a:alphaModFix/>
          </a:blip>
          <a:stretch>
            <a:fillRect/>
          </a:stretch>
        </p:blipFill>
        <p:spPr>
          <a:xfrm rot="5400000">
            <a:off x="5274045" y="-2415805"/>
            <a:ext cx="734078" cy="6711496"/>
          </a:xfrm>
          <a:prstGeom prst="rect">
            <a:avLst/>
          </a:prstGeom>
          <a:noFill/>
          <a:ln>
            <a:noFill/>
          </a:ln>
        </p:spPr>
      </p:pic>
      <p:pic>
        <p:nvPicPr>
          <p:cNvPr id="2249" name="Google Shape;2249;p210"/>
          <p:cNvPicPr preferRelativeResize="0"/>
          <p:nvPr/>
        </p:nvPicPr>
        <p:blipFill>
          <a:blip r:embed="rId6">
            <a:alphaModFix/>
          </a:blip>
          <a:stretch>
            <a:fillRect/>
          </a:stretch>
        </p:blipFill>
        <p:spPr>
          <a:xfrm rot="5400000">
            <a:off x="5287605" y="-1474082"/>
            <a:ext cx="730010" cy="6734561"/>
          </a:xfrm>
          <a:prstGeom prst="rect">
            <a:avLst/>
          </a:prstGeom>
          <a:noFill/>
          <a:ln>
            <a:noFill/>
          </a:ln>
        </p:spPr>
      </p:pic>
      <p:sp>
        <p:nvSpPr>
          <p:cNvPr id="2250" name="Google Shape;2250;p210"/>
          <p:cNvSpPr txBox="1"/>
          <p:nvPr/>
        </p:nvSpPr>
        <p:spPr>
          <a:xfrm>
            <a:off x="1418850" y="1539629"/>
            <a:ext cx="9393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latin typeface="Calibri"/>
                <a:ea typeface="Calibri"/>
                <a:cs typeface="Calibri"/>
                <a:sym typeface="Calibri"/>
              </a:rPr>
              <a:t>Hb</a:t>
            </a:r>
            <a:r>
              <a:rPr b="1" baseline="30000" lang="en" sz="3600">
                <a:latin typeface="Calibri"/>
                <a:ea typeface="Calibri"/>
                <a:cs typeface="Calibri"/>
                <a:sym typeface="Calibri"/>
              </a:rPr>
              <a:t>A</a:t>
            </a:r>
            <a:endParaRPr b="1" baseline="30000" sz="3600">
              <a:latin typeface="Calibri"/>
              <a:ea typeface="Calibri"/>
              <a:cs typeface="Calibri"/>
              <a:sym typeface="Calibri"/>
            </a:endParaRPr>
          </a:p>
        </p:txBody>
      </p:sp>
      <p:sp>
        <p:nvSpPr>
          <p:cNvPr id="2251" name="Google Shape;2251;p210"/>
          <p:cNvSpPr txBox="1"/>
          <p:nvPr/>
        </p:nvSpPr>
        <p:spPr>
          <a:xfrm>
            <a:off x="1426865" y="3994262"/>
            <a:ext cx="9393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latin typeface="Calibri"/>
                <a:ea typeface="Calibri"/>
                <a:cs typeface="Calibri"/>
                <a:sym typeface="Calibri"/>
              </a:rPr>
              <a:t>Hb</a:t>
            </a:r>
            <a:r>
              <a:rPr b="1" baseline="30000" lang="en" sz="3600">
                <a:latin typeface="Calibri"/>
                <a:ea typeface="Calibri"/>
                <a:cs typeface="Calibri"/>
                <a:sym typeface="Calibri"/>
              </a:rPr>
              <a:t>A</a:t>
            </a:r>
            <a:endParaRPr b="1" baseline="30000" sz="3600">
              <a:latin typeface="Calibri"/>
              <a:ea typeface="Calibri"/>
              <a:cs typeface="Calibri"/>
              <a:sym typeface="Calibri"/>
            </a:endParaRPr>
          </a:p>
        </p:txBody>
      </p:sp>
      <p:sp>
        <p:nvSpPr>
          <p:cNvPr id="2252" name="Google Shape;2252;p210"/>
          <p:cNvSpPr txBox="1"/>
          <p:nvPr/>
        </p:nvSpPr>
        <p:spPr>
          <a:xfrm>
            <a:off x="1420238" y="3218997"/>
            <a:ext cx="9393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latin typeface="Calibri"/>
                <a:ea typeface="Calibri"/>
                <a:cs typeface="Calibri"/>
                <a:sym typeface="Calibri"/>
              </a:rPr>
              <a:t>Hb</a:t>
            </a:r>
            <a:r>
              <a:rPr b="1" baseline="30000" lang="en" sz="3600">
                <a:latin typeface="Calibri"/>
                <a:ea typeface="Calibri"/>
                <a:cs typeface="Calibri"/>
                <a:sym typeface="Calibri"/>
              </a:rPr>
              <a:t>S</a:t>
            </a:r>
            <a:endParaRPr b="1" baseline="30000" sz="3600">
              <a:latin typeface="Calibri"/>
              <a:ea typeface="Calibri"/>
              <a:cs typeface="Calibri"/>
              <a:sym typeface="Calibri"/>
            </a:endParaRPr>
          </a:p>
        </p:txBody>
      </p:sp>
      <p:sp>
        <p:nvSpPr>
          <p:cNvPr id="2253" name="Google Shape;2253;p210"/>
          <p:cNvSpPr txBox="1"/>
          <p:nvPr/>
        </p:nvSpPr>
        <p:spPr>
          <a:xfrm>
            <a:off x="1438613" y="586371"/>
            <a:ext cx="9393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latin typeface="Calibri"/>
                <a:ea typeface="Calibri"/>
                <a:cs typeface="Calibri"/>
                <a:sym typeface="Calibri"/>
              </a:rPr>
              <a:t>Hb</a:t>
            </a:r>
            <a:r>
              <a:rPr b="1" baseline="30000" lang="en" sz="3600">
                <a:latin typeface="Calibri"/>
                <a:ea typeface="Calibri"/>
                <a:cs typeface="Calibri"/>
                <a:sym typeface="Calibri"/>
              </a:rPr>
              <a:t>S</a:t>
            </a:r>
            <a:endParaRPr b="1" baseline="30000" sz="3600">
              <a:latin typeface="Calibri"/>
              <a:ea typeface="Calibri"/>
              <a:cs typeface="Calibri"/>
              <a:sym typeface="Calibri"/>
            </a:endParaRPr>
          </a:p>
        </p:txBody>
      </p:sp>
      <p:sp>
        <p:nvSpPr>
          <p:cNvPr id="2254" name="Google Shape;2254;p210"/>
          <p:cNvSpPr txBox="1"/>
          <p:nvPr/>
        </p:nvSpPr>
        <p:spPr>
          <a:xfrm rot="-5400000">
            <a:off x="180400" y="920186"/>
            <a:ext cx="16785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rgbClr val="B03C4B"/>
                </a:solidFill>
                <a:latin typeface="Fjalla One"/>
                <a:ea typeface="Fjalla One"/>
                <a:cs typeface="Fjalla One"/>
                <a:sym typeface="Fjalla One"/>
              </a:rPr>
              <a:t>Parent 1</a:t>
            </a:r>
            <a:endParaRPr b="1" sz="3600">
              <a:solidFill>
                <a:srgbClr val="B03C4B"/>
              </a:solidFill>
              <a:latin typeface="Fjalla One"/>
              <a:ea typeface="Fjalla One"/>
              <a:cs typeface="Fjalla One"/>
              <a:sym typeface="Fjalla One"/>
            </a:endParaRPr>
          </a:p>
        </p:txBody>
      </p:sp>
      <p:sp>
        <p:nvSpPr>
          <p:cNvPr id="2255" name="Google Shape;2255;p210"/>
          <p:cNvSpPr txBox="1"/>
          <p:nvPr/>
        </p:nvSpPr>
        <p:spPr>
          <a:xfrm rot="-5400000">
            <a:off x="141100" y="3494850"/>
            <a:ext cx="1757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rgbClr val="256EFA"/>
                </a:solidFill>
                <a:latin typeface="Fjalla One"/>
                <a:ea typeface="Fjalla One"/>
                <a:cs typeface="Fjalla One"/>
                <a:sym typeface="Fjalla One"/>
              </a:rPr>
              <a:t>Parent 2</a:t>
            </a:r>
            <a:endParaRPr b="1" sz="3600">
              <a:solidFill>
                <a:srgbClr val="256EFA"/>
              </a:solidFill>
              <a:latin typeface="Fjalla One"/>
              <a:ea typeface="Fjalla One"/>
              <a:cs typeface="Fjalla One"/>
              <a:sym typeface="Fjalla One"/>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