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54" r:id="rId5"/>
    <p:sldMasterId id="2147483755" r:id="rId6"/>
    <p:sldMasterId id="2147483756" r:id="rId7"/>
    <p:sldMasterId id="2147483757" r:id="rId8"/>
    <p:sldMasterId id="2147483758" r:id="rId9"/>
    <p:sldMasterId id="2147483759"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8"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 id="332" r:id="rId88"/>
    <p:sldId id="333" r:id="rId89"/>
    <p:sldId id="334" r:id="rId90"/>
    <p:sldId id="335"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5" r:id="rId111"/>
    <p:sldId id="356" r:id="rId112"/>
    <p:sldId id="357" r:id="rId113"/>
    <p:sldId id="358" r:id="rId114"/>
    <p:sldId id="359" r:id="rId115"/>
    <p:sldId id="360" r:id="rId116"/>
    <p:sldId id="361" r:id="rId117"/>
    <p:sldId id="362" r:id="rId118"/>
    <p:sldId id="363" r:id="rId119"/>
    <p:sldId id="364" r:id="rId120"/>
    <p:sldId id="365" r:id="rId121"/>
    <p:sldId id="366" r:id="rId122"/>
    <p:sldId id="367" r:id="rId123"/>
    <p:sldId id="368" r:id="rId124"/>
    <p:sldId id="369" r:id="rId125"/>
    <p:sldId id="370" r:id="rId126"/>
  </p:sldIdLst>
  <p:sldSz cy="5143500" cx="9144000"/>
  <p:notesSz cx="6858000" cy="9144000"/>
  <p:embeddedFontLst>
    <p:embeddedFont>
      <p:font typeface="Roboto Slab"/>
      <p:regular r:id="rId127"/>
      <p:bold r:id="rId128"/>
    </p:embeddedFont>
    <p:embeddedFont>
      <p:font typeface="Raleway"/>
      <p:regular r:id="rId129"/>
      <p:bold r:id="rId130"/>
      <p:italic r:id="rId131"/>
      <p:boldItalic r:id="rId132"/>
    </p:embeddedFont>
    <p:embeddedFont>
      <p:font typeface="Roboto"/>
      <p:regular r:id="rId133"/>
      <p:bold r:id="rId134"/>
      <p:italic r:id="rId135"/>
      <p:boldItalic r:id="rId136"/>
    </p:embeddedFont>
    <p:embeddedFont>
      <p:font typeface="Caveat"/>
      <p:regular r:id="rId137"/>
      <p:bold r:id="rId138"/>
    </p:embeddedFont>
    <p:embeddedFont>
      <p:font typeface="Bebas Neue"/>
      <p:regular r:id="rId139"/>
    </p:embeddedFont>
    <p:embeddedFont>
      <p:font typeface="Fjalla One"/>
      <p:regular r:id="rId140"/>
    </p:embeddedFont>
    <p:embeddedFont>
      <p:font typeface="Raleway Light"/>
      <p:regular r:id="rId141"/>
      <p:bold r:id="rId142"/>
      <p:italic r:id="rId143"/>
      <p:boldItalic r:id="rId144"/>
    </p:embeddedFont>
    <p:embeddedFont>
      <p:font typeface="Open Sans"/>
      <p:regular r:id="rId145"/>
      <p:bold r:id="rId146"/>
      <p:italic r:id="rId147"/>
      <p:boldItalic r:id="rId1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CA36D0E-3884-4BA9-A7D6-E856281F18CF}">
  <a:tblStyle styleId="{6CA36D0E-3884-4BA9-A7D6-E856281F18C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107" Type="http://schemas.openxmlformats.org/officeDocument/2006/relationships/slide" Target="slides/slide96.xml"/><Relationship Id="rId106" Type="http://schemas.openxmlformats.org/officeDocument/2006/relationships/slide" Target="slides/slide95.xml"/><Relationship Id="rId105" Type="http://schemas.openxmlformats.org/officeDocument/2006/relationships/slide" Target="slides/slide94.xml"/><Relationship Id="rId104" Type="http://schemas.openxmlformats.org/officeDocument/2006/relationships/slide" Target="slides/slide93.xml"/><Relationship Id="rId109" Type="http://schemas.openxmlformats.org/officeDocument/2006/relationships/slide" Target="slides/slide98.xml"/><Relationship Id="rId108" Type="http://schemas.openxmlformats.org/officeDocument/2006/relationships/slide" Target="slides/slide97.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103" Type="http://schemas.openxmlformats.org/officeDocument/2006/relationships/slide" Target="slides/slide92.xml"/><Relationship Id="rId102" Type="http://schemas.openxmlformats.org/officeDocument/2006/relationships/slide" Target="slides/slide91.xml"/><Relationship Id="rId101" Type="http://schemas.openxmlformats.org/officeDocument/2006/relationships/slide" Target="slides/slide90.xml"/><Relationship Id="rId100" Type="http://schemas.openxmlformats.org/officeDocument/2006/relationships/slide" Target="slides/slide89.xml"/><Relationship Id="rId31" Type="http://schemas.openxmlformats.org/officeDocument/2006/relationships/slide" Target="slides/slide20.xml"/><Relationship Id="rId30" Type="http://schemas.openxmlformats.org/officeDocument/2006/relationships/slide" Target="slides/slide19.xml"/><Relationship Id="rId33" Type="http://schemas.openxmlformats.org/officeDocument/2006/relationships/slide" Target="slides/slide22.xml"/><Relationship Id="rId32" Type="http://schemas.openxmlformats.org/officeDocument/2006/relationships/slide" Target="slides/slide21.xml"/><Relationship Id="rId35" Type="http://schemas.openxmlformats.org/officeDocument/2006/relationships/slide" Target="slides/slide24.xml"/><Relationship Id="rId34" Type="http://schemas.openxmlformats.org/officeDocument/2006/relationships/slide" Target="slides/slide23.xml"/><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20" Type="http://schemas.openxmlformats.org/officeDocument/2006/relationships/slide" Target="slides/slide9.xml"/><Relationship Id="rId22" Type="http://schemas.openxmlformats.org/officeDocument/2006/relationships/slide" Target="slides/slide11.xml"/><Relationship Id="rId21" Type="http://schemas.openxmlformats.org/officeDocument/2006/relationships/slide" Target="slides/slide10.xml"/><Relationship Id="rId24" Type="http://schemas.openxmlformats.org/officeDocument/2006/relationships/slide" Target="slides/slide13.xml"/><Relationship Id="rId23" Type="http://schemas.openxmlformats.org/officeDocument/2006/relationships/slide" Target="slides/slide12.xml"/><Relationship Id="rId129" Type="http://schemas.openxmlformats.org/officeDocument/2006/relationships/font" Target="fonts/Raleway-regular.fntdata"/><Relationship Id="rId128" Type="http://schemas.openxmlformats.org/officeDocument/2006/relationships/font" Target="fonts/RobotoSlab-bold.fntdata"/><Relationship Id="rId127" Type="http://schemas.openxmlformats.org/officeDocument/2006/relationships/font" Target="fonts/RobotoSlab-regular.fntdata"/><Relationship Id="rId126" Type="http://schemas.openxmlformats.org/officeDocument/2006/relationships/slide" Target="slides/slide115.xml"/><Relationship Id="rId26" Type="http://schemas.openxmlformats.org/officeDocument/2006/relationships/slide" Target="slides/slide15.xml"/><Relationship Id="rId121" Type="http://schemas.openxmlformats.org/officeDocument/2006/relationships/slide" Target="slides/slide110.xml"/><Relationship Id="rId25" Type="http://schemas.openxmlformats.org/officeDocument/2006/relationships/slide" Target="slides/slide14.xml"/><Relationship Id="rId120" Type="http://schemas.openxmlformats.org/officeDocument/2006/relationships/slide" Target="slides/slide109.xml"/><Relationship Id="rId28" Type="http://schemas.openxmlformats.org/officeDocument/2006/relationships/slide" Target="slides/slide17.xml"/><Relationship Id="rId27" Type="http://schemas.openxmlformats.org/officeDocument/2006/relationships/slide" Target="slides/slide16.xml"/><Relationship Id="rId125" Type="http://schemas.openxmlformats.org/officeDocument/2006/relationships/slide" Target="slides/slide114.xml"/><Relationship Id="rId29" Type="http://schemas.openxmlformats.org/officeDocument/2006/relationships/slide" Target="slides/slide18.xml"/><Relationship Id="rId124" Type="http://schemas.openxmlformats.org/officeDocument/2006/relationships/slide" Target="slides/slide113.xml"/><Relationship Id="rId123" Type="http://schemas.openxmlformats.org/officeDocument/2006/relationships/slide" Target="slides/slide112.xml"/><Relationship Id="rId122" Type="http://schemas.openxmlformats.org/officeDocument/2006/relationships/slide" Target="slides/slide111.xml"/><Relationship Id="rId95" Type="http://schemas.openxmlformats.org/officeDocument/2006/relationships/slide" Target="slides/slide84.xml"/><Relationship Id="rId94" Type="http://schemas.openxmlformats.org/officeDocument/2006/relationships/slide" Target="slides/slide83.xml"/><Relationship Id="rId97" Type="http://schemas.openxmlformats.org/officeDocument/2006/relationships/slide" Target="slides/slide86.xml"/><Relationship Id="rId96" Type="http://schemas.openxmlformats.org/officeDocument/2006/relationships/slide" Target="slides/slide85.xml"/><Relationship Id="rId11" Type="http://schemas.openxmlformats.org/officeDocument/2006/relationships/notesMaster" Target="notesMasters/notesMaster1.xml"/><Relationship Id="rId99" Type="http://schemas.openxmlformats.org/officeDocument/2006/relationships/slide" Target="slides/slide88.xml"/><Relationship Id="rId10" Type="http://schemas.openxmlformats.org/officeDocument/2006/relationships/slideMaster" Target="slideMasters/slideMaster6.xml"/><Relationship Id="rId98" Type="http://schemas.openxmlformats.org/officeDocument/2006/relationships/slide" Target="slides/slide87.xml"/><Relationship Id="rId13" Type="http://schemas.openxmlformats.org/officeDocument/2006/relationships/slide" Target="slides/slide2.xml"/><Relationship Id="rId12" Type="http://schemas.openxmlformats.org/officeDocument/2006/relationships/slide" Target="slides/slide1.xml"/><Relationship Id="rId91" Type="http://schemas.openxmlformats.org/officeDocument/2006/relationships/slide" Target="slides/slide80.xml"/><Relationship Id="rId90" Type="http://schemas.openxmlformats.org/officeDocument/2006/relationships/slide" Target="slides/slide79.xml"/><Relationship Id="rId93" Type="http://schemas.openxmlformats.org/officeDocument/2006/relationships/slide" Target="slides/slide82.xml"/><Relationship Id="rId92" Type="http://schemas.openxmlformats.org/officeDocument/2006/relationships/slide" Target="slides/slide81.xml"/><Relationship Id="rId118" Type="http://schemas.openxmlformats.org/officeDocument/2006/relationships/slide" Target="slides/slide107.xml"/><Relationship Id="rId117" Type="http://schemas.openxmlformats.org/officeDocument/2006/relationships/slide" Target="slides/slide106.xml"/><Relationship Id="rId116" Type="http://schemas.openxmlformats.org/officeDocument/2006/relationships/slide" Target="slides/slide105.xml"/><Relationship Id="rId115" Type="http://schemas.openxmlformats.org/officeDocument/2006/relationships/slide" Target="slides/slide104.xml"/><Relationship Id="rId119" Type="http://schemas.openxmlformats.org/officeDocument/2006/relationships/slide" Target="slides/slide108.xml"/><Relationship Id="rId15" Type="http://schemas.openxmlformats.org/officeDocument/2006/relationships/slide" Target="slides/slide4.xml"/><Relationship Id="rId110" Type="http://schemas.openxmlformats.org/officeDocument/2006/relationships/slide" Target="slides/slide99.xml"/><Relationship Id="rId14" Type="http://schemas.openxmlformats.org/officeDocument/2006/relationships/slide" Target="slides/slide3.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14" Type="http://schemas.openxmlformats.org/officeDocument/2006/relationships/slide" Target="slides/slide103.xml"/><Relationship Id="rId18" Type="http://schemas.openxmlformats.org/officeDocument/2006/relationships/slide" Target="slides/slide7.xml"/><Relationship Id="rId113" Type="http://schemas.openxmlformats.org/officeDocument/2006/relationships/slide" Target="slides/slide102.xml"/><Relationship Id="rId112" Type="http://schemas.openxmlformats.org/officeDocument/2006/relationships/slide" Target="slides/slide101.xml"/><Relationship Id="rId111" Type="http://schemas.openxmlformats.org/officeDocument/2006/relationships/slide" Target="slides/slide100.xml"/><Relationship Id="rId84" Type="http://schemas.openxmlformats.org/officeDocument/2006/relationships/slide" Target="slides/slide73.xml"/><Relationship Id="rId83" Type="http://schemas.openxmlformats.org/officeDocument/2006/relationships/slide" Target="slides/slide72.xml"/><Relationship Id="rId86" Type="http://schemas.openxmlformats.org/officeDocument/2006/relationships/slide" Target="slides/slide75.xml"/><Relationship Id="rId85" Type="http://schemas.openxmlformats.org/officeDocument/2006/relationships/slide" Target="slides/slide74.xml"/><Relationship Id="rId88" Type="http://schemas.openxmlformats.org/officeDocument/2006/relationships/slide" Target="slides/slide77.xml"/><Relationship Id="rId87" Type="http://schemas.openxmlformats.org/officeDocument/2006/relationships/slide" Target="slides/slide76.xml"/><Relationship Id="rId89" Type="http://schemas.openxmlformats.org/officeDocument/2006/relationships/slide" Target="slides/slide78.xml"/><Relationship Id="rId80" Type="http://schemas.openxmlformats.org/officeDocument/2006/relationships/slide" Target="slides/slide69.xml"/><Relationship Id="rId82" Type="http://schemas.openxmlformats.org/officeDocument/2006/relationships/slide" Target="slides/slide71.xml"/><Relationship Id="rId81" Type="http://schemas.openxmlformats.org/officeDocument/2006/relationships/slide" Target="slides/slide7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48" Type="http://schemas.openxmlformats.org/officeDocument/2006/relationships/font" Target="fonts/OpenSans-boldItalic.fntdata"/><Relationship Id="rId9" Type="http://schemas.openxmlformats.org/officeDocument/2006/relationships/slideMaster" Target="slideMasters/slideMaster5.xml"/><Relationship Id="rId143" Type="http://schemas.openxmlformats.org/officeDocument/2006/relationships/font" Target="fonts/RalewayLight-italic.fntdata"/><Relationship Id="rId142" Type="http://schemas.openxmlformats.org/officeDocument/2006/relationships/font" Target="fonts/RalewayLight-bold.fntdata"/><Relationship Id="rId141" Type="http://schemas.openxmlformats.org/officeDocument/2006/relationships/font" Target="fonts/RalewayLight-regular.fntdata"/><Relationship Id="rId140" Type="http://schemas.openxmlformats.org/officeDocument/2006/relationships/font" Target="fonts/FjallaOne-regular.fntdata"/><Relationship Id="rId5" Type="http://schemas.openxmlformats.org/officeDocument/2006/relationships/slideMaster" Target="slideMasters/slideMaster1.xml"/><Relationship Id="rId147" Type="http://schemas.openxmlformats.org/officeDocument/2006/relationships/font" Target="fonts/OpenSans-italic.fntdata"/><Relationship Id="rId6" Type="http://schemas.openxmlformats.org/officeDocument/2006/relationships/slideMaster" Target="slideMasters/slideMaster2.xml"/><Relationship Id="rId146" Type="http://schemas.openxmlformats.org/officeDocument/2006/relationships/font" Target="fonts/OpenSans-bold.fntdata"/><Relationship Id="rId7" Type="http://schemas.openxmlformats.org/officeDocument/2006/relationships/slideMaster" Target="slideMasters/slideMaster3.xml"/><Relationship Id="rId145" Type="http://schemas.openxmlformats.org/officeDocument/2006/relationships/font" Target="fonts/OpenSans-regular.fntdata"/><Relationship Id="rId8" Type="http://schemas.openxmlformats.org/officeDocument/2006/relationships/slideMaster" Target="slideMasters/slideMaster4.xml"/><Relationship Id="rId144" Type="http://schemas.openxmlformats.org/officeDocument/2006/relationships/font" Target="fonts/RalewayLight-boldItalic.fntdata"/><Relationship Id="rId73" Type="http://schemas.openxmlformats.org/officeDocument/2006/relationships/slide" Target="slides/slide62.xml"/><Relationship Id="rId72" Type="http://schemas.openxmlformats.org/officeDocument/2006/relationships/slide" Target="slides/slide61.xml"/><Relationship Id="rId75" Type="http://schemas.openxmlformats.org/officeDocument/2006/relationships/slide" Target="slides/slide64.xml"/><Relationship Id="rId74" Type="http://schemas.openxmlformats.org/officeDocument/2006/relationships/slide" Target="slides/slide63.xml"/><Relationship Id="rId77" Type="http://schemas.openxmlformats.org/officeDocument/2006/relationships/slide" Target="slides/slide66.xml"/><Relationship Id="rId76" Type="http://schemas.openxmlformats.org/officeDocument/2006/relationships/slide" Target="slides/slide65.xml"/><Relationship Id="rId79" Type="http://schemas.openxmlformats.org/officeDocument/2006/relationships/slide" Target="slides/slide68.xml"/><Relationship Id="rId78" Type="http://schemas.openxmlformats.org/officeDocument/2006/relationships/slide" Target="slides/slide67.xml"/><Relationship Id="rId71" Type="http://schemas.openxmlformats.org/officeDocument/2006/relationships/slide" Target="slides/slide60.xml"/><Relationship Id="rId70" Type="http://schemas.openxmlformats.org/officeDocument/2006/relationships/slide" Target="slides/slide59.xml"/><Relationship Id="rId139" Type="http://schemas.openxmlformats.org/officeDocument/2006/relationships/font" Target="fonts/BebasNeue-regular.fntdata"/><Relationship Id="rId138" Type="http://schemas.openxmlformats.org/officeDocument/2006/relationships/font" Target="fonts/Caveat-bold.fntdata"/><Relationship Id="rId137" Type="http://schemas.openxmlformats.org/officeDocument/2006/relationships/font" Target="fonts/Caveat-regular.fntdata"/><Relationship Id="rId132" Type="http://schemas.openxmlformats.org/officeDocument/2006/relationships/font" Target="fonts/Raleway-boldItalic.fntdata"/><Relationship Id="rId131" Type="http://schemas.openxmlformats.org/officeDocument/2006/relationships/font" Target="fonts/Raleway-italic.fntdata"/><Relationship Id="rId130" Type="http://schemas.openxmlformats.org/officeDocument/2006/relationships/font" Target="fonts/Raleway-bold.fntdata"/><Relationship Id="rId136" Type="http://schemas.openxmlformats.org/officeDocument/2006/relationships/font" Target="fonts/Roboto-boldItalic.fntdata"/><Relationship Id="rId135" Type="http://schemas.openxmlformats.org/officeDocument/2006/relationships/font" Target="fonts/Roboto-italic.fntdata"/><Relationship Id="rId134" Type="http://schemas.openxmlformats.org/officeDocument/2006/relationships/font" Target="fonts/Roboto-bold.fntdata"/><Relationship Id="rId133" Type="http://schemas.openxmlformats.org/officeDocument/2006/relationships/font" Target="fonts/Roboto-regular.fntdata"/><Relationship Id="rId62" Type="http://schemas.openxmlformats.org/officeDocument/2006/relationships/slide" Target="slides/slide51.xml"/><Relationship Id="rId61" Type="http://schemas.openxmlformats.org/officeDocument/2006/relationships/slide" Target="slides/slide50.xml"/><Relationship Id="rId64" Type="http://schemas.openxmlformats.org/officeDocument/2006/relationships/slide" Target="slides/slide53.xml"/><Relationship Id="rId63" Type="http://schemas.openxmlformats.org/officeDocument/2006/relationships/slide" Target="slides/slide52.xml"/><Relationship Id="rId66" Type="http://schemas.openxmlformats.org/officeDocument/2006/relationships/slide" Target="slides/slide55.xml"/><Relationship Id="rId65" Type="http://schemas.openxmlformats.org/officeDocument/2006/relationships/slide" Target="slides/slide54.xml"/><Relationship Id="rId68" Type="http://schemas.openxmlformats.org/officeDocument/2006/relationships/slide" Target="slides/slide57.xml"/><Relationship Id="rId67" Type="http://schemas.openxmlformats.org/officeDocument/2006/relationships/slide" Target="slides/slide56.xml"/><Relationship Id="rId60" Type="http://schemas.openxmlformats.org/officeDocument/2006/relationships/slide" Target="slides/slide49.xml"/><Relationship Id="rId69" Type="http://schemas.openxmlformats.org/officeDocument/2006/relationships/slide" Target="slides/slide5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55" Type="http://schemas.openxmlformats.org/officeDocument/2006/relationships/slide" Target="slides/slide44.xml"/><Relationship Id="rId54" Type="http://schemas.openxmlformats.org/officeDocument/2006/relationships/slide" Target="slides/slide43.xml"/><Relationship Id="rId57" Type="http://schemas.openxmlformats.org/officeDocument/2006/relationships/slide" Target="slides/slide46.xml"/><Relationship Id="rId56" Type="http://schemas.openxmlformats.org/officeDocument/2006/relationships/slide" Target="slides/slide45.xml"/><Relationship Id="rId59" Type="http://schemas.openxmlformats.org/officeDocument/2006/relationships/slide" Target="slides/slide48.xml"/><Relationship Id="rId58"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7fbcd85977_1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g27fbcd85977_1_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3f48d44d17b_3_13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3f48d44d17b_3_13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5" name="Shape 2175"/>
        <p:cNvGrpSpPr/>
        <p:nvPr/>
      </p:nvGrpSpPr>
      <p:grpSpPr>
        <a:xfrm>
          <a:off x="0" y="0"/>
          <a:ext cx="0" cy="0"/>
          <a:chOff x="0" y="0"/>
          <a:chExt cx="0" cy="0"/>
        </a:xfrm>
      </p:grpSpPr>
      <p:sp>
        <p:nvSpPr>
          <p:cNvPr id="2176" name="Google Shape;2176;g344b3cbed8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7" name="Google Shape;2177;g344b3cbed8c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9" name="Shape 2179"/>
        <p:cNvGrpSpPr/>
        <p:nvPr/>
      </p:nvGrpSpPr>
      <p:grpSpPr>
        <a:xfrm>
          <a:off x="0" y="0"/>
          <a:ext cx="0" cy="0"/>
          <a:chOff x="0" y="0"/>
          <a:chExt cx="0" cy="0"/>
        </a:xfrm>
      </p:grpSpPr>
      <p:sp>
        <p:nvSpPr>
          <p:cNvPr id="2180" name="Google Shape;2180;g3f2f48ed571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1" name="Google Shape;2181;g3f2f48ed571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7" name="Shape 2187"/>
        <p:cNvGrpSpPr/>
        <p:nvPr/>
      </p:nvGrpSpPr>
      <p:grpSpPr>
        <a:xfrm>
          <a:off x="0" y="0"/>
          <a:ext cx="0" cy="0"/>
          <a:chOff x="0" y="0"/>
          <a:chExt cx="0" cy="0"/>
        </a:xfrm>
      </p:grpSpPr>
      <p:sp>
        <p:nvSpPr>
          <p:cNvPr id="2188" name="Google Shape;2188;g3f2f48ed571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9" name="Google Shape;2189;g3f2f48ed571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g3f2f48ed571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7" name="Google Shape;2197;g3f2f48ed571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3" name="Shape 2203"/>
        <p:cNvGrpSpPr/>
        <p:nvPr/>
      </p:nvGrpSpPr>
      <p:grpSpPr>
        <a:xfrm>
          <a:off x="0" y="0"/>
          <a:ext cx="0" cy="0"/>
          <a:chOff x="0" y="0"/>
          <a:chExt cx="0" cy="0"/>
        </a:xfrm>
      </p:grpSpPr>
      <p:sp>
        <p:nvSpPr>
          <p:cNvPr id="2204" name="Google Shape;2204;g3f2f48ed571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5" name="Google Shape;2205;g3f2f48ed571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0" name="Shape 2210"/>
        <p:cNvGrpSpPr/>
        <p:nvPr/>
      </p:nvGrpSpPr>
      <p:grpSpPr>
        <a:xfrm>
          <a:off x="0" y="0"/>
          <a:ext cx="0" cy="0"/>
          <a:chOff x="0" y="0"/>
          <a:chExt cx="0" cy="0"/>
        </a:xfrm>
      </p:grpSpPr>
      <p:sp>
        <p:nvSpPr>
          <p:cNvPr id="2211" name="Google Shape;2211;g36b37478c37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2" name="Google Shape;2212;g36b37478c37_0_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4" name="Shape 2214"/>
        <p:cNvGrpSpPr/>
        <p:nvPr/>
      </p:nvGrpSpPr>
      <p:grpSpPr>
        <a:xfrm>
          <a:off x="0" y="0"/>
          <a:ext cx="0" cy="0"/>
          <a:chOff x="0" y="0"/>
          <a:chExt cx="0" cy="0"/>
        </a:xfrm>
      </p:grpSpPr>
      <p:sp>
        <p:nvSpPr>
          <p:cNvPr id="2215" name="Google Shape;2215;g27fbcd85977_1_10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6" name="Google Shape;2216;g27fbcd85977_1_10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0" name="Shape 2220"/>
        <p:cNvGrpSpPr/>
        <p:nvPr/>
      </p:nvGrpSpPr>
      <p:grpSpPr>
        <a:xfrm>
          <a:off x="0" y="0"/>
          <a:ext cx="0" cy="0"/>
          <a:chOff x="0" y="0"/>
          <a:chExt cx="0" cy="0"/>
        </a:xfrm>
      </p:grpSpPr>
      <p:sp>
        <p:nvSpPr>
          <p:cNvPr id="2221" name="Google Shape;2221;g3f2f48ed571_0_5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2" name="Google Shape;2222;g3f2f48ed571_0_5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4" name="Shape 2224"/>
        <p:cNvGrpSpPr/>
        <p:nvPr/>
      </p:nvGrpSpPr>
      <p:grpSpPr>
        <a:xfrm>
          <a:off x="0" y="0"/>
          <a:ext cx="0" cy="0"/>
          <a:chOff x="0" y="0"/>
          <a:chExt cx="0" cy="0"/>
        </a:xfrm>
      </p:grpSpPr>
      <p:sp>
        <p:nvSpPr>
          <p:cNvPr id="2225" name="Google Shape;2225;g3f7e70eff4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6" name="Google Shape;2226;g3f7e70eff4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Jim’s Reflection Time</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1" name="Shape 2231"/>
        <p:cNvGrpSpPr/>
        <p:nvPr/>
      </p:nvGrpSpPr>
      <p:grpSpPr>
        <a:xfrm>
          <a:off x="0" y="0"/>
          <a:ext cx="0" cy="0"/>
          <a:chOff x="0" y="0"/>
          <a:chExt cx="0" cy="0"/>
        </a:xfrm>
      </p:grpSpPr>
      <p:sp>
        <p:nvSpPr>
          <p:cNvPr id="2232" name="Google Shape;2232;g27fbcd85977_1_10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3" name="Google Shape;2233;g27fbcd85977_1_1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Individual reflection…brain dump</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3f48d44d17b_3_236: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g3f48d44d17b_3_23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0" name="Shape 2240"/>
        <p:cNvGrpSpPr/>
        <p:nvPr/>
      </p:nvGrpSpPr>
      <p:grpSpPr>
        <a:xfrm>
          <a:off x="0" y="0"/>
          <a:ext cx="0" cy="0"/>
          <a:chOff x="0" y="0"/>
          <a:chExt cx="0" cy="0"/>
        </a:xfrm>
      </p:grpSpPr>
      <p:sp>
        <p:nvSpPr>
          <p:cNvPr id="2241" name="Google Shape;2241;g3f2f48ed571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2" name="Google Shape;2242;g3f2f48ed571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4" name="Shape 2244"/>
        <p:cNvGrpSpPr/>
        <p:nvPr/>
      </p:nvGrpSpPr>
      <p:grpSpPr>
        <a:xfrm>
          <a:off x="0" y="0"/>
          <a:ext cx="0" cy="0"/>
          <a:chOff x="0" y="0"/>
          <a:chExt cx="0" cy="0"/>
        </a:xfrm>
      </p:grpSpPr>
      <p:sp>
        <p:nvSpPr>
          <p:cNvPr id="2245" name="Google Shape;2245;g3f2f48ed571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6" name="Google Shape;2246;g3f2f48ed571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2" name="Shape 2252"/>
        <p:cNvGrpSpPr/>
        <p:nvPr/>
      </p:nvGrpSpPr>
      <p:grpSpPr>
        <a:xfrm>
          <a:off x="0" y="0"/>
          <a:ext cx="0" cy="0"/>
          <a:chOff x="0" y="0"/>
          <a:chExt cx="0" cy="0"/>
        </a:xfrm>
      </p:grpSpPr>
      <p:sp>
        <p:nvSpPr>
          <p:cNvPr id="2253" name="Google Shape;2253;g3f2f48ed571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4" name="Google Shape;2254;g3f2f48ed571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0" name="Shape 2260"/>
        <p:cNvGrpSpPr/>
        <p:nvPr/>
      </p:nvGrpSpPr>
      <p:grpSpPr>
        <a:xfrm>
          <a:off x="0" y="0"/>
          <a:ext cx="0" cy="0"/>
          <a:chOff x="0" y="0"/>
          <a:chExt cx="0" cy="0"/>
        </a:xfrm>
      </p:grpSpPr>
      <p:sp>
        <p:nvSpPr>
          <p:cNvPr id="2261" name="Google Shape;2261;g3f7b9c4ec8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2" name="Google Shape;2262;g3f7b9c4ec8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6" name="Shape 2266"/>
        <p:cNvGrpSpPr/>
        <p:nvPr/>
      </p:nvGrpSpPr>
      <p:grpSpPr>
        <a:xfrm>
          <a:off x="0" y="0"/>
          <a:ext cx="0" cy="0"/>
          <a:chOff x="0" y="0"/>
          <a:chExt cx="0" cy="0"/>
        </a:xfrm>
      </p:grpSpPr>
      <p:sp>
        <p:nvSpPr>
          <p:cNvPr id="2267" name="Google Shape;2267;g27fbcd85977_1_14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68" name="Google Shape;2268;g27fbcd85977_1_1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2" name="Shape 2272"/>
        <p:cNvGrpSpPr/>
        <p:nvPr/>
      </p:nvGrpSpPr>
      <p:grpSpPr>
        <a:xfrm>
          <a:off x="0" y="0"/>
          <a:ext cx="0" cy="0"/>
          <a:chOff x="0" y="0"/>
          <a:chExt cx="0" cy="0"/>
        </a:xfrm>
      </p:grpSpPr>
      <p:sp>
        <p:nvSpPr>
          <p:cNvPr id="2273" name="Google Shape;2273;g27fbcd85977_1_14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74" name="Google Shape;2274;g27fbcd85977_1_1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3f48d44d17b_3_249: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g3f48d44d17b_3_24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g3f2f48ed571_0_2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8" name="Google Shape;798;g3f2f48ed571_0_2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27fbcd85977_1_8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27fbcd85977_1_8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27fbcd85977_1_87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0" name="Google Shape;810;g27fbcd85977_1_8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f7e70eff4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3f7e70eff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3f7e70eff4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3f7e70eff4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f7e70eff46_0_11: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832" name="Google Shape;832;g3f7e70eff46_0_11: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Begin with the essential question that anchors the entire activity. Project the slide and read the main question aloud: "Before a cell divides, what happens to its genetic information?" Give students 30-60 seconds of quiet thinking time before they write.</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Direct students: "Write your prediction in your lab notebook. Complete this sentence starter: 'Each daughter cell needs...'" Circulate as students write, looking for evidence they're thinking about genetic information distribution. After 2 minutes of individual writing, ask students to "Think about" the two follow-up questions. You can have them discuss with a partner (Think-Pair-Share) or use these as whole-class discussion prompts.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Facilitate whole-class discussion: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would happen if a cell divided without copying its DNA first?" (Expected: cells would have incomplete information, wouldn't function properly, might die)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complete sets of instructions does each new cell need?" (Expected: one complete set each, so the original cell needs TWO copies before dividing)</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ANALYZE / PREDICT]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quiet individual thinking, then write a prediction in their notebooks. They should predict that genetic information must be copied so each daughter cell receives a complete set. Students participate in discussion, connecting cell division to the need for DNA replication. They begin to articulate the purpose of replication: ensuring daughter cells have identical, complete genetic information.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DNA splits in half, and each daughter cell gets half" (confusing DNA strands with complete genetic information)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"Cells only need to copy DNA when they're damaged or sick"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some of the DNA needs to be copied, not all of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Emphasize that BOTH daughter cells need a COMPLETE, IDENTICAL copy of ALL the genetic information. If a cell divided without copying DNA first, each daughter would only get half the instructions—like trying to bake a cake with only half a recipe. Neither cell could survive or function properly.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the analogy: "If you're building two identical houses, you need two complete sets of blueprints—not one blueprint torn in half."</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visual showing cell division (if available). Emphasize the progression: one parent cell → must copy DNA → two daughter cells, each with complete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Ask students: "Look at the image. How many complete genomes does the parent cell need to have before it divides?" (Answer: TWO—one for each daughter)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"Why must DNA be copied BEFORE cell division, not during or after?"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Understanding that timing matters (both daughters need DNA immediately)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Recognition that each daughter cell needs a complete, functional set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Connection to growth, repair, and reproduction at the organism level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understand</a:t>
            </a:r>
            <a:r>
              <a:rPr b="0" i="0" lang="en" sz="1200">
                <a:solidFill>
                  <a:schemeClr val="dk1"/>
                </a:solidFill>
                <a:latin typeface="Calibri"/>
                <a:ea typeface="Calibri"/>
                <a:cs typeface="Calibri"/>
                <a:sym typeface="Calibri"/>
              </a:rPr>
              <a:t> → Move forward to Slide 7</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struggle</a:t>
            </a:r>
            <a:r>
              <a:rPr b="0" i="0" lang="en" sz="1200">
                <a:solidFill>
                  <a:schemeClr val="dk1"/>
                </a:solidFill>
                <a:latin typeface="Calibri"/>
                <a:ea typeface="Calibri"/>
                <a:cs typeface="Calibri"/>
                <a:sym typeface="Calibri"/>
              </a:rPr>
              <a:t> → Reteach: Use a concrete analogy: "Imagine you're a cell that helps heal a cut on your skin. Your job is to divide to make new skin cells. If you divided without copying your DNA first, your daughter cells would be incomplete and couldn't do their jobs. The cut wouldn't heal. This is why EVERY cell division requires DNA replication first."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Cell division, growth and repair, inheritance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sets up WHY replication matters before exploring HOW it works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HS-LS1-4 (feedback mechanisms maintain homeostasis—cell division requires completed replication first)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sentence frames: "Each daughter cell needs ___ because ___. If DNA wasn't copied first, then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does this connect to cancer? What happens when cells divide without properly copying or checking their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Pre-teach vocabulary: daughter cell, genetic information, complete set, instructions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establishes the PURPOSE before diving into the mechanism. Students need to understand WHY replication is essential before they'll be motivated to learn HOW it works. If time allows, you can also connect to real-world contexts: growth (baby → adult requires trillions of cell divisions), wound healing (skin cells dividing to close a cut), or reproduction (passing DNA to offspring).</a:t>
            </a:r>
            <a:endParaRPr/>
          </a:p>
          <a:p>
            <a:pPr indent="0" lvl="0" marL="0" rtl="0" algn="l">
              <a:spcBef>
                <a:spcPts val="0"/>
              </a:spcBef>
              <a:spcAft>
                <a:spcPts val="0"/>
              </a:spcAft>
              <a:buNone/>
            </a:pPr>
            <a:br>
              <a:rPr lang="en"/>
            </a:br>
            <a:br>
              <a:rPr lang="en"/>
            </a:br>
            <a:endParaRPr/>
          </a:p>
        </p:txBody>
      </p:sp>
      <p:sp>
        <p:nvSpPr>
          <p:cNvPr id="833" name="Google Shape;833;g3f7e70eff46_0_11: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f7e70eff46_0_1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840" name="Google Shape;840;g3f7e70eff46_0_1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[~3-4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prior knowledge activation</a:t>
            </a:r>
            <a:r>
              <a:rPr b="0" i="0" lang="en" sz="1200">
                <a:solidFill>
                  <a:schemeClr val="dk1"/>
                </a:solidFill>
                <a:latin typeface="Calibri"/>
                <a:ea typeface="Calibri"/>
                <a:cs typeface="Calibri"/>
                <a:sym typeface="Calibri"/>
              </a:rPr>
              <a:t> slide that helps you assess what students remember and builds a collaborative classroom culture.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Direct students: "Turn to your partner. You have 2 minutes to share two things with each other: (1) One thing you already know about DNA, and (2) One question you have about how DNA works."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and listen to partner conversations. Take note of:</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Accurate prior knowledge</a:t>
            </a:r>
            <a:r>
              <a:rPr b="0" i="0" lang="en" sz="1200">
                <a:solidFill>
                  <a:schemeClr val="dk1"/>
                </a:solidFill>
                <a:latin typeface="Calibri"/>
                <a:ea typeface="Calibri"/>
                <a:cs typeface="Calibri"/>
                <a:sym typeface="Calibri"/>
              </a:rPr>
              <a:t> you can build on (e.g., "DNA is a double helix," "DNA is in the nucleus," "DNA has instructions")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Misconceptions</a:t>
            </a:r>
            <a:r>
              <a:rPr b="0" i="0" lang="en" sz="1200">
                <a:solidFill>
                  <a:schemeClr val="dk1"/>
                </a:solidFill>
                <a:latin typeface="Calibri"/>
                <a:ea typeface="Calibri"/>
                <a:cs typeface="Calibri"/>
                <a:sym typeface="Calibri"/>
              </a:rPr>
              <a:t> you need to address (e.g., "DNA is only in blood," "All DNA is the same")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questions</a:t>
            </a:r>
            <a:r>
              <a:rPr b="0" i="0" lang="en" sz="1200">
                <a:solidFill>
                  <a:schemeClr val="dk1"/>
                </a:solidFill>
                <a:latin typeface="Calibri"/>
                <a:ea typeface="Calibri"/>
                <a:cs typeface="Calibri"/>
                <a:sym typeface="Calibri"/>
              </a:rPr>
              <a:t> that this activity will answer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2 minutes, bring the class together: "Let's hear a few examples. Who wants to share something their partner said they already know about DNA?" Call on 3-4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Then: "Now let's hear some questions. What are you curious about?" Call on 3-4 students. Affirm their curiosity: "Great question! We'll explore that today as we model DNA replication."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REMEMBER / UNDERSTAND]</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activate prior knowledge about DNA structure and function. They verbalize what they remember to a peer, which helps consolidate memory. They ask authentic questions, demonstrating curiosity and identifying gaps in their understanding. Students practice speaking and listening skills in a low-stakes environment before sharing with the whole class.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only in certain parts of the body (like blood or saliva)"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and genes are completely different things"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the same in all organisms"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never changes"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Affirm accurate knowledge students share. For misconceptions, gently correct: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in the nucleus of EVERY cell in your body (except red blood cells, which lose their nucleus)"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"Genes are segments of DNA—DNA is like a cookbook, and genes are the individual recipes"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living things have DNA, but the SEQUENCE is different—that's what makes you different from a tree or a bacterium"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can change through mutations, and we'll explore that concept later"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have a </a:t>
            </a:r>
            <a:r>
              <a:rPr b="1" i="0" lang="en" sz="1200">
                <a:solidFill>
                  <a:schemeClr val="dk1"/>
                </a:solidFill>
                <a:latin typeface="Calibri"/>
                <a:ea typeface="Calibri"/>
                <a:cs typeface="Calibri"/>
                <a:sym typeface="Calibri"/>
              </a:rPr>
              <a:t>Tour of a Human Cell poster, </a:t>
            </a:r>
            <a:r>
              <a:rPr b="1" i="1" lang="en" sz="1200">
                <a:solidFill>
                  <a:schemeClr val="dk1"/>
                </a:solidFill>
                <a:latin typeface="Calibri"/>
                <a:ea typeface="Calibri"/>
                <a:cs typeface="Calibri"/>
                <a:sym typeface="Calibri"/>
              </a:rPr>
              <a:t>E. coli </a:t>
            </a:r>
            <a:r>
              <a:rPr b="1" i="0" lang="en" sz="1200">
                <a:solidFill>
                  <a:schemeClr val="dk1"/>
                </a:solidFill>
                <a:latin typeface="Calibri"/>
                <a:ea typeface="Calibri"/>
                <a:cs typeface="Calibri"/>
                <a:sym typeface="Calibri"/>
              </a:rPr>
              <a:t>Poster</a:t>
            </a:r>
            <a:r>
              <a:rPr b="0" i="0" lang="en" sz="1200">
                <a:solidFill>
                  <a:schemeClr val="dk1"/>
                </a:solidFill>
                <a:latin typeface="Calibri"/>
                <a:ea typeface="Calibri"/>
                <a:cs typeface="Calibri"/>
                <a:sym typeface="Calibri"/>
              </a:rPr>
              <a:t> or </a:t>
            </a:r>
            <a:r>
              <a:rPr b="1" i="0" lang="en" sz="1200">
                <a:solidFill>
                  <a:schemeClr val="dk1"/>
                </a:solidFill>
                <a:latin typeface="Calibri"/>
                <a:ea typeface="Calibri"/>
                <a:cs typeface="Calibri"/>
                <a:sym typeface="Calibri"/>
              </a:rPr>
              <a:t>DNA model</a:t>
            </a:r>
            <a:r>
              <a:rPr b="0" i="0" lang="en" sz="1200">
                <a:solidFill>
                  <a:schemeClr val="dk1"/>
                </a:solidFill>
                <a:latin typeface="Calibri"/>
                <a:ea typeface="Calibri"/>
                <a:cs typeface="Calibri"/>
                <a:sym typeface="Calibri"/>
              </a:rPr>
              <a:t> available, point to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where DNA is located—in the nucleus"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double helix structure is what we'll be building with our models today"</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"What's one thing almost everyone in the room said they know about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Common accurate knowledge (double helix, carries instructions, made of nucleotides, A-T-G-C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Gaps in understanding you need to address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"What's a question several people have?"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Questions this activity will answer (How does DNA copy itself? How does DNA make proteins? What happens if DNA makes a mistake?)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Questions to address later or redirect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demonstrate solid prior knowledge</a:t>
            </a:r>
            <a:r>
              <a:rPr b="0" i="0" lang="en" sz="1200">
                <a:solidFill>
                  <a:schemeClr val="dk1"/>
                </a:solidFill>
                <a:latin typeface="Calibri"/>
                <a:ea typeface="Calibri"/>
                <a:cs typeface="Calibri"/>
                <a:sym typeface="Calibri"/>
              </a:rPr>
              <a:t> → Move forward confidently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have major gaps</a:t>
            </a:r>
            <a:r>
              <a:rPr b="0" i="0" lang="en" sz="1200">
                <a:solidFill>
                  <a:schemeClr val="dk1"/>
                </a:solidFill>
                <a:latin typeface="Calibri"/>
                <a:ea typeface="Calibri"/>
                <a:cs typeface="Calibri"/>
                <a:sym typeface="Calibri"/>
              </a:rPr>
              <a:t> → Consider briefly reviewing DNA structure basics (5 minutes) before proceeding, OR address gaps as they come up during modeling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learning:</a:t>
            </a:r>
            <a:r>
              <a:rPr b="0" i="0" lang="en" sz="1200">
                <a:solidFill>
                  <a:schemeClr val="dk1"/>
                </a:solidFill>
                <a:latin typeface="Calibri"/>
                <a:ea typeface="Calibri"/>
                <a:cs typeface="Calibri"/>
                <a:sym typeface="Calibri"/>
              </a:rPr>
              <a:t> This assesses what students remember from earlier DNA structure lessons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Their questions give you insight into what they're curious about—you can reference these questions later ("Remember when we asked how DNA copies itself? Now we're seeing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1 (Asking questions)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shy/anxious students:</a:t>
            </a:r>
            <a:r>
              <a:rPr b="0" i="0" lang="en" sz="1200">
                <a:solidFill>
                  <a:schemeClr val="dk1"/>
                </a:solidFill>
                <a:latin typeface="Calibri"/>
                <a:ea typeface="Calibri"/>
                <a:cs typeface="Calibri"/>
                <a:sym typeface="Calibri"/>
              </a:rPr>
              <a:t> Let them know they can share what their PARTNER said rather than their own ideas (reduces pressure)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Encourage deeper questions: "How does DNA relate to inheritance? Evolution? Disease?"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sentence frames: "I know that DNA ___. I wonder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Allow use of drawings or diagrams if verbal explanation is difficult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slide matters:</a:t>
            </a:r>
            <a:r>
              <a:rPr b="0" i="0" lang="en" sz="1200">
                <a:solidFill>
                  <a:schemeClr val="dk1"/>
                </a:solidFill>
                <a:latin typeface="Calibri"/>
                <a:ea typeface="Calibri"/>
                <a:cs typeface="Calibri"/>
                <a:sym typeface="Calibri"/>
              </a:rPr>
              <a:t> Starting with prior knowledge: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Validates students' existing understanding</a:t>
            </a:r>
            <a:r>
              <a:rPr b="0" i="0" lang="en" sz="1200">
                <a:solidFill>
                  <a:schemeClr val="dk1"/>
                </a:solidFill>
                <a:latin typeface="Calibri"/>
                <a:ea typeface="Calibri"/>
                <a:cs typeface="Calibri"/>
                <a:sym typeface="Calibri"/>
              </a:rPr>
              <a:t> (they're not starting from zero)</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Reveals misconceptions</a:t>
            </a:r>
            <a:r>
              <a:rPr b="0" i="0" lang="en" sz="1200">
                <a:solidFill>
                  <a:schemeClr val="dk1"/>
                </a:solidFill>
                <a:latin typeface="Calibri"/>
                <a:ea typeface="Calibri"/>
                <a:cs typeface="Calibri"/>
                <a:sym typeface="Calibri"/>
              </a:rPr>
              <a:t> you can address proactively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Builds community</a:t>
            </a:r>
            <a:r>
              <a:rPr b="0" i="0" lang="en" sz="1200">
                <a:solidFill>
                  <a:schemeClr val="dk1"/>
                </a:solidFill>
                <a:latin typeface="Calibri"/>
                <a:ea typeface="Calibri"/>
                <a:cs typeface="Calibri"/>
                <a:sym typeface="Calibri"/>
              </a:rPr>
              <a:t> through partner sharing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Increases engagement</a:t>
            </a:r>
            <a:r>
              <a:rPr b="0" i="0" lang="en" sz="1200">
                <a:solidFill>
                  <a:schemeClr val="dk1"/>
                </a:solidFill>
                <a:latin typeface="Calibri"/>
                <a:ea typeface="Calibri"/>
                <a:cs typeface="Calibri"/>
                <a:sym typeface="Calibri"/>
              </a:rPr>
              <a:t> by honoring student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 tip:</a:t>
            </a:r>
            <a:r>
              <a:rPr b="0" i="0" lang="en" sz="1200">
                <a:solidFill>
                  <a:schemeClr val="dk1"/>
                </a:solidFill>
                <a:latin typeface="Calibri"/>
                <a:ea typeface="Calibri"/>
                <a:cs typeface="Calibri"/>
                <a:sym typeface="Calibri"/>
              </a:rPr>
              <a:t> If you're pressed for time, you can skip whole-class sharing and just do partner conversations. You'll still get the benefits of activation without the 2-3 minutes of whole-class discussion.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Equity consideration:</a:t>
            </a:r>
            <a:r>
              <a:rPr b="0" i="0" lang="en" sz="1200">
                <a:solidFill>
                  <a:schemeClr val="dk1"/>
                </a:solidFill>
                <a:latin typeface="Calibri"/>
                <a:ea typeface="Calibri"/>
                <a:cs typeface="Calibri"/>
                <a:sym typeface="Calibri"/>
              </a:rPr>
              <a:t> Be mindful that students come with varied prior experiences. Some may have had rich DNA instruction in earlier grades; others may have significant gaps. Affirm ALL contributions and frame questions as "curious wondering" rather than "not knowing."</a:t>
            </a:r>
            <a:endParaRPr/>
          </a:p>
          <a:p>
            <a:pPr indent="0" lvl="0" marL="0" rtl="0" algn="l">
              <a:spcBef>
                <a:spcPts val="0"/>
              </a:spcBef>
              <a:spcAft>
                <a:spcPts val="0"/>
              </a:spcAft>
              <a:buNone/>
            </a:pPr>
            <a:r>
              <a:t/>
            </a:r>
            <a:endParaRPr/>
          </a:p>
        </p:txBody>
      </p:sp>
      <p:sp>
        <p:nvSpPr>
          <p:cNvPr id="841" name="Google Shape;841;g3f7e70eff46_0_1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f2f48ed571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f2f48ed571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3f7e70eff46_0_2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849" name="Google Shape;849;g3f7e70eff46_0_26: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[~5-7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a:t>
            </a:r>
            <a:r>
              <a:rPr b="1" i="0" lang="en" sz="1200">
                <a:solidFill>
                  <a:schemeClr val="dk1"/>
                </a:solidFill>
                <a:latin typeface="Calibri"/>
                <a:ea typeface="Calibri"/>
                <a:cs typeface="Calibri"/>
                <a:sym typeface="Calibri"/>
              </a:rPr>
              <a:t>FIRST hands-on modeling moment</a:t>
            </a:r>
            <a:r>
              <a:rPr b="0" i="0" lang="en" sz="1200">
                <a:solidFill>
                  <a:schemeClr val="dk1"/>
                </a:solidFill>
                <a:latin typeface="Calibri"/>
                <a:ea typeface="Calibri"/>
                <a:cs typeface="Calibri"/>
                <a:sym typeface="Calibri"/>
              </a:rPr>
              <a:t>—students transition from abstract discussion to concrete, tactile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"Setup (1 minute): </a:t>
            </a:r>
            <a:r>
              <a:rPr b="0" i="0" lang="en" sz="1200">
                <a:solidFill>
                  <a:schemeClr val="dk1"/>
                </a:solidFill>
                <a:latin typeface="Calibri"/>
                <a:ea typeface="Calibri"/>
                <a:cs typeface="Calibri"/>
                <a:sym typeface="Calibri"/>
              </a:rPr>
              <a:t>Before showing the slide, distribute four foam pieces to each group (one red, one yellow, one green, one blue). As you distribute, say: 'Don't build anything yet—just observe!' Avoid labeling the pieces as A, T, G, C at this stage—let students notice the letters imprinted on each piece during their observation.“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Project the slide and give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"Examine your models. You have four different colored pieces in front of you. Your job right now is NOT to build—just to observe carefully."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"Create a Notice/Wonder chart in your notebook. Draw a T-chart with 'NOTICE' on the left and 'WONDER' on the right."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"Record at least 3 things you NOTICE about these pieces—what do you observe about colors, shapes, how they might fit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"Then record at least 2 things you WONDER—what are you curious about?"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(4-5 minutes) while students work: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observations about physical features: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'There are letters on the tops' (students discovering the imprinted letters)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middle part looks like an arrow pointing one way' (discovering directionality)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bottom has a hole that looks like it could connect to the arrow' (discovering backbone connection)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sides have different shapes' (discovering complementary shapes for base pairing)</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Do not confirm or name these parts yet</a:t>
            </a:r>
            <a:r>
              <a:rPr b="0" i="0" lang="en" sz="1200">
                <a:solidFill>
                  <a:schemeClr val="dk1"/>
                </a:solidFill>
                <a:latin typeface="Calibri"/>
                <a:ea typeface="Calibri"/>
                <a:cs typeface="Calibri"/>
                <a:sym typeface="Calibri"/>
              </a:rPr>
              <a:t>—just validate: 'Good observation! Write that down. What else do you notice about those shapes?'"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emerging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"Why are there four different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 certain colors go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 do the arrows mean?"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"Why don't all the pieces fit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Avoid answering questions yet</a:t>
            </a:r>
            <a:r>
              <a:rPr b="0" i="0" lang="en" sz="1200">
                <a:solidFill>
                  <a:schemeClr val="dk1"/>
                </a:solidFill>
                <a:latin typeface="Calibri"/>
                <a:ea typeface="Calibri"/>
                <a:cs typeface="Calibri"/>
                <a:sym typeface="Calibri"/>
              </a:rPr>
              <a:t>—validate them instead: "Great question! Hold onto that—we'll explore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share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something you noticed?" (Call on 3-4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something you're wondering?" (Call on 3-4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Chart 2-3 common observations and questions on the board if time allows.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OBSERVE / ANALYZE]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physically handle foam nucleotide models, examining them visually and tactilely. They practice scientific observation skills, distinguishing between objective observations (NOTICE) and questions/hypotheses (WONDER). They record observations in their notebooks using a structured T-chart format. Students begin to recognize patterns (certain pieces fit together, arrows show direction, colors/shapes vary) without explicit instruction, engaging in discovery-based learning.</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four pieces should fit together in a chain" (not yet recognizing complementary base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arrows don't matter" (not yet understanding 5'→3' directionality)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"Colors are just for decoration" (not recognizing they represent different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this stage, </a:t>
            </a:r>
            <a:r>
              <a:rPr b="1" i="0" lang="en" sz="1200">
                <a:solidFill>
                  <a:schemeClr val="dk1"/>
                </a:solidFill>
                <a:latin typeface="Calibri"/>
                <a:ea typeface="Calibri"/>
                <a:cs typeface="Calibri"/>
                <a:sym typeface="Calibri"/>
              </a:rPr>
              <a:t>DO NOT correct misconceptions yet</a:t>
            </a:r>
            <a:r>
              <a:rPr b="0" i="0" lang="en" sz="1200">
                <a:solidFill>
                  <a:schemeClr val="dk1"/>
                </a:solidFill>
                <a:latin typeface="Calibri"/>
                <a:ea typeface="Calibri"/>
                <a:cs typeface="Calibri"/>
                <a:sym typeface="Calibri"/>
              </a:rPr>
              <a:t>. This is a discovery phase. Students need time to observe before you explain. Their misconceptions will be addressed naturally in the next few slides as they explore how pieces fit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However, if a student makes a dangerously incorrect statement (e.g., "These models are wrong because they don't match real DNA"), gently redirect: "These are simplified models to help us understand the key features of DNA. Real DNA molecules are much smaller and more complex, but these models show us the important patterns."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foam models on desks:</a:t>
            </a:r>
            <a:r>
              <a:rPr b="0" i="0" lang="en" sz="1200">
                <a:solidFill>
                  <a:schemeClr val="dk1"/>
                </a:solidFill>
                <a:latin typeface="Calibri"/>
                <a:ea typeface="Calibri"/>
                <a:cs typeface="Calibri"/>
                <a:sym typeface="Calibri"/>
              </a:rPr>
              <a:t> "These are physical representations of the four DNA nucleotides. What patterns do you notice about their structure?”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observation to highlight without explaining:</a:t>
            </a:r>
            <a:r>
              <a:rPr b="0" i="0" lang="en" sz="1200">
                <a:solidFill>
                  <a:schemeClr val="dk1"/>
                </a:solidFill>
                <a:latin typeface="Calibri"/>
                <a:ea typeface="Calibri"/>
                <a:cs typeface="Calibri"/>
                <a:sym typeface="Calibri"/>
              </a:rPr>
              <a:t> 'Notice that each piece has multiple parts—a colored section, a middle section, and a bottom section. You'll discover what each part does as we explore.’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students actively handling and examining the models?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they recording multiple observations (not just 1-2)?</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their observations specific and detailed (not vague like "they're colorful")?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a few students individually:</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"Show me one thing you noticed about your models."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"Point to a part of the model you're curious about."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whole class is stuck or making surface-level observations, prompt: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closely at the SIDES of the pieces. What shapes do you see?"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"Try holding two pieces next to each other. Do they look like they'd fit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the arrows. Do they all point the same way?"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engaged and recording thoughtful observations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rushed or superficial</a:t>
            </a:r>
            <a:r>
              <a:rPr b="0" i="0" lang="en" sz="1200">
                <a:solidFill>
                  <a:schemeClr val="dk1"/>
                </a:solidFill>
                <a:latin typeface="Calibri"/>
                <a:ea typeface="Calibri"/>
                <a:cs typeface="Calibri"/>
                <a:sym typeface="Calibri"/>
              </a:rPr>
              <a:t> → Slow down: "Take another minute. I want to see at least 3 SPECIFIC observations—not just 'they're different colors' but HOW they're different."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Science practice:</a:t>
            </a:r>
            <a:r>
              <a:rPr b="0" i="0" lang="en" sz="1200">
                <a:solidFill>
                  <a:schemeClr val="dk1"/>
                </a:solidFill>
                <a:latin typeface="Calibri"/>
                <a:ea typeface="Calibri"/>
                <a:cs typeface="Calibri"/>
                <a:sym typeface="Calibri"/>
              </a:rPr>
              <a:t> This is authentic scientific observation—the foundation of inquiry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These observations will become explanations (arrows = directionality, shape = base pairing rules, colors = different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 Practice 8 (Obtaining, evaluating, and communicating information)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This slide is already ideal—hands-on, colorful, tactile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observation prompts: "I notice the colors are... I notice the shapes are... I notice the arrows..."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Push for deeper observations: "What patterns do you see? What might the different shapes tell us about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challenges:</a:t>
            </a:r>
            <a:r>
              <a:rPr b="0" i="0" lang="en" sz="1200">
                <a:solidFill>
                  <a:schemeClr val="dk1"/>
                </a:solidFill>
                <a:latin typeface="Calibri"/>
                <a:ea typeface="Calibri"/>
                <a:cs typeface="Calibri"/>
                <a:sym typeface="Calibri"/>
              </a:rPr>
              <a:t> Ensure they can handle the foam pieces comfortably; provide larger pieces if available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Pre-teach "observe," "notice," "wonder," "pattern," "shape"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Notice &amp; Wonder?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instructional routine (from the Modeling Instruction pedagogy) has multiple benefits: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Low-risk entry point</a:t>
            </a:r>
            <a:r>
              <a:rPr b="0" i="0" lang="en" sz="1200">
                <a:solidFill>
                  <a:schemeClr val="dk1"/>
                </a:solidFill>
                <a:latin typeface="Calibri"/>
                <a:ea typeface="Calibri"/>
                <a:cs typeface="Calibri"/>
                <a:sym typeface="Calibri"/>
              </a:rPr>
              <a:t> - All observations are valid; no "wrong answers"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Student-centered</a:t>
            </a:r>
            <a:r>
              <a:rPr b="0" i="0" lang="en" sz="1200">
                <a:solidFill>
                  <a:schemeClr val="dk1"/>
                </a:solidFill>
                <a:latin typeface="Calibri"/>
                <a:ea typeface="Calibri"/>
                <a:cs typeface="Calibri"/>
                <a:sym typeface="Calibri"/>
              </a:rPr>
              <a:t> - Students generate their own questions rather than answering yours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Builds curiosity</a:t>
            </a:r>
            <a:r>
              <a:rPr b="0" i="0" lang="en" sz="1200">
                <a:solidFill>
                  <a:schemeClr val="dk1"/>
                </a:solidFill>
                <a:latin typeface="Calibri"/>
                <a:ea typeface="Calibri"/>
                <a:cs typeface="Calibri"/>
                <a:sym typeface="Calibri"/>
              </a:rPr>
              <a:t> - Questions drive engagement through the rest of the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Formative assessment</a:t>
            </a:r>
            <a:r>
              <a:rPr b="0" i="0" lang="en" sz="1200">
                <a:solidFill>
                  <a:schemeClr val="dk1"/>
                </a:solidFill>
                <a:latin typeface="Calibri"/>
                <a:ea typeface="Calibri"/>
                <a:cs typeface="Calibri"/>
                <a:sym typeface="Calibri"/>
              </a:rPr>
              <a:t> - Reveals what students already understand and what confuses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teacher mistakes to avoid: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Jumping in too quickly to explain ("That's the phosphate group!")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Dismissing "wrong" observations ("No, that's not important")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Answering their "wonder" questions immediately (let the questions drive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have the 3DMD AR EDU app available: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You can mention it here: "Later, you'll have the option to use augmented reality to see these nucleotides at the molecular level. But for now, let's work with these physical models to understand the big patterns."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Photo opportunity:</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If you want to document student learning, take photos of students' Notice/Wonder charts or students examining models. These are great for showcasing inquiry-based learning.</a:t>
            </a:r>
            <a:endParaRPr/>
          </a:p>
          <a:p>
            <a:pPr indent="0" lvl="0" marL="0" rtl="0" algn="l">
              <a:spcBef>
                <a:spcPts val="0"/>
              </a:spcBef>
              <a:spcAft>
                <a:spcPts val="0"/>
              </a:spcAft>
              <a:buNone/>
            </a:pPr>
            <a:r>
              <a:t/>
            </a:r>
            <a:endParaRPr/>
          </a:p>
        </p:txBody>
      </p:sp>
      <p:sp>
        <p:nvSpPr>
          <p:cNvPr id="850" name="Google Shape;850;g3f7e70eff46_0_26: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3f7e70eff46_0_3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862" name="Google Shape;862;g3f7e70eff46_0_3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transitions from </a:t>
            </a:r>
            <a:r>
              <a:rPr b="1" i="0" lang="en" sz="1200">
                <a:solidFill>
                  <a:schemeClr val="dk1"/>
                </a:solidFill>
                <a:latin typeface="Calibri"/>
                <a:ea typeface="Calibri"/>
                <a:cs typeface="Calibri"/>
                <a:sym typeface="Calibri"/>
              </a:rPr>
              <a:t>observation to exploration</a:t>
            </a:r>
            <a:r>
              <a:rPr b="0" i="0" lang="en" sz="1200">
                <a:solidFill>
                  <a:schemeClr val="dk1"/>
                </a:solidFill>
                <a:latin typeface="Calibri"/>
                <a:ea typeface="Calibri"/>
                <a:cs typeface="Calibri"/>
                <a:sym typeface="Calibri"/>
              </a:rPr>
              <a:t>—students now actively test their hypotheses about how the pieces connect.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it's time to explore HOW these pieces fit together. You're going to test different combinations and discover the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four guiding questions aloud (or have students read them):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connect two pieces together? How?"</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"Which pieces fit with which other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 they connect at the top? The bottom? Both?"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build a chain?"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Try different combinations. Test your ideas. You have about 5 minutes."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a:r>
            <a:r>
              <a:rPr b="1" i="0" lang="en" sz="1200">
                <a:solidFill>
                  <a:schemeClr val="dk1"/>
                </a:solidFill>
                <a:latin typeface="Calibri"/>
                <a:ea typeface="Calibri"/>
                <a:cs typeface="Calibri"/>
                <a:sym typeface="Calibri"/>
              </a:rPr>
              <a:t>Circulate and facilitate (5-6 minutes):</a:t>
            </a:r>
            <a:r>
              <a:rPr b="0" i="0" lang="en" sz="1200">
                <a:solidFill>
                  <a:schemeClr val="dk1"/>
                </a:solidFill>
                <a:latin typeface="Calibri"/>
                <a:ea typeface="Calibri"/>
                <a:cs typeface="Calibri"/>
                <a:sym typeface="Calibri"/>
              </a:rPr>
              <a:t> As you move around the room, use </a:t>
            </a:r>
            <a:r>
              <a:rPr b="1" i="0" lang="en" sz="1200">
                <a:solidFill>
                  <a:schemeClr val="dk1"/>
                </a:solidFill>
                <a:latin typeface="Calibri"/>
                <a:ea typeface="Calibri"/>
                <a:cs typeface="Calibri"/>
                <a:sym typeface="Calibri"/>
              </a:rPr>
              <a:t>guiding questions that prompt investigation</a:t>
            </a:r>
            <a:r>
              <a:rPr b="0" i="0" lang="en" sz="1200">
                <a:solidFill>
                  <a:schemeClr val="dk1"/>
                </a:solidFill>
                <a:latin typeface="Calibri"/>
                <a:ea typeface="Calibri"/>
                <a:cs typeface="Calibri"/>
                <a:sym typeface="Calibri"/>
              </a:rPr>
              <a:t> rather than direct instruction: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are randomly trying combinations:</a:t>
            </a:r>
            <a:r>
              <a:rPr b="0" i="0" lang="en" sz="1200">
                <a:solidFill>
                  <a:schemeClr val="dk1"/>
                </a:solidFill>
                <a:latin typeface="Calibri"/>
                <a:ea typeface="Calibri"/>
                <a:cs typeface="Calibri"/>
                <a:sym typeface="Calibri"/>
              </a:rPr>
              <a:t> 'Try connecting those two pieces. Does it feel secure? What happens if you try a different partner for that same piece?'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try to force incompatible pieces:</a:t>
            </a:r>
            <a:r>
              <a:rPr b="0" i="0" lang="en" sz="1200">
                <a:solidFill>
                  <a:schemeClr val="dk1"/>
                </a:solidFill>
                <a:latin typeface="Calibri"/>
                <a:ea typeface="Calibri"/>
                <a:cs typeface="Calibri"/>
                <a:sym typeface="Calibri"/>
              </a:rPr>
              <a:t> 'Does that connection feel natural, or are you having to force it? What does that tell you?'</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discover certain pairs fit easily:</a:t>
            </a:r>
            <a:r>
              <a:rPr b="0" i="0" lang="en" sz="1200">
                <a:solidFill>
                  <a:schemeClr val="dk1"/>
                </a:solidFill>
                <a:latin typeface="Calibri"/>
                <a:ea typeface="Calibri"/>
                <a:cs typeface="Calibri"/>
                <a:sym typeface="Calibri"/>
              </a:rPr>
              <a:t> 'Interesting! Which other piece does that one partner with? Can you find a pattern?'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only try side-by-side connections:</a:t>
            </a:r>
            <a:r>
              <a:rPr b="0" i="0" lang="en" sz="1200">
                <a:solidFill>
                  <a:schemeClr val="dk1"/>
                </a:solidFill>
                <a:latin typeface="Calibri"/>
                <a:ea typeface="Calibri"/>
                <a:cs typeface="Calibri"/>
                <a:sym typeface="Calibri"/>
              </a:rPr>
              <a:t> 'You found one way to connect. Are there other parts of the pieces that might connect differently? Explore all the surfaces.'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discover arrow-to-hole connection:</a:t>
            </a:r>
            <a:r>
              <a:rPr b="0" i="0" lang="en" sz="1200">
                <a:solidFill>
                  <a:schemeClr val="dk1"/>
                </a:solidFill>
                <a:latin typeface="Calibri"/>
                <a:ea typeface="Calibri"/>
                <a:cs typeface="Calibri"/>
                <a:sym typeface="Calibri"/>
              </a:rPr>
              <a:t> 'What happens when you connect several pieces that way? What are you building?'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DO NOT tell them: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Which colors pair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 A pairs with T and G pairs with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 the arrow is the sugar and the hole is the phosphate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 one connection type is 'base pairing' and the other is 'backbone'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Let them discover through trial and error.</a:t>
            </a:r>
            <a:r>
              <a:rPr b="0" i="0" lang="en" sz="1200">
                <a:solidFill>
                  <a:schemeClr val="dk1"/>
                </a:solidFill>
                <a:latin typeface="Calibri"/>
                <a:ea typeface="Calibri"/>
                <a:cs typeface="Calibri"/>
                <a:sym typeface="Calibri"/>
              </a:rPr>
              <a:t> Your role is to prompt continued exploration, not to provide answers."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i="0" lang="en"/>
              <a:t>Bring the class together: 'What did you discover?' Use </a:t>
            </a:r>
            <a:r>
              <a:rPr b="1" i="0" lang="en"/>
              <a:t>collective sensemaking</a:t>
            </a:r>
            <a:r>
              <a:rPr i="0" lang="en"/>
              <a:t>—chart student discoveries without labeling them yet:</a:t>
            </a:r>
            <a:endParaRPr/>
          </a:p>
          <a:p>
            <a:pPr indent="0" lvl="0" marL="0" rtl="0" algn="l">
              <a:spcBef>
                <a:spcPts val="0"/>
              </a:spcBef>
              <a:spcAft>
                <a:spcPts val="0"/>
              </a:spcAft>
              <a:buNone/>
            </a:pPr>
            <a:r>
              <a:rPr i="0" lang="en"/>
              <a:t>Ask: 'Which pieces fit together?' Chart student responses (e.g., 'red with yellow, green with blue').</a:t>
            </a:r>
            <a:br>
              <a:rPr i="0" lang="en"/>
            </a:br>
            <a:r>
              <a:rPr i="0" lang="en"/>
              <a:t>Ask: 'Did you find any combinations that DON'T work?' Chart these too.</a:t>
            </a:r>
            <a:br>
              <a:rPr i="0" lang="en"/>
            </a:br>
            <a:r>
              <a:rPr i="0" lang="en"/>
              <a:t>Ask: 'Did you find different WAYS to connect pieces?' Listen for two types of connections emerging.</a:t>
            </a:r>
            <a:br>
              <a:rPr i="0" lang="en"/>
            </a:br>
            <a:r>
              <a:rPr i="0" lang="en"/>
              <a:t>Ask: 'Can anyone show us how you built a chain?' Have a student demonstrate at the front.</a:t>
            </a:r>
            <a:endParaRPr/>
          </a:p>
          <a:p>
            <a:pPr indent="0" lvl="0" marL="0" rtl="0" algn="l">
              <a:spcBef>
                <a:spcPts val="0"/>
              </a:spcBef>
              <a:spcAft>
                <a:spcPts val="0"/>
              </a:spcAft>
              <a:buNone/>
            </a:pPr>
            <a:r>
              <a:rPr b="1" i="0" lang="en"/>
              <a:t>At this stage, name the pattern but don't over-explain:</a:t>
            </a:r>
            <a:r>
              <a:rPr i="0" lang="en"/>
              <a:t> 'You've discovered something really important—certain pieces pair together consistently, and there's a way to build chains. Scientists call these patterns complementary base pairing and the backbone structure. We'll explore why these patterns matter as we keep building.'"</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actively manipulate foam models, testing different combinations through trial and error. They discover through hands-on exploration (not teacher explanation) that certain pieces fit together while others don't. They identify two types of connections: (1) base pairing (sides connect A-T and G-C), and (2) backbone formation (arrows connect end-to-end). Students build evidence-based conclusions: "A always pairs with T because they fit together perfectly." They practice collaborative problem-solving, discussing findings with group members.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pieces should connect to all other pieces" (not recognizing specific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colors are random" (not connecting color to specific nucleotide identity)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force pieces together even if they don't fit well" (not recognizing that complementary base pairing is structurally determined)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chain can be built in any direction" (not yet understanding 5'→3' directionality)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discover that certain combinations DON'T work, affirm: "You're right—A and G don't fit together. That's not a problem with your model; that's showing you the real rule in DNA. The shapes are specifically designed so that A ONLY pairs with T, and G ONLY pairs with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try to force incompatible pieces together: "Does that feel secure? In real DNA, the base pairs need to fit perfectly to hold the double helix together. Try a different combination that clicks more easily."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connect the wrong parts (trying to pair bases to backbone): "You're trying to connect the colored part to the arrow. Instead, try connecting the SIDES—where the puzzle-piece shapes are."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slide images showing individual nucleotides:</a:t>
            </a:r>
            <a:r>
              <a:rPr b="0" i="0" lang="en" sz="1200">
                <a:solidFill>
                  <a:schemeClr val="dk1"/>
                </a:solidFill>
                <a:latin typeface="Calibri"/>
                <a:ea typeface="Calibri"/>
                <a:cs typeface="Calibri"/>
                <a:sym typeface="Calibri"/>
              </a:rPr>
              <a:t> "These are your four pieces. Notice each has a unique shape on the side."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Walk around and point to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two pieces that fit together... Now try a different combination. Do they fit?"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demonstration (if needed):</a:t>
            </a:r>
            <a:r>
              <a:rPr b="0" i="0" lang="en" sz="1200">
                <a:solidFill>
                  <a:schemeClr val="dk1"/>
                </a:solidFill>
                <a:latin typeface="Calibri"/>
                <a:ea typeface="Calibri"/>
                <a:cs typeface="Calibri"/>
                <a:sym typeface="Calibri"/>
              </a:rPr>
              <a:t> Hold up two pieces (e.g., A and T) and show how they connect at the sides. Then try A and C to show they DON'T fit. "See the difference? One clicks together nicely, the other doesn't fit at all."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backbone:</a:t>
            </a:r>
            <a:r>
              <a:rPr b="0" i="0" lang="en" sz="1200">
                <a:solidFill>
                  <a:schemeClr val="dk1"/>
                </a:solidFill>
                <a:latin typeface="Calibri"/>
                <a:ea typeface="Calibri"/>
                <a:cs typeface="Calibri"/>
                <a:sym typeface="Calibri"/>
              </a:rPr>
              <a:t> Hold up two nucleotides and connect arrow-to-arrow: "This is how you build a chain—the arrows connect end-to-end. This forms the sugar-phosphate backbone of DNA."</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two pieces that fit together. Why do you think they fit?"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make A pair with G?" (They should say no and demonstrate why)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do you connect pieces to make a chain?" (They should show backbone connection)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Red flags to watch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Students randomly snapping pieces together without testing fit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Students frustrated because they can't get "wrong" pairs to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Students only connecting backbone, not discovering base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Groups not collaborating or taking turns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see red flags: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Pause and redirect: "I notice some groups are getting frustrated. Remember, if two pieces don't fit easily, that's giving you information! Try a different combination."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Model think-aloud: "I'm going to try connecting A and C... hmm, they don't fit. Now I'll try A and T... ah! These fit perfectly. What does that tell 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discover A-T and G-C pairing</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struggling</a:t>
            </a:r>
            <a:r>
              <a:rPr b="0" i="0" lang="en" sz="1200">
                <a:solidFill>
                  <a:schemeClr val="dk1"/>
                </a:solidFill>
                <a:latin typeface="Calibri"/>
                <a:ea typeface="Calibri"/>
                <a:cs typeface="Calibri"/>
                <a:sym typeface="Calibri"/>
              </a:rPr>
              <a:t> → Give a hint: "Try connecting the yellow piece to different partners. Which one fits best?" Then let them generalize the pattern.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Shape complementarity (structure determines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Puzzle pieces fitting together (students understand this from early childhood)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Base pairing rules ensure accurate replication (next slides)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hint card: "Try these combinations: A+T, G+C, A+G, T+C. Which ones work?"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"Why do you think only certain pairs work? What might be special about the shapes?"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slide is perfect—hands-on, movement, tactile feedback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discover the pattern quickly:</a:t>
            </a:r>
            <a:r>
              <a:rPr b="0" i="0" lang="en" sz="1200">
                <a:solidFill>
                  <a:schemeClr val="dk1"/>
                </a:solidFill>
                <a:latin typeface="Calibri"/>
                <a:ea typeface="Calibri"/>
                <a:cs typeface="Calibri"/>
                <a:sym typeface="Calibri"/>
              </a:rPr>
              <a:t> Challenge: "Can you build a chain that's 6 nucleotides long? Can you build TWO chains that fit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exploration before explanation?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Research in science education shows that students retain concepts better when they DISCOVER patterns before being told the "rule." This is the core of </a:t>
            </a:r>
            <a:r>
              <a:rPr b="1" i="0" lang="en" sz="1200">
                <a:solidFill>
                  <a:schemeClr val="dk1"/>
                </a:solidFill>
                <a:latin typeface="Calibri"/>
                <a:ea typeface="Calibri"/>
                <a:cs typeface="Calibri"/>
                <a:sym typeface="Calibri"/>
              </a:rPr>
              <a:t>modeling instruction</a:t>
            </a:r>
            <a:r>
              <a:rPr b="0" i="0" lang="en" sz="1200">
                <a:solidFill>
                  <a:schemeClr val="dk1"/>
                </a:solidFill>
                <a:latin typeface="Calibri"/>
                <a:ea typeface="Calibri"/>
                <a:cs typeface="Calibri"/>
                <a:sym typeface="Calibri"/>
              </a:rPr>
              <a:t> pedagogy: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experience the phenomenon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generate the pattern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Teacher names and formalizes the concept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Timing note:</a:t>
            </a:r>
            <a:r>
              <a:rPr b="0" i="0" lang="en" sz="1200">
                <a:solidFill>
                  <a:schemeClr val="dk1"/>
                </a:solidFill>
                <a:latin typeface="Calibri"/>
                <a:ea typeface="Calibri"/>
                <a:cs typeface="Calibri"/>
                <a:sym typeface="Calibri"/>
              </a:rPr>
              <a:t> This slide often takes longer than expected because discovery is messy! Some groups will figure it out quickly; others will need more time. Plan for 6-8 minutes, but be flexible.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if students can't figure it out?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after 5-6 minutes groups are still struggling, it's okay to provide scaffolding: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"I'm noticing that every group who connected the yellow piece (T) used it with the red piece (A). What does that pattern tell 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one example (A-T), then ask them to find the other pair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a:t>
            </a:r>
            <a:r>
              <a:rPr b="0" i="0" lang="en" sz="1200">
                <a:solidFill>
                  <a:schemeClr val="dk1"/>
                </a:solidFill>
                <a:latin typeface="Calibri"/>
                <a:ea typeface="Calibri"/>
                <a:cs typeface="Calibri"/>
                <a:sym typeface="Calibri"/>
              </a:rPr>
              <a:t> Foam pieces can be distracting. Set a clear expectation: "When I say 'eyes up,' that means put the pieces down gently on the table and look at me." Practice this once before starting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Extension for fast finishers:</a:t>
            </a:r>
            <a:r>
              <a:rPr b="0" i="0" lang="en" sz="1200">
                <a:solidFill>
                  <a:schemeClr val="dk1"/>
                </a:solidFill>
                <a:latin typeface="Calibri"/>
                <a:ea typeface="Calibri"/>
                <a:cs typeface="Calibri"/>
                <a:sym typeface="Calibri"/>
              </a:rPr>
              <a:t> "Can you build a double strand? Try making two chains and connecting them with base pairs along the whole length."</a:t>
            </a:r>
            <a:endParaRPr/>
          </a:p>
          <a:p>
            <a:pPr indent="0" lvl="0" marL="0" rtl="0" algn="l">
              <a:spcBef>
                <a:spcPts val="0"/>
              </a:spcBef>
              <a:spcAft>
                <a:spcPts val="0"/>
              </a:spcAft>
              <a:buNone/>
            </a:pPr>
            <a:r>
              <a:t/>
            </a:r>
            <a:endParaRPr/>
          </a:p>
        </p:txBody>
      </p:sp>
      <p:sp>
        <p:nvSpPr>
          <p:cNvPr id="863" name="Google Shape;863;g3f7e70eff46_0_3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f7e70eff46_0_5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882" name="Google Shape;882;g3f7e70eff46_0_57: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transitions from </a:t>
            </a:r>
            <a:r>
              <a:rPr b="1" i="0" lang="en" sz="1200">
                <a:solidFill>
                  <a:schemeClr val="dk1"/>
                </a:solidFill>
                <a:latin typeface="Calibri"/>
                <a:ea typeface="Calibri"/>
                <a:cs typeface="Calibri"/>
                <a:sym typeface="Calibri"/>
              </a:rPr>
              <a:t>discovery to formal labeling</a:t>
            </a:r>
            <a:r>
              <a:rPr b="0" i="0" lang="en" sz="1200">
                <a:solidFill>
                  <a:schemeClr val="dk1"/>
                </a:solidFill>
                <a:latin typeface="Calibri"/>
                <a:ea typeface="Calibri"/>
                <a:cs typeface="Calibri"/>
                <a:sym typeface="Calibri"/>
              </a:rPr>
              <a:t>—students now learn the scientific names for the parts they've been manipulating.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comparison: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been exploring these foam models and figuring out how they fit together. Now let's connect what you've discovered to the scientific names and structures of real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the slide. You'll see two representations of nucleotides—a simplified diagram and a more detailed chemical structure. Now look at your foam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Guide the comparison (3-4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i="0" lang="en"/>
              <a:t>Now that students have explored the pieces, help them connect their physical discoveries to scientific vocabulary:</a:t>
            </a:r>
            <a:endParaRPr/>
          </a:p>
          <a:p>
            <a:pPr indent="0" lvl="0" marL="0" rtl="0" algn="l">
              <a:spcBef>
                <a:spcPts val="0"/>
              </a:spcBef>
              <a:spcAft>
                <a:spcPts val="0"/>
              </a:spcAft>
              <a:buNone/>
            </a:pPr>
            <a:r>
              <a:rPr b="1" i="0" lang="en"/>
              <a:t>Project the slide: </a:t>
            </a:r>
            <a:r>
              <a:rPr i="0" lang="en"/>
              <a:t>'You've been working with these foam pieces. Now let's connect what you've discovered to what scientists call these parts.'</a:t>
            </a:r>
            <a:endParaRPr/>
          </a:p>
          <a:p>
            <a:pPr indent="0" lvl="0" marL="0" rtl="0" algn="l">
              <a:spcBef>
                <a:spcPts val="0"/>
              </a:spcBef>
              <a:spcAft>
                <a:spcPts val="0"/>
              </a:spcAft>
              <a:buNone/>
            </a:pPr>
            <a:r>
              <a:rPr b="1" i="0" lang="en"/>
              <a:t>Nitrogenous base:</a:t>
            </a:r>
            <a:endParaRPr/>
          </a:p>
          <a:p>
            <a:pPr indent="0" lvl="0" marL="0" rtl="0" algn="l">
              <a:spcBef>
                <a:spcPts val="0"/>
              </a:spcBef>
              <a:spcAft>
                <a:spcPts val="0"/>
              </a:spcAft>
              <a:buNone/>
            </a:pPr>
            <a:r>
              <a:rPr i="0" lang="en"/>
              <a:t>Ask: 'You noticed each piece has a colored section with a letter and a unique shape on the top. Point to that part on your model.' (Pause—let students point.) 'In science, we call this the nitrogenous base. This is the part that's different in each nucleotide—A, T, G, and C. The different shapes you discovered explain why only certain pairs fit together.'</a:t>
            </a:r>
            <a:endParaRPr/>
          </a:p>
          <a:p>
            <a:pPr indent="0" lvl="0" marL="0" rtl="0" algn="l">
              <a:spcBef>
                <a:spcPts val="0"/>
              </a:spcBef>
              <a:spcAft>
                <a:spcPts val="0"/>
              </a:spcAft>
              <a:buNone/>
            </a:pPr>
            <a:r>
              <a:rPr b="1" i="0" lang="en"/>
              <a:t>Sugar and Phosphate (backbone connectors):</a:t>
            </a:r>
            <a:endParaRPr/>
          </a:p>
          <a:p>
            <a:pPr indent="0" lvl="0" marL="0" rtl="0" algn="l">
              <a:spcBef>
                <a:spcPts val="0"/>
              </a:spcBef>
              <a:spcAft>
                <a:spcPts val="0"/>
              </a:spcAft>
              <a:buNone/>
            </a:pPr>
            <a:r>
              <a:rPr i="0" lang="en"/>
              <a:t>Ask: 'Some of you discovered you could connect pieces end-to-end to build a chain. Show me the parts that connect when you build a chain.' (Pause—students should indicate arrow and hole.) 'The arrow-shaped part is called the sugar, and the rounded part with the hole is the phosphate. When you connect arrow-to-hole, you're building what scientists call the sugar-phosphate backbone.'</a:t>
            </a:r>
            <a:endParaRPr/>
          </a:p>
          <a:p>
            <a:pPr indent="0" lvl="0" marL="0" rtl="0" algn="l">
              <a:spcBef>
                <a:spcPts val="0"/>
              </a:spcBef>
              <a:spcAft>
                <a:spcPts val="0"/>
              </a:spcAft>
              <a:buNone/>
            </a:pPr>
            <a:r>
              <a:rPr b="1" i="0" lang="en"/>
              <a:t>Key teaching move: </a:t>
            </a:r>
            <a:r>
              <a:rPr i="0" lang="en"/>
              <a:t>You're not introducing NEW information—you're naming what students already discovered physically. They found the patterns; now they're learning the scientific vocabulary for those patterns.“</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point to the nitrogenous base on your model." (Scan room—everyone should point to the lettered portion.)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point to the sugar." (Everyone should point to the arrow)</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point to the phosphate group." (Everyone should point to the middle section)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make connections between their concrete foam models and abstract scientific diagrams. They compare three representations: (1) foam model in hand, (2) simplified diagram on slide, (3) chemical structure on slide. They learn and apply scientific vocabulary (nitrogenous base, phosphate group, sugar) to physical parts they've already manipulated. Students develop representational competence—the ability to translate between different ways of showing the same concept.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foam model is 100% accurate to real DNA structure" (it's a simplified representation)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the parts are the same size" (in reality, atoms/molecules vary in size)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colors of the bases matter in real DNA" (color is for easily distinguishing the nucleotides from each other. Real DNA isn't colored.)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only has three parts total" (each nucleotide has three parts, but DNA has millions of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Address the model's limitations upfront: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foam models are simplified representations. Real nucleotides are made of individual atoms (carbon, hydrogen, nitrogen, oxygen, phosphorus) bonded together. Our models show the key features we need to understand—the three parts of a nucleotide and how they connect—but they don't show every single atom."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colors are for easily distinguishing the four nucleotides from each other—real DNA molecules aren’t red, yellow, green, and blue! But the SHAPES are important. The bases really do have complementary shapes that determine how they pair."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ask about chemical structures on the slide: "You'll explore the detailed chemistry in later courses. For now, focus on the three parts: nitrogen base (what makes each nucleotide unique), sugar (structural support), phosphate (connects nucleotides in a chain)."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Three representations on this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Foam model (in students' hands):</a:t>
            </a:r>
            <a:r>
              <a:rPr b="0" i="0" lang="en" sz="1200">
                <a:solidFill>
                  <a:schemeClr val="dk1"/>
                </a:solidFill>
                <a:latin typeface="Calibri"/>
                <a:ea typeface="Calibri"/>
                <a:cs typeface="Calibri"/>
                <a:sym typeface="Calibri"/>
              </a:rPr>
              <a:t> Physical, tactile, simplified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Diagram on slide (left side):</a:t>
            </a:r>
            <a:r>
              <a:rPr b="0" i="0" lang="en" sz="1200">
                <a:solidFill>
                  <a:schemeClr val="dk1"/>
                </a:solidFill>
                <a:latin typeface="Calibri"/>
                <a:ea typeface="Calibri"/>
                <a:cs typeface="Calibri"/>
                <a:sym typeface="Calibri"/>
              </a:rPr>
              <a:t> Simplified schematic with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Chemical structure on slide (right side):</a:t>
            </a:r>
            <a:r>
              <a:rPr b="0" i="0" lang="en" sz="1200">
                <a:solidFill>
                  <a:schemeClr val="dk1"/>
                </a:solidFill>
                <a:latin typeface="Calibri"/>
                <a:ea typeface="Calibri"/>
                <a:cs typeface="Calibri"/>
                <a:sym typeface="Calibri"/>
              </a:rPr>
              <a:t> Atoms and bonds shown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all three while explaining:</a:t>
            </a:r>
            <a:r>
              <a:rPr b="0" i="0" lang="en" sz="1200">
                <a:solidFill>
                  <a:schemeClr val="dk1"/>
                </a:solidFill>
                <a:latin typeface="Calibri"/>
                <a:ea typeface="Calibri"/>
                <a:cs typeface="Calibri"/>
                <a:sym typeface="Calibri"/>
              </a:rPr>
              <a:t> "Scientists use different representations for different purposes. For now, the foam model helps us see how pieces fit together. The diagram helps us see the parts labeled. The chemical structure shows the actual atoms—but that level of detail isn't necessary for understanding DNA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your own foam nucleotide as a visual aid:</a:t>
            </a:r>
            <a:r>
              <a:rPr b="0" i="0" lang="en" sz="1200">
                <a:solidFill>
                  <a:schemeClr val="dk1"/>
                </a:solidFill>
                <a:latin typeface="Calibri"/>
                <a:ea typeface="Calibri"/>
                <a:cs typeface="Calibri"/>
                <a:sym typeface="Calibri"/>
              </a:rPr>
              <a:t> Hold it up and point to each part as you name it. Students should be doing the same with their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the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foam model. Point to the part that's DIFFERENT in A, T, G, and C." (They should point to the nitrogenous base)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part that connects nucleotides into a chain." (They should point to the phosphate/arrow)</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middle structural part." (They should point to the sugar)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ask, "What's the nitrogenous base?" students should be able to: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it on their model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Say "It's the part with the letter.” or "It's what makes A, T, G, C different."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Identify it as the part that does base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can identify all three parts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confused</a:t>
            </a:r>
            <a:r>
              <a:rPr b="0" i="0" lang="en" sz="1200">
                <a:solidFill>
                  <a:schemeClr val="dk1"/>
                </a:solidFill>
                <a:latin typeface="Calibri"/>
                <a:ea typeface="Calibri"/>
                <a:cs typeface="Calibri"/>
                <a:sym typeface="Calibri"/>
              </a:rPr>
              <a:t> → Slow down and use color-coding: "The nitrogenous base SHOWS THE LETTER. The phosphate is the ARROW. The sugar is the MIDDLE CONNECTOR. Let's try again—point to the phosphate."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tactily explored these parts; now they're labeling what they already understand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Understanding these three parts is essential for understanding how DNA polymerase builds new strands (adds nucleotides one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Disciplinary Core Idea LS1.A (Structure and Function—the three parts have specific roles.)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Provide a printed handout with labeled diagram they can keep in their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Use the foam model ONLY at first—skip the chemical structure slide. Focus on “lettered portion = base, arrow = phosphate, connector = sugar."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Point out the chemical structures: "Notice the bases have different ring structures—some have two rings (purines: A, G), some have one ring (pyrimidines: T, C). This affects their size and pairing."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Write the three terms on the board with simple drawings. Practice pronunciation: "NI-TRO-JEN-US BASE, PHOS-PHATE, SHU-GAR."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slide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have been working with nucleotides for 10+ minutes without knowing the formal vocabulary. Now that they understand the FUNCTION (how pieces fit together), they're ready to learn the names. This sequence (function before vocabulary) is more effective than the reverse (memorizing terms without understanding purpose).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Avoid: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Spending too much time on chemical structures or biochemistry details. General biology students don't need to know that deoxyribose is a pentose sugar or that phosphate has a negative charge (save that for AP/honors). Keep it simple: three parts, three names, three functions.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depth (for honors/AP):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'deoxy' in deoxyribose means 'without oxygen'—DNA's sugar is missing one oxygen compared to RNA's sugar. That small difference makes DNA more stable for long-term storage."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 know the three parts of a single nucleotide, the next slide will show you how these parts connect in the structure of DNA."</a:t>
            </a:r>
            <a:endParaRPr/>
          </a:p>
          <a:p>
            <a:pPr indent="0" lvl="0" marL="0" rtl="0" algn="l">
              <a:spcBef>
                <a:spcPts val="0"/>
              </a:spcBef>
              <a:spcAft>
                <a:spcPts val="0"/>
              </a:spcAft>
              <a:buNone/>
            </a:pPr>
            <a:br>
              <a:rPr lang="en"/>
            </a:br>
            <a:endParaRPr/>
          </a:p>
        </p:txBody>
      </p:sp>
      <p:sp>
        <p:nvSpPr>
          <p:cNvPr id="883" name="Google Shape;883;g3f7e70eff46_0_57: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3f7e70eff46_0_9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916" name="Google Shape;916;g3f7e70eff46_0_90: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visual reinforcement slide</a:t>
            </a:r>
            <a:r>
              <a:rPr b="0" i="0" lang="en" sz="1200">
                <a:solidFill>
                  <a:schemeClr val="dk1"/>
                </a:solidFill>
                <a:latin typeface="Calibri"/>
                <a:ea typeface="Calibri"/>
                <a:cs typeface="Calibri"/>
                <a:sym typeface="Calibri"/>
              </a:rPr>
              <a:t>—primarily image-based with minimal text. Its purpose is to provide a clear, labeled reference diagram that students can refer back to throughout the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Present the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shows you a clear diagram of a DNA nucleotide with all three parts labeled. Take 30 seconds to look at this image and compare it to your foam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think time (30-60 seconds):</a:t>
            </a:r>
            <a:r>
              <a:rPr b="0" i="0" lang="en" sz="1200">
                <a:solidFill>
                  <a:schemeClr val="dk1"/>
                </a:solidFill>
                <a:latin typeface="Calibri"/>
                <a:ea typeface="Calibri"/>
                <a:cs typeface="Calibri"/>
                <a:sym typeface="Calibri"/>
              </a:rPr>
              <a:t> Students should silently examine the diagram and their models.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Narrate the diagram: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each part on the slide as you explain: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"Nitrogenous base (with letter)"</a:t>
            </a:r>
            <a:r>
              <a:rPr b="0" i="0" lang="en" sz="1200">
                <a:solidFill>
                  <a:schemeClr val="dk1"/>
                </a:solidFill>
                <a:latin typeface="Calibri"/>
                <a:ea typeface="Calibri"/>
                <a:cs typeface="Calibri"/>
                <a:sym typeface="Calibri"/>
              </a:rPr>
              <a:t> - "This is the part that pairs with another base. Notice it has a unique shape—this is what determines which bases pair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"Sugar (middle connector)"</a:t>
            </a:r>
            <a:r>
              <a:rPr b="0" i="0" lang="en" sz="1200">
                <a:solidFill>
                  <a:schemeClr val="dk1"/>
                </a:solidFill>
                <a:latin typeface="Calibri"/>
                <a:ea typeface="Calibri"/>
                <a:cs typeface="Calibri"/>
                <a:sym typeface="Calibri"/>
              </a:rPr>
              <a:t> - "This deoxyribose sugar is the structural scaffold. It connects the base to the phosphate. Remember you aren’t  seeing all the atoms."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"Phosphate group (arrow)"</a:t>
            </a:r>
            <a:r>
              <a:rPr b="0" i="0" lang="en" sz="1200">
                <a:solidFill>
                  <a:schemeClr val="dk1"/>
                </a:solidFill>
                <a:latin typeface="Calibri"/>
                <a:ea typeface="Calibri"/>
                <a:cs typeface="Calibri"/>
                <a:sym typeface="Calibri"/>
              </a:rPr>
              <a:t> - "This phosphate links one nucleotide to the next, forming the backbone of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Emphasize the relationship: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three parts work together. The base determines identity (A, T, G, or C). The sugar connects the structure together. The phosphate links nucleotides in a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quick activity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your notebook, quickly sketch a nucleotide from memory. Label the three parts. You have 1 minute."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to check sketches—this is a quick formative assessment.</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REMEMBER / UNDERSTAND]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visually compare the labeled diagram to their foam models, reinforcing the connection between representation and terminology. They process the spatial relationships: base to sugar to phosphate. If sketching, they practice recall and spatial reasoning. They consolidate vocabulary introduced in the previous slide.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parts are always arranged vertically (base on top, phosphate on bottom)" - orientation can vary depending on how DNA is drawn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part is separate" - they're covalently bonded together into a single molecule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need to memorize the detailed chemical structure" - at this level, focus on identifying the three parts and their roles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diagrams, nucleotides might be drawn vertically (like this slide), horizontally, or at an angle. The orientation doesn't matter—what matters is recognizing the three parts and how they connect."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three parts are chemically bonded together. You can't pull them apart—together they form one nucleotide unit."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slide diagram:</a:t>
            </a:r>
            <a:r>
              <a:rPr b="0" i="0" lang="en" sz="1200">
                <a:solidFill>
                  <a:schemeClr val="dk1"/>
                </a:solidFill>
                <a:latin typeface="Calibri"/>
                <a:ea typeface="Calibri"/>
                <a:cs typeface="Calibri"/>
                <a:sym typeface="Calibri"/>
              </a:rPr>
              <a:t> "This is a standard way scientists represent a nucleotide. You'll see this diagram in textbooks, articles, and other activities."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Hold up a foam nucleotide:</a:t>
            </a:r>
            <a:r>
              <a:rPr b="0" i="0" lang="en" sz="1200">
                <a:solidFill>
                  <a:schemeClr val="dk1"/>
                </a:solidFill>
                <a:latin typeface="Calibri"/>
                <a:ea typeface="Calibri"/>
                <a:cs typeface="Calibri"/>
                <a:sym typeface="Calibri"/>
              </a:rPr>
              <a:t> "Our simplified foam model represents the same three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the connection:</a:t>
            </a:r>
            <a:r>
              <a:rPr b="0" i="0" lang="en" sz="1200">
                <a:solidFill>
                  <a:schemeClr val="dk1"/>
                </a:solidFill>
                <a:latin typeface="Calibri"/>
                <a:ea typeface="Calibri"/>
                <a:cs typeface="Calibri"/>
                <a:sym typeface="Calibri"/>
              </a:rPr>
              <a:t> Place your foam model next to the projected slide. "See how they correspond? Lettered nitrogenous base, middle connecting sugar. Arrowed phosphate."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had students sketch:</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quickly and 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Three distinct parts drawn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Labels present (even if spelling is approximate)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Reasonable spatial relationship (parts connected, not floating)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didn't have students sketch, ask: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"Without looking at your notes, who can name the three parts of a nucleotide?" (Call on 3 students to name one each)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can identify and label all three parts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hesitant</a:t>
            </a:r>
            <a:r>
              <a:rPr b="0" i="0" lang="en" sz="1200">
                <a:solidFill>
                  <a:schemeClr val="dk1"/>
                </a:solidFill>
                <a:latin typeface="Calibri"/>
                <a:ea typeface="Calibri"/>
                <a:cs typeface="Calibri"/>
                <a:sym typeface="Calibri"/>
              </a:rPr>
              <a:t> → Review once more: "Base makes each nucleotide unique. Sugar provides structure. Phosphate connects nucleotides together. Let's say it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diagram prepares students for the next slide (Slide 12) where they'll sketch and label a nucleotide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Cross-disciplinary:</a:t>
            </a:r>
            <a:r>
              <a:rPr b="0" i="0" lang="en" sz="1200">
                <a:solidFill>
                  <a:schemeClr val="dk1"/>
                </a:solidFill>
                <a:latin typeface="Calibri"/>
                <a:ea typeface="Calibri"/>
                <a:cs typeface="Calibri"/>
                <a:sym typeface="Calibri"/>
              </a:rPr>
              <a:t> Reading and interpreting scientific diagrams is a critical literacy skill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This slide is ideal—clear, simple, labeled diagram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printed handout of this diagram to keep in their notebook as a reference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them to sketch a nucleotide from memory without looking at the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processing challenges:</a:t>
            </a:r>
            <a:r>
              <a:rPr b="0" i="0" lang="en" sz="1200">
                <a:solidFill>
                  <a:schemeClr val="dk1"/>
                </a:solidFill>
                <a:latin typeface="Calibri"/>
                <a:ea typeface="Calibri"/>
                <a:cs typeface="Calibri"/>
                <a:sym typeface="Calibri"/>
              </a:rPr>
              <a:t> Don't rush this slide—give extra time to visually process the diagram</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should be brief (2-3 minutes max). Its purpose is visual reinforcement, not deep exploration. If you're running short on time, you can even combine this slide with Slide 10 or skip it entirely and move directly to Slide 12 (the sketching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a diagram-only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Sometimes less is more. After two slides of active exploration and labeling, students need a moment to visually consolidate. This clean, uncluttered diagram serves as a reference point they can return to throughout the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Tech tip: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using a digital version of this slide deck, consider keeping this slide visible on a secondary screen or printing it as a poster. Students will refer back to nucleotide structure multiple times during the activity.</a:t>
            </a:r>
            <a:endParaRPr/>
          </a:p>
          <a:p>
            <a:pPr indent="0" lvl="0" marL="0" rtl="0" algn="l">
              <a:spcBef>
                <a:spcPts val="0"/>
              </a:spcBef>
              <a:spcAft>
                <a:spcPts val="0"/>
              </a:spcAft>
              <a:buNone/>
            </a:pPr>
            <a:r>
              <a:t/>
            </a:r>
            <a:endParaRPr/>
          </a:p>
        </p:txBody>
      </p:sp>
      <p:sp>
        <p:nvSpPr>
          <p:cNvPr id="917" name="Google Shape;917;g3f7e70eff46_0_90: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g3f7e70eff46_0_10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5" name="Google Shape;935;g3f7e70eff46_0_10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f7e70eff46_0_10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941" name="Google Shape;941;g3f7e70eff46_0_10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asks students to </a:t>
            </a:r>
            <a:r>
              <a:rPr b="1" i="0" lang="en" sz="1200">
                <a:solidFill>
                  <a:schemeClr val="dk1"/>
                </a:solidFill>
                <a:latin typeface="Calibri"/>
                <a:ea typeface="Calibri"/>
                <a:cs typeface="Calibri"/>
                <a:sym typeface="Calibri"/>
              </a:rPr>
              <a:t>demonstrate their understanding through drawing</a:t>
            </a:r>
            <a:r>
              <a:rPr b="0" i="0" lang="en" sz="1200">
                <a:solidFill>
                  <a:schemeClr val="dk1"/>
                </a:solidFill>
                <a:latin typeface="Calibri"/>
                <a:ea typeface="Calibri"/>
                <a:cs typeface="Calibri"/>
                <a:sym typeface="Calibri"/>
              </a:rPr>
              <a:t>—a key science practice that reveals conceptual grasp better than verbal explanation alone.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clear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you're going to show what you've learned by drawing. In your lab notebook, sketch a nucleotide and label the following three parts: nitrogenous base, sugar and phosphate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doesn't need to be a perfect drawing—scientists' sketches are often rough! What matters 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three parts are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three parts are labeled clearly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parts are connected in a reasonable way"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your foam model and the previous slides for reference. You have 3-4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while students sketch (3-4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move around the room, provide individualized feedback: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accurate sketches:</a:t>
            </a:r>
            <a:r>
              <a:rPr b="0" i="0" lang="en" sz="1200">
                <a:solidFill>
                  <a:schemeClr val="dk1"/>
                </a:solidFill>
                <a:latin typeface="Calibri"/>
                <a:ea typeface="Calibri"/>
                <a:cs typeface="Calibri"/>
                <a:sym typeface="Calibri"/>
              </a:rPr>
              <a:t> "Great! I can clearly see all three parts and they're connected properly."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missing labels:</a:t>
            </a:r>
            <a:r>
              <a:rPr b="0" i="0" lang="en" sz="1200">
                <a:solidFill>
                  <a:schemeClr val="dk1"/>
                </a:solidFill>
                <a:latin typeface="Calibri"/>
                <a:ea typeface="Calibri"/>
                <a:cs typeface="Calibri"/>
                <a:sym typeface="Calibri"/>
              </a:rPr>
              <a:t> "I see your drawing, but I don't see labels. Add the three scientific names."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disconnected parts:</a:t>
            </a:r>
            <a:r>
              <a:rPr b="0" i="0" lang="en" sz="1200">
                <a:solidFill>
                  <a:schemeClr val="dk1"/>
                </a:solidFill>
                <a:latin typeface="Calibri"/>
                <a:ea typeface="Calibri"/>
                <a:cs typeface="Calibri"/>
                <a:sym typeface="Calibri"/>
              </a:rPr>
              <a:t> "In your drawing, the parts are floating separately. Remember, they're bonded together into one molecule. Redraw them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incorrect spatial relationships:</a:t>
            </a:r>
            <a:r>
              <a:rPr b="0" i="0" lang="en" sz="1200">
                <a:solidFill>
                  <a:schemeClr val="dk1"/>
                </a:solidFill>
                <a:latin typeface="Calibri"/>
                <a:ea typeface="Calibri"/>
                <a:cs typeface="Calibri"/>
                <a:sym typeface="Calibri"/>
              </a:rPr>
              <a:t> "Check your foam model—is the phosphate connected to the sugar? Does your drawing show that?"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 for common errors: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Missing one or more parts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Parts drawn separately (not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Unclear/missing labels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Confusing which part is which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 (30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notebooks so I can see your sketches." (Scan the room quickly—you should see drawings with three labeled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Gallery walk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look at 2-3 other people's sketches. Notice different ways people drew the same structure."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CREATE]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translate their understanding from three-dimensional foam models and two-dimensional diagrams into their own hand-drawn representation. They practice scientific drawing conventions: clear shapes, labels with lines, spatial relationships shown. They recall vocabulary from Slides 10-11 and apply it correctly. They demonstrate synthesis—combining visual information from models, diagrams, and prior explanation into an original creation.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draw: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Three separate circles/shapes floating in space (misconception: parts aren't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the nitrogenous base (misconception: that's the whole nucleotide)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 full DNA double helix instead of a single nucleotide (misconception: conflating nucleotide with DNA structure)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Chemical structures with atoms and bonds (overcomplicating beyond what's expected)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see disconnected parts:</a:t>
            </a:r>
            <a:r>
              <a:rPr b="0" i="0" lang="en" sz="1200">
                <a:solidFill>
                  <a:schemeClr val="dk1"/>
                </a:solidFill>
                <a:latin typeface="Calibri"/>
                <a:ea typeface="Calibri"/>
                <a:cs typeface="Calibri"/>
                <a:sym typeface="Calibri"/>
              </a:rPr>
              <a:t> "Remember, a nucleotide is one molecule made of three parts bonded together. Draw them connected—like your foam model where all three parts are attached."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draw a double helix:</a:t>
            </a:r>
            <a:r>
              <a:rPr b="0" i="0" lang="en" sz="1200">
                <a:solidFill>
                  <a:schemeClr val="dk1"/>
                </a:solidFill>
                <a:latin typeface="Calibri"/>
                <a:ea typeface="Calibri"/>
                <a:cs typeface="Calibri"/>
                <a:sym typeface="Calibri"/>
              </a:rPr>
              <a:t> "That's DNA—which is made of many nucleotides. For this task, just draw one nucleotide with its three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try to draw detailed chemistry:</a:t>
            </a:r>
            <a:r>
              <a:rPr b="0" i="0" lang="en" sz="1200">
                <a:solidFill>
                  <a:schemeClr val="dk1"/>
                </a:solidFill>
                <a:latin typeface="Calibri"/>
                <a:ea typeface="Calibri"/>
                <a:cs typeface="Calibri"/>
                <a:sym typeface="Calibri"/>
              </a:rPr>
              <a:t> "You're working too hard! A simple shape for each part is fine. Scientists often use simplified sketches to communicate ideas quickly."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Remind students of available references: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your foam model—it's right in front of you."</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the previous slide (Slide 11) on the screen."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your Notice/Wonder notes from earlier."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an example (if needed):</a:t>
            </a:r>
            <a:r>
              <a:rPr b="0" i="0" lang="en" sz="1200">
                <a:solidFill>
                  <a:schemeClr val="dk1"/>
                </a:solidFill>
                <a:latin typeface="Calibri"/>
                <a:ea typeface="Calibri"/>
                <a:cs typeface="Calibri"/>
                <a:sym typeface="Calibri"/>
              </a:rPr>
              <a:t> Quickly sketch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Oval or rectangle for base (labeled "nitrogenous base")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Pentagon for sugar (labeled "sugar")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Circle for phosphate (labeled "phosphate group")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Lines connecting them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"Something like this is perfect! Simple, clear, labeled."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the formative assessment.</a:t>
            </a:r>
            <a:r>
              <a:rPr b="0" i="0" lang="en" sz="1200">
                <a:solidFill>
                  <a:schemeClr val="dk1"/>
                </a:solidFill>
                <a:latin typeface="Calibri"/>
                <a:ea typeface="Calibri"/>
                <a:cs typeface="Calibri"/>
                <a:sym typeface="Calibri"/>
              </a:rPr>
              <a:t> Student sketches reveal: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Full understanding:</a:t>
            </a:r>
            <a:r>
              <a:rPr b="0" i="0" lang="en" sz="1200">
                <a:solidFill>
                  <a:schemeClr val="dk1"/>
                </a:solidFill>
                <a:latin typeface="Calibri"/>
                <a:ea typeface="Calibri"/>
                <a:cs typeface="Calibri"/>
                <a:sym typeface="Calibri"/>
              </a:rPr>
              <a:t> Three parts present, correctly labeled, appropriately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Partial understanding:</a:t>
            </a:r>
            <a:r>
              <a:rPr b="0" i="0" lang="en" sz="1200">
                <a:solidFill>
                  <a:schemeClr val="dk1"/>
                </a:solidFill>
                <a:latin typeface="Calibri"/>
                <a:ea typeface="Calibri"/>
                <a:cs typeface="Calibri"/>
                <a:sym typeface="Calibri"/>
              </a:rPr>
              <a:t> Two parts correct, one missing or mislabeled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Gaps:</a:t>
            </a:r>
            <a:r>
              <a:rPr b="0" i="0" lang="en" sz="1200">
                <a:solidFill>
                  <a:schemeClr val="dk1"/>
                </a:solidFill>
                <a:latin typeface="Calibri"/>
                <a:ea typeface="Calibri"/>
                <a:cs typeface="Calibri"/>
                <a:sym typeface="Calibri"/>
              </a:rPr>
              <a:t> Parts floating separately, no labels, incorrect identification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this data to decide: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have accurate sketches</a:t>
            </a:r>
            <a:r>
              <a:rPr b="0" i="0" lang="en" sz="1200">
                <a:solidFill>
                  <a:schemeClr val="dk1"/>
                </a:solidFill>
                <a:latin typeface="Calibri"/>
                <a:ea typeface="Calibri"/>
                <a:cs typeface="Calibri"/>
                <a:sym typeface="Calibri"/>
              </a:rPr>
              <a:t> → Move forward confidently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50-79% have accurate sketches</a:t>
            </a:r>
            <a:r>
              <a:rPr b="0" i="0" lang="en" sz="1200">
                <a:solidFill>
                  <a:schemeClr val="dk1"/>
                </a:solidFill>
                <a:latin typeface="Calibri"/>
                <a:ea typeface="Calibri"/>
                <a:cs typeface="Calibri"/>
                <a:sym typeface="Calibri"/>
              </a:rPr>
              <a:t> → Brief review: "I'm seeing some confusion about [specific issue]. Let's clarify..."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&lt;50% have accurate sketches</a:t>
            </a:r>
            <a:r>
              <a:rPr b="0" i="0" lang="en" sz="1200">
                <a:solidFill>
                  <a:schemeClr val="dk1"/>
                </a:solidFill>
                <a:latin typeface="Calibri"/>
                <a:ea typeface="Calibri"/>
                <a:cs typeface="Calibri"/>
                <a:sym typeface="Calibri"/>
              </a:rPr>
              <a:t> → STOP and reteach: Pull out the foam model again, review each part, then have students revise their sketches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Individual check-ins: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ask 2-3 students: "Explain your drawing to me. Point to the nitrogenous base... now the phosphate... now the sugar." Verbal explanation confirms visual understanding.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Science practice:</a:t>
            </a:r>
            <a:r>
              <a:rPr b="0" i="0" lang="en" sz="1200">
                <a:solidFill>
                  <a:schemeClr val="dk1"/>
                </a:solidFill>
                <a:latin typeface="Calibri"/>
                <a:ea typeface="Calibri"/>
                <a:cs typeface="Calibri"/>
                <a:sym typeface="Calibri"/>
              </a:rPr>
              <a:t> Scientific drawing is a core skill in biology (cell diagrams, anatomical drawings, field sketches)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Students will sketch more complex structures later (double helix, replication fork)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 through drawing)</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partially completed sketch outline—they just add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"Add arrows showing how nucleotides connect to form a DNA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difficulties:</a:t>
            </a:r>
            <a:r>
              <a:rPr b="0" i="0" lang="en" sz="1200">
                <a:solidFill>
                  <a:schemeClr val="dk1"/>
                </a:solidFill>
                <a:latin typeface="Calibri"/>
                <a:ea typeface="Calibri"/>
                <a:cs typeface="Calibri"/>
                <a:sym typeface="Calibri"/>
              </a:rPr>
              <a:t> Allow them to label a provided diagram instead of drawing from scratch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visual-spatial learners:</a:t>
            </a:r>
            <a:r>
              <a:rPr b="0" i="0" lang="en" sz="1200">
                <a:solidFill>
                  <a:schemeClr val="dk1"/>
                </a:solidFill>
                <a:latin typeface="Calibri"/>
                <a:ea typeface="Calibri"/>
                <a:cs typeface="Calibri"/>
                <a:sym typeface="Calibri"/>
              </a:rPr>
              <a:t> This task plays to their strengths—celebrate their detailed, accurate drawings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Allow them to draw + label in both English and home language if that aids understanding</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sketching matters in science education: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Drawing forces students to think carefully about spatial relationships, components, and connections. It's harder to fake understanding in a drawing than in verbal explanation. Research shows that students who draw concepts retain them better than students who only read/hear about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Sketches belong in lab notebooks: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Emphasize that scientists keep sketches in lab notebooks to document observations and understanding. This isn't "art class"—it's scientific practice.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to do with the sketches: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Collect and review</a:t>
            </a:r>
            <a:r>
              <a:rPr b="0" i="0" lang="en" sz="1200">
                <a:solidFill>
                  <a:schemeClr val="dk1"/>
                </a:solidFill>
                <a:latin typeface="Calibri"/>
                <a:ea typeface="Calibri"/>
                <a:cs typeface="Calibri"/>
                <a:sym typeface="Calibri"/>
              </a:rPr>
              <a:t> (formative assessment for you)</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Have students share</a:t>
            </a:r>
            <a:r>
              <a:rPr b="0" i="0" lang="en" sz="1200">
                <a:solidFill>
                  <a:schemeClr val="dk1"/>
                </a:solidFill>
                <a:latin typeface="Calibri"/>
                <a:ea typeface="Calibri"/>
                <a:cs typeface="Calibri"/>
                <a:sym typeface="Calibri"/>
              </a:rPr>
              <a:t> (pair-share: "Show your neighbor your sketch and explain each part")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Revisit later</a:t>
            </a:r>
            <a:r>
              <a:rPr b="0" i="0" lang="en" sz="1200">
                <a:solidFill>
                  <a:schemeClr val="dk1"/>
                </a:solidFill>
                <a:latin typeface="Calibri"/>
                <a:ea typeface="Calibri"/>
                <a:cs typeface="Calibri"/>
                <a:sym typeface="Calibri"/>
              </a:rPr>
              <a:t> (after building DNA strands: "Look back at your nucleotide sketch. Now you're connecting many of these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Time-saving option: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pressed for time, you can have students label a pre-drawn diagram instead of sketching from scratch. This saves 2-3 minutes but sacrifices some of the cognitive benefit of creating their own drawing.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Extension for fast finishers: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a SECOND nucleotide next to your first one. Show how they would connect to start forming a DNA strand."</a:t>
            </a:r>
            <a:endParaRPr/>
          </a:p>
        </p:txBody>
      </p:sp>
      <p:sp>
        <p:nvSpPr>
          <p:cNvPr id="942" name="Google Shape;942;g3f7e70eff46_0_10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g3f7e70eff46_0_1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g3f7e70eff46_0_12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3f7e70eff46_0_12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964" name="Google Shape;964;g3f7e70eff46_0_129: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transitions from understanding </a:t>
            </a:r>
            <a:r>
              <a:rPr b="1" i="0" lang="en" sz="1200">
                <a:solidFill>
                  <a:schemeClr val="dk1"/>
                </a:solidFill>
                <a:latin typeface="Calibri"/>
                <a:ea typeface="Calibri"/>
                <a:cs typeface="Calibri"/>
                <a:sym typeface="Calibri"/>
              </a:rPr>
              <a:t>individual nucleotides</a:t>
            </a:r>
            <a:r>
              <a:rPr b="0" i="0" lang="en" sz="1200">
                <a:solidFill>
                  <a:schemeClr val="dk1"/>
                </a:solidFill>
                <a:latin typeface="Calibri"/>
                <a:ea typeface="Calibri"/>
                <a:cs typeface="Calibri"/>
                <a:sym typeface="Calibri"/>
              </a:rPr>
              <a:t> to building a </a:t>
            </a:r>
            <a:r>
              <a:rPr b="1" i="0" lang="en" sz="1200">
                <a:solidFill>
                  <a:schemeClr val="dk1"/>
                </a:solidFill>
                <a:latin typeface="Calibri"/>
                <a:ea typeface="Calibri"/>
                <a:cs typeface="Calibri"/>
                <a:sym typeface="Calibri"/>
              </a:rPr>
              <a:t>DNA strand</a:t>
            </a:r>
            <a:r>
              <a:rPr b="0" i="0" lang="en" sz="1200">
                <a:solidFill>
                  <a:schemeClr val="dk1"/>
                </a:solidFill>
                <a:latin typeface="Calibri"/>
                <a:ea typeface="Calibri"/>
                <a:cs typeface="Calibri"/>
                <a:sym typeface="Calibri"/>
              </a:rPr>
              <a:t>—students now create the sugar-phosphate backbone.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clear construction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should create their own DNA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 understand the parts of a nucleotide, you're going to connect them into a chain—a DNA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three bullet points aloud: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"Connect the arrow ends together (this is the backbone)"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a strand that is 6-8 nucleotides long"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a variety of colors in any order you choose"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the connection: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two foam nucleotides. "Watch how I connect these. The pointy end of the arrow on this nucleotide connects to the flat end of the arrow on the next nucleotide." (Demonstrate the connection clearly.) "This arrow-to-arrow connection forms what we call the </a:t>
            </a:r>
            <a:r>
              <a:rPr b="1" i="0" lang="en" sz="1200">
                <a:solidFill>
                  <a:schemeClr val="dk1"/>
                </a:solidFill>
                <a:latin typeface="Calibri"/>
                <a:ea typeface="Calibri"/>
                <a:cs typeface="Calibri"/>
                <a:sym typeface="Calibri"/>
              </a:rPr>
              <a:t>sugar-phosphate backbone</a:t>
            </a:r>
            <a:r>
              <a:rPr b="0" i="0" lang="en" sz="1200">
                <a:solidFill>
                  <a:schemeClr val="dk1"/>
                </a:solidFill>
                <a:latin typeface="Calibri"/>
                <a:ea typeface="Calibri"/>
                <a:cs typeface="Calibri"/>
                <a:sym typeface="Calibri"/>
              </a:rPr>
              <a:t>—it's the structural 'spine' of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Clarify key points: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use any order of colors you want. Your sequence might be A-T-G-C-A-G, and your neighbor's might be G-G-A-T-C-C. That's fine! DNA sequences vary."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your strand 6-8 nucleotides long—no shorter than 6, no longer than 8."</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the arrows should point the SAME direction when you're done. If they don't, you connected something backwards."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work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Build your strand now. You have about 5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troubleshoot: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Watch for common errors: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Connecting bases instead of backbone:</a:t>
            </a:r>
            <a:r>
              <a:rPr b="0" i="0" lang="en" sz="1200">
                <a:solidFill>
                  <a:schemeClr val="dk1"/>
                </a:solidFill>
                <a:latin typeface="Calibri"/>
                <a:ea typeface="Calibri"/>
                <a:cs typeface="Calibri"/>
                <a:sym typeface="Calibri"/>
              </a:rPr>
              <a:t> "You're trying to connect the colored parts. Remember, we're building a CHAIN first—connect the arrows end-to-end."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Arrows pointing different directions:</a:t>
            </a:r>
            <a:r>
              <a:rPr b="0" i="0" lang="en" sz="1200">
                <a:solidFill>
                  <a:schemeClr val="dk1"/>
                </a:solidFill>
                <a:latin typeface="Calibri"/>
                <a:ea typeface="Calibri"/>
                <a:cs typeface="Calibri"/>
                <a:sym typeface="Calibri"/>
              </a:rPr>
              <a:t> "Look at your arrows. They should ALL point the same way—either all up or all down. If one is backwards, disconnect and flip it around."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Too short/too long:</a:t>
            </a:r>
            <a:r>
              <a:rPr b="0" i="0" lang="en" sz="1200">
                <a:solidFill>
                  <a:schemeClr val="dk1"/>
                </a:solidFill>
                <a:latin typeface="Calibri"/>
                <a:ea typeface="Calibri"/>
                <a:cs typeface="Calibri"/>
                <a:sym typeface="Calibri"/>
              </a:rPr>
              <a:t> "Count your nucleotides. You need 6-8 total."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Trying to make pairs already:</a:t>
            </a:r>
            <a:r>
              <a:rPr b="0" i="0" lang="en" sz="1200">
                <a:solidFill>
                  <a:schemeClr val="dk1"/>
                </a:solidFill>
                <a:latin typeface="Calibri"/>
                <a:ea typeface="Calibri"/>
                <a:cs typeface="Calibri"/>
                <a:sym typeface="Calibri"/>
              </a:rPr>
              <a:t> "Right now we're just building ONE strand—a single chain. We'll add the matching strand in the next step."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guiding questions (green questions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Once most groups have finished building (after 4-5 minutes), project the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might the order be important?"</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Call on 2-3 students. Listen for: "The order is like instructions/code," "Different sequences make different proteins," "The sequence determines what the DNA does."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Affirm: "Exactly! The SEQUENCE of bases (the order of A, T, G, C) carries genetic information—like letters in a sentence."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do you think happens next?"</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Listen for: "We add another strand," "We connect matching bases," "We make the double helix."</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Respond: "Let's find out! Hold onto that prediction."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CREATE / PREDICT]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physically construct a DNA strand by connecting nucleotides via the sugar-phosphate backbone. They make choices about sequence order (reinforcing that different sequences exist). They ensure arrows point uniformly in one direction (introducing directionality without explicitly naming 5'→3' yet). They observe that the backbone forms a continuous chain while bases stick out to the side. Students predict the next step (adding complementary strand), demonstrating anticipatory thinking.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order doesn't matter" (confusing structure with information content)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should build the same sequence" (not understanding DNA variation)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"We're building the whole DNA molecule now" (not realizing this is only ONE strand of the double helix)</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arrows can point any direction" (not yet understanding 5'→3' directionality matters)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Order matters:</a:t>
            </a:r>
            <a:r>
              <a:rPr b="0" i="0" lang="en" sz="1200">
                <a:solidFill>
                  <a:schemeClr val="dk1"/>
                </a:solidFill>
                <a:latin typeface="Calibri"/>
                <a:ea typeface="Calibri"/>
                <a:cs typeface="Calibri"/>
                <a:sym typeface="Calibri"/>
              </a:rPr>
              <a:t> "Think of DNA like a sentence. 'CAT' and 'ACT' use the same letters but mean different things. Same with DNA—the sequence of A, T, G, C determines what instructions the DNA carries."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Variation is normal:</a:t>
            </a:r>
            <a:r>
              <a:rPr b="0" i="0" lang="en" sz="1200">
                <a:solidFill>
                  <a:schemeClr val="dk1"/>
                </a:solidFill>
                <a:latin typeface="Calibri"/>
                <a:ea typeface="Calibri"/>
                <a:cs typeface="Calibri"/>
                <a:sym typeface="Calibri"/>
              </a:rPr>
              <a:t> "Every person's DNA has a different sequence—that's what makes you unique! Your DNA sequence is different from your neighbor's, just like your strand is different from theirs."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half the structure:</a:t>
            </a:r>
            <a:r>
              <a:rPr b="0" i="0" lang="en" sz="1200">
                <a:solidFill>
                  <a:schemeClr val="dk1"/>
                </a:solidFill>
                <a:latin typeface="Calibri"/>
                <a:ea typeface="Calibri"/>
                <a:cs typeface="Calibri"/>
                <a:sym typeface="Calibri"/>
              </a:rPr>
              <a:t> "Right now you're building ONE strand—half of DNA. DNA is actually TWO strands connected together. We'll add the second strand next."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Directionality preview:</a:t>
            </a:r>
            <a:r>
              <a:rPr b="0" i="0" lang="en" sz="1200">
                <a:solidFill>
                  <a:schemeClr val="dk1"/>
                </a:solidFill>
                <a:latin typeface="Calibri"/>
                <a:ea typeface="Calibri"/>
                <a:cs typeface="Calibri"/>
                <a:sym typeface="Calibri"/>
              </a:rPr>
              <a:t> "I see all your arrows pointing the same way. Good! DNA strands have a direction—scientists call it 5' to 3' (we'll learn what that means soon). The arrows on your model show that direction."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students' completed strands:</a:t>
            </a:r>
            <a:r>
              <a:rPr b="0" i="0" lang="en" sz="1200">
                <a:solidFill>
                  <a:schemeClr val="dk1"/>
                </a:solidFill>
                <a:latin typeface="Calibri"/>
                <a:ea typeface="Calibri"/>
                <a:cs typeface="Calibri"/>
                <a:sym typeface="Calibri"/>
              </a:rPr>
              <a:t> "Look at what you've built. This is ONE strand of DNA. The backbone is the repeating sugar-phosphate-sugar-phosphate chain (run your finger along the arrows). The bases (colored parts) stick out to the side—these will pair with another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comparison:</a:t>
            </a:r>
            <a:r>
              <a:rPr b="0" i="0" lang="en" sz="1200">
                <a:solidFill>
                  <a:schemeClr val="dk1"/>
                </a:solidFill>
                <a:latin typeface="Calibri"/>
                <a:ea typeface="Calibri"/>
                <a:cs typeface="Calibri"/>
                <a:sym typeface="Calibri"/>
              </a:rPr>
              <a:t> If you have images of DNA on the slide or posters, point to them: "See this diagram? The backbone is like the side of a ladder. The bases are like half of each rung, sticking out and ready to connect to the other side."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your own model:</a:t>
            </a:r>
            <a:r>
              <a:rPr b="0" i="0" lang="en" sz="1200">
                <a:solidFill>
                  <a:schemeClr val="dk1"/>
                </a:solidFill>
                <a:latin typeface="Calibri"/>
                <a:ea typeface="Calibri"/>
                <a:cs typeface="Calibri"/>
                <a:sym typeface="Calibri"/>
              </a:rPr>
              <a:t> Hold up your pre-built strand and trace the backbone with your finger while holding it vertically: "Arrow connects to arrow connects to arrow—one continuous chain. Bases stick out here, here, here—ready to pair."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Scan the room for visual evidence: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 all groups have a 6-8 nucleotide chain completed?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arrows all pointing the same direction within each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bases sticking out to the side (not tangled or connected)?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backbone of your strand." (They should trace the arrow connections)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bases." (They should point to the colored heads sticking out)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nucleotides did you use?" (Answer should be 6-8)</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conceptual check—ask the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I have the sequence A-T-G-C on my strand, and my partner has the sequence G-C-A-T on theirs, is one of us wrong?"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"No, both are right—DNA can have different sequences."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successfully built strands with correct structure</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backwards arrows or disconnected pieces</a:t>
            </a:r>
            <a:r>
              <a:rPr b="0" i="0" lang="en" sz="1200">
                <a:solidFill>
                  <a:schemeClr val="dk1"/>
                </a:solidFill>
                <a:latin typeface="Calibri"/>
                <a:ea typeface="Calibri"/>
                <a:cs typeface="Calibri"/>
                <a:sym typeface="Calibri"/>
              </a:rPr>
              <a:t> → Pause and demonstrate again: "Everyone disconnect your strand. Watch me build one correctly, then rebuild yours."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know how to connect pieces (Slide 9)—now they're applying that to build a longer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Information science:</a:t>
            </a:r>
            <a:r>
              <a:rPr b="0" i="0" lang="en" sz="1200">
                <a:solidFill>
                  <a:schemeClr val="dk1"/>
                </a:solidFill>
                <a:latin typeface="Calibri"/>
                <a:ea typeface="Calibri"/>
                <a:cs typeface="Calibri"/>
                <a:sym typeface="Calibri"/>
              </a:rPr>
              <a:t> DNA as code/language (sequence = information)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single strand will become a template for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HS-LS1-1 (Structure of DNA), Crosscutting Concept 4 (Systems—backbone + bases work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"recipe card" showing a specific sequence to build (e.g., "Build: A-T-G-C-A-T"). This reduces cognitive load from decision-making.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many different sequences could you build with 6 nucleotides?" (Answer: 4^6 = 4,096 combinations)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challenges:</a:t>
            </a:r>
            <a:r>
              <a:rPr b="0" i="0" lang="en" sz="1200">
                <a:solidFill>
                  <a:schemeClr val="dk1"/>
                </a:solidFill>
                <a:latin typeface="Calibri"/>
                <a:ea typeface="Calibri"/>
                <a:cs typeface="Calibri"/>
                <a:sym typeface="Calibri"/>
              </a:rPr>
              <a:t> Allow them to work with a partner who does the physical connection while they direct ("Connect yellow to green, then add orange...")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Show a completed strand example on the document camera</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"any order"?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intentional! By allowing students to choose their own sequence, you're reinforcing that: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sequences vary (genetic diversity)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structure (backbone) is the same, but the information (sequence) differs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There's no single "correct" sequence for this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may want to build longer strands ("Can I make 20 nucleotides?"). Set firm limits: "For this activity, 6-8 is the right length. Longer strands will be too difficult to work with in the next steps."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Vocabulary note: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You're using "backbone" here informally. On later slides, you'll formalize it as "sugar-phosphate backbone." For now, "backbone" is sufficient.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previous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"Remember on Slide 9 when you discovered the arrows connect end-to-end? That's exactly what you're doing now—creating a long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Photo opportunity: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photos of student-built strands showing variety in sequences. These can be used later for class discussion: "Look at all the different sequences our class created!"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finish early, you can ask them to: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a SECOND strand (different sequence) for comparison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Count how many of each nucleotide they used (quantitative analysis)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their sequence in their notebook using letters (A-T-G-C-A-T...)</a:t>
            </a:r>
            <a:endParaRPr/>
          </a:p>
          <a:p>
            <a:pPr indent="0" lvl="0" marL="0" rtl="0" algn="l">
              <a:spcBef>
                <a:spcPts val="0"/>
              </a:spcBef>
              <a:spcAft>
                <a:spcPts val="0"/>
              </a:spcAft>
              <a:buNone/>
            </a:pPr>
            <a:r>
              <a:t/>
            </a:r>
            <a:endParaRPr/>
          </a:p>
        </p:txBody>
      </p:sp>
      <p:sp>
        <p:nvSpPr>
          <p:cNvPr id="965" name="Google Shape;965;g3f7e70eff46_0_129: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g3f7e70eff46_0_14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984" name="Google Shape;984;g3f7e70eff46_0_14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[~8-10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critical discovery moment</a:t>
            </a:r>
            <a:r>
              <a:rPr b="0" i="0" lang="en" sz="1200">
                <a:solidFill>
                  <a:schemeClr val="dk1"/>
                </a:solidFill>
                <a:latin typeface="Calibri"/>
                <a:ea typeface="Calibri"/>
                <a:cs typeface="Calibri"/>
                <a:sym typeface="Calibri"/>
              </a:rPr>
              <a:t>—students discover complementary base pairing rules by building the second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built one strand of DNA. But DNA is a DOUBLE helix—it has TWO strands connected together. Now you're going to build a matching strand that pairs with your first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"Using the remaining nucleotides, build a SECOND strand that pairs with your first strand. Try to connect the bases—the colored parts—to see which ones fit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guiding questions (green text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"How do they fit together?"</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"Test different combinations. Do all bases pair with all other bases, or are there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"Can you assemble any sequence?"</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"Try pairing different colors. Can you make A pair with C? A with G? What do you discover?"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work time (6-8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Build the matching strand and connect it to your first strand. You have about 6-8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 discovery: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t>
            </a:r>
            <a:r>
              <a:rPr b="1" i="0" lang="en" sz="1200">
                <a:solidFill>
                  <a:schemeClr val="dk1"/>
                </a:solidFill>
                <a:latin typeface="Calibri"/>
                <a:ea typeface="Calibri"/>
                <a:cs typeface="Calibri"/>
                <a:sym typeface="Calibri"/>
              </a:rPr>
              <a:t>NOT</a:t>
            </a:r>
            <a:r>
              <a:rPr b="0" i="0" lang="en" sz="1200">
                <a:solidFill>
                  <a:schemeClr val="dk1"/>
                </a:solidFill>
                <a:latin typeface="Calibri"/>
                <a:ea typeface="Calibri"/>
                <a:cs typeface="Calibri"/>
                <a:sym typeface="Calibri"/>
              </a:rPr>
              <a:t> the time to tell students the base pairing rules. Let them discover through trial and error.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guiding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are struggling: "Try pairing the yellow piece (A) with different partners. Which color fits best?"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discover A-T pairing: "Interesting! Now try the green piece (G). Which color fits with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try incorrect pairs: "Does that fit snugly? Try a different combination."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finish quickly: "Now try building a different first strand and see if the same pairing rules apply."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emerging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saying: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"Yellow (A) only fits with orange (T)!"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"Green (G) matches with pink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can't just use any color—there are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Once most groups have completed their double helix, bring the class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did you discover? Which colors pair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Chart responses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 (yellow) pairs with T (orange)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 (green) pairs with C (pink)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"Did anyone successfully pair A with G? A with C?" (No one should have)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not?" (They don't fit—the shapes aren't complementary)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term:</a:t>
            </a:r>
            <a:r>
              <a:rPr b="0" i="0" lang="en" sz="1200">
                <a:solidFill>
                  <a:schemeClr val="dk1"/>
                </a:solidFill>
                <a:latin typeface="Calibri"/>
                <a:ea typeface="Calibri"/>
                <a:cs typeface="Calibri"/>
                <a:sym typeface="Calibri"/>
              </a:rPr>
              <a:t> "What you've discovered is called </a:t>
            </a:r>
            <a:r>
              <a:rPr b="1" i="0" lang="en" sz="1200">
                <a:solidFill>
                  <a:schemeClr val="dk1"/>
                </a:solidFill>
                <a:latin typeface="Calibri"/>
                <a:ea typeface="Calibri"/>
                <a:cs typeface="Calibri"/>
                <a:sym typeface="Calibri"/>
              </a:rPr>
              <a:t>complementary base pairing</a:t>
            </a:r>
            <a:r>
              <a:rPr b="0" i="0" lang="en" sz="1200">
                <a:solidFill>
                  <a:schemeClr val="dk1"/>
                </a:solidFill>
                <a:latin typeface="Calibri"/>
                <a:ea typeface="Calibri"/>
                <a:cs typeface="Calibri"/>
                <a:sym typeface="Calibri"/>
              </a:rPr>
              <a:t>. The bases have specific shapes that allow only certain pairs: A with T, and G with C. This is one of the most important rules in biology!"</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guided inquiry, testing hypotheses about which bases pair. They use tactile feedback (pieces that fit snugly vs. pieces that don't fit) to discover base pairing rules empirically. They construct a double helix structure, seeing how two strands connect via hydrogen bonds between bases. They articulate the pattern they discovered: A-T and G-C pairing. They reason about WHY the pattern exists (shape complementarity).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"Any base can pair with any other base" (not recognizing specific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bases pair because of color" (confusing teaching aid with actual mechanism)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and G-C are arbitrary rules someone made up" (not understanding it's based on molecular structure)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A pairs with T, but T doesn't pair back with A" (not understanding reciprocity)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Specific pairing is structural:</a:t>
            </a:r>
            <a:r>
              <a:rPr b="0" i="0" lang="en" sz="1200">
                <a:solidFill>
                  <a:schemeClr val="dk1"/>
                </a:solidFill>
                <a:latin typeface="Calibri"/>
                <a:ea typeface="Calibri"/>
                <a:cs typeface="Calibri"/>
                <a:sym typeface="Calibri"/>
              </a:rPr>
              <a:t> "The bases pair in specific combinations because of their SHAPES—not because of their colors. In our model, A (red) has a shape that fits perfectly with T (yellow), like puzzle pieces. In real DNA, the shapes of the molecules determine pairing."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It's reciprocal:</a:t>
            </a:r>
            <a:r>
              <a:rPr b="0" i="0" lang="en" sz="1200">
                <a:solidFill>
                  <a:schemeClr val="dk1"/>
                </a:solidFill>
                <a:latin typeface="Calibri"/>
                <a:ea typeface="Calibri"/>
                <a:cs typeface="Calibri"/>
                <a:sym typeface="Calibri"/>
              </a:rPr>
              <a:t> "A pairs with T, AND T pairs with A. G pairs with C, AND C pairs with G. The pairing goes both ways."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crucial for replication:</a:t>
            </a:r>
            <a:r>
              <a:rPr b="0" i="0" lang="en" sz="1200">
                <a:solidFill>
                  <a:schemeClr val="dk1"/>
                </a:solidFill>
                <a:latin typeface="Calibri"/>
                <a:ea typeface="Calibri"/>
                <a:cs typeface="Calibri"/>
                <a:sym typeface="Calibri"/>
              </a:rPr>
              <a:t> "These strict pairing rules are what make DNA copying accurate. If you know one strand's sequence, you automatically know the other strand's sequence!"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Color is just for learning:</a:t>
            </a:r>
            <a:r>
              <a:rPr b="0" i="0" lang="en" sz="1200">
                <a:solidFill>
                  <a:schemeClr val="dk1"/>
                </a:solidFill>
                <a:latin typeface="Calibri"/>
                <a:ea typeface="Calibri"/>
                <a:cs typeface="Calibri"/>
                <a:sym typeface="Calibri"/>
              </a:rPr>
              <a:t> "In real DNA, nucleotides aren't colored! But they DO have different shapes that determine pairing. Our colored models help us see the pattern more easily."</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completed student models:</a:t>
            </a:r>
            <a:r>
              <a:rPr b="0" i="0" lang="en" sz="1200">
                <a:solidFill>
                  <a:schemeClr val="dk1"/>
                </a:solidFill>
                <a:latin typeface="Calibri"/>
                <a:ea typeface="Calibri"/>
                <a:cs typeface="Calibri"/>
                <a:sym typeface="Calibri"/>
              </a:rPr>
              <a:t> "Look at your double helix. You have two strands connected by base pairs. Run your finger along one backbone, then the other—they're parallel to each other."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the connection:</a:t>
            </a:r>
            <a:r>
              <a:rPr b="0" i="0" lang="en" sz="1200">
                <a:solidFill>
                  <a:schemeClr val="dk1"/>
                </a:solidFill>
                <a:latin typeface="Calibri"/>
                <a:ea typeface="Calibri"/>
                <a:cs typeface="Calibri"/>
                <a:sym typeface="Calibri"/>
              </a:rPr>
              <a:t> Hold up a completed double helix model. "See how the bases in the middle connect the two strands? These connections are called hydrogen bonds in real DNA. They're strong enough to hold the strands together, but weak enough to be separated when needed (like during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incorrect pairing:</a:t>
            </a:r>
            <a:r>
              <a:rPr b="0" i="0" lang="en" sz="1200">
                <a:solidFill>
                  <a:schemeClr val="dk1"/>
                </a:solidFill>
                <a:latin typeface="Calibri"/>
                <a:ea typeface="Calibri"/>
                <a:cs typeface="Calibri"/>
                <a:sym typeface="Calibri"/>
              </a:rPr>
              <a:t> Try to force A and C together (they shouldn't fit well). "See? These don't fit. The shapes aren't complementary. Only A-T and G-C fit properly."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representation on slide:</a:t>
            </a:r>
            <a:r>
              <a:rPr b="0" i="0" lang="en" sz="1200">
                <a:solidFill>
                  <a:schemeClr val="dk1"/>
                </a:solidFill>
                <a:latin typeface="Calibri"/>
                <a:ea typeface="Calibri"/>
                <a:cs typeface="Calibri"/>
                <a:sym typeface="Calibri"/>
              </a:rPr>
              <a:t> Point to the images showing connected base pairs: "In this diagram, you can see how A (yellow) connects to T (orange) across the middle, and G (green) connects to C (pink)."</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scan: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 all groups have two strands connected by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bases paired correctly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 two backbones running 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an A-T pair on your model." (They should point to yellow-orange connection)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a G-C pair." (They should point to green-pink connection)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can't you pair A with G?" (They should explain: shapes don't fit / not complementary)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quiz:</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one strand has the sequence A-T-G, what sequence does the other strand have?"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"T-A-C" (complementary to the first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understanding of:</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Complementary pairing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Sequence specificity (if you know one strand, you can determine the other)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successfully built correct double helix</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incorrect pairings</a:t>
            </a:r>
            <a:r>
              <a:rPr b="0" i="0" lang="en" sz="1200">
                <a:solidFill>
                  <a:schemeClr val="dk1"/>
                </a:solidFill>
                <a:latin typeface="Calibri"/>
                <a:ea typeface="Calibri"/>
                <a:cs typeface="Calibri"/>
                <a:sym typeface="Calibri"/>
              </a:rPr>
              <a:t> → STOP and clarify: "Let's check everyone's model. Hold up your double helix. I'm going to check that all your base pairs are correct. If you have any A-C or G-T pairs, disconnect them and fix them."</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Slide 9 (students already explored which pieces fit together)—now they're applying that discovery systematically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Shape complementarity, molecular recognition (structure determines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Complementary base pairing is the KEY to replication accuracy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HS-LS1-1 (Structure of DNA determines function), Crosscutting Concept 6 (Structure and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hint card showing A↔T and G↔C pairings. Let them reference it while building.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"If one strand has 30% adenine, what percentage of thymine does the other strand have?" (Also 30%—this is Chargaff's rule)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activity is ideal—hands-on, trial-and-error, tactile feedback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early:</a:t>
            </a:r>
            <a:r>
              <a:rPr b="0" i="0" lang="en" sz="1200">
                <a:solidFill>
                  <a:schemeClr val="dk1"/>
                </a:solidFill>
                <a:latin typeface="Calibri"/>
                <a:ea typeface="Calibri"/>
                <a:cs typeface="Calibri"/>
                <a:sym typeface="Calibri"/>
              </a:rPr>
              <a:t> Challenge: "Build a NEW double helix with a different sequence. Does the same pairing rule apply?"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discovery before direct instruction?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who DISCOVER base pairing rules through hands-on exploration remember them better and understand them more deeply than students who are simply TOLD the rules. The struggle and trial-and-error is productive!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if students can't figure it out?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after 6-7 minutes, most groups are still struggling, provide scaffolding: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 notice that every group who used yellow (A) connected it to orange (T). What does that tell you?"</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ONE correct pair (A-T), then challenge them to find the other pair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Timing note: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often takes longer than expected because discovery is messy and iterative. Plan for 8-10 minutes. If you're running short on time, you can provide more scaffolding to speed up discovery.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student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A and T pair, but not A and 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"Great question! It comes down to molecular structure. Adenine and thymine have shapes that fit together perfectly, with the right number of hydrogen bonds (2 bonds). Guanine and cytosine also fit perfectly (3 bonds). But A and C don't fit—their shapes aren't complementary. We'll see this more clearly if you use the AR app later."</a:t>
            </a:r>
            <a:endParaRPr/>
          </a:p>
          <a:p>
            <a:pPr indent="0" lvl="0" marL="0" rtl="0" algn="l">
              <a:spcBef>
                <a:spcPts val="0"/>
              </a:spcBef>
              <a:spcAft>
                <a:spcPts val="0"/>
              </a:spcAft>
              <a:buNone/>
            </a:pPr>
            <a:r>
              <a:t/>
            </a:r>
            <a:endParaRPr/>
          </a:p>
        </p:txBody>
      </p:sp>
      <p:sp>
        <p:nvSpPr>
          <p:cNvPr id="985" name="Google Shape;985;g3f7e70eff46_0_14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3f7e70eff46_0_16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04" name="Google Shape;1004;g3f7e70eff46_0_167: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gallery walk activity</a:t>
            </a:r>
            <a:r>
              <a:rPr b="0" i="0" lang="en" sz="1200">
                <a:solidFill>
                  <a:schemeClr val="dk1"/>
                </a:solidFill>
                <a:latin typeface="Calibri"/>
                <a:ea typeface="Calibri"/>
                <a:cs typeface="Calibri"/>
                <a:sym typeface="Calibri"/>
              </a:rPr>
              <a:t> that reinforces understanding through peer observation and comparison.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instructions for gallery walk: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we're going to do a gallery walk. Leave your DNA model on your desk. When I say 'go,' walk around the room and observe OTHER groups' DNA molecules. Don't touch them—just observe."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walk, think about these two questions:" (Read green questions from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same about everyone's DNA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different about everyone's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should visit at least 3-4 other groups' models. Walk quietly. Take notes mentally—you'll write in your notebook after the gallery walk."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walk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"Go ahead—start your gallery walk."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and listen to student observations. You might hear: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"Their sequence is different from 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the pairing looks the same—A with T, G with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has two strands connected."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Return to seats and written reflection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"Return to your seats. In your notebook, complete these three statements:"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three sentence starters: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rule for base pairing 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 DNA molecules can have different…"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matters because…"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2 minutes to write. Use complete sentences."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students write, facilitate a discussion: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SAME about everyone's DNA?"</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(and chart on board if time allows):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Two strands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 pairs with T, G pairs with C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Sugar-phosphate backbone structure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Arrows point the same direction on each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DIFFERENT?"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Sequence (order of A, T, G,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Length (some 6 nucleotides, others 8)</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Total number of each base (some have more A's, others more G's)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Synthesize the big idea:</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 DNA structure is UNIVERSAL—all DNA follows the same base pairing rules and has the same double helix structure. But DNA SEQUENCE is VARIABLE—the order of bases differs between organisms, between people, even between different genes in your body. This combination of universal structure and variable sequence is what makes DNA so powerful!"</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ANALYZE / EVALUATE / SYNTHESIZE]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peer observation, walking around the classroom to examine multiple DNA models. They practice comparative analysis, identifying similarities (universal structure) and differences (variable sequence). They synthesize observations into written statements, articulating the relationship between structure and information. They recognize that DNA has both constant features (pairing rules, backbone structure) and variable features (sequence order). Students connect observations to broader biological significance (why variation matters).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should have built the same DNA molecule" (not understanding sequence variation)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our sequences are different, someone made a mistake" (confusing structure with content)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"Different sequences mean different structures" (not distinguishing between universal structure and variable sequence)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exactly the same in all living things" (not understanding genetic diversity)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Structure vs. sequence:</a:t>
            </a:r>
            <a:r>
              <a:rPr b="0" i="0" lang="en" sz="1200">
                <a:solidFill>
                  <a:schemeClr val="dk1"/>
                </a:solidFill>
                <a:latin typeface="Calibri"/>
                <a:ea typeface="Calibri"/>
                <a:cs typeface="Calibri"/>
                <a:sym typeface="Calibri"/>
              </a:rPr>
              <a:t> "Think of DNA like books. ALL books have the same STRUCTURE—pages, binding, text—but they have different CONTENT—different words and stories. Same with DNA: same structure (double helix, base pairing rules), different content (sequence of A, T, G, 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Variation is essential:</a:t>
            </a:r>
            <a:r>
              <a:rPr b="0" i="0" lang="en" sz="1200">
                <a:solidFill>
                  <a:schemeClr val="dk1"/>
                </a:solidFill>
                <a:latin typeface="Calibri"/>
                <a:ea typeface="Calibri"/>
                <a:cs typeface="Calibri"/>
                <a:sym typeface="Calibri"/>
              </a:rPr>
              <a:t> "Different sequences are SUPPOSED to happen! That's what makes you different from your classmate, what makes humans different from bacteria, what makes brown eyes different from blue eyes. If all DNA had the same sequence, all living things would be identical clones."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Base pairing rules are universal:</a:t>
            </a:r>
            <a:r>
              <a:rPr b="0" i="0" lang="en" sz="1200">
                <a:solidFill>
                  <a:schemeClr val="dk1"/>
                </a:solidFill>
                <a:latin typeface="Calibri"/>
                <a:ea typeface="Calibri"/>
                <a:cs typeface="Calibri"/>
                <a:sym typeface="Calibri"/>
              </a:rPr>
              <a:t> "Even though sequences vary, the PAIRING RULES never change. Everywhere in nature, in every living thing, A pairs with T and G pairs with C. That's a universal law of biology."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During gallery walk, point out specific examples: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alongside students and narrate: "Look at this group's model—they have A-T-G-C. Now look at this one—they have G-G-C-A. Different sequences! But notice—both follow the same pairing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document camera (if available):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the gallery walk, place two different groups' models under the document camera side-by-side. Project them on the screen.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look at these two models closely. What's the same?" (Point to base pairs, backbone)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different?" (Point to sequence differences)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slide has image:</a:t>
            </a:r>
            <a:r>
              <a:rPr b="0" i="0" lang="en" sz="1200">
                <a:solidFill>
                  <a:schemeClr val="dk1"/>
                </a:solidFill>
                <a:latin typeface="Calibri"/>
                <a:ea typeface="Calibri"/>
                <a:cs typeface="Calibri"/>
                <a:sym typeface="Calibri"/>
              </a:rPr>
              <a:t> Point to the visual (if present) showing different DNA sequences: "This image shows the same idea—DNA molecules with different sequences but the same structure."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 student notebook responses while circulating: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"The rule for base pairing 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Correct responses: "A pairs with T, G pairs with C" / "Complementary bases pair" / "Purines pair with pyrimidines"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Incorrect responses: "Bases pair randomly" / "Colors that match pair" / Blank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"Different DNA molecules can have different…"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Correct responses: "Sequences" / "Orders of bases" / "Arrangements of A, T, G,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Incorrect responses: "Structures" / "Base pairing rules" / "Number of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"This matters because…"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Correct responses: "Different sequences carry different information" / "This creates genetic diversity" / "This is why organisms are different"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Incorrect responses: "It doesn't matter" / Superficial responses / Blank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oral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Ask the whole class: "If I gave you a strand with sequence A-G-T-C, what would the complementary strand be?"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"T-C-A-G"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correctly identify structure vs. sequence</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confuse structure with sequence</a:t>
            </a:r>
            <a:r>
              <a:rPr b="0" i="0" lang="en" sz="1200">
                <a:solidFill>
                  <a:schemeClr val="dk1"/>
                </a:solidFill>
                <a:latin typeface="Calibri"/>
                <a:ea typeface="Calibri"/>
                <a:cs typeface="Calibri"/>
                <a:sym typeface="Calibri"/>
              </a:rPr>
              <a:t> → Clarify with analogy: "All cars have the same basic structure (wheels, engine, body), but they come in different colors and models. Same with DNA—same structure, different sequences."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Genetics:</a:t>
            </a:r>
            <a:r>
              <a:rPr b="0" i="0" lang="en" sz="1200">
                <a:solidFill>
                  <a:schemeClr val="dk1"/>
                </a:solidFill>
                <a:latin typeface="Calibri"/>
                <a:ea typeface="Calibri"/>
                <a:cs typeface="Calibri"/>
                <a:sym typeface="Calibri"/>
              </a:rPr>
              <a:t> Genetic variation, alleles, inheritance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t>
            </a:r>
            <a:r>
              <a:rPr b="0" i="0" lang="en" sz="1200">
                <a:solidFill>
                  <a:schemeClr val="dk1"/>
                </a:solidFill>
                <a:latin typeface="Calibri"/>
                <a:ea typeface="Calibri"/>
                <a:cs typeface="Calibri"/>
                <a:sym typeface="Calibri"/>
              </a:rPr>
              <a:t> DNA sequence differences drive diversity and evolution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Forensics:</a:t>
            </a:r>
            <a:r>
              <a:rPr b="0" i="0" lang="en" sz="1200">
                <a:solidFill>
                  <a:schemeClr val="dk1"/>
                </a:solidFill>
                <a:latin typeface="Calibri"/>
                <a:ea typeface="Calibri"/>
                <a:cs typeface="Calibri"/>
                <a:sym typeface="Calibri"/>
              </a:rPr>
              <a:t> DNA fingerprinting relies on sequence variation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Medicine:</a:t>
            </a:r>
            <a:r>
              <a:rPr b="0" i="0" lang="en" sz="1200">
                <a:solidFill>
                  <a:schemeClr val="dk1"/>
                </a:solidFill>
                <a:latin typeface="Calibri"/>
                <a:ea typeface="Calibri"/>
                <a:cs typeface="Calibri"/>
                <a:sym typeface="Calibri"/>
              </a:rPr>
              <a:t> Mutations are changes in DNA sequence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HS-LS3-1 (Role of DNA in coding instructions—sequence determines genes)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sentence frames with word banks: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"The rule for base pairing is ___ [A pairs with T, G pairs with C]."</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"Different DNA molecules can have different ___ [sequences / orders of bases]."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"This matters because ___ [different sequences = different traits / information]."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might sequence differences relate to evolution? How might mutations (sequence changes) lead to new traits?"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introverted students:</a:t>
            </a:r>
            <a:r>
              <a:rPr b="0" i="0" lang="en" sz="1200">
                <a:solidFill>
                  <a:schemeClr val="dk1"/>
                </a:solidFill>
                <a:latin typeface="Calibri"/>
                <a:ea typeface="Calibri"/>
                <a:cs typeface="Calibri"/>
                <a:sym typeface="Calibri"/>
              </a:rPr>
              <a:t> Gallery walk can be done silently—no need for verbal interaction, just observation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Provide visual comparison chart showing "SAME" and "DIFFERENT" columns with pictures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gallery walk?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Gallery walks: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Get students moving (addresses kinesthetic learning needs)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Expose students to multiple examples (strengthens pattern recognition)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community (students see each other's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Provide low-stakes formative assessment (you can observe understanding through conversations)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clear expectations:</a:t>
            </a:r>
            <a:r>
              <a:rPr b="0" i="0" lang="en" sz="1200">
                <a:solidFill>
                  <a:schemeClr val="dk1"/>
                </a:solidFill>
                <a:latin typeface="Calibri"/>
                <a:ea typeface="Calibri"/>
                <a:cs typeface="Calibri"/>
                <a:sym typeface="Calibri"/>
              </a:rPr>
              <a:t> "Walk, don't run. Observe, don't touch. Talk quietly if at all."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limits:</a:t>
            </a:r>
            <a:r>
              <a:rPr b="0" i="0" lang="en" sz="1200">
                <a:solidFill>
                  <a:schemeClr val="dk1"/>
                </a:solidFill>
                <a:latin typeface="Calibri"/>
                <a:ea typeface="Calibri"/>
                <a:cs typeface="Calibri"/>
                <a:sym typeface="Calibri"/>
              </a:rPr>
              <a:t> Use a timer. Give a 1-minute warning: "You should be wrapping up your observations."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Traffic flow:</a:t>
            </a:r>
            <a:r>
              <a:rPr b="0" i="0" lang="en" sz="1200">
                <a:solidFill>
                  <a:schemeClr val="dk1"/>
                </a:solidFill>
                <a:latin typeface="Calibri"/>
                <a:ea typeface="Calibri"/>
                <a:cs typeface="Calibri"/>
                <a:sym typeface="Calibri"/>
              </a:rPr>
              <a:t> If the room is crowded, you can do a "museum rotation"—half the class stays at their desks while the other half walks, then switch.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Alternative if space is limited: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can't do a physical gallery walk: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document camera to project 4-5 different group models one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observe from their seats and take notes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Discuss what's the same/different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real-world genetics: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"Just like you all built different sequences, every person on Earth has a unique DNA sequence (except identical twins). Your DNA sequence is like your genetic fingerprint—it determines your traits, your health risks, and what makes you YOU."</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of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"We've talked about the double helix structure, but we haven't talked about an important feature—DIRECTION. DNA strands have a beginning and an end, like a one-way street. Let's explore that next."</a:t>
            </a:r>
            <a:endParaRPr/>
          </a:p>
          <a:p>
            <a:pPr indent="0" lvl="0" marL="0" rtl="0" algn="l">
              <a:spcBef>
                <a:spcPts val="0"/>
              </a:spcBef>
              <a:spcAft>
                <a:spcPts val="0"/>
              </a:spcAft>
              <a:buNone/>
            </a:pPr>
            <a:r>
              <a:t/>
            </a:r>
            <a:endParaRPr/>
          </a:p>
        </p:txBody>
      </p:sp>
      <p:sp>
        <p:nvSpPr>
          <p:cNvPr id="1005" name="Google Shape;1005;g3f7e70eff46_0_167: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f7e70eff46_1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f7e70eff46_1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g3f7e70eff46_0_21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51" name="Google Shape;1051;g3f7e70eff46_0_21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introduces </a:t>
            </a:r>
            <a:r>
              <a:rPr b="1" i="0" lang="en" sz="1200">
                <a:solidFill>
                  <a:schemeClr val="dk1"/>
                </a:solidFill>
                <a:latin typeface="Calibri"/>
                <a:ea typeface="Calibri"/>
                <a:cs typeface="Calibri"/>
                <a:sym typeface="Calibri"/>
              </a:rPr>
              <a:t>directionality (5'→3')</a:t>
            </a:r>
            <a:r>
              <a:rPr b="0" i="0" lang="en" sz="1200">
                <a:solidFill>
                  <a:schemeClr val="dk1"/>
                </a:solidFill>
                <a:latin typeface="Calibri"/>
                <a:ea typeface="Calibri"/>
                <a:cs typeface="Calibri"/>
                <a:sym typeface="Calibri"/>
              </a:rPr>
              <a:t>—a critical but often confusing concept for students.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 students' attention to their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look at your DNA model—the double helix you just built. I want you to focus on ONE strand. Pick one of the two backbones and look closely at the arrows."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10 seconds of observation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"What do you notice about the arrows on one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"They all point the same way" / "They all go up" or "They all go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Affirm:</a:t>
            </a:r>
            <a:r>
              <a:rPr b="0" i="0" lang="en" sz="1200">
                <a:solidFill>
                  <a:schemeClr val="dk1"/>
                </a:solidFill>
                <a:latin typeface="Calibri"/>
                <a:ea typeface="Calibri"/>
                <a:cs typeface="Calibri"/>
                <a:sym typeface="Calibri"/>
              </a:rPr>
              <a:t> "Exactly! All the arrows on each strand point the same direction. DNA strands have a DIRECTION—a beginning and an end, like a one-way street."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terminology: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"Scientists call the two ends of a DNA strand </a:t>
            </a:r>
            <a:r>
              <a:rPr b="1" i="0" lang="en" sz="1200">
                <a:solidFill>
                  <a:schemeClr val="dk1"/>
                </a:solidFill>
                <a:latin typeface="Calibri"/>
                <a:ea typeface="Calibri"/>
                <a:cs typeface="Calibri"/>
                <a:sym typeface="Calibri"/>
              </a:rPr>
              <a:t>5' (five prime)</a:t>
            </a:r>
            <a:r>
              <a:rPr b="0" i="0" lang="en" sz="1200">
                <a:solidFill>
                  <a:schemeClr val="dk1"/>
                </a:solidFill>
                <a:latin typeface="Calibri"/>
                <a:ea typeface="Calibri"/>
                <a:cs typeface="Calibri"/>
                <a:sym typeface="Calibri"/>
              </a:rPr>
              <a:t> and </a:t>
            </a:r>
            <a:r>
              <a:rPr b="1" i="0" lang="en" sz="1200">
                <a:solidFill>
                  <a:schemeClr val="dk1"/>
                </a:solidFill>
                <a:latin typeface="Calibri"/>
                <a:ea typeface="Calibri"/>
                <a:cs typeface="Calibri"/>
                <a:sym typeface="Calibri"/>
              </a:rPr>
              <a:t>3' (three prime)</a:t>
            </a:r>
            <a:r>
              <a:rPr b="0" i="0" lang="en"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5' → 3'</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see 5' and 3' (say 'five prime' and 'three prime') on the slide. These numbers come from the chemistry of the sugar molecule, which we don't need to worry about right now. What's important is that DNA has DIRECTION."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arrows on your foam models show this direction. If the arrows point up, that strand runs 5' to 3' going up. If the arrows point down, it runs 5' to 3' going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Now show the TWO-STRAND relationship: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look at BOTH strands of your double helix. Do the arrows on both strands point the same direction?"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"No! One goes up, the other goes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term:</a:t>
            </a:r>
            <a:r>
              <a:rPr b="0" i="0" lang="en" sz="1200">
                <a:solidFill>
                  <a:schemeClr val="dk1"/>
                </a:solidFill>
                <a:latin typeface="Calibri"/>
                <a:ea typeface="Calibri"/>
                <a:cs typeface="Calibri"/>
                <a:sym typeface="Calibri"/>
              </a:rPr>
              <a:t> "This is called </a:t>
            </a:r>
            <a:r>
              <a:rPr b="1" i="0" lang="en" sz="1200">
                <a:solidFill>
                  <a:schemeClr val="dk1"/>
                </a:solidFill>
                <a:latin typeface="Calibri"/>
                <a:ea typeface="Calibri"/>
                <a:cs typeface="Calibri"/>
                <a:sym typeface="Calibri"/>
              </a:rPr>
              <a:t>antiparallel</a:t>
            </a:r>
            <a:r>
              <a:rPr b="0" i="0" lang="en" sz="1200">
                <a:solidFill>
                  <a:schemeClr val="dk1"/>
                </a:solidFill>
                <a:latin typeface="Calibri"/>
                <a:ea typeface="Calibri"/>
                <a:cs typeface="Calibri"/>
                <a:sym typeface="Calibri"/>
              </a:rPr>
              <a:t>. The two strands run in OPPOSITE directions. One strand runs 5' to 3' going up ↑, the other runs 5' to 3' going down ↓. They're parallel (side-by-side) but pointing opposite directions—antiparallel."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 to future learning: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directional property will be really important when we model DNA replication. DNA polymerase (the enzyme that copies DNA) can only build in ONE direction: 5' to 3'. We'll explore what that means in a few slides."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the slide image: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diagram on the slide showing 5' and 3' labels: "Here's a diagram showing the 5' and 3' ends. Notice how the two strands run in opposite directions."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your notebook, draw a quick sketch of your DNA double helix. Label the 5' and 3' ends on both strands. Use arrows to show direction."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examine their models to identify directional features (arrows). They observe that all arrows on one strand point uniformly in one direction. They learn new vocabulary (5', 3', antiparallel) connected to concrete observations. They recognize the spatial relationship: two strands running in opposite directions. Students practice applying new terminology by identifying 5' and 3' ends on their models. They anticipate future relevance (directionality matters for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"5' and 3' are arbitrary labels with no meaning" (not understanding they refer to carbon atoms in the sugar)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"Both strands run in the same direction" (not recognizing antiparallel orientation)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"Direction doesn't matter for DNA function" (not understanding its importance for replication/transcription)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"5' is always at the top and 3' is always at the bottom" (not understanding it depends on orientation of the molecule)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 matters:</a:t>
            </a:r>
            <a:r>
              <a:rPr b="0" i="0" lang="en" sz="1200">
                <a:solidFill>
                  <a:schemeClr val="dk1"/>
                </a:solidFill>
                <a:latin typeface="Calibri"/>
                <a:ea typeface="Calibri"/>
                <a:cs typeface="Calibri"/>
                <a:sym typeface="Calibri"/>
              </a:rPr>
              <a:t> "DNA direction is like traffic on a one-way street. Cars can only go one direction. Same with DNA polymerase during replication—it can only build new DNA in the 5' to 3' direction. If DNA didn't have direction, replication couldn't work properly."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Antiparallel is essential:</a:t>
            </a:r>
            <a:r>
              <a:rPr b="0" i="0" lang="en" sz="1200">
                <a:solidFill>
                  <a:schemeClr val="dk1"/>
                </a:solidFill>
                <a:latin typeface="Calibri"/>
                <a:ea typeface="Calibri"/>
                <a:cs typeface="Calibri"/>
                <a:sym typeface="Calibri"/>
              </a:rPr>
              <a:t> "The two strands MUST run in opposite directions for base pairing to work correctly and for replication to happen. This isn't random—it's a fundamental feature of DNA structure."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and 3' are relative:</a:t>
            </a:r>
            <a:r>
              <a:rPr b="0" i="0" lang="en" sz="1200">
                <a:solidFill>
                  <a:schemeClr val="dk1"/>
                </a:solidFill>
                <a:latin typeface="Calibri"/>
                <a:ea typeface="Calibri"/>
                <a:cs typeface="Calibri"/>
                <a:sym typeface="Calibri"/>
              </a:rPr>
              <a:t> "Whether 5' is at the top or bottom depends on how you're holding the model. What matters is the RELATIONSHIP: the two strands run opposite to each other."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Not chemistry class:</a:t>
            </a:r>
            <a:r>
              <a:rPr b="0" i="0" lang="en" sz="1200">
                <a:solidFill>
                  <a:schemeClr val="dk1"/>
                </a:solidFill>
                <a:latin typeface="Calibri"/>
                <a:ea typeface="Calibri"/>
                <a:cs typeface="Calibri"/>
                <a:sym typeface="Calibri"/>
              </a:rPr>
              <a:t> "The terms 5' and 3' come from numbering the carbon atoms in the sugar molecule. You don't need to memorize that chemistry right now—just know that DNA has direction, and it matters."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to a student's desk and hold up their double helix: "Look at this model. See how the arrows on this strand (point to one) all go up? That's the 5' to 3' direction going up. Now look at the other strand (point to it)—the arrows go down. That's 5' to 3' going down. Opposite directions—antiparallel."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Sketch a simple double helix showing: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5' ↓  3' ↑</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     ↑  </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 3’ ↑ 5'</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simplified view. One strand goes 5'→3' from top to bottom (↓). The other goes 5'→3' from bottom to top (↑). They're 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diagram: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this image on the slide. It shows the 5' and 3' ends labeled. Notice the two strands run opposite directions."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5' end of this strand." (They should point to the end where the arrow starts/where phosphate 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3' end." (They should point to the end where the arrow points to/where sugar OH 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the two strands parallel or antiparallel?" (Answer: 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model. Show me the strand where arrows point UP. That's 5'→3' going up. Now show me the strand where arrows point DOWN. That's 5'→3' going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for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we say DNA is 'antiparallel'?"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"The two strands run in opposite directions" / "One goes 5'→3' up, the other goes 5'→3' down"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can identify direction and understand antiparallel</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confused</a:t>
            </a:r>
            <a:r>
              <a:rPr b="0" i="0" lang="en" sz="1200">
                <a:solidFill>
                  <a:schemeClr val="dk1"/>
                </a:solidFill>
                <a:latin typeface="Calibri"/>
                <a:ea typeface="Calibri"/>
                <a:cs typeface="Calibri"/>
                <a:sym typeface="Calibri"/>
              </a:rPr>
              <a:t> → Simplify: "Antiparallel just means 'opposite directions.' Think of two cars on a two-way street—one going north, one going south. That's antiparallel. Same with DNA strands."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Carbon numbering in sugar molecules (5' carbon has phosphate, 3' carbon has hydroxyl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DNA polymerase builds 5'→3' (critical for understanding leading vs. lagging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Molecular biology:</a:t>
            </a:r>
            <a:r>
              <a:rPr b="0" i="0" lang="en" sz="1200">
                <a:solidFill>
                  <a:schemeClr val="dk1"/>
                </a:solidFill>
                <a:latin typeface="Calibri"/>
                <a:ea typeface="Calibri"/>
                <a:cs typeface="Calibri"/>
                <a:sym typeface="Calibri"/>
              </a:rPr>
              <a:t> Transcription also proceeds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Function—directionality affects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Don't emphasize the chemistry origin of 5' and 3'. Just focus on: "DNA has direction. The two strands run opposite directions. This matters for copying."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 (see speaker notes on slide):</a:t>
            </a:r>
            <a:r>
              <a:rPr b="0" i="0" lang="en" sz="1200">
                <a:solidFill>
                  <a:schemeClr val="dk1"/>
                </a:solidFill>
                <a:latin typeface="Calibri"/>
                <a:ea typeface="Calibri"/>
                <a:cs typeface="Calibri"/>
                <a:sym typeface="Calibri"/>
              </a:rPr>
              <a:t> Provide additional context: "The 5' refers to the 5th carbon in the deoxyribose sugar, which is bonded to the phosphate group. The 3' refers to the 3rd carbon, which has a hydroxyl (OH) group. DNA polymerase adds new nucleotides to the 3' OH group, which is why synthesis only goes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color coding on the board—draw one strand in blue (5'↓3') and one in red (3'↑5')</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Break down vocabulary: "Prime = ' symbol. Five prime = 5'. Three prime = 3'. Anti = opposite. Parallel = side by side. Antiparallel = side by side but opposite directions."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and 3' Origin: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numbers refer to the carbon atoms in the deoxyribose sugar molecule: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carbon:</a:t>
            </a:r>
            <a:r>
              <a:rPr b="0" i="0" lang="en" sz="1200">
                <a:solidFill>
                  <a:schemeClr val="dk1"/>
                </a:solidFill>
                <a:latin typeface="Calibri"/>
                <a:ea typeface="Calibri"/>
                <a:cs typeface="Calibri"/>
                <a:sym typeface="Calibri"/>
              </a:rPr>
              <a:t> Bonded to the phosphate group (PO₄³⁻)</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3' carbon:</a:t>
            </a:r>
            <a:r>
              <a:rPr b="0" i="0" lang="en" sz="1200">
                <a:solidFill>
                  <a:schemeClr val="dk1"/>
                </a:solidFill>
                <a:latin typeface="Calibri"/>
                <a:ea typeface="Calibri"/>
                <a:cs typeface="Calibri"/>
                <a:sym typeface="Calibri"/>
              </a:rPr>
              <a:t> Has a hydroxyl group (OH)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Directionality:</a:t>
            </a:r>
            <a:r>
              <a:rPr b="0" i="0" lang="en" sz="1200">
                <a:solidFill>
                  <a:schemeClr val="dk1"/>
                </a:solidFill>
                <a:latin typeface="Calibri"/>
                <a:ea typeface="Calibri"/>
                <a:cs typeface="Calibri"/>
                <a:sym typeface="Calibri"/>
              </a:rPr>
              <a:t> DNA synthesis occurs by adding new nucleotides to the 3' OH group, forming a phosphodiester bond between the 3' OH of the existing strand and the 5' phosphate of the incoming nucleotide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Result:</a:t>
            </a:r>
            <a:r>
              <a:rPr b="0" i="0" lang="en" sz="1200">
                <a:solidFill>
                  <a:schemeClr val="dk1"/>
                </a:solidFill>
                <a:latin typeface="Calibri"/>
                <a:ea typeface="Calibri"/>
                <a:cs typeface="Calibri"/>
                <a:sym typeface="Calibri"/>
              </a:rPr>
              <a:t> DNA strands always grow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general biology students, you DON'T need to teach this chemistry</a:t>
            </a:r>
            <a:r>
              <a:rPr b="0" i="0" lang="en" sz="1200">
                <a:solidFill>
                  <a:schemeClr val="dk1"/>
                </a:solidFill>
                <a:latin typeface="Calibri"/>
                <a:ea typeface="Calibri"/>
                <a:cs typeface="Calibri"/>
                <a:sym typeface="Calibri"/>
              </a:rPr>
              <a:t>—just the concept that DNA has direction and it matters.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antiparallel?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antiparallel arrangement is essential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Base pairing geometry (bases fit together properly)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Uniform helix width (purine-pyrimidine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mechanism (allows simultaneous copying of both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student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does it matter which direction DNA goes?"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"Great question! It will matter A LOT when we model replication. The enzyme that copies DNA (DNA polymerase) can only work in one direction: 5' to 3'. Because the two strands run opposite directions, they have to be copied differently. We'll see that in action soon!"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we understand DNA structure—nucleotides, base pairing, backbone, and direction—let's think about the BIG PICTURE: Why do cells need to copy this DNA in the first place?"</a:t>
            </a:r>
            <a:endParaRPr/>
          </a:p>
          <a:p>
            <a:pPr indent="0" lvl="0" marL="0" rtl="0" algn="l">
              <a:spcBef>
                <a:spcPts val="0"/>
              </a:spcBef>
              <a:spcAft>
                <a:spcPts val="0"/>
              </a:spcAft>
              <a:buNone/>
            </a:pPr>
            <a:r>
              <a:t/>
            </a:r>
            <a:endParaRPr/>
          </a:p>
        </p:txBody>
      </p:sp>
      <p:sp>
        <p:nvSpPr>
          <p:cNvPr id="1052" name="Google Shape;1052;g3f7e70eff46_0_21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3f7e70eff46_0_24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82" name="Google Shape;1082;g3f7e70eff46_0_24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transitions from structure to process</a:t>
            </a:r>
            <a:r>
              <a:rPr b="0" i="0" lang="en" sz="1200">
                <a:solidFill>
                  <a:schemeClr val="dk1"/>
                </a:solidFill>
                <a:latin typeface="Calibri"/>
                <a:ea typeface="Calibri"/>
                <a:cs typeface="Calibri"/>
                <a:sym typeface="Calibri"/>
              </a:rPr>
              <a:t>—students shift from understanding WHAT DNA is to exploring HOW it gets copied.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Recap what students have learned: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built a DNA molecule with complementary base-pairing. You understand the structure: two antiparallel strands connected by base pairs (A-T,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problem: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bullet points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"Before a cell divides, it must copy ALL of its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"Humans have </a:t>
            </a:r>
            <a:r>
              <a:rPr b="1" i="0" lang="en" sz="1200">
                <a:solidFill>
                  <a:schemeClr val="dk1"/>
                </a:solidFill>
                <a:latin typeface="Calibri"/>
                <a:ea typeface="Calibri"/>
                <a:cs typeface="Calibri"/>
                <a:sym typeface="Calibri"/>
              </a:rPr>
              <a:t>3 billion base pairs</a:t>
            </a:r>
            <a:r>
              <a:rPr b="0" i="0" lang="en"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must be </a:t>
            </a:r>
            <a:r>
              <a:rPr b="1" i="0" lang="en" sz="1200">
                <a:solidFill>
                  <a:schemeClr val="dk1"/>
                </a:solidFill>
                <a:latin typeface="Calibri"/>
                <a:ea typeface="Calibri"/>
                <a:cs typeface="Calibri"/>
                <a:sym typeface="Calibri"/>
              </a:rPr>
              <a:t>accurate</a:t>
            </a:r>
            <a:r>
              <a:rPr b="0" i="0" lang="en" sz="1200">
                <a:solidFill>
                  <a:schemeClr val="dk1"/>
                </a:solidFill>
                <a:latin typeface="Calibri"/>
                <a:ea typeface="Calibri"/>
                <a:cs typeface="Calibri"/>
                <a:sym typeface="Calibri"/>
              </a:rPr>
              <a:t>—mistakes = problems"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must be </a:t>
            </a:r>
            <a:r>
              <a:rPr b="1" i="0" lang="en" sz="1200">
                <a:solidFill>
                  <a:schemeClr val="dk1"/>
                </a:solidFill>
                <a:latin typeface="Calibri"/>
                <a:ea typeface="Calibri"/>
                <a:cs typeface="Calibri"/>
                <a:sym typeface="Calibri"/>
              </a:rPr>
              <a:t>fast</a:t>
            </a:r>
            <a:r>
              <a:rPr b="0" i="0" lang="en" sz="1200">
                <a:solidFill>
                  <a:schemeClr val="dk1"/>
                </a:solidFill>
                <a:latin typeface="Calibri"/>
                <a:ea typeface="Calibri"/>
                <a:cs typeface="Calibri"/>
                <a:sym typeface="Calibri"/>
              </a:rPr>
              <a:t>—cells divide regularly"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Emphasize the scale: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 about that. THREE BILLION base pairs. You just built 6-8 nucleotides, and it took you several minutes. Imagine copying 3 billion! And it has to be nearly perfect—99.9999999% accurate. And it has to happen in just a few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Turn &amp; Talk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to your partner and discuss these two questions:" (Project the green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"How do you think the cell accomplishes this?"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would need to happen to the DNA you built?"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2 minutes to discuss. Think about the model in front of you—what would need to happen to copy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listen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eavesdrop on conversations. Listen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"The strands would need to separate"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"Something would need to unzip the DNA"</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"Each strand could be a template to build a new partner strand"</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"You'd need to add new nucleotides following the base pairing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Bring class together for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ideas did you come up with? How might cells copy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pairs to share. Chart ideas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Anticipated student ideas: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"Separate the two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each strand as a pattern/template"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new matching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"Need some kind of enzyme or protein to do the work"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Affirm productive thinking: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are excellent predictions! You're thinking like molecular biologists. Now we're going to MODEL the process to see how cells actually accomplish this."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preparation instruction: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"Before we move on, </a:t>
            </a:r>
            <a:r>
              <a:rPr b="1" i="0" lang="en" sz="1200">
                <a:solidFill>
                  <a:schemeClr val="dk1"/>
                </a:solidFill>
                <a:latin typeface="Calibri"/>
                <a:ea typeface="Calibri"/>
                <a:cs typeface="Calibri"/>
                <a:sym typeface="Calibri"/>
              </a:rPr>
              <a:t>take apart your DNA model</a:t>
            </a:r>
            <a:r>
              <a:rPr b="0" i="0" lang="en" sz="1200">
                <a:solidFill>
                  <a:schemeClr val="dk1"/>
                </a:solidFill>
                <a:latin typeface="Calibri"/>
                <a:ea typeface="Calibri"/>
                <a:cs typeface="Calibri"/>
                <a:sym typeface="Calibri"/>
              </a:rPr>
              <a:t>. Separate into individual nucleotides. You will get a longer sequence in a few minutes."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30-60 seconds to disconnect their base pairs and separate the strands into two single chains.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activity: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next part of this activity, you're going to explore the ENZYMES—the molecular machines—that make DNA replication possible. Get ready to meet helicase and DNA polymerase!"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PREDICT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synthesize their structural knowledge (base pairing, complementary strands, directionality) to predict the replication process. They engage in collaborative discussion with a partner, verbalizing predictions and reasoning. They connect the concrete model (6-8 nucleotide double helix) to the abstract reality (3 billion base pairs in human genome), grasping the scale and complexity of replication. Students disassemble their models, preparing to use them as templates for the replication modeling activity. They begin thinking about MECHANISM (how it works) rather than just STRUCTURE (what it looks like).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cell makes a copy of the whole double helix at once" (not understanding strand separation first)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happens randomly whenever the cell needs DNA" (not understanding it's timed with cell division)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"Mistakes don't matter much" (not understanding the consequences of mutations)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can copy itself automatically without enzymes" (not understanding the role of proteins)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Strand separation first:</a:t>
            </a:r>
            <a:r>
              <a:rPr b="0" i="0" lang="en" sz="1200">
                <a:solidFill>
                  <a:schemeClr val="dk1"/>
                </a:solidFill>
                <a:latin typeface="Calibri"/>
                <a:ea typeface="Calibri"/>
                <a:cs typeface="Calibri"/>
                <a:sym typeface="Calibri"/>
              </a:rPr>
              <a:t> No need to clarify this at this time. The next slides will address this concept.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Replication is tightly controlled:</a:t>
            </a:r>
            <a:r>
              <a:rPr b="0" i="0" lang="en" sz="1200">
                <a:solidFill>
                  <a:schemeClr val="dk1"/>
                </a:solidFill>
                <a:latin typeface="Calibri"/>
                <a:ea typeface="Calibri"/>
                <a:cs typeface="Calibri"/>
                <a:sym typeface="Calibri"/>
              </a:rPr>
              <a:t> "Cells don't copy DNA randomly. It happens during a specific phase of the cell cycle called S-phase (S for synthesis). If replication happened at the wrong time or didn't finish, cell division would fail."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Accuracy is critical:</a:t>
            </a:r>
            <a:r>
              <a:rPr b="0" i="0" lang="en" sz="1200">
                <a:solidFill>
                  <a:schemeClr val="dk1"/>
                </a:solidFill>
                <a:latin typeface="Calibri"/>
                <a:ea typeface="Calibri"/>
                <a:cs typeface="Calibri"/>
                <a:sym typeface="Calibri"/>
              </a:rPr>
              <a:t> "Even ONE wrong base pair in an important gene could cause a protein to malfunction, potentially leading to disease or cancer. That's why cells have multiple accuracy mechanisms—which we'll explore in the optional extension."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Enzymes do the work:</a:t>
            </a:r>
            <a:r>
              <a:rPr b="0" i="0" lang="en" sz="1200">
                <a:solidFill>
                  <a:schemeClr val="dk1"/>
                </a:solidFill>
                <a:latin typeface="Calibri"/>
                <a:ea typeface="Calibri"/>
                <a:cs typeface="Calibri"/>
                <a:sym typeface="Calibri"/>
              </a:rPr>
              <a:t> "DNA can't copy itself automatically. Cells use dozens of different proteins and enzymes working together as a molecular machine. We'll focus on the two most important ones: helicase (the unzipper) and DNA polymerase (the builder)."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your DNA double helix. Imagine you're a cell, and you need to make TWO identical copies—one for each daughter cell. What would you need to do?"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to a student's desk and hold up their model: "Would you copy this as one big piece?"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during Turn &amp; Talk: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assess whether students are: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Recognizing the need for new nucleotides to be added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Connecting base pairing rules to copying mechanism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Completely stuck or off-task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pairs: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one idea you discussed about how DNA gets copied?"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quiz:</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I separate my double helix into two single strands, and I use each strand as a template to build a new partner, how many complete double helices will I end up with?"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"Two!" (This is semi-conservative replication—each new double helix has one old strand and one new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comprehension of scale: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is copying 3 billion base pairs challenging?"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"It takes a long time" / "There's a lot of room for mistakes" / "The cell needs to be very accurate"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have no predictions or incorrect ideas</a:t>
            </a:r>
            <a:r>
              <a:rPr b="0" i="0" lang="en" sz="1200">
                <a:solidFill>
                  <a:schemeClr val="dk1"/>
                </a:solidFill>
                <a:latin typeface="Calibri"/>
                <a:ea typeface="Calibri"/>
                <a:cs typeface="Calibri"/>
                <a:sym typeface="Calibri"/>
              </a:rPr>
              <a:t> → Provide scaffolding: "Think about your model. If you wanted to make TWO identical copies, what's the first thing you'd need to do?" (Separate strands) "Good! Now what?"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cycle:</a:t>
            </a:r>
            <a:r>
              <a:rPr b="0" i="0" lang="en" sz="1200">
                <a:solidFill>
                  <a:schemeClr val="dk1"/>
                </a:solidFill>
                <a:latin typeface="Calibri"/>
                <a:ea typeface="Calibri"/>
                <a:cs typeface="Calibri"/>
                <a:sym typeface="Calibri"/>
              </a:rPr>
              <a:t> S-phase (DNA synthesis phase) occurs before mitosis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know cells divide (from Slide 6)—now they're connecting division to the need for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Next slides will model the actual mechanism with enzyme models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HS-LS1-4 (Feedback mechanisms—replication must complete before cell division proceeds)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visual flowchart showing the logic: "Cell needs to divide → Each daughter cell needs complete DNA → Original DNA must be copied first"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do you think the cell ensures that ALL 3 billion base pairs get copied without missing any sections?" (Foreshadows multiple origins of replication in Extension 1)</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need writing support:</a:t>
            </a:r>
            <a:r>
              <a:rPr b="0" i="0" lang="en" sz="1200">
                <a:solidFill>
                  <a:schemeClr val="dk1"/>
                </a:solidFill>
                <a:latin typeface="Calibri"/>
                <a:ea typeface="Calibri"/>
                <a:cs typeface="Calibri"/>
                <a:sym typeface="Calibri"/>
              </a:rPr>
              <a:t> Provide sentence frames: "I think the cell copies DNA by ___. First it would ___, then it would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Have them physically demonstrate with their model: "Show me with your hands how the DNA might be copied."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emphasize the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By highlighting the scale (3 billion base pairs), speed requirement (hours), and accuracy requirement (99.9999999%), you're building student appreciation for the elegance and complexity of molecular machinery. This makes the next section (exploring enzymes) more compelling.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"Turn &amp; Talk" instead of whole-class discussion?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&amp; Talk ensures EVERY student engages with the question. In whole-class discussion, only 3-4 students speak. In Turn &amp; Talk, all 30 students think and talk, increasing engagement and accountability.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take apart the model now?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will use a specific, longer sequence for the rest of the activity. The nucleotides they have been using will be used to make the new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real-world biology: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 time your body heals a cut, grows taller, or replaces old cells, DNA replication is happening. Right now, thousands of your cells are copying their DNA to prepare for division. It's happening constantly, quietly, with incredible precision."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 students may be reluctant to take apart the model they worked hard to build. Reassure them: "Don't worry—you'll build it again in the next activity, and you'll understand it even better!"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section: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we're going to explore the molecular machines that make replication possible. You'll get to handle models of the enzymes and discover through hands-on exploration how they work. This is where it gets really fun!"</a:t>
            </a:r>
            <a:endParaRPr/>
          </a:p>
          <a:p>
            <a:pPr indent="0" lvl="0" marL="0" rtl="0" algn="l">
              <a:spcBef>
                <a:spcPts val="0"/>
              </a:spcBef>
              <a:spcAft>
                <a:spcPts val="0"/>
              </a:spcAft>
              <a:buNone/>
            </a:pPr>
            <a:br>
              <a:rPr lang="en"/>
            </a:br>
            <a:br>
              <a:rPr lang="en"/>
            </a:br>
            <a:endParaRPr/>
          </a:p>
        </p:txBody>
      </p:sp>
      <p:sp>
        <p:nvSpPr>
          <p:cNvPr id="1083" name="Google Shape;1083;g3f7e70eff46_0_24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3f7e70eff46_0_25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99" name="Google Shape;1099;g3f7e70eff46_0_259: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introduces </a:t>
            </a:r>
            <a:r>
              <a:rPr b="1" i="0" lang="en" sz="1200">
                <a:solidFill>
                  <a:schemeClr val="dk1"/>
                </a:solidFill>
                <a:latin typeface="Calibri"/>
                <a:ea typeface="Calibri"/>
                <a:cs typeface="Calibri"/>
                <a:sym typeface="Calibri"/>
              </a:rPr>
              <a:t>enzyme models</a:t>
            </a:r>
            <a:r>
              <a:rPr b="0" i="0" lang="en" sz="1200">
                <a:solidFill>
                  <a:schemeClr val="dk1"/>
                </a:solidFill>
                <a:latin typeface="Calibri"/>
                <a:ea typeface="Calibri"/>
                <a:cs typeface="Calibri"/>
                <a:sym typeface="Calibri"/>
              </a:rPr>
              <a:t>—students transition from understanding DNA structure to exploring the proteins that manipulate DNA during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Distribute enzyme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Before showing the slide, distribute the enzyme models to each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placemat</a:t>
            </a:r>
            <a:r>
              <a:rPr b="0" i="0" lang="en" sz="1200">
                <a:solidFill>
                  <a:schemeClr val="dk1"/>
                </a:solidFill>
                <a:latin typeface="Calibri"/>
                <a:ea typeface="Calibri"/>
                <a:cs typeface="Calibri"/>
                <a:sym typeface="Calibri"/>
              </a:rPr>
              <a:t> (large mat with replication fork design)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 model(s)</a:t>
            </a:r>
            <a:r>
              <a:rPr b="0" i="0" lang="en" sz="1200">
                <a:solidFill>
                  <a:schemeClr val="dk1"/>
                </a:solidFill>
                <a:latin typeface="Calibri"/>
                <a:ea typeface="Calibri"/>
                <a:cs typeface="Calibri"/>
                <a:sym typeface="Calibri"/>
              </a:rPr>
              <a:t> (2 polymerase pieces per group)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distribute: "These are models of the enzymes—the molecular machines—that copy DNA. Don't use them yet. Just observe."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Project the slide and give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"Examine these models of enzymes used in DNA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instructions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your lab notebook, record: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NOTICE</a:t>
            </a:r>
            <a:r>
              <a:rPr b="0" i="0" lang="en" sz="1200">
                <a:solidFill>
                  <a:schemeClr val="dk1"/>
                </a:solidFill>
                <a:latin typeface="Calibri"/>
                <a:ea typeface="Calibri"/>
                <a:cs typeface="Calibri"/>
                <a:sym typeface="Calibri"/>
              </a:rPr>
              <a:t> – at least 2 observations per enzyme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What shapes do you observe?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How might these enzymes interact with your DNA model?</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Do they look like they have specific jobs?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WONDER</a:t>
            </a:r>
            <a:r>
              <a:rPr b="0" i="0" lang="en" sz="1200">
                <a:solidFill>
                  <a:schemeClr val="dk1"/>
                </a:solidFill>
                <a:latin typeface="Calibri"/>
                <a:ea typeface="Calibri"/>
                <a:cs typeface="Calibri"/>
                <a:sym typeface="Calibri"/>
              </a:rPr>
              <a:t> (at least 2 questions):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What do you think each enzyme does?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Where on the DNA might each enzyme work?</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How might these enzymes help cells copy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observation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4-5 minutes. Pick up the enzyme models, examine them closely, and record your observations and questions in your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listen: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examine the models, listen for productive observations and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About HELICASE (placemat):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 split/fork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looks like DNA could fit through the middle"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"Maybe it separates the two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an opening where DNA enters and two openings where strands exit"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About DNA POLYMERASE: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 curved/C-shaped design"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looks like it could hold onto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"Maybe it adds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 channel where DNA might fit"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guiding questions (without giving answers):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are stuck: "Look at the helicase placemat. How many strands of DNA go IN versus how many come OUT?"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the shape of DNA polymerase. Where might DNA fit into this enzyme?"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 about what needs to happen during replication. Which enzyme might separate strands? Which might build new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 observations and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"Great observations! I'm hearing lots of thinking about HOW these shapes might FUNCTION. You're connecting structure to function—that's exactly what molecular biologists do!"</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share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share some observations. What did you notice about the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2-3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about DNA polymerase?"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2-3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questions do you have about how these enzymes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2-3 students. Chart questions on the board if time allows.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activity: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next slides, you're going to TEST these enzymes with your DNA models. You'll discover through hands-on exploration what each enzyme does. Think of yourselves as molecular biologists running experiments!"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OBSERVE / ANALYZE / HYPOTHESIZE]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tactile exploration of enzyme models, examining physical features (shape, openings, curvature). They practice observation skills, recording specific structural details in their notebooks. They generate hypotheses about enzyme function based on structure (inferring function from form). They ask authentic scientific questions about mechanism: "How does this work? Where does it act? Why this shape?" Students build anticipation for the upcoming hands-on exploration, priming their minds for discovery.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"Enzymes are rigid, static objects" (not understanding they're dynamic, flexible proteins)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enzyme works alone" (not understanding coordinated action of multiple proteins)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"Enzymes are the same size as DNA strands in the model" (not understanding relative scale)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"Enzymes randomly do things to DNA" (not understanding specific substrate recognition and active sites)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Enzymes are dynamic:</a:t>
            </a:r>
            <a:r>
              <a:rPr b="0" i="0" lang="en" sz="1200">
                <a:solidFill>
                  <a:schemeClr val="dk1"/>
                </a:solidFill>
                <a:latin typeface="Calibri"/>
                <a:ea typeface="Calibri"/>
                <a:cs typeface="Calibri"/>
                <a:sym typeface="Calibri"/>
              </a:rPr>
              <a:t> "These foam models show the basic SHAPE of the enzymes, but real enzymes are flexible proteins that change shape as they work. Think of them like molecular machines with moving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Enzymes work together:</a:t>
            </a:r>
            <a:r>
              <a:rPr b="0" i="0" lang="en" sz="1200">
                <a:solidFill>
                  <a:schemeClr val="dk1"/>
                </a:solidFill>
                <a:latin typeface="Calibri"/>
                <a:ea typeface="Calibri"/>
                <a:cs typeface="Calibri"/>
                <a:sym typeface="Calibri"/>
              </a:rPr>
              <a:t> "In real cells, helicase and DNA polymerase work as a coordinated team, along with many other proteins we won't model today. It's like an assembly line—each protein has a specific job, and they all work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Scale is simplified:</a:t>
            </a:r>
            <a:r>
              <a:rPr b="0" i="0" lang="en" sz="1200">
                <a:solidFill>
                  <a:schemeClr val="dk1"/>
                </a:solidFill>
                <a:latin typeface="Calibri"/>
                <a:ea typeface="Calibri"/>
                <a:cs typeface="Calibri"/>
                <a:sym typeface="Calibri"/>
              </a:rPr>
              <a:t> "These models are sized for you to manipulate easily. In reality, enzymes are thousands of times smaller than you can see. But the SHAPES and FUNCTIONS shown in the models are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Specificity matters:</a:t>
            </a:r>
            <a:r>
              <a:rPr b="0" i="0" lang="en" sz="1200">
                <a:solidFill>
                  <a:schemeClr val="dk1"/>
                </a:solidFill>
                <a:latin typeface="Calibri"/>
                <a:ea typeface="Calibri"/>
                <a:cs typeface="Calibri"/>
                <a:sym typeface="Calibri"/>
              </a:rPr>
              <a:t> "Helicase doesn't just separate any molecule—it specifically recognizes DNA and breaks hydrogen bonds between base pairs. DNA polymerase doesn't just add any molecules—it specifically adds DNA nucleotides in the correct sequence. Enzymes are highly specific."</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enzyme models on students' desks: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PLACEMAT:</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"Look at this helicase model. Notice the FORK shape—like a Y or a tuning fork. The double helix enters at the bottom (point to entry), and two separated single strands exit at the top (point to the two arms). This shape tells you what helicase DOES—it separates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"Look at the DNA polymerase model. It has a curved, clamp-like shape. See how it could grip around a DNA strand? (Demonstrate with a single strand if available.) This shape allows polymerase to hold onto the template strand while adding new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images of enzymes on the slide: "Here are photos of the actual models you're holding. Compare what you see on the screen to what's in your hands."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Use Enzymes in Action kit visuals (if available):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have the Enzymes in Action kit, you can reference the protein structure representations: "These are simplified versions. The actual molecular structures are even more complex, but our foam models capture the key functional features."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Scan student notebooks while circulating: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least 2 observations per enzyme (specific, detailed)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least 2 questions (genuine wondering, not superficial)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Connections between structure and function ("The fork shape might separate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helicase. What's one thing you noticed about its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DNA polymerase. Where do you think DNA fits into this enzyme?"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one question you have about how these enzymes work?"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Red flags to watch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Vague observations ("It's big" / "It's made of foam")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No questions recorded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Off-task behavior (playing with models instead of observing)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"Without telling you what they do yet, based ONLY on shape, which enzyme do you think SEPARATES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"Helicase!" (based on fork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"Which enzyme do you think BUILDS new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"DNA polymerase!" (based on clamp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make reasonable structure-function predictions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completely uncertain</a:t>
            </a:r>
            <a:r>
              <a:rPr b="0" i="0" lang="en" sz="1200">
                <a:solidFill>
                  <a:schemeClr val="dk1"/>
                </a:solidFill>
                <a:latin typeface="Calibri"/>
                <a:ea typeface="Calibri"/>
                <a:cs typeface="Calibri"/>
                <a:sym typeface="Calibri"/>
              </a:rPr>
              <a:t> → Provide more scaffolding: "Think about the shapes. A fork splits things. A clamp holds things. How might those shapes relate to DNA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Protein structure and function:</a:t>
            </a:r>
            <a:r>
              <a:rPr b="0" i="0" lang="en" sz="1200">
                <a:solidFill>
                  <a:schemeClr val="dk1"/>
                </a:solidFill>
                <a:latin typeface="Calibri"/>
                <a:ea typeface="Calibri"/>
                <a:cs typeface="Calibri"/>
                <a:sym typeface="Calibri"/>
              </a:rPr>
              <a:t> Classic example of how 3D protein shape determines biological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Engineering:</a:t>
            </a:r>
            <a:r>
              <a:rPr b="0" i="0" lang="en" sz="1200">
                <a:solidFill>
                  <a:schemeClr val="dk1"/>
                </a:solidFill>
                <a:latin typeface="Calibri"/>
                <a:ea typeface="Calibri"/>
                <a:cs typeface="Calibri"/>
                <a:sym typeface="Calibri"/>
              </a:rPr>
              <a:t> Enzymes as molecular machines (connects biology to engineering/design thinking)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predicted strand separation and nucleotide addition (Slide 18)—now they see the TOOLS that do those jobs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 Science and Engineering Practice 2 (Developing and using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visual-spatial learners:</a:t>
            </a:r>
            <a:r>
              <a:rPr b="0" i="0" lang="en" sz="1200">
                <a:solidFill>
                  <a:schemeClr val="dk1"/>
                </a:solidFill>
                <a:latin typeface="Calibri"/>
                <a:ea typeface="Calibri"/>
                <a:cs typeface="Calibri"/>
                <a:sym typeface="Calibri"/>
              </a:rPr>
              <a:t> This activity plays to their strengths—3D models, shape analysis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observation prompts: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notice the helicase has ___ (describe shape)"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notice the DNA polymerase has ___ (describe shape)"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wonder if the helicase might ___"</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wonder if the DNA polymerase might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"Research the actual protein structures of helicase and DNA polymerase. How do our simplified models compare to the real molecular structures?"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Encourage physical manipulation: "Pick up the models, rotate them, feel the shapes, imagine how DNA would interact with them."</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Notice &amp; Wonder again?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SECOND Notice &amp; Wonder in the activity (first was with nucleotides on Slide 8). This instructional routine is used whenever students encounter NEW materials/phenomena. It:</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Activates prior knowledge</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Builds curiosity and ownership</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Provides formative assessment data</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Prepares minds for focused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Extension: Enzymes in Action Kit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have the </a:t>
            </a:r>
            <a:r>
              <a:rPr b="1" i="0" lang="en" sz="1200">
                <a:solidFill>
                  <a:schemeClr val="dk1"/>
                </a:solidFill>
                <a:latin typeface="Calibri"/>
                <a:ea typeface="Calibri"/>
                <a:cs typeface="Calibri"/>
                <a:sym typeface="Calibri"/>
              </a:rPr>
              <a:t>Enzymes in Action©</a:t>
            </a:r>
            <a:r>
              <a:rPr b="0" i="0" lang="en" sz="1200">
                <a:solidFill>
                  <a:schemeClr val="dk1"/>
                </a:solidFill>
                <a:latin typeface="Calibri"/>
                <a:ea typeface="Calibri"/>
                <a:cs typeface="Calibri"/>
                <a:sym typeface="Calibri"/>
              </a:rPr>
              <a:t> kit mentioned in the materials list, this is a good time to reference it: "The Enzymes in Action kit has additional proteins involved in replication—primers, ligase, single-strand binding proteins. For today, we're focusing on the two main players: helicase and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Extension: AR App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From the teacher guide, students can use the </a:t>
            </a:r>
            <a:r>
              <a:rPr b="1" i="0" lang="en" sz="1200">
                <a:solidFill>
                  <a:schemeClr val="dk1"/>
                </a:solidFill>
                <a:latin typeface="Calibri"/>
                <a:ea typeface="Calibri"/>
                <a:cs typeface="Calibri"/>
                <a:sym typeface="Calibri"/>
              </a:rPr>
              <a:t>3DMD AR EDU app</a:t>
            </a:r>
            <a:r>
              <a:rPr b="0" i="0" lang="en" sz="1200">
                <a:solidFill>
                  <a:schemeClr val="dk1"/>
                </a:solidFill>
                <a:latin typeface="Calibri"/>
                <a:ea typeface="Calibri"/>
                <a:cs typeface="Calibri"/>
                <a:sym typeface="Calibri"/>
              </a:rPr>
              <a:t> to scan the enzyme models and see molecular-level representations. If time allows (and if you did AR exploration earlier with nucleotides), you could offer this as an extension: "If you finish early, you can use the AR app to scan these enzyme models and see their molecular structures."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note: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 models (especially the helicase placemat) can be large and take up significant desk space. Make sure students have enough room to spread out materials. You might need to have groups move to larger tables or floor space.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Time-saving option: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running short on time, you can reduce the Notice &amp; Wonder time to 3 minutes and move quickly to the hands-on exploration (next slides). The core value is in USING the enzymes, not just observing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of next slides: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next few slides, you'll test each enzyme individually. First, you'll explore what helicase does. Then you'll explore DNA polymerase. Finally, you'll use BOTH together to model the complete replication process. Let's start with helicase—the DNA unzipper!"</a:t>
            </a:r>
            <a:endParaRPr/>
          </a:p>
          <a:p>
            <a:pPr indent="0" lvl="0" marL="0" rtl="0" algn="l">
              <a:spcBef>
                <a:spcPts val="0"/>
              </a:spcBef>
              <a:spcAft>
                <a:spcPts val="0"/>
              </a:spcAft>
              <a:buNone/>
            </a:pPr>
            <a:br>
              <a:rPr lang="en"/>
            </a:br>
            <a:br>
              <a:rPr lang="en"/>
            </a:br>
            <a:endParaRPr/>
          </a:p>
        </p:txBody>
      </p:sp>
      <p:sp>
        <p:nvSpPr>
          <p:cNvPr id="1100" name="Google Shape;1100;g3f7e70eff46_0_259: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g3f7e70eff46_0_26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109" name="Google Shape;1109;g3f7e70eff46_0_26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a:t>
            </a:r>
            <a:r>
              <a:rPr b="1" i="0" lang="en" sz="1200">
                <a:solidFill>
                  <a:schemeClr val="dk1"/>
                </a:solidFill>
                <a:latin typeface="Calibri"/>
                <a:ea typeface="Calibri"/>
                <a:cs typeface="Calibri"/>
                <a:sym typeface="Calibri"/>
              </a:rPr>
              <a:t>first hands-on enzyme exploration</a:t>
            </a:r>
            <a:r>
              <a:rPr b="0" i="0" lang="en" sz="1200">
                <a:solidFill>
                  <a:schemeClr val="dk1"/>
                </a:solidFill>
                <a:latin typeface="Calibri"/>
                <a:ea typeface="Calibri"/>
                <a:cs typeface="Calibri"/>
                <a:sym typeface="Calibri"/>
              </a:rPr>
              <a:t>—students discover helicase function through direct manipulation.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Distribute pre-assembled double-strand DNA that  is about 40 nucleotides long. Use either sequence 1 or 2 fin the kit. If you don’t have these pre-assembled, give students one of the sequence maps and have them assemble the DNA before distributing the placemat.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you're going to explore how the DNA strand interacts with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instructions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"Explore how the DNA strand interacts with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"Record your observations in your lab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needed demonstrate the setup (critical for success):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a double helix model and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your double helix and thread it through the helicase placemat. Start at the right where the opening is (point to entry point). Push the double helix through slowly, as if the helicase is moving along the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Model the motion:</a:t>
            </a:r>
            <a:r>
              <a:rPr b="0" i="0" lang="en" sz="1200">
                <a:solidFill>
                  <a:schemeClr val="dk1"/>
                </a:solidFill>
                <a:latin typeface="Calibri"/>
                <a:ea typeface="Calibri"/>
                <a:cs typeface="Calibri"/>
                <a:sym typeface="Calibri"/>
              </a:rPr>
              <a:t> Slowly push (a jiggling or small shaking motion will help separate the strands) the double helix through the helicase fork, showing how the two strands separate as they emerge from the two upper arms of the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push the DNA through, watch carefully what happens. That's what you're observing and recording."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Thread your DNA through the helicase and observe what happens. Answer the questions in your notebook. You have about 5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three guiding questions (green text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and read these aloud: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"Are the two strands still connected after helicase passes?"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might this action be called 'unzipping'?"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helicase's job during DNA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explore, use guiding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 happens to the base pairs as DNA goes through the helicase?"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"Count the strands going IN to helicase. Now count the strands coming OUT. What do you notice?"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"Try moving the helicase along the DNA in both directions. Does it work the same way?"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key observations: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saying: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two strands separate!"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base pairs come apart!"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"It's like unzipping a zipper!"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"One double strand goes in, two single strands come out!"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Bring the class together: "What did you observe?"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students to share.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discussion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"Are the two strands still connected after helicase passes?"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Expected: "No! They're separated."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Follow-up: "What held them together before?" (Base pairs / hydrogen bonds)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might this action be called 'unzipping'?"</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Expected: "It's like unzipping a zipper—the two sides separate"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Affirm: "Exactly! Helicase 'unzips' the DNA double helix by breaking the hydrogen bonds between base pairs."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helicase's job during DNA replication?"</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Expected: "To separate the two strands" / "To unzip the DNA"</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Formalize: "Helicase's job is to </a:t>
            </a:r>
            <a:r>
              <a:rPr b="1" i="0" lang="en" sz="1200">
                <a:solidFill>
                  <a:schemeClr val="dk1"/>
                </a:solidFill>
                <a:latin typeface="Calibri"/>
                <a:ea typeface="Calibri"/>
                <a:cs typeface="Calibri"/>
                <a:sym typeface="Calibri"/>
              </a:rPr>
              <a:t>separate the two DNA strands</a:t>
            </a:r>
            <a:r>
              <a:rPr b="0" i="0" lang="en" sz="1200">
                <a:solidFill>
                  <a:schemeClr val="dk1"/>
                </a:solidFill>
                <a:latin typeface="Calibri"/>
                <a:ea typeface="Calibri"/>
                <a:cs typeface="Calibri"/>
                <a:sym typeface="Calibri"/>
              </a:rPr>
              <a:t> by breaking the hydrogen bonds between base pairs. This creates the </a:t>
            </a:r>
            <a:r>
              <a:rPr b="1" i="0" lang="en" sz="1200">
                <a:solidFill>
                  <a:schemeClr val="dk1"/>
                </a:solidFill>
                <a:latin typeface="Calibri"/>
                <a:ea typeface="Calibri"/>
                <a:cs typeface="Calibri"/>
                <a:sym typeface="Calibri"/>
              </a:rPr>
              <a:t>replication fork</a:t>
            </a:r>
            <a:r>
              <a:rPr b="0" i="0" lang="en" sz="1200">
                <a:solidFill>
                  <a:schemeClr val="dk1"/>
                </a:solidFill>
                <a:latin typeface="Calibri"/>
                <a:ea typeface="Calibri"/>
                <a:cs typeface="Calibri"/>
                <a:sym typeface="Calibri"/>
              </a:rPr>
              <a:t>—the Y-shaped structure where replication happens."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vocabulary: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REPLICATION FORK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Y-shaped region where DNA is being unwound is called the replication fork. One double helix enters, two single strands exit. Those single strands become TEMPLATES for building new strands."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physically manipulate DNA models through the helicase placemat, observing strand separation in real-time. They make tactile observations: double helix enters, single strands exit. They record detailed observations in notebooks, answering guided questions. They discover helicase function through hands-on exploration rather than being told. They connect the physical model behavior to biological function (unzipping, creating replication fork). Students practice scientific vocabulary: helicase, unzip, replication fork, template strands.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cuts or destroys the DNA" (not understanding it only breaks hydrogen bonds, not covalent bonds)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strands can never reconnect after helicase separates them" (not understanding this is reversible)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works on any part of DNA at any time" (not understanding it requires specific starting signals)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"Once separated, the DNA stays separated permanently" (not understanding strand re-annealing)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doesn't destroy DNA:</a:t>
            </a:r>
            <a:r>
              <a:rPr b="0" i="0" lang="en" sz="1200">
                <a:solidFill>
                  <a:schemeClr val="dk1"/>
                </a:solidFill>
                <a:latin typeface="Calibri"/>
                <a:ea typeface="Calibri"/>
                <a:cs typeface="Calibri"/>
                <a:sym typeface="Calibri"/>
              </a:rPr>
              <a:t> "Helicase breaks the WEAK hydrogen bonds between base pairs—like opening velcro. It does NOT break the STRONG covalent bonds in the sugar-phosphate backbone. The backbone stays intact! So each strand remains a complete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Separation is temporary and localized:</a:t>
            </a:r>
            <a:r>
              <a:rPr b="0" i="0" lang="en" sz="1200">
                <a:solidFill>
                  <a:schemeClr val="dk1"/>
                </a:solidFill>
                <a:latin typeface="Calibri"/>
                <a:ea typeface="Calibri"/>
                <a:cs typeface="Calibri"/>
                <a:sym typeface="Calibri"/>
              </a:rPr>
              <a:t> "Helicase only separates a small region of DNA at a time—the replication fork. Behind the replication fork, after new strands are built, the DNA can form a double helix again. It's not permanent destruction—it's temporary separation for copying."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requires energy:</a:t>
            </a:r>
            <a:r>
              <a:rPr b="0" i="0" lang="en" sz="1200">
                <a:solidFill>
                  <a:schemeClr val="dk1"/>
                </a:solidFill>
                <a:latin typeface="Calibri"/>
                <a:ea typeface="Calibri"/>
                <a:cs typeface="Calibri"/>
                <a:sym typeface="Calibri"/>
              </a:rPr>
              <a:t> "In real cells, helicase uses ATP (cellular energy) to break those hydrogen bonds. It's not passive—it's an active molecular motor that moves along DNA and uses energy to unwind it."</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the model: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the helicase placemat and a double helix: "Watch what happens. The double helix enters here (point to bottom opening). As I push it through, the two strands separate here (point to the fork). Two single strands exit here and here (point to the two upper arms)."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Physically show the process:</a:t>
            </a:r>
            <a:r>
              <a:rPr b="0" i="0" lang="en" sz="1200">
                <a:solidFill>
                  <a:schemeClr val="dk1"/>
                </a:solidFill>
                <a:latin typeface="Calibri"/>
                <a:ea typeface="Calibri"/>
                <a:cs typeface="Calibri"/>
                <a:sym typeface="Calibri"/>
              </a:rPr>
              <a:t> Slowly thread the DNA through while students watch – use a jiggling or small shaking motion as you push. "See? One becomes two. Double helix → two single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 models:</a:t>
            </a:r>
            <a:r>
              <a:rPr b="0" i="0" lang="en" sz="1200">
                <a:solidFill>
                  <a:schemeClr val="dk1"/>
                </a:solidFill>
                <a:latin typeface="Calibri"/>
                <a:ea typeface="Calibri"/>
                <a:cs typeface="Calibri"/>
                <a:sym typeface="Calibri"/>
              </a:rPr>
              <a:t> Walk around and point to groups' setups: "Look at this group's model. Count the strands before helicase—one double helix. Count after helicase—two single strands. That's helicase's job!"</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on the board (quick sketch):</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Two single strands (separated)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 Helicase (the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Double helix (paired)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replication fork. Helicase creates and moves along this fork, continuously separating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the slide has images of helicase in action, point to them: "Here's a diagram showing helicase at work. Notice the Y-shape—that's the replication fork."</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Observe during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students successfully threading DNA through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observing that strands separate?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recording observations in notebooks?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what happens when DNA goes through helicase." (They should demonstrate threading and separation)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replication fork in your model." (They should point to the Y-shaped region)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does helicase do?" (Answer: separates/unzips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hold up your helicase placemat. Point to where the double helix enters." (Check that students identify bottom opening)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point to where the separated strands exit." (Check that students identify the two upper arms)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Conceptual check—ask the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"Does helicase break the sugar-phosphate backbone?"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"No! It only breaks the hydrogen bonds between base pairs. The backbone stays intact."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understand helicase separates strands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confused</a:t>
            </a:r>
            <a:r>
              <a:rPr b="0" i="0" lang="en" sz="1200">
                <a:solidFill>
                  <a:schemeClr val="dk1"/>
                </a:solidFill>
                <a:latin typeface="Calibri"/>
                <a:ea typeface="Calibri"/>
                <a:cs typeface="Calibri"/>
                <a:sym typeface="Calibri"/>
              </a:rPr>
              <a:t> → Demonstrate again with your own model: "Watch carefully. I'm going to do this in slow motion. Double helix in... two single strands out. What's happening to the base pairs? They're separating."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Hydrogen bonds vs. covalent bonds (weak vs. strong bonds)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Energy:</a:t>
            </a:r>
            <a:r>
              <a:rPr b="0" i="0" lang="en" sz="1200">
                <a:solidFill>
                  <a:schemeClr val="dk1"/>
                </a:solidFill>
                <a:latin typeface="Calibri"/>
                <a:ea typeface="Calibri"/>
                <a:cs typeface="Calibri"/>
                <a:sym typeface="Calibri"/>
              </a:rPr>
              <a:t> Helicase requires ATP (connects to cellular respiration)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predicted strand separation on Slide 18—now they see HOW it happens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Separated strands become templates for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Function—helicase structure enables its separating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step-by-step card: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Build a double helix (6 base pairs)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Place helicase placemat in front of you</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Thread double helix through bottom opening</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Push slowly upward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Watch what happens to the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"Helicase moves at about 1000 base pairs per second in bacteria. How might cells regulate the speed of helicase to coordinate with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the document camera to project one group's model so everyone can see the process in real-time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activity is perfect—hands-on, movement-based, tactile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hands-on exploration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could simply be TOLD "helicase unzips DNA," but by DOING it themselves, they: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Remember it better (kinesthetic memory)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Understand it more deeply (not just memorizing)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See the mechanism visually and tactilely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intuition about molecular processes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teacher mistake to avoid: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Don't rush through this exploration. Students need time to thread DNA through, observe carefully, and discuss with their group. If you rush, they'll miss key observations.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Troubleshooting: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can't figure out how to thread DNA through helicase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Demonstrate clearly at the front of the room. Use document camera if available. Walk around and help groups get started.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The foam pieces are difficult to manipulate through the placemat</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If a shaking motion doesn’t work for students, they can gently start to pull the strands apart before threading them through the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Vocabulary reinforcement: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these terms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a:t>
            </a:r>
            <a:r>
              <a:rPr b="0" i="0" lang="en" sz="1200">
                <a:solidFill>
                  <a:schemeClr val="dk1"/>
                </a:solidFill>
                <a:latin typeface="Calibri"/>
                <a:ea typeface="Calibri"/>
                <a:cs typeface="Calibri"/>
                <a:sym typeface="Calibri"/>
              </a:rPr>
              <a:t> = enzyme that unzips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Unzip</a:t>
            </a:r>
            <a:r>
              <a:rPr b="0" i="0" lang="en" sz="1200">
                <a:solidFill>
                  <a:schemeClr val="dk1"/>
                </a:solidFill>
                <a:latin typeface="Calibri"/>
                <a:ea typeface="Calibri"/>
                <a:cs typeface="Calibri"/>
                <a:sym typeface="Calibri"/>
              </a:rPr>
              <a:t> = separate the two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Replication fork</a:t>
            </a:r>
            <a:r>
              <a:rPr b="0" i="0" lang="en" sz="1200">
                <a:solidFill>
                  <a:schemeClr val="dk1"/>
                </a:solidFill>
                <a:latin typeface="Calibri"/>
                <a:ea typeface="Calibri"/>
                <a:cs typeface="Calibri"/>
                <a:sym typeface="Calibri"/>
              </a:rPr>
              <a:t> = Y-shaped structure where DNA is separated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Template strand</a:t>
            </a:r>
            <a:r>
              <a:rPr b="0" i="0" lang="en" sz="1200">
                <a:solidFill>
                  <a:schemeClr val="dk1"/>
                </a:solidFill>
                <a:latin typeface="Calibri"/>
                <a:ea typeface="Calibri"/>
                <a:cs typeface="Calibri"/>
                <a:sym typeface="Calibri"/>
              </a:rPr>
              <a:t> = single strand used as a pattern for building new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real molecular biology: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bacteria, helicase moves at about 1,000 base pairs per second—incredibly fast! In humans, it's slower (about 100 base pairs per second), but there are thousands of replication forks working simultaneously across all your chromosomes."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you've seen how helicase separates the strands. But separation is only HALF the job. Next, you'll explore DNA polymerase—the enzyme that BUILDS new DNA strands using those separated strands as templates."</a:t>
            </a:r>
            <a:endParaRPr/>
          </a:p>
          <a:p>
            <a:pPr indent="0" lvl="0" marL="0" rtl="0" algn="l">
              <a:spcBef>
                <a:spcPts val="0"/>
              </a:spcBef>
              <a:spcAft>
                <a:spcPts val="0"/>
              </a:spcAft>
              <a:buNone/>
            </a:pPr>
            <a:br>
              <a:rPr lang="en"/>
            </a:br>
            <a:endParaRPr/>
          </a:p>
        </p:txBody>
      </p:sp>
      <p:sp>
        <p:nvSpPr>
          <p:cNvPr id="1110" name="Google Shape;1110;g3f7e70eff46_0_26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3f7e70eff46_0_33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174" name="Google Shape;1174;g3f7e70eff46_0_332: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explores </a:t>
            </a:r>
            <a:r>
              <a:rPr b="1" i="0" lang="en" sz="1200">
                <a:solidFill>
                  <a:schemeClr val="dk1"/>
                </a:solidFill>
                <a:latin typeface="Calibri"/>
                <a:ea typeface="Calibri"/>
                <a:cs typeface="Calibri"/>
                <a:sym typeface="Calibri"/>
              </a:rPr>
              <a:t>DNA polymerase function</a:t>
            </a:r>
            <a:r>
              <a:rPr b="0" i="0" lang="en" sz="1200">
                <a:solidFill>
                  <a:schemeClr val="dk1"/>
                </a:solidFill>
                <a:latin typeface="Calibri"/>
                <a:ea typeface="Calibri"/>
                <a:cs typeface="Calibri"/>
                <a:sym typeface="Calibri"/>
              </a:rPr>
              <a:t>—students discover how new strands are synthesized.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seen how helicase separates DNA strands. Now we're going to explore the enzyme that BUILDS new strands: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Prepare materials: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"For this activity, you need ONE of your separated strands—use the top strand. You also need the DNA polymerase model and some free nucleotides (loose, unconnected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30-60 seconds to prepare materials.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"Test the DNA polymerase with the top DNA strand. Use 5-10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"Record your observations in your lab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the setup: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a single DNA strand and the DNA polymerase model: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your single strand—this is the TEMPLATE strand. Place the DNA template strand on top of the DNA polymerase following the printed shapes." (Demonstrate positioning polymerase on the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DNA polymerase's job is to BUILD a new complementary strand. Take loose nucleotides and try adding them one at a time, following the base pairing rules. But you can only add nucleotides in the active site highlighted in yellow."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Position template DNA strand on top of the DNA polymerase and start building the complementary strand only in the yellow active site region. Answer the questions in your notebook. You have about 5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three guiding questions (from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"Where does DNA polymerase sit on the DNA?"</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"Can you add nucleotides to rebuild the second strand?"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"Does DNA polymerase help you match the correct bases?"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explore, use guiding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"What's the sequence of your template strand? What bases should you add to make the complementary strand?"</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"Try adding a WRONG base (like A to A). Does it fit through the polymerase?"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"Which direction does the polymerase face? Does it matter?"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key discoveries: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saying: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polymerase holds the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guides the new nucleotides into place!"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only lets the correct base pair through!"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"We're building the complementary strand one nucleotide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Address the green question on the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students have explored for 4-5 minutes, bring the class together for the key question: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DNA polymerase's job during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students. Listen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builds the new DNA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adds nucleotides one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matches the correct bases using the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uses the old strand as a template"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Formalize the concept: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polymerase's job is to </a:t>
            </a:r>
            <a:r>
              <a:rPr b="1" i="0" lang="en" sz="1200">
                <a:solidFill>
                  <a:schemeClr val="dk1"/>
                </a:solidFill>
                <a:latin typeface="Calibri"/>
                <a:ea typeface="Calibri"/>
                <a:cs typeface="Calibri"/>
                <a:sym typeface="Calibri"/>
              </a:rPr>
              <a:t>read the template strand</a:t>
            </a:r>
            <a:r>
              <a:rPr b="0" i="0" lang="en" sz="1200">
                <a:solidFill>
                  <a:schemeClr val="dk1"/>
                </a:solidFill>
                <a:latin typeface="Calibri"/>
                <a:ea typeface="Calibri"/>
                <a:cs typeface="Calibri"/>
                <a:sym typeface="Calibri"/>
              </a:rPr>
              <a:t> and </a:t>
            </a:r>
            <a:r>
              <a:rPr b="1" i="0" lang="en" sz="1200">
                <a:solidFill>
                  <a:schemeClr val="dk1"/>
                </a:solidFill>
                <a:latin typeface="Calibri"/>
                <a:ea typeface="Calibri"/>
                <a:cs typeface="Calibri"/>
                <a:sym typeface="Calibri"/>
              </a:rPr>
              <a:t>build a new complementary strand</a:t>
            </a:r>
            <a:r>
              <a:rPr b="0" i="0" lang="en" sz="1200">
                <a:solidFill>
                  <a:schemeClr val="dk1"/>
                </a:solidFill>
                <a:latin typeface="Calibri"/>
                <a:ea typeface="Calibri"/>
                <a:cs typeface="Calibri"/>
                <a:sym typeface="Calibri"/>
              </a:rPr>
              <a:t> by adding nucleotides one at a time. It follows the base pairing rules: if the template has A, it adds T; if the template has G, it adds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polymerase acts like a molecular 'quality control' machine—its shape ensures only the correct base pairs can fit through. This is how DNA replication stays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key vocabulary: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a:t>
            </a:r>
            <a:r>
              <a:rPr b="0" i="0" lang="en" sz="1200">
                <a:solidFill>
                  <a:schemeClr val="dk1"/>
                </a:solidFill>
                <a:latin typeface="Calibri"/>
                <a:ea typeface="Calibri"/>
                <a:cs typeface="Calibri"/>
                <a:sym typeface="Calibri"/>
              </a:rPr>
              <a:t> = enzyme that builds new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Template strand</a:t>
            </a:r>
            <a:r>
              <a:rPr b="0" i="0" lang="en" sz="1200">
                <a:solidFill>
                  <a:schemeClr val="dk1"/>
                </a:solidFill>
                <a:latin typeface="Calibri"/>
                <a:ea typeface="Calibri"/>
                <a:cs typeface="Calibri"/>
                <a:sym typeface="Calibri"/>
              </a:rPr>
              <a:t> = the original strand used as a pattern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Complementary strand</a:t>
            </a:r>
            <a:r>
              <a:rPr b="0" i="0" lang="en" sz="1200">
                <a:solidFill>
                  <a:schemeClr val="dk1"/>
                </a:solidFill>
                <a:latin typeface="Calibri"/>
                <a:ea typeface="Calibri"/>
                <a:cs typeface="Calibri"/>
                <a:sym typeface="Calibri"/>
              </a:rPr>
              <a:t> = the new strand being built</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position the template DNA on the DNA polymerase, exploring how the enzyme interacts with DNA. They select appropriate free nucleotides and add them to build a complementary strand, applying base pairing rules. They observe that polymerase constrains where nucleotides can be added (in the yellow active site). They record observations about polymerase positioning, nucleotide addition, and accuracy mechanisms. Students discover synthesis direction and sequential addition (one nucleotide at a time). They articulate polymerase function: reading template and building complement.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creates nucleotides from scratch" (not understanding it assembles pre-existing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can add nucleotides in any order" (not understanding it reads the template)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works without any direction/orientation" (not yet understanding 5'→3' synthesis)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can start building anywhere on DNA" (not understanding it needs a primer—simplified in this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Polymerase assembles, doesn't create:</a:t>
            </a:r>
            <a:r>
              <a:rPr b="0" i="0" lang="en" sz="1200">
                <a:solidFill>
                  <a:schemeClr val="dk1"/>
                </a:solidFill>
                <a:latin typeface="Calibri"/>
                <a:ea typeface="Calibri"/>
                <a:cs typeface="Calibri"/>
                <a:sym typeface="Calibri"/>
              </a:rPr>
              <a:t> "DNA polymerase doesn't make nucleotides—it takes nucleotides that already exist in the cell (from food you eat!) and connects them in the right order. Think of it like a construction worker: it doesn't make bricks, but it assembles bricks into a wall."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Template dictates sequence:</a:t>
            </a:r>
            <a:r>
              <a:rPr b="0" i="0" lang="en" sz="1200">
                <a:solidFill>
                  <a:schemeClr val="dk1"/>
                </a:solidFill>
                <a:latin typeface="Calibri"/>
                <a:ea typeface="Calibri"/>
                <a:cs typeface="Calibri"/>
                <a:sym typeface="Calibri"/>
              </a:rPr>
              <a:t> "Polymerase can't just add any random nucleotide. It READS the template strand and adds the complementary nucleotide. If template says A, polymerase MUST add T. If template says G, polymerase MUST add C. The sequence is determined by the template."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 matters (preview):</a:t>
            </a:r>
            <a:r>
              <a:rPr b="0" i="0" lang="en" sz="1200">
                <a:solidFill>
                  <a:schemeClr val="dk1"/>
                </a:solidFill>
                <a:latin typeface="Calibri"/>
                <a:ea typeface="Calibri"/>
                <a:cs typeface="Calibri"/>
                <a:sym typeface="Calibri"/>
              </a:rPr>
              <a:t> "DNA polymerase can only build in ONE direction: 5' to 3'. We'll explore what that means in the next few slides, but for now, know that polymerase has a specific orientation—it can't work backwards."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Primer requirement (simplified here):</a:t>
            </a:r>
            <a:r>
              <a:rPr b="0" i="0" lang="en" sz="1200">
                <a:solidFill>
                  <a:schemeClr val="dk1"/>
                </a:solidFill>
                <a:latin typeface="Calibri"/>
                <a:ea typeface="Calibri"/>
                <a:cs typeface="Calibri"/>
                <a:sym typeface="Calibri"/>
              </a:rPr>
              <a:t> "In real cells, DNA polymerase can't start from nothing—it needs a short RNA primer to start building. Our foam models simplify this—you can start adding nucleotides directly. But in reality, another enzyme (primase) creates the starting point."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the model: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DNA polymerase and a single strand: "Watch how I position the polymerase. The template strand fits into the top channel (indicated with a dashed line and a nucleotide outline ). Now I take a free nucleotide—let's say the template has A, so I need to add T (hold up T nucleotide). I slide T into position under A in the yellow active site, and they pair. The polymerase guides this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I move the polymerase forward one position and add the next nucleotide. One at a time, reading the template, adding the complement."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highlight good examples: "Look at this group's model. See how the polymerase is positioned on the template strand? See the new complementary strand being built? That's DNA synthesis in action!"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the slide has an image of DNA polymerase at work, point to it: "Here's a diagram showing DNA polymerase. Notice how it clamps around the DNA? That's what your foam model represents."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Observe during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students successfully positioning DNA polymerase on their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adding nucleotides that follow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building the strand sequentially (one nucleotide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your template strand. Now show me the new strand you're building." (Check for complementary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happens if you try to add a wrong base?" (They should explain it doesn't fit well)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does DNA polymerase do?" (Answer: builds new DNA strand using template)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sequence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a template sequence on the board: </a:t>
            </a:r>
            <a:r>
              <a:rPr b="1" i="0" lang="en" sz="1200">
                <a:solidFill>
                  <a:schemeClr val="dk1"/>
                </a:solidFill>
                <a:latin typeface="Calibri"/>
                <a:ea typeface="Calibri"/>
                <a:cs typeface="Calibri"/>
                <a:sym typeface="Calibri"/>
              </a:rPr>
              <a:t>A - T - G - C</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this is your template strand, what sequence should DNA polymerase build?"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T - A - C - 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understanding of:</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Template-directed synthesis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Base pairing rules application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Sequential addition (not all at once)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successfully build complementary strands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add incorrect bases or don't understand</a:t>
            </a:r>
            <a:r>
              <a:rPr b="0" i="0" lang="en" sz="1200">
                <a:solidFill>
                  <a:schemeClr val="dk1"/>
                </a:solidFill>
                <a:latin typeface="Calibri"/>
                <a:ea typeface="Calibri"/>
                <a:cs typeface="Calibri"/>
                <a:sym typeface="Calibri"/>
              </a:rPr>
              <a:t> → Clarify: "Let's practice together. My template is A-T-G. What's the first base I should add? (T) Good. What's the second? (A) Good. What's the third? (C) Yes! The template TELLS you what to add."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Protein function:</a:t>
            </a:r>
            <a:r>
              <a:rPr b="0" i="0" lang="en" sz="1200">
                <a:solidFill>
                  <a:schemeClr val="dk1"/>
                </a:solidFill>
                <a:latin typeface="Calibri"/>
                <a:ea typeface="Calibri"/>
                <a:cs typeface="Calibri"/>
                <a:sym typeface="Calibri"/>
              </a:rPr>
              <a:t> DNA polymerase is one of the most important enzymes in biology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Information transfer:</a:t>
            </a:r>
            <a:r>
              <a:rPr b="0" i="0" lang="en" sz="1200">
                <a:solidFill>
                  <a:schemeClr val="dk1"/>
                </a:solidFill>
                <a:latin typeface="Calibri"/>
                <a:ea typeface="Calibri"/>
                <a:cs typeface="Calibri"/>
                <a:sym typeface="Calibri"/>
              </a:rPr>
              <a:t> Template strand contains information; new strand copies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know base pairing rules (Slide 15)—now they're applying them in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DNA polymerase's direction (5'→3') will explain leading vs. lagging strand differences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HS-LS1-1 (Structure of DNA determines structure of proteins—accurate copying is essential)</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template sequence card and a matching answer key so they can check their work:</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Template: A-T-G-C-T-A</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Complement: T-A-C-G-A-T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"DNA polymerase has a 'proofreading' function—it checks each nucleotide after adding it. How might that work? What happens if it detects an error?"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document camera to show one group's model in action—project it so whole class can see nucleotides being added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is highly kinesthetic—students are physically building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exploration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is the KEY enzyme of replication. By manipulating the model, students viscerally understand: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Template-directed synthesis (the template TELLS polymerase what to add)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Sequential addition (one nucleotide at a time, not all at once)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Accuracy mechanism (shape complementarity ensures correct pairing)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Polymerase accuracy in real cells: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is incredibly accurate. It makes only about 1 error per 10,000 nucleotides. And it has built-in proofreading—if it adds a wrong base, it can back up, remove it, and try again. We'll explore error correction in detail in the optional extension."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medicine: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"Many cancer treatments target DNA polymerase. Chemotherapy drugs can block DNA polymerase in rapidly dividing cancer cells, stopping them from copying their DNA and dividing."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Troubleshooting: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struggle to position the template DNA on the DNA polymerase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Show them the graphics where the template fits. The images on the polymerase should match the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try to add all nucleotides at once instead of sequentially</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Emphasize: "One at a time! Polymerase adds ONE nucleotide in the active site, then moves forward, then adds the NEXT nucleotide. It's sequential, not simultaneous. You may only add nucleotides in the yellow active site."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add incorrect bases</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Check their base pairing understanding. Review: A↔T, G↔C. Have them check each nucleotide: "Read the template base, then ask yourself what the complement 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of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understand what helicase does (separates strands) and what DNA polymerase does (builds new strands). The next slide asks you to REFLECT on what you've learned and explain these enzyme functions in your own words."</a:t>
            </a:r>
            <a:endParaRPr/>
          </a:p>
          <a:p>
            <a:pPr indent="0" lvl="0" marL="0" rtl="0" algn="l">
              <a:spcBef>
                <a:spcPts val="0"/>
              </a:spcBef>
              <a:spcAft>
                <a:spcPts val="0"/>
              </a:spcAft>
              <a:buNone/>
            </a:pPr>
            <a:r>
              <a:t/>
            </a:r>
            <a:endParaRPr/>
          </a:p>
        </p:txBody>
      </p:sp>
      <p:sp>
        <p:nvSpPr>
          <p:cNvPr id="1175" name="Google Shape;1175;g3f7e70eff46_0_332: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g3f7e70eff46_0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0" name="Google Shape;1250;g3f7e70eff46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g3f7e70eff46_0_44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289" name="Google Shape;1289;g3f7e70eff46_0_445: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[~8-10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provides a </a:t>
            </a:r>
            <a:r>
              <a:rPr b="1" i="0" lang="en" sz="1200">
                <a:solidFill>
                  <a:schemeClr val="dk1"/>
                </a:solidFill>
                <a:latin typeface="Calibri"/>
                <a:ea typeface="Calibri"/>
                <a:cs typeface="Calibri"/>
                <a:sym typeface="Calibri"/>
              </a:rPr>
              <a:t>comprehensive hands-on synthesis</a:t>
            </a:r>
            <a:r>
              <a:rPr b="0" i="0" lang="en" sz="1200">
                <a:solidFill>
                  <a:schemeClr val="dk1"/>
                </a:solidFill>
                <a:latin typeface="Calibri"/>
                <a:ea typeface="Calibri"/>
                <a:cs typeface="Calibri"/>
                <a:sym typeface="Calibri"/>
              </a:rPr>
              <a:t>—students model the complete replication process using all three enzymes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 to full modeling: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learned about each enzyme individually. Now it's time to put it ALL together. You're going to model the complete DNA replication process from start to finish using helicase, DNA polymerase, and conceptually, DNA ligase."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your chance to show you understand the entire process. You'll need to coordinate: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unzipping the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Leading strand synthesis (continuous)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Lagging strand synthesis (Okazaki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Conceptually, how ligase would join the fragments"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Review materials needed: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group should have: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Two DNA polymerase models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Your rebuilt double helix (6-8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Extra loose nucleotides for building new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1 minute to gather materials if needed.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modeling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all three enzymes together and model DNA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the process you should demonstrate: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a:t>
            </a:r>
            <a:r>
              <a:rPr b="0" i="0" lang="en" sz="1200">
                <a:solidFill>
                  <a:schemeClr val="dk1"/>
                </a:solidFill>
                <a:latin typeface="Calibri"/>
                <a:ea typeface="Calibri"/>
                <a:cs typeface="Calibri"/>
                <a:sym typeface="Calibri"/>
              </a:rPr>
              <a:t> Thread your double helix through the helicase (separation begins)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a:t>
            </a:r>
            <a:r>
              <a:rPr b="0" i="0" lang="en" sz="1200">
                <a:solidFill>
                  <a:schemeClr val="dk1"/>
                </a:solidFill>
                <a:latin typeface="Calibri"/>
                <a:ea typeface="Calibri"/>
                <a:cs typeface="Calibri"/>
                <a:sym typeface="Calibri"/>
              </a:rPr>
              <a:t> Position one DNA polymerase on the TOP strand (leading strand)—it should follow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a:t>
            </a:r>
            <a:r>
              <a:rPr b="0" i="0" lang="en" sz="1200">
                <a:solidFill>
                  <a:schemeClr val="dk1"/>
                </a:solidFill>
                <a:latin typeface="Calibri"/>
                <a:ea typeface="Calibri"/>
                <a:cs typeface="Calibri"/>
                <a:sym typeface="Calibri"/>
              </a:rPr>
              <a:t> Position another DNA polymerase on the BOTTOM strand (lagging strand)—remember it builds in short pieces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4:</a:t>
            </a:r>
            <a:r>
              <a:rPr b="0" i="0" lang="en" sz="1200">
                <a:solidFill>
                  <a:schemeClr val="dk1"/>
                </a:solidFill>
                <a:latin typeface="Calibri"/>
                <a:ea typeface="Calibri"/>
                <a:cs typeface="Calibri"/>
                <a:sym typeface="Calibri"/>
              </a:rPr>
              <a:t> Build the NEW leading strand continuously, adding nucleotides one at a time following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5:</a:t>
            </a:r>
            <a:r>
              <a:rPr b="0" i="0" lang="en" sz="1200">
                <a:solidFill>
                  <a:schemeClr val="dk1"/>
                </a:solidFill>
                <a:latin typeface="Calibri"/>
                <a:ea typeface="Calibri"/>
                <a:cs typeface="Calibri"/>
                <a:sym typeface="Calibri"/>
              </a:rPr>
              <a:t> Build the NEW lagging strand in short pieces (2-3 nucleotides per fragment), multiple fragments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6:</a:t>
            </a:r>
            <a:r>
              <a:rPr b="0" i="0" lang="en" sz="1200">
                <a:solidFill>
                  <a:schemeClr val="dk1"/>
                </a:solidFill>
                <a:latin typeface="Calibri"/>
                <a:ea typeface="Calibri"/>
                <a:cs typeface="Calibri"/>
                <a:sym typeface="Calibri"/>
              </a:rPr>
              <a:t> Imagine DNA ligase joining the lagging strand fragments (you can point to where gaps would be filled)"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modeling time (6-8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6-8 minutes. Work as a team. Make sure EVERYONE in your group understands each step."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groups work, walk around and ask probing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"Show me which strand is the leading strand. How do you know?"</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"Show me an Okazaki fragment. Which direction is it built?"</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direction does helicase move?"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"If I'm DNA ligase, where would I work?" (Pointing to gaps between Okazaki fragments)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"What's the result of this process? How many double helices do you end up with?"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successful modeling: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for groups that: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Thread DNA through helicase correctly (separation)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Position leading strand polymerase following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Position lagging strand polymerase building away from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Build leading strand continuously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Build lagging strand in short, separate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Can explain where ligase would act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real-time coaching: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groups struggle: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"Start with helicase—unzip the DNA first"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add the leading strand polymerase—which direction should it face?"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"For the lagging strand, don't try to build one long piece—build SHORT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"Remember: each Okazaki fragment is built 5'→3', but positioned toward helicase"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Showcase strong examples: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5-6 minutes, identify a group with excellent modeling. Use document camera (if available) or invite class to gather around: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let's look at this group's model. They've done a great job showing the complete process. Notice how they have: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creating the replication fork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Leading strand being built continuously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Okazaki fragments on the lagging strand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Gaps where ligase would work (point)"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Bring everyone back to seats.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you've modeled replication, let's reflect: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Question 1:</a:t>
            </a:r>
            <a:r>
              <a:rPr b="0" i="0" lang="en" sz="1200">
                <a:solidFill>
                  <a:schemeClr val="dk1"/>
                </a:solidFill>
                <a:latin typeface="Calibri"/>
                <a:ea typeface="Calibri"/>
                <a:cs typeface="Calibri"/>
                <a:sym typeface="Calibri"/>
              </a:rPr>
              <a:t> "How many complete double helices do you create during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"Two! Each template strand gets a new complementary strand, creating two complete double helices from one original."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Question 2:</a:t>
            </a:r>
            <a:r>
              <a:rPr b="0" i="0" lang="en" sz="1200">
                <a:solidFill>
                  <a:schemeClr val="dk1"/>
                </a:solidFill>
                <a:latin typeface="Calibri"/>
                <a:ea typeface="Calibri"/>
                <a:cs typeface="Calibri"/>
                <a:sym typeface="Calibri"/>
              </a:rPr>
              <a:t> "Are the two new double helices identical to the original?"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"Yes! Because of base pairing rules, the sequence is copied exactly."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Question 3:</a:t>
            </a:r>
            <a:r>
              <a:rPr b="0" i="0" lang="en" sz="1200">
                <a:solidFill>
                  <a:schemeClr val="dk1"/>
                </a:solidFill>
                <a:latin typeface="Calibri"/>
                <a:ea typeface="Calibri"/>
                <a:cs typeface="Calibri"/>
                <a:sym typeface="Calibri"/>
              </a:rPr>
              <a:t> "Does each new double helix contain one old strand and one new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"Yes! This is called semi-conservative replication—each new double helix has one parental strand and one newly synthesized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terminology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SEMI-CONSERVATIVE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new DNA molecule contains one OLD strand (from the parent) and one NEW strand (newly synthesized). Half is conserved (old), half is new. That's why it's called semi-conservative replication."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CREATE / SYNTHESIZE]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orchestrate a complex multi-step process, coordinating multiple enzymes and synthesizing all prior learning. They physically manipulate models to demonstrate helicase movement, leading strand synthesis (continuous), and lagging strand synthesis (discontinuous). They apply understanding of directionality (5'→3'), antiparallel orientation, and enzyme functions. They demonstrate spatial reasoning, positioning enzymes correctly relative to DNA strands and fork movement. Students explain the process to group members, teaching and learning from peers. They consolidate understanding through hands-on application, creating a memorable kinesthetic experience.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model: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Both strands synthesized continuously (forgetting lagging strand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Lagging strand fragments built in wrong direction (away from helicase instead of toward)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working after polymerase (wrong order—separation must happen first)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ONE new double helix created (not understanding both strands become templates)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Completely new DNA unrelated to original sequence (not understanding template-directed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Both strands, different strategies:</a:t>
            </a:r>
            <a:r>
              <a:rPr b="0" i="0" lang="en" sz="1200">
                <a:solidFill>
                  <a:schemeClr val="dk1"/>
                </a:solidFill>
                <a:latin typeface="Calibri"/>
                <a:ea typeface="Calibri"/>
                <a:cs typeface="Calibri"/>
                <a:sym typeface="Calibri"/>
              </a:rPr>
              <a:t> "Make sure you're showing BOTH strands being copied—one continuously (leading), one in pieces (lagging). If you're only showing one strand, you're missing half the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Okazaki fragment direction:</a:t>
            </a:r>
            <a:r>
              <a:rPr b="0" i="0" lang="en" sz="1200">
                <a:solidFill>
                  <a:schemeClr val="dk1"/>
                </a:solidFill>
                <a:latin typeface="Calibri"/>
                <a:ea typeface="Calibri"/>
                <a:cs typeface="Calibri"/>
                <a:sym typeface="Calibri"/>
              </a:rPr>
              <a:t> "Check your Okazaki fragments. Each one should be built 5'→3', and they should be oriented TOWARD the helicase, not away from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Order matters:</a:t>
            </a:r>
            <a:r>
              <a:rPr b="0" i="0" lang="en" sz="1200">
                <a:solidFill>
                  <a:schemeClr val="dk1"/>
                </a:solidFill>
                <a:latin typeface="Calibri"/>
                <a:ea typeface="Calibri"/>
                <a:cs typeface="Calibri"/>
                <a:sym typeface="Calibri"/>
              </a:rPr>
              <a:t> "Helicase FIRST, then polymerase. You can't synthesize new DNA until the strands are separated!"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Two identical double helices:</a:t>
            </a:r>
            <a:r>
              <a:rPr b="0" i="0" lang="en" sz="1200">
                <a:solidFill>
                  <a:schemeClr val="dk1"/>
                </a:solidFill>
                <a:latin typeface="Calibri"/>
                <a:ea typeface="Calibri"/>
                <a:cs typeface="Calibri"/>
                <a:sym typeface="Calibri"/>
              </a:rPr>
              <a:t> "The result of replication is TWO complete double helices. Each original template strand gets a new complementary strand built on it, creating two identical copies."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your own model to demonstrate: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through the entire process at the front of the room: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"Watch me model replication step-by-step: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a:t>
            </a:r>
            <a:r>
              <a:rPr b="0" i="0" lang="en" sz="1200">
                <a:solidFill>
                  <a:schemeClr val="dk1"/>
                </a:solidFill>
                <a:latin typeface="Calibri"/>
                <a:ea typeface="Calibri"/>
                <a:cs typeface="Calibri"/>
                <a:sym typeface="Calibri"/>
              </a:rPr>
              <a:t> I thread my double helix through helicase. The strands separate. (Demonstrate)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a:t>
            </a:r>
            <a:r>
              <a:rPr b="0" i="0" lang="en" sz="1200">
                <a:solidFill>
                  <a:schemeClr val="dk1"/>
                </a:solidFill>
                <a:latin typeface="Calibri"/>
                <a:ea typeface="Calibri"/>
                <a:cs typeface="Calibri"/>
                <a:sym typeface="Calibri"/>
              </a:rPr>
              <a:t> I position leading strand polymerase following helicase. (Show position)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a:t>
            </a:r>
            <a:r>
              <a:rPr b="0" i="0" lang="en" sz="1200">
                <a:solidFill>
                  <a:schemeClr val="dk1"/>
                </a:solidFill>
                <a:latin typeface="Calibri"/>
                <a:ea typeface="Calibri"/>
                <a:cs typeface="Calibri"/>
                <a:sym typeface="Calibri"/>
              </a:rPr>
              <a:t> I build the new leading strand continuously. (Add nucleotides one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4:</a:t>
            </a:r>
            <a:r>
              <a:rPr b="0" i="0" lang="en" sz="1200">
                <a:solidFill>
                  <a:schemeClr val="dk1"/>
                </a:solidFill>
                <a:latin typeface="Calibri"/>
                <a:ea typeface="Calibri"/>
                <a:cs typeface="Calibri"/>
                <a:sym typeface="Calibri"/>
              </a:rPr>
              <a:t> I position lagging strand polymerase. (Show it faces away from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5:</a:t>
            </a:r>
            <a:r>
              <a:rPr b="0" i="0" lang="en" sz="1200">
                <a:solidFill>
                  <a:schemeClr val="dk1"/>
                </a:solidFill>
                <a:latin typeface="Calibri"/>
                <a:ea typeface="Calibri"/>
                <a:cs typeface="Calibri"/>
                <a:sym typeface="Calibri"/>
              </a:rPr>
              <a:t> I build one short Okazaki fragment. (Build 3 nucleotides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6:</a:t>
            </a:r>
            <a:r>
              <a:rPr b="0" i="0" lang="en" sz="1200">
                <a:solidFill>
                  <a:schemeClr val="dk1"/>
                </a:solidFill>
                <a:latin typeface="Calibri"/>
                <a:ea typeface="Calibri"/>
                <a:cs typeface="Calibri"/>
                <a:sym typeface="Calibri"/>
              </a:rPr>
              <a:t> I move to a new position and build another fragment. (Build another 3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7:</a:t>
            </a:r>
            <a:r>
              <a:rPr b="0" i="0" lang="en" sz="1200">
                <a:solidFill>
                  <a:schemeClr val="dk1"/>
                </a:solidFill>
                <a:latin typeface="Calibri"/>
                <a:ea typeface="Calibri"/>
                <a:cs typeface="Calibri"/>
                <a:sym typeface="Calibri"/>
              </a:rPr>
              <a:t> Ligase would join these fragments. (Point to gaps)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Result:</a:t>
            </a:r>
            <a:r>
              <a:rPr b="0" i="0" lang="en" sz="1200">
                <a:solidFill>
                  <a:schemeClr val="dk1"/>
                </a:solidFill>
                <a:latin typeface="Calibri"/>
                <a:ea typeface="Calibri"/>
                <a:cs typeface="Calibri"/>
                <a:sym typeface="Calibri"/>
              </a:rPr>
              <a:t> Two double helices!"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comprehensive diagram on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BEFORE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(one double helix)</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DURING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Leading  =====&gt;   \  (continuous)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Lagging  &lt;== &lt;==   \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AFTER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(double helix #1: old strand + new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(double helix #2: old strand + new strand)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activity IS the formative assessment.</a:t>
            </a:r>
            <a:r>
              <a:rPr b="0" i="0" lang="en" sz="1200">
                <a:solidFill>
                  <a:schemeClr val="dk1"/>
                </a:solidFill>
                <a:latin typeface="Calibri"/>
                <a:ea typeface="Calibri"/>
                <a:cs typeface="Calibri"/>
                <a:sym typeface="Calibri"/>
              </a:rPr>
              <a:t> As you circulate, evaluate: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Excellent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Correctly positions all three enzymes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leading strand continuously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lagging strand in multiple short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explain each step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Understands semi-conservative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Partial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Positions enzymes correctly but builds both strands continuously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fragments but in wrong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demonstrate but can't explain verbally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Needs reteaching: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Can't position enzymes correctly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randomly without following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Doesn't understand difference between leading/lagging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Thinks only one strand is copied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each group: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me through your model. Explain what each enzyme is doing."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double helices do you end up with?" (Two)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where DNA ligase would work." (Gaps between Okazaki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groups successfully model the complete process</a:t>
            </a:r>
            <a:r>
              <a:rPr b="0" i="0" lang="en" sz="1200">
                <a:solidFill>
                  <a:schemeClr val="dk1"/>
                </a:solidFill>
                <a:latin typeface="Calibri"/>
                <a:ea typeface="Calibri"/>
                <a:cs typeface="Calibri"/>
                <a:sym typeface="Calibri"/>
              </a:rPr>
              <a:t> → Excellent!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50-79% have partial success</a:t>
            </a:r>
            <a:r>
              <a:rPr b="0" i="0" lang="en" sz="1200">
                <a:solidFill>
                  <a:schemeClr val="dk1"/>
                </a:solidFill>
                <a:latin typeface="Calibri"/>
                <a:ea typeface="Calibri"/>
                <a:cs typeface="Calibri"/>
                <a:sym typeface="Calibri"/>
              </a:rPr>
              <a:t> → Pause and do a whole-class demonstration with your model, then have groups try again.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&lt;50% are successful</a:t>
            </a:r>
            <a:r>
              <a:rPr b="0" i="0" lang="en" sz="1200">
                <a:solidFill>
                  <a:schemeClr val="dk1"/>
                </a:solidFill>
                <a:latin typeface="Calibri"/>
                <a:ea typeface="Calibri"/>
                <a:cs typeface="Calibri"/>
                <a:sym typeface="Calibri"/>
              </a:rPr>
              <a:t> → STOP and reteach systematically: review helicase function, leading strand, lagging strand separately before combining.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cycle:</a:t>
            </a:r>
            <a:r>
              <a:rPr b="0" i="0" lang="en" sz="1200">
                <a:solidFill>
                  <a:schemeClr val="dk1"/>
                </a:solidFill>
                <a:latin typeface="Calibri"/>
                <a:ea typeface="Calibri"/>
                <a:cs typeface="Calibri"/>
                <a:sym typeface="Calibri"/>
              </a:rPr>
              <a:t> This process happens during S-phase before cell division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Growth and repair:</a:t>
            </a:r>
            <a:r>
              <a:rPr b="0" i="0" lang="en" sz="1200">
                <a:solidFill>
                  <a:schemeClr val="dk1"/>
                </a:solidFill>
                <a:latin typeface="Calibri"/>
                <a:ea typeface="Calibri"/>
                <a:cs typeface="Calibri"/>
                <a:sym typeface="Calibri"/>
              </a:rPr>
              <a:t> Every time your body grows or heals, cells replicate DNA this way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Heredity:</a:t>
            </a:r>
            <a:r>
              <a:rPr b="0" i="0" lang="en" sz="1200">
                <a:solidFill>
                  <a:schemeClr val="dk1"/>
                </a:solidFill>
                <a:latin typeface="Calibri"/>
                <a:ea typeface="Calibri"/>
                <a:cs typeface="Calibri"/>
                <a:sym typeface="Calibri"/>
              </a:rPr>
              <a:t> DNA replication ensures genetic information passes to daughter cells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Next slide will formalize the steps in a summary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HS-LS1-4 (Use models to illustrate mechanisms of feedback), HS-LS3-1 (Ask questions about role of DNA)</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step-by-step instruction card they can follow while building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Add complexity: "Show where primase would add RNA primers. Show where DNA polymerase I would remove primers and fill gaps with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is ideal—full hands-on synthesis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Encourage them to sketch their model in their notebook alongside the physical modeling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early:</a:t>
            </a:r>
            <a:r>
              <a:rPr b="0" i="0" lang="en" sz="1200">
                <a:solidFill>
                  <a:schemeClr val="dk1"/>
                </a:solidFill>
                <a:latin typeface="Calibri"/>
                <a:ea typeface="Calibri"/>
                <a:cs typeface="Calibri"/>
                <a:sym typeface="Calibri"/>
              </a:rPr>
              <a:t> Challenge: "Model replication at TWO replication forks moving in opposite directions (bidirectional replication from one origin)"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comprehensive modeling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CULMINATION of the entire activity. Students have learned about: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structure (Slides 8-17)</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Individual enzymes (Slides 19-21, 23-24)</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leading/lagging problem and solution (Slides 25-28)</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they APPLY all that knowledge in a coordinated, multi-step process. This synthesis activity: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Reveals gaps in understanding (if students can't model it, they don't fully understand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Creates memorable kinesthetic experience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Demonstrates mastery through application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Prepares students for formal assessment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often takes longer than expected because the process is complex. Budget at least 8-10 minutes. If you're running short on time, you could shorten earlier slides, but try to preserve this synthesis activity—it's the heart of the lesson.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Group dynamics: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sure ALL group members participate. Rotate roles: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One student positions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Another builds leading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Another builds lagging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explain the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semi-conservative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term 'semi-conservative' was confirmed by the Meselson-Stahl experiment in 1958. They used heavy nitrogen isotopes to track old vs. new DNA strands and proved that each new double helix contains one old strand and one new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Photo opportunity: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photos of student models in action. These make great documentation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 reports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Newsletters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Showcasing student learning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successfully modeled the entire replication process hands-on. Now let's step back and look at a formalized, written summary of the complete replication process with all the steps clearly labeled."</a:t>
            </a:r>
            <a:endParaRPr/>
          </a:p>
          <a:p>
            <a:pPr indent="0" lvl="0" marL="0" rtl="0" algn="l">
              <a:spcBef>
                <a:spcPts val="0"/>
              </a:spcBef>
              <a:spcAft>
                <a:spcPts val="0"/>
              </a:spcAft>
              <a:buNone/>
            </a:pPr>
            <a:br>
              <a:rPr lang="en"/>
            </a:br>
            <a:endParaRPr/>
          </a:p>
        </p:txBody>
      </p:sp>
      <p:sp>
        <p:nvSpPr>
          <p:cNvPr id="1290" name="Google Shape;1290;g3f7e70eff46_0_445: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9" name="Shape 1379"/>
        <p:cNvGrpSpPr/>
        <p:nvPr/>
      </p:nvGrpSpPr>
      <p:grpSpPr>
        <a:xfrm>
          <a:off x="0" y="0"/>
          <a:ext cx="0" cy="0"/>
          <a:chOff x="0" y="0"/>
          <a:chExt cx="0" cy="0"/>
        </a:xfrm>
      </p:grpSpPr>
      <p:sp>
        <p:nvSpPr>
          <p:cNvPr id="1380" name="Google Shape;1380;g3f7e70eff46_0_53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381" name="Google Shape;1381;g3f7e70eff46_0_536: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guides students </a:t>
            </a:r>
            <a:r>
              <a:rPr b="1" i="0" lang="en" sz="1200">
                <a:solidFill>
                  <a:schemeClr val="dk1"/>
                </a:solidFill>
                <a:latin typeface="Calibri"/>
                <a:ea typeface="Calibri"/>
                <a:cs typeface="Calibri"/>
                <a:sym typeface="Calibri"/>
              </a:rPr>
              <a:t>in discovering the lagging-strand solution</a:t>
            </a:r>
            <a:r>
              <a:rPr b="0" i="0" lang="en" sz="1200">
                <a:solidFill>
                  <a:schemeClr val="dk1"/>
                </a:solidFill>
                <a:latin typeface="Calibri"/>
                <a:ea typeface="Calibri"/>
                <a:cs typeface="Calibri"/>
                <a:sym typeface="Calibri"/>
              </a:rPr>
              <a:t> through hands-on problem-solving.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State the problem clearly: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problem statement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"Problem: DNA polymerase MUST build 5'→3', but on the bottom strand, this direction points AWAY from the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the cell still needs to copy this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challenge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green question: </a:t>
            </a:r>
            <a:r>
              <a:rPr b="1" i="0" lang="en" sz="1200">
                <a:solidFill>
                  <a:schemeClr val="dk1"/>
                </a:solidFill>
                <a:latin typeface="Calibri"/>
                <a:ea typeface="Calibri"/>
                <a:cs typeface="Calibri"/>
                <a:sym typeface="Calibri"/>
              </a:rPr>
              <a:t>"How can the cell solve this? What are some potential solutions?"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thinking time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to your partner. Brainstorm: How could the cell copy the difficult strand, given the constraint that polymerase must build 5'→3' but can't follow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 creatively! Use your models to test ideas. You have 2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listen to ideas: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discuss, listen for creative solutions: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 if it builds little pieces at a time?"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if polymerase starts farther ahead and builds backward toward helicase?"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if it builds in short chunks instead of one long strand?"</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if there are multiple polymerases working on small sections?"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Facilitate whole-class brainstorm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hear some ideas. What solutions did you come up with?"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pairs. Chart ideas on the board without judging.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student proposals: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in short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Have multiple polymerases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Start ahead and build toward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Wait until helicase is done, then build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 creative thinking: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are excellent ideas! Several of you proposed building in SHORT PIECES. That's exactly what cells do! Let's test it."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the hands-on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from the slide: </a:t>
            </a:r>
            <a:r>
              <a:rPr b="1" i="0" lang="en" sz="1200">
                <a:solidFill>
                  <a:schemeClr val="dk1"/>
                </a:solidFill>
                <a:latin typeface="Calibri"/>
                <a:ea typeface="Calibri"/>
                <a:cs typeface="Calibri"/>
                <a:sym typeface="Calibri"/>
              </a:rPr>
              <a:t>"Test different techniques. Hint: try building short segments at a time."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your models. Try to copy the bottom strand by building SHORT PIECES instead of one long continuous strand. See if this workaround solves the directional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4-5 minutes to test this. Work with your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guide discovery: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use guiding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"Start a short distance away from the helicase. Build a short piece (3-4 nucleotides) toward the helicase. Does that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"Now move farther away from helicase and start another short piece. Build toward helicase again."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"Can you build multiple short pieces this way, all building 5'→3' but in the direction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the "aha" moment: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realizing: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"Oh! If I build short pieces, I can build 5'→3' AND toward the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 start farther away and build backward toward where helicase was!"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 need multiple pieces that get joined together later!"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insight to facilitate: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"You're building BACKWARD relative to the overall replication direction, but each SHORT PIECE is still built 5'→3'. It's like writing your name backward—you still write each letter from left to right (5'→3'), but you place the letters in reverse order!"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Bring class together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talk about what you discovered. Did building short pieces solve the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"Yes! We can build short pieces, each 5'→3', in the direction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the solution: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discovered the cell's solution! On the difficult strand, DNA polymerase builds in SHORT PIECES called </a:t>
            </a:r>
            <a:r>
              <a:rPr b="1" i="0" lang="en" sz="1200">
                <a:solidFill>
                  <a:schemeClr val="dk1"/>
                </a:solidFill>
                <a:latin typeface="Calibri"/>
                <a:ea typeface="Calibri"/>
                <a:cs typeface="Calibri"/>
                <a:sym typeface="Calibri"/>
              </a:rPr>
              <a:t>Okazaki fragments</a:t>
            </a:r>
            <a:r>
              <a:rPr b="0" i="0" lang="en" sz="1200">
                <a:solidFill>
                  <a:schemeClr val="dk1"/>
                </a:solidFill>
                <a:latin typeface="Calibri"/>
                <a:ea typeface="Calibri"/>
                <a:cs typeface="Calibri"/>
                <a:sym typeface="Calibri"/>
              </a:rPr>
              <a:t> (named after the scientists who discovered them). Each piece is built 5'→3', but the pieces are oriented toward the helicase—opposite to the overall direction of replication fork movement."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 instead of one long continuous strand, this strand is built in many short pieces that later get joined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key vocabulary: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Okazaki fragments</a:t>
            </a:r>
            <a:r>
              <a:rPr b="0" i="0" lang="en" sz="1200">
                <a:solidFill>
                  <a:schemeClr val="dk1"/>
                </a:solidFill>
                <a:latin typeface="Calibri"/>
                <a:ea typeface="Calibri"/>
                <a:cs typeface="Calibri"/>
                <a:sym typeface="Calibri"/>
              </a:rPr>
              <a:t> = short DNA pieces built on the lagging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Typically 100-200 nucleotides long in eukaryotes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ligase</a:t>
            </a:r>
            <a:r>
              <a:rPr b="0" i="0" lang="en" sz="1200">
                <a:solidFill>
                  <a:schemeClr val="dk1"/>
                </a:solidFill>
                <a:latin typeface="Calibri"/>
                <a:ea typeface="Calibri"/>
                <a:cs typeface="Calibri"/>
                <a:sym typeface="Calibri"/>
              </a:rPr>
              <a:t> = enzyme that joins the fragments together (mention briefly; will explore more on next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reinforcement: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Top (continuous):    ==================&gt;  (one long piece)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Bottom (pieces):     ===&gt; ===&gt; ===&gt; ===&gt;  (short pieces toward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  (each built 5'→3')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"See? Each piece is built 5'→3' (left to right in the diagram), but they're positioned right-to-left, toward the helicase."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CREATE / SYNTHESIZE / PROBLEM-SOLVE]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authentic problem-solving: identifying constraints, brainstorming solutions, testing hypotheses. They discover that discontinuous synthesis resolves the directional conflict. They manipulate models to build multiple short pieces, each 5'→3', but positioned toward helicase. They experience the "aha" moment of realizing short pieces CAN satisfy both constraints (5'→3' synthesis + copying toward helicase). Students learn through discovery rather than being told, creating deeper understanding and better retention.</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Okazaki fragment is built 3'→5' since they go 'backward'" (confusing overall direction with synthesis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"Okazaki fragments are mistakes that need to be fixed" (not understanding this is the NORMAL mechanism)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lagging strand ends up incomplete or inferior" (not understanding fragments are joined into a complete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"Okazaki fragments stay separated forever" (not understanding DNA ligase joins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Each fragment is still 5'→3':</a:t>
            </a:r>
            <a:r>
              <a:rPr b="0" i="0" lang="en" sz="1200">
                <a:solidFill>
                  <a:schemeClr val="dk1"/>
                </a:solidFill>
                <a:latin typeface="Calibri"/>
                <a:ea typeface="Calibri"/>
                <a:cs typeface="Calibri"/>
                <a:sym typeface="Calibri"/>
              </a:rPr>
              <a:t> "This is the key insight: EACH individual Okazaki fragment is built 5'→3'. But the PLACEMENT of fragments is toward the helicase. Think of it like writing words backward: each letter is still written normally (left to right), but you place the letters in reverse order. Same with Okazaki fragments—each piece is built 5'→3', but pieces are positioned 'backward' relative to replication fork movement."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normal, not a mistake:</a:t>
            </a:r>
            <a:r>
              <a:rPr b="0" i="0" lang="en" sz="1200">
                <a:solidFill>
                  <a:schemeClr val="dk1"/>
                </a:solidFill>
                <a:latin typeface="Calibri"/>
                <a:ea typeface="Calibri"/>
                <a:cs typeface="Calibri"/>
                <a:sym typeface="Calibri"/>
              </a:rPr>
              <a:t> "Okazaki fragments aren't errors—this is the NORMAL way the lagging strand is replicated. Every time your cells divide, billions of Okazaki fragments are made and joined together. It's a routine part of DNA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Fragments get joined:</a:t>
            </a:r>
            <a:r>
              <a:rPr b="0" i="0" lang="en" sz="1200">
                <a:solidFill>
                  <a:schemeClr val="dk1"/>
                </a:solidFill>
                <a:latin typeface="Calibri"/>
                <a:ea typeface="Calibri"/>
                <a:cs typeface="Calibri"/>
                <a:sym typeface="Calibri"/>
              </a:rPr>
              <a:t> "The fragments don't stay separated. An enzyme called DNA ligase 'glues' them together by forming bonds between adjacent fragments. The final result is one continuous strand, just like the leading strand—you can't tell which strand was made continuously vs. in pieces."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your own model to show the class: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Continuous strand (leading):</a:t>
            </a:r>
            <a:r>
              <a:rPr b="0" i="0" lang="en" sz="1200">
                <a:solidFill>
                  <a:schemeClr val="dk1"/>
                </a:solidFill>
                <a:latin typeface="Calibri"/>
                <a:ea typeface="Calibri"/>
                <a:cs typeface="Calibri"/>
                <a:sym typeface="Calibri"/>
              </a:rPr>
              <a:t> "On the top strand, I start here (point near helicase) and build continuously, following helicase. One long piece."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Discontinuous strand (lagging):</a:t>
            </a:r>
            <a:r>
              <a:rPr b="0" i="0" lang="en" sz="1200">
                <a:solidFill>
                  <a:schemeClr val="dk1"/>
                </a:solidFill>
                <a:latin typeface="Calibri"/>
                <a:ea typeface="Calibri"/>
                <a:cs typeface="Calibri"/>
                <a:sym typeface="Calibri"/>
              </a:rPr>
              <a:t> "On the bottom strand, I start HERE (point away from helicase), build a short piece toward helicase (demonstrate). Now I move to HERE (point farther away), build another short piece toward helicase. And HERE (even farther), another piece. Multiple short pieces, all built 5'→3', all directed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on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a detailed diagram: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Leading: =================&gt; (continuous)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Lagging: &lt;== &lt;== &lt;== &lt;==    (each arrow is one Okazaki fragment)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1       2      3      4      (built in this order: 1, 2, 3, 4)</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"Polymerase builds fragment 1 first (farthest from helicase), then fragment 2, then fragment 3, then fragment 4 (closest to helicase). Each is built 5'→3', but they're synthesized in reverse order relative to fork movement."</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Observe during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students successfully building short pieces on the lagging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building each piece 5'→3' (correct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pieces oriented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one Okazaki fragment. Which direction is it built?" (5'→3')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where you'd build the NEXT Okazaki fragment." (Farther from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are these pieces built 'backward' relative to replication?" (Because helicase moves away, so new pieces start farther from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concept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"True or false: Each Okazaki fragment is built 3'→5'."</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"FALSE! Each fragment is built 5'→3'. It's the PLACEMENT of fragments that's 'backward,' not the synthesis direction of individual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understand discontinuous synthesis solves the problem</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think fragments are built 3'→5'</a:t>
            </a:r>
            <a:r>
              <a:rPr b="0" i="0" lang="en" sz="1200">
                <a:solidFill>
                  <a:schemeClr val="dk1"/>
                </a:solidFill>
                <a:latin typeface="Calibri"/>
                <a:ea typeface="Calibri"/>
                <a:cs typeface="Calibri"/>
                <a:sym typeface="Calibri"/>
              </a:rPr>
              <a:t> → Clarify: "Let me be very clear: DNA polymerase ALWAYS builds 5'→3'. It cannot build 3'→5'. Each Okazaki fragment is built 5'→3'. But the fragments are POSITIONED toward the helicase, which makes them oriented opposite to the replication fork movement overall."</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Creative problem-solving:</a:t>
            </a:r>
            <a:r>
              <a:rPr b="0" i="0" lang="en" sz="1200">
                <a:solidFill>
                  <a:schemeClr val="dk1"/>
                </a:solidFill>
                <a:latin typeface="Calibri"/>
                <a:ea typeface="Calibri"/>
                <a:cs typeface="Calibri"/>
                <a:sym typeface="Calibri"/>
              </a:rPr>
              <a:t> Demonstrates how biological systems solve structural constraints creatively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Engineering:</a:t>
            </a:r>
            <a:r>
              <a:rPr b="0" i="0" lang="en" sz="1200">
                <a:solidFill>
                  <a:schemeClr val="dk1"/>
                </a:solidFill>
                <a:latin typeface="Calibri"/>
                <a:ea typeface="Calibri"/>
                <a:cs typeface="Calibri"/>
                <a:sym typeface="Calibri"/>
              </a:rPr>
              <a:t> Workarounds and creative solutions within constraints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History of science:</a:t>
            </a:r>
            <a:r>
              <a:rPr b="0" i="0" lang="en" sz="1200">
                <a:solidFill>
                  <a:schemeClr val="dk1"/>
                </a:solidFill>
                <a:latin typeface="Calibri"/>
                <a:ea typeface="Calibri"/>
                <a:cs typeface="Calibri"/>
                <a:sym typeface="Calibri"/>
              </a:rPr>
              <a:t> Okazaki fragments were discovered in 1968 by Reiji and Tsuneko Okazaki</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Applies understanding from Slide 26 (why problem exists) to create solution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6 (Constructing explanations), Crosscutting Concept 6 (Structure and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template showing where to place fragments: "Start here (mark), build 3 nucleotides toward helicase. Now start here (mark farther away), build 3 more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might the cell COORDINATE leading and lagging strand synthesis so they happen at roughly the same rate?" (This introduces the concept of the replisome—the protein complex that coordinates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different colored nucleotides for each Okazaki fragment to visually distinguish the pieces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Have them physically build 4-5 separate Okazaki fragments and then line them up to show how they'd be joined</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Okazaki fragment discovery (historical context):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1960s, scientists Reiji and Tsuneko Okazaki discovered these short DNA pieces while studying replication in bacteria. They found radioactive 'pulses' of newly synthesized DNA that were short fragments, not long strands. This proved that one strand is synthesized discontinuously. It was a major breakthrough in understanding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Size of Okazaki fragments: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Bacteria:</a:t>
            </a:r>
            <a:r>
              <a:rPr b="0" i="0" lang="en" sz="1200">
                <a:solidFill>
                  <a:schemeClr val="dk1"/>
                </a:solidFill>
                <a:latin typeface="Calibri"/>
                <a:ea typeface="Calibri"/>
                <a:cs typeface="Calibri"/>
                <a:sym typeface="Calibri"/>
              </a:rPr>
              <a:t> 1,000-2,000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Eukaryotes (humans):</a:t>
            </a:r>
            <a:r>
              <a:rPr b="0" i="0" lang="en" sz="1200">
                <a:solidFill>
                  <a:schemeClr val="dk1"/>
                </a:solidFill>
                <a:latin typeface="Calibri"/>
                <a:ea typeface="Calibri"/>
                <a:cs typeface="Calibri"/>
                <a:sym typeface="Calibri"/>
              </a:rPr>
              <a:t> 100-200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"Okazaki fragments are longer in bacteria than in humans, possibly because bacterial DNA isn't wrapped around histones, making it easier to synthesize longer pieces."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ligase (preview):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fragments are built, an enzyme called DNA ligase joins them together by forming bonds between the 3' end of one fragment and the 5' end of the next. We'll formalize this on the next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Troubleshooting: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build pieces in the wrong direction on the lagging strand (toward the helicase)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"Check the arrow on each piece. It should point AWAY from the helicase, not toward it. Each piece builds 5'→3', but the 5' end should be closer to the helicase than the 3' end."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don't understand why this is "backward"</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"Imagine you're walking forward (helicase moving right). On one side of you, a friend walks forward with you (leading strand—continuous). On the other side, another friend walks backward relative to you, but each STEP they take is still forward (each Okazaki fragment is 5'→3'), they're just taking steps in reverse order. That's lagging strand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discovered the solution: short pieces! Now let's formalize this with the proper terminology and understand the TWO different copying strategies the cell uses—continuous and discontinuous."</a:t>
            </a:r>
            <a:endParaRPr/>
          </a:p>
          <a:p>
            <a:pPr indent="0" lvl="0" marL="0" rtl="0" algn="l">
              <a:spcBef>
                <a:spcPts val="0"/>
              </a:spcBef>
              <a:spcAft>
                <a:spcPts val="0"/>
              </a:spcAft>
              <a:buNone/>
            </a:pPr>
            <a:r>
              <a:t/>
            </a:r>
            <a:endParaRPr/>
          </a:p>
        </p:txBody>
      </p:sp>
      <p:sp>
        <p:nvSpPr>
          <p:cNvPr id="1382" name="Google Shape;1382;g3f7e70eff46_0_536: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9" name="Shape 1469"/>
        <p:cNvGrpSpPr/>
        <p:nvPr/>
      </p:nvGrpSpPr>
      <p:grpSpPr>
        <a:xfrm>
          <a:off x="0" y="0"/>
          <a:ext cx="0" cy="0"/>
          <a:chOff x="0" y="0"/>
          <a:chExt cx="0" cy="0"/>
        </a:xfrm>
      </p:grpSpPr>
      <p:sp>
        <p:nvSpPr>
          <p:cNvPr id="1470" name="Google Shape;1470;g3f7e70eff46_0_62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471" name="Google Shape;1471;g3f7e70eff46_0_625: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formalizes helicase function</a:t>
            </a:r>
            <a:r>
              <a:rPr b="0" i="0" lang="en" sz="1200">
                <a:solidFill>
                  <a:schemeClr val="dk1"/>
                </a:solidFill>
                <a:latin typeface="Calibri"/>
                <a:ea typeface="Calibri"/>
                <a:cs typeface="Calibri"/>
                <a:sym typeface="Calibri"/>
              </a:rPr>
              <a:t> with diagrams and scientific vocabulary, building on hands-on exploration from Slide 20.</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 to formalization: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explored helicase hands-on. Now let's formalize what you discovered with scientific diagrams and vocabulary. This slide will help you create a clear reference in your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 through the helicase functions: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slide and read the bullet points under "Helicase Function":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"Breaks the hydrogen bonds between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"Separates the two DNA strands (unzips the double helix)"</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"Creates the replication fork where copying happens"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"Moves along the DNA as replication continues"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each point: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"Breaks hydrogen bonds between base pairs"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"Remember the A-T and G-C connections? Those are held together by HYDROGEN BONDS—weak bonds. Helicase breaks these bonds to separate the strands."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"Important: It does NOT break the sugar-phosphate backbone. The backbone stays intact!"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"Separates the two DNA strands"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"You saw this with your model—double helix in, two single strands out. This is called 'unzipping' because it's like opening a zipper."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"Creates the replication fork"</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"The Y-shaped structure where DNA is being unwound is the replication fork. This is where replication actively happens."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"Moves along the DNA"</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"Helicase doesn't just unzip one spot and stop. It's like a molecular motor—it moves continuously along the DNA, opening up the double helix as it goes."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sketching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sketching task: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"Sketch and label the following in your notebook:"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double helix before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enzyme (draw as a circle or hexagon)"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strands separating at the replication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"Label: 'hydrogen bonds broken,' 'replication fork,' 'template strands exposed'"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 for the sketch:</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quick scientific sketch—not artwork. It should take 2-3 minutes. Focus on LABELS and ACCURACY, not perfect drawing."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Model what you expect (draw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template strands exposed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(O)  ← helicase (circle)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hydrogen bonds broken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double helix before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"Something like this! Simple shapes, clear labels. That's all you need."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"Begin your sketch now.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check sketches: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Double helix shown before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represented (circle, hexagon, or simple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Fork/Y-shape showing separation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All required labels present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real-time feedback: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 labels! I see your drawing, but I need to see the vocabulary words."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the replication fork—the Y-shape where strands separate."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"Great! I can clearly see all the parts and they're labeled."</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CREATE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transition from hands-on model to abstract diagram, practicing representational translation. They learn formal vocabulary (hydrogen bonds, replication fork, template strands) and connect it to previous observations. They create a labeled scientific diagram demonstrating spatial understanding of helicase function. Students practice scientific drawing conventions: simple shapes, clear labels, accurate representation. They build a notebook reference they can use for future study and assessment.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draw: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cutting the DNA backbone in half (confusion about what breaks)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Strands completely separated along entire length (not understanding localized unwinding)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as a static object (not understanding it's a moving molecular motor)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fork with parallel strands (forgetting antiparallel orientation)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Hydrogen bonds, not backbone:</a:t>
            </a:r>
            <a:r>
              <a:rPr b="0" i="0" lang="en" sz="1200">
                <a:solidFill>
                  <a:schemeClr val="dk1"/>
                </a:solidFill>
                <a:latin typeface="Calibri"/>
                <a:ea typeface="Calibri"/>
                <a:cs typeface="Calibri"/>
                <a:sym typeface="Calibri"/>
              </a:rPr>
              <a:t> "Make sure your diagram shows that helicase breaks the CONNECTIONS between bases (hydrogen bonds), NOT the backbone. The backbone stays continuous!"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Localized unwinding:</a:t>
            </a:r>
            <a:r>
              <a:rPr b="0" i="0" lang="en" sz="1200">
                <a:solidFill>
                  <a:schemeClr val="dk1"/>
                </a:solidFill>
                <a:latin typeface="Calibri"/>
                <a:ea typeface="Calibri"/>
                <a:cs typeface="Calibri"/>
                <a:sym typeface="Calibri"/>
              </a:rPr>
              <a:t> "Helicase creates a localized replication fork—it's not unzipping the entire chromosome at once. Just a small region (the fork) is unwound at any given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Dynamic process:</a:t>
            </a:r>
            <a:r>
              <a:rPr b="0" i="0" lang="en" sz="1200">
                <a:solidFill>
                  <a:schemeClr val="dk1"/>
                </a:solidFill>
                <a:latin typeface="Calibri"/>
                <a:ea typeface="Calibri"/>
                <a:cs typeface="Calibri"/>
                <a:sym typeface="Calibri"/>
              </a:rPr>
              <a:t> "Your sketch is a 'snapshot,' but remember that helicase is moving. In real time, it's constantly moving along DNA, creating more and more fork as it goes."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Reference student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back at your model from Slide 20. That's what you're drawing! Your foam model showed helicase separating strands—now you're drawing that same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a professional diagram showing what you're sketching. Notice the labels—those are the same labels you're adding."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your own sketch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students through your board sketch step by step: "First I draw the double helix at the bottom. Then I draw helicase as a circle. Then I show the fork—two strands diverging. Then I add labels."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scan of notebooks: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quickly assess: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Does the sketch show double helix → helicase → separated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all four required labels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Is the spatial relationship accurate (fork shape)?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replication fork in your drawing. Now point to where hydrogen bonds are broken."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notebooks so I can see your sketches." (Scan the room—you should see Y-shapes with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common errors appear: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Address them immediately: "I'm seeing some sketches where the backbone looks cut. Remember—helicase doesn't cut the backbone! It only breaks the hydrogen bonds between bases. Revise if needed."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have accurate labeled diagrams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incomplete/incorrect diagrams</a:t>
            </a:r>
            <a:r>
              <a:rPr b="0" i="0" lang="en" sz="1200">
                <a:solidFill>
                  <a:schemeClr val="dk1"/>
                </a:solidFill>
                <a:latin typeface="Calibri"/>
                <a:ea typeface="Calibri"/>
                <a:cs typeface="Calibri"/>
                <a:sym typeface="Calibri"/>
              </a:rPr>
              <a:t> → Pause and draw a model diagram on the board together as a class, having students copy it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exploration:</a:t>
            </a:r>
            <a:r>
              <a:rPr b="0" i="0" lang="en" sz="1200">
                <a:solidFill>
                  <a:schemeClr val="dk1"/>
                </a:solidFill>
                <a:latin typeface="Calibri"/>
                <a:ea typeface="Calibri"/>
                <a:cs typeface="Calibri"/>
                <a:sym typeface="Calibri"/>
              </a:rPr>
              <a:t> Formalizes what students discovered in Slide 20</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Reinforces hydrogen bonds vs. covalent bonds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Scientific communication:</a:t>
            </a:r>
            <a:r>
              <a:rPr b="0" i="0" lang="en" sz="1200">
                <a:solidFill>
                  <a:schemeClr val="dk1"/>
                </a:solidFill>
                <a:latin typeface="Calibri"/>
                <a:ea typeface="Calibri"/>
                <a:cs typeface="Calibri"/>
                <a:sym typeface="Calibri"/>
              </a:rPr>
              <a:t> Practices creating and labeling diagrams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Study skill:</a:t>
            </a:r>
            <a:r>
              <a:rPr b="0" i="0" lang="en" sz="1200">
                <a:solidFill>
                  <a:schemeClr val="dk1"/>
                </a:solidFill>
                <a:latin typeface="Calibri"/>
                <a:ea typeface="Calibri"/>
                <a:cs typeface="Calibri"/>
                <a:sym typeface="Calibri"/>
              </a:rPr>
              <a:t> Creates a reference students can review before assessments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 through diagrams)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partially completed diagram template—they just add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"Add arrows showing the direction helicase moves. Add a label showing where energy (ATP) is used."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artistic students:</a:t>
            </a:r>
            <a:r>
              <a:rPr b="0" i="0" lang="en" sz="1200">
                <a:solidFill>
                  <a:schemeClr val="dk1"/>
                </a:solidFill>
                <a:latin typeface="Calibri"/>
                <a:ea typeface="Calibri"/>
                <a:cs typeface="Calibri"/>
                <a:sym typeface="Calibri"/>
              </a:rPr>
              <a:t> Encourage more detailed drawings if time allows, but emphasize that SIMPLE sketches with good labels are perfectly acceptable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difficulties:</a:t>
            </a:r>
            <a:r>
              <a:rPr b="0" i="0" lang="en" sz="1200">
                <a:solidFill>
                  <a:schemeClr val="dk1"/>
                </a:solidFill>
                <a:latin typeface="Calibri"/>
                <a:ea typeface="Calibri"/>
                <a:cs typeface="Calibri"/>
                <a:sym typeface="Calibri"/>
              </a:rPr>
              <a:t> Allow them to label a pre-drawn diagram instead of creating their own</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sketching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Creating diagrams forces students to think spatially about molecular processes. They must decide: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goes where?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do parts relate spatially?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labels communicate the process?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cognitive work deepens understanding beyond passive reading/listening.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short on time, you can skip the sketching and just discuss the bullet points. But sketching provides valuable formative assessment and creates a study resource, so try to keep it if possible.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have a diagram showing helicase. The next slide asks you to create a similar diagram for DNA polymerase. By the end, you'll have both enzymes documented in your notebook!"</a:t>
            </a:r>
            <a:endParaRPr/>
          </a:p>
        </p:txBody>
      </p:sp>
      <p:sp>
        <p:nvSpPr>
          <p:cNvPr id="1472" name="Google Shape;1472;g3f7e70eff46_0_625: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g3f7e70eff46_0_67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521" name="Google Shape;1521;g3f7e70eff46_0_67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formalizes DNA polymerase function</a:t>
            </a:r>
            <a:r>
              <a:rPr b="0" i="0" lang="en" sz="1200">
                <a:solidFill>
                  <a:schemeClr val="dk1"/>
                </a:solidFill>
                <a:latin typeface="Calibri"/>
                <a:ea typeface="Calibri"/>
                <a:cs typeface="Calibri"/>
                <a:sym typeface="Calibri"/>
              </a:rPr>
              <a:t> with diagrams and vocabulary, parallel to Slide 23 for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just created a diagram for helicase. Now let's do the same for DNA polymerase—the enzyme that BUILDS new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 through the DNA polymerase functions: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slide and read the bullet points under "DNA Polymerase Function":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"Reads the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"Adds new nucleotides following base pairing rules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the new DNA strand one nucleotide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"Checks for mistakes (proofreading!)"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each point: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"Reads the template strand"</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"Polymerase doesn't randomly add bases. It READS the template strand and uses that information to determine what to add next."</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"If the template has A, polymerase knows to add T. If template has G, polymerase adds 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"Adds new nucleotides following base pairing rules"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"You practiced this with your model! The base pairing rules (A-T, G-C) ensure accuracy."</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"Polymerase only accepts the CORRECT nucleotide—its shape rejects incorrect ones."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"Builds the new DNA strand one nucleotide at a time"</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"This is sequential synthesis. Polymerase adds one nucleotide, moves forward, adds the next one, moves forward, repeats."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"It's like building a brick wall—one brick at a time, in order."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"Checks for mistakes (proofreading!)"</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"Polymerase has a 'proofreading' function. After adding a nucleotide, it checks: 'Is this correct?' If not, it backs up, removes the wrong one, and tries again."</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"This proofreading makes DNA replication incredibly accurate—we'll explore this more in the optional extension."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sketching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sketching task: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"Sketch and label the following in your notebook:"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 strand (label with several bases: A, T, G,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enzyme (draw as an oval or rectangle)"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 strand being built with complementary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"Arrow showing 5' to 3' direction of building"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"Label: 'template strand,' 'new strand,' 'base pairing (A-T, G-C),' '5' to 3'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"Again, simple sketch with clear labels.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Model what you expect (draw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5' ← 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         T-A-C-G    ← new strand being built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[Polymerase]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 A-T-G-C    ←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3' → 5'</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New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- 5' to 3' synthesis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Base pairing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the template strand with specific bases. Show the new strand with complementary bases. Show polymerase. Add labels. Include the 5'→3' direction arrow."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"Begin your sketch now.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check sketches: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Template strand shown with labeled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New strand shown with complementary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DNA polymerase represented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5'→3' direction arrow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All required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feedback: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template strand—label a few bases (A, T, G, C) on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complementary bases on the new strand. Do they match correctly?"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 an arrow showing 5'→3'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"Great! Your diagram clearly shows template-directed synthesis."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CREATE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create a second labeled diagram, now representing DNA polymerase function. They apply base pairing rules by showing complementary sequences. They represent directional synthesis (5'→3') with an arrow. They distinguish template strand (pre-existing) from new strand (being built). Students practice vocabulary: template, complementary, synthesis, proofreading, 5'→3'. They build a comprehensive notebook reference showing both major replication enzymes.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draw: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Both strands already complete (not showing synthesis in progress)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Random bases on new strand (not following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 directional arrow (forgetting 5'→3' synthesis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Polymerase creating nucleotides (not understanding it assembles existing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synthesis in progress:</a:t>
            </a:r>
            <a:r>
              <a:rPr b="0" i="0" lang="en" sz="1200">
                <a:solidFill>
                  <a:schemeClr val="dk1"/>
                </a:solidFill>
                <a:latin typeface="Calibri"/>
                <a:ea typeface="Calibri"/>
                <a:cs typeface="Calibri"/>
                <a:sym typeface="Calibri"/>
              </a:rPr>
              <a:t> "Your diagram should show the new strand PARTIALLY built—not complete. Show that polymerase is ADDING nucleotides, not that it's finished."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base pairing:</a:t>
            </a:r>
            <a:r>
              <a:rPr b="0" i="0" lang="en" sz="1200">
                <a:solidFill>
                  <a:schemeClr val="dk1"/>
                </a:solidFill>
                <a:latin typeface="Calibri"/>
                <a:ea typeface="Calibri"/>
                <a:cs typeface="Calibri"/>
                <a:sym typeface="Calibri"/>
              </a:rPr>
              <a:t> "Make sure your new strand bases are COMPLEMENTARY to the template. If template is A-T-G, new strand should be T-A-C. Check each pair!"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 matters:</a:t>
            </a:r>
            <a:r>
              <a:rPr b="0" i="0" lang="en" sz="1200">
                <a:solidFill>
                  <a:schemeClr val="dk1"/>
                </a:solidFill>
                <a:latin typeface="Calibri"/>
                <a:ea typeface="Calibri"/>
                <a:cs typeface="Calibri"/>
                <a:sym typeface="Calibri"/>
              </a:rPr>
              <a:t> "Add the 5'→3' arrow! This shows that polymerase builds in a specific direction. We'll explore why this matters in the next few slides."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Reference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back at Slide 21 where you used DNA polymerase. Your diagram should show what you did with the model—positioning polymerase on a template and adding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what a professional diagram looks like. Notice the labels—those are the same labels you're adding."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board sketch as scaffold: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"I've drawn an example on the board. Yours can look similar to this."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scan: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quickly check: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bases complementary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Is 5'→3' arrow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all required labels included?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template strand. Now show me the new strand. Are they complementary?"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arrow showing synthesis direction. Which direction is it?"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notebooks. I should see template strands with labels, new strands with complementary bases, and directional arrows."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have accurate diagrams with correct base pairing</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errors</a:t>
            </a:r>
            <a:r>
              <a:rPr b="0" i="0" lang="en" sz="1200">
                <a:solidFill>
                  <a:schemeClr val="dk1"/>
                </a:solidFill>
                <a:latin typeface="Calibri"/>
                <a:ea typeface="Calibri"/>
                <a:cs typeface="Calibri"/>
                <a:sym typeface="Calibri"/>
              </a:rPr>
              <a:t> → Pause and correct: "I'm seeing some base pairing errors. Let's review: A pairs with T, G pairs with C. Check your diagram and fix any mismatches."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exploration:</a:t>
            </a:r>
            <a:r>
              <a:rPr b="0" i="0" lang="en" sz="1200">
                <a:solidFill>
                  <a:schemeClr val="dk1"/>
                </a:solidFill>
                <a:latin typeface="Calibri"/>
                <a:ea typeface="Calibri"/>
                <a:cs typeface="Calibri"/>
                <a:sym typeface="Calibri"/>
              </a:rPr>
              <a:t> Formalizes Slide 21 hands-on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Information transfer:</a:t>
            </a:r>
            <a:r>
              <a:rPr b="0" i="0" lang="en" sz="1200">
                <a:solidFill>
                  <a:schemeClr val="dk1"/>
                </a:solidFill>
                <a:latin typeface="Calibri"/>
                <a:ea typeface="Calibri"/>
                <a:cs typeface="Calibri"/>
                <a:sym typeface="Calibri"/>
              </a:rPr>
              <a:t> Template → new strand (information copying)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Directionality:</a:t>
            </a:r>
            <a:r>
              <a:rPr b="0" i="0" lang="en" sz="1200">
                <a:solidFill>
                  <a:schemeClr val="dk1"/>
                </a:solidFill>
                <a:latin typeface="Calibri"/>
                <a:ea typeface="Calibri"/>
                <a:cs typeface="Calibri"/>
                <a:sym typeface="Calibri"/>
              </a:rPr>
              <a:t> Introduces 5'→3' formally (critical for next section)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diagram prepares students for understanding leading/lagging strand differences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(Models), HS-LS1-1 (Structure determines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template with bases already filled in—they just draw polymerase, new strand, and add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"Add a label showing where the 3' OH group is (where the next nucleotide attaches). Show the proofreading function with a second diagram."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need support with base pairing:</a:t>
            </a:r>
            <a:r>
              <a:rPr b="0" i="0" lang="en" sz="1200">
                <a:solidFill>
                  <a:schemeClr val="dk1"/>
                </a:solidFill>
                <a:latin typeface="Calibri"/>
                <a:ea typeface="Calibri"/>
                <a:cs typeface="Calibri"/>
                <a:sym typeface="Calibri"/>
              </a:rPr>
              <a:t> Provide a reference card showing A↔T,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spatial reasoning challenges:</a:t>
            </a:r>
            <a:r>
              <a:rPr b="0" i="0" lang="en" sz="1200">
                <a:solidFill>
                  <a:schemeClr val="dk1"/>
                </a:solidFill>
                <a:latin typeface="Calibri"/>
                <a:ea typeface="Calibri"/>
                <a:cs typeface="Calibri"/>
                <a:sym typeface="Calibri"/>
              </a:rPr>
              <a:t> Show multiple examples on document camera before they start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diagram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diagram sets up understanding of the PROBLEM that leads to leading vs. lagging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Polymerase builds 5'→3' (shown in this diagram)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strands are antiparallel (learned in Slide 17)</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Therefore:</a:t>
            </a:r>
            <a:r>
              <a:rPr b="0" i="0" lang="en" sz="1200">
                <a:solidFill>
                  <a:schemeClr val="dk1"/>
                </a:solidFill>
                <a:latin typeface="Calibri"/>
                <a:ea typeface="Calibri"/>
                <a:cs typeface="Calibri"/>
                <a:sym typeface="Calibri"/>
              </a:rPr>
              <a:t> The two strands can't BOTH be copied 5'→3' in the same direction relative to the replication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need this diagram as a reference when that complexity is introduced next.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to 3' direction emphasis: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sure EVERY student includes the 5'→3' arrow. This is non-negotiable because it's essential for understanding the next slides.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check: Do you have an arrow showing 5' to 3'? If not, add it now!"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Proofreading mention: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first time proofreading is explicitly mentioned (it will be explored in depth in Extension 2). For now, just introduce the concept: "Polymerase doesn't just build blindly—it checks its work! This makes replication very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have diagrams for BOTH enzymes. You understand how they work individually. But here's the challenge: What happens when you try to use BOTH enzymes TOGETHER to copy BOTH strands at the same time? Let's find out!"</a:t>
            </a:r>
            <a:endParaRPr/>
          </a:p>
          <a:p>
            <a:pPr indent="0" lvl="0" marL="0" rtl="0" algn="l">
              <a:spcBef>
                <a:spcPts val="0"/>
              </a:spcBef>
              <a:spcAft>
                <a:spcPts val="0"/>
              </a:spcAft>
              <a:buNone/>
            </a:pPr>
            <a:r>
              <a:t/>
            </a:r>
            <a:endParaRPr/>
          </a:p>
        </p:txBody>
      </p:sp>
      <p:sp>
        <p:nvSpPr>
          <p:cNvPr id="1522" name="Google Shape;1522;g3f7e70eff46_0_67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6b37478c37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36b37478c37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g3f7e70eff46_0_7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3" name="Google Shape;1563;g3f7e70eff46_0_7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6" name="Shape 1566"/>
        <p:cNvGrpSpPr/>
        <p:nvPr/>
      </p:nvGrpSpPr>
      <p:grpSpPr>
        <a:xfrm>
          <a:off x="0" y="0"/>
          <a:ext cx="0" cy="0"/>
          <a:chOff x="0" y="0"/>
          <a:chExt cx="0" cy="0"/>
        </a:xfrm>
      </p:grpSpPr>
      <p:sp>
        <p:nvSpPr>
          <p:cNvPr id="1567" name="Google Shape;1567;g3f7e70eff46_0_71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568" name="Google Shape;1568;g3f7e70eff46_0_719: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introduces </a:t>
            </a:r>
            <a:r>
              <a:rPr b="1" i="0" lang="en" sz="1200">
                <a:solidFill>
                  <a:schemeClr val="dk1"/>
                </a:solidFill>
                <a:latin typeface="Calibri"/>
                <a:ea typeface="Calibri"/>
                <a:cs typeface="Calibri"/>
                <a:sym typeface="Calibri"/>
              </a:rPr>
              <a:t>Extension 1</a:t>
            </a:r>
            <a:r>
              <a:rPr b="0" i="0" lang="en" sz="1200">
                <a:solidFill>
                  <a:schemeClr val="dk1"/>
                </a:solidFill>
                <a:latin typeface="Calibri"/>
                <a:ea typeface="Calibri"/>
                <a:cs typeface="Calibri"/>
                <a:sym typeface="Calibri"/>
              </a:rPr>
              <a:t> by posing a mathematical problem that reveals why single-origin replication would be impossibly slow.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 to Extension 1:</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mastered the core replication process. Now let's explore an interesting problem: SPEED. How fast does DNA replication actually happen, and is that fast enough?"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the context: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 cells contain approximately 3 billion base pairs of DNA across all chromosomes. Before a cell divides, ALL of that DNA must be copied. Let's figure out how long that would take."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Present the given information: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a:r>
            <a:r>
              <a:rPr b="1" i="0" lang="en" sz="1200">
                <a:solidFill>
                  <a:schemeClr val="dk1"/>
                </a:solidFill>
                <a:latin typeface="Calibri"/>
                <a:ea typeface="Calibri"/>
                <a:cs typeface="Calibri"/>
                <a:sym typeface="Calibri"/>
              </a:rPr>
              <a:t>Given Information: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 genome: ~3 billion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speed: ~50 nucleotides per second (in human cells)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S-phase (DNA replication phase): ~8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each fact: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"Human genome: ~3 billion base pairs"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"That's 3,000,000,000 base pairs—a 3 with nine zeros! That's the total amount of DNA in a human cell that needs to be copied."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"For perspective: if you printed one letter per base pair, it would fill about 1,000 books of 1,000 pages each!"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 speed: ~50 nucleotides per second"</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"In human cells, DNA polymerase adds about 50 nucleotides per second. That might sound fast, but let's do the math to see if it's fast enough."</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"Note: This is MUCH slower than in bacteria (which can do ~1,000 nucleotides per second). Human cells replicate more carefully and slowly."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"S-phase: ~8 hours"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"S-phase is the part of the cell cycle when DNA replication happens. In typical human cells, S-phase lasts about 8 hours."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"So the cell has an 8-hour window to copy all 3 billion base pairs."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calculation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green question: </a:t>
            </a:r>
            <a:r>
              <a:rPr b="1" i="0" lang="en" sz="1200">
                <a:solidFill>
                  <a:schemeClr val="dk1"/>
                </a:solidFill>
                <a:latin typeface="Calibri"/>
                <a:ea typeface="Calibri"/>
                <a:cs typeface="Calibri"/>
                <a:sym typeface="Calibri"/>
              </a:rPr>
              <a:t>"If there were only ONE starting point (origin) for replication, how long would it take to copy the entire genome?"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Guide students through the calculation setup: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think about this mathematically. We need to calculate: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Total base pairs to copy: 3 billion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Speed of copying: 50 base pairs per second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needed = Total base pairs ÷ Speed"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Write the calculation framework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 Total base pairs ÷ Speed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 3,000,000,000 bp ÷ 50 bp/sec =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students calculation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partner. Calculate how many SECONDS it would take. Then convert to hours and days. You may use calculators.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calculation scaffolding if needed: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circulate and help groups that are stuck: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"Start by dividing 3 billion by 50. What do you get?"</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"Now you have seconds. How do you convert seconds to hours?" (Divide by 60 twice: seconds → minutes →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"How do you convert hours to days?" (Divide by 24)</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Facilitate the calculation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2-3 minutes, work through it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 Calculate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"3,000,000,000 ÷ 50 = 60,000,000 seconds"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60,000,000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 Convert to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"60,000,000 seconds ÷ 60 seconds/minute = 1,000,000 minutes"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1,000,000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 Convert to hours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"1,000,000 minutes ÷ 60 minutes/hour = 16,667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~16,667 hours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4: Convert to days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"16,667 hours ÷ 24 hours/day = 694 days"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~694 DAYS (almost 2 YEARS!)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Let that sink in: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human cells had only ONE starting point for DNA replication, it would take almost TWO YEARS to copy the genome!"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Compare to reality: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remember: S-phase only lasts 8 hours in real cells. So there's a huge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NEEDED</a:t>
            </a:r>
            <a:r>
              <a:rPr b="0" i="0" lang="en" sz="1200">
                <a:solidFill>
                  <a:schemeClr val="dk1"/>
                </a:solidFill>
                <a:latin typeface="Calibri"/>
                <a:ea typeface="Calibri"/>
                <a:cs typeface="Calibri"/>
                <a:sym typeface="Calibri"/>
              </a:rPr>
              <a:t> (one origin): ~694 days (~16,700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AVAILABLE</a:t>
            </a:r>
            <a:r>
              <a:rPr b="0" i="0" lang="en" sz="1200">
                <a:solidFill>
                  <a:schemeClr val="dk1"/>
                </a:solidFill>
                <a:latin typeface="Calibri"/>
                <a:ea typeface="Calibri"/>
                <a:cs typeface="Calibri"/>
                <a:sym typeface="Calibri"/>
              </a:rPr>
              <a:t> (S-phase):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That's a difference of more than 2,000 times!"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problem: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"Clearly, cells can't wait 2 years to replicate DNA—they'd die waiting! So how do cells solve this speed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think time (30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to your partner. How might cells speed up DNA replication to fit into 8 hours? You have 30 seconds to brainstorm."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student ideas: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Common hypotheses: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more than one starting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"Have multiple polymerases working at once"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"Copy different parts of DNA simultaneously"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faster enzymes"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 the thinking: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"Many of you suggested using MULTIPLE starting points—that's exactly what cells do! Instead of one starting point, human cells have THOUSANDS of starting points for replication. We'll explore this solution on the next slide."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CALCULATE / EVALUATE]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quantitative reasoning, applying mathematical calculations to biological context. They calculate time requirements using dimensional analysis (converting seconds → minutes → hours → days). They compare calculated values to biological constraints, identifying a problem (calculated time &gt;&gt; available time). They engage in problem-solving, hypothesizing solutions to the speed problem. Students connect abstract numbers (3 billion base pairs) to tangible understanding (2 years is impossibly long). They practice scientific reasoning: identify constraints, perform calculations, recognize problem, propose solutions.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"50 nucleotides per second is slow, but cells could just use faster enzymes" (not understanding biochemical constraints limit speed)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694-day calculation must be wrong because cells obviously replicate faster" (not recognizing this reveals the PROBLEM that needs solving)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"Cells can speed up DNA polymerase to go 2,000× faster" (not understanding enzyme speed has limits)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just a math exercise, not a real biological problem" (not recognizing this is a genuine constraint cells face)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 speed is constrained:</a:t>
            </a:r>
            <a:r>
              <a:rPr b="0" i="0" lang="en" sz="1200">
                <a:solidFill>
                  <a:schemeClr val="dk1"/>
                </a:solidFill>
                <a:latin typeface="Calibri"/>
                <a:ea typeface="Calibri"/>
                <a:cs typeface="Calibri"/>
                <a:sym typeface="Calibri"/>
              </a:rPr>
              <a:t> "DNA polymerase speed isn't arbitrary—it's limited by the chemistry of bond formation and the enzyme's structural changes during catalysis. Cells can't just 'speed up' polymerase 2,000 times—that would sacrifice accuracy. In fact, 50 nucleotides/second in humans is already FAST for such a careful, accurate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calculation is correct AND reveals the problem:</a:t>
            </a:r>
            <a:r>
              <a:rPr b="0" i="0" lang="en" sz="1200">
                <a:solidFill>
                  <a:schemeClr val="dk1"/>
                </a:solidFill>
                <a:latin typeface="Calibri"/>
                <a:ea typeface="Calibri"/>
                <a:cs typeface="Calibri"/>
                <a:sym typeface="Calibri"/>
              </a:rPr>
              <a:t> "The 694-day calculation is mathematically correct, and it's SUPPOSED to seem impossibly long. That's the point! It shows that a single-origin replication strategy DOESN'T WORK for large genomes like ours. The calculation reveals why cells MUST use a different strategy."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Speed vs. accuracy trade-off:</a:t>
            </a:r>
            <a:r>
              <a:rPr b="0" i="0" lang="en" sz="1200">
                <a:solidFill>
                  <a:schemeClr val="dk1"/>
                </a:solidFill>
                <a:latin typeface="Calibri"/>
                <a:ea typeface="Calibri"/>
                <a:cs typeface="Calibri"/>
                <a:sym typeface="Calibri"/>
              </a:rPr>
              <a:t> "Cells could potentially use faster polymerases, but there's a trade-off: speed vs. accuracy. Faster synthesis = more errors. Human DNA polymerase is slower than bacterial polymerase partly because it's more careful and accurate. Evolution has optimized for accuracy, not maximum speed."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a timeline visual: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Single-origin replication timeline: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694 days (~2 years)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Start                                                End</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Actual S-phase: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see the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a real-world analogy: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"Imagine you need to paint a 1,000-foot-long fence, and you have only one painter working at 1 foot per minute. How long would it take?"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1,000 feet ÷ 1 foot/min = 1,000 minutes = 16.7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you only have 30 minutes before the paint truck leaves. What do you do?"</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"Use multiple painters!"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"Exactly! That's what cells do—they use MULTIPLE starting points, like having multiple painters working on different sections of the fence simultaneously."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calculation accuracy: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walk around and check their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Did they correctly divide 3 billion by 50? (60 million seconds)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Did they convert to hours correctly? (~16,667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Did they convert to days? (~694 days)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calculation errors to watch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Dividing by 60 only once (forgetting to convert minutes →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Misplacing decimal points (3 billion has 9 zeros!)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Calculator errors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Conceptual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the calculation, ask: "Is 694 days longer or shorter than the 8-hour S-phase?"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"MUCH longer! About 2,000 times longer!"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"Right! So what does that tell us?"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"Single-origin replication is too slow. Cells need a different strategy."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complete the calculation correctly and recognize the problem</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struggle with calculation</a:t>
            </a:r>
            <a:r>
              <a:rPr b="0" i="0" lang="en" sz="1200">
                <a:solidFill>
                  <a:schemeClr val="dk1"/>
                </a:solidFill>
                <a:latin typeface="Calibri"/>
                <a:ea typeface="Calibri"/>
                <a:cs typeface="Calibri"/>
                <a:sym typeface="Calibri"/>
              </a:rPr>
              <a:t> → Work through it as a whole class, step by step, showing all unit conversions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don't see why this is a problem</a:t>
            </a:r>
            <a:r>
              <a:rPr b="0" i="0" lang="en" sz="1200">
                <a:solidFill>
                  <a:schemeClr val="dk1"/>
                </a:solidFill>
                <a:latin typeface="Calibri"/>
                <a:ea typeface="Calibri"/>
                <a:cs typeface="Calibri"/>
                <a:sym typeface="Calibri"/>
              </a:rPr>
              <a:t> → Emphasize: "The cell literally cannot wait 694 days to replicate. It would die long before finishing! This calculation proves single-origin replication DOESN'T WORK for large genomes."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Mathematics:</a:t>
            </a:r>
            <a:r>
              <a:rPr b="0" i="0" lang="en" sz="1200">
                <a:solidFill>
                  <a:schemeClr val="dk1"/>
                </a:solidFill>
                <a:latin typeface="Calibri"/>
                <a:ea typeface="Calibri"/>
                <a:cs typeface="Calibri"/>
                <a:sym typeface="Calibri"/>
              </a:rPr>
              <a:t> Dimensional analysis, unit conversion, scientific notation, rate calculations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biology:</a:t>
            </a:r>
            <a:r>
              <a:rPr b="0" i="0" lang="en" sz="1200">
                <a:solidFill>
                  <a:schemeClr val="dk1"/>
                </a:solidFill>
                <a:latin typeface="Calibri"/>
                <a:ea typeface="Calibri"/>
                <a:cs typeface="Calibri"/>
                <a:sym typeface="Calibri"/>
              </a:rPr>
              <a:t> Cell cycle, S-phase timing, constraints on cell division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t>
            </a:r>
            <a:r>
              <a:rPr b="0" i="0" lang="en" sz="1200">
                <a:solidFill>
                  <a:schemeClr val="dk1"/>
                </a:solidFill>
                <a:latin typeface="Calibri"/>
                <a:ea typeface="Calibri"/>
                <a:cs typeface="Calibri"/>
                <a:sym typeface="Calibri"/>
              </a:rPr>
              <a:t> Explains why prokaryotes (small genomes) can use single origins, but eukaryotes (large genomes) cannot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Problem-solving:</a:t>
            </a:r>
            <a:r>
              <a:rPr b="0" i="0" lang="en" sz="1200">
                <a:solidFill>
                  <a:schemeClr val="dk1"/>
                </a:solidFill>
                <a:latin typeface="Calibri"/>
                <a:ea typeface="Calibri"/>
                <a:cs typeface="Calibri"/>
                <a:sym typeface="Calibri"/>
              </a:rPr>
              <a:t> Quantitative reasoning reveals biological constraints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5 (Using mathematics and computational thinking), Crosscutting Concept 3 (Scale, proportion, and quantity)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struggling with large numbers:</a:t>
            </a:r>
            <a:r>
              <a:rPr b="0" i="0" lang="en" sz="1200">
                <a:solidFill>
                  <a:schemeClr val="dk1"/>
                </a:solidFill>
                <a:latin typeface="Calibri"/>
                <a:ea typeface="Calibri"/>
                <a:cs typeface="Calibri"/>
                <a:sym typeface="Calibri"/>
              </a:rPr>
              <a:t> Provide the calculation broken into steps with intermediate answers they can check:</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1: 3,000,000,000 ÷ 50 = 60,000,000 sec</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2: 60,000,000 ÷ 60 = 1,000,000 min</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3: 1,000,000 ÷ 60 = 16,667 hr</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4: 16,667 ÷ 24 = 694 days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Add challenge: "Bacteria have genomes of ~4 million base pairs and polymerase speed of ~1,000 bp/sec. Calculate how long single-origin replication takes in bacteria. Is it feasible?" (Answer: ~4,000 sec = ~67 min = feasible!)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early:</a:t>
            </a:r>
            <a:r>
              <a:rPr b="0" i="0" lang="en" sz="1200">
                <a:solidFill>
                  <a:schemeClr val="dk1"/>
                </a:solidFill>
                <a:latin typeface="Calibri"/>
                <a:ea typeface="Calibri"/>
                <a:cs typeface="Calibri"/>
                <a:sym typeface="Calibri"/>
              </a:rPr>
              <a:t> "Calculate how many origins would be needed to complete replication in 8 hours at 50 bp/sec." (This previews the solution on the next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without calculators:</a:t>
            </a:r>
            <a:r>
              <a:rPr b="0" i="0" lang="en" sz="1200">
                <a:solidFill>
                  <a:schemeClr val="dk1"/>
                </a:solidFill>
                <a:latin typeface="Calibri"/>
                <a:ea typeface="Calibri"/>
                <a:cs typeface="Calibri"/>
                <a:sym typeface="Calibri"/>
              </a:rPr>
              <a:t> Allow use of phone calculators or provide calculators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calculation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isn't just math practice—it's </a:t>
            </a:r>
            <a:r>
              <a:rPr b="1" i="0" lang="en" sz="1200">
                <a:solidFill>
                  <a:schemeClr val="dk1"/>
                </a:solidFill>
                <a:latin typeface="Calibri"/>
                <a:ea typeface="Calibri"/>
                <a:cs typeface="Calibri"/>
                <a:sym typeface="Calibri"/>
              </a:rPr>
              <a:t>revealing a fundamental biological problem through quantitative reasoning</a:t>
            </a:r>
            <a:r>
              <a:rPr b="0" i="0" lang="en" sz="1200">
                <a:solidFill>
                  <a:schemeClr val="dk1"/>
                </a:solidFill>
                <a:latin typeface="Calibri"/>
                <a:ea typeface="Calibri"/>
                <a:cs typeface="Calibri"/>
                <a:sym typeface="Calibri"/>
              </a:rPr>
              <a:t>. Students often accept that "cells replicate DNA" without questioning whether it's physically possible. This calculation forces them to confront the speed constraint and recognize that single-origin replication is inadequate for large genomes.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Historical context: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1960s, before the discovery of multiple replication origins in eukaryotes, scientists performed similar calculations and predicted that eukaryotic chromosomes MUST have multiple origins. Experiments later confirmed this prediction—a beautiful example of using mathematics to make and test biological predictions.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Bacterial vs. eukaryotic comparison: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FeatureE. coli (Bacteria)Human (Eukaryote)Genome size~4 million bp~3 billion bp (750× larger)Polymerase speed~1,000 bp/sec~50 bp/sec (20× slower)Number of origins1~30,000-50,000</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"Bacteria can get away with one origin because their genomes are much smaller AND their polymerase is faster. Humans need multiple origins because our genomes are huge AND our polymerase is slower (but more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Real-world calculation application: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type of calculation—figuring out whether a process is fast enough to meet biological needs—is used by researchers all the time. For example, calculating whether a metabolic pathway produces energy fast enough, or whether a protein can be synthesized quickly enough for cell growth."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 understand WHY single-origin replication doesn't work, let's figure out exactly HOW MANY origins cells actually use, and how that solves the speed problem."</a:t>
            </a:r>
            <a:br>
              <a:rPr lang="en"/>
            </a:br>
            <a:endParaRPr/>
          </a:p>
        </p:txBody>
      </p:sp>
      <p:sp>
        <p:nvSpPr>
          <p:cNvPr id="1569" name="Google Shape;1569;g3f7e70eff46_0_719: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5" name="Shape 1575"/>
        <p:cNvGrpSpPr/>
        <p:nvPr/>
      </p:nvGrpSpPr>
      <p:grpSpPr>
        <a:xfrm>
          <a:off x="0" y="0"/>
          <a:ext cx="0" cy="0"/>
          <a:chOff x="0" y="0"/>
          <a:chExt cx="0" cy="0"/>
        </a:xfrm>
      </p:grpSpPr>
      <p:sp>
        <p:nvSpPr>
          <p:cNvPr id="1576" name="Google Shape;1576;g3f7e70eff46_0_72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577" name="Google Shape;1577;g3f7e70eff46_0_727: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[~6-7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reveals the solution</a:t>
            </a:r>
            <a:r>
              <a:rPr b="0" i="0" lang="en" sz="1200">
                <a:solidFill>
                  <a:schemeClr val="dk1"/>
                </a:solidFill>
                <a:latin typeface="Calibri"/>
                <a:ea typeface="Calibri"/>
                <a:cs typeface="Calibri"/>
                <a:sym typeface="Calibri"/>
              </a:rPr>
              <a:t> to the speed problem through guided calculation and visual analysis.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calculated that single-origin replication would take 694 days—impossibly slow. Now let's discover how cells solve this problem using MULTIPLE origins of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concept: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"Instead of starting DNA replication at ONE location, human cells start at THOUSANDS of locations simultaneously. Each starting point is called an </a:t>
            </a:r>
            <a:r>
              <a:rPr b="1" i="0" lang="en" sz="1200">
                <a:solidFill>
                  <a:schemeClr val="dk1"/>
                </a:solidFill>
                <a:latin typeface="Calibri"/>
                <a:ea typeface="Calibri"/>
                <a:cs typeface="Calibri"/>
                <a:sym typeface="Calibri"/>
              </a:rPr>
              <a:t>origin of replication</a:t>
            </a:r>
            <a:r>
              <a:rPr b="0" i="0" lang="en"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ORIGIN OF REPLICATION</a:t>
            </a:r>
            <a:r>
              <a:rPr b="0" i="0" lang="en" sz="1200">
                <a:solidFill>
                  <a:schemeClr val="dk1"/>
                </a:solidFill>
                <a:latin typeface="Calibri"/>
                <a:ea typeface="Calibri"/>
                <a:cs typeface="Calibri"/>
                <a:sym typeface="Calibri"/>
              </a:rPr>
              <a:t> = location where DNA replication begins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the strategy: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"Imagine you're reading a 1,000-page book, but you can start reading from multiple pages at once—page 1, page 100, page 200, etc.—and read in both directions from each starting point. You'd finish MUCH faster than reading start-to-finish!"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"That's exactly what cells do with DNA. They start replication at many origins simultaneously, and each origin creates a replication fork moving in BOTH directions (bidirectional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Present the diagram analysis: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slide image showing multiple replication bubbles.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key features: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this diagram. Each 'bubble' represents one origin of replication. Notice: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bubbles along the DNA strand (multiple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bubble has TWO replication forks—one moving left, one moving right (bidirectional)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Eventually, the bubbles merge when the forks meet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Result: the entire DNA molecule is copied much faster!"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Trace with your finger/pointer: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trace what happens at one origin:" (point to one bubble)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begins here—the origin" (point to center)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"Two replication forks form, moving in opposite directions" (trace both forks)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fork has a leading and lagging strand" (point to both)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forks move outward until they meet forks from neighboring origins" (show convergence)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DNA segments are all joined together—complete copy!"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calculation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green question: </a:t>
            </a:r>
            <a:r>
              <a:rPr b="1" i="0" lang="en" sz="1200">
                <a:solidFill>
                  <a:schemeClr val="dk1"/>
                </a:solidFill>
                <a:latin typeface="Calibri"/>
                <a:ea typeface="Calibri"/>
                <a:cs typeface="Calibri"/>
                <a:sym typeface="Calibri"/>
              </a:rPr>
              <a:t>"Calculate: How many origins are needed to complete replication in 8 hours?"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calculation: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 need to figure out: If we have multiple origins working simultaneously, how many do we need to finish in 8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Guide the reasoning: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FROM SLIDE 33: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With 1 origin: 16,667 hours needed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Time available: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origins needed?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Number of origins = Time with 1 origin ÷ Time available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students calculation time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partner. Calculate how many origins are needed. You have 2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support: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help groups that are stuck: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"We calculated 16,667 hours for one origin. We have 8 hours available. What operation should you use?" (Division)</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"If 1 origin takes 16,667 hours, and you want to finish in 1/2,083rd of that time, what do you need?" (2,083 origins working simultaneously)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Work through the calculation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2 minutes, solve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 Set up the calculation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with 1 origin = 16,667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Time available =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 finish in 8 hours instead of 16,667 hours, we need to speed up the process by a factor of:</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16,667 ÷ 8 = 2,083"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 Interpret the result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means we need approximately </a:t>
            </a:r>
            <a:r>
              <a:rPr b="1" i="0" lang="en" sz="1200">
                <a:solidFill>
                  <a:schemeClr val="dk1"/>
                </a:solidFill>
                <a:latin typeface="Calibri"/>
                <a:ea typeface="Calibri"/>
                <a:cs typeface="Calibri"/>
                <a:sym typeface="Calibri"/>
              </a:rPr>
              <a:t>2,000 origins</a:t>
            </a:r>
            <a:r>
              <a:rPr b="0" i="0" lang="en" sz="1200">
                <a:solidFill>
                  <a:schemeClr val="dk1"/>
                </a:solidFill>
                <a:latin typeface="Calibri"/>
                <a:ea typeface="Calibri"/>
                <a:cs typeface="Calibri"/>
                <a:sym typeface="Calibri"/>
              </a:rPr>
              <a:t> working simultaneously to complete replication in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~2,000 origins needed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 Compare to reality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reality, human cells use </a:t>
            </a:r>
            <a:r>
              <a:rPr b="1" i="0" lang="en" sz="1200">
                <a:solidFill>
                  <a:schemeClr val="dk1"/>
                </a:solidFill>
                <a:latin typeface="Calibri"/>
                <a:ea typeface="Calibri"/>
                <a:cs typeface="Calibri"/>
                <a:sym typeface="Calibri"/>
              </a:rPr>
              <a:t>30,000 to 50,000 origins</a:t>
            </a:r>
            <a:r>
              <a:rPr b="0" i="0" lang="en" sz="1200">
                <a:solidFill>
                  <a:schemeClr val="dk1"/>
                </a:solidFill>
                <a:latin typeface="Calibri"/>
                <a:ea typeface="Calibri"/>
                <a:cs typeface="Calibri"/>
                <a:sym typeface="Calibri"/>
              </a:rPr>
              <a:t> across all chromosomes! That's actually MORE than the minimum needed."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why more than minimum: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cells use more origins than mathematically necessary?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Safety margin</a:t>
            </a:r>
            <a:r>
              <a:rPr b="0" i="0" lang="en" sz="1200">
                <a:solidFill>
                  <a:schemeClr val="dk1"/>
                </a:solidFill>
                <a:latin typeface="Calibri"/>
                <a:ea typeface="Calibri"/>
                <a:cs typeface="Calibri"/>
                <a:sym typeface="Calibri"/>
              </a:rPr>
              <a:t> - Not all origins activate every time; having extras ensures replication completes on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Damage response</a:t>
            </a:r>
            <a:r>
              <a:rPr b="0" i="0" lang="en" sz="1200">
                <a:solidFill>
                  <a:schemeClr val="dk1"/>
                </a:solidFill>
                <a:latin typeface="Calibri"/>
                <a:ea typeface="Calibri"/>
                <a:cs typeface="Calibri"/>
                <a:sym typeface="Calibri"/>
              </a:rPr>
              <a:t> - If DNA is damaged in one region, extra origins can compensate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Chromosome differences</a:t>
            </a:r>
            <a:r>
              <a:rPr b="0" i="0" lang="en" sz="1200">
                <a:solidFill>
                  <a:schemeClr val="dk1"/>
                </a:solidFill>
                <a:latin typeface="Calibri"/>
                <a:ea typeface="Calibri"/>
                <a:cs typeface="Calibri"/>
                <a:sym typeface="Calibri"/>
              </a:rPr>
              <a:t> - Some chromosomes replicate faster/slower, so they need different numbers of origins"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 to chromosome structure: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chromosome has MANY origins. For example: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Chromosome 1 (largest): ~7,000-10,000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Chromosome 21 (smaller): ~1,500-2,000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Origins are spaced about 50,000-300,000 base pairs apart, depending on the region."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Visualize the spacing: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Chromosome: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|—Origin—|—Origin—|—Origin—|—Origin—|—Origin—|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segment = 50,000-300,000 bp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forks moving simultaneously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merge to complete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Discuss the reflection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green question: </a:t>
            </a:r>
            <a:r>
              <a:rPr b="1" i="0" lang="en" sz="1200">
                <a:solidFill>
                  <a:schemeClr val="dk1"/>
                </a:solidFill>
                <a:latin typeface="Calibri"/>
                <a:ea typeface="Calibri"/>
                <a:cs typeface="Calibri"/>
                <a:sym typeface="Calibri"/>
              </a:rPr>
              <a:t>"Why is having multiple origins more efficient than one?"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30 seconds to think, then call on 3-4 students.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"Parallel processing—many sections copying at once instead of one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"Reduces total time dramatically"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"Like having multiple workers instead of one worker"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"Distributes the workload across the genome"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Formalize the concept: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origins enable </a:t>
            </a:r>
            <a:r>
              <a:rPr b="1" i="0" lang="en" sz="1200">
                <a:solidFill>
                  <a:schemeClr val="dk1"/>
                </a:solidFill>
                <a:latin typeface="Calibri"/>
                <a:ea typeface="Calibri"/>
                <a:cs typeface="Calibri"/>
                <a:sym typeface="Calibri"/>
              </a:rPr>
              <a:t>parallel processing</a:t>
            </a:r>
            <a:r>
              <a:rPr b="0" i="0" lang="en" sz="1200">
                <a:solidFill>
                  <a:schemeClr val="dk1"/>
                </a:solidFill>
                <a:latin typeface="Calibri"/>
                <a:ea typeface="Calibri"/>
                <a:cs typeface="Calibri"/>
                <a:sym typeface="Calibri"/>
              </a:rPr>
              <a:t>. Instead of copying 3 billion base pairs sequentially (one after another), cells copy many segments simultaneously (all at once). This is the ONLY way to replicate large genomes in a reasonable timeframe."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"It's like the difference between: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Sequential:</a:t>
            </a:r>
            <a:r>
              <a:rPr b="0" i="0" lang="en" sz="1200">
                <a:solidFill>
                  <a:schemeClr val="dk1"/>
                </a:solidFill>
                <a:latin typeface="Calibri"/>
                <a:ea typeface="Calibri"/>
                <a:cs typeface="Calibri"/>
                <a:sym typeface="Calibri"/>
              </a:rPr>
              <a:t> One person making 1,000 sandwiches (very slow)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Parallel:</a:t>
            </a:r>
            <a:r>
              <a:rPr b="0" i="0" lang="en" sz="1200">
                <a:solidFill>
                  <a:schemeClr val="dk1"/>
                </a:solidFill>
                <a:latin typeface="Calibri"/>
                <a:ea typeface="Calibri"/>
                <a:cs typeface="Calibri"/>
                <a:sym typeface="Calibri"/>
              </a:rPr>
              <a:t> 1,000 people each making 1 sandwich at the same time (very fast)"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regulation (briefly):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"Cells carefully REGULATE which origins activate and when. This ensures: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Even distribution across chromosomes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Coordination with cell cycle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region copied exactly once (no more, no less)"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CALCULATE / SYNTHESIZE]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perform quantitative analysis, calculating origin requirements from time constraints. They interpret biological diagrams, identifying origins, replication forks, and bubble merging. They engage in proportional reasoning: if 1 origin takes X time, N origins take X/N time. Students connect calculation results to real cell biology (30,000-50,000 origins). They explain efficiency in terms of parallel processing and workload distribution. Students synthesize mathematical and visual information into coherent understanding of genome-scale replication.</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origin copies 1/2,000th of the genome" (not understanding origins can be different distances apart and coverage overlaps)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origins activate simultaneously at the start of S-phase" (not understanding staggered activation)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"More origins = faster polymerase" (confusing parallel processing with enzyme speed)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origin produces one complete chromosome" (not understanding many origins per chromosome)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Origins vary in spacing and activation:</a:t>
            </a:r>
            <a:r>
              <a:rPr b="0" i="0" lang="en" sz="1200">
                <a:solidFill>
                  <a:schemeClr val="dk1"/>
                </a:solidFill>
                <a:latin typeface="Calibri"/>
                <a:ea typeface="Calibri"/>
                <a:cs typeface="Calibri"/>
                <a:sym typeface="Calibri"/>
              </a:rPr>
              <a:t> "Origins aren't evenly distributed, and they don't all fire at once. Some regions have origins every 50,000 bp, others every 300,000 bp. Some origins activate early in S-phase, others late. This staggered activation allows cells to regulate replication and prevent overwhelming the cell's resources (nucleotide supply, polymerase availability, etc.)."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Parallel processing vs. enzyme speed:</a:t>
            </a:r>
            <a:r>
              <a:rPr b="0" i="0" lang="en" sz="1200">
                <a:solidFill>
                  <a:schemeClr val="dk1"/>
                </a:solidFill>
                <a:latin typeface="Calibri"/>
                <a:ea typeface="Calibri"/>
                <a:cs typeface="Calibri"/>
                <a:sym typeface="Calibri"/>
              </a:rPr>
              <a:t> "Having multiple origins doesn't make each polymerase faster—each still works at 50 bp/sec. But when you have 30,000 polymerases working simultaneously at different locations, the TOTAL genome gets copied much faster. It's parallel processing, not faster individual enzymes."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Many origins per chromosome:</a:t>
            </a:r>
            <a:r>
              <a:rPr b="0" i="0" lang="en" sz="1200">
                <a:solidFill>
                  <a:schemeClr val="dk1"/>
                </a:solidFill>
                <a:latin typeface="Calibri"/>
                <a:ea typeface="Calibri"/>
                <a:cs typeface="Calibri"/>
                <a:sym typeface="Calibri"/>
              </a:rPr>
              <a:t> "Each chromosome has thousands of origins. For example, Chromosome 1 (the largest) might have 7,000-10,000 origins all working simultaneously during its replication. They're not one-origin-per-chromosome—they're thousands-of-origins-per-chromosome."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Diagram analysis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slide image showing multiple replication bubbles: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"See these eye-shaped structures? Each is a </a:t>
            </a:r>
            <a:r>
              <a:rPr b="1" i="0" lang="en" sz="1200">
                <a:solidFill>
                  <a:schemeClr val="dk1"/>
                </a:solidFill>
                <a:latin typeface="Calibri"/>
                <a:ea typeface="Calibri"/>
                <a:cs typeface="Calibri"/>
                <a:sym typeface="Calibri"/>
              </a:rPr>
              <a:t>replication bubble</a:t>
            </a:r>
            <a:r>
              <a:rPr b="0" i="0" lang="en" sz="1200">
                <a:solidFill>
                  <a:schemeClr val="dk1"/>
                </a:solidFill>
                <a:latin typeface="Calibri"/>
                <a:ea typeface="Calibri"/>
                <a:cs typeface="Calibri"/>
                <a:sym typeface="Calibri"/>
              </a:rPr>
              <a:t> from one origin. The two ends of each bubble are the two replication forks moving in opposite directions."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"Notice how bubbles are getting bigger—that's the forks moving apart. Eventually, neighboring bubbles will merge when their forks meet."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a simplified version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 1 origin:</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     ←Fork   ⬡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 multiple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(4 origins, 8 forks, much faster!)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a visual analogy: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on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SEQUENTIAL (1 origin):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1: ————————————————————————&gt; (takes 694 days)</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PARALLEL (2,000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1: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2: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3: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2000: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working simultaneously, finishes in 8 hours!)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calculation: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origins are needed to finish in 8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"About 2,000 origins" (accepting 2,000-2,100 as correct)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Concept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 human cells actually use 2,000 origins or more than that?"</a:t>
            </a:r>
            <a:endParaRPr/>
          </a:p>
          <a:p>
            <a:pPr indent="0" lvl="1" marL="44450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"More! They use 30,000-50,000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cells use MORE origins than mathematically necessary?"</a:t>
            </a:r>
            <a:endParaRPr/>
          </a:p>
          <a:p>
            <a:pPr indent="0" lvl="1" marL="44450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Safety margin, not all activate, compensate for damage, variation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"Does having more origins make each DNA polymerase work faster?"</a:t>
            </a:r>
            <a:endParaRPr/>
          </a:p>
          <a:p>
            <a:pPr indent="0" lvl="1" marL="44450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"No! Each polymerase still works at 50 bp/sec. But many working simultaneously = faster overall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interpretation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diagram: "Show me one origin. Now show me two replication forks from that origin. Now show me where two bubbles will merge."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correctly calculate ~2,000 origins and understand parallel processing</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struggle with calculation</a:t>
            </a:r>
            <a:r>
              <a:rPr b="0" i="0" lang="en" sz="1200">
                <a:solidFill>
                  <a:schemeClr val="dk1"/>
                </a:solidFill>
                <a:latin typeface="Calibri"/>
                <a:ea typeface="Calibri"/>
                <a:cs typeface="Calibri"/>
                <a:sym typeface="Calibri"/>
              </a:rPr>
              <a:t> → Review: "We need to speed up 2,083 times (16,667 hrs ÷ 8 hrs). To speed up 2,083 times, we need 2,083 workers (origins) instead of 1."</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don't understand bubble merging</a:t>
            </a:r>
            <a:r>
              <a:rPr b="0" i="0" lang="en" sz="1200">
                <a:solidFill>
                  <a:schemeClr val="dk1"/>
                </a:solidFill>
                <a:latin typeface="Calibri"/>
                <a:ea typeface="Calibri"/>
                <a:cs typeface="Calibri"/>
                <a:sym typeface="Calibri"/>
              </a:rPr>
              <a:t> → Draw step-by-step: Bubbles start small → grow → neighboring bubbles contact → merge into continuous replicated DNA</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Computer science:</a:t>
            </a:r>
            <a:r>
              <a:rPr b="0" i="0" lang="en" sz="1200">
                <a:solidFill>
                  <a:schemeClr val="dk1"/>
                </a:solidFill>
                <a:latin typeface="Calibri"/>
                <a:ea typeface="Calibri"/>
                <a:cs typeface="Calibri"/>
                <a:sym typeface="Calibri"/>
              </a:rPr>
              <a:t> Parallel processing vs. sequential processing (algorithmic thinking)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Mathematics:</a:t>
            </a:r>
            <a:r>
              <a:rPr b="0" i="0" lang="en" sz="1200">
                <a:solidFill>
                  <a:schemeClr val="dk1"/>
                </a:solidFill>
                <a:latin typeface="Calibri"/>
                <a:ea typeface="Calibri"/>
                <a:cs typeface="Calibri"/>
                <a:sym typeface="Calibri"/>
              </a:rPr>
              <a:t> Inverse relationships (more workers → less time), proportional reasoning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t>
            </a:r>
            <a:r>
              <a:rPr b="0" i="0" lang="en" sz="1200">
                <a:solidFill>
                  <a:schemeClr val="dk1"/>
                </a:solidFill>
                <a:latin typeface="Calibri"/>
                <a:ea typeface="Calibri"/>
                <a:cs typeface="Calibri"/>
                <a:sym typeface="Calibri"/>
              </a:rPr>
              <a:t> Genome size correlates with number of origins (bacteria: 1, yeast: ~400, humans: 30,000+)</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cycle:</a:t>
            </a:r>
            <a:r>
              <a:rPr b="0" i="0" lang="en" sz="1200">
                <a:solidFill>
                  <a:schemeClr val="dk1"/>
                </a:solidFill>
                <a:latin typeface="Calibri"/>
                <a:ea typeface="Calibri"/>
                <a:cs typeface="Calibri"/>
                <a:sym typeface="Calibri"/>
              </a:rPr>
              <a:t> Origin activation is carefully regulated during S-phase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Cancer biology:</a:t>
            </a:r>
            <a:r>
              <a:rPr b="0" i="0" lang="en" sz="1200">
                <a:solidFill>
                  <a:schemeClr val="dk1"/>
                </a:solidFill>
                <a:latin typeface="Calibri"/>
                <a:ea typeface="Calibri"/>
                <a:cs typeface="Calibri"/>
                <a:sym typeface="Calibri"/>
              </a:rPr>
              <a:t> Dysregulated origin firing contributes to genomic instability in cancer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3 (Scale, proportion, quantity), Crosscutting Concept 4 (Systems and system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the division setup: "16,667 hours ÷ 8 hours = ?" and let them use calculator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"If origins are spaced 100,000 bp apart on average, and the human genome is 3 billion bp, how many origins would that spacing create? (Answer: 3,000,000,000 ÷ 100,000 = 30,000 origins—matches reality!)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Provide a handout with the replication bubble diagram and have them label: origins, replication forks, direction of fork movement, where bubbles merge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calculations early:</a:t>
            </a:r>
            <a:r>
              <a:rPr b="0" i="0" lang="en" sz="1200">
                <a:solidFill>
                  <a:schemeClr val="dk1"/>
                </a:solidFill>
                <a:latin typeface="Calibri"/>
                <a:ea typeface="Calibri"/>
                <a:cs typeface="Calibri"/>
                <a:sym typeface="Calibri"/>
              </a:rPr>
              <a:t> "Research: Do all human chromosomes have the same density of origins? Why or why not?" (Answer: No—active gene regions often have more origins)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matters in real biology: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Origin licensing and regulation:</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Cells must ensure each origin fires EXACTLY ONCE per cell cycle—no more, no less. This is accomplished through "origin licensing":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During G1 phase: Origins are "licensed" (marked as ready to fire)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During S-phase: Licensed origins can fire (activate)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firing: Origins cannot fire again until next cell cycle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prevents "re-replication"—copying the same region multiple times, which would be catastrophic.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cancer: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cancer cells, origin regulation is often disrupted: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 origins fire multiple times (re-replication → extra DNA copies)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 origins don't fire (incomplete replication → DNA breaks)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Abnormal origin firing causes "replication stress"—a hallmark of cancer cells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Experimental evidence: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Scientists use techniques like "DNA combing" to visualize replication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molecules stretched on slides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Newly replicated DNA labeled with fluorescent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Microscopy reveals replication bubbles as fluorescent stretches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count origins and measure fork speeds directly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Evolutionary perspective: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Organism		Genome Size		# Origins		Origins Per Million bp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 coli (bacteria)	4.6 Mb		1		0.2</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Yeast		12 Mb		~400		33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Fruit fly		140 Mb		~3,500		25</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		3,000 Mb		30,000-50,000		10-17</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genomes got larger during evolution, organisms evolved more origins to keep replication time reasonable. But origin density actually DECREASES in larger genomes—possibly because fewer origins = better control and fewer opportunities for errors."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understand that cells use tens of thousands of origins working in parallel. But there's another question: Are all these origins active all the time? Do all chromosomes replicate at the same time? Let's explore the TIMING and REGULATION of origin activation."</a:t>
            </a:r>
            <a:endParaRPr/>
          </a:p>
          <a:p>
            <a:pPr indent="0" lvl="0" marL="0" rtl="0" algn="l">
              <a:spcBef>
                <a:spcPts val="0"/>
              </a:spcBef>
              <a:spcAft>
                <a:spcPts val="0"/>
              </a:spcAft>
              <a:buNone/>
            </a:pPr>
            <a:r>
              <a:t/>
            </a:r>
            <a:endParaRPr/>
          </a:p>
        </p:txBody>
      </p:sp>
      <p:sp>
        <p:nvSpPr>
          <p:cNvPr id="1578" name="Google Shape;1578;g3f7e70eff46_0_727: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8" name="Shape 1588"/>
        <p:cNvGrpSpPr/>
        <p:nvPr/>
      </p:nvGrpSpPr>
      <p:grpSpPr>
        <a:xfrm>
          <a:off x="0" y="0"/>
          <a:ext cx="0" cy="0"/>
          <a:chOff x="0" y="0"/>
          <a:chExt cx="0" cy="0"/>
        </a:xfrm>
      </p:grpSpPr>
      <p:sp>
        <p:nvSpPr>
          <p:cNvPr id="1589" name="Google Shape;1589;g3f7e70eff46_0_1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0" name="Google Shape;1590;g3f7e70eff46_0_18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5" name="Shape 1595"/>
        <p:cNvGrpSpPr/>
        <p:nvPr/>
      </p:nvGrpSpPr>
      <p:grpSpPr>
        <a:xfrm>
          <a:off x="0" y="0"/>
          <a:ext cx="0" cy="0"/>
          <a:chOff x="0" y="0"/>
          <a:chExt cx="0" cy="0"/>
        </a:xfrm>
      </p:grpSpPr>
      <p:sp>
        <p:nvSpPr>
          <p:cNvPr id="1596" name="Google Shape;1596;g36b37478c37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7" name="Google Shape;1597;g36b37478c37_0_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g3f7e70eff46_0_10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2" name="Google Shape;1602;g3f7e70eff46_0_10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3" name="Google Shape;1603;g3f7e70eff46_0_10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8" name="Shape 1608"/>
        <p:cNvGrpSpPr/>
        <p:nvPr/>
      </p:nvGrpSpPr>
      <p:grpSpPr>
        <a:xfrm>
          <a:off x="0" y="0"/>
          <a:ext cx="0" cy="0"/>
          <a:chOff x="0" y="0"/>
          <a:chExt cx="0" cy="0"/>
        </a:xfrm>
      </p:grpSpPr>
      <p:sp>
        <p:nvSpPr>
          <p:cNvPr id="1609" name="Google Shape;1609;g3f7e70eff46_0_10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0" name="Google Shape;1610;g3f7e70eff46_0_10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Learner:  Brief engaging reflection in notebooks.</a:t>
            </a:r>
            <a:endParaRPr/>
          </a:p>
          <a:p>
            <a:pPr indent="0" lvl="0" marL="0" rtl="0" algn="l">
              <a:spcBef>
                <a:spcPts val="0"/>
              </a:spcBef>
              <a:spcAft>
                <a:spcPts val="0"/>
              </a:spcAft>
              <a:buNone/>
            </a:pPr>
            <a:r>
              <a:rPr lang="en"/>
              <a:t>Facilitator: Give time to reflect, then time to share out. Listen for the ideas shared so that you can address them throughout the workshop.</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g3f7e70eff46_0_10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6" name="Google Shape;1616;g3f7e70eff46_0_10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g3f7e70eff46_0_10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2" name="Google Shape;1622;g3f7e70eff46_0_10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Talking points.  You already use models to teach concepts around chromosomes…  Today we will introduce you to another model with many more features!</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g3f7e70eff46_0_1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3f7e70eff46_0_1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Build YOUR model of a chromosome.</a:t>
            </a:r>
            <a:endParaRPr/>
          </a:p>
          <a:p>
            <a:pPr indent="0" lvl="0" marL="0" rtl="0" algn="l">
              <a:spcBef>
                <a:spcPts val="0"/>
              </a:spcBef>
              <a:spcAft>
                <a:spcPts val="0"/>
              </a:spcAft>
              <a:buNone/>
            </a:pPr>
            <a:r>
              <a:rPr lang="en"/>
              <a:t>Learner: Make a chromosome with these pieces so that it represents what you think it should.</a:t>
            </a:r>
            <a:endParaRPr/>
          </a:p>
          <a:p>
            <a:pPr indent="0" lvl="0" marL="0" rtl="0" algn="l">
              <a:spcBef>
                <a:spcPts val="0"/>
              </a:spcBef>
              <a:spcAft>
                <a:spcPts val="0"/>
              </a:spcAft>
              <a:buNone/>
            </a:pPr>
            <a:r>
              <a:rPr lang="en"/>
              <a:t>Bag with chromosomes as above that this out first, then add sequence, then the histone pieces as we progress through the activity</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f2f48ed571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3f2f48ed571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g3f7e70eff46_0_1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3" name="Google Shape;1643;g3f7e70eff46_0_1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7" name="Shape 1647"/>
        <p:cNvGrpSpPr/>
        <p:nvPr/>
      </p:nvGrpSpPr>
      <p:grpSpPr>
        <a:xfrm>
          <a:off x="0" y="0"/>
          <a:ext cx="0" cy="0"/>
          <a:chOff x="0" y="0"/>
          <a:chExt cx="0" cy="0"/>
        </a:xfrm>
      </p:grpSpPr>
      <p:sp>
        <p:nvSpPr>
          <p:cNvPr id="1648" name="Google Shape;1648;g3f7e70eff46_0_1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9" name="Google Shape;1649;g3f7e70eff46_0_1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4" name="Shape 1654"/>
        <p:cNvGrpSpPr/>
        <p:nvPr/>
      </p:nvGrpSpPr>
      <p:grpSpPr>
        <a:xfrm>
          <a:off x="0" y="0"/>
          <a:ext cx="0" cy="0"/>
          <a:chOff x="0" y="0"/>
          <a:chExt cx="0" cy="0"/>
        </a:xfrm>
      </p:grpSpPr>
      <p:sp>
        <p:nvSpPr>
          <p:cNvPr id="1655" name="Google Shape;1655;g3f7e70eff46_0_1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6" name="Google Shape;1656;g3f7e70eff46_0_1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2" name="Shape 1662"/>
        <p:cNvGrpSpPr/>
        <p:nvPr/>
      </p:nvGrpSpPr>
      <p:grpSpPr>
        <a:xfrm>
          <a:off x="0" y="0"/>
          <a:ext cx="0" cy="0"/>
          <a:chOff x="0" y="0"/>
          <a:chExt cx="0" cy="0"/>
        </a:xfrm>
      </p:grpSpPr>
      <p:sp>
        <p:nvSpPr>
          <p:cNvPr id="1663" name="Google Shape;1663;g3f7e70eff46_0_1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4" name="Google Shape;1664;g3f7e70eff46_0_1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Innovative Genomics</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g3f7e70eff46_0_1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1" name="Google Shape;1671;g3f7e70eff46_0_1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9" name="Shape 1679"/>
        <p:cNvGrpSpPr/>
        <p:nvPr/>
      </p:nvGrpSpPr>
      <p:grpSpPr>
        <a:xfrm>
          <a:off x="0" y="0"/>
          <a:ext cx="0" cy="0"/>
          <a:chOff x="0" y="0"/>
          <a:chExt cx="0" cy="0"/>
        </a:xfrm>
      </p:grpSpPr>
      <p:sp>
        <p:nvSpPr>
          <p:cNvPr id="1680" name="Google Shape;1680;g3f7e70eff46_0_1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1" name="Google Shape;1681;g3f7e70eff46_0_1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g3f7e70eff46_0_1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1" name="Google Shape;1691;g3f7e70eff46_0_1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g3f7e70eff46_0_1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8" name="Google Shape;1698;g3f7e70eff46_0_1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6" name="Shape 1706"/>
        <p:cNvGrpSpPr/>
        <p:nvPr/>
      </p:nvGrpSpPr>
      <p:grpSpPr>
        <a:xfrm>
          <a:off x="0" y="0"/>
          <a:ext cx="0" cy="0"/>
          <a:chOff x="0" y="0"/>
          <a:chExt cx="0" cy="0"/>
        </a:xfrm>
      </p:grpSpPr>
      <p:sp>
        <p:nvSpPr>
          <p:cNvPr id="1707" name="Google Shape;1707;g3f7e70eff46_0_1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8" name="Google Shape;1708;g3f7e70eff46_0_1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8" name="Shape 1718"/>
        <p:cNvGrpSpPr/>
        <p:nvPr/>
      </p:nvGrpSpPr>
      <p:grpSpPr>
        <a:xfrm>
          <a:off x="0" y="0"/>
          <a:ext cx="0" cy="0"/>
          <a:chOff x="0" y="0"/>
          <a:chExt cx="0" cy="0"/>
        </a:xfrm>
      </p:grpSpPr>
      <p:sp>
        <p:nvSpPr>
          <p:cNvPr id="1719" name="Google Shape;1719;g3f7e70eff46_0_1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0" name="Google Shape;1720;g3f7e70eff46_0_1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f48d44d17b_3_11: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f48d44d17b_3_1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5" name="Shape 1725"/>
        <p:cNvGrpSpPr/>
        <p:nvPr/>
      </p:nvGrpSpPr>
      <p:grpSpPr>
        <a:xfrm>
          <a:off x="0" y="0"/>
          <a:ext cx="0" cy="0"/>
          <a:chOff x="0" y="0"/>
          <a:chExt cx="0" cy="0"/>
        </a:xfrm>
      </p:grpSpPr>
      <p:sp>
        <p:nvSpPr>
          <p:cNvPr id="1726" name="Google Shape;1726;g3f7e70eff46_0_1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7" name="Google Shape;1727;g3f7e70eff46_0_1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Educator: The confusion comes from the history of the word!</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5" name="Shape 1735"/>
        <p:cNvGrpSpPr/>
        <p:nvPr/>
      </p:nvGrpSpPr>
      <p:grpSpPr>
        <a:xfrm>
          <a:off x="0" y="0"/>
          <a:ext cx="0" cy="0"/>
          <a:chOff x="0" y="0"/>
          <a:chExt cx="0" cy="0"/>
        </a:xfrm>
      </p:grpSpPr>
      <p:sp>
        <p:nvSpPr>
          <p:cNvPr id="1736" name="Google Shape;1736;g3f7e70eff46_0_1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7" name="Google Shape;1737;g3f7e70eff46_0_1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4" name="Shape 1744"/>
        <p:cNvGrpSpPr/>
        <p:nvPr/>
      </p:nvGrpSpPr>
      <p:grpSpPr>
        <a:xfrm>
          <a:off x="0" y="0"/>
          <a:ext cx="0" cy="0"/>
          <a:chOff x="0" y="0"/>
          <a:chExt cx="0" cy="0"/>
        </a:xfrm>
      </p:grpSpPr>
      <p:sp>
        <p:nvSpPr>
          <p:cNvPr id="1745" name="Google Shape;1745;g3f7e70eff46_0_1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6" name="Google Shape;1746;g3f7e70eff46_0_1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Graph from google search for “chromosome etymology… I cannot find a way to cite this!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Educator: The confusion comes from the history of the word!</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8" name="Shape 1758"/>
        <p:cNvGrpSpPr/>
        <p:nvPr/>
      </p:nvGrpSpPr>
      <p:grpSpPr>
        <a:xfrm>
          <a:off x="0" y="0"/>
          <a:ext cx="0" cy="0"/>
          <a:chOff x="0" y="0"/>
          <a:chExt cx="0" cy="0"/>
        </a:xfrm>
      </p:grpSpPr>
      <p:sp>
        <p:nvSpPr>
          <p:cNvPr id="1759" name="Google Shape;1759;g3f7e70eff46_0_1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0" name="Google Shape;1760;g3f7e70eff46_0_1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3" name="Shape 1763"/>
        <p:cNvGrpSpPr/>
        <p:nvPr/>
      </p:nvGrpSpPr>
      <p:grpSpPr>
        <a:xfrm>
          <a:off x="0" y="0"/>
          <a:ext cx="0" cy="0"/>
          <a:chOff x="0" y="0"/>
          <a:chExt cx="0" cy="0"/>
        </a:xfrm>
      </p:grpSpPr>
      <p:sp>
        <p:nvSpPr>
          <p:cNvPr id="1764" name="Google Shape;1764;g3f7e70eff46_0_1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5" name="Google Shape;1765;g3f7e70eff46_0_1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g3f7e70eff46_0_1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5" name="Google Shape;1775;g3f7e70eff46_0_1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Colors are not a cue!</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g3f7e70eff46_0_1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6" name="Google Shape;1796;g3f7e70eff46_0_1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g3f7e70eff46_0_1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8" name="Google Shape;1818;g3f7e70eff46_0_1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2" name="Shape 1822"/>
        <p:cNvGrpSpPr/>
        <p:nvPr/>
      </p:nvGrpSpPr>
      <p:grpSpPr>
        <a:xfrm>
          <a:off x="0" y="0"/>
          <a:ext cx="0" cy="0"/>
          <a:chOff x="0" y="0"/>
          <a:chExt cx="0" cy="0"/>
        </a:xfrm>
      </p:grpSpPr>
      <p:sp>
        <p:nvSpPr>
          <p:cNvPr id="1823" name="Google Shape;1823;g3f7e70eff46_0_1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4" name="Google Shape;1824;g3f7e70eff46_0_1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8" name="Shape 1828"/>
        <p:cNvGrpSpPr/>
        <p:nvPr/>
      </p:nvGrpSpPr>
      <p:grpSpPr>
        <a:xfrm>
          <a:off x="0" y="0"/>
          <a:ext cx="0" cy="0"/>
          <a:chOff x="0" y="0"/>
          <a:chExt cx="0" cy="0"/>
        </a:xfrm>
      </p:grpSpPr>
      <p:sp>
        <p:nvSpPr>
          <p:cNvPr id="1829" name="Google Shape;1829;g3f7e70eff46_0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0" name="Google Shape;1830;g3f7e70eff46_0_1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f48d44d17b_3_2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f48d44d17b_3_2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5" name="Shape 1835"/>
        <p:cNvGrpSpPr/>
        <p:nvPr/>
      </p:nvGrpSpPr>
      <p:grpSpPr>
        <a:xfrm>
          <a:off x="0" y="0"/>
          <a:ext cx="0" cy="0"/>
          <a:chOff x="0" y="0"/>
          <a:chExt cx="0" cy="0"/>
        </a:xfrm>
      </p:grpSpPr>
      <p:sp>
        <p:nvSpPr>
          <p:cNvPr id="1836" name="Google Shape;1836;g3f7e70eff46_0_1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7" name="Google Shape;1837;g3f7e70eff46_0_1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2" name="Shape 1842"/>
        <p:cNvGrpSpPr/>
        <p:nvPr/>
      </p:nvGrpSpPr>
      <p:grpSpPr>
        <a:xfrm>
          <a:off x="0" y="0"/>
          <a:ext cx="0" cy="0"/>
          <a:chOff x="0" y="0"/>
          <a:chExt cx="0" cy="0"/>
        </a:xfrm>
      </p:grpSpPr>
      <p:sp>
        <p:nvSpPr>
          <p:cNvPr id="1843" name="Google Shape;1843;g3f7e70eff46_0_1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4" name="Google Shape;1844;g3f7e70eff46_0_1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g3f7e70eff46_0_1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9" name="Google Shape;1849;g3f7e70eff46_0_1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g3f7e70eff46_0_1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1" name="Google Shape;1871;g3f7e70eff46_0_1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6" name="Shape 1876"/>
        <p:cNvGrpSpPr/>
        <p:nvPr/>
      </p:nvGrpSpPr>
      <p:grpSpPr>
        <a:xfrm>
          <a:off x="0" y="0"/>
          <a:ext cx="0" cy="0"/>
          <a:chOff x="0" y="0"/>
          <a:chExt cx="0" cy="0"/>
        </a:xfrm>
      </p:grpSpPr>
      <p:sp>
        <p:nvSpPr>
          <p:cNvPr id="1877" name="Google Shape;1877;g3f7e70eff46_0_1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8" name="Google Shape;1878;g3f7e70eff46_0_1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3" name="Shape 1883"/>
        <p:cNvGrpSpPr/>
        <p:nvPr/>
      </p:nvGrpSpPr>
      <p:grpSpPr>
        <a:xfrm>
          <a:off x="0" y="0"/>
          <a:ext cx="0" cy="0"/>
          <a:chOff x="0" y="0"/>
          <a:chExt cx="0" cy="0"/>
        </a:xfrm>
      </p:grpSpPr>
      <p:sp>
        <p:nvSpPr>
          <p:cNvPr id="1884" name="Google Shape;1884;g3f7e70eff46_0_1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5" name="Google Shape;1885;g3f7e70eff46_0_1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g3f7e70eff46_0_1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0" name="Google Shape;1890;g3f7e70eff46_0_1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Talking points.  You already use models to teach concepts around chromosomes…  Today we will introduce you to another model with many more features!</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8" name="Shape 1898"/>
        <p:cNvGrpSpPr/>
        <p:nvPr/>
      </p:nvGrpSpPr>
      <p:grpSpPr>
        <a:xfrm>
          <a:off x="0" y="0"/>
          <a:ext cx="0" cy="0"/>
          <a:chOff x="0" y="0"/>
          <a:chExt cx="0" cy="0"/>
        </a:xfrm>
      </p:grpSpPr>
      <p:sp>
        <p:nvSpPr>
          <p:cNvPr id="1899" name="Google Shape;1899;g3f7e70eff46_0_1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0" name="Google Shape;1900;g3f7e70eff46_0_1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4" name="Shape 1914"/>
        <p:cNvGrpSpPr/>
        <p:nvPr/>
      </p:nvGrpSpPr>
      <p:grpSpPr>
        <a:xfrm>
          <a:off x="0" y="0"/>
          <a:ext cx="0" cy="0"/>
          <a:chOff x="0" y="0"/>
          <a:chExt cx="0" cy="0"/>
        </a:xfrm>
      </p:grpSpPr>
      <p:sp>
        <p:nvSpPr>
          <p:cNvPr id="1915" name="Google Shape;1915;g3f7e70eff46_0_1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6" name="Google Shape;1916;g3f7e70eff46_0_1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0" name="Shape 1920"/>
        <p:cNvGrpSpPr/>
        <p:nvPr/>
      </p:nvGrpSpPr>
      <p:grpSpPr>
        <a:xfrm>
          <a:off x="0" y="0"/>
          <a:ext cx="0" cy="0"/>
          <a:chOff x="0" y="0"/>
          <a:chExt cx="0" cy="0"/>
        </a:xfrm>
      </p:grpSpPr>
      <p:sp>
        <p:nvSpPr>
          <p:cNvPr id="1921" name="Google Shape;1921;g3f7e70eff46_0_1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2" name="Google Shape;1922;g3f7e70eff46_0_1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f48d44d17b_3_5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f48d44d17b_3_5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6" name="Shape 1936"/>
        <p:cNvGrpSpPr/>
        <p:nvPr/>
      </p:nvGrpSpPr>
      <p:grpSpPr>
        <a:xfrm>
          <a:off x="0" y="0"/>
          <a:ext cx="0" cy="0"/>
          <a:chOff x="0" y="0"/>
          <a:chExt cx="0" cy="0"/>
        </a:xfrm>
      </p:grpSpPr>
      <p:sp>
        <p:nvSpPr>
          <p:cNvPr id="1937" name="Google Shape;1937;g3f7e70eff46_0_1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8" name="Google Shape;1938;g3f7e70eff46_0_1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2" name="Shape 1952"/>
        <p:cNvGrpSpPr/>
        <p:nvPr/>
      </p:nvGrpSpPr>
      <p:grpSpPr>
        <a:xfrm>
          <a:off x="0" y="0"/>
          <a:ext cx="0" cy="0"/>
          <a:chOff x="0" y="0"/>
          <a:chExt cx="0" cy="0"/>
        </a:xfrm>
      </p:grpSpPr>
      <p:sp>
        <p:nvSpPr>
          <p:cNvPr id="1953" name="Google Shape;1953;g3f7e70eff46_0_1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4" name="Google Shape;1954;g3f7e70eff46_0_1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g3f7e70eff46_0_1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1" name="Google Shape;1961;g3f7e70eff46_0_1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8" name="Shape 1968"/>
        <p:cNvGrpSpPr/>
        <p:nvPr/>
      </p:nvGrpSpPr>
      <p:grpSpPr>
        <a:xfrm>
          <a:off x="0" y="0"/>
          <a:ext cx="0" cy="0"/>
          <a:chOff x="0" y="0"/>
          <a:chExt cx="0" cy="0"/>
        </a:xfrm>
      </p:grpSpPr>
      <p:sp>
        <p:nvSpPr>
          <p:cNvPr id="1969" name="Google Shape;1969;g3f7e70eff46_0_19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0" name="Google Shape;1970;g3f7e70eff46_0_19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5" name="Shape 1975"/>
        <p:cNvGrpSpPr/>
        <p:nvPr/>
      </p:nvGrpSpPr>
      <p:grpSpPr>
        <a:xfrm>
          <a:off x="0" y="0"/>
          <a:ext cx="0" cy="0"/>
          <a:chOff x="0" y="0"/>
          <a:chExt cx="0" cy="0"/>
        </a:xfrm>
      </p:grpSpPr>
      <p:sp>
        <p:nvSpPr>
          <p:cNvPr id="1976" name="Google Shape;1976;g3f7e70eff46_0_1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77" name="Google Shape;1977;g3f7e70eff46_0_140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g3f7e70eff46_0_140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5" name="Shape 1985"/>
        <p:cNvGrpSpPr/>
        <p:nvPr/>
      </p:nvGrpSpPr>
      <p:grpSpPr>
        <a:xfrm>
          <a:off x="0" y="0"/>
          <a:ext cx="0" cy="0"/>
          <a:chOff x="0" y="0"/>
          <a:chExt cx="0" cy="0"/>
        </a:xfrm>
      </p:grpSpPr>
      <p:sp>
        <p:nvSpPr>
          <p:cNvPr id="1986" name="Google Shape;1986;g3f7e70eff46_0_1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7" name="Google Shape;1987;g3f7e70eff46_0_1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Connecting the chromosomes with allelesCe-ru-men</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g3f7e70eff46_0_1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9" name="Google Shape;2009;g3f7e70eff46_0_14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 on Slide 21</a:t>
            </a:r>
            <a:endParaRPr/>
          </a:p>
          <a:p>
            <a:pPr indent="0" lvl="0" marL="0" rtl="0" algn="l">
              <a:spcBef>
                <a:spcPts val="0"/>
              </a:spcBef>
              <a:spcAft>
                <a:spcPts val="0"/>
              </a:spcAft>
              <a:buNone/>
            </a:pPr>
            <a:r>
              <a:rPr lang="en"/>
              <a:t> But how does this approach limit student understanding between the conceptual ideas of chromosomes and the conceptual understanding of molecular processes?</a:t>
            </a:r>
            <a:endParaRPr/>
          </a:p>
          <a:p>
            <a:pPr indent="0" lvl="0" marL="0" rtl="0" algn="l">
              <a:spcBef>
                <a:spcPts val="0"/>
              </a:spcBef>
              <a:spcAft>
                <a:spcPts val="0"/>
              </a:spcAft>
              <a:buNone/>
            </a:pPr>
            <a:r>
              <a:rPr lang="en"/>
              <a:t>Students can not understand gene editing at the molecular level unless they have those connections between chromosome structure and gene sequence.</a:t>
            </a:r>
            <a:endParaRPr/>
          </a:p>
          <a:p>
            <a:pPr indent="0" lvl="0" marL="0" rtl="0" algn="l">
              <a:spcBef>
                <a:spcPts val="0"/>
              </a:spcBef>
              <a:spcAft>
                <a:spcPts val="0"/>
              </a:spcAft>
              <a:buNone/>
            </a:pPr>
            <a:r>
              <a:rPr lang="en"/>
              <a:t>Recent news and sickle cell makes it an engaging story for our students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4" name="Shape 2014"/>
        <p:cNvGrpSpPr/>
        <p:nvPr/>
      </p:nvGrpSpPr>
      <p:grpSpPr>
        <a:xfrm>
          <a:off x="0" y="0"/>
          <a:ext cx="0" cy="0"/>
          <a:chOff x="0" y="0"/>
          <a:chExt cx="0" cy="0"/>
        </a:xfrm>
      </p:grpSpPr>
      <p:sp>
        <p:nvSpPr>
          <p:cNvPr id="2015" name="Google Shape;2015;g3f7e70eff46_0_14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6" name="Google Shape;2016;g3f7e70eff46_0_14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But how does this approach limit student understanding between the conceptual ideas of chromosomes and the conceptual understanding of molecular processes?</a:t>
            </a:r>
            <a:endParaRPr/>
          </a:p>
          <a:p>
            <a:pPr indent="0" lvl="0" marL="0" rtl="0" algn="l">
              <a:spcBef>
                <a:spcPts val="0"/>
              </a:spcBef>
              <a:spcAft>
                <a:spcPts val="0"/>
              </a:spcAft>
              <a:buNone/>
            </a:pPr>
            <a:r>
              <a:rPr lang="en"/>
              <a:t>Students can not understand gene editing at the molecular level unless they have those connections between chromosome structure and gene sequence.</a:t>
            </a:r>
            <a:endParaRPr/>
          </a:p>
          <a:p>
            <a:pPr indent="0" lvl="0" marL="0" rtl="0" algn="l">
              <a:spcBef>
                <a:spcPts val="0"/>
              </a:spcBef>
              <a:spcAft>
                <a:spcPts val="0"/>
              </a:spcAft>
              <a:buNone/>
            </a:pPr>
            <a:r>
              <a:rPr lang="en"/>
              <a:t>Recent news and sickle cell makes it an engaging story for our students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8" name="Shape 2028"/>
        <p:cNvGrpSpPr/>
        <p:nvPr/>
      </p:nvGrpSpPr>
      <p:grpSpPr>
        <a:xfrm>
          <a:off x="0" y="0"/>
          <a:ext cx="0" cy="0"/>
          <a:chOff x="0" y="0"/>
          <a:chExt cx="0" cy="0"/>
        </a:xfrm>
      </p:grpSpPr>
      <p:sp>
        <p:nvSpPr>
          <p:cNvPr id="2029" name="Google Shape;2029;g3f7e70eff46_0_1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0" name="Google Shape;2030;g3f7e70eff46_0_1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But how does this approach limit student understanding between the conceptual ideas of chromosomes and the conceptual understanding of molecular processes?</a:t>
            </a:r>
            <a:endParaRPr/>
          </a:p>
          <a:p>
            <a:pPr indent="0" lvl="0" marL="0" rtl="0" algn="l">
              <a:spcBef>
                <a:spcPts val="0"/>
              </a:spcBef>
              <a:spcAft>
                <a:spcPts val="0"/>
              </a:spcAft>
              <a:buNone/>
            </a:pPr>
            <a:r>
              <a:rPr lang="en"/>
              <a:t>Students can not understand gene editing at the molecular level unless they have those connections between chromosome structure and gene sequence.</a:t>
            </a:r>
            <a:endParaRPr/>
          </a:p>
          <a:p>
            <a:pPr indent="0" lvl="0" marL="0" rtl="0" algn="l">
              <a:spcBef>
                <a:spcPts val="0"/>
              </a:spcBef>
              <a:spcAft>
                <a:spcPts val="0"/>
              </a:spcAft>
              <a:buNone/>
            </a:pPr>
            <a:r>
              <a:rPr lang="en"/>
              <a:t>Recent news and sickle cell makes it an engaging story for our students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4" name="Shape 2044"/>
        <p:cNvGrpSpPr/>
        <p:nvPr/>
      </p:nvGrpSpPr>
      <p:grpSpPr>
        <a:xfrm>
          <a:off x="0" y="0"/>
          <a:ext cx="0" cy="0"/>
          <a:chOff x="0" y="0"/>
          <a:chExt cx="0" cy="0"/>
        </a:xfrm>
      </p:grpSpPr>
      <p:sp>
        <p:nvSpPr>
          <p:cNvPr id="2045" name="Google Shape;2045;g3f7e70eff46_0_1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6" name="Google Shape;2046;g3f7e70eff46_0_1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f48d44d17b_3_8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3f48d44d17b_3_8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1" name="Shape 2061"/>
        <p:cNvGrpSpPr/>
        <p:nvPr/>
      </p:nvGrpSpPr>
      <p:grpSpPr>
        <a:xfrm>
          <a:off x="0" y="0"/>
          <a:ext cx="0" cy="0"/>
          <a:chOff x="0" y="0"/>
          <a:chExt cx="0" cy="0"/>
        </a:xfrm>
      </p:grpSpPr>
      <p:sp>
        <p:nvSpPr>
          <p:cNvPr id="2062" name="Google Shape;2062;g3f7e70eff46_0_1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3" name="Google Shape;2063;g3f7e70eff46_0_1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2" name="Shape 2072"/>
        <p:cNvGrpSpPr/>
        <p:nvPr/>
      </p:nvGrpSpPr>
      <p:grpSpPr>
        <a:xfrm>
          <a:off x="0" y="0"/>
          <a:ext cx="0" cy="0"/>
          <a:chOff x="0" y="0"/>
          <a:chExt cx="0" cy="0"/>
        </a:xfrm>
      </p:grpSpPr>
      <p:sp>
        <p:nvSpPr>
          <p:cNvPr id="2073" name="Google Shape;2073;g3f7e70eff46_0_15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4" name="Google Shape;2074;g3f7e70eff46_0_15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5" name="Shape 2085"/>
        <p:cNvGrpSpPr/>
        <p:nvPr/>
      </p:nvGrpSpPr>
      <p:grpSpPr>
        <a:xfrm>
          <a:off x="0" y="0"/>
          <a:ext cx="0" cy="0"/>
          <a:chOff x="0" y="0"/>
          <a:chExt cx="0" cy="0"/>
        </a:xfrm>
      </p:grpSpPr>
      <p:sp>
        <p:nvSpPr>
          <p:cNvPr id="2086" name="Google Shape;2086;g3f7e70eff46_0_1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7" name="Google Shape;2087;g3f7e70eff46_0_1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0" name="Shape 2100"/>
        <p:cNvGrpSpPr/>
        <p:nvPr/>
      </p:nvGrpSpPr>
      <p:grpSpPr>
        <a:xfrm>
          <a:off x="0" y="0"/>
          <a:ext cx="0" cy="0"/>
          <a:chOff x="0" y="0"/>
          <a:chExt cx="0" cy="0"/>
        </a:xfrm>
      </p:grpSpPr>
      <p:sp>
        <p:nvSpPr>
          <p:cNvPr id="2101" name="Google Shape;2101;g3f7e70eff46_0_1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2" name="Google Shape;2102;g3f7e70eff46_0_1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7" name="Shape 2117"/>
        <p:cNvGrpSpPr/>
        <p:nvPr/>
      </p:nvGrpSpPr>
      <p:grpSpPr>
        <a:xfrm>
          <a:off x="0" y="0"/>
          <a:ext cx="0" cy="0"/>
          <a:chOff x="0" y="0"/>
          <a:chExt cx="0" cy="0"/>
        </a:xfrm>
      </p:grpSpPr>
      <p:sp>
        <p:nvSpPr>
          <p:cNvPr id="2118" name="Google Shape;2118;g3f7e70eff46_0_15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9" name="Google Shape;2119;g3f7e70eff46_0_1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6" name="Shape 2136"/>
        <p:cNvGrpSpPr/>
        <p:nvPr/>
      </p:nvGrpSpPr>
      <p:grpSpPr>
        <a:xfrm>
          <a:off x="0" y="0"/>
          <a:ext cx="0" cy="0"/>
          <a:chOff x="0" y="0"/>
          <a:chExt cx="0" cy="0"/>
        </a:xfrm>
      </p:grpSpPr>
      <p:sp>
        <p:nvSpPr>
          <p:cNvPr id="2137" name="Google Shape;2137;g3f7e70eff46_0_1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8" name="Google Shape;2138;g3f7e70eff46_0_1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Because cells are not two dimensional!</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6" name="Shape 2146"/>
        <p:cNvGrpSpPr/>
        <p:nvPr/>
      </p:nvGrpSpPr>
      <p:grpSpPr>
        <a:xfrm>
          <a:off x="0" y="0"/>
          <a:ext cx="0" cy="0"/>
          <a:chOff x="0" y="0"/>
          <a:chExt cx="0" cy="0"/>
        </a:xfrm>
      </p:grpSpPr>
      <p:sp>
        <p:nvSpPr>
          <p:cNvPr id="2147" name="Google Shape;2147;g3f7e70eff46_0_1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8" name="Google Shape;2148;g3f7e70eff46_0_1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Teacher note:  Discuss the strengths/limitations of the image</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4" name="Shape 2154"/>
        <p:cNvGrpSpPr/>
        <p:nvPr/>
      </p:nvGrpSpPr>
      <p:grpSpPr>
        <a:xfrm>
          <a:off x="0" y="0"/>
          <a:ext cx="0" cy="0"/>
          <a:chOff x="0" y="0"/>
          <a:chExt cx="0" cy="0"/>
        </a:xfrm>
      </p:grpSpPr>
      <p:sp>
        <p:nvSpPr>
          <p:cNvPr id="2155" name="Google Shape;2155;g3f7e70eff46_0_1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6" name="Google Shape;2156;g3f7e70eff46_0_1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1" name="Shape 2161"/>
        <p:cNvGrpSpPr/>
        <p:nvPr/>
      </p:nvGrpSpPr>
      <p:grpSpPr>
        <a:xfrm>
          <a:off x="0" y="0"/>
          <a:ext cx="0" cy="0"/>
          <a:chOff x="0" y="0"/>
          <a:chExt cx="0" cy="0"/>
        </a:xfrm>
      </p:grpSpPr>
      <p:sp>
        <p:nvSpPr>
          <p:cNvPr id="2162" name="Google Shape;2162;g3f7e70eff46_0_1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3" name="Google Shape;2163;g3f7e70eff46_0_1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notes:  This is the time to talk about the actual reason for what we call “crossing over”</a:t>
            </a:r>
            <a:endParaRPr/>
          </a:p>
          <a:p>
            <a:pPr indent="0" lvl="0" marL="0" rtl="0" algn="l">
              <a:spcBef>
                <a:spcPts val="0"/>
              </a:spcBef>
              <a:spcAft>
                <a:spcPts val="0"/>
              </a:spcAft>
              <a:buNone/>
            </a:pPr>
            <a:r>
              <a:rPr lang="en"/>
              <a:t>Extensions</a:t>
            </a:r>
            <a:endParaRPr/>
          </a:p>
          <a:p>
            <a:pPr indent="0" lvl="0" marL="0" rtl="0" algn="l">
              <a:spcBef>
                <a:spcPts val="0"/>
              </a:spcBef>
              <a:spcAft>
                <a:spcPts val="0"/>
              </a:spcAft>
              <a:buNone/>
            </a:pPr>
            <a:r>
              <a:rPr lang="en"/>
              <a:t>NHEJ leads to understanding how CRISPR works</a:t>
            </a:r>
            <a:endParaRPr/>
          </a:p>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7" name="Shape 2167"/>
        <p:cNvGrpSpPr/>
        <p:nvPr/>
      </p:nvGrpSpPr>
      <p:grpSpPr>
        <a:xfrm>
          <a:off x="0" y="0"/>
          <a:ext cx="0" cy="0"/>
          <a:chOff x="0" y="0"/>
          <a:chExt cx="0" cy="0"/>
        </a:xfrm>
      </p:grpSpPr>
      <p:sp>
        <p:nvSpPr>
          <p:cNvPr id="2168" name="Google Shape;2168;g3f7e70eff46_0_1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9" name="Google Shape;2169;g3f7e70eff46_0_15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6.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8.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0.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4.jpg"/><Relationship Id="rId3" Type="http://schemas.openxmlformats.org/officeDocument/2006/relationships/image" Target="../media/image4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2.jp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4.jpg"/><Relationship Id="rId3" Type="http://schemas.openxmlformats.org/officeDocument/2006/relationships/image" Target="../media/image4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7.jp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jpg"/><Relationship Id="rId3" Type="http://schemas.openxmlformats.org/officeDocument/2006/relationships/image" Target="../media/image4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6.jpg"/><Relationship Id="rId3" Type="http://schemas.openxmlformats.org/officeDocument/2006/relationships/image" Target="../media/image39.png"/><Relationship Id="rId4" Type="http://schemas.openxmlformats.org/officeDocument/2006/relationships/image" Target="../media/image5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4.jpg"/><Relationship Id="rId3" Type="http://schemas.openxmlformats.org/officeDocument/2006/relationships/image" Target="../media/image50.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5.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3.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9.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1.jp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jpg"/><Relationship Id="rId3" Type="http://schemas.openxmlformats.org/officeDocument/2006/relationships/image" Target="../media/image52.png"/><Relationship Id="rId4" Type="http://schemas.openxmlformats.org/officeDocument/2006/relationships/image" Target="../media/image60.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jpg"/><Relationship Id="rId3" Type="http://schemas.openxmlformats.org/officeDocument/2006/relationships/image" Target="../media/image52.png"/><Relationship Id="rId4" Type="http://schemas.openxmlformats.org/officeDocument/2006/relationships/image" Target="../media/image7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2.jpg"/><Relationship Id="rId3" Type="http://schemas.openxmlformats.org/officeDocument/2006/relationships/image" Target="../media/image52.png"/><Relationship Id="rId4" Type="http://schemas.openxmlformats.org/officeDocument/2006/relationships/image" Target="../media/image60.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jpg"/><Relationship Id="rId3" Type="http://schemas.openxmlformats.org/officeDocument/2006/relationships/image" Target="../media/image52.png"/><Relationship Id="rId4" Type="http://schemas.openxmlformats.org/officeDocument/2006/relationships/image" Target="../media/image7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2.jpg"/><Relationship Id="rId3" Type="http://schemas.openxmlformats.org/officeDocument/2006/relationships/image" Target="../media/image52.png"/><Relationship Id="rId4" Type="http://schemas.openxmlformats.org/officeDocument/2006/relationships/image" Target="../media/image69.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4.jp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2.jpg"/><Relationship Id="rId3" Type="http://schemas.openxmlformats.org/officeDocument/2006/relationships/image" Target="../media/image52.png"/><Relationship Id="rId4" Type="http://schemas.openxmlformats.org/officeDocument/2006/relationships/image" Target="../media/image70.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jpg"/><Relationship Id="rId3" Type="http://schemas.openxmlformats.org/officeDocument/2006/relationships/image" Target="../media/image71.png"/><Relationship Id="rId4" Type="http://schemas.openxmlformats.org/officeDocument/2006/relationships/image" Target="../media/image5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jpg"/><Relationship Id="rId3" Type="http://schemas.openxmlformats.org/officeDocument/2006/relationships/image" Target="../media/image70.png"/><Relationship Id="rId4" Type="http://schemas.openxmlformats.org/officeDocument/2006/relationships/image" Target="../media/image52.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493" name="Shape 493"/>
        <p:cNvGrpSpPr/>
        <p:nvPr/>
      </p:nvGrpSpPr>
      <p:grpSpPr>
        <a:xfrm>
          <a:off x="0" y="0"/>
          <a:ext cx="0" cy="0"/>
          <a:chOff x="0" y="0"/>
          <a:chExt cx="0" cy="0"/>
        </a:xfrm>
      </p:grpSpPr>
      <p:sp>
        <p:nvSpPr>
          <p:cNvPr id="494" name="Google Shape;494;p106"/>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495" name="Google Shape;495;p106"/>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496" name="Google Shape;496;p10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497" name="Shape 497"/>
        <p:cNvGrpSpPr/>
        <p:nvPr/>
      </p:nvGrpSpPr>
      <p:grpSpPr>
        <a:xfrm>
          <a:off x="0" y="0"/>
          <a:ext cx="0" cy="0"/>
          <a:chOff x="0" y="0"/>
          <a:chExt cx="0" cy="0"/>
        </a:xfrm>
      </p:grpSpPr>
      <p:sp>
        <p:nvSpPr>
          <p:cNvPr id="498" name="Google Shape;498;p10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99" name="Google Shape;499;p10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500" name="Shape 500"/>
        <p:cNvGrpSpPr/>
        <p:nvPr/>
      </p:nvGrpSpPr>
      <p:grpSpPr>
        <a:xfrm>
          <a:off x="0" y="0"/>
          <a:ext cx="0" cy="0"/>
          <a:chOff x="0" y="0"/>
          <a:chExt cx="0" cy="0"/>
        </a:xfrm>
      </p:grpSpPr>
      <p:sp>
        <p:nvSpPr>
          <p:cNvPr id="501" name="Google Shape;501;p108"/>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502" name="Google Shape;502;p10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3" name="Google Shape;503;p10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504" name="Shape 504"/>
        <p:cNvGrpSpPr/>
        <p:nvPr/>
      </p:nvGrpSpPr>
      <p:grpSpPr>
        <a:xfrm>
          <a:off x="0" y="0"/>
          <a:ext cx="0" cy="0"/>
          <a:chOff x="0" y="0"/>
          <a:chExt cx="0" cy="0"/>
        </a:xfrm>
      </p:grpSpPr>
      <p:pic>
        <p:nvPicPr>
          <p:cNvPr descr="A graph with blue lines&#10;&#10;Description automatically generated" id="505" name="Google Shape;505;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506" name="Shape 506"/>
        <p:cNvGrpSpPr/>
        <p:nvPr/>
      </p:nvGrpSpPr>
      <p:grpSpPr>
        <a:xfrm>
          <a:off x="0" y="0"/>
          <a:ext cx="0" cy="0"/>
          <a:chOff x="0" y="0"/>
          <a:chExt cx="0" cy="0"/>
        </a:xfrm>
      </p:grpSpPr>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507" name="Shape 507"/>
        <p:cNvGrpSpPr/>
        <p:nvPr/>
      </p:nvGrpSpPr>
      <p:grpSpPr>
        <a:xfrm>
          <a:off x="0" y="0"/>
          <a:ext cx="0" cy="0"/>
          <a:chOff x="0" y="0"/>
          <a:chExt cx="0" cy="0"/>
        </a:xfrm>
      </p:grpSpPr>
      <p:pic>
        <p:nvPicPr>
          <p:cNvPr descr="Background pattern&#10;&#10;Description automatically generated with low confidence" id="508" name="Google Shape;508;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9" name="Google Shape;509;p111"/>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10" name="Google Shape;510;p111"/>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11" name="Google Shape;511;p111"/>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512" name="Shape 512"/>
        <p:cNvGrpSpPr/>
        <p:nvPr/>
      </p:nvGrpSpPr>
      <p:grpSpPr>
        <a:xfrm>
          <a:off x="0" y="0"/>
          <a:ext cx="0" cy="0"/>
          <a:chOff x="0" y="0"/>
          <a:chExt cx="0" cy="0"/>
        </a:xfrm>
      </p:grpSpPr>
      <p:pic>
        <p:nvPicPr>
          <p:cNvPr descr="Background pattern&#10;&#10;Description automatically generated with low confidence" id="513" name="Google Shape;513;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4" name="Google Shape;514;p11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15" name="Google Shape;515;p11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516" name="Google Shape;516;p112"/>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517" name="Google Shape;517;p112"/>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95" name="Shape 95"/>
        <p:cNvGrpSpPr/>
        <p:nvPr/>
      </p:nvGrpSpPr>
      <p:grpSpPr>
        <a:xfrm>
          <a:off x="0" y="0"/>
          <a:ext cx="0" cy="0"/>
          <a:chOff x="0" y="0"/>
          <a:chExt cx="0" cy="0"/>
        </a:xfrm>
      </p:grpSpPr>
      <p:pic>
        <p:nvPicPr>
          <p:cNvPr id="96" name="Google Shape;96;p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7" name="Google Shape;97;p25"/>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8" name="Google Shape;98;p25"/>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9" name="Shape 99"/>
        <p:cNvGrpSpPr/>
        <p:nvPr/>
      </p:nvGrpSpPr>
      <p:grpSpPr>
        <a:xfrm>
          <a:off x="0" y="0"/>
          <a:ext cx="0" cy="0"/>
          <a:chOff x="0" y="0"/>
          <a:chExt cx="0" cy="0"/>
        </a:xfrm>
      </p:grpSpPr>
      <p:pic>
        <p:nvPicPr>
          <p:cNvPr id="100" name="Google Shape;100;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 name="Google Shape;101;p2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02" name="Google Shape;102;p2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3" name="Google Shape;103;p2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04" name="Google Shape;104;p26"/>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05" name="Shape 105"/>
        <p:cNvGrpSpPr/>
        <p:nvPr/>
      </p:nvGrpSpPr>
      <p:grpSpPr>
        <a:xfrm>
          <a:off x="0" y="0"/>
          <a:ext cx="0" cy="0"/>
          <a:chOff x="0" y="0"/>
          <a:chExt cx="0" cy="0"/>
        </a:xfrm>
      </p:grpSpPr>
      <p:pic>
        <p:nvPicPr>
          <p:cNvPr id="106" name="Google Shape;106;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7" name="Google Shape;107;p2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8" name="Google Shape;108;p2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09" name="Google Shape;109;p2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10" name="Google Shape;110;p2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11" name="Shape 111"/>
        <p:cNvGrpSpPr/>
        <p:nvPr/>
      </p:nvGrpSpPr>
      <p:grpSpPr>
        <a:xfrm>
          <a:off x="0" y="0"/>
          <a:ext cx="0" cy="0"/>
          <a:chOff x="0" y="0"/>
          <a:chExt cx="0" cy="0"/>
        </a:xfrm>
      </p:grpSpPr>
      <p:pic>
        <p:nvPicPr>
          <p:cNvPr id="112" name="Google Shape;112;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3" name="Google Shape;113;p2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4" name="Google Shape;114;p2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15" name="Google Shape;115;p2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6" name="Google Shape;116;p2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117" name="Google Shape;117;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8" name="Google Shape;118;p2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119" name="Shape 119"/>
        <p:cNvGrpSpPr/>
        <p:nvPr/>
      </p:nvGrpSpPr>
      <p:grpSpPr>
        <a:xfrm>
          <a:off x="0" y="0"/>
          <a:ext cx="0" cy="0"/>
          <a:chOff x="0" y="0"/>
          <a:chExt cx="0" cy="0"/>
        </a:xfrm>
      </p:grpSpPr>
      <p:pic>
        <p:nvPicPr>
          <p:cNvPr id="120" name="Google Shape;120;p2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1" name="Google Shape;121;p29"/>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2" name="Google Shape;122;p2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3" name="Google Shape;123;p2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4" name="Google Shape;124;p2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25" name="Shape 125"/>
        <p:cNvGrpSpPr/>
        <p:nvPr/>
      </p:nvGrpSpPr>
      <p:grpSpPr>
        <a:xfrm>
          <a:off x="0" y="0"/>
          <a:ext cx="0" cy="0"/>
          <a:chOff x="0" y="0"/>
          <a:chExt cx="0" cy="0"/>
        </a:xfrm>
      </p:grpSpPr>
      <p:pic>
        <p:nvPicPr>
          <p:cNvPr id="126" name="Google Shape;12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7" name="Google Shape;127;p3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8" name="Google Shape;128;p3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29" name="Google Shape;129;p3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3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31" name="Shape 131"/>
        <p:cNvGrpSpPr/>
        <p:nvPr/>
      </p:nvGrpSpPr>
      <p:grpSpPr>
        <a:xfrm>
          <a:off x="0" y="0"/>
          <a:ext cx="0" cy="0"/>
          <a:chOff x="0" y="0"/>
          <a:chExt cx="0" cy="0"/>
        </a:xfrm>
      </p:grpSpPr>
      <p:pic>
        <p:nvPicPr>
          <p:cNvPr id="132" name="Google Shape;13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3" name="Google Shape;133;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34" name="Google Shape;134;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35" name="Google Shape;135;p3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36" name="Google Shape;136;p3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37" name="Shape 137"/>
        <p:cNvGrpSpPr/>
        <p:nvPr/>
      </p:nvGrpSpPr>
      <p:grpSpPr>
        <a:xfrm>
          <a:off x="0" y="0"/>
          <a:ext cx="0" cy="0"/>
          <a:chOff x="0" y="0"/>
          <a:chExt cx="0" cy="0"/>
        </a:xfrm>
      </p:grpSpPr>
      <p:pic>
        <p:nvPicPr>
          <p:cNvPr id="138" name="Google Shape;138;p3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39" name="Shape 139"/>
        <p:cNvGrpSpPr/>
        <p:nvPr/>
      </p:nvGrpSpPr>
      <p:grpSpPr>
        <a:xfrm>
          <a:off x="0" y="0"/>
          <a:ext cx="0" cy="0"/>
          <a:chOff x="0" y="0"/>
          <a:chExt cx="0" cy="0"/>
        </a:xfrm>
      </p:grpSpPr>
      <p:pic>
        <p:nvPicPr>
          <p:cNvPr descr="A picture containing map&#10;&#10;Description automatically generated" id="140" name="Google Shape;140;p3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blipFill>
          <a:blip r:embed="rId2">
            <a:alphaModFix/>
          </a:blip>
          <a:stretch>
            <a:fillRect/>
          </a:stretch>
        </a:blipFill>
      </p:bgPr>
    </p:bg>
    <p:spTree>
      <p:nvGrpSpPr>
        <p:cNvPr id="141" name="Shape 141"/>
        <p:cNvGrpSpPr/>
        <p:nvPr/>
      </p:nvGrpSpPr>
      <p:grpSpPr>
        <a:xfrm>
          <a:off x="0" y="0"/>
          <a:ext cx="0" cy="0"/>
          <a:chOff x="0" y="0"/>
          <a:chExt cx="0" cy="0"/>
        </a:xfrm>
      </p:grpSpPr>
      <p:sp>
        <p:nvSpPr>
          <p:cNvPr id="142" name="Google Shape;142;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43" name="Google Shape;143;p34"/>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44" name="Shape 144"/>
        <p:cNvGrpSpPr/>
        <p:nvPr/>
      </p:nvGrpSpPr>
      <p:grpSpPr>
        <a:xfrm>
          <a:off x="0" y="0"/>
          <a:ext cx="0" cy="0"/>
          <a:chOff x="0" y="0"/>
          <a:chExt cx="0" cy="0"/>
        </a:xfrm>
      </p:grpSpPr>
      <p:sp>
        <p:nvSpPr>
          <p:cNvPr id="145" name="Google Shape;145;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6" name="Google Shape;146;p35"/>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7" name="Google Shape;147;p3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148" name="Google Shape;148;p35"/>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49" name="Shape 149"/>
        <p:cNvGrpSpPr/>
        <p:nvPr/>
      </p:nvGrpSpPr>
      <p:grpSpPr>
        <a:xfrm>
          <a:off x="0" y="0"/>
          <a:ext cx="0" cy="0"/>
          <a:chOff x="0" y="0"/>
          <a:chExt cx="0" cy="0"/>
        </a:xfrm>
      </p:grpSpPr>
      <p:sp>
        <p:nvSpPr>
          <p:cNvPr id="150" name="Google Shape;150;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1" name="Google Shape;151;p36"/>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2" name="Google Shape;152;p36"/>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3" name="Google Shape;153;p3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_2">
  <p:cSld name="TITLE_AND_BODY_2_2">
    <p:spTree>
      <p:nvGrpSpPr>
        <p:cNvPr id="154" name="Shape 154"/>
        <p:cNvGrpSpPr/>
        <p:nvPr/>
      </p:nvGrpSpPr>
      <p:grpSpPr>
        <a:xfrm>
          <a:off x="0" y="0"/>
          <a:ext cx="0" cy="0"/>
          <a:chOff x="0" y="0"/>
          <a:chExt cx="0" cy="0"/>
        </a:xfrm>
      </p:grpSpPr>
      <p:sp>
        <p:nvSpPr>
          <p:cNvPr id="155" name="Google Shape;155;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6" name="Google Shape;156;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7" name="Google Shape;157;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58" name="Shape 158"/>
        <p:cNvGrpSpPr/>
        <p:nvPr/>
      </p:nvGrpSpPr>
      <p:grpSpPr>
        <a:xfrm>
          <a:off x="0" y="0"/>
          <a:ext cx="0" cy="0"/>
          <a:chOff x="0" y="0"/>
          <a:chExt cx="0" cy="0"/>
        </a:xfrm>
      </p:grpSpPr>
      <p:pic>
        <p:nvPicPr>
          <p:cNvPr id="159" name="Google Shape;159;p3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0" name="Google Shape;160;p3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1" name="Google Shape;161;p38"/>
          <p:cNvSpPr/>
          <p:nvPr>
            <p:ph idx="2" type="pic"/>
          </p:nvPr>
        </p:nvSpPr>
        <p:spPr>
          <a:xfrm>
            <a:off x="6251239" y="2074787"/>
            <a:ext cx="3503700" cy="3503700"/>
          </a:xfrm>
          <a:prstGeom prst="rect">
            <a:avLst/>
          </a:prstGeom>
          <a:noFill/>
          <a:ln>
            <a:noFill/>
          </a:ln>
        </p:spPr>
      </p:sp>
      <p:sp>
        <p:nvSpPr>
          <p:cNvPr id="162" name="Google Shape;162;p38"/>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63" name="Shape 163"/>
        <p:cNvGrpSpPr/>
        <p:nvPr/>
      </p:nvGrpSpPr>
      <p:grpSpPr>
        <a:xfrm>
          <a:off x="0" y="0"/>
          <a:ext cx="0" cy="0"/>
          <a:chOff x="0" y="0"/>
          <a:chExt cx="0" cy="0"/>
        </a:xfrm>
      </p:grpSpPr>
      <p:pic>
        <p:nvPicPr>
          <p:cNvPr descr="Background pattern&#10;&#10;Description automatically generated with low confidence" id="164" name="Google Shape;164;p3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5" name="Google Shape;165;p39"/>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6" name="Google Shape;166;p39"/>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7" name="Google Shape;167;p3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8" name="Google Shape;168;p3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73" name="Shape 173"/>
        <p:cNvGrpSpPr/>
        <p:nvPr/>
      </p:nvGrpSpPr>
      <p:grpSpPr>
        <a:xfrm>
          <a:off x="0" y="0"/>
          <a:ext cx="0" cy="0"/>
          <a:chOff x="0" y="0"/>
          <a:chExt cx="0" cy="0"/>
        </a:xfrm>
      </p:grpSpPr>
      <p:sp>
        <p:nvSpPr>
          <p:cNvPr id="174" name="Google Shape;174;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75" name="Google Shape;175;p41"/>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76" name="Shape 176"/>
        <p:cNvGrpSpPr/>
        <p:nvPr/>
      </p:nvGrpSpPr>
      <p:grpSpPr>
        <a:xfrm>
          <a:off x="0" y="0"/>
          <a:ext cx="0" cy="0"/>
          <a:chOff x="0" y="0"/>
          <a:chExt cx="0" cy="0"/>
        </a:xfrm>
      </p:grpSpPr>
      <p:sp>
        <p:nvSpPr>
          <p:cNvPr id="177" name="Google Shape;177;p4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78" name="Google Shape;178;p42"/>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79" name="Google Shape;179;p4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80" name="Shape 180"/>
        <p:cNvGrpSpPr/>
        <p:nvPr/>
      </p:nvGrpSpPr>
      <p:grpSpPr>
        <a:xfrm>
          <a:off x="0" y="0"/>
          <a:ext cx="0" cy="0"/>
          <a:chOff x="0" y="0"/>
          <a:chExt cx="0" cy="0"/>
        </a:xfrm>
      </p:grpSpPr>
      <p:sp>
        <p:nvSpPr>
          <p:cNvPr id="181" name="Google Shape;181;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82" name="Google Shape;182;p43"/>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83" name="Google Shape;183;p43"/>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84" name="Google Shape;184;p4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85" name="Shape 185"/>
        <p:cNvGrpSpPr/>
        <p:nvPr/>
      </p:nvGrpSpPr>
      <p:grpSpPr>
        <a:xfrm>
          <a:off x="0" y="0"/>
          <a:ext cx="0" cy="0"/>
          <a:chOff x="0" y="0"/>
          <a:chExt cx="0" cy="0"/>
        </a:xfrm>
      </p:grpSpPr>
      <p:sp>
        <p:nvSpPr>
          <p:cNvPr id="186" name="Google Shape;186;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87" name="Google Shape;187;p44"/>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88" name="Google Shape;188;p44"/>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89" name="Google Shape;189;p4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90" name="Shape 190"/>
        <p:cNvGrpSpPr/>
        <p:nvPr/>
      </p:nvGrpSpPr>
      <p:grpSpPr>
        <a:xfrm>
          <a:off x="0" y="0"/>
          <a:ext cx="0" cy="0"/>
          <a:chOff x="0" y="0"/>
          <a:chExt cx="0" cy="0"/>
        </a:xfrm>
      </p:grpSpPr>
      <p:sp>
        <p:nvSpPr>
          <p:cNvPr id="191" name="Google Shape;191;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92" name="Google Shape;192;p4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93" name="Shape 193"/>
        <p:cNvGrpSpPr/>
        <p:nvPr/>
      </p:nvGrpSpPr>
      <p:grpSpPr>
        <a:xfrm>
          <a:off x="0" y="0"/>
          <a:ext cx="0" cy="0"/>
          <a:chOff x="0" y="0"/>
          <a:chExt cx="0" cy="0"/>
        </a:xfrm>
      </p:grpSpPr>
      <p:sp>
        <p:nvSpPr>
          <p:cNvPr id="194" name="Google Shape;194;p46"/>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195" name="Google Shape;195;p46"/>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96" name="Google Shape;196;p4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97" name="Shape 197"/>
        <p:cNvGrpSpPr/>
        <p:nvPr/>
      </p:nvGrpSpPr>
      <p:grpSpPr>
        <a:xfrm>
          <a:off x="0" y="0"/>
          <a:ext cx="0" cy="0"/>
          <a:chOff x="0" y="0"/>
          <a:chExt cx="0" cy="0"/>
        </a:xfrm>
      </p:grpSpPr>
      <p:sp>
        <p:nvSpPr>
          <p:cNvPr id="198" name="Google Shape;198;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99" name="Google Shape;199;p47"/>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00" name="Google Shape;200;p47"/>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201" name="Google Shape;201;p4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02" name="Shape 202"/>
        <p:cNvGrpSpPr/>
        <p:nvPr/>
      </p:nvGrpSpPr>
      <p:grpSpPr>
        <a:xfrm>
          <a:off x="0" y="0"/>
          <a:ext cx="0" cy="0"/>
          <a:chOff x="0" y="0"/>
          <a:chExt cx="0" cy="0"/>
        </a:xfrm>
      </p:grpSpPr>
      <p:sp>
        <p:nvSpPr>
          <p:cNvPr id="203" name="Google Shape;203;p48"/>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204" name="Google Shape;204;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05" name="Google Shape;205;p4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06" name="Shape 206"/>
        <p:cNvGrpSpPr/>
        <p:nvPr/>
      </p:nvGrpSpPr>
      <p:grpSpPr>
        <a:xfrm>
          <a:off x="0" y="0"/>
          <a:ext cx="0" cy="0"/>
          <a:chOff x="0" y="0"/>
          <a:chExt cx="0" cy="0"/>
        </a:xfrm>
      </p:grpSpPr>
      <p:pic>
        <p:nvPicPr>
          <p:cNvPr descr="A graph with blue lines&#10;&#10;Description automatically generated" id="207" name="Google Shape;207;p4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08" name="Shape 208"/>
        <p:cNvGrpSpPr/>
        <p:nvPr/>
      </p:nvGrpSpPr>
      <p:grpSpPr>
        <a:xfrm>
          <a:off x="0" y="0"/>
          <a:ext cx="0" cy="0"/>
          <a:chOff x="0" y="0"/>
          <a:chExt cx="0" cy="0"/>
        </a:xfrm>
      </p:grpSpPr>
      <p:sp>
        <p:nvSpPr>
          <p:cNvPr id="209" name="Google Shape;209;p5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10" name="Google Shape;210;p50"/>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211" name="Google Shape;211;p5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2" name="Google Shape;212;p5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3" name="Google Shape;213;p50"/>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4" name="Shape 214"/>
        <p:cNvGrpSpPr/>
        <p:nvPr/>
      </p:nvGrpSpPr>
      <p:grpSpPr>
        <a:xfrm>
          <a:off x="0" y="0"/>
          <a:ext cx="0" cy="0"/>
          <a:chOff x="0" y="0"/>
          <a:chExt cx="0" cy="0"/>
        </a:xfrm>
      </p:grpSpPr>
      <p:sp>
        <p:nvSpPr>
          <p:cNvPr id="215" name="Google Shape;215;p5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6" name="Google Shape;216;p5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7" name="Google Shape;217;p51"/>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8" name="Shape 218"/>
        <p:cNvGrpSpPr/>
        <p:nvPr/>
      </p:nvGrpSpPr>
      <p:grpSpPr>
        <a:xfrm>
          <a:off x="0" y="0"/>
          <a:ext cx="0" cy="0"/>
          <a:chOff x="0" y="0"/>
          <a:chExt cx="0" cy="0"/>
        </a:xfrm>
      </p:grpSpPr>
      <p:sp>
        <p:nvSpPr>
          <p:cNvPr id="219" name="Google Shape;219;p5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20" name="Google Shape;220;p5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21" name="Google Shape;221;p5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2" name="Google Shape;222;p5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3" name="Google Shape;223;p52"/>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24" name="Shape 224"/>
        <p:cNvGrpSpPr/>
        <p:nvPr/>
      </p:nvGrpSpPr>
      <p:grpSpPr>
        <a:xfrm>
          <a:off x="0" y="0"/>
          <a:ext cx="0" cy="0"/>
          <a:chOff x="0" y="0"/>
          <a:chExt cx="0" cy="0"/>
        </a:xfrm>
      </p:grpSpPr>
      <p:pic>
        <p:nvPicPr>
          <p:cNvPr id="225" name="Google Shape;225;p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6" name="Google Shape;226;p5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7" name="Google Shape;227;p5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8" name="Google Shape;228;p5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9" name="Google Shape;229;p5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34" name="Shape 234"/>
        <p:cNvGrpSpPr/>
        <p:nvPr/>
      </p:nvGrpSpPr>
      <p:grpSpPr>
        <a:xfrm>
          <a:off x="0" y="0"/>
          <a:ext cx="0" cy="0"/>
          <a:chOff x="0" y="0"/>
          <a:chExt cx="0" cy="0"/>
        </a:xfrm>
      </p:grpSpPr>
      <p:sp>
        <p:nvSpPr>
          <p:cNvPr id="235" name="Google Shape;235;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36" name="Google Shape;236;p55"/>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237" name="Shape 237"/>
        <p:cNvGrpSpPr/>
        <p:nvPr/>
      </p:nvGrpSpPr>
      <p:grpSpPr>
        <a:xfrm>
          <a:off x="0" y="0"/>
          <a:ext cx="0" cy="0"/>
          <a:chOff x="0" y="0"/>
          <a:chExt cx="0" cy="0"/>
        </a:xfrm>
      </p:grpSpPr>
      <p:sp>
        <p:nvSpPr>
          <p:cNvPr id="238" name="Google Shape;238;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39" name="Google Shape;239;p56"/>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240" name="Google Shape;240;p56"/>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241" name="Google Shape;241;p5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42" name="Shape 242"/>
        <p:cNvGrpSpPr/>
        <p:nvPr/>
      </p:nvGrpSpPr>
      <p:grpSpPr>
        <a:xfrm>
          <a:off x="0" y="0"/>
          <a:ext cx="0" cy="0"/>
          <a:chOff x="0" y="0"/>
          <a:chExt cx="0" cy="0"/>
        </a:xfrm>
      </p:grpSpPr>
      <p:sp>
        <p:nvSpPr>
          <p:cNvPr id="243" name="Google Shape;243;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4" name="Google Shape;244;p57"/>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45" name="Google Shape;245;p5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246" name="Google Shape;246;p57"/>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247" name="Shape 247"/>
        <p:cNvGrpSpPr/>
        <p:nvPr/>
      </p:nvGrpSpPr>
      <p:grpSpPr>
        <a:xfrm>
          <a:off x="0" y="0"/>
          <a:ext cx="0" cy="0"/>
          <a:chOff x="0" y="0"/>
          <a:chExt cx="0" cy="0"/>
        </a:xfrm>
      </p:grpSpPr>
      <p:sp>
        <p:nvSpPr>
          <p:cNvPr id="248" name="Google Shape;248;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9" name="Google Shape;249;p58"/>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0" name="Google Shape;250;p58"/>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51" name="Google Shape;251;p5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52" name="Shape 252"/>
        <p:cNvGrpSpPr/>
        <p:nvPr/>
      </p:nvGrpSpPr>
      <p:grpSpPr>
        <a:xfrm>
          <a:off x="0" y="0"/>
          <a:ext cx="0" cy="0"/>
          <a:chOff x="0" y="0"/>
          <a:chExt cx="0" cy="0"/>
        </a:xfrm>
      </p:grpSpPr>
      <p:sp>
        <p:nvSpPr>
          <p:cNvPr id="253" name="Google Shape;253;p59"/>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54" name="Google Shape;254;p59"/>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55" name="Google Shape;255;p5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56" name="Shape 256"/>
        <p:cNvGrpSpPr/>
        <p:nvPr/>
      </p:nvGrpSpPr>
      <p:grpSpPr>
        <a:xfrm>
          <a:off x="0" y="0"/>
          <a:ext cx="0" cy="0"/>
          <a:chOff x="0" y="0"/>
          <a:chExt cx="0" cy="0"/>
        </a:xfrm>
      </p:grpSpPr>
      <p:sp>
        <p:nvSpPr>
          <p:cNvPr id="257" name="Google Shape;257;p60"/>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58" name="Google Shape;258;p60"/>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259" name="Google Shape;259;p6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60" name="Shape 260"/>
        <p:cNvGrpSpPr/>
        <p:nvPr/>
      </p:nvGrpSpPr>
      <p:grpSpPr>
        <a:xfrm>
          <a:off x="0" y="0"/>
          <a:ext cx="0" cy="0"/>
          <a:chOff x="0" y="0"/>
          <a:chExt cx="0" cy="0"/>
        </a:xfrm>
      </p:grpSpPr>
      <p:sp>
        <p:nvSpPr>
          <p:cNvPr id="261" name="Google Shape;261;p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2" name="Google Shape;262;p6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63" name="Shape 263"/>
        <p:cNvGrpSpPr/>
        <p:nvPr/>
      </p:nvGrpSpPr>
      <p:grpSpPr>
        <a:xfrm>
          <a:off x="0" y="0"/>
          <a:ext cx="0" cy="0"/>
          <a:chOff x="0" y="0"/>
          <a:chExt cx="0" cy="0"/>
        </a:xfrm>
      </p:grpSpPr>
      <p:sp>
        <p:nvSpPr>
          <p:cNvPr id="264" name="Google Shape;264;p62"/>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65" name="Google Shape;265;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6" name="Google Shape;266;p6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67" name="Shape 267"/>
        <p:cNvGrpSpPr/>
        <p:nvPr/>
      </p:nvGrpSpPr>
      <p:grpSpPr>
        <a:xfrm>
          <a:off x="0" y="0"/>
          <a:ext cx="0" cy="0"/>
          <a:chOff x="0" y="0"/>
          <a:chExt cx="0" cy="0"/>
        </a:xfrm>
      </p:grpSpPr>
      <p:pic>
        <p:nvPicPr>
          <p:cNvPr descr="A graph with blue lines&#10;&#10;Description automatically generated" id="268" name="Google Shape;268;p6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69" name="Shape 269"/>
        <p:cNvGrpSpPr/>
        <p:nvPr/>
      </p:nvGrpSpPr>
      <p:grpSpPr>
        <a:xfrm>
          <a:off x="0" y="0"/>
          <a:ext cx="0" cy="0"/>
          <a:chOff x="0" y="0"/>
          <a:chExt cx="0" cy="0"/>
        </a:xfrm>
      </p:grpSpPr>
      <p:sp>
        <p:nvSpPr>
          <p:cNvPr id="270" name="Google Shape;270;p6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Open Sans"/>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1" name="Google Shape;271;p6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272" name="Google Shape;272;p6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73" name="Google Shape;273;p6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74" name="Google Shape;274;p64"/>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sz="1400">
                <a:solidFill>
                  <a:schemeClr val="dk1"/>
                </a:solidFill>
                <a:latin typeface="Calibri"/>
                <a:ea typeface="Calibri"/>
                <a:cs typeface="Calibri"/>
                <a:sym typeface="Calibri"/>
              </a:defRPr>
            </a:lvl1pPr>
            <a:lvl2pPr indent="0" lvl="1" marL="0" marR="0" rtl="0" algn="l">
              <a:spcBef>
                <a:spcPts val="0"/>
              </a:spcBef>
              <a:buNone/>
              <a:defRPr sz="1400">
                <a:solidFill>
                  <a:schemeClr val="dk1"/>
                </a:solidFill>
                <a:latin typeface="Calibri"/>
                <a:ea typeface="Calibri"/>
                <a:cs typeface="Calibri"/>
                <a:sym typeface="Calibri"/>
              </a:defRPr>
            </a:lvl2pPr>
            <a:lvl3pPr indent="0" lvl="2" marL="0" marR="0" rtl="0" algn="l">
              <a:spcBef>
                <a:spcPts val="0"/>
              </a:spcBef>
              <a:buNone/>
              <a:defRPr sz="1400">
                <a:solidFill>
                  <a:schemeClr val="dk1"/>
                </a:solidFill>
                <a:latin typeface="Calibri"/>
                <a:ea typeface="Calibri"/>
                <a:cs typeface="Calibri"/>
                <a:sym typeface="Calibri"/>
              </a:defRPr>
            </a:lvl3pPr>
            <a:lvl4pPr indent="0" lvl="3" marL="0" marR="0" rtl="0" algn="l">
              <a:spcBef>
                <a:spcPts val="0"/>
              </a:spcBef>
              <a:buNone/>
              <a:defRPr sz="1400">
                <a:solidFill>
                  <a:schemeClr val="dk1"/>
                </a:solidFill>
                <a:latin typeface="Calibri"/>
                <a:ea typeface="Calibri"/>
                <a:cs typeface="Calibri"/>
                <a:sym typeface="Calibri"/>
              </a:defRPr>
            </a:lvl4pPr>
            <a:lvl5pPr indent="0" lvl="4" marL="0" marR="0" rtl="0" algn="l">
              <a:spcBef>
                <a:spcPts val="0"/>
              </a:spcBef>
              <a:buNone/>
              <a:defRPr sz="1400">
                <a:solidFill>
                  <a:schemeClr val="dk1"/>
                </a:solidFill>
                <a:latin typeface="Calibri"/>
                <a:ea typeface="Calibri"/>
                <a:cs typeface="Calibri"/>
                <a:sym typeface="Calibri"/>
              </a:defRPr>
            </a:lvl5pPr>
            <a:lvl6pPr indent="0" lvl="5" marL="0" marR="0" rtl="0" algn="l">
              <a:spcBef>
                <a:spcPts val="0"/>
              </a:spcBef>
              <a:buNone/>
              <a:defRPr sz="1400">
                <a:solidFill>
                  <a:schemeClr val="dk1"/>
                </a:solidFill>
                <a:latin typeface="Calibri"/>
                <a:ea typeface="Calibri"/>
                <a:cs typeface="Calibri"/>
                <a:sym typeface="Calibri"/>
              </a:defRPr>
            </a:lvl6pPr>
            <a:lvl7pPr indent="0" lvl="6" marL="0" marR="0" rtl="0" algn="l">
              <a:spcBef>
                <a:spcPts val="0"/>
              </a:spcBef>
              <a:buNone/>
              <a:defRPr sz="1400">
                <a:solidFill>
                  <a:schemeClr val="dk1"/>
                </a:solidFill>
                <a:latin typeface="Calibri"/>
                <a:ea typeface="Calibri"/>
                <a:cs typeface="Calibri"/>
                <a:sym typeface="Calibri"/>
              </a:defRPr>
            </a:lvl7pPr>
            <a:lvl8pPr indent="0" lvl="7" marL="0" marR="0" rtl="0" algn="l">
              <a:spcBef>
                <a:spcPts val="0"/>
              </a:spcBef>
              <a:buNone/>
              <a:defRPr sz="1400">
                <a:solidFill>
                  <a:schemeClr val="dk1"/>
                </a:solidFill>
                <a:latin typeface="Calibri"/>
                <a:ea typeface="Calibri"/>
                <a:cs typeface="Calibri"/>
                <a:sym typeface="Calibri"/>
              </a:defRPr>
            </a:lvl8pPr>
            <a:lvl9pPr indent="0" lvl="8" marL="0" marR="0" rtl="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_2">
  <p:cSld name="TITLE_AND_BODY_2_2">
    <p:spTree>
      <p:nvGrpSpPr>
        <p:cNvPr id="275" name="Shape 275"/>
        <p:cNvGrpSpPr/>
        <p:nvPr/>
      </p:nvGrpSpPr>
      <p:grpSpPr>
        <a:xfrm>
          <a:off x="0" y="0"/>
          <a:ext cx="0" cy="0"/>
          <a:chOff x="0" y="0"/>
          <a:chExt cx="0" cy="0"/>
        </a:xfrm>
      </p:grpSpPr>
      <p:sp>
        <p:nvSpPr>
          <p:cNvPr id="276" name="Google Shape;276;p6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7" name="Google Shape;277;p6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78" name="Google Shape;278;p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9" name="Shape 279"/>
        <p:cNvGrpSpPr/>
        <p:nvPr/>
      </p:nvGrpSpPr>
      <p:grpSpPr>
        <a:xfrm>
          <a:off x="0" y="0"/>
          <a:ext cx="0" cy="0"/>
          <a:chOff x="0" y="0"/>
          <a:chExt cx="0" cy="0"/>
        </a:xfrm>
      </p:grpSpPr>
      <p:sp>
        <p:nvSpPr>
          <p:cNvPr id="280" name="Google Shape;280;p6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1" name="Google Shape;281;p6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2" name="Google Shape;282;p6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Reference Page 1">
  <p:cSld name="CUSTOM_2">
    <p:bg>
      <p:bgPr>
        <a:blipFill>
          <a:blip r:embed="rId2">
            <a:alphaModFix/>
          </a:blip>
          <a:stretch>
            <a:fillRect/>
          </a:stretch>
        </a:blipFill>
      </p:bgPr>
    </p:bg>
    <p:spTree>
      <p:nvGrpSpPr>
        <p:cNvPr id="283" name="Shape 283"/>
        <p:cNvGrpSpPr/>
        <p:nvPr/>
      </p:nvGrpSpPr>
      <p:grpSpPr>
        <a:xfrm>
          <a:off x="0" y="0"/>
          <a:ext cx="0" cy="0"/>
          <a:chOff x="0" y="0"/>
          <a:chExt cx="0" cy="0"/>
        </a:xfrm>
      </p:grpSpPr>
      <p:sp>
        <p:nvSpPr>
          <p:cNvPr id="284" name="Google Shape;284;p67"/>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lang="en" sz="4000">
                <a:latin typeface="Calibri"/>
                <a:ea typeface="Calibri"/>
                <a:cs typeface="Calibri"/>
                <a:sym typeface="Calibri"/>
              </a:rPr>
              <a:t>Image </a:t>
            </a: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85" name="Google Shape;285;p6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86" name="Google Shape;286;p6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87" name="Shape 287"/>
        <p:cNvGrpSpPr/>
        <p:nvPr/>
      </p:nvGrpSpPr>
      <p:grpSpPr>
        <a:xfrm>
          <a:off x="0" y="0"/>
          <a:ext cx="0" cy="0"/>
          <a:chOff x="0" y="0"/>
          <a:chExt cx="0" cy="0"/>
        </a:xfrm>
      </p:grpSpPr>
      <p:pic>
        <p:nvPicPr>
          <p:cNvPr descr="A picture containing background pattern&#10;&#10;Description automatically generated" id="288" name="Google Shape;288;p6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9" name="Google Shape;289;p68"/>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0" name="Google Shape;290;p6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1" name="Google Shape;291;p6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92" name="Shape 292"/>
        <p:cNvGrpSpPr/>
        <p:nvPr/>
      </p:nvGrpSpPr>
      <p:grpSpPr>
        <a:xfrm>
          <a:off x="0" y="0"/>
          <a:ext cx="0" cy="0"/>
          <a:chOff x="0" y="0"/>
          <a:chExt cx="0" cy="0"/>
        </a:xfrm>
      </p:grpSpPr>
      <p:pic>
        <p:nvPicPr>
          <p:cNvPr descr="A picture containing shape&#10;&#10;Description automatically generated" id="293" name="Google Shape;293;p6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4" name="Google Shape;294;p6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5" name="Google Shape;295;p6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96" name="Google Shape;296;p6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7" name="Google Shape;297;p6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298" name="Shape 298"/>
        <p:cNvGrpSpPr/>
        <p:nvPr/>
      </p:nvGrpSpPr>
      <p:grpSpPr>
        <a:xfrm>
          <a:off x="0" y="0"/>
          <a:ext cx="0" cy="0"/>
          <a:chOff x="0" y="0"/>
          <a:chExt cx="0" cy="0"/>
        </a:xfrm>
      </p:grpSpPr>
      <p:pic>
        <p:nvPicPr>
          <p:cNvPr descr="Background pattern&#10;&#10;Description automatically generated with low confidence" id="299" name="Google Shape;299;p7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0" name="Google Shape;300;p70"/>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1" name="Google Shape;301;p7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02" name="Google Shape;302;p70"/>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303" name="Shape 303"/>
        <p:cNvGrpSpPr/>
        <p:nvPr/>
      </p:nvGrpSpPr>
      <p:grpSpPr>
        <a:xfrm>
          <a:off x="0" y="0"/>
          <a:ext cx="0" cy="0"/>
          <a:chOff x="0" y="0"/>
          <a:chExt cx="0" cy="0"/>
        </a:xfrm>
      </p:grpSpPr>
      <p:pic>
        <p:nvPicPr>
          <p:cNvPr descr="A picture containing background pattern&#10;&#10;Description automatically generated" id="304" name="Google Shape;304;p7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5" name="Google Shape;305;p7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06" name="Google Shape;306;p7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07" name="Google Shape;307;p71"/>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08" name="Google Shape;308;p7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309" name="Shape 309"/>
        <p:cNvGrpSpPr/>
        <p:nvPr/>
      </p:nvGrpSpPr>
      <p:grpSpPr>
        <a:xfrm>
          <a:off x="0" y="0"/>
          <a:ext cx="0" cy="0"/>
          <a:chOff x="0" y="0"/>
          <a:chExt cx="0" cy="0"/>
        </a:xfrm>
      </p:grpSpPr>
      <p:pic>
        <p:nvPicPr>
          <p:cNvPr descr="Background pattern&#10;&#10;Description automatically generated with low confidence" id="310" name="Google Shape;310;p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1" name="Google Shape;311;p72"/>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2" name="Google Shape;312;p72"/>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13" name="Google Shape;313;p7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14" name="Google Shape;314;p7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315" name="Google Shape;315;p72"/>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316" name="Shape 316"/>
        <p:cNvGrpSpPr/>
        <p:nvPr/>
      </p:nvGrpSpPr>
      <p:grpSpPr>
        <a:xfrm>
          <a:off x="0" y="0"/>
          <a:ext cx="0" cy="0"/>
          <a:chOff x="0" y="0"/>
          <a:chExt cx="0" cy="0"/>
        </a:xfrm>
      </p:grpSpPr>
      <p:pic>
        <p:nvPicPr>
          <p:cNvPr descr="Background pattern&#10;&#10;Description automatically generated with low confidence" id="317" name="Google Shape;317;p7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8" name="Google Shape;318;p7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19" name="Google Shape;319;p7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20" name="Google Shape;320;p73"/>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21" name="Google Shape;321;p73"/>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322" name="Google Shape;322;p73"/>
          <p:cNvPicPr preferRelativeResize="0"/>
          <p:nvPr/>
        </p:nvPicPr>
        <p:blipFill>
          <a:blip r:embed="rId3">
            <a:alphaModFix/>
          </a:blip>
          <a:stretch>
            <a:fillRect/>
          </a:stretch>
        </p:blipFill>
        <p:spPr>
          <a:xfrm>
            <a:off x="522247" y="5200"/>
            <a:ext cx="963350" cy="724950"/>
          </a:xfrm>
          <a:prstGeom prst="rect">
            <a:avLst/>
          </a:prstGeom>
          <a:noFill/>
          <a:ln>
            <a:noFill/>
          </a:ln>
        </p:spPr>
      </p:pic>
      <p:pic>
        <p:nvPicPr>
          <p:cNvPr id="323" name="Google Shape;323;p73"/>
          <p:cNvPicPr preferRelativeResize="0"/>
          <p:nvPr/>
        </p:nvPicPr>
        <p:blipFill>
          <a:blip r:embed="rId4">
            <a:alphaModFix/>
          </a:blip>
          <a:stretch>
            <a:fillRect/>
          </a:stretch>
        </p:blipFill>
        <p:spPr>
          <a:xfrm>
            <a:off x="5505685" y="0"/>
            <a:ext cx="3475881" cy="514350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324" name="Shape 324"/>
        <p:cNvGrpSpPr/>
        <p:nvPr/>
      </p:nvGrpSpPr>
      <p:grpSpPr>
        <a:xfrm>
          <a:off x="0" y="0"/>
          <a:ext cx="0" cy="0"/>
          <a:chOff x="0" y="0"/>
          <a:chExt cx="0" cy="0"/>
        </a:xfrm>
      </p:grpSpPr>
      <p:pic>
        <p:nvPicPr>
          <p:cNvPr descr="Background pattern&#10;&#10;Description automatically generated with low confidence" id="325" name="Google Shape;325;p7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26" name="Google Shape;326;p74"/>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7" name="Google Shape;327;p7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28" name="Google Shape;328;p74"/>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33" name="Shape 333"/>
        <p:cNvGrpSpPr/>
        <p:nvPr/>
      </p:nvGrpSpPr>
      <p:grpSpPr>
        <a:xfrm>
          <a:off x="0" y="0"/>
          <a:ext cx="0" cy="0"/>
          <a:chOff x="0" y="0"/>
          <a:chExt cx="0" cy="0"/>
        </a:xfrm>
      </p:grpSpPr>
      <p:sp>
        <p:nvSpPr>
          <p:cNvPr id="334" name="Google Shape;334;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35" name="Google Shape;335;p7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36" name="Shape 336"/>
        <p:cNvGrpSpPr/>
        <p:nvPr/>
      </p:nvGrpSpPr>
      <p:grpSpPr>
        <a:xfrm>
          <a:off x="0" y="0"/>
          <a:ext cx="0" cy="0"/>
          <a:chOff x="0" y="0"/>
          <a:chExt cx="0" cy="0"/>
        </a:xfrm>
      </p:grpSpPr>
      <p:sp>
        <p:nvSpPr>
          <p:cNvPr id="337" name="Google Shape;337;p7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338" name="Google Shape;338;p77"/>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39" name="Google Shape;339;p7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40" name="Shape 340"/>
        <p:cNvGrpSpPr/>
        <p:nvPr/>
      </p:nvGrpSpPr>
      <p:grpSpPr>
        <a:xfrm>
          <a:off x="0" y="0"/>
          <a:ext cx="0" cy="0"/>
          <a:chOff x="0" y="0"/>
          <a:chExt cx="0" cy="0"/>
        </a:xfrm>
      </p:grpSpPr>
      <p:sp>
        <p:nvSpPr>
          <p:cNvPr id="341" name="Google Shape;341;p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2" name="Google Shape;342;p78"/>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343" name="Google Shape;343;p78"/>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44" name="Google Shape;344;p7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45" name="Shape 345"/>
        <p:cNvGrpSpPr/>
        <p:nvPr/>
      </p:nvGrpSpPr>
      <p:grpSpPr>
        <a:xfrm>
          <a:off x="0" y="0"/>
          <a:ext cx="0" cy="0"/>
          <a:chOff x="0" y="0"/>
          <a:chExt cx="0" cy="0"/>
        </a:xfrm>
      </p:grpSpPr>
      <p:sp>
        <p:nvSpPr>
          <p:cNvPr id="346" name="Google Shape;346;p7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7" name="Google Shape;347;p79"/>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48" name="Google Shape;348;p7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349" name="Google Shape;349;p79"/>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50" name="Shape 350"/>
        <p:cNvGrpSpPr/>
        <p:nvPr/>
      </p:nvGrpSpPr>
      <p:grpSpPr>
        <a:xfrm>
          <a:off x="0" y="0"/>
          <a:ext cx="0" cy="0"/>
          <a:chOff x="0" y="0"/>
          <a:chExt cx="0" cy="0"/>
        </a:xfrm>
      </p:grpSpPr>
      <p:sp>
        <p:nvSpPr>
          <p:cNvPr id="351" name="Google Shape;351;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2" name="Google Shape;352;p8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81"/>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355" name="Google Shape;355;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6" name="Google Shape;356;p8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57" name="Shape 357"/>
        <p:cNvGrpSpPr/>
        <p:nvPr/>
      </p:nvGrpSpPr>
      <p:grpSpPr>
        <a:xfrm>
          <a:off x="0" y="0"/>
          <a:ext cx="0" cy="0"/>
          <a:chOff x="0" y="0"/>
          <a:chExt cx="0" cy="0"/>
        </a:xfrm>
      </p:grpSpPr>
      <p:sp>
        <p:nvSpPr>
          <p:cNvPr id="358" name="Google Shape;358;p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9" name="Google Shape;359;p82"/>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0" name="Google Shape;360;p82"/>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61" name="Google Shape;361;p8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362" name="Shape 362"/>
        <p:cNvGrpSpPr/>
        <p:nvPr/>
      </p:nvGrpSpPr>
      <p:grpSpPr>
        <a:xfrm>
          <a:off x="0" y="0"/>
          <a:ext cx="0" cy="0"/>
          <a:chOff x="0" y="0"/>
          <a:chExt cx="0" cy="0"/>
        </a:xfrm>
      </p:grpSpPr>
      <p:sp>
        <p:nvSpPr>
          <p:cNvPr id="363" name="Google Shape;363;p8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364" name="Google Shape;364;p83"/>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65" name="Google Shape;365;p8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66" name="Shape 366"/>
        <p:cNvGrpSpPr/>
        <p:nvPr/>
      </p:nvGrpSpPr>
      <p:grpSpPr>
        <a:xfrm>
          <a:off x="0" y="0"/>
          <a:ext cx="0" cy="0"/>
          <a:chOff x="0" y="0"/>
          <a:chExt cx="0" cy="0"/>
        </a:xfrm>
      </p:grpSpPr>
      <p:pic>
        <p:nvPicPr>
          <p:cNvPr descr="A graph with blue lines&#10;&#10;Description automatically generated" id="367" name="Google Shape;367;p8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68" name="Shape 368"/>
        <p:cNvGrpSpPr/>
        <p:nvPr/>
      </p:nvGrpSpPr>
      <p:grpSpPr>
        <a:xfrm>
          <a:off x="0" y="0"/>
          <a:ext cx="0" cy="0"/>
          <a:chOff x="0" y="0"/>
          <a:chExt cx="0" cy="0"/>
        </a:xfrm>
      </p:grpSpPr>
      <p:pic>
        <p:nvPicPr>
          <p:cNvPr id="369" name="Google Shape;369;p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0" name="Google Shape;370;p8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71" name="Google Shape;371;p8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72" name="Google Shape;372;p8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3" name="Google Shape;373;p8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374" name="Shape 374"/>
        <p:cNvGrpSpPr/>
        <p:nvPr/>
      </p:nvGrpSpPr>
      <p:grpSpPr>
        <a:xfrm>
          <a:off x="0" y="0"/>
          <a:ext cx="0" cy="0"/>
          <a:chOff x="0" y="0"/>
          <a:chExt cx="0" cy="0"/>
        </a:xfrm>
      </p:grpSpPr>
      <p:pic>
        <p:nvPicPr>
          <p:cNvPr id="375" name="Google Shape;375;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6" name="Google Shape;376;p8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77" name="Google Shape;377;p8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8" name="Google Shape;378;p8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79" name="Google Shape;379;p8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380" name="Shape 380"/>
        <p:cNvGrpSpPr/>
        <p:nvPr/>
      </p:nvGrpSpPr>
      <p:grpSpPr>
        <a:xfrm>
          <a:off x="0" y="0"/>
          <a:ext cx="0" cy="0"/>
          <a:chOff x="0" y="0"/>
          <a:chExt cx="0" cy="0"/>
        </a:xfrm>
      </p:grpSpPr>
      <p:pic>
        <p:nvPicPr>
          <p:cNvPr id="381" name="Google Shape;381;p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2" name="Google Shape;382;p8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3" name="Google Shape;383;p8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4" name="Google Shape;384;p8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85" name="Google Shape;385;p8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86" name="Shape 386"/>
        <p:cNvGrpSpPr/>
        <p:nvPr/>
      </p:nvGrpSpPr>
      <p:grpSpPr>
        <a:xfrm>
          <a:off x="0" y="0"/>
          <a:ext cx="0" cy="0"/>
          <a:chOff x="0" y="0"/>
          <a:chExt cx="0" cy="0"/>
        </a:xfrm>
      </p:grpSpPr>
      <p:sp>
        <p:nvSpPr>
          <p:cNvPr id="387" name="Google Shape;387;p8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88" name="Google Shape;388;p8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89" name="Google Shape;389;p8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390" name="Shape 390"/>
        <p:cNvGrpSpPr/>
        <p:nvPr/>
      </p:nvGrpSpPr>
      <p:grpSpPr>
        <a:xfrm>
          <a:off x="0" y="0"/>
          <a:ext cx="0" cy="0"/>
          <a:chOff x="0" y="0"/>
          <a:chExt cx="0" cy="0"/>
        </a:xfrm>
      </p:grpSpPr>
      <p:pic>
        <p:nvPicPr>
          <p:cNvPr id="391" name="Google Shape;391;p8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392" name="Shape 392"/>
        <p:cNvGrpSpPr/>
        <p:nvPr/>
      </p:nvGrpSpPr>
      <p:grpSpPr>
        <a:xfrm>
          <a:off x="0" y="0"/>
          <a:ext cx="0" cy="0"/>
          <a:chOff x="0" y="0"/>
          <a:chExt cx="0" cy="0"/>
        </a:xfrm>
      </p:grpSpPr>
      <p:pic>
        <p:nvPicPr>
          <p:cNvPr descr="A picture containing map&#10;&#10;Description automatically generated" id="393" name="Google Shape;393;p9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Left Photo 3">
  <p:cSld name="TOP Green/Left Photo 3">
    <p:spTree>
      <p:nvGrpSpPr>
        <p:cNvPr id="394" name="Shape 394"/>
        <p:cNvGrpSpPr/>
        <p:nvPr/>
      </p:nvGrpSpPr>
      <p:grpSpPr>
        <a:xfrm>
          <a:off x="0" y="0"/>
          <a:ext cx="0" cy="0"/>
          <a:chOff x="0" y="0"/>
          <a:chExt cx="0" cy="0"/>
        </a:xfrm>
      </p:grpSpPr>
      <p:pic>
        <p:nvPicPr>
          <p:cNvPr descr="A green and white border with a green border&#10;&#10;AI-generated content may be incorrect." id="395" name="Google Shape;395;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6" name="Google Shape;396;p9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b="0" i="0" sz="800" u="none" cap="none" strike="noStrike">
                <a:solidFill>
                  <a:srgbClr val="888888"/>
                </a:solidFill>
                <a:latin typeface="Open Sans"/>
                <a:ea typeface="Open Sans"/>
                <a:cs typeface="Open Sans"/>
                <a:sym typeface="Open Sans"/>
              </a:defRPr>
            </a:lvl1pPr>
            <a:lvl2pPr indent="0" lvl="1" marL="0" algn="r">
              <a:spcBef>
                <a:spcPts val="0"/>
              </a:spcBef>
              <a:buNone/>
              <a:defRPr b="0" i="0" sz="800" u="none" cap="none" strike="noStrike">
                <a:solidFill>
                  <a:srgbClr val="888888"/>
                </a:solidFill>
                <a:latin typeface="Open Sans"/>
                <a:ea typeface="Open Sans"/>
                <a:cs typeface="Open Sans"/>
                <a:sym typeface="Open Sans"/>
              </a:defRPr>
            </a:lvl2pPr>
            <a:lvl3pPr indent="0" lvl="2" marL="0" algn="r">
              <a:spcBef>
                <a:spcPts val="0"/>
              </a:spcBef>
              <a:buNone/>
              <a:defRPr b="0" i="0" sz="800" u="none" cap="none" strike="noStrike">
                <a:solidFill>
                  <a:srgbClr val="888888"/>
                </a:solidFill>
                <a:latin typeface="Open Sans"/>
                <a:ea typeface="Open Sans"/>
                <a:cs typeface="Open Sans"/>
                <a:sym typeface="Open Sans"/>
              </a:defRPr>
            </a:lvl3pPr>
            <a:lvl4pPr indent="0" lvl="3" marL="0" algn="r">
              <a:spcBef>
                <a:spcPts val="0"/>
              </a:spcBef>
              <a:buNone/>
              <a:defRPr b="0" i="0" sz="800" u="none" cap="none" strike="noStrike">
                <a:solidFill>
                  <a:srgbClr val="888888"/>
                </a:solidFill>
                <a:latin typeface="Open Sans"/>
                <a:ea typeface="Open Sans"/>
                <a:cs typeface="Open Sans"/>
                <a:sym typeface="Open Sans"/>
              </a:defRPr>
            </a:lvl4pPr>
            <a:lvl5pPr indent="0" lvl="4" marL="0" algn="r">
              <a:spcBef>
                <a:spcPts val="0"/>
              </a:spcBef>
              <a:buNone/>
              <a:defRPr b="0" i="0" sz="800" u="none" cap="none" strike="noStrike">
                <a:solidFill>
                  <a:srgbClr val="888888"/>
                </a:solidFill>
                <a:latin typeface="Open Sans"/>
                <a:ea typeface="Open Sans"/>
                <a:cs typeface="Open Sans"/>
                <a:sym typeface="Open Sans"/>
              </a:defRPr>
            </a:lvl5pPr>
            <a:lvl6pPr indent="0" lvl="5" marL="0" algn="r">
              <a:spcBef>
                <a:spcPts val="0"/>
              </a:spcBef>
              <a:buNone/>
              <a:defRPr b="0" i="0" sz="800" u="none" cap="none" strike="noStrike">
                <a:solidFill>
                  <a:srgbClr val="888888"/>
                </a:solidFill>
                <a:latin typeface="Open Sans"/>
                <a:ea typeface="Open Sans"/>
                <a:cs typeface="Open Sans"/>
                <a:sym typeface="Open Sans"/>
              </a:defRPr>
            </a:lvl6pPr>
            <a:lvl7pPr indent="0" lvl="6" marL="0" algn="r">
              <a:spcBef>
                <a:spcPts val="0"/>
              </a:spcBef>
              <a:buNone/>
              <a:defRPr b="0" i="0" sz="800" u="none" cap="none" strike="noStrike">
                <a:solidFill>
                  <a:srgbClr val="888888"/>
                </a:solidFill>
                <a:latin typeface="Open Sans"/>
                <a:ea typeface="Open Sans"/>
                <a:cs typeface="Open Sans"/>
                <a:sym typeface="Open Sans"/>
              </a:defRPr>
            </a:lvl7pPr>
            <a:lvl8pPr indent="0" lvl="7" marL="0" algn="r">
              <a:spcBef>
                <a:spcPts val="0"/>
              </a:spcBef>
              <a:buNone/>
              <a:defRPr b="0" i="0" sz="800" u="none" cap="none" strike="noStrike">
                <a:solidFill>
                  <a:srgbClr val="888888"/>
                </a:solidFill>
                <a:latin typeface="Open Sans"/>
                <a:ea typeface="Open Sans"/>
                <a:cs typeface="Open Sans"/>
                <a:sym typeface="Open Sans"/>
              </a:defRPr>
            </a:lvl8pPr>
            <a:lvl9pPr indent="0" lvl="8" marL="0" algn="r">
              <a:spcBef>
                <a:spcPts val="0"/>
              </a:spcBef>
              <a:buNone/>
              <a:defRPr b="0" i="0" sz="8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397" name="Google Shape;397;p91"/>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398" name="Google Shape;398;p91"/>
          <p:cNvPicPr preferRelativeResize="0"/>
          <p:nvPr/>
        </p:nvPicPr>
        <p:blipFill rotWithShape="1">
          <a:blip r:embed="rId4">
            <a:alphaModFix/>
          </a:blip>
          <a:srcRect b="0" l="0" r="0" t="0"/>
          <a:stretch/>
        </p:blipFill>
        <p:spPr>
          <a:xfrm>
            <a:off x="7912292" y="154223"/>
            <a:ext cx="905277" cy="900248"/>
          </a:xfrm>
          <a:prstGeom prst="rect">
            <a:avLst/>
          </a:prstGeom>
          <a:noFill/>
          <a:ln>
            <a:noFill/>
          </a:ln>
        </p:spPr>
      </p:pic>
      <p:sp>
        <p:nvSpPr>
          <p:cNvPr id="399" name="Google Shape;399;p91"/>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0" i="0" lang="en" sz="700" u="none" cap="none" strike="noStrike">
                <a:solidFill>
                  <a:srgbClr val="898989"/>
                </a:solidFill>
                <a:latin typeface="Calibri"/>
                <a:ea typeface="Calibri"/>
                <a:cs typeface="Calibri"/>
                <a:sym typeface="Calibri"/>
              </a:rPr>
              <a:t> © 2025 3D Molecular Designs. All Rights Reserved.</a:t>
            </a:r>
            <a:endParaRPr sz="1100"/>
          </a:p>
        </p:txBody>
      </p:sp>
      <p:sp>
        <p:nvSpPr>
          <p:cNvPr id="400" name="Google Shape;400;p91"/>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1" name="Google Shape;401;p91"/>
          <p:cNvSpPr txBox="1"/>
          <p:nvPr>
            <p:ph idx="1" type="body"/>
          </p:nvPr>
        </p:nvSpPr>
        <p:spPr>
          <a:xfrm>
            <a:off x="4435079" y="2143125"/>
            <a:ext cx="4382700" cy="16053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1"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2" name="Google Shape;402;p91"/>
          <p:cNvSpPr/>
          <p:nvPr>
            <p:ph idx="2" type="pic"/>
          </p:nvPr>
        </p:nvSpPr>
        <p:spPr>
          <a:xfrm>
            <a:off x="382191" y="1265635"/>
            <a:ext cx="3670800" cy="3710100"/>
          </a:xfrm>
          <a:prstGeom prst="rect">
            <a:avLst/>
          </a:prstGeom>
          <a:no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Left Photo 2">
  <p:cSld name="TOP Green/Left Photo 2">
    <p:spTree>
      <p:nvGrpSpPr>
        <p:cNvPr id="403" name="Shape 403"/>
        <p:cNvGrpSpPr/>
        <p:nvPr/>
      </p:nvGrpSpPr>
      <p:grpSpPr>
        <a:xfrm>
          <a:off x="0" y="0"/>
          <a:ext cx="0" cy="0"/>
          <a:chOff x="0" y="0"/>
          <a:chExt cx="0" cy="0"/>
        </a:xfrm>
      </p:grpSpPr>
      <p:pic>
        <p:nvPicPr>
          <p:cNvPr descr="A green and white border with a green border&#10;&#10;AI-generated content may be incorrect." id="404" name="Google Shape;404;p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5" name="Google Shape;405;p92"/>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06" name="Google Shape;406;p92"/>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descr="Icon&#10;&#10;Description automatically generated" id="407" name="Google Shape;407;p92"/>
          <p:cNvPicPr preferRelativeResize="0"/>
          <p:nvPr/>
        </p:nvPicPr>
        <p:blipFill rotWithShape="1">
          <a:blip r:embed="rId4">
            <a:alphaModFix/>
          </a:blip>
          <a:srcRect b="0" l="0" r="0" t="0"/>
          <a:stretch/>
        </p:blipFill>
        <p:spPr>
          <a:xfrm>
            <a:off x="7912292" y="154223"/>
            <a:ext cx="905276" cy="905276"/>
          </a:xfrm>
          <a:prstGeom prst="rect">
            <a:avLst/>
          </a:prstGeom>
          <a:noFill/>
          <a:ln>
            <a:noFill/>
          </a:ln>
        </p:spPr>
      </p:pic>
      <p:sp>
        <p:nvSpPr>
          <p:cNvPr id="408" name="Google Shape;408;p92"/>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09" name="Google Shape;409;p92"/>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10" name="Google Shape;410;p92"/>
          <p:cNvSpPr txBox="1"/>
          <p:nvPr>
            <p:ph idx="1" type="body"/>
          </p:nvPr>
        </p:nvSpPr>
        <p:spPr>
          <a:xfrm>
            <a:off x="4435079" y="2143125"/>
            <a:ext cx="4382700" cy="16053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1"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1" name="Google Shape;411;p92"/>
          <p:cNvSpPr/>
          <p:nvPr>
            <p:ph idx="2" type="pic"/>
          </p:nvPr>
        </p:nvSpPr>
        <p:spPr>
          <a:xfrm>
            <a:off x="382191" y="1265635"/>
            <a:ext cx="3670800" cy="3710100"/>
          </a:xfrm>
          <a:prstGeom prst="rect">
            <a:avLst/>
          </a:prstGeom>
          <a:no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Green-LEFT Text 3">
  <p:cSld name="LEFT Green-LEFT Text 3">
    <p:spTree>
      <p:nvGrpSpPr>
        <p:cNvPr id="412" name="Shape 412"/>
        <p:cNvGrpSpPr/>
        <p:nvPr/>
      </p:nvGrpSpPr>
      <p:grpSpPr>
        <a:xfrm>
          <a:off x="0" y="0"/>
          <a:ext cx="0" cy="0"/>
          <a:chOff x="0" y="0"/>
          <a:chExt cx="0" cy="0"/>
        </a:xfrm>
      </p:grpSpPr>
      <p:pic>
        <p:nvPicPr>
          <p:cNvPr descr="A white background with black dots&#10;&#10;AI-generated content may be incorrect." id="413" name="Google Shape;413;p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4" name="Google Shape;414;p93"/>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15" name="Google Shape;415;p93"/>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416" name="Google Shape;416;p93"/>
          <p:cNvPicPr preferRelativeResize="0"/>
          <p:nvPr/>
        </p:nvPicPr>
        <p:blipFill rotWithShape="1">
          <a:blip r:embed="rId4">
            <a:alphaModFix/>
          </a:blip>
          <a:srcRect b="0" l="0" r="0" t="0"/>
          <a:stretch/>
        </p:blipFill>
        <p:spPr>
          <a:xfrm>
            <a:off x="7912292" y="154223"/>
            <a:ext cx="905277" cy="900248"/>
          </a:xfrm>
          <a:prstGeom prst="rect">
            <a:avLst/>
          </a:prstGeom>
          <a:noFill/>
          <a:ln>
            <a:noFill/>
          </a:ln>
        </p:spPr>
      </p:pic>
      <p:sp>
        <p:nvSpPr>
          <p:cNvPr id="417" name="Google Shape;417;p93"/>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18" name="Google Shape;418;p93"/>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0"/>
              </a:spcBef>
              <a:spcAft>
                <a:spcPts val="0"/>
              </a:spcAft>
              <a:buClr>
                <a:schemeClr val="dk1"/>
              </a:buClr>
              <a:buSzPts val="3000"/>
              <a:buFont typeface="Open Sans"/>
              <a:buNone/>
              <a:defRPr b="1" i="0" sz="30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9" name="Google Shape;419;p93"/>
          <p:cNvSpPr txBox="1"/>
          <p:nvPr>
            <p:ph idx="2" type="body"/>
          </p:nvPr>
        </p:nvSpPr>
        <p:spPr>
          <a:xfrm>
            <a:off x="1318334" y="1926475"/>
            <a:ext cx="7364100" cy="2169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Left Photo 5">
  <p:cSld name="TOP Green/Left Photo 5">
    <p:spTree>
      <p:nvGrpSpPr>
        <p:cNvPr id="420" name="Shape 420"/>
        <p:cNvGrpSpPr/>
        <p:nvPr/>
      </p:nvGrpSpPr>
      <p:grpSpPr>
        <a:xfrm>
          <a:off x="0" y="0"/>
          <a:ext cx="0" cy="0"/>
          <a:chOff x="0" y="0"/>
          <a:chExt cx="0" cy="0"/>
        </a:xfrm>
      </p:grpSpPr>
      <p:pic>
        <p:nvPicPr>
          <p:cNvPr descr="A green and white border with a green border&#10;&#10;AI-generated content may be incorrect." id="421" name="Google Shape;421;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2" name="Google Shape;422;p94"/>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23" name="Google Shape;423;p94"/>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424" name="Google Shape;424;p94"/>
          <p:cNvPicPr preferRelativeResize="0"/>
          <p:nvPr/>
        </p:nvPicPr>
        <p:blipFill rotWithShape="1">
          <a:blip r:embed="rId4">
            <a:alphaModFix/>
          </a:blip>
          <a:srcRect b="0" l="0" r="0" t="0"/>
          <a:stretch/>
        </p:blipFill>
        <p:spPr>
          <a:xfrm>
            <a:off x="7917321" y="176738"/>
            <a:ext cx="900247" cy="900247"/>
          </a:xfrm>
          <a:prstGeom prst="rect">
            <a:avLst/>
          </a:prstGeom>
          <a:noFill/>
          <a:ln>
            <a:noFill/>
          </a:ln>
        </p:spPr>
      </p:pic>
      <p:sp>
        <p:nvSpPr>
          <p:cNvPr id="425" name="Google Shape;425;p94"/>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26" name="Google Shape;426;p94"/>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7" name="Google Shape;427;p94"/>
          <p:cNvSpPr txBox="1"/>
          <p:nvPr>
            <p:ph idx="1" type="body"/>
          </p:nvPr>
        </p:nvSpPr>
        <p:spPr>
          <a:xfrm>
            <a:off x="4435079" y="2143125"/>
            <a:ext cx="4382700" cy="16053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1"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8" name="Google Shape;428;p94"/>
          <p:cNvSpPr/>
          <p:nvPr>
            <p:ph idx="2" type="pic"/>
          </p:nvPr>
        </p:nvSpPr>
        <p:spPr>
          <a:xfrm>
            <a:off x="382191" y="1265635"/>
            <a:ext cx="3670800" cy="37101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Green-LEFT Text 1">
  <p:cSld name="LEFT Green-LEFT Text 1">
    <p:spTree>
      <p:nvGrpSpPr>
        <p:cNvPr id="429" name="Shape 429"/>
        <p:cNvGrpSpPr/>
        <p:nvPr/>
      </p:nvGrpSpPr>
      <p:grpSpPr>
        <a:xfrm>
          <a:off x="0" y="0"/>
          <a:ext cx="0" cy="0"/>
          <a:chOff x="0" y="0"/>
          <a:chExt cx="0" cy="0"/>
        </a:xfrm>
      </p:grpSpPr>
      <p:pic>
        <p:nvPicPr>
          <p:cNvPr descr="A white background with black dots&#10;&#10;AI-generated content may be incorrect." id="430" name="Google Shape;430;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1" name="Google Shape;431;p95"/>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32" name="Google Shape;432;p95"/>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sp>
        <p:nvSpPr>
          <p:cNvPr id="433" name="Google Shape;433;p95"/>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0"/>
              </a:spcBef>
              <a:spcAft>
                <a:spcPts val="0"/>
              </a:spcAft>
              <a:buClr>
                <a:schemeClr val="dk1"/>
              </a:buClr>
              <a:buSzPts val="3000"/>
              <a:buFont typeface="Open Sans"/>
              <a:buNone/>
              <a:defRPr b="1" i="0" sz="30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434" name="Google Shape;434;p95"/>
          <p:cNvPicPr preferRelativeResize="0"/>
          <p:nvPr/>
        </p:nvPicPr>
        <p:blipFill rotWithShape="1">
          <a:blip r:embed="rId4">
            <a:alphaModFix/>
          </a:blip>
          <a:srcRect b="0" l="0" r="0" t="0"/>
          <a:stretch/>
        </p:blipFill>
        <p:spPr>
          <a:xfrm>
            <a:off x="7912291" y="154224"/>
            <a:ext cx="905276" cy="905276"/>
          </a:xfrm>
          <a:prstGeom prst="rect">
            <a:avLst/>
          </a:prstGeom>
          <a:noFill/>
          <a:ln>
            <a:noFill/>
          </a:ln>
        </p:spPr>
      </p:pic>
      <p:sp>
        <p:nvSpPr>
          <p:cNvPr id="435" name="Google Shape;435;p95"/>
          <p:cNvSpPr txBox="1"/>
          <p:nvPr>
            <p:ph idx="2" type="body"/>
          </p:nvPr>
        </p:nvSpPr>
        <p:spPr>
          <a:xfrm>
            <a:off x="1318334" y="1926475"/>
            <a:ext cx="7364100" cy="2169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6" name="Google Shape;436;p95"/>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RPLE Teacher Guide 3">
  <p:cSld name="PURPLE Teacher Guide 3">
    <p:spTree>
      <p:nvGrpSpPr>
        <p:cNvPr id="437" name="Shape 437"/>
        <p:cNvGrpSpPr/>
        <p:nvPr/>
      </p:nvGrpSpPr>
      <p:grpSpPr>
        <a:xfrm>
          <a:off x="0" y="0"/>
          <a:ext cx="0" cy="0"/>
          <a:chOff x="0" y="0"/>
          <a:chExt cx="0" cy="0"/>
        </a:xfrm>
      </p:grpSpPr>
      <p:pic>
        <p:nvPicPr>
          <p:cNvPr descr="A purple and white rectangle&#10;&#10;AI-generated content may be incorrect." id="438" name="Google Shape;438;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9" name="Google Shape;439;p96"/>
          <p:cNvSpPr txBox="1"/>
          <p:nvPr>
            <p:ph type="title"/>
          </p:nvPr>
        </p:nvSpPr>
        <p:spPr>
          <a:xfrm>
            <a:off x="531340" y="135640"/>
            <a:ext cx="8486700" cy="4389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0"/>
              </a:spcBef>
              <a:spcAft>
                <a:spcPts val="0"/>
              </a:spcAft>
              <a:buClr>
                <a:schemeClr val="lt1"/>
              </a:buClr>
              <a:buSzPts val="3000"/>
              <a:buFont typeface="Open Sans"/>
              <a:buNone/>
              <a:defRPr b="1" i="1"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0" name="Google Shape;440;p96"/>
          <p:cNvSpPr txBox="1"/>
          <p:nvPr>
            <p:ph idx="1" type="body"/>
          </p:nvPr>
        </p:nvSpPr>
        <p:spPr>
          <a:xfrm>
            <a:off x="813197" y="1278083"/>
            <a:ext cx="7985400" cy="34446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0"/>
              </a:spcBef>
              <a:spcAft>
                <a:spcPts val="0"/>
              </a:spcAft>
              <a:buClr>
                <a:schemeClr val="dk1"/>
              </a:buClr>
              <a:buSzPts val="1200"/>
              <a:buFont typeface="Arial"/>
              <a:buChar char="•"/>
              <a:defRPr b="0" i="0" sz="1200">
                <a:latin typeface="Calibri"/>
                <a:ea typeface="Calibri"/>
                <a:cs typeface="Calibri"/>
                <a:sym typeface="Calibri"/>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1" name="Google Shape;441;p96"/>
          <p:cNvSpPr txBox="1"/>
          <p:nvPr>
            <p:ph idx="2" type="body"/>
          </p:nvPr>
        </p:nvSpPr>
        <p:spPr>
          <a:xfrm>
            <a:off x="813197" y="924791"/>
            <a:ext cx="3759000" cy="2535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Font typeface="Calibri"/>
              <a:buNone/>
              <a:defRPr b="1" i="0" sz="1400">
                <a:latin typeface="Calibri"/>
                <a:ea typeface="Calibri"/>
                <a:cs typeface="Calibri"/>
                <a:sym typeface="Calibri"/>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2" name="Google Shape;442;p96"/>
          <p:cNvSpPr txBox="1"/>
          <p:nvPr/>
        </p:nvSpPr>
        <p:spPr>
          <a:xfrm>
            <a:off x="766848" y="4834441"/>
            <a:ext cx="7998900" cy="192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0" i="0" lang="en" sz="800" u="none" cap="none" strike="noStrike">
                <a:solidFill>
                  <a:srgbClr val="CF96DA"/>
                </a:solidFill>
                <a:latin typeface="Calibri"/>
                <a:ea typeface="Calibri"/>
                <a:cs typeface="Calibri"/>
                <a:sym typeface="Calibri"/>
              </a:rPr>
              <a:t> © 2025 3D Molecular Designs. All Rights Reserved.</a:t>
            </a:r>
            <a:endParaRPr b="0" i="0" sz="800" u="none" cap="none" strike="noStrike">
              <a:solidFill>
                <a:srgbClr val="CF96DA"/>
              </a:solidFill>
              <a:latin typeface="Calibri"/>
              <a:ea typeface="Calibri"/>
              <a:cs typeface="Calibri"/>
              <a:sym typeface="Calibri"/>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Green-LEFT Text 5">
  <p:cSld name="LEFT Green-LEFT Text 5">
    <p:spTree>
      <p:nvGrpSpPr>
        <p:cNvPr id="443" name="Shape 443"/>
        <p:cNvGrpSpPr/>
        <p:nvPr/>
      </p:nvGrpSpPr>
      <p:grpSpPr>
        <a:xfrm>
          <a:off x="0" y="0"/>
          <a:ext cx="0" cy="0"/>
          <a:chOff x="0" y="0"/>
          <a:chExt cx="0" cy="0"/>
        </a:xfrm>
      </p:grpSpPr>
      <p:pic>
        <p:nvPicPr>
          <p:cNvPr descr="A white background with black dots&#10;&#10;AI-generated content may be incorrect." id="444" name="Google Shape;444;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5" name="Google Shape;445;p97"/>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46" name="Google Shape;446;p97"/>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447" name="Google Shape;447;p97"/>
          <p:cNvPicPr preferRelativeResize="0"/>
          <p:nvPr/>
        </p:nvPicPr>
        <p:blipFill rotWithShape="1">
          <a:blip r:embed="rId4">
            <a:alphaModFix/>
          </a:blip>
          <a:srcRect b="0" l="0" r="0" t="0"/>
          <a:stretch/>
        </p:blipFill>
        <p:spPr>
          <a:xfrm>
            <a:off x="7917321" y="176738"/>
            <a:ext cx="900247" cy="900247"/>
          </a:xfrm>
          <a:prstGeom prst="rect">
            <a:avLst/>
          </a:prstGeom>
          <a:noFill/>
          <a:ln>
            <a:noFill/>
          </a:ln>
        </p:spPr>
      </p:pic>
      <p:sp>
        <p:nvSpPr>
          <p:cNvPr id="448" name="Google Shape;448;p97"/>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49" name="Google Shape;449;p97"/>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0"/>
              </a:spcBef>
              <a:spcAft>
                <a:spcPts val="0"/>
              </a:spcAft>
              <a:buClr>
                <a:schemeClr val="dk1"/>
              </a:buClr>
              <a:buSzPts val="3000"/>
              <a:buFont typeface="Open Sans"/>
              <a:buNone/>
              <a:defRPr b="1" i="0" sz="30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50" name="Google Shape;450;p97"/>
          <p:cNvSpPr txBox="1"/>
          <p:nvPr>
            <p:ph idx="2" type="body"/>
          </p:nvPr>
        </p:nvSpPr>
        <p:spPr>
          <a:xfrm>
            <a:off x="1318334" y="1926475"/>
            <a:ext cx="7364100" cy="2169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 2">
  <p:cSld name="TOP Green 2">
    <p:spTree>
      <p:nvGrpSpPr>
        <p:cNvPr id="451" name="Shape 451"/>
        <p:cNvGrpSpPr/>
        <p:nvPr/>
      </p:nvGrpSpPr>
      <p:grpSpPr>
        <a:xfrm>
          <a:off x="0" y="0"/>
          <a:ext cx="0" cy="0"/>
          <a:chOff x="0" y="0"/>
          <a:chExt cx="0" cy="0"/>
        </a:xfrm>
      </p:grpSpPr>
      <p:pic>
        <p:nvPicPr>
          <p:cNvPr descr="A green and white border with a green border&#10;&#10;AI-generated content may be incorrect." id="452" name="Google Shape;452;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3" name="Google Shape;453;p98"/>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Icon&#10;&#10;Description automatically generated" id="454" name="Google Shape;454;p98"/>
          <p:cNvPicPr preferRelativeResize="0"/>
          <p:nvPr/>
        </p:nvPicPr>
        <p:blipFill rotWithShape="1">
          <a:blip r:embed="rId3">
            <a:alphaModFix/>
          </a:blip>
          <a:srcRect b="0" l="0" r="0" t="0"/>
          <a:stretch/>
        </p:blipFill>
        <p:spPr>
          <a:xfrm>
            <a:off x="7912292" y="154223"/>
            <a:ext cx="905276" cy="905276"/>
          </a:xfrm>
          <a:prstGeom prst="rect">
            <a:avLst/>
          </a:prstGeom>
          <a:noFill/>
          <a:ln>
            <a:noFill/>
          </a:ln>
        </p:spPr>
      </p:pic>
      <p:pic>
        <p:nvPicPr>
          <p:cNvPr descr="A group of green ovals&#10;&#10;AI-generated content may be incorrect." id="455" name="Google Shape;455;p98"/>
          <p:cNvPicPr preferRelativeResize="0"/>
          <p:nvPr/>
        </p:nvPicPr>
        <p:blipFill rotWithShape="1">
          <a:blip r:embed="rId4">
            <a:alphaModFix/>
          </a:blip>
          <a:srcRect b="0" l="0" r="0" t="0"/>
          <a:stretch/>
        </p:blipFill>
        <p:spPr>
          <a:xfrm>
            <a:off x="8309502" y="4674268"/>
            <a:ext cx="263817" cy="410800"/>
          </a:xfrm>
          <a:prstGeom prst="rect">
            <a:avLst/>
          </a:prstGeom>
          <a:noFill/>
          <a:ln>
            <a:noFill/>
          </a:ln>
        </p:spPr>
      </p:pic>
      <p:sp>
        <p:nvSpPr>
          <p:cNvPr id="456" name="Google Shape;456;p98"/>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57" name="Google Shape;457;p98"/>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8" name="Google Shape;458;p98"/>
          <p:cNvSpPr txBox="1"/>
          <p:nvPr>
            <p:ph idx="1" type="body"/>
          </p:nvPr>
        </p:nvSpPr>
        <p:spPr>
          <a:xfrm>
            <a:off x="305738" y="1837749"/>
            <a:ext cx="8511900" cy="26001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 5">
  <p:cSld name="TOP Green 5">
    <p:spTree>
      <p:nvGrpSpPr>
        <p:cNvPr id="459" name="Shape 459"/>
        <p:cNvGrpSpPr/>
        <p:nvPr/>
      </p:nvGrpSpPr>
      <p:grpSpPr>
        <a:xfrm>
          <a:off x="0" y="0"/>
          <a:ext cx="0" cy="0"/>
          <a:chOff x="0" y="0"/>
          <a:chExt cx="0" cy="0"/>
        </a:xfrm>
      </p:grpSpPr>
      <p:pic>
        <p:nvPicPr>
          <p:cNvPr descr="A green and white border with a green border&#10;&#10;AI-generated content may be incorrect." id="460" name="Google Shape;460;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1" name="Google Shape;461;p99"/>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id="462" name="Google Shape;462;p99"/>
          <p:cNvPicPr preferRelativeResize="0"/>
          <p:nvPr/>
        </p:nvPicPr>
        <p:blipFill rotWithShape="1">
          <a:blip r:embed="rId3">
            <a:alphaModFix/>
          </a:blip>
          <a:srcRect b="0" l="0" r="0" t="0"/>
          <a:stretch/>
        </p:blipFill>
        <p:spPr>
          <a:xfrm>
            <a:off x="7917321" y="176738"/>
            <a:ext cx="900247" cy="900247"/>
          </a:xfrm>
          <a:prstGeom prst="rect">
            <a:avLst/>
          </a:prstGeom>
          <a:noFill/>
          <a:ln>
            <a:noFill/>
          </a:ln>
        </p:spPr>
      </p:pic>
      <p:pic>
        <p:nvPicPr>
          <p:cNvPr descr="A group of green ovals&#10;&#10;AI-generated content may be incorrect." id="463" name="Google Shape;463;p99"/>
          <p:cNvPicPr preferRelativeResize="0"/>
          <p:nvPr/>
        </p:nvPicPr>
        <p:blipFill rotWithShape="1">
          <a:blip r:embed="rId4">
            <a:alphaModFix/>
          </a:blip>
          <a:srcRect b="0" l="0" r="0" t="0"/>
          <a:stretch/>
        </p:blipFill>
        <p:spPr>
          <a:xfrm>
            <a:off x="8309502" y="4674268"/>
            <a:ext cx="263817" cy="410800"/>
          </a:xfrm>
          <a:prstGeom prst="rect">
            <a:avLst/>
          </a:prstGeom>
          <a:noFill/>
          <a:ln>
            <a:noFill/>
          </a:ln>
        </p:spPr>
      </p:pic>
      <p:sp>
        <p:nvSpPr>
          <p:cNvPr id="464" name="Google Shape;464;p99"/>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65" name="Google Shape;465;p99"/>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66" name="Google Shape;466;p99"/>
          <p:cNvSpPr txBox="1"/>
          <p:nvPr>
            <p:ph idx="1" type="body"/>
          </p:nvPr>
        </p:nvSpPr>
        <p:spPr>
          <a:xfrm>
            <a:off x="305738" y="1837749"/>
            <a:ext cx="8511900" cy="26001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471" name="Shape 471"/>
        <p:cNvGrpSpPr/>
        <p:nvPr/>
      </p:nvGrpSpPr>
      <p:grpSpPr>
        <a:xfrm>
          <a:off x="0" y="0"/>
          <a:ext cx="0" cy="0"/>
          <a:chOff x="0" y="0"/>
          <a:chExt cx="0" cy="0"/>
        </a:xfrm>
      </p:grpSpPr>
      <p:sp>
        <p:nvSpPr>
          <p:cNvPr id="472" name="Google Shape;472;p10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473" name="Google Shape;473;p101"/>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474" name="Shape 474"/>
        <p:cNvGrpSpPr/>
        <p:nvPr/>
      </p:nvGrpSpPr>
      <p:grpSpPr>
        <a:xfrm>
          <a:off x="0" y="0"/>
          <a:ext cx="0" cy="0"/>
          <a:chOff x="0" y="0"/>
          <a:chExt cx="0" cy="0"/>
        </a:xfrm>
      </p:grpSpPr>
      <p:sp>
        <p:nvSpPr>
          <p:cNvPr id="475" name="Google Shape;475;p10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76" name="Google Shape;476;p102"/>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477" name="Google Shape;477;p102"/>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478" name="Google Shape;478;p10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479" name="Shape 479"/>
        <p:cNvGrpSpPr/>
        <p:nvPr/>
      </p:nvGrpSpPr>
      <p:grpSpPr>
        <a:xfrm>
          <a:off x="0" y="0"/>
          <a:ext cx="0" cy="0"/>
          <a:chOff x="0" y="0"/>
          <a:chExt cx="0" cy="0"/>
        </a:xfrm>
      </p:grpSpPr>
      <p:sp>
        <p:nvSpPr>
          <p:cNvPr id="480" name="Google Shape;480;p10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81" name="Google Shape;481;p103"/>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482" name="Google Shape;482;p10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483" name="Google Shape;483;p103"/>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484" name="Shape 484"/>
        <p:cNvGrpSpPr/>
        <p:nvPr/>
      </p:nvGrpSpPr>
      <p:grpSpPr>
        <a:xfrm>
          <a:off x="0" y="0"/>
          <a:ext cx="0" cy="0"/>
          <a:chOff x="0" y="0"/>
          <a:chExt cx="0" cy="0"/>
        </a:xfrm>
      </p:grpSpPr>
      <p:sp>
        <p:nvSpPr>
          <p:cNvPr id="485" name="Google Shape;485;p10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86" name="Google Shape;486;p104"/>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87" name="Google Shape;487;p104"/>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488" name="Google Shape;488;p10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489" name="Shape 489"/>
        <p:cNvGrpSpPr/>
        <p:nvPr/>
      </p:nvGrpSpPr>
      <p:grpSpPr>
        <a:xfrm>
          <a:off x="0" y="0"/>
          <a:ext cx="0" cy="0"/>
          <a:chOff x="0" y="0"/>
          <a:chExt cx="0" cy="0"/>
        </a:xfrm>
      </p:grpSpPr>
      <p:sp>
        <p:nvSpPr>
          <p:cNvPr id="490" name="Google Shape;490;p105"/>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491" name="Google Shape;491;p105"/>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492" name="Google Shape;492;p10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7" Type="http://schemas.openxmlformats.org/officeDocument/2006/relationships/theme" Target="../theme/theme6.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 Id="rId11" Type="http://schemas.openxmlformats.org/officeDocument/2006/relationships/slideLayout" Target="../slideLayouts/slideLayout48.xml"/><Relationship Id="rId10" Type="http://schemas.openxmlformats.org/officeDocument/2006/relationships/slideLayout" Target="../slideLayouts/slideLayout47.xml"/><Relationship Id="rId13" Type="http://schemas.openxmlformats.org/officeDocument/2006/relationships/slideLayout" Target="../slideLayouts/slideLayout50.xml"/><Relationship Id="rId12" Type="http://schemas.openxmlformats.org/officeDocument/2006/relationships/slideLayout" Target="../slideLayouts/slideLayout4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0.xml"/><Relationship Id="rId21" Type="http://schemas.openxmlformats.org/officeDocument/2006/relationships/theme" Target="../theme/theme4.xml"/><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slideLayout" Target="../slideLayouts/slideLayout59.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 Id="rId11" Type="http://schemas.openxmlformats.org/officeDocument/2006/relationships/slideLayout" Target="../slideLayouts/slideLayout61.xml"/><Relationship Id="rId10" Type="http://schemas.openxmlformats.org/officeDocument/2006/relationships/slideLayout" Target="../slideLayouts/slideLayout60.xml"/><Relationship Id="rId13" Type="http://schemas.openxmlformats.org/officeDocument/2006/relationships/slideLayout" Target="../slideLayouts/slideLayout63.xml"/><Relationship Id="rId12" Type="http://schemas.openxmlformats.org/officeDocument/2006/relationships/slideLayout" Target="../slideLayouts/slideLayout62.xml"/><Relationship Id="rId15" Type="http://schemas.openxmlformats.org/officeDocument/2006/relationships/slideLayout" Target="../slideLayouts/slideLayout65.xml"/><Relationship Id="rId14" Type="http://schemas.openxmlformats.org/officeDocument/2006/relationships/slideLayout" Target="../slideLayouts/slideLayout64.xml"/><Relationship Id="rId17" Type="http://schemas.openxmlformats.org/officeDocument/2006/relationships/slideLayout" Target="../slideLayouts/slideLayout67.xml"/><Relationship Id="rId16" Type="http://schemas.openxmlformats.org/officeDocument/2006/relationships/slideLayout" Target="../slideLayouts/slideLayout66.xml"/><Relationship Id="rId19" Type="http://schemas.openxmlformats.org/officeDocument/2006/relationships/slideLayout" Target="../slideLayouts/slideLayout69.xml"/><Relationship Id="rId18"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90.xml"/><Relationship Id="rId22" Type="http://schemas.openxmlformats.org/officeDocument/2006/relationships/slideLayout" Target="../slideLayouts/slideLayout92.xml"/><Relationship Id="rId21" Type="http://schemas.openxmlformats.org/officeDocument/2006/relationships/slideLayout" Target="../slideLayouts/slideLayout91.xml"/><Relationship Id="rId24" Type="http://schemas.openxmlformats.org/officeDocument/2006/relationships/slideLayout" Target="../slideLayouts/slideLayout94.xml"/><Relationship Id="rId23" Type="http://schemas.openxmlformats.org/officeDocument/2006/relationships/slideLayout" Target="../slideLayouts/slideLayout93.xml"/><Relationship Id="rId1" Type="http://schemas.openxmlformats.org/officeDocument/2006/relationships/slideLayout" Target="../slideLayouts/slideLayout71.xml"/><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9" Type="http://schemas.openxmlformats.org/officeDocument/2006/relationships/slideLayout" Target="../slideLayouts/slideLayout79.xml"/><Relationship Id="rId25" Type="http://schemas.openxmlformats.org/officeDocument/2006/relationships/theme" Target="../theme/theme5.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11" Type="http://schemas.openxmlformats.org/officeDocument/2006/relationships/slideLayout" Target="../slideLayouts/slideLayout81.xml"/><Relationship Id="rId10" Type="http://schemas.openxmlformats.org/officeDocument/2006/relationships/slideLayout" Target="../slideLayouts/slideLayout80.xml"/><Relationship Id="rId13" Type="http://schemas.openxmlformats.org/officeDocument/2006/relationships/slideLayout" Target="../slideLayouts/slideLayout83.xml"/><Relationship Id="rId12" Type="http://schemas.openxmlformats.org/officeDocument/2006/relationships/slideLayout" Target="../slideLayouts/slideLayout82.xml"/><Relationship Id="rId15" Type="http://schemas.openxmlformats.org/officeDocument/2006/relationships/slideLayout" Target="../slideLayouts/slideLayout85.xml"/><Relationship Id="rId14" Type="http://schemas.openxmlformats.org/officeDocument/2006/relationships/slideLayout" Target="../slideLayouts/slideLayout84.xml"/><Relationship Id="rId17" Type="http://schemas.openxmlformats.org/officeDocument/2006/relationships/slideLayout" Target="../slideLayouts/slideLayout87.xml"/><Relationship Id="rId16" Type="http://schemas.openxmlformats.org/officeDocument/2006/relationships/slideLayout" Target="../slideLayouts/slideLayout86.xml"/><Relationship Id="rId19" Type="http://schemas.openxmlformats.org/officeDocument/2006/relationships/slideLayout" Target="../slideLayouts/slideLayout89.xml"/><Relationship Id="rId18" Type="http://schemas.openxmlformats.org/officeDocument/2006/relationships/slideLayout" Target="../slideLayouts/slideLayout88.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slideLayout" Target="../slideLayouts/slideLayout96.xml"/><Relationship Id="rId3" Type="http://schemas.openxmlformats.org/officeDocument/2006/relationships/slideLayout" Target="../slideLayouts/slideLayout97.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11" Type="http://schemas.openxmlformats.org/officeDocument/2006/relationships/slideLayout" Target="../slideLayouts/slideLayout105.xml"/><Relationship Id="rId10" Type="http://schemas.openxmlformats.org/officeDocument/2006/relationships/slideLayout" Target="../slideLayouts/slideLayout104.xml"/><Relationship Id="rId13" Type="http://schemas.openxmlformats.org/officeDocument/2006/relationships/theme" Target="../theme/theme7.xml"/><Relationship Id="rId12"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sz="1400">
                <a:solidFill>
                  <a:schemeClr val="dk2"/>
                </a:solidFill>
              </a:defRPr>
            </a:lvl2pPr>
            <a:lvl3pPr indent="-317500" lvl="2" marL="1371600" rtl="0">
              <a:lnSpc>
                <a:spcPct val="115000"/>
              </a:lnSpc>
              <a:spcBef>
                <a:spcPts val="0"/>
              </a:spcBef>
              <a:spcAft>
                <a:spcPts val="0"/>
              </a:spcAft>
              <a:buClr>
                <a:schemeClr val="dk2"/>
              </a:buClr>
              <a:buSzPts val="1400"/>
              <a:buChar char="■"/>
              <a:defRPr sz="1400">
                <a:solidFill>
                  <a:schemeClr val="dk2"/>
                </a:solidFill>
              </a:defRPr>
            </a:lvl3pPr>
            <a:lvl4pPr indent="-317500" lvl="3" marL="1828800" rtl="0">
              <a:lnSpc>
                <a:spcPct val="115000"/>
              </a:lnSpc>
              <a:spcBef>
                <a:spcPts val="0"/>
              </a:spcBef>
              <a:spcAft>
                <a:spcPts val="0"/>
              </a:spcAft>
              <a:buClr>
                <a:schemeClr val="dk2"/>
              </a:buClr>
              <a:buSzPts val="1400"/>
              <a:buChar char="●"/>
              <a:defRPr sz="1400">
                <a:solidFill>
                  <a:schemeClr val="dk2"/>
                </a:solidFill>
              </a:defRPr>
            </a:lvl4pPr>
            <a:lvl5pPr indent="-317500" lvl="4" marL="2286000" rtl="0">
              <a:lnSpc>
                <a:spcPct val="115000"/>
              </a:lnSpc>
              <a:spcBef>
                <a:spcPts val="0"/>
              </a:spcBef>
              <a:spcAft>
                <a:spcPts val="0"/>
              </a:spcAft>
              <a:buClr>
                <a:schemeClr val="dk2"/>
              </a:buClr>
              <a:buSzPts val="1400"/>
              <a:buChar char="○"/>
              <a:defRPr sz="1400">
                <a:solidFill>
                  <a:schemeClr val="dk2"/>
                </a:solidFill>
              </a:defRPr>
            </a:lvl5pPr>
            <a:lvl6pPr indent="-317500" lvl="5" marL="2743200" rtl="0">
              <a:lnSpc>
                <a:spcPct val="115000"/>
              </a:lnSpc>
              <a:spcBef>
                <a:spcPts val="0"/>
              </a:spcBef>
              <a:spcAft>
                <a:spcPts val="0"/>
              </a:spcAft>
              <a:buClr>
                <a:schemeClr val="dk2"/>
              </a:buClr>
              <a:buSzPts val="1400"/>
              <a:buChar char="■"/>
              <a:defRPr sz="1400">
                <a:solidFill>
                  <a:schemeClr val="dk2"/>
                </a:solidFill>
              </a:defRPr>
            </a:lvl6pPr>
            <a:lvl7pPr indent="-317500" lvl="6" marL="3200400" rtl="0">
              <a:lnSpc>
                <a:spcPct val="115000"/>
              </a:lnSpc>
              <a:spcBef>
                <a:spcPts val="0"/>
              </a:spcBef>
              <a:spcAft>
                <a:spcPts val="0"/>
              </a:spcAft>
              <a:buClr>
                <a:schemeClr val="dk2"/>
              </a:buClr>
              <a:buSzPts val="1400"/>
              <a:buChar char="●"/>
              <a:defRPr sz="1400">
                <a:solidFill>
                  <a:schemeClr val="dk2"/>
                </a:solidFill>
              </a:defRPr>
            </a:lvl7pPr>
            <a:lvl8pPr indent="-317500" lvl="7" marL="3657600" rtl="0">
              <a:lnSpc>
                <a:spcPct val="115000"/>
              </a:lnSpc>
              <a:spcBef>
                <a:spcPts val="0"/>
              </a:spcBef>
              <a:spcAft>
                <a:spcPts val="0"/>
              </a:spcAft>
              <a:buClr>
                <a:schemeClr val="dk2"/>
              </a:buClr>
              <a:buSzPts val="1400"/>
              <a:buChar char="○"/>
              <a:defRPr sz="1400">
                <a:solidFill>
                  <a:schemeClr val="dk2"/>
                </a:solidFill>
              </a:defRPr>
            </a:lvl8pPr>
            <a:lvl9pPr indent="-317500" lvl="8" marL="4114800" rtl="0">
              <a:lnSpc>
                <a:spcPct val="115000"/>
              </a:lnSpc>
              <a:spcBef>
                <a:spcPts val="0"/>
              </a:spcBef>
              <a:spcAft>
                <a:spcPts val="0"/>
              </a:spcAft>
              <a:buClr>
                <a:schemeClr val="dk2"/>
              </a:buClr>
              <a:buSzPts val="1400"/>
              <a:buChar char="■"/>
              <a:defRPr sz="1400">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69" name="Shape 169"/>
        <p:cNvGrpSpPr/>
        <p:nvPr/>
      </p:nvGrpSpPr>
      <p:grpSpPr>
        <a:xfrm>
          <a:off x="0" y="0"/>
          <a:ext cx="0" cy="0"/>
          <a:chOff x="0" y="0"/>
          <a:chExt cx="0" cy="0"/>
        </a:xfrm>
      </p:grpSpPr>
      <p:sp>
        <p:nvSpPr>
          <p:cNvPr id="170" name="Google Shape;170;p4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171" name="Google Shape;171;p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172" name="Google Shape;172;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30" name="Shape 230"/>
        <p:cNvGrpSpPr/>
        <p:nvPr/>
      </p:nvGrpSpPr>
      <p:grpSpPr>
        <a:xfrm>
          <a:off x="0" y="0"/>
          <a:ext cx="0" cy="0"/>
          <a:chOff x="0" y="0"/>
          <a:chExt cx="0" cy="0"/>
        </a:xfrm>
      </p:grpSpPr>
      <p:sp>
        <p:nvSpPr>
          <p:cNvPr id="231" name="Google Shape;231;p5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232" name="Google Shape;232;p5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233" name="Google Shape;233;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29" name="Shape 329"/>
        <p:cNvGrpSpPr/>
        <p:nvPr/>
      </p:nvGrpSpPr>
      <p:grpSpPr>
        <a:xfrm>
          <a:off x="0" y="0"/>
          <a:ext cx="0" cy="0"/>
          <a:chOff x="0" y="0"/>
          <a:chExt cx="0" cy="0"/>
        </a:xfrm>
      </p:grpSpPr>
      <p:sp>
        <p:nvSpPr>
          <p:cNvPr id="330" name="Google Shape;330;p7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331" name="Google Shape;331;p7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332" name="Google Shape;332;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67" name="Shape 467"/>
        <p:cNvGrpSpPr/>
        <p:nvPr/>
      </p:nvGrpSpPr>
      <p:grpSpPr>
        <a:xfrm>
          <a:off x="0" y="0"/>
          <a:ext cx="0" cy="0"/>
          <a:chOff x="0" y="0"/>
          <a:chExt cx="0" cy="0"/>
        </a:xfrm>
      </p:grpSpPr>
      <p:sp>
        <p:nvSpPr>
          <p:cNvPr id="468" name="Google Shape;468;p10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469" name="Google Shape;469;p10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470" name="Google Shape;470;p10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image" Target="../media/image85.png"/><Relationship Id="rId4" Type="http://schemas.openxmlformats.org/officeDocument/2006/relationships/image" Target="../media/image82.png"/><Relationship Id="rId5" Type="http://schemas.openxmlformats.org/officeDocument/2006/relationships/image" Target="../media/image99.png"/><Relationship Id="rId6" Type="http://schemas.openxmlformats.org/officeDocument/2006/relationships/image" Target="../media/image90.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01.xml"/><Relationship Id="rId3" Type="http://schemas.openxmlformats.org/officeDocument/2006/relationships/image" Target="../media/image20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02.xml"/><Relationship Id="rId3" Type="http://schemas.openxmlformats.org/officeDocument/2006/relationships/image" Target="../media/image202.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03.xml"/><Relationship Id="rId3" Type="http://schemas.openxmlformats.org/officeDocument/2006/relationships/image" Target="../media/image200.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04.xml"/><Relationship Id="rId3" Type="http://schemas.openxmlformats.org/officeDocument/2006/relationships/image" Target="../media/image20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06.xml"/><Relationship Id="rId3" Type="http://schemas.openxmlformats.org/officeDocument/2006/relationships/hyperlink" Target="http://www.youtube.com/watch?v=yOkoTPxIMB4" TargetMode="External"/><Relationship Id="rId4" Type="http://schemas.openxmlformats.org/officeDocument/2006/relationships/image" Target="../media/image201.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08.xml"/><Relationship Id="rId3" Type="http://schemas.openxmlformats.org/officeDocument/2006/relationships/image" Target="../media/image6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09.xml"/><Relationship Id="rId3" Type="http://schemas.openxmlformats.org/officeDocument/2006/relationships/image" Target="../media/image21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110.jpg"/><Relationship Id="rId4" Type="http://schemas.openxmlformats.org/officeDocument/2006/relationships/image" Target="../media/image92.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1.xml"/><Relationship Id="rId3" Type="http://schemas.openxmlformats.org/officeDocument/2006/relationships/hyperlink" Target="http://www.youtube.com/watch?v=y3Z365ELTPU" TargetMode="External"/><Relationship Id="rId4" Type="http://schemas.openxmlformats.org/officeDocument/2006/relationships/image" Target="../media/image205.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12.xml"/><Relationship Id="rId3" Type="http://schemas.openxmlformats.org/officeDocument/2006/relationships/image" Target="../media/image203.png"/><Relationship Id="rId4" Type="http://schemas.openxmlformats.org/officeDocument/2006/relationships/hyperlink" Target="http://www.youtube.com/watch?v=KQQhg8UfubQ" TargetMode="External"/><Relationship Id="rId5" Type="http://schemas.openxmlformats.org/officeDocument/2006/relationships/image" Target="../media/image210.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14.xml"/><Relationship Id="rId3" Type="http://schemas.openxmlformats.org/officeDocument/2006/relationships/image" Target="../media/image204.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15.xml"/><Relationship Id="rId3" Type="http://schemas.openxmlformats.org/officeDocument/2006/relationships/image" Target="../media/image20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9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6.xml"/><Relationship Id="rId3" Type="http://schemas.openxmlformats.org/officeDocument/2006/relationships/image" Target="../media/image1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8.xml"/><Relationship Id="rId3" Type="http://schemas.openxmlformats.org/officeDocument/2006/relationships/image" Target="../media/image9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9.xml"/><Relationship Id="rId3" Type="http://schemas.openxmlformats.org/officeDocument/2006/relationships/image" Target="../media/image9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xml"/><Relationship Id="rId3" Type="http://schemas.openxmlformats.org/officeDocument/2006/relationships/hyperlink" Target="mailto:contactus@3dmoleculardesigns.com" TargetMode="External"/><Relationship Id="rId4" Type="http://schemas.openxmlformats.org/officeDocument/2006/relationships/hyperlink" Target="https://www.forms.teacherscollegesj.edu//3dmd" TargetMode="External"/><Relationship Id="rId5" Type="http://schemas.openxmlformats.org/officeDocument/2006/relationships/hyperlink" Target="https://www.forms.teacherscollegesj.edu//3dmd" TargetMode="External"/><Relationship Id="rId6" Type="http://schemas.openxmlformats.org/officeDocument/2006/relationships/image" Target="../media/image80.png"/><Relationship Id="rId7" Type="http://schemas.openxmlformats.org/officeDocument/2006/relationships/image" Target="../media/image8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20.xml"/><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10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21.xml"/><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image" Target="../media/image100.png"/><Relationship Id="rId6" Type="http://schemas.openxmlformats.org/officeDocument/2006/relationships/image" Target="../media/image10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22.xml"/><Relationship Id="rId3" Type="http://schemas.openxmlformats.org/officeDocument/2006/relationships/image" Target="../media/image10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23.xml"/><Relationship Id="rId3" Type="http://schemas.openxmlformats.org/officeDocument/2006/relationships/image" Target="../media/image107.png"/><Relationship Id="rId4" Type="http://schemas.openxmlformats.org/officeDocument/2006/relationships/image" Target="../media/image116.png"/><Relationship Id="rId5" Type="http://schemas.openxmlformats.org/officeDocument/2006/relationships/image" Target="../media/image10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25.xml"/><Relationship Id="rId3" Type="http://schemas.openxmlformats.org/officeDocument/2006/relationships/image" Target="../media/image125.jpg"/><Relationship Id="rId4" Type="http://schemas.openxmlformats.org/officeDocument/2006/relationships/image" Target="../media/image10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6.xml"/><Relationship Id="rId3" Type="http://schemas.openxmlformats.org/officeDocument/2006/relationships/image" Target="../media/image106.png"/><Relationship Id="rId4" Type="http://schemas.openxmlformats.org/officeDocument/2006/relationships/image" Target="../media/image13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7.xml"/><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image" Target="../media/image100.png"/><Relationship Id="rId6" Type="http://schemas.openxmlformats.org/officeDocument/2006/relationships/image" Target="../media/image10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8.xml"/><Relationship Id="rId3" Type="http://schemas.openxmlformats.org/officeDocument/2006/relationships/image" Target="../media/image97.png"/><Relationship Id="rId4" Type="http://schemas.openxmlformats.org/officeDocument/2006/relationships/image" Target="../media/image101.png"/><Relationship Id="rId5" Type="http://schemas.openxmlformats.org/officeDocument/2006/relationships/image" Target="../media/image100.png"/><Relationship Id="rId6" Type="http://schemas.openxmlformats.org/officeDocument/2006/relationships/image" Target="../media/image9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9.xml"/><Relationship Id="rId3" Type="http://schemas.openxmlformats.org/officeDocument/2006/relationships/image" Target="../media/image97.png"/><Relationship Id="rId4" Type="http://schemas.openxmlformats.org/officeDocument/2006/relationships/image" Target="../media/image101.png"/><Relationship Id="rId5" Type="http://schemas.openxmlformats.org/officeDocument/2006/relationships/image" Target="../media/image100.png"/><Relationship Id="rId6" Type="http://schemas.openxmlformats.org/officeDocument/2006/relationships/image" Target="../media/image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30.xml"/><Relationship Id="rId3" Type="http://schemas.openxmlformats.org/officeDocument/2006/relationships/image" Target="../media/image111.png"/><Relationship Id="rId4" Type="http://schemas.openxmlformats.org/officeDocument/2006/relationships/image" Target="../media/image97.png"/><Relationship Id="rId5" Type="http://schemas.openxmlformats.org/officeDocument/2006/relationships/image" Target="../media/image101.png"/><Relationship Id="rId6" Type="http://schemas.openxmlformats.org/officeDocument/2006/relationships/image" Target="../media/image100.png"/><Relationship Id="rId7" Type="http://schemas.openxmlformats.org/officeDocument/2006/relationships/image" Target="../media/image9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1.xml"/><Relationship Id="rId3" Type="http://schemas.openxmlformats.org/officeDocument/2006/relationships/image" Target="../media/image100.png"/><Relationship Id="rId4" Type="http://schemas.openxmlformats.org/officeDocument/2006/relationships/image" Target="../media/image97.png"/><Relationship Id="rId5" Type="http://schemas.openxmlformats.org/officeDocument/2006/relationships/image" Target="../media/image98.png"/><Relationship Id="rId6" Type="http://schemas.openxmlformats.org/officeDocument/2006/relationships/image" Target="../media/image10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32.xml"/><Relationship Id="rId3" Type="http://schemas.openxmlformats.org/officeDocument/2006/relationships/image" Target="../media/image113.png"/><Relationship Id="rId4" Type="http://schemas.openxmlformats.org/officeDocument/2006/relationships/image" Target="../media/image10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33.xml"/><Relationship Id="rId3" Type="http://schemas.openxmlformats.org/officeDocument/2006/relationships/image" Target="../media/image113.png"/><Relationship Id="rId4" Type="http://schemas.openxmlformats.org/officeDocument/2006/relationships/image" Target="../media/image98.png"/><Relationship Id="rId5" Type="http://schemas.openxmlformats.org/officeDocument/2006/relationships/image" Target="../media/image101.png"/><Relationship Id="rId6" Type="http://schemas.openxmlformats.org/officeDocument/2006/relationships/image" Target="../media/image100.png"/><Relationship Id="rId7" Type="http://schemas.openxmlformats.org/officeDocument/2006/relationships/image" Target="../media/image97.png"/><Relationship Id="rId8" Type="http://schemas.openxmlformats.org/officeDocument/2006/relationships/image" Target="../media/image1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34.xml"/><Relationship Id="rId3" Type="http://schemas.openxmlformats.org/officeDocument/2006/relationships/image" Target="../media/image114.jpg"/><Relationship Id="rId4" Type="http://schemas.openxmlformats.org/officeDocument/2006/relationships/image" Target="../media/image103.png"/><Relationship Id="rId9" Type="http://schemas.openxmlformats.org/officeDocument/2006/relationships/image" Target="../media/image98.png"/><Relationship Id="rId5" Type="http://schemas.openxmlformats.org/officeDocument/2006/relationships/image" Target="../media/image113.png"/><Relationship Id="rId6" Type="http://schemas.openxmlformats.org/officeDocument/2006/relationships/image" Target="../media/image100.png"/><Relationship Id="rId7" Type="http://schemas.openxmlformats.org/officeDocument/2006/relationships/image" Target="../media/image101.png"/><Relationship Id="rId8" Type="http://schemas.openxmlformats.org/officeDocument/2006/relationships/image" Target="../media/image9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35.xml"/><Relationship Id="rId3" Type="http://schemas.openxmlformats.org/officeDocument/2006/relationships/image" Target="../media/image103.png"/><Relationship Id="rId4" Type="http://schemas.openxmlformats.org/officeDocument/2006/relationships/image" Target="../media/image97.png"/><Relationship Id="rId5" Type="http://schemas.openxmlformats.org/officeDocument/2006/relationships/image" Target="../media/image98.png"/><Relationship Id="rId6" Type="http://schemas.openxmlformats.org/officeDocument/2006/relationships/image" Target="../media/image101.png"/><Relationship Id="rId7" Type="http://schemas.openxmlformats.org/officeDocument/2006/relationships/image" Target="../media/image100.png"/><Relationship Id="rId8" Type="http://schemas.openxmlformats.org/officeDocument/2006/relationships/image" Target="../media/image1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6.xml"/><Relationship Id="rId3" Type="http://schemas.openxmlformats.org/officeDocument/2006/relationships/image" Target="../media/image103.png"/><Relationship Id="rId4" Type="http://schemas.openxmlformats.org/officeDocument/2006/relationships/image" Target="../media/image113.png"/><Relationship Id="rId5" Type="http://schemas.openxmlformats.org/officeDocument/2006/relationships/image" Target="../media/image97.png"/><Relationship Id="rId6" Type="http://schemas.openxmlformats.org/officeDocument/2006/relationships/image" Target="../media/image98.png"/><Relationship Id="rId7" Type="http://schemas.openxmlformats.org/officeDocument/2006/relationships/image" Target="../media/image100.png"/><Relationship Id="rId8" Type="http://schemas.openxmlformats.org/officeDocument/2006/relationships/image" Target="../media/image10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7.xml"/><Relationship Id="rId3" Type="http://schemas.openxmlformats.org/officeDocument/2006/relationships/image" Target="../media/image103.png"/><Relationship Id="rId4" Type="http://schemas.openxmlformats.org/officeDocument/2006/relationships/image" Target="../media/image113.png"/><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97.png"/><Relationship Id="rId8" Type="http://schemas.openxmlformats.org/officeDocument/2006/relationships/image" Target="../media/image9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38.xml"/><Relationship Id="rId3" Type="http://schemas.openxmlformats.org/officeDocument/2006/relationships/image" Target="../media/image119.png"/><Relationship Id="rId4" Type="http://schemas.openxmlformats.org/officeDocument/2006/relationships/image" Target="../media/image98.png"/><Relationship Id="rId9" Type="http://schemas.openxmlformats.org/officeDocument/2006/relationships/image" Target="../media/image118.png"/><Relationship Id="rId5" Type="http://schemas.openxmlformats.org/officeDocument/2006/relationships/image" Target="../media/image97.png"/><Relationship Id="rId6" Type="http://schemas.openxmlformats.org/officeDocument/2006/relationships/image" Target="../media/image100.png"/><Relationship Id="rId7" Type="http://schemas.openxmlformats.org/officeDocument/2006/relationships/image" Target="../media/image101.png"/><Relationship Id="rId8" Type="http://schemas.openxmlformats.org/officeDocument/2006/relationships/image" Target="../media/image1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39.xml"/><Relationship Id="rId3" Type="http://schemas.openxmlformats.org/officeDocument/2006/relationships/image" Target="../media/image103.png"/><Relationship Id="rId4" Type="http://schemas.openxmlformats.org/officeDocument/2006/relationships/image" Target="../media/image97.png"/><Relationship Id="rId5" Type="http://schemas.openxmlformats.org/officeDocument/2006/relationships/image" Target="../media/image98.png"/><Relationship Id="rId6" Type="http://schemas.openxmlformats.org/officeDocument/2006/relationships/image" Target="../media/image101.png"/><Relationship Id="rId7" Type="http://schemas.openxmlformats.org/officeDocument/2006/relationships/image" Target="../media/image100.png"/><Relationship Id="rId8" Type="http://schemas.openxmlformats.org/officeDocument/2006/relationships/image" Target="../media/image1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40.xml"/><Relationship Id="rId3" Type="http://schemas.openxmlformats.org/officeDocument/2006/relationships/image" Target="../media/image1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41.xml"/><Relationship Id="rId3" Type="http://schemas.openxmlformats.org/officeDocument/2006/relationships/image" Target="../media/image1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42.xml"/><Relationship Id="rId3" Type="http://schemas.openxmlformats.org/officeDocument/2006/relationships/image" Target="../media/image103.png"/><Relationship Id="rId4" Type="http://schemas.openxmlformats.org/officeDocument/2006/relationships/image" Target="../media/image1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43.xml"/><Relationship Id="rId3" Type="http://schemas.openxmlformats.org/officeDocument/2006/relationships/hyperlink" Target="http://www.youtube.com/watch?v=7-tnuAqEp9g" TargetMode="External"/><Relationship Id="rId4" Type="http://schemas.openxmlformats.org/officeDocument/2006/relationships/image" Target="../media/image12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4.xml"/><Relationship Id="rId3" Type="http://schemas.openxmlformats.org/officeDocument/2006/relationships/hyperlink" Target="http://www.youtube.com/watch?v=v77I_bByCDQ" TargetMode="External"/><Relationship Id="rId4" Type="http://schemas.openxmlformats.org/officeDocument/2006/relationships/image" Target="../media/image117.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5.xml"/><Relationship Id="rId3" Type="http://schemas.openxmlformats.org/officeDocument/2006/relationships/image" Target="../media/image10.png"/><Relationship Id="rId4" Type="http://schemas.openxmlformats.org/officeDocument/2006/relationships/image" Target="../media/image144.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image" Target="../media/image124.png"/><Relationship Id="rId4" Type="http://schemas.openxmlformats.org/officeDocument/2006/relationships/image" Target="../media/image122.png"/><Relationship Id="rId5" Type="http://schemas.openxmlformats.org/officeDocument/2006/relationships/image" Target="../media/image132.png"/><Relationship Id="rId6" Type="http://schemas.openxmlformats.org/officeDocument/2006/relationships/image" Target="../media/image126.png"/><Relationship Id="rId7" Type="http://schemas.openxmlformats.org/officeDocument/2006/relationships/image" Target="../media/image13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9.xml"/><Relationship Id="rId3" Type="http://schemas.openxmlformats.org/officeDocument/2006/relationships/image" Target="../media/image130.png"/><Relationship Id="rId4" Type="http://schemas.openxmlformats.org/officeDocument/2006/relationships/image" Target="../media/image133.png"/><Relationship Id="rId5" Type="http://schemas.openxmlformats.org/officeDocument/2006/relationships/image" Target="../media/image127.png"/><Relationship Id="rId6" Type="http://schemas.openxmlformats.org/officeDocument/2006/relationships/image" Target="../media/image128.png"/><Relationship Id="rId7" Type="http://schemas.openxmlformats.org/officeDocument/2006/relationships/image" Target="../media/image1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 Id="rId3" Type="http://schemas.openxmlformats.org/officeDocument/2006/relationships/image" Target="../media/image14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1.xml"/><Relationship Id="rId3" Type="http://schemas.openxmlformats.org/officeDocument/2006/relationships/image" Target="../media/image137.png"/><Relationship Id="rId4" Type="http://schemas.openxmlformats.org/officeDocument/2006/relationships/image" Target="../media/image12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2.xml"/><Relationship Id="rId3" Type="http://schemas.openxmlformats.org/officeDocument/2006/relationships/image" Target="../media/image137.png"/><Relationship Id="rId4" Type="http://schemas.openxmlformats.org/officeDocument/2006/relationships/image" Target="../media/image12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3.xml"/><Relationship Id="rId3" Type="http://schemas.openxmlformats.org/officeDocument/2006/relationships/image" Target="../media/image143.png"/><Relationship Id="rId4" Type="http://schemas.openxmlformats.org/officeDocument/2006/relationships/image" Target="../media/image141.png"/><Relationship Id="rId5" Type="http://schemas.openxmlformats.org/officeDocument/2006/relationships/image" Target="../media/image13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4.xml"/><Relationship Id="rId3" Type="http://schemas.openxmlformats.org/officeDocument/2006/relationships/image" Target="../media/image139.png"/><Relationship Id="rId4" Type="http://schemas.openxmlformats.org/officeDocument/2006/relationships/image" Target="../media/image13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5.xml"/><Relationship Id="rId3" Type="http://schemas.openxmlformats.org/officeDocument/2006/relationships/image" Target="../media/image139.png"/><Relationship Id="rId4" Type="http://schemas.openxmlformats.org/officeDocument/2006/relationships/image" Target="../media/image134.png"/><Relationship Id="rId5" Type="http://schemas.openxmlformats.org/officeDocument/2006/relationships/image" Target="../media/image14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6.xml"/><Relationship Id="rId3" Type="http://schemas.openxmlformats.org/officeDocument/2006/relationships/image" Target="../media/image15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7.xml"/><Relationship Id="rId3" Type="http://schemas.openxmlformats.org/officeDocument/2006/relationships/image" Target="../media/image139.png"/><Relationship Id="rId4" Type="http://schemas.openxmlformats.org/officeDocument/2006/relationships/image" Target="../media/image13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8.xml"/><Relationship Id="rId3" Type="http://schemas.openxmlformats.org/officeDocument/2006/relationships/image" Target="../media/image139.png"/><Relationship Id="rId4" Type="http://schemas.openxmlformats.org/officeDocument/2006/relationships/image" Target="../media/image13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9.xml"/><Relationship Id="rId3" Type="http://schemas.openxmlformats.org/officeDocument/2006/relationships/image" Target="../media/image1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2.xml"/><Relationship Id="rId3" Type="http://schemas.openxmlformats.org/officeDocument/2006/relationships/image" Target="../media/image1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4.xml"/><Relationship Id="rId3" Type="http://schemas.openxmlformats.org/officeDocument/2006/relationships/image" Target="../media/image130.png"/><Relationship Id="rId4" Type="http://schemas.openxmlformats.org/officeDocument/2006/relationships/image" Target="../media/image133.png"/><Relationship Id="rId5" Type="http://schemas.openxmlformats.org/officeDocument/2006/relationships/image" Target="../media/image127.png"/><Relationship Id="rId6" Type="http://schemas.openxmlformats.org/officeDocument/2006/relationships/image" Target="../media/image128.png"/><Relationship Id="rId7" Type="http://schemas.openxmlformats.org/officeDocument/2006/relationships/image" Target="../media/image13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5.xml"/><Relationship Id="rId3" Type="http://schemas.openxmlformats.org/officeDocument/2006/relationships/image" Target="../media/image129.png"/><Relationship Id="rId4" Type="http://schemas.openxmlformats.org/officeDocument/2006/relationships/image" Target="../media/image148.png"/><Relationship Id="rId5" Type="http://schemas.openxmlformats.org/officeDocument/2006/relationships/image" Target="../media/image146.png"/><Relationship Id="rId6" Type="http://schemas.openxmlformats.org/officeDocument/2006/relationships/image" Target="../media/image14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6.xml"/><Relationship Id="rId3" Type="http://schemas.openxmlformats.org/officeDocument/2006/relationships/image" Target="../media/image148.png"/><Relationship Id="rId4" Type="http://schemas.openxmlformats.org/officeDocument/2006/relationships/image" Target="../media/image129.png"/><Relationship Id="rId5" Type="http://schemas.openxmlformats.org/officeDocument/2006/relationships/image" Target="../media/image147.png"/><Relationship Id="rId6" Type="http://schemas.openxmlformats.org/officeDocument/2006/relationships/image" Target="../media/image146.png"/><Relationship Id="rId7" Type="http://schemas.openxmlformats.org/officeDocument/2006/relationships/image" Target="../media/image15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7.xml"/><Relationship Id="rId3" Type="http://schemas.openxmlformats.org/officeDocument/2006/relationships/image" Target="../media/image15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8.xml"/><Relationship Id="rId3" Type="http://schemas.openxmlformats.org/officeDocument/2006/relationships/image" Target="../media/image15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9.xml"/><Relationship Id="rId3" Type="http://schemas.openxmlformats.org/officeDocument/2006/relationships/image" Target="../media/image153.png"/><Relationship Id="rId4" Type="http://schemas.openxmlformats.org/officeDocument/2006/relationships/image" Target="../media/image1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0.xml"/><Relationship Id="rId3" Type="http://schemas.openxmlformats.org/officeDocument/2006/relationships/image" Target="../media/image153.png"/><Relationship Id="rId4" Type="http://schemas.openxmlformats.org/officeDocument/2006/relationships/image" Target="../media/image15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71.xml"/><Relationship Id="rId3" Type="http://schemas.openxmlformats.org/officeDocument/2006/relationships/image" Target="../media/image15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2.xml"/><Relationship Id="rId3" Type="http://schemas.openxmlformats.org/officeDocument/2006/relationships/image" Target="../media/image148.png"/><Relationship Id="rId4" Type="http://schemas.openxmlformats.org/officeDocument/2006/relationships/image" Target="../media/image129.png"/><Relationship Id="rId5" Type="http://schemas.openxmlformats.org/officeDocument/2006/relationships/image" Target="../media/image147.png"/><Relationship Id="rId6" Type="http://schemas.openxmlformats.org/officeDocument/2006/relationships/image" Target="../media/image146.png"/><Relationship Id="rId7" Type="http://schemas.openxmlformats.org/officeDocument/2006/relationships/image" Target="../media/image15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3.xml"/><Relationship Id="rId3" Type="http://schemas.openxmlformats.org/officeDocument/2006/relationships/image" Target="../media/image152.png"/><Relationship Id="rId4" Type="http://schemas.openxmlformats.org/officeDocument/2006/relationships/image" Target="../media/image15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4.xml"/><Relationship Id="rId3" Type="http://schemas.openxmlformats.org/officeDocument/2006/relationships/image" Target="../media/image16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6.xml"/><Relationship Id="rId3" Type="http://schemas.openxmlformats.org/officeDocument/2006/relationships/image" Target="../media/image124.png"/><Relationship Id="rId4" Type="http://schemas.openxmlformats.org/officeDocument/2006/relationships/image" Target="../media/image122.png"/><Relationship Id="rId5" Type="http://schemas.openxmlformats.org/officeDocument/2006/relationships/image" Target="../media/image132.png"/><Relationship Id="rId6" Type="http://schemas.openxmlformats.org/officeDocument/2006/relationships/image" Target="../media/image126.png"/><Relationship Id="rId7" Type="http://schemas.openxmlformats.org/officeDocument/2006/relationships/image" Target="../media/image13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7.xml"/><Relationship Id="rId3" Type="http://schemas.openxmlformats.org/officeDocument/2006/relationships/image" Target="../media/image152.png"/><Relationship Id="rId4" Type="http://schemas.openxmlformats.org/officeDocument/2006/relationships/image" Target="../media/image153.png"/><Relationship Id="rId5" Type="http://schemas.openxmlformats.org/officeDocument/2006/relationships/image" Target="../media/image159.png"/><Relationship Id="rId6" Type="http://schemas.openxmlformats.org/officeDocument/2006/relationships/image" Target="../media/image15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8.xml"/><Relationship Id="rId3" Type="http://schemas.openxmlformats.org/officeDocument/2006/relationships/image" Target="../media/image16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9.xml"/><Relationship Id="rId3" Type="http://schemas.openxmlformats.org/officeDocument/2006/relationships/image" Target="../media/image160.png"/><Relationship Id="rId4" Type="http://schemas.openxmlformats.org/officeDocument/2006/relationships/image" Target="../media/image165.png"/><Relationship Id="rId9" Type="http://schemas.openxmlformats.org/officeDocument/2006/relationships/image" Target="../media/image166.png"/><Relationship Id="rId5" Type="http://schemas.openxmlformats.org/officeDocument/2006/relationships/image" Target="../media/image162.png"/><Relationship Id="rId6" Type="http://schemas.openxmlformats.org/officeDocument/2006/relationships/image" Target="../media/image163.png"/><Relationship Id="rId7" Type="http://schemas.openxmlformats.org/officeDocument/2006/relationships/image" Target="../media/image167.png"/><Relationship Id="rId8" Type="http://schemas.openxmlformats.org/officeDocument/2006/relationships/image" Target="../media/image168.png"/><Relationship Id="rId11" Type="http://schemas.openxmlformats.org/officeDocument/2006/relationships/image" Target="../media/image161.png"/><Relationship Id="rId10" Type="http://schemas.openxmlformats.org/officeDocument/2006/relationships/image" Target="../media/image17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8.xml"/><Relationship Id="rId3" Type="http://schemas.openxmlformats.org/officeDocument/2006/relationships/image" Target="../media/image91.png"/><Relationship Id="rId4" Type="http://schemas.openxmlformats.org/officeDocument/2006/relationships/image" Target="../media/image84.png"/><Relationship Id="rId9" Type="http://schemas.openxmlformats.org/officeDocument/2006/relationships/image" Target="../media/image88.png"/><Relationship Id="rId5" Type="http://schemas.openxmlformats.org/officeDocument/2006/relationships/image" Target="../media/image85.png"/><Relationship Id="rId6" Type="http://schemas.openxmlformats.org/officeDocument/2006/relationships/image" Target="../media/image82.png"/><Relationship Id="rId7" Type="http://schemas.openxmlformats.org/officeDocument/2006/relationships/image" Target="../media/image89.png"/><Relationship Id="rId8" Type="http://schemas.openxmlformats.org/officeDocument/2006/relationships/image" Target="../media/image8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0.xml"/><Relationship Id="rId3" Type="http://schemas.openxmlformats.org/officeDocument/2006/relationships/image" Target="../media/image165.png"/><Relationship Id="rId4" Type="http://schemas.openxmlformats.org/officeDocument/2006/relationships/image" Target="../media/image162.png"/><Relationship Id="rId9" Type="http://schemas.openxmlformats.org/officeDocument/2006/relationships/image" Target="../media/image161.png"/><Relationship Id="rId5" Type="http://schemas.openxmlformats.org/officeDocument/2006/relationships/image" Target="../media/image163.png"/><Relationship Id="rId6" Type="http://schemas.openxmlformats.org/officeDocument/2006/relationships/image" Target="../media/image167.png"/><Relationship Id="rId7" Type="http://schemas.openxmlformats.org/officeDocument/2006/relationships/image" Target="../media/image168.png"/><Relationship Id="rId8" Type="http://schemas.openxmlformats.org/officeDocument/2006/relationships/image" Target="../media/image176.png"/><Relationship Id="rId11" Type="http://schemas.openxmlformats.org/officeDocument/2006/relationships/image" Target="../media/image173.png"/><Relationship Id="rId10" Type="http://schemas.openxmlformats.org/officeDocument/2006/relationships/image" Target="../media/image17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1.xml"/><Relationship Id="rId3" Type="http://schemas.openxmlformats.org/officeDocument/2006/relationships/image" Target="../media/image160.png"/><Relationship Id="rId4" Type="http://schemas.openxmlformats.org/officeDocument/2006/relationships/image" Target="../media/image17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2.xml"/><Relationship Id="rId3" Type="http://schemas.openxmlformats.org/officeDocument/2006/relationships/image" Target="../media/image160.png"/><Relationship Id="rId4" Type="http://schemas.openxmlformats.org/officeDocument/2006/relationships/image" Target="../media/image170.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3.xml"/><Relationship Id="rId3" Type="http://schemas.openxmlformats.org/officeDocument/2006/relationships/hyperlink" Target="http://www.youtube.com/watch?v=d9Kq_h4z3xs" TargetMode="External"/><Relationship Id="rId4" Type="http://schemas.openxmlformats.org/officeDocument/2006/relationships/image" Target="../media/image177.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4.xml"/><Relationship Id="rId3" Type="http://schemas.openxmlformats.org/officeDocument/2006/relationships/image" Target="../media/image172.png"/><Relationship Id="rId4" Type="http://schemas.openxmlformats.org/officeDocument/2006/relationships/image" Target="../media/image17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5.xml"/><Relationship Id="rId3" Type="http://schemas.openxmlformats.org/officeDocument/2006/relationships/image" Target="../media/image18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6.xml"/><Relationship Id="rId3" Type="http://schemas.openxmlformats.org/officeDocument/2006/relationships/image" Target="../media/image18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7.xml"/><Relationship Id="rId3" Type="http://schemas.openxmlformats.org/officeDocument/2006/relationships/image" Target="../media/image181.png"/><Relationship Id="rId4" Type="http://schemas.openxmlformats.org/officeDocument/2006/relationships/image" Target="../media/image180.png"/><Relationship Id="rId5" Type="http://schemas.openxmlformats.org/officeDocument/2006/relationships/image" Target="../media/image178.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8.xml"/><Relationship Id="rId3" Type="http://schemas.openxmlformats.org/officeDocument/2006/relationships/image" Target="../media/image181.png"/><Relationship Id="rId4" Type="http://schemas.openxmlformats.org/officeDocument/2006/relationships/image" Target="../media/image179.png"/><Relationship Id="rId5" Type="http://schemas.openxmlformats.org/officeDocument/2006/relationships/image" Target="../media/image185.png"/><Relationship Id="rId6" Type="http://schemas.openxmlformats.org/officeDocument/2006/relationships/image" Target="../media/image180.png"/><Relationship Id="rId7" Type="http://schemas.openxmlformats.org/officeDocument/2006/relationships/image" Target="../media/image178.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9.xml"/><Relationship Id="rId3" Type="http://schemas.openxmlformats.org/officeDocument/2006/relationships/image" Target="../media/image190.png"/><Relationship Id="rId4" Type="http://schemas.openxmlformats.org/officeDocument/2006/relationships/image" Target="../media/image182.png"/><Relationship Id="rId5" Type="http://schemas.openxmlformats.org/officeDocument/2006/relationships/image" Target="../media/image188.png"/><Relationship Id="rId6" Type="http://schemas.openxmlformats.org/officeDocument/2006/relationships/image" Target="../media/image19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90.png"/><Relationship Id="rId4" Type="http://schemas.openxmlformats.org/officeDocument/2006/relationships/image" Target="../media/image85.png"/><Relationship Id="rId5" Type="http://schemas.openxmlformats.org/officeDocument/2006/relationships/image" Target="../media/image82.png"/><Relationship Id="rId6" Type="http://schemas.openxmlformats.org/officeDocument/2006/relationships/image" Target="../media/image96.png"/><Relationship Id="rId7" Type="http://schemas.openxmlformats.org/officeDocument/2006/relationships/image" Target="../media/image10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0.xml"/><Relationship Id="rId3" Type="http://schemas.openxmlformats.org/officeDocument/2006/relationships/image" Target="../media/image186.png"/><Relationship Id="rId4" Type="http://schemas.openxmlformats.org/officeDocument/2006/relationships/image" Target="../media/image194.png"/><Relationship Id="rId9" Type="http://schemas.openxmlformats.org/officeDocument/2006/relationships/image" Target="../media/image189.png"/><Relationship Id="rId5" Type="http://schemas.openxmlformats.org/officeDocument/2006/relationships/image" Target="../media/image197.png"/><Relationship Id="rId6" Type="http://schemas.openxmlformats.org/officeDocument/2006/relationships/image" Target="../media/image179.png"/><Relationship Id="rId7" Type="http://schemas.openxmlformats.org/officeDocument/2006/relationships/image" Target="../media/image185.png"/><Relationship Id="rId8" Type="http://schemas.openxmlformats.org/officeDocument/2006/relationships/image" Target="../media/image187.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1.xml"/><Relationship Id="rId3" Type="http://schemas.openxmlformats.org/officeDocument/2006/relationships/image" Target="../media/image186.png"/><Relationship Id="rId4" Type="http://schemas.openxmlformats.org/officeDocument/2006/relationships/image" Target="../media/image194.png"/><Relationship Id="rId9" Type="http://schemas.openxmlformats.org/officeDocument/2006/relationships/image" Target="../media/image189.png"/><Relationship Id="rId5" Type="http://schemas.openxmlformats.org/officeDocument/2006/relationships/image" Target="../media/image197.png"/><Relationship Id="rId6" Type="http://schemas.openxmlformats.org/officeDocument/2006/relationships/image" Target="../media/image179.png"/><Relationship Id="rId7" Type="http://schemas.openxmlformats.org/officeDocument/2006/relationships/image" Target="../media/image185.png"/><Relationship Id="rId8" Type="http://schemas.openxmlformats.org/officeDocument/2006/relationships/image" Target="../media/image18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2.xml"/><Relationship Id="rId3" Type="http://schemas.openxmlformats.org/officeDocument/2006/relationships/image" Target="../media/image186.png"/><Relationship Id="rId4" Type="http://schemas.openxmlformats.org/officeDocument/2006/relationships/image" Target="../media/image194.png"/><Relationship Id="rId9" Type="http://schemas.openxmlformats.org/officeDocument/2006/relationships/image" Target="../media/image189.png"/><Relationship Id="rId5" Type="http://schemas.openxmlformats.org/officeDocument/2006/relationships/image" Target="../media/image197.png"/><Relationship Id="rId6" Type="http://schemas.openxmlformats.org/officeDocument/2006/relationships/image" Target="../media/image179.png"/><Relationship Id="rId7" Type="http://schemas.openxmlformats.org/officeDocument/2006/relationships/image" Target="../media/image185.png"/><Relationship Id="rId8" Type="http://schemas.openxmlformats.org/officeDocument/2006/relationships/image" Target="../media/image18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3.xml"/><Relationship Id="rId3" Type="http://schemas.openxmlformats.org/officeDocument/2006/relationships/image" Target="../media/image186.png"/><Relationship Id="rId4" Type="http://schemas.openxmlformats.org/officeDocument/2006/relationships/image" Target="../media/image194.png"/><Relationship Id="rId9" Type="http://schemas.openxmlformats.org/officeDocument/2006/relationships/image" Target="../media/image189.png"/><Relationship Id="rId5" Type="http://schemas.openxmlformats.org/officeDocument/2006/relationships/image" Target="../media/image197.png"/><Relationship Id="rId6" Type="http://schemas.openxmlformats.org/officeDocument/2006/relationships/image" Target="../media/image179.png"/><Relationship Id="rId7" Type="http://schemas.openxmlformats.org/officeDocument/2006/relationships/image" Target="../media/image185.png"/><Relationship Id="rId8" Type="http://schemas.openxmlformats.org/officeDocument/2006/relationships/image" Target="../media/image18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4.xml"/><Relationship Id="rId3" Type="http://schemas.openxmlformats.org/officeDocument/2006/relationships/image" Target="../media/image186.png"/><Relationship Id="rId4" Type="http://schemas.openxmlformats.org/officeDocument/2006/relationships/image" Target="../media/image194.png"/><Relationship Id="rId9" Type="http://schemas.openxmlformats.org/officeDocument/2006/relationships/image" Target="../media/image189.png"/><Relationship Id="rId5" Type="http://schemas.openxmlformats.org/officeDocument/2006/relationships/image" Target="../media/image197.png"/><Relationship Id="rId6" Type="http://schemas.openxmlformats.org/officeDocument/2006/relationships/image" Target="../media/image179.png"/><Relationship Id="rId7" Type="http://schemas.openxmlformats.org/officeDocument/2006/relationships/image" Target="../media/image185.png"/><Relationship Id="rId8" Type="http://schemas.openxmlformats.org/officeDocument/2006/relationships/image" Target="../media/image187.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5.xml"/><Relationship Id="rId3" Type="http://schemas.openxmlformats.org/officeDocument/2006/relationships/image" Target="../media/image198.png"/><Relationship Id="rId4" Type="http://schemas.openxmlformats.org/officeDocument/2006/relationships/image" Target="../media/image212.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6.xml"/><Relationship Id="rId3" Type="http://schemas.openxmlformats.org/officeDocument/2006/relationships/image" Target="../media/image196.png"/><Relationship Id="rId4" Type="http://schemas.openxmlformats.org/officeDocument/2006/relationships/image" Target="../media/image195.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7.xml"/><Relationship Id="rId3" Type="http://schemas.openxmlformats.org/officeDocument/2006/relationships/image" Target="../media/image19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8.xml"/><Relationship Id="rId3" Type="http://schemas.openxmlformats.org/officeDocument/2006/relationships/image" Target="../media/image209.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9.xml"/><Relationship Id="rId3" Type="http://schemas.openxmlformats.org/officeDocument/2006/relationships/image" Target="../media/image192.png"/><Relationship Id="rId4" Type="http://schemas.openxmlformats.org/officeDocument/2006/relationships/image" Target="../media/image19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grpSp>
        <p:nvGrpSpPr>
          <p:cNvPr id="675" name="Google Shape;675;p122"/>
          <p:cNvGrpSpPr/>
          <p:nvPr/>
        </p:nvGrpSpPr>
        <p:grpSpPr>
          <a:xfrm>
            <a:off x="3822488" y="2735015"/>
            <a:ext cx="4108652" cy="802709"/>
            <a:chOff x="4352630" y="3179384"/>
            <a:chExt cx="5478202" cy="1070279"/>
          </a:xfrm>
        </p:grpSpPr>
        <p:grpSp>
          <p:nvGrpSpPr>
            <p:cNvPr id="676" name="Google Shape;676;p122"/>
            <p:cNvGrpSpPr/>
            <p:nvPr/>
          </p:nvGrpSpPr>
          <p:grpSpPr>
            <a:xfrm rot="-6814712">
              <a:off x="8987886" y="3320567"/>
              <a:ext cx="756146" cy="684424"/>
              <a:chOff x="7517394" y="1081609"/>
              <a:chExt cx="756157" cy="684434"/>
            </a:xfrm>
          </p:grpSpPr>
          <p:pic>
            <p:nvPicPr>
              <p:cNvPr descr="A white circle with a black border&#10;&#10;AI-generated content may be incorrect." id="677" name="Google Shape;677;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78" name="Google Shape;678;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679" name="Google Shape;679;p122"/>
            <p:cNvGrpSpPr/>
            <p:nvPr/>
          </p:nvGrpSpPr>
          <p:grpSpPr>
            <a:xfrm rot="-4250417">
              <a:off x="7388372" y="3397679"/>
              <a:ext cx="756151" cy="684428"/>
              <a:chOff x="7517394" y="1081609"/>
              <a:chExt cx="756157" cy="684434"/>
            </a:xfrm>
          </p:grpSpPr>
          <p:pic>
            <p:nvPicPr>
              <p:cNvPr descr="A white circle with a black border&#10;&#10;AI-generated content may be incorrect." id="680" name="Google Shape;680;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81" name="Google Shape;681;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682" name="Google Shape;682;p122"/>
            <p:cNvGrpSpPr/>
            <p:nvPr/>
          </p:nvGrpSpPr>
          <p:grpSpPr>
            <a:xfrm rot="-5739181">
              <a:off x="6203317" y="3497525"/>
              <a:ext cx="756129" cy="684408"/>
              <a:chOff x="7517394" y="1081609"/>
              <a:chExt cx="756157" cy="684434"/>
            </a:xfrm>
          </p:grpSpPr>
          <p:pic>
            <p:nvPicPr>
              <p:cNvPr descr="A white circle with a black border&#10;&#10;AI-generated content may be incorrect." id="683" name="Google Shape;683;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84" name="Google Shape;684;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685" name="Google Shape;685;p122"/>
            <p:cNvGrpSpPr/>
            <p:nvPr/>
          </p:nvGrpSpPr>
          <p:grpSpPr>
            <a:xfrm rot="-3973595">
              <a:off x="4440137" y="3416512"/>
              <a:ext cx="756118" cy="684398"/>
              <a:chOff x="7517394" y="1081609"/>
              <a:chExt cx="756157" cy="684434"/>
            </a:xfrm>
          </p:grpSpPr>
          <p:pic>
            <p:nvPicPr>
              <p:cNvPr descr="A white circle with a black border&#10;&#10;AI-generated content may be incorrect." id="686" name="Google Shape;686;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87" name="Google Shape;687;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pic>
        <p:nvPicPr>
          <p:cNvPr descr="A red circle with black lines and a black background&#10;&#10;AI-generated content may be incorrect." id="688" name="Google Shape;688;p122"/>
          <p:cNvPicPr preferRelativeResize="0"/>
          <p:nvPr/>
        </p:nvPicPr>
        <p:blipFill rotWithShape="1">
          <a:blip r:embed="rId4">
            <a:alphaModFix/>
          </a:blip>
          <a:srcRect b="0" l="0" r="0" t="0"/>
          <a:stretch/>
        </p:blipFill>
        <p:spPr>
          <a:xfrm rot="-897543">
            <a:off x="4756648" y="3573668"/>
            <a:ext cx="340192" cy="340192"/>
          </a:xfrm>
          <a:prstGeom prst="rect">
            <a:avLst/>
          </a:prstGeom>
          <a:noFill/>
          <a:ln>
            <a:noFill/>
          </a:ln>
        </p:spPr>
      </p:pic>
      <p:pic>
        <p:nvPicPr>
          <p:cNvPr descr="A red circle with black lines and a black background&#10;&#10;AI-generated content may be incorrect." id="689" name="Google Shape;689;p122"/>
          <p:cNvPicPr preferRelativeResize="0"/>
          <p:nvPr/>
        </p:nvPicPr>
        <p:blipFill rotWithShape="1">
          <a:blip r:embed="rId4">
            <a:alphaModFix/>
          </a:blip>
          <a:srcRect b="0" l="0" r="0" t="0"/>
          <a:stretch/>
        </p:blipFill>
        <p:spPr>
          <a:xfrm flipH="1" rot="-9583534">
            <a:off x="5860291" y="3988579"/>
            <a:ext cx="347535" cy="320077"/>
          </a:xfrm>
          <a:prstGeom prst="rect">
            <a:avLst/>
          </a:prstGeom>
          <a:noFill/>
          <a:ln>
            <a:noFill/>
          </a:ln>
        </p:spPr>
      </p:pic>
      <p:pic>
        <p:nvPicPr>
          <p:cNvPr descr="A red circle with black lines and a black background&#10;&#10;AI-generated content may be incorrect." id="690" name="Google Shape;690;p122"/>
          <p:cNvPicPr preferRelativeResize="0"/>
          <p:nvPr/>
        </p:nvPicPr>
        <p:blipFill rotWithShape="1">
          <a:blip r:embed="rId4">
            <a:alphaModFix/>
          </a:blip>
          <a:srcRect b="0" l="0" r="0" t="0"/>
          <a:stretch/>
        </p:blipFill>
        <p:spPr>
          <a:xfrm rot="-1219174">
            <a:off x="7004658" y="3520171"/>
            <a:ext cx="340192" cy="340192"/>
          </a:xfrm>
          <a:prstGeom prst="rect">
            <a:avLst/>
          </a:prstGeom>
          <a:noFill/>
          <a:ln>
            <a:noFill/>
          </a:ln>
        </p:spPr>
      </p:pic>
      <p:pic>
        <p:nvPicPr>
          <p:cNvPr descr="A grey circle with white dots&#10;&#10;AI-generated content may be incorrect." id="691" name="Google Shape;691;p122"/>
          <p:cNvPicPr preferRelativeResize="0"/>
          <p:nvPr/>
        </p:nvPicPr>
        <p:blipFill rotWithShape="1">
          <a:blip r:embed="rId5">
            <a:alphaModFix/>
          </a:blip>
          <a:srcRect b="0" l="0" r="0" t="0"/>
          <a:stretch/>
        </p:blipFill>
        <p:spPr>
          <a:xfrm rot="-9494632">
            <a:off x="4900322" y="3432921"/>
            <a:ext cx="1088136" cy="1222808"/>
          </a:xfrm>
          <a:prstGeom prst="rect">
            <a:avLst/>
          </a:prstGeom>
          <a:noFill/>
          <a:ln>
            <a:noFill/>
          </a:ln>
        </p:spPr>
      </p:pic>
      <p:pic>
        <p:nvPicPr>
          <p:cNvPr descr="A grey circle with white dots&#10;&#10;AI-generated content may be incorrect." id="692" name="Google Shape;692;p122"/>
          <p:cNvPicPr preferRelativeResize="0"/>
          <p:nvPr/>
        </p:nvPicPr>
        <p:blipFill rotWithShape="1">
          <a:blip r:embed="rId5">
            <a:alphaModFix/>
          </a:blip>
          <a:srcRect b="0" l="0" r="0" t="0"/>
          <a:stretch/>
        </p:blipFill>
        <p:spPr>
          <a:xfrm rot="-10236508">
            <a:off x="7210207" y="3293830"/>
            <a:ext cx="1088134" cy="1222804"/>
          </a:xfrm>
          <a:prstGeom prst="rect">
            <a:avLst/>
          </a:prstGeom>
          <a:noFill/>
          <a:ln>
            <a:noFill/>
          </a:ln>
        </p:spPr>
      </p:pic>
      <p:pic>
        <p:nvPicPr>
          <p:cNvPr descr="A screenshot of a game&#10;&#10;AI-generated content may be incorrect." id="693" name="Google Shape;693;p122"/>
          <p:cNvPicPr preferRelativeResize="0"/>
          <p:nvPr/>
        </p:nvPicPr>
        <p:blipFill rotWithShape="1">
          <a:blip r:embed="rId6">
            <a:alphaModFix/>
          </a:blip>
          <a:srcRect b="0" l="0" r="0" t="0"/>
          <a:stretch/>
        </p:blipFill>
        <p:spPr>
          <a:xfrm rot="-1133122">
            <a:off x="5999798" y="3180161"/>
            <a:ext cx="1137851" cy="1270974"/>
          </a:xfrm>
          <a:prstGeom prst="rect">
            <a:avLst/>
          </a:prstGeom>
          <a:noFill/>
          <a:ln>
            <a:noFill/>
          </a:ln>
        </p:spPr>
      </p:pic>
      <p:pic>
        <p:nvPicPr>
          <p:cNvPr descr="A screenshot of a game&#10;&#10;AI-generated content may be incorrect." id="694" name="Google Shape;694;p122"/>
          <p:cNvPicPr preferRelativeResize="0"/>
          <p:nvPr/>
        </p:nvPicPr>
        <p:blipFill rotWithShape="1">
          <a:blip r:embed="rId6">
            <a:alphaModFix/>
          </a:blip>
          <a:srcRect b="0" l="0" r="0" t="0"/>
          <a:stretch/>
        </p:blipFill>
        <p:spPr>
          <a:xfrm rot="-897544">
            <a:off x="3734035" y="3191892"/>
            <a:ext cx="1137853" cy="1270976"/>
          </a:xfrm>
          <a:prstGeom prst="rect">
            <a:avLst/>
          </a:prstGeom>
          <a:noFill/>
          <a:ln>
            <a:noFill/>
          </a:ln>
        </p:spPr>
      </p:pic>
      <p:grpSp>
        <p:nvGrpSpPr>
          <p:cNvPr id="695" name="Google Shape;695;p122"/>
          <p:cNvGrpSpPr/>
          <p:nvPr/>
        </p:nvGrpSpPr>
        <p:grpSpPr>
          <a:xfrm rot="6239395">
            <a:off x="3760010" y="4376683"/>
            <a:ext cx="567076" cy="513287"/>
            <a:chOff x="7517394" y="1081609"/>
            <a:chExt cx="756157" cy="684434"/>
          </a:xfrm>
        </p:grpSpPr>
        <p:pic>
          <p:nvPicPr>
            <p:cNvPr descr="A white circle with a black border&#10;&#10;AI-generated content may be incorrect." id="696" name="Google Shape;696;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97" name="Google Shape;697;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698" name="Google Shape;698;p122"/>
          <p:cNvGrpSpPr/>
          <p:nvPr/>
        </p:nvGrpSpPr>
        <p:grpSpPr>
          <a:xfrm rot="6103947">
            <a:off x="6102725" y="4374572"/>
            <a:ext cx="567094" cy="513304"/>
            <a:chOff x="7517394" y="1081609"/>
            <a:chExt cx="756157" cy="684434"/>
          </a:xfrm>
        </p:grpSpPr>
        <p:pic>
          <p:nvPicPr>
            <p:cNvPr descr="A white circle with a black border&#10;&#10;AI-generated content may be incorrect." id="699" name="Google Shape;699;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00" name="Google Shape;700;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01" name="Google Shape;701;p122"/>
          <p:cNvGrpSpPr/>
          <p:nvPr/>
        </p:nvGrpSpPr>
        <p:grpSpPr>
          <a:xfrm rot="617102">
            <a:off x="8232154" y="3756567"/>
            <a:ext cx="567080" cy="513291"/>
            <a:chOff x="7517394" y="1081609"/>
            <a:chExt cx="756157" cy="684434"/>
          </a:xfrm>
        </p:grpSpPr>
        <p:pic>
          <p:nvPicPr>
            <p:cNvPr descr="A white circle with a black border&#10;&#10;AI-generated content may be incorrect." id="702" name="Google Shape;702;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03" name="Google Shape;703;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04" name="Google Shape;704;p122"/>
          <p:cNvGrpSpPr/>
          <p:nvPr/>
        </p:nvGrpSpPr>
        <p:grpSpPr>
          <a:xfrm rot="-2895212">
            <a:off x="8076794" y="3062166"/>
            <a:ext cx="567144" cy="513349"/>
            <a:chOff x="7517394" y="1081609"/>
            <a:chExt cx="756157" cy="684434"/>
          </a:xfrm>
        </p:grpSpPr>
        <p:pic>
          <p:nvPicPr>
            <p:cNvPr descr="A white circle with a black border&#10;&#10;AI-generated content may be incorrect." id="705" name="Google Shape;705;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06" name="Google Shape;706;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07" name="Google Shape;707;p122"/>
          <p:cNvGrpSpPr/>
          <p:nvPr/>
        </p:nvGrpSpPr>
        <p:grpSpPr>
          <a:xfrm rot="4124519">
            <a:off x="7272757" y="4381734"/>
            <a:ext cx="567063" cy="513275"/>
            <a:chOff x="7517394" y="1081609"/>
            <a:chExt cx="756157" cy="684434"/>
          </a:xfrm>
        </p:grpSpPr>
        <p:pic>
          <p:nvPicPr>
            <p:cNvPr descr="A white circle with a black border&#10;&#10;AI-generated content may be incorrect." id="708" name="Google Shape;708;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09" name="Google Shape;709;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10" name="Google Shape;710;p122"/>
          <p:cNvGrpSpPr/>
          <p:nvPr/>
        </p:nvGrpSpPr>
        <p:grpSpPr>
          <a:xfrm rot="9897797">
            <a:off x="3302483" y="3799762"/>
            <a:ext cx="567180" cy="513364"/>
            <a:chOff x="7517394" y="1081609"/>
            <a:chExt cx="756157" cy="684434"/>
          </a:xfrm>
        </p:grpSpPr>
        <p:pic>
          <p:nvPicPr>
            <p:cNvPr descr="A white circle with a black border&#10;&#10;AI-generated content may be incorrect." id="711" name="Google Shape;711;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12" name="Google Shape;712;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13" name="Google Shape;713;p122"/>
          <p:cNvGrpSpPr/>
          <p:nvPr/>
        </p:nvGrpSpPr>
        <p:grpSpPr>
          <a:xfrm rot="4805283">
            <a:off x="4759556" y="4470015"/>
            <a:ext cx="567114" cy="513322"/>
            <a:chOff x="7517394" y="1081609"/>
            <a:chExt cx="756157" cy="684434"/>
          </a:xfrm>
        </p:grpSpPr>
        <p:pic>
          <p:nvPicPr>
            <p:cNvPr descr="A white circle with a black border&#10;&#10;AI-generated content may be incorrect." id="714" name="Google Shape;714;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15" name="Google Shape;715;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16" name="Google Shape;716;p122"/>
          <p:cNvGrpSpPr/>
          <p:nvPr/>
        </p:nvGrpSpPr>
        <p:grpSpPr>
          <a:xfrm>
            <a:off x="444003" y="-1012091"/>
            <a:ext cx="5057845" cy="4406042"/>
            <a:chOff x="2557329" y="-1352835"/>
            <a:chExt cx="6743793" cy="5874723"/>
          </a:xfrm>
        </p:grpSpPr>
        <p:grpSp>
          <p:nvGrpSpPr>
            <p:cNvPr id="717" name="Google Shape;717;p122"/>
            <p:cNvGrpSpPr/>
            <p:nvPr/>
          </p:nvGrpSpPr>
          <p:grpSpPr>
            <a:xfrm rot="3450015">
              <a:off x="4246674" y="-968660"/>
              <a:ext cx="3712488" cy="5106373"/>
              <a:chOff x="6670254" y="1266991"/>
              <a:chExt cx="3712461" cy="5106335"/>
            </a:xfrm>
          </p:grpSpPr>
          <p:pic>
            <p:nvPicPr>
              <p:cNvPr descr="A screenshot of a game&#10;&#10;AI-generated content may be incorrect." id="718" name="Google Shape;718;p122"/>
              <p:cNvPicPr preferRelativeResize="0"/>
              <p:nvPr/>
            </p:nvPicPr>
            <p:blipFill rotWithShape="1">
              <a:blip r:embed="rId6">
                <a:alphaModFix/>
              </a:blip>
              <a:srcRect b="0" l="0" r="0" t="0"/>
              <a:stretch/>
            </p:blipFill>
            <p:spPr>
              <a:xfrm>
                <a:off x="6670254" y="4678694"/>
                <a:ext cx="1517135" cy="1694632"/>
              </a:xfrm>
              <a:prstGeom prst="rect">
                <a:avLst/>
              </a:prstGeom>
              <a:noFill/>
              <a:ln>
                <a:noFill/>
              </a:ln>
            </p:spPr>
          </p:pic>
          <p:pic>
            <p:nvPicPr>
              <p:cNvPr descr="A screenshot of a game&#10;&#10;AI-generated content may be incorrect." id="719" name="Google Shape;719;p122"/>
              <p:cNvPicPr preferRelativeResize="0"/>
              <p:nvPr/>
            </p:nvPicPr>
            <p:blipFill rotWithShape="1">
              <a:blip r:embed="rId6">
                <a:alphaModFix/>
              </a:blip>
              <a:srcRect b="0" l="0" r="0" t="0"/>
              <a:stretch/>
            </p:blipFill>
            <p:spPr>
              <a:xfrm rot="-6859417">
                <a:off x="8508545" y="1459908"/>
                <a:ext cx="1517135" cy="1694633"/>
              </a:xfrm>
              <a:prstGeom prst="rect">
                <a:avLst/>
              </a:prstGeom>
              <a:noFill/>
              <a:ln>
                <a:noFill/>
              </a:ln>
            </p:spPr>
          </p:pic>
          <p:pic>
            <p:nvPicPr>
              <p:cNvPr descr="A screenshot of a game&#10;&#10;AI-generated content may be incorrect." id="720" name="Google Shape;720;p122"/>
              <p:cNvPicPr preferRelativeResize="0"/>
              <p:nvPr/>
            </p:nvPicPr>
            <p:blipFill rotWithShape="1">
              <a:blip r:embed="rId6">
                <a:alphaModFix/>
              </a:blip>
              <a:srcRect b="0" l="0" r="0" t="0"/>
              <a:stretch/>
            </p:blipFill>
            <p:spPr>
              <a:xfrm rot="-2494486">
                <a:off x="7997860" y="4146725"/>
                <a:ext cx="1517136" cy="1694633"/>
              </a:xfrm>
              <a:prstGeom prst="rect">
                <a:avLst/>
              </a:prstGeom>
              <a:noFill/>
              <a:ln>
                <a:noFill/>
              </a:ln>
            </p:spPr>
          </p:pic>
          <p:pic>
            <p:nvPicPr>
              <p:cNvPr descr="A screenshot of a game&#10;&#10;AI-generated content may be incorrect." id="721" name="Google Shape;721;p122"/>
              <p:cNvPicPr preferRelativeResize="0"/>
              <p:nvPr/>
            </p:nvPicPr>
            <p:blipFill rotWithShape="1">
              <a:blip r:embed="rId6">
                <a:alphaModFix/>
              </a:blip>
              <a:srcRect b="0" l="0" r="0" t="0"/>
              <a:stretch/>
            </p:blipFill>
            <p:spPr>
              <a:xfrm rot="-4913640">
                <a:off x="8678334" y="2903661"/>
                <a:ext cx="1517135" cy="1694634"/>
              </a:xfrm>
              <a:prstGeom prst="rect">
                <a:avLst/>
              </a:prstGeom>
              <a:noFill/>
              <a:ln>
                <a:noFill/>
              </a:ln>
            </p:spPr>
          </p:pic>
          <p:pic>
            <p:nvPicPr>
              <p:cNvPr descr="A red circle with black lines and a black background&#10;&#10;AI-generated content may be incorrect." id="722" name="Google Shape;722;p122"/>
              <p:cNvPicPr preferRelativeResize="0"/>
              <p:nvPr/>
            </p:nvPicPr>
            <p:blipFill rotWithShape="1">
              <a:blip r:embed="rId4">
                <a:alphaModFix/>
              </a:blip>
              <a:srcRect b="0" l="0" r="0" t="0"/>
              <a:stretch/>
            </p:blipFill>
            <p:spPr>
              <a:xfrm flipH="1" rot="10478374">
                <a:off x="8018812" y="5430658"/>
                <a:ext cx="453589" cy="421306"/>
              </a:xfrm>
              <a:prstGeom prst="rect">
                <a:avLst/>
              </a:prstGeom>
              <a:noFill/>
              <a:ln>
                <a:noFill/>
              </a:ln>
            </p:spPr>
          </p:pic>
          <p:pic>
            <p:nvPicPr>
              <p:cNvPr descr="A red circle with black lines and a black background&#10;&#10;AI-generated content may be incorrect." id="723" name="Google Shape;723;p122"/>
              <p:cNvPicPr preferRelativeResize="0"/>
              <p:nvPr/>
            </p:nvPicPr>
            <p:blipFill rotWithShape="1">
              <a:blip r:embed="rId4">
                <a:alphaModFix/>
              </a:blip>
              <a:srcRect b="0" l="0" r="0" t="0"/>
              <a:stretch/>
            </p:blipFill>
            <p:spPr>
              <a:xfrm flipH="1" rot="8160471">
                <a:off x="9226489" y="4332789"/>
                <a:ext cx="453589" cy="421306"/>
              </a:xfrm>
              <a:prstGeom prst="rect">
                <a:avLst/>
              </a:prstGeom>
              <a:noFill/>
              <a:ln>
                <a:noFill/>
              </a:ln>
            </p:spPr>
          </p:pic>
          <p:pic>
            <p:nvPicPr>
              <p:cNvPr descr="A red circle with black lines and a black background&#10;&#10;AI-generated content may be incorrect." id="724" name="Google Shape;724;p122"/>
              <p:cNvPicPr preferRelativeResize="0"/>
              <p:nvPr/>
            </p:nvPicPr>
            <p:blipFill rotWithShape="1">
              <a:blip r:embed="rId4">
                <a:alphaModFix/>
              </a:blip>
              <a:srcRect b="0" l="0" r="0" t="0"/>
              <a:stretch/>
            </p:blipFill>
            <p:spPr>
              <a:xfrm flipH="1" rot="6133642">
                <a:off x="9480397" y="2752452"/>
                <a:ext cx="453589" cy="421306"/>
              </a:xfrm>
              <a:prstGeom prst="rect">
                <a:avLst/>
              </a:prstGeom>
              <a:noFill/>
              <a:ln>
                <a:noFill/>
              </a:ln>
            </p:spPr>
          </p:pic>
        </p:grpSp>
        <p:grpSp>
          <p:nvGrpSpPr>
            <p:cNvPr id="725" name="Google Shape;725;p122"/>
            <p:cNvGrpSpPr/>
            <p:nvPr/>
          </p:nvGrpSpPr>
          <p:grpSpPr>
            <a:xfrm rot="10642488">
              <a:off x="2572606" y="1238692"/>
              <a:ext cx="756119" cy="684399"/>
              <a:chOff x="7517394" y="1081609"/>
              <a:chExt cx="756157" cy="684434"/>
            </a:xfrm>
          </p:grpSpPr>
          <p:pic>
            <p:nvPicPr>
              <p:cNvPr descr="A white circle with a black border&#10;&#10;AI-generated content may be incorrect." id="726" name="Google Shape;726;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27" name="Google Shape;727;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28" name="Google Shape;728;p122"/>
            <p:cNvGrpSpPr/>
            <p:nvPr/>
          </p:nvGrpSpPr>
          <p:grpSpPr>
            <a:xfrm>
              <a:off x="2906621" y="215294"/>
              <a:ext cx="6394501" cy="3791519"/>
              <a:chOff x="2906621" y="215294"/>
              <a:chExt cx="6394501" cy="3791519"/>
            </a:xfrm>
          </p:grpSpPr>
          <p:grpSp>
            <p:nvGrpSpPr>
              <p:cNvPr id="729" name="Google Shape;729;p122"/>
              <p:cNvGrpSpPr/>
              <p:nvPr/>
            </p:nvGrpSpPr>
            <p:grpSpPr>
              <a:xfrm rot="-7674971">
                <a:off x="6568172" y="547583"/>
                <a:ext cx="756147" cy="684424"/>
                <a:chOff x="7517394" y="1081609"/>
                <a:chExt cx="756157" cy="684434"/>
              </a:xfrm>
            </p:grpSpPr>
            <p:pic>
              <p:nvPicPr>
                <p:cNvPr descr="A white circle with a black border&#10;&#10;AI-generated content may be incorrect." id="730" name="Google Shape;730;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31" name="Google Shape;731;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32" name="Google Shape;732;p122"/>
              <p:cNvGrpSpPr/>
              <p:nvPr/>
            </p:nvGrpSpPr>
            <p:grpSpPr>
              <a:xfrm rot="7163244">
                <a:off x="3012248" y="2129305"/>
                <a:ext cx="756138" cy="684416"/>
                <a:chOff x="7517394" y="1081609"/>
                <a:chExt cx="756157" cy="684434"/>
              </a:xfrm>
            </p:grpSpPr>
            <p:pic>
              <p:nvPicPr>
                <p:cNvPr descr="A white circle with a black border&#10;&#10;AI-generated content may be incorrect." id="733" name="Google Shape;733;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34" name="Google Shape;734;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35" name="Google Shape;735;p122"/>
              <p:cNvGrpSpPr/>
              <p:nvPr/>
            </p:nvGrpSpPr>
            <p:grpSpPr>
              <a:xfrm rot="-3292396">
                <a:off x="5137403" y="1115586"/>
                <a:ext cx="756174" cy="684449"/>
                <a:chOff x="7517394" y="1081609"/>
                <a:chExt cx="756157" cy="684434"/>
              </a:xfrm>
            </p:grpSpPr>
            <p:pic>
              <p:nvPicPr>
                <p:cNvPr descr="A white circle with a black border&#10;&#10;AI-generated content may be incorrect." id="736" name="Google Shape;736;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37" name="Google Shape;737;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38" name="Google Shape;738;p122"/>
              <p:cNvGrpSpPr/>
              <p:nvPr/>
            </p:nvGrpSpPr>
            <p:grpSpPr>
              <a:xfrm rot="2178021">
                <a:off x="7067763" y="2770625"/>
                <a:ext cx="756134" cy="684413"/>
                <a:chOff x="7517394" y="1081609"/>
                <a:chExt cx="756157" cy="684434"/>
              </a:xfrm>
            </p:grpSpPr>
            <p:pic>
              <p:nvPicPr>
                <p:cNvPr descr="A white circle with a black border&#10;&#10;AI-generated content may be incorrect." id="739" name="Google Shape;739;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40" name="Google Shape;740;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41" name="Google Shape;741;p122"/>
              <p:cNvGrpSpPr/>
              <p:nvPr/>
            </p:nvGrpSpPr>
            <p:grpSpPr>
              <a:xfrm rot="3376975">
                <a:off x="7941053" y="2033913"/>
                <a:ext cx="756167" cy="684443"/>
                <a:chOff x="7517394" y="1081609"/>
                <a:chExt cx="756157" cy="684434"/>
              </a:xfrm>
            </p:grpSpPr>
            <p:pic>
              <p:nvPicPr>
                <p:cNvPr descr="A white circle with a black border&#10;&#10;AI-generated content may be incorrect." id="742" name="Google Shape;742;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43" name="Google Shape;743;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44" name="Google Shape;744;p122"/>
              <p:cNvGrpSpPr/>
              <p:nvPr/>
            </p:nvGrpSpPr>
            <p:grpSpPr>
              <a:xfrm rot="344688">
                <a:off x="8512591" y="1318338"/>
                <a:ext cx="756174" cy="684449"/>
                <a:chOff x="7517394" y="1081609"/>
                <a:chExt cx="756157" cy="684434"/>
              </a:xfrm>
            </p:grpSpPr>
            <p:pic>
              <p:nvPicPr>
                <p:cNvPr descr="A white circle with a black border&#10;&#10;AI-generated content may be incorrect." id="745" name="Google Shape;745;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46" name="Google Shape;746;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47" name="Google Shape;747;p122"/>
              <p:cNvGrpSpPr/>
              <p:nvPr/>
            </p:nvGrpSpPr>
            <p:grpSpPr>
              <a:xfrm rot="-3457266">
                <a:off x="8173704" y="375631"/>
                <a:ext cx="756134" cy="684413"/>
                <a:chOff x="7517394" y="1081609"/>
                <a:chExt cx="756157" cy="684434"/>
              </a:xfrm>
            </p:grpSpPr>
            <p:pic>
              <p:nvPicPr>
                <p:cNvPr descr="A white circle with a black border&#10;&#10;AI-generated content may be incorrect." id="748" name="Google Shape;748;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49" name="Google Shape;749;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50" name="Google Shape;750;p122"/>
              <p:cNvGrpSpPr/>
              <p:nvPr/>
            </p:nvGrpSpPr>
            <p:grpSpPr>
              <a:xfrm rot="-5168457">
                <a:off x="5924488" y="1106428"/>
                <a:ext cx="756132" cy="684411"/>
                <a:chOff x="7517394" y="1081609"/>
                <a:chExt cx="756157" cy="684434"/>
              </a:xfrm>
            </p:grpSpPr>
            <p:pic>
              <p:nvPicPr>
                <p:cNvPr descr="A white circle with a black border&#10;&#10;AI-generated content may be incorrect." id="751" name="Google Shape;751;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52" name="Google Shape;752;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53" name="Google Shape;753;p122"/>
              <p:cNvGrpSpPr/>
              <p:nvPr/>
            </p:nvGrpSpPr>
            <p:grpSpPr>
              <a:xfrm rot="-809156">
                <a:off x="4540064" y="660609"/>
                <a:ext cx="756136" cy="684414"/>
                <a:chOff x="7517394" y="1081609"/>
                <a:chExt cx="756157" cy="684434"/>
              </a:xfrm>
            </p:grpSpPr>
            <p:pic>
              <p:nvPicPr>
                <p:cNvPr descr="A white circle with a black border&#10;&#10;AI-generated content may be incorrect." id="754" name="Google Shape;754;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55" name="Google Shape;755;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56" name="Google Shape;756;p122"/>
              <p:cNvGrpSpPr/>
              <p:nvPr/>
            </p:nvGrpSpPr>
            <p:grpSpPr>
              <a:xfrm rot="-7684529">
                <a:off x="3107557" y="431240"/>
                <a:ext cx="756158" cy="684434"/>
                <a:chOff x="7517394" y="1081609"/>
                <a:chExt cx="756157" cy="684434"/>
              </a:xfrm>
            </p:grpSpPr>
            <p:pic>
              <p:nvPicPr>
                <p:cNvPr descr="A white circle with a black border&#10;&#10;AI-generated content may be incorrect." id="757" name="Google Shape;757;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58" name="Google Shape;758;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59" name="Google Shape;759;p122"/>
              <p:cNvGrpSpPr/>
              <p:nvPr/>
            </p:nvGrpSpPr>
            <p:grpSpPr>
              <a:xfrm rot="5654615">
                <a:off x="6144041" y="3106296"/>
                <a:ext cx="756188" cy="684462"/>
                <a:chOff x="7517394" y="1081609"/>
                <a:chExt cx="756157" cy="684434"/>
              </a:xfrm>
            </p:grpSpPr>
            <p:pic>
              <p:nvPicPr>
                <p:cNvPr descr="A white circle with a black border&#10;&#10;AI-generated content may be incorrect." id="760" name="Google Shape;760;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61" name="Google Shape;761;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62" name="Google Shape;762;p122"/>
              <p:cNvGrpSpPr/>
              <p:nvPr/>
            </p:nvGrpSpPr>
            <p:grpSpPr>
              <a:xfrm rot="3445532">
                <a:off x="5029968" y="3161737"/>
                <a:ext cx="756164" cy="684440"/>
                <a:chOff x="7517394" y="1081609"/>
                <a:chExt cx="756157" cy="684434"/>
              </a:xfrm>
            </p:grpSpPr>
            <p:pic>
              <p:nvPicPr>
                <p:cNvPr descr="A white circle with a black border&#10;&#10;AI-generated content may be incorrect." id="763" name="Google Shape;763;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64" name="Google Shape;764;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65" name="Google Shape;765;p122"/>
              <p:cNvGrpSpPr/>
              <p:nvPr/>
            </p:nvGrpSpPr>
            <p:grpSpPr>
              <a:xfrm rot="7927819">
                <a:off x="4047219" y="2847469"/>
                <a:ext cx="756135" cy="684414"/>
                <a:chOff x="7517394" y="1081609"/>
                <a:chExt cx="756157" cy="684434"/>
              </a:xfrm>
            </p:grpSpPr>
            <p:pic>
              <p:nvPicPr>
                <p:cNvPr descr="A white circle with a black border&#10;&#10;AI-generated content may be incorrect." id="766" name="Google Shape;766;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67" name="Google Shape;767;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grpSp>
      <p:sp>
        <p:nvSpPr>
          <p:cNvPr id="768" name="Google Shape;768;p122"/>
          <p:cNvSpPr txBox="1"/>
          <p:nvPr/>
        </p:nvSpPr>
        <p:spPr>
          <a:xfrm>
            <a:off x="5658359" y="560812"/>
            <a:ext cx="16545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chemeClr val="dk1"/>
                </a:solidFill>
                <a:latin typeface="Calibri"/>
                <a:ea typeface="Calibri"/>
                <a:cs typeface="Calibri"/>
                <a:sym typeface="Calibri"/>
              </a:rPr>
              <a:t>Starch / Glycogen</a:t>
            </a:r>
            <a:endParaRPr sz="1100"/>
          </a:p>
        </p:txBody>
      </p:sp>
      <p:sp>
        <p:nvSpPr>
          <p:cNvPr id="769" name="Google Shape;769;p122"/>
          <p:cNvSpPr txBox="1"/>
          <p:nvPr/>
        </p:nvSpPr>
        <p:spPr>
          <a:xfrm>
            <a:off x="1422031" y="4158639"/>
            <a:ext cx="16263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Cellulose</a:t>
            </a:r>
            <a:endParaRPr sz="1100"/>
          </a:p>
        </p:txBody>
      </p:sp>
      <p:sp>
        <p:nvSpPr>
          <p:cNvPr id="770" name="Google Shape;770;p122"/>
          <p:cNvSpPr/>
          <p:nvPr/>
        </p:nvSpPr>
        <p:spPr>
          <a:xfrm>
            <a:off x="3804017" y="3402219"/>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1" name="Google Shape;771;p122"/>
          <p:cNvSpPr/>
          <p:nvPr/>
        </p:nvSpPr>
        <p:spPr>
          <a:xfrm>
            <a:off x="3741380" y="920996"/>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2" name="Google Shape;772;p122"/>
          <p:cNvSpPr/>
          <p:nvPr/>
        </p:nvSpPr>
        <p:spPr>
          <a:xfrm>
            <a:off x="2950493" y="1364243"/>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3" name="Google Shape;773;p122"/>
          <p:cNvSpPr/>
          <p:nvPr/>
        </p:nvSpPr>
        <p:spPr>
          <a:xfrm>
            <a:off x="2133658" y="1221849"/>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4" name="Google Shape;774;p122"/>
          <p:cNvSpPr/>
          <p:nvPr/>
        </p:nvSpPr>
        <p:spPr>
          <a:xfrm>
            <a:off x="1591930" y="591046"/>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5" name="Google Shape;775;p122"/>
          <p:cNvSpPr/>
          <p:nvPr/>
        </p:nvSpPr>
        <p:spPr>
          <a:xfrm>
            <a:off x="7290304" y="4044325"/>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6" name="Google Shape;776;p122"/>
          <p:cNvSpPr/>
          <p:nvPr/>
        </p:nvSpPr>
        <p:spPr>
          <a:xfrm>
            <a:off x="6038486" y="3400551"/>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7" name="Google Shape;777;p122"/>
          <p:cNvSpPr/>
          <p:nvPr/>
        </p:nvSpPr>
        <p:spPr>
          <a:xfrm>
            <a:off x="4928431" y="4125814"/>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8" name="Shape 2178"/>
        <p:cNvGrpSpPr/>
        <p:nvPr/>
      </p:nvGrpSpPr>
      <p:grpSpPr>
        <a:xfrm>
          <a:off x="0" y="0"/>
          <a:ext cx="0" cy="0"/>
          <a:chOff x="0" y="0"/>
          <a:chExt cx="0" cy="0"/>
        </a:xfrm>
      </p:grpSpPr>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2" name="Shape 2182"/>
        <p:cNvGrpSpPr/>
        <p:nvPr/>
      </p:nvGrpSpPr>
      <p:grpSpPr>
        <a:xfrm>
          <a:off x="0" y="0"/>
          <a:ext cx="0" cy="0"/>
          <a:chOff x="0" y="0"/>
          <a:chExt cx="0" cy="0"/>
        </a:xfrm>
      </p:grpSpPr>
      <p:sp>
        <p:nvSpPr>
          <p:cNvPr id="2183" name="Google Shape;2183;p213"/>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a:t>
            </a:r>
            <a:r>
              <a:rPr baseline="30000" lang="en"/>
              <a:t>2</a:t>
            </a:r>
            <a:r>
              <a:rPr lang="en"/>
              <a:t> Model</a:t>
            </a:r>
            <a:endParaRPr/>
          </a:p>
        </p:txBody>
      </p:sp>
      <p:sp>
        <p:nvSpPr>
          <p:cNvPr id="2184" name="Google Shape;2184;p213"/>
          <p:cNvSpPr txBox="1"/>
          <p:nvPr>
            <p:ph idx="1" type="body"/>
          </p:nvPr>
        </p:nvSpPr>
        <p:spPr>
          <a:xfrm>
            <a:off x="4033100" y="2214825"/>
            <a:ext cx="4681200" cy="1239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000">
                <a:solidFill>
                  <a:schemeClr val="dk1"/>
                </a:solidFill>
              </a:rPr>
              <a:t>In one sentence each, how would you define</a:t>
            </a:r>
            <a:r>
              <a:rPr b="1" lang="en" sz="2000">
                <a:solidFill>
                  <a:schemeClr val="dk1"/>
                </a:solidFill>
              </a:rPr>
              <a:t> Wonder, Explore,</a:t>
            </a:r>
            <a:r>
              <a:rPr lang="en" sz="2000">
                <a:solidFill>
                  <a:schemeClr val="dk1"/>
                </a:solidFill>
              </a:rPr>
              <a:t> and</a:t>
            </a:r>
            <a:r>
              <a:rPr b="1" lang="en" sz="2000">
                <a:solidFill>
                  <a:schemeClr val="dk1"/>
                </a:solidFill>
              </a:rPr>
              <a:t> Explain </a:t>
            </a:r>
            <a:r>
              <a:rPr lang="en" sz="2000">
                <a:solidFill>
                  <a:schemeClr val="dk1"/>
                </a:solidFill>
              </a:rPr>
              <a:t>for a colleague?</a:t>
            </a:r>
            <a:r>
              <a:rPr lang="en" sz="1600">
                <a:solidFill>
                  <a:schemeClr val="dk1"/>
                </a:solidFill>
                <a:latin typeface="Raleway Light"/>
                <a:ea typeface="Raleway Light"/>
                <a:cs typeface="Raleway Light"/>
                <a:sym typeface="Raleway Light"/>
              </a:rPr>
              <a:t> </a:t>
            </a:r>
            <a:endParaRPr sz="1600"/>
          </a:p>
        </p:txBody>
      </p:sp>
      <p:sp>
        <p:nvSpPr>
          <p:cNvPr id="2185" name="Google Shape;2185;p213"/>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a:t> </a:t>
            </a:r>
            <a:endParaRPr/>
          </a:p>
        </p:txBody>
      </p:sp>
      <p:pic>
        <p:nvPicPr>
          <p:cNvPr id="2186" name="Google Shape;2186;p213"/>
          <p:cNvPicPr preferRelativeResize="0"/>
          <p:nvPr/>
        </p:nvPicPr>
        <p:blipFill>
          <a:blip r:embed="rId3">
            <a:alphaModFix/>
          </a:blip>
          <a:stretch>
            <a:fillRect/>
          </a:stretch>
        </p:blipFill>
        <p:spPr>
          <a:xfrm>
            <a:off x="233200" y="1329175"/>
            <a:ext cx="3675524" cy="3206625"/>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0" name="Shape 2190"/>
        <p:cNvGrpSpPr/>
        <p:nvPr/>
      </p:nvGrpSpPr>
      <p:grpSpPr>
        <a:xfrm>
          <a:off x="0" y="0"/>
          <a:ext cx="0" cy="0"/>
          <a:chOff x="0" y="0"/>
          <a:chExt cx="0" cy="0"/>
        </a:xfrm>
      </p:grpSpPr>
      <p:sp>
        <p:nvSpPr>
          <p:cNvPr id="2191" name="Google Shape;2191;p214"/>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a:t>
            </a:r>
            <a:r>
              <a:rPr baseline="30000" lang="en"/>
              <a:t>2</a:t>
            </a:r>
            <a:r>
              <a:rPr lang="en"/>
              <a:t> Model</a:t>
            </a:r>
            <a:endParaRPr/>
          </a:p>
        </p:txBody>
      </p:sp>
      <p:sp>
        <p:nvSpPr>
          <p:cNvPr id="2192" name="Google Shape;2192;p214"/>
          <p:cNvSpPr txBox="1"/>
          <p:nvPr>
            <p:ph idx="1" type="body"/>
          </p:nvPr>
        </p:nvSpPr>
        <p:spPr>
          <a:xfrm>
            <a:off x="2491250" y="1065300"/>
            <a:ext cx="6439200" cy="3569100"/>
          </a:xfrm>
          <a:prstGeom prst="rect">
            <a:avLst/>
          </a:prstGeom>
        </p:spPr>
        <p:txBody>
          <a:bodyPr anchorCtr="0" anchor="t" bIns="91425" lIns="91425" spcFirstLastPara="1" rIns="91425" wrap="square" tIns="91425">
            <a:noAutofit/>
          </a:bodyPr>
          <a:lstStyle/>
          <a:p>
            <a:pPr indent="-349250" lvl="1" marL="342900" rtl="0" algn="l">
              <a:lnSpc>
                <a:spcPct val="100000"/>
              </a:lnSpc>
              <a:spcBef>
                <a:spcPts val="0"/>
              </a:spcBef>
              <a:spcAft>
                <a:spcPts val="0"/>
              </a:spcAft>
              <a:buClr>
                <a:schemeClr val="dk1"/>
              </a:buClr>
              <a:buSzPts val="1900"/>
              <a:buFont typeface="Raleway Light"/>
              <a:buChar char="○"/>
            </a:pPr>
            <a:r>
              <a:rPr b="1" lang="en" sz="1900">
                <a:solidFill>
                  <a:schemeClr val="dk1"/>
                </a:solidFill>
                <a:latin typeface="Raleway"/>
                <a:ea typeface="Raleway"/>
                <a:cs typeface="Raleway"/>
                <a:sym typeface="Raleway"/>
              </a:rPr>
              <a:t>Wonder</a:t>
            </a:r>
            <a:r>
              <a:rPr lang="en" sz="1900">
                <a:solidFill>
                  <a:schemeClr val="dk1"/>
                </a:solidFill>
                <a:latin typeface="Raleway Light"/>
                <a:ea typeface="Raleway Light"/>
                <a:cs typeface="Raleway Light"/>
                <a:sym typeface="Raleway Light"/>
              </a:rPr>
              <a:t> – Allows authentic learner play, Ignites learner questions, engages learners to want to know more. </a:t>
            </a:r>
            <a:endParaRPr sz="1900">
              <a:solidFill>
                <a:schemeClr val="dk1"/>
              </a:solidFill>
              <a:latin typeface="Raleway Light"/>
              <a:ea typeface="Raleway Light"/>
              <a:cs typeface="Raleway Light"/>
              <a:sym typeface="Raleway Light"/>
            </a:endParaRPr>
          </a:p>
          <a:p>
            <a:pPr indent="-349250" lvl="1" marL="342900" rtl="0" algn="l">
              <a:lnSpc>
                <a:spcPct val="100000"/>
              </a:lnSpc>
              <a:spcBef>
                <a:spcPts val="0"/>
              </a:spcBef>
              <a:spcAft>
                <a:spcPts val="0"/>
              </a:spcAft>
              <a:buClr>
                <a:schemeClr val="dk1"/>
              </a:buClr>
              <a:buSzPts val="1900"/>
              <a:buFont typeface="Raleway Light"/>
              <a:buChar char="○"/>
            </a:pPr>
            <a:r>
              <a:rPr b="1" lang="en" sz="1900">
                <a:solidFill>
                  <a:schemeClr val="dk1"/>
                </a:solidFill>
                <a:latin typeface="Raleway"/>
                <a:ea typeface="Raleway"/>
                <a:cs typeface="Raleway"/>
                <a:sym typeface="Raleway"/>
              </a:rPr>
              <a:t>Explore</a:t>
            </a:r>
            <a:r>
              <a:rPr lang="en" sz="1900">
                <a:solidFill>
                  <a:schemeClr val="dk1"/>
                </a:solidFill>
                <a:latin typeface="Raleway Light"/>
                <a:ea typeface="Raleway Light"/>
                <a:cs typeface="Raleway Light"/>
                <a:sym typeface="Raleway Light"/>
              </a:rPr>
              <a:t> – Allows learners to make sense of their thinking by systematically and intentionally applying content understanding and vocabulary within the context modeling as they and extend their thinking and expand on their questions.</a:t>
            </a:r>
            <a:endParaRPr sz="1900">
              <a:solidFill>
                <a:schemeClr val="dk1"/>
              </a:solidFill>
              <a:latin typeface="Raleway Light"/>
              <a:ea typeface="Raleway Light"/>
              <a:cs typeface="Raleway Light"/>
              <a:sym typeface="Raleway Light"/>
            </a:endParaRPr>
          </a:p>
          <a:p>
            <a:pPr indent="-349250" lvl="1" marL="342900" rtl="0" algn="l">
              <a:lnSpc>
                <a:spcPct val="100000"/>
              </a:lnSpc>
              <a:spcBef>
                <a:spcPts val="0"/>
              </a:spcBef>
              <a:spcAft>
                <a:spcPts val="0"/>
              </a:spcAft>
              <a:buClr>
                <a:schemeClr val="dk1"/>
              </a:buClr>
              <a:buSzPts val="1900"/>
              <a:buFont typeface="Raleway Light"/>
              <a:buChar char="○"/>
            </a:pPr>
            <a:r>
              <a:rPr b="1" lang="en" sz="1900">
                <a:solidFill>
                  <a:schemeClr val="dk1"/>
                </a:solidFill>
                <a:latin typeface="Raleway"/>
                <a:ea typeface="Raleway"/>
                <a:cs typeface="Raleway"/>
                <a:sym typeface="Raleway"/>
              </a:rPr>
              <a:t>Explain</a:t>
            </a:r>
            <a:r>
              <a:rPr lang="en" sz="1900">
                <a:solidFill>
                  <a:schemeClr val="dk1"/>
                </a:solidFill>
                <a:latin typeface="Raleway Light"/>
                <a:ea typeface="Raleway Light"/>
                <a:cs typeface="Raleway Light"/>
                <a:sym typeface="Raleway Light"/>
              </a:rPr>
              <a:t> – Allows students to articulate or illustrate their thinking,  grounded in the learning from the models. Fosters confidence by using models to anchor their understanding but expands to connecting conceptual ideas</a:t>
            </a:r>
            <a:endParaRPr sz="1900"/>
          </a:p>
        </p:txBody>
      </p:sp>
      <p:sp>
        <p:nvSpPr>
          <p:cNvPr id="2193" name="Google Shape;2193;p214"/>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a:t> </a:t>
            </a:r>
            <a:endParaRPr/>
          </a:p>
        </p:txBody>
      </p:sp>
      <p:pic>
        <p:nvPicPr>
          <p:cNvPr id="2194" name="Google Shape;2194;p214"/>
          <p:cNvPicPr preferRelativeResize="0"/>
          <p:nvPr/>
        </p:nvPicPr>
        <p:blipFill>
          <a:blip r:embed="rId3">
            <a:alphaModFix/>
          </a:blip>
          <a:stretch>
            <a:fillRect/>
          </a:stretch>
        </p:blipFill>
        <p:spPr>
          <a:xfrm>
            <a:off x="233200" y="1329175"/>
            <a:ext cx="2049549" cy="1788075"/>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sp>
        <p:nvSpPr>
          <p:cNvPr id="2199" name="Google Shape;2199;p215"/>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a:t>
            </a:r>
            <a:r>
              <a:rPr baseline="30000" lang="en"/>
              <a:t>2</a:t>
            </a:r>
            <a:r>
              <a:rPr lang="en"/>
              <a:t> Model</a:t>
            </a:r>
            <a:endParaRPr/>
          </a:p>
        </p:txBody>
      </p:sp>
      <p:sp>
        <p:nvSpPr>
          <p:cNvPr id="2200" name="Google Shape;2200;p215"/>
          <p:cNvSpPr txBox="1"/>
          <p:nvPr>
            <p:ph idx="1" type="body"/>
          </p:nvPr>
        </p:nvSpPr>
        <p:spPr>
          <a:xfrm>
            <a:off x="3000000" y="1232675"/>
            <a:ext cx="5714700" cy="30480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Char char="●"/>
            </a:pPr>
            <a:r>
              <a:rPr lang="en" sz="2000">
                <a:solidFill>
                  <a:schemeClr val="dk1"/>
                </a:solidFill>
              </a:rPr>
              <a:t>Reflect on one session from this week (e.g., Water, Proteins, Membranes, Replication, </a:t>
            </a:r>
            <a:r>
              <a:rPr lang="en" sz="2000">
                <a:solidFill>
                  <a:schemeClr val="dk1"/>
                </a:solidFill>
              </a:rPr>
              <a:t>Transcription</a:t>
            </a:r>
            <a:r>
              <a:rPr lang="en" sz="2000">
                <a:solidFill>
                  <a:schemeClr val="dk1"/>
                </a:solidFill>
              </a:rPr>
              <a:t> &amp; Translation, Chromosomes, etc). </a:t>
            </a:r>
            <a:endParaRPr sz="2000">
              <a:solidFill>
                <a:schemeClr val="dk1"/>
              </a:solidFill>
            </a:endParaRPr>
          </a:p>
          <a:p>
            <a:pPr indent="0" lvl="0" marL="457200" rtl="0" algn="l">
              <a:lnSpc>
                <a:spcPct val="100000"/>
              </a:lnSpc>
              <a:spcBef>
                <a:spcPts val="0"/>
              </a:spcBef>
              <a:spcAft>
                <a:spcPts val="0"/>
              </a:spcAft>
              <a:buNone/>
            </a:pPr>
            <a:r>
              <a:t/>
            </a:r>
            <a:endParaRPr sz="2000">
              <a:solidFill>
                <a:schemeClr val="dk1"/>
              </a:solidFill>
            </a:endParaRPr>
          </a:p>
          <a:p>
            <a:pPr indent="-355600" lvl="0" marL="457200" rtl="0" algn="l">
              <a:lnSpc>
                <a:spcPct val="100000"/>
              </a:lnSpc>
              <a:spcBef>
                <a:spcPts val="0"/>
              </a:spcBef>
              <a:spcAft>
                <a:spcPts val="0"/>
              </a:spcAft>
              <a:buClr>
                <a:schemeClr val="dk1"/>
              </a:buClr>
              <a:buSzPts val="2000"/>
              <a:buChar char="●"/>
            </a:pPr>
            <a:r>
              <a:rPr lang="en" sz="2000">
                <a:solidFill>
                  <a:schemeClr val="dk1"/>
                </a:solidFill>
              </a:rPr>
              <a:t>Sketch the flow of that lesson as a timeline. </a:t>
            </a:r>
            <a:endParaRPr sz="2000">
              <a:solidFill>
                <a:schemeClr val="dk1"/>
              </a:solidFill>
            </a:endParaRPr>
          </a:p>
          <a:p>
            <a:pPr indent="0" lvl="0" marL="457200" rtl="0" algn="l">
              <a:lnSpc>
                <a:spcPct val="100000"/>
              </a:lnSpc>
              <a:spcBef>
                <a:spcPts val="0"/>
              </a:spcBef>
              <a:spcAft>
                <a:spcPts val="0"/>
              </a:spcAft>
              <a:buNone/>
            </a:pPr>
            <a:r>
              <a:t/>
            </a:r>
            <a:endParaRPr sz="2000">
              <a:solidFill>
                <a:schemeClr val="dk1"/>
              </a:solidFill>
            </a:endParaRPr>
          </a:p>
          <a:p>
            <a:pPr indent="-355600" lvl="0" marL="457200" rtl="0" algn="l">
              <a:lnSpc>
                <a:spcPct val="100000"/>
              </a:lnSpc>
              <a:spcBef>
                <a:spcPts val="0"/>
              </a:spcBef>
              <a:spcAft>
                <a:spcPts val="0"/>
              </a:spcAft>
              <a:buClr>
                <a:schemeClr val="dk1"/>
              </a:buClr>
              <a:buSzPts val="2000"/>
              <a:buChar char="●"/>
            </a:pPr>
            <a:r>
              <a:rPr lang="en" sz="2000">
                <a:solidFill>
                  <a:schemeClr val="dk1"/>
                </a:solidFill>
              </a:rPr>
              <a:t>Label each section as Wonder, Explore, and Explain—and where they overlapped. </a:t>
            </a:r>
            <a:endParaRPr sz="1600"/>
          </a:p>
        </p:txBody>
      </p:sp>
      <p:sp>
        <p:nvSpPr>
          <p:cNvPr id="2201" name="Google Shape;2201;p21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a:t> </a:t>
            </a:r>
            <a:endParaRPr/>
          </a:p>
        </p:txBody>
      </p:sp>
      <p:pic>
        <p:nvPicPr>
          <p:cNvPr descr="Student writing (Provided by Getty Images)" id="2202" name="Google Shape;2202;p215"/>
          <p:cNvPicPr preferRelativeResize="0"/>
          <p:nvPr/>
        </p:nvPicPr>
        <p:blipFill>
          <a:blip r:embed="rId3">
            <a:alphaModFix/>
          </a:blip>
          <a:stretch>
            <a:fillRect/>
          </a:stretch>
        </p:blipFill>
        <p:spPr>
          <a:xfrm>
            <a:off x="233200" y="1745312"/>
            <a:ext cx="2695199" cy="2022715"/>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6" name="Shape 2206"/>
        <p:cNvGrpSpPr/>
        <p:nvPr/>
      </p:nvGrpSpPr>
      <p:grpSpPr>
        <a:xfrm>
          <a:off x="0" y="0"/>
          <a:ext cx="0" cy="0"/>
          <a:chOff x="0" y="0"/>
          <a:chExt cx="0" cy="0"/>
        </a:xfrm>
      </p:grpSpPr>
      <p:sp>
        <p:nvSpPr>
          <p:cNvPr id="2207" name="Google Shape;2207;p216"/>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a:t>
            </a:r>
            <a:r>
              <a:rPr baseline="30000" lang="en"/>
              <a:t>2</a:t>
            </a:r>
            <a:r>
              <a:rPr lang="en"/>
              <a:t> Model</a:t>
            </a:r>
            <a:endParaRPr/>
          </a:p>
        </p:txBody>
      </p:sp>
      <p:sp>
        <p:nvSpPr>
          <p:cNvPr id="2208" name="Google Shape;2208;p216"/>
          <p:cNvSpPr txBox="1"/>
          <p:nvPr>
            <p:ph idx="1" type="body"/>
          </p:nvPr>
        </p:nvSpPr>
        <p:spPr>
          <a:xfrm>
            <a:off x="4202750" y="1211175"/>
            <a:ext cx="4673100" cy="3497400"/>
          </a:xfrm>
          <a:prstGeom prst="rect">
            <a:avLst/>
          </a:prstGeom>
        </p:spPr>
        <p:txBody>
          <a:bodyPr anchorCtr="0" anchor="t" bIns="91425" lIns="91425" spcFirstLastPara="1" rIns="91425" wrap="square" tIns="91425">
            <a:normAutofit fontScale="77500" lnSpcReduction="10000"/>
          </a:bodyPr>
          <a:lstStyle/>
          <a:p>
            <a:pPr indent="0" lvl="0" marL="0" rtl="0" algn="l">
              <a:spcBef>
                <a:spcPts val="0"/>
              </a:spcBef>
              <a:spcAft>
                <a:spcPts val="0"/>
              </a:spcAft>
              <a:buClr>
                <a:schemeClr val="dk1"/>
              </a:buClr>
              <a:buSzPct val="43137"/>
              <a:buFont typeface="Arial"/>
              <a:buNone/>
            </a:pPr>
            <a:r>
              <a:rPr lang="en" sz="2550">
                <a:solidFill>
                  <a:schemeClr val="dk1"/>
                </a:solidFill>
              </a:rPr>
              <a:t>Where did Wonder continue during Explore? What did that look like in student talk or modeling?</a:t>
            </a:r>
            <a:endParaRPr sz="2550">
              <a:solidFill>
                <a:schemeClr val="dk1"/>
              </a:solidFill>
            </a:endParaRPr>
          </a:p>
          <a:p>
            <a:pPr indent="0" lvl="0" marL="0" rtl="0" algn="l">
              <a:spcBef>
                <a:spcPts val="1200"/>
              </a:spcBef>
              <a:spcAft>
                <a:spcPts val="0"/>
              </a:spcAft>
              <a:buClr>
                <a:schemeClr val="dk1"/>
              </a:buClr>
              <a:buSzPct val="43137"/>
              <a:buFont typeface="Arial"/>
              <a:buNone/>
            </a:pPr>
            <a:r>
              <a:rPr lang="en" sz="2550">
                <a:solidFill>
                  <a:schemeClr val="dk1"/>
                </a:solidFill>
              </a:rPr>
              <a:t>How did Explore and Explain overlap—were students explaining as they explored, and how can we design for that?</a:t>
            </a:r>
            <a:endParaRPr sz="2550" u="sng">
              <a:solidFill>
                <a:schemeClr val="hlink"/>
              </a:solidFill>
            </a:endParaRPr>
          </a:p>
          <a:p>
            <a:pPr indent="0" lvl="0" marL="0" rtl="0" algn="l">
              <a:spcBef>
                <a:spcPts val="1200"/>
              </a:spcBef>
              <a:spcAft>
                <a:spcPts val="1200"/>
              </a:spcAft>
              <a:buNone/>
            </a:pPr>
            <a:r>
              <a:rPr lang="en" sz="2550">
                <a:solidFill>
                  <a:schemeClr val="dk1"/>
                </a:solidFill>
              </a:rPr>
              <a:t>What teacher moves helped one phase ‘spill into’ the next instead of stopping and starting?</a:t>
            </a:r>
            <a:endParaRPr/>
          </a:p>
        </p:txBody>
      </p:sp>
      <p:pic>
        <p:nvPicPr>
          <p:cNvPr id="2209" name="Google Shape;2209;p216"/>
          <p:cNvPicPr preferRelativeResize="0"/>
          <p:nvPr/>
        </p:nvPicPr>
        <p:blipFill>
          <a:blip r:embed="rId3">
            <a:alphaModFix/>
          </a:blip>
          <a:stretch>
            <a:fillRect/>
          </a:stretch>
        </p:blipFill>
        <p:spPr>
          <a:xfrm>
            <a:off x="281275" y="1356563"/>
            <a:ext cx="3675524" cy="320662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3" name="Shape 2213"/>
        <p:cNvGrpSpPr/>
        <p:nvPr/>
      </p:nvGrpSpPr>
      <p:grpSpPr>
        <a:xfrm>
          <a:off x="0" y="0"/>
          <a:ext cx="0" cy="0"/>
          <a:chOff x="0" y="0"/>
          <a:chExt cx="0" cy="0"/>
        </a:xfrm>
      </p:grpSpPr>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7" name="Shape 2217"/>
        <p:cNvGrpSpPr/>
        <p:nvPr/>
      </p:nvGrpSpPr>
      <p:grpSpPr>
        <a:xfrm>
          <a:off x="0" y="0"/>
          <a:ext cx="0" cy="0"/>
          <a:chOff x="0" y="0"/>
          <a:chExt cx="0" cy="0"/>
        </a:xfrm>
      </p:grpSpPr>
      <p:pic>
        <p:nvPicPr>
          <p:cNvPr id="2218" name="Google Shape;2218;p218" title="1 hour lunch Break Clock /Timer">
            <a:hlinkClick r:id="rId3"/>
          </p:cNvPr>
          <p:cNvPicPr preferRelativeResize="0"/>
          <p:nvPr/>
        </p:nvPicPr>
        <p:blipFill>
          <a:blip r:embed="rId4">
            <a:alphaModFix/>
          </a:blip>
          <a:stretch>
            <a:fillRect/>
          </a:stretch>
        </p:blipFill>
        <p:spPr>
          <a:xfrm>
            <a:off x="2388938" y="256150"/>
            <a:ext cx="4366125" cy="2455950"/>
          </a:xfrm>
          <a:prstGeom prst="rect">
            <a:avLst/>
          </a:prstGeom>
          <a:noFill/>
          <a:ln>
            <a:noFill/>
          </a:ln>
        </p:spPr>
      </p:pic>
      <p:sp>
        <p:nvSpPr>
          <p:cNvPr id="2219" name="Google Shape;2219;p218"/>
          <p:cNvSpPr txBox="1"/>
          <p:nvPr/>
        </p:nvSpPr>
        <p:spPr>
          <a:xfrm>
            <a:off x="902550" y="2839125"/>
            <a:ext cx="7338900" cy="77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FFFFFF"/>
                </a:solidFill>
                <a:highlight>
                  <a:srgbClr val="1EAC4C"/>
                </a:highlight>
              </a:rPr>
              <a:t>Lunch at Bastille Days in Cathedral Square Park</a:t>
            </a:r>
            <a:endParaRPr b="1" sz="2400">
              <a:solidFill>
                <a:srgbClr val="FFFFFF"/>
              </a:solidFill>
              <a:highlight>
                <a:srgbClr val="1EAC4C"/>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8"/>
                                        </p:tgtEl>
                                        <p:attrNameLst>
                                          <p:attrName>style.visibility</p:attrName>
                                        </p:attrNameLst>
                                      </p:cBhvr>
                                      <p:to>
                                        <p:strVal val="visible"/>
                                      </p:to>
                                    </p:set>
                                    <p:animEffect filter="fade" transition="in">
                                      <p:cBhvr>
                                        <p:cTn dur="1000"/>
                                        <p:tgtEl>
                                          <p:spTgt spid="2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3" name="Shape 2223"/>
        <p:cNvGrpSpPr/>
        <p:nvPr/>
      </p:nvGrpSpPr>
      <p:grpSpPr>
        <a:xfrm>
          <a:off x="0" y="0"/>
          <a:ext cx="0" cy="0"/>
          <a:chOff x="0" y="0"/>
          <a:chExt cx="0" cy="0"/>
        </a:xfrm>
      </p:grpSpPr>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7" name="Shape 2227"/>
        <p:cNvGrpSpPr/>
        <p:nvPr/>
      </p:nvGrpSpPr>
      <p:grpSpPr>
        <a:xfrm>
          <a:off x="0" y="0"/>
          <a:ext cx="0" cy="0"/>
          <a:chOff x="0" y="0"/>
          <a:chExt cx="0" cy="0"/>
        </a:xfrm>
      </p:grpSpPr>
      <p:sp>
        <p:nvSpPr>
          <p:cNvPr id="2228" name="Google Shape;2228;p220"/>
          <p:cNvSpPr txBox="1"/>
          <p:nvPr>
            <p:ph type="title"/>
          </p:nvPr>
        </p:nvSpPr>
        <p:spPr>
          <a:xfrm>
            <a:off x="233200" y="-4183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Reflection</a:t>
            </a:r>
            <a:endParaRPr/>
          </a:p>
        </p:txBody>
      </p:sp>
      <p:sp>
        <p:nvSpPr>
          <p:cNvPr id="2229" name="Google Shape;2229;p220"/>
          <p:cNvSpPr txBox="1"/>
          <p:nvPr>
            <p:ph idx="1" type="body"/>
          </p:nvPr>
        </p:nvSpPr>
        <p:spPr>
          <a:xfrm>
            <a:off x="361950" y="1238250"/>
            <a:ext cx="8105700" cy="372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800">
                <a:solidFill>
                  <a:schemeClr val="accent2"/>
                </a:solidFill>
              </a:rPr>
              <a:t>Summarize the </a:t>
            </a:r>
            <a:r>
              <a:rPr b="1" i="1" lang="en" sz="2800">
                <a:solidFill>
                  <a:schemeClr val="accent2"/>
                </a:solidFill>
              </a:rPr>
              <a:t>student experience</a:t>
            </a:r>
            <a:r>
              <a:rPr b="1" lang="en" sz="2800">
                <a:solidFill>
                  <a:schemeClr val="accent2"/>
                </a:solidFill>
              </a:rPr>
              <a:t> of modeling you have experienced in this course so far.  </a:t>
            </a:r>
            <a:endParaRPr b="1" sz="2800">
              <a:solidFill>
                <a:schemeClr val="accent2"/>
              </a:solidFill>
            </a:endParaRPr>
          </a:p>
          <a:p>
            <a:pPr indent="0" lvl="0" marL="0" rtl="0" algn="l">
              <a:spcBef>
                <a:spcPts val="0"/>
              </a:spcBef>
              <a:spcAft>
                <a:spcPts val="0"/>
              </a:spcAft>
              <a:buNone/>
            </a:pPr>
            <a:r>
              <a:t/>
            </a:r>
            <a:endParaRPr b="1" sz="1800">
              <a:solidFill>
                <a:schemeClr val="accent5"/>
              </a:solidFill>
            </a:endParaRPr>
          </a:p>
          <a:p>
            <a:pPr indent="0" lvl="0" marL="0" rtl="0" algn="l">
              <a:spcBef>
                <a:spcPts val="0"/>
              </a:spcBef>
              <a:spcAft>
                <a:spcPts val="0"/>
              </a:spcAft>
              <a:buNone/>
            </a:pPr>
            <a:r>
              <a:rPr b="1" lang="en" sz="2800">
                <a:solidFill>
                  <a:schemeClr val="accent6"/>
                </a:solidFill>
              </a:rPr>
              <a:t>Be prepared to share 2 things that you hope to “take home” to use in your classroom practice.</a:t>
            </a:r>
            <a:endParaRPr b="1" i="1" sz="2800">
              <a:solidFill>
                <a:schemeClr val="accent6"/>
              </a:solidFill>
            </a:endParaRPr>
          </a:p>
        </p:txBody>
      </p:sp>
      <p:pic>
        <p:nvPicPr>
          <p:cNvPr id="2230" name="Google Shape;2230;p220"/>
          <p:cNvPicPr preferRelativeResize="0"/>
          <p:nvPr/>
        </p:nvPicPr>
        <p:blipFill rotWithShape="1">
          <a:blip r:embed="rId3">
            <a:alphaModFix/>
          </a:blip>
          <a:srcRect b="0" l="0" r="0" t="0"/>
          <a:stretch/>
        </p:blipFill>
        <p:spPr>
          <a:xfrm>
            <a:off x="7995212" y="161010"/>
            <a:ext cx="956583" cy="956575"/>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4" name="Shape 2234"/>
        <p:cNvGrpSpPr/>
        <p:nvPr/>
      </p:nvGrpSpPr>
      <p:grpSpPr>
        <a:xfrm>
          <a:off x="0" y="0"/>
          <a:ext cx="0" cy="0"/>
          <a:chOff x="0" y="0"/>
          <a:chExt cx="0" cy="0"/>
        </a:xfrm>
      </p:grpSpPr>
      <p:pic>
        <p:nvPicPr>
          <p:cNvPr id="2235" name="Google Shape;2235;p221"/>
          <p:cNvPicPr preferRelativeResize="0"/>
          <p:nvPr/>
        </p:nvPicPr>
        <p:blipFill>
          <a:blip r:embed="rId3">
            <a:alphaModFix/>
          </a:blip>
          <a:stretch>
            <a:fillRect/>
          </a:stretch>
        </p:blipFill>
        <p:spPr>
          <a:xfrm>
            <a:off x="4865103" y="949225"/>
            <a:ext cx="4015993" cy="5143499"/>
          </a:xfrm>
          <a:prstGeom prst="rect">
            <a:avLst/>
          </a:prstGeom>
          <a:noFill/>
          <a:ln>
            <a:noFill/>
          </a:ln>
        </p:spPr>
      </p:pic>
      <p:sp>
        <p:nvSpPr>
          <p:cNvPr id="2236" name="Google Shape;2236;p221"/>
          <p:cNvSpPr txBox="1"/>
          <p:nvPr/>
        </p:nvSpPr>
        <p:spPr>
          <a:xfrm>
            <a:off x="5258644" y="1132644"/>
            <a:ext cx="3228900" cy="287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500">
                <a:solidFill>
                  <a:schemeClr val="accent2"/>
                </a:solidFill>
                <a:latin typeface="Caveat"/>
                <a:ea typeface="Caveat"/>
                <a:cs typeface="Caveat"/>
                <a:sym typeface="Caveat"/>
              </a:rPr>
              <a:t>A model (noun) is…</a:t>
            </a:r>
            <a:endParaRPr b="1" sz="3500">
              <a:solidFill>
                <a:schemeClr val="accent2"/>
              </a:solidFill>
              <a:latin typeface="Caveat"/>
              <a:ea typeface="Caveat"/>
              <a:cs typeface="Caveat"/>
              <a:sym typeface="Caveat"/>
            </a:endParaRPr>
          </a:p>
          <a:p>
            <a:pPr indent="0" lvl="0" marL="0" rtl="0" algn="l">
              <a:spcBef>
                <a:spcPts val="0"/>
              </a:spcBef>
              <a:spcAft>
                <a:spcPts val="0"/>
              </a:spcAft>
              <a:buNone/>
            </a:pPr>
            <a:r>
              <a:t/>
            </a:r>
            <a:endParaRPr b="1" sz="3500">
              <a:solidFill>
                <a:schemeClr val="accent2"/>
              </a:solidFill>
              <a:latin typeface="Caveat"/>
              <a:ea typeface="Caveat"/>
              <a:cs typeface="Caveat"/>
              <a:sym typeface="Caveat"/>
            </a:endParaRPr>
          </a:p>
          <a:p>
            <a:pPr indent="0" lvl="0" marL="0" rtl="0" algn="l">
              <a:spcBef>
                <a:spcPts val="0"/>
              </a:spcBef>
              <a:spcAft>
                <a:spcPts val="0"/>
              </a:spcAft>
              <a:buNone/>
            </a:pPr>
            <a:r>
              <a:rPr b="1" lang="en" sz="3500">
                <a:solidFill>
                  <a:schemeClr val="accent6"/>
                </a:solidFill>
                <a:latin typeface="Caveat"/>
                <a:ea typeface="Caveat"/>
                <a:cs typeface="Caveat"/>
                <a:sym typeface="Caveat"/>
              </a:rPr>
              <a:t>Modeling (verb) is…</a:t>
            </a:r>
            <a:endParaRPr b="1" sz="3500">
              <a:solidFill>
                <a:schemeClr val="accent6"/>
              </a:solidFill>
              <a:latin typeface="Caveat"/>
              <a:ea typeface="Caveat"/>
              <a:cs typeface="Caveat"/>
              <a:sym typeface="Caveat"/>
            </a:endParaRPr>
          </a:p>
          <a:p>
            <a:pPr indent="0" lvl="0" marL="0" rtl="0" algn="l">
              <a:spcBef>
                <a:spcPts val="0"/>
              </a:spcBef>
              <a:spcAft>
                <a:spcPts val="0"/>
              </a:spcAft>
              <a:buNone/>
            </a:pPr>
            <a:r>
              <a:t/>
            </a:r>
            <a:endParaRPr b="1" sz="3500">
              <a:solidFill>
                <a:schemeClr val="accent2"/>
              </a:solidFill>
              <a:latin typeface="Caveat"/>
              <a:ea typeface="Caveat"/>
              <a:cs typeface="Caveat"/>
              <a:sym typeface="Caveat"/>
            </a:endParaRPr>
          </a:p>
          <a:p>
            <a:pPr indent="0" lvl="0" marL="0" rtl="0" algn="l">
              <a:spcBef>
                <a:spcPts val="0"/>
              </a:spcBef>
              <a:spcAft>
                <a:spcPts val="0"/>
              </a:spcAft>
              <a:buNone/>
            </a:pPr>
            <a:r>
              <a:rPr b="1" lang="en" sz="3500">
                <a:solidFill>
                  <a:schemeClr val="accent5"/>
                </a:solidFill>
                <a:latin typeface="Caveat"/>
                <a:ea typeface="Caveat"/>
                <a:cs typeface="Caveat"/>
                <a:sym typeface="Caveat"/>
              </a:rPr>
              <a:t>In my classroom…</a:t>
            </a:r>
            <a:endParaRPr b="1" sz="3500">
              <a:solidFill>
                <a:schemeClr val="accent5"/>
              </a:solidFill>
              <a:latin typeface="Caveat"/>
              <a:ea typeface="Caveat"/>
              <a:cs typeface="Caveat"/>
              <a:sym typeface="Caveat"/>
            </a:endParaRPr>
          </a:p>
        </p:txBody>
      </p:sp>
      <p:sp>
        <p:nvSpPr>
          <p:cNvPr id="2237" name="Google Shape;2237;p221"/>
          <p:cNvSpPr txBox="1"/>
          <p:nvPr>
            <p:ph idx="1" type="body"/>
          </p:nvPr>
        </p:nvSpPr>
        <p:spPr>
          <a:xfrm>
            <a:off x="233200" y="1269175"/>
            <a:ext cx="4687800" cy="3497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500"/>
              <a:t>What is a model?  </a:t>
            </a:r>
            <a:endParaRPr sz="3500"/>
          </a:p>
          <a:p>
            <a:pPr indent="0" lvl="0" marL="0" rtl="0" algn="l">
              <a:lnSpc>
                <a:spcPct val="100000"/>
              </a:lnSpc>
              <a:spcBef>
                <a:spcPts val="0"/>
              </a:spcBef>
              <a:spcAft>
                <a:spcPts val="0"/>
              </a:spcAft>
              <a:buNone/>
            </a:pPr>
            <a:r>
              <a:t/>
            </a:r>
            <a:endParaRPr sz="3500"/>
          </a:p>
          <a:p>
            <a:pPr indent="0" lvl="0" marL="0" rtl="0" algn="l">
              <a:lnSpc>
                <a:spcPct val="100000"/>
              </a:lnSpc>
              <a:spcBef>
                <a:spcPts val="0"/>
              </a:spcBef>
              <a:spcAft>
                <a:spcPts val="0"/>
              </a:spcAft>
              <a:buNone/>
            </a:pPr>
            <a:r>
              <a:rPr lang="en" sz="3500"/>
              <a:t>What is modeling?</a:t>
            </a:r>
            <a:endParaRPr sz="3500"/>
          </a:p>
          <a:p>
            <a:pPr indent="0" lvl="0" marL="0" rtl="0" algn="l">
              <a:lnSpc>
                <a:spcPct val="100000"/>
              </a:lnSpc>
              <a:spcBef>
                <a:spcPts val="0"/>
              </a:spcBef>
              <a:spcAft>
                <a:spcPts val="0"/>
              </a:spcAft>
              <a:buNone/>
            </a:pPr>
            <a:r>
              <a:t/>
            </a:r>
            <a:endParaRPr sz="3500"/>
          </a:p>
          <a:p>
            <a:pPr indent="0" lvl="0" marL="0" rtl="0" algn="l">
              <a:lnSpc>
                <a:spcPct val="100000"/>
              </a:lnSpc>
              <a:spcBef>
                <a:spcPts val="0"/>
              </a:spcBef>
              <a:spcAft>
                <a:spcPts val="0"/>
              </a:spcAft>
              <a:buNone/>
            </a:pPr>
            <a:r>
              <a:rPr lang="en" sz="3500"/>
              <a:t>How will you use models in your classroom now?</a:t>
            </a:r>
            <a:endParaRPr sz="3500"/>
          </a:p>
        </p:txBody>
      </p:sp>
      <p:sp>
        <p:nvSpPr>
          <p:cNvPr id="2238" name="Google Shape;2238;p221"/>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Time to reflect</a:t>
            </a:r>
            <a:endParaRPr/>
          </a:p>
        </p:txBody>
      </p:sp>
      <p:pic>
        <p:nvPicPr>
          <p:cNvPr descr="A purple pencil in a white circle&#10;&#10;Description automatically generated" id="2239" name="Google Shape;2239;p221"/>
          <p:cNvPicPr preferRelativeResize="0"/>
          <p:nvPr/>
        </p:nvPicPr>
        <p:blipFill rotWithShape="1">
          <a:blip r:embed="rId4">
            <a:alphaModFix/>
          </a:blip>
          <a:srcRect b="0" l="0" r="0" t="0"/>
          <a:stretch/>
        </p:blipFill>
        <p:spPr>
          <a:xfrm>
            <a:off x="8022715" y="165110"/>
            <a:ext cx="905310" cy="9001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123"/>
          <p:cNvSpPr/>
          <p:nvPr/>
        </p:nvSpPr>
        <p:spPr>
          <a:xfrm>
            <a:off x="524786" y="244502"/>
            <a:ext cx="6900000" cy="7158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3" name="Google Shape;783;p123"/>
          <p:cNvSpPr txBox="1"/>
          <p:nvPr>
            <p:ph idx="12" type="sldNum"/>
          </p:nvPr>
        </p:nvSpPr>
        <p:spPr>
          <a:xfrm>
            <a:off x="6354343" y="3497413"/>
            <a:ext cx="411600" cy="2952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784" name="Google Shape;784;p123"/>
          <p:cNvPicPr preferRelativeResize="0"/>
          <p:nvPr/>
        </p:nvPicPr>
        <p:blipFill rotWithShape="1">
          <a:blip r:embed="rId3">
            <a:alphaModFix/>
          </a:blip>
          <a:srcRect b="0" l="0" r="0" t="31073"/>
          <a:stretch/>
        </p:blipFill>
        <p:spPr>
          <a:xfrm>
            <a:off x="3546716" y="1180231"/>
            <a:ext cx="4006587" cy="3545288"/>
          </a:xfrm>
          <a:prstGeom prst="rect">
            <a:avLst/>
          </a:prstGeom>
          <a:noFill/>
          <a:ln>
            <a:noFill/>
          </a:ln>
        </p:spPr>
      </p:pic>
      <p:pic>
        <p:nvPicPr>
          <p:cNvPr descr="Uridine diphosphate glucose - Wikipedia" id="785" name="Google Shape;785;p123"/>
          <p:cNvPicPr preferRelativeResize="0"/>
          <p:nvPr/>
        </p:nvPicPr>
        <p:blipFill rotWithShape="1">
          <a:blip r:embed="rId4">
            <a:alphaModFix/>
          </a:blip>
          <a:srcRect b="0" l="0" r="0" t="0"/>
          <a:stretch/>
        </p:blipFill>
        <p:spPr>
          <a:xfrm>
            <a:off x="524786" y="2111072"/>
            <a:ext cx="2405638" cy="1351292"/>
          </a:xfrm>
          <a:prstGeom prst="rect">
            <a:avLst/>
          </a:prstGeom>
          <a:noFill/>
          <a:ln>
            <a:noFill/>
          </a:ln>
        </p:spPr>
      </p:pic>
      <p:sp>
        <p:nvSpPr>
          <p:cNvPr id="786" name="Google Shape;786;p123"/>
          <p:cNvSpPr txBox="1"/>
          <p:nvPr/>
        </p:nvSpPr>
        <p:spPr>
          <a:xfrm>
            <a:off x="637036" y="325009"/>
            <a:ext cx="68496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Making cellulose….. with cellulose synthase</a:t>
            </a:r>
            <a:endParaRPr sz="1100"/>
          </a:p>
        </p:txBody>
      </p:sp>
      <p:sp>
        <p:nvSpPr>
          <p:cNvPr id="787" name="Google Shape;787;p123"/>
          <p:cNvSpPr txBox="1"/>
          <p:nvPr/>
        </p:nvSpPr>
        <p:spPr>
          <a:xfrm>
            <a:off x="3121818" y="4805852"/>
            <a:ext cx="6900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https://pdb101.rcsb.org/sci-art/goodsell-gallery/cellulose-synthase</a:t>
            </a:r>
            <a:endParaRPr sz="1100"/>
          </a:p>
        </p:txBody>
      </p:sp>
      <p:sp>
        <p:nvSpPr>
          <p:cNvPr id="788" name="Google Shape;788;p123"/>
          <p:cNvSpPr txBox="1"/>
          <p:nvPr/>
        </p:nvSpPr>
        <p:spPr>
          <a:xfrm>
            <a:off x="784847" y="3462364"/>
            <a:ext cx="17544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Calibri"/>
                <a:ea typeface="Calibri"/>
                <a:cs typeface="Calibri"/>
                <a:sym typeface="Calibri"/>
              </a:rPr>
              <a:t>UDP-</a:t>
            </a:r>
            <a:r>
              <a:rPr lang="en" sz="1800">
                <a:solidFill>
                  <a:srgbClr val="FF0000"/>
                </a:solidFill>
                <a:latin typeface="Calibri"/>
                <a:ea typeface="Calibri"/>
                <a:cs typeface="Calibri"/>
                <a:sym typeface="Calibri"/>
              </a:rPr>
              <a:t>glucose</a:t>
            </a:r>
            <a:endParaRPr sz="1100"/>
          </a:p>
        </p:txBody>
      </p:sp>
      <p:grpSp>
        <p:nvGrpSpPr>
          <p:cNvPr id="789" name="Google Shape;789;p123"/>
          <p:cNvGrpSpPr/>
          <p:nvPr/>
        </p:nvGrpSpPr>
        <p:grpSpPr>
          <a:xfrm>
            <a:off x="1149674" y="1437653"/>
            <a:ext cx="1021050" cy="723451"/>
            <a:chOff x="1532899" y="1916871"/>
            <a:chExt cx="1361400" cy="964601"/>
          </a:xfrm>
        </p:grpSpPr>
        <p:cxnSp>
          <p:nvCxnSpPr>
            <p:cNvPr id="790" name="Google Shape;790;p123"/>
            <p:cNvCxnSpPr/>
            <p:nvPr/>
          </p:nvCxnSpPr>
          <p:spPr>
            <a:xfrm flipH="1">
              <a:off x="1574267" y="2412272"/>
              <a:ext cx="357900" cy="469200"/>
            </a:xfrm>
            <a:prstGeom prst="straightConnector1">
              <a:avLst/>
            </a:prstGeom>
            <a:noFill/>
            <a:ln cap="flat" cmpd="sng" w="21425">
              <a:solidFill>
                <a:srgbClr val="FF0000"/>
              </a:solidFill>
              <a:prstDash val="solid"/>
              <a:miter lim="8000"/>
              <a:headEnd len="sm" w="sm" type="none"/>
              <a:tailEnd len="med" w="med" type="triangle"/>
            </a:ln>
          </p:spPr>
        </p:cxnSp>
        <p:sp>
          <p:nvSpPr>
            <p:cNvPr id="791" name="Google Shape;791;p123"/>
            <p:cNvSpPr txBox="1"/>
            <p:nvPr/>
          </p:nvSpPr>
          <p:spPr>
            <a:xfrm>
              <a:off x="1532899" y="1916871"/>
              <a:ext cx="13614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rgbClr val="FF0000"/>
                  </a:solidFill>
                  <a:latin typeface="Calibri"/>
                  <a:ea typeface="Calibri"/>
                  <a:cs typeface="Calibri"/>
                  <a:sym typeface="Calibri"/>
                </a:rPr>
                <a:t>glucose</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3" name="Shape 2243"/>
        <p:cNvGrpSpPr/>
        <p:nvPr/>
      </p:nvGrpSpPr>
      <p:grpSpPr>
        <a:xfrm>
          <a:off x="0" y="0"/>
          <a:ext cx="0" cy="0"/>
          <a:chOff x="0" y="0"/>
          <a:chExt cx="0" cy="0"/>
        </a:xfrm>
      </p:grpSpPr>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7" name="Shape 2247"/>
        <p:cNvGrpSpPr/>
        <p:nvPr/>
      </p:nvGrpSpPr>
      <p:grpSpPr>
        <a:xfrm>
          <a:off x="0" y="0"/>
          <a:ext cx="0" cy="0"/>
          <a:chOff x="0" y="0"/>
          <a:chExt cx="0" cy="0"/>
        </a:xfrm>
      </p:grpSpPr>
      <p:sp>
        <p:nvSpPr>
          <p:cNvPr id="2248" name="Google Shape;2248;p223"/>
          <p:cNvSpPr txBox="1"/>
          <p:nvPr>
            <p:ph type="title"/>
          </p:nvPr>
        </p:nvSpPr>
        <p:spPr>
          <a:xfrm>
            <a:off x="233200" y="-1"/>
            <a:ext cx="8481000" cy="1065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Round Robin Model Exploration Time</a:t>
            </a:r>
            <a:endParaRPr/>
          </a:p>
        </p:txBody>
      </p:sp>
      <p:sp>
        <p:nvSpPr>
          <p:cNvPr id="2249" name="Google Shape;2249;p223"/>
          <p:cNvSpPr txBox="1"/>
          <p:nvPr>
            <p:ph idx="1" type="body"/>
          </p:nvPr>
        </p:nvSpPr>
        <p:spPr>
          <a:xfrm>
            <a:off x="706925" y="1104425"/>
            <a:ext cx="7032000" cy="3964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Collaborative Exploration Spaces</a:t>
            </a:r>
            <a:endParaRPr b="1"/>
          </a:p>
          <a:p>
            <a:pPr indent="0" lvl="0" marL="0" rtl="0" algn="l">
              <a:spcBef>
                <a:spcPts val="0"/>
              </a:spcBef>
              <a:spcAft>
                <a:spcPts val="0"/>
              </a:spcAft>
              <a:buNone/>
            </a:pP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1300"/>
          </a:p>
          <a:p>
            <a:pPr indent="0" lvl="0" marL="0" rtl="0" algn="l">
              <a:spcBef>
                <a:spcPts val="0"/>
              </a:spcBef>
              <a:spcAft>
                <a:spcPts val="0"/>
              </a:spcAft>
              <a:buNone/>
            </a:pPr>
            <a:r>
              <a:t/>
            </a:r>
            <a:endParaRPr/>
          </a:p>
          <a:p>
            <a:pPr indent="0" lvl="0" marL="0" rtl="0" algn="l">
              <a:spcBef>
                <a:spcPts val="0"/>
              </a:spcBef>
              <a:spcAft>
                <a:spcPts val="0"/>
              </a:spcAft>
              <a:buNone/>
            </a:pPr>
            <a:r>
              <a:rPr lang="en" sz="1776"/>
              <a:t>Individual Exploration - ask for a kit to explore at your table</a:t>
            </a:r>
            <a:endParaRPr sz="1776"/>
          </a:p>
        </p:txBody>
      </p:sp>
      <p:graphicFrame>
        <p:nvGraphicFramePr>
          <p:cNvPr id="2250" name="Google Shape;2250;p223"/>
          <p:cNvGraphicFramePr/>
          <p:nvPr/>
        </p:nvGraphicFramePr>
        <p:xfrm>
          <a:off x="1052800" y="1638000"/>
          <a:ext cx="3000000" cy="3000000"/>
        </p:xfrm>
        <a:graphic>
          <a:graphicData uri="http://schemas.openxmlformats.org/drawingml/2006/table">
            <a:tbl>
              <a:tblPr>
                <a:noFill/>
                <a:tableStyleId>{6CA36D0E-3884-4BA9-A7D6-E856281F18CF}</a:tableStyleId>
              </a:tblPr>
              <a:tblGrid>
                <a:gridCol w="3425225"/>
                <a:gridCol w="3056425"/>
              </a:tblGrid>
              <a:tr h="381000">
                <a:tc>
                  <a:txBody>
                    <a:bodyPr/>
                    <a:lstStyle/>
                    <a:p>
                      <a:pPr indent="0" lvl="0" marL="0" rtl="0" algn="l">
                        <a:spcBef>
                          <a:spcPts val="0"/>
                        </a:spcBef>
                        <a:spcAft>
                          <a:spcPts val="0"/>
                        </a:spcAft>
                        <a:buNone/>
                      </a:pPr>
                      <a:r>
                        <a:rPr lang="en"/>
                        <a:t>Water Kit</a:t>
                      </a:r>
                      <a:endParaRPr/>
                    </a:p>
                  </a:txBody>
                  <a:tcPr marT="91425" marB="91425" marR="91425" marL="91425"/>
                </a:tc>
                <a:tc>
                  <a:txBody>
                    <a:bodyPr/>
                    <a:lstStyle/>
                    <a:p>
                      <a:pPr indent="0" lvl="0" marL="0" rtl="0" algn="l">
                        <a:spcBef>
                          <a:spcPts val="0"/>
                        </a:spcBef>
                        <a:spcAft>
                          <a:spcPts val="0"/>
                        </a:spcAft>
                        <a:buNone/>
                      </a:pPr>
                      <a:r>
                        <a:rPr lang="en"/>
                        <a:t>Cell Modeling Kit</a:t>
                      </a:r>
                      <a:endParaRPr/>
                    </a:p>
                  </a:txBody>
                  <a:tcPr marT="91425" marB="91425" marR="91425" marL="91425"/>
                </a:tc>
              </a:tr>
              <a:tr h="381000">
                <a:tc>
                  <a:txBody>
                    <a:bodyPr/>
                    <a:lstStyle/>
                    <a:p>
                      <a:pPr indent="0" lvl="0" marL="0" rtl="0" algn="l">
                        <a:spcBef>
                          <a:spcPts val="0"/>
                        </a:spcBef>
                        <a:spcAft>
                          <a:spcPts val="0"/>
                        </a:spcAft>
                        <a:buNone/>
                      </a:pPr>
                      <a:r>
                        <a:rPr lang="en"/>
                        <a:t>Molecules of Life Kit</a:t>
                      </a:r>
                      <a:endParaRPr/>
                    </a:p>
                  </a:txBody>
                  <a:tcPr marT="91425" marB="91425" marR="91425" marL="91425"/>
                </a:tc>
                <a:tc>
                  <a:txBody>
                    <a:bodyPr/>
                    <a:lstStyle/>
                    <a:p>
                      <a:pPr indent="0" lvl="0" marL="0" rtl="0" algn="l">
                        <a:spcBef>
                          <a:spcPts val="0"/>
                        </a:spcBef>
                        <a:spcAft>
                          <a:spcPts val="0"/>
                        </a:spcAft>
                        <a:buNone/>
                      </a:pPr>
                      <a:r>
                        <a:rPr lang="en"/>
                        <a:t>Flow of Genetic Information Kit</a:t>
                      </a:r>
                      <a:endParaRPr/>
                    </a:p>
                  </a:txBody>
                  <a:tcPr marT="91425" marB="91425" marR="91425" marL="91425"/>
                </a:tc>
              </a:tr>
              <a:tr h="381000">
                <a:tc>
                  <a:txBody>
                    <a:bodyPr/>
                    <a:lstStyle/>
                    <a:p>
                      <a:pPr indent="0" lvl="0" marL="0" rtl="0" algn="l">
                        <a:spcBef>
                          <a:spcPts val="0"/>
                        </a:spcBef>
                        <a:spcAft>
                          <a:spcPts val="0"/>
                        </a:spcAft>
                        <a:buNone/>
                      </a:pPr>
                      <a:r>
                        <a:rPr lang="en"/>
                        <a:t>Phospholipid &amp; Membrane Transport Kit</a:t>
                      </a:r>
                      <a:endParaRPr/>
                    </a:p>
                  </a:txBody>
                  <a:tcPr marT="91425" marB="91425" marR="91425" marL="91425"/>
                </a:tc>
                <a:tc>
                  <a:txBody>
                    <a:bodyPr/>
                    <a:lstStyle/>
                    <a:p>
                      <a:pPr indent="0" lvl="0" marL="0" rtl="0" algn="l">
                        <a:spcBef>
                          <a:spcPts val="0"/>
                        </a:spcBef>
                        <a:spcAft>
                          <a:spcPts val="0"/>
                        </a:spcAft>
                        <a:buNone/>
                      </a:pPr>
                      <a:r>
                        <a:rPr lang="en"/>
                        <a:t>Chromosomes Connection Kit</a:t>
                      </a:r>
                      <a:endParaRPr/>
                    </a:p>
                  </a:txBody>
                  <a:tcPr marT="91425" marB="91425" marR="91425" marL="91425"/>
                </a:tc>
              </a:tr>
              <a:tr h="381000">
                <a:tc>
                  <a:txBody>
                    <a:bodyPr/>
                    <a:lstStyle/>
                    <a:p>
                      <a:pPr indent="0" lvl="0" marL="0" rtl="0" algn="l">
                        <a:spcBef>
                          <a:spcPts val="0"/>
                        </a:spcBef>
                        <a:spcAft>
                          <a:spcPts val="0"/>
                        </a:spcAft>
                        <a:buNone/>
                      </a:pPr>
                      <a:r>
                        <a:rPr lang="en"/>
                        <a:t>Aquaporin Mighty Model</a:t>
                      </a:r>
                      <a:endParaRPr/>
                    </a:p>
                  </a:txBody>
                  <a:tcPr marT="91425" marB="91425" marR="91425" marL="91425"/>
                </a:tc>
                <a:tc>
                  <a:txBody>
                    <a:bodyPr/>
                    <a:lstStyle/>
                    <a:p>
                      <a:pPr indent="0" lvl="0" marL="0" rtl="0" algn="l">
                        <a:spcBef>
                          <a:spcPts val="0"/>
                        </a:spcBef>
                        <a:spcAft>
                          <a:spcPts val="0"/>
                        </a:spcAft>
                        <a:buNone/>
                      </a:pPr>
                      <a:r>
                        <a:rPr lang="en"/>
                        <a:t>Mosaic Membrane Mighty Model</a:t>
                      </a:r>
                      <a:endParaRPr/>
                    </a:p>
                  </a:txBody>
                  <a:tcPr marT="91425" marB="91425" marR="91425" marL="91425"/>
                </a:tc>
              </a:tr>
              <a:tr h="409525">
                <a:tc>
                  <a:txBody>
                    <a:bodyPr/>
                    <a:lstStyle/>
                    <a:p>
                      <a:pPr indent="0" lvl="0" marL="0" rtl="0" algn="l">
                        <a:spcBef>
                          <a:spcPts val="0"/>
                        </a:spcBef>
                        <a:spcAft>
                          <a:spcPts val="0"/>
                        </a:spcAft>
                        <a:buNone/>
                      </a:pPr>
                      <a:r>
                        <a:rPr lang="en"/>
                        <a:t>Amino Acid Starter Kit</a:t>
                      </a:r>
                      <a:endParaRPr/>
                    </a:p>
                  </a:txBody>
                  <a:tcPr marT="91425" marB="91425" marR="91425" marL="91425"/>
                </a:tc>
                <a:tc>
                  <a:txBody>
                    <a:bodyPr/>
                    <a:lstStyle/>
                    <a:p>
                      <a:pPr indent="0" lvl="0" marL="0" rtl="0" algn="l">
                        <a:spcBef>
                          <a:spcPts val="0"/>
                        </a:spcBef>
                        <a:spcAft>
                          <a:spcPts val="0"/>
                        </a:spcAft>
                        <a:buNone/>
                      </a:pPr>
                      <a:r>
                        <a:rPr lang="en"/>
                        <a:t>Dynamic DNA Kit</a:t>
                      </a:r>
                      <a:endParaRPr/>
                    </a:p>
                  </a:txBody>
                  <a:tcPr marT="91425" marB="91425" marR="91425" marL="91425"/>
                </a:tc>
              </a:tr>
              <a:tr h="381000">
                <a:tc>
                  <a:txBody>
                    <a:bodyPr/>
                    <a:lstStyle/>
                    <a:p>
                      <a:pPr indent="0" lvl="0" marL="0" rtl="0" algn="l">
                        <a:spcBef>
                          <a:spcPts val="0"/>
                        </a:spcBef>
                        <a:spcAft>
                          <a:spcPts val="0"/>
                        </a:spcAft>
                        <a:buNone/>
                      </a:pPr>
                      <a:r>
                        <a:rPr lang="en"/>
                        <a:t>Enzymes in Action Kit</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descr="This 30 Minute Timer with Alarm Alert at the End counts down silently to 0:00 exactly.&#10;&#10;Playlist with all Timers! : https://www.youtube.com/playlist?list=PLhJ5MzpCOQ5WPDPYQFt5iJAdnqTFQ-ksu&#10;&#10;Do you want another timer? Tell me in comments.&#10;The only thing you have to do is only to credit me with the link of the video and my channel (https://www.youtube.com/channel/UCRJD5e550IvvEGPhoq-rV5g), very easy!&#10;&#10;Subscribe : https://www.youtube.com/channel/UCRJD5e550IvvEGPhoq-rV5g?sub_confirmation=1&#10;&#10;#timer&#10;&#10;00:00 30 Minute Timer&#10;00:00 30 min timer&#10;00:00 Thirty minute timer&#10;&#10;Original Creator : https://youtube.com/@AdamEschborn&#10;Timer playlist of Adam Eschborn : https://youtube.com/playlist?list=PLBMED-rCVbDiiqfY_XfNA79I7k7npEsP9" id="2251" name="Google Shape;2251;p223" title="30 Minute Timer">
            <a:hlinkClick r:id="rId3"/>
          </p:cNvPr>
          <p:cNvPicPr preferRelativeResize="0"/>
          <p:nvPr/>
        </p:nvPicPr>
        <p:blipFill>
          <a:blip r:embed="rId4">
            <a:alphaModFix/>
          </a:blip>
          <a:stretch>
            <a:fillRect/>
          </a:stretch>
        </p:blipFill>
        <p:spPr>
          <a:xfrm>
            <a:off x="6457467" y="3632325"/>
            <a:ext cx="2686534" cy="1511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1"/>
                                        </p:tgtEl>
                                        <p:attrNameLst>
                                          <p:attrName>style.visibility</p:attrName>
                                        </p:attrNameLst>
                                      </p:cBhvr>
                                      <p:to>
                                        <p:strVal val="visible"/>
                                      </p:to>
                                    </p:set>
                                    <p:animEffect filter="fade" transition="in">
                                      <p:cBhvr>
                                        <p:cTn dur="1000"/>
                                        <p:tgtEl>
                                          <p:spTgt spid="22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5" name="Shape 2255"/>
        <p:cNvGrpSpPr/>
        <p:nvPr/>
      </p:nvGrpSpPr>
      <p:grpSpPr>
        <a:xfrm>
          <a:off x="0" y="0"/>
          <a:ext cx="0" cy="0"/>
          <a:chOff x="0" y="0"/>
          <a:chExt cx="0" cy="0"/>
        </a:xfrm>
      </p:grpSpPr>
      <p:sp>
        <p:nvSpPr>
          <p:cNvPr id="2256" name="Google Shape;2256;p224"/>
          <p:cNvSpPr txBox="1"/>
          <p:nvPr>
            <p:ph type="title"/>
          </p:nvPr>
        </p:nvSpPr>
        <p:spPr>
          <a:xfrm>
            <a:off x="233200" y="-1"/>
            <a:ext cx="8481000" cy="1065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Individual Planning Implementation Time</a:t>
            </a:r>
            <a:endParaRPr/>
          </a:p>
        </p:txBody>
      </p:sp>
      <p:sp>
        <p:nvSpPr>
          <p:cNvPr id="2257" name="Google Shape;2257;p224"/>
          <p:cNvSpPr txBox="1"/>
          <p:nvPr>
            <p:ph idx="1" type="body"/>
          </p:nvPr>
        </p:nvSpPr>
        <p:spPr>
          <a:xfrm>
            <a:off x="699025" y="1203275"/>
            <a:ext cx="7876200" cy="3687900"/>
          </a:xfrm>
          <a:prstGeom prst="rect">
            <a:avLst/>
          </a:prstGeom>
        </p:spPr>
        <p:txBody>
          <a:bodyPr anchorCtr="0" anchor="t" bIns="91425" lIns="91425" spcFirstLastPara="1" rIns="91425" wrap="square" tIns="91425">
            <a:normAutofit fontScale="77500" lnSpcReduction="10000"/>
          </a:bodyPr>
          <a:lstStyle/>
          <a:p>
            <a:pPr indent="0" lvl="0" marL="0" rtl="0" algn="l">
              <a:spcBef>
                <a:spcPts val="0"/>
              </a:spcBef>
              <a:spcAft>
                <a:spcPts val="0"/>
              </a:spcAft>
              <a:buNone/>
            </a:pPr>
            <a:r>
              <a:rPr lang="en"/>
              <a:t>Create one implementation artifact you can use this year. Prompts include:</a:t>
            </a:r>
            <a:endParaRPr/>
          </a:p>
          <a:p>
            <a:pPr indent="-346710" lvl="0" marL="457200" rtl="0" algn="l">
              <a:spcBef>
                <a:spcPts val="0"/>
              </a:spcBef>
              <a:spcAft>
                <a:spcPts val="0"/>
              </a:spcAft>
              <a:buSzPct val="100000"/>
              <a:buChar char="➔"/>
            </a:pPr>
            <a:r>
              <a:rPr lang="en"/>
              <a:t>Build a Unit Spine</a:t>
            </a:r>
            <a:endParaRPr/>
          </a:p>
          <a:p>
            <a:pPr indent="-346710" lvl="0" marL="457200" rtl="0" algn="l">
              <a:spcBef>
                <a:spcPts val="0"/>
              </a:spcBef>
              <a:spcAft>
                <a:spcPts val="0"/>
              </a:spcAft>
              <a:buSzPct val="100000"/>
              <a:buChar char="➔"/>
            </a:pPr>
            <a:r>
              <a:rPr lang="en"/>
              <a:t>Design a Multi-Lesson Modeling Sequence</a:t>
            </a:r>
            <a:endParaRPr/>
          </a:p>
          <a:p>
            <a:pPr indent="-346710" lvl="0" marL="457200" rtl="0" algn="l">
              <a:spcBef>
                <a:spcPts val="0"/>
              </a:spcBef>
              <a:spcAft>
                <a:spcPts val="0"/>
              </a:spcAft>
              <a:buSzPct val="100000"/>
              <a:buChar char="➔"/>
            </a:pPr>
            <a:r>
              <a:rPr lang="en"/>
              <a:t>Create a Classroom Modeling Playbook</a:t>
            </a:r>
            <a:endParaRPr/>
          </a:p>
          <a:p>
            <a:pPr indent="-346710" lvl="0" marL="457200" rtl="0" algn="l">
              <a:spcBef>
                <a:spcPts val="0"/>
              </a:spcBef>
              <a:spcAft>
                <a:spcPts val="0"/>
              </a:spcAft>
              <a:buSzPct val="100000"/>
              <a:buChar char="➔"/>
            </a:pPr>
            <a:r>
              <a:rPr lang="en"/>
              <a:t>Plan for Assessment and Evidence of Learning</a:t>
            </a:r>
            <a:endParaRPr/>
          </a:p>
          <a:p>
            <a:pPr indent="-346710" lvl="0" marL="457200" rtl="0" algn="l">
              <a:spcBef>
                <a:spcPts val="0"/>
              </a:spcBef>
              <a:spcAft>
                <a:spcPts val="0"/>
              </a:spcAft>
              <a:buSzPct val="100000"/>
              <a:buChar char="➔"/>
            </a:pPr>
            <a:r>
              <a:rPr lang="en"/>
              <a:t>Design One WE</a:t>
            </a:r>
            <a:r>
              <a:rPr baseline="30000" lang="en"/>
              <a:t>2</a:t>
            </a:r>
            <a:r>
              <a:rPr lang="en"/>
              <a:t> Model Lesson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Be prepared to share:</a:t>
            </a:r>
            <a:endParaRPr/>
          </a:p>
          <a:p>
            <a:pPr indent="-346710" lvl="0" marL="457200" rtl="0" algn="l">
              <a:spcBef>
                <a:spcPts val="0"/>
              </a:spcBef>
              <a:spcAft>
                <a:spcPts val="0"/>
              </a:spcAft>
              <a:buSzPct val="100000"/>
              <a:buChar char="➔"/>
            </a:pPr>
            <a:r>
              <a:rPr lang="en"/>
              <a:t>Your central idea</a:t>
            </a:r>
            <a:endParaRPr/>
          </a:p>
          <a:p>
            <a:pPr indent="-346710" lvl="0" marL="457200" rtl="0" algn="l">
              <a:spcBef>
                <a:spcPts val="0"/>
              </a:spcBef>
              <a:spcAft>
                <a:spcPts val="0"/>
              </a:spcAft>
              <a:buSzPct val="100000"/>
              <a:buChar char="➔"/>
            </a:pPr>
            <a:r>
              <a:rPr lang="en"/>
              <a:t>Anticipated challenges</a:t>
            </a:r>
            <a:endParaRPr/>
          </a:p>
          <a:p>
            <a:pPr indent="-346710" lvl="0" marL="457200" rtl="0" algn="l">
              <a:spcBef>
                <a:spcPts val="0"/>
              </a:spcBef>
              <a:spcAft>
                <a:spcPts val="0"/>
              </a:spcAft>
              <a:buSzPct val="100000"/>
              <a:buChar char="➔"/>
            </a:pPr>
            <a:r>
              <a:rPr lang="en"/>
              <a:t>One aha moment you experienced while working</a:t>
            </a:r>
            <a:endParaRPr/>
          </a:p>
        </p:txBody>
      </p:sp>
      <p:pic>
        <p:nvPicPr>
          <p:cNvPr id="2258" name="Google Shape;2258;p224"/>
          <p:cNvPicPr preferRelativeResize="0"/>
          <p:nvPr/>
        </p:nvPicPr>
        <p:blipFill>
          <a:blip r:embed="rId3">
            <a:alphaModFix/>
          </a:blip>
          <a:stretch>
            <a:fillRect/>
          </a:stretch>
        </p:blipFill>
        <p:spPr>
          <a:xfrm>
            <a:off x="6672525" y="1792975"/>
            <a:ext cx="1625999" cy="1458399"/>
          </a:xfrm>
          <a:prstGeom prst="rect">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pic>
      <p:pic>
        <p:nvPicPr>
          <p:cNvPr descr="Silent 45 minute countdown timer with finishing alarm.&#10;Dot pattern black background" id="2259" name="Google Shape;2259;p224" title="45 Minute Timer / 45분 타이머">
            <a:hlinkClick r:id="rId4"/>
          </p:cNvPr>
          <p:cNvPicPr preferRelativeResize="0"/>
          <p:nvPr/>
        </p:nvPicPr>
        <p:blipFill>
          <a:blip r:embed="rId5">
            <a:alphaModFix/>
          </a:blip>
          <a:stretch>
            <a:fillRect/>
          </a:stretch>
        </p:blipFill>
        <p:spPr>
          <a:xfrm>
            <a:off x="6096000" y="34290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9"/>
                                        </p:tgtEl>
                                        <p:attrNameLst>
                                          <p:attrName>style.visibility</p:attrName>
                                        </p:attrNameLst>
                                      </p:cBhvr>
                                      <p:to>
                                        <p:strVal val="visible"/>
                                      </p:to>
                                    </p:set>
                                    <p:animEffect filter="fade" transition="in">
                                      <p:cBhvr>
                                        <p:cTn dur="1000"/>
                                        <p:tgtEl>
                                          <p:spTgt spid="2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3" name="Shape 2263"/>
        <p:cNvGrpSpPr/>
        <p:nvPr/>
      </p:nvGrpSpPr>
      <p:grpSpPr>
        <a:xfrm>
          <a:off x="0" y="0"/>
          <a:ext cx="0" cy="0"/>
          <a:chOff x="0" y="0"/>
          <a:chExt cx="0" cy="0"/>
        </a:xfrm>
      </p:grpSpPr>
      <p:sp>
        <p:nvSpPr>
          <p:cNvPr id="2264" name="Google Shape;2264;p225"/>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Things to Do in Milwaukee Today</a:t>
            </a:r>
            <a:endParaRPr/>
          </a:p>
        </p:txBody>
      </p:sp>
      <p:sp>
        <p:nvSpPr>
          <p:cNvPr id="2265" name="Google Shape;2265;p225"/>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361950" lvl="0" marL="457200" rtl="0" algn="l">
              <a:lnSpc>
                <a:spcPct val="100000"/>
              </a:lnSpc>
              <a:spcBef>
                <a:spcPts val="0"/>
              </a:spcBef>
              <a:spcAft>
                <a:spcPts val="0"/>
              </a:spcAft>
              <a:buClr>
                <a:schemeClr val="dk1"/>
              </a:buClr>
              <a:buSzPts val="2100"/>
              <a:buChar char="●"/>
            </a:pPr>
            <a:r>
              <a:rPr lang="en">
                <a:solidFill>
                  <a:schemeClr val="dk1"/>
                </a:solidFill>
                <a:latin typeface="Arial"/>
                <a:ea typeface="Arial"/>
                <a:cs typeface="Arial"/>
                <a:sym typeface="Arial"/>
              </a:rPr>
              <a:t>Bastille Days </a:t>
            </a:r>
            <a:br>
              <a:rPr lang="en">
                <a:solidFill>
                  <a:schemeClr val="dk1"/>
                </a:solidFill>
                <a:latin typeface="Arial"/>
                <a:ea typeface="Arial"/>
                <a:cs typeface="Arial"/>
                <a:sym typeface="Arial"/>
              </a:rPr>
            </a:br>
            <a:r>
              <a:rPr lang="en">
                <a:solidFill>
                  <a:schemeClr val="dk1"/>
                </a:solidFill>
                <a:latin typeface="Arial"/>
                <a:ea typeface="Arial"/>
                <a:cs typeface="Arial"/>
                <a:sym typeface="Arial"/>
              </a:rPr>
              <a:t>(10 minute walk from Drury, hosted in park by 3DMD)</a:t>
            </a:r>
            <a:br>
              <a:rPr lang="en">
                <a:solidFill>
                  <a:schemeClr val="dk1"/>
                </a:solidFill>
                <a:latin typeface="Arial"/>
                <a:ea typeface="Arial"/>
                <a:cs typeface="Arial"/>
                <a:sym typeface="Arial"/>
              </a:rPr>
            </a:br>
            <a:endParaRPr>
              <a:solidFill>
                <a:schemeClr val="dk1"/>
              </a:solidFill>
              <a:latin typeface="Arial"/>
              <a:ea typeface="Arial"/>
              <a:cs typeface="Arial"/>
              <a:sym typeface="Arial"/>
            </a:endParaRPr>
          </a:p>
          <a:p>
            <a:pPr indent="-361950" lvl="0" marL="457200" rtl="0" algn="l">
              <a:lnSpc>
                <a:spcPct val="100000"/>
              </a:lnSpc>
              <a:spcBef>
                <a:spcPts val="0"/>
              </a:spcBef>
              <a:spcAft>
                <a:spcPts val="0"/>
              </a:spcAft>
              <a:buClr>
                <a:schemeClr val="dk1"/>
              </a:buClr>
              <a:buSzPts val="2100"/>
              <a:buFont typeface="Arial"/>
              <a:buChar char="●"/>
            </a:pPr>
            <a:r>
              <a:rPr lang="en">
                <a:solidFill>
                  <a:schemeClr val="dk1"/>
                </a:solidFill>
                <a:latin typeface="Arial"/>
                <a:ea typeface="Arial"/>
                <a:cs typeface="Arial"/>
                <a:sym typeface="Arial"/>
              </a:rPr>
              <a:t>Festa Italiana - Summerfest Grounds</a:t>
            </a:r>
            <a:br>
              <a:rPr lang="en">
                <a:solidFill>
                  <a:schemeClr val="dk1"/>
                </a:solidFill>
                <a:latin typeface="Arial"/>
                <a:ea typeface="Arial"/>
                <a:cs typeface="Arial"/>
                <a:sym typeface="Arial"/>
              </a:rPr>
            </a:br>
            <a:r>
              <a:rPr lang="en">
                <a:solidFill>
                  <a:schemeClr val="dk1"/>
                </a:solidFill>
                <a:latin typeface="Arial"/>
                <a:ea typeface="Arial"/>
                <a:cs typeface="Arial"/>
                <a:sym typeface="Arial"/>
              </a:rPr>
              <a:t>(22 minute walk from Drury)</a:t>
            </a:r>
            <a:br>
              <a:rPr lang="en">
                <a:solidFill>
                  <a:schemeClr val="dk1"/>
                </a:solidFill>
                <a:latin typeface="Arial"/>
                <a:ea typeface="Arial"/>
                <a:cs typeface="Arial"/>
                <a:sym typeface="Arial"/>
              </a:rPr>
            </a:br>
            <a:endParaRPr>
              <a:solidFill>
                <a:schemeClr val="dk1"/>
              </a:solidFill>
              <a:latin typeface="Arial"/>
              <a:ea typeface="Arial"/>
              <a:cs typeface="Arial"/>
              <a:sym typeface="Arial"/>
            </a:endParaRPr>
          </a:p>
          <a:p>
            <a:pPr indent="-361950" lvl="0" marL="457200" rtl="0" algn="l">
              <a:lnSpc>
                <a:spcPct val="100000"/>
              </a:lnSpc>
              <a:spcBef>
                <a:spcPts val="0"/>
              </a:spcBef>
              <a:spcAft>
                <a:spcPts val="0"/>
              </a:spcAft>
              <a:buClr>
                <a:schemeClr val="dk1"/>
              </a:buClr>
              <a:buSzPts val="2100"/>
              <a:buFont typeface="Arial"/>
              <a:buChar char="●"/>
            </a:pPr>
            <a:r>
              <a:rPr lang="en">
                <a:solidFill>
                  <a:schemeClr val="dk1"/>
                </a:solidFill>
                <a:latin typeface="Arial"/>
                <a:ea typeface="Arial"/>
                <a:cs typeface="Arial"/>
                <a:sym typeface="Arial"/>
              </a:rPr>
              <a:t>Deer Garden Summer Concert Series</a:t>
            </a:r>
            <a:br>
              <a:rPr lang="en">
                <a:solidFill>
                  <a:schemeClr val="dk1"/>
                </a:solidFill>
                <a:latin typeface="Arial"/>
                <a:ea typeface="Arial"/>
                <a:cs typeface="Arial"/>
                <a:sym typeface="Arial"/>
              </a:rPr>
            </a:br>
            <a:r>
              <a:rPr lang="en">
                <a:solidFill>
                  <a:schemeClr val="dk1"/>
                </a:solidFill>
                <a:latin typeface="Arial"/>
                <a:ea typeface="Arial"/>
                <a:cs typeface="Arial"/>
                <a:sym typeface="Arial"/>
              </a:rPr>
              <a:t>(15 minute walk from Drury)</a:t>
            </a:r>
            <a:endParaRPr>
              <a:solidFill>
                <a:schemeClr val="dk1"/>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9" name="Shape 2269"/>
        <p:cNvGrpSpPr/>
        <p:nvPr/>
      </p:nvGrpSpPr>
      <p:grpSpPr>
        <a:xfrm>
          <a:off x="0" y="0"/>
          <a:ext cx="0" cy="0"/>
          <a:chOff x="0" y="0"/>
          <a:chExt cx="0" cy="0"/>
        </a:xfrm>
      </p:grpSpPr>
      <p:sp>
        <p:nvSpPr>
          <p:cNvPr id="2270" name="Google Shape;2270;p226"/>
          <p:cNvSpPr txBox="1"/>
          <p:nvPr>
            <p:ph type="title"/>
          </p:nvPr>
        </p:nvSpPr>
        <p:spPr>
          <a:xfrm>
            <a:off x="233200" y="25633"/>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End of Course S</a:t>
            </a:r>
            <a:r>
              <a:rPr lang="en"/>
              <a:t>urvey</a:t>
            </a:r>
            <a:endParaRPr/>
          </a:p>
        </p:txBody>
      </p:sp>
      <p:pic>
        <p:nvPicPr>
          <p:cNvPr id="2271" name="Google Shape;2271;p226" title="MKE MMW EOC Survey QR Code.png"/>
          <p:cNvPicPr preferRelativeResize="0"/>
          <p:nvPr/>
        </p:nvPicPr>
        <p:blipFill>
          <a:blip r:embed="rId3">
            <a:alphaModFix/>
          </a:blip>
          <a:stretch>
            <a:fillRect/>
          </a:stretch>
        </p:blipFill>
        <p:spPr>
          <a:xfrm>
            <a:off x="2652363" y="1133808"/>
            <a:ext cx="3839268" cy="3839268"/>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5" name="Shape 2275"/>
        <p:cNvGrpSpPr/>
        <p:nvPr/>
      </p:nvGrpSpPr>
      <p:grpSpPr>
        <a:xfrm>
          <a:off x="0" y="0"/>
          <a:ext cx="0" cy="0"/>
          <a:chOff x="0" y="0"/>
          <a:chExt cx="0" cy="0"/>
        </a:xfrm>
      </p:grpSpPr>
      <p:pic>
        <p:nvPicPr>
          <p:cNvPr id="2276" name="Google Shape;2276;p227"/>
          <p:cNvPicPr preferRelativeResize="0"/>
          <p:nvPr/>
        </p:nvPicPr>
        <p:blipFill rotWithShape="1">
          <a:blip r:embed="rId3">
            <a:alphaModFix/>
          </a:blip>
          <a:srcRect b="7664" l="0" r="0" t="-17314"/>
          <a:stretch/>
        </p:blipFill>
        <p:spPr>
          <a:xfrm>
            <a:off x="743025" y="438975"/>
            <a:ext cx="7291375" cy="4543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126"/>
          <p:cNvSpPr txBox="1"/>
          <p:nvPr>
            <p:ph type="title"/>
          </p:nvPr>
        </p:nvSpPr>
        <p:spPr>
          <a:xfrm>
            <a:off x="233200" y="248613"/>
            <a:ext cx="85749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800"/>
              <a:t>Reflection</a:t>
            </a:r>
            <a:endParaRPr b="1" sz="2800"/>
          </a:p>
        </p:txBody>
      </p:sp>
      <p:sp>
        <p:nvSpPr>
          <p:cNvPr id="805" name="Google Shape;805;p126"/>
          <p:cNvSpPr txBox="1"/>
          <p:nvPr>
            <p:ph idx="1" type="body"/>
          </p:nvPr>
        </p:nvSpPr>
        <p:spPr>
          <a:xfrm>
            <a:off x="1151200" y="1222425"/>
            <a:ext cx="6738900" cy="1349400"/>
          </a:xfrm>
          <a:prstGeom prst="rect">
            <a:avLst/>
          </a:prstGeom>
        </p:spPr>
        <p:txBody>
          <a:bodyPr anchorCtr="0" anchor="t" bIns="91425" lIns="91425" spcFirstLastPara="1" rIns="91425" wrap="square" tIns="91425">
            <a:normAutofit lnSpcReduction="10000"/>
          </a:bodyPr>
          <a:lstStyle/>
          <a:p>
            <a:pPr indent="0" lvl="0" marL="0" rtl="0" algn="ctr">
              <a:lnSpc>
                <a:spcPct val="100000"/>
              </a:lnSpc>
              <a:spcBef>
                <a:spcPts val="0"/>
              </a:spcBef>
              <a:spcAft>
                <a:spcPts val="0"/>
              </a:spcAft>
              <a:buNone/>
            </a:pPr>
            <a:r>
              <a:rPr b="1" lang="en" sz="3850">
                <a:solidFill>
                  <a:schemeClr val="accent5"/>
                </a:solidFill>
              </a:rPr>
              <a:t>All models are wrong, but some models are useful.</a:t>
            </a:r>
            <a:endParaRPr sz="5600">
              <a:solidFill>
                <a:schemeClr val="accent5"/>
              </a:solidFill>
            </a:endParaRPr>
          </a:p>
        </p:txBody>
      </p:sp>
      <p:sp>
        <p:nvSpPr>
          <p:cNvPr id="806" name="Google Shape;806;p126"/>
          <p:cNvSpPr txBox="1"/>
          <p:nvPr/>
        </p:nvSpPr>
        <p:spPr>
          <a:xfrm>
            <a:off x="1151200" y="2945925"/>
            <a:ext cx="2827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2"/>
                </a:solidFill>
                <a:latin typeface="Calibri"/>
                <a:ea typeface="Calibri"/>
                <a:cs typeface="Calibri"/>
                <a:sym typeface="Calibri"/>
              </a:rPr>
              <a:t>How is the model you used similar to the real thing?</a:t>
            </a:r>
            <a:endParaRPr b="1" sz="2400">
              <a:solidFill>
                <a:schemeClr val="accent2"/>
              </a:solidFill>
              <a:latin typeface="Calibri"/>
              <a:ea typeface="Calibri"/>
              <a:cs typeface="Calibri"/>
              <a:sym typeface="Calibri"/>
            </a:endParaRPr>
          </a:p>
        </p:txBody>
      </p:sp>
      <p:sp>
        <p:nvSpPr>
          <p:cNvPr id="807" name="Google Shape;807;p126"/>
          <p:cNvSpPr txBox="1"/>
          <p:nvPr/>
        </p:nvSpPr>
        <p:spPr>
          <a:xfrm>
            <a:off x="5062600" y="2945925"/>
            <a:ext cx="2827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2"/>
                </a:solidFill>
                <a:latin typeface="Calibri"/>
                <a:ea typeface="Calibri"/>
                <a:cs typeface="Calibri"/>
                <a:sym typeface="Calibri"/>
              </a:rPr>
              <a:t>How is the model you used </a:t>
            </a:r>
            <a:r>
              <a:rPr b="1" lang="en" sz="2400">
                <a:solidFill>
                  <a:schemeClr val="accent2"/>
                </a:solidFill>
                <a:latin typeface="Calibri"/>
                <a:ea typeface="Calibri"/>
                <a:cs typeface="Calibri"/>
                <a:sym typeface="Calibri"/>
              </a:rPr>
              <a:t>different</a:t>
            </a:r>
            <a:r>
              <a:rPr b="1" lang="en" sz="2400">
                <a:solidFill>
                  <a:schemeClr val="accent2"/>
                </a:solidFill>
                <a:latin typeface="Calibri"/>
                <a:ea typeface="Calibri"/>
                <a:cs typeface="Calibri"/>
                <a:sym typeface="Calibri"/>
              </a:rPr>
              <a:t> </a:t>
            </a:r>
            <a:r>
              <a:rPr b="1" lang="en" sz="2400">
                <a:solidFill>
                  <a:schemeClr val="accent2"/>
                </a:solidFill>
                <a:latin typeface="Calibri"/>
                <a:ea typeface="Calibri"/>
                <a:cs typeface="Calibri"/>
                <a:sym typeface="Calibri"/>
              </a:rPr>
              <a:t>from the real thing?</a:t>
            </a:r>
            <a:endParaRPr b="1" sz="24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06"/>
                                        </p:tgtEl>
                                        <p:attrNameLst>
                                          <p:attrName>style.visibility</p:attrName>
                                        </p:attrNameLst>
                                      </p:cBhvr>
                                      <p:to>
                                        <p:strVal val="visible"/>
                                      </p:to>
                                    </p:set>
                                    <p:anim calcmode="lin" valueType="num">
                                      <p:cBhvr additive="base">
                                        <p:cTn dur="1000"/>
                                        <p:tgtEl>
                                          <p:spTgt spid="806"/>
                                        </p:tgtEl>
                                        <p:attrNameLst>
                                          <p:attrName>ppt_w</p:attrName>
                                        </p:attrNameLst>
                                      </p:cBhvr>
                                      <p:tavLst>
                                        <p:tav fmla="" tm="0">
                                          <p:val>
                                            <p:strVal val="0"/>
                                          </p:val>
                                        </p:tav>
                                        <p:tav fmla="" tm="100000">
                                          <p:val>
                                            <p:strVal val="#ppt_w"/>
                                          </p:val>
                                        </p:tav>
                                      </p:tavLst>
                                    </p:anim>
                                    <p:anim calcmode="lin" valueType="num">
                                      <p:cBhvr additive="base">
                                        <p:cTn dur="1000"/>
                                        <p:tgtEl>
                                          <p:spTgt spid="80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07"/>
                                        </p:tgtEl>
                                        <p:attrNameLst>
                                          <p:attrName>style.visibility</p:attrName>
                                        </p:attrNameLst>
                                      </p:cBhvr>
                                      <p:to>
                                        <p:strVal val="visible"/>
                                      </p:to>
                                    </p:set>
                                    <p:anim calcmode="lin" valueType="num">
                                      <p:cBhvr additive="base">
                                        <p:cTn dur="1000"/>
                                        <p:tgtEl>
                                          <p:spTgt spid="807"/>
                                        </p:tgtEl>
                                        <p:attrNameLst>
                                          <p:attrName>ppt_w</p:attrName>
                                        </p:attrNameLst>
                                      </p:cBhvr>
                                      <p:tavLst>
                                        <p:tav fmla="" tm="0">
                                          <p:val>
                                            <p:strVal val="0"/>
                                          </p:val>
                                        </p:tav>
                                        <p:tav fmla="" tm="100000">
                                          <p:val>
                                            <p:strVal val="#ppt_w"/>
                                          </p:val>
                                        </p:tav>
                                      </p:tavLst>
                                    </p:anim>
                                    <p:anim calcmode="lin" valueType="num">
                                      <p:cBhvr additive="base">
                                        <p:cTn dur="1000"/>
                                        <p:tgtEl>
                                          <p:spTgt spid="80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1" name="Shape 811"/>
        <p:cNvGrpSpPr/>
        <p:nvPr/>
      </p:nvGrpSpPr>
      <p:grpSpPr>
        <a:xfrm>
          <a:off x="0" y="0"/>
          <a:ext cx="0" cy="0"/>
          <a:chOff x="0" y="0"/>
          <a:chExt cx="0" cy="0"/>
        </a:xfrm>
      </p:grpSpPr>
      <p:pic>
        <p:nvPicPr>
          <p:cNvPr id="812" name="Google Shape;812;p127"/>
          <p:cNvPicPr preferRelativeResize="0"/>
          <p:nvPr/>
        </p:nvPicPr>
        <p:blipFill rotWithShape="1">
          <a:blip r:embed="rId4">
            <a:alphaModFix/>
          </a:blip>
          <a:srcRect b="0" l="0" r="0" t="0"/>
          <a:stretch/>
        </p:blipFill>
        <p:spPr>
          <a:xfrm>
            <a:off x="5808113" y="1337425"/>
            <a:ext cx="3217113" cy="3217113"/>
          </a:xfrm>
          <a:prstGeom prst="rect">
            <a:avLst/>
          </a:prstGeom>
          <a:noFill/>
          <a:ln>
            <a:noFill/>
          </a:ln>
        </p:spPr>
      </p:pic>
      <p:sp>
        <p:nvSpPr>
          <p:cNvPr id="813" name="Google Shape;813;p127"/>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Copy That!</a:t>
            </a:r>
            <a:endParaRPr b="1" i="0" sz="4800" u="none" cap="none" strike="noStrike">
              <a:solidFill>
                <a:srgbClr val="0B672E"/>
              </a:solidFill>
              <a:latin typeface="Calibri"/>
              <a:ea typeface="Calibri"/>
              <a:cs typeface="Calibri"/>
              <a:sym typeface="Calibri"/>
            </a:endParaRPr>
          </a:p>
        </p:txBody>
      </p:sp>
      <p:sp>
        <p:nvSpPr>
          <p:cNvPr id="814" name="Google Shape;814;p127"/>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1" lang="en" sz="1500" u="none" cap="none" strike="noStrike">
                <a:solidFill>
                  <a:srgbClr val="6C3078"/>
                </a:solidFill>
                <a:latin typeface="Calibri"/>
                <a:ea typeface="Calibri"/>
                <a:cs typeface="Calibri"/>
                <a:sym typeface="Calibri"/>
              </a:rPr>
              <a:t>"It has not escaped our notice that the specific pairing we have postulated immediately suggests a possible copying mechanism for the genetic material."</a:t>
            </a:r>
            <a:endParaRPr b="1" i="1" sz="15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200"/>
              <a:buFont typeface="Arial"/>
              <a:buNone/>
            </a:pPr>
            <a:r>
              <a:rPr b="1" i="1" lang="en" sz="1200" u="none" cap="none" strike="noStrike">
                <a:solidFill>
                  <a:schemeClr val="accent5"/>
                </a:solidFill>
                <a:latin typeface="Calibri"/>
                <a:ea typeface="Calibri"/>
                <a:cs typeface="Calibri"/>
                <a:sym typeface="Calibri"/>
              </a:rPr>
              <a:t>Francis Crick and James Watson</a:t>
            </a:r>
            <a:endParaRPr b="1" i="1" sz="2000" u="none" cap="none" strike="noStrike">
              <a:solidFill>
                <a:srgbClr val="6C3078"/>
              </a:solidFill>
              <a:latin typeface="Calibri"/>
              <a:ea typeface="Calibri"/>
              <a:cs typeface="Calibri"/>
              <a:sym typeface="Calibri"/>
            </a:endParaRPr>
          </a:p>
        </p:txBody>
      </p:sp>
      <p:sp>
        <p:nvSpPr>
          <p:cNvPr id="815" name="Google Shape;815;p127"/>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Flow of Genetic Information: Replication</a:t>
            </a:r>
            <a:endParaRPr b="0" i="0" sz="2000" u="none" cap="none" strike="noStrike">
              <a:solidFill>
                <a:srgbClr val="0B672E"/>
              </a:solidFill>
              <a:latin typeface="Calibri"/>
              <a:ea typeface="Calibri"/>
              <a:cs typeface="Calibri"/>
              <a:sym typeface="Calibri"/>
            </a:endParaRPr>
          </a:p>
        </p:txBody>
      </p:sp>
      <p:sp>
        <p:nvSpPr>
          <p:cNvPr id="816" name="Google Shape;816;p127"/>
          <p:cNvSpPr txBox="1"/>
          <p:nvPr/>
        </p:nvSpPr>
        <p:spPr>
          <a:xfrm>
            <a:off x="5839577" y="455455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Arial"/>
                <a:ea typeface="Arial"/>
                <a:cs typeface="Arial"/>
                <a:sym typeface="Arial"/>
              </a:rPr>
              <a:t>(Molecule of the Month: DNA Helicase)</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pic>
        <p:nvPicPr>
          <p:cNvPr id="821" name="Google Shape;821;p128"/>
          <p:cNvPicPr preferRelativeResize="0"/>
          <p:nvPr/>
        </p:nvPicPr>
        <p:blipFill>
          <a:blip r:embed="rId3">
            <a:alphaModFix/>
          </a:blip>
          <a:stretch>
            <a:fillRect/>
          </a:stretch>
        </p:blipFill>
        <p:spPr>
          <a:xfrm>
            <a:off x="4237250" y="-185712"/>
            <a:ext cx="4684252" cy="1528225"/>
          </a:xfrm>
          <a:prstGeom prst="rect">
            <a:avLst/>
          </a:prstGeom>
          <a:noFill/>
          <a:ln>
            <a:noFill/>
          </a:ln>
        </p:spPr>
      </p:pic>
      <p:sp>
        <p:nvSpPr>
          <p:cNvPr id="822" name="Google Shape;822;p128"/>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Brain dump…</a:t>
            </a:r>
            <a:endParaRPr/>
          </a:p>
        </p:txBody>
      </p:sp>
      <p:sp>
        <p:nvSpPr>
          <p:cNvPr id="823" name="Google Shape;823;p128"/>
          <p:cNvSpPr txBox="1"/>
          <p:nvPr/>
        </p:nvSpPr>
        <p:spPr>
          <a:xfrm>
            <a:off x="233200" y="1842650"/>
            <a:ext cx="8758800" cy="24012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Clr>
                <a:schemeClr val="dk2"/>
              </a:buClr>
              <a:buSzPts val="3600"/>
              <a:buFont typeface="Calibri"/>
              <a:buChar char="●"/>
            </a:pPr>
            <a:r>
              <a:rPr lang="en" sz="3600">
                <a:solidFill>
                  <a:schemeClr val="dk2"/>
                </a:solidFill>
                <a:latin typeface="Calibri"/>
                <a:ea typeface="Calibri"/>
                <a:cs typeface="Calibri"/>
                <a:sym typeface="Calibri"/>
              </a:rPr>
              <a:t>Things I know this about DNA replication include…</a:t>
            </a:r>
            <a:endParaRPr sz="3600">
              <a:solidFill>
                <a:schemeClr val="dk2"/>
              </a:solidFill>
              <a:latin typeface="Calibri"/>
              <a:ea typeface="Calibri"/>
              <a:cs typeface="Calibri"/>
              <a:sym typeface="Calibri"/>
            </a:endParaRPr>
          </a:p>
          <a:p>
            <a:pPr indent="-457200" lvl="0" marL="457200" rtl="0" algn="l">
              <a:spcBef>
                <a:spcPts val="0"/>
              </a:spcBef>
              <a:spcAft>
                <a:spcPts val="0"/>
              </a:spcAft>
              <a:buClr>
                <a:schemeClr val="dk2"/>
              </a:buClr>
              <a:buSzPts val="3600"/>
              <a:buFont typeface="Calibri"/>
              <a:buChar char="●"/>
            </a:pPr>
            <a:r>
              <a:rPr lang="en" sz="3600">
                <a:solidFill>
                  <a:schemeClr val="dk2"/>
                </a:solidFill>
                <a:latin typeface="Calibri"/>
                <a:ea typeface="Calibri"/>
                <a:cs typeface="Calibri"/>
                <a:sym typeface="Calibri"/>
              </a:rPr>
              <a:t>Things I am not sure about or wonder about are...</a:t>
            </a:r>
            <a:endParaRPr sz="3600">
              <a:solidFill>
                <a:schemeClr val="dk2"/>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129"/>
          <p:cNvSpPr txBox="1"/>
          <p:nvPr>
            <p:ph type="title"/>
          </p:nvPr>
        </p:nvSpPr>
        <p:spPr>
          <a:xfrm>
            <a:off x="0" y="167914"/>
            <a:ext cx="9144000" cy="438900"/>
          </a:xfrm>
          <a:prstGeom prst="rect">
            <a:avLst/>
          </a:prstGeom>
        </p:spPr>
        <p:txBody>
          <a:bodyPr anchorCtr="0" anchor="t" bIns="34275" lIns="342900" spcFirstLastPara="1" rIns="68575" wrap="square" tIns="34275">
            <a:noAutofit/>
          </a:bodyPr>
          <a:lstStyle/>
          <a:p>
            <a:pPr indent="0" lvl="0" marL="0" rtl="0" algn="l">
              <a:spcBef>
                <a:spcPts val="0"/>
              </a:spcBef>
              <a:spcAft>
                <a:spcPts val="0"/>
              </a:spcAft>
              <a:buClr>
                <a:schemeClr val="lt1"/>
              </a:buClr>
              <a:buSzPts val="3000"/>
              <a:buFont typeface="Open Sans"/>
              <a:buNone/>
            </a:pPr>
            <a:r>
              <a:rPr lang="en"/>
              <a:t>Why do cells need to copy DNA?</a:t>
            </a:r>
            <a:endParaRPr/>
          </a:p>
          <a:p>
            <a:pPr indent="0" lvl="0" marL="0" rtl="0" algn="l">
              <a:spcBef>
                <a:spcPts val="0"/>
              </a:spcBef>
              <a:spcAft>
                <a:spcPts val="0"/>
              </a:spcAft>
              <a:buNone/>
            </a:pPr>
            <a:r>
              <a:t/>
            </a:r>
            <a:endParaRPr/>
          </a:p>
        </p:txBody>
      </p:sp>
      <p:sp>
        <p:nvSpPr>
          <p:cNvPr id="829" name="Google Shape;829;p129"/>
          <p:cNvSpPr txBox="1"/>
          <p:nvPr>
            <p:ph idx="1" type="body"/>
          </p:nvPr>
        </p:nvSpPr>
        <p:spPr>
          <a:xfrm>
            <a:off x="4435079" y="2143125"/>
            <a:ext cx="4382700" cy="16053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130"/>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836" name="Google Shape;836;p130"/>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Why do cells need to copy DNA?</a:t>
            </a:r>
            <a:endParaRPr/>
          </a:p>
        </p:txBody>
      </p:sp>
      <p:pic>
        <p:nvPicPr>
          <p:cNvPr id="837" name="Google Shape;837;p130"/>
          <p:cNvPicPr preferRelativeResize="0"/>
          <p:nvPr/>
        </p:nvPicPr>
        <p:blipFill>
          <a:blip r:embed="rId3">
            <a:alphaModFix/>
          </a:blip>
          <a:stretch>
            <a:fillRect/>
          </a:stretch>
        </p:blipFill>
        <p:spPr>
          <a:xfrm>
            <a:off x="1731300" y="1676207"/>
            <a:ext cx="5681400" cy="2509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2" name="Shape 842"/>
        <p:cNvGrpSpPr/>
        <p:nvPr/>
      </p:nvGrpSpPr>
      <p:grpSpPr>
        <a:xfrm>
          <a:off x="0" y="0"/>
          <a:ext cx="0" cy="0"/>
          <a:chOff x="0" y="0"/>
          <a:chExt cx="0" cy="0"/>
        </a:xfrm>
      </p:grpSpPr>
      <p:sp>
        <p:nvSpPr>
          <p:cNvPr id="843" name="Google Shape;843;p13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844" name="Google Shape;844;p131"/>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DNA Structure</a:t>
            </a:r>
            <a:endParaRPr/>
          </a:p>
        </p:txBody>
      </p:sp>
      <p:pic>
        <p:nvPicPr>
          <p:cNvPr id="845" name="Google Shape;845;p131"/>
          <p:cNvPicPr preferRelativeResize="0"/>
          <p:nvPr/>
        </p:nvPicPr>
        <p:blipFill rotWithShape="1">
          <a:blip r:embed="rId3">
            <a:alphaModFix/>
          </a:blip>
          <a:srcRect b="0" l="0" r="0" t="0"/>
          <a:stretch/>
        </p:blipFill>
        <p:spPr>
          <a:xfrm>
            <a:off x="912913" y="1204137"/>
            <a:ext cx="1912759" cy="3699679"/>
          </a:xfrm>
          <a:prstGeom prst="rect">
            <a:avLst/>
          </a:prstGeom>
          <a:noFill/>
          <a:ln>
            <a:noFill/>
          </a:ln>
        </p:spPr>
      </p:pic>
      <p:sp>
        <p:nvSpPr>
          <p:cNvPr id="846" name="Google Shape;846;p131"/>
          <p:cNvSpPr txBox="1"/>
          <p:nvPr>
            <p:ph idx="1" type="body"/>
          </p:nvPr>
        </p:nvSpPr>
        <p:spPr>
          <a:xfrm>
            <a:off x="3386024" y="1646332"/>
            <a:ext cx="5146800" cy="2421300"/>
          </a:xfrm>
          <a:prstGeom prst="rect">
            <a:avLst/>
          </a:prstGeom>
          <a:noFill/>
          <a:ln>
            <a:noFill/>
          </a:ln>
        </p:spPr>
        <p:txBody>
          <a:bodyPr anchorCtr="0" anchor="t" bIns="34275" lIns="68575" spcFirstLastPara="1" rIns="68575" wrap="square" tIns="34275">
            <a:noAutofit/>
          </a:bodyPr>
          <a:lstStyle/>
          <a:p>
            <a:pPr indent="0" lvl="0" marL="0" marR="482600" rtl="0" algn="l">
              <a:lnSpc>
                <a:spcPct val="90000"/>
              </a:lnSpc>
              <a:spcBef>
                <a:spcPts val="0"/>
              </a:spcBef>
              <a:spcAft>
                <a:spcPts val="0"/>
              </a:spcAft>
              <a:buClr>
                <a:srgbClr val="1CA64A"/>
              </a:buClr>
              <a:buSzPts val="1400"/>
              <a:buNone/>
            </a:pPr>
            <a:r>
              <a:rPr lang="en" sz="1400">
                <a:solidFill>
                  <a:srgbClr val="1CA64A"/>
                </a:solidFill>
              </a:rPr>
              <a:t>What do you already know about DNA structure?</a:t>
            </a:r>
            <a:endParaRPr/>
          </a:p>
          <a:p>
            <a:pPr indent="0" lvl="0" marL="0" marR="482600" rtl="0" algn="l">
              <a:lnSpc>
                <a:spcPct val="90000"/>
              </a:lnSpc>
              <a:spcBef>
                <a:spcPts val="500"/>
              </a:spcBef>
              <a:spcAft>
                <a:spcPts val="0"/>
              </a:spcAft>
              <a:buClr>
                <a:schemeClr val="dk1"/>
              </a:buClr>
              <a:buSzPts val="1400"/>
              <a:buNone/>
            </a:pPr>
            <a:r>
              <a:t/>
            </a:r>
            <a:endParaRPr sz="1400"/>
          </a:p>
          <a:p>
            <a:pPr indent="0" lvl="0" marL="0" marR="482600" rtl="0" algn="l">
              <a:lnSpc>
                <a:spcPct val="90000"/>
              </a:lnSpc>
              <a:spcBef>
                <a:spcPts val="500"/>
              </a:spcBef>
              <a:spcAft>
                <a:spcPts val="0"/>
              </a:spcAft>
              <a:buClr>
                <a:schemeClr val="dk1"/>
              </a:buClr>
              <a:buSzPts val="1400"/>
              <a:buNone/>
            </a:pPr>
            <a:r>
              <a:rPr lang="en" sz="1400"/>
              <a:t>Share with your partner: </a:t>
            </a:r>
            <a:endParaRPr/>
          </a:p>
          <a:p>
            <a:pPr indent="-177800" lvl="1" marL="177800" marR="482600" rtl="0" algn="l">
              <a:lnSpc>
                <a:spcPct val="90000"/>
              </a:lnSpc>
              <a:spcBef>
                <a:spcPts val="500"/>
              </a:spcBef>
              <a:spcAft>
                <a:spcPts val="0"/>
              </a:spcAft>
              <a:buClr>
                <a:schemeClr val="dk1"/>
              </a:buClr>
              <a:buSzPts val="1200"/>
              <a:buChar char="○"/>
            </a:pPr>
            <a:r>
              <a:rPr b="0" lang="en" sz="1200"/>
              <a:t>One structural feature of DNA you remember </a:t>
            </a:r>
            <a:endParaRPr/>
          </a:p>
          <a:p>
            <a:pPr indent="-177800" lvl="1" marL="177800" marR="482600" rtl="0" algn="l">
              <a:lnSpc>
                <a:spcPct val="90000"/>
              </a:lnSpc>
              <a:spcBef>
                <a:spcPts val="500"/>
              </a:spcBef>
              <a:spcAft>
                <a:spcPts val="0"/>
              </a:spcAft>
              <a:buClr>
                <a:schemeClr val="dk1"/>
              </a:buClr>
              <a:buSzPts val="1200"/>
              <a:buChar char="○"/>
            </a:pPr>
            <a:r>
              <a:rPr b="0" lang="en" sz="1200"/>
              <a:t>One way you think DNA's structure might make replication possible </a:t>
            </a:r>
            <a:endParaRPr/>
          </a:p>
          <a:p>
            <a:pPr indent="-177800" lvl="1" marL="177800" marR="482600" rtl="0" algn="l">
              <a:lnSpc>
                <a:spcPct val="90000"/>
              </a:lnSpc>
              <a:spcBef>
                <a:spcPts val="500"/>
              </a:spcBef>
              <a:spcAft>
                <a:spcPts val="0"/>
              </a:spcAft>
              <a:buClr>
                <a:schemeClr val="dk1"/>
              </a:buClr>
              <a:buSzPts val="1200"/>
              <a:buChar char="○"/>
            </a:pPr>
            <a:r>
              <a:rPr b="0" lang="en" sz="1200"/>
              <a:t>One question you have about how replication works</a:t>
            </a:r>
            <a:endParaRPr/>
          </a:p>
          <a:p>
            <a:pPr indent="-88900" lvl="1" marL="177800" marR="482600" rtl="0" algn="l">
              <a:lnSpc>
                <a:spcPct val="90000"/>
              </a:lnSpc>
              <a:spcBef>
                <a:spcPts val="500"/>
              </a:spcBef>
              <a:spcAft>
                <a:spcPts val="0"/>
              </a:spcAft>
              <a:buClr>
                <a:schemeClr val="dk1"/>
              </a:buClr>
              <a:buSzPts val="1400"/>
              <a:buNone/>
            </a:pPr>
            <a:r>
              <a:t/>
            </a:r>
            <a:endParaRPr/>
          </a:p>
          <a:p>
            <a:pPr indent="0" lvl="0" marL="0" marR="482600" rtl="0" algn="l">
              <a:lnSpc>
                <a:spcPct val="90000"/>
              </a:lnSpc>
              <a:spcBef>
                <a:spcPts val="500"/>
              </a:spcBef>
              <a:spcAft>
                <a:spcPts val="0"/>
              </a:spcAft>
              <a:buClr>
                <a:schemeClr val="dk1"/>
              </a:buClr>
              <a:buSzPts val="1400"/>
              <a:buNone/>
            </a:pPr>
            <a:r>
              <a:rPr lang="en" sz="1400"/>
              <a:t>Be ready to share with the class</a:t>
            </a:r>
            <a:endParaRPr/>
          </a:p>
          <a:p>
            <a:pPr indent="0" lvl="0" marL="0" rtl="0" algn="l">
              <a:lnSpc>
                <a:spcPct val="90000"/>
              </a:lnSpc>
              <a:spcBef>
                <a:spcPts val="1200"/>
              </a:spcBef>
              <a:spcAft>
                <a:spcPts val="0"/>
              </a:spcAft>
              <a:buClr>
                <a:schemeClr val="dk1"/>
              </a:buClr>
              <a:buSzPts val="1500"/>
              <a:buFont typeface="Open Sans"/>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114"/>
          <p:cNvSpPr txBox="1"/>
          <p:nvPr>
            <p:ph type="title"/>
          </p:nvPr>
        </p:nvSpPr>
        <p:spPr>
          <a:xfrm>
            <a:off x="485774" y="718725"/>
            <a:ext cx="8317200" cy="33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260"/>
              <a:t>Graduate Credit from the Teachers College of San Joaquin </a:t>
            </a:r>
            <a:endParaRPr b="1" sz="2260"/>
          </a:p>
        </p:txBody>
      </p:sp>
      <p:sp>
        <p:nvSpPr>
          <p:cNvPr id="527" name="Google Shape;527;p114"/>
          <p:cNvSpPr txBox="1"/>
          <p:nvPr>
            <p:ph idx="1" type="body"/>
          </p:nvPr>
        </p:nvSpPr>
        <p:spPr>
          <a:xfrm>
            <a:off x="400775" y="1326350"/>
            <a:ext cx="8552700" cy="3488700"/>
          </a:xfrm>
          <a:prstGeom prst="rect">
            <a:avLst/>
          </a:prstGeom>
        </p:spPr>
        <p:txBody>
          <a:bodyPr anchorCtr="0" anchor="t" bIns="34275" lIns="68575" spcFirstLastPara="1" rIns="68575" wrap="square" tIns="34275">
            <a:noAutofit/>
          </a:bodyPr>
          <a:lstStyle/>
          <a:p>
            <a:pPr indent="-336550" lvl="0" marL="457200" rtl="0" algn="l">
              <a:spcBef>
                <a:spcPts val="0"/>
              </a:spcBef>
              <a:spcAft>
                <a:spcPts val="0"/>
              </a:spcAft>
              <a:buSzPts val="1700"/>
              <a:buChar char="●"/>
            </a:pPr>
            <a:r>
              <a:rPr lang="en" sz="1700"/>
              <a:t>3 Graduate Credits Available</a:t>
            </a:r>
            <a:endParaRPr sz="1700"/>
          </a:p>
          <a:p>
            <a:pPr indent="-336550" lvl="0" marL="457200" rtl="0" algn="l">
              <a:spcBef>
                <a:spcPts val="0"/>
              </a:spcBef>
              <a:spcAft>
                <a:spcPts val="0"/>
              </a:spcAft>
              <a:buSzPts val="1700"/>
              <a:buChar char="●"/>
            </a:pPr>
            <a:r>
              <a:rPr lang="en" sz="1700"/>
              <a:t>$95/credit payable to the TCSJ</a:t>
            </a:r>
            <a:endParaRPr sz="1700"/>
          </a:p>
          <a:p>
            <a:pPr indent="-336550" lvl="0" marL="457200" rtl="0" algn="l">
              <a:spcBef>
                <a:spcPts val="0"/>
              </a:spcBef>
              <a:spcAft>
                <a:spcPts val="0"/>
              </a:spcAft>
              <a:buSzPts val="1700"/>
              <a:buChar char="●"/>
            </a:pPr>
            <a:r>
              <a:rPr lang="en" sz="1700"/>
              <a:t>Additional Assignments: Lesson plan on </a:t>
            </a:r>
            <a:endParaRPr sz="1700"/>
          </a:p>
          <a:p>
            <a:pPr indent="0" lvl="0" marL="457200" rtl="0" algn="l">
              <a:spcBef>
                <a:spcPts val="500"/>
              </a:spcBef>
              <a:spcAft>
                <a:spcPts val="0"/>
              </a:spcAft>
              <a:buNone/>
            </a:pPr>
            <a:r>
              <a:rPr lang="en" sz="1700"/>
              <a:t>incorporating one of the kits into your class(s)</a:t>
            </a:r>
            <a:endParaRPr sz="1700"/>
          </a:p>
          <a:p>
            <a:pPr indent="0" lvl="0" marL="0" rtl="0" algn="l">
              <a:spcBef>
                <a:spcPts val="500"/>
              </a:spcBef>
              <a:spcAft>
                <a:spcPts val="0"/>
              </a:spcAft>
              <a:buNone/>
            </a:pPr>
            <a:r>
              <a:t/>
            </a:r>
            <a:endParaRPr sz="1700"/>
          </a:p>
          <a:p>
            <a:pPr indent="0" lvl="0" marL="2743200" rtl="0" algn="l">
              <a:spcBef>
                <a:spcPts val="500"/>
              </a:spcBef>
              <a:spcAft>
                <a:spcPts val="0"/>
              </a:spcAft>
              <a:buNone/>
            </a:pPr>
            <a:r>
              <a:rPr lang="en" sz="1700"/>
              <a:t>To apply:</a:t>
            </a:r>
            <a:endParaRPr sz="1700"/>
          </a:p>
          <a:p>
            <a:pPr indent="-336550" lvl="0" marL="3200400" rtl="0" algn="l">
              <a:spcBef>
                <a:spcPts val="500"/>
              </a:spcBef>
              <a:spcAft>
                <a:spcPts val="0"/>
              </a:spcAft>
              <a:buSzPts val="1700"/>
              <a:buChar char="●"/>
            </a:pPr>
            <a:r>
              <a:rPr lang="en" sz="1700"/>
              <a:t>Submit your lesson to </a:t>
            </a:r>
            <a:r>
              <a:rPr lang="en" sz="1700" u="sng">
                <a:solidFill>
                  <a:schemeClr val="hlink"/>
                </a:solidFill>
                <a:hlinkClick r:id="rId3"/>
              </a:rPr>
              <a:t>contactus@3dmoleculardesigns.com</a:t>
            </a:r>
            <a:r>
              <a:rPr lang="en" sz="1700"/>
              <a:t> to get an updated Certificate of Completion (reflection 45 hours)</a:t>
            </a:r>
            <a:endParaRPr sz="1700"/>
          </a:p>
          <a:p>
            <a:pPr indent="-355600" lvl="0" marL="3200400" rtl="0" algn="l">
              <a:spcBef>
                <a:spcPts val="0"/>
              </a:spcBef>
              <a:spcAft>
                <a:spcPts val="0"/>
              </a:spcAft>
              <a:buSzPts val="2000"/>
              <a:buChar char="●"/>
            </a:pPr>
            <a:r>
              <a:rPr lang="en" sz="1700"/>
              <a:t>Complete form at </a:t>
            </a:r>
            <a:r>
              <a:rPr lang="en" sz="1700" u="sng">
                <a:solidFill>
                  <a:schemeClr val="hlink"/>
                </a:solidFill>
                <a:hlinkClick r:id="rId4"/>
              </a:rPr>
              <a:t>https://www.forms.teacherscollegesj.edu//3dm</a:t>
            </a:r>
            <a:r>
              <a:rPr lang="en" sz="2000" u="sng">
                <a:solidFill>
                  <a:schemeClr val="hlink"/>
                </a:solidFill>
                <a:hlinkClick r:id="rId5"/>
              </a:rPr>
              <a:t>d</a:t>
            </a:r>
            <a:endParaRPr sz="2000"/>
          </a:p>
          <a:p>
            <a:pPr indent="-336550" lvl="0" marL="3200400" rtl="0" algn="l">
              <a:spcBef>
                <a:spcPts val="0"/>
              </a:spcBef>
              <a:spcAft>
                <a:spcPts val="0"/>
              </a:spcAft>
              <a:buSzPts val="1700"/>
              <a:buChar char="●"/>
            </a:pPr>
            <a:r>
              <a:rPr lang="en" sz="1700"/>
              <a:t>Pay $285 to TCSJ</a:t>
            </a:r>
            <a:endParaRPr sz="1700"/>
          </a:p>
        </p:txBody>
      </p:sp>
      <p:pic>
        <p:nvPicPr>
          <p:cNvPr id="528" name="Google Shape;528;p114"/>
          <p:cNvPicPr preferRelativeResize="0"/>
          <p:nvPr/>
        </p:nvPicPr>
        <p:blipFill>
          <a:blip r:embed="rId6">
            <a:alphaModFix/>
          </a:blip>
          <a:stretch>
            <a:fillRect/>
          </a:stretch>
        </p:blipFill>
        <p:spPr>
          <a:xfrm>
            <a:off x="5716875" y="1326350"/>
            <a:ext cx="3086100" cy="682200"/>
          </a:xfrm>
          <a:prstGeom prst="rect">
            <a:avLst/>
          </a:prstGeom>
          <a:noFill/>
          <a:ln>
            <a:noFill/>
          </a:ln>
        </p:spPr>
      </p:pic>
      <p:pic>
        <p:nvPicPr>
          <p:cNvPr id="529" name="Google Shape;529;p114"/>
          <p:cNvPicPr preferRelativeResize="0"/>
          <p:nvPr/>
        </p:nvPicPr>
        <p:blipFill>
          <a:blip r:embed="rId7">
            <a:alphaModFix/>
          </a:blip>
          <a:stretch>
            <a:fillRect/>
          </a:stretch>
        </p:blipFill>
        <p:spPr>
          <a:xfrm>
            <a:off x="400775" y="2767175"/>
            <a:ext cx="2578199" cy="20478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51" name="Shape 851"/>
        <p:cNvGrpSpPr/>
        <p:nvPr/>
      </p:nvGrpSpPr>
      <p:grpSpPr>
        <a:xfrm>
          <a:off x="0" y="0"/>
          <a:ext cx="0" cy="0"/>
          <a:chOff x="0" y="0"/>
          <a:chExt cx="0" cy="0"/>
        </a:xfrm>
      </p:grpSpPr>
      <p:sp>
        <p:nvSpPr>
          <p:cNvPr id="852" name="Google Shape;852;p132"/>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853" name="Google Shape;853;p132"/>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DNA Nucleotides</a:t>
            </a:r>
            <a:endParaRPr/>
          </a:p>
        </p:txBody>
      </p:sp>
      <p:sp>
        <p:nvSpPr>
          <p:cNvPr id="854" name="Google Shape;854;p132"/>
          <p:cNvSpPr txBox="1"/>
          <p:nvPr>
            <p:ph idx="2" type="body"/>
          </p:nvPr>
        </p:nvSpPr>
        <p:spPr>
          <a:xfrm>
            <a:off x="1344938" y="1112707"/>
            <a:ext cx="3420600" cy="21696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solidFill>
                  <a:schemeClr val="dk1"/>
                </a:solidFill>
              </a:rPr>
              <a:t>Examine your </a:t>
            </a:r>
            <a:r>
              <a:rPr b="1" lang="en" sz="1400">
                <a:solidFill>
                  <a:srgbClr val="D200B9"/>
                </a:solidFill>
              </a:rPr>
              <a:t>nucleotide</a:t>
            </a:r>
            <a:r>
              <a:rPr b="1" lang="en" sz="1400"/>
              <a:t> </a:t>
            </a:r>
            <a:r>
              <a:rPr b="1" lang="en" sz="1400">
                <a:solidFill>
                  <a:schemeClr val="dk1"/>
                </a:solidFill>
              </a:rPr>
              <a:t>models.</a:t>
            </a:r>
            <a:endParaRPr/>
          </a:p>
          <a:p>
            <a:pPr indent="0" lvl="0" marL="0" rtl="0" algn="l">
              <a:lnSpc>
                <a:spcPct val="115000"/>
              </a:lnSpc>
              <a:spcBef>
                <a:spcPts val="900"/>
              </a:spcBef>
              <a:spcAft>
                <a:spcPts val="0"/>
              </a:spcAft>
              <a:buClr>
                <a:schemeClr val="dk1"/>
              </a:buClr>
              <a:buSzPts val="1400"/>
              <a:buNone/>
            </a:pPr>
            <a:r>
              <a:t/>
            </a:r>
            <a:endParaRPr b="1" sz="1400">
              <a:solidFill>
                <a:srgbClr val="1CA64A"/>
              </a:solidFill>
            </a:endParaRPr>
          </a:p>
          <a:p>
            <a:pPr indent="0" lvl="0" marL="0" rtl="0" algn="l">
              <a:lnSpc>
                <a:spcPct val="115000"/>
              </a:lnSpc>
              <a:spcBef>
                <a:spcPts val="900"/>
              </a:spcBef>
              <a:spcAft>
                <a:spcPts val="0"/>
              </a:spcAft>
              <a:buClr>
                <a:schemeClr val="dk1"/>
              </a:buClr>
              <a:buSzPts val="1400"/>
              <a:buNone/>
            </a:pPr>
            <a:r>
              <a:t/>
            </a:r>
            <a:endParaRPr b="1" sz="1400">
              <a:solidFill>
                <a:srgbClr val="1CA64A"/>
              </a:solidFill>
            </a:endParaRPr>
          </a:p>
          <a:p>
            <a:pPr indent="0" lvl="0" marL="127000" marR="101600" rtl="0" algn="l">
              <a:lnSpc>
                <a:spcPct val="115000"/>
              </a:lnSpc>
              <a:spcBef>
                <a:spcPts val="900"/>
              </a:spcBef>
              <a:spcAft>
                <a:spcPts val="0"/>
              </a:spcAft>
              <a:buClr>
                <a:schemeClr val="dk1"/>
              </a:buClr>
              <a:buSzPts val="800"/>
              <a:buNone/>
            </a:pPr>
            <a:r>
              <a:t/>
            </a:r>
            <a:endParaRPr b="1" sz="1400">
              <a:solidFill>
                <a:srgbClr val="1CA64A"/>
              </a:solidFill>
            </a:endParaRPr>
          </a:p>
          <a:p>
            <a:pPr indent="0" lvl="0" marL="0" marR="101600" rtl="0" algn="l">
              <a:lnSpc>
                <a:spcPct val="115000"/>
              </a:lnSpc>
              <a:spcBef>
                <a:spcPts val="900"/>
              </a:spcBef>
              <a:spcAft>
                <a:spcPts val="0"/>
              </a:spcAft>
              <a:buClr>
                <a:schemeClr val="dk1"/>
              </a:buClr>
              <a:buSzPts val="800"/>
              <a:buNone/>
            </a:pPr>
            <a:r>
              <a:rPr b="1" lang="en" sz="1400">
                <a:solidFill>
                  <a:schemeClr val="dk1"/>
                </a:solidFill>
              </a:rPr>
              <a:t>Create a Notice-Wonder T-chart in your notebook and record:</a:t>
            </a:r>
            <a:endParaRPr/>
          </a:p>
          <a:p>
            <a:pPr indent="-177800" lvl="0" marL="177800" marR="101600" rtl="0" algn="l">
              <a:lnSpc>
                <a:spcPct val="115000"/>
              </a:lnSpc>
              <a:spcBef>
                <a:spcPts val="900"/>
              </a:spcBef>
              <a:spcAft>
                <a:spcPts val="0"/>
              </a:spcAft>
              <a:buClr>
                <a:schemeClr val="dk1"/>
              </a:buClr>
              <a:buSzPts val="1400"/>
              <a:buChar char="●"/>
            </a:pPr>
            <a:r>
              <a:rPr lang="en" sz="1400">
                <a:solidFill>
                  <a:schemeClr val="dk1"/>
                </a:solidFill>
              </a:rPr>
              <a:t>3 things you notice</a:t>
            </a:r>
            <a:endParaRPr/>
          </a:p>
          <a:p>
            <a:pPr indent="-177800" lvl="0" marL="177800" marR="101600" rtl="0" algn="l">
              <a:lnSpc>
                <a:spcPct val="115000"/>
              </a:lnSpc>
              <a:spcBef>
                <a:spcPts val="0"/>
              </a:spcBef>
              <a:spcAft>
                <a:spcPts val="0"/>
              </a:spcAft>
              <a:buClr>
                <a:schemeClr val="dk1"/>
              </a:buClr>
              <a:buSzPts val="1400"/>
              <a:buChar char="●"/>
            </a:pPr>
            <a:r>
              <a:rPr lang="en" sz="1400">
                <a:solidFill>
                  <a:schemeClr val="dk1"/>
                </a:solidFill>
              </a:rPr>
              <a:t>2 things you are curious about</a:t>
            </a:r>
            <a:endParaRPr/>
          </a:p>
          <a:p>
            <a:pPr indent="0" lvl="0" marL="0" rtl="0" algn="l">
              <a:lnSpc>
                <a:spcPct val="90000"/>
              </a:lnSpc>
              <a:spcBef>
                <a:spcPts val="800"/>
              </a:spcBef>
              <a:spcAft>
                <a:spcPts val="0"/>
              </a:spcAft>
              <a:buClr>
                <a:schemeClr val="dk1"/>
              </a:buClr>
              <a:buSzPts val="1500"/>
              <a:buFont typeface="Open Sans"/>
              <a:buNone/>
            </a:pPr>
            <a:r>
              <a:t/>
            </a:r>
            <a:endParaRPr/>
          </a:p>
        </p:txBody>
      </p:sp>
      <p:pic>
        <p:nvPicPr>
          <p:cNvPr id="855" name="Google Shape;855;p132"/>
          <p:cNvPicPr preferRelativeResize="0"/>
          <p:nvPr/>
        </p:nvPicPr>
        <p:blipFill rotWithShape="1">
          <a:blip r:embed="rId3">
            <a:alphaModFix/>
          </a:blip>
          <a:srcRect b="0" l="0" r="0" t="0"/>
          <a:stretch/>
        </p:blipFill>
        <p:spPr>
          <a:xfrm>
            <a:off x="1419738" y="1565535"/>
            <a:ext cx="626485" cy="550540"/>
          </a:xfrm>
          <a:prstGeom prst="rect">
            <a:avLst/>
          </a:prstGeom>
          <a:noFill/>
          <a:ln>
            <a:noFill/>
          </a:ln>
          <a:effectLst>
            <a:outerShdw blurRad="35203" rotWithShape="0" algn="bl" dir="5400000" dist="15646">
              <a:srgbClr val="000000">
                <a:alpha val="80000"/>
              </a:srgbClr>
            </a:outerShdw>
          </a:effectLst>
        </p:spPr>
      </p:pic>
      <p:pic>
        <p:nvPicPr>
          <p:cNvPr id="856" name="Google Shape;856;p132"/>
          <p:cNvPicPr preferRelativeResize="0"/>
          <p:nvPr/>
        </p:nvPicPr>
        <p:blipFill rotWithShape="1">
          <a:blip r:embed="rId4">
            <a:alphaModFix/>
          </a:blip>
          <a:srcRect b="0" l="0" r="0" t="0"/>
          <a:stretch/>
        </p:blipFill>
        <p:spPr>
          <a:xfrm>
            <a:off x="2159413" y="1565672"/>
            <a:ext cx="622053" cy="550269"/>
          </a:xfrm>
          <a:prstGeom prst="rect">
            <a:avLst/>
          </a:prstGeom>
          <a:noFill/>
          <a:ln>
            <a:noFill/>
          </a:ln>
          <a:effectLst>
            <a:outerShdw blurRad="35203" rotWithShape="0" algn="bl" dir="5400000" dist="15646">
              <a:srgbClr val="000000">
                <a:alpha val="80000"/>
              </a:srgbClr>
            </a:outerShdw>
          </a:effectLst>
        </p:spPr>
      </p:pic>
      <p:pic>
        <p:nvPicPr>
          <p:cNvPr id="857" name="Google Shape;857;p132"/>
          <p:cNvPicPr preferRelativeResize="0"/>
          <p:nvPr/>
        </p:nvPicPr>
        <p:blipFill rotWithShape="1">
          <a:blip r:embed="rId5">
            <a:alphaModFix/>
          </a:blip>
          <a:srcRect b="0" l="0" r="0" t="0"/>
          <a:stretch/>
        </p:blipFill>
        <p:spPr>
          <a:xfrm>
            <a:off x="2903319" y="1558372"/>
            <a:ext cx="659201" cy="568812"/>
          </a:xfrm>
          <a:prstGeom prst="rect">
            <a:avLst/>
          </a:prstGeom>
          <a:noFill/>
          <a:ln>
            <a:noFill/>
          </a:ln>
          <a:effectLst>
            <a:outerShdw blurRad="35203" rotWithShape="0" algn="bl" dir="5400000" dist="15646">
              <a:srgbClr val="000000">
                <a:alpha val="80000"/>
              </a:srgbClr>
            </a:outerShdw>
          </a:effectLst>
        </p:spPr>
      </p:pic>
      <p:pic>
        <p:nvPicPr>
          <p:cNvPr id="858" name="Google Shape;858;p132"/>
          <p:cNvPicPr preferRelativeResize="0"/>
          <p:nvPr/>
        </p:nvPicPr>
        <p:blipFill rotWithShape="1">
          <a:blip r:embed="rId6">
            <a:alphaModFix/>
          </a:blip>
          <a:srcRect b="0" l="0" r="0" t="0"/>
          <a:stretch/>
        </p:blipFill>
        <p:spPr>
          <a:xfrm rot="-20584">
            <a:off x="3661082" y="1525371"/>
            <a:ext cx="659821" cy="609727"/>
          </a:xfrm>
          <a:prstGeom prst="rect">
            <a:avLst/>
          </a:prstGeom>
          <a:noFill/>
          <a:ln>
            <a:noFill/>
          </a:ln>
          <a:effectLst>
            <a:outerShdw blurRad="35203" rotWithShape="0" algn="bl" dir="5400000" dist="15646">
              <a:srgbClr val="000000">
                <a:alpha val="80000"/>
              </a:srgbClr>
            </a:outerShdw>
          </a:effectLst>
        </p:spPr>
      </p:pic>
      <p:pic>
        <p:nvPicPr>
          <p:cNvPr descr="A spiral notebook with graph paper&#10;&#10;AI-generated content may be incorrect." id="859" name="Google Shape;859;p132"/>
          <p:cNvPicPr preferRelativeResize="0"/>
          <p:nvPr/>
        </p:nvPicPr>
        <p:blipFill rotWithShape="1">
          <a:blip r:embed="rId7">
            <a:alphaModFix/>
          </a:blip>
          <a:srcRect b="0" l="0" r="0" t="0"/>
          <a:stretch/>
        </p:blipFill>
        <p:spPr>
          <a:xfrm>
            <a:off x="4765559" y="1112707"/>
            <a:ext cx="2660373" cy="354435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4" name="Shape 864"/>
        <p:cNvGrpSpPr/>
        <p:nvPr/>
      </p:nvGrpSpPr>
      <p:grpSpPr>
        <a:xfrm>
          <a:off x="0" y="0"/>
          <a:ext cx="0" cy="0"/>
          <a:chOff x="0" y="0"/>
          <a:chExt cx="0" cy="0"/>
        </a:xfrm>
      </p:grpSpPr>
      <p:sp>
        <p:nvSpPr>
          <p:cNvPr id="865" name="Google Shape;865;p133"/>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866" name="Google Shape;866;p133"/>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How do Nucleotides fit together?</a:t>
            </a:r>
            <a:endParaRPr/>
          </a:p>
        </p:txBody>
      </p:sp>
      <p:sp>
        <p:nvSpPr>
          <p:cNvPr id="867" name="Google Shape;867;p133"/>
          <p:cNvSpPr txBox="1"/>
          <p:nvPr>
            <p:ph idx="1" type="body"/>
          </p:nvPr>
        </p:nvSpPr>
        <p:spPr>
          <a:xfrm>
            <a:off x="4435079" y="1769052"/>
            <a:ext cx="4382700" cy="1605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lang="en" sz="1400"/>
              <a:t>Explore how nucleotide pieces connect. </a:t>
            </a:r>
            <a:endParaRPr/>
          </a:p>
          <a:p>
            <a:pPr indent="0" lvl="0" marL="0" rtl="0" algn="l">
              <a:lnSpc>
                <a:spcPct val="100000"/>
              </a:lnSpc>
              <a:spcBef>
                <a:spcPts val="500"/>
              </a:spcBef>
              <a:spcAft>
                <a:spcPts val="0"/>
              </a:spcAft>
              <a:buClr>
                <a:schemeClr val="dk1"/>
              </a:buClr>
              <a:buSzPts val="1400"/>
              <a:buNone/>
            </a:pPr>
            <a:r>
              <a:t/>
            </a:r>
            <a:endParaRPr b="0" sz="1400"/>
          </a:p>
          <a:p>
            <a:pPr indent="0" lvl="0" marL="0" rtl="0" algn="l">
              <a:lnSpc>
                <a:spcPct val="100000"/>
              </a:lnSpc>
              <a:spcBef>
                <a:spcPts val="500"/>
              </a:spcBef>
              <a:spcAft>
                <a:spcPts val="0"/>
              </a:spcAft>
              <a:buClr>
                <a:srgbClr val="1CA64A"/>
              </a:buClr>
              <a:buSzPts val="1400"/>
              <a:buNone/>
            </a:pPr>
            <a:r>
              <a:rPr lang="en" sz="1400">
                <a:solidFill>
                  <a:srgbClr val="1CA64A"/>
                </a:solidFill>
              </a:rPr>
              <a:t>Can you connect two pieces together? How? </a:t>
            </a:r>
            <a:endParaRPr/>
          </a:p>
          <a:p>
            <a:pPr indent="0" lvl="0" marL="0" rtl="0" algn="l">
              <a:lnSpc>
                <a:spcPct val="100000"/>
              </a:lnSpc>
              <a:spcBef>
                <a:spcPts val="900"/>
              </a:spcBef>
              <a:spcAft>
                <a:spcPts val="0"/>
              </a:spcAft>
              <a:buClr>
                <a:srgbClr val="1CA64A"/>
              </a:buClr>
              <a:buSzPts val="1400"/>
              <a:buNone/>
            </a:pPr>
            <a:r>
              <a:rPr lang="en" sz="1400">
                <a:solidFill>
                  <a:srgbClr val="1CA64A"/>
                </a:solidFill>
              </a:rPr>
              <a:t>Which pieces fit with which other pieces?</a:t>
            </a:r>
            <a:endParaRPr/>
          </a:p>
          <a:p>
            <a:pPr indent="0" lvl="0" marL="0" rtl="0" algn="l">
              <a:lnSpc>
                <a:spcPct val="100000"/>
              </a:lnSpc>
              <a:spcBef>
                <a:spcPts val="900"/>
              </a:spcBef>
              <a:spcAft>
                <a:spcPts val="0"/>
              </a:spcAft>
              <a:buClr>
                <a:srgbClr val="1CA64A"/>
              </a:buClr>
              <a:buSzPts val="1400"/>
              <a:buNone/>
            </a:pPr>
            <a:r>
              <a:rPr lang="en" sz="1400">
                <a:solidFill>
                  <a:srgbClr val="1CA64A"/>
                </a:solidFill>
              </a:rPr>
              <a:t>Do they connect at the top? The side? Both? </a:t>
            </a:r>
            <a:endParaRPr/>
          </a:p>
          <a:p>
            <a:pPr indent="0" lvl="0" marL="0" rtl="0" algn="l">
              <a:lnSpc>
                <a:spcPct val="100000"/>
              </a:lnSpc>
              <a:spcBef>
                <a:spcPts val="900"/>
              </a:spcBef>
              <a:spcAft>
                <a:spcPts val="0"/>
              </a:spcAft>
              <a:buClr>
                <a:srgbClr val="1CA64A"/>
              </a:buClr>
              <a:buSzPts val="1400"/>
              <a:buNone/>
            </a:pPr>
            <a:r>
              <a:rPr lang="en" sz="1400">
                <a:solidFill>
                  <a:srgbClr val="1CA64A"/>
                </a:solidFill>
              </a:rPr>
              <a:t>Can you build a chain?</a:t>
            </a:r>
            <a:endParaRPr/>
          </a:p>
        </p:txBody>
      </p:sp>
      <p:pic>
        <p:nvPicPr>
          <p:cNvPr id="868" name="Google Shape;868;p133"/>
          <p:cNvPicPr preferRelativeResize="0"/>
          <p:nvPr/>
        </p:nvPicPr>
        <p:blipFill rotWithShape="1">
          <a:blip r:embed="rId3">
            <a:alphaModFix/>
          </a:blip>
          <a:srcRect b="0" l="0" r="0" t="0"/>
          <a:stretch/>
        </p:blipFill>
        <p:spPr>
          <a:xfrm rot="60826">
            <a:off x="1321175" y="2158384"/>
            <a:ext cx="626486" cy="550542"/>
          </a:xfrm>
          <a:prstGeom prst="rect">
            <a:avLst/>
          </a:prstGeom>
          <a:noFill/>
          <a:ln>
            <a:noFill/>
          </a:ln>
          <a:effectLst>
            <a:outerShdw blurRad="35203" rotWithShape="0" algn="bl" dir="5400000" dist="15646">
              <a:srgbClr val="000000">
                <a:alpha val="80000"/>
              </a:srgbClr>
            </a:outerShdw>
          </a:effectLst>
        </p:spPr>
      </p:pic>
      <p:pic>
        <p:nvPicPr>
          <p:cNvPr id="869" name="Google Shape;869;p133"/>
          <p:cNvPicPr preferRelativeResize="0"/>
          <p:nvPr/>
        </p:nvPicPr>
        <p:blipFill rotWithShape="1">
          <a:blip r:embed="rId4">
            <a:alphaModFix/>
          </a:blip>
          <a:srcRect b="0" l="0" r="0" t="0"/>
          <a:stretch/>
        </p:blipFill>
        <p:spPr>
          <a:xfrm rot="-116515">
            <a:off x="2198551" y="2244857"/>
            <a:ext cx="622052" cy="550267"/>
          </a:xfrm>
          <a:prstGeom prst="rect">
            <a:avLst/>
          </a:prstGeom>
          <a:noFill/>
          <a:ln>
            <a:noFill/>
          </a:ln>
          <a:effectLst>
            <a:outerShdw blurRad="35203" rotWithShape="0" algn="bl" dir="5400000" dist="15646">
              <a:srgbClr val="000000">
                <a:alpha val="80000"/>
              </a:srgbClr>
            </a:outerShdw>
          </a:effectLst>
        </p:spPr>
      </p:pic>
      <p:pic>
        <p:nvPicPr>
          <p:cNvPr id="870" name="Google Shape;870;p133"/>
          <p:cNvPicPr preferRelativeResize="0"/>
          <p:nvPr/>
        </p:nvPicPr>
        <p:blipFill rotWithShape="1">
          <a:blip r:embed="rId5">
            <a:alphaModFix/>
          </a:blip>
          <a:srcRect b="0" l="0" r="0" t="0"/>
          <a:stretch/>
        </p:blipFill>
        <p:spPr>
          <a:xfrm>
            <a:off x="3213131" y="1845974"/>
            <a:ext cx="681073" cy="587684"/>
          </a:xfrm>
          <a:prstGeom prst="rect">
            <a:avLst/>
          </a:prstGeom>
          <a:noFill/>
          <a:ln>
            <a:noFill/>
          </a:ln>
          <a:effectLst>
            <a:outerShdw blurRad="35203" rotWithShape="0" algn="bl" dir="5400000" dist="15646">
              <a:srgbClr val="000000">
                <a:alpha val="80000"/>
              </a:srgbClr>
            </a:outerShdw>
          </a:effectLst>
        </p:spPr>
      </p:pic>
      <p:pic>
        <p:nvPicPr>
          <p:cNvPr id="871" name="Google Shape;871;p133"/>
          <p:cNvPicPr preferRelativeResize="0"/>
          <p:nvPr/>
        </p:nvPicPr>
        <p:blipFill rotWithShape="1">
          <a:blip r:embed="rId6">
            <a:alphaModFix/>
          </a:blip>
          <a:srcRect b="0" l="0" r="0" t="0"/>
          <a:stretch/>
        </p:blipFill>
        <p:spPr>
          <a:xfrm rot="-20556">
            <a:off x="2707021" y="4083659"/>
            <a:ext cx="655589" cy="605816"/>
          </a:xfrm>
          <a:prstGeom prst="rect">
            <a:avLst/>
          </a:prstGeom>
          <a:noFill/>
          <a:ln>
            <a:noFill/>
          </a:ln>
          <a:effectLst>
            <a:outerShdw blurRad="35203" rotWithShape="0" algn="bl" dir="5400000" dist="15646">
              <a:srgbClr val="000000">
                <a:alpha val="80000"/>
              </a:srgbClr>
            </a:outerShdw>
          </a:effectLst>
        </p:spPr>
      </p:pic>
      <p:pic>
        <p:nvPicPr>
          <p:cNvPr id="872" name="Google Shape;872;p133"/>
          <p:cNvPicPr preferRelativeResize="0"/>
          <p:nvPr/>
        </p:nvPicPr>
        <p:blipFill rotWithShape="1">
          <a:blip r:embed="rId3">
            <a:alphaModFix/>
          </a:blip>
          <a:srcRect b="0" l="0" r="0" t="0"/>
          <a:stretch/>
        </p:blipFill>
        <p:spPr>
          <a:xfrm rot="60826">
            <a:off x="785966" y="3144406"/>
            <a:ext cx="626486" cy="550542"/>
          </a:xfrm>
          <a:prstGeom prst="rect">
            <a:avLst/>
          </a:prstGeom>
          <a:noFill/>
          <a:ln>
            <a:noFill/>
          </a:ln>
          <a:effectLst>
            <a:outerShdw blurRad="35203" rotWithShape="0" algn="bl" dir="5400000" dist="15646">
              <a:srgbClr val="000000">
                <a:alpha val="80000"/>
              </a:srgbClr>
            </a:outerShdw>
          </a:effectLst>
        </p:spPr>
      </p:pic>
      <p:pic>
        <p:nvPicPr>
          <p:cNvPr id="873" name="Google Shape;873;p133"/>
          <p:cNvPicPr preferRelativeResize="0"/>
          <p:nvPr/>
        </p:nvPicPr>
        <p:blipFill rotWithShape="1">
          <a:blip r:embed="rId4">
            <a:alphaModFix/>
          </a:blip>
          <a:srcRect b="0" l="0" r="0" t="0"/>
          <a:stretch/>
        </p:blipFill>
        <p:spPr>
          <a:xfrm rot="-116515">
            <a:off x="996581" y="4130782"/>
            <a:ext cx="622052" cy="550267"/>
          </a:xfrm>
          <a:prstGeom prst="rect">
            <a:avLst/>
          </a:prstGeom>
          <a:noFill/>
          <a:ln>
            <a:noFill/>
          </a:ln>
          <a:effectLst>
            <a:outerShdw blurRad="35203" rotWithShape="0" algn="bl" dir="5400000" dist="15646">
              <a:srgbClr val="000000">
                <a:alpha val="80000"/>
              </a:srgbClr>
            </a:outerShdw>
          </a:effectLst>
        </p:spPr>
      </p:pic>
      <p:pic>
        <p:nvPicPr>
          <p:cNvPr id="874" name="Google Shape;874;p133"/>
          <p:cNvPicPr preferRelativeResize="0"/>
          <p:nvPr/>
        </p:nvPicPr>
        <p:blipFill rotWithShape="1">
          <a:blip r:embed="rId5">
            <a:alphaModFix/>
          </a:blip>
          <a:srcRect b="0" l="0" r="0" t="0"/>
          <a:stretch/>
        </p:blipFill>
        <p:spPr>
          <a:xfrm>
            <a:off x="1788799" y="1392756"/>
            <a:ext cx="681073" cy="587684"/>
          </a:xfrm>
          <a:prstGeom prst="rect">
            <a:avLst/>
          </a:prstGeom>
          <a:noFill/>
          <a:ln>
            <a:noFill/>
          </a:ln>
          <a:effectLst>
            <a:outerShdw blurRad="35203" rotWithShape="0" algn="bl" dir="5400000" dist="15646">
              <a:srgbClr val="000000">
                <a:alpha val="80000"/>
              </a:srgbClr>
            </a:outerShdw>
          </a:effectLst>
        </p:spPr>
      </p:pic>
      <p:pic>
        <p:nvPicPr>
          <p:cNvPr id="875" name="Google Shape;875;p133"/>
          <p:cNvPicPr preferRelativeResize="0"/>
          <p:nvPr/>
        </p:nvPicPr>
        <p:blipFill rotWithShape="1">
          <a:blip r:embed="rId6">
            <a:alphaModFix/>
          </a:blip>
          <a:srcRect b="0" l="0" r="0" t="0"/>
          <a:stretch/>
        </p:blipFill>
        <p:spPr>
          <a:xfrm rot="-20556">
            <a:off x="2853622" y="2733858"/>
            <a:ext cx="655589" cy="605816"/>
          </a:xfrm>
          <a:prstGeom prst="rect">
            <a:avLst/>
          </a:prstGeom>
          <a:noFill/>
          <a:ln>
            <a:noFill/>
          </a:ln>
          <a:effectLst>
            <a:outerShdw blurRad="35203" rotWithShape="0" algn="bl" dir="5400000" dist="15646">
              <a:srgbClr val="000000">
                <a:alpha val="80000"/>
              </a:srgbClr>
            </a:outerShdw>
          </a:effectLst>
        </p:spPr>
      </p:pic>
      <p:pic>
        <p:nvPicPr>
          <p:cNvPr id="876" name="Google Shape;876;p133"/>
          <p:cNvPicPr preferRelativeResize="0"/>
          <p:nvPr/>
        </p:nvPicPr>
        <p:blipFill rotWithShape="1">
          <a:blip r:embed="rId3">
            <a:alphaModFix/>
          </a:blip>
          <a:srcRect b="0" l="0" r="0" t="0"/>
          <a:stretch/>
        </p:blipFill>
        <p:spPr>
          <a:xfrm rot="60826">
            <a:off x="1911000" y="3883363"/>
            <a:ext cx="626486" cy="550542"/>
          </a:xfrm>
          <a:prstGeom prst="rect">
            <a:avLst/>
          </a:prstGeom>
          <a:noFill/>
          <a:ln>
            <a:noFill/>
          </a:ln>
          <a:effectLst>
            <a:outerShdw blurRad="35203" rotWithShape="0" algn="bl" dir="5400000" dist="15646">
              <a:srgbClr val="000000">
                <a:alpha val="80000"/>
              </a:srgbClr>
            </a:outerShdw>
          </a:effectLst>
        </p:spPr>
      </p:pic>
      <p:pic>
        <p:nvPicPr>
          <p:cNvPr id="877" name="Google Shape;877;p133"/>
          <p:cNvPicPr preferRelativeResize="0"/>
          <p:nvPr/>
        </p:nvPicPr>
        <p:blipFill rotWithShape="1">
          <a:blip r:embed="rId4">
            <a:alphaModFix/>
          </a:blip>
          <a:srcRect b="0" l="0" r="0" t="0"/>
          <a:stretch/>
        </p:blipFill>
        <p:spPr>
          <a:xfrm rot="-116515">
            <a:off x="3139753" y="3473549"/>
            <a:ext cx="622052" cy="550267"/>
          </a:xfrm>
          <a:prstGeom prst="rect">
            <a:avLst/>
          </a:prstGeom>
          <a:noFill/>
          <a:ln>
            <a:noFill/>
          </a:ln>
          <a:effectLst>
            <a:outerShdw blurRad="35203" rotWithShape="0" algn="bl" dir="5400000" dist="15646">
              <a:srgbClr val="000000">
                <a:alpha val="80000"/>
              </a:srgbClr>
            </a:outerShdw>
          </a:effectLst>
        </p:spPr>
      </p:pic>
      <p:pic>
        <p:nvPicPr>
          <p:cNvPr id="878" name="Google Shape;878;p133"/>
          <p:cNvPicPr preferRelativeResize="0"/>
          <p:nvPr/>
        </p:nvPicPr>
        <p:blipFill rotWithShape="1">
          <a:blip r:embed="rId5">
            <a:alphaModFix/>
          </a:blip>
          <a:srcRect b="0" l="0" r="0" t="0"/>
          <a:stretch/>
        </p:blipFill>
        <p:spPr>
          <a:xfrm rot="-113469">
            <a:off x="2000865" y="3047842"/>
            <a:ext cx="681075" cy="587681"/>
          </a:xfrm>
          <a:prstGeom prst="rect">
            <a:avLst/>
          </a:prstGeom>
          <a:noFill/>
          <a:ln>
            <a:noFill/>
          </a:ln>
          <a:effectLst>
            <a:outerShdw blurRad="35203" rotWithShape="0" algn="bl" dir="5400000" dist="15646">
              <a:srgbClr val="000000">
                <a:alpha val="80000"/>
              </a:srgbClr>
            </a:outerShdw>
          </a:effectLst>
        </p:spPr>
      </p:pic>
      <p:pic>
        <p:nvPicPr>
          <p:cNvPr id="879" name="Google Shape;879;p133"/>
          <p:cNvPicPr preferRelativeResize="0"/>
          <p:nvPr/>
        </p:nvPicPr>
        <p:blipFill rotWithShape="1">
          <a:blip r:embed="rId6">
            <a:alphaModFix/>
          </a:blip>
          <a:srcRect b="0" l="0" r="0" t="0"/>
          <a:stretch/>
        </p:blipFill>
        <p:spPr>
          <a:xfrm rot="-20556">
            <a:off x="670564" y="1496151"/>
            <a:ext cx="655589" cy="605816"/>
          </a:xfrm>
          <a:prstGeom prst="rect">
            <a:avLst/>
          </a:prstGeom>
          <a:noFill/>
          <a:ln>
            <a:noFill/>
          </a:ln>
          <a:effectLst>
            <a:outerShdw blurRad="35203" rotWithShape="0" algn="bl" dir="5400000" dist="15646">
              <a:srgbClr val="000000">
                <a:alpha val="8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84" name="Shape 884"/>
        <p:cNvGrpSpPr/>
        <p:nvPr/>
      </p:nvGrpSpPr>
      <p:grpSpPr>
        <a:xfrm>
          <a:off x="0" y="0"/>
          <a:ext cx="0" cy="0"/>
          <a:chOff x="0" y="0"/>
          <a:chExt cx="0" cy="0"/>
        </a:xfrm>
      </p:grpSpPr>
      <p:sp>
        <p:nvSpPr>
          <p:cNvPr id="885" name="Google Shape;885;p134"/>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886" name="Google Shape;886;p134"/>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Parts of a Nucleotide</a:t>
            </a:r>
            <a:endParaRPr/>
          </a:p>
        </p:txBody>
      </p:sp>
      <p:sp>
        <p:nvSpPr>
          <p:cNvPr id="887" name="Google Shape;887;p134"/>
          <p:cNvSpPr txBox="1"/>
          <p:nvPr>
            <p:ph idx="1" type="body"/>
          </p:nvPr>
        </p:nvSpPr>
        <p:spPr>
          <a:xfrm>
            <a:off x="6650664" y="1399760"/>
            <a:ext cx="2093400" cy="1605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lang="en" sz="1400"/>
              <a:t>Compare your foam nucleotide to these representations of nucleotides. </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rgbClr val="1CA64A"/>
              </a:buClr>
              <a:buSzPts val="1400"/>
              <a:buNone/>
            </a:pPr>
            <a:r>
              <a:rPr lang="en" sz="1400">
                <a:solidFill>
                  <a:srgbClr val="1CA64A"/>
                </a:solidFill>
              </a:rPr>
              <a:t>What portion of your model represents each of the parts of a nucleotide?</a:t>
            </a:r>
            <a:endParaRPr/>
          </a:p>
          <a:p>
            <a:pPr indent="-177800" lvl="0" marL="177800" rtl="0" algn="l">
              <a:lnSpc>
                <a:spcPct val="100000"/>
              </a:lnSpc>
              <a:spcBef>
                <a:spcPts val="500"/>
              </a:spcBef>
              <a:spcAft>
                <a:spcPts val="0"/>
              </a:spcAft>
              <a:buClr>
                <a:srgbClr val="D200B9"/>
              </a:buClr>
              <a:buSzPts val="1200"/>
              <a:buFont typeface="Arial"/>
              <a:buChar char="•"/>
            </a:pPr>
            <a:r>
              <a:rPr lang="en" sz="1200">
                <a:solidFill>
                  <a:srgbClr val="D200B9"/>
                </a:solidFill>
              </a:rPr>
              <a:t>Nitrogenous base</a:t>
            </a:r>
            <a:endParaRPr/>
          </a:p>
          <a:p>
            <a:pPr indent="-177800" lvl="0" marL="177800" rtl="0" algn="l">
              <a:lnSpc>
                <a:spcPct val="100000"/>
              </a:lnSpc>
              <a:spcBef>
                <a:spcPts val="500"/>
              </a:spcBef>
              <a:spcAft>
                <a:spcPts val="0"/>
              </a:spcAft>
              <a:buClr>
                <a:srgbClr val="D200B9"/>
              </a:buClr>
              <a:buSzPts val="1200"/>
              <a:buFont typeface="Arial"/>
              <a:buChar char="•"/>
            </a:pPr>
            <a:r>
              <a:rPr lang="en" sz="1200">
                <a:solidFill>
                  <a:srgbClr val="D200B9"/>
                </a:solidFill>
              </a:rPr>
              <a:t>Phosphate group</a:t>
            </a:r>
            <a:endParaRPr/>
          </a:p>
          <a:p>
            <a:pPr indent="-177800" lvl="0" marL="177800" rtl="0" algn="l">
              <a:lnSpc>
                <a:spcPct val="100000"/>
              </a:lnSpc>
              <a:spcBef>
                <a:spcPts val="500"/>
              </a:spcBef>
              <a:spcAft>
                <a:spcPts val="0"/>
              </a:spcAft>
              <a:buClr>
                <a:srgbClr val="D200B9"/>
              </a:buClr>
              <a:buSzPts val="1200"/>
              <a:buFont typeface="Arial"/>
              <a:buChar char="•"/>
            </a:pPr>
            <a:r>
              <a:rPr lang="en" sz="1200">
                <a:solidFill>
                  <a:srgbClr val="D200B9"/>
                </a:solidFill>
              </a:rPr>
              <a:t>Sugar group</a:t>
            </a:r>
            <a:endParaRPr/>
          </a:p>
        </p:txBody>
      </p:sp>
      <p:pic>
        <p:nvPicPr>
          <p:cNvPr id="888" name="Google Shape;888;p134"/>
          <p:cNvPicPr preferRelativeResize="0"/>
          <p:nvPr/>
        </p:nvPicPr>
        <p:blipFill rotWithShape="1">
          <a:blip r:embed="rId3">
            <a:alphaModFix/>
          </a:blip>
          <a:srcRect b="46332" l="0" r="0" t="0"/>
          <a:stretch/>
        </p:blipFill>
        <p:spPr>
          <a:xfrm>
            <a:off x="250660" y="1399760"/>
            <a:ext cx="5847841" cy="1534038"/>
          </a:xfrm>
          <a:prstGeom prst="rect">
            <a:avLst/>
          </a:prstGeom>
          <a:noFill/>
          <a:ln>
            <a:noFill/>
          </a:ln>
        </p:spPr>
      </p:pic>
      <p:sp>
        <p:nvSpPr>
          <p:cNvPr id="889" name="Google Shape;889;p134"/>
          <p:cNvSpPr txBox="1"/>
          <p:nvPr/>
        </p:nvSpPr>
        <p:spPr>
          <a:xfrm>
            <a:off x="982944" y="1185764"/>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890" name="Google Shape;890;p134"/>
          <p:cNvSpPr txBox="1"/>
          <p:nvPr/>
        </p:nvSpPr>
        <p:spPr>
          <a:xfrm>
            <a:off x="383789" y="282095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891" name="Google Shape;891;p134"/>
          <p:cNvSpPr txBox="1"/>
          <p:nvPr/>
        </p:nvSpPr>
        <p:spPr>
          <a:xfrm>
            <a:off x="1060247" y="2591009"/>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892" name="Google Shape;892;p134"/>
          <p:cNvSpPr txBox="1"/>
          <p:nvPr/>
        </p:nvSpPr>
        <p:spPr>
          <a:xfrm>
            <a:off x="2274565" y="1185764"/>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893" name="Google Shape;893;p134"/>
          <p:cNvSpPr txBox="1"/>
          <p:nvPr/>
        </p:nvSpPr>
        <p:spPr>
          <a:xfrm>
            <a:off x="1715283" y="2757156"/>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894" name="Google Shape;894;p134"/>
          <p:cNvSpPr txBox="1"/>
          <p:nvPr/>
        </p:nvSpPr>
        <p:spPr>
          <a:xfrm>
            <a:off x="2391742" y="2575059"/>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895" name="Google Shape;895;p134"/>
          <p:cNvSpPr txBox="1"/>
          <p:nvPr/>
        </p:nvSpPr>
        <p:spPr>
          <a:xfrm>
            <a:off x="4063801" y="1121966"/>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896" name="Google Shape;896;p134"/>
          <p:cNvSpPr txBox="1"/>
          <p:nvPr/>
        </p:nvSpPr>
        <p:spPr>
          <a:xfrm>
            <a:off x="3408823" y="282095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897" name="Google Shape;897;p134"/>
          <p:cNvSpPr txBox="1"/>
          <p:nvPr/>
        </p:nvSpPr>
        <p:spPr>
          <a:xfrm>
            <a:off x="4085282" y="2598983"/>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898" name="Google Shape;898;p134"/>
          <p:cNvSpPr txBox="1"/>
          <p:nvPr/>
        </p:nvSpPr>
        <p:spPr>
          <a:xfrm>
            <a:off x="5463497" y="1169814"/>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899" name="Google Shape;899;p134"/>
          <p:cNvSpPr txBox="1"/>
          <p:nvPr/>
        </p:nvSpPr>
        <p:spPr>
          <a:xfrm>
            <a:off x="4864342" y="2749181"/>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00" name="Google Shape;900;p134"/>
          <p:cNvSpPr txBox="1"/>
          <p:nvPr/>
        </p:nvSpPr>
        <p:spPr>
          <a:xfrm>
            <a:off x="5516876" y="2543160"/>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pic>
        <p:nvPicPr>
          <p:cNvPr id="901" name="Google Shape;901;p134"/>
          <p:cNvPicPr preferRelativeResize="0"/>
          <p:nvPr/>
        </p:nvPicPr>
        <p:blipFill rotWithShape="1">
          <a:blip r:embed="rId3">
            <a:alphaModFix/>
          </a:blip>
          <a:srcRect b="-4844" l="0" r="0" t="55762"/>
          <a:stretch/>
        </p:blipFill>
        <p:spPr>
          <a:xfrm>
            <a:off x="290534" y="3477306"/>
            <a:ext cx="5847841" cy="1402955"/>
          </a:xfrm>
          <a:prstGeom prst="rect">
            <a:avLst/>
          </a:prstGeom>
          <a:noFill/>
          <a:ln>
            <a:noFill/>
          </a:ln>
        </p:spPr>
      </p:pic>
      <p:sp>
        <p:nvSpPr>
          <p:cNvPr id="902" name="Google Shape;902;p134"/>
          <p:cNvSpPr txBox="1"/>
          <p:nvPr/>
        </p:nvSpPr>
        <p:spPr>
          <a:xfrm>
            <a:off x="711320" y="334882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03" name="Google Shape;903;p134"/>
          <p:cNvSpPr txBox="1"/>
          <p:nvPr/>
        </p:nvSpPr>
        <p:spPr>
          <a:xfrm>
            <a:off x="256707" y="4798932"/>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04" name="Google Shape;904;p134"/>
          <p:cNvSpPr txBox="1"/>
          <p:nvPr/>
        </p:nvSpPr>
        <p:spPr>
          <a:xfrm>
            <a:off x="933166" y="4568987"/>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05" name="Google Shape;905;p134"/>
          <p:cNvSpPr txBox="1"/>
          <p:nvPr/>
        </p:nvSpPr>
        <p:spPr>
          <a:xfrm>
            <a:off x="2264660" y="334882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06" name="Google Shape;906;p134"/>
          <p:cNvSpPr txBox="1"/>
          <p:nvPr/>
        </p:nvSpPr>
        <p:spPr>
          <a:xfrm>
            <a:off x="1588202" y="473513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07" name="Google Shape;907;p134"/>
          <p:cNvSpPr txBox="1"/>
          <p:nvPr/>
        </p:nvSpPr>
        <p:spPr>
          <a:xfrm>
            <a:off x="2264660" y="4553037"/>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08" name="Google Shape;908;p134"/>
          <p:cNvSpPr txBox="1"/>
          <p:nvPr/>
        </p:nvSpPr>
        <p:spPr>
          <a:xfrm>
            <a:off x="4093766" y="3341226"/>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09" name="Google Shape;909;p134"/>
          <p:cNvSpPr txBox="1"/>
          <p:nvPr/>
        </p:nvSpPr>
        <p:spPr>
          <a:xfrm>
            <a:off x="3409334" y="475108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10" name="Google Shape;910;p134"/>
          <p:cNvSpPr txBox="1"/>
          <p:nvPr/>
        </p:nvSpPr>
        <p:spPr>
          <a:xfrm>
            <a:off x="4093766" y="4561012"/>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11" name="Google Shape;911;p134"/>
          <p:cNvSpPr txBox="1"/>
          <p:nvPr/>
        </p:nvSpPr>
        <p:spPr>
          <a:xfrm>
            <a:off x="5398271" y="3314601"/>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12" name="Google Shape;912;p134"/>
          <p:cNvSpPr txBox="1"/>
          <p:nvPr/>
        </p:nvSpPr>
        <p:spPr>
          <a:xfrm>
            <a:off x="4753210" y="4711210"/>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13" name="Google Shape;913;p134"/>
          <p:cNvSpPr txBox="1"/>
          <p:nvPr/>
        </p:nvSpPr>
        <p:spPr>
          <a:xfrm>
            <a:off x="5413719" y="4521138"/>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18" name="Shape 918"/>
        <p:cNvGrpSpPr/>
        <p:nvPr/>
      </p:nvGrpSpPr>
      <p:grpSpPr>
        <a:xfrm>
          <a:off x="0" y="0"/>
          <a:ext cx="0" cy="0"/>
          <a:chOff x="0" y="0"/>
          <a:chExt cx="0" cy="0"/>
        </a:xfrm>
      </p:grpSpPr>
      <p:pic>
        <p:nvPicPr>
          <p:cNvPr id="919" name="Google Shape;919;p135"/>
          <p:cNvPicPr preferRelativeResize="0"/>
          <p:nvPr/>
        </p:nvPicPr>
        <p:blipFill rotWithShape="1">
          <a:blip r:embed="rId3">
            <a:alphaModFix/>
          </a:blip>
          <a:srcRect b="0" l="0" r="0" t="0"/>
          <a:stretch/>
        </p:blipFill>
        <p:spPr>
          <a:xfrm>
            <a:off x="1484017" y="1722122"/>
            <a:ext cx="1757059" cy="1858426"/>
          </a:xfrm>
          <a:prstGeom prst="rect">
            <a:avLst/>
          </a:prstGeom>
          <a:noFill/>
          <a:ln>
            <a:noFill/>
          </a:ln>
        </p:spPr>
      </p:pic>
      <p:sp>
        <p:nvSpPr>
          <p:cNvPr id="920" name="Google Shape;920;p135"/>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921" name="Google Shape;921;p135"/>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Components of DNA Nucleotides</a:t>
            </a:r>
            <a:endParaRPr/>
          </a:p>
        </p:txBody>
      </p:sp>
      <p:pic>
        <p:nvPicPr>
          <p:cNvPr id="922" name="Google Shape;922;p135"/>
          <p:cNvPicPr preferRelativeResize="0"/>
          <p:nvPr/>
        </p:nvPicPr>
        <p:blipFill rotWithShape="1">
          <a:blip r:embed="rId4">
            <a:alphaModFix/>
          </a:blip>
          <a:srcRect b="0" l="0" r="0" t="0"/>
          <a:stretch/>
        </p:blipFill>
        <p:spPr>
          <a:xfrm>
            <a:off x="3966946" y="1690563"/>
            <a:ext cx="1689770" cy="1875907"/>
          </a:xfrm>
          <a:prstGeom prst="rect">
            <a:avLst/>
          </a:prstGeom>
          <a:noFill/>
          <a:ln>
            <a:noFill/>
          </a:ln>
        </p:spPr>
      </p:pic>
      <p:sp>
        <p:nvSpPr>
          <p:cNvPr id="923" name="Google Shape;923;p135"/>
          <p:cNvSpPr txBox="1"/>
          <p:nvPr/>
        </p:nvSpPr>
        <p:spPr>
          <a:xfrm>
            <a:off x="4747030" y="1355450"/>
            <a:ext cx="7296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24" name="Google Shape;924;p135"/>
          <p:cNvSpPr txBox="1"/>
          <p:nvPr/>
        </p:nvSpPr>
        <p:spPr>
          <a:xfrm>
            <a:off x="2341747" y="1388845"/>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25" name="Google Shape;925;p135"/>
          <p:cNvSpPr txBox="1"/>
          <p:nvPr/>
        </p:nvSpPr>
        <p:spPr>
          <a:xfrm>
            <a:off x="1551851" y="2693022"/>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26" name="Google Shape;926;p135"/>
          <p:cNvSpPr txBox="1"/>
          <p:nvPr/>
        </p:nvSpPr>
        <p:spPr>
          <a:xfrm>
            <a:off x="3868466" y="2726231"/>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27" name="Google Shape;927;p135"/>
          <p:cNvSpPr txBox="1"/>
          <p:nvPr/>
        </p:nvSpPr>
        <p:spPr>
          <a:xfrm>
            <a:off x="2974107" y="2880173"/>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28" name="Google Shape;928;p135"/>
          <p:cNvSpPr txBox="1"/>
          <p:nvPr/>
        </p:nvSpPr>
        <p:spPr>
          <a:xfrm>
            <a:off x="5327055" y="2899902"/>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pic>
        <p:nvPicPr>
          <p:cNvPr id="929" name="Google Shape;929;p135"/>
          <p:cNvPicPr preferRelativeResize="0"/>
          <p:nvPr/>
        </p:nvPicPr>
        <p:blipFill rotWithShape="1">
          <a:blip r:embed="rId5">
            <a:alphaModFix/>
          </a:blip>
          <a:srcRect b="21895" l="0" r="0" t="18446"/>
          <a:stretch/>
        </p:blipFill>
        <p:spPr>
          <a:xfrm>
            <a:off x="6472919" y="1616815"/>
            <a:ext cx="2257319" cy="1963735"/>
          </a:xfrm>
          <a:prstGeom prst="rect">
            <a:avLst/>
          </a:prstGeom>
          <a:noFill/>
          <a:ln>
            <a:noFill/>
          </a:ln>
        </p:spPr>
      </p:pic>
      <p:sp>
        <p:nvSpPr>
          <p:cNvPr id="930" name="Google Shape;930;p135"/>
          <p:cNvSpPr txBox="1"/>
          <p:nvPr/>
        </p:nvSpPr>
        <p:spPr>
          <a:xfrm>
            <a:off x="6869795" y="135545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31" name="Google Shape;931;p135"/>
          <p:cNvSpPr txBox="1"/>
          <p:nvPr/>
        </p:nvSpPr>
        <p:spPr>
          <a:xfrm>
            <a:off x="6221414" y="283595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32" name="Google Shape;932;p135"/>
          <p:cNvSpPr txBox="1"/>
          <p:nvPr/>
        </p:nvSpPr>
        <p:spPr>
          <a:xfrm>
            <a:off x="7859232" y="3137671"/>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sp>
        <p:nvSpPr>
          <p:cNvPr id="937" name="Google Shape;937;p136"/>
          <p:cNvSpPr txBox="1"/>
          <p:nvPr>
            <p:ph idx="1" type="body"/>
          </p:nvPr>
        </p:nvSpPr>
        <p:spPr>
          <a:xfrm>
            <a:off x="1122325" y="330425"/>
            <a:ext cx="6547800" cy="6285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a:t>Recall: Without using your Notes!</a:t>
            </a:r>
            <a:endParaRPr/>
          </a:p>
        </p:txBody>
      </p:sp>
      <p:sp>
        <p:nvSpPr>
          <p:cNvPr id="938" name="Google Shape;938;p136"/>
          <p:cNvSpPr txBox="1"/>
          <p:nvPr>
            <p:ph idx="2" type="body"/>
          </p:nvPr>
        </p:nvSpPr>
        <p:spPr>
          <a:xfrm>
            <a:off x="1318325" y="958925"/>
            <a:ext cx="7364100" cy="31371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sz="2200"/>
              <a:t>Create an annotated</a:t>
            </a:r>
            <a:r>
              <a:rPr lang="en" sz="2200"/>
              <a:t> sketch of a nucleotide from the Flow of Genetic </a:t>
            </a:r>
            <a:r>
              <a:rPr lang="en" sz="2200"/>
              <a:t>Information</a:t>
            </a:r>
            <a:r>
              <a:rPr lang="en" sz="2200"/>
              <a:t> Kit  from yesterday.</a:t>
            </a:r>
            <a:endParaRPr sz="2200"/>
          </a:p>
          <a:p>
            <a:pPr indent="0" lvl="0" marL="0" rtl="0" algn="l">
              <a:spcBef>
                <a:spcPts val="800"/>
              </a:spcBef>
              <a:spcAft>
                <a:spcPts val="0"/>
              </a:spcAft>
              <a:buNone/>
            </a:pPr>
            <a:r>
              <a:t/>
            </a:r>
            <a:endParaRPr sz="2200"/>
          </a:p>
          <a:p>
            <a:pPr indent="0" lvl="0" marL="0" rtl="0" algn="l">
              <a:spcBef>
                <a:spcPts val="800"/>
              </a:spcBef>
              <a:spcAft>
                <a:spcPts val="0"/>
              </a:spcAft>
              <a:buNone/>
            </a:pPr>
            <a:r>
              <a:rPr lang="en" sz="2200"/>
              <a:t>Create a simple model to describe how the process of transcription </a:t>
            </a:r>
            <a:r>
              <a:rPr lang="en" sz="2200"/>
              <a:t>accommodates</a:t>
            </a:r>
            <a:r>
              <a:rPr lang="en" sz="2200"/>
              <a:t> the structure of DNA </a:t>
            </a:r>
            <a:endParaRPr sz="22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sp>
        <p:nvSpPr>
          <p:cNvPr id="944" name="Google Shape;944;p137"/>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descr="A spiral notebook with a green border&#10;&#10;AI-generated content may be incorrect." id="945" name="Google Shape;945;p137"/>
          <p:cNvPicPr preferRelativeResize="0"/>
          <p:nvPr/>
        </p:nvPicPr>
        <p:blipFill rotWithShape="1">
          <a:blip r:embed="rId3">
            <a:alphaModFix/>
          </a:blip>
          <a:srcRect b="0" l="0" r="0" t="0"/>
          <a:stretch/>
        </p:blipFill>
        <p:spPr>
          <a:xfrm>
            <a:off x="4750096" y="1232098"/>
            <a:ext cx="2485611" cy="3311519"/>
          </a:xfrm>
          <a:prstGeom prst="rect">
            <a:avLst/>
          </a:prstGeom>
          <a:noFill/>
          <a:ln>
            <a:noFill/>
          </a:ln>
        </p:spPr>
      </p:pic>
      <p:sp>
        <p:nvSpPr>
          <p:cNvPr id="946" name="Google Shape;946;p137"/>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Parts of a Nucleotide</a:t>
            </a:r>
            <a:endParaRPr/>
          </a:p>
        </p:txBody>
      </p:sp>
      <p:sp>
        <p:nvSpPr>
          <p:cNvPr id="947" name="Google Shape;947;p137"/>
          <p:cNvSpPr txBox="1"/>
          <p:nvPr>
            <p:ph idx="2" type="body"/>
          </p:nvPr>
        </p:nvSpPr>
        <p:spPr>
          <a:xfrm>
            <a:off x="1318375" y="1232099"/>
            <a:ext cx="3075600" cy="20421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solidFill>
                  <a:schemeClr val="dk1"/>
                </a:solidFill>
              </a:rPr>
              <a:t>Sketch a nucleotide in your lab notebook and annotate the following:</a:t>
            </a:r>
            <a:endParaRPr/>
          </a:p>
          <a:p>
            <a:pPr indent="-177800" lvl="1" marL="177800" rtl="0" algn="l">
              <a:lnSpc>
                <a:spcPct val="100000"/>
              </a:lnSpc>
              <a:spcBef>
                <a:spcPts val="500"/>
              </a:spcBef>
              <a:spcAft>
                <a:spcPts val="0"/>
              </a:spcAft>
              <a:buClr>
                <a:schemeClr val="dk1"/>
              </a:buClr>
              <a:buSzPts val="1400"/>
              <a:buChar char="○"/>
            </a:pPr>
            <a:r>
              <a:rPr lang="en"/>
              <a:t>Nitrogenous base</a:t>
            </a:r>
            <a:endParaRPr/>
          </a:p>
          <a:p>
            <a:pPr indent="-177800" lvl="1" marL="177800" rtl="0" algn="l">
              <a:lnSpc>
                <a:spcPct val="100000"/>
              </a:lnSpc>
              <a:spcBef>
                <a:spcPts val="500"/>
              </a:spcBef>
              <a:spcAft>
                <a:spcPts val="0"/>
              </a:spcAft>
              <a:buClr>
                <a:schemeClr val="dk1"/>
              </a:buClr>
              <a:buSzPts val="1400"/>
              <a:buChar char="○"/>
            </a:pPr>
            <a:r>
              <a:rPr lang="en"/>
              <a:t>Phosphate group</a:t>
            </a:r>
            <a:endParaRPr/>
          </a:p>
          <a:p>
            <a:pPr indent="-177800" lvl="1" marL="177800" rtl="0" algn="l">
              <a:lnSpc>
                <a:spcPct val="100000"/>
              </a:lnSpc>
              <a:spcBef>
                <a:spcPts val="500"/>
              </a:spcBef>
              <a:spcAft>
                <a:spcPts val="0"/>
              </a:spcAft>
              <a:buClr>
                <a:schemeClr val="dk1"/>
              </a:buClr>
              <a:buSzPts val="1400"/>
              <a:buChar char="○"/>
            </a:pPr>
            <a:r>
              <a:rPr lang="en"/>
              <a:t>Sugar group</a:t>
            </a:r>
            <a:endParaRPr b="1" sz="400">
              <a:solidFill>
                <a:srgbClr val="1CA64A"/>
              </a:solidFill>
            </a:endParaRPr>
          </a:p>
          <a:p>
            <a:pPr indent="0" lvl="0" marL="0" rtl="0" algn="l">
              <a:lnSpc>
                <a:spcPct val="90000"/>
              </a:lnSpc>
              <a:spcBef>
                <a:spcPts val="1200"/>
              </a:spcBef>
              <a:spcAft>
                <a:spcPts val="0"/>
              </a:spcAft>
              <a:buClr>
                <a:schemeClr val="dk1"/>
              </a:buClr>
              <a:buSzPts val="1500"/>
              <a:buFont typeface="Open Sans"/>
              <a:buNone/>
            </a:pPr>
            <a:r>
              <a:t/>
            </a:r>
            <a:endParaRPr/>
          </a:p>
        </p:txBody>
      </p:sp>
      <p:pic>
        <p:nvPicPr>
          <p:cNvPr id="948" name="Google Shape;948;p137"/>
          <p:cNvPicPr preferRelativeResize="0"/>
          <p:nvPr/>
        </p:nvPicPr>
        <p:blipFill rotWithShape="1">
          <a:blip r:embed="rId4">
            <a:alphaModFix/>
          </a:blip>
          <a:srcRect b="21895" l="0" r="0" t="18446"/>
          <a:stretch/>
        </p:blipFill>
        <p:spPr>
          <a:xfrm>
            <a:off x="5410658" y="1842090"/>
            <a:ext cx="1585825" cy="1379574"/>
          </a:xfrm>
          <a:prstGeom prst="rect">
            <a:avLst/>
          </a:prstGeom>
          <a:noFill/>
          <a:ln>
            <a:noFill/>
          </a:ln>
        </p:spPr>
      </p:pic>
      <p:sp>
        <p:nvSpPr>
          <p:cNvPr id="949" name="Google Shape;949;p137"/>
          <p:cNvSpPr txBox="1"/>
          <p:nvPr/>
        </p:nvSpPr>
        <p:spPr>
          <a:xfrm>
            <a:off x="5614943" y="156878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950" name="Google Shape;950;p137"/>
          <p:cNvSpPr txBox="1"/>
          <p:nvPr/>
        </p:nvSpPr>
        <p:spPr>
          <a:xfrm>
            <a:off x="5046979" y="2676269"/>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951" name="Google Shape;951;p137"/>
          <p:cNvSpPr txBox="1"/>
          <p:nvPr/>
        </p:nvSpPr>
        <p:spPr>
          <a:xfrm>
            <a:off x="6307481" y="2927922"/>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55" name="Shape 955"/>
        <p:cNvGrpSpPr/>
        <p:nvPr/>
      </p:nvGrpSpPr>
      <p:grpSpPr>
        <a:xfrm>
          <a:off x="0" y="0"/>
          <a:ext cx="0" cy="0"/>
          <a:chOff x="0" y="0"/>
          <a:chExt cx="0" cy="0"/>
        </a:xfrm>
      </p:grpSpPr>
      <p:sp>
        <p:nvSpPr>
          <p:cNvPr id="956" name="Google Shape;956;p138"/>
          <p:cNvSpPr txBox="1"/>
          <p:nvPr>
            <p:ph type="title"/>
          </p:nvPr>
        </p:nvSpPr>
        <p:spPr>
          <a:xfrm>
            <a:off x="725672" y="111715"/>
            <a:ext cx="5767500" cy="4389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Optional Extension:</a:t>
            </a:r>
            <a:endParaRPr/>
          </a:p>
        </p:txBody>
      </p:sp>
      <p:sp>
        <p:nvSpPr>
          <p:cNvPr id="957" name="Google Shape;957;p138"/>
          <p:cNvSpPr txBox="1"/>
          <p:nvPr>
            <p:ph idx="1" type="body"/>
          </p:nvPr>
        </p:nvSpPr>
        <p:spPr>
          <a:xfrm>
            <a:off x="725672" y="927208"/>
            <a:ext cx="8181600" cy="3951600"/>
          </a:xfrm>
          <a:prstGeom prst="rect">
            <a:avLst/>
          </a:prstGeom>
          <a:noFill/>
          <a:ln>
            <a:noFill/>
          </a:ln>
        </p:spPr>
        <p:txBody>
          <a:bodyPr anchorCtr="0" anchor="t" bIns="34275" lIns="68575" spcFirstLastPara="1" rIns="68575" wrap="square" tIns="34275">
            <a:normAutofit fontScale="70000" lnSpcReduction="20000"/>
          </a:bodyPr>
          <a:lstStyle/>
          <a:p>
            <a:pPr indent="0" lvl="0" marL="0" rtl="0" algn="l">
              <a:lnSpc>
                <a:spcPct val="100000"/>
              </a:lnSpc>
              <a:spcBef>
                <a:spcPts val="0"/>
              </a:spcBef>
              <a:spcAft>
                <a:spcPts val="0"/>
              </a:spcAft>
              <a:buClr>
                <a:schemeClr val="dk1"/>
              </a:buClr>
              <a:buSzPct val="100000"/>
              <a:buNone/>
            </a:pPr>
            <a:r>
              <a:rPr b="1" lang="en">
                <a:latin typeface="Open Sans"/>
                <a:ea typeface="Open Sans"/>
                <a:cs typeface="Open Sans"/>
                <a:sym typeface="Open Sans"/>
              </a:rPr>
              <a:t>When to Use: </a:t>
            </a:r>
            <a:endParaRPr/>
          </a:p>
          <a:p>
            <a:pPr indent="0" lvl="0" marL="0" rtl="0" algn="l">
              <a:lnSpc>
                <a:spcPct val="100000"/>
              </a:lnSpc>
              <a:spcBef>
                <a:spcPts val="500"/>
              </a:spcBef>
              <a:spcAft>
                <a:spcPts val="0"/>
              </a:spcAft>
              <a:buClr>
                <a:schemeClr val="dk1"/>
              </a:buClr>
              <a:buSzPct val="100000"/>
              <a:buNone/>
            </a:pPr>
            <a:r>
              <a:rPr lang="en">
                <a:latin typeface="Open Sans"/>
                <a:ea typeface="Open Sans"/>
                <a:cs typeface="Open Sans"/>
                <a:sym typeface="Open Sans"/>
              </a:rPr>
              <a:t>After students have completed hands-on exploration, sketching, and comparison activities (Slides 10-13)</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Purpose: </a:t>
            </a:r>
            <a:endParaRPr/>
          </a:p>
          <a:p>
            <a:pPr indent="0" lvl="0" marL="0" rtl="0" algn="l">
              <a:lnSpc>
                <a:spcPct val="100000"/>
              </a:lnSpc>
              <a:spcBef>
                <a:spcPts val="500"/>
              </a:spcBef>
              <a:spcAft>
                <a:spcPts val="0"/>
              </a:spcAft>
              <a:buClr>
                <a:schemeClr val="dk1"/>
              </a:buClr>
              <a:buSzPct val="100000"/>
              <a:buNone/>
            </a:pPr>
            <a:r>
              <a:rPr lang="en">
                <a:latin typeface="Open Sans"/>
                <a:ea typeface="Open Sans"/>
                <a:cs typeface="Open Sans"/>
                <a:sym typeface="Open Sans"/>
              </a:rPr>
              <a:t>Provides detailed molecular visualization for students who want/need to see 3D chemical structures</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How to Implement:</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Ensure students have completed physical modeling first </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Have students download 3DMD AR EDU app</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Navigate to FGIK → Transferring Models section</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Scan individual foam nucleotides to see:</a:t>
            </a:r>
            <a:endParaRPr/>
          </a:p>
          <a:p>
            <a:pPr indent="-142240" lvl="1" marL="342900" rtl="0" algn="l">
              <a:lnSpc>
                <a:spcPct val="100000"/>
              </a:lnSpc>
              <a:spcBef>
                <a:spcPts val="500"/>
              </a:spcBef>
              <a:spcAft>
                <a:spcPts val="0"/>
              </a:spcAft>
              <a:buClr>
                <a:schemeClr val="dk1"/>
              </a:buClr>
              <a:buSzPct val="100000"/>
              <a:buChar char="○"/>
            </a:pPr>
            <a:r>
              <a:rPr lang="en" sz="1200">
                <a:latin typeface="Open Sans"/>
                <a:ea typeface="Open Sans"/>
                <a:cs typeface="Open Sans"/>
                <a:sym typeface="Open Sans"/>
              </a:rPr>
              <a:t>Cartoon representation</a:t>
            </a:r>
            <a:endParaRPr/>
          </a:p>
          <a:p>
            <a:pPr indent="-142240" lvl="1" marL="342900" rtl="0" algn="l">
              <a:lnSpc>
                <a:spcPct val="100000"/>
              </a:lnSpc>
              <a:spcBef>
                <a:spcPts val="500"/>
              </a:spcBef>
              <a:spcAft>
                <a:spcPts val="0"/>
              </a:spcAft>
              <a:buClr>
                <a:schemeClr val="dk1"/>
              </a:buClr>
              <a:buSzPct val="100000"/>
              <a:buChar char="○"/>
            </a:pPr>
            <a:r>
              <a:rPr lang="en" sz="1200">
                <a:latin typeface="Open Sans"/>
                <a:ea typeface="Open Sans"/>
                <a:cs typeface="Open Sans"/>
                <a:sym typeface="Open Sans"/>
              </a:rPr>
              <a:t>Ball &amp; stick model</a:t>
            </a:r>
            <a:endParaRPr/>
          </a:p>
          <a:p>
            <a:pPr indent="-142240" lvl="1" marL="342900" rtl="0" algn="l">
              <a:lnSpc>
                <a:spcPct val="100000"/>
              </a:lnSpc>
              <a:spcBef>
                <a:spcPts val="500"/>
              </a:spcBef>
              <a:spcAft>
                <a:spcPts val="0"/>
              </a:spcAft>
              <a:buClr>
                <a:schemeClr val="dk1"/>
              </a:buClr>
              <a:buSzPct val="100000"/>
              <a:buChar char="○"/>
            </a:pPr>
            <a:r>
              <a:rPr lang="en" sz="1200">
                <a:latin typeface="Open Sans"/>
                <a:ea typeface="Open Sans"/>
                <a:cs typeface="Open Sans"/>
                <a:sym typeface="Open Sans"/>
              </a:rPr>
              <a:t>Chemical structure diagram</a:t>
            </a:r>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Recommended for:</a:t>
            </a:r>
            <a:endParaRPr/>
          </a:p>
          <a:p>
            <a:pPr indent="-154940" lvl="0" marL="177800" rtl="0" algn="l">
              <a:lnSpc>
                <a:spcPct val="100000"/>
              </a:lnSpc>
              <a:spcBef>
                <a:spcPts val="500"/>
              </a:spcBef>
              <a:spcAft>
                <a:spcPts val="0"/>
              </a:spcAft>
              <a:buClr>
                <a:schemeClr val="dk1"/>
              </a:buClr>
              <a:buSzPct val="100000"/>
              <a:buChar char="•"/>
            </a:pPr>
            <a:r>
              <a:rPr lang="en">
                <a:latin typeface="Open Sans"/>
                <a:ea typeface="Open Sans"/>
                <a:cs typeface="Open Sans"/>
                <a:sym typeface="Open Sans"/>
              </a:rPr>
              <a:t>Gen Bio honors students (optional extension)</a:t>
            </a:r>
            <a:endParaRPr/>
          </a:p>
          <a:p>
            <a:pPr indent="-154940" lvl="0" marL="177800" rtl="0" algn="l">
              <a:lnSpc>
                <a:spcPct val="100000"/>
              </a:lnSpc>
              <a:spcBef>
                <a:spcPts val="500"/>
              </a:spcBef>
              <a:spcAft>
                <a:spcPts val="0"/>
              </a:spcAft>
              <a:buClr>
                <a:schemeClr val="dk1"/>
              </a:buClr>
              <a:buSzPct val="100000"/>
              <a:buChar char="•"/>
            </a:pPr>
            <a:r>
              <a:rPr lang="en">
                <a:latin typeface="Open Sans"/>
                <a:ea typeface="Open Sans"/>
                <a:cs typeface="Open Sans"/>
                <a:sym typeface="Open Sans"/>
              </a:rPr>
              <a:t>Visual learners who benefit from multiple representations</a:t>
            </a:r>
            <a:endParaRPr/>
          </a:p>
          <a:p>
            <a:pPr indent="-154940" lvl="0" marL="177800" rtl="0" algn="l">
              <a:lnSpc>
                <a:spcPct val="100000"/>
              </a:lnSpc>
              <a:spcBef>
                <a:spcPts val="500"/>
              </a:spcBef>
              <a:spcAft>
                <a:spcPts val="0"/>
              </a:spcAft>
              <a:buClr>
                <a:schemeClr val="dk1"/>
              </a:buClr>
              <a:buSzPct val="100000"/>
              <a:buChar char="•"/>
            </a:pPr>
            <a:r>
              <a:rPr lang="en">
                <a:latin typeface="Open Sans"/>
                <a:ea typeface="Open Sans"/>
                <a:cs typeface="Open Sans"/>
                <a:sym typeface="Open Sans"/>
              </a:rPr>
              <a:t>Students struggling to connect foam model to molecular reality</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Time Allocation: </a:t>
            </a:r>
            <a:endParaRPr/>
          </a:p>
          <a:p>
            <a:pPr indent="0" lvl="0" marL="0" rtl="0" algn="l">
              <a:lnSpc>
                <a:spcPct val="100000"/>
              </a:lnSpc>
              <a:spcBef>
                <a:spcPts val="500"/>
              </a:spcBef>
              <a:spcAft>
                <a:spcPts val="0"/>
              </a:spcAft>
              <a:buClr>
                <a:schemeClr val="dk1"/>
              </a:buClr>
              <a:buSzPct val="100000"/>
              <a:buNone/>
            </a:pPr>
            <a:r>
              <a:rPr lang="en">
                <a:latin typeface="Open Sans"/>
                <a:ea typeface="Open Sans"/>
                <a:cs typeface="Open Sans"/>
                <a:sym typeface="Open Sans"/>
              </a:rPr>
              <a:t>10-15 minutes if using AR extension</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0"/>
              </a:spcAft>
              <a:buClr>
                <a:schemeClr val="dk1"/>
              </a:buClr>
              <a:buSzPct val="100000"/>
              <a:buNone/>
            </a:pPr>
            <a:r>
              <a:t/>
            </a:r>
            <a:endParaRPr/>
          </a:p>
        </p:txBody>
      </p:sp>
      <p:sp>
        <p:nvSpPr>
          <p:cNvPr id="958" name="Google Shape;958;p138"/>
          <p:cNvSpPr txBox="1"/>
          <p:nvPr/>
        </p:nvSpPr>
        <p:spPr>
          <a:xfrm>
            <a:off x="4083344" y="264857"/>
            <a:ext cx="5143200" cy="311700"/>
          </a:xfrm>
          <a:prstGeom prst="rect">
            <a:avLst/>
          </a:prstGeom>
          <a:noFill/>
          <a:ln>
            <a:noFill/>
          </a:ln>
        </p:spPr>
        <p:txBody>
          <a:bodyPr anchorCtr="0" anchor="t" bIns="34275" lIns="68575" spcFirstLastPara="1" rIns="68575" wrap="square" tIns="34275">
            <a:spAutoFit/>
          </a:bodyPr>
          <a:lstStyle/>
          <a:p>
            <a:pPr indent="0" lvl="0" marL="0" marR="0" rtl="0" algn="l">
              <a:lnSpc>
                <a:spcPct val="75000"/>
              </a:lnSpc>
              <a:spcBef>
                <a:spcPts val="0"/>
              </a:spcBef>
              <a:spcAft>
                <a:spcPts val="0"/>
              </a:spcAft>
              <a:buNone/>
            </a:pPr>
            <a:r>
              <a:rPr b="1" i="1" lang="en" sz="2100">
                <a:solidFill>
                  <a:schemeClr val="lt1"/>
                </a:solidFill>
                <a:latin typeface="Calibri"/>
                <a:ea typeface="Calibri"/>
                <a:cs typeface="Calibri"/>
                <a:sym typeface="Calibri"/>
              </a:rPr>
              <a:t>Augmented Reality Nucleotide Exploration</a:t>
            </a:r>
            <a:endParaRPr sz="1100"/>
          </a:p>
        </p:txBody>
      </p:sp>
      <p:pic>
        <p:nvPicPr>
          <p:cNvPr id="959" name="Google Shape;959;p138"/>
          <p:cNvPicPr preferRelativeResize="0"/>
          <p:nvPr/>
        </p:nvPicPr>
        <p:blipFill rotWithShape="1">
          <a:blip r:embed="rId3">
            <a:alphaModFix/>
          </a:blip>
          <a:srcRect b="31077" l="0" r="0" t="0"/>
          <a:stretch/>
        </p:blipFill>
        <p:spPr>
          <a:xfrm>
            <a:off x="6871830" y="3043292"/>
            <a:ext cx="1770972" cy="2100208"/>
          </a:xfrm>
          <a:prstGeom prst="rect">
            <a:avLst/>
          </a:prstGeom>
          <a:noFill/>
          <a:ln>
            <a:noFill/>
          </a:ln>
        </p:spPr>
      </p:pic>
      <p:pic>
        <p:nvPicPr>
          <p:cNvPr id="960" name="Google Shape;960;p138"/>
          <p:cNvPicPr preferRelativeResize="0"/>
          <p:nvPr/>
        </p:nvPicPr>
        <p:blipFill rotWithShape="1">
          <a:blip r:embed="rId3">
            <a:alphaModFix/>
          </a:blip>
          <a:srcRect b="31077" l="0" r="0" t="0"/>
          <a:stretch/>
        </p:blipFill>
        <p:spPr>
          <a:xfrm>
            <a:off x="4836235" y="3043292"/>
            <a:ext cx="1770972" cy="2100208"/>
          </a:xfrm>
          <a:prstGeom prst="rect">
            <a:avLst/>
          </a:prstGeom>
          <a:noFill/>
          <a:ln>
            <a:noFill/>
          </a:ln>
        </p:spPr>
      </p:pic>
      <p:pic>
        <p:nvPicPr>
          <p:cNvPr id="961" name="Google Shape;961;p138"/>
          <p:cNvPicPr preferRelativeResize="0"/>
          <p:nvPr/>
        </p:nvPicPr>
        <p:blipFill rotWithShape="1">
          <a:blip r:embed="rId4">
            <a:alphaModFix/>
          </a:blip>
          <a:srcRect b="44812" l="0" r="0" t="0"/>
          <a:stretch/>
        </p:blipFill>
        <p:spPr>
          <a:xfrm>
            <a:off x="4961312" y="3313884"/>
            <a:ext cx="1529421" cy="182961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66" name="Shape 966"/>
        <p:cNvGrpSpPr/>
        <p:nvPr/>
      </p:nvGrpSpPr>
      <p:grpSpPr>
        <a:xfrm>
          <a:off x="0" y="0"/>
          <a:ext cx="0" cy="0"/>
          <a:chOff x="0" y="0"/>
          <a:chExt cx="0" cy="0"/>
        </a:xfrm>
      </p:grpSpPr>
      <p:sp>
        <p:nvSpPr>
          <p:cNvPr id="967" name="Google Shape;967;p139"/>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968" name="Google Shape;968;p139"/>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Build a DNA Strand</a:t>
            </a:r>
            <a:endParaRPr/>
          </a:p>
        </p:txBody>
      </p:sp>
      <p:sp>
        <p:nvSpPr>
          <p:cNvPr id="969" name="Google Shape;969;p139"/>
          <p:cNvSpPr txBox="1"/>
          <p:nvPr>
            <p:ph idx="2" type="body"/>
          </p:nvPr>
        </p:nvSpPr>
        <p:spPr>
          <a:xfrm>
            <a:off x="4704141" y="1634468"/>
            <a:ext cx="3978300" cy="1893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t>Connect nucleotides into a chain. </a:t>
            </a:r>
            <a:endParaRPr/>
          </a:p>
          <a:p>
            <a:pPr indent="-177800" lvl="0" marL="177800" rtl="0" algn="l">
              <a:lnSpc>
                <a:spcPct val="100000"/>
              </a:lnSpc>
              <a:spcBef>
                <a:spcPts val="500"/>
              </a:spcBef>
              <a:spcAft>
                <a:spcPts val="0"/>
              </a:spcAft>
              <a:buClr>
                <a:schemeClr val="dk1"/>
              </a:buClr>
              <a:buSzPts val="1400"/>
              <a:buFont typeface="Arial"/>
              <a:buChar char="•"/>
            </a:pPr>
            <a:r>
              <a:rPr lang="en" sz="1400"/>
              <a:t>Connect the arrow ends together (this is the </a:t>
            </a:r>
            <a:r>
              <a:rPr b="1" lang="en" sz="1400">
                <a:solidFill>
                  <a:srgbClr val="D200B9"/>
                </a:solidFill>
              </a:rPr>
              <a:t>backbone</a:t>
            </a:r>
            <a:r>
              <a:rPr lang="en" sz="1400"/>
              <a:t>) </a:t>
            </a:r>
            <a:endParaRPr/>
          </a:p>
          <a:p>
            <a:pPr indent="-177800" lvl="0" marL="177800" rtl="0" algn="l">
              <a:lnSpc>
                <a:spcPct val="100000"/>
              </a:lnSpc>
              <a:spcBef>
                <a:spcPts val="500"/>
              </a:spcBef>
              <a:spcAft>
                <a:spcPts val="0"/>
              </a:spcAft>
              <a:buClr>
                <a:schemeClr val="dk1"/>
              </a:buClr>
              <a:buSzPts val="1400"/>
              <a:buFont typeface="Arial"/>
              <a:buChar char="•"/>
            </a:pPr>
            <a:r>
              <a:rPr lang="en" sz="1400"/>
              <a:t>Make a strand that is 6-8 nucleotides long </a:t>
            </a:r>
            <a:endParaRPr/>
          </a:p>
          <a:p>
            <a:pPr indent="-177800" lvl="0" marL="177800" rtl="0" algn="l">
              <a:lnSpc>
                <a:spcPct val="100000"/>
              </a:lnSpc>
              <a:spcBef>
                <a:spcPts val="500"/>
              </a:spcBef>
              <a:spcAft>
                <a:spcPts val="0"/>
              </a:spcAft>
              <a:buClr>
                <a:schemeClr val="dk1"/>
              </a:buClr>
              <a:buSzPts val="1400"/>
              <a:buFont typeface="Arial"/>
              <a:buChar char="•"/>
            </a:pPr>
            <a:r>
              <a:rPr lang="en" sz="1400"/>
              <a:t>Use a variety of colors in any order you choose</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rgbClr val="1CA64A"/>
              </a:buClr>
              <a:buSzPts val="1400"/>
              <a:buNone/>
            </a:pPr>
            <a:r>
              <a:rPr b="1" lang="en" sz="1400">
                <a:solidFill>
                  <a:srgbClr val="1CA64A"/>
                </a:solidFill>
              </a:rPr>
              <a:t>Why might the order be important?</a:t>
            </a:r>
            <a:endParaRPr/>
          </a:p>
          <a:p>
            <a:pPr indent="0" lvl="0" marL="0" rtl="0" algn="l">
              <a:lnSpc>
                <a:spcPct val="100000"/>
              </a:lnSpc>
              <a:spcBef>
                <a:spcPts val="500"/>
              </a:spcBef>
              <a:spcAft>
                <a:spcPts val="0"/>
              </a:spcAft>
              <a:buClr>
                <a:srgbClr val="1CA64A"/>
              </a:buClr>
              <a:buSzPts val="1400"/>
              <a:buNone/>
            </a:pPr>
            <a:r>
              <a:rPr b="1" lang="en" sz="1400">
                <a:solidFill>
                  <a:srgbClr val="1CA64A"/>
                </a:solidFill>
              </a:rPr>
              <a:t>What do you think happens next</a:t>
            </a:r>
            <a:r>
              <a:rPr b="1" lang="en">
                <a:solidFill>
                  <a:srgbClr val="1CA64A"/>
                </a:solidFill>
              </a:rPr>
              <a:t>?</a:t>
            </a:r>
            <a:endParaRPr/>
          </a:p>
        </p:txBody>
      </p:sp>
      <p:pic>
        <p:nvPicPr>
          <p:cNvPr id="970" name="Google Shape;970;p139"/>
          <p:cNvPicPr preferRelativeResize="0"/>
          <p:nvPr/>
        </p:nvPicPr>
        <p:blipFill rotWithShape="1">
          <a:blip r:embed="rId3">
            <a:alphaModFix/>
          </a:blip>
          <a:srcRect b="0" l="0" r="0" t="0"/>
          <a:stretch/>
        </p:blipFill>
        <p:spPr>
          <a:xfrm rot="60826">
            <a:off x="1970753" y="1879279"/>
            <a:ext cx="626486" cy="550542"/>
          </a:xfrm>
          <a:prstGeom prst="rect">
            <a:avLst/>
          </a:prstGeom>
          <a:noFill/>
          <a:ln>
            <a:noFill/>
          </a:ln>
          <a:effectLst>
            <a:outerShdw blurRad="35203" rotWithShape="0" algn="bl" dir="5400000" dist="15646">
              <a:srgbClr val="000000">
                <a:alpha val="80000"/>
              </a:srgbClr>
            </a:outerShdw>
          </a:effectLst>
        </p:spPr>
      </p:pic>
      <p:pic>
        <p:nvPicPr>
          <p:cNvPr id="971" name="Google Shape;971;p139"/>
          <p:cNvPicPr preferRelativeResize="0"/>
          <p:nvPr/>
        </p:nvPicPr>
        <p:blipFill rotWithShape="1">
          <a:blip r:embed="rId4">
            <a:alphaModFix/>
          </a:blip>
          <a:srcRect b="0" l="0" r="0" t="0"/>
          <a:stretch/>
        </p:blipFill>
        <p:spPr>
          <a:xfrm rot="-116515">
            <a:off x="2848129" y="1965752"/>
            <a:ext cx="622052" cy="550267"/>
          </a:xfrm>
          <a:prstGeom prst="rect">
            <a:avLst/>
          </a:prstGeom>
          <a:noFill/>
          <a:ln>
            <a:noFill/>
          </a:ln>
          <a:effectLst>
            <a:outerShdw blurRad="35203" rotWithShape="0" algn="bl" dir="5400000" dist="15646">
              <a:srgbClr val="000000">
                <a:alpha val="80000"/>
              </a:srgbClr>
            </a:outerShdw>
          </a:effectLst>
        </p:spPr>
      </p:pic>
      <p:pic>
        <p:nvPicPr>
          <p:cNvPr id="972" name="Google Shape;972;p139"/>
          <p:cNvPicPr preferRelativeResize="0"/>
          <p:nvPr/>
        </p:nvPicPr>
        <p:blipFill rotWithShape="1">
          <a:blip r:embed="rId5">
            <a:alphaModFix/>
          </a:blip>
          <a:srcRect b="0" l="0" r="0" t="0"/>
          <a:stretch/>
        </p:blipFill>
        <p:spPr>
          <a:xfrm>
            <a:off x="3862708" y="1566870"/>
            <a:ext cx="681073" cy="587684"/>
          </a:xfrm>
          <a:prstGeom prst="rect">
            <a:avLst/>
          </a:prstGeom>
          <a:noFill/>
          <a:ln>
            <a:noFill/>
          </a:ln>
          <a:effectLst>
            <a:outerShdw blurRad="35203" rotWithShape="0" algn="bl" dir="5400000" dist="15646">
              <a:srgbClr val="000000">
                <a:alpha val="80000"/>
              </a:srgbClr>
            </a:outerShdw>
          </a:effectLst>
        </p:spPr>
      </p:pic>
      <p:pic>
        <p:nvPicPr>
          <p:cNvPr id="973" name="Google Shape;973;p139"/>
          <p:cNvPicPr preferRelativeResize="0"/>
          <p:nvPr/>
        </p:nvPicPr>
        <p:blipFill rotWithShape="1">
          <a:blip r:embed="rId6">
            <a:alphaModFix/>
          </a:blip>
          <a:srcRect b="0" l="0" r="0" t="0"/>
          <a:stretch/>
        </p:blipFill>
        <p:spPr>
          <a:xfrm rot="-20556">
            <a:off x="3356599" y="3804555"/>
            <a:ext cx="655589" cy="605816"/>
          </a:xfrm>
          <a:prstGeom prst="rect">
            <a:avLst/>
          </a:prstGeom>
          <a:noFill/>
          <a:ln>
            <a:noFill/>
          </a:ln>
          <a:effectLst>
            <a:outerShdw blurRad="35203" rotWithShape="0" algn="bl" dir="5400000" dist="15646">
              <a:srgbClr val="000000">
                <a:alpha val="80000"/>
              </a:srgbClr>
            </a:outerShdw>
          </a:effectLst>
        </p:spPr>
      </p:pic>
      <p:pic>
        <p:nvPicPr>
          <p:cNvPr id="974" name="Google Shape;974;p139"/>
          <p:cNvPicPr preferRelativeResize="0"/>
          <p:nvPr/>
        </p:nvPicPr>
        <p:blipFill rotWithShape="1">
          <a:blip r:embed="rId3">
            <a:alphaModFix/>
          </a:blip>
          <a:srcRect b="0" l="0" r="0" t="0"/>
          <a:stretch/>
        </p:blipFill>
        <p:spPr>
          <a:xfrm rot="60826">
            <a:off x="1435543" y="2865301"/>
            <a:ext cx="626486" cy="550542"/>
          </a:xfrm>
          <a:prstGeom prst="rect">
            <a:avLst/>
          </a:prstGeom>
          <a:noFill/>
          <a:ln>
            <a:noFill/>
          </a:ln>
          <a:effectLst>
            <a:outerShdw blurRad="35203" rotWithShape="0" algn="bl" dir="5400000" dist="15646">
              <a:srgbClr val="000000">
                <a:alpha val="80000"/>
              </a:srgbClr>
            </a:outerShdw>
          </a:effectLst>
        </p:spPr>
      </p:pic>
      <p:pic>
        <p:nvPicPr>
          <p:cNvPr id="975" name="Google Shape;975;p139"/>
          <p:cNvPicPr preferRelativeResize="0"/>
          <p:nvPr/>
        </p:nvPicPr>
        <p:blipFill rotWithShape="1">
          <a:blip r:embed="rId4">
            <a:alphaModFix/>
          </a:blip>
          <a:srcRect b="0" l="0" r="0" t="0"/>
          <a:stretch/>
        </p:blipFill>
        <p:spPr>
          <a:xfrm rot="-116515">
            <a:off x="1646158" y="3851678"/>
            <a:ext cx="622052" cy="550267"/>
          </a:xfrm>
          <a:prstGeom prst="rect">
            <a:avLst/>
          </a:prstGeom>
          <a:noFill/>
          <a:ln>
            <a:noFill/>
          </a:ln>
          <a:effectLst>
            <a:outerShdw blurRad="35203" rotWithShape="0" algn="bl" dir="5400000" dist="15646">
              <a:srgbClr val="000000">
                <a:alpha val="80000"/>
              </a:srgbClr>
            </a:outerShdw>
          </a:effectLst>
        </p:spPr>
      </p:pic>
      <p:pic>
        <p:nvPicPr>
          <p:cNvPr id="976" name="Google Shape;976;p139"/>
          <p:cNvPicPr preferRelativeResize="0"/>
          <p:nvPr/>
        </p:nvPicPr>
        <p:blipFill rotWithShape="1">
          <a:blip r:embed="rId5">
            <a:alphaModFix/>
          </a:blip>
          <a:srcRect b="0" l="0" r="0" t="0"/>
          <a:stretch/>
        </p:blipFill>
        <p:spPr>
          <a:xfrm>
            <a:off x="2438376" y="1113652"/>
            <a:ext cx="681073" cy="587684"/>
          </a:xfrm>
          <a:prstGeom prst="rect">
            <a:avLst/>
          </a:prstGeom>
          <a:noFill/>
          <a:ln>
            <a:noFill/>
          </a:ln>
          <a:effectLst>
            <a:outerShdw blurRad="35203" rotWithShape="0" algn="bl" dir="5400000" dist="15646">
              <a:srgbClr val="000000">
                <a:alpha val="80000"/>
              </a:srgbClr>
            </a:outerShdw>
          </a:effectLst>
        </p:spPr>
      </p:pic>
      <p:pic>
        <p:nvPicPr>
          <p:cNvPr id="977" name="Google Shape;977;p139"/>
          <p:cNvPicPr preferRelativeResize="0"/>
          <p:nvPr/>
        </p:nvPicPr>
        <p:blipFill rotWithShape="1">
          <a:blip r:embed="rId6">
            <a:alphaModFix/>
          </a:blip>
          <a:srcRect b="0" l="0" r="0" t="0"/>
          <a:stretch/>
        </p:blipFill>
        <p:spPr>
          <a:xfrm rot="-20556">
            <a:off x="3503200" y="2454754"/>
            <a:ext cx="655589" cy="605816"/>
          </a:xfrm>
          <a:prstGeom prst="rect">
            <a:avLst/>
          </a:prstGeom>
          <a:noFill/>
          <a:ln>
            <a:noFill/>
          </a:ln>
          <a:effectLst>
            <a:outerShdw blurRad="35203" rotWithShape="0" algn="bl" dir="5400000" dist="15646">
              <a:srgbClr val="000000">
                <a:alpha val="80000"/>
              </a:srgbClr>
            </a:outerShdw>
          </a:effectLst>
        </p:spPr>
      </p:pic>
      <p:pic>
        <p:nvPicPr>
          <p:cNvPr id="978" name="Google Shape;978;p139"/>
          <p:cNvPicPr preferRelativeResize="0"/>
          <p:nvPr/>
        </p:nvPicPr>
        <p:blipFill rotWithShape="1">
          <a:blip r:embed="rId3">
            <a:alphaModFix/>
          </a:blip>
          <a:srcRect b="0" l="0" r="0" t="0"/>
          <a:stretch/>
        </p:blipFill>
        <p:spPr>
          <a:xfrm rot="60826">
            <a:off x="2560577" y="3604259"/>
            <a:ext cx="626486" cy="550542"/>
          </a:xfrm>
          <a:prstGeom prst="rect">
            <a:avLst/>
          </a:prstGeom>
          <a:noFill/>
          <a:ln>
            <a:noFill/>
          </a:ln>
          <a:effectLst>
            <a:outerShdw blurRad="35203" rotWithShape="0" algn="bl" dir="5400000" dist="15646">
              <a:srgbClr val="000000">
                <a:alpha val="80000"/>
              </a:srgbClr>
            </a:outerShdw>
          </a:effectLst>
        </p:spPr>
      </p:pic>
      <p:pic>
        <p:nvPicPr>
          <p:cNvPr id="979" name="Google Shape;979;p139"/>
          <p:cNvPicPr preferRelativeResize="0"/>
          <p:nvPr/>
        </p:nvPicPr>
        <p:blipFill rotWithShape="1">
          <a:blip r:embed="rId4">
            <a:alphaModFix/>
          </a:blip>
          <a:srcRect b="0" l="0" r="0" t="0"/>
          <a:stretch/>
        </p:blipFill>
        <p:spPr>
          <a:xfrm rot="-116515">
            <a:off x="3789330" y="3194444"/>
            <a:ext cx="622052" cy="550267"/>
          </a:xfrm>
          <a:prstGeom prst="rect">
            <a:avLst/>
          </a:prstGeom>
          <a:noFill/>
          <a:ln>
            <a:noFill/>
          </a:ln>
          <a:effectLst>
            <a:outerShdw blurRad="35203" rotWithShape="0" algn="bl" dir="5400000" dist="15646">
              <a:srgbClr val="000000">
                <a:alpha val="80000"/>
              </a:srgbClr>
            </a:outerShdw>
          </a:effectLst>
        </p:spPr>
      </p:pic>
      <p:pic>
        <p:nvPicPr>
          <p:cNvPr id="980" name="Google Shape;980;p139"/>
          <p:cNvPicPr preferRelativeResize="0"/>
          <p:nvPr/>
        </p:nvPicPr>
        <p:blipFill rotWithShape="1">
          <a:blip r:embed="rId5">
            <a:alphaModFix/>
          </a:blip>
          <a:srcRect b="0" l="0" r="0" t="0"/>
          <a:stretch/>
        </p:blipFill>
        <p:spPr>
          <a:xfrm rot="-113469">
            <a:off x="2650442" y="2768738"/>
            <a:ext cx="681075" cy="587681"/>
          </a:xfrm>
          <a:prstGeom prst="rect">
            <a:avLst/>
          </a:prstGeom>
          <a:noFill/>
          <a:ln>
            <a:noFill/>
          </a:ln>
          <a:effectLst>
            <a:outerShdw blurRad="35203" rotWithShape="0" algn="bl" dir="5400000" dist="15646">
              <a:srgbClr val="000000">
                <a:alpha val="80000"/>
              </a:srgbClr>
            </a:outerShdw>
          </a:effectLst>
        </p:spPr>
      </p:pic>
      <p:pic>
        <p:nvPicPr>
          <p:cNvPr id="981" name="Google Shape;981;p139"/>
          <p:cNvPicPr preferRelativeResize="0"/>
          <p:nvPr/>
        </p:nvPicPr>
        <p:blipFill rotWithShape="1">
          <a:blip r:embed="rId6">
            <a:alphaModFix/>
          </a:blip>
          <a:srcRect b="0" l="0" r="0" t="0"/>
          <a:stretch/>
        </p:blipFill>
        <p:spPr>
          <a:xfrm rot="-20556">
            <a:off x="1320141" y="1217047"/>
            <a:ext cx="655589" cy="605816"/>
          </a:xfrm>
          <a:prstGeom prst="rect">
            <a:avLst/>
          </a:prstGeom>
          <a:noFill/>
          <a:ln>
            <a:noFill/>
          </a:ln>
          <a:effectLst>
            <a:outerShdw blurRad="35203" rotWithShape="0" algn="bl" dir="5400000" dist="15646">
              <a:srgbClr val="000000">
                <a:alpha val="8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86" name="Shape 986"/>
        <p:cNvGrpSpPr/>
        <p:nvPr/>
      </p:nvGrpSpPr>
      <p:grpSpPr>
        <a:xfrm>
          <a:off x="0" y="0"/>
          <a:ext cx="0" cy="0"/>
          <a:chOff x="0" y="0"/>
          <a:chExt cx="0" cy="0"/>
        </a:xfrm>
      </p:grpSpPr>
      <p:pic>
        <p:nvPicPr>
          <p:cNvPr id="987" name="Google Shape;987;p140"/>
          <p:cNvPicPr preferRelativeResize="0"/>
          <p:nvPr/>
        </p:nvPicPr>
        <p:blipFill rotWithShape="1">
          <a:blip r:embed="rId3">
            <a:alphaModFix/>
          </a:blip>
          <a:srcRect b="0" l="0" r="0" t="0"/>
          <a:stretch/>
        </p:blipFill>
        <p:spPr>
          <a:xfrm>
            <a:off x="3578694" y="3404282"/>
            <a:ext cx="626485" cy="550540"/>
          </a:xfrm>
          <a:prstGeom prst="rect">
            <a:avLst/>
          </a:prstGeom>
          <a:noFill/>
          <a:ln>
            <a:noFill/>
          </a:ln>
          <a:effectLst>
            <a:outerShdw blurRad="35203" rotWithShape="0" algn="bl" dir="5400000" dist="15646">
              <a:srgbClr val="000000">
                <a:alpha val="80000"/>
              </a:srgbClr>
            </a:outerShdw>
          </a:effectLst>
        </p:spPr>
      </p:pic>
      <p:pic>
        <p:nvPicPr>
          <p:cNvPr id="988" name="Google Shape;988;p140"/>
          <p:cNvPicPr preferRelativeResize="0"/>
          <p:nvPr/>
        </p:nvPicPr>
        <p:blipFill rotWithShape="1">
          <a:blip r:embed="rId4">
            <a:alphaModFix/>
          </a:blip>
          <a:srcRect b="0" l="0" r="0" t="0"/>
          <a:stretch/>
        </p:blipFill>
        <p:spPr>
          <a:xfrm rot="-20556">
            <a:off x="3164659" y="3362693"/>
            <a:ext cx="655589" cy="605816"/>
          </a:xfrm>
          <a:prstGeom prst="rect">
            <a:avLst/>
          </a:prstGeom>
          <a:noFill/>
          <a:ln>
            <a:noFill/>
          </a:ln>
          <a:effectLst>
            <a:outerShdw blurRad="35203" rotWithShape="0" algn="bl" dir="5400000" dist="15646">
              <a:srgbClr val="000000">
                <a:alpha val="80000"/>
              </a:srgbClr>
            </a:outerShdw>
          </a:effectLst>
        </p:spPr>
      </p:pic>
      <p:pic>
        <p:nvPicPr>
          <p:cNvPr id="989" name="Google Shape;989;p140"/>
          <p:cNvPicPr preferRelativeResize="0"/>
          <p:nvPr/>
        </p:nvPicPr>
        <p:blipFill rotWithShape="1">
          <a:blip r:embed="rId5">
            <a:alphaModFix/>
          </a:blip>
          <a:srcRect b="0" l="0" r="0" t="0"/>
          <a:stretch/>
        </p:blipFill>
        <p:spPr>
          <a:xfrm>
            <a:off x="2755183" y="3404960"/>
            <a:ext cx="659201" cy="568812"/>
          </a:xfrm>
          <a:prstGeom prst="rect">
            <a:avLst/>
          </a:prstGeom>
          <a:noFill/>
          <a:ln>
            <a:noFill/>
          </a:ln>
          <a:effectLst>
            <a:outerShdw blurRad="35203" rotWithShape="0" algn="bl" dir="5400000" dist="15646">
              <a:srgbClr val="000000">
                <a:alpha val="80000"/>
              </a:srgbClr>
            </a:outerShdw>
          </a:effectLst>
        </p:spPr>
      </p:pic>
      <p:pic>
        <p:nvPicPr>
          <p:cNvPr id="990" name="Google Shape;990;p140"/>
          <p:cNvPicPr preferRelativeResize="0"/>
          <p:nvPr/>
        </p:nvPicPr>
        <p:blipFill rotWithShape="1">
          <a:blip r:embed="rId6">
            <a:alphaModFix/>
          </a:blip>
          <a:srcRect b="0" l="0" r="0" t="0"/>
          <a:stretch/>
        </p:blipFill>
        <p:spPr>
          <a:xfrm>
            <a:off x="2384465" y="3412223"/>
            <a:ext cx="622053" cy="550269"/>
          </a:xfrm>
          <a:prstGeom prst="rect">
            <a:avLst/>
          </a:prstGeom>
          <a:noFill/>
          <a:ln>
            <a:noFill/>
          </a:ln>
          <a:effectLst>
            <a:outerShdw blurRad="35203" rotWithShape="0" algn="bl" dir="5400000" dist="15646">
              <a:srgbClr val="000000">
                <a:alpha val="80000"/>
              </a:srgbClr>
            </a:outerShdw>
          </a:effectLst>
        </p:spPr>
      </p:pic>
      <p:pic>
        <p:nvPicPr>
          <p:cNvPr id="991" name="Google Shape;991;p140"/>
          <p:cNvPicPr preferRelativeResize="0"/>
          <p:nvPr/>
        </p:nvPicPr>
        <p:blipFill rotWithShape="1">
          <a:blip r:embed="rId5">
            <a:alphaModFix/>
          </a:blip>
          <a:srcRect b="0" l="0" r="0" t="0"/>
          <a:stretch/>
        </p:blipFill>
        <p:spPr>
          <a:xfrm>
            <a:off x="1950789" y="3415445"/>
            <a:ext cx="659201" cy="568812"/>
          </a:xfrm>
          <a:prstGeom prst="rect">
            <a:avLst/>
          </a:prstGeom>
          <a:noFill/>
          <a:ln>
            <a:noFill/>
          </a:ln>
          <a:effectLst>
            <a:outerShdw blurRad="35203" rotWithShape="0" algn="bl" dir="5400000" dist="15646">
              <a:srgbClr val="000000">
                <a:alpha val="80000"/>
              </a:srgbClr>
            </a:outerShdw>
          </a:effectLst>
        </p:spPr>
      </p:pic>
      <p:sp>
        <p:nvSpPr>
          <p:cNvPr id="992" name="Google Shape;992;p140"/>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993" name="Google Shape;993;p140"/>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Add the Matching Strand</a:t>
            </a:r>
            <a:endParaRPr/>
          </a:p>
        </p:txBody>
      </p:sp>
      <p:sp>
        <p:nvSpPr>
          <p:cNvPr id="994" name="Google Shape;994;p140"/>
          <p:cNvSpPr txBox="1"/>
          <p:nvPr>
            <p:ph idx="2" type="body"/>
          </p:nvPr>
        </p:nvSpPr>
        <p:spPr>
          <a:xfrm>
            <a:off x="4704141" y="1634468"/>
            <a:ext cx="3978300" cy="31677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t>Now build a matching strand that pairs with your first strand</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rgbClr val="1CA64A"/>
              </a:buClr>
              <a:buSzPts val="1400"/>
              <a:buNone/>
            </a:pPr>
            <a:r>
              <a:rPr b="1" lang="en" sz="1400">
                <a:solidFill>
                  <a:srgbClr val="1CA64A"/>
                </a:solidFill>
              </a:rPr>
              <a:t>How do they fit together?</a:t>
            </a:r>
            <a:endParaRPr/>
          </a:p>
          <a:p>
            <a:pPr indent="0" lvl="0" marL="0" rtl="0" algn="l">
              <a:lnSpc>
                <a:spcPct val="100000"/>
              </a:lnSpc>
              <a:spcBef>
                <a:spcPts val="500"/>
              </a:spcBef>
              <a:spcAft>
                <a:spcPts val="0"/>
              </a:spcAft>
              <a:buClr>
                <a:srgbClr val="1CA64A"/>
              </a:buClr>
              <a:buSzPts val="1400"/>
              <a:buNone/>
            </a:pPr>
            <a:r>
              <a:rPr b="1" lang="en" sz="1400">
                <a:solidFill>
                  <a:srgbClr val="1CA64A"/>
                </a:solidFill>
              </a:rPr>
              <a:t>Can you assemble any sequence?</a:t>
            </a:r>
            <a:endParaRPr/>
          </a:p>
          <a:p>
            <a:pPr indent="0" lvl="0" marL="0" rtl="0" algn="l">
              <a:lnSpc>
                <a:spcPct val="100000"/>
              </a:lnSpc>
              <a:spcBef>
                <a:spcPts val="500"/>
              </a:spcBef>
              <a:spcAft>
                <a:spcPts val="0"/>
              </a:spcAft>
              <a:buClr>
                <a:schemeClr val="dk1"/>
              </a:buClr>
              <a:buSzPts val="1400"/>
              <a:buNone/>
            </a:pPr>
            <a:r>
              <a:t/>
            </a:r>
            <a:endParaRPr b="1" sz="1400">
              <a:solidFill>
                <a:srgbClr val="1CA64A"/>
              </a:solidFill>
            </a:endParaRPr>
          </a:p>
          <a:p>
            <a:pPr indent="0" lvl="0" marL="0" rtl="0" algn="l">
              <a:lnSpc>
                <a:spcPct val="100000"/>
              </a:lnSpc>
              <a:spcBef>
                <a:spcPts val="500"/>
              </a:spcBef>
              <a:spcAft>
                <a:spcPts val="0"/>
              </a:spcAft>
              <a:buClr>
                <a:schemeClr val="dk1"/>
              </a:buClr>
              <a:buSzPts val="1400"/>
              <a:buNone/>
            </a:pPr>
            <a:r>
              <a:rPr b="1" lang="en" sz="1400"/>
              <a:t>Test your predictions by trying to connect the pieces.</a:t>
            </a:r>
            <a:endParaRPr/>
          </a:p>
        </p:txBody>
      </p:sp>
      <p:pic>
        <p:nvPicPr>
          <p:cNvPr id="995" name="Google Shape;995;p140"/>
          <p:cNvPicPr preferRelativeResize="0"/>
          <p:nvPr/>
        </p:nvPicPr>
        <p:blipFill rotWithShape="1">
          <a:blip r:embed="rId3">
            <a:alphaModFix/>
          </a:blip>
          <a:srcRect b="0" l="0" r="0" t="0"/>
          <a:stretch/>
        </p:blipFill>
        <p:spPr>
          <a:xfrm rot="-2211952">
            <a:off x="1880994" y="2117509"/>
            <a:ext cx="626484" cy="550540"/>
          </a:xfrm>
          <a:prstGeom prst="rect">
            <a:avLst/>
          </a:prstGeom>
          <a:noFill/>
          <a:ln>
            <a:noFill/>
          </a:ln>
          <a:effectLst>
            <a:outerShdw blurRad="35203" rotWithShape="0" algn="bl" dir="5400000" dist="15646">
              <a:srgbClr val="000000">
                <a:alpha val="80000"/>
              </a:srgbClr>
            </a:outerShdw>
          </a:effectLst>
        </p:spPr>
      </p:pic>
      <p:pic>
        <p:nvPicPr>
          <p:cNvPr id="996" name="Google Shape;996;p140"/>
          <p:cNvPicPr preferRelativeResize="0"/>
          <p:nvPr/>
        </p:nvPicPr>
        <p:blipFill rotWithShape="1">
          <a:blip r:embed="rId4">
            <a:alphaModFix/>
          </a:blip>
          <a:srcRect b="0" l="0" r="0" t="0"/>
          <a:stretch/>
        </p:blipFill>
        <p:spPr>
          <a:xfrm rot="-3557003">
            <a:off x="2850823" y="2087494"/>
            <a:ext cx="655587" cy="605818"/>
          </a:xfrm>
          <a:prstGeom prst="rect">
            <a:avLst/>
          </a:prstGeom>
          <a:noFill/>
          <a:ln>
            <a:noFill/>
          </a:ln>
          <a:effectLst>
            <a:outerShdw blurRad="35203" rotWithShape="0" algn="bl" dir="5400000" dist="15646">
              <a:srgbClr val="000000">
                <a:alpha val="80000"/>
              </a:srgbClr>
            </a:outerShdw>
          </a:effectLst>
        </p:spPr>
      </p:pic>
      <p:pic>
        <p:nvPicPr>
          <p:cNvPr id="997" name="Google Shape;997;p140"/>
          <p:cNvPicPr preferRelativeResize="0"/>
          <p:nvPr/>
        </p:nvPicPr>
        <p:blipFill rotWithShape="1">
          <a:blip r:embed="rId3">
            <a:alphaModFix/>
          </a:blip>
          <a:srcRect b="0" l="0" r="0" t="0"/>
          <a:stretch/>
        </p:blipFill>
        <p:spPr>
          <a:xfrm>
            <a:off x="1562482" y="3432527"/>
            <a:ext cx="626485" cy="550540"/>
          </a:xfrm>
          <a:prstGeom prst="rect">
            <a:avLst/>
          </a:prstGeom>
          <a:noFill/>
          <a:ln>
            <a:noFill/>
          </a:ln>
          <a:effectLst>
            <a:outerShdw blurRad="35203" rotWithShape="0" algn="bl" dir="5400000" dist="15646">
              <a:srgbClr val="000000">
                <a:alpha val="80000"/>
              </a:srgbClr>
            </a:outerShdw>
          </a:effectLst>
        </p:spPr>
      </p:pic>
      <p:pic>
        <p:nvPicPr>
          <p:cNvPr id="998" name="Google Shape;998;p140"/>
          <p:cNvPicPr preferRelativeResize="0"/>
          <p:nvPr/>
        </p:nvPicPr>
        <p:blipFill rotWithShape="1">
          <a:blip r:embed="rId6">
            <a:alphaModFix/>
          </a:blip>
          <a:srcRect b="0" l="0" r="0" t="0"/>
          <a:stretch/>
        </p:blipFill>
        <p:spPr>
          <a:xfrm rot="2069081">
            <a:off x="3266927" y="1363926"/>
            <a:ext cx="622051" cy="550266"/>
          </a:xfrm>
          <a:prstGeom prst="rect">
            <a:avLst/>
          </a:prstGeom>
          <a:noFill/>
          <a:ln>
            <a:noFill/>
          </a:ln>
          <a:effectLst>
            <a:outerShdw blurRad="35203" rotWithShape="0" algn="bl" dir="5400000" dist="15646">
              <a:srgbClr val="000000">
                <a:alpha val="80000"/>
              </a:srgbClr>
            </a:outerShdw>
          </a:effectLst>
        </p:spPr>
      </p:pic>
      <p:pic>
        <p:nvPicPr>
          <p:cNvPr id="999" name="Google Shape;999;p140"/>
          <p:cNvPicPr preferRelativeResize="0"/>
          <p:nvPr/>
        </p:nvPicPr>
        <p:blipFill rotWithShape="1">
          <a:blip r:embed="rId5">
            <a:alphaModFix/>
          </a:blip>
          <a:srcRect b="0" l="0" r="0" t="0"/>
          <a:stretch/>
        </p:blipFill>
        <p:spPr>
          <a:xfrm rot="-531683">
            <a:off x="2422426" y="1467449"/>
            <a:ext cx="659203" cy="568808"/>
          </a:xfrm>
          <a:prstGeom prst="rect">
            <a:avLst/>
          </a:prstGeom>
          <a:noFill/>
          <a:ln>
            <a:noFill/>
          </a:ln>
          <a:effectLst>
            <a:outerShdw blurRad="35203" rotWithShape="0" algn="bl" dir="5400000" dist="15646">
              <a:srgbClr val="000000">
                <a:alpha val="80000"/>
              </a:srgbClr>
            </a:outerShdw>
          </a:effectLst>
        </p:spPr>
      </p:pic>
      <p:pic>
        <p:nvPicPr>
          <p:cNvPr id="1000" name="Google Shape;1000;p140"/>
          <p:cNvPicPr preferRelativeResize="0"/>
          <p:nvPr/>
        </p:nvPicPr>
        <p:blipFill rotWithShape="1">
          <a:blip r:embed="rId6">
            <a:alphaModFix/>
          </a:blip>
          <a:srcRect b="0" l="0" r="0" t="0"/>
          <a:stretch/>
        </p:blipFill>
        <p:spPr>
          <a:xfrm rot="6906433">
            <a:off x="3699051" y="2127421"/>
            <a:ext cx="622053" cy="550269"/>
          </a:xfrm>
          <a:prstGeom prst="rect">
            <a:avLst/>
          </a:prstGeom>
          <a:noFill/>
          <a:ln>
            <a:noFill/>
          </a:ln>
          <a:effectLst>
            <a:outerShdw blurRad="35203" rotWithShape="0" algn="bl" dir="5400000" dist="15646">
              <a:srgbClr val="000000">
                <a:alpha val="80000"/>
              </a:srgbClr>
            </a:outerShdw>
          </a:effectLst>
        </p:spPr>
      </p:pic>
      <p:pic>
        <p:nvPicPr>
          <p:cNvPr id="1001" name="Google Shape;1001;p140"/>
          <p:cNvPicPr preferRelativeResize="0"/>
          <p:nvPr/>
        </p:nvPicPr>
        <p:blipFill rotWithShape="1">
          <a:blip r:embed="rId4">
            <a:alphaModFix/>
          </a:blip>
          <a:srcRect b="0" l="0" r="0" t="0"/>
          <a:stretch/>
        </p:blipFill>
        <p:spPr>
          <a:xfrm rot="5702876">
            <a:off x="1352678" y="1589632"/>
            <a:ext cx="655587" cy="605812"/>
          </a:xfrm>
          <a:prstGeom prst="rect">
            <a:avLst/>
          </a:prstGeom>
          <a:noFill/>
          <a:ln>
            <a:noFill/>
          </a:ln>
          <a:effectLst>
            <a:outerShdw blurRad="35203" rotWithShape="0" algn="bl" dir="5400000" dist="15646">
              <a:srgbClr val="000000">
                <a:alpha val="8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06" name="Shape 1006"/>
        <p:cNvGrpSpPr/>
        <p:nvPr/>
      </p:nvGrpSpPr>
      <p:grpSpPr>
        <a:xfrm>
          <a:off x="0" y="0"/>
          <a:ext cx="0" cy="0"/>
          <a:chOff x="0" y="0"/>
          <a:chExt cx="0" cy="0"/>
        </a:xfrm>
      </p:grpSpPr>
      <p:sp>
        <p:nvSpPr>
          <p:cNvPr id="1007" name="Google Shape;1007;p14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08" name="Google Shape;1008;p141"/>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Compare your DNA Molecules</a:t>
            </a:r>
            <a:endParaRPr/>
          </a:p>
        </p:txBody>
      </p:sp>
      <p:sp>
        <p:nvSpPr>
          <p:cNvPr id="1009" name="Google Shape;1009;p141"/>
          <p:cNvSpPr txBox="1"/>
          <p:nvPr>
            <p:ph idx="1" type="body"/>
          </p:nvPr>
        </p:nvSpPr>
        <p:spPr>
          <a:xfrm>
            <a:off x="4435079" y="1514721"/>
            <a:ext cx="4097400" cy="2623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lang="en" sz="1400"/>
              <a:t>Move around the room and observe other groups' DNA molecules. </a:t>
            </a:r>
            <a:br>
              <a:rPr lang="en" sz="1400"/>
            </a:br>
            <a:endParaRPr sz="1400"/>
          </a:p>
          <a:p>
            <a:pPr indent="0" lvl="0" marL="0" rtl="0" algn="l">
              <a:lnSpc>
                <a:spcPct val="100000"/>
              </a:lnSpc>
              <a:spcBef>
                <a:spcPts val="500"/>
              </a:spcBef>
              <a:spcAft>
                <a:spcPts val="0"/>
              </a:spcAft>
              <a:buClr>
                <a:srgbClr val="1CA64A"/>
              </a:buClr>
              <a:buSzPts val="1400"/>
              <a:buNone/>
            </a:pPr>
            <a:r>
              <a:rPr lang="en" sz="1400">
                <a:solidFill>
                  <a:srgbClr val="1CA64A"/>
                </a:solidFill>
              </a:rPr>
              <a:t>What is the same about everyone’s DNA models?</a:t>
            </a:r>
            <a:endParaRPr/>
          </a:p>
          <a:p>
            <a:pPr indent="0" lvl="0" marL="0" rtl="0" algn="l">
              <a:lnSpc>
                <a:spcPct val="100000"/>
              </a:lnSpc>
              <a:spcBef>
                <a:spcPts val="500"/>
              </a:spcBef>
              <a:spcAft>
                <a:spcPts val="0"/>
              </a:spcAft>
              <a:buClr>
                <a:schemeClr val="dk1"/>
              </a:buClr>
              <a:buSzPts val="1400"/>
              <a:buNone/>
            </a:pPr>
            <a:r>
              <a:t/>
            </a:r>
            <a:endParaRPr sz="1400">
              <a:solidFill>
                <a:srgbClr val="1CA64A"/>
              </a:solidFill>
            </a:endParaRPr>
          </a:p>
          <a:p>
            <a:pPr indent="0" lvl="0" marL="0" rtl="0" algn="l">
              <a:lnSpc>
                <a:spcPct val="100000"/>
              </a:lnSpc>
              <a:spcBef>
                <a:spcPts val="500"/>
              </a:spcBef>
              <a:spcAft>
                <a:spcPts val="0"/>
              </a:spcAft>
              <a:buClr>
                <a:srgbClr val="1CA64A"/>
              </a:buClr>
              <a:buSzPts val="1400"/>
              <a:buNone/>
            </a:pPr>
            <a:r>
              <a:rPr lang="en" sz="1400">
                <a:solidFill>
                  <a:srgbClr val="1CA64A"/>
                </a:solidFill>
              </a:rPr>
              <a:t>What is different about everyone’s models?</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chemeClr val="dk1"/>
              </a:buClr>
              <a:buSzPts val="1400"/>
              <a:buNone/>
            </a:pPr>
            <a:r>
              <a:rPr lang="en" sz="1400"/>
              <a:t>In your notebook, complete these three statements:</a:t>
            </a:r>
            <a:endParaRPr/>
          </a:p>
          <a:p>
            <a:pPr indent="-177800" lvl="0" marL="177800" rtl="0" algn="l">
              <a:lnSpc>
                <a:spcPct val="100000"/>
              </a:lnSpc>
              <a:spcBef>
                <a:spcPts val="500"/>
              </a:spcBef>
              <a:spcAft>
                <a:spcPts val="0"/>
              </a:spcAft>
              <a:buClr>
                <a:schemeClr val="dk1"/>
              </a:buClr>
              <a:buSzPts val="1400"/>
              <a:buFont typeface="Arial"/>
              <a:buChar char="•"/>
            </a:pPr>
            <a:r>
              <a:rPr b="0" lang="en" sz="1400"/>
              <a:t>The rule for base pairing is…</a:t>
            </a:r>
            <a:endParaRPr/>
          </a:p>
          <a:p>
            <a:pPr indent="-177800" lvl="0" marL="177800" rtl="0" algn="l">
              <a:lnSpc>
                <a:spcPct val="100000"/>
              </a:lnSpc>
              <a:spcBef>
                <a:spcPts val="500"/>
              </a:spcBef>
              <a:spcAft>
                <a:spcPts val="0"/>
              </a:spcAft>
              <a:buClr>
                <a:schemeClr val="dk1"/>
              </a:buClr>
              <a:buSzPts val="1400"/>
              <a:buFont typeface="Arial"/>
              <a:buChar char="•"/>
            </a:pPr>
            <a:r>
              <a:rPr b="0" lang="en" sz="1400"/>
              <a:t>Different DNA molecules can have different…</a:t>
            </a:r>
            <a:endParaRPr/>
          </a:p>
          <a:p>
            <a:pPr indent="-177800" lvl="0" marL="177800" rtl="0" algn="l">
              <a:lnSpc>
                <a:spcPct val="100000"/>
              </a:lnSpc>
              <a:spcBef>
                <a:spcPts val="500"/>
              </a:spcBef>
              <a:spcAft>
                <a:spcPts val="0"/>
              </a:spcAft>
              <a:buClr>
                <a:schemeClr val="dk1"/>
              </a:buClr>
              <a:buSzPts val="1400"/>
              <a:buFont typeface="Arial"/>
              <a:buChar char="•"/>
            </a:pPr>
            <a:r>
              <a:rPr b="0" lang="en" sz="1400"/>
              <a:t>This matters because…</a:t>
            </a:r>
            <a:endParaRPr/>
          </a:p>
          <a:p>
            <a:pPr indent="0" lvl="0" marL="0" rtl="0" algn="l">
              <a:lnSpc>
                <a:spcPct val="90000"/>
              </a:lnSpc>
              <a:spcBef>
                <a:spcPts val="1200"/>
              </a:spcBef>
              <a:spcAft>
                <a:spcPts val="0"/>
              </a:spcAft>
              <a:buClr>
                <a:schemeClr val="dk1"/>
              </a:buClr>
              <a:buSzPts val="1500"/>
              <a:buFont typeface="Open Sans"/>
              <a:buNone/>
            </a:pPr>
            <a:r>
              <a:t/>
            </a:r>
            <a:endParaRPr/>
          </a:p>
        </p:txBody>
      </p:sp>
      <p:grpSp>
        <p:nvGrpSpPr>
          <p:cNvPr id="1010" name="Google Shape;1010;p141"/>
          <p:cNvGrpSpPr/>
          <p:nvPr/>
        </p:nvGrpSpPr>
        <p:grpSpPr>
          <a:xfrm>
            <a:off x="829018" y="2585062"/>
            <a:ext cx="2640665" cy="949008"/>
            <a:chOff x="892721" y="3304565"/>
            <a:chExt cx="3916739" cy="1407606"/>
          </a:xfrm>
        </p:grpSpPr>
        <p:pic>
          <p:nvPicPr>
            <p:cNvPr id="1011" name="Google Shape;1011;p141"/>
            <p:cNvPicPr preferRelativeResize="0"/>
            <p:nvPr/>
          </p:nvPicPr>
          <p:blipFill rotWithShape="1">
            <a:blip r:embed="rId3">
              <a:alphaModFix/>
            </a:blip>
            <a:srcRect b="0" l="0" r="0" t="0"/>
            <a:stretch/>
          </p:blipFill>
          <p:spPr>
            <a:xfrm>
              <a:off x="3974150" y="3938873"/>
              <a:ext cx="835310" cy="734056"/>
            </a:xfrm>
            <a:prstGeom prst="rect">
              <a:avLst/>
            </a:prstGeom>
            <a:noFill/>
            <a:ln>
              <a:noFill/>
            </a:ln>
            <a:effectLst>
              <a:outerShdw blurRad="35203" rotWithShape="0" algn="bl" dir="5400000" dist="15646">
                <a:srgbClr val="000000">
                  <a:alpha val="80000"/>
                </a:srgbClr>
              </a:outerShdw>
            </a:effectLst>
          </p:spPr>
        </p:pic>
        <p:pic>
          <p:nvPicPr>
            <p:cNvPr id="1012" name="Google Shape;1012;p141"/>
            <p:cNvPicPr preferRelativeResize="0"/>
            <p:nvPr/>
          </p:nvPicPr>
          <p:blipFill rotWithShape="1">
            <a:blip r:embed="rId4">
              <a:alphaModFix/>
            </a:blip>
            <a:srcRect b="0" l="0" r="0" t="0"/>
            <a:stretch/>
          </p:blipFill>
          <p:spPr>
            <a:xfrm rot="-20569">
              <a:off x="3422103" y="3883421"/>
              <a:ext cx="874115" cy="807751"/>
            </a:xfrm>
            <a:prstGeom prst="rect">
              <a:avLst/>
            </a:prstGeom>
            <a:noFill/>
            <a:ln>
              <a:noFill/>
            </a:ln>
            <a:effectLst>
              <a:outerShdw blurRad="35203" rotWithShape="0" algn="bl" dir="5400000" dist="15646">
                <a:srgbClr val="000000">
                  <a:alpha val="80000"/>
                </a:srgbClr>
              </a:outerShdw>
            </a:effectLst>
          </p:spPr>
        </p:pic>
        <p:pic>
          <p:nvPicPr>
            <p:cNvPr id="1013" name="Google Shape;1013;p141"/>
            <p:cNvPicPr preferRelativeResize="0"/>
            <p:nvPr/>
          </p:nvPicPr>
          <p:blipFill rotWithShape="1">
            <a:blip r:embed="rId5">
              <a:alphaModFix/>
            </a:blip>
            <a:srcRect b="0" l="0" r="0" t="0"/>
            <a:stretch/>
          </p:blipFill>
          <p:spPr>
            <a:xfrm>
              <a:off x="2876135" y="3939777"/>
              <a:ext cx="878936" cy="758413"/>
            </a:xfrm>
            <a:prstGeom prst="rect">
              <a:avLst/>
            </a:prstGeom>
            <a:noFill/>
            <a:ln>
              <a:noFill/>
            </a:ln>
            <a:effectLst>
              <a:outerShdw blurRad="35203" rotWithShape="0" algn="bl" dir="5400000" dist="15646">
                <a:srgbClr val="000000">
                  <a:alpha val="80000"/>
                </a:srgbClr>
              </a:outerShdw>
            </a:effectLst>
          </p:spPr>
        </p:pic>
        <p:pic>
          <p:nvPicPr>
            <p:cNvPr id="1014" name="Google Shape;1014;p141"/>
            <p:cNvPicPr preferRelativeResize="0"/>
            <p:nvPr/>
          </p:nvPicPr>
          <p:blipFill rotWithShape="1">
            <a:blip r:embed="rId6">
              <a:alphaModFix/>
            </a:blip>
            <a:srcRect b="0" l="0" r="0" t="0"/>
            <a:stretch/>
          </p:blipFill>
          <p:spPr>
            <a:xfrm>
              <a:off x="2381845" y="3949462"/>
              <a:ext cx="829403" cy="733688"/>
            </a:xfrm>
            <a:prstGeom prst="rect">
              <a:avLst/>
            </a:prstGeom>
            <a:noFill/>
            <a:ln>
              <a:noFill/>
            </a:ln>
            <a:effectLst>
              <a:outerShdw blurRad="35203" rotWithShape="0" algn="bl" dir="5400000" dist="15646">
                <a:srgbClr val="000000">
                  <a:alpha val="80000"/>
                </a:srgbClr>
              </a:outerShdw>
            </a:effectLst>
          </p:spPr>
        </p:pic>
        <p:pic>
          <p:nvPicPr>
            <p:cNvPr id="1015" name="Google Shape;1015;p141"/>
            <p:cNvPicPr preferRelativeResize="0"/>
            <p:nvPr/>
          </p:nvPicPr>
          <p:blipFill rotWithShape="1">
            <a:blip r:embed="rId5">
              <a:alphaModFix/>
            </a:blip>
            <a:srcRect b="0" l="0" r="0" t="0"/>
            <a:stretch/>
          </p:blipFill>
          <p:spPr>
            <a:xfrm>
              <a:off x="1803610" y="3953758"/>
              <a:ext cx="878936" cy="758413"/>
            </a:xfrm>
            <a:prstGeom prst="rect">
              <a:avLst/>
            </a:prstGeom>
            <a:noFill/>
            <a:ln>
              <a:noFill/>
            </a:ln>
            <a:effectLst>
              <a:outerShdw blurRad="35203" rotWithShape="0" algn="bl" dir="5400000" dist="15646">
                <a:srgbClr val="000000">
                  <a:alpha val="80000"/>
                </a:srgbClr>
              </a:outerShdw>
            </a:effectLst>
          </p:spPr>
        </p:pic>
        <p:pic>
          <p:nvPicPr>
            <p:cNvPr id="1016" name="Google Shape;1016;p141"/>
            <p:cNvPicPr preferRelativeResize="0"/>
            <p:nvPr/>
          </p:nvPicPr>
          <p:blipFill rotWithShape="1">
            <a:blip r:embed="rId3">
              <a:alphaModFix/>
            </a:blip>
            <a:srcRect b="0" l="0" r="0" t="0"/>
            <a:stretch/>
          </p:blipFill>
          <p:spPr>
            <a:xfrm>
              <a:off x="1285867" y="3976533"/>
              <a:ext cx="835310" cy="734056"/>
            </a:xfrm>
            <a:prstGeom prst="rect">
              <a:avLst/>
            </a:prstGeom>
            <a:noFill/>
            <a:ln>
              <a:noFill/>
            </a:ln>
            <a:effectLst>
              <a:outerShdw blurRad="35203" rotWithShape="0" algn="bl" dir="5400000" dist="15646">
                <a:srgbClr val="000000">
                  <a:alpha val="80000"/>
                </a:srgbClr>
              </a:outerShdw>
            </a:effectLst>
          </p:spPr>
        </p:pic>
        <p:pic>
          <p:nvPicPr>
            <p:cNvPr id="1017" name="Google Shape;1017;p141"/>
            <p:cNvPicPr preferRelativeResize="0"/>
            <p:nvPr/>
          </p:nvPicPr>
          <p:blipFill rotWithShape="1">
            <a:blip r:embed="rId6">
              <a:alphaModFix/>
            </a:blip>
            <a:srcRect b="0" l="0" r="0" t="0"/>
            <a:stretch/>
          </p:blipFill>
          <p:spPr>
            <a:xfrm rot="10800000">
              <a:off x="892721" y="3354906"/>
              <a:ext cx="882288" cy="733688"/>
            </a:xfrm>
            <a:prstGeom prst="rect">
              <a:avLst/>
            </a:prstGeom>
            <a:noFill/>
            <a:ln>
              <a:noFill/>
            </a:ln>
            <a:effectLst>
              <a:outerShdw blurRad="35203" rotWithShape="0" algn="bl" dir="5400000" dist="15646">
                <a:srgbClr val="000000">
                  <a:alpha val="80000"/>
                </a:srgbClr>
              </a:outerShdw>
            </a:effectLst>
          </p:spPr>
        </p:pic>
        <p:pic>
          <p:nvPicPr>
            <p:cNvPr id="1018" name="Google Shape;1018;p141"/>
            <p:cNvPicPr preferRelativeResize="0"/>
            <p:nvPr/>
          </p:nvPicPr>
          <p:blipFill rotWithShape="1">
            <a:blip r:embed="rId4">
              <a:alphaModFix/>
            </a:blip>
            <a:srcRect b="0" l="0" r="0" t="0"/>
            <a:stretch/>
          </p:blipFill>
          <p:spPr>
            <a:xfrm rot="10779434">
              <a:off x="1373603" y="3321517"/>
              <a:ext cx="929856" cy="807751"/>
            </a:xfrm>
            <a:prstGeom prst="rect">
              <a:avLst/>
            </a:prstGeom>
            <a:noFill/>
            <a:ln>
              <a:noFill/>
            </a:ln>
            <a:effectLst>
              <a:outerShdw blurRad="35203" rotWithShape="0" algn="bl" dir="5400000" dist="15646">
                <a:srgbClr val="000000">
                  <a:alpha val="80000"/>
                </a:srgbClr>
              </a:outerShdw>
            </a:effectLst>
          </p:spPr>
        </p:pic>
        <p:pic>
          <p:nvPicPr>
            <p:cNvPr id="1019" name="Google Shape;1019;p141"/>
            <p:cNvPicPr preferRelativeResize="0"/>
            <p:nvPr/>
          </p:nvPicPr>
          <p:blipFill rotWithShape="1">
            <a:blip r:embed="rId3">
              <a:alphaModFix/>
            </a:blip>
            <a:srcRect b="0" l="0" r="0" t="0"/>
            <a:stretch/>
          </p:blipFill>
          <p:spPr>
            <a:xfrm rot="10800000">
              <a:off x="1966654" y="3338174"/>
              <a:ext cx="888578" cy="734056"/>
            </a:xfrm>
            <a:prstGeom prst="rect">
              <a:avLst/>
            </a:prstGeom>
            <a:noFill/>
            <a:ln>
              <a:noFill/>
            </a:ln>
            <a:effectLst>
              <a:outerShdw blurRad="35203" rotWithShape="0" algn="bl" dir="5400000" dist="15646">
                <a:srgbClr val="000000">
                  <a:alpha val="80000"/>
                </a:srgbClr>
              </a:outerShdw>
            </a:effectLst>
          </p:spPr>
        </p:pic>
        <p:pic>
          <p:nvPicPr>
            <p:cNvPr id="1020" name="Google Shape;1020;p141"/>
            <p:cNvPicPr preferRelativeResize="0"/>
            <p:nvPr/>
          </p:nvPicPr>
          <p:blipFill rotWithShape="1">
            <a:blip r:embed="rId4">
              <a:alphaModFix/>
            </a:blip>
            <a:srcRect b="0" l="0" r="0" t="0"/>
            <a:stretch/>
          </p:blipFill>
          <p:spPr>
            <a:xfrm rot="10779434">
              <a:off x="2450394" y="3307339"/>
              <a:ext cx="929856" cy="807751"/>
            </a:xfrm>
            <a:prstGeom prst="rect">
              <a:avLst/>
            </a:prstGeom>
            <a:noFill/>
            <a:ln>
              <a:noFill/>
            </a:ln>
            <a:effectLst>
              <a:outerShdw blurRad="35203" rotWithShape="0" algn="bl" dir="5400000" dist="15646">
                <a:srgbClr val="000000">
                  <a:alpha val="80000"/>
                </a:srgbClr>
              </a:outerShdw>
            </a:effectLst>
          </p:spPr>
        </p:pic>
        <p:pic>
          <p:nvPicPr>
            <p:cNvPr id="1021" name="Google Shape;1021;p141"/>
            <p:cNvPicPr preferRelativeResize="0"/>
            <p:nvPr/>
          </p:nvPicPr>
          <p:blipFill rotWithShape="1">
            <a:blip r:embed="rId5">
              <a:alphaModFix/>
            </a:blip>
            <a:srcRect b="0" l="0" r="0" t="0"/>
            <a:stretch/>
          </p:blipFill>
          <p:spPr>
            <a:xfrm rot="10800000">
              <a:off x="2999777" y="3307143"/>
              <a:ext cx="934983" cy="758413"/>
            </a:xfrm>
            <a:prstGeom prst="rect">
              <a:avLst/>
            </a:prstGeom>
            <a:noFill/>
            <a:ln>
              <a:noFill/>
            </a:ln>
            <a:effectLst>
              <a:outerShdw blurRad="35203" rotWithShape="0" algn="bl" dir="5400000" dist="15646">
                <a:srgbClr val="000000">
                  <a:alpha val="80000"/>
                </a:srgbClr>
              </a:outerShdw>
            </a:effectLst>
          </p:spPr>
        </p:pic>
        <p:pic>
          <p:nvPicPr>
            <p:cNvPr id="1022" name="Google Shape;1022;p141"/>
            <p:cNvPicPr preferRelativeResize="0"/>
            <p:nvPr/>
          </p:nvPicPr>
          <p:blipFill rotWithShape="1">
            <a:blip r:embed="rId6">
              <a:alphaModFix/>
            </a:blip>
            <a:srcRect b="0" l="0" r="0" t="0"/>
            <a:stretch/>
          </p:blipFill>
          <p:spPr>
            <a:xfrm rot="10800000">
              <a:off x="3584996" y="3338360"/>
              <a:ext cx="882288" cy="733688"/>
            </a:xfrm>
            <a:prstGeom prst="rect">
              <a:avLst/>
            </a:prstGeom>
            <a:noFill/>
            <a:ln>
              <a:noFill/>
            </a:ln>
            <a:effectLst>
              <a:outerShdw blurRad="35203" rotWithShape="0" algn="bl" dir="5400000" dist="15646">
                <a:srgbClr val="000000">
                  <a:alpha val="80000"/>
                </a:srgbClr>
              </a:outerShdw>
            </a:effectLst>
          </p:spPr>
        </p:pic>
      </p:grpSp>
      <p:grpSp>
        <p:nvGrpSpPr>
          <p:cNvPr id="1023" name="Google Shape;1023;p141"/>
          <p:cNvGrpSpPr/>
          <p:nvPr/>
        </p:nvGrpSpPr>
        <p:grpSpPr>
          <a:xfrm>
            <a:off x="842474" y="1262246"/>
            <a:ext cx="2690134" cy="945207"/>
            <a:chOff x="910418" y="1520081"/>
            <a:chExt cx="3990113" cy="1401968"/>
          </a:xfrm>
        </p:grpSpPr>
        <p:pic>
          <p:nvPicPr>
            <p:cNvPr id="1024" name="Google Shape;1024;p141"/>
            <p:cNvPicPr preferRelativeResize="0"/>
            <p:nvPr/>
          </p:nvPicPr>
          <p:blipFill rotWithShape="1">
            <a:blip r:embed="rId3">
              <a:alphaModFix/>
            </a:blip>
            <a:srcRect b="0" l="0" r="0" t="0"/>
            <a:stretch/>
          </p:blipFill>
          <p:spPr>
            <a:xfrm>
              <a:off x="2982877" y="2154390"/>
              <a:ext cx="835310" cy="734056"/>
            </a:xfrm>
            <a:prstGeom prst="rect">
              <a:avLst/>
            </a:prstGeom>
            <a:noFill/>
            <a:ln>
              <a:noFill/>
            </a:ln>
            <a:effectLst>
              <a:outerShdw blurRad="35203" rotWithShape="0" algn="bl" dir="5400000" dist="15646">
                <a:srgbClr val="000000">
                  <a:alpha val="80000"/>
                </a:srgbClr>
              </a:outerShdw>
            </a:effectLst>
          </p:spPr>
        </p:pic>
        <p:pic>
          <p:nvPicPr>
            <p:cNvPr id="1025" name="Google Shape;1025;p141"/>
            <p:cNvPicPr preferRelativeResize="0"/>
            <p:nvPr/>
          </p:nvPicPr>
          <p:blipFill rotWithShape="1">
            <a:blip r:embed="rId4">
              <a:alphaModFix/>
            </a:blip>
            <a:srcRect b="0" l="0" r="0" t="0"/>
            <a:stretch/>
          </p:blipFill>
          <p:spPr>
            <a:xfrm rot="-20569">
              <a:off x="3486313" y="2111691"/>
              <a:ext cx="874115" cy="807751"/>
            </a:xfrm>
            <a:prstGeom prst="rect">
              <a:avLst/>
            </a:prstGeom>
            <a:noFill/>
            <a:ln>
              <a:noFill/>
            </a:ln>
            <a:effectLst>
              <a:outerShdw blurRad="35203" rotWithShape="0" algn="bl" dir="5400000" dist="15646">
                <a:srgbClr val="000000">
                  <a:alpha val="80000"/>
                </a:srgbClr>
              </a:outerShdw>
            </a:effectLst>
          </p:spPr>
        </p:pic>
        <p:pic>
          <p:nvPicPr>
            <p:cNvPr id="1026" name="Google Shape;1026;p141"/>
            <p:cNvPicPr preferRelativeResize="0"/>
            <p:nvPr/>
          </p:nvPicPr>
          <p:blipFill rotWithShape="1">
            <a:blip r:embed="rId5">
              <a:alphaModFix/>
            </a:blip>
            <a:srcRect b="0" l="0" r="0" t="0"/>
            <a:stretch/>
          </p:blipFill>
          <p:spPr>
            <a:xfrm>
              <a:off x="1352653" y="2155294"/>
              <a:ext cx="878936" cy="758413"/>
            </a:xfrm>
            <a:prstGeom prst="rect">
              <a:avLst/>
            </a:prstGeom>
            <a:noFill/>
            <a:ln>
              <a:noFill/>
            </a:ln>
            <a:effectLst>
              <a:outerShdw blurRad="35203" rotWithShape="0" algn="bl" dir="5400000" dist="15646">
                <a:srgbClr val="000000">
                  <a:alpha val="80000"/>
                </a:srgbClr>
              </a:outerShdw>
            </a:effectLst>
          </p:spPr>
        </p:pic>
        <p:pic>
          <p:nvPicPr>
            <p:cNvPr id="1027" name="Google Shape;1027;p141"/>
            <p:cNvPicPr preferRelativeResize="0"/>
            <p:nvPr/>
          </p:nvPicPr>
          <p:blipFill rotWithShape="1">
            <a:blip r:embed="rId6">
              <a:alphaModFix/>
            </a:blip>
            <a:srcRect b="0" l="0" r="0" t="0"/>
            <a:stretch/>
          </p:blipFill>
          <p:spPr>
            <a:xfrm>
              <a:off x="1910436" y="2154346"/>
              <a:ext cx="829403" cy="733688"/>
            </a:xfrm>
            <a:prstGeom prst="rect">
              <a:avLst/>
            </a:prstGeom>
            <a:noFill/>
            <a:ln>
              <a:noFill/>
            </a:ln>
            <a:effectLst>
              <a:outerShdw blurRad="35203" rotWithShape="0" algn="bl" dir="5400000" dist="15646">
                <a:srgbClr val="000000">
                  <a:alpha val="80000"/>
                </a:srgbClr>
              </a:outerShdw>
            </a:effectLst>
          </p:spPr>
        </p:pic>
        <p:pic>
          <p:nvPicPr>
            <p:cNvPr id="1028" name="Google Shape;1028;p141"/>
            <p:cNvPicPr preferRelativeResize="0"/>
            <p:nvPr/>
          </p:nvPicPr>
          <p:blipFill rotWithShape="1">
            <a:blip r:embed="rId5">
              <a:alphaModFix/>
            </a:blip>
            <a:srcRect b="0" l="0" r="0" t="0"/>
            <a:stretch/>
          </p:blipFill>
          <p:spPr>
            <a:xfrm>
              <a:off x="4021596" y="2158642"/>
              <a:ext cx="878936" cy="758413"/>
            </a:xfrm>
            <a:prstGeom prst="rect">
              <a:avLst/>
            </a:prstGeom>
            <a:noFill/>
            <a:ln>
              <a:noFill/>
            </a:ln>
            <a:effectLst>
              <a:outerShdw blurRad="35203" rotWithShape="0" algn="bl" dir="5400000" dist="15646">
                <a:srgbClr val="000000">
                  <a:alpha val="80000"/>
                </a:srgbClr>
              </a:outerShdw>
            </a:effectLst>
          </p:spPr>
        </p:pic>
        <p:pic>
          <p:nvPicPr>
            <p:cNvPr id="1029" name="Google Shape;1029;p141"/>
            <p:cNvPicPr preferRelativeResize="0"/>
            <p:nvPr/>
          </p:nvPicPr>
          <p:blipFill rotWithShape="1">
            <a:blip r:embed="rId3">
              <a:alphaModFix/>
            </a:blip>
            <a:srcRect b="0" l="0" r="0" t="0"/>
            <a:stretch/>
          </p:blipFill>
          <p:spPr>
            <a:xfrm>
              <a:off x="2448382" y="2170395"/>
              <a:ext cx="835310" cy="734056"/>
            </a:xfrm>
            <a:prstGeom prst="rect">
              <a:avLst/>
            </a:prstGeom>
            <a:noFill/>
            <a:ln>
              <a:noFill/>
            </a:ln>
            <a:effectLst>
              <a:outerShdw blurRad="35203" rotWithShape="0" algn="bl" dir="5400000" dist="15646">
                <a:srgbClr val="000000">
                  <a:alpha val="80000"/>
                </a:srgbClr>
              </a:outerShdw>
            </a:effectLst>
          </p:spPr>
        </p:pic>
        <p:pic>
          <p:nvPicPr>
            <p:cNvPr id="1030" name="Google Shape;1030;p141"/>
            <p:cNvPicPr preferRelativeResize="0"/>
            <p:nvPr/>
          </p:nvPicPr>
          <p:blipFill rotWithShape="1">
            <a:blip r:embed="rId4">
              <a:alphaModFix/>
            </a:blip>
            <a:srcRect b="0" l="0" r="0" t="0"/>
            <a:stretch/>
          </p:blipFill>
          <p:spPr>
            <a:xfrm rot="10779434">
              <a:off x="912827" y="1526401"/>
              <a:ext cx="929856" cy="807751"/>
            </a:xfrm>
            <a:prstGeom prst="rect">
              <a:avLst/>
            </a:prstGeom>
            <a:noFill/>
            <a:ln>
              <a:noFill/>
            </a:ln>
            <a:effectLst>
              <a:outerShdw blurRad="35203" rotWithShape="0" algn="bl" dir="5400000" dist="15646">
                <a:srgbClr val="000000">
                  <a:alpha val="80000"/>
                </a:srgbClr>
              </a:outerShdw>
            </a:effectLst>
          </p:spPr>
        </p:pic>
        <p:pic>
          <p:nvPicPr>
            <p:cNvPr id="1031" name="Google Shape;1031;p141"/>
            <p:cNvPicPr preferRelativeResize="0"/>
            <p:nvPr/>
          </p:nvPicPr>
          <p:blipFill rotWithShape="1">
            <a:blip r:embed="rId3">
              <a:alphaModFix/>
            </a:blip>
            <a:srcRect b="0" l="0" r="0" t="0"/>
            <a:stretch/>
          </p:blipFill>
          <p:spPr>
            <a:xfrm rot="10800000">
              <a:off x="1494816" y="1553691"/>
              <a:ext cx="888578" cy="734056"/>
            </a:xfrm>
            <a:prstGeom prst="rect">
              <a:avLst/>
            </a:prstGeom>
            <a:noFill/>
            <a:ln>
              <a:noFill/>
            </a:ln>
            <a:effectLst>
              <a:outerShdw blurRad="35203" rotWithShape="0" algn="bl" dir="5400000" dist="15646">
                <a:srgbClr val="000000">
                  <a:alpha val="80000"/>
                </a:srgbClr>
              </a:outerShdw>
            </a:effectLst>
          </p:spPr>
        </p:pic>
        <p:pic>
          <p:nvPicPr>
            <p:cNvPr id="1032" name="Google Shape;1032;p141"/>
            <p:cNvPicPr preferRelativeResize="0"/>
            <p:nvPr/>
          </p:nvPicPr>
          <p:blipFill rotWithShape="1">
            <a:blip r:embed="rId6">
              <a:alphaModFix/>
            </a:blip>
            <a:srcRect b="0" l="0" r="0" t="0"/>
            <a:stretch/>
          </p:blipFill>
          <p:spPr>
            <a:xfrm rot="10800000">
              <a:off x="2048514" y="1559790"/>
              <a:ext cx="882288" cy="733688"/>
            </a:xfrm>
            <a:prstGeom prst="rect">
              <a:avLst/>
            </a:prstGeom>
            <a:noFill/>
            <a:ln>
              <a:noFill/>
            </a:ln>
            <a:effectLst>
              <a:outerShdw blurRad="35203" rotWithShape="0" algn="bl" dir="5400000" dist="15646">
                <a:srgbClr val="000000">
                  <a:alpha val="80000"/>
                </a:srgbClr>
              </a:outerShdw>
            </a:effectLst>
          </p:spPr>
        </p:pic>
        <p:pic>
          <p:nvPicPr>
            <p:cNvPr id="1033" name="Google Shape;1033;p141"/>
            <p:cNvPicPr preferRelativeResize="0"/>
            <p:nvPr/>
          </p:nvPicPr>
          <p:blipFill rotWithShape="1">
            <a:blip r:embed="rId6">
              <a:alphaModFix/>
            </a:blip>
            <a:srcRect b="0" l="0" r="0" t="0"/>
            <a:stretch/>
          </p:blipFill>
          <p:spPr>
            <a:xfrm rot="10800000">
              <a:off x="2592428" y="1564510"/>
              <a:ext cx="882288" cy="733688"/>
            </a:xfrm>
            <a:prstGeom prst="rect">
              <a:avLst/>
            </a:prstGeom>
            <a:noFill/>
            <a:ln>
              <a:noFill/>
            </a:ln>
            <a:effectLst>
              <a:outerShdw blurRad="35203" rotWithShape="0" algn="bl" dir="5400000" dist="15646">
                <a:srgbClr val="000000">
                  <a:alpha val="80000"/>
                </a:srgbClr>
              </a:outerShdw>
            </a:effectLst>
          </p:spPr>
        </p:pic>
        <p:pic>
          <p:nvPicPr>
            <p:cNvPr id="1034" name="Google Shape;1034;p141"/>
            <p:cNvPicPr preferRelativeResize="0"/>
            <p:nvPr/>
          </p:nvPicPr>
          <p:blipFill rotWithShape="1">
            <a:blip r:embed="rId5">
              <a:alphaModFix/>
            </a:blip>
            <a:srcRect b="0" l="0" r="0" t="0"/>
            <a:stretch/>
          </p:blipFill>
          <p:spPr>
            <a:xfrm rot="10800000">
              <a:off x="3069610" y="1533293"/>
              <a:ext cx="934983" cy="758413"/>
            </a:xfrm>
            <a:prstGeom prst="rect">
              <a:avLst/>
            </a:prstGeom>
            <a:noFill/>
            <a:ln>
              <a:noFill/>
            </a:ln>
            <a:effectLst>
              <a:outerShdw blurRad="35203" rotWithShape="0" algn="bl" dir="5400000" dist="15646">
                <a:srgbClr val="000000">
                  <a:alpha val="80000"/>
                </a:srgbClr>
              </a:outerShdw>
            </a:effectLst>
          </p:spPr>
        </p:pic>
        <p:pic>
          <p:nvPicPr>
            <p:cNvPr id="1035" name="Google Shape;1035;p141"/>
            <p:cNvPicPr preferRelativeResize="0"/>
            <p:nvPr/>
          </p:nvPicPr>
          <p:blipFill rotWithShape="1">
            <a:blip r:embed="rId4">
              <a:alphaModFix/>
            </a:blip>
            <a:srcRect b="0" l="0" r="0" t="0"/>
            <a:stretch/>
          </p:blipFill>
          <p:spPr>
            <a:xfrm rot="10779434">
              <a:off x="3616285" y="1522855"/>
              <a:ext cx="929856" cy="807751"/>
            </a:xfrm>
            <a:prstGeom prst="rect">
              <a:avLst/>
            </a:prstGeom>
            <a:noFill/>
            <a:ln>
              <a:noFill/>
            </a:ln>
            <a:effectLst>
              <a:outerShdw blurRad="35203" rotWithShape="0" algn="bl" dir="5400000" dist="15646">
                <a:srgbClr val="000000">
                  <a:alpha val="80000"/>
                </a:srgbClr>
              </a:outerShdw>
            </a:effectLst>
          </p:spPr>
        </p:pic>
      </p:grpSp>
      <p:grpSp>
        <p:nvGrpSpPr>
          <p:cNvPr id="1036" name="Google Shape;1036;p141"/>
          <p:cNvGrpSpPr/>
          <p:nvPr/>
        </p:nvGrpSpPr>
        <p:grpSpPr>
          <a:xfrm>
            <a:off x="794131" y="3885933"/>
            <a:ext cx="2650650" cy="948719"/>
            <a:chOff x="846203" y="5156088"/>
            <a:chExt cx="3931548" cy="1407177"/>
          </a:xfrm>
        </p:grpSpPr>
        <p:pic>
          <p:nvPicPr>
            <p:cNvPr id="1037" name="Google Shape;1037;p141"/>
            <p:cNvPicPr preferRelativeResize="0"/>
            <p:nvPr/>
          </p:nvPicPr>
          <p:blipFill rotWithShape="1">
            <a:blip r:embed="rId3">
              <a:alphaModFix/>
            </a:blip>
            <a:srcRect b="0" l="0" r="0" t="0"/>
            <a:stretch/>
          </p:blipFill>
          <p:spPr>
            <a:xfrm>
              <a:off x="3942441" y="5814581"/>
              <a:ext cx="835310" cy="734056"/>
            </a:xfrm>
            <a:prstGeom prst="rect">
              <a:avLst/>
            </a:prstGeom>
            <a:noFill/>
            <a:ln>
              <a:noFill/>
            </a:ln>
            <a:effectLst>
              <a:outerShdw blurRad="35203" rotWithShape="0" algn="bl" dir="5400000" dist="15646">
                <a:srgbClr val="000000">
                  <a:alpha val="80000"/>
                </a:srgbClr>
              </a:outerShdw>
            </a:effectLst>
          </p:spPr>
        </p:pic>
        <p:pic>
          <p:nvPicPr>
            <p:cNvPr id="1038" name="Google Shape;1038;p141"/>
            <p:cNvPicPr preferRelativeResize="0"/>
            <p:nvPr/>
          </p:nvPicPr>
          <p:blipFill rotWithShape="1">
            <a:blip r:embed="rId3">
              <a:alphaModFix/>
            </a:blip>
            <a:srcRect b="0" l="0" r="0" t="0"/>
            <a:stretch/>
          </p:blipFill>
          <p:spPr>
            <a:xfrm>
              <a:off x="3408948" y="5817030"/>
              <a:ext cx="835310" cy="734056"/>
            </a:xfrm>
            <a:prstGeom prst="rect">
              <a:avLst/>
            </a:prstGeom>
            <a:noFill/>
            <a:ln>
              <a:noFill/>
            </a:ln>
            <a:effectLst>
              <a:outerShdw blurRad="35203" rotWithShape="0" algn="bl" dir="5400000" dist="15646">
                <a:srgbClr val="000000">
                  <a:alpha val="80000"/>
                </a:srgbClr>
              </a:outerShdw>
            </a:effectLst>
          </p:spPr>
        </p:pic>
        <p:pic>
          <p:nvPicPr>
            <p:cNvPr id="1039" name="Google Shape;1039;p141"/>
            <p:cNvPicPr preferRelativeResize="0"/>
            <p:nvPr/>
          </p:nvPicPr>
          <p:blipFill rotWithShape="1">
            <a:blip r:embed="rId6">
              <a:alphaModFix/>
            </a:blip>
            <a:srcRect b="0" l="0" r="0" t="0"/>
            <a:stretch/>
          </p:blipFill>
          <p:spPr>
            <a:xfrm>
              <a:off x="2887304" y="5779649"/>
              <a:ext cx="829403" cy="733688"/>
            </a:xfrm>
            <a:prstGeom prst="rect">
              <a:avLst/>
            </a:prstGeom>
            <a:noFill/>
            <a:ln>
              <a:noFill/>
            </a:ln>
            <a:effectLst>
              <a:outerShdw blurRad="35203" rotWithShape="0" algn="bl" dir="5400000" dist="15646">
                <a:srgbClr val="000000">
                  <a:alpha val="80000"/>
                </a:srgbClr>
              </a:outerShdw>
            </a:effectLst>
          </p:spPr>
        </p:pic>
        <p:pic>
          <p:nvPicPr>
            <p:cNvPr id="1040" name="Google Shape;1040;p141"/>
            <p:cNvPicPr preferRelativeResize="0"/>
            <p:nvPr/>
          </p:nvPicPr>
          <p:blipFill rotWithShape="1">
            <a:blip r:embed="rId5">
              <a:alphaModFix/>
            </a:blip>
            <a:srcRect b="0" l="0" r="0" t="0"/>
            <a:stretch/>
          </p:blipFill>
          <p:spPr>
            <a:xfrm>
              <a:off x="2343807" y="5786934"/>
              <a:ext cx="878936" cy="758413"/>
            </a:xfrm>
            <a:prstGeom prst="rect">
              <a:avLst/>
            </a:prstGeom>
            <a:noFill/>
            <a:ln>
              <a:noFill/>
            </a:ln>
            <a:effectLst>
              <a:outerShdw blurRad="35203" rotWithShape="0" algn="bl" dir="5400000" dist="15646">
                <a:srgbClr val="000000">
                  <a:alpha val="80000"/>
                </a:srgbClr>
              </a:outerShdw>
            </a:effectLst>
          </p:spPr>
        </p:pic>
        <p:pic>
          <p:nvPicPr>
            <p:cNvPr id="1041" name="Google Shape;1041;p141"/>
            <p:cNvPicPr preferRelativeResize="0"/>
            <p:nvPr/>
          </p:nvPicPr>
          <p:blipFill rotWithShape="1">
            <a:blip r:embed="rId5">
              <a:alphaModFix/>
            </a:blip>
            <a:srcRect b="0" l="0" r="0" t="0"/>
            <a:stretch/>
          </p:blipFill>
          <p:spPr>
            <a:xfrm>
              <a:off x="1796340" y="5804852"/>
              <a:ext cx="878936" cy="758413"/>
            </a:xfrm>
            <a:prstGeom prst="rect">
              <a:avLst/>
            </a:prstGeom>
            <a:noFill/>
            <a:ln>
              <a:noFill/>
            </a:ln>
            <a:effectLst>
              <a:outerShdw blurRad="35203" rotWithShape="0" algn="bl" dir="5400000" dist="15646">
                <a:srgbClr val="000000">
                  <a:alpha val="80000"/>
                </a:srgbClr>
              </a:outerShdw>
            </a:effectLst>
          </p:spPr>
        </p:pic>
        <p:pic>
          <p:nvPicPr>
            <p:cNvPr id="1042" name="Google Shape;1042;p141"/>
            <p:cNvPicPr preferRelativeResize="0"/>
            <p:nvPr/>
          </p:nvPicPr>
          <p:blipFill rotWithShape="1">
            <a:blip r:embed="rId4">
              <a:alphaModFix/>
            </a:blip>
            <a:srcRect b="0" l="0" r="0" t="0"/>
            <a:stretch/>
          </p:blipFill>
          <p:spPr>
            <a:xfrm rot="-20569">
              <a:off x="1270049" y="5748496"/>
              <a:ext cx="874115" cy="807751"/>
            </a:xfrm>
            <a:prstGeom prst="rect">
              <a:avLst/>
            </a:prstGeom>
            <a:noFill/>
            <a:ln>
              <a:noFill/>
            </a:ln>
            <a:effectLst>
              <a:outerShdw blurRad="35203" rotWithShape="0" algn="bl" dir="5400000" dist="15646">
                <a:srgbClr val="000000">
                  <a:alpha val="80000"/>
                </a:srgbClr>
              </a:outerShdw>
            </a:effectLst>
          </p:spPr>
        </p:pic>
        <p:pic>
          <p:nvPicPr>
            <p:cNvPr id="1043" name="Google Shape;1043;p141"/>
            <p:cNvPicPr preferRelativeResize="0"/>
            <p:nvPr/>
          </p:nvPicPr>
          <p:blipFill rotWithShape="1">
            <a:blip r:embed="rId5">
              <a:alphaModFix/>
            </a:blip>
            <a:srcRect b="0" l="0" r="0" t="0"/>
            <a:stretch/>
          </p:blipFill>
          <p:spPr>
            <a:xfrm rot="10800000">
              <a:off x="846203" y="5171125"/>
              <a:ext cx="934983" cy="758413"/>
            </a:xfrm>
            <a:prstGeom prst="rect">
              <a:avLst/>
            </a:prstGeom>
            <a:noFill/>
            <a:ln>
              <a:noFill/>
            </a:ln>
            <a:effectLst>
              <a:outerShdw blurRad="35203" rotWithShape="0" algn="bl" dir="5400000" dist="15646">
                <a:srgbClr val="000000">
                  <a:alpha val="80000"/>
                </a:srgbClr>
              </a:outerShdw>
            </a:effectLst>
          </p:spPr>
        </p:pic>
        <p:pic>
          <p:nvPicPr>
            <p:cNvPr id="1044" name="Google Shape;1044;p141"/>
            <p:cNvPicPr preferRelativeResize="0"/>
            <p:nvPr/>
          </p:nvPicPr>
          <p:blipFill rotWithShape="1">
            <a:blip r:embed="rId4">
              <a:alphaModFix/>
            </a:blip>
            <a:srcRect b="0" l="0" r="0" t="0"/>
            <a:stretch/>
          </p:blipFill>
          <p:spPr>
            <a:xfrm rot="10779434">
              <a:off x="1360519" y="5158862"/>
              <a:ext cx="929856" cy="807751"/>
            </a:xfrm>
            <a:prstGeom prst="rect">
              <a:avLst/>
            </a:prstGeom>
            <a:noFill/>
            <a:ln>
              <a:noFill/>
            </a:ln>
            <a:effectLst>
              <a:outerShdw blurRad="35203" rotWithShape="0" algn="bl" dir="5400000" dist="15646">
                <a:srgbClr val="000000">
                  <a:alpha val="80000"/>
                </a:srgbClr>
              </a:outerShdw>
            </a:effectLst>
          </p:spPr>
        </p:pic>
        <p:pic>
          <p:nvPicPr>
            <p:cNvPr id="1045" name="Google Shape;1045;p141"/>
            <p:cNvPicPr preferRelativeResize="0"/>
            <p:nvPr/>
          </p:nvPicPr>
          <p:blipFill rotWithShape="1">
            <a:blip r:embed="rId4">
              <a:alphaModFix/>
            </a:blip>
            <a:srcRect b="0" l="0" r="0" t="0"/>
            <a:stretch/>
          </p:blipFill>
          <p:spPr>
            <a:xfrm rot="10779434">
              <a:off x="1919890" y="5175958"/>
              <a:ext cx="929856" cy="807751"/>
            </a:xfrm>
            <a:prstGeom prst="rect">
              <a:avLst/>
            </a:prstGeom>
            <a:noFill/>
            <a:ln>
              <a:noFill/>
            </a:ln>
            <a:effectLst>
              <a:outerShdw blurRad="35203" rotWithShape="0" algn="bl" dir="5400000" dist="15646">
                <a:srgbClr val="000000">
                  <a:alpha val="80000"/>
                </a:srgbClr>
              </a:outerShdw>
            </a:effectLst>
          </p:spPr>
        </p:pic>
        <p:pic>
          <p:nvPicPr>
            <p:cNvPr id="1046" name="Google Shape;1046;p141"/>
            <p:cNvPicPr preferRelativeResize="0"/>
            <p:nvPr/>
          </p:nvPicPr>
          <p:blipFill rotWithShape="1">
            <a:blip r:embed="rId3">
              <a:alphaModFix/>
            </a:blip>
            <a:srcRect b="0" l="0" r="0" t="0"/>
            <a:stretch/>
          </p:blipFill>
          <p:spPr>
            <a:xfrm rot="10800000">
              <a:off x="2490518" y="5185943"/>
              <a:ext cx="888578" cy="734056"/>
            </a:xfrm>
            <a:prstGeom prst="rect">
              <a:avLst/>
            </a:prstGeom>
            <a:noFill/>
            <a:ln>
              <a:noFill/>
            </a:ln>
            <a:effectLst>
              <a:outerShdw blurRad="35203" rotWithShape="0" algn="bl" dir="5400000" dist="15646">
                <a:srgbClr val="000000">
                  <a:alpha val="80000"/>
                </a:srgbClr>
              </a:outerShdw>
            </a:effectLst>
          </p:spPr>
        </p:pic>
        <p:pic>
          <p:nvPicPr>
            <p:cNvPr id="1047" name="Google Shape;1047;p141"/>
            <p:cNvPicPr preferRelativeResize="0"/>
            <p:nvPr/>
          </p:nvPicPr>
          <p:blipFill rotWithShape="1">
            <a:blip r:embed="rId6">
              <a:alphaModFix/>
            </a:blip>
            <a:srcRect b="0" l="0" r="0" t="0"/>
            <a:stretch/>
          </p:blipFill>
          <p:spPr>
            <a:xfrm rot="10800000">
              <a:off x="3011591" y="5209444"/>
              <a:ext cx="882288" cy="733688"/>
            </a:xfrm>
            <a:prstGeom prst="rect">
              <a:avLst/>
            </a:prstGeom>
            <a:noFill/>
            <a:ln>
              <a:noFill/>
            </a:ln>
            <a:effectLst>
              <a:outerShdw blurRad="35203" rotWithShape="0" algn="bl" dir="5400000" dist="15646">
                <a:srgbClr val="000000">
                  <a:alpha val="80000"/>
                </a:srgbClr>
              </a:outerShdw>
            </a:effectLst>
          </p:spPr>
        </p:pic>
        <p:pic>
          <p:nvPicPr>
            <p:cNvPr id="1048" name="Google Shape;1048;p141"/>
            <p:cNvPicPr preferRelativeResize="0"/>
            <p:nvPr/>
          </p:nvPicPr>
          <p:blipFill rotWithShape="1">
            <a:blip r:embed="rId6">
              <a:alphaModFix/>
            </a:blip>
            <a:srcRect b="0" l="0" r="0" t="0"/>
            <a:stretch/>
          </p:blipFill>
          <p:spPr>
            <a:xfrm rot="10800000">
              <a:off x="3536537" y="5224701"/>
              <a:ext cx="882288" cy="733688"/>
            </a:xfrm>
            <a:prstGeom prst="rect">
              <a:avLst/>
            </a:prstGeom>
            <a:noFill/>
            <a:ln>
              <a:noFill/>
            </a:ln>
            <a:effectLst>
              <a:outerShdw blurRad="35203" rotWithShape="0" algn="bl" dir="5400000" dist="15646">
                <a:srgbClr val="000000">
                  <a:alpha val="80000"/>
                </a:srgbClr>
              </a:outerShdw>
            </a:effectLst>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115"/>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Digital Modeling Hub Resources</a:t>
            </a:r>
            <a:endParaRPr/>
          </a:p>
        </p:txBody>
      </p:sp>
      <p:sp>
        <p:nvSpPr>
          <p:cNvPr id="535" name="Google Shape;535;p115"/>
          <p:cNvSpPr txBox="1"/>
          <p:nvPr>
            <p:ph idx="1" type="body"/>
          </p:nvPr>
        </p:nvSpPr>
        <p:spPr>
          <a:xfrm>
            <a:off x="1175300" y="906375"/>
            <a:ext cx="7759500" cy="534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chemeClr val="accent1"/>
                </a:solidFill>
              </a:rPr>
              <a:t>Search the DMH and explore the resources for a Kit or Model</a:t>
            </a:r>
            <a:endParaRPr>
              <a:solidFill>
                <a:schemeClr val="accent1"/>
              </a:solidFill>
            </a:endParaRPr>
          </a:p>
        </p:txBody>
      </p:sp>
      <p:sp>
        <p:nvSpPr>
          <p:cNvPr id="536" name="Google Shape;536;p115"/>
          <p:cNvSpPr txBox="1"/>
          <p:nvPr>
            <p:ph idx="1" type="body"/>
          </p:nvPr>
        </p:nvSpPr>
        <p:spPr>
          <a:xfrm>
            <a:off x="1277150" y="1627475"/>
            <a:ext cx="3499800" cy="351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t>New Resources</a:t>
            </a:r>
            <a:endParaRPr b="1" sz="2200"/>
          </a:p>
          <a:p>
            <a:pPr indent="0" lvl="0" marL="0" rtl="0" algn="l">
              <a:spcBef>
                <a:spcPts val="0"/>
              </a:spcBef>
              <a:spcAft>
                <a:spcPts val="0"/>
              </a:spcAft>
              <a:buNone/>
            </a:pPr>
            <a:r>
              <a:rPr lang="en" sz="2200"/>
              <a:t>Hemoglobin Mighty Model</a:t>
            </a:r>
            <a:endParaRPr sz="2200"/>
          </a:p>
          <a:p>
            <a:pPr indent="0" lvl="0" marL="0" rtl="0" algn="l">
              <a:spcBef>
                <a:spcPts val="0"/>
              </a:spcBef>
              <a:spcAft>
                <a:spcPts val="0"/>
              </a:spcAft>
              <a:buNone/>
            </a:pPr>
            <a:r>
              <a:rPr lang="en" sz="2200"/>
              <a:t>Molecules of Life Kit</a:t>
            </a:r>
            <a:endParaRPr sz="2200"/>
          </a:p>
          <a:p>
            <a:pPr indent="0" lvl="0" marL="0" rtl="0" algn="l">
              <a:spcBef>
                <a:spcPts val="0"/>
              </a:spcBef>
              <a:spcAft>
                <a:spcPts val="0"/>
              </a:spcAft>
              <a:buNone/>
            </a:pPr>
            <a:r>
              <a:rPr lang="en" sz="2200"/>
              <a:t>Cell Modeling Kit</a:t>
            </a:r>
            <a:endParaRPr sz="2200"/>
          </a:p>
          <a:p>
            <a:pPr indent="0" lvl="0" marL="0" rtl="0" algn="l">
              <a:spcBef>
                <a:spcPts val="0"/>
              </a:spcBef>
              <a:spcAft>
                <a:spcPts val="0"/>
              </a:spcAft>
              <a:buNone/>
            </a:pPr>
            <a:r>
              <a:rPr lang="en" sz="2200"/>
              <a:t>Alpha Helix &amp; Beta Sheets</a:t>
            </a:r>
            <a:endParaRPr sz="2200"/>
          </a:p>
          <a:p>
            <a:pPr indent="0" lvl="0" marL="0" rtl="0" algn="l">
              <a:spcBef>
                <a:spcPts val="0"/>
              </a:spcBef>
              <a:spcAft>
                <a:spcPts val="0"/>
              </a:spcAft>
              <a:buNone/>
            </a:pPr>
            <a:r>
              <a:rPr lang="en" sz="2200"/>
              <a:t>T4 Bacteriophage Model</a:t>
            </a:r>
            <a:endParaRPr sz="2200"/>
          </a:p>
          <a:p>
            <a:pPr indent="0" lvl="0" marL="0" rtl="0" algn="l">
              <a:spcBef>
                <a:spcPts val="0"/>
              </a:spcBef>
              <a:spcAft>
                <a:spcPts val="0"/>
              </a:spcAft>
              <a:buNone/>
            </a:pPr>
            <a:r>
              <a:rPr lang="en" sz="2200"/>
              <a:t>Mosaic Membrane Model</a:t>
            </a:r>
            <a:endParaRPr sz="2200"/>
          </a:p>
          <a:p>
            <a:pPr indent="0" lvl="0" marL="0" rtl="0" algn="l">
              <a:spcBef>
                <a:spcPts val="0"/>
              </a:spcBef>
              <a:spcAft>
                <a:spcPts val="0"/>
              </a:spcAft>
              <a:buNone/>
            </a:pPr>
            <a:r>
              <a:rPr lang="en" sz="2200"/>
              <a:t>Acetylcholinesterase Model</a:t>
            </a:r>
            <a:endParaRPr sz="2200"/>
          </a:p>
        </p:txBody>
      </p:sp>
      <p:sp>
        <p:nvSpPr>
          <p:cNvPr id="537" name="Google Shape;537;p115"/>
          <p:cNvSpPr txBox="1"/>
          <p:nvPr>
            <p:ph idx="1" type="body"/>
          </p:nvPr>
        </p:nvSpPr>
        <p:spPr>
          <a:xfrm>
            <a:off x="5331750" y="1627475"/>
            <a:ext cx="3499800" cy="351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t>Classic Resources</a:t>
            </a:r>
            <a:endParaRPr b="1" sz="2200"/>
          </a:p>
          <a:p>
            <a:pPr indent="0" lvl="0" marL="0" rtl="0" algn="l">
              <a:spcBef>
                <a:spcPts val="0"/>
              </a:spcBef>
              <a:spcAft>
                <a:spcPts val="0"/>
              </a:spcAft>
              <a:buNone/>
            </a:pPr>
            <a:r>
              <a:rPr lang="en" sz="2200"/>
              <a:t>Water Kit</a:t>
            </a:r>
            <a:endParaRPr sz="2200"/>
          </a:p>
          <a:p>
            <a:pPr indent="0" lvl="0" marL="0" rtl="0" algn="l">
              <a:spcBef>
                <a:spcPts val="0"/>
              </a:spcBef>
              <a:spcAft>
                <a:spcPts val="0"/>
              </a:spcAft>
              <a:buNone/>
            </a:pPr>
            <a:r>
              <a:rPr lang="en" sz="2200"/>
              <a:t>Amino Acid Starter Kit</a:t>
            </a:r>
            <a:endParaRPr sz="2200"/>
          </a:p>
          <a:p>
            <a:pPr indent="0" lvl="0" marL="0" rtl="0" algn="l">
              <a:spcBef>
                <a:spcPts val="0"/>
              </a:spcBef>
              <a:spcAft>
                <a:spcPts val="0"/>
              </a:spcAft>
              <a:buNone/>
            </a:pPr>
            <a:r>
              <a:rPr lang="en" sz="2200"/>
              <a:t>Phospholipid &amp; Membrane    </a:t>
            </a:r>
            <a:endParaRPr sz="2200"/>
          </a:p>
          <a:p>
            <a:pPr indent="0" lvl="0" marL="0" rtl="0" algn="l">
              <a:spcBef>
                <a:spcPts val="0"/>
              </a:spcBef>
              <a:spcAft>
                <a:spcPts val="0"/>
              </a:spcAft>
              <a:buNone/>
            </a:pPr>
            <a:r>
              <a:rPr lang="en" sz="2200"/>
              <a:t>       Transport Kit</a:t>
            </a:r>
            <a:endParaRPr sz="2200"/>
          </a:p>
          <a:p>
            <a:pPr indent="0" lvl="0" marL="0" rtl="0" algn="l">
              <a:spcBef>
                <a:spcPts val="0"/>
              </a:spcBef>
              <a:spcAft>
                <a:spcPts val="0"/>
              </a:spcAft>
              <a:buNone/>
            </a:pPr>
            <a:r>
              <a:rPr lang="en" sz="2200"/>
              <a:t>Enzymes in Action Kit</a:t>
            </a:r>
            <a:endParaRPr sz="2200"/>
          </a:p>
          <a:p>
            <a:pPr indent="0" lvl="0" marL="0" rtl="0" algn="l">
              <a:spcBef>
                <a:spcPts val="0"/>
              </a:spcBef>
              <a:spcAft>
                <a:spcPts val="0"/>
              </a:spcAft>
              <a:buNone/>
            </a:pPr>
            <a:r>
              <a:t/>
            </a:r>
            <a:endParaRPr sz="22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p142"/>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55" name="Google Shape;1055;p142"/>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DNA Strands Have Direction</a:t>
            </a:r>
            <a:endParaRPr/>
          </a:p>
        </p:txBody>
      </p:sp>
      <p:sp>
        <p:nvSpPr>
          <p:cNvPr id="1056" name="Google Shape;1056;p142"/>
          <p:cNvSpPr txBox="1"/>
          <p:nvPr>
            <p:ph idx="2" type="body"/>
          </p:nvPr>
        </p:nvSpPr>
        <p:spPr>
          <a:xfrm>
            <a:off x="1318334" y="1408841"/>
            <a:ext cx="2230200" cy="28626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t>Look at your DNA model. </a:t>
            </a:r>
            <a:r>
              <a:rPr lang="en" sz="1400"/>
              <a:t>All the arrows on each strand point the same way!</a:t>
            </a:r>
            <a:endParaRPr/>
          </a:p>
          <a:p>
            <a:pPr indent="-177800" lvl="0" marL="177800" rtl="0" algn="l">
              <a:lnSpc>
                <a:spcPct val="100000"/>
              </a:lnSpc>
              <a:spcBef>
                <a:spcPts val="1400"/>
              </a:spcBef>
              <a:spcAft>
                <a:spcPts val="0"/>
              </a:spcAft>
              <a:buClr>
                <a:schemeClr val="dk1"/>
              </a:buClr>
              <a:buSzPts val="1400"/>
              <a:buFont typeface="Arial"/>
              <a:buChar char="•"/>
            </a:pPr>
            <a:r>
              <a:rPr lang="en" sz="1400"/>
              <a:t>DNA strands have a </a:t>
            </a:r>
            <a:r>
              <a:rPr i="1" lang="en" sz="1400"/>
              <a:t>“beginning” </a:t>
            </a:r>
            <a:r>
              <a:rPr lang="en" sz="1400"/>
              <a:t>and an </a:t>
            </a:r>
            <a:r>
              <a:rPr i="1" lang="en" sz="1400"/>
              <a:t>“end”</a:t>
            </a:r>
            <a:endParaRPr/>
          </a:p>
          <a:p>
            <a:pPr indent="-177800" lvl="0" marL="177800" rtl="0" algn="l">
              <a:lnSpc>
                <a:spcPct val="100000"/>
              </a:lnSpc>
              <a:spcBef>
                <a:spcPts val="900"/>
              </a:spcBef>
              <a:spcAft>
                <a:spcPts val="0"/>
              </a:spcAft>
              <a:buClr>
                <a:schemeClr val="dk1"/>
              </a:buClr>
              <a:buSzPts val="1400"/>
              <a:buFont typeface="Arial"/>
              <a:buChar char="•"/>
            </a:pPr>
            <a:r>
              <a:rPr lang="en" sz="1400"/>
              <a:t>Scientists call these </a:t>
            </a:r>
            <a:r>
              <a:rPr b="1" lang="en" sz="1400">
                <a:solidFill>
                  <a:srgbClr val="D200B9"/>
                </a:solidFill>
              </a:rPr>
              <a:t>5’</a:t>
            </a:r>
            <a:r>
              <a:rPr lang="en" sz="1400"/>
              <a:t> and </a:t>
            </a:r>
            <a:r>
              <a:rPr b="1" lang="en" sz="1400">
                <a:solidFill>
                  <a:srgbClr val="D200B9"/>
                </a:solidFill>
              </a:rPr>
              <a:t>3’</a:t>
            </a:r>
            <a:r>
              <a:rPr lang="en" sz="1400"/>
              <a:t> (say “five prime” and “three prime”)</a:t>
            </a:r>
            <a:endParaRPr/>
          </a:p>
          <a:p>
            <a:pPr indent="-177800" lvl="0" marL="177800" rtl="0" algn="l">
              <a:lnSpc>
                <a:spcPct val="100000"/>
              </a:lnSpc>
              <a:spcBef>
                <a:spcPts val="900"/>
              </a:spcBef>
              <a:spcAft>
                <a:spcPts val="0"/>
              </a:spcAft>
              <a:buClr>
                <a:schemeClr val="dk1"/>
              </a:buClr>
              <a:buSzPts val="1400"/>
              <a:buFont typeface="Arial"/>
              <a:buChar char="•"/>
            </a:pPr>
            <a:r>
              <a:rPr lang="en" sz="1400"/>
              <a:t>The arrows on your foam models show the direction</a:t>
            </a:r>
            <a:endParaRPr/>
          </a:p>
        </p:txBody>
      </p:sp>
      <p:grpSp>
        <p:nvGrpSpPr>
          <p:cNvPr id="1057" name="Google Shape;1057;p142"/>
          <p:cNvGrpSpPr/>
          <p:nvPr/>
        </p:nvGrpSpPr>
        <p:grpSpPr>
          <a:xfrm>
            <a:off x="3741954" y="1376204"/>
            <a:ext cx="5269843" cy="2617209"/>
            <a:chOff x="5074336" y="1834939"/>
            <a:chExt cx="7026457" cy="3489612"/>
          </a:xfrm>
        </p:grpSpPr>
        <p:pic>
          <p:nvPicPr>
            <p:cNvPr id="1058" name="Google Shape;1058;p142"/>
            <p:cNvPicPr preferRelativeResize="0"/>
            <p:nvPr/>
          </p:nvPicPr>
          <p:blipFill rotWithShape="1">
            <a:blip r:embed="rId3">
              <a:alphaModFix/>
            </a:blip>
            <a:srcRect b="0" l="0" r="0" t="0"/>
            <a:stretch/>
          </p:blipFill>
          <p:spPr>
            <a:xfrm>
              <a:off x="5966602" y="2056237"/>
              <a:ext cx="5487724" cy="2923364"/>
            </a:xfrm>
            <a:prstGeom prst="rect">
              <a:avLst/>
            </a:prstGeom>
            <a:noFill/>
            <a:ln>
              <a:noFill/>
            </a:ln>
          </p:spPr>
        </p:pic>
        <p:sp>
          <p:nvSpPr>
            <p:cNvPr id="1059" name="Google Shape;1059;p142"/>
            <p:cNvSpPr txBox="1"/>
            <p:nvPr/>
          </p:nvSpPr>
          <p:spPr>
            <a:xfrm>
              <a:off x="8536836" y="1834939"/>
              <a:ext cx="25017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Strand Directionality</a:t>
              </a:r>
              <a:endParaRPr sz="1100"/>
            </a:p>
          </p:txBody>
        </p:sp>
        <p:sp>
          <p:nvSpPr>
            <p:cNvPr id="1060" name="Google Shape;1060;p142"/>
            <p:cNvSpPr txBox="1"/>
            <p:nvPr/>
          </p:nvSpPr>
          <p:spPr>
            <a:xfrm>
              <a:off x="11424560" y="1931317"/>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5'</a:t>
              </a:r>
              <a:endParaRPr sz="1100"/>
            </a:p>
          </p:txBody>
        </p:sp>
        <p:sp>
          <p:nvSpPr>
            <p:cNvPr id="1061" name="Google Shape;1061;p142"/>
            <p:cNvSpPr txBox="1"/>
            <p:nvPr/>
          </p:nvSpPr>
          <p:spPr>
            <a:xfrm>
              <a:off x="6746018" y="4696810"/>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5'</a:t>
              </a:r>
              <a:endParaRPr sz="1100"/>
            </a:p>
          </p:txBody>
        </p:sp>
        <p:sp>
          <p:nvSpPr>
            <p:cNvPr id="1062" name="Google Shape;1062;p142"/>
            <p:cNvSpPr txBox="1"/>
            <p:nvPr/>
          </p:nvSpPr>
          <p:spPr>
            <a:xfrm>
              <a:off x="6775782" y="1964990"/>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3'</a:t>
              </a:r>
              <a:endParaRPr sz="1100"/>
            </a:p>
          </p:txBody>
        </p:sp>
        <p:sp>
          <p:nvSpPr>
            <p:cNvPr id="1063" name="Google Shape;1063;p142"/>
            <p:cNvSpPr txBox="1"/>
            <p:nvPr/>
          </p:nvSpPr>
          <p:spPr>
            <a:xfrm>
              <a:off x="11399047" y="4696810"/>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3'</a:t>
              </a:r>
              <a:endParaRPr sz="1100"/>
            </a:p>
          </p:txBody>
        </p:sp>
        <p:sp>
          <p:nvSpPr>
            <p:cNvPr id="1064" name="Google Shape;1064;p142"/>
            <p:cNvSpPr txBox="1"/>
            <p:nvPr/>
          </p:nvSpPr>
          <p:spPr>
            <a:xfrm>
              <a:off x="5074336" y="2521317"/>
              <a:ext cx="1323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Backbone</a:t>
              </a:r>
              <a:endParaRPr sz="1100"/>
            </a:p>
          </p:txBody>
        </p:sp>
        <p:sp>
          <p:nvSpPr>
            <p:cNvPr id="1065" name="Google Shape;1065;p142"/>
            <p:cNvSpPr txBox="1"/>
            <p:nvPr/>
          </p:nvSpPr>
          <p:spPr>
            <a:xfrm>
              <a:off x="5617180" y="4246368"/>
              <a:ext cx="1323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Backbone</a:t>
              </a:r>
              <a:endParaRPr sz="1100"/>
            </a:p>
          </p:txBody>
        </p:sp>
        <p:sp>
          <p:nvSpPr>
            <p:cNvPr id="1066" name="Google Shape;1066;p142"/>
            <p:cNvSpPr txBox="1"/>
            <p:nvPr/>
          </p:nvSpPr>
          <p:spPr>
            <a:xfrm>
              <a:off x="5616721" y="3394857"/>
              <a:ext cx="13467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Base Pairs</a:t>
              </a:r>
              <a:endParaRPr sz="1100"/>
            </a:p>
          </p:txBody>
        </p:sp>
        <p:pic>
          <p:nvPicPr>
            <p:cNvPr id="1067" name="Google Shape;1067;p142"/>
            <p:cNvPicPr preferRelativeResize="0"/>
            <p:nvPr/>
          </p:nvPicPr>
          <p:blipFill rotWithShape="1">
            <a:blip r:embed="rId4">
              <a:alphaModFix/>
            </a:blip>
            <a:srcRect b="0" l="0" r="0" t="0"/>
            <a:stretch/>
          </p:blipFill>
          <p:spPr>
            <a:xfrm>
              <a:off x="10864237" y="3331414"/>
              <a:ext cx="1236556" cy="1142435"/>
            </a:xfrm>
            <a:prstGeom prst="rect">
              <a:avLst/>
            </a:prstGeom>
            <a:noFill/>
            <a:ln>
              <a:noFill/>
            </a:ln>
            <a:effectLst>
              <a:outerShdw blurRad="35203" rotWithShape="0" algn="bl" dir="5400000" dist="15646">
                <a:srgbClr val="000000">
                  <a:alpha val="80000"/>
                </a:srgbClr>
              </a:outerShdw>
            </a:effectLst>
          </p:spPr>
        </p:pic>
        <p:pic>
          <p:nvPicPr>
            <p:cNvPr id="1068" name="Google Shape;1068;p142"/>
            <p:cNvPicPr preferRelativeResize="0"/>
            <p:nvPr/>
          </p:nvPicPr>
          <p:blipFill rotWithShape="1">
            <a:blip r:embed="rId5">
              <a:alphaModFix/>
            </a:blip>
            <a:srcRect b="0" l="0" r="0" t="0"/>
            <a:stretch/>
          </p:blipFill>
          <p:spPr>
            <a:xfrm rot="-20570">
              <a:off x="10047013" y="3245112"/>
              <a:ext cx="1293998" cy="1257134"/>
            </a:xfrm>
            <a:prstGeom prst="rect">
              <a:avLst/>
            </a:prstGeom>
            <a:noFill/>
            <a:ln>
              <a:noFill/>
            </a:ln>
            <a:effectLst>
              <a:outerShdw blurRad="35203" rotWithShape="0" algn="bl" dir="5400000" dist="15646">
                <a:srgbClr val="000000">
                  <a:alpha val="80000"/>
                </a:srgbClr>
              </a:outerShdw>
            </a:effectLst>
          </p:spPr>
        </p:pic>
        <p:pic>
          <p:nvPicPr>
            <p:cNvPr id="1069" name="Google Shape;1069;p142"/>
            <p:cNvPicPr preferRelativeResize="0"/>
            <p:nvPr/>
          </p:nvPicPr>
          <p:blipFill rotWithShape="1">
            <a:blip r:embed="rId6">
              <a:alphaModFix/>
            </a:blip>
            <a:srcRect b="0" l="0" r="0" t="0"/>
            <a:stretch/>
          </p:blipFill>
          <p:spPr>
            <a:xfrm>
              <a:off x="9238789" y="3332821"/>
              <a:ext cx="1301129" cy="1180342"/>
            </a:xfrm>
            <a:prstGeom prst="rect">
              <a:avLst/>
            </a:prstGeom>
            <a:noFill/>
            <a:ln>
              <a:noFill/>
            </a:ln>
            <a:effectLst>
              <a:outerShdw blurRad="35203" rotWithShape="0" algn="bl" dir="5400000" dist="15646">
                <a:srgbClr val="000000">
                  <a:alpha val="80000"/>
                </a:srgbClr>
              </a:outerShdw>
            </a:effectLst>
          </p:spPr>
        </p:pic>
        <p:pic>
          <p:nvPicPr>
            <p:cNvPr id="1070" name="Google Shape;1070;p142"/>
            <p:cNvPicPr preferRelativeResize="0"/>
            <p:nvPr/>
          </p:nvPicPr>
          <p:blipFill rotWithShape="1">
            <a:blip r:embed="rId7">
              <a:alphaModFix/>
            </a:blip>
            <a:srcRect b="0" l="0" r="0" t="0"/>
            <a:stretch/>
          </p:blipFill>
          <p:spPr>
            <a:xfrm>
              <a:off x="8507067" y="3347894"/>
              <a:ext cx="1227806" cy="1141864"/>
            </a:xfrm>
            <a:prstGeom prst="rect">
              <a:avLst/>
            </a:prstGeom>
            <a:noFill/>
            <a:ln>
              <a:noFill/>
            </a:ln>
            <a:effectLst>
              <a:outerShdw blurRad="35203" rotWithShape="0" algn="bl" dir="5400000" dist="15646">
                <a:srgbClr val="000000">
                  <a:alpha val="80000"/>
                </a:srgbClr>
              </a:outerShdw>
            </a:effectLst>
          </p:spPr>
        </p:pic>
        <p:pic>
          <p:nvPicPr>
            <p:cNvPr id="1071" name="Google Shape;1071;p142"/>
            <p:cNvPicPr preferRelativeResize="0"/>
            <p:nvPr/>
          </p:nvPicPr>
          <p:blipFill rotWithShape="1">
            <a:blip r:embed="rId6">
              <a:alphaModFix/>
            </a:blip>
            <a:srcRect b="0" l="0" r="0" t="0"/>
            <a:stretch/>
          </p:blipFill>
          <p:spPr>
            <a:xfrm>
              <a:off x="7651076" y="3354580"/>
              <a:ext cx="1301129" cy="1180342"/>
            </a:xfrm>
            <a:prstGeom prst="rect">
              <a:avLst/>
            </a:prstGeom>
            <a:noFill/>
            <a:ln>
              <a:noFill/>
            </a:ln>
            <a:effectLst>
              <a:outerShdw blurRad="35203" rotWithShape="0" algn="bl" dir="5400000" dist="15646">
                <a:srgbClr val="000000">
                  <a:alpha val="80000"/>
                </a:srgbClr>
              </a:outerShdw>
            </a:effectLst>
          </p:spPr>
        </p:pic>
        <p:pic>
          <p:nvPicPr>
            <p:cNvPr id="1072" name="Google Shape;1072;p142"/>
            <p:cNvPicPr preferRelativeResize="0"/>
            <p:nvPr/>
          </p:nvPicPr>
          <p:blipFill rotWithShape="1">
            <a:blip r:embed="rId4">
              <a:alphaModFix/>
            </a:blip>
            <a:srcRect b="0" l="0" r="0" t="0"/>
            <a:stretch/>
          </p:blipFill>
          <p:spPr>
            <a:xfrm>
              <a:off x="6884635" y="3390026"/>
              <a:ext cx="1236556" cy="1142435"/>
            </a:xfrm>
            <a:prstGeom prst="rect">
              <a:avLst/>
            </a:prstGeom>
            <a:noFill/>
            <a:ln>
              <a:noFill/>
            </a:ln>
            <a:effectLst>
              <a:outerShdw blurRad="35203" rotWithShape="0" algn="bl" dir="5400000" dist="15646">
                <a:srgbClr val="000000">
                  <a:alpha val="80000"/>
                </a:srgbClr>
              </a:outerShdw>
            </a:effectLst>
          </p:spPr>
        </p:pic>
        <p:pic>
          <p:nvPicPr>
            <p:cNvPr id="1073" name="Google Shape;1073;p142"/>
            <p:cNvPicPr preferRelativeResize="0"/>
            <p:nvPr/>
          </p:nvPicPr>
          <p:blipFill rotWithShape="1">
            <a:blip r:embed="rId7">
              <a:alphaModFix/>
            </a:blip>
            <a:srcRect b="0" l="0" r="0" t="0"/>
            <a:stretch/>
          </p:blipFill>
          <p:spPr>
            <a:xfrm rot="10800000">
              <a:off x="6302637" y="2422566"/>
              <a:ext cx="1306099" cy="1141864"/>
            </a:xfrm>
            <a:prstGeom prst="rect">
              <a:avLst/>
            </a:prstGeom>
            <a:noFill/>
            <a:ln>
              <a:noFill/>
            </a:ln>
            <a:effectLst>
              <a:outerShdw blurRad="35203" rotWithShape="0" algn="bl" dir="5400000" dist="15646">
                <a:srgbClr val="000000">
                  <a:alpha val="80000"/>
                </a:srgbClr>
              </a:outerShdw>
            </a:effectLst>
          </p:spPr>
        </p:pic>
        <p:pic>
          <p:nvPicPr>
            <p:cNvPr id="1074" name="Google Shape;1074;p142"/>
            <p:cNvPicPr preferRelativeResize="0"/>
            <p:nvPr/>
          </p:nvPicPr>
          <p:blipFill rotWithShape="1">
            <a:blip r:embed="rId5">
              <a:alphaModFix/>
            </a:blip>
            <a:srcRect b="0" l="0" r="0" t="0"/>
            <a:stretch/>
          </p:blipFill>
          <p:spPr>
            <a:xfrm rot="10779423">
              <a:off x="7014519" y="2370600"/>
              <a:ext cx="1376509" cy="1257134"/>
            </a:xfrm>
            <a:prstGeom prst="rect">
              <a:avLst/>
            </a:prstGeom>
            <a:noFill/>
            <a:ln>
              <a:noFill/>
            </a:ln>
            <a:effectLst>
              <a:outerShdw blurRad="35203" rotWithShape="0" algn="bl" dir="5400000" dist="15646">
                <a:srgbClr val="000000">
                  <a:alpha val="80000"/>
                </a:srgbClr>
              </a:outerShdw>
            </a:effectLst>
          </p:spPr>
        </p:pic>
        <p:pic>
          <p:nvPicPr>
            <p:cNvPr id="1075" name="Google Shape;1075;p142"/>
            <p:cNvPicPr preferRelativeResize="0"/>
            <p:nvPr/>
          </p:nvPicPr>
          <p:blipFill rotWithShape="1">
            <a:blip r:embed="rId4">
              <a:alphaModFix/>
            </a:blip>
            <a:srcRect b="0" l="0" r="0" t="0"/>
            <a:stretch/>
          </p:blipFill>
          <p:spPr>
            <a:xfrm rot="10800000">
              <a:off x="7892442" y="2396527"/>
              <a:ext cx="1315404" cy="1142435"/>
            </a:xfrm>
            <a:prstGeom prst="rect">
              <a:avLst/>
            </a:prstGeom>
            <a:noFill/>
            <a:ln>
              <a:noFill/>
            </a:ln>
            <a:effectLst>
              <a:outerShdw blurRad="35203" rotWithShape="0" algn="bl" dir="5400000" dist="15646">
                <a:srgbClr val="000000">
                  <a:alpha val="80000"/>
                </a:srgbClr>
              </a:outerShdw>
            </a:effectLst>
          </p:spPr>
        </p:pic>
        <p:pic>
          <p:nvPicPr>
            <p:cNvPr id="1076" name="Google Shape;1076;p142"/>
            <p:cNvPicPr preferRelativeResize="0"/>
            <p:nvPr/>
          </p:nvPicPr>
          <p:blipFill rotWithShape="1">
            <a:blip r:embed="rId5">
              <a:alphaModFix/>
            </a:blip>
            <a:srcRect b="0" l="0" r="0" t="0"/>
            <a:stretch/>
          </p:blipFill>
          <p:spPr>
            <a:xfrm rot="10779423">
              <a:off x="8608547" y="2348534"/>
              <a:ext cx="1376509" cy="1257134"/>
            </a:xfrm>
            <a:prstGeom prst="rect">
              <a:avLst/>
            </a:prstGeom>
            <a:noFill/>
            <a:ln>
              <a:noFill/>
            </a:ln>
            <a:effectLst>
              <a:outerShdw blurRad="35203" rotWithShape="0" algn="bl" dir="5400000" dist="15646">
                <a:srgbClr val="000000">
                  <a:alpha val="80000"/>
                </a:srgbClr>
              </a:outerShdw>
            </a:effectLst>
          </p:spPr>
        </p:pic>
        <p:pic>
          <p:nvPicPr>
            <p:cNvPr id="1077" name="Google Shape;1077;p142"/>
            <p:cNvPicPr preferRelativeResize="0"/>
            <p:nvPr/>
          </p:nvPicPr>
          <p:blipFill rotWithShape="1">
            <a:blip r:embed="rId6">
              <a:alphaModFix/>
            </a:blip>
            <a:srcRect b="0" l="0" r="0" t="0"/>
            <a:stretch/>
          </p:blipFill>
          <p:spPr>
            <a:xfrm rot="10800000">
              <a:off x="9421826" y="2348233"/>
              <a:ext cx="1384100" cy="1180342"/>
            </a:xfrm>
            <a:prstGeom prst="rect">
              <a:avLst/>
            </a:prstGeom>
            <a:noFill/>
            <a:ln>
              <a:noFill/>
            </a:ln>
            <a:effectLst>
              <a:outerShdw blurRad="35203" rotWithShape="0" algn="bl" dir="5400000" dist="15646">
                <a:srgbClr val="000000">
                  <a:alpha val="80000"/>
                </a:srgbClr>
              </a:outerShdw>
            </a:effectLst>
          </p:spPr>
        </p:pic>
        <p:pic>
          <p:nvPicPr>
            <p:cNvPr id="1078" name="Google Shape;1078;p142"/>
            <p:cNvPicPr preferRelativeResize="0"/>
            <p:nvPr/>
          </p:nvPicPr>
          <p:blipFill rotWithShape="1">
            <a:blip r:embed="rId7">
              <a:alphaModFix/>
            </a:blip>
            <a:srcRect b="0" l="0" r="0" t="0"/>
            <a:stretch/>
          </p:blipFill>
          <p:spPr>
            <a:xfrm rot="10800000">
              <a:off x="10288149" y="2396815"/>
              <a:ext cx="1306099" cy="1141864"/>
            </a:xfrm>
            <a:prstGeom prst="rect">
              <a:avLst/>
            </a:prstGeom>
            <a:noFill/>
            <a:ln>
              <a:noFill/>
            </a:ln>
            <a:effectLst>
              <a:outerShdw blurRad="35203" rotWithShape="0" algn="bl" dir="5400000" dist="15646">
                <a:srgbClr val="000000">
                  <a:alpha val="80000"/>
                </a:srgbClr>
              </a:outerShdw>
            </a:effectLst>
          </p:spPr>
        </p:pic>
        <p:sp>
          <p:nvSpPr>
            <p:cNvPr id="1079" name="Google Shape;1079;p142"/>
            <p:cNvSpPr txBox="1"/>
            <p:nvPr/>
          </p:nvSpPr>
          <p:spPr>
            <a:xfrm>
              <a:off x="8319458" y="4985851"/>
              <a:ext cx="27129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Strand Directionality</a:t>
              </a:r>
              <a:endParaRPr sz="1100"/>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84" name="Shape 1084"/>
        <p:cNvGrpSpPr/>
        <p:nvPr/>
      </p:nvGrpSpPr>
      <p:grpSpPr>
        <a:xfrm>
          <a:off x="0" y="0"/>
          <a:ext cx="0" cy="0"/>
          <a:chOff x="0" y="0"/>
          <a:chExt cx="0" cy="0"/>
        </a:xfrm>
      </p:grpSpPr>
      <p:sp>
        <p:nvSpPr>
          <p:cNvPr id="1085" name="Google Shape;1085;p143"/>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86" name="Google Shape;1086;p143"/>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How do cells copy DNA?</a:t>
            </a:r>
            <a:endParaRPr/>
          </a:p>
        </p:txBody>
      </p:sp>
      <p:sp>
        <p:nvSpPr>
          <p:cNvPr id="1087" name="Google Shape;1087;p143"/>
          <p:cNvSpPr txBox="1"/>
          <p:nvPr>
            <p:ph idx="1" type="body"/>
          </p:nvPr>
        </p:nvSpPr>
        <p:spPr>
          <a:xfrm>
            <a:off x="305738" y="1279133"/>
            <a:ext cx="8511900" cy="3158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500"/>
              <a:buFont typeface="Open Sans"/>
              <a:buNone/>
            </a:pPr>
            <a:r>
              <a:rPr lang="en"/>
              <a:t>You’ve built a DNA molecule with </a:t>
            </a:r>
            <a:r>
              <a:rPr b="1" lang="en">
                <a:solidFill>
                  <a:srgbClr val="D200B9"/>
                </a:solidFill>
              </a:rPr>
              <a:t>complementary base-pairing</a:t>
            </a:r>
            <a:r>
              <a:rPr lang="en"/>
              <a:t>.</a:t>
            </a:r>
            <a:endParaRPr/>
          </a:p>
          <a:p>
            <a:pPr indent="0" lvl="0" marL="0" rtl="0" algn="l">
              <a:lnSpc>
                <a:spcPct val="90000"/>
              </a:lnSpc>
              <a:spcBef>
                <a:spcPts val="800"/>
              </a:spcBef>
              <a:spcAft>
                <a:spcPts val="0"/>
              </a:spcAft>
              <a:buClr>
                <a:schemeClr val="dk1"/>
              </a:buClr>
              <a:buSzPts val="1500"/>
              <a:buFont typeface="Open Sans"/>
              <a:buNone/>
            </a:pPr>
            <a:r>
              <a:t/>
            </a:r>
            <a:endParaRPr/>
          </a:p>
          <a:p>
            <a:pPr indent="0" lvl="0" marL="0" rtl="0" algn="l">
              <a:lnSpc>
                <a:spcPct val="90000"/>
              </a:lnSpc>
              <a:spcBef>
                <a:spcPts val="800"/>
              </a:spcBef>
              <a:spcAft>
                <a:spcPts val="0"/>
              </a:spcAft>
              <a:buClr>
                <a:schemeClr val="dk1"/>
              </a:buClr>
              <a:buSzPts val="1500"/>
              <a:buFont typeface="Open Sans"/>
              <a:buNone/>
            </a:pPr>
            <a:r>
              <a:rPr lang="en"/>
              <a:t>Before a cell divides, it must copy ALL of its DNA.</a:t>
            </a:r>
            <a:endParaRPr/>
          </a:p>
          <a:p>
            <a:pPr indent="-260350" lvl="1" marL="774700" rtl="0" algn="l">
              <a:lnSpc>
                <a:spcPct val="90000"/>
              </a:lnSpc>
              <a:spcBef>
                <a:spcPts val="400"/>
              </a:spcBef>
              <a:spcAft>
                <a:spcPts val="0"/>
              </a:spcAft>
              <a:buClr>
                <a:schemeClr val="dk1"/>
              </a:buClr>
              <a:buSzPts val="1500"/>
              <a:buChar char="○"/>
            </a:pPr>
            <a:r>
              <a:rPr lang="en" sz="1500"/>
              <a:t>Humans have 3 billion base pairs</a:t>
            </a:r>
            <a:endParaRPr/>
          </a:p>
          <a:p>
            <a:pPr indent="-260350" lvl="1" marL="774700" rtl="0" algn="l">
              <a:lnSpc>
                <a:spcPct val="90000"/>
              </a:lnSpc>
              <a:spcBef>
                <a:spcPts val="400"/>
              </a:spcBef>
              <a:spcAft>
                <a:spcPts val="0"/>
              </a:spcAft>
              <a:buClr>
                <a:schemeClr val="dk1"/>
              </a:buClr>
              <a:buSzPts val="1500"/>
              <a:buChar char="○"/>
            </a:pPr>
            <a:r>
              <a:rPr i="1" lang="en" sz="1500"/>
              <a:t>It must be accurate, mistakes = problems</a:t>
            </a:r>
            <a:endParaRPr/>
          </a:p>
          <a:p>
            <a:pPr indent="-260350" lvl="1" marL="774700" rtl="0" algn="l">
              <a:lnSpc>
                <a:spcPct val="90000"/>
              </a:lnSpc>
              <a:spcBef>
                <a:spcPts val="400"/>
              </a:spcBef>
              <a:spcAft>
                <a:spcPts val="0"/>
              </a:spcAft>
              <a:buClr>
                <a:schemeClr val="dk1"/>
              </a:buClr>
              <a:buSzPts val="1500"/>
              <a:buChar char="○"/>
            </a:pPr>
            <a:r>
              <a:rPr i="1" lang="en" sz="1500"/>
              <a:t>It must be fast – cells divide constantly</a:t>
            </a:r>
            <a:endParaRPr/>
          </a:p>
          <a:p>
            <a:pPr indent="0" lvl="0" marL="0" rtl="0" algn="l">
              <a:lnSpc>
                <a:spcPct val="90000"/>
              </a:lnSpc>
              <a:spcBef>
                <a:spcPts val="800"/>
              </a:spcBef>
              <a:spcAft>
                <a:spcPts val="0"/>
              </a:spcAft>
              <a:buClr>
                <a:schemeClr val="dk1"/>
              </a:buClr>
              <a:buSzPts val="1500"/>
              <a:buFont typeface="Open Sans"/>
              <a:buNone/>
            </a:pPr>
            <a:r>
              <a:t/>
            </a:r>
            <a:endParaRPr/>
          </a:p>
          <a:p>
            <a:pPr indent="0" lvl="0" marL="0" rtl="0" algn="l">
              <a:lnSpc>
                <a:spcPct val="90000"/>
              </a:lnSpc>
              <a:spcBef>
                <a:spcPts val="800"/>
              </a:spcBef>
              <a:spcAft>
                <a:spcPts val="0"/>
              </a:spcAft>
              <a:buClr>
                <a:schemeClr val="dk1"/>
              </a:buClr>
              <a:buSzPts val="1500"/>
              <a:buFont typeface="Open Sans"/>
              <a:buNone/>
            </a:pPr>
            <a:r>
              <a:rPr b="1" lang="en"/>
              <a:t>Discuss with your partner:</a:t>
            </a:r>
            <a:endParaRPr/>
          </a:p>
          <a:p>
            <a:pPr indent="0" lvl="0" marL="0" rtl="0" algn="l">
              <a:lnSpc>
                <a:spcPct val="90000"/>
              </a:lnSpc>
              <a:spcBef>
                <a:spcPts val="800"/>
              </a:spcBef>
              <a:spcAft>
                <a:spcPts val="0"/>
              </a:spcAft>
              <a:buClr>
                <a:srgbClr val="1CA64A"/>
              </a:buClr>
              <a:buSzPts val="1500"/>
              <a:buFont typeface="Open Sans"/>
              <a:buNone/>
            </a:pPr>
            <a:r>
              <a:rPr b="1" lang="en">
                <a:solidFill>
                  <a:srgbClr val="1CA64A"/>
                </a:solidFill>
              </a:rPr>
              <a:t>How do you think the cell accomplishes this?</a:t>
            </a:r>
            <a:endParaRPr/>
          </a:p>
          <a:p>
            <a:pPr indent="0" lvl="0" marL="0" rtl="0" algn="l">
              <a:lnSpc>
                <a:spcPct val="90000"/>
              </a:lnSpc>
              <a:spcBef>
                <a:spcPts val="800"/>
              </a:spcBef>
              <a:spcAft>
                <a:spcPts val="0"/>
              </a:spcAft>
              <a:buClr>
                <a:srgbClr val="1CA64A"/>
              </a:buClr>
              <a:buSzPts val="1500"/>
              <a:buFont typeface="Open Sans"/>
              <a:buNone/>
            </a:pPr>
            <a:r>
              <a:rPr b="1" lang="en">
                <a:solidFill>
                  <a:srgbClr val="1CA64A"/>
                </a:solidFill>
              </a:rPr>
              <a:t>What would need to happen to the DNA you built?</a:t>
            </a:r>
            <a:endParaRPr/>
          </a:p>
          <a:p>
            <a:pPr indent="0" lvl="0" marL="0" rtl="0" algn="l">
              <a:lnSpc>
                <a:spcPct val="90000"/>
              </a:lnSpc>
              <a:spcBef>
                <a:spcPts val="800"/>
              </a:spcBef>
              <a:spcAft>
                <a:spcPts val="0"/>
              </a:spcAft>
              <a:buClr>
                <a:schemeClr val="dk1"/>
              </a:buClr>
              <a:buSzPts val="1500"/>
              <a:buFont typeface="Open Sans"/>
              <a:buNone/>
            </a:pPr>
            <a:r>
              <a:t/>
            </a:r>
            <a:endParaRPr b="1">
              <a:solidFill>
                <a:srgbClr val="1CA64A"/>
              </a:solidFill>
            </a:endParaRPr>
          </a:p>
          <a:p>
            <a:pPr indent="0" lvl="0" marL="0" rtl="0" algn="l">
              <a:lnSpc>
                <a:spcPct val="90000"/>
              </a:lnSpc>
              <a:spcBef>
                <a:spcPts val="800"/>
              </a:spcBef>
              <a:spcAft>
                <a:spcPts val="0"/>
              </a:spcAft>
              <a:buClr>
                <a:schemeClr val="dk1"/>
              </a:buClr>
              <a:buSzPts val="1500"/>
              <a:buFont typeface="Open Sans"/>
              <a:buNone/>
            </a:pPr>
            <a:r>
              <a:rPr b="1" lang="en"/>
              <a:t>Take apart your DNA model before you move forward.</a:t>
            </a:r>
            <a:endParaRPr/>
          </a:p>
        </p:txBody>
      </p:sp>
      <p:grpSp>
        <p:nvGrpSpPr>
          <p:cNvPr id="1088" name="Google Shape;1088;p143"/>
          <p:cNvGrpSpPr/>
          <p:nvPr/>
        </p:nvGrpSpPr>
        <p:grpSpPr>
          <a:xfrm>
            <a:off x="5143669" y="1989384"/>
            <a:ext cx="3185396" cy="1629860"/>
            <a:chOff x="6858226" y="2652512"/>
            <a:chExt cx="4247195" cy="2173146"/>
          </a:xfrm>
        </p:grpSpPr>
        <p:pic>
          <p:nvPicPr>
            <p:cNvPr id="1089" name="Google Shape;1089;p143"/>
            <p:cNvPicPr preferRelativeResize="0"/>
            <p:nvPr/>
          </p:nvPicPr>
          <p:blipFill rotWithShape="1">
            <a:blip r:embed="rId3">
              <a:alphaModFix/>
            </a:blip>
            <a:srcRect b="0" l="0" r="0" t="0"/>
            <a:stretch/>
          </p:blipFill>
          <p:spPr>
            <a:xfrm>
              <a:off x="9804291" y="3640600"/>
              <a:ext cx="1301129" cy="1180342"/>
            </a:xfrm>
            <a:prstGeom prst="rect">
              <a:avLst/>
            </a:prstGeom>
            <a:noFill/>
            <a:ln>
              <a:noFill/>
            </a:ln>
            <a:effectLst>
              <a:outerShdw blurRad="35203" rotWithShape="0" algn="bl" dir="5400000" dist="15646">
                <a:srgbClr val="000000">
                  <a:alpha val="80000"/>
                </a:srgbClr>
              </a:outerShdw>
            </a:effectLst>
          </p:spPr>
        </p:pic>
        <p:pic>
          <p:nvPicPr>
            <p:cNvPr id="1090" name="Google Shape;1090;p143"/>
            <p:cNvPicPr preferRelativeResize="0"/>
            <p:nvPr/>
          </p:nvPicPr>
          <p:blipFill rotWithShape="1">
            <a:blip r:embed="rId4">
              <a:alphaModFix/>
            </a:blip>
            <a:srcRect b="0" l="0" r="0" t="0"/>
            <a:stretch/>
          </p:blipFill>
          <p:spPr>
            <a:xfrm>
              <a:off x="9018800" y="3676046"/>
              <a:ext cx="1236556" cy="1142435"/>
            </a:xfrm>
            <a:prstGeom prst="rect">
              <a:avLst/>
            </a:prstGeom>
            <a:noFill/>
            <a:ln>
              <a:noFill/>
            </a:ln>
            <a:effectLst>
              <a:outerShdw blurRad="35203" rotWithShape="0" algn="bl" dir="5400000" dist="15646">
                <a:srgbClr val="000000">
                  <a:alpha val="80000"/>
                </a:srgbClr>
              </a:outerShdw>
            </a:effectLst>
          </p:spPr>
        </p:pic>
        <p:pic>
          <p:nvPicPr>
            <p:cNvPr id="1091" name="Google Shape;1091;p143"/>
            <p:cNvPicPr preferRelativeResize="0"/>
            <p:nvPr/>
          </p:nvPicPr>
          <p:blipFill rotWithShape="1">
            <a:blip r:embed="rId5">
              <a:alphaModFix/>
            </a:blip>
            <a:srcRect b="0" l="0" r="0" t="0"/>
            <a:stretch/>
          </p:blipFill>
          <p:spPr>
            <a:xfrm rot="10800000">
              <a:off x="8436802" y="2708586"/>
              <a:ext cx="1306099" cy="1141864"/>
            </a:xfrm>
            <a:prstGeom prst="rect">
              <a:avLst/>
            </a:prstGeom>
            <a:noFill/>
            <a:ln>
              <a:noFill/>
            </a:ln>
            <a:effectLst>
              <a:outerShdw blurRad="35203" rotWithShape="0" algn="bl" dir="5400000" dist="15646">
                <a:srgbClr val="000000">
                  <a:alpha val="80000"/>
                </a:srgbClr>
              </a:outerShdw>
            </a:effectLst>
          </p:spPr>
        </p:pic>
        <p:pic>
          <p:nvPicPr>
            <p:cNvPr id="1092" name="Google Shape;1092;p143"/>
            <p:cNvPicPr preferRelativeResize="0"/>
            <p:nvPr/>
          </p:nvPicPr>
          <p:blipFill rotWithShape="1">
            <a:blip r:embed="rId6">
              <a:alphaModFix/>
            </a:blip>
            <a:srcRect b="0" l="0" r="0" t="0"/>
            <a:stretch/>
          </p:blipFill>
          <p:spPr>
            <a:xfrm rot="10779423">
              <a:off x="9167734" y="2656620"/>
              <a:ext cx="1376509" cy="1257134"/>
            </a:xfrm>
            <a:prstGeom prst="rect">
              <a:avLst/>
            </a:prstGeom>
            <a:noFill/>
            <a:ln>
              <a:noFill/>
            </a:ln>
            <a:effectLst>
              <a:outerShdw blurRad="35203" rotWithShape="0" algn="bl" dir="5400000" dist="15646">
                <a:srgbClr val="000000">
                  <a:alpha val="80000"/>
                </a:srgbClr>
              </a:outerShdw>
            </a:effectLst>
          </p:spPr>
        </p:pic>
        <p:pic>
          <p:nvPicPr>
            <p:cNvPr id="1093" name="Google Shape;1093;p143"/>
            <p:cNvPicPr preferRelativeResize="0"/>
            <p:nvPr/>
          </p:nvPicPr>
          <p:blipFill rotWithShape="1">
            <a:blip r:embed="rId3">
              <a:alphaModFix/>
            </a:blip>
            <a:srcRect b="0" l="0" r="0" t="0"/>
            <a:stretch/>
          </p:blipFill>
          <p:spPr>
            <a:xfrm rot="10800000">
              <a:off x="7614174" y="2657228"/>
              <a:ext cx="1301129" cy="1180342"/>
            </a:xfrm>
            <a:prstGeom prst="rect">
              <a:avLst/>
            </a:prstGeom>
            <a:noFill/>
            <a:ln>
              <a:noFill/>
            </a:ln>
            <a:effectLst>
              <a:outerShdw blurRad="35203" rotWithShape="0" algn="bl" dir="5400000" dist="15646">
                <a:srgbClr val="000000">
                  <a:alpha val="80000"/>
                </a:srgbClr>
              </a:outerShdw>
            </a:effectLst>
          </p:spPr>
        </p:pic>
        <p:pic>
          <p:nvPicPr>
            <p:cNvPr id="1094" name="Google Shape;1094;p143"/>
            <p:cNvPicPr preferRelativeResize="0"/>
            <p:nvPr/>
          </p:nvPicPr>
          <p:blipFill rotWithShape="1">
            <a:blip r:embed="rId4">
              <a:alphaModFix/>
            </a:blip>
            <a:srcRect b="0" l="0" r="0" t="0"/>
            <a:stretch/>
          </p:blipFill>
          <p:spPr>
            <a:xfrm rot="10800000">
              <a:off x="6858226" y="2685610"/>
              <a:ext cx="1236556" cy="1142435"/>
            </a:xfrm>
            <a:prstGeom prst="rect">
              <a:avLst/>
            </a:prstGeom>
            <a:noFill/>
            <a:ln>
              <a:noFill/>
            </a:ln>
            <a:effectLst>
              <a:outerShdw blurRad="35203" rotWithShape="0" algn="bl" dir="5400000" dist="15646">
                <a:srgbClr val="000000">
                  <a:alpha val="80000"/>
                </a:srgbClr>
              </a:outerShdw>
            </a:effectLst>
          </p:spPr>
        </p:pic>
        <p:pic>
          <p:nvPicPr>
            <p:cNvPr id="1095" name="Google Shape;1095;p143"/>
            <p:cNvPicPr preferRelativeResize="0"/>
            <p:nvPr/>
          </p:nvPicPr>
          <p:blipFill rotWithShape="1">
            <a:blip r:embed="rId5">
              <a:alphaModFix/>
            </a:blip>
            <a:srcRect b="0" l="0" r="0" t="0"/>
            <a:stretch/>
          </p:blipFill>
          <p:spPr>
            <a:xfrm>
              <a:off x="7389731" y="3634591"/>
              <a:ext cx="1306099" cy="1141864"/>
            </a:xfrm>
            <a:prstGeom prst="rect">
              <a:avLst/>
            </a:prstGeom>
            <a:noFill/>
            <a:ln>
              <a:noFill/>
            </a:ln>
            <a:effectLst>
              <a:outerShdw blurRad="35203" rotWithShape="0" algn="bl" dir="5400000" dist="15646">
                <a:srgbClr val="000000">
                  <a:alpha val="80000"/>
                </a:srgbClr>
              </a:outerShdw>
            </a:effectLst>
          </p:spPr>
        </p:pic>
        <p:pic>
          <p:nvPicPr>
            <p:cNvPr id="1096" name="Google Shape;1096;p143"/>
            <p:cNvPicPr preferRelativeResize="0"/>
            <p:nvPr/>
          </p:nvPicPr>
          <p:blipFill rotWithShape="1">
            <a:blip r:embed="rId6">
              <a:alphaModFix/>
            </a:blip>
            <a:srcRect b="0" l="0" r="0" t="0"/>
            <a:stretch/>
          </p:blipFill>
          <p:spPr>
            <a:xfrm rot="-20577">
              <a:off x="8175350" y="3564415"/>
              <a:ext cx="1376509" cy="1257134"/>
            </a:xfrm>
            <a:prstGeom prst="rect">
              <a:avLst/>
            </a:prstGeom>
            <a:noFill/>
            <a:ln>
              <a:noFill/>
            </a:ln>
            <a:effectLst>
              <a:outerShdw blurRad="35203" rotWithShape="0" algn="bl" dir="5400000" dist="15646">
                <a:srgbClr val="000000">
                  <a:alpha val="80000"/>
                </a:srgbClr>
              </a:outerShdw>
            </a:effectLst>
          </p:spPr>
        </p:pic>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144"/>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103" name="Google Shape;1103;p144"/>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Replication Enzymes</a:t>
            </a:r>
            <a:endParaRPr/>
          </a:p>
        </p:txBody>
      </p:sp>
      <p:sp>
        <p:nvSpPr>
          <p:cNvPr id="1104" name="Google Shape;1104;p144"/>
          <p:cNvSpPr txBox="1"/>
          <p:nvPr>
            <p:ph idx="2" type="body"/>
          </p:nvPr>
        </p:nvSpPr>
        <p:spPr>
          <a:xfrm>
            <a:off x="1318335" y="1094197"/>
            <a:ext cx="4402500" cy="3718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Examine </a:t>
            </a:r>
            <a:r>
              <a:rPr lang="en"/>
              <a:t>these models of enzymes used in DNA replication.  In your lab notebook, </a:t>
            </a:r>
            <a:r>
              <a:rPr b="1" lang="en"/>
              <a:t>record:</a:t>
            </a:r>
            <a:endParaRPr/>
          </a:p>
          <a:p>
            <a:pPr indent="0" lvl="0" marL="0" rtl="0" algn="l">
              <a:lnSpc>
                <a:spcPct val="100000"/>
              </a:lnSpc>
              <a:spcBef>
                <a:spcPts val="500"/>
              </a:spcBef>
              <a:spcAft>
                <a:spcPts val="0"/>
              </a:spcAft>
              <a:buClr>
                <a:schemeClr val="dk1"/>
              </a:buClr>
              <a:buSzPts val="1500"/>
              <a:buNone/>
            </a:pPr>
            <a:r>
              <a:t/>
            </a:r>
            <a:endParaRPr b="1"/>
          </a:p>
          <a:p>
            <a:pPr indent="0" lvl="0" marL="0" rtl="0" algn="l">
              <a:lnSpc>
                <a:spcPct val="100000"/>
              </a:lnSpc>
              <a:spcBef>
                <a:spcPts val="500"/>
              </a:spcBef>
              <a:spcAft>
                <a:spcPts val="0"/>
              </a:spcAft>
              <a:buClr>
                <a:schemeClr val="dk1"/>
              </a:buClr>
              <a:buSzPts val="1500"/>
              <a:buNone/>
            </a:pPr>
            <a:r>
              <a:rPr b="1" lang="en"/>
              <a:t>NOTICE – at least 2 observations per enzyme:</a:t>
            </a:r>
            <a:endParaRPr/>
          </a:p>
          <a:p>
            <a:pPr indent="-177800" lvl="1" marL="177800" rtl="0" algn="l">
              <a:lnSpc>
                <a:spcPct val="100000"/>
              </a:lnSpc>
              <a:spcBef>
                <a:spcPts val="500"/>
              </a:spcBef>
              <a:spcAft>
                <a:spcPts val="0"/>
              </a:spcAft>
              <a:buClr>
                <a:schemeClr val="dk1"/>
              </a:buClr>
              <a:buSzPts val="1200"/>
              <a:buChar char="○"/>
            </a:pPr>
            <a:r>
              <a:rPr lang="en" sz="1200"/>
              <a:t>What shapes do you observe? </a:t>
            </a:r>
            <a:endParaRPr/>
          </a:p>
          <a:p>
            <a:pPr indent="-177800" lvl="1" marL="177800" rtl="0" algn="l">
              <a:lnSpc>
                <a:spcPct val="100000"/>
              </a:lnSpc>
              <a:spcBef>
                <a:spcPts val="500"/>
              </a:spcBef>
              <a:spcAft>
                <a:spcPts val="0"/>
              </a:spcAft>
              <a:buClr>
                <a:schemeClr val="dk1"/>
              </a:buClr>
              <a:buSzPts val="1200"/>
              <a:buChar char="○"/>
            </a:pPr>
            <a:r>
              <a:rPr lang="en" sz="1200"/>
              <a:t>How might these enzymes interact with your DNA model? </a:t>
            </a:r>
            <a:endParaRPr/>
          </a:p>
          <a:p>
            <a:pPr indent="-177800" lvl="1" marL="177800" rtl="0" algn="l">
              <a:lnSpc>
                <a:spcPct val="100000"/>
              </a:lnSpc>
              <a:spcBef>
                <a:spcPts val="500"/>
              </a:spcBef>
              <a:spcAft>
                <a:spcPts val="0"/>
              </a:spcAft>
              <a:buClr>
                <a:schemeClr val="dk1"/>
              </a:buClr>
              <a:buSzPts val="1200"/>
              <a:buChar char="○"/>
            </a:pPr>
            <a:r>
              <a:rPr lang="en" sz="1200"/>
              <a:t>Do they look like they have specific jobs? </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WONDER (at least 2 questions): </a:t>
            </a:r>
            <a:endParaRPr/>
          </a:p>
          <a:p>
            <a:pPr indent="-177800" lvl="1" marL="177800" rtl="0" algn="l">
              <a:lnSpc>
                <a:spcPct val="100000"/>
              </a:lnSpc>
              <a:spcBef>
                <a:spcPts val="500"/>
              </a:spcBef>
              <a:spcAft>
                <a:spcPts val="0"/>
              </a:spcAft>
              <a:buClr>
                <a:schemeClr val="dk1"/>
              </a:buClr>
              <a:buSzPts val="1200"/>
              <a:buChar char="○"/>
            </a:pPr>
            <a:r>
              <a:rPr lang="en" sz="1200"/>
              <a:t>What do you think each enzyme does? </a:t>
            </a:r>
            <a:endParaRPr/>
          </a:p>
          <a:p>
            <a:pPr indent="-177800" lvl="1" marL="177800" rtl="0" algn="l">
              <a:lnSpc>
                <a:spcPct val="100000"/>
              </a:lnSpc>
              <a:spcBef>
                <a:spcPts val="500"/>
              </a:spcBef>
              <a:spcAft>
                <a:spcPts val="0"/>
              </a:spcAft>
              <a:buClr>
                <a:schemeClr val="dk1"/>
              </a:buClr>
              <a:buSzPts val="1200"/>
              <a:buChar char="○"/>
            </a:pPr>
            <a:r>
              <a:rPr lang="en" sz="1200"/>
              <a:t>Where on the DNA might each enzyme work? </a:t>
            </a:r>
            <a:endParaRPr/>
          </a:p>
          <a:p>
            <a:pPr indent="-177800" lvl="1" marL="177800" rtl="0" algn="l">
              <a:lnSpc>
                <a:spcPct val="100000"/>
              </a:lnSpc>
              <a:spcBef>
                <a:spcPts val="500"/>
              </a:spcBef>
              <a:spcAft>
                <a:spcPts val="0"/>
              </a:spcAft>
              <a:buClr>
                <a:schemeClr val="dk1"/>
              </a:buClr>
              <a:buSzPts val="1200"/>
              <a:buChar char="○"/>
            </a:pPr>
            <a:r>
              <a:rPr lang="en" sz="1200"/>
              <a:t>How might these enzymes help cells copy DNA?</a:t>
            </a:r>
            <a:endParaRPr/>
          </a:p>
        </p:txBody>
      </p:sp>
      <p:pic>
        <p:nvPicPr>
          <p:cNvPr id="1105" name="Google Shape;1105;p144"/>
          <p:cNvPicPr preferRelativeResize="0"/>
          <p:nvPr/>
        </p:nvPicPr>
        <p:blipFill rotWithShape="1">
          <a:blip r:embed="rId3">
            <a:alphaModFix/>
          </a:blip>
          <a:srcRect b="0" l="0" r="-1916" t="0"/>
          <a:stretch/>
        </p:blipFill>
        <p:spPr>
          <a:xfrm>
            <a:off x="6917524" y="2436389"/>
            <a:ext cx="2049366" cy="1270744"/>
          </a:xfrm>
          <a:prstGeom prst="rect">
            <a:avLst/>
          </a:prstGeom>
          <a:noFill/>
          <a:ln>
            <a:noFill/>
          </a:ln>
          <a:effectLst>
            <a:outerShdw blurRad="38100" rotWithShape="0" algn="tl" dir="2700000" dist="28575">
              <a:srgbClr val="000000">
                <a:alpha val="40000"/>
              </a:srgbClr>
            </a:outerShdw>
          </a:effectLst>
        </p:spPr>
      </p:pic>
      <p:pic>
        <p:nvPicPr>
          <p:cNvPr id="1106" name="Google Shape;1106;p144"/>
          <p:cNvPicPr preferRelativeResize="0"/>
          <p:nvPr/>
        </p:nvPicPr>
        <p:blipFill rotWithShape="1">
          <a:blip r:embed="rId4">
            <a:alphaModFix/>
          </a:blip>
          <a:srcRect b="0" l="0" r="0" t="0"/>
          <a:stretch/>
        </p:blipFill>
        <p:spPr>
          <a:xfrm>
            <a:off x="7475990" y="1448206"/>
            <a:ext cx="932439" cy="724826"/>
          </a:xfrm>
          <a:prstGeom prst="rect">
            <a:avLst/>
          </a:prstGeom>
          <a:noFill/>
          <a:ln>
            <a:noFill/>
          </a:ln>
          <a:effectLst>
            <a:outerShdw blurRad="38100" rotWithShape="0" algn="tl" dir="2700000" dist="28575">
              <a:srgbClr val="000000">
                <a:alpha val="4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145"/>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113" name="Google Shape;1113;p145"/>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What does the Helicase do?</a:t>
            </a:r>
            <a:endParaRPr/>
          </a:p>
        </p:txBody>
      </p:sp>
      <p:sp>
        <p:nvSpPr>
          <p:cNvPr id="1114" name="Google Shape;1114;p145"/>
          <p:cNvSpPr txBox="1"/>
          <p:nvPr>
            <p:ph idx="1" type="body"/>
          </p:nvPr>
        </p:nvSpPr>
        <p:spPr>
          <a:xfrm>
            <a:off x="305738" y="1379305"/>
            <a:ext cx="3108900" cy="3058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Explore </a:t>
            </a:r>
            <a:r>
              <a:rPr lang="en"/>
              <a:t>how the DNA strand interacts with the helicase placemat.</a:t>
            </a:r>
            <a:endParaRPr/>
          </a:p>
          <a:p>
            <a:pPr indent="0" lvl="0" marL="0" rtl="0" algn="l">
              <a:lnSpc>
                <a:spcPct val="100000"/>
              </a:lnSpc>
              <a:spcBef>
                <a:spcPts val="500"/>
              </a:spcBef>
              <a:spcAft>
                <a:spcPts val="0"/>
              </a:spcAft>
              <a:buClr>
                <a:schemeClr val="dk1"/>
              </a:buClr>
              <a:buSzPts val="1500"/>
              <a:buNone/>
            </a:pPr>
            <a:r>
              <a:t/>
            </a:r>
            <a:endParaRPr b="1"/>
          </a:p>
          <a:p>
            <a:pPr indent="0" lvl="0" marL="0" rtl="0" algn="l">
              <a:lnSpc>
                <a:spcPct val="100000"/>
              </a:lnSpc>
              <a:spcBef>
                <a:spcPts val="500"/>
              </a:spcBef>
              <a:spcAft>
                <a:spcPts val="0"/>
              </a:spcAft>
              <a:buClr>
                <a:schemeClr val="dk1"/>
              </a:buClr>
              <a:buSzPts val="1500"/>
              <a:buNone/>
            </a:pPr>
            <a:r>
              <a:rPr b="1" lang="en"/>
              <a:t>Record </a:t>
            </a:r>
            <a:r>
              <a:rPr lang="en"/>
              <a:t>your observations in your lab notebook.</a:t>
            </a:r>
            <a:endParaRPr/>
          </a:p>
          <a:p>
            <a:pPr indent="-177800" lvl="1" marL="177800" rtl="0" algn="l">
              <a:lnSpc>
                <a:spcPct val="100000"/>
              </a:lnSpc>
              <a:spcBef>
                <a:spcPts val="500"/>
              </a:spcBef>
              <a:spcAft>
                <a:spcPts val="0"/>
              </a:spcAft>
              <a:buClr>
                <a:srgbClr val="1CA64A"/>
              </a:buClr>
              <a:buSzPts val="1400"/>
              <a:buChar char="○"/>
            </a:pPr>
            <a:r>
              <a:rPr b="1" lang="en">
                <a:solidFill>
                  <a:srgbClr val="1CA64A"/>
                </a:solidFill>
              </a:rPr>
              <a:t>Are the two strands still connected after helicase passes? </a:t>
            </a:r>
            <a:endParaRPr/>
          </a:p>
          <a:p>
            <a:pPr indent="-177800" lvl="1" marL="177800" rtl="0" algn="l">
              <a:lnSpc>
                <a:spcPct val="100000"/>
              </a:lnSpc>
              <a:spcBef>
                <a:spcPts val="500"/>
              </a:spcBef>
              <a:spcAft>
                <a:spcPts val="0"/>
              </a:spcAft>
              <a:buClr>
                <a:srgbClr val="1CA64A"/>
              </a:buClr>
              <a:buSzPts val="1400"/>
              <a:buChar char="○"/>
            </a:pPr>
            <a:r>
              <a:rPr b="1" lang="en">
                <a:solidFill>
                  <a:srgbClr val="1CA64A"/>
                </a:solidFill>
              </a:rPr>
              <a:t>Why might this action be called "unzipping"?</a:t>
            </a:r>
            <a:endParaRPr/>
          </a:p>
          <a:p>
            <a:pPr indent="-177800" lvl="1" marL="177800" rtl="0" algn="l">
              <a:lnSpc>
                <a:spcPct val="100000"/>
              </a:lnSpc>
              <a:spcBef>
                <a:spcPts val="500"/>
              </a:spcBef>
              <a:spcAft>
                <a:spcPts val="0"/>
              </a:spcAft>
              <a:buClr>
                <a:srgbClr val="1CA64A"/>
              </a:buClr>
              <a:buSzPts val="1400"/>
              <a:buChar char="○"/>
            </a:pPr>
            <a:r>
              <a:rPr b="1" lang="en">
                <a:solidFill>
                  <a:srgbClr val="1CA64A"/>
                </a:solidFill>
              </a:rPr>
              <a:t>What is the helicase’s job during DNA replication?</a:t>
            </a:r>
            <a:endParaRPr/>
          </a:p>
        </p:txBody>
      </p:sp>
      <p:grpSp>
        <p:nvGrpSpPr>
          <p:cNvPr id="1115" name="Google Shape;1115;p145"/>
          <p:cNvGrpSpPr/>
          <p:nvPr/>
        </p:nvGrpSpPr>
        <p:grpSpPr>
          <a:xfrm>
            <a:off x="3684090" y="1604709"/>
            <a:ext cx="5241714" cy="2466221"/>
            <a:chOff x="6450467" y="2511849"/>
            <a:chExt cx="5683923" cy="2674280"/>
          </a:xfrm>
        </p:grpSpPr>
        <p:pic>
          <p:nvPicPr>
            <p:cNvPr id="1116" name="Google Shape;1116;p145"/>
            <p:cNvPicPr preferRelativeResize="0"/>
            <p:nvPr/>
          </p:nvPicPr>
          <p:blipFill rotWithShape="1">
            <a:blip r:embed="rId3">
              <a:alphaModFix/>
            </a:blip>
            <a:srcRect b="0" l="0" r="0" t="0"/>
            <a:stretch/>
          </p:blipFill>
          <p:spPr>
            <a:xfrm>
              <a:off x="7445533" y="2662759"/>
              <a:ext cx="3766752" cy="2380458"/>
            </a:xfrm>
            <a:prstGeom prst="rect">
              <a:avLst/>
            </a:prstGeom>
            <a:noFill/>
            <a:ln>
              <a:noFill/>
            </a:ln>
            <a:effectLst>
              <a:outerShdw blurRad="38100" rotWithShape="0" algn="tl" dir="2700000" dist="28575">
                <a:srgbClr val="000000">
                  <a:alpha val="40000"/>
                </a:srgbClr>
              </a:outerShdw>
            </a:effectLst>
          </p:spPr>
        </p:pic>
        <p:pic>
          <p:nvPicPr>
            <p:cNvPr id="1117" name="Google Shape;1117;p145"/>
            <p:cNvPicPr preferRelativeResize="0"/>
            <p:nvPr/>
          </p:nvPicPr>
          <p:blipFill rotWithShape="1">
            <a:blip r:embed="rId4">
              <a:alphaModFix/>
            </a:blip>
            <a:srcRect b="0" l="0" r="0" t="0"/>
            <a:stretch/>
          </p:blipFill>
          <p:spPr>
            <a:xfrm rot="-10019506">
              <a:off x="9334158" y="3685261"/>
              <a:ext cx="342302" cy="284647"/>
            </a:xfrm>
            <a:prstGeom prst="rect">
              <a:avLst/>
            </a:prstGeom>
            <a:noFill/>
            <a:ln>
              <a:noFill/>
            </a:ln>
          </p:spPr>
        </p:pic>
        <p:grpSp>
          <p:nvGrpSpPr>
            <p:cNvPr id="1118" name="Google Shape;1118;p145"/>
            <p:cNvGrpSpPr/>
            <p:nvPr/>
          </p:nvGrpSpPr>
          <p:grpSpPr>
            <a:xfrm rot="1278590">
              <a:off x="6408988" y="3038532"/>
              <a:ext cx="2960390" cy="328688"/>
              <a:chOff x="5506747" y="1772212"/>
              <a:chExt cx="2960482" cy="328698"/>
            </a:xfrm>
          </p:grpSpPr>
          <p:pic>
            <p:nvPicPr>
              <p:cNvPr id="1119" name="Google Shape;1119;p145"/>
              <p:cNvPicPr preferRelativeResize="0"/>
              <p:nvPr/>
            </p:nvPicPr>
            <p:blipFill rotWithShape="1">
              <a:blip r:embed="rId5">
                <a:alphaModFix/>
              </a:blip>
              <a:srcRect b="0" l="0" r="0" t="0"/>
              <a:stretch/>
            </p:blipFill>
            <p:spPr>
              <a:xfrm rot="10779420">
                <a:off x="5724699" y="1786451"/>
                <a:ext cx="360754" cy="313382"/>
              </a:xfrm>
              <a:prstGeom prst="rect">
                <a:avLst/>
              </a:prstGeom>
              <a:noFill/>
              <a:ln>
                <a:noFill/>
              </a:ln>
            </p:spPr>
          </p:pic>
          <p:grpSp>
            <p:nvGrpSpPr>
              <p:cNvPr id="1120" name="Google Shape;1120;p145"/>
              <p:cNvGrpSpPr/>
              <p:nvPr/>
            </p:nvGrpSpPr>
            <p:grpSpPr>
              <a:xfrm>
                <a:off x="5506747" y="1772212"/>
                <a:ext cx="2960482" cy="322065"/>
                <a:chOff x="5506747" y="1772212"/>
                <a:chExt cx="2960482" cy="322065"/>
              </a:xfrm>
            </p:grpSpPr>
            <p:pic>
              <p:nvPicPr>
                <p:cNvPr id="1121" name="Google Shape;1121;p145"/>
                <p:cNvPicPr preferRelativeResize="0"/>
                <p:nvPr/>
              </p:nvPicPr>
              <p:blipFill rotWithShape="1">
                <a:blip r:embed="rId6">
                  <a:alphaModFix/>
                </a:blip>
                <a:srcRect b="0" l="0" r="0" t="0"/>
                <a:stretch/>
              </p:blipFill>
              <p:spPr>
                <a:xfrm rot="10800000">
                  <a:off x="5943688" y="1779332"/>
                  <a:ext cx="362744" cy="294241"/>
                </a:xfrm>
                <a:prstGeom prst="rect">
                  <a:avLst/>
                </a:prstGeom>
                <a:noFill/>
                <a:ln>
                  <a:noFill/>
                </a:ln>
              </p:spPr>
            </p:pic>
            <p:pic>
              <p:nvPicPr>
                <p:cNvPr id="1122" name="Google Shape;1122;p145"/>
                <p:cNvPicPr preferRelativeResize="0"/>
                <p:nvPr/>
              </p:nvPicPr>
              <p:blipFill rotWithShape="1">
                <a:blip r:embed="rId5">
                  <a:alphaModFix/>
                </a:blip>
                <a:srcRect b="0" l="0" r="0" t="0"/>
                <a:stretch/>
              </p:blipFill>
              <p:spPr>
                <a:xfrm rot="10779420">
                  <a:off x="5507681" y="1779818"/>
                  <a:ext cx="360754" cy="313382"/>
                </a:xfrm>
                <a:prstGeom prst="rect">
                  <a:avLst/>
                </a:prstGeom>
                <a:noFill/>
                <a:ln>
                  <a:noFill/>
                </a:ln>
              </p:spPr>
            </p:pic>
            <p:pic>
              <p:nvPicPr>
                <p:cNvPr id="1123" name="Google Shape;1123;p145"/>
                <p:cNvPicPr preferRelativeResize="0"/>
                <p:nvPr/>
              </p:nvPicPr>
              <p:blipFill rotWithShape="1">
                <a:blip r:embed="rId7">
                  <a:alphaModFix/>
                </a:blip>
                <a:srcRect b="0" l="0" r="0" t="0"/>
                <a:stretch/>
              </p:blipFill>
              <p:spPr>
                <a:xfrm rot="10800000">
                  <a:off x="6391151" y="1787426"/>
                  <a:ext cx="344741" cy="284793"/>
                </a:xfrm>
                <a:prstGeom prst="rect">
                  <a:avLst/>
                </a:prstGeom>
                <a:noFill/>
                <a:ln>
                  <a:noFill/>
                </a:ln>
              </p:spPr>
            </p:pic>
            <p:pic>
              <p:nvPicPr>
                <p:cNvPr id="1124" name="Google Shape;1124;p145"/>
                <p:cNvPicPr preferRelativeResize="0"/>
                <p:nvPr/>
              </p:nvPicPr>
              <p:blipFill rotWithShape="1">
                <a:blip r:embed="rId4">
                  <a:alphaModFix/>
                </a:blip>
                <a:srcRect b="0" l="0" r="0" t="0"/>
                <a:stretch/>
              </p:blipFill>
              <p:spPr>
                <a:xfrm rot="10800000">
                  <a:off x="6598393" y="1794004"/>
                  <a:ext cx="342299" cy="284649"/>
                </a:xfrm>
                <a:prstGeom prst="rect">
                  <a:avLst/>
                </a:prstGeom>
                <a:noFill/>
                <a:ln>
                  <a:noFill/>
                </a:ln>
              </p:spPr>
            </p:pic>
            <p:pic>
              <p:nvPicPr>
                <p:cNvPr id="1125" name="Google Shape;1125;p145"/>
                <p:cNvPicPr preferRelativeResize="0"/>
                <p:nvPr/>
              </p:nvPicPr>
              <p:blipFill rotWithShape="1">
                <a:blip r:embed="rId4">
                  <a:alphaModFix/>
                </a:blip>
                <a:srcRect b="0" l="0" r="0" t="0"/>
                <a:stretch/>
              </p:blipFill>
              <p:spPr>
                <a:xfrm rot="10800000">
                  <a:off x="7030808" y="1792991"/>
                  <a:ext cx="342299" cy="284649"/>
                </a:xfrm>
                <a:prstGeom prst="rect">
                  <a:avLst/>
                </a:prstGeom>
                <a:noFill/>
                <a:ln>
                  <a:noFill/>
                </a:ln>
              </p:spPr>
            </p:pic>
            <p:pic>
              <p:nvPicPr>
                <p:cNvPr id="1126" name="Google Shape;1126;p145"/>
                <p:cNvPicPr preferRelativeResize="0"/>
                <p:nvPr/>
              </p:nvPicPr>
              <p:blipFill rotWithShape="1">
                <a:blip r:embed="rId5">
                  <a:alphaModFix/>
                </a:blip>
                <a:srcRect b="0" l="0" r="0" t="0"/>
                <a:stretch/>
              </p:blipFill>
              <p:spPr>
                <a:xfrm rot="10779420">
                  <a:off x="6159269" y="1778392"/>
                  <a:ext cx="360754" cy="313382"/>
                </a:xfrm>
                <a:prstGeom prst="rect">
                  <a:avLst/>
                </a:prstGeom>
                <a:noFill/>
                <a:ln>
                  <a:noFill/>
                </a:ln>
              </p:spPr>
            </p:pic>
            <p:pic>
              <p:nvPicPr>
                <p:cNvPr id="1127" name="Google Shape;1127;p145"/>
                <p:cNvPicPr preferRelativeResize="0"/>
                <p:nvPr/>
              </p:nvPicPr>
              <p:blipFill rotWithShape="1">
                <a:blip r:embed="rId6">
                  <a:alphaModFix/>
                </a:blip>
                <a:srcRect b="0" l="0" r="0" t="0"/>
                <a:stretch/>
              </p:blipFill>
              <p:spPr>
                <a:xfrm rot="10800000">
                  <a:off x="6802458" y="1782393"/>
                  <a:ext cx="362744" cy="294241"/>
                </a:xfrm>
                <a:prstGeom prst="rect">
                  <a:avLst/>
                </a:prstGeom>
                <a:noFill/>
                <a:ln>
                  <a:noFill/>
                </a:ln>
              </p:spPr>
            </p:pic>
            <p:pic>
              <p:nvPicPr>
                <p:cNvPr id="1128" name="Google Shape;1128;p145"/>
                <p:cNvPicPr preferRelativeResize="0"/>
                <p:nvPr/>
              </p:nvPicPr>
              <p:blipFill rotWithShape="1">
                <a:blip r:embed="rId4">
                  <a:alphaModFix/>
                </a:blip>
                <a:srcRect b="0" l="0" r="0" t="0"/>
                <a:stretch/>
              </p:blipFill>
              <p:spPr>
                <a:xfrm rot="10800000">
                  <a:off x="7466000" y="1790452"/>
                  <a:ext cx="342299" cy="284649"/>
                </a:xfrm>
                <a:prstGeom prst="rect">
                  <a:avLst/>
                </a:prstGeom>
                <a:noFill/>
                <a:ln>
                  <a:noFill/>
                </a:ln>
              </p:spPr>
            </p:pic>
            <p:pic>
              <p:nvPicPr>
                <p:cNvPr id="1129" name="Google Shape;1129;p145"/>
                <p:cNvPicPr preferRelativeResize="0"/>
                <p:nvPr/>
              </p:nvPicPr>
              <p:blipFill rotWithShape="1">
                <a:blip r:embed="rId6">
                  <a:alphaModFix/>
                </a:blip>
                <a:srcRect b="0" l="0" r="0" t="0"/>
                <a:stretch/>
              </p:blipFill>
              <p:spPr>
                <a:xfrm rot="10800000">
                  <a:off x="7237650" y="1779854"/>
                  <a:ext cx="362744" cy="294241"/>
                </a:xfrm>
                <a:prstGeom prst="rect">
                  <a:avLst/>
                </a:prstGeom>
                <a:noFill/>
                <a:ln>
                  <a:noFill/>
                </a:ln>
              </p:spPr>
            </p:pic>
            <p:pic>
              <p:nvPicPr>
                <p:cNvPr id="1130" name="Google Shape;1130;p145"/>
                <p:cNvPicPr preferRelativeResize="0"/>
                <p:nvPr/>
              </p:nvPicPr>
              <p:blipFill rotWithShape="1">
                <a:blip r:embed="rId6">
                  <a:alphaModFix/>
                </a:blip>
                <a:srcRect b="0" l="0" r="0" t="0"/>
                <a:stretch/>
              </p:blipFill>
              <p:spPr>
                <a:xfrm rot="10800000">
                  <a:off x="7671068" y="1777313"/>
                  <a:ext cx="362744" cy="294241"/>
                </a:xfrm>
                <a:prstGeom prst="rect">
                  <a:avLst/>
                </a:prstGeom>
                <a:noFill/>
                <a:ln>
                  <a:noFill/>
                </a:ln>
              </p:spPr>
            </p:pic>
            <p:pic>
              <p:nvPicPr>
                <p:cNvPr id="1131" name="Google Shape;1131;p145"/>
                <p:cNvPicPr preferRelativeResize="0"/>
                <p:nvPr/>
              </p:nvPicPr>
              <p:blipFill rotWithShape="1">
                <a:blip r:embed="rId7">
                  <a:alphaModFix/>
                </a:blip>
                <a:srcRect b="0" l="0" r="0" t="0"/>
                <a:stretch/>
              </p:blipFill>
              <p:spPr>
                <a:xfrm rot="10800000">
                  <a:off x="7894855" y="1781659"/>
                  <a:ext cx="344741" cy="284793"/>
                </a:xfrm>
                <a:prstGeom prst="rect">
                  <a:avLst/>
                </a:prstGeom>
                <a:noFill/>
                <a:ln>
                  <a:noFill/>
                </a:ln>
              </p:spPr>
            </p:pic>
            <p:pic>
              <p:nvPicPr>
                <p:cNvPr id="1132" name="Google Shape;1132;p145"/>
                <p:cNvPicPr preferRelativeResize="0"/>
                <p:nvPr/>
              </p:nvPicPr>
              <p:blipFill rotWithShape="1">
                <a:blip r:embed="rId6">
                  <a:alphaModFix/>
                </a:blip>
                <a:srcRect b="0" l="0" r="0" t="0"/>
                <a:stretch/>
              </p:blipFill>
              <p:spPr>
                <a:xfrm rot="10800000">
                  <a:off x="8104485" y="1772212"/>
                  <a:ext cx="362744" cy="294241"/>
                </a:xfrm>
                <a:prstGeom prst="rect">
                  <a:avLst/>
                </a:prstGeom>
                <a:noFill/>
                <a:ln>
                  <a:noFill/>
                </a:ln>
              </p:spPr>
            </p:pic>
          </p:grpSp>
        </p:grpSp>
        <p:pic>
          <p:nvPicPr>
            <p:cNvPr id="1133" name="Google Shape;1133;p145"/>
            <p:cNvPicPr preferRelativeResize="0"/>
            <p:nvPr/>
          </p:nvPicPr>
          <p:blipFill rotWithShape="1">
            <a:blip r:embed="rId7">
              <a:alphaModFix/>
            </a:blip>
            <a:srcRect b="0" l="0" r="0" t="0"/>
            <a:stretch/>
          </p:blipFill>
          <p:spPr>
            <a:xfrm rot="-9337200">
              <a:off x="9129773" y="3600617"/>
              <a:ext cx="344741" cy="284790"/>
            </a:xfrm>
            <a:prstGeom prst="rect">
              <a:avLst/>
            </a:prstGeom>
            <a:noFill/>
            <a:ln>
              <a:noFill/>
            </a:ln>
          </p:spPr>
        </p:pic>
        <p:pic>
          <p:nvPicPr>
            <p:cNvPr id="1134" name="Google Shape;1134;p145"/>
            <p:cNvPicPr preferRelativeResize="0"/>
            <p:nvPr/>
          </p:nvPicPr>
          <p:blipFill rotWithShape="1">
            <a:blip r:embed="rId5">
              <a:alphaModFix/>
            </a:blip>
            <a:srcRect b="0" l="0" r="0" t="0"/>
            <a:stretch/>
          </p:blipFill>
          <p:spPr>
            <a:xfrm rot="10779420">
              <a:off x="9750708" y="3723924"/>
              <a:ext cx="360754" cy="313382"/>
            </a:xfrm>
            <a:prstGeom prst="rect">
              <a:avLst/>
            </a:prstGeom>
            <a:noFill/>
            <a:ln>
              <a:noFill/>
            </a:ln>
          </p:spPr>
        </p:pic>
        <p:pic>
          <p:nvPicPr>
            <p:cNvPr id="1135" name="Google Shape;1135;p145"/>
            <p:cNvPicPr preferRelativeResize="0"/>
            <p:nvPr/>
          </p:nvPicPr>
          <p:blipFill rotWithShape="1">
            <a:blip r:embed="rId7">
              <a:alphaModFix/>
            </a:blip>
            <a:srcRect b="0" l="0" r="0" t="0"/>
            <a:stretch/>
          </p:blipFill>
          <p:spPr>
            <a:xfrm rot="-10533527">
              <a:off x="9545477" y="3715134"/>
              <a:ext cx="344738" cy="284792"/>
            </a:xfrm>
            <a:prstGeom prst="rect">
              <a:avLst/>
            </a:prstGeom>
            <a:noFill/>
            <a:ln>
              <a:noFill/>
            </a:ln>
          </p:spPr>
        </p:pic>
        <p:pic>
          <p:nvPicPr>
            <p:cNvPr id="1136" name="Google Shape;1136;p145"/>
            <p:cNvPicPr preferRelativeResize="0"/>
            <p:nvPr/>
          </p:nvPicPr>
          <p:blipFill rotWithShape="1">
            <a:blip r:embed="rId4">
              <a:alphaModFix/>
            </a:blip>
            <a:srcRect b="0" l="0" r="0" t="0"/>
            <a:stretch/>
          </p:blipFill>
          <p:spPr>
            <a:xfrm rot="10800000">
              <a:off x="10198354" y="3735828"/>
              <a:ext cx="342299" cy="284649"/>
            </a:xfrm>
            <a:prstGeom prst="rect">
              <a:avLst/>
            </a:prstGeom>
            <a:noFill/>
            <a:ln>
              <a:noFill/>
            </a:ln>
          </p:spPr>
        </p:pic>
        <p:pic>
          <p:nvPicPr>
            <p:cNvPr id="1137" name="Google Shape;1137;p145"/>
            <p:cNvPicPr preferRelativeResize="0"/>
            <p:nvPr/>
          </p:nvPicPr>
          <p:blipFill rotWithShape="1">
            <a:blip r:embed="rId6">
              <a:alphaModFix/>
            </a:blip>
            <a:srcRect b="0" l="0" r="0" t="0"/>
            <a:stretch/>
          </p:blipFill>
          <p:spPr>
            <a:xfrm rot="10800000">
              <a:off x="10630616" y="3729480"/>
              <a:ext cx="362744" cy="294241"/>
            </a:xfrm>
            <a:prstGeom prst="rect">
              <a:avLst/>
            </a:prstGeom>
            <a:noFill/>
            <a:ln>
              <a:noFill/>
            </a:ln>
          </p:spPr>
        </p:pic>
        <p:pic>
          <p:nvPicPr>
            <p:cNvPr id="1138" name="Google Shape;1138;p145"/>
            <p:cNvPicPr preferRelativeResize="0"/>
            <p:nvPr/>
          </p:nvPicPr>
          <p:blipFill rotWithShape="1">
            <a:blip r:embed="rId7">
              <a:alphaModFix/>
            </a:blip>
            <a:srcRect b="0" l="0" r="0" t="0"/>
            <a:stretch/>
          </p:blipFill>
          <p:spPr>
            <a:xfrm rot="10800000">
              <a:off x="9980211" y="3730669"/>
              <a:ext cx="344741" cy="284793"/>
            </a:xfrm>
            <a:prstGeom prst="rect">
              <a:avLst/>
            </a:prstGeom>
            <a:noFill/>
            <a:ln>
              <a:noFill/>
            </a:ln>
          </p:spPr>
        </p:pic>
        <p:pic>
          <p:nvPicPr>
            <p:cNvPr id="1139" name="Google Shape;1139;p145"/>
            <p:cNvPicPr preferRelativeResize="0"/>
            <p:nvPr/>
          </p:nvPicPr>
          <p:blipFill rotWithShape="1">
            <a:blip r:embed="rId4">
              <a:alphaModFix/>
            </a:blip>
            <a:srcRect b="0" l="0" r="0" t="0"/>
            <a:stretch/>
          </p:blipFill>
          <p:spPr>
            <a:xfrm rot="10800000">
              <a:off x="10417358" y="3742179"/>
              <a:ext cx="342299" cy="284649"/>
            </a:xfrm>
            <a:prstGeom prst="rect">
              <a:avLst/>
            </a:prstGeom>
            <a:noFill/>
            <a:ln>
              <a:noFill/>
            </a:ln>
          </p:spPr>
        </p:pic>
        <p:pic>
          <p:nvPicPr>
            <p:cNvPr id="1140" name="Google Shape;1140;p145"/>
            <p:cNvPicPr preferRelativeResize="0"/>
            <p:nvPr/>
          </p:nvPicPr>
          <p:blipFill rotWithShape="1">
            <a:blip r:embed="rId6">
              <a:alphaModFix/>
            </a:blip>
            <a:srcRect b="0" l="0" r="0" t="0"/>
            <a:stretch/>
          </p:blipFill>
          <p:spPr>
            <a:xfrm rot="10800000">
              <a:off x="10855236" y="3722846"/>
              <a:ext cx="362744" cy="294241"/>
            </a:xfrm>
            <a:prstGeom prst="rect">
              <a:avLst/>
            </a:prstGeom>
            <a:noFill/>
            <a:ln>
              <a:noFill/>
            </a:ln>
          </p:spPr>
        </p:pic>
        <p:pic>
          <p:nvPicPr>
            <p:cNvPr id="1141" name="Google Shape;1141;p145"/>
            <p:cNvPicPr preferRelativeResize="0"/>
            <p:nvPr/>
          </p:nvPicPr>
          <p:blipFill rotWithShape="1">
            <a:blip r:embed="rId5">
              <a:alphaModFix/>
            </a:blip>
            <a:srcRect b="0" l="0" r="0" t="0"/>
            <a:stretch/>
          </p:blipFill>
          <p:spPr>
            <a:xfrm rot="10779420">
              <a:off x="11079402" y="3718535"/>
              <a:ext cx="360754" cy="313382"/>
            </a:xfrm>
            <a:prstGeom prst="rect">
              <a:avLst/>
            </a:prstGeom>
            <a:noFill/>
            <a:ln>
              <a:noFill/>
            </a:ln>
          </p:spPr>
        </p:pic>
        <p:pic>
          <p:nvPicPr>
            <p:cNvPr id="1142" name="Google Shape;1142;p145"/>
            <p:cNvPicPr preferRelativeResize="0"/>
            <p:nvPr/>
          </p:nvPicPr>
          <p:blipFill rotWithShape="1">
            <a:blip r:embed="rId5">
              <a:alphaModFix/>
            </a:blip>
            <a:srcRect b="0" l="0" r="0" t="0"/>
            <a:stretch/>
          </p:blipFill>
          <p:spPr>
            <a:xfrm rot="10779420">
              <a:off x="11302634" y="3721799"/>
              <a:ext cx="360754" cy="313382"/>
            </a:xfrm>
            <a:prstGeom prst="rect">
              <a:avLst/>
            </a:prstGeom>
            <a:noFill/>
            <a:ln>
              <a:noFill/>
            </a:ln>
          </p:spPr>
        </p:pic>
        <p:pic>
          <p:nvPicPr>
            <p:cNvPr id="1143" name="Google Shape;1143;p145"/>
            <p:cNvPicPr preferRelativeResize="0"/>
            <p:nvPr/>
          </p:nvPicPr>
          <p:blipFill rotWithShape="1">
            <a:blip r:embed="rId7">
              <a:alphaModFix/>
            </a:blip>
            <a:srcRect b="0" l="0" r="0" t="0"/>
            <a:stretch/>
          </p:blipFill>
          <p:spPr>
            <a:xfrm rot="10800000">
              <a:off x="11528763" y="3728628"/>
              <a:ext cx="344741" cy="284793"/>
            </a:xfrm>
            <a:prstGeom prst="rect">
              <a:avLst/>
            </a:prstGeom>
            <a:noFill/>
            <a:ln>
              <a:noFill/>
            </a:ln>
          </p:spPr>
        </p:pic>
        <p:pic>
          <p:nvPicPr>
            <p:cNvPr id="1144" name="Google Shape;1144;p145"/>
            <p:cNvPicPr preferRelativeResize="0"/>
            <p:nvPr/>
          </p:nvPicPr>
          <p:blipFill rotWithShape="1">
            <a:blip r:embed="rId7">
              <a:alphaModFix/>
            </a:blip>
            <a:srcRect b="0" l="0" r="0" t="0"/>
            <a:stretch/>
          </p:blipFill>
          <p:spPr>
            <a:xfrm rot="10800000">
              <a:off x="11746302" y="3726671"/>
              <a:ext cx="344741" cy="284793"/>
            </a:xfrm>
            <a:prstGeom prst="rect">
              <a:avLst/>
            </a:prstGeom>
            <a:noFill/>
            <a:ln>
              <a:noFill/>
            </a:ln>
          </p:spPr>
        </p:pic>
        <p:grpSp>
          <p:nvGrpSpPr>
            <p:cNvPr id="1145" name="Google Shape;1145;p145"/>
            <p:cNvGrpSpPr/>
            <p:nvPr/>
          </p:nvGrpSpPr>
          <p:grpSpPr>
            <a:xfrm rot="-955921">
              <a:off x="6501048" y="4463416"/>
              <a:ext cx="2947637" cy="324385"/>
              <a:chOff x="5676765" y="2000301"/>
              <a:chExt cx="2947601" cy="324381"/>
            </a:xfrm>
          </p:grpSpPr>
          <p:pic>
            <p:nvPicPr>
              <p:cNvPr id="1146" name="Google Shape;1146;p145"/>
              <p:cNvPicPr preferRelativeResize="0"/>
              <p:nvPr/>
            </p:nvPicPr>
            <p:blipFill rotWithShape="1">
              <a:blip r:embed="rId7">
                <a:alphaModFix/>
              </a:blip>
              <a:srcRect b="0" l="0" r="0" t="0"/>
              <a:stretch/>
            </p:blipFill>
            <p:spPr>
              <a:xfrm>
                <a:off x="7188284" y="2021848"/>
                <a:ext cx="324076" cy="284793"/>
              </a:xfrm>
              <a:prstGeom prst="rect">
                <a:avLst/>
              </a:prstGeom>
              <a:noFill/>
              <a:ln>
                <a:noFill/>
              </a:ln>
            </p:spPr>
          </p:pic>
          <p:pic>
            <p:nvPicPr>
              <p:cNvPr id="1147" name="Google Shape;1147;p145"/>
              <p:cNvPicPr preferRelativeResize="0"/>
              <p:nvPr/>
            </p:nvPicPr>
            <p:blipFill rotWithShape="1">
              <a:blip r:embed="rId7">
                <a:alphaModFix/>
              </a:blip>
              <a:srcRect b="0" l="0" r="0" t="0"/>
              <a:stretch/>
            </p:blipFill>
            <p:spPr>
              <a:xfrm>
                <a:off x="6757633" y="2029730"/>
                <a:ext cx="324076" cy="284793"/>
              </a:xfrm>
              <a:prstGeom prst="rect">
                <a:avLst/>
              </a:prstGeom>
              <a:noFill/>
              <a:ln>
                <a:noFill/>
              </a:ln>
            </p:spPr>
          </p:pic>
          <p:pic>
            <p:nvPicPr>
              <p:cNvPr id="1148" name="Google Shape;1148;p145"/>
              <p:cNvPicPr preferRelativeResize="0"/>
              <p:nvPr/>
            </p:nvPicPr>
            <p:blipFill rotWithShape="1">
              <a:blip r:embed="rId4">
                <a:alphaModFix/>
              </a:blip>
              <a:srcRect b="0" l="0" r="0" t="0"/>
              <a:stretch/>
            </p:blipFill>
            <p:spPr>
              <a:xfrm>
                <a:off x="6545092" y="2017767"/>
                <a:ext cx="321783" cy="284649"/>
              </a:xfrm>
              <a:prstGeom prst="rect">
                <a:avLst/>
              </a:prstGeom>
              <a:noFill/>
              <a:ln>
                <a:noFill/>
              </a:ln>
            </p:spPr>
          </p:pic>
          <p:pic>
            <p:nvPicPr>
              <p:cNvPr id="1149" name="Google Shape;1149;p145"/>
              <p:cNvPicPr preferRelativeResize="0"/>
              <p:nvPr/>
            </p:nvPicPr>
            <p:blipFill rotWithShape="1">
              <a:blip r:embed="rId6">
                <a:alphaModFix/>
              </a:blip>
              <a:srcRect b="0" l="0" r="0" t="0"/>
              <a:stretch/>
            </p:blipFill>
            <p:spPr>
              <a:xfrm>
                <a:off x="5889165" y="2023489"/>
                <a:ext cx="340999" cy="294241"/>
              </a:xfrm>
              <a:prstGeom prst="rect">
                <a:avLst/>
              </a:prstGeom>
              <a:noFill/>
              <a:ln>
                <a:noFill/>
              </a:ln>
            </p:spPr>
          </p:pic>
          <p:pic>
            <p:nvPicPr>
              <p:cNvPr id="1150" name="Google Shape;1150;p145"/>
              <p:cNvPicPr preferRelativeResize="0"/>
              <p:nvPr/>
            </p:nvPicPr>
            <p:blipFill rotWithShape="1">
              <a:blip r:embed="rId6">
                <a:alphaModFix/>
              </a:blip>
              <a:srcRect b="0" l="0" r="0" t="0"/>
              <a:stretch/>
            </p:blipFill>
            <p:spPr>
              <a:xfrm>
                <a:off x="5676765" y="2030441"/>
                <a:ext cx="340999" cy="294241"/>
              </a:xfrm>
              <a:prstGeom prst="rect">
                <a:avLst/>
              </a:prstGeom>
              <a:noFill/>
              <a:ln>
                <a:noFill/>
              </a:ln>
            </p:spPr>
          </p:pic>
          <p:pic>
            <p:nvPicPr>
              <p:cNvPr id="1151" name="Google Shape;1151;p145"/>
              <p:cNvPicPr preferRelativeResize="0"/>
              <p:nvPr/>
            </p:nvPicPr>
            <p:blipFill rotWithShape="1">
              <a:blip r:embed="rId5">
                <a:alphaModFix/>
              </a:blip>
              <a:srcRect b="0" l="0" r="0" t="0"/>
              <a:stretch/>
            </p:blipFill>
            <p:spPr>
              <a:xfrm rot="-20595">
                <a:off x="6108126" y="2003333"/>
                <a:ext cx="339127" cy="313382"/>
              </a:xfrm>
              <a:prstGeom prst="rect">
                <a:avLst/>
              </a:prstGeom>
              <a:noFill/>
              <a:ln>
                <a:noFill/>
              </a:ln>
            </p:spPr>
          </p:pic>
          <p:pic>
            <p:nvPicPr>
              <p:cNvPr id="1152" name="Google Shape;1152;p145"/>
              <p:cNvPicPr preferRelativeResize="0"/>
              <p:nvPr/>
            </p:nvPicPr>
            <p:blipFill rotWithShape="1">
              <a:blip r:embed="rId6">
                <a:alphaModFix/>
              </a:blip>
              <a:srcRect b="0" l="0" r="0" t="0"/>
              <a:stretch/>
            </p:blipFill>
            <p:spPr>
              <a:xfrm>
                <a:off x="6323735" y="2015430"/>
                <a:ext cx="340999" cy="294241"/>
              </a:xfrm>
              <a:prstGeom prst="rect">
                <a:avLst/>
              </a:prstGeom>
              <a:noFill/>
              <a:ln>
                <a:noFill/>
              </a:ln>
            </p:spPr>
          </p:pic>
          <p:pic>
            <p:nvPicPr>
              <p:cNvPr id="1153" name="Google Shape;1153;p145"/>
              <p:cNvPicPr preferRelativeResize="0"/>
              <p:nvPr/>
            </p:nvPicPr>
            <p:blipFill rotWithShape="1">
              <a:blip r:embed="rId5">
                <a:alphaModFix/>
              </a:blip>
              <a:srcRect b="0" l="0" r="0" t="0"/>
              <a:stretch/>
            </p:blipFill>
            <p:spPr>
              <a:xfrm rot="-20595">
                <a:off x="6964356" y="2006394"/>
                <a:ext cx="339127" cy="313382"/>
              </a:xfrm>
              <a:prstGeom prst="rect">
                <a:avLst/>
              </a:prstGeom>
              <a:noFill/>
              <a:ln>
                <a:noFill/>
              </a:ln>
            </p:spPr>
          </p:pic>
          <p:pic>
            <p:nvPicPr>
              <p:cNvPr id="1154" name="Google Shape;1154;p145"/>
              <p:cNvPicPr preferRelativeResize="0"/>
              <p:nvPr/>
            </p:nvPicPr>
            <p:blipFill rotWithShape="1">
              <a:blip r:embed="rId7">
                <a:alphaModFix/>
              </a:blip>
              <a:srcRect b="0" l="0" r="0" t="0"/>
              <a:stretch/>
            </p:blipFill>
            <p:spPr>
              <a:xfrm>
                <a:off x="7623476" y="2019309"/>
                <a:ext cx="324076" cy="284793"/>
              </a:xfrm>
              <a:prstGeom prst="rect">
                <a:avLst/>
              </a:prstGeom>
              <a:noFill/>
              <a:ln>
                <a:noFill/>
              </a:ln>
            </p:spPr>
          </p:pic>
          <p:pic>
            <p:nvPicPr>
              <p:cNvPr id="1155" name="Google Shape;1155;p145"/>
              <p:cNvPicPr preferRelativeResize="0"/>
              <p:nvPr/>
            </p:nvPicPr>
            <p:blipFill rotWithShape="1">
              <a:blip r:embed="rId5">
                <a:alphaModFix/>
              </a:blip>
              <a:srcRect b="0" l="0" r="0" t="0"/>
              <a:stretch/>
            </p:blipFill>
            <p:spPr>
              <a:xfrm rot="-20595">
                <a:off x="7402088" y="2003855"/>
                <a:ext cx="339127" cy="313382"/>
              </a:xfrm>
              <a:prstGeom prst="rect">
                <a:avLst/>
              </a:prstGeom>
              <a:noFill/>
              <a:ln>
                <a:noFill/>
              </a:ln>
            </p:spPr>
          </p:pic>
          <p:pic>
            <p:nvPicPr>
              <p:cNvPr id="1156" name="Google Shape;1156;p145"/>
              <p:cNvPicPr preferRelativeResize="0"/>
              <p:nvPr/>
            </p:nvPicPr>
            <p:blipFill rotWithShape="1">
              <a:blip r:embed="rId5">
                <a:alphaModFix/>
              </a:blip>
              <a:srcRect b="0" l="0" r="0" t="0"/>
              <a:stretch/>
            </p:blipFill>
            <p:spPr>
              <a:xfrm rot="-20595">
                <a:off x="7832966" y="2001314"/>
                <a:ext cx="339127" cy="313382"/>
              </a:xfrm>
              <a:prstGeom prst="rect">
                <a:avLst/>
              </a:prstGeom>
              <a:noFill/>
              <a:ln>
                <a:noFill/>
              </a:ln>
            </p:spPr>
          </p:pic>
          <p:pic>
            <p:nvPicPr>
              <p:cNvPr id="1157" name="Google Shape;1157;p145"/>
              <p:cNvPicPr preferRelativeResize="0"/>
              <p:nvPr/>
            </p:nvPicPr>
            <p:blipFill rotWithShape="1">
              <a:blip r:embed="rId4">
                <a:alphaModFix/>
              </a:blip>
              <a:srcRect b="0" l="0" r="0" t="0"/>
              <a:stretch/>
            </p:blipFill>
            <p:spPr>
              <a:xfrm>
                <a:off x="8050230" y="2015544"/>
                <a:ext cx="342299" cy="284649"/>
              </a:xfrm>
              <a:prstGeom prst="rect">
                <a:avLst/>
              </a:prstGeom>
              <a:noFill/>
              <a:ln>
                <a:noFill/>
              </a:ln>
            </p:spPr>
          </p:pic>
          <p:pic>
            <p:nvPicPr>
              <p:cNvPr id="1158" name="Google Shape;1158;p145"/>
              <p:cNvPicPr preferRelativeResize="0"/>
              <p:nvPr/>
            </p:nvPicPr>
            <p:blipFill rotWithShape="1">
              <a:blip r:embed="rId5">
                <a:alphaModFix/>
              </a:blip>
              <a:srcRect b="0" l="0" r="0" t="0"/>
              <a:stretch/>
            </p:blipFill>
            <p:spPr>
              <a:xfrm rot="-20580">
                <a:off x="8262677" y="2001837"/>
                <a:ext cx="360754" cy="313382"/>
              </a:xfrm>
              <a:prstGeom prst="rect">
                <a:avLst/>
              </a:prstGeom>
              <a:noFill/>
              <a:ln>
                <a:noFill/>
              </a:ln>
            </p:spPr>
          </p:pic>
        </p:grpSp>
        <p:pic>
          <p:nvPicPr>
            <p:cNvPr id="1159" name="Google Shape;1159;p145"/>
            <p:cNvPicPr preferRelativeResize="0"/>
            <p:nvPr/>
          </p:nvPicPr>
          <p:blipFill rotWithShape="1">
            <a:blip r:embed="rId4">
              <a:alphaModFix/>
            </a:blip>
            <a:srcRect b="0" l="0" r="0" t="0"/>
            <a:stretch/>
          </p:blipFill>
          <p:spPr>
            <a:xfrm rot="-1530278">
              <a:off x="9244681" y="4051555"/>
              <a:ext cx="342300" cy="284646"/>
            </a:xfrm>
            <a:prstGeom prst="rect">
              <a:avLst/>
            </a:prstGeom>
            <a:noFill/>
            <a:ln>
              <a:noFill/>
            </a:ln>
          </p:spPr>
        </p:pic>
        <p:pic>
          <p:nvPicPr>
            <p:cNvPr id="1160" name="Google Shape;1160;p145"/>
            <p:cNvPicPr preferRelativeResize="0"/>
            <p:nvPr/>
          </p:nvPicPr>
          <p:blipFill rotWithShape="1">
            <a:blip r:embed="rId6">
              <a:alphaModFix/>
            </a:blip>
            <a:srcRect b="0" l="0" r="0" t="0"/>
            <a:stretch/>
          </p:blipFill>
          <p:spPr>
            <a:xfrm>
              <a:off x="9900973" y="3968435"/>
              <a:ext cx="362744" cy="294241"/>
            </a:xfrm>
            <a:prstGeom prst="rect">
              <a:avLst/>
            </a:prstGeom>
            <a:noFill/>
            <a:ln>
              <a:noFill/>
            </a:ln>
          </p:spPr>
        </p:pic>
        <p:pic>
          <p:nvPicPr>
            <p:cNvPr id="1161" name="Google Shape;1161;p145"/>
            <p:cNvPicPr preferRelativeResize="0"/>
            <p:nvPr/>
          </p:nvPicPr>
          <p:blipFill rotWithShape="1">
            <a:blip r:embed="rId7">
              <a:alphaModFix/>
            </a:blip>
            <a:srcRect b="0" l="0" r="0" t="0"/>
            <a:stretch/>
          </p:blipFill>
          <p:spPr>
            <a:xfrm rot="-878855">
              <a:off x="9448620" y="3993483"/>
              <a:ext cx="344738" cy="284790"/>
            </a:xfrm>
            <a:prstGeom prst="rect">
              <a:avLst/>
            </a:prstGeom>
            <a:noFill/>
            <a:ln>
              <a:noFill/>
            </a:ln>
          </p:spPr>
        </p:pic>
        <p:pic>
          <p:nvPicPr>
            <p:cNvPr id="1162" name="Google Shape;1162;p145"/>
            <p:cNvPicPr preferRelativeResize="0"/>
            <p:nvPr/>
          </p:nvPicPr>
          <p:blipFill rotWithShape="1">
            <a:blip r:embed="rId4">
              <a:alphaModFix/>
            </a:blip>
            <a:srcRect b="0" l="0" r="0" t="0"/>
            <a:stretch/>
          </p:blipFill>
          <p:spPr>
            <a:xfrm rot="-151048">
              <a:off x="9685462" y="3964012"/>
              <a:ext cx="342302" cy="284649"/>
            </a:xfrm>
            <a:prstGeom prst="rect">
              <a:avLst/>
            </a:prstGeom>
            <a:noFill/>
            <a:ln>
              <a:noFill/>
            </a:ln>
          </p:spPr>
        </p:pic>
        <p:pic>
          <p:nvPicPr>
            <p:cNvPr id="1163" name="Google Shape;1163;p145"/>
            <p:cNvPicPr preferRelativeResize="0"/>
            <p:nvPr/>
          </p:nvPicPr>
          <p:blipFill rotWithShape="1">
            <a:blip r:embed="rId6">
              <a:alphaModFix/>
            </a:blip>
            <a:srcRect b="0" l="0" r="0" t="0"/>
            <a:stretch/>
          </p:blipFill>
          <p:spPr>
            <a:xfrm>
              <a:off x="11460116" y="3974548"/>
              <a:ext cx="362744" cy="294241"/>
            </a:xfrm>
            <a:prstGeom prst="rect">
              <a:avLst/>
            </a:prstGeom>
            <a:noFill/>
            <a:ln>
              <a:noFill/>
            </a:ln>
          </p:spPr>
        </p:pic>
        <p:pic>
          <p:nvPicPr>
            <p:cNvPr id="1164" name="Google Shape;1164;p145"/>
            <p:cNvPicPr preferRelativeResize="0"/>
            <p:nvPr/>
          </p:nvPicPr>
          <p:blipFill rotWithShape="1">
            <a:blip r:embed="rId5">
              <a:alphaModFix/>
            </a:blip>
            <a:srcRect b="0" l="0" r="0" t="0"/>
            <a:stretch/>
          </p:blipFill>
          <p:spPr>
            <a:xfrm rot="-20580">
              <a:off x="10791702" y="3954239"/>
              <a:ext cx="360754" cy="313382"/>
            </a:xfrm>
            <a:prstGeom prst="rect">
              <a:avLst/>
            </a:prstGeom>
            <a:noFill/>
            <a:ln>
              <a:noFill/>
            </a:ln>
          </p:spPr>
        </p:pic>
        <p:pic>
          <p:nvPicPr>
            <p:cNvPr id="1165" name="Google Shape;1165;p145"/>
            <p:cNvPicPr preferRelativeResize="0"/>
            <p:nvPr/>
          </p:nvPicPr>
          <p:blipFill rotWithShape="1">
            <a:blip r:embed="rId5">
              <a:alphaModFix/>
            </a:blip>
            <a:srcRect b="0" l="0" r="0" t="0"/>
            <a:stretch/>
          </p:blipFill>
          <p:spPr>
            <a:xfrm rot="-20580">
              <a:off x="11014934" y="3957503"/>
              <a:ext cx="360754" cy="313382"/>
            </a:xfrm>
            <a:prstGeom prst="rect">
              <a:avLst/>
            </a:prstGeom>
            <a:noFill/>
            <a:ln>
              <a:noFill/>
            </a:ln>
          </p:spPr>
        </p:pic>
        <p:pic>
          <p:nvPicPr>
            <p:cNvPr id="1166" name="Google Shape;1166;p145"/>
            <p:cNvPicPr preferRelativeResize="0"/>
            <p:nvPr/>
          </p:nvPicPr>
          <p:blipFill rotWithShape="1">
            <a:blip r:embed="rId7">
              <a:alphaModFix/>
            </a:blip>
            <a:srcRect b="0" l="0" r="0" t="0"/>
            <a:stretch/>
          </p:blipFill>
          <p:spPr>
            <a:xfrm>
              <a:off x="10350628" y="3979680"/>
              <a:ext cx="344741" cy="284793"/>
            </a:xfrm>
            <a:prstGeom prst="rect">
              <a:avLst/>
            </a:prstGeom>
            <a:noFill/>
            <a:ln>
              <a:noFill/>
            </a:ln>
          </p:spPr>
        </p:pic>
        <p:pic>
          <p:nvPicPr>
            <p:cNvPr id="1167" name="Google Shape;1167;p145"/>
            <p:cNvPicPr preferRelativeResize="0"/>
            <p:nvPr/>
          </p:nvPicPr>
          <p:blipFill rotWithShape="1">
            <a:blip r:embed="rId7">
              <a:alphaModFix/>
            </a:blip>
            <a:srcRect b="0" l="0" r="0" t="0"/>
            <a:stretch/>
          </p:blipFill>
          <p:spPr>
            <a:xfrm>
              <a:off x="10568167" y="3977723"/>
              <a:ext cx="344741" cy="284793"/>
            </a:xfrm>
            <a:prstGeom prst="rect">
              <a:avLst/>
            </a:prstGeom>
            <a:noFill/>
            <a:ln>
              <a:noFill/>
            </a:ln>
          </p:spPr>
        </p:pic>
        <p:pic>
          <p:nvPicPr>
            <p:cNvPr id="1168" name="Google Shape;1168;p145"/>
            <p:cNvPicPr preferRelativeResize="0"/>
            <p:nvPr/>
          </p:nvPicPr>
          <p:blipFill rotWithShape="1">
            <a:blip r:embed="rId6">
              <a:alphaModFix/>
            </a:blip>
            <a:srcRect b="0" l="0" r="0" t="0"/>
            <a:stretch/>
          </p:blipFill>
          <p:spPr>
            <a:xfrm>
              <a:off x="11237463" y="3977007"/>
              <a:ext cx="362744" cy="294241"/>
            </a:xfrm>
            <a:prstGeom prst="rect">
              <a:avLst/>
            </a:prstGeom>
            <a:noFill/>
            <a:ln>
              <a:noFill/>
            </a:ln>
          </p:spPr>
        </p:pic>
        <p:pic>
          <p:nvPicPr>
            <p:cNvPr id="1169" name="Google Shape;1169;p145"/>
            <p:cNvPicPr preferRelativeResize="0"/>
            <p:nvPr/>
          </p:nvPicPr>
          <p:blipFill rotWithShape="1">
            <a:blip r:embed="rId4">
              <a:alphaModFix/>
            </a:blip>
            <a:srcRect b="0" l="0" r="0" t="0"/>
            <a:stretch/>
          </p:blipFill>
          <p:spPr>
            <a:xfrm>
              <a:off x="11686662" y="3964379"/>
              <a:ext cx="342299" cy="284649"/>
            </a:xfrm>
            <a:prstGeom prst="rect">
              <a:avLst/>
            </a:prstGeom>
            <a:noFill/>
            <a:ln>
              <a:noFill/>
            </a:ln>
          </p:spPr>
        </p:pic>
        <p:pic>
          <p:nvPicPr>
            <p:cNvPr id="1170" name="Google Shape;1170;p145"/>
            <p:cNvPicPr preferRelativeResize="0"/>
            <p:nvPr/>
          </p:nvPicPr>
          <p:blipFill rotWithShape="1">
            <a:blip r:embed="rId4">
              <a:alphaModFix/>
            </a:blip>
            <a:srcRect b="0" l="0" r="0" t="0"/>
            <a:stretch/>
          </p:blipFill>
          <p:spPr>
            <a:xfrm>
              <a:off x="10129740" y="3969568"/>
              <a:ext cx="342299" cy="284649"/>
            </a:xfrm>
            <a:prstGeom prst="rect">
              <a:avLst/>
            </a:prstGeom>
            <a:noFill/>
            <a:ln>
              <a:noFill/>
            </a:ln>
          </p:spPr>
        </p:pic>
        <p:pic>
          <p:nvPicPr>
            <p:cNvPr id="1171" name="Google Shape;1171;p145"/>
            <p:cNvPicPr preferRelativeResize="0"/>
            <p:nvPr/>
          </p:nvPicPr>
          <p:blipFill rotWithShape="1">
            <a:blip r:embed="rId8">
              <a:alphaModFix/>
            </a:blip>
            <a:srcRect b="0" l="0" r="46355" t="0"/>
            <a:stretch/>
          </p:blipFill>
          <p:spPr>
            <a:xfrm>
              <a:off x="11796812" y="3504610"/>
              <a:ext cx="337577" cy="961035"/>
            </a:xfrm>
            <a:prstGeom prst="rect">
              <a:avLst/>
            </a:prstGeom>
            <a:noFill/>
            <a:ln>
              <a:noFill/>
            </a:ln>
          </p:spPr>
        </p:pic>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pic>
        <p:nvPicPr>
          <p:cNvPr descr="Question mark sign. isolated white (Provided by Getty Images)" id="1177" name="Google Shape;1177;p146"/>
          <p:cNvPicPr preferRelativeResize="0"/>
          <p:nvPr/>
        </p:nvPicPr>
        <p:blipFill>
          <a:blip r:embed="rId3">
            <a:alphaModFix/>
          </a:blip>
          <a:stretch>
            <a:fillRect/>
          </a:stretch>
        </p:blipFill>
        <p:spPr>
          <a:xfrm>
            <a:off x="3760638" y="1996726"/>
            <a:ext cx="1248952" cy="936730"/>
          </a:xfrm>
          <a:prstGeom prst="rect">
            <a:avLst/>
          </a:prstGeom>
          <a:noFill/>
          <a:ln>
            <a:noFill/>
          </a:ln>
        </p:spPr>
      </p:pic>
      <p:pic>
        <p:nvPicPr>
          <p:cNvPr id="1178" name="Google Shape;1178;p146"/>
          <p:cNvPicPr preferRelativeResize="0"/>
          <p:nvPr/>
        </p:nvPicPr>
        <p:blipFill rotWithShape="1">
          <a:blip r:embed="rId4">
            <a:alphaModFix/>
          </a:blip>
          <a:srcRect b="0" l="0" r="0" t="0"/>
          <a:stretch/>
        </p:blipFill>
        <p:spPr>
          <a:xfrm rot="1343465">
            <a:off x="3836775" y="1012984"/>
            <a:ext cx="1259897" cy="979374"/>
          </a:xfrm>
          <a:prstGeom prst="rect">
            <a:avLst/>
          </a:prstGeom>
          <a:noFill/>
          <a:ln>
            <a:noFill/>
          </a:ln>
          <a:effectLst>
            <a:outerShdw blurRad="38100" rotWithShape="0" algn="tl" dir="2700000" dist="28575">
              <a:srgbClr val="000000">
                <a:alpha val="40000"/>
              </a:srgbClr>
            </a:outerShdw>
          </a:effectLst>
        </p:spPr>
      </p:pic>
      <p:sp>
        <p:nvSpPr>
          <p:cNvPr id="1179" name="Google Shape;1179;p146"/>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180" name="Google Shape;1180;p146"/>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What does the DNA Polymerase do?</a:t>
            </a:r>
            <a:endParaRPr/>
          </a:p>
        </p:txBody>
      </p:sp>
      <p:sp>
        <p:nvSpPr>
          <p:cNvPr id="1181" name="Google Shape;1181;p146"/>
          <p:cNvSpPr txBox="1"/>
          <p:nvPr>
            <p:ph idx="1" type="body"/>
          </p:nvPr>
        </p:nvSpPr>
        <p:spPr>
          <a:xfrm>
            <a:off x="305738" y="1379305"/>
            <a:ext cx="3592500" cy="3058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Test the DNA polymerase with top DNA strand. </a:t>
            </a:r>
            <a:r>
              <a:rPr lang="en"/>
              <a:t>Use 5 – 10 nucleotides.</a:t>
            </a:r>
            <a:endParaRPr/>
          </a:p>
          <a:p>
            <a:pPr indent="0" lvl="0" marL="0" rtl="0" algn="l">
              <a:lnSpc>
                <a:spcPct val="100000"/>
              </a:lnSpc>
              <a:spcBef>
                <a:spcPts val="500"/>
              </a:spcBef>
              <a:spcAft>
                <a:spcPts val="0"/>
              </a:spcAft>
              <a:buClr>
                <a:schemeClr val="dk1"/>
              </a:buClr>
              <a:buSzPts val="1500"/>
              <a:buNone/>
            </a:pPr>
            <a:r>
              <a:t/>
            </a:r>
            <a:endParaRPr b="1"/>
          </a:p>
          <a:p>
            <a:pPr indent="0" lvl="0" marL="0" rtl="0" algn="l">
              <a:lnSpc>
                <a:spcPct val="100000"/>
              </a:lnSpc>
              <a:spcBef>
                <a:spcPts val="500"/>
              </a:spcBef>
              <a:spcAft>
                <a:spcPts val="0"/>
              </a:spcAft>
              <a:buClr>
                <a:schemeClr val="dk1"/>
              </a:buClr>
              <a:buSzPts val="1500"/>
              <a:buNone/>
            </a:pPr>
            <a:r>
              <a:rPr b="1" lang="en"/>
              <a:t>Record your observations in your lab notebook.</a:t>
            </a:r>
            <a:endParaRPr/>
          </a:p>
          <a:p>
            <a:pPr indent="-177800" lvl="1" marL="177800" rtl="0" algn="l">
              <a:lnSpc>
                <a:spcPct val="100000"/>
              </a:lnSpc>
              <a:spcBef>
                <a:spcPts val="500"/>
              </a:spcBef>
              <a:spcAft>
                <a:spcPts val="0"/>
              </a:spcAft>
              <a:buClr>
                <a:schemeClr val="dk1"/>
              </a:buClr>
              <a:buSzPts val="1400"/>
              <a:buChar char="○"/>
            </a:pPr>
            <a:r>
              <a:rPr lang="en"/>
              <a:t>Where does DNA polymerase sit on the DNA?</a:t>
            </a:r>
            <a:endParaRPr/>
          </a:p>
          <a:p>
            <a:pPr indent="-177800" lvl="1" marL="177800" rtl="0" algn="l">
              <a:lnSpc>
                <a:spcPct val="100000"/>
              </a:lnSpc>
              <a:spcBef>
                <a:spcPts val="500"/>
              </a:spcBef>
              <a:spcAft>
                <a:spcPts val="0"/>
              </a:spcAft>
              <a:buClr>
                <a:schemeClr val="dk1"/>
              </a:buClr>
              <a:buSzPts val="1400"/>
              <a:buChar char="○"/>
            </a:pPr>
            <a:r>
              <a:rPr lang="en"/>
              <a:t>Can you add nucleotides to rebuild the second strand?</a:t>
            </a:r>
            <a:endParaRPr/>
          </a:p>
          <a:p>
            <a:pPr indent="-177800" lvl="1" marL="177800" rtl="0" algn="l">
              <a:lnSpc>
                <a:spcPct val="100000"/>
              </a:lnSpc>
              <a:spcBef>
                <a:spcPts val="500"/>
              </a:spcBef>
              <a:spcAft>
                <a:spcPts val="0"/>
              </a:spcAft>
              <a:buClr>
                <a:schemeClr val="dk1"/>
              </a:buClr>
              <a:buSzPts val="1400"/>
              <a:buChar char="○"/>
            </a:pPr>
            <a:r>
              <a:rPr lang="en"/>
              <a:t>Does DNA polymerase help you match the correct bases?</a:t>
            </a:r>
            <a:endParaRPr/>
          </a:p>
          <a:p>
            <a:pPr indent="0" lvl="1" marL="0" rtl="0" algn="l">
              <a:lnSpc>
                <a:spcPct val="100000"/>
              </a:lnSpc>
              <a:spcBef>
                <a:spcPts val="500"/>
              </a:spcBef>
              <a:spcAft>
                <a:spcPts val="0"/>
              </a:spcAft>
              <a:buClr>
                <a:schemeClr val="dk1"/>
              </a:buClr>
              <a:buSzPts val="1400"/>
              <a:buNone/>
            </a:pPr>
            <a:r>
              <a:t/>
            </a:r>
            <a:endParaRPr/>
          </a:p>
          <a:p>
            <a:pPr indent="0" lvl="0" marL="0" rtl="0" algn="l">
              <a:lnSpc>
                <a:spcPct val="100000"/>
              </a:lnSpc>
              <a:spcBef>
                <a:spcPts val="500"/>
              </a:spcBef>
              <a:spcAft>
                <a:spcPts val="0"/>
              </a:spcAft>
              <a:buClr>
                <a:srgbClr val="1CA64A"/>
              </a:buClr>
              <a:buSzPts val="1500"/>
              <a:buNone/>
            </a:pPr>
            <a:r>
              <a:rPr b="1" lang="en">
                <a:solidFill>
                  <a:srgbClr val="1CA64A"/>
                </a:solidFill>
              </a:rPr>
              <a:t>What is DNA polymerase's job during replication?</a:t>
            </a:r>
            <a:endParaRPr/>
          </a:p>
        </p:txBody>
      </p:sp>
      <p:pic>
        <p:nvPicPr>
          <p:cNvPr id="1182" name="Google Shape;1182;p146"/>
          <p:cNvPicPr preferRelativeResize="0"/>
          <p:nvPr/>
        </p:nvPicPr>
        <p:blipFill rotWithShape="1">
          <a:blip r:embed="rId5">
            <a:alphaModFix/>
          </a:blip>
          <a:srcRect b="0" l="0" r="12018" t="0"/>
          <a:stretch/>
        </p:blipFill>
        <p:spPr>
          <a:xfrm>
            <a:off x="6310082" y="1910923"/>
            <a:ext cx="2833925" cy="2035544"/>
          </a:xfrm>
          <a:prstGeom prst="rect">
            <a:avLst/>
          </a:prstGeom>
          <a:noFill/>
          <a:ln>
            <a:noFill/>
          </a:ln>
          <a:effectLst>
            <a:outerShdw blurRad="38100" rotWithShape="0" algn="tl" dir="2700000" dist="28575">
              <a:srgbClr val="000000">
                <a:alpha val="40000"/>
              </a:srgbClr>
            </a:outerShdw>
          </a:effectLst>
        </p:spPr>
      </p:pic>
      <p:pic>
        <p:nvPicPr>
          <p:cNvPr id="1183" name="Google Shape;1183;p146"/>
          <p:cNvPicPr preferRelativeResize="0"/>
          <p:nvPr/>
        </p:nvPicPr>
        <p:blipFill rotWithShape="1">
          <a:blip r:embed="rId6">
            <a:alphaModFix/>
          </a:blip>
          <a:srcRect b="0" l="0" r="0" t="0"/>
          <a:stretch/>
        </p:blipFill>
        <p:spPr>
          <a:xfrm rot="-9399466">
            <a:off x="4405533" y="1316103"/>
            <a:ext cx="272057" cy="220681"/>
          </a:xfrm>
          <a:prstGeom prst="rect">
            <a:avLst/>
          </a:prstGeom>
          <a:noFill/>
          <a:ln>
            <a:noFill/>
          </a:ln>
        </p:spPr>
      </p:pic>
      <p:pic>
        <p:nvPicPr>
          <p:cNvPr id="1184" name="Google Shape;1184;p146"/>
          <p:cNvPicPr preferRelativeResize="0"/>
          <p:nvPr/>
        </p:nvPicPr>
        <p:blipFill rotWithShape="1">
          <a:blip r:embed="rId7">
            <a:alphaModFix/>
          </a:blip>
          <a:srcRect b="0" l="0" r="0" t="0"/>
          <a:stretch/>
        </p:blipFill>
        <p:spPr>
          <a:xfrm rot="-9419995">
            <a:off x="4102367" y="1185984"/>
            <a:ext cx="270562" cy="235037"/>
          </a:xfrm>
          <a:prstGeom prst="rect">
            <a:avLst/>
          </a:prstGeom>
          <a:noFill/>
          <a:ln>
            <a:noFill/>
          </a:ln>
        </p:spPr>
      </p:pic>
      <p:pic>
        <p:nvPicPr>
          <p:cNvPr id="1185" name="Google Shape;1185;p146"/>
          <p:cNvPicPr preferRelativeResize="0"/>
          <p:nvPr/>
        </p:nvPicPr>
        <p:blipFill rotWithShape="1">
          <a:blip r:embed="rId7">
            <a:alphaModFix/>
          </a:blip>
          <a:srcRect b="0" l="0" r="0" t="0"/>
          <a:stretch/>
        </p:blipFill>
        <p:spPr>
          <a:xfrm rot="-9419995">
            <a:off x="4249837" y="1255043"/>
            <a:ext cx="270562" cy="235037"/>
          </a:xfrm>
          <a:prstGeom prst="rect">
            <a:avLst/>
          </a:prstGeom>
          <a:noFill/>
          <a:ln>
            <a:noFill/>
          </a:ln>
        </p:spPr>
      </p:pic>
      <p:pic>
        <p:nvPicPr>
          <p:cNvPr id="1186" name="Google Shape;1186;p146"/>
          <p:cNvPicPr preferRelativeResize="0"/>
          <p:nvPr/>
        </p:nvPicPr>
        <p:blipFill rotWithShape="1">
          <a:blip r:embed="rId8">
            <a:alphaModFix/>
          </a:blip>
          <a:srcRect b="0" l="0" r="0" t="0"/>
          <a:stretch/>
        </p:blipFill>
        <p:spPr>
          <a:xfrm rot="-9399422">
            <a:off x="4713213" y="1452263"/>
            <a:ext cx="258555" cy="213595"/>
          </a:xfrm>
          <a:prstGeom prst="rect">
            <a:avLst/>
          </a:prstGeom>
          <a:noFill/>
          <a:ln>
            <a:noFill/>
          </a:ln>
        </p:spPr>
      </p:pic>
      <p:pic>
        <p:nvPicPr>
          <p:cNvPr id="1187" name="Google Shape;1187;p146"/>
          <p:cNvPicPr preferRelativeResize="0"/>
          <p:nvPr/>
        </p:nvPicPr>
        <p:blipFill rotWithShape="1">
          <a:blip r:embed="rId9">
            <a:alphaModFix/>
          </a:blip>
          <a:srcRect b="0" l="0" r="0" t="0"/>
          <a:stretch/>
        </p:blipFill>
        <p:spPr>
          <a:xfrm rot="-9399455">
            <a:off x="4854062" y="1518025"/>
            <a:ext cx="256724" cy="213482"/>
          </a:xfrm>
          <a:prstGeom prst="rect">
            <a:avLst/>
          </a:prstGeom>
          <a:noFill/>
          <a:ln>
            <a:noFill/>
          </a:ln>
        </p:spPr>
      </p:pic>
      <p:pic>
        <p:nvPicPr>
          <p:cNvPr id="1188" name="Google Shape;1188;p146"/>
          <p:cNvPicPr preferRelativeResize="0"/>
          <p:nvPr/>
        </p:nvPicPr>
        <p:blipFill rotWithShape="1">
          <a:blip r:embed="rId9">
            <a:alphaModFix/>
          </a:blip>
          <a:srcRect b="0" l="0" r="0" t="0"/>
          <a:stretch/>
        </p:blipFill>
        <p:spPr>
          <a:xfrm rot="-9399455">
            <a:off x="5152131" y="1645828"/>
            <a:ext cx="256724" cy="213482"/>
          </a:xfrm>
          <a:prstGeom prst="rect">
            <a:avLst/>
          </a:prstGeom>
          <a:noFill/>
          <a:ln>
            <a:noFill/>
          </a:ln>
        </p:spPr>
      </p:pic>
      <p:pic>
        <p:nvPicPr>
          <p:cNvPr id="1189" name="Google Shape;1189;p146"/>
          <p:cNvPicPr preferRelativeResize="0"/>
          <p:nvPr/>
        </p:nvPicPr>
        <p:blipFill rotWithShape="1">
          <a:blip r:embed="rId7">
            <a:alphaModFix/>
          </a:blip>
          <a:srcRect b="0" l="0" r="0" t="0"/>
          <a:stretch/>
        </p:blipFill>
        <p:spPr>
          <a:xfrm rot="-9419995">
            <a:off x="4551484" y="1378635"/>
            <a:ext cx="270562" cy="235037"/>
          </a:xfrm>
          <a:prstGeom prst="rect">
            <a:avLst/>
          </a:prstGeom>
          <a:noFill/>
          <a:ln>
            <a:noFill/>
          </a:ln>
        </p:spPr>
      </p:pic>
      <p:pic>
        <p:nvPicPr>
          <p:cNvPr id="1190" name="Google Shape;1190;p146"/>
          <p:cNvPicPr preferRelativeResize="0"/>
          <p:nvPr/>
        </p:nvPicPr>
        <p:blipFill rotWithShape="1">
          <a:blip r:embed="rId6">
            <a:alphaModFix/>
          </a:blip>
          <a:srcRect b="0" l="0" r="0" t="0"/>
          <a:stretch/>
        </p:blipFill>
        <p:spPr>
          <a:xfrm rot="-9399466">
            <a:off x="4995985" y="1573412"/>
            <a:ext cx="272057" cy="220681"/>
          </a:xfrm>
          <a:prstGeom prst="rect">
            <a:avLst/>
          </a:prstGeom>
          <a:noFill/>
          <a:ln>
            <a:noFill/>
          </a:ln>
        </p:spPr>
      </p:pic>
      <p:pic>
        <p:nvPicPr>
          <p:cNvPr id="1191" name="Google Shape;1191;p146"/>
          <p:cNvPicPr preferRelativeResize="0"/>
          <p:nvPr/>
        </p:nvPicPr>
        <p:blipFill rotWithShape="1">
          <a:blip r:embed="rId9">
            <a:alphaModFix/>
          </a:blip>
          <a:srcRect b="0" l="0" r="0" t="0"/>
          <a:stretch/>
        </p:blipFill>
        <p:spPr>
          <a:xfrm rot="-9399455">
            <a:off x="5452565" y="1773406"/>
            <a:ext cx="256724" cy="213482"/>
          </a:xfrm>
          <a:prstGeom prst="rect">
            <a:avLst/>
          </a:prstGeom>
          <a:noFill/>
          <a:ln>
            <a:noFill/>
          </a:ln>
        </p:spPr>
      </p:pic>
      <p:pic>
        <p:nvPicPr>
          <p:cNvPr id="1192" name="Google Shape;1192;p146"/>
          <p:cNvPicPr preferRelativeResize="0"/>
          <p:nvPr/>
        </p:nvPicPr>
        <p:blipFill rotWithShape="1">
          <a:blip r:embed="rId6">
            <a:alphaModFix/>
          </a:blip>
          <a:srcRect b="0" l="0" r="0" t="0"/>
          <a:stretch/>
        </p:blipFill>
        <p:spPr>
          <a:xfrm rot="-9399466">
            <a:off x="5296418" y="1700990"/>
            <a:ext cx="272057" cy="220681"/>
          </a:xfrm>
          <a:prstGeom prst="rect">
            <a:avLst/>
          </a:prstGeom>
          <a:noFill/>
          <a:ln>
            <a:noFill/>
          </a:ln>
        </p:spPr>
      </p:pic>
      <p:pic>
        <p:nvPicPr>
          <p:cNvPr id="1193" name="Google Shape;1193;p146"/>
          <p:cNvPicPr preferRelativeResize="0"/>
          <p:nvPr/>
        </p:nvPicPr>
        <p:blipFill rotWithShape="1">
          <a:blip r:embed="rId9">
            <a:alphaModFix/>
          </a:blip>
          <a:srcRect b="0" l="0" r="0" t="0"/>
          <a:stretch/>
        </p:blipFill>
        <p:spPr>
          <a:xfrm rot="-9399455">
            <a:off x="6199841" y="2088131"/>
            <a:ext cx="256724" cy="213482"/>
          </a:xfrm>
          <a:prstGeom prst="rect">
            <a:avLst/>
          </a:prstGeom>
          <a:noFill/>
          <a:ln>
            <a:noFill/>
          </a:ln>
        </p:spPr>
      </p:pic>
      <p:pic>
        <p:nvPicPr>
          <p:cNvPr id="1194" name="Google Shape;1194;p146"/>
          <p:cNvPicPr preferRelativeResize="0"/>
          <p:nvPr/>
        </p:nvPicPr>
        <p:blipFill rotWithShape="1">
          <a:blip r:embed="rId6">
            <a:alphaModFix/>
          </a:blip>
          <a:srcRect b="0" l="0" r="0" t="0"/>
          <a:stretch/>
        </p:blipFill>
        <p:spPr>
          <a:xfrm rot="-9399466">
            <a:off x="5595631" y="1828039"/>
            <a:ext cx="272057" cy="220681"/>
          </a:xfrm>
          <a:prstGeom prst="rect">
            <a:avLst/>
          </a:prstGeom>
          <a:noFill/>
          <a:ln>
            <a:noFill/>
          </a:ln>
        </p:spPr>
      </p:pic>
      <p:pic>
        <p:nvPicPr>
          <p:cNvPr id="1195" name="Google Shape;1195;p146"/>
          <p:cNvPicPr preferRelativeResize="0"/>
          <p:nvPr/>
        </p:nvPicPr>
        <p:blipFill rotWithShape="1">
          <a:blip r:embed="rId8">
            <a:alphaModFix/>
          </a:blip>
          <a:srcRect b="0" l="0" r="0" t="0"/>
          <a:stretch/>
        </p:blipFill>
        <p:spPr>
          <a:xfrm rot="-9399422">
            <a:off x="5750399" y="1895148"/>
            <a:ext cx="258555" cy="213595"/>
          </a:xfrm>
          <a:prstGeom prst="rect">
            <a:avLst/>
          </a:prstGeom>
          <a:noFill/>
          <a:ln>
            <a:noFill/>
          </a:ln>
        </p:spPr>
      </p:pic>
      <p:pic>
        <p:nvPicPr>
          <p:cNvPr id="1196" name="Google Shape;1196;p146"/>
          <p:cNvPicPr preferRelativeResize="0"/>
          <p:nvPr/>
        </p:nvPicPr>
        <p:blipFill rotWithShape="1">
          <a:blip r:embed="rId6">
            <a:alphaModFix/>
          </a:blip>
          <a:srcRect b="0" l="0" r="0" t="0"/>
          <a:stretch/>
        </p:blipFill>
        <p:spPr>
          <a:xfrm rot="-9399466">
            <a:off x="5895604" y="1953325"/>
            <a:ext cx="272057" cy="220681"/>
          </a:xfrm>
          <a:prstGeom prst="rect">
            <a:avLst/>
          </a:prstGeom>
          <a:noFill/>
          <a:ln>
            <a:noFill/>
          </a:ln>
        </p:spPr>
      </p:pic>
      <p:pic>
        <p:nvPicPr>
          <p:cNvPr id="1197" name="Google Shape;1197;p146"/>
          <p:cNvPicPr preferRelativeResize="0"/>
          <p:nvPr/>
        </p:nvPicPr>
        <p:blipFill rotWithShape="1">
          <a:blip r:embed="rId8">
            <a:alphaModFix/>
          </a:blip>
          <a:srcRect b="0" l="0" r="0" t="0"/>
          <a:stretch/>
        </p:blipFill>
        <p:spPr>
          <a:xfrm rot="-9399422">
            <a:off x="6051063" y="2020107"/>
            <a:ext cx="258555" cy="213595"/>
          </a:xfrm>
          <a:prstGeom prst="rect">
            <a:avLst/>
          </a:prstGeom>
          <a:noFill/>
          <a:ln>
            <a:noFill/>
          </a:ln>
        </p:spPr>
      </p:pic>
      <p:pic>
        <p:nvPicPr>
          <p:cNvPr id="1198" name="Google Shape;1198;p146"/>
          <p:cNvPicPr preferRelativeResize="0"/>
          <p:nvPr/>
        </p:nvPicPr>
        <p:blipFill rotWithShape="1">
          <a:blip r:embed="rId7">
            <a:alphaModFix/>
          </a:blip>
          <a:srcRect b="0" l="0" r="0" t="0"/>
          <a:stretch/>
        </p:blipFill>
        <p:spPr>
          <a:xfrm rot="-9419995">
            <a:off x="6497152" y="2214261"/>
            <a:ext cx="270562" cy="235037"/>
          </a:xfrm>
          <a:prstGeom prst="rect">
            <a:avLst/>
          </a:prstGeom>
          <a:noFill/>
          <a:ln>
            <a:noFill/>
          </a:ln>
        </p:spPr>
      </p:pic>
      <p:pic>
        <p:nvPicPr>
          <p:cNvPr id="1199" name="Google Shape;1199;p146"/>
          <p:cNvPicPr preferRelativeResize="0"/>
          <p:nvPr/>
        </p:nvPicPr>
        <p:blipFill rotWithShape="1">
          <a:blip r:embed="rId8">
            <a:alphaModFix/>
          </a:blip>
          <a:srcRect b="0" l="0" r="0" t="0"/>
          <a:stretch/>
        </p:blipFill>
        <p:spPr>
          <a:xfrm rot="-9399422">
            <a:off x="6351617" y="2152216"/>
            <a:ext cx="258555" cy="213595"/>
          </a:xfrm>
          <a:prstGeom prst="rect">
            <a:avLst/>
          </a:prstGeom>
          <a:noFill/>
          <a:ln>
            <a:noFill/>
          </a:ln>
        </p:spPr>
      </p:pic>
      <p:pic>
        <p:nvPicPr>
          <p:cNvPr id="1200" name="Google Shape;1200;p146"/>
          <p:cNvPicPr preferRelativeResize="0"/>
          <p:nvPr/>
        </p:nvPicPr>
        <p:blipFill rotWithShape="1">
          <a:blip r:embed="rId9">
            <a:alphaModFix/>
          </a:blip>
          <a:srcRect b="0" l="0" r="0" t="0"/>
          <a:stretch/>
        </p:blipFill>
        <p:spPr>
          <a:xfrm rot="-9399455">
            <a:off x="6806701" y="2353630"/>
            <a:ext cx="256724" cy="213482"/>
          </a:xfrm>
          <a:prstGeom prst="rect">
            <a:avLst/>
          </a:prstGeom>
          <a:noFill/>
          <a:ln>
            <a:noFill/>
          </a:ln>
        </p:spPr>
      </p:pic>
      <p:pic>
        <p:nvPicPr>
          <p:cNvPr id="1201" name="Google Shape;1201;p146"/>
          <p:cNvPicPr preferRelativeResize="0"/>
          <p:nvPr/>
        </p:nvPicPr>
        <p:blipFill rotWithShape="1">
          <a:blip r:embed="rId6">
            <a:alphaModFix/>
          </a:blip>
          <a:srcRect b="0" l="0" r="0" t="0"/>
          <a:stretch/>
        </p:blipFill>
        <p:spPr>
          <a:xfrm rot="-9399466">
            <a:off x="7104199" y="2480455"/>
            <a:ext cx="272057" cy="220681"/>
          </a:xfrm>
          <a:prstGeom prst="rect">
            <a:avLst/>
          </a:prstGeom>
          <a:noFill/>
          <a:ln>
            <a:noFill/>
          </a:ln>
        </p:spPr>
      </p:pic>
      <p:pic>
        <p:nvPicPr>
          <p:cNvPr id="1202" name="Google Shape;1202;p146"/>
          <p:cNvPicPr preferRelativeResize="0"/>
          <p:nvPr/>
        </p:nvPicPr>
        <p:blipFill rotWithShape="1">
          <a:blip r:embed="rId8">
            <a:alphaModFix/>
          </a:blip>
          <a:srcRect b="0" l="0" r="0" t="0"/>
          <a:stretch/>
        </p:blipFill>
        <p:spPr>
          <a:xfrm rot="-9399422">
            <a:off x="6657924" y="2285606"/>
            <a:ext cx="258555" cy="213595"/>
          </a:xfrm>
          <a:prstGeom prst="rect">
            <a:avLst/>
          </a:prstGeom>
          <a:noFill/>
          <a:ln>
            <a:noFill/>
          </a:ln>
        </p:spPr>
      </p:pic>
      <p:pic>
        <p:nvPicPr>
          <p:cNvPr id="1203" name="Google Shape;1203;p146"/>
          <p:cNvPicPr preferRelativeResize="0"/>
          <p:nvPr/>
        </p:nvPicPr>
        <p:blipFill rotWithShape="1">
          <a:blip r:embed="rId9">
            <a:alphaModFix/>
          </a:blip>
          <a:srcRect b="0" l="0" r="0" t="0"/>
          <a:stretch/>
        </p:blipFill>
        <p:spPr>
          <a:xfrm rot="-9399455">
            <a:off x="6955624" y="2423086"/>
            <a:ext cx="256724" cy="213482"/>
          </a:xfrm>
          <a:prstGeom prst="rect">
            <a:avLst/>
          </a:prstGeom>
          <a:noFill/>
          <a:ln>
            <a:noFill/>
          </a:ln>
        </p:spPr>
      </p:pic>
      <p:pic>
        <p:nvPicPr>
          <p:cNvPr id="1204" name="Google Shape;1204;p146"/>
          <p:cNvPicPr preferRelativeResize="0"/>
          <p:nvPr/>
        </p:nvPicPr>
        <p:blipFill rotWithShape="1">
          <a:blip r:embed="rId6">
            <a:alphaModFix/>
          </a:blip>
          <a:srcRect b="0" l="0" r="0" t="0"/>
          <a:stretch/>
        </p:blipFill>
        <p:spPr>
          <a:xfrm rot="-9399466">
            <a:off x="7260847" y="2542637"/>
            <a:ext cx="272057" cy="220681"/>
          </a:xfrm>
          <a:prstGeom prst="rect">
            <a:avLst/>
          </a:prstGeom>
          <a:noFill/>
          <a:ln>
            <a:noFill/>
          </a:ln>
        </p:spPr>
      </p:pic>
      <p:pic>
        <p:nvPicPr>
          <p:cNvPr id="1205" name="Google Shape;1205;p146"/>
          <p:cNvPicPr preferRelativeResize="0"/>
          <p:nvPr/>
        </p:nvPicPr>
        <p:blipFill rotWithShape="1">
          <a:blip r:embed="rId7">
            <a:alphaModFix/>
          </a:blip>
          <a:srcRect b="0" l="0" r="0" t="0"/>
          <a:stretch/>
        </p:blipFill>
        <p:spPr>
          <a:xfrm rot="-9419995">
            <a:off x="7413712" y="2605399"/>
            <a:ext cx="270562" cy="235037"/>
          </a:xfrm>
          <a:prstGeom prst="rect">
            <a:avLst/>
          </a:prstGeom>
          <a:noFill/>
          <a:ln>
            <a:noFill/>
          </a:ln>
        </p:spPr>
      </p:pic>
      <p:pic>
        <p:nvPicPr>
          <p:cNvPr id="1206" name="Google Shape;1206;p146"/>
          <p:cNvPicPr preferRelativeResize="0"/>
          <p:nvPr/>
        </p:nvPicPr>
        <p:blipFill rotWithShape="1">
          <a:blip r:embed="rId7">
            <a:alphaModFix/>
          </a:blip>
          <a:srcRect b="0" l="0" r="0" t="0"/>
          <a:stretch/>
        </p:blipFill>
        <p:spPr>
          <a:xfrm rot="-9496093">
            <a:off x="7568360" y="2668067"/>
            <a:ext cx="270566" cy="235036"/>
          </a:xfrm>
          <a:prstGeom prst="rect">
            <a:avLst/>
          </a:prstGeom>
          <a:noFill/>
          <a:ln>
            <a:noFill/>
          </a:ln>
        </p:spPr>
      </p:pic>
      <p:pic>
        <p:nvPicPr>
          <p:cNvPr id="1207" name="Google Shape;1207;p146"/>
          <p:cNvPicPr preferRelativeResize="0"/>
          <p:nvPr/>
        </p:nvPicPr>
        <p:blipFill rotWithShape="1">
          <a:blip r:embed="rId8">
            <a:alphaModFix/>
          </a:blip>
          <a:srcRect b="0" l="0" r="0" t="0"/>
          <a:stretch/>
        </p:blipFill>
        <p:spPr>
          <a:xfrm rot="-9767611">
            <a:off x="7724119" y="2727405"/>
            <a:ext cx="258555" cy="213591"/>
          </a:xfrm>
          <a:prstGeom prst="rect">
            <a:avLst/>
          </a:prstGeom>
          <a:noFill/>
          <a:ln>
            <a:noFill/>
          </a:ln>
        </p:spPr>
      </p:pic>
      <p:pic>
        <p:nvPicPr>
          <p:cNvPr id="1208" name="Google Shape;1208;p146"/>
          <p:cNvPicPr preferRelativeResize="0"/>
          <p:nvPr/>
        </p:nvPicPr>
        <p:blipFill rotWithShape="1">
          <a:blip r:embed="rId8">
            <a:alphaModFix/>
          </a:blip>
          <a:srcRect b="0" l="0" r="0" t="0"/>
          <a:stretch/>
        </p:blipFill>
        <p:spPr>
          <a:xfrm rot="-9797127">
            <a:off x="7887241" y="2778975"/>
            <a:ext cx="258557" cy="213594"/>
          </a:xfrm>
          <a:prstGeom prst="rect">
            <a:avLst/>
          </a:prstGeom>
          <a:noFill/>
          <a:ln>
            <a:noFill/>
          </a:ln>
        </p:spPr>
      </p:pic>
      <p:pic>
        <p:nvPicPr>
          <p:cNvPr id="1209" name="Google Shape;1209;p146"/>
          <p:cNvPicPr preferRelativeResize="0"/>
          <p:nvPr/>
        </p:nvPicPr>
        <p:blipFill rotWithShape="1">
          <a:blip r:embed="rId6">
            <a:alphaModFix/>
          </a:blip>
          <a:srcRect b="0" l="0" r="0" t="0"/>
          <a:stretch/>
        </p:blipFill>
        <p:spPr>
          <a:xfrm rot="-10204960">
            <a:off x="8044475" y="2812990"/>
            <a:ext cx="272059" cy="220681"/>
          </a:xfrm>
          <a:prstGeom prst="rect">
            <a:avLst/>
          </a:prstGeom>
          <a:noFill/>
          <a:ln>
            <a:noFill/>
          </a:ln>
        </p:spPr>
      </p:pic>
      <p:pic>
        <p:nvPicPr>
          <p:cNvPr id="1210" name="Google Shape;1210;p146"/>
          <p:cNvPicPr preferRelativeResize="0"/>
          <p:nvPr/>
        </p:nvPicPr>
        <p:blipFill rotWithShape="1">
          <a:blip r:embed="rId8">
            <a:alphaModFix/>
          </a:blip>
          <a:srcRect b="0" l="0" r="0" t="0"/>
          <a:stretch/>
        </p:blipFill>
        <p:spPr>
          <a:xfrm rot="10800000">
            <a:off x="8215892" y="2829323"/>
            <a:ext cx="258553" cy="213592"/>
          </a:xfrm>
          <a:prstGeom prst="rect">
            <a:avLst/>
          </a:prstGeom>
          <a:noFill/>
          <a:ln>
            <a:noFill/>
          </a:ln>
        </p:spPr>
      </p:pic>
      <p:pic>
        <p:nvPicPr>
          <p:cNvPr id="1211" name="Google Shape;1211;p146"/>
          <p:cNvPicPr preferRelativeResize="0"/>
          <p:nvPr/>
        </p:nvPicPr>
        <p:blipFill rotWithShape="1">
          <a:blip r:embed="rId7">
            <a:alphaModFix/>
          </a:blip>
          <a:srcRect b="0" l="0" r="0" t="0"/>
          <a:stretch/>
        </p:blipFill>
        <p:spPr>
          <a:xfrm rot="10779388">
            <a:off x="8705098" y="2822816"/>
            <a:ext cx="270567" cy="235038"/>
          </a:xfrm>
          <a:prstGeom prst="rect">
            <a:avLst/>
          </a:prstGeom>
          <a:noFill/>
          <a:ln>
            <a:noFill/>
          </a:ln>
        </p:spPr>
      </p:pic>
      <p:pic>
        <p:nvPicPr>
          <p:cNvPr id="1212" name="Google Shape;1212;p146"/>
          <p:cNvPicPr preferRelativeResize="0"/>
          <p:nvPr/>
        </p:nvPicPr>
        <p:blipFill rotWithShape="1">
          <a:blip r:embed="rId8">
            <a:alphaModFix/>
          </a:blip>
          <a:srcRect b="0" l="0" r="0" t="0"/>
          <a:stretch/>
        </p:blipFill>
        <p:spPr>
          <a:xfrm rot="10800000">
            <a:off x="8542312" y="2826263"/>
            <a:ext cx="258553" cy="213592"/>
          </a:xfrm>
          <a:prstGeom prst="rect">
            <a:avLst/>
          </a:prstGeom>
          <a:noFill/>
          <a:ln>
            <a:noFill/>
          </a:ln>
        </p:spPr>
      </p:pic>
      <p:pic>
        <p:nvPicPr>
          <p:cNvPr id="1213" name="Google Shape;1213;p146"/>
          <p:cNvPicPr preferRelativeResize="0"/>
          <p:nvPr/>
        </p:nvPicPr>
        <p:blipFill rotWithShape="1">
          <a:blip r:embed="rId7">
            <a:alphaModFix/>
          </a:blip>
          <a:srcRect b="0" l="0" r="0" t="0"/>
          <a:stretch/>
        </p:blipFill>
        <p:spPr>
          <a:xfrm rot="10779388">
            <a:off x="8378704" y="2822817"/>
            <a:ext cx="270567" cy="235038"/>
          </a:xfrm>
          <a:prstGeom prst="rect">
            <a:avLst/>
          </a:prstGeom>
          <a:noFill/>
          <a:ln>
            <a:noFill/>
          </a:ln>
        </p:spPr>
      </p:pic>
      <p:pic>
        <p:nvPicPr>
          <p:cNvPr id="1214" name="Google Shape;1214;p146"/>
          <p:cNvPicPr preferRelativeResize="0"/>
          <p:nvPr/>
        </p:nvPicPr>
        <p:blipFill rotWithShape="1">
          <a:blip r:embed="rId6">
            <a:alphaModFix/>
          </a:blip>
          <a:srcRect b="-15168" l="61654" r="0" t="0"/>
          <a:stretch/>
        </p:blipFill>
        <p:spPr>
          <a:xfrm rot="10800000">
            <a:off x="9039683" y="2791208"/>
            <a:ext cx="104325" cy="254148"/>
          </a:xfrm>
          <a:prstGeom prst="rect">
            <a:avLst/>
          </a:prstGeom>
          <a:noFill/>
          <a:ln>
            <a:noFill/>
          </a:ln>
        </p:spPr>
      </p:pic>
      <p:pic>
        <p:nvPicPr>
          <p:cNvPr id="1215" name="Google Shape;1215;p146"/>
          <p:cNvPicPr preferRelativeResize="0"/>
          <p:nvPr/>
        </p:nvPicPr>
        <p:blipFill rotWithShape="1">
          <a:blip r:embed="rId9">
            <a:alphaModFix/>
          </a:blip>
          <a:srcRect b="0" l="0" r="0" t="0"/>
          <a:stretch/>
        </p:blipFill>
        <p:spPr>
          <a:xfrm rot="10800000">
            <a:off x="8879738" y="2834200"/>
            <a:ext cx="256725" cy="213487"/>
          </a:xfrm>
          <a:prstGeom prst="rect">
            <a:avLst/>
          </a:prstGeom>
          <a:noFill/>
          <a:ln>
            <a:noFill/>
          </a:ln>
        </p:spPr>
      </p:pic>
      <p:pic>
        <p:nvPicPr>
          <p:cNvPr id="1216" name="Google Shape;1216;p146"/>
          <p:cNvPicPr preferRelativeResize="0"/>
          <p:nvPr/>
        </p:nvPicPr>
        <p:blipFill rotWithShape="1">
          <a:blip r:embed="rId6">
            <a:alphaModFix/>
          </a:blip>
          <a:srcRect b="0" l="0" r="0" t="0"/>
          <a:stretch/>
        </p:blipFill>
        <p:spPr>
          <a:xfrm rot="-1542194">
            <a:off x="7679695" y="3166947"/>
            <a:ext cx="272058" cy="220681"/>
          </a:xfrm>
          <a:prstGeom prst="rect">
            <a:avLst/>
          </a:prstGeom>
          <a:noFill/>
          <a:ln>
            <a:noFill/>
          </a:ln>
        </p:spPr>
      </p:pic>
      <p:pic>
        <p:nvPicPr>
          <p:cNvPr id="1217" name="Google Shape;1217;p146"/>
          <p:cNvPicPr preferRelativeResize="0"/>
          <p:nvPr/>
        </p:nvPicPr>
        <p:blipFill rotWithShape="1">
          <a:blip r:embed="rId7">
            <a:alphaModFix/>
          </a:blip>
          <a:srcRect b="0" l="0" r="0" t="0"/>
          <a:stretch/>
        </p:blipFill>
        <p:spPr>
          <a:xfrm rot="-392216">
            <a:off x="8169959" y="3013627"/>
            <a:ext cx="270566" cy="235038"/>
          </a:xfrm>
          <a:prstGeom prst="rect">
            <a:avLst/>
          </a:prstGeom>
          <a:noFill/>
          <a:ln>
            <a:noFill/>
          </a:ln>
        </p:spPr>
      </p:pic>
      <p:pic>
        <p:nvPicPr>
          <p:cNvPr id="1218" name="Google Shape;1218;p146"/>
          <p:cNvPicPr preferRelativeResize="0"/>
          <p:nvPr/>
        </p:nvPicPr>
        <p:blipFill rotWithShape="1">
          <a:blip r:embed="rId8">
            <a:alphaModFix/>
          </a:blip>
          <a:srcRect b="-6360" l="0" r="40037" t="0"/>
          <a:stretch/>
        </p:blipFill>
        <p:spPr>
          <a:xfrm>
            <a:off x="8988968" y="3005603"/>
            <a:ext cx="155041" cy="227173"/>
          </a:xfrm>
          <a:prstGeom prst="rect">
            <a:avLst/>
          </a:prstGeom>
          <a:noFill/>
          <a:ln>
            <a:noFill/>
          </a:ln>
        </p:spPr>
      </p:pic>
      <p:pic>
        <p:nvPicPr>
          <p:cNvPr id="1219" name="Google Shape;1219;p146"/>
          <p:cNvPicPr preferRelativeResize="0"/>
          <p:nvPr/>
        </p:nvPicPr>
        <p:blipFill rotWithShape="1">
          <a:blip r:embed="rId9">
            <a:alphaModFix/>
          </a:blip>
          <a:srcRect b="0" l="0" r="0" t="0"/>
          <a:stretch/>
        </p:blipFill>
        <p:spPr>
          <a:xfrm rot="-1195930">
            <a:off x="7841981" y="3100979"/>
            <a:ext cx="256725" cy="213485"/>
          </a:xfrm>
          <a:prstGeom prst="rect">
            <a:avLst/>
          </a:prstGeom>
          <a:noFill/>
          <a:ln>
            <a:noFill/>
          </a:ln>
        </p:spPr>
      </p:pic>
      <p:pic>
        <p:nvPicPr>
          <p:cNvPr id="1220" name="Google Shape;1220;p146"/>
          <p:cNvPicPr preferRelativeResize="0"/>
          <p:nvPr/>
        </p:nvPicPr>
        <p:blipFill rotWithShape="1">
          <a:blip r:embed="rId6">
            <a:alphaModFix/>
          </a:blip>
          <a:srcRect b="0" l="0" r="0" t="0"/>
          <a:stretch/>
        </p:blipFill>
        <p:spPr>
          <a:xfrm>
            <a:off x="8494977" y="3012471"/>
            <a:ext cx="272057" cy="220683"/>
          </a:xfrm>
          <a:prstGeom prst="rect">
            <a:avLst/>
          </a:prstGeom>
          <a:noFill/>
          <a:ln>
            <a:noFill/>
          </a:ln>
        </p:spPr>
      </p:pic>
      <p:pic>
        <p:nvPicPr>
          <p:cNvPr id="1221" name="Google Shape;1221;p146"/>
          <p:cNvPicPr preferRelativeResize="0"/>
          <p:nvPr/>
        </p:nvPicPr>
        <p:blipFill rotWithShape="1">
          <a:blip r:embed="rId8">
            <a:alphaModFix/>
          </a:blip>
          <a:srcRect b="0" l="0" r="0" t="0"/>
          <a:stretch/>
        </p:blipFill>
        <p:spPr>
          <a:xfrm rot="-1414743">
            <a:off x="5268267" y="4228437"/>
            <a:ext cx="243056" cy="213595"/>
          </a:xfrm>
          <a:prstGeom prst="rect">
            <a:avLst/>
          </a:prstGeom>
          <a:noFill/>
          <a:ln>
            <a:noFill/>
          </a:ln>
        </p:spPr>
      </p:pic>
      <p:pic>
        <p:nvPicPr>
          <p:cNvPr id="1222" name="Google Shape;1222;p146"/>
          <p:cNvPicPr preferRelativeResize="0"/>
          <p:nvPr/>
        </p:nvPicPr>
        <p:blipFill rotWithShape="1">
          <a:blip r:embed="rId8">
            <a:alphaModFix/>
          </a:blip>
          <a:srcRect b="0" l="0" r="0" t="0"/>
          <a:stretch/>
        </p:blipFill>
        <p:spPr>
          <a:xfrm rot="-1414743">
            <a:off x="4974611" y="4363055"/>
            <a:ext cx="243056" cy="213595"/>
          </a:xfrm>
          <a:prstGeom prst="rect">
            <a:avLst/>
          </a:prstGeom>
          <a:noFill/>
          <a:ln>
            <a:noFill/>
          </a:ln>
        </p:spPr>
      </p:pic>
      <p:pic>
        <p:nvPicPr>
          <p:cNvPr id="1223" name="Google Shape;1223;p146"/>
          <p:cNvPicPr preferRelativeResize="0"/>
          <p:nvPr/>
        </p:nvPicPr>
        <p:blipFill rotWithShape="1">
          <a:blip r:embed="rId9">
            <a:alphaModFix/>
          </a:blip>
          <a:srcRect b="0" l="0" r="0" t="0"/>
          <a:stretch/>
        </p:blipFill>
        <p:spPr>
          <a:xfrm rot="-1414782">
            <a:off x="4824972" y="4418945"/>
            <a:ext cx="241339" cy="213483"/>
          </a:xfrm>
          <a:prstGeom prst="rect">
            <a:avLst/>
          </a:prstGeom>
          <a:noFill/>
          <a:ln>
            <a:noFill/>
          </a:ln>
        </p:spPr>
      </p:pic>
      <p:pic>
        <p:nvPicPr>
          <p:cNvPr id="1224" name="Google Shape;1224;p146"/>
          <p:cNvPicPr preferRelativeResize="0"/>
          <p:nvPr/>
        </p:nvPicPr>
        <p:blipFill rotWithShape="1">
          <a:blip r:embed="rId6">
            <a:alphaModFix/>
          </a:blip>
          <a:srcRect b="0" l="0" r="0" t="0"/>
          <a:stretch/>
        </p:blipFill>
        <p:spPr>
          <a:xfrm rot="-1414749">
            <a:off x="4376655" y="4616482"/>
            <a:ext cx="255750" cy="220678"/>
          </a:xfrm>
          <a:prstGeom prst="rect">
            <a:avLst/>
          </a:prstGeom>
          <a:noFill/>
          <a:ln>
            <a:noFill/>
          </a:ln>
        </p:spPr>
      </p:pic>
      <p:pic>
        <p:nvPicPr>
          <p:cNvPr id="1225" name="Google Shape;1225;p146"/>
          <p:cNvPicPr preferRelativeResize="0"/>
          <p:nvPr/>
        </p:nvPicPr>
        <p:blipFill rotWithShape="1">
          <a:blip r:embed="rId6">
            <a:alphaModFix/>
          </a:blip>
          <a:srcRect b="0" l="0" r="0" t="0"/>
          <a:stretch/>
        </p:blipFill>
        <p:spPr>
          <a:xfrm rot="-1414749">
            <a:off x="4232741" y="4684983"/>
            <a:ext cx="255750" cy="220678"/>
          </a:xfrm>
          <a:prstGeom prst="rect">
            <a:avLst/>
          </a:prstGeom>
          <a:noFill/>
          <a:ln>
            <a:noFill/>
          </a:ln>
        </p:spPr>
      </p:pic>
      <p:pic>
        <p:nvPicPr>
          <p:cNvPr id="1226" name="Google Shape;1226;p146"/>
          <p:cNvPicPr preferRelativeResize="0"/>
          <p:nvPr/>
        </p:nvPicPr>
        <p:blipFill rotWithShape="1">
          <a:blip r:embed="rId7">
            <a:alphaModFix/>
          </a:blip>
          <a:srcRect b="0" l="0" r="0" t="0"/>
          <a:stretch/>
        </p:blipFill>
        <p:spPr>
          <a:xfrm rot="-1435284">
            <a:off x="4524050" y="4536620"/>
            <a:ext cx="254346" cy="235040"/>
          </a:xfrm>
          <a:prstGeom prst="rect">
            <a:avLst/>
          </a:prstGeom>
          <a:noFill/>
          <a:ln>
            <a:noFill/>
          </a:ln>
        </p:spPr>
      </p:pic>
      <p:pic>
        <p:nvPicPr>
          <p:cNvPr id="1227" name="Google Shape;1227;p146"/>
          <p:cNvPicPr preferRelativeResize="0"/>
          <p:nvPr/>
        </p:nvPicPr>
        <p:blipFill rotWithShape="1">
          <a:blip r:embed="rId6">
            <a:alphaModFix/>
          </a:blip>
          <a:srcRect b="0" l="0" r="0" t="0"/>
          <a:stretch/>
        </p:blipFill>
        <p:spPr>
          <a:xfrm rot="-1414749">
            <a:off x="4672952" y="4480566"/>
            <a:ext cx="255750" cy="220678"/>
          </a:xfrm>
          <a:prstGeom prst="rect">
            <a:avLst/>
          </a:prstGeom>
          <a:noFill/>
          <a:ln>
            <a:noFill/>
          </a:ln>
        </p:spPr>
      </p:pic>
      <p:pic>
        <p:nvPicPr>
          <p:cNvPr id="1228" name="Google Shape;1228;p146"/>
          <p:cNvPicPr preferRelativeResize="0"/>
          <p:nvPr/>
        </p:nvPicPr>
        <p:blipFill rotWithShape="1">
          <a:blip r:embed="rId7">
            <a:alphaModFix/>
          </a:blip>
          <a:srcRect b="0" l="0" r="0" t="0"/>
          <a:stretch/>
        </p:blipFill>
        <p:spPr>
          <a:xfrm rot="-1435284">
            <a:off x="5113524" y="4281844"/>
            <a:ext cx="254346" cy="235040"/>
          </a:xfrm>
          <a:prstGeom prst="rect">
            <a:avLst/>
          </a:prstGeom>
          <a:noFill/>
          <a:ln>
            <a:noFill/>
          </a:ln>
        </p:spPr>
      </p:pic>
      <p:pic>
        <p:nvPicPr>
          <p:cNvPr id="1229" name="Google Shape;1229;p146"/>
          <p:cNvPicPr preferRelativeResize="0"/>
          <p:nvPr/>
        </p:nvPicPr>
        <p:blipFill rotWithShape="1">
          <a:blip r:embed="rId8">
            <a:alphaModFix/>
          </a:blip>
          <a:srcRect b="0" l="0" r="0" t="0"/>
          <a:stretch/>
        </p:blipFill>
        <p:spPr>
          <a:xfrm rot="-1414743">
            <a:off x="5566649" y="4096128"/>
            <a:ext cx="243056" cy="213595"/>
          </a:xfrm>
          <a:prstGeom prst="rect">
            <a:avLst/>
          </a:prstGeom>
          <a:noFill/>
          <a:ln>
            <a:noFill/>
          </a:ln>
        </p:spPr>
      </p:pic>
      <p:pic>
        <p:nvPicPr>
          <p:cNvPr id="1230" name="Google Shape;1230;p146"/>
          <p:cNvPicPr preferRelativeResize="0"/>
          <p:nvPr/>
        </p:nvPicPr>
        <p:blipFill rotWithShape="1">
          <a:blip r:embed="rId7">
            <a:alphaModFix/>
          </a:blip>
          <a:srcRect b="0" l="0" r="0" t="0"/>
          <a:stretch/>
        </p:blipFill>
        <p:spPr>
          <a:xfrm rot="-1435284">
            <a:off x="5413651" y="4148774"/>
            <a:ext cx="254346" cy="235040"/>
          </a:xfrm>
          <a:prstGeom prst="rect">
            <a:avLst/>
          </a:prstGeom>
          <a:noFill/>
          <a:ln>
            <a:noFill/>
          </a:ln>
        </p:spPr>
      </p:pic>
      <p:pic>
        <p:nvPicPr>
          <p:cNvPr id="1231" name="Google Shape;1231;p146"/>
          <p:cNvPicPr preferRelativeResize="0"/>
          <p:nvPr/>
        </p:nvPicPr>
        <p:blipFill rotWithShape="1">
          <a:blip r:embed="rId7">
            <a:alphaModFix/>
          </a:blip>
          <a:srcRect b="0" l="0" r="0" t="0"/>
          <a:stretch/>
        </p:blipFill>
        <p:spPr>
          <a:xfrm rot="-1435284">
            <a:off x="5709066" y="4017758"/>
            <a:ext cx="254346" cy="235040"/>
          </a:xfrm>
          <a:prstGeom prst="rect">
            <a:avLst/>
          </a:prstGeom>
          <a:noFill/>
          <a:ln>
            <a:noFill/>
          </a:ln>
        </p:spPr>
      </p:pic>
      <p:pic>
        <p:nvPicPr>
          <p:cNvPr id="1232" name="Google Shape;1232;p146"/>
          <p:cNvPicPr preferRelativeResize="0"/>
          <p:nvPr/>
        </p:nvPicPr>
        <p:blipFill rotWithShape="1">
          <a:blip r:embed="rId9">
            <a:alphaModFix/>
          </a:blip>
          <a:srcRect b="0" l="0" r="0" t="0"/>
          <a:stretch/>
        </p:blipFill>
        <p:spPr>
          <a:xfrm rot="-1414726">
            <a:off x="5858266" y="3962781"/>
            <a:ext cx="256726" cy="213483"/>
          </a:xfrm>
          <a:prstGeom prst="rect">
            <a:avLst/>
          </a:prstGeom>
          <a:noFill/>
          <a:ln>
            <a:noFill/>
          </a:ln>
        </p:spPr>
      </p:pic>
      <p:pic>
        <p:nvPicPr>
          <p:cNvPr id="1233" name="Google Shape;1233;p146"/>
          <p:cNvPicPr preferRelativeResize="0"/>
          <p:nvPr/>
        </p:nvPicPr>
        <p:blipFill rotWithShape="1">
          <a:blip r:embed="rId7">
            <a:alphaModFix/>
          </a:blip>
          <a:srcRect b="0" l="0" r="0" t="0"/>
          <a:stretch/>
        </p:blipFill>
        <p:spPr>
          <a:xfrm rot="-1435340">
            <a:off x="6003920" y="3885953"/>
            <a:ext cx="270566" cy="235040"/>
          </a:xfrm>
          <a:prstGeom prst="rect">
            <a:avLst/>
          </a:prstGeom>
          <a:noFill/>
          <a:ln>
            <a:noFill/>
          </a:ln>
        </p:spPr>
      </p:pic>
      <p:pic>
        <p:nvPicPr>
          <p:cNvPr id="1234" name="Google Shape;1234;p146"/>
          <p:cNvPicPr preferRelativeResize="0"/>
          <p:nvPr/>
        </p:nvPicPr>
        <p:blipFill rotWithShape="1">
          <a:blip r:embed="rId9">
            <a:alphaModFix/>
          </a:blip>
          <a:srcRect b="0" l="0" r="0" t="0"/>
          <a:stretch/>
        </p:blipFill>
        <p:spPr>
          <a:xfrm rot="-1414726">
            <a:off x="6153598" y="3835137"/>
            <a:ext cx="256726" cy="213483"/>
          </a:xfrm>
          <a:prstGeom prst="rect">
            <a:avLst/>
          </a:prstGeom>
          <a:noFill/>
          <a:ln>
            <a:noFill/>
          </a:ln>
        </p:spPr>
      </p:pic>
      <p:pic>
        <p:nvPicPr>
          <p:cNvPr id="1235" name="Google Shape;1235;p146"/>
          <p:cNvPicPr preferRelativeResize="0"/>
          <p:nvPr/>
        </p:nvPicPr>
        <p:blipFill rotWithShape="1">
          <a:blip r:embed="rId6">
            <a:alphaModFix/>
          </a:blip>
          <a:srcRect b="0" l="0" r="0" t="0"/>
          <a:stretch/>
        </p:blipFill>
        <p:spPr>
          <a:xfrm rot="-1414697">
            <a:off x="6603999" y="3636276"/>
            <a:ext cx="272058" cy="220678"/>
          </a:xfrm>
          <a:prstGeom prst="rect">
            <a:avLst/>
          </a:prstGeom>
          <a:noFill/>
          <a:ln>
            <a:noFill/>
          </a:ln>
        </p:spPr>
      </p:pic>
      <p:pic>
        <p:nvPicPr>
          <p:cNvPr id="1236" name="Google Shape;1236;p146"/>
          <p:cNvPicPr preferRelativeResize="0"/>
          <p:nvPr/>
        </p:nvPicPr>
        <p:blipFill rotWithShape="1">
          <a:blip r:embed="rId8">
            <a:alphaModFix/>
          </a:blip>
          <a:srcRect b="0" l="0" r="0" t="0"/>
          <a:stretch/>
        </p:blipFill>
        <p:spPr>
          <a:xfrm rot="-1414741">
            <a:off x="6302289" y="3770420"/>
            <a:ext cx="258555" cy="213595"/>
          </a:xfrm>
          <a:prstGeom prst="rect">
            <a:avLst/>
          </a:prstGeom>
          <a:noFill/>
          <a:ln>
            <a:noFill/>
          </a:ln>
        </p:spPr>
      </p:pic>
      <p:pic>
        <p:nvPicPr>
          <p:cNvPr id="1237" name="Google Shape;1237;p146"/>
          <p:cNvPicPr preferRelativeResize="0"/>
          <p:nvPr/>
        </p:nvPicPr>
        <p:blipFill rotWithShape="1">
          <a:blip r:embed="rId9">
            <a:alphaModFix/>
          </a:blip>
          <a:srcRect b="0" l="0" r="0" t="0"/>
          <a:stretch/>
        </p:blipFill>
        <p:spPr>
          <a:xfrm rot="-1414726">
            <a:off x="6456083" y="3702181"/>
            <a:ext cx="256726" cy="213483"/>
          </a:xfrm>
          <a:prstGeom prst="rect">
            <a:avLst/>
          </a:prstGeom>
          <a:noFill/>
          <a:ln>
            <a:noFill/>
          </a:ln>
        </p:spPr>
      </p:pic>
      <p:pic>
        <p:nvPicPr>
          <p:cNvPr id="1238" name="Google Shape;1238;p146"/>
          <p:cNvPicPr preferRelativeResize="0"/>
          <p:nvPr/>
        </p:nvPicPr>
        <p:blipFill rotWithShape="1">
          <a:blip r:embed="rId7">
            <a:alphaModFix/>
          </a:blip>
          <a:srcRect b="0" l="0" r="0" t="0"/>
          <a:stretch/>
        </p:blipFill>
        <p:spPr>
          <a:xfrm rot="-1435340">
            <a:off x="7214943" y="3358986"/>
            <a:ext cx="270566" cy="235040"/>
          </a:xfrm>
          <a:prstGeom prst="rect">
            <a:avLst/>
          </a:prstGeom>
          <a:noFill/>
          <a:ln>
            <a:noFill/>
          </a:ln>
        </p:spPr>
      </p:pic>
      <p:pic>
        <p:nvPicPr>
          <p:cNvPr id="1239" name="Google Shape;1239;p146"/>
          <p:cNvPicPr preferRelativeResize="0"/>
          <p:nvPr/>
        </p:nvPicPr>
        <p:blipFill rotWithShape="1">
          <a:blip r:embed="rId7">
            <a:alphaModFix/>
          </a:blip>
          <a:srcRect b="0" l="0" r="0" t="0"/>
          <a:stretch/>
        </p:blipFill>
        <p:spPr>
          <a:xfrm rot="-1435340">
            <a:off x="7369368" y="3294257"/>
            <a:ext cx="270566" cy="235040"/>
          </a:xfrm>
          <a:prstGeom prst="rect">
            <a:avLst/>
          </a:prstGeom>
          <a:noFill/>
          <a:ln>
            <a:noFill/>
          </a:ln>
        </p:spPr>
      </p:pic>
      <p:pic>
        <p:nvPicPr>
          <p:cNvPr id="1240" name="Google Shape;1240;p146"/>
          <p:cNvPicPr preferRelativeResize="0"/>
          <p:nvPr/>
        </p:nvPicPr>
        <p:blipFill rotWithShape="1">
          <a:blip r:embed="rId8">
            <a:alphaModFix/>
          </a:blip>
          <a:srcRect b="0" l="0" r="0" t="0"/>
          <a:stretch/>
        </p:blipFill>
        <p:spPr>
          <a:xfrm rot="-1414741">
            <a:off x="6915604" y="3512099"/>
            <a:ext cx="258555" cy="213595"/>
          </a:xfrm>
          <a:prstGeom prst="rect">
            <a:avLst/>
          </a:prstGeom>
          <a:noFill/>
          <a:ln>
            <a:noFill/>
          </a:ln>
        </p:spPr>
      </p:pic>
      <p:pic>
        <p:nvPicPr>
          <p:cNvPr id="1241" name="Google Shape;1241;p146"/>
          <p:cNvPicPr preferRelativeResize="0"/>
          <p:nvPr/>
        </p:nvPicPr>
        <p:blipFill rotWithShape="1">
          <a:blip r:embed="rId8">
            <a:alphaModFix/>
          </a:blip>
          <a:srcRect b="0" l="0" r="0" t="0"/>
          <a:stretch/>
        </p:blipFill>
        <p:spPr>
          <a:xfrm rot="-1414741">
            <a:off x="7064550" y="3445489"/>
            <a:ext cx="258555" cy="213595"/>
          </a:xfrm>
          <a:prstGeom prst="rect">
            <a:avLst/>
          </a:prstGeom>
          <a:noFill/>
          <a:ln>
            <a:noFill/>
          </a:ln>
        </p:spPr>
      </p:pic>
      <p:pic>
        <p:nvPicPr>
          <p:cNvPr id="1242" name="Google Shape;1242;p146"/>
          <p:cNvPicPr preferRelativeResize="0"/>
          <p:nvPr/>
        </p:nvPicPr>
        <p:blipFill rotWithShape="1">
          <a:blip r:embed="rId6">
            <a:alphaModFix/>
          </a:blip>
          <a:srcRect b="0" l="0" r="0" t="0"/>
          <a:stretch/>
        </p:blipFill>
        <p:spPr>
          <a:xfrm rot="-1414697">
            <a:off x="7525248" y="3241206"/>
            <a:ext cx="272058" cy="220678"/>
          </a:xfrm>
          <a:prstGeom prst="rect">
            <a:avLst/>
          </a:prstGeom>
          <a:noFill/>
          <a:ln>
            <a:noFill/>
          </a:ln>
        </p:spPr>
      </p:pic>
      <p:pic>
        <p:nvPicPr>
          <p:cNvPr id="1243" name="Google Shape;1243;p146"/>
          <p:cNvPicPr preferRelativeResize="0"/>
          <p:nvPr/>
        </p:nvPicPr>
        <p:blipFill rotWithShape="1">
          <a:blip r:embed="rId9">
            <a:alphaModFix/>
          </a:blip>
          <a:srcRect b="0" l="0" r="0" t="0"/>
          <a:stretch/>
        </p:blipFill>
        <p:spPr>
          <a:xfrm rot="-1414726">
            <a:off x="6760789" y="3571788"/>
            <a:ext cx="256726" cy="213483"/>
          </a:xfrm>
          <a:prstGeom prst="rect">
            <a:avLst/>
          </a:prstGeom>
          <a:noFill/>
          <a:ln>
            <a:noFill/>
          </a:ln>
        </p:spPr>
      </p:pic>
      <p:pic>
        <p:nvPicPr>
          <p:cNvPr id="1244" name="Google Shape;1244;p146"/>
          <p:cNvPicPr preferRelativeResize="0"/>
          <p:nvPr/>
        </p:nvPicPr>
        <p:blipFill rotWithShape="1">
          <a:blip r:embed="rId9">
            <a:alphaModFix/>
          </a:blip>
          <a:srcRect b="0" l="0" r="0" t="0"/>
          <a:stretch/>
        </p:blipFill>
        <p:spPr>
          <a:xfrm rot="-773678">
            <a:off x="8005027" y="3052929"/>
            <a:ext cx="256725" cy="213483"/>
          </a:xfrm>
          <a:prstGeom prst="rect">
            <a:avLst/>
          </a:prstGeom>
          <a:noFill/>
          <a:ln>
            <a:noFill/>
          </a:ln>
        </p:spPr>
      </p:pic>
      <p:pic>
        <p:nvPicPr>
          <p:cNvPr id="1245" name="Google Shape;1245;p146"/>
          <p:cNvPicPr preferRelativeResize="0"/>
          <p:nvPr/>
        </p:nvPicPr>
        <p:blipFill rotWithShape="1">
          <a:blip r:embed="rId6">
            <a:alphaModFix/>
          </a:blip>
          <a:srcRect b="0" l="0" r="0" t="0"/>
          <a:stretch/>
        </p:blipFill>
        <p:spPr>
          <a:xfrm>
            <a:off x="8816228" y="3012471"/>
            <a:ext cx="272057" cy="220683"/>
          </a:xfrm>
          <a:prstGeom prst="rect">
            <a:avLst/>
          </a:prstGeom>
          <a:noFill/>
          <a:ln>
            <a:noFill/>
          </a:ln>
        </p:spPr>
      </p:pic>
      <p:pic>
        <p:nvPicPr>
          <p:cNvPr id="1246" name="Google Shape;1246;p146"/>
          <p:cNvPicPr preferRelativeResize="0"/>
          <p:nvPr/>
        </p:nvPicPr>
        <p:blipFill rotWithShape="1">
          <a:blip r:embed="rId9">
            <a:alphaModFix/>
          </a:blip>
          <a:srcRect b="0" l="0" r="0" t="0"/>
          <a:stretch/>
        </p:blipFill>
        <p:spPr>
          <a:xfrm>
            <a:off x="8334235" y="3010829"/>
            <a:ext cx="256725" cy="213487"/>
          </a:xfrm>
          <a:prstGeom prst="rect">
            <a:avLst/>
          </a:prstGeom>
          <a:noFill/>
          <a:ln>
            <a:noFill/>
          </a:ln>
        </p:spPr>
      </p:pic>
      <p:pic>
        <p:nvPicPr>
          <p:cNvPr id="1247" name="Google Shape;1247;p146"/>
          <p:cNvPicPr preferRelativeResize="0"/>
          <p:nvPr/>
        </p:nvPicPr>
        <p:blipFill rotWithShape="1">
          <a:blip r:embed="rId9">
            <a:alphaModFix/>
          </a:blip>
          <a:srcRect b="0" l="0" r="0" t="0"/>
          <a:stretch/>
        </p:blipFill>
        <p:spPr>
          <a:xfrm>
            <a:off x="8658038" y="3008448"/>
            <a:ext cx="256725" cy="21348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sp>
        <p:nvSpPr>
          <p:cNvPr id="1252" name="Google Shape;1252;p147"/>
          <p:cNvSpPr txBox="1"/>
          <p:nvPr>
            <p:ph type="title"/>
          </p:nvPr>
        </p:nvSpPr>
        <p:spPr>
          <a:xfrm>
            <a:off x="0" y="167914"/>
            <a:ext cx="9144000" cy="438900"/>
          </a:xfrm>
          <a:prstGeom prst="rect">
            <a:avLst/>
          </a:prstGeom>
        </p:spPr>
        <p:txBody>
          <a:bodyPr anchorCtr="0" anchor="t" bIns="34275" lIns="342900" spcFirstLastPara="1" rIns="68575" wrap="square" tIns="34275">
            <a:noAutofit/>
          </a:bodyPr>
          <a:lstStyle/>
          <a:p>
            <a:pPr indent="0" lvl="0" marL="0" rtl="0" algn="l">
              <a:spcBef>
                <a:spcPts val="0"/>
              </a:spcBef>
              <a:spcAft>
                <a:spcPts val="0"/>
              </a:spcAft>
              <a:buNone/>
            </a:pPr>
            <a:r>
              <a:t/>
            </a:r>
            <a:endParaRPr/>
          </a:p>
        </p:txBody>
      </p:sp>
      <p:grpSp>
        <p:nvGrpSpPr>
          <p:cNvPr id="1253" name="Google Shape;1253;p147"/>
          <p:cNvGrpSpPr/>
          <p:nvPr/>
        </p:nvGrpSpPr>
        <p:grpSpPr>
          <a:xfrm>
            <a:off x="2410119" y="1278715"/>
            <a:ext cx="4720006" cy="3310843"/>
            <a:chOff x="7471994" y="1431790"/>
            <a:chExt cx="4720006" cy="3310843"/>
          </a:xfrm>
        </p:grpSpPr>
        <p:grpSp>
          <p:nvGrpSpPr>
            <p:cNvPr id="1254" name="Google Shape;1254;p147"/>
            <p:cNvGrpSpPr/>
            <p:nvPr/>
          </p:nvGrpSpPr>
          <p:grpSpPr>
            <a:xfrm>
              <a:off x="7760422" y="1894807"/>
              <a:ext cx="4344579" cy="2824741"/>
              <a:chOff x="6015092" y="1748583"/>
              <a:chExt cx="3438527" cy="2235648"/>
            </a:xfrm>
          </p:grpSpPr>
          <p:pic>
            <p:nvPicPr>
              <p:cNvPr id="1255" name="Google Shape;1255;p147"/>
              <p:cNvPicPr preferRelativeResize="0"/>
              <p:nvPr/>
            </p:nvPicPr>
            <p:blipFill rotWithShape="1">
              <a:blip r:embed="rId3">
                <a:alphaModFix/>
              </a:blip>
              <a:srcRect b="0" l="0" r="0" t="0"/>
              <a:stretch/>
            </p:blipFill>
            <p:spPr>
              <a:xfrm rot="1343462">
                <a:off x="6804900" y="2019308"/>
                <a:ext cx="1679863" cy="1305833"/>
              </a:xfrm>
              <a:prstGeom prst="rect">
                <a:avLst/>
              </a:prstGeom>
              <a:noFill/>
              <a:ln>
                <a:noFill/>
              </a:ln>
              <a:effectLst>
                <a:outerShdw blurRad="50800" rotWithShape="0" algn="tl" dir="2700000" dist="38100">
                  <a:srgbClr val="000000">
                    <a:alpha val="40000"/>
                  </a:srgbClr>
                </a:outerShdw>
              </a:effectLst>
            </p:spPr>
          </p:pic>
          <p:sp>
            <p:nvSpPr>
              <p:cNvPr id="1256" name="Google Shape;1256;p147"/>
              <p:cNvSpPr/>
              <p:nvPr/>
            </p:nvSpPr>
            <p:spPr>
              <a:xfrm rot="6856771">
                <a:off x="7085145" y="2802013"/>
                <a:ext cx="363337" cy="1440436"/>
              </a:xfrm>
              <a:prstGeom prst="upArrow">
                <a:avLst>
                  <a:gd fmla="val 50000" name="adj1"/>
                  <a:gd fmla="val 50000" name="adj2"/>
                </a:avLst>
              </a:prstGeom>
              <a:solidFill>
                <a:srgbClr val="FFA7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257" name="Google Shape;1257;p147"/>
              <p:cNvPicPr preferRelativeResize="0"/>
              <p:nvPr/>
            </p:nvPicPr>
            <p:blipFill rotWithShape="1">
              <a:blip r:embed="rId4">
                <a:alphaModFix/>
              </a:blip>
              <a:srcRect b="0" l="0" r="0" t="0"/>
              <a:stretch/>
            </p:blipFill>
            <p:spPr>
              <a:xfrm rot="-9399452">
                <a:off x="6277614" y="1936353"/>
                <a:ext cx="344743" cy="284792"/>
              </a:xfrm>
              <a:prstGeom prst="rect">
                <a:avLst/>
              </a:prstGeom>
              <a:noFill/>
              <a:ln>
                <a:noFill/>
              </a:ln>
            </p:spPr>
          </p:pic>
          <p:pic>
            <p:nvPicPr>
              <p:cNvPr id="1258" name="Google Shape;1258;p147"/>
              <p:cNvPicPr preferRelativeResize="0"/>
              <p:nvPr/>
            </p:nvPicPr>
            <p:blipFill rotWithShape="1">
              <a:blip r:embed="rId5">
                <a:alphaModFix/>
              </a:blip>
              <a:srcRect b="0" l="0" r="0" t="0"/>
              <a:stretch/>
            </p:blipFill>
            <p:spPr>
              <a:xfrm rot="-9399453">
                <a:off x="6465414" y="2024031"/>
                <a:ext cx="342303" cy="284645"/>
              </a:xfrm>
              <a:prstGeom prst="rect">
                <a:avLst/>
              </a:prstGeom>
              <a:noFill/>
              <a:ln>
                <a:noFill/>
              </a:ln>
            </p:spPr>
          </p:pic>
          <p:pic>
            <p:nvPicPr>
              <p:cNvPr id="1259" name="Google Shape;1259;p147"/>
              <p:cNvPicPr preferRelativeResize="0"/>
              <p:nvPr/>
            </p:nvPicPr>
            <p:blipFill rotWithShape="1">
              <a:blip r:embed="rId5">
                <a:alphaModFix/>
              </a:blip>
              <a:srcRect b="0" l="0" r="0" t="0"/>
              <a:stretch/>
            </p:blipFill>
            <p:spPr>
              <a:xfrm rot="-9399453">
                <a:off x="6862839" y="2194435"/>
                <a:ext cx="342303" cy="284645"/>
              </a:xfrm>
              <a:prstGeom prst="rect">
                <a:avLst/>
              </a:prstGeom>
              <a:noFill/>
              <a:ln>
                <a:noFill/>
              </a:ln>
            </p:spPr>
          </p:pic>
          <p:pic>
            <p:nvPicPr>
              <p:cNvPr id="1260" name="Google Shape;1260;p147"/>
              <p:cNvPicPr preferRelativeResize="0"/>
              <p:nvPr/>
            </p:nvPicPr>
            <p:blipFill rotWithShape="1">
              <a:blip r:embed="rId6">
                <a:alphaModFix/>
              </a:blip>
              <a:srcRect b="0" l="0" r="0" t="0"/>
              <a:stretch/>
            </p:blipFill>
            <p:spPr>
              <a:xfrm rot="-9420008">
                <a:off x="6061975" y="1838180"/>
                <a:ext cx="360752" cy="313383"/>
              </a:xfrm>
              <a:prstGeom prst="rect">
                <a:avLst/>
              </a:prstGeom>
              <a:noFill/>
              <a:ln>
                <a:noFill/>
              </a:ln>
            </p:spPr>
          </p:pic>
          <p:pic>
            <p:nvPicPr>
              <p:cNvPr id="1261" name="Google Shape;1261;p147"/>
              <p:cNvPicPr preferRelativeResize="0"/>
              <p:nvPr/>
            </p:nvPicPr>
            <p:blipFill rotWithShape="1">
              <a:blip r:embed="rId7">
                <a:alphaModFix/>
              </a:blip>
              <a:srcRect b="0" l="0" r="0" t="0"/>
              <a:stretch/>
            </p:blipFill>
            <p:spPr>
              <a:xfrm rot="-9399430">
                <a:off x="6654646" y="2097882"/>
                <a:ext cx="362742" cy="294239"/>
              </a:xfrm>
              <a:prstGeom prst="rect">
                <a:avLst/>
              </a:prstGeom>
              <a:noFill/>
              <a:ln>
                <a:noFill/>
              </a:ln>
            </p:spPr>
          </p:pic>
          <p:pic>
            <p:nvPicPr>
              <p:cNvPr id="1262" name="Google Shape;1262;p147"/>
              <p:cNvPicPr preferRelativeResize="0"/>
              <p:nvPr/>
            </p:nvPicPr>
            <p:blipFill rotWithShape="1">
              <a:blip r:embed="rId5">
                <a:alphaModFix/>
              </a:blip>
              <a:srcRect b="0" l="0" r="0" t="0"/>
              <a:stretch/>
            </p:blipFill>
            <p:spPr>
              <a:xfrm rot="-9399453">
                <a:off x="7263417" y="2364539"/>
                <a:ext cx="342303" cy="284645"/>
              </a:xfrm>
              <a:prstGeom prst="rect">
                <a:avLst/>
              </a:prstGeom>
              <a:noFill/>
              <a:ln>
                <a:noFill/>
              </a:ln>
            </p:spPr>
          </p:pic>
          <p:pic>
            <p:nvPicPr>
              <p:cNvPr id="1263" name="Google Shape;1263;p147"/>
              <p:cNvPicPr preferRelativeResize="0"/>
              <p:nvPr/>
            </p:nvPicPr>
            <p:blipFill rotWithShape="1">
              <a:blip r:embed="rId7">
                <a:alphaModFix/>
              </a:blip>
              <a:srcRect b="0" l="0" r="0" t="0"/>
              <a:stretch/>
            </p:blipFill>
            <p:spPr>
              <a:xfrm rot="-9399430">
                <a:off x="7055224" y="2267986"/>
                <a:ext cx="362742" cy="294239"/>
              </a:xfrm>
              <a:prstGeom prst="rect">
                <a:avLst/>
              </a:prstGeom>
              <a:noFill/>
              <a:ln>
                <a:noFill/>
              </a:ln>
            </p:spPr>
          </p:pic>
          <p:pic>
            <p:nvPicPr>
              <p:cNvPr id="1264" name="Google Shape;1264;p147"/>
              <p:cNvPicPr preferRelativeResize="0"/>
              <p:nvPr/>
            </p:nvPicPr>
            <p:blipFill rotWithShape="1">
              <a:blip r:embed="rId5">
                <a:alphaModFix/>
              </a:blip>
              <a:srcRect b="0" l="0" r="0" t="0"/>
              <a:stretch/>
            </p:blipFill>
            <p:spPr>
              <a:xfrm rot="-9399453">
                <a:off x="8259785" y="2784172"/>
                <a:ext cx="342303" cy="284645"/>
              </a:xfrm>
              <a:prstGeom prst="rect">
                <a:avLst/>
              </a:prstGeom>
              <a:noFill/>
              <a:ln>
                <a:noFill/>
              </a:ln>
            </p:spPr>
          </p:pic>
          <p:pic>
            <p:nvPicPr>
              <p:cNvPr id="1265" name="Google Shape;1265;p147"/>
              <p:cNvPicPr preferRelativeResize="0"/>
              <p:nvPr/>
            </p:nvPicPr>
            <p:blipFill rotWithShape="1">
              <a:blip r:embed="rId7">
                <a:alphaModFix/>
              </a:blip>
              <a:srcRect b="0" l="0" r="0" t="0"/>
              <a:stretch/>
            </p:blipFill>
            <p:spPr>
              <a:xfrm rot="-9399430">
                <a:off x="7454175" y="2437385"/>
                <a:ext cx="362742" cy="294239"/>
              </a:xfrm>
              <a:prstGeom prst="rect">
                <a:avLst/>
              </a:prstGeom>
              <a:noFill/>
              <a:ln>
                <a:noFill/>
              </a:ln>
            </p:spPr>
          </p:pic>
          <p:pic>
            <p:nvPicPr>
              <p:cNvPr id="1266" name="Google Shape;1266;p147"/>
              <p:cNvPicPr preferRelativeResize="0"/>
              <p:nvPr/>
            </p:nvPicPr>
            <p:blipFill rotWithShape="1">
              <a:blip r:embed="rId4">
                <a:alphaModFix/>
              </a:blip>
              <a:srcRect b="0" l="0" r="0" t="0"/>
              <a:stretch/>
            </p:blipFill>
            <p:spPr>
              <a:xfrm rot="-9399452">
                <a:off x="7660529" y="2526866"/>
                <a:ext cx="344743" cy="284792"/>
              </a:xfrm>
              <a:prstGeom prst="rect">
                <a:avLst/>
              </a:prstGeom>
              <a:noFill/>
              <a:ln>
                <a:noFill/>
              </a:ln>
            </p:spPr>
          </p:pic>
          <p:pic>
            <p:nvPicPr>
              <p:cNvPr id="1267" name="Google Shape;1267;p147"/>
              <p:cNvPicPr preferRelativeResize="0"/>
              <p:nvPr/>
            </p:nvPicPr>
            <p:blipFill rotWithShape="1">
              <a:blip r:embed="rId7">
                <a:alphaModFix/>
              </a:blip>
              <a:srcRect b="0" l="0" r="0" t="0"/>
              <a:stretch/>
            </p:blipFill>
            <p:spPr>
              <a:xfrm rot="-9399430">
                <a:off x="7854139" y="2604433"/>
                <a:ext cx="362742" cy="294239"/>
              </a:xfrm>
              <a:prstGeom prst="rect">
                <a:avLst/>
              </a:prstGeom>
              <a:noFill/>
              <a:ln>
                <a:noFill/>
              </a:ln>
            </p:spPr>
          </p:pic>
          <p:pic>
            <p:nvPicPr>
              <p:cNvPr id="1268" name="Google Shape;1268;p147"/>
              <p:cNvPicPr preferRelativeResize="0"/>
              <p:nvPr/>
            </p:nvPicPr>
            <p:blipFill rotWithShape="1">
              <a:blip r:embed="rId4">
                <a:alphaModFix/>
              </a:blip>
              <a:srcRect b="0" l="0" r="0" t="0"/>
              <a:stretch/>
            </p:blipFill>
            <p:spPr>
              <a:xfrm rot="-9399452">
                <a:off x="8061414" y="2693478"/>
                <a:ext cx="344743" cy="284792"/>
              </a:xfrm>
              <a:prstGeom prst="rect">
                <a:avLst/>
              </a:prstGeom>
              <a:noFill/>
              <a:ln>
                <a:noFill/>
              </a:ln>
            </p:spPr>
          </p:pic>
          <p:pic>
            <p:nvPicPr>
              <p:cNvPr id="1269" name="Google Shape;1269;p147"/>
              <p:cNvPicPr preferRelativeResize="0"/>
              <p:nvPr/>
            </p:nvPicPr>
            <p:blipFill rotWithShape="1">
              <a:blip r:embed="rId6">
                <a:alphaModFix/>
              </a:blip>
              <a:srcRect b="0" l="0" r="0" t="0"/>
              <a:stretch/>
            </p:blipFill>
            <p:spPr>
              <a:xfrm rot="-9420008">
                <a:off x="8656200" y="2952348"/>
                <a:ext cx="360752" cy="313383"/>
              </a:xfrm>
              <a:prstGeom prst="rect">
                <a:avLst/>
              </a:prstGeom>
              <a:noFill/>
              <a:ln>
                <a:noFill/>
              </a:ln>
            </p:spPr>
          </p:pic>
          <p:pic>
            <p:nvPicPr>
              <p:cNvPr id="1270" name="Google Shape;1270;p147"/>
              <p:cNvPicPr preferRelativeResize="0"/>
              <p:nvPr/>
            </p:nvPicPr>
            <p:blipFill rotWithShape="1">
              <a:blip r:embed="rId4">
                <a:alphaModFix/>
              </a:blip>
              <a:srcRect b="0" l="0" r="0" t="0"/>
              <a:stretch/>
            </p:blipFill>
            <p:spPr>
              <a:xfrm rot="-9399452">
                <a:off x="8462153" y="2869624"/>
                <a:ext cx="344743" cy="284792"/>
              </a:xfrm>
              <a:prstGeom prst="rect">
                <a:avLst/>
              </a:prstGeom>
              <a:noFill/>
              <a:ln>
                <a:noFill/>
              </a:ln>
            </p:spPr>
          </p:pic>
          <p:pic>
            <p:nvPicPr>
              <p:cNvPr id="1271" name="Google Shape;1271;p147"/>
              <p:cNvPicPr preferRelativeResize="0"/>
              <p:nvPr/>
            </p:nvPicPr>
            <p:blipFill rotWithShape="1">
              <a:blip r:embed="rId5">
                <a:alphaModFix/>
              </a:blip>
              <a:srcRect b="0" l="0" r="0" t="0"/>
              <a:stretch/>
            </p:blipFill>
            <p:spPr>
              <a:xfrm rot="-9399453">
                <a:off x="9068933" y="3138171"/>
                <a:ext cx="342303" cy="284645"/>
              </a:xfrm>
              <a:prstGeom prst="rect">
                <a:avLst/>
              </a:prstGeom>
              <a:noFill/>
              <a:ln>
                <a:noFill/>
              </a:ln>
            </p:spPr>
          </p:pic>
          <p:pic>
            <p:nvPicPr>
              <p:cNvPr id="1272" name="Google Shape;1272;p147"/>
              <p:cNvPicPr preferRelativeResize="0"/>
              <p:nvPr/>
            </p:nvPicPr>
            <p:blipFill rotWithShape="1">
              <a:blip r:embed="rId4">
                <a:alphaModFix/>
              </a:blip>
              <a:srcRect b="0" l="0" r="0" t="0"/>
              <a:stretch/>
            </p:blipFill>
            <p:spPr>
              <a:xfrm rot="-9399452">
                <a:off x="8870562" y="3047477"/>
                <a:ext cx="344743" cy="284792"/>
              </a:xfrm>
              <a:prstGeom prst="rect">
                <a:avLst/>
              </a:prstGeom>
              <a:noFill/>
              <a:ln>
                <a:noFill/>
              </a:ln>
            </p:spPr>
          </p:pic>
          <p:pic>
            <p:nvPicPr>
              <p:cNvPr id="1273" name="Google Shape;1273;p147"/>
              <p:cNvPicPr preferRelativeResize="0"/>
              <p:nvPr/>
            </p:nvPicPr>
            <p:blipFill rotWithShape="1">
              <a:blip r:embed="rId4">
                <a:alphaModFix/>
              </a:blip>
              <a:srcRect b="0" l="0" r="0" t="0"/>
              <a:stretch/>
            </p:blipFill>
            <p:spPr>
              <a:xfrm rot="1464214">
                <a:off x="6501291" y="2303495"/>
                <a:ext cx="344738" cy="284792"/>
              </a:xfrm>
              <a:prstGeom prst="rect">
                <a:avLst/>
              </a:prstGeom>
              <a:noFill/>
              <a:ln>
                <a:noFill/>
              </a:ln>
            </p:spPr>
          </p:pic>
          <p:pic>
            <p:nvPicPr>
              <p:cNvPr id="1274" name="Google Shape;1274;p147"/>
              <p:cNvPicPr preferRelativeResize="0"/>
              <p:nvPr/>
            </p:nvPicPr>
            <p:blipFill rotWithShape="1">
              <a:blip r:embed="rId5">
                <a:alphaModFix/>
              </a:blip>
              <a:srcRect b="0" l="0" r="0" t="0"/>
              <a:stretch/>
            </p:blipFill>
            <p:spPr>
              <a:xfrm rot="1464238">
                <a:off x="6323609" y="2214725"/>
                <a:ext cx="342300" cy="284650"/>
              </a:xfrm>
              <a:prstGeom prst="rect">
                <a:avLst/>
              </a:prstGeom>
              <a:noFill/>
              <a:ln>
                <a:noFill/>
              </a:ln>
            </p:spPr>
          </p:pic>
          <p:pic>
            <p:nvPicPr>
              <p:cNvPr id="1275" name="Google Shape;1275;p147"/>
              <p:cNvPicPr preferRelativeResize="0"/>
              <p:nvPr/>
            </p:nvPicPr>
            <p:blipFill rotWithShape="1">
              <a:blip r:embed="rId7">
                <a:alphaModFix/>
              </a:blip>
              <a:srcRect b="0" l="0" r="0" t="0"/>
              <a:stretch/>
            </p:blipFill>
            <p:spPr>
              <a:xfrm rot="1464213">
                <a:off x="6108212" y="2125000"/>
                <a:ext cx="362743" cy="294242"/>
              </a:xfrm>
              <a:prstGeom prst="rect">
                <a:avLst/>
              </a:prstGeom>
              <a:noFill/>
              <a:ln>
                <a:noFill/>
              </a:ln>
            </p:spPr>
          </p:pic>
          <p:pic>
            <p:nvPicPr>
              <p:cNvPr id="1276" name="Google Shape;1276;p147"/>
              <p:cNvPicPr preferRelativeResize="0"/>
              <p:nvPr/>
            </p:nvPicPr>
            <p:blipFill rotWithShape="1">
              <a:blip r:embed="rId4">
                <a:alphaModFix/>
              </a:blip>
              <a:srcRect b="0" l="0" r="0" t="0"/>
              <a:stretch/>
            </p:blipFill>
            <p:spPr>
              <a:xfrm rot="1464214">
                <a:off x="6900757" y="2473600"/>
                <a:ext cx="344738" cy="284792"/>
              </a:xfrm>
              <a:prstGeom prst="rect">
                <a:avLst/>
              </a:prstGeom>
              <a:noFill/>
              <a:ln>
                <a:noFill/>
              </a:ln>
            </p:spPr>
          </p:pic>
          <p:pic>
            <p:nvPicPr>
              <p:cNvPr id="1277" name="Google Shape;1277;p147"/>
              <p:cNvPicPr preferRelativeResize="0"/>
              <p:nvPr/>
            </p:nvPicPr>
            <p:blipFill rotWithShape="1">
              <a:blip r:embed="rId6">
                <a:alphaModFix/>
              </a:blip>
              <a:srcRect b="0" l="0" r="0" t="0"/>
              <a:stretch/>
            </p:blipFill>
            <p:spPr>
              <a:xfrm rot="1443656">
                <a:off x="6706807" y="2374612"/>
                <a:ext cx="360753" cy="313382"/>
              </a:xfrm>
              <a:prstGeom prst="rect">
                <a:avLst/>
              </a:prstGeom>
              <a:noFill/>
              <a:ln>
                <a:noFill/>
              </a:ln>
            </p:spPr>
          </p:pic>
          <p:pic>
            <p:nvPicPr>
              <p:cNvPr id="1278" name="Google Shape;1278;p147"/>
              <p:cNvPicPr preferRelativeResize="0"/>
              <p:nvPr/>
            </p:nvPicPr>
            <p:blipFill rotWithShape="1">
              <a:blip r:embed="rId6">
                <a:alphaModFix/>
              </a:blip>
              <a:srcRect b="0" l="0" r="0" t="0"/>
              <a:stretch/>
            </p:blipFill>
            <p:spPr>
              <a:xfrm rot="1443656">
                <a:off x="7106935" y="2544815"/>
                <a:ext cx="360753" cy="313382"/>
              </a:xfrm>
              <a:prstGeom prst="rect">
                <a:avLst/>
              </a:prstGeom>
              <a:noFill/>
              <a:ln>
                <a:noFill/>
              </a:ln>
            </p:spPr>
          </p:pic>
          <p:pic>
            <p:nvPicPr>
              <p:cNvPr id="1279" name="Google Shape;1279;p147"/>
              <p:cNvPicPr preferRelativeResize="0"/>
              <p:nvPr/>
            </p:nvPicPr>
            <p:blipFill rotWithShape="1">
              <a:blip r:embed="rId4">
                <a:alphaModFix/>
              </a:blip>
              <a:srcRect b="0" l="0" r="0" t="0"/>
              <a:stretch/>
            </p:blipFill>
            <p:spPr>
              <a:xfrm rot="1464214">
                <a:off x="7302113" y="2637425"/>
                <a:ext cx="344738" cy="284792"/>
              </a:xfrm>
              <a:prstGeom prst="rect">
                <a:avLst/>
              </a:prstGeom>
              <a:noFill/>
              <a:ln>
                <a:noFill/>
              </a:ln>
            </p:spPr>
          </p:pic>
          <p:pic>
            <p:nvPicPr>
              <p:cNvPr id="1280" name="Google Shape;1280;p147"/>
              <p:cNvPicPr preferRelativeResize="0"/>
              <p:nvPr/>
            </p:nvPicPr>
            <p:blipFill rotWithShape="1">
              <a:blip r:embed="rId6">
                <a:alphaModFix/>
              </a:blip>
              <a:srcRect b="0" l="0" r="0" t="0"/>
              <a:stretch/>
            </p:blipFill>
            <p:spPr>
              <a:xfrm rot="1443656">
                <a:off x="7505157" y="2713766"/>
                <a:ext cx="360753" cy="313382"/>
              </a:xfrm>
              <a:prstGeom prst="rect">
                <a:avLst/>
              </a:prstGeom>
              <a:noFill/>
              <a:ln>
                <a:noFill/>
              </a:ln>
            </p:spPr>
          </p:pic>
        </p:grpSp>
        <p:pic>
          <p:nvPicPr>
            <p:cNvPr id="1281" name="Google Shape;1281;p147"/>
            <p:cNvPicPr preferRelativeResize="0"/>
            <p:nvPr/>
          </p:nvPicPr>
          <p:blipFill rotWithShape="1">
            <a:blip r:embed="rId8">
              <a:alphaModFix/>
            </a:blip>
            <a:srcRect b="0" l="0" r="46355" t="0"/>
            <a:stretch/>
          </p:blipFill>
          <p:spPr>
            <a:xfrm>
              <a:off x="11776913" y="3286483"/>
              <a:ext cx="415087" cy="1181692"/>
            </a:xfrm>
            <a:prstGeom prst="rect">
              <a:avLst/>
            </a:prstGeom>
            <a:noFill/>
            <a:ln>
              <a:noFill/>
            </a:ln>
          </p:spPr>
        </p:pic>
        <p:sp>
          <p:nvSpPr>
            <p:cNvPr id="1282" name="Google Shape;1282;p147"/>
            <p:cNvSpPr txBox="1"/>
            <p:nvPr/>
          </p:nvSpPr>
          <p:spPr>
            <a:xfrm>
              <a:off x="9151295" y="1795927"/>
              <a:ext cx="1574100" cy="33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600">
                  <a:solidFill>
                    <a:srgbClr val="7F7F7F"/>
                  </a:solidFill>
                  <a:latin typeface="Calibri"/>
                  <a:ea typeface="Calibri"/>
                  <a:cs typeface="Calibri"/>
                  <a:sym typeface="Calibri"/>
                </a:rPr>
                <a:t>DNA Polymerase</a:t>
              </a:r>
              <a:endParaRPr/>
            </a:p>
          </p:txBody>
        </p:sp>
        <p:sp>
          <p:nvSpPr>
            <p:cNvPr id="1283" name="Google Shape;1283;p147"/>
            <p:cNvSpPr txBox="1"/>
            <p:nvPr/>
          </p:nvSpPr>
          <p:spPr>
            <a:xfrm>
              <a:off x="7471994" y="2713592"/>
              <a:ext cx="7287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600">
                  <a:solidFill>
                    <a:srgbClr val="7F7F7F"/>
                  </a:solidFill>
                  <a:latin typeface="Calibri"/>
                  <a:ea typeface="Calibri"/>
                  <a:cs typeface="Calibri"/>
                  <a:sym typeface="Calibri"/>
                </a:rPr>
                <a:t>New</a:t>
              </a:r>
              <a:endParaRPr/>
            </a:p>
            <a:p>
              <a:pPr indent="0" lvl="0" marL="0" marR="0" rtl="0" algn="ctr">
                <a:spcBef>
                  <a:spcPts val="0"/>
                </a:spcBef>
                <a:spcAft>
                  <a:spcPts val="0"/>
                </a:spcAft>
                <a:buNone/>
              </a:pPr>
              <a:r>
                <a:rPr lang="en" sz="1600">
                  <a:solidFill>
                    <a:srgbClr val="7F7F7F"/>
                  </a:solidFill>
                  <a:latin typeface="Calibri"/>
                  <a:ea typeface="Calibri"/>
                  <a:cs typeface="Calibri"/>
                  <a:sym typeface="Calibri"/>
                </a:rPr>
                <a:t>Strand</a:t>
              </a:r>
              <a:endParaRPr/>
            </a:p>
          </p:txBody>
        </p:sp>
        <p:sp>
          <p:nvSpPr>
            <p:cNvPr id="1284" name="Google Shape;1284;p147"/>
            <p:cNvSpPr txBox="1"/>
            <p:nvPr/>
          </p:nvSpPr>
          <p:spPr>
            <a:xfrm>
              <a:off x="8180103" y="3486713"/>
              <a:ext cx="3738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 sz="2000">
                  <a:solidFill>
                    <a:srgbClr val="7F7F7F"/>
                  </a:solidFill>
                  <a:latin typeface="Calibri"/>
                  <a:ea typeface="Calibri"/>
                  <a:cs typeface="Calibri"/>
                  <a:sym typeface="Calibri"/>
                </a:rPr>
                <a:t>5'</a:t>
              </a:r>
              <a:endParaRPr/>
            </a:p>
          </p:txBody>
        </p:sp>
        <p:sp>
          <p:nvSpPr>
            <p:cNvPr id="1285" name="Google Shape;1285;p147"/>
            <p:cNvSpPr txBox="1"/>
            <p:nvPr/>
          </p:nvSpPr>
          <p:spPr>
            <a:xfrm>
              <a:off x="10151087" y="4342433"/>
              <a:ext cx="3738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 sz="2000">
                  <a:solidFill>
                    <a:srgbClr val="7F7F7F"/>
                  </a:solidFill>
                  <a:latin typeface="Calibri"/>
                  <a:ea typeface="Calibri"/>
                  <a:cs typeface="Calibri"/>
                  <a:sym typeface="Calibri"/>
                </a:rPr>
                <a:t>3'</a:t>
              </a:r>
              <a:endParaRPr/>
            </a:p>
          </p:txBody>
        </p:sp>
        <p:sp>
          <p:nvSpPr>
            <p:cNvPr id="1286" name="Google Shape;1286;p147"/>
            <p:cNvSpPr txBox="1"/>
            <p:nvPr/>
          </p:nvSpPr>
          <p:spPr>
            <a:xfrm>
              <a:off x="7848909" y="1431790"/>
              <a:ext cx="9510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600">
                  <a:solidFill>
                    <a:srgbClr val="7F7F7F"/>
                  </a:solidFill>
                  <a:latin typeface="Calibri"/>
                  <a:ea typeface="Calibri"/>
                  <a:cs typeface="Calibri"/>
                  <a:sym typeface="Calibri"/>
                </a:rPr>
                <a:t>Template</a:t>
              </a:r>
              <a:endParaRPr/>
            </a:p>
            <a:p>
              <a:pPr indent="0" lvl="0" marL="0" marR="0" rtl="0" algn="ctr">
                <a:spcBef>
                  <a:spcPts val="0"/>
                </a:spcBef>
                <a:spcAft>
                  <a:spcPts val="0"/>
                </a:spcAft>
                <a:buNone/>
              </a:pPr>
              <a:r>
                <a:rPr lang="en" sz="1600">
                  <a:solidFill>
                    <a:srgbClr val="7F7F7F"/>
                  </a:solidFill>
                  <a:latin typeface="Calibri"/>
                  <a:ea typeface="Calibri"/>
                  <a:cs typeface="Calibri"/>
                  <a:sym typeface="Calibri"/>
                </a:rPr>
                <a:t>Strand</a:t>
              </a: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148"/>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293" name="Google Shape;1293;p148"/>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Model DNA Replication</a:t>
            </a:r>
            <a:endParaRPr/>
          </a:p>
        </p:txBody>
      </p:sp>
      <p:sp>
        <p:nvSpPr>
          <p:cNvPr id="1294" name="Google Shape;1294;p148"/>
          <p:cNvSpPr txBox="1"/>
          <p:nvPr>
            <p:ph idx="2" type="body"/>
          </p:nvPr>
        </p:nvSpPr>
        <p:spPr>
          <a:xfrm>
            <a:off x="1570603" y="1561885"/>
            <a:ext cx="1729800" cy="2169600"/>
          </a:xfrm>
          <a:prstGeom prst="rect">
            <a:avLst/>
          </a:prstGeom>
          <a:noFill/>
          <a:ln>
            <a:noFill/>
          </a:ln>
        </p:spPr>
        <p:txBody>
          <a:bodyPr anchorCtr="0" anchor="t" bIns="34275" lIns="68575" spcFirstLastPara="1" rIns="68575" wrap="square" tIns="34275">
            <a:noAutofit/>
          </a:bodyPr>
          <a:lstStyle/>
          <a:p>
            <a:pPr indent="0" lvl="0" marL="0" rtl="0" algn="ctr">
              <a:lnSpc>
                <a:spcPct val="100000"/>
              </a:lnSpc>
              <a:spcBef>
                <a:spcPts val="0"/>
              </a:spcBef>
              <a:spcAft>
                <a:spcPts val="0"/>
              </a:spcAft>
              <a:buClr>
                <a:schemeClr val="dk1"/>
              </a:buClr>
              <a:buSzPts val="1800"/>
              <a:buNone/>
            </a:pPr>
            <a:r>
              <a:rPr b="1" lang="en" sz="1800"/>
              <a:t>Use the three enzymes together and model DNA replication. </a:t>
            </a:r>
            <a:endParaRPr/>
          </a:p>
        </p:txBody>
      </p:sp>
      <p:pic>
        <p:nvPicPr>
          <p:cNvPr id="1295" name="Google Shape;1295;p148"/>
          <p:cNvPicPr preferRelativeResize="0"/>
          <p:nvPr/>
        </p:nvPicPr>
        <p:blipFill rotWithShape="1">
          <a:blip r:embed="rId3">
            <a:alphaModFix/>
          </a:blip>
          <a:srcRect b="0" l="0" r="0" t="0"/>
          <a:stretch/>
        </p:blipFill>
        <p:spPr>
          <a:xfrm rot="9459166">
            <a:off x="3611927" y="2549312"/>
            <a:ext cx="1168614" cy="908415"/>
          </a:xfrm>
          <a:prstGeom prst="rect">
            <a:avLst/>
          </a:prstGeom>
          <a:noFill/>
          <a:ln>
            <a:noFill/>
          </a:ln>
          <a:effectLst>
            <a:outerShdw blurRad="38100" rotWithShape="0" algn="tl" dir="2700000" dist="28575">
              <a:srgbClr val="000000">
                <a:alpha val="40000"/>
              </a:srgbClr>
            </a:outerShdw>
          </a:effectLst>
        </p:spPr>
      </p:pic>
      <p:pic>
        <p:nvPicPr>
          <p:cNvPr id="1296" name="Google Shape;1296;p148"/>
          <p:cNvPicPr preferRelativeResize="0"/>
          <p:nvPr/>
        </p:nvPicPr>
        <p:blipFill rotWithShape="1">
          <a:blip r:embed="rId4">
            <a:alphaModFix/>
          </a:blip>
          <a:srcRect b="0" l="0" r="-735" t="0"/>
          <a:stretch/>
        </p:blipFill>
        <p:spPr>
          <a:xfrm>
            <a:off x="5292683" y="1502956"/>
            <a:ext cx="3009415" cy="1888061"/>
          </a:xfrm>
          <a:prstGeom prst="rect">
            <a:avLst/>
          </a:prstGeom>
          <a:noFill/>
          <a:ln>
            <a:noFill/>
          </a:ln>
          <a:effectLst>
            <a:outerShdw blurRad="38100" rotWithShape="0" algn="tl" dir="2700000" dist="28575">
              <a:srgbClr val="000000">
                <a:alpha val="40000"/>
              </a:srgbClr>
            </a:outerShdw>
          </a:effectLst>
        </p:spPr>
      </p:pic>
      <p:pic>
        <p:nvPicPr>
          <p:cNvPr id="1297" name="Google Shape;1297;p148"/>
          <p:cNvPicPr preferRelativeResize="0"/>
          <p:nvPr/>
        </p:nvPicPr>
        <p:blipFill rotWithShape="1">
          <a:blip r:embed="rId3">
            <a:alphaModFix/>
          </a:blip>
          <a:srcRect b="0" l="0" r="0" t="0"/>
          <a:stretch/>
        </p:blipFill>
        <p:spPr>
          <a:xfrm rot="1343457">
            <a:off x="3812404" y="1421676"/>
            <a:ext cx="1168613" cy="908414"/>
          </a:xfrm>
          <a:prstGeom prst="rect">
            <a:avLst/>
          </a:prstGeom>
          <a:noFill/>
          <a:ln>
            <a:noFill/>
          </a:ln>
          <a:effectLst>
            <a:outerShdw blurRad="38100" rotWithShape="0" algn="tl" dir="2700000" dist="28575">
              <a:srgbClr val="000000">
                <a:alpha val="40000"/>
              </a:srgbClr>
            </a:outerShdw>
          </a:effectLst>
        </p:spPr>
      </p:pic>
      <p:grpSp>
        <p:nvGrpSpPr>
          <p:cNvPr id="1298" name="Google Shape;1298;p148"/>
          <p:cNvGrpSpPr/>
          <p:nvPr/>
        </p:nvGrpSpPr>
        <p:grpSpPr>
          <a:xfrm>
            <a:off x="1632995" y="3820985"/>
            <a:ext cx="6797390" cy="425913"/>
            <a:chOff x="2042237" y="2861115"/>
            <a:chExt cx="9063187" cy="567884"/>
          </a:xfrm>
        </p:grpSpPr>
        <p:pic>
          <p:nvPicPr>
            <p:cNvPr id="1299" name="Google Shape;1299;p148"/>
            <p:cNvPicPr preferRelativeResize="0"/>
            <p:nvPr/>
          </p:nvPicPr>
          <p:blipFill rotWithShape="1">
            <a:blip r:embed="rId5">
              <a:alphaModFix/>
            </a:blip>
            <a:srcRect b="0" l="0" r="0" t="0"/>
            <a:stretch/>
          </p:blipFill>
          <p:spPr>
            <a:xfrm>
              <a:off x="3723774" y="3126166"/>
              <a:ext cx="324076" cy="284793"/>
            </a:xfrm>
            <a:prstGeom prst="rect">
              <a:avLst/>
            </a:prstGeom>
            <a:noFill/>
            <a:ln>
              <a:noFill/>
            </a:ln>
          </p:spPr>
        </p:pic>
        <p:pic>
          <p:nvPicPr>
            <p:cNvPr id="1300" name="Google Shape;1300;p148"/>
            <p:cNvPicPr preferRelativeResize="0"/>
            <p:nvPr/>
          </p:nvPicPr>
          <p:blipFill rotWithShape="1">
            <a:blip r:embed="rId5">
              <a:alphaModFix/>
            </a:blip>
            <a:srcRect b="0" l="0" r="0" t="0"/>
            <a:stretch/>
          </p:blipFill>
          <p:spPr>
            <a:xfrm>
              <a:off x="3293123" y="3134048"/>
              <a:ext cx="324076" cy="284793"/>
            </a:xfrm>
            <a:prstGeom prst="rect">
              <a:avLst/>
            </a:prstGeom>
            <a:noFill/>
            <a:ln>
              <a:noFill/>
            </a:ln>
          </p:spPr>
        </p:pic>
        <p:pic>
          <p:nvPicPr>
            <p:cNvPr id="1301" name="Google Shape;1301;p148"/>
            <p:cNvPicPr preferRelativeResize="0"/>
            <p:nvPr/>
          </p:nvPicPr>
          <p:blipFill rotWithShape="1">
            <a:blip r:embed="rId6">
              <a:alphaModFix/>
            </a:blip>
            <a:srcRect b="0" l="0" r="0" t="0"/>
            <a:stretch/>
          </p:blipFill>
          <p:spPr>
            <a:xfrm>
              <a:off x="3080582" y="3122085"/>
              <a:ext cx="321783" cy="284649"/>
            </a:xfrm>
            <a:prstGeom prst="rect">
              <a:avLst/>
            </a:prstGeom>
            <a:noFill/>
            <a:ln>
              <a:noFill/>
            </a:ln>
          </p:spPr>
        </p:pic>
        <p:pic>
          <p:nvPicPr>
            <p:cNvPr id="1302" name="Google Shape;1302;p148"/>
            <p:cNvPicPr preferRelativeResize="0"/>
            <p:nvPr/>
          </p:nvPicPr>
          <p:blipFill rotWithShape="1">
            <a:blip r:embed="rId7">
              <a:alphaModFix/>
            </a:blip>
            <a:srcRect b="0" l="0" r="0" t="0"/>
            <a:stretch/>
          </p:blipFill>
          <p:spPr>
            <a:xfrm>
              <a:off x="2424655" y="3127807"/>
              <a:ext cx="340999" cy="294241"/>
            </a:xfrm>
            <a:prstGeom prst="rect">
              <a:avLst/>
            </a:prstGeom>
            <a:noFill/>
            <a:ln>
              <a:noFill/>
            </a:ln>
          </p:spPr>
        </p:pic>
        <p:pic>
          <p:nvPicPr>
            <p:cNvPr id="1303" name="Google Shape;1303;p148"/>
            <p:cNvPicPr preferRelativeResize="0"/>
            <p:nvPr/>
          </p:nvPicPr>
          <p:blipFill rotWithShape="1">
            <a:blip r:embed="rId7">
              <a:alphaModFix/>
            </a:blip>
            <a:srcRect b="0" l="0" r="0" t="0"/>
            <a:stretch/>
          </p:blipFill>
          <p:spPr>
            <a:xfrm>
              <a:off x="2212255" y="3134759"/>
              <a:ext cx="340999" cy="294241"/>
            </a:xfrm>
            <a:prstGeom prst="rect">
              <a:avLst/>
            </a:prstGeom>
            <a:noFill/>
            <a:ln>
              <a:noFill/>
            </a:ln>
          </p:spPr>
        </p:pic>
        <p:pic>
          <p:nvPicPr>
            <p:cNvPr id="1304" name="Google Shape;1304;p148"/>
            <p:cNvPicPr preferRelativeResize="0"/>
            <p:nvPr/>
          </p:nvPicPr>
          <p:blipFill rotWithShape="1">
            <a:blip r:embed="rId8">
              <a:alphaModFix/>
            </a:blip>
            <a:srcRect b="0" l="0" r="0" t="0"/>
            <a:stretch/>
          </p:blipFill>
          <p:spPr>
            <a:xfrm rot="-20595">
              <a:off x="2643616" y="3107651"/>
              <a:ext cx="339127" cy="313382"/>
            </a:xfrm>
            <a:prstGeom prst="rect">
              <a:avLst/>
            </a:prstGeom>
            <a:noFill/>
            <a:ln>
              <a:noFill/>
            </a:ln>
          </p:spPr>
        </p:pic>
        <p:pic>
          <p:nvPicPr>
            <p:cNvPr id="1305" name="Google Shape;1305;p148"/>
            <p:cNvPicPr preferRelativeResize="0"/>
            <p:nvPr/>
          </p:nvPicPr>
          <p:blipFill rotWithShape="1">
            <a:blip r:embed="rId7">
              <a:alphaModFix/>
            </a:blip>
            <a:srcRect b="0" l="0" r="0" t="0"/>
            <a:stretch/>
          </p:blipFill>
          <p:spPr>
            <a:xfrm rot="10800000">
              <a:off x="2479178" y="2883650"/>
              <a:ext cx="362744" cy="294241"/>
            </a:xfrm>
            <a:prstGeom prst="rect">
              <a:avLst/>
            </a:prstGeom>
            <a:noFill/>
            <a:ln>
              <a:noFill/>
            </a:ln>
          </p:spPr>
        </p:pic>
        <p:pic>
          <p:nvPicPr>
            <p:cNvPr id="1306" name="Google Shape;1306;p148"/>
            <p:cNvPicPr preferRelativeResize="0"/>
            <p:nvPr/>
          </p:nvPicPr>
          <p:blipFill rotWithShape="1">
            <a:blip r:embed="rId8">
              <a:alphaModFix/>
            </a:blip>
            <a:srcRect b="0" l="0" r="0" t="0"/>
            <a:stretch/>
          </p:blipFill>
          <p:spPr>
            <a:xfrm rot="10779420">
              <a:off x="2043171" y="2884136"/>
              <a:ext cx="360754" cy="313382"/>
            </a:xfrm>
            <a:prstGeom prst="rect">
              <a:avLst/>
            </a:prstGeom>
            <a:noFill/>
            <a:ln>
              <a:noFill/>
            </a:ln>
          </p:spPr>
        </p:pic>
        <p:pic>
          <p:nvPicPr>
            <p:cNvPr id="1307" name="Google Shape;1307;p148"/>
            <p:cNvPicPr preferRelativeResize="0"/>
            <p:nvPr/>
          </p:nvPicPr>
          <p:blipFill rotWithShape="1">
            <a:blip r:embed="rId8">
              <a:alphaModFix/>
            </a:blip>
            <a:srcRect b="0" l="0" r="0" t="0"/>
            <a:stretch/>
          </p:blipFill>
          <p:spPr>
            <a:xfrm rot="10779420">
              <a:off x="2260189" y="2890769"/>
              <a:ext cx="360754" cy="313382"/>
            </a:xfrm>
            <a:prstGeom prst="rect">
              <a:avLst/>
            </a:prstGeom>
            <a:noFill/>
            <a:ln>
              <a:noFill/>
            </a:ln>
          </p:spPr>
        </p:pic>
        <p:pic>
          <p:nvPicPr>
            <p:cNvPr id="1308" name="Google Shape;1308;p148"/>
            <p:cNvPicPr preferRelativeResize="0"/>
            <p:nvPr/>
          </p:nvPicPr>
          <p:blipFill rotWithShape="1">
            <a:blip r:embed="rId5">
              <a:alphaModFix/>
            </a:blip>
            <a:srcRect b="0" l="0" r="0" t="0"/>
            <a:stretch/>
          </p:blipFill>
          <p:spPr>
            <a:xfrm rot="10800000">
              <a:off x="2926641" y="2891744"/>
              <a:ext cx="344741" cy="284793"/>
            </a:xfrm>
            <a:prstGeom prst="rect">
              <a:avLst/>
            </a:prstGeom>
            <a:noFill/>
            <a:ln>
              <a:noFill/>
            </a:ln>
          </p:spPr>
        </p:pic>
        <p:pic>
          <p:nvPicPr>
            <p:cNvPr id="1309" name="Google Shape;1309;p148"/>
            <p:cNvPicPr preferRelativeResize="0"/>
            <p:nvPr/>
          </p:nvPicPr>
          <p:blipFill rotWithShape="1">
            <a:blip r:embed="rId6">
              <a:alphaModFix/>
            </a:blip>
            <a:srcRect b="0" l="0" r="0" t="0"/>
            <a:stretch/>
          </p:blipFill>
          <p:spPr>
            <a:xfrm rot="10800000">
              <a:off x="3133883" y="2898322"/>
              <a:ext cx="342299" cy="284649"/>
            </a:xfrm>
            <a:prstGeom prst="rect">
              <a:avLst/>
            </a:prstGeom>
            <a:noFill/>
            <a:ln>
              <a:noFill/>
            </a:ln>
          </p:spPr>
        </p:pic>
        <p:pic>
          <p:nvPicPr>
            <p:cNvPr id="1310" name="Google Shape;1310;p148"/>
            <p:cNvPicPr preferRelativeResize="0"/>
            <p:nvPr/>
          </p:nvPicPr>
          <p:blipFill rotWithShape="1">
            <a:blip r:embed="rId6">
              <a:alphaModFix/>
            </a:blip>
            <a:srcRect b="0" l="0" r="0" t="0"/>
            <a:stretch/>
          </p:blipFill>
          <p:spPr>
            <a:xfrm rot="10800000">
              <a:off x="3566298" y="2897309"/>
              <a:ext cx="342299" cy="284649"/>
            </a:xfrm>
            <a:prstGeom prst="rect">
              <a:avLst/>
            </a:prstGeom>
            <a:noFill/>
            <a:ln>
              <a:noFill/>
            </a:ln>
          </p:spPr>
        </p:pic>
        <p:pic>
          <p:nvPicPr>
            <p:cNvPr id="1311" name="Google Shape;1311;p148"/>
            <p:cNvPicPr preferRelativeResize="0"/>
            <p:nvPr/>
          </p:nvPicPr>
          <p:blipFill rotWithShape="1">
            <a:blip r:embed="rId7">
              <a:alphaModFix/>
            </a:blip>
            <a:srcRect b="0" l="0" r="0" t="0"/>
            <a:stretch/>
          </p:blipFill>
          <p:spPr>
            <a:xfrm>
              <a:off x="2859225" y="3119748"/>
              <a:ext cx="340999" cy="294241"/>
            </a:xfrm>
            <a:prstGeom prst="rect">
              <a:avLst/>
            </a:prstGeom>
            <a:noFill/>
            <a:ln>
              <a:noFill/>
            </a:ln>
          </p:spPr>
        </p:pic>
        <p:pic>
          <p:nvPicPr>
            <p:cNvPr id="1312" name="Google Shape;1312;p148"/>
            <p:cNvPicPr preferRelativeResize="0"/>
            <p:nvPr/>
          </p:nvPicPr>
          <p:blipFill rotWithShape="1">
            <a:blip r:embed="rId8">
              <a:alphaModFix/>
            </a:blip>
            <a:srcRect b="0" l="0" r="0" t="0"/>
            <a:stretch/>
          </p:blipFill>
          <p:spPr>
            <a:xfrm rot="10779420">
              <a:off x="2694759" y="2882710"/>
              <a:ext cx="360754" cy="313382"/>
            </a:xfrm>
            <a:prstGeom prst="rect">
              <a:avLst/>
            </a:prstGeom>
            <a:noFill/>
            <a:ln>
              <a:noFill/>
            </a:ln>
          </p:spPr>
        </p:pic>
        <p:pic>
          <p:nvPicPr>
            <p:cNvPr id="1313" name="Google Shape;1313;p148"/>
            <p:cNvPicPr preferRelativeResize="0"/>
            <p:nvPr/>
          </p:nvPicPr>
          <p:blipFill rotWithShape="1">
            <a:blip r:embed="rId8">
              <a:alphaModFix/>
            </a:blip>
            <a:srcRect b="0" l="0" r="0" t="0"/>
            <a:stretch/>
          </p:blipFill>
          <p:spPr>
            <a:xfrm rot="-20595">
              <a:off x="3499846" y="3110712"/>
              <a:ext cx="339127" cy="313382"/>
            </a:xfrm>
            <a:prstGeom prst="rect">
              <a:avLst/>
            </a:prstGeom>
            <a:noFill/>
            <a:ln>
              <a:noFill/>
            </a:ln>
          </p:spPr>
        </p:pic>
        <p:pic>
          <p:nvPicPr>
            <p:cNvPr id="1314" name="Google Shape;1314;p148"/>
            <p:cNvPicPr preferRelativeResize="0"/>
            <p:nvPr/>
          </p:nvPicPr>
          <p:blipFill rotWithShape="1">
            <a:blip r:embed="rId7">
              <a:alphaModFix/>
            </a:blip>
            <a:srcRect b="0" l="0" r="0" t="0"/>
            <a:stretch/>
          </p:blipFill>
          <p:spPr>
            <a:xfrm rot="10800000">
              <a:off x="3337948" y="2886711"/>
              <a:ext cx="362744" cy="294241"/>
            </a:xfrm>
            <a:prstGeom prst="rect">
              <a:avLst/>
            </a:prstGeom>
            <a:noFill/>
            <a:ln>
              <a:noFill/>
            </a:ln>
          </p:spPr>
        </p:pic>
        <p:pic>
          <p:nvPicPr>
            <p:cNvPr id="1315" name="Google Shape;1315;p148"/>
            <p:cNvPicPr preferRelativeResize="0"/>
            <p:nvPr/>
          </p:nvPicPr>
          <p:blipFill rotWithShape="1">
            <a:blip r:embed="rId5">
              <a:alphaModFix/>
            </a:blip>
            <a:srcRect b="0" l="0" r="0" t="0"/>
            <a:stretch/>
          </p:blipFill>
          <p:spPr>
            <a:xfrm>
              <a:off x="4158966" y="3123627"/>
              <a:ext cx="324076" cy="284793"/>
            </a:xfrm>
            <a:prstGeom prst="rect">
              <a:avLst/>
            </a:prstGeom>
            <a:noFill/>
            <a:ln>
              <a:noFill/>
            </a:ln>
          </p:spPr>
        </p:pic>
        <p:pic>
          <p:nvPicPr>
            <p:cNvPr id="1316" name="Google Shape;1316;p148"/>
            <p:cNvPicPr preferRelativeResize="0"/>
            <p:nvPr/>
          </p:nvPicPr>
          <p:blipFill rotWithShape="1">
            <a:blip r:embed="rId6">
              <a:alphaModFix/>
            </a:blip>
            <a:srcRect b="0" l="0" r="0" t="0"/>
            <a:stretch/>
          </p:blipFill>
          <p:spPr>
            <a:xfrm rot="10800000">
              <a:off x="4001490" y="2894770"/>
              <a:ext cx="342299" cy="284649"/>
            </a:xfrm>
            <a:prstGeom prst="rect">
              <a:avLst/>
            </a:prstGeom>
            <a:noFill/>
            <a:ln>
              <a:noFill/>
            </a:ln>
          </p:spPr>
        </p:pic>
        <p:pic>
          <p:nvPicPr>
            <p:cNvPr id="1317" name="Google Shape;1317;p148"/>
            <p:cNvPicPr preferRelativeResize="0"/>
            <p:nvPr/>
          </p:nvPicPr>
          <p:blipFill rotWithShape="1">
            <a:blip r:embed="rId8">
              <a:alphaModFix/>
            </a:blip>
            <a:srcRect b="0" l="0" r="0" t="0"/>
            <a:stretch/>
          </p:blipFill>
          <p:spPr>
            <a:xfrm rot="-20595">
              <a:off x="3937578" y="3108173"/>
              <a:ext cx="339127" cy="313382"/>
            </a:xfrm>
            <a:prstGeom prst="rect">
              <a:avLst/>
            </a:prstGeom>
            <a:noFill/>
            <a:ln>
              <a:noFill/>
            </a:ln>
          </p:spPr>
        </p:pic>
        <p:pic>
          <p:nvPicPr>
            <p:cNvPr id="1318" name="Google Shape;1318;p148"/>
            <p:cNvPicPr preferRelativeResize="0"/>
            <p:nvPr/>
          </p:nvPicPr>
          <p:blipFill rotWithShape="1">
            <a:blip r:embed="rId7">
              <a:alphaModFix/>
            </a:blip>
            <a:srcRect b="0" l="0" r="0" t="0"/>
            <a:stretch/>
          </p:blipFill>
          <p:spPr>
            <a:xfrm rot="10800000">
              <a:off x="3773140" y="2884172"/>
              <a:ext cx="362744" cy="294241"/>
            </a:xfrm>
            <a:prstGeom prst="rect">
              <a:avLst/>
            </a:prstGeom>
            <a:noFill/>
            <a:ln>
              <a:noFill/>
            </a:ln>
          </p:spPr>
        </p:pic>
        <p:pic>
          <p:nvPicPr>
            <p:cNvPr id="1319" name="Google Shape;1319;p148"/>
            <p:cNvPicPr preferRelativeResize="0"/>
            <p:nvPr/>
          </p:nvPicPr>
          <p:blipFill rotWithShape="1">
            <a:blip r:embed="rId6">
              <a:alphaModFix/>
            </a:blip>
            <a:srcRect b="0" l="0" r="0" t="0"/>
            <a:stretch/>
          </p:blipFill>
          <p:spPr>
            <a:xfrm rot="10800000">
              <a:off x="5082578" y="2885270"/>
              <a:ext cx="342299" cy="284649"/>
            </a:xfrm>
            <a:prstGeom prst="rect">
              <a:avLst/>
            </a:prstGeom>
            <a:noFill/>
            <a:ln>
              <a:noFill/>
            </a:ln>
          </p:spPr>
        </p:pic>
        <p:pic>
          <p:nvPicPr>
            <p:cNvPr id="1320" name="Google Shape;1320;p148"/>
            <p:cNvPicPr preferRelativeResize="0"/>
            <p:nvPr/>
          </p:nvPicPr>
          <p:blipFill rotWithShape="1">
            <a:blip r:embed="rId8">
              <a:alphaModFix/>
            </a:blip>
            <a:srcRect b="0" l="0" r="0" t="0"/>
            <a:stretch/>
          </p:blipFill>
          <p:spPr>
            <a:xfrm rot="-20595">
              <a:off x="4368456" y="3105632"/>
              <a:ext cx="339127" cy="313382"/>
            </a:xfrm>
            <a:prstGeom prst="rect">
              <a:avLst/>
            </a:prstGeom>
            <a:noFill/>
            <a:ln>
              <a:noFill/>
            </a:ln>
          </p:spPr>
        </p:pic>
        <p:pic>
          <p:nvPicPr>
            <p:cNvPr id="1321" name="Google Shape;1321;p148"/>
            <p:cNvPicPr preferRelativeResize="0"/>
            <p:nvPr/>
          </p:nvPicPr>
          <p:blipFill rotWithShape="1">
            <a:blip r:embed="rId7">
              <a:alphaModFix/>
            </a:blip>
            <a:srcRect b="0" l="0" r="0" t="0"/>
            <a:stretch/>
          </p:blipFill>
          <p:spPr>
            <a:xfrm rot="10800000">
              <a:off x="4206558" y="2881631"/>
              <a:ext cx="362744" cy="294241"/>
            </a:xfrm>
            <a:prstGeom prst="rect">
              <a:avLst/>
            </a:prstGeom>
            <a:noFill/>
            <a:ln>
              <a:noFill/>
            </a:ln>
          </p:spPr>
        </p:pic>
        <p:pic>
          <p:nvPicPr>
            <p:cNvPr id="1322" name="Google Shape;1322;p148"/>
            <p:cNvPicPr preferRelativeResize="0"/>
            <p:nvPr/>
          </p:nvPicPr>
          <p:blipFill rotWithShape="1">
            <a:blip r:embed="rId5">
              <a:alphaModFix/>
            </a:blip>
            <a:srcRect b="0" l="0" r="0" t="0"/>
            <a:stretch/>
          </p:blipFill>
          <p:spPr>
            <a:xfrm rot="10800000">
              <a:off x="4430345" y="2885977"/>
              <a:ext cx="344741" cy="284793"/>
            </a:xfrm>
            <a:prstGeom prst="rect">
              <a:avLst/>
            </a:prstGeom>
            <a:noFill/>
            <a:ln>
              <a:noFill/>
            </a:ln>
          </p:spPr>
        </p:pic>
        <p:pic>
          <p:nvPicPr>
            <p:cNvPr id="1323" name="Google Shape;1323;p148"/>
            <p:cNvPicPr preferRelativeResize="0"/>
            <p:nvPr/>
          </p:nvPicPr>
          <p:blipFill rotWithShape="1">
            <a:blip r:embed="rId7">
              <a:alphaModFix/>
            </a:blip>
            <a:srcRect b="0" l="0" r="0" t="0"/>
            <a:stretch/>
          </p:blipFill>
          <p:spPr>
            <a:xfrm rot="10800000">
              <a:off x="4639975" y="2876530"/>
              <a:ext cx="362744" cy="294241"/>
            </a:xfrm>
            <a:prstGeom prst="rect">
              <a:avLst/>
            </a:prstGeom>
            <a:noFill/>
            <a:ln>
              <a:noFill/>
            </a:ln>
          </p:spPr>
        </p:pic>
        <p:pic>
          <p:nvPicPr>
            <p:cNvPr id="1324" name="Google Shape;1324;p148"/>
            <p:cNvPicPr preferRelativeResize="0"/>
            <p:nvPr/>
          </p:nvPicPr>
          <p:blipFill rotWithShape="1">
            <a:blip r:embed="rId5">
              <a:alphaModFix/>
            </a:blip>
            <a:srcRect b="0" l="0" r="0" t="0"/>
            <a:stretch/>
          </p:blipFill>
          <p:spPr>
            <a:xfrm rot="10800000">
              <a:off x="4864435" y="2880111"/>
              <a:ext cx="344741" cy="284793"/>
            </a:xfrm>
            <a:prstGeom prst="rect">
              <a:avLst/>
            </a:prstGeom>
            <a:noFill/>
            <a:ln>
              <a:noFill/>
            </a:ln>
          </p:spPr>
        </p:pic>
        <p:pic>
          <p:nvPicPr>
            <p:cNvPr id="1325" name="Google Shape;1325;p148"/>
            <p:cNvPicPr preferRelativeResize="0"/>
            <p:nvPr/>
          </p:nvPicPr>
          <p:blipFill rotWithShape="1">
            <a:blip r:embed="rId8">
              <a:alphaModFix/>
            </a:blip>
            <a:srcRect b="0" l="0" r="0" t="0"/>
            <a:stretch/>
          </p:blipFill>
          <p:spPr>
            <a:xfrm rot="10779420">
              <a:off x="5518117" y="2877785"/>
              <a:ext cx="360754" cy="313382"/>
            </a:xfrm>
            <a:prstGeom prst="rect">
              <a:avLst/>
            </a:prstGeom>
            <a:noFill/>
            <a:ln>
              <a:noFill/>
            </a:ln>
          </p:spPr>
        </p:pic>
        <p:pic>
          <p:nvPicPr>
            <p:cNvPr id="1326" name="Google Shape;1326;p148"/>
            <p:cNvPicPr preferRelativeResize="0"/>
            <p:nvPr/>
          </p:nvPicPr>
          <p:blipFill rotWithShape="1">
            <a:blip r:embed="rId5">
              <a:alphaModFix/>
            </a:blip>
            <a:srcRect b="0" l="0" r="0" t="0"/>
            <a:stretch/>
          </p:blipFill>
          <p:spPr>
            <a:xfrm rot="10800000">
              <a:off x="5302168" y="2883056"/>
              <a:ext cx="344741" cy="284793"/>
            </a:xfrm>
            <a:prstGeom prst="rect">
              <a:avLst/>
            </a:prstGeom>
            <a:noFill/>
            <a:ln>
              <a:noFill/>
            </a:ln>
          </p:spPr>
        </p:pic>
        <p:pic>
          <p:nvPicPr>
            <p:cNvPr id="1327" name="Google Shape;1327;p148"/>
            <p:cNvPicPr preferRelativeResize="0"/>
            <p:nvPr/>
          </p:nvPicPr>
          <p:blipFill rotWithShape="1">
            <a:blip r:embed="rId6">
              <a:alphaModFix/>
            </a:blip>
            <a:srcRect b="0" l="0" r="0" t="0"/>
            <a:stretch/>
          </p:blipFill>
          <p:spPr>
            <a:xfrm rot="10800000">
              <a:off x="5965763" y="2889689"/>
              <a:ext cx="342299" cy="284649"/>
            </a:xfrm>
            <a:prstGeom prst="rect">
              <a:avLst/>
            </a:prstGeom>
            <a:noFill/>
            <a:ln>
              <a:noFill/>
            </a:ln>
          </p:spPr>
        </p:pic>
        <p:pic>
          <p:nvPicPr>
            <p:cNvPr id="1328" name="Google Shape;1328;p148"/>
            <p:cNvPicPr preferRelativeResize="0"/>
            <p:nvPr/>
          </p:nvPicPr>
          <p:blipFill rotWithShape="1">
            <a:blip r:embed="rId7">
              <a:alphaModFix/>
            </a:blip>
            <a:srcRect b="0" l="0" r="0" t="0"/>
            <a:stretch/>
          </p:blipFill>
          <p:spPr>
            <a:xfrm rot="10800000">
              <a:off x="6398025" y="2883341"/>
              <a:ext cx="362744" cy="294241"/>
            </a:xfrm>
            <a:prstGeom prst="rect">
              <a:avLst/>
            </a:prstGeom>
            <a:noFill/>
            <a:ln>
              <a:noFill/>
            </a:ln>
          </p:spPr>
        </p:pic>
        <p:pic>
          <p:nvPicPr>
            <p:cNvPr id="1329" name="Google Shape;1329;p148"/>
            <p:cNvPicPr preferRelativeResize="0"/>
            <p:nvPr/>
          </p:nvPicPr>
          <p:blipFill rotWithShape="1">
            <a:blip r:embed="rId5">
              <a:alphaModFix/>
            </a:blip>
            <a:srcRect b="0" l="0" r="0" t="0"/>
            <a:stretch/>
          </p:blipFill>
          <p:spPr>
            <a:xfrm rot="10800000">
              <a:off x="5747620" y="2884530"/>
              <a:ext cx="344741" cy="284793"/>
            </a:xfrm>
            <a:prstGeom prst="rect">
              <a:avLst/>
            </a:prstGeom>
            <a:noFill/>
            <a:ln>
              <a:noFill/>
            </a:ln>
          </p:spPr>
        </p:pic>
        <p:pic>
          <p:nvPicPr>
            <p:cNvPr id="1330" name="Google Shape;1330;p148"/>
            <p:cNvPicPr preferRelativeResize="0"/>
            <p:nvPr/>
          </p:nvPicPr>
          <p:blipFill rotWithShape="1">
            <a:blip r:embed="rId6">
              <a:alphaModFix/>
            </a:blip>
            <a:srcRect b="0" l="0" r="0" t="0"/>
            <a:stretch/>
          </p:blipFill>
          <p:spPr>
            <a:xfrm rot="10800000">
              <a:off x="6184767" y="2896040"/>
              <a:ext cx="342299" cy="284649"/>
            </a:xfrm>
            <a:prstGeom prst="rect">
              <a:avLst/>
            </a:prstGeom>
            <a:noFill/>
            <a:ln>
              <a:noFill/>
            </a:ln>
          </p:spPr>
        </p:pic>
        <p:pic>
          <p:nvPicPr>
            <p:cNvPr id="1331" name="Google Shape;1331;p148"/>
            <p:cNvPicPr preferRelativeResize="0"/>
            <p:nvPr/>
          </p:nvPicPr>
          <p:blipFill rotWithShape="1">
            <a:blip r:embed="rId7">
              <a:alphaModFix/>
            </a:blip>
            <a:srcRect b="0" l="0" r="0" t="0"/>
            <a:stretch/>
          </p:blipFill>
          <p:spPr>
            <a:xfrm rot="10800000">
              <a:off x="6622645" y="2876707"/>
              <a:ext cx="362744" cy="294241"/>
            </a:xfrm>
            <a:prstGeom prst="rect">
              <a:avLst/>
            </a:prstGeom>
            <a:noFill/>
            <a:ln>
              <a:noFill/>
            </a:ln>
          </p:spPr>
        </p:pic>
        <p:pic>
          <p:nvPicPr>
            <p:cNvPr id="1332" name="Google Shape;1332;p148"/>
            <p:cNvPicPr preferRelativeResize="0"/>
            <p:nvPr/>
          </p:nvPicPr>
          <p:blipFill rotWithShape="1">
            <a:blip r:embed="rId8">
              <a:alphaModFix/>
            </a:blip>
            <a:srcRect b="0" l="0" r="0" t="0"/>
            <a:stretch/>
          </p:blipFill>
          <p:spPr>
            <a:xfrm rot="10779420">
              <a:off x="6846811" y="2872396"/>
              <a:ext cx="360754" cy="313382"/>
            </a:xfrm>
            <a:prstGeom prst="rect">
              <a:avLst/>
            </a:prstGeom>
            <a:noFill/>
            <a:ln>
              <a:noFill/>
            </a:ln>
          </p:spPr>
        </p:pic>
        <p:pic>
          <p:nvPicPr>
            <p:cNvPr id="1333" name="Google Shape;1333;p148"/>
            <p:cNvPicPr preferRelativeResize="0"/>
            <p:nvPr/>
          </p:nvPicPr>
          <p:blipFill rotWithShape="1">
            <a:blip r:embed="rId8">
              <a:alphaModFix/>
            </a:blip>
            <a:srcRect b="0" l="0" r="0" t="0"/>
            <a:stretch/>
          </p:blipFill>
          <p:spPr>
            <a:xfrm rot="10779420">
              <a:off x="7070043" y="2875660"/>
              <a:ext cx="360754" cy="313382"/>
            </a:xfrm>
            <a:prstGeom prst="rect">
              <a:avLst/>
            </a:prstGeom>
            <a:noFill/>
            <a:ln>
              <a:noFill/>
            </a:ln>
          </p:spPr>
        </p:pic>
        <p:pic>
          <p:nvPicPr>
            <p:cNvPr id="1334" name="Google Shape;1334;p148"/>
            <p:cNvPicPr preferRelativeResize="0"/>
            <p:nvPr/>
          </p:nvPicPr>
          <p:blipFill rotWithShape="1">
            <a:blip r:embed="rId5">
              <a:alphaModFix/>
            </a:blip>
            <a:srcRect b="0" l="0" r="0" t="0"/>
            <a:stretch/>
          </p:blipFill>
          <p:spPr>
            <a:xfrm rot="10800000">
              <a:off x="7296172" y="2882489"/>
              <a:ext cx="344741" cy="284793"/>
            </a:xfrm>
            <a:prstGeom prst="rect">
              <a:avLst/>
            </a:prstGeom>
            <a:noFill/>
            <a:ln>
              <a:noFill/>
            </a:ln>
          </p:spPr>
        </p:pic>
        <p:pic>
          <p:nvPicPr>
            <p:cNvPr id="1335" name="Google Shape;1335;p148"/>
            <p:cNvPicPr preferRelativeResize="0"/>
            <p:nvPr/>
          </p:nvPicPr>
          <p:blipFill rotWithShape="1">
            <a:blip r:embed="rId5">
              <a:alphaModFix/>
            </a:blip>
            <a:srcRect b="0" l="0" r="0" t="0"/>
            <a:stretch/>
          </p:blipFill>
          <p:spPr>
            <a:xfrm rot="10800000">
              <a:off x="7513711" y="2880532"/>
              <a:ext cx="344741" cy="284793"/>
            </a:xfrm>
            <a:prstGeom prst="rect">
              <a:avLst/>
            </a:prstGeom>
            <a:noFill/>
            <a:ln>
              <a:noFill/>
            </a:ln>
          </p:spPr>
        </p:pic>
        <p:pic>
          <p:nvPicPr>
            <p:cNvPr id="1336" name="Google Shape;1336;p148"/>
            <p:cNvPicPr preferRelativeResize="0"/>
            <p:nvPr/>
          </p:nvPicPr>
          <p:blipFill rotWithShape="1">
            <a:blip r:embed="rId7">
              <a:alphaModFix/>
            </a:blip>
            <a:srcRect b="0" l="0" r="0" t="0"/>
            <a:stretch/>
          </p:blipFill>
          <p:spPr>
            <a:xfrm rot="10800000">
              <a:off x="7728004" y="2868142"/>
              <a:ext cx="362744" cy="294241"/>
            </a:xfrm>
            <a:prstGeom prst="rect">
              <a:avLst/>
            </a:prstGeom>
            <a:noFill/>
            <a:ln>
              <a:noFill/>
            </a:ln>
          </p:spPr>
        </p:pic>
        <p:pic>
          <p:nvPicPr>
            <p:cNvPr id="1337" name="Google Shape;1337;p148"/>
            <p:cNvPicPr preferRelativeResize="0"/>
            <p:nvPr/>
          </p:nvPicPr>
          <p:blipFill rotWithShape="1">
            <a:blip r:embed="rId5">
              <a:alphaModFix/>
            </a:blip>
            <a:srcRect b="0" l="0" r="0" t="0"/>
            <a:stretch/>
          </p:blipFill>
          <p:spPr>
            <a:xfrm rot="10800000">
              <a:off x="7951792" y="2870864"/>
              <a:ext cx="344741" cy="284793"/>
            </a:xfrm>
            <a:prstGeom prst="rect">
              <a:avLst/>
            </a:prstGeom>
            <a:noFill/>
            <a:ln>
              <a:noFill/>
            </a:ln>
          </p:spPr>
        </p:pic>
        <p:pic>
          <p:nvPicPr>
            <p:cNvPr id="1338" name="Google Shape;1338;p148"/>
            <p:cNvPicPr preferRelativeResize="0"/>
            <p:nvPr/>
          </p:nvPicPr>
          <p:blipFill rotWithShape="1">
            <a:blip r:embed="rId8">
              <a:alphaModFix/>
            </a:blip>
            <a:srcRect b="0" l="0" r="0" t="0"/>
            <a:stretch/>
          </p:blipFill>
          <p:spPr>
            <a:xfrm rot="10779420">
              <a:off x="8604072" y="2862192"/>
              <a:ext cx="360754" cy="313382"/>
            </a:xfrm>
            <a:prstGeom prst="rect">
              <a:avLst/>
            </a:prstGeom>
            <a:noFill/>
            <a:ln>
              <a:noFill/>
            </a:ln>
          </p:spPr>
        </p:pic>
        <p:pic>
          <p:nvPicPr>
            <p:cNvPr id="1339" name="Google Shape;1339;p148"/>
            <p:cNvPicPr preferRelativeResize="0"/>
            <p:nvPr/>
          </p:nvPicPr>
          <p:blipFill rotWithShape="1">
            <a:blip r:embed="rId5">
              <a:alphaModFix/>
            </a:blip>
            <a:srcRect b="0" l="0" r="0" t="0"/>
            <a:stretch/>
          </p:blipFill>
          <p:spPr>
            <a:xfrm rot="10800000">
              <a:off x="8387019" y="2866784"/>
              <a:ext cx="344741" cy="284793"/>
            </a:xfrm>
            <a:prstGeom prst="rect">
              <a:avLst/>
            </a:prstGeom>
            <a:noFill/>
            <a:ln>
              <a:noFill/>
            </a:ln>
          </p:spPr>
        </p:pic>
        <p:pic>
          <p:nvPicPr>
            <p:cNvPr id="1340" name="Google Shape;1340;p148"/>
            <p:cNvPicPr preferRelativeResize="0"/>
            <p:nvPr/>
          </p:nvPicPr>
          <p:blipFill rotWithShape="1">
            <a:blip r:embed="rId8">
              <a:alphaModFix/>
            </a:blip>
            <a:srcRect b="0" l="0" r="0" t="0"/>
            <a:stretch/>
          </p:blipFill>
          <p:spPr>
            <a:xfrm rot="10779420">
              <a:off x="8168880" y="2862193"/>
              <a:ext cx="360754" cy="313382"/>
            </a:xfrm>
            <a:prstGeom prst="rect">
              <a:avLst/>
            </a:prstGeom>
            <a:noFill/>
            <a:ln>
              <a:noFill/>
            </a:ln>
          </p:spPr>
        </p:pic>
        <p:pic>
          <p:nvPicPr>
            <p:cNvPr id="1341" name="Google Shape;1341;p148"/>
            <p:cNvPicPr preferRelativeResize="0"/>
            <p:nvPr/>
          </p:nvPicPr>
          <p:blipFill rotWithShape="1">
            <a:blip r:embed="rId5">
              <a:alphaModFix/>
            </a:blip>
            <a:srcRect b="0" l="0" r="0" t="0"/>
            <a:stretch/>
          </p:blipFill>
          <p:spPr>
            <a:xfrm rot="10800000">
              <a:off x="9692556" y="2882198"/>
              <a:ext cx="344741" cy="284793"/>
            </a:xfrm>
            <a:prstGeom prst="rect">
              <a:avLst/>
            </a:prstGeom>
            <a:noFill/>
            <a:ln>
              <a:noFill/>
            </a:ln>
          </p:spPr>
        </p:pic>
        <p:pic>
          <p:nvPicPr>
            <p:cNvPr id="1342" name="Google Shape;1342;p148"/>
            <p:cNvPicPr preferRelativeResize="0"/>
            <p:nvPr/>
          </p:nvPicPr>
          <p:blipFill rotWithShape="1">
            <a:blip r:embed="rId6">
              <a:alphaModFix/>
            </a:blip>
            <a:srcRect b="0" l="0" r="0" t="0"/>
            <a:stretch/>
          </p:blipFill>
          <p:spPr>
            <a:xfrm rot="10800000">
              <a:off x="9272586" y="2875816"/>
              <a:ext cx="342299" cy="284649"/>
            </a:xfrm>
            <a:prstGeom prst="rect">
              <a:avLst/>
            </a:prstGeom>
            <a:noFill/>
            <a:ln>
              <a:noFill/>
            </a:ln>
          </p:spPr>
        </p:pic>
        <p:pic>
          <p:nvPicPr>
            <p:cNvPr id="1343" name="Google Shape;1343;p148"/>
            <p:cNvPicPr preferRelativeResize="0"/>
            <p:nvPr/>
          </p:nvPicPr>
          <p:blipFill rotWithShape="1">
            <a:blip r:embed="rId7">
              <a:alphaModFix/>
            </a:blip>
            <a:srcRect b="0" l="0" r="0" t="0"/>
            <a:stretch/>
          </p:blipFill>
          <p:spPr>
            <a:xfrm rot="10800000">
              <a:off x="9050183" y="2864671"/>
              <a:ext cx="362744" cy="294241"/>
            </a:xfrm>
            <a:prstGeom prst="rect">
              <a:avLst/>
            </a:prstGeom>
            <a:noFill/>
            <a:ln>
              <a:noFill/>
            </a:ln>
          </p:spPr>
        </p:pic>
        <p:pic>
          <p:nvPicPr>
            <p:cNvPr id="1344" name="Google Shape;1344;p148"/>
            <p:cNvPicPr preferRelativeResize="0"/>
            <p:nvPr/>
          </p:nvPicPr>
          <p:blipFill rotWithShape="1">
            <a:blip r:embed="rId6">
              <a:alphaModFix/>
            </a:blip>
            <a:srcRect b="0" l="0" r="0" t="0"/>
            <a:stretch/>
          </p:blipFill>
          <p:spPr>
            <a:xfrm rot="10800000">
              <a:off x="8836925" y="2877370"/>
              <a:ext cx="342299" cy="284649"/>
            </a:xfrm>
            <a:prstGeom prst="rect">
              <a:avLst/>
            </a:prstGeom>
            <a:noFill/>
            <a:ln>
              <a:noFill/>
            </a:ln>
          </p:spPr>
        </p:pic>
        <p:pic>
          <p:nvPicPr>
            <p:cNvPr id="1345" name="Google Shape;1345;p148"/>
            <p:cNvPicPr preferRelativeResize="0"/>
            <p:nvPr/>
          </p:nvPicPr>
          <p:blipFill rotWithShape="1">
            <a:blip r:embed="rId6">
              <a:alphaModFix/>
            </a:blip>
            <a:srcRect b="0" l="0" r="0" t="0"/>
            <a:stretch/>
          </p:blipFill>
          <p:spPr>
            <a:xfrm rot="10800000">
              <a:off x="9485169" y="2882165"/>
              <a:ext cx="342299" cy="284649"/>
            </a:xfrm>
            <a:prstGeom prst="rect">
              <a:avLst/>
            </a:prstGeom>
            <a:noFill/>
            <a:ln>
              <a:noFill/>
            </a:ln>
          </p:spPr>
        </p:pic>
        <p:pic>
          <p:nvPicPr>
            <p:cNvPr id="1346" name="Google Shape;1346;p148"/>
            <p:cNvPicPr preferRelativeResize="0"/>
            <p:nvPr/>
          </p:nvPicPr>
          <p:blipFill rotWithShape="1">
            <a:blip r:embed="rId8">
              <a:alphaModFix/>
            </a:blip>
            <a:srcRect b="0" l="0" r="0" t="0"/>
            <a:stretch/>
          </p:blipFill>
          <p:spPr>
            <a:xfrm rot="10779420">
              <a:off x="10141175" y="2865369"/>
              <a:ext cx="360754" cy="313382"/>
            </a:xfrm>
            <a:prstGeom prst="rect">
              <a:avLst/>
            </a:prstGeom>
            <a:noFill/>
            <a:ln>
              <a:noFill/>
            </a:ln>
          </p:spPr>
        </p:pic>
        <p:pic>
          <p:nvPicPr>
            <p:cNvPr id="1347" name="Google Shape;1347;p148"/>
            <p:cNvPicPr preferRelativeResize="0"/>
            <p:nvPr/>
          </p:nvPicPr>
          <p:blipFill rotWithShape="1">
            <a:blip r:embed="rId7">
              <a:alphaModFix/>
            </a:blip>
            <a:srcRect b="0" l="0" r="0" t="0"/>
            <a:stretch/>
          </p:blipFill>
          <p:spPr>
            <a:xfrm rot="10800000">
              <a:off x="9910215" y="2870036"/>
              <a:ext cx="362744" cy="294241"/>
            </a:xfrm>
            <a:prstGeom prst="rect">
              <a:avLst/>
            </a:prstGeom>
            <a:noFill/>
            <a:ln>
              <a:noFill/>
            </a:ln>
          </p:spPr>
        </p:pic>
        <p:pic>
          <p:nvPicPr>
            <p:cNvPr id="1348" name="Google Shape;1348;p148"/>
            <p:cNvPicPr preferRelativeResize="0"/>
            <p:nvPr/>
          </p:nvPicPr>
          <p:blipFill rotWithShape="1">
            <a:blip r:embed="rId6">
              <a:alphaModFix/>
            </a:blip>
            <a:srcRect b="0" l="0" r="0" t="0"/>
            <a:stretch/>
          </p:blipFill>
          <p:spPr>
            <a:xfrm rot="10800000">
              <a:off x="10366391" y="2881181"/>
              <a:ext cx="342299" cy="284649"/>
            </a:xfrm>
            <a:prstGeom prst="rect">
              <a:avLst/>
            </a:prstGeom>
            <a:noFill/>
            <a:ln>
              <a:noFill/>
            </a:ln>
          </p:spPr>
        </p:pic>
        <p:pic>
          <p:nvPicPr>
            <p:cNvPr id="1349" name="Google Shape;1349;p148"/>
            <p:cNvPicPr preferRelativeResize="0"/>
            <p:nvPr/>
          </p:nvPicPr>
          <p:blipFill rotWithShape="1">
            <a:blip r:embed="rId8">
              <a:alphaModFix/>
            </a:blip>
            <a:srcRect b="0" l="0" r="0" t="0"/>
            <a:stretch/>
          </p:blipFill>
          <p:spPr>
            <a:xfrm rot="10779420">
              <a:off x="10581216" y="2867470"/>
              <a:ext cx="360754" cy="313382"/>
            </a:xfrm>
            <a:prstGeom prst="rect">
              <a:avLst/>
            </a:prstGeom>
            <a:noFill/>
            <a:ln>
              <a:noFill/>
            </a:ln>
          </p:spPr>
        </p:pic>
        <p:pic>
          <p:nvPicPr>
            <p:cNvPr id="1350" name="Google Shape;1350;p148"/>
            <p:cNvPicPr preferRelativeResize="0"/>
            <p:nvPr/>
          </p:nvPicPr>
          <p:blipFill rotWithShape="1">
            <a:blip r:embed="rId6">
              <a:alphaModFix/>
            </a:blip>
            <a:srcRect b="0" l="0" r="0" t="0"/>
            <a:stretch/>
          </p:blipFill>
          <p:spPr>
            <a:xfrm>
              <a:off x="4585720" y="3119862"/>
              <a:ext cx="342299" cy="284649"/>
            </a:xfrm>
            <a:prstGeom prst="rect">
              <a:avLst/>
            </a:prstGeom>
            <a:noFill/>
            <a:ln>
              <a:noFill/>
            </a:ln>
          </p:spPr>
        </p:pic>
        <p:pic>
          <p:nvPicPr>
            <p:cNvPr id="1351" name="Google Shape;1351;p148"/>
            <p:cNvPicPr preferRelativeResize="0"/>
            <p:nvPr/>
          </p:nvPicPr>
          <p:blipFill rotWithShape="1">
            <a:blip r:embed="rId8">
              <a:alphaModFix/>
            </a:blip>
            <a:srcRect b="0" l="0" r="0" t="0"/>
            <a:stretch/>
          </p:blipFill>
          <p:spPr>
            <a:xfrm rot="-20580">
              <a:off x="4798167" y="3106155"/>
              <a:ext cx="360754" cy="313382"/>
            </a:xfrm>
            <a:prstGeom prst="rect">
              <a:avLst/>
            </a:prstGeom>
            <a:noFill/>
            <a:ln>
              <a:noFill/>
            </a:ln>
          </p:spPr>
        </p:pic>
        <p:pic>
          <p:nvPicPr>
            <p:cNvPr id="1352" name="Google Shape;1352;p148"/>
            <p:cNvPicPr preferRelativeResize="0"/>
            <p:nvPr/>
          </p:nvPicPr>
          <p:blipFill rotWithShape="1">
            <a:blip r:embed="rId6">
              <a:alphaModFix/>
            </a:blip>
            <a:srcRect b="0" l="0" r="0" t="0"/>
            <a:stretch/>
          </p:blipFill>
          <p:spPr>
            <a:xfrm>
              <a:off x="5014698" y="3121396"/>
              <a:ext cx="342299" cy="284649"/>
            </a:xfrm>
            <a:prstGeom prst="rect">
              <a:avLst/>
            </a:prstGeom>
            <a:noFill/>
            <a:ln>
              <a:noFill/>
            </a:ln>
          </p:spPr>
        </p:pic>
        <p:pic>
          <p:nvPicPr>
            <p:cNvPr id="1353" name="Google Shape;1353;p148"/>
            <p:cNvPicPr preferRelativeResize="0"/>
            <p:nvPr/>
          </p:nvPicPr>
          <p:blipFill rotWithShape="1">
            <a:blip r:embed="rId7">
              <a:alphaModFix/>
            </a:blip>
            <a:srcRect b="0" l="0" r="0" t="0"/>
            <a:stretch/>
          </p:blipFill>
          <p:spPr>
            <a:xfrm>
              <a:off x="5668382" y="3122296"/>
              <a:ext cx="362744" cy="294241"/>
            </a:xfrm>
            <a:prstGeom prst="rect">
              <a:avLst/>
            </a:prstGeom>
            <a:noFill/>
            <a:ln>
              <a:noFill/>
            </a:ln>
          </p:spPr>
        </p:pic>
        <p:pic>
          <p:nvPicPr>
            <p:cNvPr id="1354" name="Google Shape;1354;p148"/>
            <p:cNvPicPr preferRelativeResize="0"/>
            <p:nvPr/>
          </p:nvPicPr>
          <p:blipFill rotWithShape="1">
            <a:blip r:embed="rId5">
              <a:alphaModFix/>
            </a:blip>
            <a:srcRect b="0" l="0" r="0" t="0"/>
            <a:stretch/>
          </p:blipFill>
          <p:spPr>
            <a:xfrm>
              <a:off x="5230782" y="3122098"/>
              <a:ext cx="344741" cy="284793"/>
            </a:xfrm>
            <a:prstGeom prst="rect">
              <a:avLst/>
            </a:prstGeom>
            <a:noFill/>
            <a:ln>
              <a:noFill/>
            </a:ln>
          </p:spPr>
        </p:pic>
        <p:pic>
          <p:nvPicPr>
            <p:cNvPr id="1355" name="Google Shape;1355;p148"/>
            <p:cNvPicPr preferRelativeResize="0"/>
            <p:nvPr/>
          </p:nvPicPr>
          <p:blipFill rotWithShape="1">
            <a:blip r:embed="rId6">
              <a:alphaModFix/>
            </a:blip>
            <a:srcRect b="0" l="0" r="0" t="0"/>
            <a:stretch/>
          </p:blipFill>
          <p:spPr>
            <a:xfrm>
              <a:off x="5455251" y="3120254"/>
              <a:ext cx="342299" cy="284649"/>
            </a:xfrm>
            <a:prstGeom prst="rect">
              <a:avLst/>
            </a:prstGeom>
            <a:noFill/>
            <a:ln>
              <a:noFill/>
            </a:ln>
          </p:spPr>
        </p:pic>
        <p:pic>
          <p:nvPicPr>
            <p:cNvPr id="1356" name="Google Shape;1356;p148"/>
            <p:cNvPicPr preferRelativeResize="0"/>
            <p:nvPr/>
          </p:nvPicPr>
          <p:blipFill rotWithShape="1">
            <a:blip r:embed="rId7">
              <a:alphaModFix/>
            </a:blip>
            <a:srcRect b="0" l="0" r="0" t="0"/>
            <a:stretch/>
          </p:blipFill>
          <p:spPr>
            <a:xfrm>
              <a:off x="7227525" y="3128409"/>
              <a:ext cx="362744" cy="294241"/>
            </a:xfrm>
            <a:prstGeom prst="rect">
              <a:avLst/>
            </a:prstGeom>
            <a:noFill/>
            <a:ln>
              <a:noFill/>
            </a:ln>
          </p:spPr>
        </p:pic>
        <p:pic>
          <p:nvPicPr>
            <p:cNvPr id="1357" name="Google Shape;1357;p148"/>
            <p:cNvPicPr preferRelativeResize="0"/>
            <p:nvPr/>
          </p:nvPicPr>
          <p:blipFill rotWithShape="1">
            <a:blip r:embed="rId8">
              <a:alphaModFix/>
            </a:blip>
            <a:srcRect b="0" l="0" r="0" t="0"/>
            <a:stretch/>
          </p:blipFill>
          <p:spPr>
            <a:xfrm rot="-20580">
              <a:off x="6559111" y="3108100"/>
              <a:ext cx="360754" cy="313382"/>
            </a:xfrm>
            <a:prstGeom prst="rect">
              <a:avLst/>
            </a:prstGeom>
            <a:noFill/>
            <a:ln>
              <a:noFill/>
            </a:ln>
          </p:spPr>
        </p:pic>
        <p:pic>
          <p:nvPicPr>
            <p:cNvPr id="1358" name="Google Shape;1358;p148"/>
            <p:cNvPicPr preferRelativeResize="0"/>
            <p:nvPr/>
          </p:nvPicPr>
          <p:blipFill rotWithShape="1">
            <a:blip r:embed="rId8">
              <a:alphaModFix/>
            </a:blip>
            <a:srcRect b="0" l="0" r="0" t="0"/>
            <a:stretch/>
          </p:blipFill>
          <p:spPr>
            <a:xfrm rot="-20580">
              <a:off x="6782343" y="3111364"/>
              <a:ext cx="360754" cy="313382"/>
            </a:xfrm>
            <a:prstGeom prst="rect">
              <a:avLst/>
            </a:prstGeom>
            <a:noFill/>
            <a:ln>
              <a:noFill/>
            </a:ln>
          </p:spPr>
        </p:pic>
        <p:pic>
          <p:nvPicPr>
            <p:cNvPr id="1359" name="Google Shape;1359;p148"/>
            <p:cNvPicPr preferRelativeResize="0"/>
            <p:nvPr/>
          </p:nvPicPr>
          <p:blipFill rotWithShape="1">
            <a:blip r:embed="rId5">
              <a:alphaModFix/>
            </a:blip>
            <a:srcRect b="0" l="0" r="0" t="0"/>
            <a:stretch/>
          </p:blipFill>
          <p:spPr>
            <a:xfrm>
              <a:off x="6118037" y="3133541"/>
              <a:ext cx="344741" cy="284793"/>
            </a:xfrm>
            <a:prstGeom prst="rect">
              <a:avLst/>
            </a:prstGeom>
            <a:noFill/>
            <a:ln>
              <a:noFill/>
            </a:ln>
          </p:spPr>
        </p:pic>
        <p:pic>
          <p:nvPicPr>
            <p:cNvPr id="1360" name="Google Shape;1360;p148"/>
            <p:cNvPicPr preferRelativeResize="0"/>
            <p:nvPr/>
          </p:nvPicPr>
          <p:blipFill rotWithShape="1">
            <a:blip r:embed="rId5">
              <a:alphaModFix/>
            </a:blip>
            <a:srcRect b="0" l="0" r="0" t="0"/>
            <a:stretch/>
          </p:blipFill>
          <p:spPr>
            <a:xfrm>
              <a:off x="6335576" y="3131584"/>
              <a:ext cx="344741" cy="284793"/>
            </a:xfrm>
            <a:prstGeom prst="rect">
              <a:avLst/>
            </a:prstGeom>
            <a:noFill/>
            <a:ln>
              <a:noFill/>
            </a:ln>
          </p:spPr>
        </p:pic>
        <p:pic>
          <p:nvPicPr>
            <p:cNvPr id="1361" name="Google Shape;1361;p148"/>
            <p:cNvPicPr preferRelativeResize="0"/>
            <p:nvPr/>
          </p:nvPicPr>
          <p:blipFill rotWithShape="1">
            <a:blip r:embed="rId7">
              <a:alphaModFix/>
            </a:blip>
            <a:srcRect b="0" l="0" r="0" t="0"/>
            <a:stretch/>
          </p:blipFill>
          <p:spPr>
            <a:xfrm>
              <a:off x="7004872" y="3130868"/>
              <a:ext cx="362744" cy="294241"/>
            </a:xfrm>
            <a:prstGeom prst="rect">
              <a:avLst/>
            </a:prstGeom>
            <a:noFill/>
            <a:ln>
              <a:noFill/>
            </a:ln>
          </p:spPr>
        </p:pic>
        <p:pic>
          <p:nvPicPr>
            <p:cNvPr id="1362" name="Google Shape;1362;p148"/>
            <p:cNvPicPr preferRelativeResize="0"/>
            <p:nvPr/>
          </p:nvPicPr>
          <p:blipFill rotWithShape="1">
            <a:blip r:embed="rId5">
              <a:alphaModFix/>
            </a:blip>
            <a:srcRect b="0" l="0" r="0" t="0"/>
            <a:stretch/>
          </p:blipFill>
          <p:spPr>
            <a:xfrm>
              <a:off x="9638572" y="3115487"/>
              <a:ext cx="344741" cy="284793"/>
            </a:xfrm>
            <a:prstGeom prst="rect">
              <a:avLst/>
            </a:prstGeom>
            <a:noFill/>
            <a:ln>
              <a:noFill/>
            </a:ln>
          </p:spPr>
        </p:pic>
        <p:pic>
          <p:nvPicPr>
            <p:cNvPr id="1363" name="Google Shape;1363;p148"/>
            <p:cNvPicPr preferRelativeResize="0"/>
            <p:nvPr/>
          </p:nvPicPr>
          <p:blipFill rotWithShape="1">
            <a:blip r:embed="rId8">
              <a:alphaModFix/>
            </a:blip>
            <a:srcRect b="0" l="0" r="0" t="0"/>
            <a:stretch/>
          </p:blipFill>
          <p:spPr>
            <a:xfrm rot="-20580">
              <a:off x="9211082" y="3090147"/>
              <a:ext cx="360754" cy="313382"/>
            </a:xfrm>
            <a:prstGeom prst="rect">
              <a:avLst/>
            </a:prstGeom>
            <a:noFill/>
            <a:ln>
              <a:noFill/>
            </a:ln>
          </p:spPr>
        </p:pic>
        <p:pic>
          <p:nvPicPr>
            <p:cNvPr id="1364" name="Google Shape;1364;p148"/>
            <p:cNvPicPr preferRelativeResize="0"/>
            <p:nvPr/>
          </p:nvPicPr>
          <p:blipFill rotWithShape="1">
            <a:blip r:embed="rId5">
              <a:alphaModFix/>
            </a:blip>
            <a:srcRect b="0" l="0" r="0" t="0"/>
            <a:stretch/>
          </p:blipFill>
          <p:spPr>
            <a:xfrm>
              <a:off x="9426929" y="3113355"/>
              <a:ext cx="344741" cy="284793"/>
            </a:xfrm>
            <a:prstGeom prst="rect">
              <a:avLst/>
            </a:prstGeom>
            <a:noFill/>
            <a:ln>
              <a:noFill/>
            </a:ln>
          </p:spPr>
        </p:pic>
        <p:pic>
          <p:nvPicPr>
            <p:cNvPr id="1365" name="Google Shape;1365;p148"/>
            <p:cNvPicPr preferRelativeResize="0"/>
            <p:nvPr/>
          </p:nvPicPr>
          <p:blipFill rotWithShape="1">
            <a:blip r:embed="rId8">
              <a:alphaModFix/>
            </a:blip>
            <a:srcRect b="0" l="0" r="0" t="0"/>
            <a:stretch/>
          </p:blipFill>
          <p:spPr>
            <a:xfrm rot="-20580">
              <a:off x="7890550" y="3102318"/>
              <a:ext cx="360754" cy="313382"/>
            </a:xfrm>
            <a:prstGeom prst="rect">
              <a:avLst/>
            </a:prstGeom>
            <a:noFill/>
            <a:ln>
              <a:noFill/>
            </a:ln>
          </p:spPr>
        </p:pic>
        <p:pic>
          <p:nvPicPr>
            <p:cNvPr id="1366" name="Google Shape;1366;p148"/>
            <p:cNvPicPr preferRelativeResize="0"/>
            <p:nvPr/>
          </p:nvPicPr>
          <p:blipFill rotWithShape="1">
            <a:blip r:embed="rId5">
              <a:alphaModFix/>
            </a:blip>
            <a:srcRect b="0" l="0" r="0" t="0"/>
            <a:stretch/>
          </p:blipFill>
          <p:spPr>
            <a:xfrm>
              <a:off x="8982564" y="3105908"/>
              <a:ext cx="344741" cy="284793"/>
            </a:xfrm>
            <a:prstGeom prst="rect">
              <a:avLst/>
            </a:prstGeom>
            <a:noFill/>
            <a:ln>
              <a:noFill/>
            </a:ln>
          </p:spPr>
        </p:pic>
        <p:pic>
          <p:nvPicPr>
            <p:cNvPr id="1367" name="Google Shape;1367;p148"/>
            <p:cNvPicPr preferRelativeResize="0"/>
            <p:nvPr/>
          </p:nvPicPr>
          <p:blipFill rotWithShape="1">
            <a:blip r:embed="rId6">
              <a:alphaModFix/>
            </a:blip>
            <a:srcRect b="0" l="0" r="0" t="0"/>
            <a:stretch/>
          </p:blipFill>
          <p:spPr>
            <a:xfrm>
              <a:off x="7454071" y="3118240"/>
              <a:ext cx="342299" cy="284649"/>
            </a:xfrm>
            <a:prstGeom prst="rect">
              <a:avLst/>
            </a:prstGeom>
            <a:noFill/>
            <a:ln>
              <a:noFill/>
            </a:ln>
          </p:spPr>
        </p:pic>
        <p:pic>
          <p:nvPicPr>
            <p:cNvPr id="1368" name="Google Shape;1368;p148"/>
            <p:cNvPicPr preferRelativeResize="0"/>
            <p:nvPr/>
          </p:nvPicPr>
          <p:blipFill rotWithShape="1">
            <a:blip r:embed="rId7">
              <a:alphaModFix/>
            </a:blip>
            <a:srcRect b="0" l="0" r="0" t="0"/>
            <a:stretch/>
          </p:blipFill>
          <p:spPr>
            <a:xfrm>
              <a:off x="8323909" y="3115065"/>
              <a:ext cx="362744" cy="294241"/>
            </a:xfrm>
            <a:prstGeom prst="rect">
              <a:avLst/>
            </a:prstGeom>
            <a:noFill/>
            <a:ln>
              <a:noFill/>
            </a:ln>
          </p:spPr>
        </p:pic>
        <p:pic>
          <p:nvPicPr>
            <p:cNvPr id="1369" name="Google Shape;1369;p148"/>
            <p:cNvPicPr preferRelativeResize="0"/>
            <p:nvPr/>
          </p:nvPicPr>
          <p:blipFill rotWithShape="1">
            <a:blip r:embed="rId6">
              <a:alphaModFix/>
            </a:blip>
            <a:srcRect b="0" l="0" r="0" t="0"/>
            <a:stretch/>
          </p:blipFill>
          <p:spPr>
            <a:xfrm>
              <a:off x="5897149" y="3123429"/>
              <a:ext cx="342299" cy="284649"/>
            </a:xfrm>
            <a:prstGeom prst="rect">
              <a:avLst/>
            </a:prstGeom>
            <a:noFill/>
            <a:ln>
              <a:noFill/>
            </a:ln>
          </p:spPr>
        </p:pic>
        <p:pic>
          <p:nvPicPr>
            <p:cNvPr id="1370" name="Google Shape;1370;p148"/>
            <p:cNvPicPr preferRelativeResize="0"/>
            <p:nvPr/>
          </p:nvPicPr>
          <p:blipFill rotWithShape="1">
            <a:blip r:embed="rId6">
              <a:alphaModFix/>
            </a:blip>
            <a:srcRect b="0" l="0" r="0" t="0"/>
            <a:stretch/>
          </p:blipFill>
          <p:spPr>
            <a:xfrm>
              <a:off x="7669829" y="3118239"/>
              <a:ext cx="342299" cy="284649"/>
            </a:xfrm>
            <a:prstGeom prst="rect">
              <a:avLst/>
            </a:prstGeom>
            <a:noFill/>
            <a:ln>
              <a:noFill/>
            </a:ln>
          </p:spPr>
        </p:pic>
        <p:pic>
          <p:nvPicPr>
            <p:cNvPr id="1371" name="Google Shape;1371;p148"/>
            <p:cNvPicPr preferRelativeResize="0"/>
            <p:nvPr/>
          </p:nvPicPr>
          <p:blipFill rotWithShape="1">
            <a:blip r:embed="rId8">
              <a:alphaModFix/>
            </a:blip>
            <a:srcRect b="0" l="0" r="0" t="0"/>
            <a:stretch/>
          </p:blipFill>
          <p:spPr>
            <a:xfrm rot="-20580">
              <a:off x="10063411" y="3105519"/>
              <a:ext cx="360754" cy="313382"/>
            </a:xfrm>
            <a:prstGeom prst="rect">
              <a:avLst/>
            </a:prstGeom>
            <a:noFill/>
            <a:ln>
              <a:noFill/>
            </a:ln>
          </p:spPr>
        </p:pic>
        <p:pic>
          <p:nvPicPr>
            <p:cNvPr id="1372" name="Google Shape;1372;p148"/>
            <p:cNvPicPr preferRelativeResize="0"/>
            <p:nvPr/>
          </p:nvPicPr>
          <p:blipFill rotWithShape="1">
            <a:blip r:embed="rId7">
              <a:alphaModFix/>
            </a:blip>
            <a:srcRect b="0" l="0" r="0" t="0"/>
            <a:stretch/>
          </p:blipFill>
          <p:spPr>
            <a:xfrm>
              <a:off x="8752244" y="3115065"/>
              <a:ext cx="362744" cy="294241"/>
            </a:xfrm>
            <a:prstGeom prst="rect">
              <a:avLst/>
            </a:prstGeom>
            <a:noFill/>
            <a:ln>
              <a:noFill/>
            </a:ln>
          </p:spPr>
        </p:pic>
        <p:pic>
          <p:nvPicPr>
            <p:cNvPr id="1373" name="Google Shape;1373;p148"/>
            <p:cNvPicPr preferRelativeResize="0"/>
            <p:nvPr/>
          </p:nvPicPr>
          <p:blipFill rotWithShape="1">
            <a:blip r:embed="rId6">
              <a:alphaModFix/>
            </a:blip>
            <a:srcRect b="0" l="0" r="0" t="0"/>
            <a:stretch/>
          </p:blipFill>
          <p:spPr>
            <a:xfrm>
              <a:off x="8109586" y="3112876"/>
              <a:ext cx="342299" cy="284649"/>
            </a:xfrm>
            <a:prstGeom prst="rect">
              <a:avLst/>
            </a:prstGeom>
            <a:noFill/>
            <a:ln>
              <a:noFill/>
            </a:ln>
          </p:spPr>
        </p:pic>
        <p:pic>
          <p:nvPicPr>
            <p:cNvPr id="1374" name="Google Shape;1374;p148"/>
            <p:cNvPicPr preferRelativeResize="0"/>
            <p:nvPr/>
          </p:nvPicPr>
          <p:blipFill rotWithShape="1">
            <a:blip r:embed="rId6">
              <a:alphaModFix/>
            </a:blip>
            <a:srcRect b="0" l="0" r="0" t="0"/>
            <a:stretch/>
          </p:blipFill>
          <p:spPr>
            <a:xfrm>
              <a:off x="8541324" y="3109701"/>
              <a:ext cx="342299" cy="284649"/>
            </a:xfrm>
            <a:prstGeom prst="rect">
              <a:avLst/>
            </a:prstGeom>
            <a:noFill/>
            <a:ln>
              <a:noFill/>
            </a:ln>
          </p:spPr>
        </p:pic>
        <p:pic>
          <p:nvPicPr>
            <p:cNvPr id="1375" name="Google Shape;1375;p148"/>
            <p:cNvPicPr preferRelativeResize="0"/>
            <p:nvPr/>
          </p:nvPicPr>
          <p:blipFill rotWithShape="1">
            <a:blip r:embed="rId6">
              <a:alphaModFix/>
            </a:blip>
            <a:srcRect b="0" l="0" r="0" t="0"/>
            <a:stretch/>
          </p:blipFill>
          <p:spPr>
            <a:xfrm>
              <a:off x="9842232" y="3118240"/>
              <a:ext cx="342299" cy="284649"/>
            </a:xfrm>
            <a:prstGeom prst="rect">
              <a:avLst/>
            </a:prstGeom>
            <a:noFill/>
            <a:ln>
              <a:noFill/>
            </a:ln>
          </p:spPr>
        </p:pic>
        <p:pic>
          <p:nvPicPr>
            <p:cNvPr id="1376" name="Google Shape;1376;p148"/>
            <p:cNvPicPr preferRelativeResize="0"/>
            <p:nvPr/>
          </p:nvPicPr>
          <p:blipFill rotWithShape="1">
            <a:blip r:embed="rId5">
              <a:alphaModFix/>
            </a:blip>
            <a:srcRect b="0" l="0" r="0" t="0"/>
            <a:stretch/>
          </p:blipFill>
          <p:spPr>
            <a:xfrm>
              <a:off x="10521745" y="3122964"/>
              <a:ext cx="344741" cy="284793"/>
            </a:xfrm>
            <a:prstGeom prst="rect">
              <a:avLst/>
            </a:prstGeom>
            <a:noFill/>
            <a:ln>
              <a:noFill/>
            </a:ln>
          </p:spPr>
        </p:pic>
        <p:pic>
          <p:nvPicPr>
            <p:cNvPr id="1377" name="Google Shape;1377;p148"/>
            <p:cNvPicPr preferRelativeResize="0"/>
            <p:nvPr/>
          </p:nvPicPr>
          <p:blipFill rotWithShape="1">
            <a:blip r:embed="rId7">
              <a:alphaModFix/>
            </a:blip>
            <a:srcRect b="0" l="0" r="0" t="0"/>
            <a:stretch/>
          </p:blipFill>
          <p:spPr>
            <a:xfrm>
              <a:off x="10742680" y="3114567"/>
              <a:ext cx="362744" cy="294241"/>
            </a:xfrm>
            <a:prstGeom prst="rect">
              <a:avLst/>
            </a:prstGeom>
            <a:noFill/>
            <a:ln>
              <a:noFill/>
            </a:ln>
          </p:spPr>
        </p:pic>
        <p:pic>
          <p:nvPicPr>
            <p:cNvPr id="1378" name="Google Shape;1378;p148"/>
            <p:cNvPicPr preferRelativeResize="0"/>
            <p:nvPr/>
          </p:nvPicPr>
          <p:blipFill rotWithShape="1">
            <a:blip r:embed="rId7">
              <a:alphaModFix/>
            </a:blip>
            <a:srcRect b="0" l="0" r="0" t="0"/>
            <a:stretch/>
          </p:blipFill>
          <p:spPr>
            <a:xfrm>
              <a:off x="10299769" y="3118266"/>
              <a:ext cx="362744" cy="294241"/>
            </a:xfrm>
            <a:prstGeom prst="rect">
              <a:avLst/>
            </a:prstGeom>
            <a:noFill/>
            <a:ln>
              <a:noFill/>
            </a:ln>
          </p:spPr>
        </p:pic>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149"/>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385" name="Google Shape;1385;p149"/>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Leading and Lagging Strands</a:t>
            </a:r>
            <a:endParaRPr/>
          </a:p>
        </p:txBody>
      </p:sp>
      <p:grpSp>
        <p:nvGrpSpPr>
          <p:cNvPr id="1386" name="Google Shape;1386;p149"/>
          <p:cNvGrpSpPr/>
          <p:nvPr/>
        </p:nvGrpSpPr>
        <p:grpSpPr>
          <a:xfrm>
            <a:off x="2432221" y="958917"/>
            <a:ext cx="4782954" cy="4152566"/>
            <a:chOff x="5814728" y="1240156"/>
            <a:chExt cx="6377272" cy="5536755"/>
          </a:xfrm>
        </p:grpSpPr>
        <p:pic>
          <p:nvPicPr>
            <p:cNvPr id="1387" name="Google Shape;1387;p149"/>
            <p:cNvPicPr preferRelativeResize="0"/>
            <p:nvPr/>
          </p:nvPicPr>
          <p:blipFill rotWithShape="1">
            <a:blip r:embed="rId3">
              <a:alphaModFix/>
            </a:blip>
            <a:srcRect b="0" l="0" r="0" t="0"/>
            <a:stretch/>
          </p:blipFill>
          <p:spPr>
            <a:xfrm rot="9459162">
              <a:off x="5986482" y="4962614"/>
              <a:ext cx="1558152" cy="1211220"/>
            </a:xfrm>
            <a:prstGeom prst="rect">
              <a:avLst/>
            </a:prstGeom>
            <a:noFill/>
            <a:ln>
              <a:noFill/>
            </a:ln>
            <a:effectLst>
              <a:outerShdw blurRad="38100" rotWithShape="0" algn="tl" dir="2700000" dist="28575">
                <a:srgbClr val="000000">
                  <a:alpha val="40000"/>
                </a:srgbClr>
              </a:outerShdw>
            </a:effectLst>
          </p:spPr>
        </p:pic>
        <p:pic>
          <p:nvPicPr>
            <p:cNvPr id="1388" name="Google Shape;1388;p149"/>
            <p:cNvPicPr preferRelativeResize="0"/>
            <p:nvPr/>
          </p:nvPicPr>
          <p:blipFill rotWithShape="1">
            <a:blip r:embed="rId4">
              <a:alphaModFix/>
            </a:blip>
            <a:srcRect b="0" l="0" r="12018" t="0"/>
            <a:stretch/>
          </p:blipFill>
          <p:spPr>
            <a:xfrm>
              <a:off x="8682875" y="2303119"/>
              <a:ext cx="3504798" cy="2517413"/>
            </a:xfrm>
            <a:prstGeom prst="rect">
              <a:avLst/>
            </a:prstGeom>
            <a:noFill/>
            <a:ln>
              <a:noFill/>
            </a:ln>
            <a:effectLst>
              <a:outerShdw blurRad="38100" rotWithShape="0" algn="tl" dir="2700000" dist="28575">
                <a:srgbClr val="000000">
                  <a:alpha val="40000"/>
                </a:srgbClr>
              </a:outerShdw>
            </a:effectLst>
          </p:spPr>
        </p:pic>
        <p:sp>
          <p:nvSpPr>
            <p:cNvPr id="1389" name="Google Shape;1389;p149"/>
            <p:cNvSpPr/>
            <p:nvPr/>
          </p:nvSpPr>
          <p:spPr>
            <a:xfrm rot="-6924118">
              <a:off x="6978015" y="5670153"/>
              <a:ext cx="337090" cy="1336015"/>
            </a:xfrm>
            <a:prstGeom prst="upArrow">
              <a:avLst>
                <a:gd fmla="val 50000" name="adj1"/>
                <a:gd fmla="val 50000" name="adj2"/>
              </a:avLst>
            </a:prstGeom>
            <a:solidFill>
              <a:srgbClr val="FFA7F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aseline="-25000" sz="1400">
                <a:solidFill>
                  <a:schemeClr val="lt1"/>
                </a:solidFill>
                <a:latin typeface="Calibri"/>
                <a:ea typeface="Calibri"/>
                <a:cs typeface="Calibri"/>
                <a:sym typeface="Calibri"/>
              </a:endParaRPr>
            </a:p>
          </p:txBody>
        </p:sp>
        <p:pic>
          <p:nvPicPr>
            <p:cNvPr id="1390" name="Google Shape;1390;p149"/>
            <p:cNvPicPr preferRelativeResize="0"/>
            <p:nvPr/>
          </p:nvPicPr>
          <p:blipFill rotWithShape="1">
            <a:blip r:embed="rId5">
              <a:alphaModFix/>
            </a:blip>
            <a:srcRect b="0" l="0" r="0" t="0"/>
            <a:stretch/>
          </p:blipFill>
          <p:spPr>
            <a:xfrm rot="-1542224">
              <a:off x="10376711" y="3856478"/>
              <a:ext cx="336465" cy="272921"/>
            </a:xfrm>
            <a:prstGeom prst="rect">
              <a:avLst/>
            </a:prstGeom>
            <a:noFill/>
            <a:ln>
              <a:noFill/>
            </a:ln>
          </p:spPr>
        </p:pic>
        <p:pic>
          <p:nvPicPr>
            <p:cNvPr id="1391" name="Google Shape;1391;p149"/>
            <p:cNvPicPr preferRelativeResize="0"/>
            <p:nvPr/>
          </p:nvPicPr>
          <p:blipFill rotWithShape="1">
            <a:blip r:embed="rId6">
              <a:alphaModFix/>
            </a:blip>
            <a:srcRect b="0" l="0" r="0" t="0"/>
            <a:stretch/>
          </p:blipFill>
          <p:spPr>
            <a:xfrm rot="-392221">
              <a:off x="10983037" y="3666864"/>
              <a:ext cx="334619" cy="290678"/>
            </a:xfrm>
            <a:prstGeom prst="rect">
              <a:avLst/>
            </a:prstGeom>
            <a:noFill/>
            <a:ln>
              <a:noFill/>
            </a:ln>
          </p:spPr>
        </p:pic>
        <p:pic>
          <p:nvPicPr>
            <p:cNvPr id="1392" name="Google Shape;1392;p149"/>
            <p:cNvPicPr preferRelativeResize="0"/>
            <p:nvPr/>
          </p:nvPicPr>
          <p:blipFill rotWithShape="1">
            <a:blip r:embed="rId7">
              <a:alphaModFix/>
            </a:blip>
            <a:srcRect b="-6360" l="0" r="40037" t="0"/>
            <a:stretch/>
          </p:blipFill>
          <p:spPr>
            <a:xfrm>
              <a:off x="11995928" y="3656941"/>
              <a:ext cx="191741" cy="280951"/>
            </a:xfrm>
            <a:prstGeom prst="rect">
              <a:avLst/>
            </a:prstGeom>
            <a:noFill/>
            <a:ln>
              <a:noFill/>
            </a:ln>
          </p:spPr>
        </p:pic>
        <p:pic>
          <p:nvPicPr>
            <p:cNvPr id="1393" name="Google Shape;1393;p149"/>
            <p:cNvPicPr preferRelativeResize="0"/>
            <p:nvPr/>
          </p:nvPicPr>
          <p:blipFill rotWithShape="1">
            <a:blip r:embed="rId8">
              <a:alphaModFix/>
            </a:blip>
            <a:srcRect b="0" l="0" r="0" t="0"/>
            <a:stretch/>
          </p:blipFill>
          <p:spPr>
            <a:xfrm rot="-1195961">
              <a:off x="10577418" y="3774892"/>
              <a:ext cx="317498" cy="264024"/>
            </a:xfrm>
            <a:prstGeom prst="rect">
              <a:avLst/>
            </a:prstGeom>
            <a:noFill/>
            <a:ln>
              <a:noFill/>
            </a:ln>
          </p:spPr>
        </p:pic>
        <p:pic>
          <p:nvPicPr>
            <p:cNvPr id="1394" name="Google Shape;1394;p149"/>
            <p:cNvPicPr preferRelativeResize="0"/>
            <p:nvPr/>
          </p:nvPicPr>
          <p:blipFill rotWithShape="1">
            <a:blip r:embed="rId5">
              <a:alphaModFix/>
            </a:blip>
            <a:srcRect b="0" l="0" r="0" t="0"/>
            <a:stretch/>
          </p:blipFill>
          <p:spPr>
            <a:xfrm>
              <a:off x="11384995" y="3665434"/>
              <a:ext cx="336460" cy="272920"/>
            </a:xfrm>
            <a:prstGeom prst="rect">
              <a:avLst/>
            </a:prstGeom>
            <a:noFill/>
            <a:ln>
              <a:noFill/>
            </a:ln>
          </p:spPr>
        </p:pic>
        <p:pic>
          <p:nvPicPr>
            <p:cNvPr id="1395" name="Google Shape;1395;p149"/>
            <p:cNvPicPr preferRelativeResize="0"/>
            <p:nvPr/>
          </p:nvPicPr>
          <p:blipFill rotWithShape="1">
            <a:blip r:embed="rId7">
              <a:alphaModFix/>
            </a:blip>
            <a:srcRect b="0" l="0" r="0" t="0"/>
            <a:stretch/>
          </p:blipFill>
          <p:spPr>
            <a:xfrm rot="-1414751">
              <a:off x="7394430" y="5169253"/>
              <a:ext cx="300596" cy="264158"/>
            </a:xfrm>
            <a:prstGeom prst="rect">
              <a:avLst/>
            </a:prstGeom>
            <a:noFill/>
            <a:ln>
              <a:noFill/>
            </a:ln>
          </p:spPr>
        </p:pic>
        <p:pic>
          <p:nvPicPr>
            <p:cNvPr id="1396" name="Google Shape;1396;p149"/>
            <p:cNvPicPr preferRelativeResize="0"/>
            <p:nvPr/>
          </p:nvPicPr>
          <p:blipFill rotWithShape="1">
            <a:blip r:embed="rId7">
              <a:alphaModFix/>
            </a:blip>
            <a:srcRect b="0" l="0" r="0" t="0"/>
            <a:stretch/>
          </p:blipFill>
          <p:spPr>
            <a:xfrm rot="-1414751">
              <a:off x="7031257" y="5335739"/>
              <a:ext cx="300596" cy="264158"/>
            </a:xfrm>
            <a:prstGeom prst="rect">
              <a:avLst/>
            </a:prstGeom>
            <a:noFill/>
            <a:ln>
              <a:noFill/>
            </a:ln>
          </p:spPr>
        </p:pic>
        <p:pic>
          <p:nvPicPr>
            <p:cNvPr id="1397" name="Google Shape;1397;p149"/>
            <p:cNvPicPr preferRelativeResize="0"/>
            <p:nvPr/>
          </p:nvPicPr>
          <p:blipFill rotWithShape="1">
            <a:blip r:embed="rId8">
              <a:alphaModFix/>
            </a:blip>
            <a:srcRect b="0" l="0" r="0" t="0"/>
            <a:stretch/>
          </p:blipFill>
          <p:spPr>
            <a:xfrm rot="-1414732">
              <a:off x="6846200" y="5404861"/>
              <a:ext cx="298470" cy="264022"/>
            </a:xfrm>
            <a:prstGeom prst="rect">
              <a:avLst/>
            </a:prstGeom>
            <a:noFill/>
            <a:ln>
              <a:noFill/>
            </a:ln>
          </p:spPr>
        </p:pic>
        <p:pic>
          <p:nvPicPr>
            <p:cNvPr id="1398" name="Google Shape;1398;p149"/>
            <p:cNvPicPr preferRelativeResize="0"/>
            <p:nvPr/>
          </p:nvPicPr>
          <p:blipFill rotWithShape="1">
            <a:blip r:embed="rId5">
              <a:alphaModFix/>
            </a:blip>
            <a:srcRect b="0" l="0" r="0" t="0"/>
            <a:stretch/>
          </p:blipFill>
          <p:spPr>
            <a:xfrm rot="-1414724">
              <a:off x="6658192" y="5481069"/>
              <a:ext cx="316293" cy="272923"/>
            </a:xfrm>
            <a:prstGeom prst="rect">
              <a:avLst/>
            </a:prstGeom>
            <a:noFill/>
            <a:ln>
              <a:noFill/>
            </a:ln>
          </p:spPr>
        </p:pic>
        <p:pic>
          <p:nvPicPr>
            <p:cNvPr id="1399" name="Google Shape;1399;p149"/>
            <p:cNvPicPr preferRelativeResize="0"/>
            <p:nvPr/>
          </p:nvPicPr>
          <p:blipFill rotWithShape="1">
            <a:blip r:embed="rId6">
              <a:alphaModFix/>
            </a:blip>
            <a:srcRect b="0" l="0" r="0" t="0"/>
            <a:stretch/>
          </p:blipFill>
          <p:spPr>
            <a:xfrm rot="-1435347">
              <a:off x="7203057" y="5235300"/>
              <a:ext cx="314559" cy="290678"/>
            </a:xfrm>
            <a:prstGeom prst="rect">
              <a:avLst/>
            </a:prstGeom>
            <a:noFill/>
            <a:ln>
              <a:noFill/>
            </a:ln>
          </p:spPr>
        </p:pic>
        <p:pic>
          <p:nvPicPr>
            <p:cNvPr id="1400" name="Google Shape;1400;p149"/>
            <p:cNvPicPr preferRelativeResize="0"/>
            <p:nvPr/>
          </p:nvPicPr>
          <p:blipFill rotWithShape="1">
            <a:blip r:embed="rId7">
              <a:alphaModFix/>
            </a:blip>
            <a:srcRect b="0" l="0" r="0" t="0"/>
            <a:stretch/>
          </p:blipFill>
          <p:spPr>
            <a:xfrm rot="-1414751">
              <a:off x="7763447" y="5005624"/>
              <a:ext cx="300596" cy="264158"/>
            </a:xfrm>
            <a:prstGeom prst="rect">
              <a:avLst/>
            </a:prstGeom>
            <a:noFill/>
            <a:ln>
              <a:noFill/>
            </a:ln>
          </p:spPr>
        </p:pic>
        <p:pic>
          <p:nvPicPr>
            <p:cNvPr id="1401" name="Google Shape;1401;p149"/>
            <p:cNvPicPr preferRelativeResize="0"/>
            <p:nvPr/>
          </p:nvPicPr>
          <p:blipFill rotWithShape="1">
            <a:blip r:embed="rId6">
              <a:alphaModFix/>
            </a:blip>
            <a:srcRect b="0" l="0" r="0" t="0"/>
            <a:stretch/>
          </p:blipFill>
          <p:spPr>
            <a:xfrm rot="-1435347">
              <a:off x="7574232" y="5070728"/>
              <a:ext cx="314559" cy="290678"/>
            </a:xfrm>
            <a:prstGeom prst="rect">
              <a:avLst/>
            </a:prstGeom>
            <a:noFill/>
            <a:ln>
              <a:noFill/>
            </a:ln>
          </p:spPr>
        </p:pic>
        <p:pic>
          <p:nvPicPr>
            <p:cNvPr id="1402" name="Google Shape;1402;p149"/>
            <p:cNvPicPr preferRelativeResize="0"/>
            <p:nvPr/>
          </p:nvPicPr>
          <p:blipFill rotWithShape="1">
            <a:blip r:embed="rId6">
              <a:alphaModFix/>
            </a:blip>
            <a:srcRect b="0" l="0" r="0" t="0"/>
            <a:stretch/>
          </p:blipFill>
          <p:spPr>
            <a:xfrm rot="-1435347">
              <a:off x="7939580" y="4908698"/>
              <a:ext cx="314559" cy="290678"/>
            </a:xfrm>
            <a:prstGeom prst="rect">
              <a:avLst/>
            </a:prstGeom>
            <a:noFill/>
            <a:ln>
              <a:noFill/>
            </a:ln>
          </p:spPr>
        </p:pic>
        <p:pic>
          <p:nvPicPr>
            <p:cNvPr id="1403" name="Google Shape;1403;p149"/>
            <p:cNvPicPr preferRelativeResize="0"/>
            <p:nvPr/>
          </p:nvPicPr>
          <p:blipFill rotWithShape="1">
            <a:blip r:embed="rId8">
              <a:alphaModFix/>
            </a:blip>
            <a:srcRect b="0" l="0" r="0" t="0"/>
            <a:stretch/>
          </p:blipFill>
          <p:spPr>
            <a:xfrm rot="-1414761">
              <a:off x="8124103" y="4840707"/>
              <a:ext cx="317500" cy="264022"/>
            </a:xfrm>
            <a:prstGeom prst="rect">
              <a:avLst/>
            </a:prstGeom>
            <a:noFill/>
            <a:ln>
              <a:noFill/>
            </a:ln>
          </p:spPr>
        </p:pic>
        <p:pic>
          <p:nvPicPr>
            <p:cNvPr id="1404" name="Google Shape;1404;p149"/>
            <p:cNvPicPr preferRelativeResize="0"/>
            <p:nvPr/>
          </p:nvPicPr>
          <p:blipFill rotWithShape="1">
            <a:blip r:embed="rId6">
              <a:alphaModFix/>
            </a:blip>
            <a:srcRect b="0" l="0" r="0" t="0"/>
            <a:stretch/>
          </p:blipFill>
          <p:spPr>
            <a:xfrm rot="-1435326">
              <a:off x="8304237" y="4745694"/>
              <a:ext cx="334617" cy="290678"/>
            </a:xfrm>
            <a:prstGeom prst="rect">
              <a:avLst/>
            </a:prstGeom>
            <a:noFill/>
            <a:ln>
              <a:noFill/>
            </a:ln>
          </p:spPr>
        </p:pic>
        <p:pic>
          <p:nvPicPr>
            <p:cNvPr id="1405" name="Google Shape;1405;p149"/>
            <p:cNvPicPr preferRelativeResize="0"/>
            <p:nvPr/>
          </p:nvPicPr>
          <p:blipFill rotWithShape="1">
            <a:blip r:embed="rId8">
              <a:alphaModFix/>
            </a:blip>
            <a:srcRect b="0" l="0" r="0" t="0"/>
            <a:stretch/>
          </p:blipFill>
          <p:spPr>
            <a:xfrm rot="-1414761">
              <a:off x="8489348" y="4682846"/>
              <a:ext cx="317500" cy="264022"/>
            </a:xfrm>
            <a:prstGeom prst="rect">
              <a:avLst/>
            </a:prstGeom>
            <a:noFill/>
            <a:ln>
              <a:noFill/>
            </a:ln>
          </p:spPr>
        </p:pic>
        <p:pic>
          <p:nvPicPr>
            <p:cNvPr id="1406" name="Google Shape;1406;p149"/>
            <p:cNvPicPr preferRelativeResize="0"/>
            <p:nvPr/>
          </p:nvPicPr>
          <p:blipFill rotWithShape="1">
            <a:blip r:embed="rId5">
              <a:alphaModFix/>
            </a:blip>
            <a:srcRect b="0" l="0" r="0" t="0"/>
            <a:stretch/>
          </p:blipFill>
          <p:spPr>
            <a:xfrm rot="-1414751">
              <a:off x="9046369" y="4436909"/>
              <a:ext cx="336462" cy="272923"/>
            </a:xfrm>
            <a:prstGeom prst="rect">
              <a:avLst/>
            </a:prstGeom>
            <a:noFill/>
            <a:ln>
              <a:noFill/>
            </a:ln>
          </p:spPr>
        </p:pic>
        <p:pic>
          <p:nvPicPr>
            <p:cNvPr id="1407" name="Google Shape;1407;p149"/>
            <p:cNvPicPr preferRelativeResize="0"/>
            <p:nvPr/>
          </p:nvPicPr>
          <p:blipFill rotWithShape="1">
            <a:blip r:embed="rId7">
              <a:alphaModFix/>
            </a:blip>
            <a:srcRect b="0" l="0" r="0" t="0"/>
            <a:stretch/>
          </p:blipFill>
          <p:spPr>
            <a:xfrm rot="-1414762">
              <a:off x="8673233" y="4602811"/>
              <a:ext cx="319762" cy="264158"/>
            </a:xfrm>
            <a:prstGeom prst="rect">
              <a:avLst/>
            </a:prstGeom>
            <a:noFill/>
            <a:ln>
              <a:noFill/>
            </a:ln>
          </p:spPr>
        </p:pic>
        <p:pic>
          <p:nvPicPr>
            <p:cNvPr id="1408" name="Google Shape;1408;p149"/>
            <p:cNvPicPr preferRelativeResize="0"/>
            <p:nvPr/>
          </p:nvPicPr>
          <p:blipFill rotWithShape="1">
            <a:blip r:embed="rId8">
              <a:alphaModFix/>
            </a:blip>
            <a:srcRect b="0" l="0" r="0" t="0"/>
            <a:stretch/>
          </p:blipFill>
          <p:spPr>
            <a:xfrm rot="-1414761">
              <a:off x="8863439" y="4518416"/>
              <a:ext cx="317500" cy="264022"/>
            </a:xfrm>
            <a:prstGeom prst="rect">
              <a:avLst/>
            </a:prstGeom>
            <a:noFill/>
            <a:ln>
              <a:noFill/>
            </a:ln>
          </p:spPr>
        </p:pic>
        <p:pic>
          <p:nvPicPr>
            <p:cNvPr id="1409" name="Google Shape;1409;p149"/>
            <p:cNvPicPr preferRelativeResize="0"/>
            <p:nvPr/>
          </p:nvPicPr>
          <p:blipFill rotWithShape="1">
            <a:blip r:embed="rId6">
              <a:alphaModFix/>
            </a:blip>
            <a:srcRect b="0" l="0" r="0" t="0"/>
            <a:stretch/>
          </p:blipFill>
          <p:spPr>
            <a:xfrm rot="-1435326">
              <a:off x="9801942" y="4093979"/>
              <a:ext cx="334617" cy="290678"/>
            </a:xfrm>
            <a:prstGeom prst="rect">
              <a:avLst/>
            </a:prstGeom>
            <a:noFill/>
            <a:ln>
              <a:noFill/>
            </a:ln>
          </p:spPr>
        </p:pic>
        <p:pic>
          <p:nvPicPr>
            <p:cNvPr id="1410" name="Google Shape;1410;p149"/>
            <p:cNvPicPr preferRelativeResize="0"/>
            <p:nvPr/>
          </p:nvPicPr>
          <p:blipFill rotWithShape="1">
            <a:blip r:embed="rId6">
              <a:alphaModFix/>
            </a:blip>
            <a:srcRect b="0" l="0" r="0" t="0"/>
            <a:stretch/>
          </p:blipFill>
          <p:spPr>
            <a:xfrm rot="-1435326">
              <a:off x="9992924" y="4013927"/>
              <a:ext cx="334617" cy="290678"/>
            </a:xfrm>
            <a:prstGeom prst="rect">
              <a:avLst/>
            </a:prstGeom>
            <a:noFill/>
            <a:ln>
              <a:noFill/>
            </a:ln>
          </p:spPr>
        </p:pic>
        <p:pic>
          <p:nvPicPr>
            <p:cNvPr id="1411" name="Google Shape;1411;p149"/>
            <p:cNvPicPr preferRelativeResize="0"/>
            <p:nvPr/>
          </p:nvPicPr>
          <p:blipFill rotWithShape="1">
            <a:blip r:embed="rId7">
              <a:alphaModFix/>
            </a:blip>
            <a:srcRect b="0" l="0" r="0" t="0"/>
            <a:stretch/>
          </p:blipFill>
          <p:spPr>
            <a:xfrm rot="-1414762">
              <a:off x="9431737" y="4283339"/>
              <a:ext cx="319762" cy="264158"/>
            </a:xfrm>
            <a:prstGeom prst="rect">
              <a:avLst/>
            </a:prstGeom>
            <a:noFill/>
            <a:ln>
              <a:noFill/>
            </a:ln>
          </p:spPr>
        </p:pic>
        <p:pic>
          <p:nvPicPr>
            <p:cNvPr id="1412" name="Google Shape;1412;p149"/>
            <p:cNvPicPr preferRelativeResize="0"/>
            <p:nvPr/>
          </p:nvPicPr>
          <p:blipFill rotWithShape="1">
            <a:blip r:embed="rId7">
              <a:alphaModFix/>
            </a:blip>
            <a:srcRect b="0" l="0" r="0" t="0"/>
            <a:stretch/>
          </p:blipFill>
          <p:spPr>
            <a:xfrm rot="-1414762">
              <a:off x="9615942" y="4200960"/>
              <a:ext cx="319762" cy="264158"/>
            </a:xfrm>
            <a:prstGeom prst="rect">
              <a:avLst/>
            </a:prstGeom>
            <a:noFill/>
            <a:ln>
              <a:noFill/>
            </a:ln>
          </p:spPr>
        </p:pic>
        <p:pic>
          <p:nvPicPr>
            <p:cNvPr id="1413" name="Google Shape;1413;p149"/>
            <p:cNvPicPr preferRelativeResize="0"/>
            <p:nvPr/>
          </p:nvPicPr>
          <p:blipFill rotWithShape="1">
            <a:blip r:embed="rId5">
              <a:alphaModFix/>
            </a:blip>
            <a:srcRect b="0" l="0" r="0" t="0"/>
            <a:stretch/>
          </p:blipFill>
          <p:spPr>
            <a:xfrm rot="-1414751">
              <a:off x="10185704" y="3948315"/>
              <a:ext cx="336462" cy="272923"/>
            </a:xfrm>
            <a:prstGeom prst="rect">
              <a:avLst/>
            </a:prstGeom>
            <a:noFill/>
            <a:ln>
              <a:noFill/>
            </a:ln>
          </p:spPr>
        </p:pic>
        <p:pic>
          <p:nvPicPr>
            <p:cNvPr id="1414" name="Google Shape;1414;p149"/>
            <p:cNvPicPr preferRelativeResize="0"/>
            <p:nvPr/>
          </p:nvPicPr>
          <p:blipFill rotWithShape="1">
            <a:blip r:embed="rId8">
              <a:alphaModFix/>
            </a:blip>
            <a:srcRect b="0" l="0" r="0" t="0"/>
            <a:stretch/>
          </p:blipFill>
          <p:spPr>
            <a:xfrm rot="-1414761">
              <a:off x="9240277" y="4357155"/>
              <a:ext cx="317500" cy="264022"/>
            </a:xfrm>
            <a:prstGeom prst="rect">
              <a:avLst/>
            </a:prstGeom>
            <a:noFill/>
            <a:ln>
              <a:noFill/>
            </a:ln>
          </p:spPr>
        </p:pic>
        <p:pic>
          <p:nvPicPr>
            <p:cNvPr id="1415" name="Google Shape;1415;p149"/>
            <p:cNvPicPr preferRelativeResize="0"/>
            <p:nvPr/>
          </p:nvPicPr>
          <p:blipFill rotWithShape="1">
            <a:blip r:embed="rId8">
              <a:alphaModFix/>
            </a:blip>
            <a:srcRect b="0" l="0" r="0" t="0"/>
            <a:stretch/>
          </p:blipFill>
          <p:spPr>
            <a:xfrm rot="-773726">
              <a:off x="10779060" y="3715468"/>
              <a:ext cx="317499" cy="264025"/>
            </a:xfrm>
            <a:prstGeom prst="rect">
              <a:avLst/>
            </a:prstGeom>
            <a:noFill/>
            <a:ln>
              <a:noFill/>
            </a:ln>
          </p:spPr>
        </p:pic>
        <p:pic>
          <p:nvPicPr>
            <p:cNvPr id="1416" name="Google Shape;1416;p149"/>
            <p:cNvPicPr preferRelativeResize="0"/>
            <p:nvPr/>
          </p:nvPicPr>
          <p:blipFill rotWithShape="1">
            <a:blip r:embed="rId5">
              <a:alphaModFix/>
            </a:blip>
            <a:srcRect b="0" l="0" r="0" t="0"/>
            <a:stretch/>
          </p:blipFill>
          <p:spPr>
            <a:xfrm>
              <a:off x="11782296" y="3665434"/>
              <a:ext cx="336460" cy="272920"/>
            </a:xfrm>
            <a:prstGeom prst="rect">
              <a:avLst/>
            </a:prstGeom>
            <a:noFill/>
            <a:ln>
              <a:noFill/>
            </a:ln>
          </p:spPr>
        </p:pic>
        <p:pic>
          <p:nvPicPr>
            <p:cNvPr id="1417" name="Google Shape;1417;p149"/>
            <p:cNvPicPr preferRelativeResize="0"/>
            <p:nvPr/>
          </p:nvPicPr>
          <p:blipFill rotWithShape="1">
            <a:blip r:embed="rId8">
              <a:alphaModFix/>
            </a:blip>
            <a:srcRect b="0" l="0" r="0" t="0"/>
            <a:stretch/>
          </p:blipFill>
          <p:spPr>
            <a:xfrm>
              <a:off x="11186201" y="3663404"/>
              <a:ext cx="317500" cy="264024"/>
            </a:xfrm>
            <a:prstGeom prst="rect">
              <a:avLst/>
            </a:prstGeom>
            <a:noFill/>
            <a:ln>
              <a:noFill/>
            </a:ln>
          </p:spPr>
        </p:pic>
        <p:pic>
          <p:nvPicPr>
            <p:cNvPr id="1418" name="Google Shape;1418;p149"/>
            <p:cNvPicPr preferRelativeResize="0"/>
            <p:nvPr/>
          </p:nvPicPr>
          <p:blipFill rotWithShape="1">
            <a:blip r:embed="rId8">
              <a:alphaModFix/>
            </a:blip>
            <a:srcRect b="0" l="0" r="0" t="0"/>
            <a:stretch/>
          </p:blipFill>
          <p:spPr>
            <a:xfrm>
              <a:off x="11586658" y="3660459"/>
              <a:ext cx="317500" cy="264024"/>
            </a:xfrm>
            <a:prstGeom prst="rect">
              <a:avLst/>
            </a:prstGeom>
            <a:noFill/>
            <a:ln>
              <a:noFill/>
            </a:ln>
          </p:spPr>
        </p:pic>
        <p:grpSp>
          <p:nvGrpSpPr>
            <p:cNvPr id="1419" name="Google Shape;1419;p149"/>
            <p:cNvGrpSpPr/>
            <p:nvPr/>
          </p:nvGrpSpPr>
          <p:grpSpPr>
            <a:xfrm rot="-2816906">
              <a:off x="6382596" y="4647019"/>
              <a:ext cx="1885245" cy="1009311"/>
              <a:chOff x="6167492" y="1932557"/>
              <a:chExt cx="2032493" cy="1088144"/>
            </a:xfrm>
          </p:grpSpPr>
          <p:pic>
            <p:nvPicPr>
              <p:cNvPr id="1420" name="Google Shape;1420;p149"/>
              <p:cNvPicPr preferRelativeResize="0"/>
              <p:nvPr/>
            </p:nvPicPr>
            <p:blipFill rotWithShape="1">
              <a:blip r:embed="rId7">
                <a:alphaModFix/>
              </a:blip>
              <a:srcRect b="0" l="0" r="0" t="0"/>
              <a:stretch/>
            </p:blipFill>
            <p:spPr>
              <a:xfrm rot="-9399452">
                <a:off x="6430014" y="2088753"/>
                <a:ext cx="344743" cy="284792"/>
              </a:xfrm>
              <a:prstGeom prst="rect">
                <a:avLst/>
              </a:prstGeom>
              <a:noFill/>
              <a:ln>
                <a:noFill/>
              </a:ln>
            </p:spPr>
          </p:pic>
          <p:pic>
            <p:nvPicPr>
              <p:cNvPr id="1421" name="Google Shape;1421;p149"/>
              <p:cNvPicPr preferRelativeResize="0"/>
              <p:nvPr/>
            </p:nvPicPr>
            <p:blipFill rotWithShape="1">
              <a:blip r:embed="rId6">
                <a:alphaModFix/>
              </a:blip>
              <a:srcRect b="0" l="0" r="0" t="0"/>
              <a:stretch/>
            </p:blipFill>
            <p:spPr>
              <a:xfrm rot="-9420008">
                <a:off x="6214375" y="1990580"/>
                <a:ext cx="360752" cy="313383"/>
              </a:xfrm>
              <a:prstGeom prst="rect">
                <a:avLst/>
              </a:prstGeom>
              <a:noFill/>
              <a:ln>
                <a:noFill/>
              </a:ln>
            </p:spPr>
          </p:pic>
          <p:pic>
            <p:nvPicPr>
              <p:cNvPr id="1422" name="Google Shape;1422;p149"/>
              <p:cNvPicPr preferRelativeResize="0"/>
              <p:nvPr/>
            </p:nvPicPr>
            <p:blipFill rotWithShape="1">
              <a:blip r:embed="rId5">
                <a:alphaModFix/>
              </a:blip>
              <a:srcRect b="0" l="0" r="0" t="0"/>
              <a:stretch/>
            </p:blipFill>
            <p:spPr>
              <a:xfrm rot="-9399430">
                <a:off x="7214653" y="2425222"/>
                <a:ext cx="362742" cy="294239"/>
              </a:xfrm>
              <a:prstGeom prst="rect">
                <a:avLst/>
              </a:prstGeom>
              <a:noFill/>
              <a:ln>
                <a:noFill/>
              </a:ln>
            </p:spPr>
          </p:pic>
          <p:pic>
            <p:nvPicPr>
              <p:cNvPr id="1423" name="Google Shape;1423;p149"/>
              <p:cNvPicPr preferRelativeResize="0"/>
              <p:nvPr/>
            </p:nvPicPr>
            <p:blipFill rotWithShape="1">
              <a:blip r:embed="rId8">
                <a:alphaModFix/>
              </a:blip>
              <a:srcRect b="0" l="0" r="0" t="0"/>
              <a:stretch/>
            </p:blipFill>
            <p:spPr>
              <a:xfrm rot="-9399453">
                <a:off x="7415817" y="2516939"/>
                <a:ext cx="342303" cy="284645"/>
              </a:xfrm>
              <a:prstGeom prst="rect">
                <a:avLst/>
              </a:prstGeom>
              <a:noFill/>
              <a:ln>
                <a:noFill/>
              </a:ln>
            </p:spPr>
          </p:pic>
          <p:pic>
            <p:nvPicPr>
              <p:cNvPr id="1424" name="Google Shape;1424;p149"/>
              <p:cNvPicPr preferRelativeResize="0"/>
              <p:nvPr/>
            </p:nvPicPr>
            <p:blipFill rotWithShape="1">
              <a:blip r:embed="rId5">
                <a:alphaModFix/>
              </a:blip>
              <a:srcRect b="0" l="0" r="0" t="0"/>
              <a:stretch/>
            </p:blipFill>
            <p:spPr>
              <a:xfrm rot="-9399430">
                <a:off x="7606575" y="2589785"/>
                <a:ext cx="362742" cy="294239"/>
              </a:xfrm>
              <a:prstGeom prst="rect">
                <a:avLst/>
              </a:prstGeom>
              <a:noFill/>
              <a:ln>
                <a:noFill/>
              </a:ln>
            </p:spPr>
          </p:pic>
          <p:pic>
            <p:nvPicPr>
              <p:cNvPr id="1425" name="Google Shape;1425;p149"/>
              <p:cNvPicPr preferRelativeResize="0"/>
              <p:nvPr/>
            </p:nvPicPr>
            <p:blipFill rotWithShape="1">
              <a:blip r:embed="rId7">
                <a:alphaModFix/>
              </a:blip>
              <a:srcRect b="0" l="0" r="0" t="0"/>
              <a:stretch/>
            </p:blipFill>
            <p:spPr>
              <a:xfrm rot="-9399452">
                <a:off x="7812929" y="2679266"/>
                <a:ext cx="344743" cy="284792"/>
              </a:xfrm>
              <a:prstGeom prst="rect">
                <a:avLst/>
              </a:prstGeom>
              <a:noFill/>
              <a:ln>
                <a:noFill/>
              </a:ln>
            </p:spPr>
          </p:pic>
        </p:grpSp>
        <p:pic>
          <p:nvPicPr>
            <p:cNvPr id="1426" name="Google Shape;1426;p149"/>
            <p:cNvPicPr preferRelativeResize="0"/>
            <p:nvPr/>
          </p:nvPicPr>
          <p:blipFill rotWithShape="1">
            <a:blip r:embed="rId8">
              <a:alphaModFix/>
            </a:blip>
            <a:srcRect b="0" l="0" r="0" t="0"/>
            <a:stretch/>
          </p:blipFill>
          <p:spPr>
            <a:xfrm rot="9383551">
              <a:off x="7181597" y="5015658"/>
              <a:ext cx="317501" cy="264021"/>
            </a:xfrm>
            <a:prstGeom prst="rect">
              <a:avLst/>
            </a:prstGeom>
            <a:noFill/>
            <a:ln>
              <a:noFill/>
            </a:ln>
          </p:spPr>
        </p:pic>
        <p:pic>
          <p:nvPicPr>
            <p:cNvPr id="1427" name="Google Shape;1427;p149"/>
            <p:cNvPicPr preferRelativeResize="0"/>
            <p:nvPr/>
          </p:nvPicPr>
          <p:blipFill rotWithShape="1">
            <a:blip r:embed="rId3">
              <a:alphaModFix/>
            </a:blip>
            <a:srcRect b="0" l="0" r="0" t="0"/>
            <a:stretch/>
          </p:blipFill>
          <p:spPr>
            <a:xfrm rot="1343459">
              <a:off x="7201390" y="1802453"/>
              <a:ext cx="1558151" cy="1211219"/>
            </a:xfrm>
            <a:prstGeom prst="rect">
              <a:avLst/>
            </a:prstGeom>
            <a:noFill/>
            <a:ln>
              <a:noFill/>
            </a:ln>
            <a:effectLst>
              <a:outerShdw blurRad="38100" rotWithShape="0" algn="tl" dir="2700000" dist="28575">
                <a:srgbClr val="000000">
                  <a:alpha val="40000"/>
                </a:srgbClr>
              </a:outerShdw>
            </a:effectLst>
          </p:spPr>
        </p:pic>
        <p:sp>
          <p:nvSpPr>
            <p:cNvPr id="1428" name="Google Shape;1428;p149"/>
            <p:cNvSpPr/>
            <p:nvPr/>
          </p:nvSpPr>
          <p:spPr>
            <a:xfrm rot="6857013">
              <a:off x="8218500" y="1000652"/>
              <a:ext cx="337019" cy="1336108"/>
            </a:xfrm>
            <a:prstGeom prst="upArrow">
              <a:avLst>
                <a:gd fmla="val 50000" name="adj1"/>
                <a:gd fmla="val 50000" name="adj2"/>
              </a:avLst>
            </a:prstGeom>
            <a:solidFill>
              <a:srgbClr val="FFA7F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1429" name="Google Shape;1429;p149"/>
            <p:cNvPicPr preferRelativeResize="0"/>
            <p:nvPr/>
          </p:nvPicPr>
          <p:blipFill rotWithShape="1">
            <a:blip r:embed="rId7">
              <a:alphaModFix/>
            </a:blip>
            <a:srcRect b="0" l="0" r="0" t="0"/>
            <a:stretch/>
          </p:blipFill>
          <p:spPr>
            <a:xfrm rot="-9399449">
              <a:off x="6712312" y="1725509"/>
              <a:ext cx="319763" cy="264158"/>
            </a:xfrm>
            <a:prstGeom prst="rect">
              <a:avLst/>
            </a:prstGeom>
            <a:noFill/>
            <a:ln>
              <a:noFill/>
            </a:ln>
          </p:spPr>
        </p:pic>
        <p:pic>
          <p:nvPicPr>
            <p:cNvPr id="1430" name="Google Shape;1430;p149"/>
            <p:cNvPicPr preferRelativeResize="0"/>
            <p:nvPr/>
          </p:nvPicPr>
          <p:blipFill rotWithShape="1">
            <a:blip r:embed="rId8">
              <a:alphaModFix/>
            </a:blip>
            <a:srcRect b="0" l="0" r="0" t="0"/>
            <a:stretch/>
          </p:blipFill>
          <p:spPr>
            <a:xfrm rot="-9399434">
              <a:off x="6886504" y="1806832"/>
              <a:ext cx="317500" cy="264024"/>
            </a:xfrm>
            <a:prstGeom prst="rect">
              <a:avLst/>
            </a:prstGeom>
            <a:noFill/>
            <a:ln>
              <a:noFill/>
            </a:ln>
          </p:spPr>
        </p:pic>
        <p:pic>
          <p:nvPicPr>
            <p:cNvPr id="1431" name="Google Shape;1431;p149"/>
            <p:cNvPicPr preferRelativeResize="0"/>
            <p:nvPr/>
          </p:nvPicPr>
          <p:blipFill rotWithShape="1">
            <a:blip r:embed="rId8">
              <a:alphaModFix/>
            </a:blip>
            <a:srcRect b="0" l="0" r="0" t="0"/>
            <a:stretch/>
          </p:blipFill>
          <p:spPr>
            <a:xfrm rot="-9399434">
              <a:off x="7255134" y="1964889"/>
              <a:ext cx="317500" cy="264024"/>
            </a:xfrm>
            <a:prstGeom prst="rect">
              <a:avLst/>
            </a:prstGeom>
            <a:noFill/>
            <a:ln>
              <a:noFill/>
            </a:ln>
          </p:spPr>
        </p:pic>
        <p:pic>
          <p:nvPicPr>
            <p:cNvPr id="1432" name="Google Shape;1432;p149"/>
            <p:cNvPicPr preferRelativeResize="0"/>
            <p:nvPr/>
          </p:nvPicPr>
          <p:blipFill rotWithShape="1">
            <a:blip r:embed="rId6">
              <a:alphaModFix/>
            </a:blip>
            <a:srcRect b="0" l="0" r="0" t="0"/>
            <a:stretch/>
          </p:blipFill>
          <p:spPr>
            <a:xfrm rot="-9420035">
              <a:off x="6512292" y="1634452"/>
              <a:ext cx="334616" cy="290676"/>
            </a:xfrm>
            <a:prstGeom prst="rect">
              <a:avLst/>
            </a:prstGeom>
            <a:noFill/>
            <a:ln>
              <a:noFill/>
            </a:ln>
          </p:spPr>
        </p:pic>
        <p:pic>
          <p:nvPicPr>
            <p:cNvPr id="1433" name="Google Shape;1433;p149"/>
            <p:cNvPicPr preferRelativeResize="0"/>
            <p:nvPr/>
          </p:nvPicPr>
          <p:blipFill rotWithShape="1">
            <a:blip r:embed="rId5">
              <a:alphaModFix/>
            </a:blip>
            <a:srcRect b="0" l="0" r="0" t="0"/>
            <a:stretch/>
          </p:blipFill>
          <p:spPr>
            <a:xfrm rot="-9399441">
              <a:off x="7062022" y="1875334"/>
              <a:ext cx="336462" cy="272920"/>
            </a:xfrm>
            <a:prstGeom prst="rect">
              <a:avLst/>
            </a:prstGeom>
            <a:noFill/>
            <a:ln>
              <a:noFill/>
            </a:ln>
          </p:spPr>
        </p:pic>
        <p:pic>
          <p:nvPicPr>
            <p:cNvPr id="1434" name="Google Shape;1434;p149"/>
            <p:cNvPicPr preferRelativeResize="0"/>
            <p:nvPr/>
          </p:nvPicPr>
          <p:blipFill rotWithShape="1">
            <a:blip r:embed="rId8">
              <a:alphaModFix/>
            </a:blip>
            <a:srcRect b="0" l="0" r="0" t="0"/>
            <a:stretch/>
          </p:blipFill>
          <p:spPr>
            <a:xfrm rot="-9399434">
              <a:off x="7626689" y="2122669"/>
              <a:ext cx="317500" cy="264024"/>
            </a:xfrm>
            <a:prstGeom prst="rect">
              <a:avLst/>
            </a:prstGeom>
            <a:noFill/>
            <a:ln>
              <a:noFill/>
            </a:ln>
          </p:spPr>
        </p:pic>
        <p:pic>
          <p:nvPicPr>
            <p:cNvPr id="1435" name="Google Shape;1435;p149"/>
            <p:cNvPicPr preferRelativeResize="0"/>
            <p:nvPr/>
          </p:nvPicPr>
          <p:blipFill rotWithShape="1">
            <a:blip r:embed="rId5">
              <a:alphaModFix/>
            </a:blip>
            <a:srcRect b="0" l="0" r="0" t="0"/>
            <a:stretch/>
          </p:blipFill>
          <p:spPr>
            <a:xfrm rot="-9399441">
              <a:off x="7433576" y="2033113"/>
              <a:ext cx="336462" cy="272920"/>
            </a:xfrm>
            <a:prstGeom prst="rect">
              <a:avLst/>
            </a:prstGeom>
            <a:noFill/>
            <a:ln>
              <a:noFill/>
            </a:ln>
          </p:spPr>
        </p:pic>
        <p:pic>
          <p:nvPicPr>
            <p:cNvPr id="1436" name="Google Shape;1436;p149"/>
            <p:cNvPicPr preferRelativeResize="0"/>
            <p:nvPr/>
          </p:nvPicPr>
          <p:blipFill rotWithShape="1">
            <a:blip r:embed="rId8">
              <a:alphaModFix/>
            </a:blip>
            <a:srcRect b="0" l="0" r="0" t="0"/>
            <a:stretch/>
          </p:blipFill>
          <p:spPr>
            <a:xfrm rot="-9399434">
              <a:off x="8550866" y="2511898"/>
              <a:ext cx="317500" cy="264024"/>
            </a:xfrm>
            <a:prstGeom prst="rect">
              <a:avLst/>
            </a:prstGeom>
            <a:noFill/>
            <a:ln>
              <a:noFill/>
            </a:ln>
          </p:spPr>
        </p:pic>
        <p:pic>
          <p:nvPicPr>
            <p:cNvPr id="1437" name="Google Shape;1437;p149"/>
            <p:cNvPicPr preferRelativeResize="0"/>
            <p:nvPr/>
          </p:nvPicPr>
          <p:blipFill rotWithShape="1">
            <a:blip r:embed="rId5">
              <a:alphaModFix/>
            </a:blip>
            <a:srcRect b="0" l="0" r="0" t="0"/>
            <a:stretch/>
          </p:blipFill>
          <p:spPr>
            <a:xfrm rot="-9399441">
              <a:off x="7803622" y="2190239"/>
              <a:ext cx="336462" cy="272920"/>
            </a:xfrm>
            <a:prstGeom prst="rect">
              <a:avLst/>
            </a:prstGeom>
            <a:noFill/>
            <a:ln>
              <a:noFill/>
            </a:ln>
          </p:spPr>
        </p:pic>
        <p:pic>
          <p:nvPicPr>
            <p:cNvPr id="1438" name="Google Shape;1438;p149"/>
            <p:cNvPicPr preferRelativeResize="0"/>
            <p:nvPr/>
          </p:nvPicPr>
          <p:blipFill rotWithShape="1">
            <a:blip r:embed="rId7">
              <a:alphaModFix/>
            </a:blip>
            <a:srcRect b="0" l="0" r="0" t="0"/>
            <a:stretch/>
          </p:blipFill>
          <p:spPr>
            <a:xfrm rot="-9399449">
              <a:off x="7995029" y="2273237"/>
              <a:ext cx="319763" cy="264158"/>
            </a:xfrm>
            <a:prstGeom prst="rect">
              <a:avLst/>
            </a:prstGeom>
            <a:noFill/>
            <a:ln>
              <a:noFill/>
            </a:ln>
          </p:spPr>
        </p:pic>
        <p:pic>
          <p:nvPicPr>
            <p:cNvPr id="1439" name="Google Shape;1439;p149"/>
            <p:cNvPicPr preferRelativeResize="0"/>
            <p:nvPr/>
          </p:nvPicPr>
          <p:blipFill rotWithShape="1">
            <a:blip r:embed="rId5">
              <a:alphaModFix/>
            </a:blip>
            <a:srcRect b="0" l="0" r="0" t="0"/>
            <a:stretch/>
          </p:blipFill>
          <p:spPr>
            <a:xfrm rot="-9399441">
              <a:off x="8174607" y="2345183"/>
              <a:ext cx="336462" cy="272920"/>
            </a:xfrm>
            <a:prstGeom prst="rect">
              <a:avLst/>
            </a:prstGeom>
            <a:noFill/>
            <a:ln>
              <a:noFill/>
            </a:ln>
          </p:spPr>
        </p:pic>
        <p:pic>
          <p:nvPicPr>
            <p:cNvPr id="1440" name="Google Shape;1440;p149"/>
            <p:cNvPicPr preferRelativeResize="0"/>
            <p:nvPr/>
          </p:nvPicPr>
          <p:blipFill rotWithShape="1">
            <a:blip r:embed="rId7">
              <a:alphaModFix/>
            </a:blip>
            <a:srcRect b="0" l="0" r="0" t="0"/>
            <a:stretch/>
          </p:blipFill>
          <p:spPr>
            <a:xfrm rot="-9399449">
              <a:off x="8366868" y="2427778"/>
              <a:ext cx="319763" cy="264158"/>
            </a:xfrm>
            <a:prstGeom prst="rect">
              <a:avLst/>
            </a:prstGeom>
            <a:noFill/>
            <a:ln>
              <a:noFill/>
            </a:ln>
          </p:spPr>
        </p:pic>
        <p:pic>
          <p:nvPicPr>
            <p:cNvPr id="1441" name="Google Shape;1441;p149"/>
            <p:cNvPicPr preferRelativeResize="0"/>
            <p:nvPr/>
          </p:nvPicPr>
          <p:blipFill rotWithShape="1">
            <a:blip r:embed="rId6">
              <a:alphaModFix/>
            </a:blip>
            <a:srcRect b="0" l="0" r="0" t="0"/>
            <a:stretch/>
          </p:blipFill>
          <p:spPr>
            <a:xfrm rot="-9420035">
              <a:off x="8918555" y="2667893"/>
              <a:ext cx="334616" cy="290676"/>
            </a:xfrm>
            <a:prstGeom prst="rect">
              <a:avLst/>
            </a:prstGeom>
            <a:noFill/>
            <a:ln>
              <a:noFill/>
            </a:ln>
          </p:spPr>
        </p:pic>
        <p:pic>
          <p:nvPicPr>
            <p:cNvPr id="1442" name="Google Shape;1442;p149"/>
            <p:cNvPicPr preferRelativeResize="0"/>
            <p:nvPr/>
          </p:nvPicPr>
          <p:blipFill rotWithShape="1">
            <a:blip r:embed="rId7">
              <a:alphaModFix/>
            </a:blip>
            <a:srcRect b="0" l="0" r="0" t="0"/>
            <a:stretch/>
          </p:blipFill>
          <p:spPr>
            <a:xfrm rot="-9399449">
              <a:off x="8738572" y="2591161"/>
              <a:ext cx="319763" cy="264158"/>
            </a:xfrm>
            <a:prstGeom prst="rect">
              <a:avLst/>
            </a:prstGeom>
            <a:noFill/>
            <a:ln>
              <a:noFill/>
            </a:ln>
          </p:spPr>
        </p:pic>
        <p:pic>
          <p:nvPicPr>
            <p:cNvPr id="1443" name="Google Shape;1443;p149"/>
            <p:cNvPicPr preferRelativeResize="0"/>
            <p:nvPr/>
          </p:nvPicPr>
          <p:blipFill rotWithShape="1">
            <a:blip r:embed="rId8">
              <a:alphaModFix/>
            </a:blip>
            <a:srcRect b="0" l="0" r="0" t="0"/>
            <a:stretch/>
          </p:blipFill>
          <p:spPr>
            <a:xfrm rot="-9399434">
              <a:off x="9301388" y="2840248"/>
              <a:ext cx="317500" cy="264024"/>
            </a:xfrm>
            <a:prstGeom prst="rect">
              <a:avLst/>
            </a:prstGeom>
            <a:noFill/>
            <a:ln>
              <a:noFill/>
            </a:ln>
          </p:spPr>
        </p:pic>
        <p:pic>
          <p:nvPicPr>
            <p:cNvPr id="1444" name="Google Shape;1444;p149"/>
            <p:cNvPicPr preferRelativeResize="0"/>
            <p:nvPr/>
          </p:nvPicPr>
          <p:blipFill rotWithShape="1">
            <a:blip r:embed="rId5">
              <a:alphaModFix/>
            </a:blip>
            <a:srcRect b="0" l="0" r="0" t="0"/>
            <a:stretch/>
          </p:blipFill>
          <p:spPr>
            <a:xfrm rot="-9399441">
              <a:off x="9669310" y="2997100"/>
              <a:ext cx="336462" cy="272920"/>
            </a:xfrm>
            <a:prstGeom prst="rect">
              <a:avLst/>
            </a:prstGeom>
            <a:noFill/>
            <a:ln>
              <a:noFill/>
            </a:ln>
          </p:spPr>
        </p:pic>
        <p:pic>
          <p:nvPicPr>
            <p:cNvPr id="1445" name="Google Shape;1445;p149"/>
            <p:cNvPicPr preferRelativeResize="0"/>
            <p:nvPr/>
          </p:nvPicPr>
          <p:blipFill rotWithShape="1">
            <a:blip r:embed="rId7">
              <a:alphaModFix/>
            </a:blip>
            <a:srcRect b="0" l="0" r="0" t="0"/>
            <a:stretch/>
          </p:blipFill>
          <p:spPr>
            <a:xfrm rot="-9399449">
              <a:off x="9117390" y="2756128"/>
              <a:ext cx="319763" cy="264158"/>
            </a:xfrm>
            <a:prstGeom prst="rect">
              <a:avLst/>
            </a:prstGeom>
            <a:noFill/>
            <a:ln>
              <a:noFill/>
            </a:ln>
          </p:spPr>
        </p:pic>
        <p:pic>
          <p:nvPicPr>
            <p:cNvPr id="1446" name="Google Shape;1446;p149"/>
            <p:cNvPicPr preferRelativeResize="0"/>
            <p:nvPr/>
          </p:nvPicPr>
          <p:blipFill rotWithShape="1">
            <a:blip r:embed="rId8">
              <a:alphaModFix/>
            </a:blip>
            <a:srcRect b="0" l="0" r="0" t="0"/>
            <a:stretch/>
          </p:blipFill>
          <p:spPr>
            <a:xfrm rot="-9399434">
              <a:off x="9485564" y="2926145"/>
              <a:ext cx="317500" cy="264024"/>
            </a:xfrm>
            <a:prstGeom prst="rect">
              <a:avLst/>
            </a:prstGeom>
            <a:noFill/>
            <a:ln>
              <a:noFill/>
            </a:ln>
          </p:spPr>
        </p:pic>
        <p:pic>
          <p:nvPicPr>
            <p:cNvPr id="1447" name="Google Shape;1447;p149"/>
            <p:cNvPicPr preferRelativeResize="0"/>
            <p:nvPr/>
          </p:nvPicPr>
          <p:blipFill rotWithShape="1">
            <a:blip r:embed="rId5">
              <a:alphaModFix/>
            </a:blip>
            <a:srcRect b="0" l="0" r="0" t="0"/>
            <a:stretch/>
          </p:blipFill>
          <p:spPr>
            <a:xfrm rot="-9399441">
              <a:off x="9863041" y="3074002"/>
              <a:ext cx="336462" cy="272920"/>
            </a:xfrm>
            <a:prstGeom prst="rect">
              <a:avLst/>
            </a:prstGeom>
            <a:noFill/>
            <a:ln>
              <a:noFill/>
            </a:ln>
          </p:spPr>
        </p:pic>
        <p:pic>
          <p:nvPicPr>
            <p:cNvPr id="1448" name="Google Shape;1448;p149"/>
            <p:cNvPicPr preferRelativeResize="0"/>
            <p:nvPr/>
          </p:nvPicPr>
          <p:blipFill rotWithShape="1">
            <a:blip r:embed="rId6">
              <a:alphaModFix/>
            </a:blip>
            <a:srcRect b="0" l="0" r="0" t="0"/>
            <a:stretch/>
          </p:blipFill>
          <p:spPr>
            <a:xfrm rot="-9420035">
              <a:off x="10052089" y="3151624"/>
              <a:ext cx="334616" cy="290676"/>
            </a:xfrm>
            <a:prstGeom prst="rect">
              <a:avLst/>
            </a:prstGeom>
            <a:noFill/>
            <a:ln>
              <a:noFill/>
            </a:ln>
          </p:spPr>
        </p:pic>
        <p:pic>
          <p:nvPicPr>
            <p:cNvPr id="1449" name="Google Shape;1449;p149"/>
            <p:cNvPicPr preferRelativeResize="0"/>
            <p:nvPr/>
          </p:nvPicPr>
          <p:blipFill rotWithShape="1">
            <a:blip r:embed="rId6">
              <a:alphaModFix/>
            </a:blip>
            <a:srcRect b="0" l="0" r="0" t="0"/>
            <a:stretch/>
          </p:blipFill>
          <p:spPr>
            <a:xfrm rot="-9496114">
              <a:off x="10243347" y="3229123"/>
              <a:ext cx="334618" cy="290677"/>
            </a:xfrm>
            <a:prstGeom prst="rect">
              <a:avLst/>
            </a:prstGeom>
            <a:noFill/>
            <a:ln>
              <a:noFill/>
            </a:ln>
          </p:spPr>
        </p:pic>
        <p:pic>
          <p:nvPicPr>
            <p:cNvPr id="1450" name="Google Shape;1450;p149"/>
            <p:cNvPicPr preferRelativeResize="0"/>
            <p:nvPr/>
          </p:nvPicPr>
          <p:blipFill rotWithShape="1">
            <a:blip r:embed="rId7">
              <a:alphaModFix/>
            </a:blip>
            <a:srcRect b="0" l="0" r="0" t="0"/>
            <a:stretch/>
          </p:blipFill>
          <p:spPr>
            <a:xfrm rot="-9767606">
              <a:off x="10435981" y="3302505"/>
              <a:ext cx="319764" cy="264158"/>
            </a:xfrm>
            <a:prstGeom prst="rect">
              <a:avLst/>
            </a:prstGeom>
            <a:noFill/>
            <a:ln>
              <a:noFill/>
            </a:ln>
          </p:spPr>
        </p:pic>
        <p:pic>
          <p:nvPicPr>
            <p:cNvPr id="1451" name="Google Shape;1451;p149"/>
            <p:cNvPicPr preferRelativeResize="0"/>
            <p:nvPr/>
          </p:nvPicPr>
          <p:blipFill rotWithShape="1">
            <a:blip r:embed="rId7">
              <a:alphaModFix/>
            </a:blip>
            <a:srcRect b="0" l="0" r="0" t="0"/>
            <a:stretch/>
          </p:blipFill>
          <p:spPr>
            <a:xfrm rot="-9797145">
              <a:off x="10637723" y="3366290"/>
              <a:ext cx="319760" cy="264156"/>
            </a:xfrm>
            <a:prstGeom prst="rect">
              <a:avLst/>
            </a:prstGeom>
            <a:noFill/>
            <a:ln>
              <a:noFill/>
            </a:ln>
          </p:spPr>
        </p:pic>
        <p:pic>
          <p:nvPicPr>
            <p:cNvPr id="1452" name="Google Shape;1452;p149"/>
            <p:cNvPicPr preferRelativeResize="0"/>
            <p:nvPr/>
          </p:nvPicPr>
          <p:blipFill rotWithShape="1">
            <a:blip r:embed="rId5">
              <a:alphaModFix/>
            </a:blip>
            <a:srcRect b="0" l="0" r="0" t="0"/>
            <a:stretch/>
          </p:blipFill>
          <p:spPr>
            <a:xfrm rot="-10204934">
              <a:off x="10832176" y="3408357"/>
              <a:ext cx="336463" cy="272920"/>
            </a:xfrm>
            <a:prstGeom prst="rect">
              <a:avLst/>
            </a:prstGeom>
            <a:noFill/>
            <a:ln>
              <a:noFill/>
            </a:ln>
          </p:spPr>
        </p:pic>
        <p:pic>
          <p:nvPicPr>
            <p:cNvPr id="1453" name="Google Shape;1453;p149"/>
            <p:cNvPicPr preferRelativeResize="0"/>
            <p:nvPr/>
          </p:nvPicPr>
          <p:blipFill rotWithShape="1">
            <a:blip r:embed="rId7">
              <a:alphaModFix/>
            </a:blip>
            <a:srcRect b="0" l="0" r="0" t="0"/>
            <a:stretch/>
          </p:blipFill>
          <p:spPr>
            <a:xfrm rot="10800000">
              <a:off x="11044167" y="3428552"/>
              <a:ext cx="319764" cy="264158"/>
            </a:xfrm>
            <a:prstGeom prst="rect">
              <a:avLst/>
            </a:prstGeom>
            <a:noFill/>
            <a:ln>
              <a:noFill/>
            </a:ln>
          </p:spPr>
        </p:pic>
        <p:pic>
          <p:nvPicPr>
            <p:cNvPr id="1454" name="Google Shape;1454;p149"/>
            <p:cNvPicPr preferRelativeResize="0"/>
            <p:nvPr/>
          </p:nvPicPr>
          <p:blipFill rotWithShape="1">
            <a:blip r:embed="rId6">
              <a:alphaModFix/>
            </a:blip>
            <a:srcRect b="0" l="0" r="0" t="0"/>
            <a:stretch/>
          </p:blipFill>
          <p:spPr>
            <a:xfrm rot="10779443">
              <a:off x="11649189" y="3420506"/>
              <a:ext cx="334614" cy="290677"/>
            </a:xfrm>
            <a:prstGeom prst="rect">
              <a:avLst/>
            </a:prstGeom>
            <a:noFill/>
            <a:ln>
              <a:noFill/>
            </a:ln>
          </p:spPr>
        </p:pic>
        <p:pic>
          <p:nvPicPr>
            <p:cNvPr id="1455" name="Google Shape;1455;p149"/>
            <p:cNvPicPr preferRelativeResize="0"/>
            <p:nvPr/>
          </p:nvPicPr>
          <p:blipFill rotWithShape="1">
            <a:blip r:embed="rId7">
              <a:alphaModFix/>
            </a:blip>
            <a:srcRect b="0" l="0" r="0" t="0"/>
            <a:stretch/>
          </p:blipFill>
          <p:spPr>
            <a:xfrm rot="10800000">
              <a:off x="11447860" y="3424768"/>
              <a:ext cx="319764" cy="264158"/>
            </a:xfrm>
            <a:prstGeom prst="rect">
              <a:avLst/>
            </a:prstGeom>
            <a:noFill/>
            <a:ln>
              <a:noFill/>
            </a:ln>
          </p:spPr>
        </p:pic>
        <p:pic>
          <p:nvPicPr>
            <p:cNvPr id="1456" name="Google Shape;1456;p149"/>
            <p:cNvPicPr preferRelativeResize="0"/>
            <p:nvPr/>
          </p:nvPicPr>
          <p:blipFill rotWithShape="1">
            <a:blip r:embed="rId6">
              <a:alphaModFix/>
            </a:blip>
            <a:srcRect b="0" l="0" r="0" t="0"/>
            <a:stretch/>
          </p:blipFill>
          <p:spPr>
            <a:xfrm rot="10779443">
              <a:off x="11245528" y="3420507"/>
              <a:ext cx="334614" cy="290677"/>
            </a:xfrm>
            <a:prstGeom prst="rect">
              <a:avLst/>
            </a:prstGeom>
            <a:noFill/>
            <a:ln>
              <a:noFill/>
            </a:ln>
          </p:spPr>
        </p:pic>
        <p:pic>
          <p:nvPicPr>
            <p:cNvPr id="1457" name="Google Shape;1457;p149"/>
            <p:cNvPicPr preferRelativeResize="0"/>
            <p:nvPr/>
          </p:nvPicPr>
          <p:blipFill rotWithShape="1">
            <a:blip r:embed="rId5">
              <a:alphaModFix/>
            </a:blip>
            <a:srcRect b="-15168" l="61654" r="0" t="0"/>
            <a:stretch/>
          </p:blipFill>
          <p:spPr>
            <a:xfrm rot="10800000">
              <a:off x="12062978" y="3381421"/>
              <a:ext cx="129022" cy="314308"/>
            </a:xfrm>
            <a:prstGeom prst="rect">
              <a:avLst/>
            </a:prstGeom>
            <a:noFill/>
            <a:ln>
              <a:noFill/>
            </a:ln>
          </p:spPr>
        </p:pic>
        <p:pic>
          <p:nvPicPr>
            <p:cNvPr id="1458" name="Google Shape;1458;p149"/>
            <p:cNvPicPr preferRelativeResize="0"/>
            <p:nvPr/>
          </p:nvPicPr>
          <p:blipFill rotWithShape="1">
            <a:blip r:embed="rId8">
              <a:alphaModFix/>
            </a:blip>
            <a:srcRect b="0" l="0" r="0" t="0"/>
            <a:stretch/>
          </p:blipFill>
          <p:spPr>
            <a:xfrm rot="10800000">
              <a:off x="11865168" y="3434587"/>
              <a:ext cx="317500" cy="264024"/>
            </a:xfrm>
            <a:prstGeom prst="rect">
              <a:avLst/>
            </a:prstGeom>
            <a:noFill/>
            <a:ln>
              <a:noFill/>
            </a:ln>
          </p:spPr>
        </p:pic>
        <p:pic>
          <p:nvPicPr>
            <p:cNvPr id="1459" name="Google Shape;1459;p149"/>
            <p:cNvPicPr preferRelativeResize="0"/>
            <p:nvPr/>
          </p:nvPicPr>
          <p:blipFill rotWithShape="1">
            <a:blip r:embed="rId7">
              <a:alphaModFix/>
            </a:blip>
            <a:srcRect b="0" l="0" r="0" t="0"/>
            <a:stretch/>
          </p:blipFill>
          <p:spPr>
            <a:xfrm rot="1464243">
              <a:off x="6919779" y="2066051"/>
              <a:ext cx="319761" cy="264157"/>
            </a:xfrm>
            <a:prstGeom prst="rect">
              <a:avLst/>
            </a:prstGeom>
            <a:noFill/>
            <a:ln>
              <a:noFill/>
            </a:ln>
          </p:spPr>
        </p:pic>
        <p:pic>
          <p:nvPicPr>
            <p:cNvPr id="1460" name="Google Shape;1460;p149"/>
            <p:cNvPicPr preferRelativeResize="0"/>
            <p:nvPr/>
          </p:nvPicPr>
          <p:blipFill rotWithShape="1">
            <a:blip r:embed="rId8">
              <a:alphaModFix/>
            </a:blip>
            <a:srcRect b="0" l="0" r="0" t="0"/>
            <a:stretch/>
          </p:blipFill>
          <p:spPr>
            <a:xfrm rot="1464248">
              <a:off x="6754971" y="1983712"/>
              <a:ext cx="317501" cy="264023"/>
            </a:xfrm>
            <a:prstGeom prst="rect">
              <a:avLst/>
            </a:prstGeom>
            <a:noFill/>
            <a:ln>
              <a:noFill/>
            </a:ln>
          </p:spPr>
        </p:pic>
        <p:pic>
          <p:nvPicPr>
            <p:cNvPr id="1461" name="Google Shape;1461;p149"/>
            <p:cNvPicPr preferRelativeResize="0"/>
            <p:nvPr/>
          </p:nvPicPr>
          <p:blipFill rotWithShape="1">
            <a:blip r:embed="rId5">
              <a:alphaModFix/>
            </a:blip>
            <a:srcRect b="0" l="0" r="0" t="0"/>
            <a:stretch/>
          </p:blipFill>
          <p:spPr>
            <a:xfrm rot="1464210">
              <a:off x="6555180" y="1900487"/>
              <a:ext cx="336460" cy="272921"/>
            </a:xfrm>
            <a:prstGeom prst="rect">
              <a:avLst/>
            </a:prstGeom>
            <a:noFill/>
            <a:ln>
              <a:noFill/>
            </a:ln>
          </p:spPr>
        </p:pic>
        <p:pic>
          <p:nvPicPr>
            <p:cNvPr id="1462" name="Google Shape;1462;p149"/>
            <p:cNvPicPr preferRelativeResize="0"/>
            <p:nvPr/>
          </p:nvPicPr>
          <p:blipFill rotWithShape="1">
            <a:blip r:embed="rId7">
              <a:alphaModFix/>
            </a:blip>
            <a:srcRect b="0" l="0" r="0" t="0"/>
            <a:stretch/>
          </p:blipFill>
          <p:spPr>
            <a:xfrm rot="1464243">
              <a:off x="7290302" y="2223832"/>
              <a:ext cx="319761" cy="264157"/>
            </a:xfrm>
            <a:prstGeom prst="rect">
              <a:avLst/>
            </a:prstGeom>
            <a:noFill/>
            <a:ln>
              <a:noFill/>
            </a:ln>
          </p:spPr>
        </p:pic>
        <p:pic>
          <p:nvPicPr>
            <p:cNvPr id="1463" name="Google Shape;1463;p149"/>
            <p:cNvPicPr preferRelativeResize="0"/>
            <p:nvPr/>
          </p:nvPicPr>
          <p:blipFill rotWithShape="1">
            <a:blip r:embed="rId6">
              <a:alphaModFix/>
            </a:blip>
            <a:srcRect b="0" l="0" r="0" t="0"/>
            <a:stretch/>
          </p:blipFill>
          <p:spPr>
            <a:xfrm rot="1443680">
              <a:off x="7110401" y="2132014"/>
              <a:ext cx="334615" cy="290680"/>
            </a:xfrm>
            <a:prstGeom prst="rect">
              <a:avLst/>
            </a:prstGeom>
            <a:noFill/>
            <a:ln>
              <a:noFill/>
            </a:ln>
          </p:spPr>
        </p:pic>
        <p:pic>
          <p:nvPicPr>
            <p:cNvPr id="1464" name="Google Shape;1464;p149"/>
            <p:cNvPicPr preferRelativeResize="0"/>
            <p:nvPr/>
          </p:nvPicPr>
          <p:blipFill rotWithShape="1">
            <a:blip r:embed="rId6">
              <a:alphaModFix/>
            </a:blip>
            <a:srcRect b="0" l="0" r="0" t="0"/>
            <a:stretch/>
          </p:blipFill>
          <p:spPr>
            <a:xfrm rot="1443680">
              <a:off x="7481539" y="2289885"/>
              <a:ext cx="334615" cy="290680"/>
            </a:xfrm>
            <a:prstGeom prst="rect">
              <a:avLst/>
            </a:prstGeom>
            <a:noFill/>
            <a:ln>
              <a:noFill/>
            </a:ln>
          </p:spPr>
        </p:pic>
        <p:pic>
          <p:nvPicPr>
            <p:cNvPr id="1465" name="Google Shape;1465;p149"/>
            <p:cNvPicPr preferRelativeResize="0"/>
            <p:nvPr/>
          </p:nvPicPr>
          <p:blipFill rotWithShape="1">
            <a:blip r:embed="rId7">
              <a:alphaModFix/>
            </a:blip>
            <a:srcRect b="0" l="0" r="0" t="0"/>
            <a:stretch/>
          </p:blipFill>
          <p:spPr>
            <a:xfrm rot="1464243">
              <a:off x="7662578" y="2375787"/>
              <a:ext cx="319761" cy="264157"/>
            </a:xfrm>
            <a:prstGeom prst="rect">
              <a:avLst/>
            </a:prstGeom>
            <a:noFill/>
            <a:ln>
              <a:noFill/>
            </a:ln>
          </p:spPr>
        </p:pic>
        <p:pic>
          <p:nvPicPr>
            <p:cNvPr id="1466" name="Google Shape;1466;p149"/>
            <p:cNvPicPr preferRelativeResize="0"/>
            <p:nvPr/>
          </p:nvPicPr>
          <p:blipFill rotWithShape="1">
            <a:blip r:embed="rId6">
              <a:alphaModFix/>
            </a:blip>
            <a:srcRect b="0" l="0" r="0" t="0"/>
            <a:stretch/>
          </p:blipFill>
          <p:spPr>
            <a:xfrm rot="1443680">
              <a:off x="7850908" y="2446595"/>
              <a:ext cx="334615" cy="290680"/>
            </a:xfrm>
            <a:prstGeom prst="rect">
              <a:avLst/>
            </a:prstGeom>
            <a:noFill/>
            <a:ln>
              <a:noFill/>
            </a:ln>
          </p:spPr>
        </p:pic>
        <p:pic>
          <p:nvPicPr>
            <p:cNvPr id="1467" name="Google Shape;1467;p149"/>
            <p:cNvPicPr preferRelativeResize="0"/>
            <p:nvPr/>
          </p:nvPicPr>
          <p:blipFill rotWithShape="1">
            <a:blip r:embed="rId8">
              <a:alphaModFix/>
            </a:blip>
            <a:srcRect b="0" l="0" r="0" t="0"/>
            <a:stretch/>
          </p:blipFill>
          <p:spPr>
            <a:xfrm rot="9383551">
              <a:off x="6826061" y="5163759"/>
              <a:ext cx="317501" cy="264021"/>
            </a:xfrm>
            <a:prstGeom prst="rect">
              <a:avLst/>
            </a:prstGeom>
            <a:noFill/>
            <a:ln>
              <a:noFill/>
            </a:ln>
          </p:spPr>
        </p:pic>
        <p:pic>
          <p:nvPicPr>
            <p:cNvPr id="1468" name="Google Shape;1468;p149"/>
            <p:cNvPicPr preferRelativeResize="0"/>
            <p:nvPr/>
          </p:nvPicPr>
          <p:blipFill rotWithShape="1">
            <a:blip r:embed="rId5">
              <a:alphaModFix/>
            </a:blip>
            <a:srcRect b="0" l="0" r="0" t="0"/>
            <a:stretch/>
          </p:blipFill>
          <p:spPr>
            <a:xfrm rot="9383540">
              <a:off x="6987741" y="5082599"/>
              <a:ext cx="336463" cy="272920"/>
            </a:xfrm>
            <a:prstGeom prst="rect">
              <a:avLst/>
            </a:prstGeom>
            <a:noFill/>
            <a:ln>
              <a:noFill/>
            </a:ln>
          </p:spPr>
        </p:pic>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3" name="Shape 1473"/>
        <p:cNvGrpSpPr/>
        <p:nvPr/>
      </p:nvGrpSpPr>
      <p:grpSpPr>
        <a:xfrm>
          <a:off x="0" y="0"/>
          <a:ext cx="0" cy="0"/>
          <a:chOff x="0" y="0"/>
          <a:chExt cx="0" cy="0"/>
        </a:xfrm>
      </p:grpSpPr>
      <p:sp>
        <p:nvSpPr>
          <p:cNvPr id="1474" name="Google Shape;1474;p150"/>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475" name="Google Shape;1475;p150"/>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Helicase: The DNA Unzipper</a:t>
            </a:r>
            <a:endParaRPr/>
          </a:p>
        </p:txBody>
      </p:sp>
      <p:sp>
        <p:nvSpPr>
          <p:cNvPr id="1476" name="Google Shape;1476;p150"/>
          <p:cNvSpPr txBox="1"/>
          <p:nvPr>
            <p:ph idx="2" type="body"/>
          </p:nvPr>
        </p:nvSpPr>
        <p:spPr>
          <a:xfrm>
            <a:off x="1318334" y="1247546"/>
            <a:ext cx="4543500" cy="31374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Helicase Function: </a:t>
            </a:r>
            <a:endParaRPr/>
          </a:p>
          <a:p>
            <a:pPr indent="-177800" lvl="1" marL="177800" rtl="0" algn="l">
              <a:lnSpc>
                <a:spcPct val="100000"/>
              </a:lnSpc>
              <a:spcBef>
                <a:spcPts val="500"/>
              </a:spcBef>
              <a:spcAft>
                <a:spcPts val="0"/>
              </a:spcAft>
              <a:buClr>
                <a:schemeClr val="dk1"/>
              </a:buClr>
              <a:buSzPts val="1400"/>
              <a:buChar char="○"/>
            </a:pPr>
            <a:r>
              <a:rPr lang="en"/>
              <a:t>Breaks the </a:t>
            </a:r>
            <a:r>
              <a:rPr b="1" lang="en">
                <a:solidFill>
                  <a:srgbClr val="D200B9"/>
                </a:solidFill>
              </a:rPr>
              <a:t>hydrogen bonds </a:t>
            </a:r>
            <a:r>
              <a:rPr lang="en"/>
              <a:t>between base pairs </a:t>
            </a:r>
            <a:endParaRPr/>
          </a:p>
          <a:p>
            <a:pPr indent="-177800" lvl="1" marL="177800" rtl="0" algn="l">
              <a:lnSpc>
                <a:spcPct val="100000"/>
              </a:lnSpc>
              <a:spcBef>
                <a:spcPts val="500"/>
              </a:spcBef>
              <a:spcAft>
                <a:spcPts val="0"/>
              </a:spcAft>
              <a:buClr>
                <a:schemeClr val="dk1"/>
              </a:buClr>
              <a:buSzPts val="1400"/>
              <a:buChar char="○"/>
            </a:pPr>
            <a:r>
              <a:rPr lang="en"/>
              <a:t>Separates the two DNA strands ("unzips" double helix) </a:t>
            </a:r>
            <a:endParaRPr/>
          </a:p>
          <a:p>
            <a:pPr indent="-177800" lvl="1" marL="177800" rtl="0" algn="l">
              <a:lnSpc>
                <a:spcPct val="100000"/>
              </a:lnSpc>
              <a:spcBef>
                <a:spcPts val="500"/>
              </a:spcBef>
              <a:spcAft>
                <a:spcPts val="0"/>
              </a:spcAft>
              <a:buClr>
                <a:schemeClr val="dk1"/>
              </a:buClr>
              <a:buSzPts val="1400"/>
              <a:buChar char="○"/>
            </a:pPr>
            <a:r>
              <a:rPr lang="en"/>
              <a:t>Creates the </a:t>
            </a:r>
            <a:r>
              <a:rPr b="1" lang="en">
                <a:solidFill>
                  <a:srgbClr val="D200B9"/>
                </a:solidFill>
              </a:rPr>
              <a:t>replication fork </a:t>
            </a:r>
            <a:r>
              <a:rPr lang="en"/>
              <a:t>where copying happens </a:t>
            </a:r>
            <a:endParaRPr/>
          </a:p>
          <a:p>
            <a:pPr indent="-177800" lvl="1" marL="177800" rtl="0" algn="l">
              <a:lnSpc>
                <a:spcPct val="100000"/>
              </a:lnSpc>
              <a:spcBef>
                <a:spcPts val="500"/>
              </a:spcBef>
              <a:spcAft>
                <a:spcPts val="0"/>
              </a:spcAft>
              <a:buClr>
                <a:schemeClr val="dk1"/>
              </a:buClr>
              <a:buSzPts val="1400"/>
              <a:buChar char="○"/>
            </a:pPr>
            <a:r>
              <a:rPr lang="en"/>
              <a:t>Moves along the DNA as replication continues </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Sketch &amp; label the following in your notebook: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DNA double helix before helicase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Helicase enzyme (draw as a circle or hexagon)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DNA strands are separating at the replication fork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Label: "hydrogen bonds broken," "replication fork," "</a:t>
            </a:r>
            <a:r>
              <a:rPr b="1" lang="en">
                <a:solidFill>
                  <a:srgbClr val="D200B9"/>
                </a:solidFill>
              </a:rPr>
              <a:t>template strands </a:t>
            </a:r>
            <a:r>
              <a:rPr lang="en"/>
              <a:t>exposed"</a:t>
            </a:r>
            <a:endParaRPr/>
          </a:p>
        </p:txBody>
      </p:sp>
      <p:grpSp>
        <p:nvGrpSpPr>
          <p:cNvPr id="1477" name="Google Shape;1477;p150"/>
          <p:cNvGrpSpPr/>
          <p:nvPr/>
        </p:nvGrpSpPr>
        <p:grpSpPr>
          <a:xfrm>
            <a:off x="5708023" y="1869649"/>
            <a:ext cx="3384076" cy="1946778"/>
            <a:chOff x="5935902" y="2534743"/>
            <a:chExt cx="4512101" cy="2595703"/>
          </a:xfrm>
        </p:grpSpPr>
        <p:grpSp>
          <p:nvGrpSpPr>
            <p:cNvPr id="1478" name="Google Shape;1478;p150"/>
            <p:cNvGrpSpPr/>
            <p:nvPr/>
          </p:nvGrpSpPr>
          <p:grpSpPr>
            <a:xfrm>
              <a:off x="5935902" y="2534743"/>
              <a:ext cx="4463295" cy="2595703"/>
              <a:chOff x="5935902" y="2534743"/>
              <a:chExt cx="4463295" cy="2595703"/>
            </a:xfrm>
          </p:grpSpPr>
          <p:pic>
            <p:nvPicPr>
              <p:cNvPr id="1479" name="Google Shape;1479;p150"/>
              <p:cNvPicPr preferRelativeResize="0"/>
              <p:nvPr/>
            </p:nvPicPr>
            <p:blipFill rotWithShape="1">
              <a:blip r:embed="rId3">
                <a:alphaModFix/>
              </a:blip>
              <a:srcRect b="0" l="0" r="0" t="0"/>
              <a:stretch/>
            </p:blipFill>
            <p:spPr>
              <a:xfrm>
                <a:off x="7004424" y="2804683"/>
                <a:ext cx="2273016" cy="2273016"/>
              </a:xfrm>
              <a:prstGeom prst="rect">
                <a:avLst/>
              </a:prstGeom>
              <a:noFill/>
              <a:ln>
                <a:noFill/>
              </a:ln>
            </p:spPr>
          </p:pic>
          <p:pic>
            <p:nvPicPr>
              <p:cNvPr id="1480" name="Google Shape;1480;p150"/>
              <p:cNvPicPr preferRelativeResize="0"/>
              <p:nvPr/>
            </p:nvPicPr>
            <p:blipFill rotWithShape="1">
              <a:blip r:embed="rId4">
                <a:alphaModFix/>
              </a:blip>
              <a:srcRect b="0" l="0" r="0" t="0"/>
              <a:stretch/>
            </p:blipFill>
            <p:spPr>
              <a:xfrm rot="-10019546">
                <a:off x="8457958" y="3582463"/>
                <a:ext cx="420896" cy="350001"/>
              </a:xfrm>
              <a:prstGeom prst="rect">
                <a:avLst/>
              </a:prstGeom>
              <a:noFill/>
              <a:ln>
                <a:noFill/>
              </a:ln>
            </p:spPr>
          </p:pic>
          <p:grpSp>
            <p:nvGrpSpPr>
              <p:cNvPr id="1481" name="Google Shape;1481;p150"/>
              <p:cNvGrpSpPr/>
              <p:nvPr/>
            </p:nvGrpSpPr>
            <p:grpSpPr>
              <a:xfrm rot="1278389">
                <a:off x="5917118" y="2985661"/>
                <a:ext cx="2552841" cy="376813"/>
                <a:chOff x="6391151" y="1772212"/>
                <a:chExt cx="2076078" cy="306441"/>
              </a:xfrm>
            </p:grpSpPr>
            <p:pic>
              <p:nvPicPr>
                <p:cNvPr id="1482" name="Google Shape;1482;p150"/>
                <p:cNvPicPr preferRelativeResize="0"/>
                <p:nvPr/>
              </p:nvPicPr>
              <p:blipFill rotWithShape="1">
                <a:blip r:embed="rId5">
                  <a:alphaModFix/>
                </a:blip>
                <a:srcRect b="0" l="0" r="0" t="0"/>
                <a:stretch/>
              </p:blipFill>
              <p:spPr>
                <a:xfrm rot="10800000">
                  <a:off x="6391151" y="1787426"/>
                  <a:ext cx="344741" cy="284793"/>
                </a:xfrm>
                <a:prstGeom prst="rect">
                  <a:avLst/>
                </a:prstGeom>
                <a:noFill/>
                <a:ln>
                  <a:noFill/>
                </a:ln>
              </p:spPr>
            </p:pic>
            <p:pic>
              <p:nvPicPr>
                <p:cNvPr id="1483" name="Google Shape;1483;p150"/>
                <p:cNvPicPr preferRelativeResize="0"/>
                <p:nvPr/>
              </p:nvPicPr>
              <p:blipFill rotWithShape="1">
                <a:blip r:embed="rId4">
                  <a:alphaModFix/>
                </a:blip>
                <a:srcRect b="0" l="0" r="0" t="0"/>
                <a:stretch/>
              </p:blipFill>
              <p:spPr>
                <a:xfrm rot="10800000">
                  <a:off x="6598393" y="1794004"/>
                  <a:ext cx="342299" cy="284649"/>
                </a:xfrm>
                <a:prstGeom prst="rect">
                  <a:avLst/>
                </a:prstGeom>
                <a:noFill/>
                <a:ln>
                  <a:noFill/>
                </a:ln>
              </p:spPr>
            </p:pic>
            <p:pic>
              <p:nvPicPr>
                <p:cNvPr id="1484" name="Google Shape;1484;p150"/>
                <p:cNvPicPr preferRelativeResize="0"/>
                <p:nvPr/>
              </p:nvPicPr>
              <p:blipFill rotWithShape="1">
                <a:blip r:embed="rId4">
                  <a:alphaModFix/>
                </a:blip>
                <a:srcRect b="0" l="0" r="0" t="0"/>
                <a:stretch/>
              </p:blipFill>
              <p:spPr>
                <a:xfrm rot="10800000">
                  <a:off x="7030808" y="1792991"/>
                  <a:ext cx="342299" cy="284649"/>
                </a:xfrm>
                <a:prstGeom prst="rect">
                  <a:avLst/>
                </a:prstGeom>
                <a:noFill/>
                <a:ln>
                  <a:noFill/>
                </a:ln>
              </p:spPr>
            </p:pic>
            <p:pic>
              <p:nvPicPr>
                <p:cNvPr id="1485" name="Google Shape;1485;p150"/>
                <p:cNvPicPr preferRelativeResize="0"/>
                <p:nvPr/>
              </p:nvPicPr>
              <p:blipFill rotWithShape="1">
                <a:blip r:embed="rId6">
                  <a:alphaModFix/>
                </a:blip>
                <a:srcRect b="0" l="0" r="0" t="0"/>
                <a:stretch/>
              </p:blipFill>
              <p:spPr>
                <a:xfrm rot="10800000">
                  <a:off x="6802458" y="1782393"/>
                  <a:ext cx="362744" cy="294241"/>
                </a:xfrm>
                <a:prstGeom prst="rect">
                  <a:avLst/>
                </a:prstGeom>
                <a:noFill/>
                <a:ln>
                  <a:noFill/>
                </a:ln>
              </p:spPr>
            </p:pic>
            <p:pic>
              <p:nvPicPr>
                <p:cNvPr id="1486" name="Google Shape;1486;p150"/>
                <p:cNvPicPr preferRelativeResize="0"/>
                <p:nvPr/>
              </p:nvPicPr>
              <p:blipFill rotWithShape="1">
                <a:blip r:embed="rId4">
                  <a:alphaModFix/>
                </a:blip>
                <a:srcRect b="0" l="0" r="0" t="0"/>
                <a:stretch/>
              </p:blipFill>
              <p:spPr>
                <a:xfrm rot="10800000">
                  <a:off x="7466000" y="1790452"/>
                  <a:ext cx="342299" cy="284649"/>
                </a:xfrm>
                <a:prstGeom prst="rect">
                  <a:avLst/>
                </a:prstGeom>
                <a:noFill/>
                <a:ln>
                  <a:noFill/>
                </a:ln>
              </p:spPr>
            </p:pic>
            <p:pic>
              <p:nvPicPr>
                <p:cNvPr id="1487" name="Google Shape;1487;p150"/>
                <p:cNvPicPr preferRelativeResize="0"/>
                <p:nvPr/>
              </p:nvPicPr>
              <p:blipFill rotWithShape="1">
                <a:blip r:embed="rId6">
                  <a:alphaModFix/>
                </a:blip>
                <a:srcRect b="0" l="0" r="0" t="0"/>
                <a:stretch/>
              </p:blipFill>
              <p:spPr>
                <a:xfrm rot="10800000">
                  <a:off x="7237650" y="1779854"/>
                  <a:ext cx="362744" cy="294241"/>
                </a:xfrm>
                <a:prstGeom prst="rect">
                  <a:avLst/>
                </a:prstGeom>
                <a:noFill/>
                <a:ln>
                  <a:noFill/>
                </a:ln>
              </p:spPr>
            </p:pic>
            <p:pic>
              <p:nvPicPr>
                <p:cNvPr id="1488" name="Google Shape;1488;p150"/>
                <p:cNvPicPr preferRelativeResize="0"/>
                <p:nvPr/>
              </p:nvPicPr>
              <p:blipFill rotWithShape="1">
                <a:blip r:embed="rId6">
                  <a:alphaModFix/>
                </a:blip>
                <a:srcRect b="0" l="0" r="0" t="0"/>
                <a:stretch/>
              </p:blipFill>
              <p:spPr>
                <a:xfrm rot="10800000">
                  <a:off x="7671068" y="1777313"/>
                  <a:ext cx="362744" cy="294241"/>
                </a:xfrm>
                <a:prstGeom prst="rect">
                  <a:avLst/>
                </a:prstGeom>
                <a:noFill/>
                <a:ln>
                  <a:noFill/>
                </a:ln>
              </p:spPr>
            </p:pic>
            <p:pic>
              <p:nvPicPr>
                <p:cNvPr id="1489" name="Google Shape;1489;p150"/>
                <p:cNvPicPr preferRelativeResize="0"/>
                <p:nvPr/>
              </p:nvPicPr>
              <p:blipFill rotWithShape="1">
                <a:blip r:embed="rId5">
                  <a:alphaModFix/>
                </a:blip>
                <a:srcRect b="0" l="0" r="0" t="0"/>
                <a:stretch/>
              </p:blipFill>
              <p:spPr>
                <a:xfrm rot="10800000">
                  <a:off x="7894855" y="1781659"/>
                  <a:ext cx="344741" cy="284793"/>
                </a:xfrm>
                <a:prstGeom prst="rect">
                  <a:avLst/>
                </a:prstGeom>
                <a:noFill/>
                <a:ln>
                  <a:noFill/>
                </a:ln>
              </p:spPr>
            </p:pic>
            <p:pic>
              <p:nvPicPr>
                <p:cNvPr id="1490" name="Google Shape;1490;p150"/>
                <p:cNvPicPr preferRelativeResize="0"/>
                <p:nvPr/>
              </p:nvPicPr>
              <p:blipFill rotWithShape="1">
                <a:blip r:embed="rId6">
                  <a:alphaModFix/>
                </a:blip>
                <a:srcRect b="0" l="0" r="0" t="0"/>
                <a:stretch/>
              </p:blipFill>
              <p:spPr>
                <a:xfrm rot="10800000">
                  <a:off x="8104485" y="1772212"/>
                  <a:ext cx="362744" cy="294241"/>
                </a:xfrm>
                <a:prstGeom prst="rect">
                  <a:avLst/>
                </a:prstGeom>
                <a:noFill/>
                <a:ln>
                  <a:noFill/>
                </a:ln>
              </p:spPr>
            </p:pic>
          </p:grpSp>
          <p:pic>
            <p:nvPicPr>
              <p:cNvPr id="1491" name="Google Shape;1491;p150"/>
              <p:cNvPicPr preferRelativeResize="0"/>
              <p:nvPr/>
            </p:nvPicPr>
            <p:blipFill rotWithShape="1">
              <a:blip r:embed="rId5">
                <a:alphaModFix/>
              </a:blip>
              <a:srcRect b="0" l="0" r="0" t="0"/>
              <a:stretch/>
            </p:blipFill>
            <p:spPr>
              <a:xfrm rot="-9337194">
                <a:off x="8206645" y="3478381"/>
                <a:ext cx="423896" cy="350178"/>
              </a:xfrm>
              <a:prstGeom prst="rect">
                <a:avLst/>
              </a:prstGeom>
              <a:noFill/>
              <a:ln>
                <a:noFill/>
              </a:ln>
            </p:spPr>
          </p:pic>
          <p:pic>
            <p:nvPicPr>
              <p:cNvPr id="1492" name="Google Shape;1492;p150"/>
              <p:cNvPicPr preferRelativeResize="0"/>
              <p:nvPr/>
            </p:nvPicPr>
            <p:blipFill rotWithShape="1">
              <a:blip r:embed="rId7">
                <a:alphaModFix/>
              </a:blip>
              <a:srcRect b="0" l="0" r="0" t="0"/>
              <a:stretch/>
            </p:blipFill>
            <p:spPr>
              <a:xfrm rot="10779416">
                <a:off x="8970151" y="3629997"/>
                <a:ext cx="443583" cy="385339"/>
              </a:xfrm>
              <a:prstGeom prst="rect">
                <a:avLst/>
              </a:prstGeom>
              <a:noFill/>
              <a:ln>
                <a:noFill/>
              </a:ln>
            </p:spPr>
          </p:pic>
          <p:pic>
            <p:nvPicPr>
              <p:cNvPr id="1493" name="Google Shape;1493;p150"/>
              <p:cNvPicPr preferRelativeResize="0"/>
              <p:nvPr/>
            </p:nvPicPr>
            <p:blipFill rotWithShape="1">
              <a:blip r:embed="rId5">
                <a:alphaModFix/>
              </a:blip>
              <a:srcRect b="0" l="0" r="0" t="0"/>
              <a:stretch/>
            </p:blipFill>
            <p:spPr>
              <a:xfrm rot="-10533542">
                <a:off x="8717794" y="3619195"/>
                <a:ext cx="423894" cy="350179"/>
              </a:xfrm>
              <a:prstGeom prst="rect">
                <a:avLst/>
              </a:prstGeom>
              <a:noFill/>
              <a:ln>
                <a:noFill/>
              </a:ln>
            </p:spPr>
          </p:pic>
          <p:pic>
            <p:nvPicPr>
              <p:cNvPr id="1494" name="Google Shape;1494;p150"/>
              <p:cNvPicPr preferRelativeResize="0"/>
              <p:nvPr/>
            </p:nvPicPr>
            <p:blipFill rotWithShape="1">
              <a:blip r:embed="rId4">
                <a:alphaModFix/>
              </a:blip>
              <a:srcRect b="0" l="0" r="0" t="0"/>
              <a:stretch/>
            </p:blipFill>
            <p:spPr>
              <a:xfrm rot="10800000">
                <a:off x="9520576" y="3644640"/>
                <a:ext cx="420894" cy="350002"/>
              </a:xfrm>
              <a:prstGeom prst="rect">
                <a:avLst/>
              </a:prstGeom>
              <a:noFill/>
              <a:ln>
                <a:noFill/>
              </a:ln>
            </p:spPr>
          </p:pic>
          <p:pic>
            <p:nvPicPr>
              <p:cNvPr id="1495" name="Google Shape;1495;p150"/>
              <p:cNvPicPr preferRelativeResize="0"/>
              <p:nvPr/>
            </p:nvPicPr>
            <p:blipFill rotWithShape="1">
              <a:blip r:embed="rId5">
                <a:alphaModFix/>
              </a:blip>
              <a:srcRect b="0" l="0" r="0" t="0"/>
              <a:stretch/>
            </p:blipFill>
            <p:spPr>
              <a:xfrm rot="10800000">
                <a:off x="9252348" y="3638295"/>
                <a:ext cx="423895" cy="350181"/>
              </a:xfrm>
              <a:prstGeom prst="rect">
                <a:avLst/>
              </a:prstGeom>
              <a:noFill/>
              <a:ln>
                <a:noFill/>
              </a:ln>
            </p:spPr>
          </p:pic>
          <p:pic>
            <p:nvPicPr>
              <p:cNvPr id="1496" name="Google Shape;1496;p150"/>
              <p:cNvPicPr preferRelativeResize="0"/>
              <p:nvPr/>
            </p:nvPicPr>
            <p:blipFill rotWithShape="1">
              <a:blip r:embed="rId4">
                <a:alphaModFix/>
              </a:blip>
              <a:srcRect b="0" l="0" r="0" t="0"/>
              <a:stretch/>
            </p:blipFill>
            <p:spPr>
              <a:xfrm rot="10800000">
                <a:off x="9789865" y="3652449"/>
                <a:ext cx="420894" cy="350002"/>
              </a:xfrm>
              <a:prstGeom prst="rect">
                <a:avLst/>
              </a:prstGeom>
              <a:noFill/>
              <a:ln>
                <a:noFill/>
              </a:ln>
            </p:spPr>
          </p:pic>
          <p:grpSp>
            <p:nvGrpSpPr>
              <p:cNvPr id="1497" name="Google Shape;1497;p150"/>
              <p:cNvGrpSpPr/>
              <p:nvPr/>
            </p:nvGrpSpPr>
            <p:grpSpPr>
              <a:xfrm rot="-955840">
                <a:off x="6020923" y="4393056"/>
                <a:ext cx="2556726" cy="394080"/>
                <a:chOff x="6545092" y="2000301"/>
                <a:chExt cx="2079274" cy="320488"/>
              </a:xfrm>
            </p:grpSpPr>
            <p:pic>
              <p:nvPicPr>
                <p:cNvPr id="1498" name="Google Shape;1498;p150"/>
                <p:cNvPicPr preferRelativeResize="0"/>
                <p:nvPr/>
              </p:nvPicPr>
              <p:blipFill rotWithShape="1">
                <a:blip r:embed="rId5">
                  <a:alphaModFix/>
                </a:blip>
                <a:srcRect b="0" l="0" r="0" t="0"/>
                <a:stretch/>
              </p:blipFill>
              <p:spPr>
                <a:xfrm>
                  <a:off x="7188284" y="2021848"/>
                  <a:ext cx="324076" cy="284793"/>
                </a:xfrm>
                <a:prstGeom prst="rect">
                  <a:avLst/>
                </a:prstGeom>
                <a:noFill/>
                <a:ln>
                  <a:noFill/>
                </a:ln>
              </p:spPr>
            </p:pic>
            <p:pic>
              <p:nvPicPr>
                <p:cNvPr id="1499" name="Google Shape;1499;p150"/>
                <p:cNvPicPr preferRelativeResize="0"/>
                <p:nvPr/>
              </p:nvPicPr>
              <p:blipFill rotWithShape="1">
                <a:blip r:embed="rId5">
                  <a:alphaModFix/>
                </a:blip>
                <a:srcRect b="0" l="0" r="0" t="0"/>
                <a:stretch/>
              </p:blipFill>
              <p:spPr>
                <a:xfrm>
                  <a:off x="6757633" y="2029730"/>
                  <a:ext cx="324076" cy="284793"/>
                </a:xfrm>
                <a:prstGeom prst="rect">
                  <a:avLst/>
                </a:prstGeom>
                <a:noFill/>
                <a:ln>
                  <a:noFill/>
                </a:ln>
              </p:spPr>
            </p:pic>
            <p:pic>
              <p:nvPicPr>
                <p:cNvPr id="1500" name="Google Shape;1500;p150"/>
                <p:cNvPicPr preferRelativeResize="0"/>
                <p:nvPr/>
              </p:nvPicPr>
              <p:blipFill rotWithShape="1">
                <a:blip r:embed="rId4">
                  <a:alphaModFix/>
                </a:blip>
                <a:srcRect b="0" l="0" r="0" t="0"/>
                <a:stretch/>
              </p:blipFill>
              <p:spPr>
                <a:xfrm>
                  <a:off x="6545092" y="2017767"/>
                  <a:ext cx="321783" cy="284649"/>
                </a:xfrm>
                <a:prstGeom prst="rect">
                  <a:avLst/>
                </a:prstGeom>
                <a:noFill/>
                <a:ln>
                  <a:noFill/>
                </a:ln>
              </p:spPr>
            </p:pic>
            <p:pic>
              <p:nvPicPr>
                <p:cNvPr id="1501" name="Google Shape;1501;p150"/>
                <p:cNvPicPr preferRelativeResize="0"/>
                <p:nvPr/>
              </p:nvPicPr>
              <p:blipFill rotWithShape="1">
                <a:blip r:embed="rId7">
                  <a:alphaModFix/>
                </a:blip>
                <a:srcRect b="0" l="0" r="0" t="0"/>
                <a:stretch/>
              </p:blipFill>
              <p:spPr>
                <a:xfrm rot="-20595">
                  <a:off x="6964356" y="2006394"/>
                  <a:ext cx="339127" cy="313382"/>
                </a:xfrm>
                <a:prstGeom prst="rect">
                  <a:avLst/>
                </a:prstGeom>
                <a:noFill/>
                <a:ln>
                  <a:noFill/>
                </a:ln>
              </p:spPr>
            </p:pic>
            <p:pic>
              <p:nvPicPr>
                <p:cNvPr id="1502" name="Google Shape;1502;p150"/>
                <p:cNvPicPr preferRelativeResize="0"/>
                <p:nvPr/>
              </p:nvPicPr>
              <p:blipFill rotWithShape="1">
                <a:blip r:embed="rId5">
                  <a:alphaModFix/>
                </a:blip>
                <a:srcRect b="0" l="0" r="0" t="0"/>
                <a:stretch/>
              </p:blipFill>
              <p:spPr>
                <a:xfrm>
                  <a:off x="7623476" y="2019309"/>
                  <a:ext cx="324076" cy="284793"/>
                </a:xfrm>
                <a:prstGeom prst="rect">
                  <a:avLst/>
                </a:prstGeom>
                <a:noFill/>
                <a:ln>
                  <a:noFill/>
                </a:ln>
              </p:spPr>
            </p:pic>
            <p:pic>
              <p:nvPicPr>
                <p:cNvPr id="1503" name="Google Shape;1503;p150"/>
                <p:cNvPicPr preferRelativeResize="0"/>
                <p:nvPr/>
              </p:nvPicPr>
              <p:blipFill rotWithShape="1">
                <a:blip r:embed="rId7">
                  <a:alphaModFix/>
                </a:blip>
                <a:srcRect b="0" l="0" r="0" t="0"/>
                <a:stretch/>
              </p:blipFill>
              <p:spPr>
                <a:xfrm rot="-20595">
                  <a:off x="7402088" y="2003855"/>
                  <a:ext cx="339127" cy="313382"/>
                </a:xfrm>
                <a:prstGeom prst="rect">
                  <a:avLst/>
                </a:prstGeom>
                <a:noFill/>
                <a:ln>
                  <a:noFill/>
                </a:ln>
              </p:spPr>
            </p:pic>
            <p:pic>
              <p:nvPicPr>
                <p:cNvPr id="1504" name="Google Shape;1504;p150"/>
                <p:cNvPicPr preferRelativeResize="0"/>
                <p:nvPr/>
              </p:nvPicPr>
              <p:blipFill rotWithShape="1">
                <a:blip r:embed="rId7">
                  <a:alphaModFix/>
                </a:blip>
                <a:srcRect b="0" l="0" r="0" t="0"/>
                <a:stretch/>
              </p:blipFill>
              <p:spPr>
                <a:xfrm rot="-20595">
                  <a:off x="7832966" y="2001314"/>
                  <a:ext cx="339127" cy="313382"/>
                </a:xfrm>
                <a:prstGeom prst="rect">
                  <a:avLst/>
                </a:prstGeom>
                <a:noFill/>
                <a:ln>
                  <a:noFill/>
                </a:ln>
              </p:spPr>
            </p:pic>
            <p:pic>
              <p:nvPicPr>
                <p:cNvPr id="1505" name="Google Shape;1505;p150"/>
                <p:cNvPicPr preferRelativeResize="0"/>
                <p:nvPr/>
              </p:nvPicPr>
              <p:blipFill rotWithShape="1">
                <a:blip r:embed="rId4">
                  <a:alphaModFix/>
                </a:blip>
                <a:srcRect b="0" l="0" r="0" t="0"/>
                <a:stretch/>
              </p:blipFill>
              <p:spPr>
                <a:xfrm>
                  <a:off x="8050230" y="2015544"/>
                  <a:ext cx="342299" cy="284649"/>
                </a:xfrm>
                <a:prstGeom prst="rect">
                  <a:avLst/>
                </a:prstGeom>
                <a:noFill/>
                <a:ln>
                  <a:noFill/>
                </a:ln>
              </p:spPr>
            </p:pic>
            <p:pic>
              <p:nvPicPr>
                <p:cNvPr id="1506" name="Google Shape;1506;p150"/>
                <p:cNvPicPr preferRelativeResize="0"/>
                <p:nvPr/>
              </p:nvPicPr>
              <p:blipFill rotWithShape="1">
                <a:blip r:embed="rId7">
                  <a:alphaModFix/>
                </a:blip>
                <a:srcRect b="0" l="0" r="0" t="0"/>
                <a:stretch/>
              </p:blipFill>
              <p:spPr>
                <a:xfrm rot="-20580">
                  <a:off x="8262677" y="2001837"/>
                  <a:ext cx="360754" cy="313382"/>
                </a:xfrm>
                <a:prstGeom prst="rect">
                  <a:avLst/>
                </a:prstGeom>
                <a:noFill/>
                <a:ln>
                  <a:noFill/>
                </a:ln>
              </p:spPr>
            </p:pic>
          </p:grpSp>
          <p:pic>
            <p:nvPicPr>
              <p:cNvPr id="1507" name="Google Shape;1507;p150"/>
              <p:cNvPicPr preferRelativeResize="0"/>
              <p:nvPr/>
            </p:nvPicPr>
            <p:blipFill rotWithShape="1">
              <a:blip r:embed="rId4">
                <a:alphaModFix/>
              </a:blip>
              <a:srcRect b="0" l="0" r="0" t="0"/>
              <a:stretch/>
            </p:blipFill>
            <p:spPr>
              <a:xfrm rot="-1530288">
                <a:off x="8347935" y="4032857"/>
                <a:ext cx="420894" cy="350003"/>
              </a:xfrm>
              <a:prstGeom prst="rect">
                <a:avLst/>
              </a:prstGeom>
              <a:noFill/>
              <a:ln>
                <a:noFill/>
              </a:ln>
            </p:spPr>
          </p:pic>
          <p:pic>
            <p:nvPicPr>
              <p:cNvPr id="1508" name="Google Shape;1508;p150"/>
              <p:cNvPicPr preferRelativeResize="0"/>
              <p:nvPr/>
            </p:nvPicPr>
            <p:blipFill rotWithShape="1">
              <a:blip r:embed="rId6">
                <a:alphaModFix/>
              </a:blip>
              <a:srcRect b="0" l="0" r="0" t="0"/>
              <a:stretch/>
            </p:blipFill>
            <p:spPr>
              <a:xfrm>
                <a:off x="9154916" y="3930651"/>
                <a:ext cx="446031" cy="361797"/>
              </a:xfrm>
              <a:prstGeom prst="rect">
                <a:avLst/>
              </a:prstGeom>
              <a:noFill/>
              <a:ln>
                <a:noFill/>
              </a:ln>
            </p:spPr>
          </p:pic>
          <p:pic>
            <p:nvPicPr>
              <p:cNvPr id="1509" name="Google Shape;1509;p150"/>
              <p:cNvPicPr preferRelativeResize="0"/>
              <p:nvPr/>
            </p:nvPicPr>
            <p:blipFill rotWithShape="1">
              <a:blip r:embed="rId5">
                <a:alphaModFix/>
              </a:blip>
              <a:srcRect b="0" l="0" r="0" t="0"/>
              <a:stretch/>
            </p:blipFill>
            <p:spPr>
              <a:xfrm rot="-878848">
                <a:off x="8598700" y="3961451"/>
                <a:ext cx="423892" cy="350182"/>
              </a:xfrm>
              <a:prstGeom prst="rect">
                <a:avLst/>
              </a:prstGeom>
              <a:noFill/>
              <a:ln>
                <a:noFill/>
              </a:ln>
            </p:spPr>
          </p:pic>
          <p:pic>
            <p:nvPicPr>
              <p:cNvPr id="1510" name="Google Shape;1510;p150"/>
              <p:cNvPicPr preferRelativeResize="0"/>
              <p:nvPr/>
            </p:nvPicPr>
            <p:blipFill rotWithShape="1">
              <a:blip r:embed="rId4">
                <a:alphaModFix/>
              </a:blip>
              <a:srcRect b="0" l="0" r="0" t="0"/>
              <a:stretch/>
            </p:blipFill>
            <p:spPr>
              <a:xfrm rot="-151065">
                <a:off x="8889922" y="3925212"/>
                <a:ext cx="420896" cy="350003"/>
              </a:xfrm>
              <a:prstGeom prst="rect">
                <a:avLst/>
              </a:prstGeom>
              <a:noFill/>
              <a:ln>
                <a:noFill/>
              </a:ln>
            </p:spPr>
          </p:pic>
          <p:pic>
            <p:nvPicPr>
              <p:cNvPr id="1511" name="Google Shape;1511;p150"/>
              <p:cNvPicPr preferRelativeResize="0"/>
              <p:nvPr/>
            </p:nvPicPr>
            <p:blipFill rotWithShape="1">
              <a:blip r:embed="rId5">
                <a:alphaModFix/>
              </a:blip>
              <a:srcRect b="0" l="0" r="0" t="0"/>
              <a:stretch/>
            </p:blipFill>
            <p:spPr>
              <a:xfrm>
                <a:off x="9707815" y="3944478"/>
                <a:ext cx="423895" cy="350181"/>
              </a:xfrm>
              <a:prstGeom prst="rect">
                <a:avLst/>
              </a:prstGeom>
              <a:noFill/>
              <a:ln>
                <a:noFill/>
              </a:ln>
            </p:spPr>
          </p:pic>
          <p:pic>
            <p:nvPicPr>
              <p:cNvPr id="1512" name="Google Shape;1512;p150"/>
              <p:cNvPicPr preferRelativeResize="0"/>
              <p:nvPr/>
            </p:nvPicPr>
            <p:blipFill rotWithShape="1">
              <a:blip r:embed="rId5">
                <a:alphaModFix/>
              </a:blip>
              <a:srcRect b="0" l="0" r="0" t="0"/>
              <a:stretch/>
            </p:blipFill>
            <p:spPr>
              <a:xfrm>
                <a:off x="9975302" y="3942072"/>
                <a:ext cx="423895" cy="350181"/>
              </a:xfrm>
              <a:prstGeom prst="rect">
                <a:avLst/>
              </a:prstGeom>
              <a:noFill/>
              <a:ln>
                <a:noFill/>
              </a:ln>
            </p:spPr>
          </p:pic>
          <p:pic>
            <p:nvPicPr>
              <p:cNvPr id="1513" name="Google Shape;1513;p150"/>
              <p:cNvPicPr preferRelativeResize="0"/>
              <p:nvPr/>
            </p:nvPicPr>
            <p:blipFill rotWithShape="1">
              <a:blip r:embed="rId4">
                <a:alphaModFix/>
              </a:blip>
              <a:srcRect b="0" l="0" r="0" t="0"/>
              <a:stretch/>
            </p:blipFill>
            <p:spPr>
              <a:xfrm>
                <a:off x="9436210" y="3932044"/>
                <a:ext cx="420894" cy="350002"/>
              </a:xfrm>
              <a:prstGeom prst="rect">
                <a:avLst/>
              </a:prstGeom>
              <a:noFill/>
              <a:ln>
                <a:noFill/>
              </a:ln>
            </p:spPr>
          </p:pic>
        </p:grpSp>
        <p:pic>
          <p:nvPicPr>
            <p:cNvPr id="1514" name="Google Shape;1514;p150"/>
            <p:cNvPicPr preferRelativeResize="0"/>
            <p:nvPr/>
          </p:nvPicPr>
          <p:blipFill rotWithShape="1">
            <a:blip r:embed="rId8">
              <a:alphaModFix/>
            </a:blip>
            <a:srcRect b="0" l="0" r="46355" t="0"/>
            <a:stretch/>
          </p:blipFill>
          <p:spPr>
            <a:xfrm>
              <a:off x="10032917" y="3360329"/>
              <a:ext cx="415087" cy="1181692"/>
            </a:xfrm>
            <a:prstGeom prst="rect">
              <a:avLst/>
            </a:prstGeom>
            <a:noFill/>
            <a:ln>
              <a:noFill/>
            </a:ln>
          </p:spPr>
        </p:pic>
      </p:grpSp>
      <p:pic>
        <p:nvPicPr>
          <p:cNvPr id="1515" name="Google Shape;1515;p150"/>
          <p:cNvPicPr preferRelativeResize="0"/>
          <p:nvPr/>
        </p:nvPicPr>
        <p:blipFill rotWithShape="1">
          <a:blip r:embed="rId9">
            <a:alphaModFix/>
          </a:blip>
          <a:srcRect b="0" l="0" r="0" t="0"/>
          <a:stretch/>
        </p:blipFill>
        <p:spPr>
          <a:xfrm>
            <a:off x="6046045" y="1757981"/>
            <a:ext cx="2495847" cy="1224814"/>
          </a:xfrm>
          <a:prstGeom prst="rect">
            <a:avLst/>
          </a:prstGeom>
          <a:noFill/>
          <a:ln>
            <a:noFill/>
          </a:ln>
        </p:spPr>
      </p:pic>
      <p:sp>
        <p:nvSpPr>
          <p:cNvPr id="1516" name="Google Shape;1516;p150"/>
          <p:cNvSpPr txBox="1"/>
          <p:nvPr/>
        </p:nvSpPr>
        <p:spPr>
          <a:xfrm>
            <a:off x="5465855" y="2488636"/>
            <a:ext cx="8316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Replication</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Fork</a:t>
            </a:r>
            <a:endParaRPr sz="1100"/>
          </a:p>
        </p:txBody>
      </p:sp>
      <p:sp>
        <p:nvSpPr>
          <p:cNvPr id="1517" name="Google Shape;1517;p150"/>
          <p:cNvSpPr txBox="1"/>
          <p:nvPr/>
        </p:nvSpPr>
        <p:spPr>
          <a:xfrm>
            <a:off x="8296495" y="1461320"/>
            <a:ext cx="7449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Hydrogen</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Bonds</a:t>
            </a:r>
            <a:endParaRPr sz="1100"/>
          </a:p>
        </p:txBody>
      </p:sp>
      <p:sp>
        <p:nvSpPr>
          <p:cNvPr id="1518" name="Google Shape;1518;p150"/>
          <p:cNvSpPr txBox="1"/>
          <p:nvPr/>
        </p:nvSpPr>
        <p:spPr>
          <a:xfrm>
            <a:off x="7057477" y="3776866"/>
            <a:ext cx="655500" cy="253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Helicase</a:t>
            </a:r>
            <a:endParaRPr sz="11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3" name="Shape 1523"/>
        <p:cNvGrpSpPr/>
        <p:nvPr/>
      </p:nvGrpSpPr>
      <p:grpSpPr>
        <a:xfrm>
          <a:off x="0" y="0"/>
          <a:ext cx="0" cy="0"/>
          <a:chOff x="0" y="0"/>
          <a:chExt cx="0" cy="0"/>
        </a:xfrm>
      </p:grpSpPr>
      <p:sp>
        <p:nvSpPr>
          <p:cNvPr id="1524" name="Google Shape;1524;p15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525" name="Google Shape;1525;p151"/>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DNA Polymerase: DNA Builder</a:t>
            </a:r>
            <a:endParaRPr/>
          </a:p>
        </p:txBody>
      </p:sp>
      <p:sp>
        <p:nvSpPr>
          <p:cNvPr id="1526" name="Google Shape;1526;p151"/>
          <p:cNvSpPr txBox="1"/>
          <p:nvPr>
            <p:ph idx="2" type="body"/>
          </p:nvPr>
        </p:nvSpPr>
        <p:spPr>
          <a:xfrm>
            <a:off x="1318334" y="1227130"/>
            <a:ext cx="7364100" cy="21696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DNA Polymerase Function</a:t>
            </a:r>
            <a:endParaRPr/>
          </a:p>
          <a:p>
            <a:pPr indent="-177800" lvl="1" marL="177800" rtl="0" algn="l">
              <a:lnSpc>
                <a:spcPct val="100000"/>
              </a:lnSpc>
              <a:spcBef>
                <a:spcPts val="500"/>
              </a:spcBef>
              <a:spcAft>
                <a:spcPts val="0"/>
              </a:spcAft>
              <a:buClr>
                <a:schemeClr val="dk1"/>
              </a:buClr>
              <a:buSzPts val="1400"/>
              <a:buChar char="○"/>
            </a:pPr>
            <a:r>
              <a:rPr lang="en"/>
              <a:t>Reads the template strand </a:t>
            </a:r>
            <a:endParaRPr/>
          </a:p>
          <a:p>
            <a:pPr indent="-177800" lvl="1" marL="177800" rtl="0" algn="l">
              <a:lnSpc>
                <a:spcPct val="100000"/>
              </a:lnSpc>
              <a:spcBef>
                <a:spcPts val="500"/>
              </a:spcBef>
              <a:spcAft>
                <a:spcPts val="0"/>
              </a:spcAft>
              <a:buClr>
                <a:schemeClr val="dk1"/>
              </a:buClr>
              <a:buSzPts val="1400"/>
              <a:buChar char="○"/>
            </a:pPr>
            <a:r>
              <a:rPr lang="en"/>
              <a:t>Adds new nucleotides following base pairing</a:t>
            </a:r>
            <a:endParaRPr/>
          </a:p>
          <a:p>
            <a:pPr indent="0" lvl="1" marL="0" rtl="0" algn="l">
              <a:lnSpc>
                <a:spcPct val="100000"/>
              </a:lnSpc>
              <a:spcBef>
                <a:spcPts val="0"/>
              </a:spcBef>
              <a:spcAft>
                <a:spcPts val="0"/>
              </a:spcAft>
              <a:buClr>
                <a:schemeClr val="dk1"/>
              </a:buClr>
              <a:buSzPts val="1400"/>
              <a:buNone/>
            </a:pPr>
            <a:r>
              <a:rPr lang="en"/>
              <a:t>     rules (A-T, G-C) </a:t>
            </a:r>
            <a:endParaRPr/>
          </a:p>
          <a:p>
            <a:pPr indent="-177800" lvl="1" marL="177800" rtl="0" algn="l">
              <a:lnSpc>
                <a:spcPct val="100000"/>
              </a:lnSpc>
              <a:spcBef>
                <a:spcPts val="500"/>
              </a:spcBef>
              <a:spcAft>
                <a:spcPts val="0"/>
              </a:spcAft>
              <a:buClr>
                <a:schemeClr val="dk1"/>
              </a:buClr>
              <a:buSzPts val="1400"/>
              <a:buChar char="○"/>
            </a:pPr>
            <a:r>
              <a:rPr lang="en"/>
              <a:t>Builds the new DNA strand one nucleotide at a time </a:t>
            </a:r>
            <a:endParaRPr/>
          </a:p>
          <a:p>
            <a:pPr indent="-177800" lvl="1" marL="177800" rtl="0" algn="l">
              <a:lnSpc>
                <a:spcPct val="100000"/>
              </a:lnSpc>
              <a:spcBef>
                <a:spcPts val="500"/>
              </a:spcBef>
              <a:spcAft>
                <a:spcPts val="0"/>
              </a:spcAft>
              <a:buClr>
                <a:schemeClr val="dk1"/>
              </a:buClr>
              <a:buSzPts val="1400"/>
              <a:buChar char="○"/>
            </a:pPr>
            <a:r>
              <a:rPr lang="en"/>
              <a:t>Checks for mistakes (</a:t>
            </a:r>
            <a:r>
              <a:rPr b="1" lang="en">
                <a:solidFill>
                  <a:srgbClr val="D200B9"/>
                </a:solidFill>
              </a:rPr>
              <a:t>proofreading</a:t>
            </a:r>
            <a:r>
              <a:rPr lang="en"/>
              <a:t>!) </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Sketch and label the following in your lab notebook: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Template strand (label with several bases: A, T, G, C)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DNA polymerase enzyme (draw as an oval or rectangle)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New strand being built with complementary bases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Arrow showing 5' to 3' direction of building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Label: "template strand," "new strand," "base pairing (A-T, G-C)," "5' to 3' synthesis"</a:t>
            </a:r>
            <a:endParaRPr/>
          </a:p>
        </p:txBody>
      </p:sp>
      <p:grpSp>
        <p:nvGrpSpPr>
          <p:cNvPr id="1527" name="Google Shape;1527;p151"/>
          <p:cNvGrpSpPr/>
          <p:nvPr/>
        </p:nvGrpSpPr>
        <p:grpSpPr>
          <a:xfrm>
            <a:off x="5603995" y="1073843"/>
            <a:ext cx="3540004" cy="2483132"/>
            <a:chOff x="7471994" y="1431790"/>
            <a:chExt cx="4720006" cy="3310843"/>
          </a:xfrm>
        </p:grpSpPr>
        <p:grpSp>
          <p:nvGrpSpPr>
            <p:cNvPr id="1528" name="Google Shape;1528;p151"/>
            <p:cNvGrpSpPr/>
            <p:nvPr/>
          </p:nvGrpSpPr>
          <p:grpSpPr>
            <a:xfrm>
              <a:off x="7760422" y="1894807"/>
              <a:ext cx="4344579" cy="2824741"/>
              <a:chOff x="6015092" y="1748583"/>
              <a:chExt cx="3438527" cy="2235648"/>
            </a:xfrm>
          </p:grpSpPr>
          <p:pic>
            <p:nvPicPr>
              <p:cNvPr id="1529" name="Google Shape;1529;p151"/>
              <p:cNvPicPr preferRelativeResize="0"/>
              <p:nvPr/>
            </p:nvPicPr>
            <p:blipFill rotWithShape="1">
              <a:blip r:embed="rId3">
                <a:alphaModFix/>
              </a:blip>
              <a:srcRect b="0" l="0" r="0" t="0"/>
              <a:stretch/>
            </p:blipFill>
            <p:spPr>
              <a:xfrm rot="1343462">
                <a:off x="6804900" y="2019308"/>
                <a:ext cx="1679863" cy="1305833"/>
              </a:xfrm>
              <a:prstGeom prst="rect">
                <a:avLst/>
              </a:prstGeom>
              <a:noFill/>
              <a:ln>
                <a:noFill/>
              </a:ln>
              <a:effectLst>
                <a:outerShdw blurRad="38100" rotWithShape="0" algn="tl" dir="2700000" dist="28575">
                  <a:srgbClr val="000000">
                    <a:alpha val="40000"/>
                  </a:srgbClr>
                </a:outerShdw>
              </a:effectLst>
            </p:spPr>
          </p:pic>
          <p:sp>
            <p:nvSpPr>
              <p:cNvPr id="1530" name="Google Shape;1530;p151"/>
              <p:cNvSpPr/>
              <p:nvPr/>
            </p:nvSpPr>
            <p:spPr>
              <a:xfrm rot="6856771">
                <a:off x="7085145" y="2802013"/>
                <a:ext cx="363337" cy="1440436"/>
              </a:xfrm>
              <a:prstGeom prst="upArrow">
                <a:avLst>
                  <a:gd fmla="val 50000" name="adj1"/>
                  <a:gd fmla="val 50000" name="adj2"/>
                </a:avLst>
              </a:prstGeom>
              <a:solidFill>
                <a:srgbClr val="FFA7F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1531" name="Google Shape;1531;p151"/>
              <p:cNvPicPr preferRelativeResize="0"/>
              <p:nvPr/>
            </p:nvPicPr>
            <p:blipFill rotWithShape="1">
              <a:blip r:embed="rId4">
                <a:alphaModFix/>
              </a:blip>
              <a:srcRect b="0" l="0" r="0" t="0"/>
              <a:stretch/>
            </p:blipFill>
            <p:spPr>
              <a:xfrm rot="-9399452">
                <a:off x="6277614" y="1936353"/>
                <a:ext cx="344743" cy="284792"/>
              </a:xfrm>
              <a:prstGeom prst="rect">
                <a:avLst/>
              </a:prstGeom>
              <a:noFill/>
              <a:ln>
                <a:noFill/>
              </a:ln>
            </p:spPr>
          </p:pic>
          <p:pic>
            <p:nvPicPr>
              <p:cNvPr id="1532" name="Google Shape;1532;p151"/>
              <p:cNvPicPr preferRelativeResize="0"/>
              <p:nvPr/>
            </p:nvPicPr>
            <p:blipFill rotWithShape="1">
              <a:blip r:embed="rId5">
                <a:alphaModFix/>
              </a:blip>
              <a:srcRect b="0" l="0" r="0" t="0"/>
              <a:stretch/>
            </p:blipFill>
            <p:spPr>
              <a:xfrm rot="-9399453">
                <a:off x="6465414" y="2024031"/>
                <a:ext cx="342303" cy="284645"/>
              </a:xfrm>
              <a:prstGeom prst="rect">
                <a:avLst/>
              </a:prstGeom>
              <a:noFill/>
              <a:ln>
                <a:noFill/>
              </a:ln>
            </p:spPr>
          </p:pic>
          <p:pic>
            <p:nvPicPr>
              <p:cNvPr id="1533" name="Google Shape;1533;p151"/>
              <p:cNvPicPr preferRelativeResize="0"/>
              <p:nvPr/>
            </p:nvPicPr>
            <p:blipFill rotWithShape="1">
              <a:blip r:embed="rId5">
                <a:alphaModFix/>
              </a:blip>
              <a:srcRect b="0" l="0" r="0" t="0"/>
              <a:stretch/>
            </p:blipFill>
            <p:spPr>
              <a:xfrm rot="-9399453">
                <a:off x="6862839" y="2194435"/>
                <a:ext cx="342303" cy="284645"/>
              </a:xfrm>
              <a:prstGeom prst="rect">
                <a:avLst/>
              </a:prstGeom>
              <a:noFill/>
              <a:ln>
                <a:noFill/>
              </a:ln>
            </p:spPr>
          </p:pic>
          <p:pic>
            <p:nvPicPr>
              <p:cNvPr id="1534" name="Google Shape;1534;p151"/>
              <p:cNvPicPr preferRelativeResize="0"/>
              <p:nvPr/>
            </p:nvPicPr>
            <p:blipFill rotWithShape="1">
              <a:blip r:embed="rId6">
                <a:alphaModFix/>
              </a:blip>
              <a:srcRect b="0" l="0" r="0" t="0"/>
              <a:stretch/>
            </p:blipFill>
            <p:spPr>
              <a:xfrm rot="-9420008">
                <a:off x="6061975" y="1838180"/>
                <a:ext cx="360752" cy="313383"/>
              </a:xfrm>
              <a:prstGeom prst="rect">
                <a:avLst/>
              </a:prstGeom>
              <a:noFill/>
              <a:ln>
                <a:noFill/>
              </a:ln>
            </p:spPr>
          </p:pic>
          <p:pic>
            <p:nvPicPr>
              <p:cNvPr id="1535" name="Google Shape;1535;p151"/>
              <p:cNvPicPr preferRelativeResize="0"/>
              <p:nvPr/>
            </p:nvPicPr>
            <p:blipFill rotWithShape="1">
              <a:blip r:embed="rId7">
                <a:alphaModFix/>
              </a:blip>
              <a:srcRect b="0" l="0" r="0" t="0"/>
              <a:stretch/>
            </p:blipFill>
            <p:spPr>
              <a:xfrm rot="-9399430">
                <a:off x="6654646" y="2097882"/>
                <a:ext cx="362742" cy="294239"/>
              </a:xfrm>
              <a:prstGeom prst="rect">
                <a:avLst/>
              </a:prstGeom>
              <a:noFill/>
              <a:ln>
                <a:noFill/>
              </a:ln>
            </p:spPr>
          </p:pic>
          <p:pic>
            <p:nvPicPr>
              <p:cNvPr id="1536" name="Google Shape;1536;p151"/>
              <p:cNvPicPr preferRelativeResize="0"/>
              <p:nvPr/>
            </p:nvPicPr>
            <p:blipFill rotWithShape="1">
              <a:blip r:embed="rId5">
                <a:alphaModFix/>
              </a:blip>
              <a:srcRect b="0" l="0" r="0" t="0"/>
              <a:stretch/>
            </p:blipFill>
            <p:spPr>
              <a:xfrm rot="-9399453">
                <a:off x="7263417" y="2364539"/>
                <a:ext cx="342303" cy="284645"/>
              </a:xfrm>
              <a:prstGeom prst="rect">
                <a:avLst/>
              </a:prstGeom>
              <a:noFill/>
              <a:ln>
                <a:noFill/>
              </a:ln>
            </p:spPr>
          </p:pic>
          <p:pic>
            <p:nvPicPr>
              <p:cNvPr id="1537" name="Google Shape;1537;p151"/>
              <p:cNvPicPr preferRelativeResize="0"/>
              <p:nvPr/>
            </p:nvPicPr>
            <p:blipFill rotWithShape="1">
              <a:blip r:embed="rId7">
                <a:alphaModFix/>
              </a:blip>
              <a:srcRect b="0" l="0" r="0" t="0"/>
              <a:stretch/>
            </p:blipFill>
            <p:spPr>
              <a:xfrm rot="-9399430">
                <a:off x="7055224" y="2267986"/>
                <a:ext cx="362742" cy="294239"/>
              </a:xfrm>
              <a:prstGeom prst="rect">
                <a:avLst/>
              </a:prstGeom>
              <a:noFill/>
              <a:ln>
                <a:noFill/>
              </a:ln>
            </p:spPr>
          </p:pic>
          <p:pic>
            <p:nvPicPr>
              <p:cNvPr id="1538" name="Google Shape;1538;p151"/>
              <p:cNvPicPr preferRelativeResize="0"/>
              <p:nvPr/>
            </p:nvPicPr>
            <p:blipFill rotWithShape="1">
              <a:blip r:embed="rId5">
                <a:alphaModFix/>
              </a:blip>
              <a:srcRect b="0" l="0" r="0" t="0"/>
              <a:stretch/>
            </p:blipFill>
            <p:spPr>
              <a:xfrm rot="-9399453">
                <a:off x="8259785" y="2784172"/>
                <a:ext cx="342303" cy="284645"/>
              </a:xfrm>
              <a:prstGeom prst="rect">
                <a:avLst/>
              </a:prstGeom>
              <a:noFill/>
              <a:ln>
                <a:noFill/>
              </a:ln>
            </p:spPr>
          </p:pic>
          <p:pic>
            <p:nvPicPr>
              <p:cNvPr id="1539" name="Google Shape;1539;p151"/>
              <p:cNvPicPr preferRelativeResize="0"/>
              <p:nvPr/>
            </p:nvPicPr>
            <p:blipFill rotWithShape="1">
              <a:blip r:embed="rId7">
                <a:alphaModFix/>
              </a:blip>
              <a:srcRect b="0" l="0" r="0" t="0"/>
              <a:stretch/>
            </p:blipFill>
            <p:spPr>
              <a:xfrm rot="-9399430">
                <a:off x="7454175" y="2437385"/>
                <a:ext cx="362742" cy="294239"/>
              </a:xfrm>
              <a:prstGeom prst="rect">
                <a:avLst/>
              </a:prstGeom>
              <a:noFill/>
              <a:ln>
                <a:noFill/>
              </a:ln>
            </p:spPr>
          </p:pic>
          <p:pic>
            <p:nvPicPr>
              <p:cNvPr id="1540" name="Google Shape;1540;p151"/>
              <p:cNvPicPr preferRelativeResize="0"/>
              <p:nvPr/>
            </p:nvPicPr>
            <p:blipFill rotWithShape="1">
              <a:blip r:embed="rId4">
                <a:alphaModFix/>
              </a:blip>
              <a:srcRect b="0" l="0" r="0" t="0"/>
              <a:stretch/>
            </p:blipFill>
            <p:spPr>
              <a:xfrm rot="-9399452">
                <a:off x="7660529" y="2526866"/>
                <a:ext cx="344743" cy="284792"/>
              </a:xfrm>
              <a:prstGeom prst="rect">
                <a:avLst/>
              </a:prstGeom>
              <a:noFill/>
              <a:ln>
                <a:noFill/>
              </a:ln>
            </p:spPr>
          </p:pic>
          <p:pic>
            <p:nvPicPr>
              <p:cNvPr id="1541" name="Google Shape;1541;p151"/>
              <p:cNvPicPr preferRelativeResize="0"/>
              <p:nvPr/>
            </p:nvPicPr>
            <p:blipFill rotWithShape="1">
              <a:blip r:embed="rId7">
                <a:alphaModFix/>
              </a:blip>
              <a:srcRect b="0" l="0" r="0" t="0"/>
              <a:stretch/>
            </p:blipFill>
            <p:spPr>
              <a:xfrm rot="-9399430">
                <a:off x="7854139" y="2604433"/>
                <a:ext cx="362742" cy="294239"/>
              </a:xfrm>
              <a:prstGeom prst="rect">
                <a:avLst/>
              </a:prstGeom>
              <a:noFill/>
              <a:ln>
                <a:noFill/>
              </a:ln>
            </p:spPr>
          </p:pic>
          <p:pic>
            <p:nvPicPr>
              <p:cNvPr id="1542" name="Google Shape;1542;p151"/>
              <p:cNvPicPr preferRelativeResize="0"/>
              <p:nvPr/>
            </p:nvPicPr>
            <p:blipFill rotWithShape="1">
              <a:blip r:embed="rId4">
                <a:alphaModFix/>
              </a:blip>
              <a:srcRect b="0" l="0" r="0" t="0"/>
              <a:stretch/>
            </p:blipFill>
            <p:spPr>
              <a:xfrm rot="-9399452">
                <a:off x="8061414" y="2693478"/>
                <a:ext cx="344743" cy="284792"/>
              </a:xfrm>
              <a:prstGeom prst="rect">
                <a:avLst/>
              </a:prstGeom>
              <a:noFill/>
              <a:ln>
                <a:noFill/>
              </a:ln>
            </p:spPr>
          </p:pic>
          <p:pic>
            <p:nvPicPr>
              <p:cNvPr id="1543" name="Google Shape;1543;p151"/>
              <p:cNvPicPr preferRelativeResize="0"/>
              <p:nvPr/>
            </p:nvPicPr>
            <p:blipFill rotWithShape="1">
              <a:blip r:embed="rId6">
                <a:alphaModFix/>
              </a:blip>
              <a:srcRect b="0" l="0" r="0" t="0"/>
              <a:stretch/>
            </p:blipFill>
            <p:spPr>
              <a:xfrm rot="-9420008">
                <a:off x="8656200" y="2952348"/>
                <a:ext cx="360752" cy="313383"/>
              </a:xfrm>
              <a:prstGeom prst="rect">
                <a:avLst/>
              </a:prstGeom>
              <a:noFill/>
              <a:ln>
                <a:noFill/>
              </a:ln>
            </p:spPr>
          </p:pic>
          <p:pic>
            <p:nvPicPr>
              <p:cNvPr id="1544" name="Google Shape;1544;p151"/>
              <p:cNvPicPr preferRelativeResize="0"/>
              <p:nvPr/>
            </p:nvPicPr>
            <p:blipFill rotWithShape="1">
              <a:blip r:embed="rId4">
                <a:alphaModFix/>
              </a:blip>
              <a:srcRect b="0" l="0" r="0" t="0"/>
              <a:stretch/>
            </p:blipFill>
            <p:spPr>
              <a:xfrm rot="-9399452">
                <a:off x="8462153" y="2869624"/>
                <a:ext cx="344743" cy="284792"/>
              </a:xfrm>
              <a:prstGeom prst="rect">
                <a:avLst/>
              </a:prstGeom>
              <a:noFill/>
              <a:ln>
                <a:noFill/>
              </a:ln>
            </p:spPr>
          </p:pic>
          <p:pic>
            <p:nvPicPr>
              <p:cNvPr id="1545" name="Google Shape;1545;p151"/>
              <p:cNvPicPr preferRelativeResize="0"/>
              <p:nvPr/>
            </p:nvPicPr>
            <p:blipFill rotWithShape="1">
              <a:blip r:embed="rId5">
                <a:alphaModFix/>
              </a:blip>
              <a:srcRect b="0" l="0" r="0" t="0"/>
              <a:stretch/>
            </p:blipFill>
            <p:spPr>
              <a:xfrm rot="-9399453">
                <a:off x="9068933" y="3138171"/>
                <a:ext cx="342303" cy="284645"/>
              </a:xfrm>
              <a:prstGeom prst="rect">
                <a:avLst/>
              </a:prstGeom>
              <a:noFill/>
              <a:ln>
                <a:noFill/>
              </a:ln>
            </p:spPr>
          </p:pic>
          <p:pic>
            <p:nvPicPr>
              <p:cNvPr id="1546" name="Google Shape;1546;p151"/>
              <p:cNvPicPr preferRelativeResize="0"/>
              <p:nvPr/>
            </p:nvPicPr>
            <p:blipFill rotWithShape="1">
              <a:blip r:embed="rId4">
                <a:alphaModFix/>
              </a:blip>
              <a:srcRect b="0" l="0" r="0" t="0"/>
              <a:stretch/>
            </p:blipFill>
            <p:spPr>
              <a:xfrm rot="-9399452">
                <a:off x="8870562" y="3047477"/>
                <a:ext cx="344743" cy="284792"/>
              </a:xfrm>
              <a:prstGeom prst="rect">
                <a:avLst/>
              </a:prstGeom>
              <a:noFill/>
              <a:ln>
                <a:noFill/>
              </a:ln>
            </p:spPr>
          </p:pic>
          <p:pic>
            <p:nvPicPr>
              <p:cNvPr id="1547" name="Google Shape;1547;p151"/>
              <p:cNvPicPr preferRelativeResize="0"/>
              <p:nvPr/>
            </p:nvPicPr>
            <p:blipFill rotWithShape="1">
              <a:blip r:embed="rId4">
                <a:alphaModFix/>
              </a:blip>
              <a:srcRect b="0" l="0" r="0" t="0"/>
              <a:stretch/>
            </p:blipFill>
            <p:spPr>
              <a:xfrm rot="1464214">
                <a:off x="6501291" y="2303495"/>
                <a:ext cx="344738" cy="284792"/>
              </a:xfrm>
              <a:prstGeom prst="rect">
                <a:avLst/>
              </a:prstGeom>
              <a:noFill/>
              <a:ln>
                <a:noFill/>
              </a:ln>
            </p:spPr>
          </p:pic>
          <p:pic>
            <p:nvPicPr>
              <p:cNvPr id="1548" name="Google Shape;1548;p151"/>
              <p:cNvPicPr preferRelativeResize="0"/>
              <p:nvPr/>
            </p:nvPicPr>
            <p:blipFill rotWithShape="1">
              <a:blip r:embed="rId5">
                <a:alphaModFix/>
              </a:blip>
              <a:srcRect b="0" l="0" r="0" t="0"/>
              <a:stretch/>
            </p:blipFill>
            <p:spPr>
              <a:xfrm rot="1464238">
                <a:off x="6323609" y="2214725"/>
                <a:ext cx="342300" cy="284650"/>
              </a:xfrm>
              <a:prstGeom prst="rect">
                <a:avLst/>
              </a:prstGeom>
              <a:noFill/>
              <a:ln>
                <a:noFill/>
              </a:ln>
            </p:spPr>
          </p:pic>
          <p:pic>
            <p:nvPicPr>
              <p:cNvPr id="1549" name="Google Shape;1549;p151"/>
              <p:cNvPicPr preferRelativeResize="0"/>
              <p:nvPr/>
            </p:nvPicPr>
            <p:blipFill rotWithShape="1">
              <a:blip r:embed="rId7">
                <a:alphaModFix/>
              </a:blip>
              <a:srcRect b="0" l="0" r="0" t="0"/>
              <a:stretch/>
            </p:blipFill>
            <p:spPr>
              <a:xfrm rot="1464213">
                <a:off x="6108212" y="2125000"/>
                <a:ext cx="362743" cy="294242"/>
              </a:xfrm>
              <a:prstGeom prst="rect">
                <a:avLst/>
              </a:prstGeom>
              <a:noFill/>
              <a:ln>
                <a:noFill/>
              </a:ln>
            </p:spPr>
          </p:pic>
          <p:pic>
            <p:nvPicPr>
              <p:cNvPr id="1550" name="Google Shape;1550;p151"/>
              <p:cNvPicPr preferRelativeResize="0"/>
              <p:nvPr/>
            </p:nvPicPr>
            <p:blipFill rotWithShape="1">
              <a:blip r:embed="rId4">
                <a:alphaModFix/>
              </a:blip>
              <a:srcRect b="0" l="0" r="0" t="0"/>
              <a:stretch/>
            </p:blipFill>
            <p:spPr>
              <a:xfrm rot="1464214">
                <a:off x="6900757" y="2473600"/>
                <a:ext cx="344738" cy="284792"/>
              </a:xfrm>
              <a:prstGeom prst="rect">
                <a:avLst/>
              </a:prstGeom>
              <a:noFill/>
              <a:ln>
                <a:noFill/>
              </a:ln>
            </p:spPr>
          </p:pic>
          <p:pic>
            <p:nvPicPr>
              <p:cNvPr id="1551" name="Google Shape;1551;p151"/>
              <p:cNvPicPr preferRelativeResize="0"/>
              <p:nvPr/>
            </p:nvPicPr>
            <p:blipFill rotWithShape="1">
              <a:blip r:embed="rId6">
                <a:alphaModFix/>
              </a:blip>
              <a:srcRect b="0" l="0" r="0" t="0"/>
              <a:stretch/>
            </p:blipFill>
            <p:spPr>
              <a:xfrm rot="1443656">
                <a:off x="6706807" y="2374612"/>
                <a:ext cx="360753" cy="313382"/>
              </a:xfrm>
              <a:prstGeom prst="rect">
                <a:avLst/>
              </a:prstGeom>
              <a:noFill/>
              <a:ln>
                <a:noFill/>
              </a:ln>
            </p:spPr>
          </p:pic>
          <p:pic>
            <p:nvPicPr>
              <p:cNvPr id="1552" name="Google Shape;1552;p151"/>
              <p:cNvPicPr preferRelativeResize="0"/>
              <p:nvPr/>
            </p:nvPicPr>
            <p:blipFill rotWithShape="1">
              <a:blip r:embed="rId6">
                <a:alphaModFix/>
              </a:blip>
              <a:srcRect b="0" l="0" r="0" t="0"/>
              <a:stretch/>
            </p:blipFill>
            <p:spPr>
              <a:xfrm rot="1443656">
                <a:off x="7106935" y="2544815"/>
                <a:ext cx="360753" cy="313382"/>
              </a:xfrm>
              <a:prstGeom prst="rect">
                <a:avLst/>
              </a:prstGeom>
              <a:noFill/>
              <a:ln>
                <a:noFill/>
              </a:ln>
            </p:spPr>
          </p:pic>
          <p:pic>
            <p:nvPicPr>
              <p:cNvPr id="1553" name="Google Shape;1553;p151"/>
              <p:cNvPicPr preferRelativeResize="0"/>
              <p:nvPr/>
            </p:nvPicPr>
            <p:blipFill rotWithShape="1">
              <a:blip r:embed="rId4">
                <a:alphaModFix/>
              </a:blip>
              <a:srcRect b="0" l="0" r="0" t="0"/>
              <a:stretch/>
            </p:blipFill>
            <p:spPr>
              <a:xfrm rot="1464214">
                <a:off x="7302113" y="2637425"/>
                <a:ext cx="344738" cy="284792"/>
              </a:xfrm>
              <a:prstGeom prst="rect">
                <a:avLst/>
              </a:prstGeom>
              <a:noFill/>
              <a:ln>
                <a:noFill/>
              </a:ln>
            </p:spPr>
          </p:pic>
          <p:pic>
            <p:nvPicPr>
              <p:cNvPr id="1554" name="Google Shape;1554;p151"/>
              <p:cNvPicPr preferRelativeResize="0"/>
              <p:nvPr/>
            </p:nvPicPr>
            <p:blipFill rotWithShape="1">
              <a:blip r:embed="rId6">
                <a:alphaModFix/>
              </a:blip>
              <a:srcRect b="0" l="0" r="0" t="0"/>
              <a:stretch/>
            </p:blipFill>
            <p:spPr>
              <a:xfrm rot="1443656">
                <a:off x="7505157" y="2713766"/>
                <a:ext cx="360753" cy="313382"/>
              </a:xfrm>
              <a:prstGeom prst="rect">
                <a:avLst/>
              </a:prstGeom>
              <a:noFill/>
              <a:ln>
                <a:noFill/>
              </a:ln>
            </p:spPr>
          </p:pic>
        </p:grpSp>
        <p:pic>
          <p:nvPicPr>
            <p:cNvPr id="1555" name="Google Shape;1555;p151"/>
            <p:cNvPicPr preferRelativeResize="0"/>
            <p:nvPr/>
          </p:nvPicPr>
          <p:blipFill rotWithShape="1">
            <a:blip r:embed="rId8">
              <a:alphaModFix/>
            </a:blip>
            <a:srcRect b="0" l="0" r="46355" t="0"/>
            <a:stretch/>
          </p:blipFill>
          <p:spPr>
            <a:xfrm>
              <a:off x="11776913" y="3286483"/>
              <a:ext cx="415087" cy="1181692"/>
            </a:xfrm>
            <a:prstGeom prst="rect">
              <a:avLst/>
            </a:prstGeom>
            <a:noFill/>
            <a:ln>
              <a:noFill/>
            </a:ln>
          </p:spPr>
        </p:pic>
        <p:sp>
          <p:nvSpPr>
            <p:cNvPr id="1556" name="Google Shape;1556;p151"/>
            <p:cNvSpPr txBox="1"/>
            <p:nvPr/>
          </p:nvSpPr>
          <p:spPr>
            <a:xfrm>
              <a:off x="9151295" y="1795927"/>
              <a:ext cx="1574100" cy="338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DNA Polymerase</a:t>
              </a:r>
              <a:endParaRPr sz="1100"/>
            </a:p>
          </p:txBody>
        </p:sp>
        <p:sp>
          <p:nvSpPr>
            <p:cNvPr id="1557" name="Google Shape;1557;p151"/>
            <p:cNvSpPr txBox="1"/>
            <p:nvPr/>
          </p:nvSpPr>
          <p:spPr>
            <a:xfrm>
              <a:off x="7471994" y="2713592"/>
              <a:ext cx="728700" cy="5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New</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Strand</a:t>
              </a:r>
              <a:endParaRPr sz="1100"/>
            </a:p>
          </p:txBody>
        </p:sp>
        <p:sp>
          <p:nvSpPr>
            <p:cNvPr id="1558" name="Google Shape;1558;p151"/>
            <p:cNvSpPr txBox="1"/>
            <p:nvPr/>
          </p:nvSpPr>
          <p:spPr>
            <a:xfrm>
              <a:off x="8180103" y="3486713"/>
              <a:ext cx="373800" cy="400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500">
                  <a:solidFill>
                    <a:srgbClr val="7F7F7F"/>
                  </a:solidFill>
                  <a:latin typeface="Calibri"/>
                  <a:ea typeface="Calibri"/>
                  <a:cs typeface="Calibri"/>
                  <a:sym typeface="Calibri"/>
                </a:rPr>
                <a:t>5'</a:t>
              </a:r>
              <a:endParaRPr sz="1100"/>
            </a:p>
          </p:txBody>
        </p:sp>
        <p:sp>
          <p:nvSpPr>
            <p:cNvPr id="1559" name="Google Shape;1559;p151"/>
            <p:cNvSpPr txBox="1"/>
            <p:nvPr/>
          </p:nvSpPr>
          <p:spPr>
            <a:xfrm>
              <a:off x="10151087" y="4342433"/>
              <a:ext cx="373800" cy="400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500">
                  <a:solidFill>
                    <a:srgbClr val="7F7F7F"/>
                  </a:solidFill>
                  <a:latin typeface="Calibri"/>
                  <a:ea typeface="Calibri"/>
                  <a:cs typeface="Calibri"/>
                  <a:sym typeface="Calibri"/>
                </a:rPr>
                <a:t>3'</a:t>
              </a:r>
              <a:endParaRPr sz="1100"/>
            </a:p>
          </p:txBody>
        </p:sp>
        <p:sp>
          <p:nvSpPr>
            <p:cNvPr id="1560" name="Google Shape;1560;p151"/>
            <p:cNvSpPr txBox="1"/>
            <p:nvPr/>
          </p:nvSpPr>
          <p:spPr>
            <a:xfrm>
              <a:off x="7848909" y="1431790"/>
              <a:ext cx="951000" cy="5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Template</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Strand</a:t>
              </a:r>
              <a:endParaRPr sz="11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4" name="Shape 1564"/>
        <p:cNvGrpSpPr/>
        <p:nvPr/>
      </p:nvGrpSpPr>
      <p:grpSpPr>
        <a:xfrm>
          <a:off x="0" y="0"/>
          <a:ext cx="0" cy="0"/>
          <a:chOff x="0" y="0"/>
          <a:chExt cx="0" cy="0"/>
        </a:xfrm>
      </p:grpSpPr>
      <p:pic>
        <p:nvPicPr>
          <p:cNvPr id="1565" name="Google Shape;1565;p152"/>
          <p:cNvPicPr preferRelativeResize="0"/>
          <p:nvPr/>
        </p:nvPicPr>
        <p:blipFill>
          <a:blip r:embed="rId3">
            <a:alphaModFix/>
          </a:blip>
          <a:stretch>
            <a:fillRect/>
          </a:stretch>
        </p:blipFill>
        <p:spPr>
          <a:xfrm>
            <a:off x="1223950" y="1254575"/>
            <a:ext cx="7553325" cy="30289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0" name="Shape 1570"/>
        <p:cNvGrpSpPr/>
        <p:nvPr/>
      </p:nvGrpSpPr>
      <p:grpSpPr>
        <a:xfrm>
          <a:off x="0" y="0"/>
          <a:ext cx="0" cy="0"/>
          <a:chOff x="0" y="0"/>
          <a:chExt cx="0" cy="0"/>
        </a:xfrm>
      </p:grpSpPr>
      <p:pic>
        <p:nvPicPr>
          <p:cNvPr id="1571" name="Google Shape;1571;p153"/>
          <p:cNvPicPr preferRelativeResize="0"/>
          <p:nvPr/>
        </p:nvPicPr>
        <p:blipFill rotWithShape="1">
          <a:blip r:embed="rId3">
            <a:alphaModFix/>
          </a:blip>
          <a:srcRect b="0" l="0" r="0" t="0"/>
          <a:stretch/>
        </p:blipFill>
        <p:spPr>
          <a:xfrm>
            <a:off x="4353611" y="1069258"/>
            <a:ext cx="4600343" cy="3178278"/>
          </a:xfrm>
          <a:prstGeom prst="rect">
            <a:avLst/>
          </a:prstGeom>
          <a:noFill/>
          <a:ln>
            <a:noFill/>
          </a:ln>
        </p:spPr>
      </p:pic>
      <p:sp>
        <p:nvSpPr>
          <p:cNvPr id="1572" name="Google Shape;1572;p153"/>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The Speed Problem</a:t>
            </a:r>
            <a:br>
              <a:rPr lang="en"/>
            </a:br>
            <a:endParaRPr b="0"/>
          </a:p>
          <a:p>
            <a:pPr indent="0" lvl="0" marL="0" rtl="0" algn="l">
              <a:lnSpc>
                <a:spcPct val="90000"/>
              </a:lnSpc>
              <a:spcBef>
                <a:spcPts val="0"/>
              </a:spcBef>
              <a:spcAft>
                <a:spcPts val="0"/>
              </a:spcAft>
              <a:buClr>
                <a:schemeClr val="dk1"/>
              </a:buClr>
              <a:buSzPts val="3000"/>
              <a:buFont typeface="Open Sans"/>
              <a:buNone/>
            </a:pPr>
            <a:r>
              <a:t/>
            </a:r>
            <a:endParaRPr/>
          </a:p>
        </p:txBody>
      </p:sp>
      <p:sp>
        <p:nvSpPr>
          <p:cNvPr id="1573" name="Google Shape;1573;p153"/>
          <p:cNvSpPr txBox="1"/>
          <p:nvPr>
            <p:ph idx="2" type="body"/>
          </p:nvPr>
        </p:nvSpPr>
        <p:spPr>
          <a:xfrm>
            <a:off x="1318334" y="1179870"/>
            <a:ext cx="4824600" cy="3856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1CA64A"/>
              </a:buClr>
              <a:buSzPts val="1500"/>
              <a:buNone/>
            </a:pPr>
            <a:r>
              <a:rPr b="1" lang="en">
                <a:solidFill>
                  <a:srgbClr val="1CA64A"/>
                </a:solidFill>
              </a:rPr>
              <a:t>How Fast Can One Fork Copy DNA?</a:t>
            </a:r>
            <a:endParaRPr/>
          </a:p>
          <a:p>
            <a:pPr indent="-165100" lvl="0" marL="165100" rtl="0" algn="l">
              <a:lnSpc>
                <a:spcPct val="100000"/>
              </a:lnSpc>
              <a:spcBef>
                <a:spcPts val="500"/>
              </a:spcBef>
              <a:spcAft>
                <a:spcPts val="0"/>
              </a:spcAft>
              <a:buClr>
                <a:schemeClr val="dk1"/>
              </a:buClr>
              <a:buSzPts val="1200"/>
              <a:buFont typeface="Arial"/>
              <a:buChar char="•"/>
            </a:pPr>
            <a:r>
              <a:rPr lang="en" sz="1200"/>
              <a:t>One replication fork copies about 3,000 base pairs per minute</a:t>
            </a:r>
            <a:endParaRPr/>
          </a:p>
          <a:p>
            <a:pPr indent="-165100" lvl="0" marL="165100" rtl="0" algn="l">
              <a:lnSpc>
                <a:spcPct val="100000"/>
              </a:lnSpc>
              <a:spcBef>
                <a:spcPts val="500"/>
              </a:spcBef>
              <a:spcAft>
                <a:spcPts val="0"/>
              </a:spcAft>
              <a:buClr>
                <a:schemeClr val="dk1"/>
              </a:buClr>
              <a:buSzPts val="1200"/>
              <a:buFont typeface="Arial"/>
              <a:buChar char="•"/>
            </a:pPr>
            <a:r>
              <a:rPr lang="en" sz="1200"/>
              <a:t>Human cells have about 3 billion base pairs of DNA total</a:t>
            </a:r>
            <a:endParaRPr/>
          </a:p>
          <a:p>
            <a:pPr indent="-165100" lvl="0" marL="165100" rtl="0" algn="l">
              <a:lnSpc>
                <a:spcPct val="100000"/>
              </a:lnSpc>
              <a:spcBef>
                <a:spcPts val="500"/>
              </a:spcBef>
              <a:spcAft>
                <a:spcPts val="0"/>
              </a:spcAft>
              <a:buClr>
                <a:schemeClr val="dk1"/>
              </a:buClr>
              <a:buSzPts val="1200"/>
              <a:buFont typeface="Arial"/>
              <a:buChar char="•"/>
            </a:pPr>
            <a:r>
              <a:rPr lang="en" sz="1200"/>
              <a:t>Time cells need to finish copying during S-phase (about 8 hours)</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In your notebook, calculate:</a:t>
            </a:r>
            <a:endParaRPr/>
          </a:p>
          <a:p>
            <a:pPr indent="0" lvl="0" marL="0" rtl="0" algn="l">
              <a:lnSpc>
                <a:spcPct val="100000"/>
              </a:lnSpc>
              <a:spcBef>
                <a:spcPts val="500"/>
              </a:spcBef>
              <a:spcAft>
                <a:spcPts val="0"/>
              </a:spcAft>
              <a:buClr>
                <a:schemeClr val="dk1"/>
              </a:buClr>
              <a:buSzPts val="1400"/>
              <a:buNone/>
            </a:pPr>
            <a:r>
              <a:rPr lang="en" sz="1400"/>
              <a:t>If one fork copies 3,000 bp/minute, </a:t>
            </a:r>
            <a:endParaRPr/>
          </a:p>
          <a:p>
            <a:pPr indent="0" lvl="0" marL="0" rtl="0" algn="l">
              <a:lnSpc>
                <a:spcPct val="100000"/>
              </a:lnSpc>
              <a:spcBef>
                <a:spcPts val="0"/>
              </a:spcBef>
              <a:spcAft>
                <a:spcPts val="0"/>
              </a:spcAft>
              <a:buClr>
                <a:schemeClr val="dk1"/>
              </a:buClr>
              <a:buSzPts val="1400"/>
              <a:buNone/>
            </a:pPr>
            <a:r>
              <a:rPr lang="en" sz="1400"/>
              <a:t>how many base pairs can it copy in:</a:t>
            </a:r>
            <a:endParaRPr/>
          </a:p>
          <a:p>
            <a:pPr indent="-165100" lvl="0" marL="165100" rtl="0" algn="l">
              <a:lnSpc>
                <a:spcPct val="100000"/>
              </a:lnSpc>
              <a:spcBef>
                <a:spcPts val="500"/>
              </a:spcBef>
              <a:spcAft>
                <a:spcPts val="0"/>
              </a:spcAft>
              <a:buClr>
                <a:schemeClr val="dk1"/>
              </a:buClr>
              <a:buSzPts val="1400"/>
              <a:buFont typeface="Arial"/>
              <a:buChar char="•"/>
            </a:pPr>
            <a:r>
              <a:rPr lang="en" sz="1400"/>
              <a:t>1 hour (60 minutes)?</a:t>
            </a:r>
            <a:endParaRPr/>
          </a:p>
          <a:p>
            <a:pPr indent="-165100" lvl="0" marL="165100" rtl="0" algn="l">
              <a:lnSpc>
                <a:spcPct val="100000"/>
              </a:lnSpc>
              <a:spcBef>
                <a:spcPts val="500"/>
              </a:spcBef>
              <a:spcAft>
                <a:spcPts val="0"/>
              </a:spcAft>
              <a:buClr>
                <a:schemeClr val="dk1"/>
              </a:buClr>
              <a:buSzPts val="1400"/>
              <a:buFont typeface="Arial"/>
              <a:buChar char="•"/>
            </a:pPr>
            <a:r>
              <a:rPr lang="en" sz="1400"/>
              <a:t>8 hours?</a:t>
            </a:r>
            <a:endParaRPr/>
          </a:p>
          <a:p>
            <a:pPr indent="0" lvl="0" marL="0" rtl="0" algn="l">
              <a:lnSpc>
                <a:spcPct val="100000"/>
              </a:lnSpc>
              <a:spcBef>
                <a:spcPts val="500"/>
              </a:spcBef>
              <a:spcAft>
                <a:spcPts val="0"/>
              </a:spcAft>
              <a:buClr>
                <a:schemeClr val="dk1"/>
              </a:buClr>
              <a:buSzPts val="1500"/>
              <a:buNone/>
            </a:pPr>
            <a:r>
              <a:t/>
            </a:r>
            <a:endParaRPr b="1">
              <a:solidFill>
                <a:srgbClr val="1CA64A"/>
              </a:solidFill>
            </a:endParaRPr>
          </a:p>
          <a:p>
            <a:pPr indent="0" lvl="0" marL="0" rtl="0" algn="l">
              <a:lnSpc>
                <a:spcPct val="100000"/>
              </a:lnSpc>
              <a:spcBef>
                <a:spcPts val="500"/>
              </a:spcBef>
              <a:spcAft>
                <a:spcPts val="0"/>
              </a:spcAft>
              <a:buClr>
                <a:srgbClr val="1CA64A"/>
              </a:buClr>
              <a:buSzPts val="1500"/>
              <a:buNone/>
            </a:pPr>
            <a:r>
              <a:rPr b="1" lang="en">
                <a:solidFill>
                  <a:srgbClr val="1CA64A"/>
                </a:solidFill>
              </a:rPr>
              <a:t>Is that enough to copy 3 billion base pairs?</a:t>
            </a:r>
            <a:endParaRPr/>
          </a:p>
          <a:p>
            <a:pPr indent="0" lvl="0" marL="0" rtl="0" algn="l">
              <a:lnSpc>
                <a:spcPct val="90000"/>
              </a:lnSpc>
              <a:spcBef>
                <a:spcPts val="1200"/>
              </a:spcBef>
              <a:spcAft>
                <a:spcPts val="0"/>
              </a:spcAft>
              <a:buClr>
                <a:schemeClr val="dk1"/>
              </a:buClr>
              <a:buSzPts val="1500"/>
              <a:buFont typeface="Open Sans"/>
              <a:buNone/>
            </a:pPr>
            <a:r>
              <a:t/>
            </a:r>
            <a:endParaRPr/>
          </a:p>
        </p:txBody>
      </p:sp>
      <p:sp>
        <p:nvSpPr>
          <p:cNvPr id="1574" name="Google Shape;1574;p153"/>
          <p:cNvSpPr txBox="1"/>
          <p:nvPr/>
        </p:nvSpPr>
        <p:spPr>
          <a:xfrm>
            <a:off x="4331489" y="3169059"/>
            <a:ext cx="720900" cy="438600"/>
          </a:xfrm>
          <a:prstGeom prst="rect">
            <a:avLst/>
          </a:prstGeom>
          <a:noFill/>
          <a:ln>
            <a:noFill/>
          </a:ln>
        </p:spPr>
        <p:txBody>
          <a:bodyPr anchorCtr="0" anchor="t" bIns="34275" lIns="68575" spcFirstLastPara="1" rIns="68575" wrap="square" tIns="34275">
            <a:spAutoFit/>
          </a:bodyPr>
          <a:lstStyle/>
          <a:p>
            <a:pPr indent="0" lvl="1" marL="0" marR="0" rtl="0" algn="ctr">
              <a:spcBef>
                <a:spcPts val="0"/>
              </a:spcBef>
              <a:spcAft>
                <a:spcPts val="0"/>
              </a:spcAft>
              <a:buNone/>
            </a:pPr>
            <a:r>
              <a:rPr b="1" i="0" lang="en" sz="1200" u="none" cap="none" strike="noStrike">
                <a:solidFill>
                  <a:schemeClr val="dk1"/>
                </a:solidFill>
                <a:latin typeface="Calibri"/>
                <a:ea typeface="Calibri"/>
                <a:cs typeface="Calibri"/>
                <a:sym typeface="Calibri"/>
              </a:rPr>
              <a:t>3,000</a:t>
            </a:r>
            <a:endParaRPr sz="1100"/>
          </a:p>
          <a:p>
            <a:pPr indent="0" lvl="1" marL="0" marR="0" rtl="0" algn="ctr">
              <a:spcBef>
                <a:spcPts val="0"/>
              </a:spcBef>
              <a:spcAft>
                <a:spcPts val="0"/>
              </a:spcAft>
              <a:buNone/>
            </a:pPr>
            <a:r>
              <a:rPr b="1" i="0" lang="en" sz="1200" u="none" cap="none" strike="noStrike">
                <a:solidFill>
                  <a:schemeClr val="dk1"/>
                </a:solidFill>
                <a:latin typeface="Calibri"/>
                <a:ea typeface="Calibri"/>
                <a:cs typeface="Calibri"/>
                <a:sym typeface="Calibri"/>
              </a:rPr>
              <a:t>bp</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9" name="Shape 1579"/>
        <p:cNvGrpSpPr/>
        <p:nvPr/>
      </p:nvGrpSpPr>
      <p:grpSpPr>
        <a:xfrm>
          <a:off x="0" y="0"/>
          <a:ext cx="0" cy="0"/>
          <a:chOff x="0" y="0"/>
          <a:chExt cx="0" cy="0"/>
        </a:xfrm>
      </p:grpSpPr>
      <p:sp>
        <p:nvSpPr>
          <p:cNvPr id="1580" name="Google Shape;1580;p154"/>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581" name="Google Shape;1581;p154"/>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How Can Cells Copy DNA Fast Enough?</a:t>
            </a:r>
            <a:endParaRPr/>
          </a:p>
        </p:txBody>
      </p:sp>
      <p:pic>
        <p:nvPicPr>
          <p:cNvPr id="1582" name="Google Shape;1582;p154"/>
          <p:cNvPicPr preferRelativeResize="0"/>
          <p:nvPr/>
        </p:nvPicPr>
        <p:blipFill rotWithShape="1">
          <a:blip r:embed="rId3">
            <a:alphaModFix/>
          </a:blip>
          <a:srcRect b="0" l="0" r="0" t="0"/>
          <a:stretch/>
        </p:blipFill>
        <p:spPr>
          <a:xfrm rot="10478838">
            <a:off x="5393738" y="1910845"/>
            <a:ext cx="1039243" cy="807849"/>
          </a:xfrm>
          <a:prstGeom prst="rect">
            <a:avLst/>
          </a:prstGeom>
          <a:noFill/>
          <a:ln>
            <a:noFill/>
          </a:ln>
          <a:effectLst>
            <a:outerShdw blurRad="38100" rotWithShape="0" algn="tl" dir="2700000" dist="28575">
              <a:srgbClr val="000000">
                <a:alpha val="40000"/>
              </a:srgbClr>
            </a:outerShdw>
          </a:effectLst>
        </p:spPr>
      </p:pic>
      <p:pic>
        <p:nvPicPr>
          <p:cNvPr id="1583" name="Google Shape;1583;p154"/>
          <p:cNvPicPr preferRelativeResize="0"/>
          <p:nvPr/>
        </p:nvPicPr>
        <p:blipFill rotWithShape="1">
          <a:blip r:embed="rId4">
            <a:alphaModFix/>
          </a:blip>
          <a:srcRect b="0" l="0" r="-735" t="0"/>
          <a:stretch/>
        </p:blipFill>
        <p:spPr>
          <a:xfrm>
            <a:off x="3516389" y="3222072"/>
            <a:ext cx="2351094" cy="1475038"/>
          </a:xfrm>
          <a:prstGeom prst="rect">
            <a:avLst/>
          </a:prstGeom>
          <a:noFill/>
          <a:ln>
            <a:noFill/>
          </a:ln>
          <a:effectLst>
            <a:outerShdw blurRad="38100" rotWithShape="0" algn="tl" dir="2700000" dist="28575">
              <a:srgbClr val="000000">
                <a:alpha val="40000"/>
              </a:srgbClr>
            </a:outerShdw>
          </a:effectLst>
        </p:spPr>
      </p:pic>
      <p:pic>
        <p:nvPicPr>
          <p:cNvPr id="1584" name="Google Shape;1584;p154"/>
          <p:cNvPicPr preferRelativeResize="0"/>
          <p:nvPr/>
        </p:nvPicPr>
        <p:blipFill rotWithShape="1">
          <a:blip r:embed="rId3">
            <a:alphaModFix/>
          </a:blip>
          <a:srcRect b="0" l="0" r="0" t="0"/>
          <a:stretch/>
        </p:blipFill>
        <p:spPr>
          <a:xfrm rot="1343461">
            <a:off x="3692673" y="1394295"/>
            <a:ext cx="1039241" cy="807848"/>
          </a:xfrm>
          <a:prstGeom prst="rect">
            <a:avLst/>
          </a:prstGeom>
          <a:noFill/>
          <a:ln>
            <a:noFill/>
          </a:ln>
          <a:effectLst>
            <a:outerShdw blurRad="38100" rotWithShape="0" algn="tl" dir="2700000" dist="28575">
              <a:srgbClr val="000000">
                <a:alpha val="40000"/>
              </a:srgbClr>
            </a:outerShdw>
          </a:effectLst>
        </p:spPr>
      </p:pic>
      <p:pic>
        <p:nvPicPr>
          <p:cNvPr id="1585" name="Google Shape;1585;p154"/>
          <p:cNvPicPr preferRelativeResize="0"/>
          <p:nvPr/>
        </p:nvPicPr>
        <p:blipFill rotWithShape="1">
          <a:blip r:embed="rId3">
            <a:alphaModFix/>
          </a:blip>
          <a:srcRect b="0" l="0" r="0" t="0"/>
          <a:stretch/>
        </p:blipFill>
        <p:spPr>
          <a:xfrm rot="9133200">
            <a:off x="4987784" y="1409001"/>
            <a:ext cx="1039241" cy="807848"/>
          </a:xfrm>
          <a:prstGeom prst="rect">
            <a:avLst/>
          </a:prstGeom>
          <a:noFill/>
          <a:ln>
            <a:noFill/>
          </a:ln>
          <a:effectLst>
            <a:outerShdw blurRad="38100" rotWithShape="0" algn="tl" dir="2700000" dist="28575">
              <a:srgbClr val="000000">
                <a:alpha val="40000"/>
              </a:srgbClr>
            </a:outerShdw>
          </a:effectLst>
        </p:spPr>
      </p:pic>
      <p:pic>
        <p:nvPicPr>
          <p:cNvPr id="1586" name="Google Shape;1586;p154"/>
          <p:cNvPicPr preferRelativeResize="0"/>
          <p:nvPr/>
        </p:nvPicPr>
        <p:blipFill rotWithShape="1">
          <a:blip r:embed="rId4">
            <a:alphaModFix/>
          </a:blip>
          <a:srcRect b="0" l="0" r="-735" t="0"/>
          <a:stretch/>
        </p:blipFill>
        <p:spPr>
          <a:xfrm rot="-325963">
            <a:off x="3187628" y="2925259"/>
            <a:ext cx="2351098" cy="1475037"/>
          </a:xfrm>
          <a:prstGeom prst="rect">
            <a:avLst/>
          </a:prstGeom>
          <a:noFill/>
          <a:ln>
            <a:noFill/>
          </a:ln>
          <a:effectLst>
            <a:outerShdw blurRad="38100" rotWithShape="0" algn="tl" dir="2700000" dist="28575">
              <a:srgbClr val="000000">
                <a:alpha val="40000"/>
              </a:srgbClr>
            </a:outerShdw>
          </a:effectLst>
        </p:spPr>
      </p:pic>
      <p:pic>
        <p:nvPicPr>
          <p:cNvPr id="1587" name="Google Shape;1587;p154"/>
          <p:cNvPicPr preferRelativeResize="0"/>
          <p:nvPr/>
        </p:nvPicPr>
        <p:blipFill rotWithShape="1">
          <a:blip r:embed="rId3">
            <a:alphaModFix/>
          </a:blip>
          <a:srcRect b="0" l="0" r="0" t="0"/>
          <a:stretch/>
        </p:blipFill>
        <p:spPr>
          <a:xfrm rot="2432281">
            <a:off x="2813416" y="1820517"/>
            <a:ext cx="1039243" cy="807849"/>
          </a:xfrm>
          <a:prstGeom prst="rect">
            <a:avLst/>
          </a:prstGeom>
          <a:noFill/>
          <a:ln>
            <a:noFill/>
          </a:ln>
          <a:effectLst>
            <a:outerShdw blurRad="38100" rotWithShape="0" algn="tl" dir="2700000" dist="28575">
              <a:srgbClr val="000000">
                <a:alpha val="4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1" name="Shape 1591"/>
        <p:cNvGrpSpPr/>
        <p:nvPr/>
      </p:nvGrpSpPr>
      <p:grpSpPr>
        <a:xfrm>
          <a:off x="0" y="0"/>
          <a:ext cx="0" cy="0"/>
          <a:chOff x="0" y="0"/>
          <a:chExt cx="0" cy="0"/>
        </a:xfrm>
      </p:grpSpPr>
      <p:sp>
        <p:nvSpPr>
          <p:cNvPr id="1592" name="Google Shape;1592;p155"/>
          <p:cNvSpPr txBox="1"/>
          <p:nvPr>
            <p:ph type="title"/>
          </p:nvPr>
        </p:nvSpPr>
        <p:spPr>
          <a:xfrm>
            <a:off x="0" y="167914"/>
            <a:ext cx="9144000" cy="438900"/>
          </a:xfrm>
          <a:prstGeom prst="rect">
            <a:avLst/>
          </a:prstGeom>
        </p:spPr>
        <p:txBody>
          <a:bodyPr anchorCtr="0" anchor="t" bIns="34275" lIns="342900" spcFirstLastPara="1" rIns="68575" wrap="square" tIns="34275">
            <a:noAutofit/>
          </a:bodyPr>
          <a:lstStyle/>
          <a:p>
            <a:pPr indent="0" lvl="0" marL="0" rtl="0" algn="l">
              <a:spcBef>
                <a:spcPts val="0"/>
              </a:spcBef>
              <a:spcAft>
                <a:spcPts val="0"/>
              </a:spcAft>
              <a:buNone/>
            </a:pPr>
            <a:r>
              <a:rPr lang="en"/>
              <a:t>Discovering Replication</a:t>
            </a:r>
            <a:endParaRPr/>
          </a:p>
        </p:txBody>
      </p:sp>
      <p:sp>
        <p:nvSpPr>
          <p:cNvPr id="1593" name="Google Shape;1593;p155"/>
          <p:cNvSpPr txBox="1"/>
          <p:nvPr>
            <p:ph idx="1" type="body"/>
          </p:nvPr>
        </p:nvSpPr>
        <p:spPr>
          <a:xfrm>
            <a:off x="305738" y="1837749"/>
            <a:ext cx="8511900" cy="26001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t/>
            </a:r>
            <a:endParaRPr/>
          </a:p>
        </p:txBody>
      </p:sp>
      <p:pic>
        <p:nvPicPr>
          <p:cNvPr descr="Matt Meselson and Frank Stahl share the story of their groundbreaking experiment from 1958 that definitively showed semiconservative DNA replication.&#10;&#10;Matt Meselson and Frank Stahl were in their mid-20s when they performed what is now recognized as one of the most beautiful experiments in modern #biology. In this short film, Matt and Frank share how they devised the groundbreaking experiment that proved semiconservative #DNA replication, what it was like to see the results for the first time, and how it felt to be at the forefront of molecular biology research in the 1950s. This film celebrates a lifelong friendship, a shared love of science, and the serendipity that can lead to foundational discoveries about the living world.&#10;&#10;0:00 Introduction&#10;2:01 The Spark&#10;4:14 The Very Beginning&#10;5:23 A Gorgeous Insight&#10;7:59 Serendipity&#10;9:45 Three Targets&#10;14:36 That’s Replication&#10;17:49 The Fundamental Things&#10;20:27 Epilogue and Credits&#10;&#10;Scientist Biographies:&#10;Matthew Meselson: Dr. Meselson has made important contributions to the areas of DNA replication, repair and recombination as well as isolating the first restriction enzyme. Currently, he is Professor of Molecular and Cellular Biology at Harvard University, where his lab studies aging in the model organism bdelloid rotifers. Meselson is also a long-time advocate for the abolition of biological and chemical weapons. He has received many honors, including a Lasker Award in 2004.&#10;&#10;Frank Stahl:  Frank Stahl received his PhD at the University of Rochester, where he studied genetic recombination in phage. He performed postdoctoral studies at Caltech, during which he completed the famous Meselson-Stahl experiment, and joined the faculty at the University of Oregon in Eugene in 1959. He is now an emeritus faculty member who enjoys teaching and family life, and the natural wonders of Oregon.&#10;&#10;Additional Resources:&#10;More info at our website https://www.ibiology.org/genetics-and-gene-regulation/experiment-meselson-and-stahl&#10;&#10;See the Explorer’s Guide to Biology for a first-person and in-depth description of Meselson and Stahl’s studies, as well as educational resources associated with their foundational key experiment:&#10;https://explorebiology.org/summary/genetics/how-dna-replicates&#10;&#10;Credits: &#10;Elliot Kirschner (Wonder Collaborative): Executive Producer&#10;Shannon Behrman (iBiology): Executive Producer&#10;Brittany Anderton (iBiology): Producer&#10;Derek Reich (ZooPrax Productions): Videographer&#10;Eric Kornblum (iBiology): Videographer&#10;Rebecca Ellsworth (The Edit Center): Editor&#10;Adam Bolt (The Edit Center): Editor&#10;Gb Kim (Explorer’s Guide to Biology): Illustrations&#10;Chris George: Design and Graphics&#10;Maggie Hubbard: Design and Graphics&#10;Marcus Bagala: Original music&#10;Samuel Bagala: Original music&#10;&#10;#scientist #science #scientists #dnareplication" id="1594" name="Google Shape;1594;p155" title="The Most Beautiful Experiment: Meselson and Stahl">
            <a:hlinkClick r:id="rId3"/>
          </p:cNvPr>
          <p:cNvPicPr preferRelativeResize="0"/>
          <p:nvPr/>
        </p:nvPicPr>
        <p:blipFill>
          <a:blip r:embed="rId4">
            <a:alphaModFix/>
          </a:blip>
          <a:stretch>
            <a:fillRect/>
          </a:stretch>
        </p:blipFill>
        <p:spPr>
          <a:xfrm>
            <a:off x="938375" y="1148125"/>
            <a:ext cx="7267245" cy="4087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4"/>
                                        </p:tgtEl>
                                        <p:attrNameLst>
                                          <p:attrName>style.visibility</p:attrName>
                                        </p:attrNameLst>
                                      </p:cBhvr>
                                      <p:to>
                                        <p:strVal val="visible"/>
                                      </p:to>
                                    </p:set>
                                    <p:animEffect filter="fade" transition="in">
                                      <p:cBhvr>
                                        <p:cTn dur="1000"/>
                                        <p:tgtEl>
                                          <p:spTgt spid="15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8" name="Shape 1598"/>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1599" name="Google Shape;1599;p156" title="10 Minute Timer">
            <a:hlinkClick r:id="rId3"/>
          </p:cNvPr>
          <p:cNvPicPr preferRelativeResize="0"/>
          <p:nvPr/>
        </p:nvPicPr>
        <p:blipFill>
          <a:blip r:embed="rId4">
            <a:alphaModFix/>
          </a:blip>
          <a:stretch>
            <a:fillRect/>
          </a:stretch>
        </p:blipFill>
        <p:spPr>
          <a:xfrm>
            <a:off x="2072050" y="89775"/>
            <a:ext cx="4999875" cy="2812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9"/>
                                        </p:tgtEl>
                                        <p:attrNameLst>
                                          <p:attrName>style.visibility</p:attrName>
                                        </p:attrNameLst>
                                      </p:cBhvr>
                                      <p:to>
                                        <p:strVal val="visible"/>
                                      </p:to>
                                    </p:set>
                                    <p:animEffect filter="fade" transition="in">
                                      <p:cBhvr>
                                        <p:cTn dur="1000"/>
                                        <p:tgtEl>
                                          <p:spTgt spid="15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04" name="Shape 1604"/>
        <p:cNvGrpSpPr/>
        <p:nvPr/>
      </p:nvGrpSpPr>
      <p:grpSpPr>
        <a:xfrm>
          <a:off x="0" y="0"/>
          <a:ext cx="0" cy="0"/>
          <a:chOff x="0" y="0"/>
          <a:chExt cx="0" cy="0"/>
        </a:xfrm>
      </p:grpSpPr>
      <p:sp>
        <p:nvSpPr>
          <p:cNvPr id="1605" name="Google Shape;1605;p157"/>
          <p:cNvSpPr txBox="1"/>
          <p:nvPr/>
        </p:nvSpPr>
        <p:spPr>
          <a:xfrm>
            <a:off x="5143500" y="736725"/>
            <a:ext cx="4022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pic>
        <p:nvPicPr>
          <p:cNvPr id="1606" name="Google Shape;1606;p157"/>
          <p:cNvPicPr preferRelativeResize="0"/>
          <p:nvPr/>
        </p:nvPicPr>
        <p:blipFill>
          <a:blip r:embed="rId4">
            <a:alphaModFix/>
          </a:blip>
          <a:stretch>
            <a:fillRect/>
          </a:stretch>
        </p:blipFill>
        <p:spPr>
          <a:xfrm>
            <a:off x="5278781" y="1389213"/>
            <a:ext cx="3548477" cy="2365074"/>
          </a:xfrm>
          <a:prstGeom prst="rect">
            <a:avLst/>
          </a:prstGeom>
          <a:noFill/>
          <a:ln>
            <a:noFill/>
          </a:ln>
        </p:spPr>
      </p:pic>
      <p:sp>
        <p:nvSpPr>
          <p:cNvPr id="1607" name="Google Shape;1607;p157"/>
          <p:cNvSpPr txBox="1"/>
          <p:nvPr/>
        </p:nvSpPr>
        <p:spPr>
          <a:xfrm>
            <a:off x="147375" y="1364850"/>
            <a:ext cx="5079900" cy="25875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3600">
                <a:solidFill>
                  <a:srgbClr val="0B672E"/>
                </a:solidFill>
                <a:latin typeface="Calibri"/>
                <a:ea typeface="Calibri"/>
                <a:cs typeface="Calibri"/>
                <a:sym typeface="Calibri"/>
              </a:rPr>
              <a:t>Chromosomes:</a:t>
            </a:r>
            <a:endParaRPr b="1" sz="3600">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None/>
            </a:pPr>
            <a:r>
              <a:rPr b="1" lang="en" sz="3600">
                <a:solidFill>
                  <a:srgbClr val="0B672E"/>
                </a:solidFill>
                <a:latin typeface="Calibri"/>
                <a:ea typeface="Calibri"/>
                <a:cs typeface="Calibri"/>
                <a:sym typeface="Calibri"/>
              </a:rPr>
              <a:t>One word, several meanings, much confusion!</a:t>
            </a:r>
            <a:endParaRPr b="1" sz="3600">
              <a:solidFill>
                <a:srgbClr val="0B672E"/>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1" name="Shape 1611"/>
        <p:cNvGrpSpPr/>
        <p:nvPr/>
      </p:nvGrpSpPr>
      <p:grpSpPr>
        <a:xfrm>
          <a:off x="0" y="0"/>
          <a:ext cx="0" cy="0"/>
          <a:chOff x="0" y="0"/>
          <a:chExt cx="0" cy="0"/>
        </a:xfrm>
      </p:grpSpPr>
      <p:sp>
        <p:nvSpPr>
          <p:cNvPr id="1612" name="Google Shape;1612;p158"/>
          <p:cNvSpPr txBox="1"/>
          <p:nvPr>
            <p:ph idx="1" type="body"/>
          </p:nvPr>
        </p:nvSpPr>
        <p:spPr>
          <a:xfrm>
            <a:off x="1127625" y="746800"/>
            <a:ext cx="7895700" cy="3497400"/>
          </a:xfrm>
          <a:prstGeom prst="rect">
            <a:avLst/>
          </a:prstGeom>
        </p:spPr>
        <p:txBody>
          <a:bodyPr anchorCtr="0" anchor="t" bIns="91425" lIns="91425" spcFirstLastPara="1" rIns="91425" wrap="square" tIns="91425">
            <a:normAutofit/>
          </a:bodyPr>
          <a:lstStyle/>
          <a:p>
            <a:pPr indent="-457200" lvl="0" marL="457200" rtl="0" algn="l">
              <a:spcBef>
                <a:spcPts val="0"/>
              </a:spcBef>
              <a:spcAft>
                <a:spcPts val="0"/>
              </a:spcAft>
              <a:buClr>
                <a:schemeClr val="accent5"/>
              </a:buClr>
              <a:buSzPts val="3600"/>
              <a:buChar char="●"/>
            </a:pPr>
            <a:r>
              <a:rPr b="1" lang="en" sz="3600">
                <a:solidFill>
                  <a:schemeClr val="accent5"/>
                </a:solidFill>
              </a:rPr>
              <a:t>What do your students NEED to know about chromosomes, and why?</a:t>
            </a:r>
            <a:endParaRPr b="1" sz="3600">
              <a:solidFill>
                <a:schemeClr val="accent5"/>
              </a:solidFill>
            </a:endParaRPr>
          </a:p>
          <a:p>
            <a:pPr indent="-457200" lvl="0" marL="457200" rtl="0" algn="l">
              <a:spcBef>
                <a:spcPts val="0"/>
              </a:spcBef>
              <a:spcAft>
                <a:spcPts val="0"/>
              </a:spcAft>
              <a:buClr>
                <a:schemeClr val="accent5"/>
              </a:buClr>
              <a:buSzPts val="3600"/>
              <a:buChar char="●"/>
            </a:pPr>
            <a:r>
              <a:rPr b="1" lang="en" sz="3600">
                <a:solidFill>
                  <a:schemeClr val="accent5"/>
                </a:solidFill>
              </a:rPr>
              <a:t>What are the essential vocabulary words?</a:t>
            </a:r>
            <a:endParaRPr b="1" sz="3600">
              <a:solidFill>
                <a:schemeClr val="accent5"/>
              </a:solidFill>
            </a:endParaRPr>
          </a:p>
        </p:txBody>
      </p:sp>
      <p:sp>
        <p:nvSpPr>
          <p:cNvPr id="1613" name="Google Shape;1613;p158"/>
          <p:cNvSpPr txBox="1"/>
          <p:nvPr>
            <p:ph type="title"/>
          </p:nvPr>
        </p:nvSpPr>
        <p:spPr>
          <a:xfrm>
            <a:off x="980250" y="113804"/>
            <a:ext cx="7851300" cy="63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t>Chromosomes-Learning Targets</a:t>
            </a:r>
            <a:endParaRPr sz="36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7" name="Shape 1617"/>
        <p:cNvGrpSpPr/>
        <p:nvPr/>
      </p:nvGrpSpPr>
      <p:grpSpPr>
        <a:xfrm>
          <a:off x="0" y="0"/>
          <a:ext cx="0" cy="0"/>
          <a:chOff x="0" y="0"/>
          <a:chExt cx="0" cy="0"/>
        </a:xfrm>
      </p:grpSpPr>
      <p:sp>
        <p:nvSpPr>
          <p:cNvPr id="1618" name="Google Shape;1618;p159"/>
          <p:cNvSpPr txBox="1"/>
          <p:nvPr>
            <p:ph idx="1" type="body"/>
          </p:nvPr>
        </p:nvSpPr>
        <p:spPr>
          <a:xfrm>
            <a:off x="311700" y="2982325"/>
            <a:ext cx="8520600" cy="15867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1200"/>
              </a:spcAft>
              <a:buNone/>
            </a:pPr>
            <a:r>
              <a:rPr b="1" lang="en" sz="4800">
                <a:solidFill>
                  <a:schemeClr val="accent2"/>
                </a:solidFill>
              </a:rPr>
              <a:t>Let’s start with models instead of confusing words!</a:t>
            </a:r>
            <a:endParaRPr b="1" sz="4800">
              <a:solidFill>
                <a:schemeClr val="accent2"/>
              </a:solidFill>
            </a:endParaRPr>
          </a:p>
        </p:txBody>
      </p:sp>
      <p:sp>
        <p:nvSpPr>
          <p:cNvPr id="1619" name="Google Shape;1619;p1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4000"/>
              <a:t>“Models bring meaning to words.”</a:t>
            </a:r>
            <a:endParaRPr sz="4000"/>
          </a:p>
          <a:p>
            <a:pPr indent="0" lvl="0" marL="5486400" rtl="0" algn="l">
              <a:spcBef>
                <a:spcPts val="0"/>
              </a:spcBef>
              <a:spcAft>
                <a:spcPts val="0"/>
              </a:spcAft>
              <a:buSzPts val="990"/>
              <a:buNone/>
            </a:pPr>
            <a:r>
              <a:rPr lang="en" sz="2400"/>
              <a:t>-Tim Herman</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3" name="Shape 1623"/>
        <p:cNvGrpSpPr/>
        <p:nvPr/>
      </p:nvGrpSpPr>
      <p:grpSpPr>
        <a:xfrm>
          <a:off x="0" y="0"/>
          <a:ext cx="0" cy="0"/>
          <a:chOff x="0" y="0"/>
          <a:chExt cx="0" cy="0"/>
        </a:xfrm>
      </p:grpSpPr>
      <p:sp>
        <p:nvSpPr>
          <p:cNvPr id="1624" name="Google Shape;1624;p160"/>
          <p:cNvSpPr txBox="1"/>
          <p:nvPr>
            <p:ph type="title"/>
          </p:nvPr>
        </p:nvSpPr>
        <p:spPr>
          <a:xfrm>
            <a:off x="245850" y="165600"/>
            <a:ext cx="89862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400"/>
              <a:t>You may already use models of chromosomes..</a:t>
            </a:r>
            <a:endParaRPr b="1" sz="3400"/>
          </a:p>
        </p:txBody>
      </p:sp>
      <p:pic>
        <p:nvPicPr>
          <p:cNvPr id="1625" name="Google Shape;1625;p160"/>
          <p:cNvPicPr preferRelativeResize="0"/>
          <p:nvPr/>
        </p:nvPicPr>
        <p:blipFill>
          <a:blip r:embed="rId3">
            <a:alphaModFix/>
          </a:blip>
          <a:stretch>
            <a:fillRect/>
          </a:stretch>
        </p:blipFill>
        <p:spPr>
          <a:xfrm rot="285439">
            <a:off x="7857525" y="2769950"/>
            <a:ext cx="938442" cy="2280325"/>
          </a:xfrm>
          <a:prstGeom prst="rect">
            <a:avLst/>
          </a:prstGeom>
          <a:noFill/>
          <a:ln>
            <a:noFill/>
          </a:ln>
        </p:spPr>
      </p:pic>
      <p:pic>
        <p:nvPicPr>
          <p:cNvPr id="1626" name="Google Shape;1626;p160"/>
          <p:cNvPicPr preferRelativeResize="0"/>
          <p:nvPr/>
        </p:nvPicPr>
        <p:blipFill>
          <a:blip r:embed="rId4">
            <a:alphaModFix/>
          </a:blip>
          <a:stretch>
            <a:fillRect/>
          </a:stretch>
        </p:blipFill>
        <p:spPr>
          <a:xfrm>
            <a:off x="2412176" y="1341127"/>
            <a:ext cx="1284900" cy="1924625"/>
          </a:xfrm>
          <a:prstGeom prst="rect">
            <a:avLst/>
          </a:prstGeom>
          <a:noFill/>
          <a:ln>
            <a:noFill/>
          </a:ln>
        </p:spPr>
      </p:pic>
      <p:pic>
        <p:nvPicPr>
          <p:cNvPr id="1627" name="Google Shape;1627;p160"/>
          <p:cNvPicPr preferRelativeResize="0"/>
          <p:nvPr/>
        </p:nvPicPr>
        <p:blipFill>
          <a:blip r:embed="rId5">
            <a:alphaModFix/>
          </a:blip>
          <a:stretch>
            <a:fillRect/>
          </a:stretch>
        </p:blipFill>
        <p:spPr>
          <a:xfrm>
            <a:off x="3799200" y="2299483"/>
            <a:ext cx="1913600" cy="2272400"/>
          </a:xfrm>
          <a:prstGeom prst="rect">
            <a:avLst/>
          </a:prstGeom>
          <a:noFill/>
          <a:ln>
            <a:noFill/>
          </a:ln>
        </p:spPr>
      </p:pic>
      <p:pic>
        <p:nvPicPr>
          <p:cNvPr id="1628" name="Google Shape;1628;p160"/>
          <p:cNvPicPr preferRelativeResize="0"/>
          <p:nvPr/>
        </p:nvPicPr>
        <p:blipFill>
          <a:blip r:embed="rId6">
            <a:alphaModFix/>
          </a:blip>
          <a:stretch>
            <a:fillRect/>
          </a:stretch>
        </p:blipFill>
        <p:spPr>
          <a:xfrm rot="4159629">
            <a:off x="-226272" y="1746075"/>
            <a:ext cx="3490775" cy="3049175"/>
          </a:xfrm>
          <a:prstGeom prst="rect">
            <a:avLst/>
          </a:prstGeom>
          <a:noFill/>
          <a:ln>
            <a:noFill/>
          </a:ln>
        </p:spPr>
      </p:pic>
      <p:pic>
        <p:nvPicPr>
          <p:cNvPr id="1629" name="Google Shape;1629;p160"/>
          <p:cNvPicPr preferRelativeResize="0"/>
          <p:nvPr/>
        </p:nvPicPr>
        <p:blipFill>
          <a:blip r:embed="rId7">
            <a:alphaModFix/>
          </a:blip>
          <a:stretch>
            <a:fillRect/>
          </a:stretch>
        </p:blipFill>
        <p:spPr>
          <a:xfrm>
            <a:off x="6238763" y="1341125"/>
            <a:ext cx="1392500" cy="27751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3" name="Shape 1633"/>
        <p:cNvGrpSpPr/>
        <p:nvPr/>
      </p:nvGrpSpPr>
      <p:grpSpPr>
        <a:xfrm>
          <a:off x="0" y="0"/>
          <a:ext cx="0" cy="0"/>
          <a:chOff x="0" y="0"/>
          <a:chExt cx="0" cy="0"/>
        </a:xfrm>
      </p:grpSpPr>
      <p:sp>
        <p:nvSpPr>
          <p:cNvPr id="1634" name="Google Shape;1634;p161"/>
          <p:cNvSpPr txBox="1"/>
          <p:nvPr>
            <p:ph type="title"/>
          </p:nvPr>
        </p:nvSpPr>
        <p:spPr>
          <a:xfrm>
            <a:off x="100" y="184775"/>
            <a:ext cx="9144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200"/>
              <a:t>Chromosome connections…Build a chromosome!</a:t>
            </a:r>
            <a:endParaRPr sz="3200"/>
          </a:p>
          <a:p>
            <a:pPr indent="0" lvl="0" marL="0" rtl="0" algn="l">
              <a:spcBef>
                <a:spcPts val="0"/>
              </a:spcBef>
              <a:spcAft>
                <a:spcPts val="0"/>
              </a:spcAft>
              <a:buSzPts val="990"/>
              <a:buNone/>
            </a:pPr>
            <a:r>
              <a:t/>
            </a:r>
            <a:endParaRPr sz="3200"/>
          </a:p>
        </p:txBody>
      </p:sp>
      <p:pic>
        <p:nvPicPr>
          <p:cNvPr id="1635" name="Google Shape;1635;p161"/>
          <p:cNvPicPr preferRelativeResize="0"/>
          <p:nvPr/>
        </p:nvPicPr>
        <p:blipFill>
          <a:blip r:embed="rId3">
            <a:alphaModFix/>
          </a:blip>
          <a:stretch>
            <a:fillRect/>
          </a:stretch>
        </p:blipFill>
        <p:spPr>
          <a:xfrm>
            <a:off x="1354825" y="3212288"/>
            <a:ext cx="1641275" cy="1618150"/>
          </a:xfrm>
          <a:prstGeom prst="rect">
            <a:avLst/>
          </a:prstGeom>
          <a:noFill/>
          <a:ln>
            <a:noFill/>
          </a:ln>
        </p:spPr>
      </p:pic>
      <p:pic>
        <p:nvPicPr>
          <p:cNvPr id="1636" name="Google Shape;1636;p161"/>
          <p:cNvPicPr preferRelativeResize="0"/>
          <p:nvPr/>
        </p:nvPicPr>
        <p:blipFill>
          <a:blip r:embed="rId4">
            <a:alphaModFix/>
          </a:blip>
          <a:stretch>
            <a:fillRect/>
          </a:stretch>
        </p:blipFill>
        <p:spPr>
          <a:xfrm rot="843744">
            <a:off x="2610875" y="1733986"/>
            <a:ext cx="1641275" cy="2419139"/>
          </a:xfrm>
          <a:prstGeom prst="rect">
            <a:avLst/>
          </a:prstGeom>
          <a:noFill/>
          <a:ln>
            <a:noFill/>
          </a:ln>
        </p:spPr>
      </p:pic>
      <p:pic>
        <p:nvPicPr>
          <p:cNvPr id="1637" name="Google Shape;1637;p161"/>
          <p:cNvPicPr preferRelativeResize="0"/>
          <p:nvPr/>
        </p:nvPicPr>
        <p:blipFill>
          <a:blip r:embed="rId5">
            <a:alphaModFix/>
          </a:blip>
          <a:stretch>
            <a:fillRect/>
          </a:stretch>
        </p:blipFill>
        <p:spPr>
          <a:xfrm rot="-5400000">
            <a:off x="4857953" y="2073425"/>
            <a:ext cx="1641275" cy="3749283"/>
          </a:xfrm>
          <a:prstGeom prst="rect">
            <a:avLst/>
          </a:prstGeom>
          <a:noFill/>
          <a:ln>
            <a:noFill/>
          </a:ln>
        </p:spPr>
      </p:pic>
      <p:pic>
        <p:nvPicPr>
          <p:cNvPr id="1638" name="Google Shape;1638;p161"/>
          <p:cNvPicPr preferRelativeResize="0"/>
          <p:nvPr/>
        </p:nvPicPr>
        <p:blipFill>
          <a:blip r:embed="rId6">
            <a:alphaModFix/>
          </a:blip>
          <a:stretch>
            <a:fillRect/>
          </a:stretch>
        </p:blipFill>
        <p:spPr>
          <a:xfrm>
            <a:off x="485325" y="1883854"/>
            <a:ext cx="1641275" cy="1618171"/>
          </a:xfrm>
          <a:prstGeom prst="rect">
            <a:avLst/>
          </a:prstGeom>
          <a:noFill/>
          <a:ln>
            <a:noFill/>
          </a:ln>
        </p:spPr>
      </p:pic>
      <p:pic>
        <p:nvPicPr>
          <p:cNvPr id="1639" name="Google Shape;1639;p161"/>
          <p:cNvPicPr preferRelativeResize="0"/>
          <p:nvPr/>
        </p:nvPicPr>
        <p:blipFill>
          <a:blip r:embed="rId7">
            <a:alphaModFix/>
          </a:blip>
          <a:stretch>
            <a:fillRect/>
          </a:stretch>
        </p:blipFill>
        <p:spPr>
          <a:xfrm rot="-3202598">
            <a:off x="6863048" y="1362179"/>
            <a:ext cx="1641275" cy="2419131"/>
          </a:xfrm>
          <a:prstGeom prst="rect">
            <a:avLst/>
          </a:prstGeom>
          <a:noFill/>
          <a:ln>
            <a:noFill/>
          </a:ln>
        </p:spPr>
      </p:pic>
      <p:sp>
        <p:nvSpPr>
          <p:cNvPr id="1640" name="Google Shape;1640;p161"/>
          <p:cNvSpPr txBox="1"/>
          <p:nvPr>
            <p:ph idx="1" type="body"/>
          </p:nvPr>
        </p:nvSpPr>
        <p:spPr>
          <a:xfrm>
            <a:off x="331500" y="967675"/>
            <a:ext cx="8481000" cy="6792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a:solidFill>
                  <a:srgbClr val="F26162"/>
                </a:solidFill>
              </a:rPr>
              <a:t>Red</a:t>
            </a:r>
            <a:r>
              <a:rPr lang="en"/>
              <a:t> or </a:t>
            </a:r>
            <a:r>
              <a:rPr b="1" lang="en">
                <a:solidFill>
                  <a:srgbClr val="6289C6"/>
                </a:solidFill>
              </a:rPr>
              <a:t>Blue</a:t>
            </a:r>
            <a:r>
              <a:rPr lang="en"/>
              <a:t>?  You choose… this is YOUR conceptual model!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117"/>
          <p:cNvSpPr txBox="1"/>
          <p:nvPr>
            <p:ph type="title"/>
          </p:nvPr>
        </p:nvSpPr>
        <p:spPr>
          <a:xfrm>
            <a:off x="3408629" y="1295885"/>
            <a:ext cx="4938900" cy="1771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Molecules of Life:</a:t>
            </a:r>
            <a:endParaRPr/>
          </a:p>
          <a:p>
            <a:pPr indent="0" lvl="0" marL="0" rtl="0" algn="l">
              <a:spcBef>
                <a:spcPts val="0"/>
              </a:spcBef>
              <a:spcAft>
                <a:spcPts val="0"/>
              </a:spcAft>
              <a:buNone/>
            </a:pPr>
            <a:r>
              <a:rPr lang="en"/>
              <a:t>Carbohydrates</a:t>
            </a:r>
            <a:endParaRPr/>
          </a:p>
        </p:txBody>
      </p:sp>
      <p:sp>
        <p:nvSpPr>
          <p:cNvPr id="547" name="Google Shape;547;p117"/>
          <p:cNvSpPr txBox="1"/>
          <p:nvPr>
            <p:ph idx="1" type="subTitle"/>
          </p:nvPr>
        </p:nvSpPr>
        <p:spPr>
          <a:xfrm>
            <a:off x="3408629" y="3305771"/>
            <a:ext cx="2629500" cy="1058100"/>
          </a:xfrm>
          <a:prstGeom prst="rect">
            <a:avLst/>
          </a:prstGeom>
        </p:spPr>
        <p:txBody>
          <a:bodyPr anchorCtr="0" anchor="t" bIns="34275" lIns="68575" spcFirstLastPara="1" rIns="68575" wrap="square" tIns="34275">
            <a:normAutofit/>
          </a:bodyPr>
          <a:lstStyle/>
          <a:p>
            <a:pPr indent="0" lvl="0" marL="0" rtl="0" algn="l">
              <a:spcBef>
                <a:spcPts val="0"/>
              </a:spcBef>
              <a:spcAft>
                <a:spcPts val="1200"/>
              </a:spcAft>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4" name="Shape 1644"/>
        <p:cNvGrpSpPr/>
        <p:nvPr/>
      </p:nvGrpSpPr>
      <p:grpSpPr>
        <a:xfrm>
          <a:off x="0" y="0"/>
          <a:ext cx="0" cy="0"/>
          <a:chOff x="0" y="0"/>
          <a:chExt cx="0" cy="0"/>
        </a:xfrm>
      </p:grpSpPr>
      <p:sp>
        <p:nvSpPr>
          <p:cNvPr id="1645" name="Google Shape;1645;p162"/>
          <p:cNvSpPr txBox="1"/>
          <p:nvPr>
            <p:ph type="title"/>
          </p:nvPr>
        </p:nvSpPr>
        <p:spPr>
          <a:xfrm>
            <a:off x="219875" y="98178"/>
            <a:ext cx="86457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Discuss…</a:t>
            </a:r>
            <a:r>
              <a:rPr lang="en"/>
              <a:t> W</a:t>
            </a:r>
            <a:r>
              <a:rPr b="1" lang="en"/>
              <a:t>hat did you build and WHY?</a:t>
            </a:r>
            <a:endParaRPr b="1"/>
          </a:p>
        </p:txBody>
      </p:sp>
      <p:pic>
        <p:nvPicPr>
          <p:cNvPr id="1646" name="Google Shape;1646;p162"/>
          <p:cNvPicPr preferRelativeResize="0"/>
          <p:nvPr/>
        </p:nvPicPr>
        <p:blipFill>
          <a:blip r:embed="rId3">
            <a:alphaModFix/>
          </a:blip>
          <a:stretch>
            <a:fillRect/>
          </a:stretch>
        </p:blipFill>
        <p:spPr>
          <a:xfrm>
            <a:off x="1903355" y="1193849"/>
            <a:ext cx="5337293" cy="35599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0" name="Shape 1650"/>
        <p:cNvGrpSpPr/>
        <p:nvPr/>
      </p:nvGrpSpPr>
      <p:grpSpPr>
        <a:xfrm>
          <a:off x="0" y="0"/>
          <a:ext cx="0" cy="0"/>
          <a:chOff x="0" y="0"/>
          <a:chExt cx="0" cy="0"/>
        </a:xfrm>
      </p:grpSpPr>
      <p:sp>
        <p:nvSpPr>
          <p:cNvPr id="1651" name="Google Shape;1651;p163"/>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Is this a chromosome? Or this?</a:t>
            </a:r>
            <a:endParaRPr/>
          </a:p>
        </p:txBody>
      </p:sp>
      <p:pic>
        <p:nvPicPr>
          <p:cNvPr id="1652" name="Google Shape;1652;p163"/>
          <p:cNvPicPr preferRelativeResize="0"/>
          <p:nvPr/>
        </p:nvPicPr>
        <p:blipFill>
          <a:blip r:embed="rId3">
            <a:alphaModFix/>
          </a:blip>
          <a:stretch>
            <a:fillRect/>
          </a:stretch>
        </p:blipFill>
        <p:spPr>
          <a:xfrm rot="-5400000">
            <a:off x="1191163" y="2194112"/>
            <a:ext cx="3637899" cy="1503725"/>
          </a:xfrm>
          <a:prstGeom prst="rect">
            <a:avLst/>
          </a:prstGeom>
          <a:noFill/>
          <a:ln>
            <a:noFill/>
          </a:ln>
        </p:spPr>
      </p:pic>
      <p:pic>
        <p:nvPicPr>
          <p:cNvPr id="1653" name="Google Shape;1653;p163"/>
          <p:cNvPicPr preferRelativeResize="0"/>
          <p:nvPr/>
        </p:nvPicPr>
        <p:blipFill>
          <a:blip r:embed="rId4">
            <a:alphaModFix/>
          </a:blip>
          <a:stretch>
            <a:fillRect/>
          </a:stretch>
        </p:blipFill>
        <p:spPr>
          <a:xfrm rot="-5400000">
            <a:off x="5263087" y="2562688"/>
            <a:ext cx="3740751" cy="7665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7" name="Shape 1657"/>
        <p:cNvGrpSpPr/>
        <p:nvPr/>
      </p:nvGrpSpPr>
      <p:grpSpPr>
        <a:xfrm>
          <a:off x="0" y="0"/>
          <a:ext cx="0" cy="0"/>
          <a:chOff x="0" y="0"/>
          <a:chExt cx="0" cy="0"/>
        </a:xfrm>
      </p:grpSpPr>
      <p:sp>
        <p:nvSpPr>
          <p:cNvPr id="1658" name="Google Shape;1658;p164"/>
          <p:cNvSpPr txBox="1"/>
          <p:nvPr/>
        </p:nvSpPr>
        <p:spPr>
          <a:xfrm>
            <a:off x="4341442" y="2392400"/>
            <a:ext cx="2311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EAC4C"/>
                </a:solidFill>
                <a:latin typeface="Calibri"/>
                <a:ea typeface="Calibri"/>
                <a:cs typeface="Calibri"/>
                <a:sym typeface="Calibri"/>
              </a:rPr>
              <a:t>Or both?</a:t>
            </a:r>
            <a:endParaRPr b="1" sz="3600">
              <a:solidFill>
                <a:srgbClr val="1EAC4C"/>
              </a:solidFill>
              <a:latin typeface="Calibri"/>
              <a:ea typeface="Calibri"/>
              <a:cs typeface="Calibri"/>
              <a:sym typeface="Calibri"/>
            </a:endParaRPr>
          </a:p>
        </p:txBody>
      </p:sp>
      <p:sp>
        <p:nvSpPr>
          <p:cNvPr id="1659" name="Google Shape;1659;p164"/>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Is this a chromosome? Or this?</a:t>
            </a:r>
            <a:endParaRPr/>
          </a:p>
        </p:txBody>
      </p:sp>
      <p:pic>
        <p:nvPicPr>
          <p:cNvPr id="1660" name="Google Shape;1660;p164"/>
          <p:cNvPicPr preferRelativeResize="0"/>
          <p:nvPr/>
        </p:nvPicPr>
        <p:blipFill>
          <a:blip r:embed="rId3">
            <a:alphaModFix/>
          </a:blip>
          <a:stretch>
            <a:fillRect/>
          </a:stretch>
        </p:blipFill>
        <p:spPr>
          <a:xfrm rot="-5400000">
            <a:off x="1191163" y="2194112"/>
            <a:ext cx="3637899" cy="1503725"/>
          </a:xfrm>
          <a:prstGeom prst="rect">
            <a:avLst/>
          </a:prstGeom>
          <a:noFill/>
          <a:ln>
            <a:noFill/>
          </a:ln>
        </p:spPr>
      </p:pic>
      <p:pic>
        <p:nvPicPr>
          <p:cNvPr id="1661" name="Google Shape;1661;p164"/>
          <p:cNvPicPr preferRelativeResize="0"/>
          <p:nvPr/>
        </p:nvPicPr>
        <p:blipFill>
          <a:blip r:embed="rId4">
            <a:alphaModFix/>
          </a:blip>
          <a:stretch>
            <a:fillRect/>
          </a:stretch>
        </p:blipFill>
        <p:spPr>
          <a:xfrm rot="-5400000">
            <a:off x="5263087" y="2562688"/>
            <a:ext cx="3740751" cy="76657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5" name="Shape 1665"/>
        <p:cNvGrpSpPr/>
        <p:nvPr/>
      </p:nvGrpSpPr>
      <p:grpSpPr>
        <a:xfrm>
          <a:off x="0" y="0"/>
          <a:ext cx="0" cy="0"/>
          <a:chOff x="0" y="0"/>
          <a:chExt cx="0" cy="0"/>
        </a:xfrm>
      </p:grpSpPr>
      <p:pic>
        <p:nvPicPr>
          <p:cNvPr id="1666" name="Google Shape;1666;p165"/>
          <p:cNvPicPr preferRelativeResize="0"/>
          <p:nvPr/>
        </p:nvPicPr>
        <p:blipFill>
          <a:blip r:embed="rId3">
            <a:alphaModFix/>
          </a:blip>
          <a:stretch>
            <a:fillRect/>
          </a:stretch>
        </p:blipFill>
        <p:spPr>
          <a:xfrm>
            <a:off x="798013" y="2991076"/>
            <a:ext cx="7957399" cy="1949325"/>
          </a:xfrm>
          <a:prstGeom prst="rect">
            <a:avLst/>
          </a:prstGeom>
          <a:noFill/>
          <a:ln>
            <a:noFill/>
          </a:ln>
        </p:spPr>
      </p:pic>
      <p:pic>
        <p:nvPicPr>
          <p:cNvPr id="1667" name="Google Shape;1667;p165"/>
          <p:cNvPicPr preferRelativeResize="0"/>
          <p:nvPr/>
        </p:nvPicPr>
        <p:blipFill>
          <a:blip r:embed="rId4">
            <a:alphaModFix/>
          </a:blip>
          <a:stretch>
            <a:fillRect/>
          </a:stretch>
        </p:blipFill>
        <p:spPr>
          <a:xfrm>
            <a:off x="6302975" y="304800"/>
            <a:ext cx="2452425" cy="2686275"/>
          </a:xfrm>
          <a:prstGeom prst="rect">
            <a:avLst/>
          </a:prstGeom>
          <a:noFill/>
          <a:ln>
            <a:noFill/>
          </a:ln>
        </p:spPr>
      </p:pic>
      <p:pic>
        <p:nvPicPr>
          <p:cNvPr id="1668" name="Google Shape;1668;p165"/>
          <p:cNvPicPr preferRelativeResize="0"/>
          <p:nvPr/>
        </p:nvPicPr>
        <p:blipFill>
          <a:blip r:embed="rId5">
            <a:alphaModFix/>
          </a:blip>
          <a:stretch>
            <a:fillRect/>
          </a:stretch>
        </p:blipFill>
        <p:spPr>
          <a:xfrm>
            <a:off x="829900" y="1940825"/>
            <a:ext cx="5522074" cy="10850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72" name="Shape 1672"/>
        <p:cNvGrpSpPr/>
        <p:nvPr/>
      </p:nvGrpSpPr>
      <p:grpSpPr>
        <a:xfrm>
          <a:off x="0" y="0"/>
          <a:ext cx="0" cy="0"/>
          <a:chOff x="0" y="0"/>
          <a:chExt cx="0" cy="0"/>
        </a:xfrm>
      </p:grpSpPr>
      <p:pic>
        <p:nvPicPr>
          <p:cNvPr id="1673" name="Google Shape;1673;p166"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674" name="Google Shape;1674;p166"/>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75" name="Google Shape;1675;p166"/>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676" name="Google Shape;1676;p166"/>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
        <p:nvSpPr>
          <p:cNvPr id="1677" name="Google Shape;1677;p166"/>
          <p:cNvSpPr/>
          <p:nvPr/>
        </p:nvSpPr>
        <p:spPr>
          <a:xfrm>
            <a:off x="6368975" y="3663650"/>
            <a:ext cx="685800" cy="685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78" name="Google Shape;1678;p166"/>
          <p:cNvPicPr preferRelativeResize="0"/>
          <p:nvPr/>
        </p:nvPicPr>
        <p:blipFill>
          <a:blip r:embed="rId4">
            <a:alphaModFix/>
          </a:blip>
          <a:stretch>
            <a:fillRect/>
          </a:stretch>
        </p:blipFill>
        <p:spPr>
          <a:xfrm>
            <a:off x="6562025" y="3147225"/>
            <a:ext cx="685800" cy="6858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2" name="Shape 1682"/>
        <p:cNvGrpSpPr/>
        <p:nvPr/>
      </p:nvGrpSpPr>
      <p:grpSpPr>
        <a:xfrm>
          <a:off x="0" y="0"/>
          <a:ext cx="0" cy="0"/>
          <a:chOff x="0" y="0"/>
          <a:chExt cx="0" cy="0"/>
        </a:xfrm>
      </p:grpSpPr>
      <p:pic>
        <p:nvPicPr>
          <p:cNvPr id="1683" name="Google Shape;1683;p167"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684" name="Google Shape;1684;p167"/>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5" name="Google Shape;1685;p167"/>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686" name="Google Shape;1686;p167"/>
          <p:cNvSpPr/>
          <p:nvPr/>
        </p:nvSpPr>
        <p:spPr>
          <a:xfrm>
            <a:off x="6614425" y="1011025"/>
            <a:ext cx="685800" cy="645300"/>
          </a:xfrm>
          <a:prstGeom prst="rect">
            <a:avLst/>
          </a:prstGeom>
          <a:noFill/>
          <a:ln cap="flat" cmpd="sng" w="28575">
            <a:solidFill>
              <a:srgbClr val="FE01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7" name="Google Shape;1687;p167"/>
          <p:cNvPicPr preferRelativeResize="0"/>
          <p:nvPr/>
        </p:nvPicPr>
        <p:blipFill>
          <a:blip r:embed="rId5">
            <a:alphaModFix/>
          </a:blip>
          <a:stretch>
            <a:fillRect/>
          </a:stretch>
        </p:blipFill>
        <p:spPr>
          <a:xfrm>
            <a:off x="6685073" y="446674"/>
            <a:ext cx="544500" cy="645274"/>
          </a:xfrm>
          <a:prstGeom prst="rect">
            <a:avLst/>
          </a:prstGeom>
          <a:noFill/>
          <a:ln>
            <a:noFill/>
          </a:ln>
        </p:spPr>
      </p:pic>
      <p:sp>
        <p:nvSpPr>
          <p:cNvPr id="1688" name="Google Shape;1688;p167"/>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168"/>
          <p:cNvSpPr txBox="1"/>
          <p:nvPr>
            <p:ph idx="1" type="body"/>
          </p:nvPr>
        </p:nvSpPr>
        <p:spPr>
          <a:xfrm>
            <a:off x="630625" y="45500"/>
            <a:ext cx="8265300" cy="3497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3000">
                <a:solidFill>
                  <a:srgbClr val="0A0A0A"/>
                </a:solidFill>
              </a:rPr>
              <a:t>Chromosomes are threadlike structures made of protein and a single molecule of DNA that serve to carry the genomic information from cell to cell. In plants and animals (including humans), chromosomes reside in the nucleus of cells.</a:t>
            </a:r>
            <a:endParaRPr sz="3000">
              <a:solidFill>
                <a:srgbClr val="0A0A0A"/>
              </a:solidFill>
            </a:endParaRPr>
          </a:p>
          <a:p>
            <a:pPr indent="0" lvl="0" marL="0" rtl="0" algn="l">
              <a:spcBef>
                <a:spcPts val="0"/>
              </a:spcBef>
              <a:spcAft>
                <a:spcPts val="1200"/>
              </a:spcAft>
              <a:buNone/>
            </a:pPr>
            <a:r>
              <a:t/>
            </a:r>
            <a:endParaRPr sz="3000"/>
          </a:p>
        </p:txBody>
      </p:sp>
      <p:pic>
        <p:nvPicPr>
          <p:cNvPr id="1694" name="Google Shape;1694;p168"/>
          <p:cNvPicPr preferRelativeResize="0"/>
          <p:nvPr/>
        </p:nvPicPr>
        <p:blipFill>
          <a:blip r:embed="rId3">
            <a:alphaModFix/>
          </a:blip>
          <a:stretch>
            <a:fillRect/>
          </a:stretch>
        </p:blipFill>
        <p:spPr>
          <a:xfrm>
            <a:off x="3378399" y="2774875"/>
            <a:ext cx="2387199" cy="1699474"/>
          </a:xfrm>
          <a:prstGeom prst="rect">
            <a:avLst/>
          </a:prstGeom>
          <a:noFill/>
          <a:ln>
            <a:noFill/>
          </a:ln>
        </p:spPr>
      </p:pic>
      <p:sp>
        <p:nvSpPr>
          <p:cNvPr id="1695" name="Google Shape;1695;p168"/>
          <p:cNvSpPr txBox="1"/>
          <p:nvPr/>
        </p:nvSpPr>
        <p:spPr>
          <a:xfrm>
            <a:off x="323427" y="453735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(Bates, Chromosome)</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99" name="Shape 1699"/>
        <p:cNvGrpSpPr/>
        <p:nvPr/>
      </p:nvGrpSpPr>
      <p:grpSpPr>
        <a:xfrm>
          <a:off x="0" y="0"/>
          <a:ext cx="0" cy="0"/>
          <a:chOff x="0" y="0"/>
          <a:chExt cx="0" cy="0"/>
        </a:xfrm>
      </p:grpSpPr>
      <p:pic>
        <p:nvPicPr>
          <p:cNvPr id="1700" name="Google Shape;1700;p169"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701" name="Google Shape;1701;p169"/>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02" name="Google Shape;1702;p169"/>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703" name="Google Shape;1703;p169"/>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
        <p:nvSpPr>
          <p:cNvPr id="1704" name="Google Shape;1704;p169"/>
          <p:cNvSpPr/>
          <p:nvPr/>
        </p:nvSpPr>
        <p:spPr>
          <a:xfrm>
            <a:off x="6368975" y="3663650"/>
            <a:ext cx="685800" cy="685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05" name="Google Shape;1705;p169"/>
          <p:cNvPicPr preferRelativeResize="0"/>
          <p:nvPr/>
        </p:nvPicPr>
        <p:blipFill>
          <a:blip r:embed="rId4">
            <a:alphaModFix/>
          </a:blip>
          <a:stretch>
            <a:fillRect/>
          </a:stretch>
        </p:blipFill>
        <p:spPr>
          <a:xfrm>
            <a:off x="6562025" y="3147225"/>
            <a:ext cx="685800" cy="6858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09" name="Shape 1709"/>
        <p:cNvGrpSpPr/>
        <p:nvPr/>
      </p:nvGrpSpPr>
      <p:grpSpPr>
        <a:xfrm>
          <a:off x="0" y="0"/>
          <a:ext cx="0" cy="0"/>
          <a:chOff x="0" y="0"/>
          <a:chExt cx="0" cy="0"/>
        </a:xfrm>
      </p:grpSpPr>
      <p:pic>
        <p:nvPicPr>
          <p:cNvPr id="1710" name="Google Shape;1710;p170"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711" name="Google Shape;1711;p170"/>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12" name="Google Shape;1712;p170"/>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713" name="Google Shape;1713;p170"/>
          <p:cNvSpPr/>
          <p:nvPr/>
        </p:nvSpPr>
        <p:spPr>
          <a:xfrm>
            <a:off x="6585400" y="1030350"/>
            <a:ext cx="685800" cy="645300"/>
          </a:xfrm>
          <a:prstGeom prst="rect">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170"/>
          <p:cNvSpPr txBox="1"/>
          <p:nvPr/>
        </p:nvSpPr>
        <p:spPr>
          <a:xfrm>
            <a:off x="6768400" y="476250"/>
            <a:ext cx="319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500">
                <a:solidFill>
                  <a:schemeClr val="accent6"/>
                </a:solidFill>
                <a:latin typeface="Calibri"/>
                <a:ea typeface="Calibri"/>
                <a:cs typeface="Calibri"/>
                <a:sym typeface="Calibri"/>
              </a:rPr>
              <a:t>?</a:t>
            </a:r>
            <a:endParaRPr b="1" sz="4500">
              <a:solidFill>
                <a:schemeClr val="accent6"/>
              </a:solidFill>
              <a:latin typeface="Calibri"/>
              <a:ea typeface="Calibri"/>
              <a:cs typeface="Calibri"/>
              <a:sym typeface="Calibri"/>
            </a:endParaRPr>
          </a:p>
        </p:txBody>
      </p:sp>
      <p:sp>
        <p:nvSpPr>
          <p:cNvPr id="1715" name="Google Shape;1715;p170"/>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
        <p:nvSpPr>
          <p:cNvPr id="1716" name="Google Shape;1716;p170"/>
          <p:cNvSpPr/>
          <p:nvPr/>
        </p:nvSpPr>
        <p:spPr>
          <a:xfrm>
            <a:off x="6368975" y="3663650"/>
            <a:ext cx="685800" cy="685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17" name="Google Shape;1717;p170"/>
          <p:cNvPicPr preferRelativeResize="0"/>
          <p:nvPr/>
        </p:nvPicPr>
        <p:blipFill>
          <a:blip r:embed="rId4">
            <a:alphaModFix/>
          </a:blip>
          <a:stretch>
            <a:fillRect/>
          </a:stretch>
        </p:blipFill>
        <p:spPr>
          <a:xfrm>
            <a:off x="6562025" y="3147225"/>
            <a:ext cx="685800" cy="6858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1" name="Shape 1721"/>
        <p:cNvGrpSpPr/>
        <p:nvPr/>
      </p:nvGrpSpPr>
      <p:grpSpPr>
        <a:xfrm>
          <a:off x="0" y="0"/>
          <a:ext cx="0" cy="0"/>
          <a:chOff x="0" y="0"/>
          <a:chExt cx="0" cy="0"/>
        </a:xfrm>
      </p:grpSpPr>
      <p:pic>
        <p:nvPicPr>
          <p:cNvPr id="1722" name="Google Shape;1722;p171"/>
          <p:cNvPicPr preferRelativeResize="0"/>
          <p:nvPr/>
        </p:nvPicPr>
        <p:blipFill>
          <a:blip r:embed="rId3">
            <a:alphaModFix/>
          </a:blip>
          <a:stretch>
            <a:fillRect/>
          </a:stretch>
        </p:blipFill>
        <p:spPr>
          <a:xfrm>
            <a:off x="3015052" y="1425610"/>
            <a:ext cx="3781674" cy="3037149"/>
          </a:xfrm>
          <a:prstGeom prst="rect">
            <a:avLst/>
          </a:prstGeom>
          <a:noFill/>
          <a:ln>
            <a:noFill/>
          </a:ln>
        </p:spPr>
      </p:pic>
      <p:sp>
        <p:nvSpPr>
          <p:cNvPr id="1723" name="Google Shape;1723;p171"/>
          <p:cNvSpPr txBox="1"/>
          <p:nvPr/>
        </p:nvSpPr>
        <p:spPr>
          <a:xfrm>
            <a:off x="2994902" y="4462748"/>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(Westerlund , 2017)</a:t>
            </a:r>
            <a:endParaRPr sz="900">
              <a:solidFill>
                <a:srgbClr val="A0A0A0"/>
              </a:solidFill>
              <a:latin typeface="Calibri"/>
              <a:ea typeface="Calibri"/>
              <a:cs typeface="Calibri"/>
              <a:sym typeface="Calibri"/>
            </a:endParaRPr>
          </a:p>
        </p:txBody>
      </p:sp>
      <p:sp>
        <p:nvSpPr>
          <p:cNvPr id="1724" name="Google Shape;1724;p171"/>
          <p:cNvSpPr txBox="1"/>
          <p:nvPr>
            <p:ph type="title"/>
          </p:nvPr>
        </p:nvSpPr>
        <p:spPr>
          <a:xfrm>
            <a:off x="980250" y="113811"/>
            <a:ext cx="78513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Chromosomes: one word, several meanings, much confusion!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118"/>
          <p:cNvSpPr/>
          <p:nvPr/>
        </p:nvSpPr>
        <p:spPr>
          <a:xfrm>
            <a:off x="727544" y="345882"/>
            <a:ext cx="7269300" cy="8424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53" name="Google Shape;553;p11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grpSp>
        <p:nvGrpSpPr>
          <p:cNvPr id="554" name="Google Shape;554;p118"/>
          <p:cNvGrpSpPr/>
          <p:nvPr/>
        </p:nvGrpSpPr>
        <p:grpSpPr>
          <a:xfrm>
            <a:off x="941753" y="1559909"/>
            <a:ext cx="7891702" cy="3092837"/>
            <a:chOff x="834886" y="990551"/>
            <a:chExt cx="10522269" cy="4123783"/>
          </a:xfrm>
        </p:grpSpPr>
        <p:sp>
          <p:nvSpPr>
            <p:cNvPr id="555" name="Google Shape;555;p118"/>
            <p:cNvSpPr txBox="1"/>
            <p:nvPr/>
          </p:nvSpPr>
          <p:spPr>
            <a:xfrm>
              <a:off x="1051560" y="990551"/>
              <a:ext cx="38556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Start </a:t>
              </a:r>
              <a:r>
                <a:rPr b="1" lang="en" sz="3300">
                  <a:solidFill>
                    <a:schemeClr val="accent1"/>
                  </a:solidFill>
                  <a:latin typeface="Calibri"/>
                  <a:ea typeface="Calibri"/>
                  <a:cs typeface="Calibri"/>
                  <a:sym typeface="Calibri"/>
                </a:rPr>
                <a:t>Simple</a:t>
              </a:r>
              <a:r>
                <a:rPr b="1" lang="en" sz="2400">
                  <a:solidFill>
                    <a:schemeClr val="dk1"/>
                  </a:solidFill>
                  <a:latin typeface="Calibri"/>
                  <a:ea typeface="Calibri"/>
                  <a:cs typeface="Calibri"/>
                  <a:sym typeface="Calibri"/>
                </a:rPr>
                <a:t>….</a:t>
              </a:r>
              <a:endParaRPr b="1" sz="1800">
                <a:solidFill>
                  <a:schemeClr val="dk1"/>
                </a:solidFill>
                <a:latin typeface="Calibri"/>
                <a:ea typeface="Calibri"/>
                <a:cs typeface="Calibri"/>
                <a:sym typeface="Calibri"/>
              </a:endParaRPr>
            </a:p>
          </p:txBody>
        </p:sp>
        <p:grpSp>
          <p:nvGrpSpPr>
            <p:cNvPr id="556" name="Google Shape;556;p118"/>
            <p:cNvGrpSpPr/>
            <p:nvPr/>
          </p:nvGrpSpPr>
          <p:grpSpPr>
            <a:xfrm>
              <a:off x="1592309" y="2125098"/>
              <a:ext cx="9764846" cy="2989236"/>
              <a:chOff x="1051560" y="2522619"/>
              <a:chExt cx="9764846" cy="2989236"/>
            </a:xfrm>
          </p:grpSpPr>
          <p:sp>
            <p:nvSpPr>
              <p:cNvPr id="557" name="Google Shape;557;p118"/>
              <p:cNvSpPr txBox="1"/>
              <p:nvPr/>
            </p:nvSpPr>
            <p:spPr>
              <a:xfrm>
                <a:off x="1051560" y="2733723"/>
                <a:ext cx="22152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and then go </a:t>
                </a:r>
                <a:endParaRPr sz="1100"/>
              </a:p>
            </p:txBody>
          </p:sp>
          <p:sp>
            <p:nvSpPr>
              <p:cNvPr id="558" name="Google Shape;558;p118"/>
              <p:cNvSpPr txBox="1"/>
              <p:nvPr/>
            </p:nvSpPr>
            <p:spPr>
              <a:xfrm>
                <a:off x="3051641" y="2522619"/>
                <a:ext cx="74295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a:t>
                </a:r>
                <a:endParaRPr b="1" sz="1800">
                  <a:solidFill>
                    <a:schemeClr val="dk1"/>
                  </a:solidFill>
                  <a:latin typeface="Calibri"/>
                  <a:ea typeface="Calibri"/>
                  <a:cs typeface="Calibri"/>
                  <a:sym typeface="Calibri"/>
                </a:endParaRPr>
              </a:p>
            </p:txBody>
          </p:sp>
          <p:sp>
            <p:nvSpPr>
              <p:cNvPr id="559" name="Google Shape;559;p118"/>
              <p:cNvSpPr txBox="1"/>
              <p:nvPr/>
            </p:nvSpPr>
            <p:spPr>
              <a:xfrm>
                <a:off x="5117164" y="3559278"/>
                <a:ext cx="43401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Deeper</a:t>
                </a:r>
                <a:endParaRPr b="1" sz="1800">
                  <a:solidFill>
                    <a:schemeClr val="dk1"/>
                  </a:solidFill>
                  <a:latin typeface="Calibri"/>
                  <a:ea typeface="Calibri"/>
                  <a:cs typeface="Calibri"/>
                  <a:sym typeface="Calibri"/>
                </a:endParaRPr>
              </a:p>
            </p:txBody>
          </p:sp>
          <p:sp>
            <p:nvSpPr>
              <p:cNvPr id="560" name="Google Shape;560;p118"/>
              <p:cNvSpPr txBox="1"/>
              <p:nvPr/>
            </p:nvSpPr>
            <p:spPr>
              <a:xfrm>
                <a:off x="6400406" y="4742355"/>
                <a:ext cx="44160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Deeper</a:t>
                </a:r>
                <a:endParaRPr b="1" sz="1800">
                  <a:solidFill>
                    <a:schemeClr val="dk1"/>
                  </a:solidFill>
                  <a:latin typeface="Calibri"/>
                  <a:ea typeface="Calibri"/>
                  <a:cs typeface="Calibri"/>
                  <a:sym typeface="Calibri"/>
                </a:endParaRPr>
              </a:p>
            </p:txBody>
          </p:sp>
          <p:sp>
            <p:nvSpPr>
              <p:cNvPr id="561" name="Google Shape;561;p118"/>
              <p:cNvSpPr/>
              <p:nvPr/>
            </p:nvSpPr>
            <p:spPr>
              <a:xfrm>
                <a:off x="2882438" y="3298722"/>
                <a:ext cx="2316175" cy="815977"/>
              </a:xfrm>
              <a:custGeom>
                <a:rect b="b" l="l" r="r" t="t"/>
                <a:pathLst>
                  <a:path extrusionOk="0" h="399011" w="1554480">
                    <a:moveTo>
                      <a:pt x="0" y="0"/>
                    </a:moveTo>
                    <a:lnTo>
                      <a:pt x="0" y="382385"/>
                    </a:lnTo>
                    <a:lnTo>
                      <a:pt x="1554480" y="399011"/>
                    </a:lnTo>
                  </a:path>
                </a:pathLst>
              </a:custGeom>
              <a:noFill/>
              <a:ln cap="flat" cmpd="sng" w="28575">
                <a:solidFill>
                  <a:srgbClr val="1C3052"/>
                </a:solidFill>
                <a:prstDash val="solid"/>
                <a:miter lim="8000"/>
                <a:headEnd len="sm" w="sm" type="none"/>
                <a:tailEnd len="lg" w="lg" type="triangl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100">
                  <a:solidFill>
                    <a:schemeClr val="lt1"/>
                  </a:solidFill>
                  <a:latin typeface="Calibri"/>
                  <a:ea typeface="Calibri"/>
                  <a:cs typeface="Calibri"/>
                  <a:sym typeface="Calibri"/>
                </a:endParaRPr>
              </a:p>
            </p:txBody>
          </p:sp>
          <p:sp>
            <p:nvSpPr>
              <p:cNvPr id="562" name="Google Shape;562;p118"/>
              <p:cNvSpPr/>
              <p:nvPr/>
            </p:nvSpPr>
            <p:spPr>
              <a:xfrm>
                <a:off x="2882437" y="4222754"/>
                <a:ext cx="3633597" cy="1039424"/>
              </a:xfrm>
              <a:custGeom>
                <a:rect b="b" l="l" r="r" t="t"/>
                <a:pathLst>
                  <a:path extrusionOk="0" h="399011" w="1554480">
                    <a:moveTo>
                      <a:pt x="0" y="0"/>
                    </a:moveTo>
                    <a:lnTo>
                      <a:pt x="0" y="382385"/>
                    </a:lnTo>
                    <a:lnTo>
                      <a:pt x="1554480" y="399011"/>
                    </a:lnTo>
                  </a:path>
                </a:pathLst>
              </a:custGeom>
              <a:noFill/>
              <a:ln cap="flat" cmpd="sng" w="28575">
                <a:solidFill>
                  <a:srgbClr val="1C3052"/>
                </a:solidFill>
                <a:prstDash val="solid"/>
                <a:miter lim="8000"/>
                <a:headEnd len="sm" w="sm" type="none"/>
                <a:tailEnd len="lg" w="lg" type="triangl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100">
                  <a:solidFill>
                    <a:schemeClr val="lt1"/>
                  </a:solidFill>
                  <a:latin typeface="Calibri"/>
                  <a:ea typeface="Calibri"/>
                  <a:cs typeface="Calibri"/>
                  <a:sym typeface="Calibri"/>
                </a:endParaRPr>
              </a:p>
            </p:txBody>
          </p:sp>
        </p:grpSp>
        <p:sp>
          <p:nvSpPr>
            <p:cNvPr id="563" name="Google Shape;563;p118"/>
            <p:cNvSpPr/>
            <p:nvPr/>
          </p:nvSpPr>
          <p:spPr>
            <a:xfrm>
              <a:off x="834886" y="1522675"/>
              <a:ext cx="3240157" cy="1101255"/>
            </a:xfrm>
            <a:custGeom>
              <a:rect b="b" l="l" r="r" t="t"/>
              <a:pathLst>
                <a:path extrusionOk="0" h="1101255" w="3240157">
                  <a:moveTo>
                    <a:pt x="3049325" y="3975"/>
                  </a:moveTo>
                  <a:lnTo>
                    <a:pt x="3240157" y="0"/>
                  </a:lnTo>
                  <a:cubicBezTo>
                    <a:pt x="3238832" y="164327"/>
                    <a:pt x="3237506" y="328653"/>
                    <a:pt x="3236181" y="492980"/>
                  </a:cubicBezTo>
                  <a:lnTo>
                    <a:pt x="0" y="461175"/>
                  </a:lnTo>
                  <a:cubicBezTo>
                    <a:pt x="2651" y="674535"/>
                    <a:pt x="5301" y="887895"/>
                    <a:pt x="7952" y="1101255"/>
                  </a:cubicBezTo>
                  <a:lnTo>
                    <a:pt x="707666" y="1101255"/>
                  </a:lnTo>
                </a:path>
              </a:pathLst>
            </a:custGeom>
            <a:no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564" name="Google Shape;564;p118"/>
          <p:cNvSpPr txBox="1"/>
          <p:nvPr/>
        </p:nvSpPr>
        <p:spPr>
          <a:xfrm>
            <a:off x="941753" y="445485"/>
            <a:ext cx="71163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chemeClr val="dk1"/>
                </a:solidFill>
                <a:latin typeface="Calibri"/>
                <a:ea typeface="Calibri"/>
                <a:cs typeface="Calibri"/>
                <a:sym typeface="Calibri"/>
              </a:rPr>
              <a:t>From the simple……….. to the sublime!</a:t>
            </a:r>
            <a:endParaRPr sz="11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8" name="Shape 1728"/>
        <p:cNvGrpSpPr/>
        <p:nvPr/>
      </p:nvGrpSpPr>
      <p:grpSpPr>
        <a:xfrm>
          <a:off x="0" y="0"/>
          <a:ext cx="0" cy="0"/>
          <a:chOff x="0" y="0"/>
          <a:chExt cx="0" cy="0"/>
        </a:xfrm>
      </p:grpSpPr>
      <p:sp>
        <p:nvSpPr>
          <p:cNvPr id="1729" name="Google Shape;1729;p17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The </a:t>
            </a:r>
            <a:r>
              <a:rPr lang="en"/>
              <a:t>E</a:t>
            </a:r>
            <a:r>
              <a:rPr b="1" lang="en"/>
              <a:t>tymology</a:t>
            </a:r>
            <a:endParaRPr b="1"/>
          </a:p>
        </p:txBody>
      </p:sp>
      <p:sp>
        <p:nvSpPr>
          <p:cNvPr id="1730" name="Google Shape;1730;p172"/>
          <p:cNvSpPr txBox="1"/>
          <p:nvPr/>
        </p:nvSpPr>
        <p:spPr>
          <a:xfrm>
            <a:off x="1161125" y="1534625"/>
            <a:ext cx="5307900" cy="253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Origin: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highlight>
                  <a:schemeClr val="accent4"/>
                </a:highlight>
                <a:latin typeface="Calibri"/>
                <a:ea typeface="Calibri"/>
                <a:cs typeface="Calibri"/>
                <a:sym typeface="Calibri"/>
              </a:rPr>
              <a:t>Greek</a:t>
            </a:r>
            <a:endParaRPr sz="1700">
              <a:solidFill>
                <a:schemeClr val="dk2"/>
              </a:solidFill>
              <a:highlight>
                <a:schemeClr val="accent4"/>
              </a:highlight>
              <a:latin typeface="Calibri"/>
              <a:ea typeface="Calibri"/>
              <a:cs typeface="Calibri"/>
              <a:sym typeface="Calibri"/>
            </a:endParaRPr>
          </a:p>
          <a:p>
            <a:pPr indent="0" lvl="0" marL="0" rtl="0" algn="l">
              <a:spcBef>
                <a:spcPts val="0"/>
              </a:spcBef>
              <a:spcAft>
                <a:spcPts val="0"/>
              </a:spcAft>
              <a:buNone/>
            </a:pPr>
            <a:r>
              <a:rPr lang="en" sz="2200">
                <a:solidFill>
                  <a:schemeClr val="dk2"/>
                </a:solidFill>
                <a:latin typeface="Calibri"/>
                <a:ea typeface="Calibri"/>
                <a:cs typeface="Calibri"/>
                <a:sym typeface="Calibri"/>
              </a:rPr>
              <a:t>Khrõma</a:t>
            </a:r>
            <a:endParaRPr sz="22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latin typeface="Calibri"/>
                <a:ea typeface="Calibri"/>
                <a:cs typeface="Calibri"/>
                <a:sym typeface="Calibri"/>
              </a:rPr>
              <a:t>(color)</a:t>
            </a:r>
            <a:endParaRPr sz="1700">
              <a:solidFill>
                <a:schemeClr val="dk2"/>
              </a:solidFill>
              <a:latin typeface="Calibri"/>
              <a:ea typeface="Calibri"/>
              <a:cs typeface="Calibri"/>
              <a:sym typeface="Calibri"/>
            </a:endParaRPr>
          </a:p>
          <a:p>
            <a:pPr indent="0" lvl="0" marL="0" rtl="0" algn="l">
              <a:spcBef>
                <a:spcPts val="0"/>
              </a:spcBef>
              <a:spcAft>
                <a:spcPts val="0"/>
              </a:spcAft>
              <a:buNone/>
            </a:pPr>
            <a:r>
              <a:t/>
            </a:r>
            <a:endParaRPr sz="17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highlight>
                  <a:schemeClr val="accent4"/>
                </a:highlight>
                <a:latin typeface="Calibri"/>
                <a:ea typeface="Calibri"/>
                <a:cs typeface="Calibri"/>
                <a:sym typeface="Calibri"/>
              </a:rPr>
              <a:t>Greek</a:t>
            </a:r>
            <a:endParaRPr sz="1700">
              <a:solidFill>
                <a:schemeClr val="dk2"/>
              </a:solidFill>
              <a:highlight>
                <a:schemeClr val="accent4"/>
              </a:highlight>
              <a:latin typeface="Calibri"/>
              <a:ea typeface="Calibri"/>
              <a:cs typeface="Calibri"/>
              <a:sym typeface="Calibri"/>
            </a:endParaRPr>
          </a:p>
          <a:p>
            <a:pPr indent="0" lvl="0" marL="0" rtl="0" algn="l">
              <a:spcBef>
                <a:spcPts val="0"/>
              </a:spcBef>
              <a:spcAft>
                <a:spcPts val="0"/>
              </a:spcAft>
              <a:buNone/>
            </a:pPr>
            <a:r>
              <a:rPr lang="en" sz="2200">
                <a:solidFill>
                  <a:schemeClr val="dk2"/>
                </a:solidFill>
                <a:latin typeface="Calibri"/>
                <a:ea typeface="Calibri"/>
                <a:cs typeface="Calibri"/>
                <a:sym typeface="Calibri"/>
              </a:rPr>
              <a:t>S</a:t>
            </a:r>
            <a:r>
              <a:rPr lang="en" sz="2200">
                <a:solidFill>
                  <a:schemeClr val="dk1"/>
                </a:solidFill>
                <a:latin typeface="Calibri"/>
                <a:ea typeface="Calibri"/>
                <a:cs typeface="Calibri"/>
                <a:sym typeface="Calibri"/>
              </a:rPr>
              <a:t>õ</a:t>
            </a:r>
            <a:r>
              <a:rPr lang="en" sz="2200">
                <a:solidFill>
                  <a:schemeClr val="dk2"/>
                </a:solidFill>
                <a:latin typeface="Calibri"/>
                <a:ea typeface="Calibri"/>
                <a:cs typeface="Calibri"/>
                <a:sym typeface="Calibri"/>
              </a:rPr>
              <a:t>ma</a:t>
            </a:r>
            <a:endParaRPr sz="22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latin typeface="Calibri"/>
                <a:ea typeface="Calibri"/>
                <a:cs typeface="Calibri"/>
                <a:sym typeface="Calibri"/>
              </a:rPr>
              <a:t>Body</a:t>
            </a:r>
            <a:endParaRPr sz="1700">
              <a:solidFill>
                <a:schemeClr val="dk2"/>
              </a:solidFill>
              <a:latin typeface="Calibri"/>
              <a:ea typeface="Calibri"/>
              <a:cs typeface="Calibri"/>
              <a:sym typeface="Calibri"/>
            </a:endParaRPr>
          </a:p>
        </p:txBody>
      </p:sp>
      <p:cxnSp>
        <p:nvCxnSpPr>
          <p:cNvPr id="1731" name="Google Shape;1731;p172"/>
          <p:cNvCxnSpPr/>
          <p:nvPr/>
        </p:nvCxnSpPr>
        <p:spPr>
          <a:xfrm>
            <a:off x="2245825" y="2017350"/>
            <a:ext cx="0" cy="1788600"/>
          </a:xfrm>
          <a:prstGeom prst="straightConnector1">
            <a:avLst/>
          </a:prstGeom>
          <a:noFill/>
          <a:ln cap="flat" cmpd="sng" w="9525">
            <a:solidFill>
              <a:schemeClr val="dk2"/>
            </a:solidFill>
            <a:prstDash val="solid"/>
            <a:round/>
            <a:headEnd len="med" w="med" type="none"/>
            <a:tailEnd len="med" w="med" type="none"/>
          </a:ln>
        </p:spPr>
      </p:cxnSp>
      <p:cxnSp>
        <p:nvCxnSpPr>
          <p:cNvPr id="1732" name="Google Shape;1732;p172"/>
          <p:cNvCxnSpPr>
            <a:endCxn id="1733" idx="1"/>
          </p:cNvCxnSpPr>
          <p:nvPr/>
        </p:nvCxnSpPr>
        <p:spPr>
          <a:xfrm>
            <a:off x="2245675" y="2945400"/>
            <a:ext cx="3485400" cy="4800"/>
          </a:xfrm>
          <a:prstGeom prst="straightConnector1">
            <a:avLst/>
          </a:prstGeom>
          <a:noFill/>
          <a:ln cap="flat" cmpd="sng" w="9525">
            <a:solidFill>
              <a:schemeClr val="dk2"/>
            </a:solidFill>
            <a:prstDash val="solid"/>
            <a:round/>
            <a:headEnd len="med" w="med" type="none"/>
            <a:tailEnd len="med" w="med" type="none"/>
          </a:ln>
        </p:spPr>
      </p:cxnSp>
      <p:sp>
        <p:nvSpPr>
          <p:cNvPr id="1734" name="Google Shape;1734;p172"/>
          <p:cNvSpPr txBox="1"/>
          <p:nvPr/>
        </p:nvSpPr>
        <p:spPr>
          <a:xfrm>
            <a:off x="2497200" y="2452450"/>
            <a:ext cx="10152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2"/>
                </a:solidFill>
                <a:highlight>
                  <a:schemeClr val="accent4"/>
                </a:highlight>
                <a:latin typeface="Calibri"/>
                <a:ea typeface="Calibri"/>
                <a:cs typeface="Calibri"/>
                <a:sym typeface="Calibri"/>
              </a:rPr>
              <a:t>German</a:t>
            </a:r>
            <a:endParaRPr sz="1700">
              <a:solidFill>
                <a:schemeClr val="dk2"/>
              </a:solidFill>
              <a:highlight>
                <a:schemeClr val="accent4"/>
              </a:highlight>
              <a:latin typeface="Calibri"/>
              <a:ea typeface="Calibri"/>
              <a:cs typeface="Calibri"/>
              <a:sym typeface="Calibri"/>
            </a:endParaRPr>
          </a:p>
        </p:txBody>
      </p:sp>
      <p:sp>
        <p:nvSpPr>
          <p:cNvPr id="1733" name="Google Shape;1733;p172"/>
          <p:cNvSpPr txBox="1"/>
          <p:nvPr/>
        </p:nvSpPr>
        <p:spPr>
          <a:xfrm>
            <a:off x="5731075" y="2557650"/>
            <a:ext cx="2187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dk2"/>
                </a:solidFill>
                <a:latin typeface="Calibri"/>
                <a:ea typeface="Calibri"/>
                <a:cs typeface="Calibri"/>
                <a:sym typeface="Calibri"/>
              </a:rPr>
              <a:t>Chromosome</a:t>
            </a:r>
            <a:endParaRPr sz="2200">
              <a:solidFill>
                <a:schemeClr val="dk2"/>
              </a:solidFill>
              <a:latin typeface="Calibri"/>
              <a:ea typeface="Calibri"/>
              <a:cs typeface="Calibri"/>
              <a:sym typeface="Calibri"/>
            </a:endParaRPr>
          </a:p>
          <a:p>
            <a:pPr indent="0" lvl="0" marL="0" rtl="0" algn="l">
              <a:spcBef>
                <a:spcPts val="0"/>
              </a:spcBef>
              <a:spcAft>
                <a:spcPts val="0"/>
              </a:spcAft>
              <a:buNone/>
            </a:pPr>
            <a:r>
              <a:rPr i="1" lang="en" sz="1700">
                <a:solidFill>
                  <a:srgbClr val="7F7F7F"/>
                </a:solidFill>
                <a:latin typeface="Calibri"/>
                <a:ea typeface="Calibri"/>
                <a:cs typeface="Calibri"/>
                <a:sym typeface="Calibri"/>
              </a:rPr>
              <a:t>Late 19th century</a:t>
            </a:r>
            <a:endParaRPr i="1" sz="1700">
              <a:solidFill>
                <a:srgbClr val="7F7F7F"/>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8" name="Shape 1738"/>
        <p:cNvGrpSpPr/>
        <p:nvPr/>
      </p:nvGrpSpPr>
      <p:grpSpPr>
        <a:xfrm>
          <a:off x="0" y="0"/>
          <a:ext cx="0" cy="0"/>
          <a:chOff x="0" y="0"/>
          <a:chExt cx="0" cy="0"/>
        </a:xfrm>
      </p:grpSpPr>
      <p:sp>
        <p:nvSpPr>
          <p:cNvPr id="1739" name="Google Shape;1739;p173"/>
          <p:cNvSpPr txBox="1"/>
          <p:nvPr>
            <p:ph type="title"/>
          </p:nvPr>
        </p:nvSpPr>
        <p:spPr>
          <a:xfrm>
            <a:off x="591850" y="101248"/>
            <a:ext cx="81288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The Etymology:</a:t>
            </a:r>
            <a:endParaRPr b="1"/>
          </a:p>
        </p:txBody>
      </p:sp>
      <p:sp>
        <p:nvSpPr>
          <p:cNvPr id="1740" name="Google Shape;1740;p173"/>
          <p:cNvSpPr/>
          <p:nvPr/>
        </p:nvSpPr>
        <p:spPr>
          <a:xfrm>
            <a:off x="1285275" y="2874625"/>
            <a:ext cx="3559200" cy="45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173"/>
          <p:cNvSpPr/>
          <p:nvPr/>
        </p:nvSpPr>
        <p:spPr>
          <a:xfrm>
            <a:off x="1285275" y="2660488"/>
            <a:ext cx="3559200" cy="45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173"/>
          <p:cNvSpPr txBox="1"/>
          <p:nvPr/>
        </p:nvSpPr>
        <p:spPr>
          <a:xfrm>
            <a:off x="2994902" y="45949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(chromosome)</a:t>
            </a:r>
            <a:endParaRPr sz="900">
              <a:solidFill>
                <a:srgbClr val="A0A0A0"/>
              </a:solidFill>
              <a:latin typeface="Calibri"/>
              <a:ea typeface="Calibri"/>
              <a:cs typeface="Calibri"/>
              <a:sym typeface="Calibri"/>
            </a:endParaRPr>
          </a:p>
        </p:txBody>
      </p:sp>
      <p:sp>
        <p:nvSpPr>
          <p:cNvPr id="1743" name="Google Shape;1743;p173"/>
          <p:cNvSpPr txBox="1"/>
          <p:nvPr>
            <p:ph idx="1" type="body"/>
          </p:nvPr>
        </p:nvSpPr>
        <p:spPr>
          <a:xfrm>
            <a:off x="591850" y="782450"/>
            <a:ext cx="8226300" cy="250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900"/>
              <a:t>“The scaffold owes its capability of refraction, the way how it behaves, and in particular its colorability to a substance which, with regard to its latter attribute, I have termed Chromatin. It is possible that this substance is really identical with the Nuclein-bodies. .... </a:t>
            </a:r>
            <a:r>
              <a:rPr lang="en" sz="1900">
                <a:highlight>
                  <a:schemeClr val="accent4"/>
                </a:highlight>
              </a:rPr>
              <a:t>I’ll retain the name Chromatin as long as Chemistry has decided about it, and I empirically refer to it as that substance in the cell's nucleus which takes up the dye upon staining the nucleus ("Kerntinktionen")</a:t>
            </a:r>
            <a:r>
              <a:rPr lang="en" sz="1900"/>
              <a:t>.</a:t>
            </a:r>
            <a:r>
              <a:rPr b="1" lang="en" sz="1900"/>
              <a:t>-1882- Walther Flemming.</a:t>
            </a:r>
            <a:endParaRPr sz="190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7" name="Shape 1747"/>
        <p:cNvGrpSpPr/>
        <p:nvPr/>
      </p:nvGrpSpPr>
      <p:grpSpPr>
        <a:xfrm>
          <a:off x="0" y="0"/>
          <a:ext cx="0" cy="0"/>
          <a:chOff x="0" y="0"/>
          <a:chExt cx="0" cy="0"/>
        </a:xfrm>
      </p:grpSpPr>
      <p:sp>
        <p:nvSpPr>
          <p:cNvPr id="1748" name="Google Shape;1748;p174"/>
          <p:cNvSpPr txBox="1"/>
          <p:nvPr>
            <p:ph type="title"/>
          </p:nvPr>
        </p:nvSpPr>
        <p:spPr>
          <a:xfrm>
            <a:off x="180350" y="4329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Etymology:</a:t>
            </a:r>
            <a:endParaRPr/>
          </a:p>
        </p:txBody>
      </p:sp>
      <p:pic>
        <p:nvPicPr>
          <p:cNvPr id="1749" name="Google Shape;1749;p174"/>
          <p:cNvPicPr preferRelativeResize="0"/>
          <p:nvPr/>
        </p:nvPicPr>
        <p:blipFill>
          <a:blip r:embed="rId3">
            <a:alphaModFix/>
          </a:blip>
          <a:stretch>
            <a:fillRect/>
          </a:stretch>
        </p:blipFill>
        <p:spPr>
          <a:xfrm>
            <a:off x="1213125" y="2626012"/>
            <a:ext cx="6717747" cy="2135825"/>
          </a:xfrm>
          <a:prstGeom prst="rect">
            <a:avLst/>
          </a:prstGeom>
          <a:noFill/>
          <a:ln>
            <a:noFill/>
          </a:ln>
        </p:spPr>
      </p:pic>
      <p:cxnSp>
        <p:nvCxnSpPr>
          <p:cNvPr id="1750" name="Google Shape;1750;p174"/>
          <p:cNvCxnSpPr>
            <a:stCxn id="1751" idx="1"/>
          </p:cNvCxnSpPr>
          <p:nvPr/>
        </p:nvCxnSpPr>
        <p:spPr>
          <a:xfrm flipH="1">
            <a:off x="5821973" y="2743872"/>
            <a:ext cx="12300" cy="1210800"/>
          </a:xfrm>
          <a:prstGeom prst="straightConnector1">
            <a:avLst/>
          </a:prstGeom>
          <a:noFill/>
          <a:ln cap="flat" cmpd="sng" w="28575">
            <a:solidFill>
              <a:srgbClr val="E94594"/>
            </a:solidFill>
            <a:prstDash val="solid"/>
            <a:round/>
            <a:headEnd len="med" w="med" type="none"/>
            <a:tailEnd len="med" w="med" type="triangle"/>
          </a:ln>
        </p:spPr>
      </p:cxnSp>
      <p:sp>
        <p:nvSpPr>
          <p:cNvPr id="1751" name="Google Shape;1751;p174"/>
          <p:cNvSpPr txBox="1"/>
          <p:nvPr/>
        </p:nvSpPr>
        <p:spPr>
          <a:xfrm rot="-5401187">
            <a:off x="4964873" y="1459122"/>
            <a:ext cx="1738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E94594"/>
                </a:solidFill>
                <a:latin typeface="Calibri"/>
                <a:ea typeface="Calibri"/>
                <a:cs typeface="Calibri"/>
                <a:sym typeface="Calibri"/>
              </a:rPr>
              <a:t>The discovery of the double helix structure of DNA</a:t>
            </a:r>
            <a:endParaRPr b="1">
              <a:solidFill>
                <a:srgbClr val="E94594"/>
              </a:solidFill>
              <a:latin typeface="Calibri"/>
              <a:ea typeface="Calibri"/>
              <a:cs typeface="Calibri"/>
              <a:sym typeface="Calibri"/>
            </a:endParaRPr>
          </a:p>
        </p:txBody>
      </p:sp>
      <p:sp>
        <p:nvSpPr>
          <p:cNvPr id="1752" name="Google Shape;1752;p174"/>
          <p:cNvSpPr/>
          <p:nvPr/>
        </p:nvSpPr>
        <p:spPr>
          <a:xfrm>
            <a:off x="1285275" y="2660488"/>
            <a:ext cx="3559200" cy="45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53" name="Google Shape;1753;p174"/>
          <p:cNvCxnSpPr/>
          <p:nvPr/>
        </p:nvCxnSpPr>
        <p:spPr>
          <a:xfrm>
            <a:off x="3357875" y="2996888"/>
            <a:ext cx="0" cy="1367100"/>
          </a:xfrm>
          <a:prstGeom prst="straightConnector1">
            <a:avLst/>
          </a:prstGeom>
          <a:noFill/>
          <a:ln cap="flat" cmpd="sng" w="28575">
            <a:solidFill>
              <a:schemeClr val="accent5"/>
            </a:solidFill>
            <a:prstDash val="solid"/>
            <a:round/>
            <a:headEnd len="med" w="med" type="none"/>
            <a:tailEnd len="med" w="med" type="triangle"/>
          </a:ln>
        </p:spPr>
      </p:cxnSp>
      <p:sp>
        <p:nvSpPr>
          <p:cNvPr id="1754" name="Google Shape;1754;p174"/>
          <p:cNvSpPr txBox="1"/>
          <p:nvPr/>
        </p:nvSpPr>
        <p:spPr>
          <a:xfrm rot="-5399382">
            <a:off x="2523286" y="1746627"/>
            <a:ext cx="1669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5"/>
                </a:solidFill>
                <a:latin typeface="Calibri"/>
                <a:ea typeface="Calibri"/>
                <a:cs typeface="Calibri"/>
                <a:sym typeface="Calibri"/>
              </a:rPr>
              <a:t>“Nuclein” discovered </a:t>
            </a:r>
            <a:endParaRPr b="1">
              <a:solidFill>
                <a:schemeClr val="accent5"/>
              </a:solidFill>
              <a:latin typeface="Calibri"/>
              <a:ea typeface="Calibri"/>
              <a:cs typeface="Calibri"/>
              <a:sym typeface="Calibri"/>
            </a:endParaRPr>
          </a:p>
          <a:p>
            <a:pPr indent="0" lvl="0" marL="0" rtl="0" algn="l">
              <a:spcBef>
                <a:spcPts val="0"/>
              </a:spcBef>
              <a:spcAft>
                <a:spcPts val="0"/>
              </a:spcAft>
              <a:buNone/>
            </a:pPr>
            <a:r>
              <a:rPr b="1" lang="en">
                <a:solidFill>
                  <a:schemeClr val="accent5"/>
                </a:solidFill>
                <a:latin typeface="Calibri"/>
                <a:ea typeface="Calibri"/>
                <a:cs typeface="Calibri"/>
                <a:sym typeface="Calibri"/>
              </a:rPr>
              <a:t>by Meischer</a:t>
            </a:r>
            <a:endParaRPr b="1">
              <a:solidFill>
                <a:schemeClr val="accent5"/>
              </a:solidFill>
              <a:latin typeface="Calibri"/>
              <a:ea typeface="Calibri"/>
              <a:cs typeface="Calibri"/>
              <a:sym typeface="Calibri"/>
            </a:endParaRPr>
          </a:p>
        </p:txBody>
      </p:sp>
      <p:sp>
        <p:nvSpPr>
          <p:cNvPr id="1755" name="Google Shape;1755;p174"/>
          <p:cNvSpPr txBox="1"/>
          <p:nvPr/>
        </p:nvSpPr>
        <p:spPr>
          <a:xfrm>
            <a:off x="2994902" y="45949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(chromosome)</a:t>
            </a:r>
            <a:endParaRPr sz="900">
              <a:solidFill>
                <a:srgbClr val="A0A0A0"/>
              </a:solidFill>
              <a:latin typeface="Calibri"/>
              <a:ea typeface="Calibri"/>
              <a:cs typeface="Calibri"/>
              <a:sym typeface="Calibri"/>
            </a:endParaRPr>
          </a:p>
        </p:txBody>
      </p:sp>
      <p:sp>
        <p:nvSpPr>
          <p:cNvPr id="1756" name="Google Shape;1756;p174"/>
          <p:cNvSpPr txBox="1"/>
          <p:nvPr/>
        </p:nvSpPr>
        <p:spPr>
          <a:xfrm>
            <a:off x="1375750" y="1510225"/>
            <a:ext cx="356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sp>
        <p:nvSpPr>
          <p:cNvPr id="1757" name="Google Shape;1757;p174"/>
          <p:cNvSpPr txBox="1"/>
          <p:nvPr/>
        </p:nvSpPr>
        <p:spPr>
          <a:xfrm>
            <a:off x="180350" y="1005675"/>
            <a:ext cx="5379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accent1"/>
                </a:solidFill>
                <a:latin typeface="Calibri"/>
                <a:ea typeface="Calibri"/>
                <a:cs typeface="Calibri"/>
                <a:sym typeface="Calibri"/>
              </a:rPr>
              <a:t>Use over time for the word Chromosome</a:t>
            </a:r>
            <a:endParaRPr sz="2400">
              <a:solidFill>
                <a:schemeClr val="accent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1" name="Shape 1761"/>
        <p:cNvGrpSpPr/>
        <p:nvPr/>
      </p:nvGrpSpPr>
      <p:grpSpPr>
        <a:xfrm>
          <a:off x="0" y="0"/>
          <a:ext cx="0" cy="0"/>
          <a:chOff x="0" y="0"/>
          <a:chExt cx="0" cy="0"/>
        </a:xfrm>
      </p:grpSpPr>
      <p:sp>
        <p:nvSpPr>
          <p:cNvPr id="1762" name="Google Shape;1762;p175"/>
          <p:cNvSpPr txBox="1"/>
          <p:nvPr>
            <p:ph type="title"/>
          </p:nvPr>
        </p:nvSpPr>
        <p:spPr>
          <a:xfrm>
            <a:off x="1073200" y="1774611"/>
            <a:ext cx="78513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So it is no wonder that there is so much confusion!</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6" name="Shape 1766"/>
        <p:cNvGrpSpPr/>
        <p:nvPr/>
      </p:nvGrpSpPr>
      <p:grpSpPr>
        <a:xfrm>
          <a:off x="0" y="0"/>
          <a:ext cx="0" cy="0"/>
          <a:chOff x="0" y="0"/>
          <a:chExt cx="0" cy="0"/>
        </a:xfrm>
      </p:grpSpPr>
      <p:sp>
        <p:nvSpPr>
          <p:cNvPr id="1767" name="Google Shape;1767;p176"/>
          <p:cNvSpPr txBox="1"/>
          <p:nvPr>
            <p:ph type="title"/>
          </p:nvPr>
        </p:nvSpPr>
        <p:spPr>
          <a:xfrm>
            <a:off x="233200" y="151460"/>
            <a:ext cx="8481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600"/>
              <a:t>Moving on–now build a homologous pair!</a:t>
            </a:r>
            <a:endParaRPr b="1" sz="3600"/>
          </a:p>
        </p:txBody>
      </p:sp>
      <p:pic>
        <p:nvPicPr>
          <p:cNvPr id="1768" name="Google Shape;1768;p176"/>
          <p:cNvPicPr preferRelativeResize="0"/>
          <p:nvPr/>
        </p:nvPicPr>
        <p:blipFill>
          <a:blip r:embed="rId3">
            <a:alphaModFix/>
          </a:blip>
          <a:stretch>
            <a:fillRect/>
          </a:stretch>
        </p:blipFill>
        <p:spPr>
          <a:xfrm>
            <a:off x="1354825" y="3212288"/>
            <a:ext cx="1641275" cy="1618150"/>
          </a:xfrm>
          <a:prstGeom prst="rect">
            <a:avLst/>
          </a:prstGeom>
          <a:noFill/>
          <a:ln>
            <a:noFill/>
          </a:ln>
        </p:spPr>
      </p:pic>
      <p:pic>
        <p:nvPicPr>
          <p:cNvPr id="1769" name="Google Shape;1769;p176"/>
          <p:cNvPicPr preferRelativeResize="0"/>
          <p:nvPr/>
        </p:nvPicPr>
        <p:blipFill>
          <a:blip r:embed="rId4">
            <a:alphaModFix/>
          </a:blip>
          <a:stretch>
            <a:fillRect/>
          </a:stretch>
        </p:blipFill>
        <p:spPr>
          <a:xfrm rot="843744">
            <a:off x="2610875" y="1733986"/>
            <a:ext cx="1641275" cy="2419139"/>
          </a:xfrm>
          <a:prstGeom prst="rect">
            <a:avLst/>
          </a:prstGeom>
          <a:noFill/>
          <a:ln>
            <a:noFill/>
          </a:ln>
        </p:spPr>
      </p:pic>
      <p:pic>
        <p:nvPicPr>
          <p:cNvPr id="1770" name="Google Shape;1770;p176"/>
          <p:cNvPicPr preferRelativeResize="0"/>
          <p:nvPr/>
        </p:nvPicPr>
        <p:blipFill>
          <a:blip r:embed="rId5">
            <a:alphaModFix/>
          </a:blip>
          <a:stretch>
            <a:fillRect/>
          </a:stretch>
        </p:blipFill>
        <p:spPr>
          <a:xfrm rot="-5400000">
            <a:off x="4857953" y="2073425"/>
            <a:ext cx="1641275" cy="3749283"/>
          </a:xfrm>
          <a:prstGeom prst="rect">
            <a:avLst/>
          </a:prstGeom>
          <a:noFill/>
          <a:ln>
            <a:noFill/>
          </a:ln>
        </p:spPr>
      </p:pic>
      <p:pic>
        <p:nvPicPr>
          <p:cNvPr id="1771" name="Google Shape;1771;p176"/>
          <p:cNvPicPr preferRelativeResize="0"/>
          <p:nvPr/>
        </p:nvPicPr>
        <p:blipFill>
          <a:blip r:embed="rId6">
            <a:alphaModFix/>
          </a:blip>
          <a:stretch>
            <a:fillRect/>
          </a:stretch>
        </p:blipFill>
        <p:spPr>
          <a:xfrm>
            <a:off x="485325" y="1883854"/>
            <a:ext cx="1641275" cy="1618171"/>
          </a:xfrm>
          <a:prstGeom prst="rect">
            <a:avLst/>
          </a:prstGeom>
          <a:noFill/>
          <a:ln>
            <a:noFill/>
          </a:ln>
        </p:spPr>
      </p:pic>
      <p:pic>
        <p:nvPicPr>
          <p:cNvPr id="1772" name="Google Shape;1772;p176"/>
          <p:cNvPicPr preferRelativeResize="0"/>
          <p:nvPr/>
        </p:nvPicPr>
        <p:blipFill>
          <a:blip r:embed="rId7">
            <a:alphaModFix/>
          </a:blip>
          <a:stretch>
            <a:fillRect/>
          </a:stretch>
        </p:blipFill>
        <p:spPr>
          <a:xfrm rot="-3202598">
            <a:off x="6863048" y="1362179"/>
            <a:ext cx="1641275" cy="2419131"/>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6" name="Shape 1776"/>
        <p:cNvGrpSpPr/>
        <p:nvPr/>
      </p:nvGrpSpPr>
      <p:grpSpPr>
        <a:xfrm>
          <a:off x="0" y="0"/>
          <a:ext cx="0" cy="0"/>
          <a:chOff x="0" y="0"/>
          <a:chExt cx="0" cy="0"/>
        </a:xfrm>
      </p:grpSpPr>
      <p:sp>
        <p:nvSpPr>
          <p:cNvPr id="1777" name="Google Shape;1777;p177"/>
          <p:cNvSpPr txBox="1"/>
          <p:nvPr>
            <p:ph type="title"/>
          </p:nvPr>
        </p:nvSpPr>
        <p:spPr>
          <a:xfrm>
            <a:off x="239850" y="108164"/>
            <a:ext cx="8481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Are these homologous pairs?</a:t>
            </a:r>
            <a:endParaRPr/>
          </a:p>
        </p:txBody>
      </p:sp>
      <p:grpSp>
        <p:nvGrpSpPr>
          <p:cNvPr id="1778" name="Google Shape;1778;p177"/>
          <p:cNvGrpSpPr/>
          <p:nvPr/>
        </p:nvGrpSpPr>
        <p:grpSpPr>
          <a:xfrm rot="10800000">
            <a:off x="858090" y="2803964"/>
            <a:ext cx="1276538" cy="1725384"/>
            <a:chOff x="933025" y="1404675"/>
            <a:chExt cx="2188100" cy="3334076"/>
          </a:xfrm>
        </p:grpSpPr>
        <p:pic>
          <p:nvPicPr>
            <p:cNvPr id="1779" name="Google Shape;1779;p177"/>
            <p:cNvPicPr preferRelativeResize="0"/>
            <p:nvPr/>
          </p:nvPicPr>
          <p:blipFill>
            <a:blip r:embed="rId3">
              <a:alphaModFix/>
            </a:blip>
            <a:stretch>
              <a:fillRect/>
            </a:stretch>
          </p:blipFill>
          <p:spPr>
            <a:xfrm rot="5400000">
              <a:off x="-392413" y="2730113"/>
              <a:ext cx="3334076" cy="683200"/>
            </a:xfrm>
            <a:prstGeom prst="rect">
              <a:avLst/>
            </a:prstGeom>
            <a:noFill/>
            <a:ln>
              <a:noFill/>
            </a:ln>
          </p:spPr>
        </p:pic>
        <p:pic>
          <p:nvPicPr>
            <p:cNvPr id="1780" name="Google Shape;1780;p177"/>
            <p:cNvPicPr preferRelativeResize="0"/>
            <p:nvPr/>
          </p:nvPicPr>
          <p:blipFill>
            <a:blip r:embed="rId3">
              <a:alphaModFix/>
            </a:blip>
            <a:stretch>
              <a:fillRect/>
            </a:stretch>
          </p:blipFill>
          <p:spPr>
            <a:xfrm rot="5400000">
              <a:off x="1112487" y="2730113"/>
              <a:ext cx="3334076" cy="683200"/>
            </a:xfrm>
            <a:prstGeom prst="rect">
              <a:avLst/>
            </a:prstGeom>
            <a:noFill/>
            <a:ln>
              <a:noFill/>
            </a:ln>
          </p:spPr>
        </p:pic>
      </p:grpSp>
      <p:grpSp>
        <p:nvGrpSpPr>
          <p:cNvPr id="1781" name="Google Shape;1781;p177"/>
          <p:cNvGrpSpPr/>
          <p:nvPr/>
        </p:nvGrpSpPr>
        <p:grpSpPr>
          <a:xfrm rot="10800000">
            <a:off x="3604634" y="2801648"/>
            <a:ext cx="1628842" cy="1801444"/>
            <a:chOff x="5845637" y="1272550"/>
            <a:chExt cx="2910725" cy="3400876"/>
          </a:xfrm>
        </p:grpSpPr>
        <p:pic>
          <p:nvPicPr>
            <p:cNvPr id="1782" name="Google Shape;1782;p177"/>
            <p:cNvPicPr preferRelativeResize="0"/>
            <p:nvPr/>
          </p:nvPicPr>
          <p:blipFill>
            <a:blip r:embed="rId4">
              <a:alphaModFix/>
            </a:blip>
            <a:stretch>
              <a:fillRect/>
            </a:stretch>
          </p:blipFill>
          <p:spPr>
            <a:xfrm rot="5400000">
              <a:off x="6033550" y="2620751"/>
              <a:ext cx="3372024" cy="684700"/>
            </a:xfrm>
            <a:prstGeom prst="rect">
              <a:avLst/>
            </a:prstGeom>
            <a:noFill/>
            <a:ln>
              <a:noFill/>
            </a:ln>
          </p:spPr>
        </p:pic>
        <p:pic>
          <p:nvPicPr>
            <p:cNvPr id="1783" name="Google Shape;1783;p177"/>
            <p:cNvPicPr preferRelativeResize="0"/>
            <p:nvPr/>
          </p:nvPicPr>
          <p:blipFill>
            <a:blip r:embed="rId5">
              <a:alphaModFix/>
            </a:blip>
            <a:stretch>
              <a:fillRect/>
            </a:stretch>
          </p:blipFill>
          <p:spPr>
            <a:xfrm rot="5400000">
              <a:off x="6718562" y="2615875"/>
              <a:ext cx="3381126" cy="694475"/>
            </a:xfrm>
            <a:prstGeom prst="rect">
              <a:avLst/>
            </a:prstGeom>
            <a:noFill/>
            <a:ln>
              <a:noFill/>
            </a:ln>
          </p:spPr>
        </p:pic>
        <p:pic>
          <p:nvPicPr>
            <p:cNvPr id="1784" name="Google Shape;1784;p177"/>
            <p:cNvPicPr preferRelativeResize="0"/>
            <p:nvPr/>
          </p:nvPicPr>
          <p:blipFill>
            <a:blip r:embed="rId4">
              <a:alphaModFix/>
            </a:blip>
            <a:stretch>
              <a:fillRect/>
            </a:stretch>
          </p:blipFill>
          <p:spPr>
            <a:xfrm rot="5400000">
              <a:off x="4501975" y="2640501"/>
              <a:ext cx="3372024" cy="684700"/>
            </a:xfrm>
            <a:prstGeom prst="rect">
              <a:avLst/>
            </a:prstGeom>
            <a:noFill/>
            <a:ln>
              <a:noFill/>
            </a:ln>
          </p:spPr>
        </p:pic>
        <p:pic>
          <p:nvPicPr>
            <p:cNvPr id="1785" name="Google Shape;1785;p177"/>
            <p:cNvPicPr preferRelativeResize="0"/>
            <p:nvPr/>
          </p:nvPicPr>
          <p:blipFill>
            <a:blip r:embed="rId5">
              <a:alphaModFix/>
            </a:blip>
            <a:stretch>
              <a:fillRect/>
            </a:stretch>
          </p:blipFill>
          <p:spPr>
            <a:xfrm rot="5400000">
              <a:off x="5186987" y="2635625"/>
              <a:ext cx="3381126" cy="694475"/>
            </a:xfrm>
            <a:prstGeom prst="rect">
              <a:avLst/>
            </a:prstGeom>
            <a:noFill/>
            <a:ln>
              <a:noFill/>
            </a:ln>
          </p:spPr>
        </p:pic>
      </p:grpSp>
      <p:sp>
        <p:nvSpPr>
          <p:cNvPr id="1786" name="Google Shape;1786;p177"/>
          <p:cNvSpPr txBox="1"/>
          <p:nvPr/>
        </p:nvSpPr>
        <p:spPr>
          <a:xfrm>
            <a:off x="2692813" y="3359238"/>
            <a:ext cx="684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800">
                <a:latin typeface="Calibri"/>
                <a:ea typeface="Calibri"/>
                <a:cs typeface="Calibri"/>
                <a:sym typeface="Calibri"/>
              </a:rPr>
              <a:t>OR</a:t>
            </a:r>
            <a:endParaRPr sz="2800">
              <a:latin typeface="Calibri"/>
              <a:ea typeface="Calibri"/>
              <a:cs typeface="Calibri"/>
              <a:sym typeface="Calibri"/>
            </a:endParaRPr>
          </a:p>
        </p:txBody>
      </p:sp>
      <p:grpSp>
        <p:nvGrpSpPr>
          <p:cNvPr id="1787" name="Google Shape;1787;p177"/>
          <p:cNvGrpSpPr/>
          <p:nvPr/>
        </p:nvGrpSpPr>
        <p:grpSpPr>
          <a:xfrm rot="10800000">
            <a:off x="6540517" y="2801639"/>
            <a:ext cx="1628759" cy="1801464"/>
            <a:chOff x="234625" y="1381875"/>
            <a:chExt cx="2775663" cy="3381126"/>
          </a:xfrm>
        </p:grpSpPr>
        <p:pic>
          <p:nvPicPr>
            <p:cNvPr id="1788" name="Google Shape;1788;p177"/>
            <p:cNvPicPr preferRelativeResize="0"/>
            <p:nvPr/>
          </p:nvPicPr>
          <p:blipFill>
            <a:blip r:embed="rId3">
              <a:alphaModFix/>
            </a:blip>
            <a:stretch>
              <a:fillRect/>
            </a:stretch>
          </p:blipFill>
          <p:spPr>
            <a:xfrm rot="5400000">
              <a:off x="-392413" y="2730113"/>
              <a:ext cx="3334076" cy="683200"/>
            </a:xfrm>
            <a:prstGeom prst="rect">
              <a:avLst/>
            </a:prstGeom>
            <a:noFill/>
            <a:ln>
              <a:noFill/>
            </a:ln>
          </p:spPr>
        </p:pic>
        <p:pic>
          <p:nvPicPr>
            <p:cNvPr id="1789" name="Google Shape;1789;p177"/>
            <p:cNvPicPr preferRelativeResize="0"/>
            <p:nvPr/>
          </p:nvPicPr>
          <p:blipFill>
            <a:blip r:embed="rId6">
              <a:alphaModFix/>
            </a:blip>
            <a:stretch>
              <a:fillRect/>
            </a:stretch>
          </p:blipFill>
          <p:spPr>
            <a:xfrm rot="5400000">
              <a:off x="-1091388" y="2729238"/>
              <a:ext cx="3335525" cy="683500"/>
            </a:xfrm>
            <a:prstGeom prst="rect">
              <a:avLst/>
            </a:prstGeom>
            <a:noFill/>
            <a:ln>
              <a:noFill/>
            </a:ln>
          </p:spPr>
        </p:pic>
        <p:pic>
          <p:nvPicPr>
            <p:cNvPr id="1790" name="Google Shape;1790;p177"/>
            <p:cNvPicPr preferRelativeResize="0"/>
            <p:nvPr/>
          </p:nvPicPr>
          <p:blipFill>
            <a:blip r:embed="rId4">
              <a:alphaModFix/>
            </a:blip>
            <a:stretch>
              <a:fillRect/>
            </a:stretch>
          </p:blipFill>
          <p:spPr>
            <a:xfrm rot="5400000">
              <a:off x="287475" y="2730076"/>
              <a:ext cx="3372024" cy="684700"/>
            </a:xfrm>
            <a:prstGeom prst="rect">
              <a:avLst/>
            </a:prstGeom>
            <a:noFill/>
            <a:ln>
              <a:noFill/>
            </a:ln>
          </p:spPr>
        </p:pic>
        <p:pic>
          <p:nvPicPr>
            <p:cNvPr id="1791" name="Google Shape;1791;p177"/>
            <p:cNvPicPr preferRelativeResize="0"/>
            <p:nvPr/>
          </p:nvPicPr>
          <p:blipFill>
            <a:blip r:embed="rId5">
              <a:alphaModFix/>
            </a:blip>
            <a:stretch>
              <a:fillRect/>
            </a:stretch>
          </p:blipFill>
          <p:spPr>
            <a:xfrm rot="5400000">
              <a:off x="972487" y="2725200"/>
              <a:ext cx="3381126" cy="694475"/>
            </a:xfrm>
            <a:prstGeom prst="rect">
              <a:avLst/>
            </a:prstGeom>
            <a:noFill/>
            <a:ln>
              <a:noFill/>
            </a:ln>
          </p:spPr>
        </p:pic>
      </p:grpSp>
      <p:sp>
        <p:nvSpPr>
          <p:cNvPr id="1792" name="Google Shape;1792;p177"/>
          <p:cNvSpPr txBox="1"/>
          <p:nvPr/>
        </p:nvSpPr>
        <p:spPr>
          <a:xfrm>
            <a:off x="5436588" y="3394563"/>
            <a:ext cx="684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800">
                <a:latin typeface="Calibri"/>
                <a:ea typeface="Calibri"/>
                <a:cs typeface="Calibri"/>
                <a:sym typeface="Calibri"/>
              </a:rPr>
              <a:t>OR</a:t>
            </a:r>
            <a:endParaRPr sz="2800">
              <a:latin typeface="Calibri"/>
              <a:ea typeface="Calibri"/>
              <a:cs typeface="Calibri"/>
              <a:sym typeface="Calibri"/>
            </a:endParaRPr>
          </a:p>
        </p:txBody>
      </p:sp>
      <p:sp>
        <p:nvSpPr>
          <p:cNvPr id="1793" name="Google Shape;1793;p177"/>
          <p:cNvSpPr txBox="1"/>
          <p:nvPr/>
        </p:nvSpPr>
        <p:spPr>
          <a:xfrm>
            <a:off x="953400" y="1283513"/>
            <a:ext cx="70539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sz="3600">
                <a:solidFill>
                  <a:srgbClr val="0A0A0A"/>
                </a:solidFill>
                <a:latin typeface="Calibri"/>
                <a:ea typeface="Calibri"/>
                <a:cs typeface="Calibri"/>
                <a:sym typeface="Calibri"/>
              </a:rPr>
              <a:t>What more do you need to know?</a:t>
            </a:r>
            <a:endParaRPr sz="3600">
              <a:solidFill>
                <a:srgbClr val="0A0A0A"/>
              </a:solidFill>
              <a:latin typeface="Calibri"/>
              <a:ea typeface="Calibri"/>
              <a:cs typeface="Calibri"/>
              <a:sym typeface="Calibri"/>
            </a:endParaRPr>
          </a:p>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sp>
        <p:nvSpPr>
          <p:cNvPr id="1798" name="Google Shape;1798;p178"/>
          <p:cNvSpPr txBox="1"/>
          <p:nvPr>
            <p:ph type="title"/>
          </p:nvPr>
        </p:nvSpPr>
        <p:spPr>
          <a:xfrm>
            <a:off x="246527" y="10317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Are these homologous pairs?</a:t>
            </a:r>
            <a:endParaRPr b="1"/>
          </a:p>
        </p:txBody>
      </p:sp>
      <p:pic>
        <p:nvPicPr>
          <p:cNvPr id="1799" name="Google Shape;1799;p178"/>
          <p:cNvPicPr preferRelativeResize="0"/>
          <p:nvPr/>
        </p:nvPicPr>
        <p:blipFill>
          <a:blip r:embed="rId3">
            <a:alphaModFix/>
          </a:blip>
          <a:stretch>
            <a:fillRect/>
          </a:stretch>
        </p:blipFill>
        <p:spPr>
          <a:xfrm rot="-5400000">
            <a:off x="5196425" y="2640525"/>
            <a:ext cx="3372024" cy="684700"/>
          </a:xfrm>
          <a:prstGeom prst="rect">
            <a:avLst/>
          </a:prstGeom>
          <a:noFill/>
          <a:ln>
            <a:noFill/>
          </a:ln>
        </p:spPr>
      </p:pic>
      <p:pic>
        <p:nvPicPr>
          <p:cNvPr id="1800" name="Google Shape;1800;p178"/>
          <p:cNvPicPr preferRelativeResize="0"/>
          <p:nvPr/>
        </p:nvPicPr>
        <p:blipFill>
          <a:blip r:embed="rId4">
            <a:alphaModFix/>
          </a:blip>
          <a:stretch>
            <a:fillRect/>
          </a:stretch>
        </p:blipFill>
        <p:spPr>
          <a:xfrm rot="-5400000">
            <a:off x="-1090813" y="2728663"/>
            <a:ext cx="3334076" cy="683200"/>
          </a:xfrm>
          <a:prstGeom prst="rect">
            <a:avLst/>
          </a:prstGeom>
          <a:noFill/>
          <a:ln>
            <a:noFill/>
          </a:ln>
        </p:spPr>
      </p:pic>
      <p:pic>
        <p:nvPicPr>
          <p:cNvPr id="1801" name="Google Shape;1801;p178"/>
          <p:cNvPicPr preferRelativeResize="0"/>
          <p:nvPr/>
        </p:nvPicPr>
        <p:blipFill>
          <a:blip r:embed="rId5">
            <a:alphaModFix/>
          </a:blip>
          <a:stretch>
            <a:fillRect/>
          </a:stretch>
        </p:blipFill>
        <p:spPr>
          <a:xfrm rot="-5400000">
            <a:off x="-393288" y="2729238"/>
            <a:ext cx="3335525" cy="683500"/>
          </a:xfrm>
          <a:prstGeom prst="rect">
            <a:avLst/>
          </a:prstGeom>
          <a:noFill/>
          <a:ln>
            <a:noFill/>
          </a:ln>
        </p:spPr>
      </p:pic>
      <p:pic>
        <p:nvPicPr>
          <p:cNvPr id="1802" name="Google Shape;1802;p178"/>
          <p:cNvPicPr preferRelativeResize="0"/>
          <p:nvPr/>
        </p:nvPicPr>
        <p:blipFill>
          <a:blip r:embed="rId6">
            <a:alphaModFix/>
          </a:blip>
          <a:stretch>
            <a:fillRect/>
          </a:stretch>
        </p:blipFill>
        <p:spPr>
          <a:xfrm rot="-5400000">
            <a:off x="4502312" y="2635625"/>
            <a:ext cx="3381126" cy="694475"/>
          </a:xfrm>
          <a:prstGeom prst="rect">
            <a:avLst/>
          </a:prstGeom>
          <a:noFill/>
          <a:ln>
            <a:noFill/>
          </a:ln>
        </p:spPr>
      </p:pic>
      <p:pic>
        <p:nvPicPr>
          <p:cNvPr id="1803" name="Google Shape;1803;p178"/>
          <p:cNvPicPr preferRelativeResize="0"/>
          <p:nvPr/>
        </p:nvPicPr>
        <p:blipFill>
          <a:blip r:embed="rId4">
            <a:alphaModFix/>
          </a:blip>
          <a:stretch>
            <a:fillRect/>
          </a:stretch>
        </p:blipFill>
        <p:spPr>
          <a:xfrm rot="-5400000">
            <a:off x="414087" y="2728663"/>
            <a:ext cx="3334076" cy="683200"/>
          </a:xfrm>
          <a:prstGeom prst="rect">
            <a:avLst/>
          </a:prstGeom>
          <a:noFill/>
          <a:ln>
            <a:noFill/>
          </a:ln>
        </p:spPr>
      </p:pic>
      <p:pic>
        <p:nvPicPr>
          <p:cNvPr id="1804" name="Google Shape;1804;p178"/>
          <p:cNvPicPr preferRelativeResize="0"/>
          <p:nvPr/>
        </p:nvPicPr>
        <p:blipFill>
          <a:blip r:embed="rId5">
            <a:alphaModFix/>
          </a:blip>
          <a:stretch>
            <a:fillRect/>
          </a:stretch>
        </p:blipFill>
        <p:spPr>
          <a:xfrm rot="-5400000">
            <a:off x="1111612" y="2729238"/>
            <a:ext cx="3335525" cy="683500"/>
          </a:xfrm>
          <a:prstGeom prst="rect">
            <a:avLst/>
          </a:prstGeom>
          <a:noFill/>
          <a:ln>
            <a:noFill/>
          </a:ln>
        </p:spPr>
      </p:pic>
      <p:pic>
        <p:nvPicPr>
          <p:cNvPr id="1805" name="Google Shape;1805;p178"/>
          <p:cNvPicPr preferRelativeResize="0"/>
          <p:nvPr/>
        </p:nvPicPr>
        <p:blipFill>
          <a:blip r:embed="rId3">
            <a:alphaModFix/>
          </a:blip>
          <a:stretch>
            <a:fillRect/>
          </a:stretch>
        </p:blipFill>
        <p:spPr>
          <a:xfrm rot="-5400000">
            <a:off x="6728000" y="2620775"/>
            <a:ext cx="3372024" cy="684700"/>
          </a:xfrm>
          <a:prstGeom prst="rect">
            <a:avLst/>
          </a:prstGeom>
          <a:noFill/>
          <a:ln>
            <a:noFill/>
          </a:ln>
        </p:spPr>
      </p:pic>
      <p:pic>
        <p:nvPicPr>
          <p:cNvPr id="1806" name="Google Shape;1806;p178"/>
          <p:cNvPicPr preferRelativeResize="0"/>
          <p:nvPr/>
        </p:nvPicPr>
        <p:blipFill>
          <a:blip r:embed="rId6">
            <a:alphaModFix/>
          </a:blip>
          <a:stretch>
            <a:fillRect/>
          </a:stretch>
        </p:blipFill>
        <p:spPr>
          <a:xfrm rot="-5400000">
            <a:off x="6033887" y="2615875"/>
            <a:ext cx="3381126" cy="694475"/>
          </a:xfrm>
          <a:prstGeom prst="rect">
            <a:avLst/>
          </a:prstGeom>
          <a:noFill/>
          <a:ln>
            <a:noFill/>
          </a:ln>
        </p:spPr>
      </p:pic>
      <p:sp>
        <p:nvSpPr>
          <p:cNvPr id="1807" name="Google Shape;1807;p178"/>
          <p:cNvSpPr txBox="1"/>
          <p:nvPr/>
        </p:nvSpPr>
        <p:spPr>
          <a:xfrm>
            <a:off x="417425" y="17770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08" name="Google Shape;1808;p178"/>
          <p:cNvSpPr txBox="1"/>
          <p:nvPr/>
        </p:nvSpPr>
        <p:spPr>
          <a:xfrm>
            <a:off x="106012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09" name="Google Shape;1809;p178"/>
          <p:cNvSpPr txBox="1"/>
          <p:nvPr/>
        </p:nvSpPr>
        <p:spPr>
          <a:xfrm>
            <a:off x="1951800" y="17679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10" name="Google Shape;1810;p178"/>
          <p:cNvSpPr txBox="1"/>
          <p:nvPr/>
        </p:nvSpPr>
        <p:spPr>
          <a:xfrm>
            <a:off x="2594500"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11" name="Google Shape;1811;p178"/>
          <p:cNvSpPr txBox="1"/>
          <p:nvPr/>
        </p:nvSpPr>
        <p:spPr>
          <a:xfrm>
            <a:off x="609277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12" name="Google Shape;1812;p178"/>
          <p:cNvSpPr txBox="1"/>
          <p:nvPr/>
        </p:nvSpPr>
        <p:spPr>
          <a:xfrm>
            <a:off x="8315050" y="1667200"/>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13" name="Google Shape;1813;p178"/>
          <p:cNvSpPr txBox="1"/>
          <p:nvPr/>
        </p:nvSpPr>
        <p:spPr>
          <a:xfrm>
            <a:off x="7631625" y="16735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14" name="Google Shape;1814;p178"/>
          <p:cNvSpPr txBox="1"/>
          <p:nvPr/>
        </p:nvSpPr>
        <p:spPr>
          <a:xfrm>
            <a:off x="6663063"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pic>
        <p:nvPicPr>
          <p:cNvPr id="1815" name="Google Shape;1815;p178"/>
          <p:cNvPicPr preferRelativeResize="0"/>
          <p:nvPr/>
        </p:nvPicPr>
        <p:blipFill>
          <a:blip r:embed="rId7">
            <a:alphaModFix/>
          </a:blip>
          <a:stretch>
            <a:fillRect/>
          </a:stretch>
        </p:blipFill>
        <p:spPr>
          <a:xfrm>
            <a:off x="3871093" y="2467330"/>
            <a:ext cx="1401826" cy="14018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19" name="Shape 1819"/>
        <p:cNvGrpSpPr/>
        <p:nvPr/>
      </p:nvGrpSpPr>
      <p:grpSpPr>
        <a:xfrm>
          <a:off x="0" y="0"/>
          <a:ext cx="0" cy="0"/>
          <a:chOff x="0" y="0"/>
          <a:chExt cx="0" cy="0"/>
        </a:xfrm>
      </p:grpSpPr>
      <p:sp>
        <p:nvSpPr>
          <p:cNvPr id="1820" name="Google Shape;1820;p179"/>
          <p:cNvSpPr txBox="1"/>
          <p:nvPr/>
        </p:nvSpPr>
        <p:spPr>
          <a:xfrm>
            <a:off x="1185125" y="3567600"/>
            <a:ext cx="7338900" cy="85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FFFF"/>
                </a:solidFill>
                <a:latin typeface="Roboto Slab"/>
                <a:ea typeface="Roboto Slab"/>
                <a:cs typeface="Roboto Slab"/>
                <a:sym typeface="Roboto Slab"/>
              </a:rPr>
              <a:t>“To improve understanding of topics related to genetic information flow, we suggest that instructors use pedagogies and activities that prime students for making connections between chromosome structure and cellular processes.”</a:t>
            </a:r>
            <a:endParaRPr sz="1800">
              <a:solidFill>
                <a:srgbClr val="FFFFFF"/>
              </a:solidFill>
              <a:latin typeface="Roboto Slab"/>
              <a:ea typeface="Roboto Slab"/>
              <a:cs typeface="Roboto Slab"/>
              <a:sym typeface="Roboto Slab"/>
            </a:endParaRPr>
          </a:p>
          <a:p>
            <a:pPr indent="0" lvl="0" marL="0" rtl="0" algn="l">
              <a:lnSpc>
                <a:spcPct val="115000"/>
              </a:lnSpc>
              <a:spcBef>
                <a:spcPts val="0"/>
              </a:spcBef>
              <a:spcAft>
                <a:spcPts val="0"/>
              </a:spcAft>
              <a:buNone/>
            </a:pPr>
            <a:r>
              <a:rPr lang="en" sz="1800">
                <a:solidFill>
                  <a:srgbClr val="FFFFFF"/>
                </a:solidFill>
                <a:latin typeface="Roboto Slab"/>
                <a:ea typeface="Roboto Slab"/>
                <a:cs typeface="Roboto Slab"/>
                <a:sym typeface="Roboto Slab"/>
              </a:rPr>
              <a:t>				</a:t>
            </a:r>
            <a:endParaRPr sz="1800">
              <a:solidFill>
                <a:srgbClr val="FFFFFF"/>
              </a:solidFill>
              <a:latin typeface="Roboto Slab"/>
              <a:ea typeface="Roboto Slab"/>
              <a:cs typeface="Roboto Slab"/>
              <a:sym typeface="Roboto Slab"/>
            </a:endParaRPr>
          </a:p>
          <a:p>
            <a:pPr indent="0" lvl="0" marL="0" rtl="0" algn="l">
              <a:spcBef>
                <a:spcPts val="0"/>
              </a:spcBef>
              <a:spcAft>
                <a:spcPts val="0"/>
              </a:spcAft>
              <a:buNone/>
            </a:pPr>
            <a:r>
              <a:rPr lang="en" sz="1800">
                <a:solidFill>
                  <a:srgbClr val="FFFFFF"/>
                </a:solidFill>
                <a:latin typeface="Roboto Slab"/>
                <a:ea typeface="Roboto Slab"/>
                <a:cs typeface="Roboto Slab"/>
                <a:sym typeface="Roboto Slab"/>
              </a:rPr>
              <a:t>			</a:t>
            </a:r>
            <a:endParaRPr sz="1800">
              <a:solidFill>
                <a:srgbClr val="FFFFFF"/>
              </a:solidFill>
              <a:latin typeface="Roboto Slab"/>
              <a:ea typeface="Roboto Slab"/>
              <a:cs typeface="Roboto Slab"/>
              <a:sym typeface="Roboto Slab"/>
            </a:endParaRPr>
          </a:p>
          <a:p>
            <a:pPr indent="0" lvl="0" marL="0" rtl="0" algn="l">
              <a:spcBef>
                <a:spcPts val="0"/>
              </a:spcBef>
              <a:spcAft>
                <a:spcPts val="0"/>
              </a:spcAft>
              <a:buNone/>
            </a:pPr>
            <a:r>
              <a:rPr lang="en" sz="1800">
                <a:solidFill>
                  <a:srgbClr val="FFFFFF"/>
                </a:solidFill>
                <a:latin typeface="Roboto Slab"/>
                <a:ea typeface="Roboto Slab"/>
                <a:cs typeface="Roboto Slab"/>
                <a:sym typeface="Roboto Slab"/>
              </a:rPr>
              <a:t>		</a:t>
            </a:r>
            <a:endParaRPr sz="1800">
              <a:solidFill>
                <a:srgbClr val="FFFFFF"/>
              </a:solidFill>
              <a:latin typeface="Roboto Slab"/>
              <a:ea typeface="Roboto Slab"/>
              <a:cs typeface="Roboto Slab"/>
              <a:sym typeface="Roboto Slab"/>
            </a:endParaRPr>
          </a:p>
          <a:p>
            <a:pPr indent="0" lvl="0" marL="0" rtl="0" algn="l">
              <a:spcBef>
                <a:spcPts val="0"/>
              </a:spcBef>
              <a:spcAft>
                <a:spcPts val="0"/>
              </a:spcAft>
              <a:buNone/>
            </a:pPr>
            <a:r>
              <a:t/>
            </a:r>
            <a:endParaRPr sz="1800">
              <a:solidFill>
                <a:srgbClr val="FFFFFF"/>
              </a:solidFill>
              <a:latin typeface="Roboto Slab"/>
              <a:ea typeface="Roboto Slab"/>
              <a:cs typeface="Roboto Slab"/>
              <a:sym typeface="Roboto Slab"/>
            </a:endParaRPr>
          </a:p>
        </p:txBody>
      </p:sp>
      <p:pic>
        <p:nvPicPr>
          <p:cNvPr id="1821" name="Google Shape;1821;p179"/>
          <p:cNvPicPr preferRelativeResize="0"/>
          <p:nvPr/>
        </p:nvPicPr>
        <p:blipFill>
          <a:blip r:embed="rId3">
            <a:alphaModFix/>
          </a:blip>
          <a:stretch>
            <a:fillRect/>
          </a:stretch>
        </p:blipFill>
        <p:spPr>
          <a:xfrm>
            <a:off x="680500" y="684150"/>
            <a:ext cx="8198201" cy="42382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5" name="Shape 1825"/>
        <p:cNvGrpSpPr/>
        <p:nvPr/>
      </p:nvGrpSpPr>
      <p:grpSpPr>
        <a:xfrm>
          <a:off x="0" y="0"/>
          <a:ext cx="0" cy="0"/>
          <a:chOff x="0" y="0"/>
          <a:chExt cx="0" cy="0"/>
        </a:xfrm>
      </p:grpSpPr>
      <p:sp>
        <p:nvSpPr>
          <p:cNvPr id="1826" name="Google Shape;1826;p180"/>
          <p:cNvSpPr txBox="1"/>
          <p:nvPr>
            <p:ph type="title"/>
          </p:nvPr>
        </p:nvSpPr>
        <p:spPr>
          <a:xfrm>
            <a:off x="233200" y="231382"/>
            <a:ext cx="84810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2800"/>
              <a:t>Could this model represent a portion of a chromosome?</a:t>
            </a:r>
            <a:endParaRPr b="1" sz="2800"/>
          </a:p>
        </p:txBody>
      </p:sp>
      <p:pic>
        <p:nvPicPr>
          <p:cNvPr id="1827" name="Google Shape;1827;p180"/>
          <p:cNvPicPr preferRelativeResize="0"/>
          <p:nvPr/>
        </p:nvPicPr>
        <p:blipFill>
          <a:blip r:embed="rId3">
            <a:alphaModFix/>
          </a:blip>
          <a:stretch>
            <a:fillRect/>
          </a:stretch>
        </p:blipFill>
        <p:spPr>
          <a:xfrm rot="-6086374">
            <a:off x="4092860" y="-4015111"/>
            <a:ext cx="1446706" cy="13346072"/>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1" name="Shape 1831"/>
        <p:cNvGrpSpPr/>
        <p:nvPr/>
      </p:nvGrpSpPr>
      <p:grpSpPr>
        <a:xfrm>
          <a:off x="0" y="0"/>
          <a:ext cx="0" cy="0"/>
          <a:chOff x="0" y="0"/>
          <a:chExt cx="0" cy="0"/>
        </a:xfrm>
      </p:grpSpPr>
      <p:pic>
        <p:nvPicPr>
          <p:cNvPr id="1832" name="Google Shape;1832;p181"/>
          <p:cNvPicPr preferRelativeResize="0"/>
          <p:nvPr/>
        </p:nvPicPr>
        <p:blipFill>
          <a:blip r:embed="rId3">
            <a:alphaModFix/>
          </a:blip>
          <a:stretch>
            <a:fillRect/>
          </a:stretch>
        </p:blipFill>
        <p:spPr>
          <a:xfrm rot="-5400000">
            <a:off x="4123810" y="-1028165"/>
            <a:ext cx="956325" cy="9067269"/>
          </a:xfrm>
          <a:prstGeom prst="rect">
            <a:avLst/>
          </a:prstGeom>
          <a:noFill/>
          <a:ln>
            <a:noFill/>
          </a:ln>
        </p:spPr>
      </p:pic>
      <p:sp>
        <p:nvSpPr>
          <p:cNvPr id="1833" name="Google Shape;1833;p181"/>
          <p:cNvSpPr txBox="1"/>
          <p:nvPr>
            <p:ph type="title"/>
          </p:nvPr>
        </p:nvSpPr>
        <p:spPr>
          <a:xfrm>
            <a:off x="361475" y="0"/>
            <a:ext cx="8481000" cy="187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accent5"/>
                </a:solidFill>
              </a:rPr>
              <a:t>Chromosomes or homologous pair?</a:t>
            </a:r>
            <a:endParaRPr b="1" sz="3000">
              <a:solidFill>
                <a:schemeClr val="accent5"/>
              </a:solidFill>
            </a:endParaRPr>
          </a:p>
        </p:txBody>
      </p:sp>
      <p:pic>
        <p:nvPicPr>
          <p:cNvPr id="1834" name="Google Shape;1834;p181"/>
          <p:cNvPicPr preferRelativeResize="0"/>
          <p:nvPr/>
        </p:nvPicPr>
        <p:blipFill>
          <a:blip r:embed="rId4">
            <a:alphaModFix/>
          </a:blip>
          <a:stretch>
            <a:fillRect/>
          </a:stretch>
        </p:blipFill>
        <p:spPr>
          <a:xfrm rot="-6317011">
            <a:off x="4106925" y="-1361052"/>
            <a:ext cx="990101" cy="9133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119"/>
          <p:cNvSpPr/>
          <p:nvPr/>
        </p:nvSpPr>
        <p:spPr>
          <a:xfrm>
            <a:off x="365710" y="4240266"/>
            <a:ext cx="7939200" cy="5274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70" name="Google Shape;570;p119"/>
          <p:cNvSpPr/>
          <p:nvPr/>
        </p:nvSpPr>
        <p:spPr>
          <a:xfrm>
            <a:off x="365710" y="1056132"/>
            <a:ext cx="7939200" cy="27159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71" name="Google Shape;571;p11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572" name="Google Shape;572;p119"/>
          <p:cNvSpPr txBox="1"/>
          <p:nvPr/>
        </p:nvSpPr>
        <p:spPr>
          <a:xfrm>
            <a:off x="674473" y="375735"/>
            <a:ext cx="74502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The Molecules of Life Kit </a:t>
            </a:r>
            <a:r>
              <a:rPr b="1" i="1" lang="en" sz="2400">
                <a:solidFill>
                  <a:schemeClr val="dk1"/>
                </a:solidFill>
                <a:latin typeface="Calibri"/>
                <a:ea typeface="Calibri"/>
                <a:cs typeface="Calibri"/>
                <a:sym typeface="Calibri"/>
              </a:rPr>
              <a:t>teaches</a:t>
            </a:r>
            <a:r>
              <a:rPr b="1" i="1" lang="en" sz="2400">
                <a:solidFill>
                  <a:schemeClr val="accent1"/>
                </a:solidFill>
                <a:latin typeface="Calibri"/>
                <a:ea typeface="Calibri"/>
                <a:cs typeface="Calibri"/>
                <a:sym typeface="Calibri"/>
              </a:rPr>
              <a:t> </a:t>
            </a:r>
            <a:r>
              <a:rPr b="1" i="1" lang="en" sz="2400">
                <a:solidFill>
                  <a:schemeClr val="dk1"/>
                </a:solidFill>
                <a:latin typeface="Calibri"/>
                <a:ea typeface="Calibri"/>
                <a:cs typeface="Calibri"/>
                <a:sym typeface="Calibri"/>
              </a:rPr>
              <a:t>…….</a:t>
            </a:r>
            <a:endParaRPr b="1" sz="2400">
              <a:solidFill>
                <a:schemeClr val="dk1"/>
              </a:solidFill>
              <a:latin typeface="Calibri"/>
              <a:ea typeface="Calibri"/>
              <a:cs typeface="Calibri"/>
              <a:sym typeface="Calibri"/>
            </a:endParaRPr>
          </a:p>
        </p:txBody>
      </p:sp>
      <p:grpSp>
        <p:nvGrpSpPr>
          <p:cNvPr id="573" name="Google Shape;573;p119"/>
          <p:cNvGrpSpPr/>
          <p:nvPr/>
        </p:nvGrpSpPr>
        <p:grpSpPr>
          <a:xfrm>
            <a:off x="2347684" y="2002180"/>
            <a:ext cx="5388077" cy="1537590"/>
            <a:chOff x="3625127" y="2604699"/>
            <a:chExt cx="7184103" cy="2050120"/>
          </a:xfrm>
        </p:grpSpPr>
        <p:sp>
          <p:nvSpPr>
            <p:cNvPr id="574" name="Google Shape;574;p119"/>
            <p:cNvSpPr txBox="1"/>
            <p:nvPr/>
          </p:nvSpPr>
          <p:spPr>
            <a:xfrm>
              <a:off x="3637414" y="2604699"/>
              <a:ext cx="56814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Amino Acids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Proteins</a:t>
              </a:r>
              <a:endParaRPr sz="2100">
                <a:solidFill>
                  <a:srgbClr val="FF0000"/>
                </a:solidFill>
                <a:latin typeface="Calibri"/>
                <a:ea typeface="Calibri"/>
                <a:cs typeface="Calibri"/>
                <a:sym typeface="Calibri"/>
              </a:endParaRPr>
            </a:p>
          </p:txBody>
        </p:sp>
        <p:sp>
          <p:nvSpPr>
            <p:cNvPr id="575" name="Google Shape;575;p119"/>
            <p:cNvSpPr txBox="1"/>
            <p:nvPr/>
          </p:nvSpPr>
          <p:spPr>
            <a:xfrm>
              <a:off x="3625130" y="3072938"/>
              <a:ext cx="71841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Carbohydrates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Glycogen / Cellulose</a:t>
              </a:r>
              <a:endParaRPr sz="2100">
                <a:solidFill>
                  <a:srgbClr val="FF0000"/>
                </a:solidFill>
                <a:latin typeface="Calibri"/>
                <a:ea typeface="Calibri"/>
                <a:cs typeface="Calibri"/>
                <a:sym typeface="Calibri"/>
              </a:endParaRPr>
            </a:p>
          </p:txBody>
        </p:sp>
        <p:sp>
          <p:nvSpPr>
            <p:cNvPr id="576" name="Google Shape;576;p119"/>
            <p:cNvSpPr txBox="1"/>
            <p:nvPr/>
          </p:nvSpPr>
          <p:spPr>
            <a:xfrm>
              <a:off x="3625130" y="3617238"/>
              <a:ext cx="69528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Nucleotides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DNA / RNA</a:t>
              </a:r>
              <a:endParaRPr sz="2100">
                <a:solidFill>
                  <a:srgbClr val="FF0000"/>
                </a:solidFill>
                <a:latin typeface="Calibri"/>
                <a:ea typeface="Calibri"/>
                <a:cs typeface="Calibri"/>
                <a:sym typeface="Calibri"/>
              </a:endParaRPr>
            </a:p>
          </p:txBody>
        </p:sp>
        <p:sp>
          <p:nvSpPr>
            <p:cNvPr id="577" name="Google Shape;577;p119"/>
            <p:cNvSpPr txBox="1"/>
            <p:nvPr/>
          </p:nvSpPr>
          <p:spPr>
            <a:xfrm>
              <a:off x="3625127" y="4131619"/>
              <a:ext cx="65715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Phospholipids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Membranes</a:t>
              </a:r>
              <a:endParaRPr sz="2100">
                <a:solidFill>
                  <a:srgbClr val="FF0000"/>
                </a:solidFill>
                <a:latin typeface="Calibri"/>
                <a:ea typeface="Calibri"/>
                <a:cs typeface="Calibri"/>
                <a:sym typeface="Calibri"/>
              </a:endParaRPr>
            </a:p>
          </p:txBody>
        </p:sp>
      </p:grpSp>
      <p:grpSp>
        <p:nvGrpSpPr>
          <p:cNvPr id="578" name="Google Shape;578;p119"/>
          <p:cNvGrpSpPr/>
          <p:nvPr/>
        </p:nvGrpSpPr>
        <p:grpSpPr>
          <a:xfrm>
            <a:off x="365723" y="1303521"/>
            <a:ext cx="8569855" cy="847360"/>
            <a:chOff x="543502" y="1830778"/>
            <a:chExt cx="10306500" cy="1129813"/>
          </a:xfrm>
        </p:grpSpPr>
        <p:grpSp>
          <p:nvGrpSpPr>
            <p:cNvPr id="579" name="Google Shape;579;p119"/>
            <p:cNvGrpSpPr/>
            <p:nvPr/>
          </p:nvGrpSpPr>
          <p:grpSpPr>
            <a:xfrm>
              <a:off x="543502" y="1830778"/>
              <a:ext cx="10306500" cy="1129813"/>
              <a:chOff x="395268" y="3473063"/>
              <a:chExt cx="10306500" cy="1175297"/>
            </a:xfrm>
          </p:grpSpPr>
          <p:sp>
            <p:nvSpPr>
              <p:cNvPr id="580" name="Google Shape;580;p119"/>
              <p:cNvSpPr txBox="1"/>
              <p:nvPr/>
            </p:nvSpPr>
            <p:spPr>
              <a:xfrm>
                <a:off x="395268" y="3655660"/>
                <a:ext cx="103065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b="1" sz="2400">
                  <a:solidFill>
                    <a:srgbClr val="FF0000"/>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p:txBody>
          </p:sp>
          <p:sp>
            <p:nvSpPr>
              <p:cNvPr id="581" name="Google Shape;581;p119"/>
              <p:cNvSpPr txBox="1"/>
              <p:nvPr/>
            </p:nvSpPr>
            <p:spPr>
              <a:xfrm>
                <a:off x="3285880" y="3473063"/>
                <a:ext cx="4184100" cy="48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lang="en" sz="1400">
                    <a:solidFill>
                      <a:schemeClr val="dk1"/>
                    </a:solidFill>
                    <a:latin typeface="Calibri"/>
                    <a:ea typeface="Calibri"/>
                    <a:cs typeface="Calibri"/>
                    <a:sym typeface="Calibri"/>
                  </a:rPr>
                  <a:t>can be joined together to make </a:t>
                </a:r>
                <a:r>
                  <a:rPr lang="en" sz="1800">
                    <a:solidFill>
                      <a:schemeClr val="dk1"/>
                    </a:solidFill>
                    <a:latin typeface="Calibri"/>
                    <a:ea typeface="Calibri"/>
                    <a:cs typeface="Calibri"/>
                    <a:sym typeface="Calibri"/>
                  </a:rPr>
                  <a:t>---</a:t>
                </a:r>
                <a:endParaRPr sz="1400">
                  <a:solidFill>
                    <a:schemeClr val="dk1"/>
                  </a:solidFill>
                  <a:latin typeface="Calibri"/>
                  <a:ea typeface="Calibri"/>
                  <a:cs typeface="Calibri"/>
                  <a:sym typeface="Calibri"/>
                </a:endParaRPr>
              </a:p>
            </p:txBody>
          </p:sp>
        </p:grpSp>
        <p:sp>
          <p:nvSpPr>
            <p:cNvPr id="582" name="Google Shape;582;p119"/>
            <p:cNvSpPr/>
            <p:nvPr/>
          </p:nvSpPr>
          <p:spPr>
            <a:xfrm>
              <a:off x="3514293" y="2288493"/>
              <a:ext cx="3219900" cy="127500"/>
            </a:xfrm>
            <a:prstGeom prst="rightArrow">
              <a:avLst>
                <a:gd fmla="val 50000" name="adj1"/>
                <a:gd fmla="val 50000" name="adj2"/>
              </a:avLst>
            </a:prstGeom>
            <a:solidFill>
              <a:schemeClr val="dk1"/>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583" name="Google Shape;583;p119"/>
          <p:cNvSpPr txBox="1"/>
          <p:nvPr/>
        </p:nvSpPr>
        <p:spPr>
          <a:xfrm>
            <a:off x="452006" y="4243366"/>
            <a:ext cx="44160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Calibri"/>
                <a:ea typeface="Calibri"/>
                <a:cs typeface="Calibri"/>
                <a:sym typeface="Calibri"/>
              </a:rPr>
              <a:t>2.  Dehydration Synthesis</a:t>
            </a:r>
            <a:endParaRPr sz="1100"/>
          </a:p>
        </p:txBody>
      </p:sp>
      <p:cxnSp>
        <p:nvCxnSpPr>
          <p:cNvPr id="584" name="Google Shape;584;p119"/>
          <p:cNvCxnSpPr/>
          <p:nvPr/>
        </p:nvCxnSpPr>
        <p:spPr>
          <a:xfrm>
            <a:off x="4118468" y="2602311"/>
            <a:ext cx="749700" cy="0"/>
          </a:xfrm>
          <a:prstGeom prst="straightConnector1">
            <a:avLst/>
          </a:prstGeom>
          <a:noFill/>
          <a:ln cap="flat" cmpd="sng" w="28575">
            <a:solidFill>
              <a:schemeClr val="dk1"/>
            </a:solidFill>
            <a:prstDash val="solid"/>
            <a:miter lim="8000"/>
            <a:headEnd len="sm" w="sm" type="none"/>
            <a:tailEnd len="med" w="med" type="triangle"/>
          </a:ln>
        </p:spPr>
      </p:cxnSp>
      <p:cxnSp>
        <p:nvCxnSpPr>
          <p:cNvPr id="585" name="Google Shape;585;p119"/>
          <p:cNvCxnSpPr/>
          <p:nvPr/>
        </p:nvCxnSpPr>
        <p:spPr>
          <a:xfrm>
            <a:off x="4079268" y="3391409"/>
            <a:ext cx="844800" cy="0"/>
          </a:xfrm>
          <a:prstGeom prst="straightConnector1">
            <a:avLst/>
          </a:prstGeom>
          <a:noFill/>
          <a:ln cap="flat" cmpd="sng" w="28575">
            <a:solidFill>
              <a:schemeClr val="dk1"/>
            </a:solidFill>
            <a:prstDash val="solid"/>
            <a:miter lim="8000"/>
            <a:headEnd len="sm" w="sm" type="none"/>
            <a:tailEnd len="med" w="med" type="triangle"/>
          </a:ln>
        </p:spPr>
      </p:cxnSp>
      <p:cxnSp>
        <p:nvCxnSpPr>
          <p:cNvPr id="586" name="Google Shape;586;p119"/>
          <p:cNvCxnSpPr/>
          <p:nvPr/>
        </p:nvCxnSpPr>
        <p:spPr>
          <a:xfrm>
            <a:off x="3985750" y="3010613"/>
            <a:ext cx="836700" cy="0"/>
          </a:xfrm>
          <a:prstGeom prst="straightConnector1">
            <a:avLst/>
          </a:prstGeom>
          <a:noFill/>
          <a:ln cap="flat" cmpd="sng" w="28575">
            <a:solidFill>
              <a:schemeClr val="dk1"/>
            </a:solidFill>
            <a:prstDash val="solid"/>
            <a:miter lim="8000"/>
            <a:headEnd len="sm" w="sm" type="none"/>
            <a:tailEnd len="med" w="med" type="triangle"/>
          </a:ln>
        </p:spPr>
      </p:cxnSp>
      <p:cxnSp>
        <p:nvCxnSpPr>
          <p:cNvPr id="587" name="Google Shape;587;p119"/>
          <p:cNvCxnSpPr/>
          <p:nvPr/>
        </p:nvCxnSpPr>
        <p:spPr>
          <a:xfrm>
            <a:off x="3931085" y="2225384"/>
            <a:ext cx="937200" cy="0"/>
          </a:xfrm>
          <a:prstGeom prst="straightConnector1">
            <a:avLst/>
          </a:prstGeom>
          <a:noFill/>
          <a:ln cap="flat" cmpd="sng" w="28575">
            <a:solidFill>
              <a:schemeClr val="dk1"/>
            </a:solidFill>
            <a:prstDash val="solid"/>
            <a:miter lim="8000"/>
            <a:headEnd len="sm" w="sm" type="none"/>
            <a:tailEnd len="med" w="med" type="triangle"/>
          </a:ln>
        </p:spPr>
      </p:cxnSp>
      <p:sp>
        <p:nvSpPr>
          <p:cNvPr id="588" name="Google Shape;588;p119"/>
          <p:cNvSpPr txBox="1"/>
          <p:nvPr/>
        </p:nvSpPr>
        <p:spPr>
          <a:xfrm>
            <a:off x="775400" y="1178456"/>
            <a:ext cx="17115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Calibri"/>
                <a:ea typeface="Calibri"/>
                <a:cs typeface="Calibri"/>
                <a:sym typeface="Calibri"/>
              </a:rPr>
              <a:t>Small Molecules</a:t>
            </a:r>
            <a:endParaRPr sz="1100"/>
          </a:p>
        </p:txBody>
      </p:sp>
      <p:sp>
        <p:nvSpPr>
          <p:cNvPr id="589" name="Google Shape;589;p119"/>
          <p:cNvSpPr txBox="1"/>
          <p:nvPr/>
        </p:nvSpPr>
        <p:spPr>
          <a:xfrm>
            <a:off x="5752255" y="1454243"/>
            <a:ext cx="23646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Calibri"/>
                <a:ea typeface="Calibri"/>
                <a:cs typeface="Calibri"/>
                <a:sym typeface="Calibri"/>
              </a:rPr>
              <a:t>Macromolecules</a:t>
            </a:r>
            <a:endParaRPr sz="1100"/>
          </a:p>
        </p:txBody>
      </p:sp>
      <p:sp>
        <p:nvSpPr>
          <p:cNvPr id="590" name="Google Shape;590;p119"/>
          <p:cNvSpPr txBox="1"/>
          <p:nvPr/>
        </p:nvSpPr>
        <p:spPr>
          <a:xfrm>
            <a:off x="420446" y="1317175"/>
            <a:ext cx="6858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Calibri"/>
                <a:ea typeface="Calibri"/>
                <a:cs typeface="Calibri"/>
                <a:sym typeface="Calibri"/>
              </a:rPr>
              <a:t>1.</a:t>
            </a:r>
            <a:endParaRPr sz="11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8" name="Shape 1838"/>
        <p:cNvGrpSpPr/>
        <p:nvPr/>
      </p:nvGrpSpPr>
      <p:grpSpPr>
        <a:xfrm>
          <a:off x="0" y="0"/>
          <a:ext cx="0" cy="0"/>
          <a:chOff x="0" y="0"/>
          <a:chExt cx="0" cy="0"/>
        </a:xfrm>
      </p:grpSpPr>
      <p:pic>
        <p:nvPicPr>
          <p:cNvPr id="1839" name="Google Shape;1839;p182"/>
          <p:cNvPicPr preferRelativeResize="0"/>
          <p:nvPr/>
        </p:nvPicPr>
        <p:blipFill>
          <a:blip r:embed="rId3">
            <a:alphaModFix/>
          </a:blip>
          <a:stretch>
            <a:fillRect/>
          </a:stretch>
        </p:blipFill>
        <p:spPr>
          <a:xfrm rot="-5400000">
            <a:off x="4123810" y="-1028165"/>
            <a:ext cx="956325" cy="9067269"/>
          </a:xfrm>
          <a:prstGeom prst="rect">
            <a:avLst/>
          </a:prstGeom>
          <a:noFill/>
          <a:ln>
            <a:noFill/>
          </a:ln>
        </p:spPr>
      </p:pic>
      <p:sp>
        <p:nvSpPr>
          <p:cNvPr id="1840" name="Google Shape;1840;p182"/>
          <p:cNvSpPr txBox="1"/>
          <p:nvPr>
            <p:ph type="title"/>
          </p:nvPr>
        </p:nvSpPr>
        <p:spPr>
          <a:xfrm>
            <a:off x="361475" y="0"/>
            <a:ext cx="8481000" cy="187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accent5"/>
                </a:solidFill>
              </a:rPr>
              <a:t>Chromosomes or homologous pair?</a:t>
            </a:r>
            <a:endParaRPr b="1" sz="3000">
              <a:solidFill>
                <a:schemeClr val="accent5"/>
              </a:solidFill>
            </a:endParaRPr>
          </a:p>
          <a:p>
            <a:pPr indent="0" lvl="0" marL="0" rtl="0" algn="ctr">
              <a:spcBef>
                <a:spcPts val="0"/>
              </a:spcBef>
              <a:spcAft>
                <a:spcPts val="0"/>
              </a:spcAft>
              <a:buNone/>
            </a:pPr>
            <a:r>
              <a:t/>
            </a:r>
            <a:endParaRPr b="1" sz="3000">
              <a:solidFill>
                <a:schemeClr val="accent5"/>
              </a:solidFill>
            </a:endParaRPr>
          </a:p>
          <a:p>
            <a:pPr indent="0" lvl="0" marL="0" rtl="0" algn="ctr">
              <a:spcBef>
                <a:spcPts val="0"/>
              </a:spcBef>
              <a:spcAft>
                <a:spcPts val="0"/>
              </a:spcAft>
              <a:buNone/>
            </a:pPr>
            <a:r>
              <a:rPr b="1" lang="en" sz="3000">
                <a:solidFill>
                  <a:schemeClr val="accent5"/>
                </a:solidFill>
              </a:rPr>
              <a:t>What is your evidence?</a:t>
            </a:r>
            <a:endParaRPr b="1" sz="3000">
              <a:solidFill>
                <a:schemeClr val="accent5"/>
              </a:solidFill>
            </a:endParaRPr>
          </a:p>
        </p:txBody>
      </p:sp>
      <p:pic>
        <p:nvPicPr>
          <p:cNvPr id="1841" name="Google Shape;1841;p182"/>
          <p:cNvPicPr preferRelativeResize="0"/>
          <p:nvPr/>
        </p:nvPicPr>
        <p:blipFill>
          <a:blip r:embed="rId4">
            <a:alphaModFix/>
          </a:blip>
          <a:stretch>
            <a:fillRect/>
          </a:stretch>
        </p:blipFill>
        <p:spPr>
          <a:xfrm rot="-6317011">
            <a:off x="4106925" y="-1361052"/>
            <a:ext cx="990101" cy="913382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45" name="Shape 1845"/>
        <p:cNvGrpSpPr/>
        <p:nvPr/>
      </p:nvGrpSpPr>
      <p:grpSpPr>
        <a:xfrm>
          <a:off x="0" y="0"/>
          <a:ext cx="0" cy="0"/>
          <a:chOff x="0" y="0"/>
          <a:chExt cx="0" cy="0"/>
        </a:xfrm>
      </p:grpSpPr>
      <p:pic>
        <p:nvPicPr>
          <p:cNvPr id="1846" name="Google Shape;1846;p183"/>
          <p:cNvPicPr preferRelativeResize="0"/>
          <p:nvPr/>
        </p:nvPicPr>
        <p:blipFill>
          <a:blip r:embed="rId3">
            <a:alphaModFix/>
          </a:blip>
          <a:stretch>
            <a:fillRect/>
          </a:stretch>
        </p:blipFill>
        <p:spPr>
          <a:xfrm>
            <a:off x="0" y="374875"/>
            <a:ext cx="9144000" cy="4303054"/>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0" name="Shape 1850"/>
        <p:cNvGrpSpPr/>
        <p:nvPr/>
      </p:nvGrpSpPr>
      <p:grpSpPr>
        <a:xfrm>
          <a:off x="0" y="0"/>
          <a:ext cx="0" cy="0"/>
          <a:chOff x="0" y="0"/>
          <a:chExt cx="0" cy="0"/>
        </a:xfrm>
      </p:grpSpPr>
      <p:sp>
        <p:nvSpPr>
          <p:cNvPr id="1851" name="Google Shape;1851;p184"/>
          <p:cNvSpPr txBox="1"/>
          <p:nvPr>
            <p:ph type="title"/>
          </p:nvPr>
        </p:nvSpPr>
        <p:spPr>
          <a:xfrm>
            <a:off x="233200" y="-44150"/>
            <a:ext cx="84810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What does A mean?  a?</a:t>
            </a:r>
            <a:endParaRPr b="1"/>
          </a:p>
        </p:txBody>
      </p:sp>
      <p:pic>
        <p:nvPicPr>
          <p:cNvPr id="1852" name="Google Shape;1852;p184"/>
          <p:cNvPicPr preferRelativeResize="0"/>
          <p:nvPr/>
        </p:nvPicPr>
        <p:blipFill>
          <a:blip r:embed="rId3">
            <a:alphaModFix/>
          </a:blip>
          <a:stretch>
            <a:fillRect/>
          </a:stretch>
        </p:blipFill>
        <p:spPr>
          <a:xfrm rot="-5400000">
            <a:off x="5196425" y="2640525"/>
            <a:ext cx="3372024" cy="684700"/>
          </a:xfrm>
          <a:prstGeom prst="rect">
            <a:avLst/>
          </a:prstGeom>
          <a:noFill/>
          <a:ln>
            <a:noFill/>
          </a:ln>
        </p:spPr>
      </p:pic>
      <p:pic>
        <p:nvPicPr>
          <p:cNvPr id="1853" name="Google Shape;1853;p184"/>
          <p:cNvPicPr preferRelativeResize="0"/>
          <p:nvPr/>
        </p:nvPicPr>
        <p:blipFill>
          <a:blip r:embed="rId4">
            <a:alphaModFix/>
          </a:blip>
          <a:stretch>
            <a:fillRect/>
          </a:stretch>
        </p:blipFill>
        <p:spPr>
          <a:xfrm rot="-5400000">
            <a:off x="414087" y="2728663"/>
            <a:ext cx="3334076" cy="683200"/>
          </a:xfrm>
          <a:prstGeom prst="rect">
            <a:avLst/>
          </a:prstGeom>
          <a:noFill/>
          <a:ln>
            <a:noFill/>
          </a:ln>
        </p:spPr>
      </p:pic>
      <p:pic>
        <p:nvPicPr>
          <p:cNvPr id="1854" name="Google Shape;1854;p184"/>
          <p:cNvPicPr preferRelativeResize="0"/>
          <p:nvPr/>
        </p:nvPicPr>
        <p:blipFill>
          <a:blip r:embed="rId5">
            <a:alphaModFix/>
          </a:blip>
          <a:stretch>
            <a:fillRect/>
          </a:stretch>
        </p:blipFill>
        <p:spPr>
          <a:xfrm rot="-5400000">
            <a:off x="1111612" y="2729238"/>
            <a:ext cx="3335525" cy="683500"/>
          </a:xfrm>
          <a:prstGeom prst="rect">
            <a:avLst/>
          </a:prstGeom>
          <a:noFill/>
          <a:ln>
            <a:noFill/>
          </a:ln>
        </p:spPr>
      </p:pic>
      <p:pic>
        <p:nvPicPr>
          <p:cNvPr id="1855" name="Google Shape;1855;p184"/>
          <p:cNvPicPr preferRelativeResize="0"/>
          <p:nvPr/>
        </p:nvPicPr>
        <p:blipFill>
          <a:blip r:embed="rId6">
            <a:alphaModFix/>
          </a:blip>
          <a:stretch>
            <a:fillRect/>
          </a:stretch>
        </p:blipFill>
        <p:spPr>
          <a:xfrm rot="-5400000">
            <a:off x="4502312" y="2635625"/>
            <a:ext cx="3381126" cy="694475"/>
          </a:xfrm>
          <a:prstGeom prst="rect">
            <a:avLst/>
          </a:prstGeom>
          <a:noFill/>
          <a:ln>
            <a:noFill/>
          </a:ln>
        </p:spPr>
      </p:pic>
      <p:pic>
        <p:nvPicPr>
          <p:cNvPr id="1856" name="Google Shape;1856;p184"/>
          <p:cNvPicPr preferRelativeResize="0"/>
          <p:nvPr/>
        </p:nvPicPr>
        <p:blipFill>
          <a:blip r:embed="rId4">
            <a:alphaModFix/>
          </a:blip>
          <a:stretch>
            <a:fillRect/>
          </a:stretch>
        </p:blipFill>
        <p:spPr>
          <a:xfrm rot="-5400000">
            <a:off x="-1090813" y="2728663"/>
            <a:ext cx="3334076" cy="683200"/>
          </a:xfrm>
          <a:prstGeom prst="rect">
            <a:avLst/>
          </a:prstGeom>
          <a:noFill/>
          <a:ln>
            <a:noFill/>
          </a:ln>
        </p:spPr>
      </p:pic>
      <p:pic>
        <p:nvPicPr>
          <p:cNvPr id="1857" name="Google Shape;1857;p184"/>
          <p:cNvPicPr preferRelativeResize="0"/>
          <p:nvPr/>
        </p:nvPicPr>
        <p:blipFill>
          <a:blip r:embed="rId5">
            <a:alphaModFix/>
          </a:blip>
          <a:stretch>
            <a:fillRect/>
          </a:stretch>
        </p:blipFill>
        <p:spPr>
          <a:xfrm rot="-5400000">
            <a:off x="-393288" y="2729238"/>
            <a:ext cx="3335525" cy="683500"/>
          </a:xfrm>
          <a:prstGeom prst="rect">
            <a:avLst/>
          </a:prstGeom>
          <a:noFill/>
          <a:ln>
            <a:noFill/>
          </a:ln>
        </p:spPr>
      </p:pic>
      <p:pic>
        <p:nvPicPr>
          <p:cNvPr id="1858" name="Google Shape;1858;p184"/>
          <p:cNvPicPr preferRelativeResize="0"/>
          <p:nvPr/>
        </p:nvPicPr>
        <p:blipFill>
          <a:blip r:embed="rId3">
            <a:alphaModFix/>
          </a:blip>
          <a:stretch>
            <a:fillRect/>
          </a:stretch>
        </p:blipFill>
        <p:spPr>
          <a:xfrm rot="-5400000">
            <a:off x="6728000" y="2620775"/>
            <a:ext cx="3372024" cy="684700"/>
          </a:xfrm>
          <a:prstGeom prst="rect">
            <a:avLst/>
          </a:prstGeom>
          <a:noFill/>
          <a:ln>
            <a:noFill/>
          </a:ln>
        </p:spPr>
      </p:pic>
      <p:pic>
        <p:nvPicPr>
          <p:cNvPr id="1859" name="Google Shape;1859;p184"/>
          <p:cNvPicPr preferRelativeResize="0"/>
          <p:nvPr/>
        </p:nvPicPr>
        <p:blipFill>
          <a:blip r:embed="rId6">
            <a:alphaModFix/>
          </a:blip>
          <a:stretch>
            <a:fillRect/>
          </a:stretch>
        </p:blipFill>
        <p:spPr>
          <a:xfrm rot="-5400000">
            <a:off x="6033887" y="2615875"/>
            <a:ext cx="3381126" cy="694475"/>
          </a:xfrm>
          <a:prstGeom prst="rect">
            <a:avLst/>
          </a:prstGeom>
          <a:noFill/>
          <a:ln>
            <a:noFill/>
          </a:ln>
        </p:spPr>
      </p:pic>
      <p:sp>
        <p:nvSpPr>
          <p:cNvPr id="1860" name="Google Shape;1860;p184"/>
          <p:cNvSpPr txBox="1"/>
          <p:nvPr/>
        </p:nvSpPr>
        <p:spPr>
          <a:xfrm>
            <a:off x="417425" y="17770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61" name="Google Shape;1861;p184"/>
          <p:cNvSpPr txBox="1"/>
          <p:nvPr/>
        </p:nvSpPr>
        <p:spPr>
          <a:xfrm>
            <a:off x="106012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62" name="Google Shape;1862;p184"/>
          <p:cNvSpPr txBox="1"/>
          <p:nvPr/>
        </p:nvSpPr>
        <p:spPr>
          <a:xfrm>
            <a:off x="1951800" y="17679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63" name="Google Shape;1863;p184"/>
          <p:cNvSpPr txBox="1"/>
          <p:nvPr/>
        </p:nvSpPr>
        <p:spPr>
          <a:xfrm>
            <a:off x="2594500"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64" name="Google Shape;1864;p184"/>
          <p:cNvSpPr txBox="1"/>
          <p:nvPr/>
        </p:nvSpPr>
        <p:spPr>
          <a:xfrm>
            <a:off x="609277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65" name="Google Shape;1865;p184"/>
          <p:cNvSpPr txBox="1"/>
          <p:nvPr/>
        </p:nvSpPr>
        <p:spPr>
          <a:xfrm>
            <a:off x="8315050" y="1667200"/>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66" name="Google Shape;1866;p184"/>
          <p:cNvSpPr txBox="1"/>
          <p:nvPr/>
        </p:nvSpPr>
        <p:spPr>
          <a:xfrm>
            <a:off x="7631625" y="16735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1867" name="Google Shape;1867;p184"/>
          <p:cNvSpPr txBox="1"/>
          <p:nvPr/>
        </p:nvSpPr>
        <p:spPr>
          <a:xfrm>
            <a:off x="6663063"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pic>
        <p:nvPicPr>
          <p:cNvPr id="1868" name="Google Shape;1868;p184"/>
          <p:cNvPicPr preferRelativeResize="0"/>
          <p:nvPr/>
        </p:nvPicPr>
        <p:blipFill>
          <a:blip r:embed="rId7">
            <a:alphaModFix/>
          </a:blip>
          <a:stretch>
            <a:fillRect/>
          </a:stretch>
        </p:blipFill>
        <p:spPr>
          <a:xfrm>
            <a:off x="4072704" y="1984275"/>
            <a:ext cx="821350" cy="1997176"/>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pic>
        <p:nvPicPr>
          <p:cNvPr id="1873" name="Google Shape;1873;p185"/>
          <p:cNvPicPr preferRelativeResize="0"/>
          <p:nvPr/>
        </p:nvPicPr>
        <p:blipFill>
          <a:blip r:embed="rId3">
            <a:alphaModFix/>
          </a:blip>
          <a:stretch>
            <a:fillRect/>
          </a:stretch>
        </p:blipFill>
        <p:spPr>
          <a:xfrm rot="-6086374">
            <a:off x="3999662" y="-2201850"/>
            <a:ext cx="990100" cy="9133824"/>
          </a:xfrm>
          <a:prstGeom prst="rect">
            <a:avLst/>
          </a:prstGeom>
          <a:noFill/>
          <a:ln>
            <a:noFill/>
          </a:ln>
        </p:spPr>
      </p:pic>
      <p:pic>
        <p:nvPicPr>
          <p:cNvPr id="1874" name="Google Shape;1874;p185"/>
          <p:cNvPicPr preferRelativeResize="0"/>
          <p:nvPr/>
        </p:nvPicPr>
        <p:blipFill>
          <a:blip r:embed="rId4">
            <a:alphaModFix/>
          </a:blip>
          <a:stretch>
            <a:fillRect/>
          </a:stretch>
        </p:blipFill>
        <p:spPr>
          <a:xfrm rot="-4633945">
            <a:off x="4093836" y="-2135141"/>
            <a:ext cx="956325" cy="9067271"/>
          </a:xfrm>
          <a:prstGeom prst="rect">
            <a:avLst/>
          </a:prstGeom>
          <a:noFill/>
          <a:ln>
            <a:noFill/>
          </a:ln>
        </p:spPr>
      </p:pic>
      <p:sp>
        <p:nvSpPr>
          <p:cNvPr id="1875" name="Google Shape;1875;p185"/>
          <p:cNvSpPr txBox="1"/>
          <p:nvPr/>
        </p:nvSpPr>
        <p:spPr>
          <a:xfrm>
            <a:off x="159288" y="3485750"/>
            <a:ext cx="88254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latin typeface="Calibri"/>
                <a:ea typeface="Calibri"/>
                <a:cs typeface="Calibri"/>
                <a:sym typeface="Calibri"/>
              </a:rPr>
              <a:t>These are </a:t>
            </a:r>
            <a:r>
              <a:rPr b="1" lang="en" sz="3600">
                <a:solidFill>
                  <a:srgbClr val="E94594"/>
                </a:solidFill>
                <a:latin typeface="Calibri"/>
                <a:ea typeface="Calibri"/>
                <a:cs typeface="Calibri"/>
                <a:sym typeface="Calibri"/>
              </a:rPr>
              <a:t>99%</a:t>
            </a:r>
            <a:r>
              <a:rPr b="1" lang="en" sz="3600">
                <a:latin typeface="Calibri"/>
                <a:ea typeface="Calibri"/>
                <a:cs typeface="Calibri"/>
                <a:sym typeface="Calibri"/>
              </a:rPr>
              <a:t> the same…</a:t>
            </a:r>
            <a:endParaRPr b="1" sz="3600">
              <a:latin typeface="Calibri"/>
              <a:ea typeface="Calibri"/>
              <a:cs typeface="Calibri"/>
              <a:sym typeface="Calibri"/>
            </a:endParaRPr>
          </a:p>
          <a:p>
            <a:pPr indent="0" lvl="0" marL="0" rtl="0" algn="ctr">
              <a:spcBef>
                <a:spcPts val="0"/>
              </a:spcBef>
              <a:spcAft>
                <a:spcPts val="0"/>
              </a:spcAft>
              <a:buNone/>
            </a:pPr>
            <a:r>
              <a:rPr b="1" lang="en" sz="3600">
                <a:latin typeface="Calibri"/>
                <a:ea typeface="Calibri"/>
                <a:cs typeface="Calibri"/>
                <a:sym typeface="Calibri"/>
              </a:rPr>
              <a:t>Humans are </a:t>
            </a:r>
            <a:r>
              <a:rPr b="1" lang="en" sz="3600">
                <a:solidFill>
                  <a:schemeClr val="accent5"/>
                </a:solidFill>
                <a:latin typeface="Calibri"/>
                <a:ea typeface="Calibri"/>
                <a:cs typeface="Calibri"/>
                <a:sym typeface="Calibri"/>
              </a:rPr>
              <a:t>99.9%</a:t>
            </a:r>
            <a:r>
              <a:rPr b="1" lang="en" sz="3600">
                <a:latin typeface="Calibri"/>
                <a:ea typeface="Calibri"/>
                <a:cs typeface="Calibri"/>
                <a:sym typeface="Calibri"/>
              </a:rPr>
              <a:t> the same.</a:t>
            </a:r>
            <a:endParaRPr b="1" sz="3600">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9" name="Shape 1879"/>
        <p:cNvGrpSpPr/>
        <p:nvPr/>
      </p:nvGrpSpPr>
      <p:grpSpPr>
        <a:xfrm>
          <a:off x="0" y="0"/>
          <a:ext cx="0" cy="0"/>
          <a:chOff x="0" y="0"/>
          <a:chExt cx="0" cy="0"/>
        </a:xfrm>
      </p:grpSpPr>
      <p:pic>
        <p:nvPicPr>
          <p:cNvPr id="1880" name="Google Shape;1880;p186"/>
          <p:cNvPicPr preferRelativeResize="0"/>
          <p:nvPr/>
        </p:nvPicPr>
        <p:blipFill rotWithShape="1">
          <a:blip r:embed="rId3">
            <a:alphaModFix/>
          </a:blip>
          <a:srcRect b="65803" l="0" r="0" t="0"/>
          <a:stretch/>
        </p:blipFill>
        <p:spPr>
          <a:xfrm>
            <a:off x="1384900" y="1278900"/>
            <a:ext cx="7041999" cy="3185951"/>
          </a:xfrm>
          <a:prstGeom prst="rect">
            <a:avLst/>
          </a:prstGeom>
          <a:noFill/>
          <a:ln>
            <a:noFill/>
          </a:ln>
        </p:spPr>
      </p:pic>
      <p:sp>
        <p:nvSpPr>
          <p:cNvPr id="1881" name="Google Shape;1881;p186"/>
          <p:cNvSpPr txBox="1"/>
          <p:nvPr/>
        </p:nvSpPr>
        <p:spPr>
          <a:xfrm>
            <a:off x="1890600" y="1305900"/>
            <a:ext cx="72534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accent5"/>
                </a:solidFill>
                <a:latin typeface="Calibri"/>
                <a:ea typeface="Calibri"/>
                <a:cs typeface="Calibri"/>
                <a:sym typeface="Calibri"/>
              </a:rPr>
              <a:t>I think a chromosome is…</a:t>
            </a:r>
            <a:endParaRPr b="1" sz="3000">
              <a:solidFill>
                <a:schemeClr val="accent5"/>
              </a:solidFill>
              <a:latin typeface="Calibri"/>
              <a:ea typeface="Calibri"/>
              <a:cs typeface="Calibri"/>
              <a:sym typeface="Calibri"/>
            </a:endParaRPr>
          </a:p>
        </p:txBody>
      </p:sp>
      <p:sp>
        <p:nvSpPr>
          <p:cNvPr id="1882" name="Google Shape;1882;p186"/>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is a chromosome?</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6" name="Shape 1886"/>
        <p:cNvGrpSpPr/>
        <p:nvPr/>
      </p:nvGrpSpPr>
      <p:grpSpPr>
        <a:xfrm>
          <a:off x="0" y="0"/>
          <a:ext cx="0" cy="0"/>
          <a:chOff x="0" y="0"/>
          <a:chExt cx="0" cy="0"/>
        </a:xfrm>
      </p:grpSpPr>
      <p:sp>
        <p:nvSpPr>
          <p:cNvPr id="1887" name="Google Shape;1887;p187"/>
          <p:cNvSpPr txBox="1"/>
          <p:nvPr>
            <p:ph idx="1" type="body"/>
          </p:nvPr>
        </p:nvSpPr>
        <p:spPr>
          <a:xfrm>
            <a:off x="767850" y="63500"/>
            <a:ext cx="7971000" cy="4104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sz="3600">
                <a:solidFill>
                  <a:schemeClr val="accent1"/>
                </a:solidFill>
              </a:rPr>
              <a:t>“To improve understanding of topics related to genetic information flow, we suggest that instructors use pedagogies and activities that prime students for making connections between chromosome structure and cellular processes.”</a:t>
            </a:r>
            <a:endParaRPr b="1" sz="3600">
              <a:solidFill>
                <a:schemeClr val="accent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1" name="Shape 1891"/>
        <p:cNvGrpSpPr/>
        <p:nvPr/>
      </p:nvGrpSpPr>
      <p:grpSpPr>
        <a:xfrm>
          <a:off x="0" y="0"/>
          <a:ext cx="0" cy="0"/>
          <a:chOff x="0" y="0"/>
          <a:chExt cx="0" cy="0"/>
        </a:xfrm>
      </p:grpSpPr>
      <p:sp>
        <p:nvSpPr>
          <p:cNvPr id="1892" name="Google Shape;1892;p188"/>
          <p:cNvSpPr txBox="1"/>
          <p:nvPr>
            <p:ph type="title"/>
          </p:nvPr>
        </p:nvSpPr>
        <p:spPr>
          <a:xfrm>
            <a:off x="668050" y="41300"/>
            <a:ext cx="81288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t>What connections are your students possibly “failing to transfer”?</a:t>
            </a:r>
            <a:endParaRPr b="1" sz="3600"/>
          </a:p>
        </p:txBody>
      </p:sp>
      <p:pic>
        <p:nvPicPr>
          <p:cNvPr id="1893" name="Google Shape;1893;p188"/>
          <p:cNvPicPr preferRelativeResize="0"/>
          <p:nvPr/>
        </p:nvPicPr>
        <p:blipFill>
          <a:blip r:embed="rId3">
            <a:alphaModFix/>
          </a:blip>
          <a:stretch>
            <a:fillRect/>
          </a:stretch>
        </p:blipFill>
        <p:spPr>
          <a:xfrm rot="285439">
            <a:off x="8112625" y="2450900"/>
            <a:ext cx="938442" cy="2280325"/>
          </a:xfrm>
          <a:prstGeom prst="rect">
            <a:avLst/>
          </a:prstGeom>
          <a:noFill/>
          <a:ln>
            <a:noFill/>
          </a:ln>
        </p:spPr>
      </p:pic>
      <p:pic>
        <p:nvPicPr>
          <p:cNvPr id="1894" name="Google Shape;1894;p188"/>
          <p:cNvPicPr preferRelativeResize="0"/>
          <p:nvPr/>
        </p:nvPicPr>
        <p:blipFill>
          <a:blip r:embed="rId4">
            <a:alphaModFix/>
          </a:blip>
          <a:stretch>
            <a:fillRect/>
          </a:stretch>
        </p:blipFill>
        <p:spPr>
          <a:xfrm>
            <a:off x="3104051" y="1515152"/>
            <a:ext cx="1284900" cy="1924625"/>
          </a:xfrm>
          <a:prstGeom prst="rect">
            <a:avLst/>
          </a:prstGeom>
          <a:noFill/>
          <a:ln>
            <a:noFill/>
          </a:ln>
        </p:spPr>
      </p:pic>
      <p:pic>
        <p:nvPicPr>
          <p:cNvPr id="1895" name="Google Shape;1895;p188"/>
          <p:cNvPicPr preferRelativeResize="0"/>
          <p:nvPr/>
        </p:nvPicPr>
        <p:blipFill>
          <a:blip r:embed="rId5">
            <a:alphaModFix/>
          </a:blip>
          <a:stretch>
            <a:fillRect/>
          </a:stretch>
        </p:blipFill>
        <p:spPr>
          <a:xfrm>
            <a:off x="4388950" y="2628208"/>
            <a:ext cx="1913600" cy="2272400"/>
          </a:xfrm>
          <a:prstGeom prst="rect">
            <a:avLst/>
          </a:prstGeom>
          <a:noFill/>
          <a:ln>
            <a:noFill/>
          </a:ln>
        </p:spPr>
      </p:pic>
      <p:pic>
        <p:nvPicPr>
          <p:cNvPr id="1896" name="Google Shape;1896;p188"/>
          <p:cNvPicPr preferRelativeResize="0"/>
          <p:nvPr/>
        </p:nvPicPr>
        <p:blipFill>
          <a:blip r:embed="rId6">
            <a:alphaModFix/>
          </a:blip>
          <a:stretch>
            <a:fillRect/>
          </a:stretch>
        </p:blipFill>
        <p:spPr>
          <a:xfrm rot="4159629">
            <a:off x="382828" y="1784750"/>
            <a:ext cx="3490775" cy="3049175"/>
          </a:xfrm>
          <a:prstGeom prst="rect">
            <a:avLst/>
          </a:prstGeom>
          <a:noFill/>
          <a:ln>
            <a:noFill/>
          </a:ln>
        </p:spPr>
      </p:pic>
      <p:pic>
        <p:nvPicPr>
          <p:cNvPr id="1897" name="Google Shape;1897;p188"/>
          <p:cNvPicPr preferRelativeResize="0"/>
          <p:nvPr/>
        </p:nvPicPr>
        <p:blipFill>
          <a:blip r:embed="rId7">
            <a:alphaModFix/>
          </a:blip>
          <a:stretch>
            <a:fillRect/>
          </a:stretch>
        </p:blipFill>
        <p:spPr>
          <a:xfrm>
            <a:off x="6577163" y="1428125"/>
            <a:ext cx="1392500" cy="277514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1" name="Shape 1901"/>
        <p:cNvGrpSpPr/>
        <p:nvPr/>
      </p:nvGrpSpPr>
      <p:grpSpPr>
        <a:xfrm>
          <a:off x="0" y="0"/>
          <a:ext cx="0" cy="0"/>
          <a:chOff x="0" y="0"/>
          <a:chExt cx="0" cy="0"/>
        </a:xfrm>
      </p:grpSpPr>
      <p:grpSp>
        <p:nvGrpSpPr>
          <p:cNvPr id="1902" name="Google Shape;1902;p189"/>
          <p:cNvGrpSpPr/>
          <p:nvPr/>
        </p:nvGrpSpPr>
        <p:grpSpPr>
          <a:xfrm>
            <a:off x="662544" y="1758517"/>
            <a:ext cx="7987399" cy="2228662"/>
            <a:chOff x="-125400" y="1713550"/>
            <a:chExt cx="9269350" cy="2334900"/>
          </a:xfrm>
        </p:grpSpPr>
        <p:pic>
          <p:nvPicPr>
            <p:cNvPr id="1903" name="Google Shape;1903;p189"/>
            <p:cNvPicPr preferRelativeResize="0"/>
            <p:nvPr/>
          </p:nvPicPr>
          <p:blipFill>
            <a:blip r:embed="rId3">
              <a:alphaModFix/>
            </a:blip>
            <a:stretch>
              <a:fillRect/>
            </a:stretch>
          </p:blipFill>
          <p:spPr>
            <a:xfrm rot="-5400000">
              <a:off x="3952512" y="-2185575"/>
              <a:ext cx="990100" cy="9133824"/>
            </a:xfrm>
            <a:prstGeom prst="rect">
              <a:avLst/>
            </a:prstGeom>
            <a:noFill/>
            <a:ln>
              <a:noFill/>
            </a:ln>
          </p:spPr>
        </p:pic>
        <p:pic>
          <p:nvPicPr>
            <p:cNvPr id="1904" name="Google Shape;1904;p189"/>
            <p:cNvPicPr preferRelativeResize="0"/>
            <p:nvPr/>
          </p:nvPicPr>
          <p:blipFill>
            <a:blip r:embed="rId4">
              <a:alphaModFix/>
            </a:blip>
            <a:stretch>
              <a:fillRect/>
            </a:stretch>
          </p:blipFill>
          <p:spPr>
            <a:xfrm rot="-5400000">
              <a:off x="3969397" y="-1115740"/>
              <a:ext cx="956325" cy="9067269"/>
            </a:xfrm>
            <a:prstGeom prst="rect">
              <a:avLst/>
            </a:prstGeom>
            <a:noFill/>
            <a:ln>
              <a:noFill/>
            </a:ln>
          </p:spPr>
        </p:pic>
        <p:sp>
          <p:nvSpPr>
            <p:cNvPr id="1905" name="Google Shape;1905;p189"/>
            <p:cNvSpPr/>
            <p:nvPr/>
          </p:nvSpPr>
          <p:spPr>
            <a:xfrm>
              <a:off x="-125400" y="1865450"/>
              <a:ext cx="4321500" cy="203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189"/>
            <p:cNvSpPr/>
            <p:nvPr/>
          </p:nvSpPr>
          <p:spPr>
            <a:xfrm>
              <a:off x="7991350" y="1713550"/>
              <a:ext cx="1152600" cy="233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7" name="Google Shape;1907;p189"/>
            <p:cNvPicPr preferRelativeResize="0"/>
            <p:nvPr/>
          </p:nvPicPr>
          <p:blipFill>
            <a:blip r:embed="rId5">
              <a:alphaModFix/>
            </a:blip>
            <a:stretch>
              <a:fillRect/>
            </a:stretch>
          </p:blipFill>
          <p:spPr>
            <a:xfrm>
              <a:off x="7926375" y="1886275"/>
              <a:ext cx="1084050" cy="2030700"/>
            </a:xfrm>
            <a:prstGeom prst="rect">
              <a:avLst/>
            </a:prstGeom>
            <a:noFill/>
            <a:ln>
              <a:noFill/>
            </a:ln>
          </p:spPr>
        </p:pic>
        <p:pic>
          <p:nvPicPr>
            <p:cNvPr id="1908" name="Google Shape;1908;p189"/>
            <p:cNvPicPr preferRelativeResize="0"/>
            <p:nvPr/>
          </p:nvPicPr>
          <p:blipFill>
            <a:blip r:embed="rId6">
              <a:alphaModFix/>
            </a:blip>
            <a:stretch>
              <a:fillRect/>
            </a:stretch>
          </p:blipFill>
          <p:spPr>
            <a:xfrm>
              <a:off x="0" y="1886275"/>
              <a:ext cx="4196224" cy="2030700"/>
            </a:xfrm>
            <a:prstGeom prst="rect">
              <a:avLst/>
            </a:prstGeom>
            <a:noFill/>
            <a:ln>
              <a:noFill/>
            </a:ln>
          </p:spPr>
        </p:pic>
        <p:sp>
          <p:nvSpPr>
            <p:cNvPr id="1909" name="Google Shape;1909;p189"/>
            <p:cNvSpPr/>
            <p:nvPr/>
          </p:nvSpPr>
          <p:spPr>
            <a:xfrm>
              <a:off x="4202425" y="1874075"/>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189"/>
            <p:cNvSpPr/>
            <p:nvPr/>
          </p:nvSpPr>
          <p:spPr>
            <a:xfrm>
              <a:off x="4202425" y="2788475"/>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189"/>
            <p:cNvSpPr/>
            <p:nvPr/>
          </p:nvSpPr>
          <p:spPr>
            <a:xfrm>
              <a:off x="4202425" y="2932075"/>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189"/>
            <p:cNvSpPr/>
            <p:nvPr/>
          </p:nvSpPr>
          <p:spPr>
            <a:xfrm>
              <a:off x="4202425" y="3804550"/>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13" name="Google Shape;1913;p189"/>
          <p:cNvSpPr txBox="1"/>
          <p:nvPr>
            <p:ph type="title"/>
          </p:nvPr>
        </p:nvSpPr>
        <p:spPr>
          <a:xfrm>
            <a:off x="591850" y="112082"/>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What if we could…</a:t>
            </a:r>
            <a:endParaRPr b="1"/>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7" name="Shape 1917"/>
        <p:cNvGrpSpPr/>
        <p:nvPr/>
      </p:nvGrpSpPr>
      <p:grpSpPr>
        <a:xfrm>
          <a:off x="0" y="0"/>
          <a:ext cx="0" cy="0"/>
          <a:chOff x="0" y="0"/>
          <a:chExt cx="0" cy="0"/>
        </a:xfrm>
      </p:grpSpPr>
      <p:sp>
        <p:nvSpPr>
          <p:cNvPr id="1918" name="Google Shape;1918;p190"/>
          <p:cNvSpPr txBox="1"/>
          <p:nvPr>
            <p:ph type="title"/>
          </p:nvPr>
        </p:nvSpPr>
        <p:spPr>
          <a:xfrm>
            <a:off x="591850" y="159270"/>
            <a:ext cx="8128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t>Wait!  What???</a:t>
            </a:r>
            <a:endParaRPr b="1" sz="3600"/>
          </a:p>
          <a:p>
            <a:pPr indent="0" lvl="0" marL="0" rtl="0" algn="ctr">
              <a:spcBef>
                <a:spcPts val="0"/>
              </a:spcBef>
              <a:spcAft>
                <a:spcPts val="0"/>
              </a:spcAft>
              <a:buNone/>
            </a:pPr>
            <a:r>
              <a:rPr b="1" lang="en" sz="3600"/>
              <a:t>EVEN BETTER!</a:t>
            </a:r>
            <a:endParaRPr b="1" sz="3600"/>
          </a:p>
        </p:txBody>
      </p:sp>
      <p:pic>
        <p:nvPicPr>
          <p:cNvPr id="1919" name="Google Shape;1919;p190"/>
          <p:cNvPicPr preferRelativeResize="0"/>
          <p:nvPr/>
        </p:nvPicPr>
        <p:blipFill>
          <a:blip r:embed="rId3">
            <a:alphaModFix/>
          </a:blip>
          <a:stretch>
            <a:fillRect/>
          </a:stretch>
        </p:blipFill>
        <p:spPr>
          <a:xfrm rot="-5400000">
            <a:off x="4327513" y="-1622063"/>
            <a:ext cx="872250" cy="8347576"/>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3" name="Shape 1923"/>
        <p:cNvGrpSpPr/>
        <p:nvPr/>
      </p:nvGrpSpPr>
      <p:grpSpPr>
        <a:xfrm>
          <a:off x="0" y="0"/>
          <a:ext cx="0" cy="0"/>
          <a:chOff x="0" y="0"/>
          <a:chExt cx="0" cy="0"/>
        </a:xfrm>
      </p:grpSpPr>
      <p:pic>
        <p:nvPicPr>
          <p:cNvPr id="1924" name="Google Shape;1924;p191"/>
          <p:cNvPicPr preferRelativeResize="0"/>
          <p:nvPr/>
        </p:nvPicPr>
        <p:blipFill>
          <a:blip r:embed="rId3">
            <a:alphaModFix/>
          </a:blip>
          <a:stretch>
            <a:fillRect/>
          </a:stretch>
        </p:blipFill>
        <p:spPr>
          <a:xfrm>
            <a:off x="8454131" y="0"/>
            <a:ext cx="537469" cy="5143501"/>
          </a:xfrm>
          <a:prstGeom prst="rect">
            <a:avLst/>
          </a:prstGeom>
          <a:noFill/>
          <a:ln>
            <a:noFill/>
          </a:ln>
        </p:spPr>
      </p:pic>
      <p:pic>
        <p:nvPicPr>
          <p:cNvPr id="1925" name="Google Shape;1925;p191"/>
          <p:cNvPicPr preferRelativeResize="0"/>
          <p:nvPr/>
        </p:nvPicPr>
        <p:blipFill>
          <a:blip r:embed="rId4">
            <a:alphaModFix/>
          </a:blip>
          <a:stretch>
            <a:fillRect/>
          </a:stretch>
        </p:blipFill>
        <p:spPr>
          <a:xfrm rot="-5400000">
            <a:off x="416787" y="2415811"/>
            <a:ext cx="1520701" cy="311875"/>
          </a:xfrm>
          <a:prstGeom prst="rect">
            <a:avLst/>
          </a:prstGeom>
          <a:noFill/>
          <a:ln>
            <a:noFill/>
          </a:ln>
        </p:spPr>
      </p:pic>
      <p:pic>
        <p:nvPicPr>
          <p:cNvPr id="1926" name="Google Shape;1926;p191"/>
          <p:cNvPicPr preferRelativeResize="0"/>
          <p:nvPr/>
        </p:nvPicPr>
        <p:blipFill>
          <a:blip r:embed="rId5">
            <a:alphaModFix/>
          </a:blip>
          <a:stretch>
            <a:fillRect/>
          </a:stretch>
        </p:blipFill>
        <p:spPr>
          <a:xfrm>
            <a:off x="2925025" y="1300975"/>
            <a:ext cx="311875" cy="1048473"/>
          </a:xfrm>
          <a:prstGeom prst="rect">
            <a:avLst/>
          </a:prstGeom>
          <a:noFill/>
          <a:ln>
            <a:noFill/>
          </a:ln>
        </p:spPr>
      </p:pic>
      <p:pic>
        <p:nvPicPr>
          <p:cNvPr id="1927" name="Google Shape;1927;p191"/>
          <p:cNvPicPr preferRelativeResize="0"/>
          <p:nvPr/>
        </p:nvPicPr>
        <p:blipFill>
          <a:blip r:embed="rId6">
            <a:alphaModFix/>
          </a:blip>
          <a:stretch>
            <a:fillRect/>
          </a:stretch>
        </p:blipFill>
        <p:spPr>
          <a:xfrm>
            <a:off x="2925025" y="3192310"/>
            <a:ext cx="311875" cy="558615"/>
          </a:xfrm>
          <a:prstGeom prst="rect">
            <a:avLst/>
          </a:prstGeom>
          <a:noFill/>
          <a:ln>
            <a:noFill/>
          </a:ln>
        </p:spPr>
      </p:pic>
      <p:pic>
        <p:nvPicPr>
          <p:cNvPr id="1928" name="Google Shape;1928;p191"/>
          <p:cNvPicPr preferRelativeResize="0"/>
          <p:nvPr/>
        </p:nvPicPr>
        <p:blipFill>
          <a:blip r:embed="rId7">
            <a:alphaModFix/>
          </a:blip>
          <a:stretch>
            <a:fillRect/>
          </a:stretch>
        </p:blipFill>
        <p:spPr>
          <a:xfrm rot="-5400000">
            <a:off x="3703725" y="1092975"/>
            <a:ext cx="2734751" cy="548800"/>
          </a:xfrm>
          <a:prstGeom prst="rect">
            <a:avLst/>
          </a:prstGeom>
          <a:noFill/>
          <a:ln>
            <a:noFill/>
          </a:ln>
        </p:spPr>
      </p:pic>
      <p:pic>
        <p:nvPicPr>
          <p:cNvPr id="1929" name="Google Shape;1929;p191"/>
          <p:cNvPicPr preferRelativeResize="0"/>
          <p:nvPr/>
        </p:nvPicPr>
        <p:blipFill>
          <a:blip r:embed="rId8">
            <a:alphaModFix/>
          </a:blip>
          <a:stretch>
            <a:fillRect/>
          </a:stretch>
        </p:blipFill>
        <p:spPr>
          <a:xfrm>
            <a:off x="4796688" y="2935383"/>
            <a:ext cx="548800" cy="2208118"/>
          </a:xfrm>
          <a:prstGeom prst="rect">
            <a:avLst/>
          </a:prstGeom>
          <a:noFill/>
          <a:ln>
            <a:noFill/>
          </a:ln>
        </p:spPr>
      </p:pic>
      <p:pic>
        <p:nvPicPr>
          <p:cNvPr id="1930" name="Google Shape;1930;p191"/>
          <p:cNvPicPr preferRelativeResize="0"/>
          <p:nvPr/>
        </p:nvPicPr>
        <p:blipFill>
          <a:blip r:embed="rId9">
            <a:alphaModFix/>
          </a:blip>
          <a:stretch>
            <a:fillRect/>
          </a:stretch>
        </p:blipFill>
        <p:spPr>
          <a:xfrm>
            <a:off x="6352449" y="2319008"/>
            <a:ext cx="537474" cy="860682"/>
          </a:xfrm>
          <a:prstGeom prst="rect">
            <a:avLst/>
          </a:prstGeom>
          <a:noFill/>
          <a:ln>
            <a:noFill/>
          </a:ln>
        </p:spPr>
      </p:pic>
      <p:pic>
        <p:nvPicPr>
          <p:cNvPr id="1931" name="Google Shape;1931;p191"/>
          <p:cNvPicPr preferRelativeResize="0"/>
          <p:nvPr/>
        </p:nvPicPr>
        <p:blipFill>
          <a:blip r:embed="rId10">
            <a:alphaModFix/>
          </a:blip>
          <a:stretch>
            <a:fillRect/>
          </a:stretch>
        </p:blipFill>
        <p:spPr>
          <a:xfrm>
            <a:off x="1616350" y="2535325"/>
            <a:ext cx="1181100" cy="400050"/>
          </a:xfrm>
          <a:prstGeom prst="rect">
            <a:avLst/>
          </a:prstGeom>
          <a:noFill/>
          <a:ln>
            <a:noFill/>
          </a:ln>
        </p:spPr>
      </p:pic>
      <p:pic>
        <p:nvPicPr>
          <p:cNvPr id="1932" name="Google Shape;1932;p191"/>
          <p:cNvPicPr preferRelativeResize="0"/>
          <p:nvPr/>
        </p:nvPicPr>
        <p:blipFill>
          <a:blip r:embed="rId10">
            <a:alphaModFix/>
          </a:blip>
          <a:stretch>
            <a:fillRect/>
          </a:stretch>
        </p:blipFill>
        <p:spPr>
          <a:xfrm>
            <a:off x="3454750" y="2535325"/>
            <a:ext cx="1181100" cy="400050"/>
          </a:xfrm>
          <a:prstGeom prst="rect">
            <a:avLst/>
          </a:prstGeom>
          <a:noFill/>
          <a:ln>
            <a:noFill/>
          </a:ln>
        </p:spPr>
      </p:pic>
      <p:pic>
        <p:nvPicPr>
          <p:cNvPr id="1933" name="Google Shape;1933;p191"/>
          <p:cNvPicPr preferRelativeResize="0"/>
          <p:nvPr/>
        </p:nvPicPr>
        <p:blipFill>
          <a:blip r:embed="rId10">
            <a:alphaModFix/>
          </a:blip>
          <a:stretch>
            <a:fillRect/>
          </a:stretch>
        </p:blipFill>
        <p:spPr>
          <a:xfrm>
            <a:off x="7220788" y="2535325"/>
            <a:ext cx="1181100" cy="400050"/>
          </a:xfrm>
          <a:prstGeom prst="rect">
            <a:avLst/>
          </a:prstGeom>
          <a:noFill/>
          <a:ln>
            <a:noFill/>
          </a:ln>
        </p:spPr>
      </p:pic>
      <p:pic>
        <p:nvPicPr>
          <p:cNvPr id="1934" name="Google Shape;1934;p191"/>
          <p:cNvPicPr preferRelativeResize="0"/>
          <p:nvPr/>
        </p:nvPicPr>
        <p:blipFill>
          <a:blip r:embed="rId11">
            <a:alphaModFix/>
          </a:blip>
          <a:stretch>
            <a:fillRect/>
          </a:stretch>
        </p:blipFill>
        <p:spPr>
          <a:xfrm>
            <a:off x="5615613" y="2511225"/>
            <a:ext cx="466725" cy="476250"/>
          </a:xfrm>
          <a:prstGeom prst="rect">
            <a:avLst/>
          </a:prstGeom>
          <a:noFill/>
          <a:ln>
            <a:noFill/>
          </a:ln>
        </p:spPr>
      </p:pic>
      <p:sp>
        <p:nvSpPr>
          <p:cNvPr id="1935" name="Google Shape;1935;p191"/>
          <p:cNvSpPr txBox="1"/>
          <p:nvPr>
            <p:ph type="title"/>
          </p:nvPr>
        </p:nvSpPr>
        <p:spPr>
          <a:xfrm>
            <a:off x="576123" y="112075"/>
            <a:ext cx="35607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Let’s Do This!</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120"/>
          <p:cNvSpPr/>
          <p:nvPr/>
        </p:nvSpPr>
        <p:spPr>
          <a:xfrm>
            <a:off x="5039916" y="1118120"/>
            <a:ext cx="2847900" cy="19527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96" name="Google Shape;596;p12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597" name="Google Shape;597;p120"/>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598" name="Google Shape;598;p120"/>
          <p:cNvPicPr preferRelativeResize="0"/>
          <p:nvPr/>
        </p:nvPicPr>
        <p:blipFill rotWithShape="1">
          <a:blip r:embed="rId3">
            <a:alphaModFix/>
          </a:blip>
          <a:srcRect b="0" l="0" r="0" t="0"/>
          <a:stretch/>
        </p:blipFill>
        <p:spPr>
          <a:xfrm>
            <a:off x="703329" y="519361"/>
            <a:ext cx="3259932" cy="4200526"/>
          </a:xfrm>
          <a:prstGeom prst="rect">
            <a:avLst/>
          </a:prstGeom>
          <a:noFill/>
          <a:ln>
            <a:noFill/>
          </a:ln>
        </p:spPr>
      </p:pic>
      <p:sp>
        <p:nvSpPr>
          <p:cNvPr id="599" name="Google Shape;599;p120"/>
          <p:cNvSpPr txBox="1"/>
          <p:nvPr/>
        </p:nvSpPr>
        <p:spPr>
          <a:xfrm>
            <a:off x="3021745" y="378254"/>
            <a:ext cx="2578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Amino Acids</a:t>
            </a:r>
            <a:endParaRPr sz="1100"/>
          </a:p>
        </p:txBody>
      </p:sp>
      <p:pic>
        <p:nvPicPr>
          <p:cNvPr id="600" name="Google Shape;600;p120"/>
          <p:cNvPicPr preferRelativeResize="0"/>
          <p:nvPr/>
        </p:nvPicPr>
        <p:blipFill rotWithShape="1">
          <a:blip r:embed="rId4">
            <a:alphaModFix/>
          </a:blip>
          <a:srcRect b="0" l="0" r="0" t="0"/>
          <a:stretch/>
        </p:blipFill>
        <p:spPr>
          <a:xfrm>
            <a:off x="5972342" y="2020347"/>
            <a:ext cx="853269" cy="783480"/>
          </a:xfrm>
          <a:prstGeom prst="rect">
            <a:avLst/>
          </a:prstGeom>
          <a:noFill/>
          <a:ln>
            <a:noFill/>
          </a:ln>
        </p:spPr>
      </p:pic>
      <p:grpSp>
        <p:nvGrpSpPr>
          <p:cNvPr id="601" name="Google Shape;601;p120"/>
          <p:cNvGrpSpPr/>
          <p:nvPr/>
        </p:nvGrpSpPr>
        <p:grpSpPr>
          <a:xfrm rot="3443185">
            <a:off x="6999020" y="2222051"/>
            <a:ext cx="629350" cy="488343"/>
            <a:chOff x="8278175" y="1471533"/>
            <a:chExt cx="839191" cy="651168"/>
          </a:xfrm>
        </p:grpSpPr>
        <p:pic>
          <p:nvPicPr>
            <p:cNvPr descr="A white circle with a black border&#10;&#10;AI-generated content may be incorrect." id="602" name="Google Shape;602;p120"/>
            <p:cNvPicPr preferRelativeResize="0"/>
            <p:nvPr/>
          </p:nvPicPr>
          <p:blipFill rotWithShape="1">
            <a:blip r:embed="rId5">
              <a:alphaModFix/>
            </a:blip>
            <a:srcRect b="0" l="0" r="0" t="0"/>
            <a:stretch/>
          </p:blipFill>
          <p:spPr>
            <a:xfrm rot="9409830">
              <a:off x="8591459" y="1552329"/>
              <a:ext cx="479355" cy="334896"/>
            </a:xfrm>
            <a:prstGeom prst="rect">
              <a:avLst/>
            </a:prstGeom>
            <a:noFill/>
            <a:ln>
              <a:noFill/>
            </a:ln>
          </p:spPr>
        </p:pic>
        <p:pic>
          <p:nvPicPr>
            <p:cNvPr descr="A red circle with black lines and a black background&#10;&#10;AI-generated content may be incorrect." id="603" name="Google Shape;603;p120"/>
            <p:cNvPicPr preferRelativeResize="0"/>
            <p:nvPr/>
          </p:nvPicPr>
          <p:blipFill rotWithShape="1">
            <a:blip r:embed="rId6">
              <a:alphaModFix/>
            </a:blip>
            <a:srcRect b="0" l="0" r="0" t="0"/>
            <a:stretch/>
          </p:blipFill>
          <p:spPr>
            <a:xfrm rot="-3636647">
              <a:off x="8349908" y="1622444"/>
              <a:ext cx="433289" cy="417905"/>
            </a:xfrm>
            <a:prstGeom prst="rect">
              <a:avLst/>
            </a:prstGeom>
            <a:noFill/>
            <a:ln>
              <a:noFill/>
            </a:ln>
          </p:spPr>
        </p:pic>
      </p:grpSp>
      <p:pic>
        <p:nvPicPr>
          <p:cNvPr descr="A white circle with a black border&#10;&#10;AI-generated content may be incorrect." id="604" name="Google Shape;604;p120"/>
          <p:cNvPicPr preferRelativeResize="0"/>
          <p:nvPr/>
        </p:nvPicPr>
        <p:blipFill rotWithShape="1">
          <a:blip r:embed="rId5">
            <a:alphaModFix/>
          </a:blip>
          <a:srcRect b="0" l="0" r="0" t="0"/>
          <a:stretch/>
        </p:blipFill>
        <p:spPr>
          <a:xfrm rot="-293505">
            <a:off x="5271205" y="2297244"/>
            <a:ext cx="359516" cy="251172"/>
          </a:xfrm>
          <a:prstGeom prst="rect">
            <a:avLst/>
          </a:prstGeom>
          <a:noFill/>
          <a:ln>
            <a:noFill/>
          </a:ln>
        </p:spPr>
      </p:pic>
      <p:pic>
        <p:nvPicPr>
          <p:cNvPr descr="A yellow rectangular object with a black letter&#10;&#10;AI-generated content may be incorrect." id="605" name="Google Shape;605;p120"/>
          <p:cNvPicPr preferRelativeResize="0"/>
          <p:nvPr/>
        </p:nvPicPr>
        <p:blipFill rotWithShape="1">
          <a:blip r:embed="rId7">
            <a:alphaModFix/>
          </a:blip>
          <a:srcRect b="0" l="0" r="0" t="0"/>
          <a:stretch/>
        </p:blipFill>
        <p:spPr>
          <a:xfrm>
            <a:off x="6120976" y="1264993"/>
            <a:ext cx="421419" cy="559757"/>
          </a:xfrm>
          <a:prstGeom prst="rect">
            <a:avLst/>
          </a:prstGeom>
          <a:noFill/>
          <a:ln>
            <a:noFill/>
          </a:ln>
        </p:spPr>
      </p:pic>
      <p:grpSp>
        <p:nvGrpSpPr>
          <p:cNvPr id="606" name="Google Shape;606;p120"/>
          <p:cNvGrpSpPr/>
          <p:nvPr/>
        </p:nvGrpSpPr>
        <p:grpSpPr>
          <a:xfrm>
            <a:off x="7225605" y="4495013"/>
            <a:ext cx="848435" cy="489721"/>
            <a:chOff x="10492895" y="5281099"/>
            <a:chExt cx="1131247" cy="652961"/>
          </a:xfrm>
        </p:grpSpPr>
        <p:pic>
          <p:nvPicPr>
            <p:cNvPr descr="A white circle with a black border&#10;&#10;AI-generated content may be incorrect." id="607" name="Google Shape;607;p120"/>
            <p:cNvPicPr preferRelativeResize="0"/>
            <p:nvPr/>
          </p:nvPicPr>
          <p:blipFill rotWithShape="1">
            <a:blip r:embed="rId5">
              <a:alphaModFix/>
            </a:blip>
            <a:srcRect b="0" l="0" r="0" t="0"/>
            <a:stretch/>
          </p:blipFill>
          <p:spPr>
            <a:xfrm rot="-573842">
              <a:off x="10517385" y="5388389"/>
              <a:ext cx="479355" cy="334896"/>
            </a:xfrm>
            <a:prstGeom prst="rect">
              <a:avLst/>
            </a:prstGeom>
            <a:noFill/>
            <a:ln>
              <a:noFill/>
            </a:ln>
          </p:spPr>
        </p:pic>
        <p:pic>
          <p:nvPicPr>
            <p:cNvPr descr="A white circle with a black border&#10;&#10;AI-generated content may be incorrect." id="608" name="Google Shape;608;p120"/>
            <p:cNvPicPr preferRelativeResize="0"/>
            <p:nvPr/>
          </p:nvPicPr>
          <p:blipFill rotWithShape="1">
            <a:blip r:embed="rId5">
              <a:alphaModFix/>
            </a:blip>
            <a:srcRect b="0" l="0" r="0" t="0"/>
            <a:stretch/>
          </p:blipFill>
          <p:spPr>
            <a:xfrm rot="-8746871">
              <a:off x="11092111" y="5493366"/>
              <a:ext cx="479355" cy="334896"/>
            </a:xfrm>
            <a:prstGeom prst="rect">
              <a:avLst/>
            </a:prstGeom>
            <a:noFill/>
            <a:ln>
              <a:noFill/>
            </a:ln>
          </p:spPr>
        </p:pic>
        <p:pic>
          <p:nvPicPr>
            <p:cNvPr descr="A red circle with black lines and a black background&#10;&#10;AI-generated content may be incorrect." id="609" name="Google Shape;609;p120"/>
            <p:cNvPicPr preferRelativeResize="0"/>
            <p:nvPr/>
          </p:nvPicPr>
          <p:blipFill rotWithShape="1">
            <a:blip r:embed="rId6">
              <a:alphaModFix/>
            </a:blip>
            <a:srcRect b="0" l="0" r="0" t="0"/>
            <a:stretch/>
          </p:blipFill>
          <p:spPr>
            <a:xfrm rot="-193348">
              <a:off x="10844235" y="5292947"/>
              <a:ext cx="433289" cy="417905"/>
            </a:xfrm>
            <a:prstGeom prst="rect">
              <a:avLst/>
            </a:prstGeom>
            <a:noFill/>
            <a:ln>
              <a:noFill/>
            </a:ln>
          </p:spPr>
        </p:pic>
      </p:grpSp>
      <p:pic>
        <p:nvPicPr>
          <p:cNvPr descr="A red rectangular object with a black letter&#10;&#10;AI-generated content may be incorrect." id="610" name="Google Shape;610;p120"/>
          <p:cNvPicPr preferRelativeResize="0"/>
          <p:nvPr/>
        </p:nvPicPr>
        <p:blipFill rotWithShape="1">
          <a:blip r:embed="rId8">
            <a:alphaModFix/>
          </a:blip>
          <a:srcRect b="0" l="0" r="0" t="0"/>
          <a:stretch/>
        </p:blipFill>
        <p:spPr>
          <a:xfrm>
            <a:off x="5523469" y="3337013"/>
            <a:ext cx="408355" cy="542404"/>
          </a:xfrm>
          <a:prstGeom prst="rect">
            <a:avLst/>
          </a:prstGeom>
          <a:noFill/>
          <a:ln>
            <a:noFill/>
          </a:ln>
        </p:spPr>
      </p:pic>
      <p:pic>
        <p:nvPicPr>
          <p:cNvPr id="611" name="Google Shape;611;p120"/>
          <p:cNvPicPr preferRelativeResize="0"/>
          <p:nvPr/>
        </p:nvPicPr>
        <p:blipFill rotWithShape="1">
          <a:blip r:embed="rId9">
            <a:alphaModFix/>
          </a:blip>
          <a:srcRect b="60812" l="34296" r="60037" t="24576"/>
          <a:stretch/>
        </p:blipFill>
        <p:spPr>
          <a:xfrm>
            <a:off x="6222197" y="3229338"/>
            <a:ext cx="483342" cy="830884"/>
          </a:xfrm>
          <a:prstGeom prst="rect">
            <a:avLst/>
          </a:prstGeom>
          <a:noFill/>
          <a:ln>
            <a:noFill/>
          </a:ln>
        </p:spPr>
      </p:pic>
      <p:grpSp>
        <p:nvGrpSpPr>
          <p:cNvPr id="612" name="Google Shape;612;p120"/>
          <p:cNvGrpSpPr/>
          <p:nvPr/>
        </p:nvGrpSpPr>
        <p:grpSpPr>
          <a:xfrm>
            <a:off x="5123173" y="3645986"/>
            <a:ext cx="2321530" cy="853804"/>
            <a:chOff x="7679600" y="4795655"/>
            <a:chExt cx="3095373" cy="1138405"/>
          </a:xfrm>
        </p:grpSpPr>
        <p:pic>
          <p:nvPicPr>
            <p:cNvPr descr="A white circle with a black border&#10;&#10;AI-generated content may be incorrect." id="613" name="Google Shape;613;p120"/>
            <p:cNvPicPr preferRelativeResize="0"/>
            <p:nvPr/>
          </p:nvPicPr>
          <p:blipFill rotWithShape="1">
            <a:blip r:embed="rId5">
              <a:alphaModFix/>
            </a:blip>
            <a:srcRect b="0" l="0" r="0" t="0"/>
            <a:stretch/>
          </p:blipFill>
          <p:spPr>
            <a:xfrm rot="-293505">
              <a:off x="7693006" y="5244292"/>
              <a:ext cx="479355" cy="334896"/>
            </a:xfrm>
            <a:prstGeom prst="rect">
              <a:avLst/>
            </a:prstGeom>
            <a:noFill/>
            <a:ln>
              <a:noFill/>
            </a:ln>
          </p:spPr>
        </p:pic>
        <p:pic>
          <p:nvPicPr>
            <p:cNvPr id="614" name="Google Shape;614;p120"/>
            <p:cNvPicPr preferRelativeResize="0"/>
            <p:nvPr/>
          </p:nvPicPr>
          <p:blipFill rotWithShape="1">
            <a:blip r:embed="rId4">
              <a:alphaModFix/>
            </a:blip>
            <a:srcRect b="0" l="0" r="0" t="0"/>
            <a:stretch/>
          </p:blipFill>
          <p:spPr>
            <a:xfrm>
              <a:off x="8020028" y="4889420"/>
              <a:ext cx="1137692" cy="1044640"/>
            </a:xfrm>
            <a:prstGeom prst="rect">
              <a:avLst/>
            </a:prstGeom>
            <a:noFill/>
            <a:ln>
              <a:noFill/>
            </a:ln>
          </p:spPr>
        </p:pic>
        <p:pic>
          <p:nvPicPr>
            <p:cNvPr id="615" name="Google Shape;615;p120"/>
            <p:cNvPicPr preferRelativeResize="0"/>
            <p:nvPr/>
          </p:nvPicPr>
          <p:blipFill rotWithShape="1">
            <a:blip r:embed="rId4">
              <a:alphaModFix/>
            </a:blip>
            <a:srcRect b="0" l="0" r="0" t="0"/>
            <a:stretch/>
          </p:blipFill>
          <p:spPr>
            <a:xfrm>
              <a:off x="9010843" y="4889420"/>
              <a:ext cx="1137692" cy="1044640"/>
            </a:xfrm>
            <a:prstGeom prst="rect">
              <a:avLst/>
            </a:prstGeom>
            <a:noFill/>
            <a:ln>
              <a:noFill/>
            </a:ln>
          </p:spPr>
        </p:pic>
        <p:grpSp>
          <p:nvGrpSpPr>
            <p:cNvPr id="616" name="Google Shape;616;p120"/>
            <p:cNvGrpSpPr/>
            <p:nvPr/>
          </p:nvGrpSpPr>
          <p:grpSpPr>
            <a:xfrm rot="8103889">
              <a:off x="9938805" y="5013336"/>
              <a:ext cx="797784" cy="438615"/>
              <a:chOff x="10986069" y="4511686"/>
              <a:chExt cx="797791" cy="438619"/>
            </a:xfrm>
          </p:grpSpPr>
          <p:pic>
            <p:nvPicPr>
              <p:cNvPr descr="A white circle with a black border&#10;&#10;AI-generated content may be incorrect." id="617" name="Google Shape;617;p120"/>
              <p:cNvPicPr preferRelativeResize="0"/>
              <p:nvPr/>
            </p:nvPicPr>
            <p:blipFill rotWithShape="1">
              <a:blip r:embed="rId5">
                <a:alphaModFix/>
              </a:blip>
              <a:srcRect b="0" l="0" r="0" t="0"/>
              <a:stretch/>
            </p:blipFill>
            <p:spPr>
              <a:xfrm rot="-293505">
                <a:off x="10999475" y="4595581"/>
                <a:ext cx="479355" cy="334896"/>
              </a:xfrm>
              <a:prstGeom prst="rect">
                <a:avLst/>
              </a:prstGeom>
              <a:noFill/>
              <a:ln>
                <a:noFill/>
              </a:ln>
            </p:spPr>
          </p:pic>
          <p:pic>
            <p:nvPicPr>
              <p:cNvPr descr="A red circle with black lines and a black background&#10;&#10;AI-generated content may be incorrect." id="618" name="Google Shape;618;p120"/>
              <p:cNvPicPr preferRelativeResize="0"/>
              <p:nvPr/>
            </p:nvPicPr>
            <p:blipFill rotWithShape="1">
              <a:blip r:embed="rId6">
                <a:alphaModFix/>
              </a:blip>
              <a:srcRect b="0" l="0" r="0" t="0"/>
              <a:stretch/>
            </p:blipFill>
            <p:spPr>
              <a:xfrm rot="-168383">
                <a:off x="11340600" y="4522043"/>
                <a:ext cx="433289" cy="417905"/>
              </a:xfrm>
              <a:prstGeom prst="rect">
                <a:avLst/>
              </a:prstGeom>
              <a:noFill/>
              <a:ln>
                <a:noFill/>
              </a:ln>
            </p:spPr>
          </p:pic>
        </p:grpSp>
      </p:grpSp>
      <p:sp>
        <p:nvSpPr>
          <p:cNvPr id="619" name="Google Shape;619;p120"/>
          <p:cNvSpPr/>
          <p:nvPr/>
        </p:nvSpPr>
        <p:spPr>
          <a:xfrm>
            <a:off x="4261596" y="3757728"/>
            <a:ext cx="345000" cy="163200"/>
          </a:xfrm>
          <a:prstGeom prst="rightArrow">
            <a:avLst>
              <a:gd fmla="val 50000" name="adj1"/>
              <a:gd fmla="val 50000" name="adj2"/>
            </a:avLst>
          </a:prstGeom>
          <a:solidFill>
            <a:srgbClr val="BFBFBF"/>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20" name="Google Shape;620;p120"/>
          <p:cNvSpPr txBox="1"/>
          <p:nvPr/>
        </p:nvSpPr>
        <p:spPr>
          <a:xfrm>
            <a:off x="7826780" y="3070818"/>
            <a:ext cx="68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t>
            </a:r>
            <a:endParaRPr sz="1100"/>
          </a:p>
        </p:txBody>
      </p:sp>
      <p:sp>
        <p:nvSpPr>
          <p:cNvPr id="621" name="Google Shape;621;p120"/>
          <p:cNvSpPr/>
          <p:nvPr/>
        </p:nvSpPr>
        <p:spPr>
          <a:xfrm flipH="1" rot="10800000">
            <a:off x="1932167" y="4311451"/>
            <a:ext cx="5161500" cy="570900"/>
          </a:xfrm>
          <a:prstGeom prst="bentArrow">
            <a:avLst>
              <a:gd fmla="val 4107" name="adj1"/>
              <a:gd fmla="val 25000" name="adj2"/>
              <a:gd fmla="val 25000" name="adj3"/>
              <a:gd fmla="val 43750"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622" name="Google Shape;622;p120"/>
          <p:cNvSpPr/>
          <p:nvPr/>
        </p:nvSpPr>
        <p:spPr>
          <a:xfrm flipH="1" rot="10800000">
            <a:off x="2464657" y="4285083"/>
            <a:ext cx="1114200" cy="552900"/>
          </a:xfrm>
          <a:prstGeom prst="bentArrow">
            <a:avLst>
              <a:gd fmla="val 3681" name="adj1"/>
              <a:gd fmla="val 16091" name="adj2"/>
              <a:gd fmla="val 25000" name="adj3"/>
              <a:gd fmla="val 42985"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623" name="Google Shape;623;p120"/>
          <p:cNvSpPr txBox="1"/>
          <p:nvPr/>
        </p:nvSpPr>
        <p:spPr>
          <a:xfrm>
            <a:off x="3825541" y="4761260"/>
            <a:ext cx="2006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Dehydration Synthesis</a:t>
            </a:r>
            <a:endParaRPr sz="110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9" name="Shape 1939"/>
        <p:cNvGrpSpPr/>
        <p:nvPr/>
      </p:nvGrpSpPr>
      <p:grpSpPr>
        <a:xfrm>
          <a:off x="0" y="0"/>
          <a:ext cx="0" cy="0"/>
          <a:chOff x="0" y="0"/>
          <a:chExt cx="0" cy="0"/>
        </a:xfrm>
      </p:grpSpPr>
      <p:pic>
        <p:nvPicPr>
          <p:cNvPr id="1940" name="Google Shape;1940;p192"/>
          <p:cNvPicPr preferRelativeResize="0"/>
          <p:nvPr/>
        </p:nvPicPr>
        <p:blipFill>
          <a:blip r:embed="rId3">
            <a:alphaModFix/>
          </a:blip>
          <a:stretch>
            <a:fillRect/>
          </a:stretch>
        </p:blipFill>
        <p:spPr>
          <a:xfrm rot="-5400000">
            <a:off x="416787" y="2415811"/>
            <a:ext cx="1520701" cy="311875"/>
          </a:xfrm>
          <a:prstGeom prst="rect">
            <a:avLst/>
          </a:prstGeom>
          <a:noFill/>
          <a:ln>
            <a:noFill/>
          </a:ln>
        </p:spPr>
      </p:pic>
      <p:pic>
        <p:nvPicPr>
          <p:cNvPr id="1941" name="Google Shape;1941;p192"/>
          <p:cNvPicPr preferRelativeResize="0"/>
          <p:nvPr/>
        </p:nvPicPr>
        <p:blipFill>
          <a:blip r:embed="rId4">
            <a:alphaModFix/>
          </a:blip>
          <a:stretch>
            <a:fillRect/>
          </a:stretch>
        </p:blipFill>
        <p:spPr>
          <a:xfrm>
            <a:off x="2925025" y="1300975"/>
            <a:ext cx="311875" cy="1048473"/>
          </a:xfrm>
          <a:prstGeom prst="rect">
            <a:avLst/>
          </a:prstGeom>
          <a:noFill/>
          <a:ln>
            <a:noFill/>
          </a:ln>
        </p:spPr>
      </p:pic>
      <p:pic>
        <p:nvPicPr>
          <p:cNvPr id="1942" name="Google Shape;1942;p192"/>
          <p:cNvPicPr preferRelativeResize="0"/>
          <p:nvPr/>
        </p:nvPicPr>
        <p:blipFill>
          <a:blip r:embed="rId5">
            <a:alphaModFix/>
          </a:blip>
          <a:stretch>
            <a:fillRect/>
          </a:stretch>
        </p:blipFill>
        <p:spPr>
          <a:xfrm>
            <a:off x="2925025" y="3192310"/>
            <a:ext cx="311875" cy="558615"/>
          </a:xfrm>
          <a:prstGeom prst="rect">
            <a:avLst/>
          </a:prstGeom>
          <a:noFill/>
          <a:ln>
            <a:noFill/>
          </a:ln>
        </p:spPr>
      </p:pic>
      <p:pic>
        <p:nvPicPr>
          <p:cNvPr id="1943" name="Google Shape;1943;p192"/>
          <p:cNvPicPr preferRelativeResize="0"/>
          <p:nvPr/>
        </p:nvPicPr>
        <p:blipFill>
          <a:blip r:embed="rId6">
            <a:alphaModFix/>
          </a:blip>
          <a:stretch>
            <a:fillRect/>
          </a:stretch>
        </p:blipFill>
        <p:spPr>
          <a:xfrm rot="-5400000">
            <a:off x="3703725" y="1092975"/>
            <a:ext cx="2734751" cy="548800"/>
          </a:xfrm>
          <a:prstGeom prst="rect">
            <a:avLst/>
          </a:prstGeom>
          <a:noFill/>
          <a:ln>
            <a:noFill/>
          </a:ln>
        </p:spPr>
      </p:pic>
      <p:pic>
        <p:nvPicPr>
          <p:cNvPr id="1944" name="Google Shape;1944;p192"/>
          <p:cNvPicPr preferRelativeResize="0"/>
          <p:nvPr/>
        </p:nvPicPr>
        <p:blipFill>
          <a:blip r:embed="rId7">
            <a:alphaModFix/>
          </a:blip>
          <a:stretch>
            <a:fillRect/>
          </a:stretch>
        </p:blipFill>
        <p:spPr>
          <a:xfrm>
            <a:off x="4796688" y="2935383"/>
            <a:ext cx="548800" cy="2208118"/>
          </a:xfrm>
          <a:prstGeom prst="rect">
            <a:avLst/>
          </a:prstGeom>
          <a:noFill/>
          <a:ln>
            <a:noFill/>
          </a:ln>
        </p:spPr>
      </p:pic>
      <p:pic>
        <p:nvPicPr>
          <p:cNvPr id="1945" name="Google Shape;1945;p192"/>
          <p:cNvPicPr preferRelativeResize="0"/>
          <p:nvPr/>
        </p:nvPicPr>
        <p:blipFill>
          <a:blip r:embed="rId8">
            <a:alphaModFix/>
          </a:blip>
          <a:stretch>
            <a:fillRect/>
          </a:stretch>
        </p:blipFill>
        <p:spPr>
          <a:xfrm>
            <a:off x="1616350" y="2535325"/>
            <a:ext cx="1181100" cy="400050"/>
          </a:xfrm>
          <a:prstGeom prst="rect">
            <a:avLst/>
          </a:prstGeom>
          <a:noFill/>
          <a:ln>
            <a:noFill/>
          </a:ln>
        </p:spPr>
      </p:pic>
      <p:pic>
        <p:nvPicPr>
          <p:cNvPr id="1946" name="Google Shape;1946;p192"/>
          <p:cNvPicPr preferRelativeResize="0"/>
          <p:nvPr/>
        </p:nvPicPr>
        <p:blipFill>
          <a:blip r:embed="rId8">
            <a:alphaModFix/>
          </a:blip>
          <a:stretch>
            <a:fillRect/>
          </a:stretch>
        </p:blipFill>
        <p:spPr>
          <a:xfrm>
            <a:off x="3454750" y="2535325"/>
            <a:ext cx="1181100" cy="400050"/>
          </a:xfrm>
          <a:prstGeom prst="rect">
            <a:avLst/>
          </a:prstGeom>
          <a:noFill/>
          <a:ln>
            <a:noFill/>
          </a:ln>
        </p:spPr>
      </p:pic>
      <p:pic>
        <p:nvPicPr>
          <p:cNvPr id="1947" name="Google Shape;1947;p192"/>
          <p:cNvPicPr preferRelativeResize="0"/>
          <p:nvPr/>
        </p:nvPicPr>
        <p:blipFill>
          <a:blip r:embed="rId8">
            <a:alphaModFix/>
          </a:blip>
          <a:stretch>
            <a:fillRect/>
          </a:stretch>
        </p:blipFill>
        <p:spPr>
          <a:xfrm>
            <a:off x="7220788" y="2535325"/>
            <a:ext cx="1181100" cy="400050"/>
          </a:xfrm>
          <a:prstGeom prst="rect">
            <a:avLst/>
          </a:prstGeom>
          <a:noFill/>
          <a:ln>
            <a:noFill/>
          </a:ln>
        </p:spPr>
      </p:pic>
      <p:pic>
        <p:nvPicPr>
          <p:cNvPr id="1948" name="Google Shape;1948;p192"/>
          <p:cNvPicPr preferRelativeResize="0"/>
          <p:nvPr/>
        </p:nvPicPr>
        <p:blipFill>
          <a:blip r:embed="rId9">
            <a:alphaModFix/>
          </a:blip>
          <a:stretch>
            <a:fillRect/>
          </a:stretch>
        </p:blipFill>
        <p:spPr>
          <a:xfrm>
            <a:off x="5615613" y="2511225"/>
            <a:ext cx="466725" cy="476250"/>
          </a:xfrm>
          <a:prstGeom prst="rect">
            <a:avLst/>
          </a:prstGeom>
          <a:noFill/>
          <a:ln>
            <a:noFill/>
          </a:ln>
        </p:spPr>
      </p:pic>
      <p:pic>
        <p:nvPicPr>
          <p:cNvPr id="1949" name="Google Shape;1949;p192"/>
          <p:cNvPicPr preferRelativeResize="0"/>
          <p:nvPr/>
        </p:nvPicPr>
        <p:blipFill>
          <a:blip r:embed="rId10">
            <a:alphaModFix/>
          </a:blip>
          <a:stretch>
            <a:fillRect/>
          </a:stretch>
        </p:blipFill>
        <p:spPr>
          <a:xfrm>
            <a:off x="6307856" y="2249674"/>
            <a:ext cx="612470" cy="973798"/>
          </a:xfrm>
          <a:prstGeom prst="rect">
            <a:avLst/>
          </a:prstGeom>
          <a:noFill/>
          <a:ln>
            <a:noFill/>
          </a:ln>
        </p:spPr>
      </p:pic>
      <p:pic>
        <p:nvPicPr>
          <p:cNvPr id="1950" name="Google Shape;1950;p192"/>
          <p:cNvPicPr preferRelativeResize="0"/>
          <p:nvPr/>
        </p:nvPicPr>
        <p:blipFill>
          <a:blip r:embed="rId11">
            <a:alphaModFix/>
          </a:blip>
          <a:stretch>
            <a:fillRect/>
          </a:stretch>
        </p:blipFill>
        <p:spPr>
          <a:xfrm>
            <a:off x="8434575" y="152400"/>
            <a:ext cx="557025" cy="4875300"/>
          </a:xfrm>
          <a:prstGeom prst="rect">
            <a:avLst/>
          </a:prstGeom>
          <a:noFill/>
          <a:ln>
            <a:noFill/>
          </a:ln>
        </p:spPr>
      </p:pic>
      <p:sp>
        <p:nvSpPr>
          <p:cNvPr id="1951" name="Google Shape;1951;p192"/>
          <p:cNvSpPr txBox="1"/>
          <p:nvPr>
            <p:ph type="title"/>
          </p:nvPr>
        </p:nvSpPr>
        <p:spPr>
          <a:xfrm>
            <a:off x="576125" y="112075"/>
            <a:ext cx="4174200" cy="97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4444"/>
              <a:t>Let’s Do It Again!</a:t>
            </a:r>
            <a:endParaRPr b="1" sz="4444"/>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5" name="Shape 1955"/>
        <p:cNvGrpSpPr/>
        <p:nvPr/>
      </p:nvGrpSpPr>
      <p:grpSpPr>
        <a:xfrm>
          <a:off x="0" y="0"/>
          <a:ext cx="0" cy="0"/>
          <a:chOff x="0" y="0"/>
          <a:chExt cx="0" cy="0"/>
        </a:xfrm>
      </p:grpSpPr>
      <p:sp>
        <p:nvSpPr>
          <p:cNvPr id="1956" name="Google Shape;1956;p193"/>
          <p:cNvSpPr txBox="1"/>
          <p:nvPr>
            <p:ph type="title"/>
          </p:nvPr>
        </p:nvSpPr>
        <p:spPr>
          <a:xfrm>
            <a:off x="591850" y="154419"/>
            <a:ext cx="8128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t>Sister Chromosomes or Homologous Pair?</a:t>
            </a:r>
            <a:endParaRPr b="1" sz="3600"/>
          </a:p>
        </p:txBody>
      </p:sp>
      <p:pic>
        <p:nvPicPr>
          <p:cNvPr id="1957" name="Google Shape;1957;p193"/>
          <p:cNvPicPr preferRelativeResize="0"/>
          <p:nvPr/>
        </p:nvPicPr>
        <p:blipFill>
          <a:blip r:embed="rId3">
            <a:alphaModFix/>
          </a:blip>
          <a:stretch>
            <a:fillRect/>
          </a:stretch>
        </p:blipFill>
        <p:spPr>
          <a:xfrm rot="-5400000">
            <a:off x="4433830" y="-1827061"/>
            <a:ext cx="825468" cy="7899827"/>
          </a:xfrm>
          <a:prstGeom prst="rect">
            <a:avLst/>
          </a:prstGeom>
          <a:noFill/>
          <a:ln>
            <a:noFill/>
          </a:ln>
        </p:spPr>
      </p:pic>
      <p:pic>
        <p:nvPicPr>
          <p:cNvPr id="1958" name="Google Shape;1958;p193"/>
          <p:cNvPicPr preferRelativeResize="0"/>
          <p:nvPr/>
        </p:nvPicPr>
        <p:blipFill>
          <a:blip r:embed="rId4">
            <a:alphaModFix/>
          </a:blip>
          <a:stretch>
            <a:fillRect/>
          </a:stretch>
        </p:blipFill>
        <p:spPr>
          <a:xfrm rot="-5400000">
            <a:off x="4426246" y="-783171"/>
            <a:ext cx="905561" cy="7925545"/>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sp>
        <p:nvSpPr>
          <p:cNvPr id="1963" name="Google Shape;1963;p194"/>
          <p:cNvSpPr txBox="1"/>
          <p:nvPr>
            <p:ph type="title"/>
          </p:nvPr>
        </p:nvSpPr>
        <p:spPr>
          <a:xfrm>
            <a:off x="694075" y="115137"/>
            <a:ext cx="8434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Replicate the chromosomes…</a:t>
            </a:r>
            <a:endParaRPr b="1"/>
          </a:p>
        </p:txBody>
      </p:sp>
      <p:pic>
        <p:nvPicPr>
          <p:cNvPr id="1964" name="Google Shape;1964;p194"/>
          <p:cNvPicPr preferRelativeResize="0"/>
          <p:nvPr/>
        </p:nvPicPr>
        <p:blipFill>
          <a:blip r:embed="rId3">
            <a:alphaModFix/>
          </a:blip>
          <a:stretch>
            <a:fillRect/>
          </a:stretch>
        </p:blipFill>
        <p:spPr>
          <a:xfrm rot="-5400000">
            <a:off x="4386426" y="-1733241"/>
            <a:ext cx="813434" cy="7784643"/>
          </a:xfrm>
          <a:prstGeom prst="rect">
            <a:avLst/>
          </a:prstGeom>
          <a:noFill/>
          <a:ln>
            <a:noFill/>
          </a:ln>
        </p:spPr>
      </p:pic>
      <p:pic>
        <p:nvPicPr>
          <p:cNvPr id="1965" name="Google Shape;1965;p194"/>
          <p:cNvPicPr preferRelativeResize="0"/>
          <p:nvPr/>
        </p:nvPicPr>
        <p:blipFill>
          <a:blip r:embed="rId4">
            <a:alphaModFix/>
          </a:blip>
          <a:stretch>
            <a:fillRect/>
          </a:stretch>
        </p:blipFill>
        <p:spPr>
          <a:xfrm rot="-5400000">
            <a:off x="4378951" y="-322936"/>
            <a:ext cx="892360" cy="7809981"/>
          </a:xfrm>
          <a:prstGeom prst="rect">
            <a:avLst/>
          </a:prstGeom>
          <a:noFill/>
          <a:ln>
            <a:noFill/>
          </a:ln>
        </p:spPr>
      </p:pic>
      <p:pic>
        <p:nvPicPr>
          <p:cNvPr id="1966" name="Google Shape;1966;p194"/>
          <p:cNvPicPr preferRelativeResize="0"/>
          <p:nvPr/>
        </p:nvPicPr>
        <p:blipFill>
          <a:blip r:embed="rId3">
            <a:alphaModFix/>
          </a:blip>
          <a:stretch>
            <a:fillRect/>
          </a:stretch>
        </p:blipFill>
        <p:spPr>
          <a:xfrm rot="-5400000">
            <a:off x="4386426" y="-2566305"/>
            <a:ext cx="813434" cy="7784643"/>
          </a:xfrm>
          <a:prstGeom prst="rect">
            <a:avLst/>
          </a:prstGeom>
          <a:noFill/>
          <a:ln>
            <a:noFill/>
          </a:ln>
        </p:spPr>
      </p:pic>
      <p:pic>
        <p:nvPicPr>
          <p:cNvPr id="1967" name="Google Shape;1967;p194"/>
          <p:cNvPicPr preferRelativeResize="0"/>
          <p:nvPr/>
        </p:nvPicPr>
        <p:blipFill>
          <a:blip r:embed="rId4">
            <a:alphaModFix/>
          </a:blip>
          <a:stretch>
            <a:fillRect/>
          </a:stretch>
        </p:blipFill>
        <p:spPr>
          <a:xfrm rot="-5400000">
            <a:off x="4378951" y="468629"/>
            <a:ext cx="892360" cy="7809981"/>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1" name="Shape 1971"/>
        <p:cNvGrpSpPr/>
        <p:nvPr/>
      </p:nvGrpSpPr>
      <p:grpSpPr>
        <a:xfrm>
          <a:off x="0" y="0"/>
          <a:ext cx="0" cy="0"/>
          <a:chOff x="0" y="0"/>
          <a:chExt cx="0" cy="0"/>
        </a:xfrm>
      </p:grpSpPr>
      <p:sp>
        <p:nvSpPr>
          <p:cNvPr id="1972" name="Google Shape;1972;p195"/>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
        <p:nvSpPr>
          <p:cNvPr id="1973" name="Google Shape;1973;p195"/>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NEW SICKLE CELL FILM: https://youtu.be/CU6ceIdOvxY&#10;&#10;&#10;This video presents an intriguing phenomenon: two patients who carry the same genetic variation, which is known to cause sickle cell disease, have very different outcomes.&#10;&#10;One patient has debilitating pain crises that have kept her from attending college, and the other does not have symptoms. What could be the difference? The answer has to do with the expression of a certain gene. This discovery could lead to a new treatment for sickle cell disease.&#10;&#10;For more information and related materials, visit HHMI BioInteractive:&#10;https://www.biointeractive.org/classroom-resources/genetic-treatment-sickle-cell-disease" id="1974" name="Google Shape;1974;p195" title="A Genetic Treatment for Sickle Cell Disease | HHMI BioInteractive Video">
            <a:hlinkClick r:id="rId3"/>
          </p:cNvPr>
          <p:cNvPicPr preferRelativeResize="0"/>
          <p:nvPr/>
        </p:nvPicPr>
        <p:blipFill>
          <a:blip r:embed="rId4">
            <a:alphaModFix/>
          </a:blip>
          <a:stretch>
            <a:fillRect/>
          </a:stretch>
        </p:blipFill>
        <p:spPr>
          <a:xfrm>
            <a:off x="659150" y="134378"/>
            <a:ext cx="8484850" cy="477272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4"/>
                                        </p:tgtEl>
                                        <p:attrNameLst>
                                          <p:attrName>style.visibility</p:attrName>
                                        </p:attrNameLst>
                                      </p:cBhvr>
                                      <p:to>
                                        <p:strVal val="visible"/>
                                      </p:to>
                                    </p:set>
                                    <p:animEffect filter="fade" transition="in">
                                      <p:cBhvr>
                                        <p:cTn dur="1000"/>
                                        <p:tgtEl>
                                          <p:spTgt spid="19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9" name="Shape 1979"/>
        <p:cNvGrpSpPr/>
        <p:nvPr/>
      </p:nvGrpSpPr>
      <p:grpSpPr>
        <a:xfrm>
          <a:off x="0" y="0"/>
          <a:ext cx="0" cy="0"/>
          <a:chOff x="0" y="0"/>
          <a:chExt cx="0" cy="0"/>
        </a:xfrm>
      </p:grpSpPr>
      <p:sp>
        <p:nvSpPr>
          <p:cNvPr id="1980" name="Google Shape;1980;p196"/>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1981" name="Google Shape;1981;p196"/>
          <p:cNvPicPr preferRelativeResize="0"/>
          <p:nvPr/>
        </p:nvPicPr>
        <p:blipFill rotWithShape="1">
          <a:blip r:embed="rId3">
            <a:alphaModFix/>
          </a:blip>
          <a:srcRect b="40121" l="0" r="0" t="26915"/>
          <a:stretch/>
        </p:blipFill>
        <p:spPr>
          <a:xfrm>
            <a:off x="2671910" y="518765"/>
            <a:ext cx="5763357" cy="1899900"/>
          </a:xfrm>
          <a:prstGeom prst="rect">
            <a:avLst/>
          </a:prstGeom>
          <a:noFill/>
          <a:ln>
            <a:noFill/>
          </a:ln>
        </p:spPr>
      </p:pic>
      <p:pic>
        <p:nvPicPr>
          <p:cNvPr id="1982" name="Google Shape;1982;p196"/>
          <p:cNvPicPr preferRelativeResize="0"/>
          <p:nvPr/>
        </p:nvPicPr>
        <p:blipFill rotWithShape="1">
          <a:blip r:embed="rId4">
            <a:alphaModFix/>
          </a:blip>
          <a:srcRect b="0" l="51004" r="0" t="0"/>
          <a:stretch/>
        </p:blipFill>
        <p:spPr>
          <a:xfrm>
            <a:off x="1121666" y="2666353"/>
            <a:ext cx="1529169" cy="2332003"/>
          </a:xfrm>
          <a:prstGeom prst="rect">
            <a:avLst/>
          </a:prstGeom>
          <a:noFill/>
          <a:ln>
            <a:noFill/>
          </a:ln>
        </p:spPr>
      </p:pic>
      <p:pic>
        <p:nvPicPr>
          <p:cNvPr id="1983" name="Google Shape;1983;p196"/>
          <p:cNvPicPr preferRelativeResize="0"/>
          <p:nvPr/>
        </p:nvPicPr>
        <p:blipFill rotWithShape="1">
          <a:blip r:embed="rId4">
            <a:alphaModFix/>
          </a:blip>
          <a:srcRect b="0" l="0" r="51004" t="0"/>
          <a:stretch/>
        </p:blipFill>
        <p:spPr>
          <a:xfrm>
            <a:off x="1182878" y="205738"/>
            <a:ext cx="1529169" cy="2331995"/>
          </a:xfrm>
          <a:prstGeom prst="rect">
            <a:avLst/>
          </a:prstGeom>
          <a:noFill/>
          <a:ln>
            <a:noFill/>
          </a:ln>
        </p:spPr>
      </p:pic>
      <p:pic>
        <p:nvPicPr>
          <p:cNvPr id="1984" name="Google Shape;1984;p196"/>
          <p:cNvPicPr preferRelativeResize="0"/>
          <p:nvPr/>
        </p:nvPicPr>
        <p:blipFill rotWithShape="1">
          <a:blip r:embed="rId3">
            <a:alphaModFix/>
          </a:blip>
          <a:srcRect b="0" l="0" r="0" t="64037"/>
          <a:stretch/>
        </p:blipFill>
        <p:spPr>
          <a:xfrm>
            <a:off x="2743689" y="2983038"/>
            <a:ext cx="5763357" cy="2072814"/>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8" name="Shape 1988"/>
        <p:cNvGrpSpPr/>
        <p:nvPr/>
      </p:nvGrpSpPr>
      <p:grpSpPr>
        <a:xfrm>
          <a:off x="0" y="0"/>
          <a:ext cx="0" cy="0"/>
          <a:chOff x="0" y="0"/>
          <a:chExt cx="0" cy="0"/>
        </a:xfrm>
      </p:grpSpPr>
      <p:sp>
        <p:nvSpPr>
          <p:cNvPr id="1989" name="Google Shape;1989;p197"/>
          <p:cNvSpPr txBox="1"/>
          <p:nvPr>
            <p:ph type="title"/>
          </p:nvPr>
        </p:nvSpPr>
        <p:spPr>
          <a:xfrm>
            <a:off x="686675" y="-17750"/>
            <a:ext cx="81222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Chromosome Connections!</a:t>
            </a:r>
            <a:endParaRPr b="1"/>
          </a:p>
          <a:p>
            <a:pPr indent="0" lvl="0" marL="0" rtl="0" algn="ctr">
              <a:spcBef>
                <a:spcPts val="0"/>
              </a:spcBef>
              <a:spcAft>
                <a:spcPts val="0"/>
              </a:spcAft>
              <a:buNone/>
            </a:pPr>
            <a:r>
              <a:rPr b="1" lang="en"/>
              <a:t>Connects to… Classical Genetics!</a:t>
            </a:r>
            <a:endParaRPr b="1" sz="2400"/>
          </a:p>
        </p:txBody>
      </p:sp>
      <p:pic>
        <p:nvPicPr>
          <p:cNvPr id="1990" name="Google Shape;1990;p197"/>
          <p:cNvPicPr preferRelativeResize="0"/>
          <p:nvPr/>
        </p:nvPicPr>
        <p:blipFill>
          <a:blip r:embed="rId3">
            <a:alphaModFix/>
          </a:blip>
          <a:stretch>
            <a:fillRect/>
          </a:stretch>
        </p:blipFill>
        <p:spPr>
          <a:xfrm>
            <a:off x="1402900" y="1288325"/>
            <a:ext cx="2099850" cy="3359750"/>
          </a:xfrm>
          <a:prstGeom prst="rect">
            <a:avLst/>
          </a:prstGeom>
          <a:noFill/>
          <a:ln>
            <a:noFill/>
          </a:ln>
        </p:spPr>
      </p:pic>
      <p:sp>
        <p:nvSpPr>
          <p:cNvPr id="1991" name="Google Shape;1991;p197"/>
          <p:cNvSpPr txBox="1"/>
          <p:nvPr/>
        </p:nvSpPr>
        <p:spPr>
          <a:xfrm>
            <a:off x="899150" y="4739725"/>
            <a:ext cx="2397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600"/>
          </a:p>
        </p:txBody>
      </p:sp>
      <p:sp>
        <p:nvSpPr>
          <p:cNvPr id="1992" name="Google Shape;1992;p197"/>
          <p:cNvSpPr txBox="1"/>
          <p:nvPr/>
        </p:nvSpPr>
        <p:spPr>
          <a:xfrm>
            <a:off x="875727" y="46480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(Sickle Cell Disease Fact Sheet 2022)</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
        <p:nvSpPr>
          <p:cNvPr id="1993" name="Google Shape;1993;p197"/>
          <p:cNvSpPr txBox="1"/>
          <p:nvPr/>
        </p:nvSpPr>
        <p:spPr>
          <a:xfrm>
            <a:off x="5066775" y="1594925"/>
            <a:ext cx="80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endParaRPr baseline="30000" sz="2400">
              <a:solidFill>
                <a:schemeClr val="dk2"/>
              </a:solidFill>
            </a:endParaRPr>
          </a:p>
        </p:txBody>
      </p:sp>
      <p:sp>
        <p:nvSpPr>
          <p:cNvPr id="1994" name="Google Shape;1994;p197"/>
          <p:cNvSpPr txBox="1"/>
          <p:nvPr/>
        </p:nvSpPr>
        <p:spPr>
          <a:xfrm>
            <a:off x="6505075" y="1594925"/>
            <a:ext cx="885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1995" name="Google Shape;1995;p197"/>
          <p:cNvSpPr txBox="1"/>
          <p:nvPr/>
        </p:nvSpPr>
        <p:spPr>
          <a:xfrm>
            <a:off x="3888175" y="2412825"/>
            <a:ext cx="80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endParaRPr baseline="30000" sz="2400">
              <a:solidFill>
                <a:schemeClr val="dk2"/>
              </a:solidFill>
            </a:endParaRPr>
          </a:p>
        </p:txBody>
      </p:sp>
      <p:sp>
        <p:nvSpPr>
          <p:cNvPr id="1996" name="Google Shape;1996;p197"/>
          <p:cNvSpPr txBox="1"/>
          <p:nvPr/>
        </p:nvSpPr>
        <p:spPr>
          <a:xfrm>
            <a:off x="3843168" y="3540777"/>
            <a:ext cx="885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S</a:t>
            </a:r>
            <a:endParaRPr baseline="30000" sz="2400">
              <a:solidFill>
                <a:schemeClr val="dk2"/>
              </a:solidFill>
            </a:endParaRPr>
          </a:p>
        </p:txBody>
      </p:sp>
      <p:cxnSp>
        <p:nvCxnSpPr>
          <p:cNvPr id="1997" name="Google Shape;1997;p197"/>
          <p:cNvCxnSpPr/>
          <p:nvPr/>
        </p:nvCxnSpPr>
        <p:spPr>
          <a:xfrm flipH="1" rot="10800000">
            <a:off x="4288675" y="2237811"/>
            <a:ext cx="3451500" cy="17100"/>
          </a:xfrm>
          <a:prstGeom prst="straightConnector1">
            <a:avLst/>
          </a:prstGeom>
          <a:noFill/>
          <a:ln cap="flat" cmpd="sng" w="9525">
            <a:solidFill>
              <a:schemeClr val="dk2"/>
            </a:solidFill>
            <a:prstDash val="solid"/>
            <a:round/>
            <a:headEnd len="med" w="med" type="none"/>
            <a:tailEnd len="med" w="med" type="none"/>
          </a:ln>
        </p:spPr>
      </p:cxnSp>
      <p:cxnSp>
        <p:nvCxnSpPr>
          <p:cNvPr id="1998" name="Google Shape;1998;p197"/>
          <p:cNvCxnSpPr/>
          <p:nvPr/>
        </p:nvCxnSpPr>
        <p:spPr>
          <a:xfrm flipH="1" rot="10800000">
            <a:off x="4288675" y="3359461"/>
            <a:ext cx="3451500" cy="17100"/>
          </a:xfrm>
          <a:prstGeom prst="straightConnector1">
            <a:avLst/>
          </a:prstGeom>
          <a:noFill/>
          <a:ln cap="flat" cmpd="sng" w="9525">
            <a:solidFill>
              <a:schemeClr val="dk2"/>
            </a:solidFill>
            <a:prstDash val="solid"/>
            <a:round/>
            <a:headEnd len="med" w="med" type="none"/>
            <a:tailEnd len="med" w="med" type="none"/>
          </a:ln>
        </p:spPr>
      </p:cxnSp>
      <p:cxnSp>
        <p:nvCxnSpPr>
          <p:cNvPr id="1999" name="Google Shape;1999;p197"/>
          <p:cNvCxnSpPr/>
          <p:nvPr/>
        </p:nvCxnSpPr>
        <p:spPr>
          <a:xfrm rot="10800000">
            <a:off x="4733525" y="1679711"/>
            <a:ext cx="28500" cy="2577000"/>
          </a:xfrm>
          <a:prstGeom prst="straightConnector1">
            <a:avLst/>
          </a:prstGeom>
          <a:noFill/>
          <a:ln cap="flat" cmpd="sng" w="9525">
            <a:solidFill>
              <a:schemeClr val="dk2"/>
            </a:solidFill>
            <a:prstDash val="solid"/>
            <a:round/>
            <a:headEnd len="med" w="med" type="none"/>
            <a:tailEnd len="med" w="med" type="none"/>
          </a:ln>
        </p:spPr>
      </p:cxnSp>
      <p:cxnSp>
        <p:nvCxnSpPr>
          <p:cNvPr id="2000" name="Google Shape;2000;p197"/>
          <p:cNvCxnSpPr/>
          <p:nvPr/>
        </p:nvCxnSpPr>
        <p:spPr>
          <a:xfrm rot="10800000">
            <a:off x="6172175" y="1679711"/>
            <a:ext cx="28500" cy="2577000"/>
          </a:xfrm>
          <a:prstGeom prst="straightConnector1">
            <a:avLst/>
          </a:prstGeom>
          <a:noFill/>
          <a:ln cap="flat" cmpd="sng" w="9525">
            <a:solidFill>
              <a:schemeClr val="dk2"/>
            </a:solidFill>
            <a:prstDash val="solid"/>
            <a:round/>
            <a:headEnd len="med" w="med" type="none"/>
            <a:tailEnd len="med" w="med" type="none"/>
          </a:ln>
        </p:spPr>
      </p:cxnSp>
      <p:sp>
        <p:nvSpPr>
          <p:cNvPr id="2001" name="Google Shape;2001;p197"/>
          <p:cNvSpPr txBox="1"/>
          <p:nvPr/>
        </p:nvSpPr>
        <p:spPr>
          <a:xfrm>
            <a:off x="4806375" y="253012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A</a:t>
            </a:r>
            <a:endParaRPr baseline="30000" sz="2400">
              <a:solidFill>
                <a:schemeClr val="dk2"/>
              </a:solidFill>
            </a:endParaRPr>
          </a:p>
        </p:txBody>
      </p:sp>
      <p:sp>
        <p:nvSpPr>
          <p:cNvPr id="2002" name="Google Shape;2002;p197"/>
          <p:cNvSpPr txBox="1"/>
          <p:nvPr/>
        </p:nvSpPr>
        <p:spPr>
          <a:xfrm>
            <a:off x="6292825" y="253012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003" name="Google Shape;2003;p197"/>
          <p:cNvSpPr txBox="1"/>
          <p:nvPr/>
        </p:nvSpPr>
        <p:spPr>
          <a:xfrm>
            <a:off x="4812200" y="353977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004" name="Google Shape;2004;p197"/>
          <p:cNvSpPr txBox="1"/>
          <p:nvPr/>
        </p:nvSpPr>
        <p:spPr>
          <a:xfrm>
            <a:off x="6351425" y="353977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S</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005" name="Google Shape;2005;p197"/>
          <p:cNvSpPr txBox="1"/>
          <p:nvPr/>
        </p:nvSpPr>
        <p:spPr>
          <a:xfrm>
            <a:off x="4029925" y="894200"/>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006" name="Google Shape;2006;p197"/>
          <p:cNvSpPr txBox="1"/>
          <p:nvPr/>
        </p:nvSpPr>
        <p:spPr>
          <a:xfrm>
            <a:off x="5247275" y="882920"/>
            <a:ext cx="3637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X  </a:t>
            </a: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0" name="Shape 2010"/>
        <p:cNvGrpSpPr/>
        <p:nvPr/>
      </p:nvGrpSpPr>
      <p:grpSpPr>
        <a:xfrm>
          <a:off x="0" y="0"/>
          <a:ext cx="0" cy="0"/>
          <a:chOff x="0" y="0"/>
          <a:chExt cx="0" cy="0"/>
        </a:xfrm>
      </p:grpSpPr>
      <p:pic>
        <p:nvPicPr>
          <p:cNvPr id="2011" name="Google Shape;2011;p198"/>
          <p:cNvPicPr preferRelativeResize="0"/>
          <p:nvPr/>
        </p:nvPicPr>
        <p:blipFill>
          <a:blip r:embed="rId3">
            <a:alphaModFix/>
          </a:blip>
          <a:stretch>
            <a:fillRect/>
          </a:stretch>
        </p:blipFill>
        <p:spPr>
          <a:xfrm>
            <a:off x="2591780" y="1850150"/>
            <a:ext cx="3960455" cy="2791526"/>
          </a:xfrm>
          <a:prstGeom prst="rect">
            <a:avLst/>
          </a:prstGeom>
          <a:noFill/>
          <a:ln>
            <a:noFill/>
          </a:ln>
        </p:spPr>
      </p:pic>
      <p:sp>
        <p:nvSpPr>
          <p:cNvPr id="2012" name="Google Shape;2012;p198"/>
          <p:cNvSpPr txBox="1"/>
          <p:nvPr/>
        </p:nvSpPr>
        <p:spPr>
          <a:xfrm>
            <a:off x="176800" y="169500"/>
            <a:ext cx="87588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chemeClr val="accent2"/>
                </a:solidFill>
                <a:latin typeface="Calibri"/>
                <a:ea typeface="Calibri"/>
                <a:cs typeface="Calibri"/>
                <a:sym typeface="Calibri"/>
              </a:rPr>
              <a:t>“we suggest that instructors use pedagogies and activities that prime students for making connections between chromosome structure and cellular processes.”</a:t>
            </a:r>
            <a:endParaRPr b="1" sz="2400">
              <a:solidFill>
                <a:schemeClr val="accent2"/>
              </a:solidFill>
              <a:latin typeface="Calibri"/>
              <a:ea typeface="Calibri"/>
              <a:cs typeface="Calibri"/>
              <a:sym typeface="Calibri"/>
            </a:endParaRPr>
          </a:p>
        </p:txBody>
      </p:sp>
      <p:sp>
        <p:nvSpPr>
          <p:cNvPr id="2013" name="Google Shape;2013;p198"/>
          <p:cNvSpPr txBox="1"/>
          <p:nvPr/>
        </p:nvSpPr>
        <p:spPr>
          <a:xfrm>
            <a:off x="4625614" y="2060868"/>
            <a:ext cx="607500" cy="218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0">
                <a:solidFill>
                  <a:srgbClr val="FF0000"/>
                </a:solidFill>
                <a:latin typeface="Calibri"/>
                <a:ea typeface="Calibri"/>
                <a:cs typeface="Calibri"/>
                <a:sym typeface="Calibri"/>
              </a:rPr>
              <a:t>?</a:t>
            </a:r>
            <a:endParaRPr b="1" sz="13000">
              <a:solidFill>
                <a:srgbClr val="FF0000"/>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7" name="Shape 2017"/>
        <p:cNvGrpSpPr/>
        <p:nvPr/>
      </p:nvGrpSpPr>
      <p:grpSpPr>
        <a:xfrm>
          <a:off x="0" y="0"/>
          <a:ext cx="0" cy="0"/>
          <a:chOff x="0" y="0"/>
          <a:chExt cx="0" cy="0"/>
        </a:xfrm>
      </p:grpSpPr>
      <p:pic>
        <p:nvPicPr>
          <p:cNvPr id="2018" name="Google Shape;2018;p199"/>
          <p:cNvPicPr preferRelativeResize="0"/>
          <p:nvPr/>
        </p:nvPicPr>
        <p:blipFill>
          <a:blip r:embed="rId3">
            <a:alphaModFix/>
          </a:blip>
          <a:stretch>
            <a:fillRect/>
          </a:stretch>
        </p:blipFill>
        <p:spPr>
          <a:xfrm>
            <a:off x="2736525" y="2571750"/>
            <a:ext cx="3670950" cy="2242075"/>
          </a:xfrm>
          <a:prstGeom prst="rect">
            <a:avLst/>
          </a:prstGeom>
          <a:noFill/>
          <a:ln>
            <a:noFill/>
          </a:ln>
        </p:spPr>
      </p:pic>
      <p:sp>
        <p:nvSpPr>
          <p:cNvPr id="2019" name="Google Shape;2019;p199"/>
          <p:cNvSpPr txBox="1"/>
          <p:nvPr>
            <p:ph type="title"/>
          </p:nvPr>
        </p:nvSpPr>
        <p:spPr>
          <a:xfrm>
            <a:off x="591850" y="110037"/>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But what is Hb</a:t>
            </a:r>
            <a:r>
              <a:rPr b="1" baseline="30000" lang="en"/>
              <a:t>A</a:t>
            </a:r>
            <a:r>
              <a:rPr b="1" lang="en"/>
              <a:t> or Hb</a:t>
            </a:r>
            <a:r>
              <a:rPr b="1" baseline="30000" lang="en"/>
              <a:t>S</a:t>
            </a:r>
            <a:r>
              <a:rPr b="1" lang="en"/>
              <a:t>?</a:t>
            </a:r>
            <a:endParaRPr b="1"/>
          </a:p>
        </p:txBody>
      </p:sp>
      <p:grpSp>
        <p:nvGrpSpPr>
          <p:cNvPr id="2020" name="Google Shape;2020;p199"/>
          <p:cNvGrpSpPr/>
          <p:nvPr/>
        </p:nvGrpSpPr>
        <p:grpSpPr>
          <a:xfrm>
            <a:off x="2260175" y="1200650"/>
            <a:ext cx="4897050" cy="1286175"/>
            <a:chOff x="100675" y="2775850"/>
            <a:chExt cx="4897050" cy="1286175"/>
          </a:xfrm>
        </p:grpSpPr>
        <p:pic>
          <p:nvPicPr>
            <p:cNvPr id="2021" name="Google Shape;2021;p199"/>
            <p:cNvPicPr preferRelativeResize="0"/>
            <p:nvPr/>
          </p:nvPicPr>
          <p:blipFill>
            <a:blip r:embed="rId4">
              <a:alphaModFix/>
            </a:blip>
            <a:stretch>
              <a:fillRect/>
            </a:stretch>
          </p:blipFill>
          <p:spPr>
            <a:xfrm>
              <a:off x="100675" y="2840650"/>
              <a:ext cx="4897050" cy="445175"/>
            </a:xfrm>
            <a:prstGeom prst="rect">
              <a:avLst/>
            </a:prstGeom>
            <a:noFill/>
            <a:ln>
              <a:noFill/>
            </a:ln>
          </p:spPr>
        </p:pic>
        <p:pic>
          <p:nvPicPr>
            <p:cNvPr id="2022" name="Google Shape;2022;p199"/>
            <p:cNvPicPr preferRelativeResize="0"/>
            <p:nvPr/>
          </p:nvPicPr>
          <p:blipFill>
            <a:blip r:embed="rId5">
              <a:alphaModFix/>
            </a:blip>
            <a:stretch>
              <a:fillRect/>
            </a:stretch>
          </p:blipFill>
          <p:spPr>
            <a:xfrm>
              <a:off x="100675" y="3539762"/>
              <a:ext cx="4897049" cy="432888"/>
            </a:xfrm>
            <a:prstGeom prst="rect">
              <a:avLst/>
            </a:prstGeom>
            <a:noFill/>
            <a:ln>
              <a:noFill/>
            </a:ln>
          </p:spPr>
        </p:pic>
        <p:sp>
          <p:nvSpPr>
            <p:cNvPr id="2023" name="Google Shape;2023;p199"/>
            <p:cNvSpPr/>
            <p:nvPr/>
          </p:nvSpPr>
          <p:spPr>
            <a:xfrm>
              <a:off x="3851775" y="3534950"/>
              <a:ext cx="116400" cy="445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199"/>
            <p:cNvSpPr txBox="1"/>
            <p:nvPr/>
          </p:nvSpPr>
          <p:spPr>
            <a:xfrm>
              <a:off x="3779175" y="34332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T</a:t>
              </a:r>
              <a:endParaRPr b="1" i="1">
                <a:solidFill>
                  <a:srgbClr val="1EAC4C"/>
                </a:solidFill>
                <a:latin typeface="Bebas Neue"/>
                <a:ea typeface="Bebas Neue"/>
                <a:cs typeface="Bebas Neue"/>
                <a:sym typeface="Bebas Neue"/>
              </a:endParaRPr>
            </a:p>
          </p:txBody>
        </p:sp>
        <p:sp>
          <p:nvSpPr>
            <p:cNvPr id="2025" name="Google Shape;2025;p199"/>
            <p:cNvSpPr txBox="1"/>
            <p:nvPr/>
          </p:nvSpPr>
          <p:spPr>
            <a:xfrm>
              <a:off x="3779175" y="36618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A  </a:t>
              </a:r>
              <a:endParaRPr b="1" i="1">
                <a:solidFill>
                  <a:srgbClr val="1EAC4C"/>
                </a:solidFill>
                <a:latin typeface="Bebas Neue"/>
                <a:ea typeface="Bebas Neue"/>
                <a:cs typeface="Bebas Neue"/>
                <a:sym typeface="Bebas Neue"/>
              </a:endParaRPr>
            </a:p>
          </p:txBody>
        </p:sp>
        <p:sp>
          <p:nvSpPr>
            <p:cNvPr id="2026" name="Google Shape;2026;p199"/>
            <p:cNvSpPr/>
            <p:nvPr/>
          </p:nvSpPr>
          <p:spPr>
            <a:xfrm>
              <a:off x="3706500" y="27758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199"/>
            <p:cNvSpPr/>
            <p:nvPr/>
          </p:nvSpPr>
          <p:spPr>
            <a:xfrm flipH="1">
              <a:off x="3687825" y="34635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1" name="Shape 2031"/>
        <p:cNvGrpSpPr/>
        <p:nvPr/>
      </p:nvGrpSpPr>
      <p:grpSpPr>
        <a:xfrm>
          <a:off x="0" y="0"/>
          <a:ext cx="0" cy="0"/>
          <a:chOff x="0" y="0"/>
          <a:chExt cx="0" cy="0"/>
        </a:xfrm>
      </p:grpSpPr>
      <p:pic>
        <p:nvPicPr>
          <p:cNvPr id="2032" name="Google Shape;2032;p200"/>
          <p:cNvPicPr preferRelativeResize="0"/>
          <p:nvPr/>
        </p:nvPicPr>
        <p:blipFill>
          <a:blip r:embed="rId3">
            <a:alphaModFix/>
          </a:blip>
          <a:stretch>
            <a:fillRect/>
          </a:stretch>
        </p:blipFill>
        <p:spPr>
          <a:xfrm>
            <a:off x="2736525" y="2571750"/>
            <a:ext cx="3670950" cy="2242075"/>
          </a:xfrm>
          <a:prstGeom prst="rect">
            <a:avLst/>
          </a:prstGeom>
          <a:noFill/>
          <a:ln>
            <a:noFill/>
          </a:ln>
        </p:spPr>
      </p:pic>
      <p:pic>
        <p:nvPicPr>
          <p:cNvPr id="2033" name="Google Shape;2033;p200"/>
          <p:cNvPicPr preferRelativeResize="0"/>
          <p:nvPr/>
        </p:nvPicPr>
        <p:blipFill>
          <a:blip r:embed="rId4">
            <a:alphaModFix/>
          </a:blip>
          <a:stretch>
            <a:fillRect/>
          </a:stretch>
        </p:blipFill>
        <p:spPr>
          <a:xfrm rot="10800000">
            <a:off x="0" y="2880873"/>
            <a:ext cx="2602925" cy="1623825"/>
          </a:xfrm>
          <a:prstGeom prst="rect">
            <a:avLst/>
          </a:prstGeom>
          <a:noFill/>
          <a:ln>
            <a:noFill/>
          </a:ln>
        </p:spPr>
      </p:pic>
      <p:pic>
        <p:nvPicPr>
          <p:cNvPr id="2034" name="Google Shape;2034;p200"/>
          <p:cNvPicPr preferRelativeResize="0"/>
          <p:nvPr/>
        </p:nvPicPr>
        <p:blipFill>
          <a:blip r:embed="rId5">
            <a:alphaModFix/>
          </a:blip>
          <a:stretch>
            <a:fillRect/>
          </a:stretch>
        </p:blipFill>
        <p:spPr>
          <a:xfrm>
            <a:off x="6407476" y="2876375"/>
            <a:ext cx="2602925" cy="1632829"/>
          </a:xfrm>
          <a:prstGeom prst="rect">
            <a:avLst/>
          </a:prstGeom>
          <a:noFill/>
          <a:ln>
            <a:noFill/>
          </a:ln>
        </p:spPr>
      </p:pic>
      <p:grpSp>
        <p:nvGrpSpPr>
          <p:cNvPr id="2035" name="Google Shape;2035;p200"/>
          <p:cNvGrpSpPr/>
          <p:nvPr/>
        </p:nvGrpSpPr>
        <p:grpSpPr>
          <a:xfrm>
            <a:off x="2260175" y="1200650"/>
            <a:ext cx="4897050" cy="1286175"/>
            <a:chOff x="100675" y="2775850"/>
            <a:chExt cx="4897050" cy="1286175"/>
          </a:xfrm>
        </p:grpSpPr>
        <p:pic>
          <p:nvPicPr>
            <p:cNvPr id="2036" name="Google Shape;2036;p200"/>
            <p:cNvPicPr preferRelativeResize="0"/>
            <p:nvPr/>
          </p:nvPicPr>
          <p:blipFill>
            <a:blip r:embed="rId6">
              <a:alphaModFix/>
            </a:blip>
            <a:stretch>
              <a:fillRect/>
            </a:stretch>
          </p:blipFill>
          <p:spPr>
            <a:xfrm>
              <a:off x="100675" y="2840650"/>
              <a:ext cx="4897050" cy="445175"/>
            </a:xfrm>
            <a:prstGeom prst="rect">
              <a:avLst/>
            </a:prstGeom>
            <a:noFill/>
            <a:ln>
              <a:noFill/>
            </a:ln>
          </p:spPr>
        </p:pic>
        <p:pic>
          <p:nvPicPr>
            <p:cNvPr id="2037" name="Google Shape;2037;p200"/>
            <p:cNvPicPr preferRelativeResize="0"/>
            <p:nvPr/>
          </p:nvPicPr>
          <p:blipFill>
            <a:blip r:embed="rId7">
              <a:alphaModFix/>
            </a:blip>
            <a:stretch>
              <a:fillRect/>
            </a:stretch>
          </p:blipFill>
          <p:spPr>
            <a:xfrm>
              <a:off x="100675" y="3539762"/>
              <a:ext cx="4897049" cy="432888"/>
            </a:xfrm>
            <a:prstGeom prst="rect">
              <a:avLst/>
            </a:prstGeom>
            <a:noFill/>
            <a:ln>
              <a:noFill/>
            </a:ln>
          </p:spPr>
        </p:pic>
        <p:sp>
          <p:nvSpPr>
            <p:cNvPr id="2038" name="Google Shape;2038;p200"/>
            <p:cNvSpPr/>
            <p:nvPr/>
          </p:nvSpPr>
          <p:spPr>
            <a:xfrm>
              <a:off x="3851775" y="3534950"/>
              <a:ext cx="116400" cy="445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200"/>
            <p:cNvSpPr txBox="1"/>
            <p:nvPr/>
          </p:nvSpPr>
          <p:spPr>
            <a:xfrm>
              <a:off x="3779175" y="34332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T</a:t>
              </a:r>
              <a:endParaRPr b="1" i="1">
                <a:solidFill>
                  <a:srgbClr val="1EAC4C"/>
                </a:solidFill>
                <a:latin typeface="Bebas Neue"/>
                <a:ea typeface="Bebas Neue"/>
                <a:cs typeface="Bebas Neue"/>
                <a:sym typeface="Bebas Neue"/>
              </a:endParaRPr>
            </a:p>
          </p:txBody>
        </p:sp>
        <p:sp>
          <p:nvSpPr>
            <p:cNvPr id="2040" name="Google Shape;2040;p200"/>
            <p:cNvSpPr txBox="1"/>
            <p:nvPr/>
          </p:nvSpPr>
          <p:spPr>
            <a:xfrm>
              <a:off x="3779175" y="36618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A  </a:t>
              </a:r>
              <a:endParaRPr b="1" i="1">
                <a:solidFill>
                  <a:srgbClr val="1EAC4C"/>
                </a:solidFill>
                <a:latin typeface="Bebas Neue"/>
                <a:ea typeface="Bebas Neue"/>
                <a:cs typeface="Bebas Neue"/>
                <a:sym typeface="Bebas Neue"/>
              </a:endParaRPr>
            </a:p>
          </p:txBody>
        </p:sp>
        <p:sp>
          <p:nvSpPr>
            <p:cNvPr id="2041" name="Google Shape;2041;p200"/>
            <p:cNvSpPr/>
            <p:nvPr/>
          </p:nvSpPr>
          <p:spPr>
            <a:xfrm>
              <a:off x="3706500" y="27758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200"/>
            <p:cNvSpPr/>
            <p:nvPr/>
          </p:nvSpPr>
          <p:spPr>
            <a:xfrm flipH="1">
              <a:off x="3687825" y="34635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43" name="Google Shape;2043;p200"/>
          <p:cNvSpPr txBox="1"/>
          <p:nvPr>
            <p:ph type="title"/>
          </p:nvPr>
        </p:nvSpPr>
        <p:spPr>
          <a:xfrm>
            <a:off x="591850" y="110037"/>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But what is Hb</a:t>
            </a:r>
            <a:r>
              <a:rPr b="1" baseline="30000" lang="en"/>
              <a:t>A</a:t>
            </a:r>
            <a:r>
              <a:rPr b="1" lang="en"/>
              <a:t> or Hb</a:t>
            </a:r>
            <a:r>
              <a:rPr b="1" baseline="30000" lang="en"/>
              <a:t>S</a:t>
            </a:r>
            <a:r>
              <a:rPr b="1" lang="en"/>
              <a:t>?</a:t>
            </a:r>
            <a:endParaRPr b="1"/>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7" name="Shape 2047"/>
        <p:cNvGrpSpPr/>
        <p:nvPr/>
      </p:nvGrpSpPr>
      <p:grpSpPr>
        <a:xfrm>
          <a:off x="0" y="0"/>
          <a:ext cx="0" cy="0"/>
          <a:chOff x="0" y="0"/>
          <a:chExt cx="0" cy="0"/>
        </a:xfrm>
      </p:grpSpPr>
      <p:sp>
        <p:nvSpPr>
          <p:cNvPr id="2048" name="Google Shape;2048;p201"/>
          <p:cNvSpPr txBox="1"/>
          <p:nvPr/>
        </p:nvSpPr>
        <p:spPr>
          <a:xfrm>
            <a:off x="5495805" y="2202839"/>
            <a:ext cx="588000" cy="78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Roboto"/>
                <a:ea typeface="Roboto"/>
                <a:cs typeface="Roboto"/>
                <a:sym typeface="Roboto"/>
              </a:rPr>
              <a:t>X</a:t>
            </a:r>
            <a:endParaRPr sz="4800">
              <a:solidFill>
                <a:srgbClr val="FFFFFF"/>
              </a:solidFill>
              <a:latin typeface="Roboto"/>
              <a:ea typeface="Roboto"/>
              <a:cs typeface="Roboto"/>
              <a:sym typeface="Roboto"/>
            </a:endParaRPr>
          </a:p>
        </p:txBody>
      </p:sp>
      <p:sp>
        <p:nvSpPr>
          <p:cNvPr id="2049" name="Google Shape;2049;p201"/>
          <p:cNvSpPr txBox="1"/>
          <p:nvPr/>
        </p:nvSpPr>
        <p:spPr>
          <a:xfrm>
            <a:off x="2525877" y="3292232"/>
            <a:ext cx="838800" cy="6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Roboto"/>
                <a:ea typeface="Roboto"/>
                <a:cs typeface="Roboto"/>
                <a:sym typeface="Roboto"/>
              </a:rPr>
              <a:t>HB</a:t>
            </a:r>
            <a:r>
              <a:rPr baseline="30000" lang="en" sz="2400">
                <a:solidFill>
                  <a:srgbClr val="FFFFFF"/>
                </a:solidFill>
                <a:latin typeface="Roboto"/>
                <a:ea typeface="Roboto"/>
                <a:cs typeface="Roboto"/>
                <a:sym typeface="Roboto"/>
              </a:rPr>
              <a:t>A</a:t>
            </a:r>
            <a:endParaRPr baseline="30000" sz="2400">
              <a:solidFill>
                <a:srgbClr val="FFFFFF"/>
              </a:solidFill>
              <a:latin typeface="Roboto"/>
              <a:ea typeface="Roboto"/>
              <a:cs typeface="Roboto"/>
              <a:sym typeface="Roboto"/>
            </a:endParaRPr>
          </a:p>
        </p:txBody>
      </p:sp>
      <p:sp>
        <p:nvSpPr>
          <p:cNvPr id="2050" name="Google Shape;2050;p201"/>
          <p:cNvSpPr txBox="1"/>
          <p:nvPr/>
        </p:nvSpPr>
        <p:spPr>
          <a:xfrm>
            <a:off x="8310481" y="3139421"/>
            <a:ext cx="838800" cy="6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Roboto"/>
                <a:ea typeface="Roboto"/>
                <a:cs typeface="Roboto"/>
                <a:sym typeface="Roboto"/>
              </a:rPr>
              <a:t>HB</a:t>
            </a:r>
            <a:r>
              <a:rPr baseline="30000" lang="en" sz="2400">
                <a:solidFill>
                  <a:srgbClr val="FFFFFF"/>
                </a:solidFill>
                <a:latin typeface="Roboto"/>
                <a:ea typeface="Roboto"/>
                <a:cs typeface="Roboto"/>
                <a:sym typeface="Roboto"/>
              </a:rPr>
              <a:t>A</a:t>
            </a:r>
            <a:endParaRPr baseline="30000" sz="2400">
              <a:solidFill>
                <a:srgbClr val="FFFFFF"/>
              </a:solidFill>
              <a:latin typeface="Roboto"/>
              <a:ea typeface="Roboto"/>
              <a:cs typeface="Roboto"/>
              <a:sym typeface="Roboto"/>
            </a:endParaRPr>
          </a:p>
        </p:txBody>
      </p:sp>
      <p:pic>
        <p:nvPicPr>
          <p:cNvPr id="2051" name="Google Shape;2051;p201"/>
          <p:cNvPicPr preferRelativeResize="0"/>
          <p:nvPr/>
        </p:nvPicPr>
        <p:blipFill>
          <a:blip r:embed="rId3">
            <a:alphaModFix/>
          </a:blip>
          <a:stretch>
            <a:fillRect/>
          </a:stretch>
        </p:blipFill>
        <p:spPr>
          <a:xfrm rot="5400000">
            <a:off x="5311043" y="1046849"/>
            <a:ext cx="712426" cy="6601964"/>
          </a:xfrm>
          <a:prstGeom prst="rect">
            <a:avLst/>
          </a:prstGeom>
          <a:noFill/>
          <a:ln>
            <a:noFill/>
          </a:ln>
        </p:spPr>
      </p:pic>
      <p:pic>
        <p:nvPicPr>
          <p:cNvPr id="2052" name="Google Shape;2052;p201"/>
          <p:cNvPicPr preferRelativeResize="0"/>
          <p:nvPr/>
        </p:nvPicPr>
        <p:blipFill>
          <a:blip r:embed="rId4">
            <a:alphaModFix/>
          </a:blip>
          <a:stretch>
            <a:fillRect/>
          </a:stretch>
        </p:blipFill>
        <p:spPr>
          <a:xfrm rot="-5400000">
            <a:off x="5310381" y="219926"/>
            <a:ext cx="713741" cy="6705275"/>
          </a:xfrm>
          <a:prstGeom prst="rect">
            <a:avLst/>
          </a:prstGeom>
          <a:noFill/>
          <a:ln>
            <a:noFill/>
          </a:ln>
        </p:spPr>
      </p:pic>
      <p:pic>
        <p:nvPicPr>
          <p:cNvPr id="2053" name="Google Shape;2053;p201"/>
          <p:cNvPicPr preferRelativeResize="0"/>
          <p:nvPr/>
        </p:nvPicPr>
        <p:blipFill>
          <a:blip r:embed="rId5">
            <a:alphaModFix/>
          </a:blip>
          <a:stretch>
            <a:fillRect/>
          </a:stretch>
        </p:blipFill>
        <p:spPr>
          <a:xfrm rot="5400000">
            <a:off x="5274045" y="-2415805"/>
            <a:ext cx="734078" cy="6711496"/>
          </a:xfrm>
          <a:prstGeom prst="rect">
            <a:avLst/>
          </a:prstGeom>
          <a:noFill/>
          <a:ln>
            <a:noFill/>
          </a:ln>
        </p:spPr>
      </p:pic>
      <p:pic>
        <p:nvPicPr>
          <p:cNvPr id="2054" name="Google Shape;2054;p201"/>
          <p:cNvPicPr preferRelativeResize="0"/>
          <p:nvPr/>
        </p:nvPicPr>
        <p:blipFill>
          <a:blip r:embed="rId6">
            <a:alphaModFix/>
          </a:blip>
          <a:stretch>
            <a:fillRect/>
          </a:stretch>
        </p:blipFill>
        <p:spPr>
          <a:xfrm rot="5400000">
            <a:off x="5287605" y="-1474082"/>
            <a:ext cx="730010" cy="6734561"/>
          </a:xfrm>
          <a:prstGeom prst="rect">
            <a:avLst/>
          </a:prstGeom>
          <a:noFill/>
          <a:ln>
            <a:noFill/>
          </a:ln>
        </p:spPr>
      </p:pic>
      <p:sp>
        <p:nvSpPr>
          <p:cNvPr id="2055" name="Google Shape;2055;p201"/>
          <p:cNvSpPr txBox="1"/>
          <p:nvPr/>
        </p:nvSpPr>
        <p:spPr>
          <a:xfrm>
            <a:off x="1418850" y="1539629"/>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A</a:t>
            </a:r>
            <a:endParaRPr b="1" baseline="30000" sz="3600">
              <a:latin typeface="Calibri"/>
              <a:ea typeface="Calibri"/>
              <a:cs typeface="Calibri"/>
              <a:sym typeface="Calibri"/>
            </a:endParaRPr>
          </a:p>
        </p:txBody>
      </p:sp>
      <p:sp>
        <p:nvSpPr>
          <p:cNvPr id="2056" name="Google Shape;2056;p201"/>
          <p:cNvSpPr txBox="1"/>
          <p:nvPr/>
        </p:nvSpPr>
        <p:spPr>
          <a:xfrm>
            <a:off x="1426865" y="3994262"/>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A</a:t>
            </a:r>
            <a:endParaRPr b="1" baseline="30000" sz="3600">
              <a:latin typeface="Calibri"/>
              <a:ea typeface="Calibri"/>
              <a:cs typeface="Calibri"/>
              <a:sym typeface="Calibri"/>
            </a:endParaRPr>
          </a:p>
        </p:txBody>
      </p:sp>
      <p:sp>
        <p:nvSpPr>
          <p:cNvPr id="2057" name="Google Shape;2057;p201"/>
          <p:cNvSpPr txBox="1"/>
          <p:nvPr/>
        </p:nvSpPr>
        <p:spPr>
          <a:xfrm>
            <a:off x="1420238" y="3218997"/>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S</a:t>
            </a:r>
            <a:endParaRPr b="1" baseline="30000" sz="3600">
              <a:latin typeface="Calibri"/>
              <a:ea typeface="Calibri"/>
              <a:cs typeface="Calibri"/>
              <a:sym typeface="Calibri"/>
            </a:endParaRPr>
          </a:p>
        </p:txBody>
      </p:sp>
      <p:sp>
        <p:nvSpPr>
          <p:cNvPr id="2058" name="Google Shape;2058;p201"/>
          <p:cNvSpPr txBox="1"/>
          <p:nvPr/>
        </p:nvSpPr>
        <p:spPr>
          <a:xfrm>
            <a:off x="1438613" y="586371"/>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S</a:t>
            </a:r>
            <a:endParaRPr b="1" baseline="30000" sz="3600">
              <a:latin typeface="Calibri"/>
              <a:ea typeface="Calibri"/>
              <a:cs typeface="Calibri"/>
              <a:sym typeface="Calibri"/>
            </a:endParaRPr>
          </a:p>
        </p:txBody>
      </p:sp>
      <p:sp>
        <p:nvSpPr>
          <p:cNvPr id="2059" name="Google Shape;2059;p201"/>
          <p:cNvSpPr txBox="1"/>
          <p:nvPr/>
        </p:nvSpPr>
        <p:spPr>
          <a:xfrm rot="-5400000">
            <a:off x="180400" y="920186"/>
            <a:ext cx="1678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B03C4B"/>
                </a:solidFill>
                <a:latin typeface="Fjalla One"/>
                <a:ea typeface="Fjalla One"/>
                <a:cs typeface="Fjalla One"/>
                <a:sym typeface="Fjalla One"/>
              </a:rPr>
              <a:t>Parent 1</a:t>
            </a:r>
            <a:endParaRPr b="1" sz="3600">
              <a:solidFill>
                <a:srgbClr val="B03C4B"/>
              </a:solidFill>
              <a:latin typeface="Fjalla One"/>
              <a:ea typeface="Fjalla One"/>
              <a:cs typeface="Fjalla One"/>
              <a:sym typeface="Fjalla One"/>
            </a:endParaRPr>
          </a:p>
        </p:txBody>
      </p:sp>
      <p:sp>
        <p:nvSpPr>
          <p:cNvPr id="2060" name="Google Shape;2060;p201"/>
          <p:cNvSpPr txBox="1"/>
          <p:nvPr/>
        </p:nvSpPr>
        <p:spPr>
          <a:xfrm rot="-5400000">
            <a:off x="141100" y="3494850"/>
            <a:ext cx="1757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256EFA"/>
                </a:solidFill>
                <a:latin typeface="Fjalla One"/>
                <a:ea typeface="Fjalla One"/>
                <a:cs typeface="Fjalla One"/>
                <a:sym typeface="Fjalla One"/>
              </a:rPr>
              <a:t>Parent 2</a:t>
            </a:r>
            <a:endParaRPr b="1" sz="3600">
              <a:solidFill>
                <a:srgbClr val="256EFA"/>
              </a:solidFill>
              <a:latin typeface="Fjalla One"/>
              <a:ea typeface="Fjalla One"/>
              <a:cs typeface="Fjalla One"/>
              <a:sym typeface="Fjalla On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121"/>
          <p:cNvSpPr/>
          <p:nvPr/>
        </p:nvSpPr>
        <p:spPr>
          <a:xfrm>
            <a:off x="2867805" y="298905"/>
            <a:ext cx="3231300" cy="5658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629" name="Google Shape;629;p121"/>
          <p:cNvGrpSpPr/>
          <p:nvPr/>
        </p:nvGrpSpPr>
        <p:grpSpPr>
          <a:xfrm>
            <a:off x="1809175" y="989458"/>
            <a:ext cx="2218171" cy="2350549"/>
            <a:chOff x="1142919" y="370072"/>
            <a:chExt cx="3765994" cy="3721579"/>
          </a:xfrm>
        </p:grpSpPr>
        <p:pic>
          <p:nvPicPr>
            <p:cNvPr descr="A screenshot of a game&#10;&#10;AI-generated content may be incorrect." id="630" name="Google Shape;630;p121"/>
            <p:cNvPicPr preferRelativeResize="0"/>
            <p:nvPr/>
          </p:nvPicPr>
          <p:blipFill rotWithShape="1">
            <a:blip r:embed="rId3">
              <a:alphaModFix/>
            </a:blip>
            <a:srcRect b="0" l="0" r="0" t="0"/>
            <a:stretch/>
          </p:blipFill>
          <p:spPr>
            <a:xfrm>
              <a:off x="2010655" y="880866"/>
              <a:ext cx="2087498" cy="2331725"/>
            </a:xfrm>
            <a:prstGeom prst="rect">
              <a:avLst/>
            </a:prstGeom>
            <a:noFill/>
            <a:ln>
              <a:noFill/>
            </a:ln>
          </p:spPr>
        </p:pic>
        <p:grpSp>
          <p:nvGrpSpPr>
            <p:cNvPr id="631" name="Google Shape;631;p121"/>
            <p:cNvGrpSpPr/>
            <p:nvPr/>
          </p:nvGrpSpPr>
          <p:grpSpPr>
            <a:xfrm rot="10800000">
              <a:off x="2432366" y="370072"/>
              <a:ext cx="1100172" cy="871433"/>
              <a:chOff x="9326521" y="983064"/>
              <a:chExt cx="868055" cy="663141"/>
            </a:xfrm>
          </p:grpSpPr>
          <p:pic>
            <p:nvPicPr>
              <p:cNvPr descr="A white circle with a black border&#10;&#10;AI-generated content may be incorrect." id="632" name="Google Shape;632;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33" name="Google Shape;633;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34" name="Google Shape;634;p121"/>
            <p:cNvGrpSpPr/>
            <p:nvPr/>
          </p:nvGrpSpPr>
          <p:grpSpPr>
            <a:xfrm rot="-7024228">
              <a:off x="3720487" y="1941998"/>
              <a:ext cx="1100218" cy="871402"/>
              <a:chOff x="9326521" y="983064"/>
              <a:chExt cx="868055" cy="663141"/>
            </a:xfrm>
          </p:grpSpPr>
          <p:pic>
            <p:nvPicPr>
              <p:cNvPr descr="A white circle with a black border&#10;&#10;AI-generated content may be incorrect." id="635" name="Google Shape;635;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36" name="Google Shape;636;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37" name="Google Shape;637;p121"/>
            <p:cNvGrpSpPr/>
            <p:nvPr/>
          </p:nvGrpSpPr>
          <p:grpSpPr>
            <a:xfrm rot="-3367613">
              <a:off x="3025528" y="2956386"/>
              <a:ext cx="1100184" cy="871391"/>
              <a:chOff x="9326521" y="983064"/>
              <a:chExt cx="868055" cy="663141"/>
            </a:xfrm>
          </p:grpSpPr>
          <p:pic>
            <p:nvPicPr>
              <p:cNvPr descr="A white circle with a black border&#10;&#10;AI-generated content may be incorrect." id="638" name="Google Shape;638;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39" name="Google Shape;639;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40" name="Google Shape;640;p121"/>
            <p:cNvGrpSpPr/>
            <p:nvPr/>
          </p:nvGrpSpPr>
          <p:grpSpPr>
            <a:xfrm rot="3558782">
              <a:off x="1248281" y="1699905"/>
              <a:ext cx="1100148" cy="871426"/>
              <a:chOff x="9326521" y="983064"/>
              <a:chExt cx="868055" cy="663141"/>
            </a:xfrm>
          </p:grpSpPr>
          <p:pic>
            <p:nvPicPr>
              <p:cNvPr descr="A white circle with a black border&#10;&#10;AI-generated content may be incorrect." id="641" name="Google Shape;641;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42" name="Google Shape;642;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43" name="Google Shape;643;p121"/>
            <p:cNvGrpSpPr/>
            <p:nvPr/>
          </p:nvGrpSpPr>
          <p:grpSpPr>
            <a:xfrm>
              <a:off x="1800355" y="2850791"/>
              <a:ext cx="1100172" cy="871433"/>
              <a:chOff x="9326521" y="983064"/>
              <a:chExt cx="868055" cy="663141"/>
            </a:xfrm>
          </p:grpSpPr>
          <p:pic>
            <p:nvPicPr>
              <p:cNvPr descr="A white circle with a black border&#10;&#10;AI-generated content may be incorrect." id="644" name="Google Shape;644;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45" name="Google Shape;645;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grpSp>
        <p:nvGrpSpPr>
          <p:cNvPr id="646" name="Google Shape;646;p121"/>
          <p:cNvGrpSpPr/>
          <p:nvPr/>
        </p:nvGrpSpPr>
        <p:grpSpPr>
          <a:xfrm>
            <a:off x="5575283" y="965749"/>
            <a:ext cx="2189255" cy="2401433"/>
            <a:chOff x="5621490" y="354032"/>
            <a:chExt cx="3656070" cy="3704200"/>
          </a:xfrm>
        </p:grpSpPr>
        <p:pic>
          <p:nvPicPr>
            <p:cNvPr descr="A grey circle with a red circle in the middle&#10;&#10;AI-generated content may be incorrect." id="647" name="Google Shape;647;p121"/>
            <p:cNvPicPr preferRelativeResize="0"/>
            <p:nvPr/>
          </p:nvPicPr>
          <p:blipFill rotWithShape="1">
            <a:blip r:embed="rId6">
              <a:alphaModFix/>
            </a:blip>
            <a:srcRect b="0" l="0" r="0" t="0"/>
            <a:stretch/>
          </p:blipFill>
          <p:spPr>
            <a:xfrm>
              <a:off x="6525319" y="1275038"/>
              <a:ext cx="2076957" cy="1921248"/>
            </a:xfrm>
            <a:prstGeom prst="rect">
              <a:avLst/>
            </a:prstGeom>
            <a:noFill/>
            <a:ln>
              <a:noFill/>
            </a:ln>
          </p:spPr>
        </p:pic>
        <p:grpSp>
          <p:nvGrpSpPr>
            <p:cNvPr id="648" name="Google Shape;648;p121"/>
            <p:cNvGrpSpPr/>
            <p:nvPr/>
          </p:nvGrpSpPr>
          <p:grpSpPr>
            <a:xfrm>
              <a:off x="5621490" y="354032"/>
              <a:ext cx="3656070" cy="3704200"/>
              <a:chOff x="5621490" y="354032"/>
              <a:chExt cx="3656070" cy="3704200"/>
            </a:xfrm>
          </p:grpSpPr>
          <p:grpSp>
            <p:nvGrpSpPr>
              <p:cNvPr id="649" name="Google Shape;649;p121"/>
              <p:cNvGrpSpPr/>
              <p:nvPr/>
            </p:nvGrpSpPr>
            <p:grpSpPr>
              <a:xfrm rot="374241">
                <a:off x="6125928" y="2789572"/>
                <a:ext cx="1100175" cy="871421"/>
                <a:chOff x="9326521" y="983064"/>
                <a:chExt cx="868055" cy="663141"/>
              </a:xfrm>
            </p:grpSpPr>
            <p:pic>
              <p:nvPicPr>
                <p:cNvPr descr="A white circle with a black border&#10;&#10;AI-generated content may be incorrect." id="650" name="Google Shape;650;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51" name="Google Shape;651;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52" name="Google Shape;652;p121"/>
              <p:cNvGrpSpPr/>
              <p:nvPr/>
            </p:nvGrpSpPr>
            <p:grpSpPr>
              <a:xfrm rot="7316068">
                <a:off x="6126077" y="615633"/>
                <a:ext cx="1100189" cy="871427"/>
                <a:chOff x="9326521" y="983064"/>
                <a:chExt cx="868055" cy="663141"/>
              </a:xfrm>
            </p:grpSpPr>
            <p:pic>
              <p:nvPicPr>
                <p:cNvPr descr="A white circle with a black border&#10;&#10;AI-generated content may be incorrect." id="653" name="Google Shape;653;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54" name="Google Shape;654;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55" name="Google Shape;655;p121"/>
              <p:cNvGrpSpPr/>
              <p:nvPr/>
            </p:nvGrpSpPr>
            <p:grpSpPr>
              <a:xfrm rot="10343228">
                <a:off x="8124535" y="1078075"/>
                <a:ext cx="1100147" cy="871422"/>
                <a:chOff x="9326521" y="983064"/>
                <a:chExt cx="868055" cy="663141"/>
              </a:xfrm>
            </p:grpSpPr>
            <p:pic>
              <p:nvPicPr>
                <p:cNvPr descr="A white circle with a black border&#10;&#10;AI-generated content may be incorrect." id="656" name="Google Shape;656;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57" name="Google Shape;657;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58" name="Google Shape;658;p121"/>
              <p:cNvGrpSpPr/>
              <p:nvPr/>
            </p:nvGrpSpPr>
            <p:grpSpPr>
              <a:xfrm rot="-3828781">
                <a:off x="7440710" y="2936626"/>
                <a:ext cx="1100160" cy="871417"/>
                <a:chOff x="9326521" y="983064"/>
                <a:chExt cx="868055" cy="663141"/>
              </a:xfrm>
            </p:grpSpPr>
            <p:pic>
              <p:nvPicPr>
                <p:cNvPr descr="A white circle with a black border&#10;&#10;AI-generated content may be incorrect." id="659" name="Google Shape;659;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60" name="Google Shape;660;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61" name="Google Shape;661;p121"/>
              <p:cNvGrpSpPr/>
              <p:nvPr/>
            </p:nvGrpSpPr>
            <p:grpSpPr>
              <a:xfrm rot="2716878">
                <a:off x="5768042" y="1888790"/>
                <a:ext cx="1100201" cy="871388"/>
                <a:chOff x="9326521" y="983064"/>
                <a:chExt cx="868055" cy="663141"/>
              </a:xfrm>
            </p:grpSpPr>
            <p:pic>
              <p:nvPicPr>
                <p:cNvPr descr="A white circle with a black border&#10;&#10;AI-generated content may be incorrect." id="662" name="Google Shape;662;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63" name="Google Shape;663;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grpSp>
      <p:grpSp>
        <p:nvGrpSpPr>
          <p:cNvPr id="664" name="Google Shape;664;p121"/>
          <p:cNvGrpSpPr/>
          <p:nvPr/>
        </p:nvGrpSpPr>
        <p:grpSpPr>
          <a:xfrm>
            <a:off x="2280130" y="3372109"/>
            <a:ext cx="5094534" cy="1411587"/>
            <a:chOff x="3040174" y="4496145"/>
            <a:chExt cx="6792712" cy="1882116"/>
          </a:xfrm>
        </p:grpSpPr>
        <p:pic>
          <p:nvPicPr>
            <p:cNvPr descr="A screenshot of a game&#10;&#10;AI-generated content may be incorrect." id="665" name="Google Shape;665;p121"/>
            <p:cNvPicPr preferRelativeResize="0"/>
            <p:nvPr/>
          </p:nvPicPr>
          <p:blipFill rotWithShape="1">
            <a:blip r:embed="rId3">
              <a:alphaModFix/>
            </a:blip>
            <a:srcRect b="0" l="0" r="0" t="0"/>
            <a:stretch/>
          </p:blipFill>
          <p:spPr>
            <a:xfrm>
              <a:off x="3040174" y="4496145"/>
              <a:ext cx="1924793" cy="1882116"/>
            </a:xfrm>
            <a:prstGeom prst="rect">
              <a:avLst/>
            </a:prstGeom>
            <a:noFill/>
            <a:ln>
              <a:noFill/>
            </a:ln>
          </p:spPr>
        </p:pic>
        <p:pic>
          <p:nvPicPr>
            <p:cNvPr descr="A grey circle with a red circle in the middle&#10;&#10;AI-generated content may be incorrect." id="666" name="Google Shape;666;p121"/>
            <p:cNvPicPr preferRelativeResize="0"/>
            <p:nvPr/>
          </p:nvPicPr>
          <p:blipFill rotWithShape="1">
            <a:blip r:embed="rId6">
              <a:alphaModFix/>
            </a:blip>
            <a:srcRect b="0" l="0" r="0" t="0"/>
            <a:stretch/>
          </p:blipFill>
          <p:spPr>
            <a:xfrm>
              <a:off x="7914083" y="4728157"/>
              <a:ext cx="1918803" cy="1553807"/>
            </a:xfrm>
            <a:prstGeom prst="rect">
              <a:avLst/>
            </a:prstGeom>
            <a:noFill/>
            <a:ln>
              <a:noFill/>
            </a:ln>
          </p:spPr>
        </p:pic>
      </p:grpSp>
      <p:sp>
        <p:nvSpPr>
          <p:cNvPr id="667" name="Google Shape;667;p121"/>
          <p:cNvSpPr txBox="1"/>
          <p:nvPr/>
        </p:nvSpPr>
        <p:spPr>
          <a:xfrm>
            <a:off x="1189108" y="2301707"/>
            <a:ext cx="13326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Glucose</a:t>
            </a:r>
            <a:endParaRPr sz="1100"/>
          </a:p>
        </p:txBody>
      </p:sp>
      <p:sp>
        <p:nvSpPr>
          <p:cNvPr id="668" name="Google Shape;668;p121"/>
          <p:cNvSpPr txBox="1"/>
          <p:nvPr/>
        </p:nvSpPr>
        <p:spPr>
          <a:xfrm>
            <a:off x="7373291" y="2310224"/>
            <a:ext cx="1542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Fructose</a:t>
            </a:r>
            <a:endParaRPr sz="1100"/>
          </a:p>
        </p:txBody>
      </p:sp>
      <p:sp>
        <p:nvSpPr>
          <p:cNvPr id="669" name="Google Shape;669;p121"/>
          <p:cNvSpPr txBox="1"/>
          <p:nvPr/>
        </p:nvSpPr>
        <p:spPr>
          <a:xfrm>
            <a:off x="3440909" y="359804"/>
            <a:ext cx="29913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Carbohydrates</a:t>
            </a:r>
            <a:endParaRPr sz="1100"/>
          </a:p>
        </p:txBody>
      </p:sp>
      <p:pic>
        <p:nvPicPr>
          <p:cNvPr id="670" name="Google Shape;670;p121"/>
          <p:cNvPicPr preferRelativeResize="0"/>
          <p:nvPr/>
        </p:nvPicPr>
        <p:blipFill rotWithShape="1">
          <a:blip r:embed="rId7">
            <a:alphaModFix/>
          </a:blip>
          <a:srcRect b="40900" l="45331" r="44211" t="28722"/>
          <a:stretch/>
        </p:blipFill>
        <p:spPr>
          <a:xfrm>
            <a:off x="542918" y="262274"/>
            <a:ext cx="1003466" cy="19430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4" name="Shape 2064"/>
        <p:cNvGrpSpPr/>
        <p:nvPr/>
      </p:nvGrpSpPr>
      <p:grpSpPr>
        <a:xfrm>
          <a:off x="0" y="0"/>
          <a:ext cx="0" cy="0"/>
          <a:chOff x="0" y="0"/>
          <a:chExt cx="0" cy="0"/>
        </a:xfrm>
      </p:grpSpPr>
      <p:pic>
        <p:nvPicPr>
          <p:cNvPr id="2065" name="Google Shape;2065;p202"/>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066" name="Google Shape;2066;p202"/>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067" name="Google Shape;2067;p202"/>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068" name="Google Shape;2068;p202"/>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069" name="Google Shape;2069;p202"/>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070" name="Google Shape;2070;p202"/>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071" name="Google Shape;2071;p202"/>
          <p:cNvPicPr preferRelativeResize="0"/>
          <p:nvPr/>
        </p:nvPicPr>
        <p:blipFill>
          <a:blip r:embed="rId9">
            <a:alphaModFix/>
          </a:blip>
          <a:stretch>
            <a:fillRect/>
          </a:stretch>
        </p:blipFill>
        <p:spPr>
          <a:xfrm>
            <a:off x="3835000" y="2377330"/>
            <a:ext cx="641300" cy="969247"/>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5" name="Shape 2075"/>
        <p:cNvGrpSpPr/>
        <p:nvPr/>
      </p:nvGrpSpPr>
      <p:grpSpPr>
        <a:xfrm>
          <a:off x="0" y="0"/>
          <a:ext cx="0" cy="0"/>
          <a:chOff x="0" y="0"/>
          <a:chExt cx="0" cy="0"/>
        </a:xfrm>
      </p:grpSpPr>
      <p:pic>
        <p:nvPicPr>
          <p:cNvPr id="2076" name="Google Shape;2076;p203"/>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077" name="Google Shape;2077;p203"/>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078" name="Google Shape;2078;p203"/>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079" name="Google Shape;2079;p203"/>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080" name="Google Shape;2080;p203"/>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081" name="Google Shape;2081;p203"/>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082" name="Google Shape;2082;p203"/>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083" name="Google Shape;2083;p203"/>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084" name="Google Shape;2084;p203"/>
          <p:cNvPicPr preferRelativeResize="0"/>
          <p:nvPr/>
        </p:nvPicPr>
        <p:blipFill>
          <a:blip r:embed="rId9">
            <a:alphaModFix/>
          </a:blip>
          <a:stretch>
            <a:fillRect/>
          </a:stretch>
        </p:blipFill>
        <p:spPr>
          <a:xfrm>
            <a:off x="5518712" y="2377330"/>
            <a:ext cx="641300" cy="969247"/>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8" name="Shape 2088"/>
        <p:cNvGrpSpPr/>
        <p:nvPr/>
      </p:nvGrpSpPr>
      <p:grpSpPr>
        <a:xfrm>
          <a:off x="0" y="0"/>
          <a:ext cx="0" cy="0"/>
          <a:chOff x="0" y="0"/>
          <a:chExt cx="0" cy="0"/>
        </a:xfrm>
      </p:grpSpPr>
      <p:pic>
        <p:nvPicPr>
          <p:cNvPr id="2089" name="Google Shape;2089;p204"/>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090" name="Google Shape;2090;p204"/>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091" name="Google Shape;2091;p204"/>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092" name="Google Shape;2092;p204"/>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093" name="Google Shape;2093;p204"/>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094" name="Google Shape;2094;p204"/>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095" name="Google Shape;2095;p204"/>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096" name="Google Shape;2096;p204"/>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097" name="Google Shape;2097;p204"/>
          <p:cNvPicPr preferRelativeResize="0"/>
          <p:nvPr/>
        </p:nvPicPr>
        <p:blipFill>
          <a:blip r:embed="rId9">
            <a:alphaModFix/>
          </a:blip>
          <a:stretch>
            <a:fillRect/>
          </a:stretch>
        </p:blipFill>
        <p:spPr>
          <a:xfrm>
            <a:off x="5518712" y="2377330"/>
            <a:ext cx="641300" cy="969247"/>
          </a:xfrm>
          <a:prstGeom prst="rect">
            <a:avLst/>
          </a:prstGeom>
          <a:noFill/>
          <a:ln>
            <a:noFill/>
          </a:ln>
        </p:spPr>
      </p:pic>
      <p:pic>
        <p:nvPicPr>
          <p:cNvPr id="2098" name="Google Shape;2098;p204"/>
          <p:cNvPicPr preferRelativeResize="0"/>
          <p:nvPr/>
        </p:nvPicPr>
        <p:blipFill>
          <a:blip r:embed="rId8">
            <a:alphaModFix/>
          </a:blip>
          <a:stretch>
            <a:fillRect/>
          </a:stretch>
        </p:blipFill>
        <p:spPr>
          <a:xfrm>
            <a:off x="5439029" y="3747250"/>
            <a:ext cx="741724" cy="1160100"/>
          </a:xfrm>
          <a:prstGeom prst="rect">
            <a:avLst/>
          </a:prstGeom>
          <a:noFill/>
          <a:ln>
            <a:noFill/>
          </a:ln>
        </p:spPr>
      </p:pic>
      <p:pic>
        <p:nvPicPr>
          <p:cNvPr id="2099" name="Google Shape;2099;p204"/>
          <p:cNvPicPr preferRelativeResize="0"/>
          <p:nvPr/>
        </p:nvPicPr>
        <p:blipFill>
          <a:blip r:embed="rId8">
            <a:alphaModFix/>
          </a:blip>
          <a:stretch>
            <a:fillRect/>
          </a:stretch>
        </p:blipFill>
        <p:spPr>
          <a:xfrm>
            <a:off x="7088189" y="3795907"/>
            <a:ext cx="741724" cy="11601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3" name="Shape 2103"/>
        <p:cNvGrpSpPr/>
        <p:nvPr/>
      </p:nvGrpSpPr>
      <p:grpSpPr>
        <a:xfrm>
          <a:off x="0" y="0"/>
          <a:ext cx="0" cy="0"/>
          <a:chOff x="0" y="0"/>
          <a:chExt cx="0" cy="0"/>
        </a:xfrm>
      </p:grpSpPr>
      <p:pic>
        <p:nvPicPr>
          <p:cNvPr id="2104" name="Google Shape;2104;p205"/>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105" name="Google Shape;2105;p205"/>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106" name="Google Shape;2106;p205"/>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107" name="Google Shape;2107;p205"/>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108" name="Google Shape;2108;p205"/>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109" name="Google Shape;2109;p205"/>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110" name="Google Shape;2110;p205"/>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111" name="Google Shape;2111;p205"/>
          <p:cNvPicPr preferRelativeResize="0"/>
          <p:nvPr/>
        </p:nvPicPr>
        <p:blipFill>
          <a:blip r:embed="rId6">
            <a:alphaModFix/>
          </a:blip>
          <a:stretch>
            <a:fillRect/>
          </a:stretch>
        </p:blipFill>
        <p:spPr>
          <a:xfrm rot="5400000">
            <a:off x="4667053" y="4099150"/>
            <a:ext cx="958576" cy="598000"/>
          </a:xfrm>
          <a:prstGeom prst="rect">
            <a:avLst/>
          </a:prstGeom>
          <a:noFill/>
          <a:ln>
            <a:noFill/>
          </a:ln>
        </p:spPr>
      </p:pic>
      <p:pic>
        <p:nvPicPr>
          <p:cNvPr id="2112" name="Google Shape;2112;p205"/>
          <p:cNvPicPr preferRelativeResize="0"/>
          <p:nvPr/>
        </p:nvPicPr>
        <p:blipFill>
          <a:blip r:embed="rId6">
            <a:alphaModFix/>
          </a:blip>
          <a:stretch>
            <a:fillRect/>
          </a:stretch>
        </p:blipFill>
        <p:spPr>
          <a:xfrm rot="5400000">
            <a:off x="4670612" y="2562950"/>
            <a:ext cx="958576" cy="598000"/>
          </a:xfrm>
          <a:prstGeom prst="rect">
            <a:avLst/>
          </a:prstGeom>
          <a:noFill/>
          <a:ln>
            <a:noFill/>
          </a:ln>
        </p:spPr>
      </p:pic>
      <p:pic>
        <p:nvPicPr>
          <p:cNvPr id="2113" name="Google Shape;2113;p205"/>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114" name="Google Shape;2114;p205"/>
          <p:cNvPicPr preferRelativeResize="0"/>
          <p:nvPr/>
        </p:nvPicPr>
        <p:blipFill>
          <a:blip r:embed="rId9">
            <a:alphaModFix/>
          </a:blip>
          <a:stretch>
            <a:fillRect/>
          </a:stretch>
        </p:blipFill>
        <p:spPr>
          <a:xfrm>
            <a:off x="5518712" y="2377330"/>
            <a:ext cx="641300" cy="969247"/>
          </a:xfrm>
          <a:prstGeom prst="rect">
            <a:avLst/>
          </a:prstGeom>
          <a:noFill/>
          <a:ln>
            <a:noFill/>
          </a:ln>
        </p:spPr>
      </p:pic>
      <p:pic>
        <p:nvPicPr>
          <p:cNvPr id="2115" name="Google Shape;2115;p205"/>
          <p:cNvPicPr preferRelativeResize="0"/>
          <p:nvPr/>
        </p:nvPicPr>
        <p:blipFill>
          <a:blip r:embed="rId8">
            <a:alphaModFix/>
          </a:blip>
          <a:stretch>
            <a:fillRect/>
          </a:stretch>
        </p:blipFill>
        <p:spPr>
          <a:xfrm>
            <a:off x="5439029" y="3747250"/>
            <a:ext cx="741724" cy="1160100"/>
          </a:xfrm>
          <a:prstGeom prst="rect">
            <a:avLst/>
          </a:prstGeom>
          <a:noFill/>
          <a:ln>
            <a:noFill/>
          </a:ln>
        </p:spPr>
      </p:pic>
      <p:pic>
        <p:nvPicPr>
          <p:cNvPr id="2116" name="Google Shape;2116;p205"/>
          <p:cNvPicPr preferRelativeResize="0"/>
          <p:nvPr/>
        </p:nvPicPr>
        <p:blipFill>
          <a:blip r:embed="rId8">
            <a:alphaModFix/>
          </a:blip>
          <a:stretch>
            <a:fillRect/>
          </a:stretch>
        </p:blipFill>
        <p:spPr>
          <a:xfrm>
            <a:off x="7088189" y="3795907"/>
            <a:ext cx="741724" cy="116010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0" name="Shape 2120"/>
        <p:cNvGrpSpPr/>
        <p:nvPr/>
      </p:nvGrpSpPr>
      <p:grpSpPr>
        <a:xfrm>
          <a:off x="0" y="0"/>
          <a:ext cx="0" cy="0"/>
          <a:chOff x="0" y="0"/>
          <a:chExt cx="0" cy="0"/>
        </a:xfrm>
      </p:grpSpPr>
      <p:pic>
        <p:nvPicPr>
          <p:cNvPr id="2121" name="Google Shape;2121;p206"/>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122" name="Google Shape;2122;p206"/>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123" name="Google Shape;2123;p206"/>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124" name="Google Shape;2124;p206"/>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125" name="Google Shape;2125;p206"/>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126" name="Google Shape;2126;p206"/>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127" name="Google Shape;2127;p206"/>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128" name="Google Shape;2128;p206"/>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129" name="Google Shape;2129;p206"/>
          <p:cNvPicPr preferRelativeResize="0"/>
          <p:nvPr/>
        </p:nvPicPr>
        <p:blipFill>
          <a:blip r:embed="rId9">
            <a:alphaModFix/>
          </a:blip>
          <a:stretch>
            <a:fillRect/>
          </a:stretch>
        </p:blipFill>
        <p:spPr>
          <a:xfrm>
            <a:off x="5518712" y="2377330"/>
            <a:ext cx="641300" cy="969247"/>
          </a:xfrm>
          <a:prstGeom prst="rect">
            <a:avLst/>
          </a:prstGeom>
          <a:noFill/>
          <a:ln>
            <a:noFill/>
          </a:ln>
        </p:spPr>
      </p:pic>
      <p:pic>
        <p:nvPicPr>
          <p:cNvPr id="2130" name="Google Shape;2130;p206"/>
          <p:cNvPicPr preferRelativeResize="0"/>
          <p:nvPr/>
        </p:nvPicPr>
        <p:blipFill>
          <a:blip r:embed="rId8">
            <a:alphaModFix/>
          </a:blip>
          <a:stretch>
            <a:fillRect/>
          </a:stretch>
        </p:blipFill>
        <p:spPr>
          <a:xfrm>
            <a:off x="5439029" y="3747250"/>
            <a:ext cx="741724" cy="1160100"/>
          </a:xfrm>
          <a:prstGeom prst="rect">
            <a:avLst/>
          </a:prstGeom>
          <a:noFill/>
          <a:ln>
            <a:noFill/>
          </a:ln>
        </p:spPr>
      </p:pic>
      <p:pic>
        <p:nvPicPr>
          <p:cNvPr id="2131" name="Google Shape;2131;p206"/>
          <p:cNvPicPr preferRelativeResize="0"/>
          <p:nvPr/>
        </p:nvPicPr>
        <p:blipFill>
          <a:blip r:embed="rId8">
            <a:alphaModFix/>
          </a:blip>
          <a:stretch>
            <a:fillRect/>
          </a:stretch>
        </p:blipFill>
        <p:spPr>
          <a:xfrm>
            <a:off x="7088189" y="3795907"/>
            <a:ext cx="741724" cy="1160100"/>
          </a:xfrm>
          <a:prstGeom prst="rect">
            <a:avLst/>
          </a:prstGeom>
          <a:noFill/>
          <a:ln>
            <a:noFill/>
          </a:ln>
        </p:spPr>
      </p:pic>
      <p:pic>
        <p:nvPicPr>
          <p:cNvPr id="2132" name="Google Shape;2132;p206"/>
          <p:cNvPicPr preferRelativeResize="0"/>
          <p:nvPr/>
        </p:nvPicPr>
        <p:blipFill>
          <a:blip r:embed="rId6">
            <a:alphaModFix/>
          </a:blip>
          <a:stretch>
            <a:fillRect/>
          </a:stretch>
        </p:blipFill>
        <p:spPr>
          <a:xfrm rot="5400000">
            <a:off x="4667053" y="4099150"/>
            <a:ext cx="958576" cy="598000"/>
          </a:xfrm>
          <a:prstGeom prst="rect">
            <a:avLst/>
          </a:prstGeom>
          <a:noFill/>
          <a:ln>
            <a:noFill/>
          </a:ln>
        </p:spPr>
      </p:pic>
      <p:pic>
        <p:nvPicPr>
          <p:cNvPr id="2133" name="Google Shape;2133;p206"/>
          <p:cNvPicPr preferRelativeResize="0"/>
          <p:nvPr/>
        </p:nvPicPr>
        <p:blipFill>
          <a:blip r:embed="rId6">
            <a:alphaModFix/>
          </a:blip>
          <a:stretch>
            <a:fillRect/>
          </a:stretch>
        </p:blipFill>
        <p:spPr>
          <a:xfrm rot="5400000">
            <a:off x="4670612" y="2562950"/>
            <a:ext cx="958576" cy="598000"/>
          </a:xfrm>
          <a:prstGeom prst="rect">
            <a:avLst/>
          </a:prstGeom>
          <a:noFill/>
          <a:ln>
            <a:noFill/>
          </a:ln>
        </p:spPr>
      </p:pic>
      <p:pic>
        <p:nvPicPr>
          <p:cNvPr id="2134" name="Google Shape;2134;p206"/>
          <p:cNvPicPr preferRelativeResize="0"/>
          <p:nvPr/>
        </p:nvPicPr>
        <p:blipFill>
          <a:blip r:embed="rId7">
            <a:alphaModFix/>
          </a:blip>
          <a:stretch>
            <a:fillRect/>
          </a:stretch>
        </p:blipFill>
        <p:spPr>
          <a:xfrm rot="5400000">
            <a:off x="6195997" y="4102050"/>
            <a:ext cx="1022326" cy="641300"/>
          </a:xfrm>
          <a:prstGeom prst="rect">
            <a:avLst/>
          </a:prstGeom>
          <a:noFill/>
          <a:ln>
            <a:noFill/>
          </a:ln>
        </p:spPr>
      </p:pic>
      <p:pic>
        <p:nvPicPr>
          <p:cNvPr id="2135" name="Google Shape;2135;p206"/>
          <p:cNvPicPr preferRelativeResize="0"/>
          <p:nvPr/>
        </p:nvPicPr>
        <p:blipFill>
          <a:blip r:embed="rId7">
            <a:alphaModFix/>
          </a:blip>
          <a:stretch>
            <a:fillRect/>
          </a:stretch>
        </p:blipFill>
        <p:spPr>
          <a:xfrm rot="5400000">
            <a:off x="6195997" y="2581363"/>
            <a:ext cx="1022326" cy="64130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9" name="Shape 2139"/>
        <p:cNvGrpSpPr/>
        <p:nvPr/>
      </p:nvGrpSpPr>
      <p:grpSpPr>
        <a:xfrm>
          <a:off x="0" y="0"/>
          <a:ext cx="0" cy="0"/>
          <a:chOff x="0" y="0"/>
          <a:chExt cx="0" cy="0"/>
        </a:xfrm>
      </p:grpSpPr>
      <p:sp>
        <p:nvSpPr>
          <p:cNvPr id="2140" name="Google Shape;2140;p207"/>
          <p:cNvSpPr txBox="1"/>
          <p:nvPr>
            <p:ph type="title"/>
          </p:nvPr>
        </p:nvSpPr>
        <p:spPr>
          <a:xfrm>
            <a:off x="233200" y="101332"/>
            <a:ext cx="8481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4000"/>
              <a:t>Metaphase!</a:t>
            </a:r>
            <a:endParaRPr b="1" sz="4000"/>
          </a:p>
        </p:txBody>
      </p:sp>
      <p:pic>
        <p:nvPicPr>
          <p:cNvPr id="2141" name="Google Shape;2141;p207"/>
          <p:cNvPicPr preferRelativeResize="0"/>
          <p:nvPr/>
        </p:nvPicPr>
        <p:blipFill>
          <a:blip r:embed="rId3">
            <a:alphaModFix/>
          </a:blip>
          <a:stretch>
            <a:fillRect/>
          </a:stretch>
        </p:blipFill>
        <p:spPr>
          <a:xfrm>
            <a:off x="993056" y="1387088"/>
            <a:ext cx="3406423" cy="2844226"/>
          </a:xfrm>
          <a:prstGeom prst="rect">
            <a:avLst/>
          </a:prstGeom>
          <a:noFill/>
          <a:ln>
            <a:noFill/>
          </a:ln>
        </p:spPr>
      </p:pic>
      <p:sp>
        <p:nvSpPr>
          <p:cNvPr id="2142" name="Google Shape;2142;p207"/>
          <p:cNvSpPr txBox="1"/>
          <p:nvPr/>
        </p:nvSpPr>
        <p:spPr>
          <a:xfrm>
            <a:off x="5108325" y="2347475"/>
            <a:ext cx="667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4800">
              <a:latin typeface="Calibri"/>
              <a:ea typeface="Calibri"/>
              <a:cs typeface="Calibri"/>
              <a:sym typeface="Calibri"/>
            </a:endParaRPr>
          </a:p>
        </p:txBody>
      </p:sp>
      <p:pic>
        <p:nvPicPr>
          <p:cNvPr id="2143" name="Google Shape;2143;p207"/>
          <p:cNvPicPr preferRelativeResize="0"/>
          <p:nvPr/>
        </p:nvPicPr>
        <p:blipFill>
          <a:blip r:embed="rId4">
            <a:alphaModFix/>
          </a:blip>
          <a:stretch>
            <a:fillRect/>
          </a:stretch>
        </p:blipFill>
        <p:spPr>
          <a:xfrm>
            <a:off x="5971031" y="2185300"/>
            <a:ext cx="1200150" cy="1247775"/>
          </a:xfrm>
          <a:prstGeom prst="rect">
            <a:avLst/>
          </a:prstGeom>
          <a:noFill/>
          <a:ln>
            <a:noFill/>
          </a:ln>
        </p:spPr>
      </p:pic>
      <p:sp>
        <p:nvSpPr>
          <p:cNvPr id="2144" name="Google Shape;2144;p207"/>
          <p:cNvSpPr/>
          <p:nvPr/>
        </p:nvSpPr>
        <p:spPr>
          <a:xfrm>
            <a:off x="4690881" y="2438325"/>
            <a:ext cx="1200300" cy="923400"/>
          </a:xfrm>
          <a:prstGeom prst="mathNotEqual">
            <a:avLst>
              <a:gd fmla="val 23520" name="adj1"/>
              <a:gd fmla="val 6600000" name="adj2"/>
              <a:gd fmla="val 11760" name="adj3"/>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145" name="Google Shape;2145;p207"/>
          <p:cNvSpPr txBox="1"/>
          <p:nvPr/>
        </p:nvSpPr>
        <p:spPr>
          <a:xfrm>
            <a:off x="4993996" y="34330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9" name="Shape 2149"/>
        <p:cNvGrpSpPr/>
        <p:nvPr/>
      </p:nvGrpSpPr>
      <p:grpSpPr>
        <a:xfrm>
          <a:off x="0" y="0"/>
          <a:ext cx="0" cy="0"/>
          <a:chOff x="0" y="0"/>
          <a:chExt cx="0" cy="0"/>
        </a:xfrm>
      </p:grpSpPr>
      <p:sp>
        <p:nvSpPr>
          <p:cNvPr id="2150" name="Google Shape;2150;p208"/>
          <p:cNvSpPr txBox="1"/>
          <p:nvPr>
            <p:ph type="title"/>
          </p:nvPr>
        </p:nvSpPr>
        <p:spPr>
          <a:xfrm>
            <a:off x="233200" y="10133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Meiosis metaphase–in 3 Dimensions!</a:t>
            </a:r>
            <a:endParaRPr/>
          </a:p>
        </p:txBody>
      </p:sp>
      <p:pic>
        <p:nvPicPr>
          <p:cNvPr id="2151" name="Google Shape;2151;p208"/>
          <p:cNvPicPr preferRelativeResize="0"/>
          <p:nvPr/>
        </p:nvPicPr>
        <p:blipFill>
          <a:blip r:embed="rId3">
            <a:alphaModFix/>
          </a:blip>
          <a:stretch>
            <a:fillRect/>
          </a:stretch>
        </p:blipFill>
        <p:spPr>
          <a:xfrm>
            <a:off x="704800" y="1260424"/>
            <a:ext cx="4582124" cy="2932549"/>
          </a:xfrm>
          <a:prstGeom prst="rect">
            <a:avLst/>
          </a:prstGeom>
          <a:noFill/>
          <a:ln>
            <a:noFill/>
          </a:ln>
        </p:spPr>
      </p:pic>
      <p:pic>
        <p:nvPicPr>
          <p:cNvPr id="2152" name="Google Shape;2152;p208"/>
          <p:cNvPicPr preferRelativeResize="0"/>
          <p:nvPr/>
        </p:nvPicPr>
        <p:blipFill>
          <a:blip r:embed="rId4">
            <a:alphaModFix/>
          </a:blip>
          <a:stretch>
            <a:fillRect/>
          </a:stretch>
        </p:blipFill>
        <p:spPr>
          <a:xfrm>
            <a:off x="5940225" y="923050"/>
            <a:ext cx="2220325" cy="3878724"/>
          </a:xfrm>
          <a:prstGeom prst="rect">
            <a:avLst/>
          </a:prstGeom>
          <a:noFill/>
          <a:ln>
            <a:noFill/>
          </a:ln>
        </p:spPr>
      </p:pic>
      <p:sp>
        <p:nvSpPr>
          <p:cNvPr id="2153" name="Google Shape;2153;p208"/>
          <p:cNvSpPr txBox="1"/>
          <p:nvPr/>
        </p:nvSpPr>
        <p:spPr>
          <a:xfrm>
            <a:off x="704799" y="4192975"/>
            <a:ext cx="4582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(Reischig, Meiosis (261 36)- Dividing pollen mother cells M I, A I, T I (metaphase I, anaphase I, telophase I) - Lilium plant.jpg)</a:t>
            </a:r>
            <a:endParaRPr sz="900">
              <a:solidFill>
                <a:srgbClr val="A0A0A0"/>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7" name="Shape 2157"/>
        <p:cNvGrpSpPr/>
        <p:nvPr/>
      </p:nvGrpSpPr>
      <p:grpSpPr>
        <a:xfrm>
          <a:off x="0" y="0"/>
          <a:ext cx="0" cy="0"/>
          <a:chOff x="0" y="0"/>
          <a:chExt cx="0" cy="0"/>
        </a:xfrm>
      </p:grpSpPr>
      <p:sp>
        <p:nvSpPr>
          <p:cNvPr id="2158" name="Google Shape;2158;p209"/>
          <p:cNvSpPr txBox="1"/>
          <p:nvPr>
            <p:ph type="title"/>
          </p:nvPr>
        </p:nvSpPr>
        <p:spPr>
          <a:xfrm>
            <a:off x="980250" y="113800"/>
            <a:ext cx="81636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Crossing over!</a:t>
            </a:r>
            <a:endParaRPr sz="3900">
              <a:latin typeface="Calibri"/>
              <a:ea typeface="Calibri"/>
              <a:cs typeface="Calibri"/>
              <a:sym typeface="Calibri"/>
            </a:endParaRPr>
          </a:p>
          <a:p>
            <a:pPr indent="0" lvl="0" marL="0" rtl="0" algn="ctr">
              <a:spcBef>
                <a:spcPts val="0"/>
              </a:spcBef>
              <a:spcAft>
                <a:spcPts val="0"/>
              </a:spcAft>
              <a:buNone/>
            </a:pPr>
            <a:r>
              <a:t/>
            </a:r>
            <a:endParaRPr/>
          </a:p>
        </p:txBody>
      </p:sp>
      <p:pic>
        <p:nvPicPr>
          <p:cNvPr id="2159" name="Google Shape;2159;p209"/>
          <p:cNvPicPr preferRelativeResize="0"/>
          <p:nvPr/>
        </p:nvPicPr>
        <p:blipFill>
          <a:blip r:embed="rId3">
            <a:alphaModFix/>
          </a:blip>
          <a:stretch>
            <a:fillRect/>
          </a:stretch>
        </p:blipFill>
        <p:spPr>
          <a:xfrm>
            <a:off x="3416599" y="749300"/>
            <a:ext cx="3290900" cy="4032825"/>
          </a:xfrm>
          <a:prstGeom prst="rect">
            <a:avLst/>
          </a:prstGeom>
          <a:noFill/>
          <a:ln>
            <a:noFill/>
          </a:ln>
        </p:spPr>
      </p:pic>
      <p:sp>
        <p:nvSpPr>
          <p:cNvPr id="2160" name="Google Shape;2160;p209"/>
          <p:cNvSpPr txBox="1"/>
          <p:nvPr/>
        </p:nvSpPr>
        <p:spPr>
          <a:xfrm>
            <a:off x="336125" y="2171925"/>
            <a:ext cx="28920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900">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4" name="Shape 2164"/>
        <p:cNvGrpSpPr/>
        <p:nvPr/>
      </p:nvGrpSpPr>
      <p:grpSpPr>
        <a:xfrm>
          <a:off x="0" y="0"/>
          <a:ext cx="0" cy="0"/>
          <a:chOff x="0" y="0"/>
          <a:chExt cx="0" cy="0"/>
        </a:xfrm>
      </p:grpSpPr>
      <p:sp>
        <p:nvSpPr>
          <p:cNvPr id="2165" name="Google Shape;2165;p210"/>
          <p:cNvSpPr txBox="1"/>
          <p:nvPr>
            <p:ph type="title"/>
          </p:nvPr>
        </p:nvSpPr>
        <p:spPr>
          <a:xfrm>
            <a:off x="980250" y="153089"/>
            <a:ext cx="78513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t>…or </a:t>
            </a:r>
            <a:r>
              <a:rPr lang="en" sz="3600">
                <a:solidFill>
                  <a:srgbClr val="000000"/>
                </a:solidFill>
                <a:latin typeface="Calibri"/>
                <a:ea typeface="Calibri"/>
                <a:cs typeface="Calibri"/>
                <a:sym typeface="Calibri"/>
              </a:rPr>
              <a:t>THIS?</a:t>
            </a:r>
            <a:endParaRPr sz="3600">
              <a:solidFill>
                <a:srgbClr val="000000"/>
              </a:solidFill>
              <a:latin typeface="Calibri"/>
              <a:ea typeface="Calibri"/>
              <a:cs typeface="Calibri"/>
              <a:sym typeface="Calibri"/>
            </a:endParaRPr>
          </a:p>
          <a:p>
            <a:pPr indent="0" lvl="0" marL="0" rtl="0" algn="l">
              <a:spcBef>
                <a:spcPts val="0"/>
              </a:spcBef>
              <a:spcAft>
                <a:spcPts val="0"/>
              </a:spcAft>
              <a:buNone/>
            </a:pPr>
            <a:r>
              <a:t/>
            </a:r>
            <a:endParaRPr sz="3600"/>
          </a:p>
        </p:txBody>
      </p:sp>
      <p:pic>
        <p:nvPicPr>
          <p:cNvPr id="2166" name="Google Shape;2166;p210"/>
          <p:cNvPicPr preferRelativeResize="0"/>
          <p:nvPr/>
        </p:nvPicPr>
        <p:blipFill>
          <a:blip r:embed="rId3">
            <a:alphaModFix/>
          </a:blip>
          <a:stretch>
            <a:fillRect/>
          </a:stretch>
        </p:blipFill>
        <p:spPr>
          <a:xfrm>
            <a:off x="2062450" y="994325"/>
            <a:ext cx="5686902" cy="3790349"/>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0" name="Shape 2170"/>
        <p:cNvGrpSpPr/>
        <p:nvPr/>
      </p:nvGrpSpPr>
      <p:grpSpPr>
        <a:xfrm>
          <a:off x="0" y="0"/>
          <a:ext cx="0" cy="0"/>
          <a:chOff x="0" y="0"/>
          <a:chExt cx="0" cy="0"/>
        </a:xfrm>
      </p:grpSpPr>
      <p:sp>
        <p:nvSpPr>
          <p:cNvPr id="2171" name="Google Shape;2171;p211"/>
          <p:cNvSpPr txBox="1"/>
          <p:nvPr>
            <p:ph type="title"/>
          </p:nvPr>
        </p:nvSpPr>
        <p:spPr>
          <a:xfrm>
            <a:off x="233200" y="248613"/>
            <a:ext cx="85749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00"/>
              <a:t>Modeling genetic organization during nuclear division…</a:t>
            </a:r>
            <a:endParaRPr b="1" sz="2800"/>
          </a:p>
        </p:txBody>
      </p:sp>
      <p:sp>
        <p:nvSpPr>
          <p:cNvPr id="2172" name="Google Shape;2172;p211"/>
          <p:cNvSpPr txBox="1"/>
          <p:nvPr>
            <p:ph idx="1" type="body"/>
          </p:nvPr>
        </p:nvSpPr>
        <p:spPr>
          <a:xfrm>
            <a:off x="302050" y="1222425"/>
            <a:ext cx="8437200" cy="1094400"/>
          </a:xfrm>
          <a:prstGeom prst="rect">
            <a:avLst/>
          </a:prstGeom>
        </p:spPr>
        <p:txBody>
          <a:bodyPr anchorCtr="0" anchor="t" bIns="91425" lIns="91425" spcFirstLastPara="1" rIns="91425" wrap="square" tIns="91425">
            <a:normAutofit/>
          </a:bodyPr>
          <a:lstStyle/>
          <a:p>
            <a:pPr indent="-381000" lvl="0" marL="457200" rtl="0" algn="l">
              <a:lnSpc>
                <a:spcPct val="100000"/>
              </a:lnSpc>
              <a:spcBef>
                <a:spcPts val="0"/>
              </a:spcBef>
              <a:spcAft>
                <a:spcPts val="0"/>
              </a:spcAft>
              <a:buClr>
                <a:schemeClr val="dk1"/>
              </a:buClr>
              <a:buSzPts val="2400"/>
              <a:buChar char="●"/>
            </a:pPr>
            <a:r>
              <a:rPr lang="en" sz="2400">
                <a:solidFill>
                  <a:schemeClr val="dk1"/>
                </a:solidFill>
              </a:rPr>
              <a:t>Now you try!</a:t>
            </a:r>
            <a:endParaRPr sz="2400">
              <a:solidFill>
                <a:schemeClr val="dk1"/>
              </a:solidFill>
            </a:endParaRPr>
          </a:p>
          <a:p>
            <a:pPr indent="-381000" lvl="0" marL="457200" rtl="0" algn="l">
              <a:lnSpc>
                <a:spcPct val="100000"/>
              </a:lnSpc>
              <a:spcBef>
                <a:spcPts val="0"/>
              </a:spcBef>
              <a:spcAft>
                <a:spcPts val="0"/>
              </a:spcAft>
              <a:buClr>
                <a:schemeClr val="accent1"/>
              </a:buClr>
              <a:buSzPts val="2400"/>
              <a:buChar char="●"/>
            </a:pPr>
            <a:r>
              <a:rPr lang="en" sz="2400">
                <a:solidFill>
                  <a:schemeClr val="accent1"/>
                </a:solidFill>
              </a:rPr>
              <a:t>Model what </a:t>
            </a:r>
            <a:r>
              <a:rPr b="1" lang="en" sz="2400">
                <a:solidFill>
                  <a:schemeClr val="accent1"/>
                </a:solidFill>
              </a:rPr>
              <a:t>YOU</a:t>
            </a:r>
            <a:r>
              <a:rPr lang="en" sz="2400">
                <a:solidFill>
                  <a:schemeClr val="accent1"/>
                </a:solidFill>
              </a:rPr>
              <a:t> need your students to try!</a:t>
            </a:r>
            <a:endParaRPr sz="2400">
              <a:solidFill>
                <a:schemeClr val="accent5"/>
              </a:solidFill>
            </a:endParaRPr>
          </a:p>
        </p:txBody>
      </p:sp>
      <p:pic>
        <p:nvPicPr>
          <p:cNvPr id="2173" name="Google Shape;2173;p211"/>
          <p:cNvPicPr preferRelativeResize="0"/>
          <p:nvPr/>
        </p:nvPicPr>
        <p:blipFill rotWithShape="1">
          <a:blip r:embed="rId3">
            <a:alphaModFix/>
          </a:blip>
          <a:srcRect b="0" l="0" r="0" t="0"/>
          <a:stretch/>
        </p:blipFill>
        <p:spPr>
          <a:xfrm rot="-1205762">
            <a:off x="216202" y="2787676"/>
            <a:ext cx="4250300" cy="1367225"/>
          </a:xfrm>
          <a:prstGeom prst="rect">
            <a:avLst/>
          </a:prstGeom>
          <a:noFill/>
          <a:ln>
            <a:noFill/>
          </a:ln>
        </p:spPr>
      </p:pic>
      <p:pic>
        <p:nvPicPr>
          <p:cNvPr id="2174" name="Google Shape;2174;p211"/>
          <p:cNvPicPr preferRelativeResize="0"/>
          <p:nvPr/>
        </p:nvPicPr>
        <p:blipFill rotWithShape="1">
          <a:blip r:embed="rId4">
            <a:alphaModFix/>
          </a:blip>
          <a:srcRect b="0" l="0" r="0" t="0"/>
          <a:stretch/>
        </p:blipFill>
        <p:spPr>
          <a:xfrm>
            <a:off x="5387349" y="2316827"/>
            <a:ext cx="3243799" cy="2430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