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3.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Lst>
  <p:sldSz cy="5143500" cx="9144000"/>
  <p:notesSz cx="6858000" cy="9144000"/>
  <p:embeddedFontLst>
    <p:embeddedFont>
      <p:font typeface="Google Sans"/>
      <p:regular r:id="rId156"/>
      <p:bold r:id="rId157"/>
      <p:italic r:id="rId158"/>
      <p:boldItalic r:id="rId1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Heather Ry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A0C93AA-F346-445E-A621-BCEF47C37DEB}">
  <a:tblStyle styleId="{FA0C93AA-F346-445E-A621-BCEF47C37DE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9" Type="http://schemas.openxmlformats.org/officeDocument/2006/relationships/slide" Target="slides/slide122.xml"/><Relationship Id="rId128" Type="http://schemas.openxmlformats.org/officeDocument/2006/relationships/slide" Target="slides/slide121.xml"/><Relationship Id="rId127" Type="http://schemas.openxmlformats.org/officeDocument/2006/relationships/slide" Target="slides/slide120.xml"/><Relationship Id="rId126" Type="http://schemas.openxmlformats.org/officeDocument/2006/relationships/slide" Target="slides/slide119.xml"/><Relationship Id="rId26" Type="http://schemas.openxmlformats.org/officeDocument/2006/relationships/slide" Target="slides/slide19.xml"/><Relationship Id="rId121" Type="http://schemas.openxmlformats.org/officeDocument/2006/relationships/slide" Target="slides/slide114.xml"/><Relationship Id="rId25" Type="http://schemas.openxmlformats.org/officeDocument/2006/relationships/slide" Target="slides/slide18.xml"/><Relationship Id="rId120" Type="http://schemas.openxmlformats.org/officeDocument/2006/relationships/slide" Target="slides/slide113.xml"/><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slide" Target="slides/slide118.xml"/><Relationship Id="rId29" Type="http://schemas.openxmlformats.org/officeDocument/2006/relationships/slide" Target="slides/slide22.xml"/><Relationship Id="rId124" Type="http://schemas.openxmlformats.org/officeDocument/2006/relationships/slide" Target="slides/slide117.xml"/><Relationship Id="rId123" Type="http://schemas.openxmlformats.org/officeDocument/2006/relationships/slide" Target="slides/slide116.xml"/><Relationship Id="rId122" Type="http://schemas.openxmlformats.org/officeDocument/2006/relationships/slide" Target="slides/slide115.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5" Type="http://schemas.openxmlformats.org/officeDocument/2006/relationships/slide" Target="slides/slide8.xml"/><Relationship Id="rId110" Type="http://schemas.openxmlformats.org/officeDocument/2006/relationships/slide" Target="slides/slide103.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slide" Target="slides/slide107.xml"/><Relationship Id="rId18" Type="http://schemas.openxmlformats.org/officeDocument/2006/relationships/slide" Target="slides/slide11.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150" Type="http://schemas.openxmlformats.org/officeDocument/2006/relationships/slide" Target="slides/slide143.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2.xml"/><Relationship Id="rId4" Type="http://schemas.openxmlformats.org/officeDocument/2006/relationships/tableStyles" Target="tableStyles.xml"/><Relationship Id="rId148" Type="http://schemas.openxmlformats.org/officeDocument/2006/relationships/slide" Target="slides/slide141.xml"/><Relationship Id="rId9" Type="http://schemas.openxmlformats.org/officeDocument/2006/relationships/slide" Target="slides/slide2.xml"/><Relationship Id="rId143" Type="http://schemas.openxmlformats.org/officeDocument/2006/relationships/slide" Target="slides/slide136.xml"/><Relationship Id="rId142" Type="http://schemas.openxmlformats.org/officeDocument/2006/relationships/slide" Target="slides/slide135.xml"/><Relationship Id="rId141" Type="http://schemas.openxmlformats.org/officeDocument/2006/relationships/slide" Target="slides/slide134.xml"/><Relationship Id="rId140" Type="http://schemas.openxmlformats.org/officeDocument/2006/relationships/slide" Target="slides/slide133.xml"/><Relationship Id="rId5" Type="http://schemas.openxmlformats.org/officeDocument/2006/relationships/commentAuthors" Target="commentAuthors.xml"/><Relationship Id="rId147" Type="http://schemas.openxmlformats.org/officeDocument/2006/relationships/slide" Target="slides/slide140.xml"/><Relationship Id="rId6" Type="http://schemas.openxmlformats.org/officeDocument/2006/relationships/slideMaster" Target="slideMasters/slideMaster1.xml"/><Relationship Id="rId146" Type="http://schemas.openxmlformats.org/officeDocument/2006/relationships/slide" Target="slides/slide139.xml"/><Relationship Id="rId7" Type="http://schemas.openxmlformats.org/officeDocument/2006/relationships/notesMaster" Target="notesMasters/notesMaster1.xml"/><Relationship Id="rId145" Type="http://schemas.openxmlformats.org/officeDocument/2006/relationships/slide" Target="slides/slide138.xml"/><Relationship Id="rId8" Type="http://schemas.openxmlformats.org/officeDocument/2006/relationships/slide" Target="slides/slide1.xml"/><Relationship Id="rId144" Type="http://schemas.openxmlformats.org/officeDocument/2006/relationships/slide" Target="slides/slide137.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9" Type="http://schemas.openxmlformats.org/officeDocument/2006/relationships/slide" Target="slides/slide132.xml"/><Relationship Id="rId138" Type="http://schemas.openxmlformats.org/officeDocument/2006/relationships/slide" Target="slides/slide131.xml"/><Relationship Id="rId137" Type="http://schemas.openxmlformats.org/officeDocument/2006/relationships/slide" Target="slides/slide130.xml"/><Relationship Id="rId132" Type="http://schemas.openxmlformats.org/officeDocument/2006/relationships/slide" Target="slides/slide125.xml"/><Relationship Id="rId131" Type="http://schemas.openxmlformats.org/officeDocument/2006/relationships/slide" Target="slides/slide124.xml"/><Relationship Id="rId130" Type="http://schemas.openxmlformats.org/officeDocument/2006/relationships/slide" Target="slides/slide123.xml"/><Relationship Id="rId136" Type="http://schemas.openxmlformats.org/officeDocument/2006/relationships/slide" Target="slides/slide129.xml"/><Relationship Id="rId135" Type="http://schemas.openxmlformats.org/officeDocument/2006/relationships/slide" Target="slides/slide128.xml"/><Relationship Id="rId134" Type="http://schemas.openxmlformats.org/officeDocument/2006/relationships/slide" Target="slides/slide127.xml"/><Relationship Id="rId133" Type="http://schemas.openxmlformats.org/officeDocument/2006/relationships/slide" Target="slides/slide126.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159" Type="http://schemas.openxmlformats.org/officeDocument/2006/relationships/font" Target="fonts/GoogleSans-boldItalic.fntdata"/><Relationship Id="rId59" Type="http://schemas.openxmlformats.org/officeDocument/2006/relationships/slide" Target="slides/slide52.xml"/><Relationship Id="rId154" Type="http://schemas.openxmlformats.org/officeDocument/2006/relationships/slide" Target="slides/slide147.xml"/><Relationship Id="rId58" Type="http://schemas.openxmlformats.org/officeDocument/2006/relationships/slide" Target="slides/slide51.xml"/><Relationship Id="rId153" Type="http://schemas.openxmlformats.org/officeDocument/2006/relationships/slide" Target="slides/slide146.xml"/><Relationship Id="rId152" Type="http://schemas.openxmlformats.org/officeDocument/2006/relationships/slide" Target="slides/slide145.xml"/><Relationship Id="rId151" Type="http://schemas.openxmlformats.org/officeDocument/2006/relationships/slide" Target="slides/slide144.xml"/><Relationship Id="rId158" Type="http://schemas.openxmlformats.org/officeDocument/2006/relationships/font" Target="fonts/GoogleSans-italic.fntdata"/><Relationship Id="rId157" Type="http://schemas.openxmlformats.org/officeDocument/2006/relationships/font" Target="fonts/GoogleSans-bold.fntdata"/><Relationship Id="rId156" Type="http://schemas.openxmlformats.org/officeDocument/2006/relationships/font" Target="fonts/GoogleSans-regular.fntdata"/><Relationship Id="rId155" Type="http://schemas.openxmlformats.org/officeDocument/2006/relationships/slide" Target="slides/slide148.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16T17:15:35.480">
    <p:pos x="6000" y="0"/>
    <p:text>Reflection</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6-16T17:44:11.503">
    <p:pos x="6000" y="0"/>
    <p:text>@tim.herman@3dmoleculardesigns.com Here is where you can put your picture.</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6-16T17:46:26.097">
    <p:pos x="6000" y="0"/>
    <p:text>@markhoelzer85@gmail.com @mark.hoelzer@3dmoleculardesigns.com I could use a slide for your Blood Typing Session (4:30 Wednesday) I'll use it to promote the session on Monday &amp; Tuesday...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8:00 	Heather Welcome</a:t>
            </a:r>
            <a:endParaRPr/>
          </a:p>
          <a:p>
            <a:pPr indent="0" lvl="0" marL="0" rtl="0" algn="l">
              <a:lnSpc>
                <a:spcPct val="100000"/>
              </a:lnSpc>
              <a:spcBef>
                <a:spcPts val="0"/>
              </a:spcBef>
              <a:spcAft>
                <a:spcPts val="0"/>
              </a:spcAft>
              <a:buSzPts val="1400"/>
              <a:buNone/>
            </a:pPr>
            <a:r>
              <a:rPr lang="en"/>
              <a:t>		Best weeks of the year</a:t>
            </a:r>
            <a:endParaRPr/>
          </a:p>
          <a:p>
            <a:pPr indent="0" lvl="0" marL="0" rtl="0" algn="l">
              <a:lnSpc>
                <a:spcPct val="100000"/>
              </a:lnSpc>
              <a:spcBef>
                <a:spcPts val="0"/>
              </a:spcBef>
              <a:spcAft>
                <a:spcPts val="0"/>
              </a:spcAft>
              <a:buSzPts val="1400"/>
              <a:buNone/>
            </a:pPr>
            <a:r>
              <a:rPr lang="en"/>
              <a:t>		WE2 Model</a:t>
            </a:r>
            <a:endParaRPr/>
          </a:p>
          <a:p>
            <a:pPr indent="0" lvl="0" marL="0" rtl="0" algn="l">
              <a:lnSpc>
                <a:spcPct val="100000"/>
              </a:lnSpc>
              <a:spcBef>
                <a:spcPts val="0"/>
              </a:spcBef>
              <a:spcAft>
                <a:spcPts val="0"/>
              </a:spcAft>
              <a:buSzPts val="1400"/>
              <a:buNone/>
            </a:pPr>
            <a:r>
              <a:rPr lang="en"/>
              <a:t>8:05 	Tim Welcome</a:t>
            </a:r>
            <a:endParaRPr/>
          </a:p>
          <a:p>
            <a:pPr indent="0" lvl="0" marL="0" rtl="0" algn="l">
              <a:lnSpc>
                <a:spcPct val="100000"/>
              </a:lnSpc>
              <a:spcBef>
                <a:spcPts val="0"/>
              </a:spcBef>
              <a:spcAft>
                <a:spcPts val="0"/>
              </a:spcAft>
              <a:buSzPts val="1400"/>
              <a:buNone/>
            </a:pPr>
            <a:r>
              <a:rPr lang="en"/>
              <a:t>8:10	Tina Welcome</a:t>
            </a:r>
            <a:endParaRPr/>
          </a:p>
          <a:p>
            <a:pPr indent="0" lvl="0" marL="0" rtl="0" algn="l">
              <a:lnSpc>
                <a:spcPct val="100000"/>
              </a:lnSpc>
              <a:spcBef>
                <a:spcPts val="0"/>
              </a:spcBef>
              <a:spcAft>
                <a:spcPts val="0"/>
              </a:spcAft>
              <a:buSzPts val="1400"/>
              <a:buNone/>
            </a:pPr>
            <a:r>
              <a:rPr lang="en"/>
              <a:t>8:15 	Introductions - Heather</a:t>
            </a:r>
            <a:endParaRPr/>
          </a:p>
          <a:p>
            <a:pPr indent="0" lvl="0" marL="0" rtl="0" algn="l">
              <a:lnSpc>
                <a:spcPct val="100000"/>
              </a:lnSpc>
              <a:spcBef>
                <a:spcPts val="0"/>
              </a:spcBef>
              <a:spcAft>
                <a:spcPts val="0"/>
              </a:spcAft>
              <a:buSzPts val="1400"/>
              <a:buNone/>
            </a:pPr>
            <a:r>
              <a:rPr lang="en"/>
              <a:t>	Instructor Bios via email - Tim, Keri, Heather &amp; Mark</a:t>
            </a:r>
            <a:endParaRPr/>
          </a:p>
          <a:p>
            <a:pPr indent="0" lvl="0" marL="0" rtl="0" algn="l">
              <a:lnSpc>
                <a:spcPct val="100000"/>
              </a:lnSpc>
              <a:spcBef>
                <a:spcPts val="0"/>
              </a:spcBef>
              <a:spcAft>
                <a:spcPts val="0"/>
              </a:spcAft>
              <a:buSzPts val="1400"/>
              <a:buNone/>
            </a:pPr>
            <a:r>
              <a:rPr lang="en"/>
              <a:t>	Evaluators</a:t>
            </a:r>
            <a:endParaRPr/>
          </a:p>
          <a:p>
            <a:pPr indent="0" lvl="0" marL="0" rtl="0" algn="l">
              <a:lnSpc>
                <a:spcPct val="100000"/>
              </a:lnSpc>
              <a:spcBef>
                <a:spcPts val="0"/>
              </a:spcBef>
              <a:spcAft>
                <a:spcPts val="0"/>
              </a:spcAft>
              <a:buSzPts val="1400"/>
              <a:buNone/>
            </a:pPr>
            <a:r>
              <a:rPr lang="en"/>
              <a:t>	Facilitators</a:t>
            </a:r>
            <a:endParaRPr/>
          </a:p>
          <a:p>
            <a:pPr indent="0" lvl="0" marL="0" rtl="0" algn="l">
              <a:lnSpc>
                <a:spcPct val="100000"/>
              </a:lnSpc>
              <a:spcBef>
                <a:spcPts val="0"/>
              </a:spcBef>
              <a:spcAft>
                <a:spcPts val="0"/>
              </a:spcAft>
              <a:buSzPts val="1400"/>
              <a:buNone/>
            </a:pPr>
            <a:r>
              <a:rPr lang="en"/>
              <a:t>	Participants - Josh</a:t>
            </a:r>
            <a:endParaRPr/>
          </a:p>
          <a:p>
            <a:pPr indent="0" lvl="0" marL="0" rtl="0" algn="l">
              <a:lnSpc>
                <a:spcPct val="100000"/>
              </a:lnSpc>
              <a:spcBef>
                <a:spcPts val="0"/>
              </a:spcBef>
              <a:spcAft>
                <a:spcPts val="0"/>
              </a:spcAft>
              <a:buSzPts val="1400"/>
              <a:buNone/>
            </a:pPr>
            <a:r>
              <a:rPr lang="en"/>
              <a:t>8:45 Course Logistics - Heather</a:t>
            </a:r>
            <a:endParaRPr/>
          </a:p>
          <a:p>
            <a:pPr indent="0" lvl="0" marL="0" rtl="0" algn="l">
              <a:lnSpc>
                <a:spcPct val="100000"/>
              </a:lnSpc>
              <a:spcBef>
                <a:spcPts val="0"/>
              </a:spcBef>
              <a:spcAft>
                <a:spcPts val="0"/>
              </a:spcAft>
              <a:buSzPts val="1400"/>
              <a:buNone/>
            </a:pPr>
            <a:r>
              <a:rPr lang="en"/>
              <a:t>	Schedule - breaks</a:t>
            </a:r>
            <a:endParaRPr/>
          </a:p>
          <a:p>
            <a:pPr indent="0" lvl="0" marL="0" rtl="0" algn="l">
              <a:lnSpc>
                <a:spcPct val="100000"/>
              </a:lnSpc>
              <a:spcBef>
                <a:spcPts val="0"/>
              </a:spcBef>
              <a:spcAft>
                <a:spcPts val="0"/>
              </a:spcAft>
              <a:buSzPts val="1400"/>
              <a:buNone/>
            </a:pPr>
            <a:r>
              <a:rPr lang="en"/>
              <a:t>	Website</a:t>
            </a:r>
            <a:endParaRPr/>
          </a:p>
          <a:p>
            <a:pPr indent="0" lvl="0" marL="0" rtl="0" algn="l">
              <a:lnSpc>
                <a:spcPct val="100000"/>
              </a:lnSpc>
              <a:spcBef>
                <a:spcPts val="0"/>
              </a:spcBef>
              <a:spcAft>
                <a:spcPts val="0"/>
              </a:spcAft>
              <a:buSzPts val="1400"/>
              <a:buNone/>
            </a:pPr>
            <a:r>
              <a:rPr lang="en"/>
              <a:t>	3DMD Staff</a:t>
            </a:r>
            <a:endParaRPr/>
          </a:p>
          <a:p>
            <a:pPr indent="0" lvl="0" marL="0" rtl="0" algn="l">
              <a:lnSpc>
                <a:spcPct val="100000"/>
              </a:lnSpc>
              <a:spcBef>
                <a:spcPts val="0"/>
              </a:spcBef>
              <a:spcAft>
                <a:spcPts val="0"/>
              </a:spcAft>
              <a:buSzPts val="1400"/>
              <a:buNone/>
            </a:pPr>
            <a:r>
              <a:rPr lang="en"/>
              <a:t>	Building</a:t>
            </a:r>
            <a:endParaRPr/>
          </a:p>
          <a:p>
            <a:pPr indent="0" lvl="0" marL="0" rtl="0" algn="l">
              <a:lnSpc>
                <a:spcPct val="100000"/>
              </a:lnSpc>
              <a:spcBef>
                <a:spcPts val="0"/>
              </a:spcBef>
              <a:spcAft>
                <a:spcPts val="0"/>
              </a:spcAft>
              <a:buSzPts val="1400"/>
              <a:buNone/>
            </a:pPr>
            <a:r>
              <a:rPr lang="en"/>
              <a:t>	Lunches</a:t>
            </a:r>
            <a:endParaRPr/>
          </a:p>
          <a:p>
            <a:pPr indent="0" lvl="0" marL="0" rtl="0" algn="l">
              <a:lnSpc>
                <a:spcPct val="100000"/>
              </a:lnSpc>
              <a:spcBef>
                <a:spcPts val="0"/>
              </a:spcBef>
              <a:spcAft>
                <a:spcPts val="0"/>
              </a:spcAft>
              <a:buSzPts val="1400"/>
              <a:buNone/>
            </a:pPr>
            <a:r>
              <a:rPr lang="en"/>
              <a:t>	Mug Exchange</a:t>
            </a:r>
            <a:endParaRPr/>
          </a:p>
          <a:p>
            <a:pPr indent="0" lvl="0" marL="0" rtl="0" algn="l">
              <a:lnSpc>
                <a:spcPct val="100000"/>
              </a:lnSpc>
              <a:spcBef>
                <a:spcPts val="0"/>
              </a:spcBef>
              <a:spcAft>
                <a:spcPts val="0"/>
              </a:spcAft>
              <a:buSzPts val="1400"/>
              <a:buNone/>
            </a:pPr>
            <a:r>
              <a:rPr lang="en"/>
              <a:t>8:55 Group Norms - Josh</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1337e93e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f1337e93e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ee267398c8_2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ee267398c8_2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g3f1337e93e6_0_7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g3f1337e93e6_0_7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g3f1337e93e6_0_7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2" name="Google Shape;1232;g3f1337e93e6_0_7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g3f1337e93e6_0_7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2" name="Google Shape;1242;g3f1337e93e6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g3f1337e93e6_0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6" name="Google Shape;1256;g3f1337e93e6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3f1337e93e6_0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5" name="Google Shape;1265;g3f1337e93e6_0_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g3f1337e93e6_0_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0" name="Google Shape;1270;g3f1337e93e6_0_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3f1337e93e6_0_7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8" name="Google Shape;1278;g3f1337e93e6_0_7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g3f1337e93e6_0_8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6" name="Google Shape;1286;g3f1337e93e6_0_8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g3f1337e93e6_0_8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0" name="Google Shape;1310;g3f1337e93e6_0_8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1337e93e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f1337e93e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g3f1337e93e6_0_8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0" name="Google Shape;1320;g3f1337e93e6_0_8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g3f1337e93e6_0_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6" name="Google Shape;1326;g3f1337e93e6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g3f1337e93e6_0_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6" name="Google Shape;1336;g3f1337e93e6_0_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3f1337e93e6_0_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2" name="Google Shape;1342;g3f1337e93e6_0_8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g3f1337e93e6_0_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8" name="Google Shape;1348;g3f1337e93e6_0_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3f1337e93e6_0_8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3f1337e93e6_0_8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g3ec29377136_0_1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0" name="Google Shape;1360;g3ec29377136_0_1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2" name="Shape 1362"/>
        <p:cNvGrpSpPr/>
        <p:nvPr/>
      </p:nvGrpSpPr>
      <p:grpSpPr>
        <a:xfrm>
          <a:off x="0" y="0"/>
          <a:ext cx="0" cy="0"/>
          <a:chOff x="0" y="0"/>
          <a:chExt cx="0" cy="0"/>
        </a:xfrm>
      </p:grpSpPr>
      <p:sp>
        <p:nvSpPr>
          <p:cNvPr id="1363" name="Google Shape;1363;g3f137195893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4" name="Google Shape;1364;g3f137195893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g3f137195893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0" name="Google Shape;1370;g3f137195893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g3f137195893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7" name="Google Shape;1377;g3f137195893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ef26809c8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ef26809c8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g3f137195893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2" name="Google Shape;1382;g3f137195893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g3edcf20edc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8" name="Google Shape;1388;g3edcf20ed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3f137195893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3f137195893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3" name="Shape 1403"/>
        <p:cNvGrpSpPr/>
        <p:nvPr/>
      </p:nvGrpSpPr>
      <p:grpSpPr>
        <a:xfrm>
          <a:off x="0" y="0"/>
          <a:ext cx="0" cy="0"/>
          <a:chOff x="0" y="0"/>
          <a:chExt cx="0" cy="0"/>
        </a:xfrm>
      </p:grpSpPr>
      <p:sp>
        <p:nvSpPr>
          <p:cNvPr id="1404" name="Google Shape;1404;g3f137195893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5" name="Google Shape;1405;g3f137195893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g3f137195893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1" name="Google Shape;1411;g3f137195893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g3edcf20edc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9" name="Google Shape;1419;g3edcf20edc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g3f137195893_1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8" name="Google Shape;1428;g3f137195893_1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g3f137195893_1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4" name="Google Shape;1434;g3f137195893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g3f137195893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2" name="Google Shape;1442;g3f137195893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g3f226ad1369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0" name="Google Shape;1450;g3f226ad1369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1337e93e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f1337e93e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g3f137195893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8" name="Google Shape;1458;g3f137195893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3f137195893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5" name="Google Shape;1465;g3f137195893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0" name="Shape 1470"/>
        <p:cNvGrpSpPr/>
        <p:nvPr/>
      </p:nvGrpSpPr>
      <p:grpSpPr>
        <a:xfrm>
          <a:off x="0" y="0"/>
          <a:ext cx="0" cy="0"/>
          <a:chOff x="0" y="0"/>
          <a:chExt cx="0" cy="0"/>
        </a:xfrm>
      </p:grpSpPr>
      <p:sp>
        <p:nvSpPr>
          <p:cNvPr id="1471" name="Google Shape;1471;g3f137195893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2" name="Google Shape;1472;g3f137195893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g3f1337e93e6_0_9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9" name="Google Shape;1479;g3f1337e93e6_0_9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3f13719589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3" name="Google Shape;1483;g3f13719589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6" name="Shape 1486"/>
        <p:cNvGrpSpPr/>
        <p:nvPr/>
      </p:nvGrpSpPr>
      <p:grpSpPr>
        <a:xfrm>
          <a:off x="0" y="0"/>
          <a:ext cx="0" cy="0"/>
          <a:chOff x="0" y="0"/>
          <a:chExt cx="0" cy="0"/>
        </a:xfrm>
      </p:grpSpPr>
      <p:sp>
        <p:nvSpPr>
          <p:cNvPr id="1487" name="Google Shape;1487;g3ec29377136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8" name="Google Shape;1488;g3ec29377136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g3f1337e93e6_0_9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3" name="Google Shape;1493;g3f1337e93e6_0_9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g3f1337e93e6_0_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0" name="Google Shape;1500;g3f1337e93e6_0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6" name="Shape 1506"/>
        <p:cNvGrpSpPr/>
        <p:nvPr/>
      </p:nvGrpSpPr>
      <p:grpSpPr>
        <a:xfrm>
          <a:off x="0" y="0"/>
          <a:ext cx="0" cy="0"/>
          <a:chOff x="0" y="0"/>
          <a:chExt cx="0" cy="0"/>
        </a:xfrm>
      </p:grpSpPr>
      <p:sp>
        <p:nvSpPr>
          <p:cNvPr id="1507" name="Google Shape;1507;g3ec29377136_0_2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8" name="Google Shape;1508;g3ec29377136_0_2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g3ec32055356_5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2" name="Google Shape;1512;g3ec32055356_5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ee267398c8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ee267398c8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4" name="Shape 1514"/>
        <p:cNvGrpSpPr/>
        <p:nvPr/>
      </p:nvGrpSpPr>
      <p:grpSpPr>
        <a:xfrm>
          <a:off x="0" y="0"/>
          <a:ext cx="0" cy="0"/>
          <a:chOff x="0" y="0"/>
          <a:chExt cx="0" cy="0"/>
        </a:xfrm>
      </p:grpSpPr>
      <p:sp>
        <p:nvSpPr>
          <p:cNvPr id="1515" name="Google Shape;1515;g3ec32055356_5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6" name="Google Shape;1516;g3ec32055356_5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g3ec32055356_5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2" name="Google Shape;1522;g3ec32055356_5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4" name="Shape 1524"/>
        <p:cNvGrpSpPr/>
        <p:nvPr/>
      </p:nvGrpSpPr>
      <p:grpSpPr>
        <a:xfrm>
          <a:off x="0" y="0"/>
          <a:ext cx="0" cy="0"/>
          <a:chOff x="0" y="0"/>
          <a:chExt cx="0" cy="0"/>
        </a:xfrm>
      </p:grpSpPr>
      <p:sp>
        <p:nvSpPr>
          <p:cNvPr id="1525" name="Google Shape;1525;g3ec32055356_5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6" name="Google Shape;1526;g3ec32055356_5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g3ec32055356_5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7" name="Google Shape;1537;g3ec32055356_5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3edfa4992c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3edfa4992c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3ef26809c82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3ef26809c82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2" name="Shape 1552"/>
        <p:cNvGrpSpPr/>
        <p:nvPr/>
      </p:nvGrpSpPr>
      <p:grpSpPr>
        <a:xfrm>
          <a:off x="0" y="0"/>
          <a:ext cx="0" cy="0"/>
          <a:chOff x="0" y="0"/>
          <a:chExt cx="0" cy="0"/>
        </a:xfrm>
      </p:grpSpPr>
      <p:sp>
        <p:nvSpPr>
          <p:cNvPr id="1553" name="Google Shape;1553;g3edfa4992c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4" name="Google Shape;1554;g3edfa4992c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g3edefd69b4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0" name="Google Shape;1560;g3edefd69b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g3ec32055356_5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9" name="Google Shape;1569;g3ec32055356_5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ee267398c8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ee267398c8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f1337e93e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f1337e93e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f1337e93e6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f1337e93e6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e267398c8_6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e267398c8_6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1337e93e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f1337e93e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dfa4992c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dfa4992c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f1337e93e6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f1337e93e6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1337e93e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f1337e93e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1337e93e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1337e93e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1337e93e6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1337e93e6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figure is fundamentally ironic.  An anachronism, actually.  Because bacteria have “PAMPs” and Tim never will….</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1337e93e6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1337e93e6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figure is fundamentally ironic.  An anachronism, actually.  Because bacteria have “PAMPs” and Tim never will….</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f1337e93e6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f1337e93e6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1337e93e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f1337e93e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f1337e93e6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f1337e93e6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f1337e93e6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f1337e93e6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1337e93e6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f1337e93e6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ef26809c8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ef26809c8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f1337e93e6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f1337e93e6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f1337e93e6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f1337e93e6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f1337e93e6_0_97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f1337e93e6_0_97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f1337e93e6_0_98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f1337e93e6_0_98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1337e93e6_0_98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f1337e93e6_0_986: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462" name="Google Shape;462;g3f1337e93e6_0_986: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f1337e93e6_0_99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f1337e93e6_0_99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f1337e93e6_0_101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3f1337e93e6_0_1010: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488" name="Google Shape;488;g3f1337e93e6_0_1010: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1337e93e6_0_101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3f1337e93e6_0_1018: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497" name="Google Shape;497;g3f1337e93e6_0_1018: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f1337e93e6_0_102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f1337e93e6_0_1027: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507" name="Google Shape;507;g3f1337e93e6_0_1027: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f1337e93e6_0_103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f1337e93e6_0_103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ec5bd570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ec5bd570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f1337e93e6_0_104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f1337e93e6_0_104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f1337e93e6_0_104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f1337e93e6_0_104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f1337e93e6_0_105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f1337e93e6_0_105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f1919e7e4c_0_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f1919e7e4c_0_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f1337e93e6_0_106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f1337e93e6_0_106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f1337e93e6_0_107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3f1337e93e6_0_1072: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566" name="Google Shape;566;g3f1337e93e6_0_1072: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f1337e93e6_0_108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3f1337e93e6_0_1083: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578" name="Google Shape;578;g3f1337e93e6_0_1083: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1337e93e6_0_109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f1337e93e6_0_109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f1337e93e6_0_109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f1337e93e6_0_109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f1337e93e6_0_110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3f1337e93e6_0_1106: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604" name="Google Shape;604;g3f1337e93e6_0_1106: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ef0e5e57d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ef0e5e57d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f1337e93e6_0_111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f1337e93e6_0_111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f1337e93e6_0_112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f1337e93e6_0_112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f1337e93e6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f1337e93e6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ec29377136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ec29377136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ec29377136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ec29377136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f1337e93e6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3f1337e93e6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f1337e93e6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f1337e93e6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f1337e93e6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3f1337e93e6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3f1337e93e6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3f1337e93e6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3f1337e93e6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3f1337e93e6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f26809c82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ef26809c82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f1337e93e6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3f1337e93e6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f1337e93e6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3f1337e93e6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f1337e93e6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3f1337e93e6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f1337e93e6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f1337e93e6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f1337e93e6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3f1337e93e6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f1337e93e6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f1337e93e6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f1337e93e6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g3f1337e93e6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6" name="Google Shape;746;g3f1337e93e6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3f1337e93e6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4" name="Google Shape;764;g3f1337e93e6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ee267398c8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3ee267398c8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f1337e93e6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3f1337e93e6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ec29377136_0_2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ec29377136_0_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f1337e93e6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3f1337e93e6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ec29377136_0_10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0" name="Google Shape;790;g3ec29377136_0_10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3ec29377136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3ec29377136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edfa4992c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3edfa4992c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3ec2937713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3ec2937713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3ec29377136_0_1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3ec29377136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f1337e93e6_0_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f1337e93e6_0_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f1337e93e6_0_9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3f1337e93e6_0_9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ec29377136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ec29377136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3f1337e93e6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6" name="Google Shape;836;g3f1337e93e6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1337e93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1337e93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3f1337e93e6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3f1337e93e6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f1337e93e6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f1337e93e6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g3f1337e93e6_0_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9" name="Google Shape;859;g3f1337e93e6_0_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3f1337e93e6_0_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3f1337e93e6_0_4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3f1337e93e6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3f1337e93e6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3f1337e93e6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0" name="Google Shape;890;g3f1337e93e6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dk1"/>
                </a:solidFill>
              </a:rPr>
              <a:t>1:https://www.pearson.com/channels/genetics/study-guides/genetic-linkage-and-mapping-in-eukaryotes-6</a:t>
            </a:r>
            <a:endParaRPr sz="800">
              <a:solidFill>
                <a:schemeClr val="dk1"/>
              </a:solidFill>
            </a:endParaRPr>
          </a:p>
          <a:p>
            <a:pPr indent="0" lvl="0" marL="0" rtl="0" algn="l">
              <a:spcBef>
                <a:spcPts val="0"/>
              </a:spcBef>
              <a:spcAft>
                <a:spcPts val="0"/>
              </a:spcAft>
              <a:buNone/>
            </a:pPr>
            <a:r>
              <a:rPr lang="en" sz="800">
                <a:solidFill>
                  <a:schemeClr val="dk1"/>
                </a:solidFill>
              </a:rPr>
              <a:t>2. https://www.khanacademy.org/test-prep/mcat/biological-sciences-practice/x04f6bc56:mcat-bio-biochem-foundation-1-passages/e/genetic-recombination-and-conditional-knockouts</a:t>
            </a:r>
            <a:endParaRPr sz="800">
              <a:solidFill>
                <a:schemeClr val="dk1"/>
              </a:solidFill>
            </a:endParaRPr>
          </a:p>
          <a:p>
            <a:pPr indent="0" lvl="0" marL="0" rtl="0" algn="l">
              <a:spcBef>
                <a:spcPts val="0"/>
              </a:spcBef>
              <a:spcAft>
                <a:spcPts val="0"/>
              </a:spcAft>
              <a:buClr>
                <a:schemeClr val="dk1"/>
              </a:buClr>
              <a:buSzPts val="1100"/>
              <a:buFont typeface="Arial"/>
              <a:buNone/>
            </a:pPr>
            <a:r>
              <a:rPr lang="en" sz="800">
                <a:solidFill>
                  <a:schemeClr val="dk1"/>
                </a:solidFill>
              </a:rPr>
              <a:t>3.  https://iotasciences.com/applications/crispr-cas9/</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3ef26809c8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 name="Google Shape;902;g3ef26809c8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3f1337e93e6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2" name="Google Shape;912;g3f1337e93e6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3f1337e93e6_0_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3f1337e93e6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f1337e93e6_0_5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3f1337e93e6_0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f1337e93e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f1337e93e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g3f1337e93e6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4" name="Google Shape;944;g3f1337e93e6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3f1337e93e6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8" name="Google Shape;978;g3f1337e93e6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3f1337e93e6_0_5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3f1337e93e6_0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3f1337e93e6_0_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8" name="Google Shape;1038;g3f1337e93e6_0_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f1337e93e6_0_6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3f1337e93e6_0_6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3ef26809c8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9" name="Google Shape;1099;g3ef26809c8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g3f1337e93e6_0_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6" name="Google Shape;1106;g3f1337e93e6_0_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CDR = complementary determining region (CDR)</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f1337e93e6_0_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3f1337e93e6_0_6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3f1337e93e6_0_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3f1337e93e6_0_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g3f1337e93e6_0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6" name="Google Shape;1186;g3f1337e93e6_0_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 name="Shape 9"/>
        <p:cNvGrpSpPr/>
        <p:nvPr/>
      </p:nvGrpSpPr>
      <p:grpSpPr>
        <a:xfrm>
          <a:off x="0" y="0"/>
          <a:ext cx="0" cy="0"/>
          <a:chOff x="0" y="0"/>
          <a:chExt cx="0" cy="0"/>
        </a:xfrm>
      </p:grpSpPr>
      <p:pic>
        <p:nvPicPr>
          <p:cNvPr descr="A picture containing map&#10;&#10;Description automatically generated" id="10" name="Google Shape;10;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0" name="Shape 50"/>
        <p:cNvGrpSpPr/>
        <p:nvPr/>
      </p:nvGrpSpPr>
      <p:grpSpPr>
        <a:xfrm>
          <a:off x="0" y="0"/>
          <a:ext cx="0" cy="0"/>
          <a:chOff x="0" y="0"/>
          <a:chExt cx="0" cy="0"/>
        </a:xfrm>
      </p:grpSpPr>
      <p:sp>
        <p:nvSpPr>
          <p:cNvPr id="51" name="Google Shape;51;p1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2" name="Google Shape;52;p1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53" name="Google Shape;53;p1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8" name="Google Shape;58;p1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 name="Google Shape;59;p1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1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3" name="Google Shape;63;p1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4" name="Google Shape;64;p1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8" name="Google Shape;68;p1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9" name="Google Shape;69;p1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7"/>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0" name="Google Shape;80;p17"/>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8"/>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4" name="Google Shape;84;p1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 name="Google Shape;87;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 name="Google Shape;89;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1" name="Shape 91"/>
        <p:cNvGrpSpPr/>
        <p:nvPr/>
      </p:nvGrpSpPr>
      <p:grpSpPr>
        <a:xfrm>
          <a:off x="0" y="0"/>
          <a:ext cx="0" cy="0"/>
          <a:chOff x="0" y="0"/>
          <a:chExt cx="0" cy="0"/>
        </a:xfrm>
      </p:grpSpPr>
      <p:sp>
        <p:nvSpPr>
          <p:cNvPr id="92" name="Google Shape;92;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4" name="Google Shape;94;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 name="Google Shape;13;p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 name="Google Shape;99;p2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1" name="Google Shape;101;p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2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3" name="Shape 103"/>
        <p:cNvGrpSpPr/>
        <p:nvPr/>
      </p:nvGrpSpPr>
      <p:grpSpPr>
        <a:xfrm>
          <a:off x="0" y="0"/>
          <a:ext cx="0" cy="0"/>
          <a:chOff x="0" y="0"/>
          <a:chExt cx="0" cy="0"/>
        </a:xfrm>
      </p:grpSpPr>
      <p:sp>
        <p:nvSpPr>
          <p:cNvPr id="104" name="Google Shape;104;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5" name="Google Shape;105;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 name="Google Shape;107;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8" name="Google Shape;108;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109" name="Shape 109"/>
        <p:cNvGrpSpPr/>
        <p:nvPr/>
      </p:nvGrpSpPr>
      <p:grpSpPr>
        <a:xfrm>
          <a:off x="0" y="0"/>
          <a:ext cx="0" cy="0"/>
          <a:chOff x="0" y="0"/>
          <a:chExt cx="0" cy="0"/>
        </a:xfrm>
      </p:grpSpPr>
      <p:sp>
        <p:nvSpPr>
          <p:cNvPr id="110" name="Google Shape;110;p23"/>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1" name="Google Shape;111;p23"/>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p23"/>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13" name="Shape 113"/>
        <p:cNvGrpSpPr/>
        <p:nvPr/>
      </p:nvGrpSpPr>
      <p:grpSpPr>
        <a:xfrm>
          <a:off x="0" y="0"/>
          <a:ext cx="0" cy="0"/>
          <a:chOff x="0" y="0"/>
          <a:chExt cx="0" cy="0"/>
        </a:xfrm>
      </p:grpSpPr>
      <p:pic>
        <p:nvPicPr>
          <p:cNvPr descr="A picture containing background pattern&#10;&#10;Description automatically generated" id="114" name="Google Shape;114;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5" name="Google Shape;115;p2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6" name="Google Shape;116;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7" name="Google Shape;117;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118" name="Shape 118"/>
        <p:cNvGrpSpPr/>
        <p:nvPr/>
      </p:nvGrpSpPr>
      <p:grpSpPr>
        <a:xfrm>
          <a:off x="0" y="0"/>
          <a:ext cx="0" cy="0"/>
          <a:chOff x="0" y="0"/>
          <a:chExt cx="0" cy="0"/>
        </a:xfrm>
      </p:grpSpPr>
      <p:sp>
        <p:nvSpPr>
          <p:cNvPr id="119" name="Google Shape;119;p25"/>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0" name="Google Shape;120;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2" name="Google Shape;122;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3" name="Google Shape;123;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124" name="Shape 124"/>
        <p:cNvGrpSpPr/>
        <p:nvPr/>
      </p:nvGrpSpPr>
      <p:grpSpPr>
        <a:xfrm>
          <a:off x="0" y="0"/>
          <a:ext cx="0" cy="0"/>
          <a:chOff x="0" y="0"/>
          <a:chExt cx="0" cy="0"/>
        </a:xfrm>
      </p:grpSpPr>
      <p:pic>
        <p:nvPicPr>
          <p:cNvPr descr="Background pattern&#10;&#10;Description automatically generated with low confidence" id="125" name="Google Shape;125;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6" name="Google Shape;126;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7" name="Google Shape;127;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8" name="Google Shape;128;p2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9" name="Shape 129"/>
        <p:cNvGrpSpPr/>
        <p:nvPr/>
      </p:nvGrpSpPr>
      <p:grpSpPr>
        <a:xfrm>
          <a:off x="0" y="0"/>
          <a:ext cx="0" cy="0"/>
          <a:chOff x="0" y="0"/>
          <a:chExt cx="0" cy="0"/>
        </a:xfrm>
      </p:grpSpPr>
      <p:sp>
        <p:nvSpPr>
          <p:cNvPr id="130" name="Google Shape;130;p2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2" name="Google Shape;13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3" name="Google Shape;13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4" name="Google Shape;13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35" name="Shape 135"/>
        <p:cNvGrpSpPr/>
        <p:nvPr/>
      </p:nvGrpSpPr>
      <p:grpSpPr>
        <a:xfrm>
          <a:off x="0" y="0"/>
          <a:ext cx="0" cy="0"/>
          <a:chOff x="0" y="0"/>
          <a:chExt cx="0" cy="0"/>
        </a:xfrm>
      </p:grpSpPr>
      <p:pic>
        <p:nvPicPr>
          <p:cNvPr descr="Background pattern&#10;&#10;Description automatically generated with low confidence" id="136" name="Google Shape;136;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7" name="Google Shape;137;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9" name="Google Shape;13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0" name="Google Shape;140;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41" name="Shape 141"/>
        <p:cNvGrpSpPr/>
        <p:nvPr/>
      </p:nvGrpSpPr>
      <p:grpSpPr>
        <a:xfrm>
          <a:off x="0" y="0"/>
          <a:ext cx="0" cy="0"/>
          <a:chOff x="0" y="0"/>
          <a:chExt cx="0" cy="0"/>
        </a:xfrm>
      </p:grpSpPr>
      <p:sp>
        <p:nvSpPr>
          <p:cNvPr id="142" name="Google Shape;142;p2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3" name="Google Shape;143;p2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4" name="Google Shape;144;p2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45" name="Shape 145"/>
        <p:cNvGrpSpPr/>
        <p:nvPr/>
      </p:nvGrpSpPr>
      <p:grpSpPr>
        <a:xfrm>
          <a:off x="0" y="0"/>
          <a:ext cx="0" cy="0"/>
          <a:chOff x="0" y="0"/>
          <a:chExt cx="0" cy="0"/>
        </a:xfrm>
      </p:grpSpPr>
      <p:pic>
        <p:nvPicPr>
          <p:cNvPr id="146" name="Google Shape;14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7" name="Google Shape;147;p3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9" name="Google Shape;149;p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0" name="Google Shape;150;p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4"/>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8" name="Google Shape;18;p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 name="Google Shape;19;p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51" name="Shape 151"/>
        <p:cNvGrpSpPr/>
        <p:nvPr/>
      </p:nvGrpSpPr>
      <p:grpSpPr>
        <a:xfrm>
          <a:off x="0" y="0"/>
          <a:ext cx="0" cy="0"/>
          <a:chOff x="0" y="0"/>
          <a:chExt cx="0" cy="0"/>
        </a:xfrm>
      </p:grpSpPr>
      <p:pic>
        <p:nvPicPr>
          <p:cNvPr id="152" name="Google Shape;15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4" name="Google Shape;154;p3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OBJECT_3">
    <p:spTree>
      <p:nvGrpSpPr>
        <p:cNvPr id="157" name="Shape 157"/>
        <p:cNvGrpSpPr/>
        <p:nvPr/>
      </p:nvGrpSpPr>
      <p:grpSpPr>
        <a:xfrm>
          <a:off x="0" y="0"/>
          <a:ext cx="0" cy="0"/>
          <a:chOff x="0" y="0"/>
          <a:chExt cx="0" cy="0"/>
        </a:xfrm>
      </p:grpSpPr>
      <p:sp>
        <p:nvSpPr>
          <p:cNvPr id="158" name="Google Shape;158;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3" name="Shape 163"/>
        <p:cNvGrpSpPr/>
        <p:nvPr/>
      </p:nvGrpSpPr>
      <p:grpSpPr>
        <a:xfrm>
          <a:off x="0" y="0"/>
          <a:ext cx="0" cy="0"/>
          <a:chOff x="0" y="0"/>
          <a:chExt cx="0" cy="0"/>
        </a:xfrm>
      </p:grpSpPr>
      <p:pic>
        <p:nvPicPr>
          <p:cNvPr id="164" name="Google Shape;164;p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3"/>
          <p:cNvSpPr/>
          <p:nvPr>
            <p:ph idx="2" type="pic"/>
          </p:nvPr>
        </p:nvSpPr>
        <p:spPr>
          <a:xfrm>
            <a:off x="6251239" y="2074787"/>
            <a:ext cx="3503700" cy="3503700"/>
          </a:xfrm>
          <a:prstGeom prst="rect">
            <a:avLst/>
          </a:prstGeom>
          <a:noFill/>
          <a:ln>
            <a:noFill/>
          </a:ln>
        </p:spPr>
      </p:sp>
      <p:sp>
        <p:nvSpPr>
          <p:cNvPr id="167" name="Google Shape;167;p3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68" name="Shape 168"/>
        <p:cNvGrpSpPr/>
        <p:nvPr/>
      </p:nvGrpSpPr>
      <p:grpSpPr>
        <a:xfrm>
          <a:off x="0" y="0"/>
          <a:ext cx="0" cy="0"/>
          <a:chOff x="0" y="0"/>
          <a:chExt cx="0" cy="0"/>
        </a:xfrm>
      </p:grpSpPr>
      <p:sp>
        <p:nvSpPr>
          <p:cNvPr id="169" name="Google Shape;169;p3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AND_BODY_1_1_1">
    <p:spTree>
      <p:nvGrpSpPr>
        <p:cNvPr id="172" name="Shape 172"/>
        <p:cNvGrpSpPr/>
        <p:nvPr/>
      </p:nvGrpSpPr>
      <p:grpSpPr>
        <a:xfrm>
          <a:off x="0" y="0"/>
          <a:ext cx="0" cy="0"/>
          <a:chOff x="0" y="0"/>
          <a:chExt cx="0" cy="0"/>
        </a:xfrm>
      </p:grpSpPr>
      <p:sp>
        <p:nvSpPr>
          <p:cNvPr id="173" name="Google Shape;173;p35"/>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p:txBody>
      </p:sp>
      <p:sp>
        <p:nvSpPr>
          <p:cNvPr id="174" name="Google Shape;174;p35"/>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0"/>
              </a:spcBef>
              <a:spcAft>
                <a:spcPts val="0"/>
              </a:spcAft>
              <a:buSzPts val="1500"/>
              <a:buNone/>
              <a:defRPr/>
            </a:lvl2pPr>
            <a:lvl3pPr lvl="2" algn="l">
              <a:spcBef>
                <a:spcPts val="0"/>
              </a:spcBef>
              <a:spcAft>
                <a:spcPts val="0"/>
              </a:spcAft>
              <a:buSzPts val="14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pic>
        <p:nvPicPr>
          <p:cNvPr id="175" name="Google Shape;175;p35"/>
          <p:cNvPicPr preferRelativeResize="0"/>
          <p:nvPr/>
        </p:nvPicPr>
        <p:blipFill>
          <a:blip r:embed="rId2">
            <a:alphaModFix/>
          </a:blip>
          <a:stretch>
            <a:fillRect/>
          </a:stretch>
        </p:blipFill>
        <p:spPr>
          <a:xfrm>
            <a:off x="7897425" y="168338"/>
            <a:ext cx="935719" cy="9357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78" name="Google Shape;178;p36"/>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79" name="Shape 179"/>
        <p:cNvGrpSpPr/>
        <p:nvPr/>
      </p:nvGrpSpPr>
      <p:grpSpPr>
        <a:xfrm>
          <a:off x="0" y="0"/>
          <a:ext cx="0" cy="0"/>
          <a:chOff x="0" y="0"/>
          <a:chExt cx="0" cy="0"/>
        </a:xfrm>
      </p:grpSpPr>
      <p:pic>
        <p:nvPicPr>
          <p:cNvPr id="180" name="Google Shape;180;p3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3">
  <p:cSld name="OBJECT_4">
    <p:spTree>
      <p:nvGrpSpPr>
        <p:cNvPr id="181" name="Shape 181"/>
        <p:cNvGrpSpPr/>
        <p:nvPr/>
      </p:nvGrpSpPr>
      <p:grpSpPr>
        <a:xfrm>
          <a:off x="0" y="0"/>
          <a:ext cx="0" cy="0"/>
          <a:chOff x="0" y="0"/>
          <a:chExt cx="0" cy="0"/>
        </a:xfrm>
      </p:grpSpPr>
      <p:sp>
        <p:nvSpPr>
          <p:cNvPr id="182" name="Google Shape;18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3" name="Google Shape;18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5" name="Google Shape;18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6" name="Google Shape;18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4">
  <p:cSld name="OBJECT_5">
    <p:spTree>
      <p:nvGrpSpPr>
        <p:cNvPr id="187" name="Shape 187"/>
        <p:cNvGrpSpPr/>
        <p:nvPr/>
      </p:nvGrpSpPr>
      <p:grpSpPr>
        <a:xfrm>
          <a:off x="0" y="0"/>
          <a:ext cx="0" cy="0"/>
          <a:chOff x="0" y="0"/>
          <a:chExt cx="0" cy="0"/>
        </a:xfrm>
      </p:grpSpPr>
      <p:sp>
        <p:nvSpPr>
          <p:cNvPr id="188" name="Google Shape;188;p3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p3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0" name="Google Shape;190;p3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1" name="Google Shape;191;p3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2" name="Google Shape;192;p3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3" name="Google Shape;23;p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4" name="Google Shape;24;p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7" name="Google Shape;27;p6"/>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8" name="Shape 28"/>
        <p:cNvGrpSpPr/>
        <p:nvPr/>
      </p:nvGrpSpPr>
      <p:grpSpPr>
        <a:xfrm>
          <a:off x="0" y="0"/>
          <a:ext cx="0" cy="0"/>
          <a:chOff x="0" y="0"/>
          <a:chExt cx="0" cy="0"/>
        </a:xfrm>
      </p:grpSpPr>
      <p:sp>
        <p:nvSpPr>
          <p:cNvPr id="29" name="Google Shape;29;p7"/>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0" name="Google Shape;30;p7"/>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31" name="Google Shape;31;p7"/>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2" name="Google Shape;32;p7"/>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3" name="Google Shape;33;p7"/>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4" name="Shape 34"/>
        <p:cNvGrpSpPr/>
        <p:nvPr/>
      </p:nvGrpSpPr>
      <p:grpSpPr>
        <a:xfrm>
          <a:off x="0" y="0"/>
          <a:ext cx="0" cy="0"/>
          <a:chOff x="0" y="0"/>
          <a:chExt cx="0" cy="0"/>
        </a:xfrm>
      </p:grpSpPr>
      <p:sp>
        <p:nvSpPr>
          <p:cNvPr id="35" name="Google Shape;35;p8"/>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6" name="Google Shape;36;p8"/>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7" name="Google Shape;37;p8"/>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8" name="Google Shape;38;p8"/>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9" name="Google Shape;39;p8"/>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 name="Shape 40"/>
        <p:cNvGrpSpPr/>
        <p:nvPr/>
      </p:nvGrpSpPr>
      <p:grpSpPr>
        <a:xfrm>
          <a:off x="0" y="0"/>
          <a:ext cx="0" cy="0"/>
          <a:chOff x="0" y="0"/>
          <a:chExt cx="0" cy="0"/>
        </a:xfrm>
      </p:grpSpPr>
      <p:pic>
        <p:nvPicPr>
          <p:cNvPr descr="A picture containing text&#10;&#10;Description automatically generated" id="41" name="Google Shape;4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 name="Google Shape;4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 name="Google Shape;43;p9"/>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9"/>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5" name="Google Shape;45;p9"/>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8" name="Google Shape;48;p1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2.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0.xml"/><Relationship Id="rId3" Type="http://schemas.openxmlformats.org/officeDocument/2006/relationships/image" Target="../media/image128.png"/><Relationship Id="rId4" Type="http://schemas.openxmlformats.org/officeDocument/2006/relationships/image" Target="../media/image15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1.xml"/><Relationship Id="rId3" Type="http://schemas.openxmlformats.org/officeDocument/2006/relationships/image" Target="../media/image17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2.xml"/><Relationship Id="rId3" Type="http://schemas.openxmlformats.org/officeDocument/2006/relationships/image" Target="../media/image129.png"/><Relationship Id="rId4" Type="http://schemas.openxmlformats.org/officeDocument/2006/relationships/image" Target="../media/image16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3.xml"/><Relationship Id="rId3" Type="http://schemas.openxmlformats.org/officeDocument/2006/relationships/image" Target="../media/image129.png"/><Relationship Id="rId4" Type="http://schemas.openxmlformats.org/officeDocument/2006/relationships/image" Target="../media/image166.png"/><Relationship Id="rId5" Type="http://schemas.openxmlformats.org/officeDocument/2006/relationships/image" Target="../media/image133.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4.xml"/><Relationship Id="rId3" Type="http://schemas.openxmlformats.org/officeDocument/2006/relationships/image" Target="../media/image137.png"/><Relationship Id="rId4" Type="http://schemas.openxmlformats.org/officeDocument/2006/relationships/image" Target="../media/image149.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138.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6.xml"/><Relationship Id="rId3" Type="http://schemas.openxmlformats.org/officeDocument/2006/relationships/image" Target="../media/image9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7.xml"/><Relationship Id="rId3" Type="http://schemas.openxmlformats.org/officeDocument/2006/relationships/image" Target="../media/image169.jpg"/><Relationship Id="rId4" Type="http://schemas.openxmlformats.org/officeDocument/2006/relationships/image" Target="../media/image4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8.xml"/><Relationship Id="rId3" Type="http://schemas.openxmlformats.org/officeDocument/2006/relationships/image" Target="../media/image94.png"/><Relationship Id="rId4" Type="http://schemas.openxmlformats.org/officeDocument/2006/relationships/image" Target="../media/image127.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9.xml"/><Relationship Id="rId3" Type="http://schemas.openxmlformats.org/officeDocument/2006/relationships/image" Target="../media/image1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hyperlink" Target="https://www.biointeractive.org/classroom-resources/immune-system"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0.xml"/><Relationship Id="rId3" Type="http://schemas.openxmlformats.org/officeDocument/2006/relationships/image" Target="../media/image147.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1.xml"/><Relationship Id="rId3" Type="http://schemas.openxmlformats.org/officeDocument/2006/relationships/image" Target="../media/image118.png"/><Relationship Id="rId4" Type="http://schemas.openxmlformats.org/officeDocument/2006/relationships/image" Target="../media/image142.png"/><Relationship Id="rId5" Type="http://schemas.openxmlformats.org/officeDocument/2006/relationships/image" Target="../media/image42.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3.xml"/><Relationship Id="rId3" Type="http://schemas.openxmlformats.org/officeDocument/2006/relationships/image" Target="../media/image42.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4.xml"/><Relationship Id="rId3" Type="http://schemas.openxmlformats.org/officeDocument/2006/relationships/image" Target="../media/image38.gif"/></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7.xml"/><Relationship Id="rId3" Type="http://schemas.openxmlformats.org/officeDocument/2006/relationships/image" Target="../media/image145.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8.xml"/><Relationship Id="rId3" Type="http://schemas.openxmlformats.org/officeDocument/2006/relationships/image" Target="../media/image146.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19.xml"/><Relationship Id="rId3" Type="http://schemas.openxmlformats.org/officeDocument/2006/relationships/image" Target="../media/image1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0.xml"/><Relationship Id="rId3" Type="http://schemas.openxmlformats.org/officeDocument/2006/relationships/image" Target="../media/image128.png"/><Relationship Id="rId4" Type="http://schemas.openxmlformats.org/officeDocument/2006/relationships/image" Target="../media/image152.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1.xml"/><Relationship Id="rId3" Type="http://schemas.openxmlformats.org/officeDocument/2006/relationships/image" Target="../media/image144.png"/><Relationship Id="rId4" Type="http://schemas.openxmlformats.org/officeDocument/2006/relationships/image" Target="../media/image14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2.xml"/><Relationship Id="rId3" Type="http://schemas.openxmlformats.org/officeDocument/2006/relationships/image" Target="../media/image144.png"/><Relationship Id="rId4" Type="http://schemas.openxmlformats.org/officeDocument/2006/relationships/image" Target="../media/image150.png"/><Relationship Id="rId5" Type="http://schemas.openxmlformats.org/officeDocument/2006/relationships/image" Target="../media/image167.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3.xml"/><Relationship Id="rId3" Type="http://schemas.openxmlformats.org/officeDocument/2006/relationships/image" Target="../media/image151.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4.xml"/><Relationship Id="rId3" Type="http://schemas.openxmlformats.org/officeDocument/2006/relationships/image" Target="../media/image151.png"/><Relationship Id="rId4" Type="http://schemas.openxmlformats.org/officeDocument/2006/relationships/image" Target="../media/image128.png"/><Relationship Id="rId5" Type="http://schemas.openxmlformats.org/officeDocument/2006/relationships/image" Target="../media/image152.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5.xml"/><Relationship Id="rId3" Type="http://schemas.openxmlformats.org/officeDocument/2006/relationships/image" Target="../media/image155.png"/><Relationship Id="rId4" Type="http://schemas.openxmlformats.org/officeDocument/2006/relationships/image" Target="../media/image15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6.xml"/><Relationship Id="rId3" Type="http://schemas.openxmlformats.org/officeDocument/2006/relationships/image" Target="../media/image163.png"/><Relationship Id="rId4" Type="http://schemas.openxmlformats.org/officeDocument/2006/relationships/image" Target="../media/image157.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7.xml"/><Relationship Id="rId3" Type="http://schemas.openxmlformats.org/officeDocument/2006/relationships/image" Target="../media/image163.png"/><Relationship Id="rId4" Type="http://schemas.openxmlformats.org/officeDocument/2006/relationships/image" Target="../media/image157.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8.xml"/><Relationship Id="rId3" Type="http://schemas.openxmlformats.org/officeDocument/2006/relationships/image" Target="../media/image162.png"/><Relationship Id="rId4" Type="http://schemas.openxmlformats.org/officeDocument/2006/relationships/image" Target="../media/image161.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9.xml"/><Relationship Id="rId3" Type="http://schemas.openxmlformats.org/officeDocument/2006/relationships/image" Target="../media/image151.png"/><Relationship Id="rId4" Type="http://schemas.openxmlformats.org/officeDocument/2006/relationships/image" Target="../media/image16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33.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0.xml"/><Relationship Id="rId3" Type="http://schemas.openxmlformats.org/officeDocument/2006/relationships/image" Target="../media/image145.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1.xml"/><Relationship Id="rId3" Type="http://schemas.openxmlformats.org/officeDocument/2006/relationships/image" Target="../media/image162.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2.xml"/><Relationship Id="rId3" Type="http://schemas.openxmlformats.org/officeDocument/2006/relationships/image" Target="../media/image14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 Id="rId3" Type="http://schemas.openxmlformats.org/officeDocument/2006/relationships/hyperlink" Target="http://www.youtube.com/watch?v=4uQpeTJraTs" TargetMode="External"/><Relationship Id="rId4" Type="http://schemas.openxmlformats.org/officeDocument/2006/relationships/image" Target="../media/image156.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36.xml"/><Relationship Id="rId3" Type="http://schemas.openxmlformats.org/officeDocument/2006/relationships/image" Target="../media/image158.jp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7.xml"/><Relationship Id="rId3" Type="http://schemas.openxmlformats.org/officeDocument/2006/relationships/comments" Target="../comments/comment2.xml"/><Relationship Id="rId4" Type="http://schemas.openxmlformats.org/officeDocument/2006/relationships/image" Target="../media/image158.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hyperlink" Target="http://www.youtube.com/watch?v=w0-0Bqoge2E" TargetMode="External"/><Relationship Id="rId4" Type="http://schemas.openxmlformats.org/officeDocument/2006/relationships/image" Target="../media/image25.jpg"/><Relationship Id="rId5" Type="http://schemas.openxmlformats.org/officeDocument/2006/relationships/image" Target="../media/image8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image" Target="../media/image151.png"/><Relationship Id="rId4" Type="http://schemas.openxmlformats.org/officeDocument/2006/relationships/image" Target="../media/image160.png"/><Relationship Id="rId5" Type="http://schemas.openxmlformats.org/officeDocument/2006/relationships/hyperlink" Target="http://www.youtube.com/watch?v=tuVa27WISyo" TargetMode="External"/><Relationship Id="rId6" Type="http://schemas.openxmlformats.org/officeDocument/2006/relationships/image" Target="../media/image159.jp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 Id="rId3" Type="http://schemas.openxmlformats.org/officeDocument/2006/relationships/hyperlink" Target="https://learn.3dmoleculardesigns.com/modeling-infection-immunity-resources" TargetMode="External"/><Relationship Id="rId4" Type="http://schemas.openxmlformats.org/officeDocument/2006/relationships/image" Target="../media/image168.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7.xml"/><Relationship Id="rId3" Type="http://schemas.openxmlformats.org/officeDocument/2006/relationships/image" Target="../media/image164.png"/><Relationship Id="rId4" Type="http://schemas.openxmlformats.org/officeDocument/2006/relationships/image" Target="../media/image165.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 Id="rId3"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48.png"/><Relationship Id="rId4" Type="http://schemas.openxmlformats.org/officeDocument/2006/relationships/hyperlink" Target="http://www.youtube.com/watch?v=rm1hMMvt0rk" TargetMode="External"/><Relationship Id="rId5" Type="http://schemas.openxmlformats.org/officeDocument/2006/relationships/image" Target="../media/image2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39.png"/><Relationship Id="rId5" Type="http://schemas.openxmlformats.org/officeDocument/2006/relationships/hyperlink" Target="http://www.youtube.com/watch?v=zVHWhLme2NQ" TargetMode="External"/><Relationship Id="rId6" Type="http://schemas.openxmlformats.org/officeDocument/2006/relationships/image" Target="../media/image30.jpg"/><Relationship Id="rId7"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51.jpg"/><Relationship Id="rId4" Type="http://schemas.openxmlformats.org/officeDocument/2006/relationships/image" Target="../media/image38.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5.png"/><Relationship Id="rId6" Type="http://schemas.openxmlformats.org/officeDocument/2006/relationships/image" Target="../media/image41.png"/><Relationship Id="rId7" Type="http://schemas.openxmlformats.org/officeDocument/2006/relationships/image" Target="../media/image46.png"/><Relationship Id="rId8"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45.png"/><Relationship Id="rId5" Type="http://schemas.openxmlformats.org/officeDocument/2006/relationships/image" Target="../media/image41.png"/><Relationship Id="rId6" Type="http://schemas.openxmlformats.org/officeDocument/2006/relationships/image" Target="../media/image46.png"/><Relationship Id="rId7"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 Id="rId3" Type="http://schemas.openxmlformats.org/officeDocument/2006/relationships/image" Target="../media/image58.png"/><Relationship Id="rId4" Type="http://schemas.openxmlformats.org/officeDocument/2006/relationships/image" Target="../media/image57.png"/><Relationship Id="rId5"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4.xml"/><Relationship Id="rId3"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6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6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image" Target="../media/image60.png"/><Relationship Id="rId4" Type="http://schemas.openxmlformats.org/officeDocument/2006/relationships/hyperlink" Target="https://en.wikipedia.org/wiki/Digital_object_identifier" TargetMode="External"/><Relationship Id="rId5" Type="http://schemas.openxmlformats.org/officeDocument/2006/relationships/hyperlink" Target="https://doi.org/10.1371" TargetMode="External"/><Relationship Id="rId6" Type="http://schemas.openxmlformats.org/officeDocument/2006/relationships/hyperlink" Target="http://www.plospathogens.org/article/browseIssue.action?issue=info%3Adoi%2F10.1371%2Fissue.ppat.v01.i03" TargetMode="External"/><Relationship Id="rId7"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1.jp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 Id="rId3" Type="http://schemas.openxmlformats.org/officeDocument/2006/relationships/image" Target="../media/image52.png"/><Relationship Id="rId4" Type="http://schemas.openxmlformats.org/officeDocument/2006/relationships/hyperlink" Target="https://www.youtube.com/watch?v=Sx1jKujXwjY"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5.xml"/><Relationship Id="rId3" Type="http://schemas.openxmlformats.org/officeDocument/2006/relationships/image" Target="../media/image56.jpg"/><Relationship Id="rId4" Type="http://schemas.openxmlformats.org/officeDocument/2006/relationships/image" Target="../media/image72.png"/><Relationship Id="rId5" Type="http://schemas.openxmlformats.org/officeDocument/2006/relationships/image" Target="../media/image55.jpg"/><Relationship Id="rId6" Type="http://schemas.openxmlformats.org/officeDocument/2006/relationships/image" Target="../media/image6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hyperlink" Target="https://en.wikipedia.org/wiki/Nucleic_acid" TargetMode="External"/><Relationship Id="rId4" Type="http://schemas.openxmlformats.org/officeDocument/2006/relationships/hyperlink" Target="https://en.wikipedia.org/wiki/Cytokines" TargetMode="External"/><Relationship Id="rId5" Type="http://schemas.openxmlformats.org/officeDocument/2006/relationships/image" Target="../media/image6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image" Target="../media/image5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 Id="rId3" Type="http://schemas.openxmlformats.org/officeDocument/2006/relationships/image" Target="../media/image59.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 Id="rId3"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 Id="rId3" Type="http://schemas.openxmlformats.org/officeDocument/2006/relationships/image" Target="../media/image8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1.xml"/><Relationship Id="rId3"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2.xml"/><Relationship Id="rId3" Type="http://schemas.openxmlformats.org/officeDocument/2006/relationships/image" Target="../media/image7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3.xml"/><Relationship Id="rId3" Type="http://schemas.openxmlformats.org/officeDocument/2006/relationships/image" Target="../media/image119.jpg"/><Relationship Id="rId4" Type="http://schemas.openxmlformats.org/officeDocument/2006/relationships/image" Target="../media/image14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 Id="rId3" Type="http://schemas.openxmlformats.org/officeDocument/2006/relationships/image" Target="../media/image73.jpg"/><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6.xml"/><Relationship Id="rId3" Type="http://schemas.openxmlformats.org/officeDocument/2006/relationships/image" Target="../media/image7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1.xml"/><Relationship Id="rId3" Type="http://schemas.openxmlformats.org/officeDocument/2006/relationships/hyperlink" Target="http://dx.doi.org/10.4161/auto.7.9.16464"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63.jpg"/><Relationship Id="rId4" Type="http://schemas.openxmlformats.org/officeDocument/2006/relationships/image" Target="../media/image85.jpg"/><Relationship Id="rId5" Type="http://schemas.openxmlformats.org/officeDocument/2006/relationships/image" Target="../media/image8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hyperlink" Target="http://www.youtube.com/watch?v=v77I_bByCDQ" TargetMode="External"/><Relationship Id="rId4" Type="http://schemas.openxmlformats.org/officeDocument/2006/relationships/image" Target="../media/image7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6.xml"/><Relationship Id="rId3" Type="http://schemas.openxmlformats.org/officeDocument/2006/relationships/image" Target="../media/image3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0.png"/><Relationship Id="rId4" Type="http://schemas.openxmlformats.org/officeDocument/2006/relationships/image" Target="../media/image8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8.xml"/><Relationship Id="rId3" Type="http://schemas.openxmlformats.org/officeDocument/2006/relationships/image" Target="../media/image37.png"/><Relationship Id="rId4" Type="http://schemas.openxmlformats.org/officeDocument/2006/relationships/image" Target="../media/image3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9.xml"/><Relationship Id="rId3"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0.xml"/><Relationship Id="rId3" Type="http://schemas.openxmlformats.org/officeDocument/2006/relationships/image" Target="../media/image4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1.xml"/><Relationship Id="rId3" Type="http://schemas.openxmlformats.org/officeDocument/2006/relationships/image" Target="../media/image3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2.xml"/><Relationship Id="rId3" Type="http://schemas.openxmlformats.org/officeDocument/2006/relationships/image" Target="../media/image8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3.xml"/><Relationship Id="rId3" Type="http://schemas.openxmlformats.org/officeDocument/2006/relationships/image" Target="../media/image86.png"/><Relationship Id="rId4" Type="http://schemas.openxmlformats.org/officeDocument/2006/relationships/image" Target="../media/image3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4.xml"/><Relationship Id="rId3" Type="http://schemas.openxmlformats.org/officeDocument/2006/relationships/image" Target="../media/image9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5.xml"/><Relationship Id="rId3" Type="http://schemas.openxmlformats.org/officeDocument/2006/relationships/image" Target="../media/image92.png"/><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6.xml"/><Relationship Id="rId3" Type="http://schemas.openxmlformats.org/officeDocument/2006/relationships/image" Target="../media/image23.png"/><Relationship Id="rId4" Type="http://schemas.openxmlformats.org/officeDocument/2006/relationships/image" Target="../media/image9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9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8.xml"/><Relationship Id="rId3" Type="http://schemas.openxmlformats.org/officeDocument/2006/relationships/image" Target="../media/image10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9.xml"/><Relationship Id="rId3" Type="http://schemas.openxmlformats.org/officeDocument/2006/relationships/image" Target="../media/image51.jp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0.xml"/><Relationship Id="rId3" Type="http://schemas.openxmlformats.org/officeDocument/2006/relationships/comments" Target="../comments/comment1.xml"/><Relationship Id="rId4" Type="http://schemas.openxmlformats.org/officeDocument/2006/relationships/image" Target="../media/image4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170.png"/><Relationship Id="rId4" Type="http://schemas.openxmlformats.org/officeDocument/2006/relationships/image" Target="../media/image96.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9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10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hyperlink" Target="http://www.youtube.com/watch?v=RS-8A64eVas" TargetMode="External"/><Relationship Id="rId4" Type="http://schemas.openxmlformats.org/officeDocument/2006/relationships/image" Target="../media/image95.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76.xml"/><Relationship Id="rId3" Type="http://schemas.openxmlformats.org/officeDocument/2006/relationships/image" Target="../media/image9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7.xml"/><Relationship Id="rId3" Type="http://schemas.openxmlformats.org/officeDocument/2006/relationships/image" Target="../media/image10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79.xml"/><Relationship Id="rId3" Type="http://schemas.openxmlformats.org/officeDocument/2006/relationships/image" Target="../media/image98.png"/><Relationship Id="rId4" Type="http://schemas.openxmlformats.org/officeDocument/2006/relationships/hyperlink" Target="https://pdb101.rcsb.org/motm/21" TargetMode="External"/><Relationship Id="rId5" Type="http://schemas.openxmlformats.org/officeDocument/2006/relationships/image" Target="../media/image1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1.xml"/><Relationship Id="rId3" Type="http://schemas.openxmlformats.org/officeDocument/2006/relationships/image" Target="../media/image104.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2.xml"/><Relationship Id="rId3" Type="http://schemas.openxmlformats.org/officeDocument/2006/relationships/image" Target="../media/image105.png"/><Relationship Id="rId4" Type="http://schemas.openxmlformats.org/officeDocument/2006/relationships/image" Target="../media/image10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3.xml"/><Relationship Id="rId3" Type="http://schemas.openxmlformats.org/officeDocument/2006/relationships/image" Target="../media/image105.png"/><Relationship Id="rId4" Type="http://schemas.openxmlformats.org/officeDocument/2006/relationships/image" Target="../media/image106.png"/><Relationship Id="rId5" Type="http://schemas.openxmlformats.org/officeDocument/2006/relationships/image" Target="../media/image11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4.xml"/><Relationship Id="rId3" Type="http://schemas.openxmlformats.org/officeDocument/2006/relationships/image" Target="../media/image118.png"/><Relationship Id="rId4" Type="http://schemas.openxmlformats.org/officeDocument/2006/relationships/image" Target="../media/image123.png"/><Relationship Id="rId5" Type="http://schemas.openxmlformats.org/officeDocument/2006/relationships/image" Target="../media/image108.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5.xml"/><Relationship Id="rId3" Type="http://schemas.openxmlformats.org/officeDocument/2006/relationships/image" Target="../media/image38.gif"/><Relationship Id="rId4" Type="http://schemas.openxmlformats.org/officeDocument/2006/relationships/image" Target="../media/image111.png"/><Relationship Id="rId9" Type="http://schemas.openxmlformats.org/officeDocument/2006/relationships/hyperlink" Target="https://www.pearson.com/channels/genetics/study-guides/genetic-linkage-and-mapping-in-eukaryotes-6" TargetMode="External"/><Relationship Id="rId5" Type="http://schemas.openxmlformats.org/officeDocument/2006/relationships/image" Target="../media/image107.png"/><Relationship Id="rId6" Type="http://schemas.openxmlformats.org/officeDocument/2006/relationships/image" Target="../media/image121.png"/><Relationship Id="rId7" Type="http://schemas.openxmlformats.org/officeDocument/2006/relationships/hyperlink" Target="https://iotasciences.com/applications/crispr-cas9/" TargetMode="External"/><Relationship Id="rId8" Type="http://schemas.openxmlformats.org/officeDocument/2006/relationships/hyperlink" Target="https://www.khanacademy.org/test-prep/mcat/biological-sciences-practice/x04f6bc56:mcat-bio-biochem-foundation-1-passages/e/genetic-recombination-and-conditional-knockouts"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6.xml"/><Relationship Id="rId3" Type="http://schemas.openxmlformats.org/officeDocument/2006/relationships/image" Target="../media/image109.png"/><Relationship Id="rId4" Type="http://schemas.openxmlformats.org/officeDocument/2006/relationships/image" Target="../media/image12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7.xml"/><Relationship Id="rId3" Type="http://schemas.openxmlformats.org/officeDocument/2006/relationships/image" Target="../media/image114.png"/><Relationship Id="rId4" Type="http://schemas.openxmlformats.org/officeDocument/2006/relationships/image" Target="../media/image120.png"/><Relationship Id="rId5" Type="http://schemas.openxmlformats.org/officeDocument/2006/relationships/image" Target="../media/image11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8.xml"/><Relationship Id="rId3" Type="http://schemas.openxmlformats.org/officeDocument/2006/relationships/image" Target="../media/image124.png"/><Relationship Id="rId4" Type="http://schemas.openxmlformats.org/officeDocument/2006/relationships/hyperlink" Target="http://www.youtube.com/watch?v=Na-Zc-xWCLE" TargetMode="External"/><Relationship Id="rId5" Type="http://schemas.openxmlformats.org/officeDocument/2006/relationships/image" Target="../media/image113.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9.xml"/><Relationship Id="rId3" Type="http://schemas.openxmlformats.org/officeDocument/2006/relationships/image" Target="../media/image1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0.xml"/><Relationship Id="rId3" Type="http://schemas.openxmlformats.org/officeDocument/2006/relationships/image" Target="../media/image12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2.xml"/><Relationship Id="rId3" Type="http://schemas.openxmlformats.org/officeDocument/2006/relationships/image" Target="../media/image15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3.xml"/><Relationship Id="rId3" Type="http://schemas.openxmlformats.org/officeDocument/2006/relationships/image" Target="../media/image153.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4.xml"/><Relationship Id="rId3" Type="http://schemas.openxmlformats.org/officeDocument/2006/relationships/image" Target="../media/image9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5.xml"/><Relationship Id="rId3" Type="http://schemas.openxmlformats.org/officeDocument/2006/relationships/image" Target="../media/image134.jpg"/><Relationship Id="rId4" Type="http://schemas.openxmlformats.org/officeDocument/2006/relationships/image" Target="../media/image132.jpg"/><Relationship Id="rId5" Type="http://schemas.openxmlformats.org/officeDocument/2006/relationships/hyperlink" Target="http://www.youtube.com/watch?v=zVHWhLme2NQ" TargetMode="External"/><Relationship Id="rId6" Type="http://schemas.openxmlformats.org/officeDocument/2006/relationships/image" Target="../media/image30.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6.xml"/><Relationship Id="rId3" Type="http://schemas.openxmlformats.org/officeDocument/2006/relationships/image" Target="../media/image136.jpg"/><Relationship Id="rId4" Type="http://schemas.openxmlformats.org/officeDocument/2006/relationships/image" Target="../media/image130.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7.xml"/><Relationship Id="rId3" Type="http://schemas.openxmlformats.org/officeDocument/2006/relationships/image" Target="../media/image139.jpg"/><Relationship Id="rId4" Type="http://schemas.openxmlformats.org/officeDocument/2006/relationships/image" Target="../media/image127.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8.xml"/><Relationship Id="rId3" Type="http://schemas.openxmlformats.org/officeDocument/2006/relationships/image" Target="../media/image131.jpg"/><Relationship Id="rId4" Type="http://schemas.openxmlformats.org/officeDocument/2006/relationships/image" Target="../media/image135.jpg"/><Relationship Id="rId5" Type="http://schemas.openxmlformats.org/officeDocument/2006/relationships/image" Target="../media/image126.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9.xml"/><Relationship Id="rId3" Type="http://schemas.openxmlformats.org/officeDocument/2006/relationships/image" Target="../media/image1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40"/>
          <p:cNvSpPr txBox="1"/>
          <p:nvPr/>
        </p:nvSpPr>
        <p:spPr>
          <a:xfrm>
            <a:off x="87300" y="4881900"/>
            <a:ext cx="8969400" cy="26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500">
                <a:solidFill>
                  <a:srgbClr val="231F20"/>
                </a:solidFill>
                <a:highlight>
                  <a:srgbClr val="FFFFFF"/>
                </a:highlight>
              </a:rPr>
              <a:t>Research is supported by the National Institute of General Medical Sciences of the National Institutes of Health under Award Number 5R25GM146236. The content is solely the responsibility of the authors and does not necessarily represent the official views of the National Institutes of Health.</a:t>
            </a:r>
            <a:r>
              <a:rPr lang="en" sz="500">
                <a:solidFill>
                  <a:srgbClr val="000000"/>
                </a:solidFill>
              </a:rPr>
              <a:t> </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9"/>
          <p:cNvSpPr txBox="1"/>
          <p:nvPr>
            <p:ph type="title"/>
          </p:nvPr>
        </p:nvSpPr>
        <p:spPr>
          <a:xfrm>
            <a:off x="200975" y="830147"/>
            <a:ext cx="8402400" cy="1077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How do our bodies sense threats they have never seen (or prepare for threats that may not even exist yet?!)</a:t>
            </a:r>
            <a:endParaRPr/>
          </a:p>
        </p:txBody>
      </p:sp>
      <p:sp>
        <p:nvSpPr>
          <p:cNvPr id="252" name="Google Shape;252;p49"/>
          <p:cNvSpPr txBox="1"/>
          <p:nvPr>
            <p:ph idx="1" type="body"/>
          </p:nvPr>
        </p:nvSpPr>
        <p:spPr>
          <a:xfrm>
            <a:off x="0" y="2344275"/>
            <a:ext cx="2713200" cy="1077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b="1" lang="en" sz="2900">
                <a:solidFill>
                  <a:schemeClr val="dk1"/>
                </a:solidFill>
              </a:rPr>
              <a:t>Threat detection                </a:t>
            </a:r>
            <a:endParaRPr b="1" sz="2900">
              <a:solidFill>
                <a:schemeClr val="dk1"/>
              </a:solidFill>
            </a:endParaRPr>
          </a:p>
          <a:p>
            <a:pPr indent="0" lvl="0" marL="0" rtl="0" algn="l">
              <a:spcBef>
                <a:spcPts val="0"/>
              </a:spcBef>
              <a:spcAft>
                <a:spcPts val="0"/>
              </a:spcAft>
              <a:buNone/>
            </a:pPr>
            <a:r>
              <a:t/>
            </a:r>
            <a:endParaRPr b="1" sz="2900">
              <a:solidFill>
                <a:schemeClr val="dk1"/>
              </a:solidFill>
            </a:endParaRPr>
          </a:p>
        </p:txBody>
      </p:sp>
      <p:pic>
        <p:nvPicPr>
          <p:cNvPr id="253" name="Google Shape;253;p49"/>
          <p:cNvPicPr preferRelativeResize="0"/>
          <p:nvPr/>
        </p:nvPicPr>
        <p:blipFill rotWithShape="1">
          <a:blip r:embed="rId3">
            <a:alphaModFix/>
          </a:blip>
          <a:srcRect b="0" l="7046" r="0" t="0"/>
          <a:stretch/>
        </p:blipFill>
        <p:spPr>
          <a:xfrm>
            <a:off x="2643300" y="1817125"/>
            <a:ext cx="3000003" cy="1999529"/>
          </a:xfrm>
          <a:prstGeom prst="rect">
            <a:avLst/>
          </a:prstGeom>
          <a:noFill/>
          <a:ln>
            <a:noFill/>
          </a:ln>
        </p:spPr>
      </p:pic>
      <p:sp>
        <p:nvSpPr>
          <p:cNvPr id="254" name="Google Shape;254;p49"/>
          <p:cNvSpPr txBox="1"/>
          <p:nvPr/>
        </p:nvSpPr>
        <p:spPr>
          <a:xfrm>
            <a:off x="5603375" y="2278238"/>
            <a:ext cx="30000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dk1"/>
                </a:solidFill>
              </a:rPr>
              <a:t>Response Coordination</a:t>
            </a:r>
            <a:endParaRPr b="1" sz="2900">
              <a:solidFill>
                <a:schemeClr val="dk1"/>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pic>
        <p:nvPicPr>
          <p:cNvPr id="1222" name="Google Shape;1222;p139"/>
          <p:cNvPicPr preferRelativeResize="0"/>
          <p:nvPr/>
        </p:nvPicPr>
        <p:blipFill>
          <a:blip r:embed="rId3">
            <a:alphaModFix/>
          </a:blip>
          <a:stretch>
            <a:fillRect/>
          </a:stretch>
        </p:blipFill>
        <p:spPr>
          <a:xfrm>
            <a:off x="858025" y="102125"/>
            <a:ext cx="6629553" cy="4838700"/>
          </a:xfrm>
          <a:prstGeom prst="rect">
            <a:avLst/>
          </a:prstGeom>
          <a:noFill/>
          <a:ln>
            <a:noFill/>
          </a:ln>
        </p:spPr>
      </p:pic>
      <p:pic>
        <p:nvPicPr>
          <p:cNvPr id="1223" name="Google Shape;1223;p139" title="Untitled-2.png"/>
          <p:cNvPicPr preferRelativeResize="0"/>
          <p:nvPr/>
        </p:nvPicPr>
        <p:blipFill>
          <a:blip r:embed="rId4">
            <a:alphaModFix/>
          </a:blip>
          <a:stretch>
            <a:fillRect/>
          </a:stretch>
        </p:blipFill>
        <p:spPr>
          <a:xfrm>
            <a:off x="1098950" y="27853"/>
            <a:ext cx="6150188" cy="4838699"/>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pic>
        <p:nvPicPr>
          <p:cNvPr id="1228" name="Google Shape;1228;p140"/>
          <p:cNvPicPr preferRelativeResize="0"/>
          <p:nvPr/>
        </p:nvPicPr>
        <p:blipFill rotWithShape="1">
          <a:blip r:embed="rId3">
            <a:alphaModFix/>
          </a:blip>
          <a:srcRect b="35253" l="10063" r="17278" t="20403"/>
          <a:stretch/>
        </p:blipFill>
        <p:spPr>
          <a:xfrm>
            <a:off x="-163444" y="1250750"/>
            <a:ext cx="9567769" cy="3892751"/>
          </a:xfrm>
          <a:prstGeom prst="rect">
            <a:avLst/>
          </a:prstGeom>
          <a:noFill/>
          <a:ln>
            <a:noFill/>
          </a:ln>
        </p:spPr>
      </p:pic>
      <p:sp>
        <p:nvSpPr>
          <p:cNvPr id="1229" name="Google Shape;1229;p140"/>
          <p:cNvSpPr txBox="1"/>
          <p:nvPr/>
        </p:nvSpPr>
        <p:spPr>
          <a:xfrm>
            <a:off x="317425" y="219750"/>
            <a:ext cx="8716800" cy="144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rPr>
              <a:t>Gentle reminder….you are folding an antibody!  We have seen this before.  </a:t>
            </a:r>
            <a:r>
              <a:rPr b="1" i="1" lang="en" sz="2400">
                <a:solidFill>
                  <a:schemeClr val="dk1"/>
                </a:solidFill>
              </a:rPr>
              <a:t>What role are your hands playing here</a:t>
            </a:r>
            <a:r>
              <a:rPr lang="en" sz="2400">
                <a:solidFill>
                  <a:schemeClr val="dk1"/>
                </a:solidFill>
              </a:rPr>
              <a:t>?</a:t>
            </a:r>
            <a:endParaRPr sz="2400">
              <a:solidFill>
                <a:schemeClr val="dk1"/>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pic>
        <p:nvPicPr>
          <p:cNvPr id="1234" name="Google Shape;1234;p141"/>
          <p:cNvPicPr preferRelativeResize="0"/>
          <p:nvPr/>
        </p:nvPicPr>
        <p:blipFill rotWithShape="1">
          <a:blip r:embed="rId3">
            <a:alphaModFix/>
          </a:blip>
          <a:srcRect b="0" l="31513" r="17586" t="0"/>
          <a:stretch/>
        </p:blipFill>
        <p:spPr>
          <a:xfrm>
            <a:off x="85425" y="54725"/>
            <a:ext cx="3284025" cy="4838699"/>
          </a:xfrm>
          <a:prstGeom prst="rect">
            <a:avLst/>
          </a:prstGeom>
          <a:noFill/>
          <a:ln>
            <a:noFill/>
          </a:ln>
        </p:spPr>
      </p:pic>
      <p:pic>
        <p:nvPicPr>
          <p:cNvPr id="1235" name="Google Shape;1235;p141"/>
          <p:cNvPicPr preferRelativeResize="0"/>
          <p:nvPr/>
        </p:nvPicPr>
        <p:blipFill rotWithShape="1">
          <a:blip r:embed="rId3">
            <a:alphaModFix/>
          </a:blip>
          <a:srcRect b="36036" l="31512" r="27869" t="44537"/>
          <a:stretch/>
        </p:blipFill>
        <p:spPr>
          <a:xfrm>
            <a:off x="146426" y="954163"/>
            <a:ext cx="8474700" cy="3039824"/>
          </a:xfrm>
          <a:prstGeom prst="rect">
            <a:avLst/>
          </a:prstGeom>
          <a:noFill/>
          <a:ln>
            <a:noFill/>
          </a:ln>
        </p:spPr>
      </p:pic>
      <p:grpSp>
        <p:nvGrpSpPr>
          <p:cNvPr id="1236" name="Google Shape;1236;p141"/>
          <p:cNvGrpSpPr/>
          <p:nvPr/>
        </p:nvGrpSpPr>
        <p:grpSpPr>
          <a:xfrm rot="761460">
            <a:off x="4524844" y="3814138"/>
            <a:ext cx="2975195" cy="1014932"/>
            <a:chOff x="1804427" y="3402202"/>
            <a:chExt cx="2975101" cy="1014900"/>
          </a:xfrm>
        </p:grpSpPr>
        <p:pic>
          <p:nvPicPr>
            <p:cNvPr id="1237" name="Google Shape;1237;p141"/>
            <p:cNvPicPr preferRelativeResize="0"/>
            <p:nvPr/>
          </p:nvPicPr>
          <p:blipFill>
            <a:blip r:embed="rId4">
              <a:alphaModFix amt="77000"/>
            </a:blip>
            <a:stretch>
              <a:fillRect/>
            </a:stretch>
          </p:blipFill>
          <p:spPr>
            <a:xfrm>
              <a:off x="1804427" y="3402202"/>
              <a:ext cx="2975101" cy="1014900"/>
            </a:xfrm>
            <a:prstGeom prst="rect">
              <a:avLst/>
            </a:prstGeom>
            <a:noFill/>
            <a:ln>
              <a:noFill/>
            </a:ln>
          </p:spPr>
        </p:pic>
        <p:sp>
          <p:nvSpPr>
            <p:cNvPr id="1238" name="Google Shape;1238;p141"/>
            <p:cNvSpPr txBox="1"/>
            <p:nvPr/>
          </p:nvSpPr>
          <p:spPr>
            <a:xfrm rot="-296084">
              <a:off x="2856806" y="3737303"/>
              <a:ext cx="1510097" cy="461602"/>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Chaperone</a:t>
              </a:r>
              <a:endParaRPr/>
            </a:p>
          </p:txBody>
        </p:sp>
      </p:grpSp>
      <p:sp>
        <p:nvSpPr>
          <p:cNvPr id="1239" name="Google Shape;1239;p141"/>
          <p:cNvSpPr txBox="1"/>
          <p:nvPr/>
        </p:nvSpPr>
        <p:spPr>
          <a:xfrm>
            <a:off x="3730825" y="130750"/>
            <a:ext cx="4890300" cy="650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900">
                <a:solidFill>
                  <a:schemeClr val="dk1"/>
                </a:solidFill>
              </a:rPr>
              <a:t>We are inside the ER of a B-cell…folding antibodies!</a:t>
            </a:r>
            <a:endParaRPr b="1" sz="19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pic>
        <p:nvPicPr>
          <p:cNvPr id="1244" name="Google Shape;1244;p142"/>
          <p:cNvPicPr preferRelativeResize="0"/>
          <p:nvPr/>
        </p:nvPicPr>
        <p:blipFill rotWithShape="1">
          <a:blip r:embed="rId3">
            <a:alphaModFix/>
          </a:blip>
          <a:srcRect b="0" l="31513" r="17586" t="0"/>
          <a:stretch/>
        </p:blipFill>
        <p:spPr>
          <a:xfrm>
            <a:off x="366225" y="152400"/>
            <a:ext cx="3284025" cy="4838699"/>
          </a:xfrm>
          <a:prstGeom prst="rect">
            <a:avLst/>
          </a:prstGeom>
          <a:noFill/>
          <a:ln>
            <a:noFill/>
          </a:ln>
        </p:spPr>
      </p:pic>
      <p:pic>
        <p:nvPicPr>
          <p:cNvPr id="1245" name="Google Shape;1245;p142"/>
          <p:cNvPicPr preferRelativeResize="0"/>
          <p:nvPr/>
        </p:nvPicPr>
        <p:blipFill rotWithShape="1">
          <a:blip r:embed="rId3">
            <a:alphaModFix/>
          </a:blip>
          <a:srcRect b="36036" l="31512" r="27869" t="44537"/>
          <a:stretch/>
        </p:blipFill>
        <p:spPr>
          <a:xfrm>
            <a:off x="214051" y="634900"/>
            <a:ext cx="8474700" cy="3039824"/>
          </a:xfrm>
          <a:prstGeom prst="rect">
            <a:avLst/>
          </a:prstGeom>
          <a:noFill/>
          <a:ln>
            <a:noFill/>
          </a:ln>
        </p:spPr>
      </p:pic>
      <p:grpSp>
        <p:nvGrpSpPr>
          <p:cNvPr id="1246" name="Google Shape;1246;p142"/>
          <p:cNvGrpSpPr/>
          <p:nvPr/>
        </p:nvGrpSpPr>
        <p:grpSpPr>
          <a:xfrm rot="1708616">
            <a:off x="5696319" y="3550361"/>
            <a:ext cx="2975070" cy="1014890"/>
            <a:chOff x="1804427" y="3402202"/>
            <a:chExt cx="2975101" cy="1014900"/>
          </a:xfrm>
        </p:grpSpPr>
        <p:pic>
          <p:nvPicPr>
            <p:cNvPr id="1247" name="Google Shape;1247;p142"/>
            <p:cNvPicPr preferRelativeResize="0"/>
            <p:nvPr/>
          </p:nvPicPr>
          <p:blipFill>
            <a:blip r:embed="rId4">
              <a:alphaModFix amt="77000"/>
            </a:blip>
            <a:stretch>
              <a:fillRect/>
            </a:stretch>
          </p:blipFill>
          <p:spPr>
            <a:xfrm>
              <a:off x="1804427" y="3402202"/>
              <a:ext cx="2975101" cy="1014900"/>
            </a:xfrm>
            <a:prstGeom prst="rect">
              <a:avLst/>
            </a:prstGeom>
            <a:noFill/>
            <a:ln>
              <a:noFill/>
            </a:ln>
          </p:spPr>
        </p:pic>
        <p:sp>
          <p:nvSpPr>
            <p:cNvPr id="1248" name="Google Shape;1248;p142"/>
            <p:cNvSpPr txBox="1"/>
            <p:nvPr/>
          </p:nvSpPr>
          <p:spPr>
            <a:xfrm rot="-296186">
              <a:off x="2856375" y="3727247"/>
              <a:ext cx="1743166" cy="461602"/>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6. Chaperone</a:t>
              </a:r>
              <a:endParaRPr/>
            </a:p>
          </p:txBody>
        </p:sp>
      </p:grpSp>
      <p:pic>
        <p:nvPicPr>
          <p:cNvPr id="1249" name="Google Shape;1249;p142"/>
          <p:cNvPicPr preferRelativeResize="0"/>
          <p:nvPr/>
        </p:nvPicPr>
        <p:blipFill>
          <a:blip r:embed="rId4">
            <a:alphaModFix amt="77000"/>
          </a:blip>
          <a:stretch>
            <a:fillRect/>
          </a:stretch>
        </p:blipFill>
        <p:spPr>
          <a:xfrm flipH="1" rot="-1751295">
            <a:off x="2693344" y="3537151"/>
            <a:ext cx="2975193" cy="1014932"/>
          </a:xfrm>
          <a:prstGeom prst="rect">
            <a:avLst/>
          </a:prstGeom>
          <a:noFill/>
          <a:ln>
            <a:noFill/>
          </a:ln>
        </p:spPr>
      </p:pic>
      <p:pic>
        <p:nvPicPr>
          <p:cNvPr id="1250" name="Google Shape;1250;p142"/>
          <p:cNvPicPr preferRelativeResize="0"/>
          <p:nvPr/>
        </p:nvPicPr>
        <p:blipFill>
          <a:blip r:embed="rId5">
            <a:alphaModFix/>
          </a:blip>
          <a:stretch>
            <a:fillRect/>
          </a:stretch>
        </p:blipFill>
        <p:spPr>
          <a:xfrm rot="1748886">
            <a:off x="4647473" y="2309951"/>
            <a:ext cx="1792302" cy="2998595"/>
          </a:xfrm>
          <a:prstGeom prst="rect">
            <a:avLst/>
          </a:prstGeom>
          <a:noFill/>
          <a:ln>
            <a:noFill/>
          </a:ln>
        </p:spPr>
      </p:pic>
      <p:pic>
        <p:nvPicPr>
          <p:cNvPr id="1251" name="Google Shape;1251;p142"/>
          <p:cNvPicPr preferRelativeResize="0"/>
          <p:nvPr/>
        </p:nvPicPr>
        <p:blipFill rotWithShape="1">
          <a:blip r:embed="rId4">
            <a:alphaModFix amt="77000"/>
          </a:blip>
          <a:srcRect b="45121" l="0" r="69134" t="0"/>
          <a:stretch/>
        </p:blipFill>
        <p:spPr>
          <a:xfrm flipH="1" rot="-1751265">
            <a:off x="4520895" y="3018979"/>
            <a:ext cx="918312" cy="556993"/>
          </a:xfrm>
          <a:prstGeom prst="rect">
            <a:avLst/>
          </a:prstGeom>
          <a:noFill/>
          <a:ln>
            <a:noFill/>
          </a:ln>
        </p:spPr>
      </p:pic>
      <p:sp>
        <p:nvSpPr>
          <p:cNvPr id="1252" name="Google Shape;1252;p142"/>
          <p:cNvSpPr txBox="1"/>
          <p:nvPr/>
        </p:nvSpPr>
        <p:spPr>
          <a:xfrm>
            <a:off x="3730825" y="130750"/>
            <a:ext cx="4890300" cy="504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900">
                <a:solidFill>
                  <a:schemeClr val="dk1"/>
                </a:solidFill>
              </a:rPr>
              <a:t>Folding takes two hands!</a:t>
            </a:r>
            <a:endParaRPr b="1" sz="1900">
              <a:solidFill>
                <a:schemeClr val="dk1"/>
              </a:solidFill>
            </a:endParaRPr>
          </a:p>
        </p:txBody>
      </p:sp>
      <p:sp>
        <p:nvSpPr>
          <p:cNvPr id="1253" name="Google Shape;1253;p142"/>
          <p:cNvSpPr txBox="1"/>
          <p:nvPr/>
        </p:nvSpPr>
        <p:spPr>
          <a:xfrm rot="-1131384">
            <a:off x="3204426" y="3939562"/>
            <a:ext cx="1715361" cy="46183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6. Chaperone</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143"/>
          <p:cNvSpPr txBox="1"/>
          <p:nvPr>
            <p:ph type="title"/>
          </p:nvPr>
        </p:nvSpPr>
        <p:spPr>
          <a:xfrm>
            <a:off x="400784" y="718726"/>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Don’t forget to include your Cysteine Disulfide Bond bridge.</a:t>
            </a:r>
            <a:endParaRPr b="1"/>
          </a:p>
        </p:txBody>
      </p:sp>
      <p:pic>
        <p:nvPicPr>
          <p:cNvPr id="1259" name="Google Shape;1259;p143"/>
          <p:cNvPicPr preferRelativeResize="0"/>
          <p:nvPr/>
        </p:nvPicPr>
        <p:blipFill>
          <a:blip r:embed="rId3">
            <a:alphaModFix/>
          </a:blip>
          <a:stretch>
            <a:fillRect/>
          </a:stretch>
        </p:blipFill>
        <p:spPr>
          <a:xfrm rot="2398051">
            <a:off x="909244" y="1699823"/>
            <a:ext cx="2718675" cy="2571753"/>
          </a:xfrm>
          <a:prstGeom prst="rect">
            <a:avLst/>
          </a:prstGeom>
          <a:noFill/>
          <a:ln>
            <a:noFill/>
          </a:ln>
        </p:spPr>
      </p:pic>
      <p:pic>
        <p:nvPicPr>
          <p:cNvPr id="1260" name="Google Shape;1260;p143"/>
          <p:cNvPicPr preferRelativeResize="0"/>
          <p:nvPr/>
        </p:nvPicPr>
        <p:blipFill rotWithShape="1">
          <a:blip r:embed="rId4">
            <a:alphaModFix/>
          </a:blip>
          <a:srcRect b="12412" l="0" r="0" t="16621"/>
          <a:stretch/>
        </p:blipFill>
        <p:spPr>
          <a:xfrm>
            <a:off x="4498850" y="1160563"/>
            <a:ext cx="3857626" cy="3650270"/>
          </a:xfrm>
          <a:prstGeom prst="rect">
            <a:avLst/>
          </a:prstGeom>
          <a:noFill/>
          <a:ln>
            <a:noFill/>
          </a:ln>
        </p:spPr>
      </p:pic>
      <p:sp>
        <p:nvSpPr>
          <p:cNvPr id="1261" name="Google Shape;1261;p143"/>
          <p:cNvSpPr txBox="1"/>
          <p:nvPr/>
        </p:nvSpPr>
        <p:spPr>
          <a:xfrm>
            <a:off x="1611500" y="2478250"/>
            <a:ext cx="854700" cy="50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1"/>
                </a:solidFill>
              </a:rPr>
              <a:t>Cys</a:t>
            </a:r>
            <a:endParaRPr b="1" sz="2300">
              <a:solidFill>
                <a:schemeClr val="dk1"/>
              </a:solidFill>
            </a:endParaRPr>
          </a:p>
        </p:txBody>
      </p:sp>
      <p:sp>
        <p:nvSpPr>
          <p:cNvPr id="1262" name="Google Shape;1262;p143"/>
          <p:cNvSpPr txBox="1"/>
          <p:nvPr/>
        </p:nvSpPr>
        <p:spPr>
          <a:xfrm>
            <a:off x="2264425" y="2826025"/>
            <a:ext cx="7632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chemeClr val="dk1"/>
                </a:solidFill>
              </a:rPr>
              <a:t>Cys</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pic>
        <p:nvPicPr>
          <p:cNvPr id="1267" name="Google Shape;1267;p144"/>
          <p:cNvPicPr preferRelativeResize="0"/>
          <p:nvPr/>
        </p:nvPicPr>
        <p:blipFill>
          <a:blip r:embed="rId3">
            <a:alphaModFix/>
          </a:blip>
          <a:stretch>
            <a:fillRect/>
          </a:stretch>
        </p:blipFill>
        <p:spPr>
          <a:xfrm>
            <a:off x="152400" y="152400"/>
            <a:ext cx="8602132" cy="4838699"/>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145"/>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Each B-cell records one set of rearrangements.</a:t>
            </a:r>
            <a:endParaRPr b="1"/>
          </a:p>
        </p:txBody>
      </p:sp>
      <p:sp>
        <p:nvSpPr>
          <p:cNvPr id="1273" name="Google Shape;1273;p145"/>
          <p:cNvSpPr txBox="1"/>
          <p:nvPr>
            <p:ph idx="1" type="body"/>
          </p:nvPr>
        </p:nvSpPr>
        <p:spPr>
          <a:xfrm>
            <a:off x="3741850" y="1793175"/>
            <a:ext cx="5145900" cy="3177000"/>
          </a:xfrm>
          <a:prstGeom prst="rect">
            <a:avLst/>
          </a:prstGeom>
        </p:spPr>
        <p:txBody>
          <a:bodyPr anchorCtr="0" anchor="t" bIns="34275" lIns="68575" spcFirstLastPara="1" rIns="68575" wrap="square" tIns="34275">
            <a:normAutofit/>
          </a:bodyPr>
          <a:lstStyle/>
          <a:p>
            <a:pPr indent="-361950" lvl="0" marL="457200" rtl="0" algn="l">
              <a:spcBef>
                <a:spcPts val="0"/>
              </a:spcBef>
              <a:spcAft>
                <a:spcPts val="0"/>
              </a:spcAft>
              <a:buClr>
                <a:schemeClr val="dk1"/>
              </a:buClr>
              <a:buSzPts val="2100"/>
              <a:buChar char="•"/>
            </a:pPr>
            <a:r>
              <a:rPr lang="en" sz="2100">
                <a:solidFill>
                  <a:schemeClr val="dk1"/>
                </a:solidFill>
              </a:rPr>
              <a:t>Each B-cell can only make one type of antibody.</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361950" lvl="0" marL="457200" rtl="0" algn="l">
              <a:spcBef>
                <a:spcPts val="0"/>
              </a:spcBef>
              <a:spcAft>
                <a:spcPts val="0"/>
              </a:spcAft>
              <a:buClr>
                <a:schemeClr val="dk1"/>
              </a:buClr>
              <a:buSzPts val="2100"/>
              <a:buChar char="•"/>
            </a:pPr>
            <a:r>
              <a:rPr lang="en" sz="2100">
                <a:solidFill>
                  <a:schemeClr val="dk1"/>
                </a:solidFill>
              </a:rPr>
              <a:t>Your final build will have 2 identical light chains and 2 identical heavy chains.</a:t>
            </a:r>
            <a:endParaRPr sz="2100">
              <a:solidFill>
                <a:schemeClr val="dk1"/>
              </a:solidFill>
            </a:endParaRPr>
          </a:p>
        </p:txBody>
      </p:sp>
      <p:pic>
        <p:nvPicPr>
          <p:cNvPr id="1274" name="Google Shape;1274;p145"/>
          <p:cNvPicPr preferRelativeResize="0"/>
          <p:nvPr/>
        </p:nvPicPr>
        <p:blipFill>
          <a:blip r:embed="rId3">
            <a:alphaModFix/>
          </a:blip>
          <a:stretch>
            <a:fillRect/>
          </a:stretch>
        </p:blipFill>
        <p:spPr>
          <a:xfrm>
            <a:off x="564999" y="1501675"/>
            <a:ext cx="3268396" cy="3176901"/>
          </a:xfrm>
          <a:prstGeom prst="rect">
            <a:avLst/>
          </a:prstGeom>
          <a:noFill/>
          <a:ln>
            <a:noFill/>
          </a:ln>
        </p:spPr>
      </p:pic>
      <p:sp>
        <p:nvSpPr>
          <p:cNvPr id="1275" name="Google Shape;1275;p145"/>
          <p:cNvSpPr txBox="1"/>
          <p:nvPr/>
        </p:nvSpPr>
        <p:spPr>
          <a:xfrm>
            <a:off x="1035418" y="2579385"/>
            <a:ext cx="2327700" cy="721200"/>
          </a:xfrm>
          <a:prstGeom prst="rect">
            <a:avLst/>
          </a:prstGeom>
          <a:noFill/>
          <a:ln>
            <a:noFill/>
          </a:ln>
        </p:spPr>
        <p:txBody>
          <a:bodyPr anchorCtr="0" anchor="t" bIns="127325" lIns="127325" spcFirstLastPara="1" rIns="127325" wrap="square" tIns="127325">
            <a:noAutofit/>
          </a:bodyPr>
          <a:lstStyle/>
          <a:p>
            <a:pPr indent="0" lvl="0" marL="0" rtl="0" algn="ctr">
              <a:spcBef>
                <a:spcPts val="0"/>
              </a:spcBef>
              <a:spcAft>
                <a:spcPts val="0"/>
              </a:spcAft>
              <a:buNone/>
            </a:pPr>
            <a:r>
              <a:rPr b="1" lang="en" sz="4596">
                <a:solidFill>
                  <a:srgbClr val="000000"/>
                </a:solidFill>
              </a:rPr>
              <a:t>B-Cell</a:t>
            </a:r>
            <a:endParaRPr b="1" sz="4596">
              <a:solidFill>
                <a:srgbClr val="00000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pic>
        <p:nvPicPr>
          <p:cNvPr id="1280" name="Google Shape;1280;p146"/>
          <p:cNvPicPr preferRelativeResize="0"/>
          <p:nvPr/>
        </p:nvPicPr>
        <p:blipFill>
          <a:blip r:embed="rId3">
            <a:alphaModFix/>
          </a:blip>
          <a:stretch>
            <a:fillRect/>
          </a:stretch>
        </p:blipFill>
        <p:spPr>
          <a:xfrm>
            <a:off x="251375" y="1673650"/>
            <a:ext cx="2677973" cy="3033449"/>
          </a:xfrm>
          <a:prstGeom prst="rect">
            <a:avLst/>
          </a:prstGeom>
          <a:noFill/>
          <a:ln>
            <a:noFill/>
          </a:ln>
        </p:spPr>
      </p:pic>
      <p:sp>
        <p:nvSpPr>
          <p:cNvPr id="1281" name="Google Shape;1281;p146"/>
          <p:cNvSpPr txBox="1"/>
          <p:nvPr>
            <p:ph type="title"/>
          </p:nvPr>
        </p:nvSpPr>
        <p:spPr>
          <a:xfrm>
            <a:off x="2867900" y="718725"/>
            <a:ext cx="6172200" cy="9549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Use the side chain chart in your notebook to ID the CDR (complementary binding region) amino Acids </a:t>
            </a:r>
            <a:endParaRPr/>
          </a:p>
        </p:txBody>
      </p:sp>
      <p:graphicFrame>
        <p:nvGraphicFramePr>
          <p:cNvPr id="1282" name="Google Shape;1282;p146"/>
          <p:cNvGraphicFramePr/>
          <p:nvPr/>
        </p:nvGraphicFramePr>
        <p:xfrm>
          <a:off x="1738500" y="1904625"/>
          <a:ext cx="3000000" cy="3000000"/>
        </p:xfrm>
        <a:graphic>
          <a:graphicData uri="http://schemas.openxmlformats.org/drawingml/2006/table">
            <a:tbl>
              <a:tblPr>
                <a:noFill/>
                <a:tableStyleId>{FA0C93AA-F346-445E-A621-BCEF47C37DEB}</a:tableStyleId>
              </a:tblPr>
              <a:tblGrid>
                <a:gridCol w="2613550"/>
                <a:gridCol w="2237125"/>
                <a:gridCol w="2214000"/>
              </a:tblGrid>
              <a:tr h="381000">
                <a:tc>
                  <a:txBody>
                    <a:bodyPr/>
                    <a:lstStyle/>
                    <a:p>
                      <a:pPr indent="0" lvl="0" marL="0" rtl="0" algn="l">
                        <a:spcBef>
                          <a:spcPts val="0"/>
                        </a:spcBef>
                        <a:spcAft>
                          <a:spcPts val="0"/>
                        </a:spcAft>
                        <a:buNone/>
                      </a:pPr>
                      <a:r>
                        <a:t/>
                      </a:r>
                      <a:endParaRPr b="1"/>
                    </a:p>
                  </a:txBody>
                  <a:tcPr marT="91425" marB="91425" marR="91425" marL="91425" anchor="ctr">
                    <a:lnR cap="flat" cmpd="sng" w="9525">
                      <a:solidFill>
                        <a:srgbClr val="9E9E9E"/>
                      </a:solidFill>
                      <a:prstDash val="solid"/>
                      <a:round/>
                      <a:headEnd len="sm" w="sm" type="none"/>
                      <a:tailEnd len="sm" w="sm" type="none"/>
                    </a:lnR>
                    <a:solidFill>
                      <a:schemeClr val="lt1"/>
                    </a:solidFill>
                  </a:tcPr>
                </a:tc>
                <a:tc>
                  <a:txBody>
                    <a:bodyPr/>
                    <a:lstStyle/>
                    <a:p>
                      <a:pPr indent="0" lvl="0" marL="0" rtl="0" algn="ctr">
                        <a:spcBef>
                          <a:spcPts val="0"/>
                        </a:spcBef>
                        <a:spcAft>
                          <a:spcPts val="0"/>
                        </a:spcAft>
                        <a:buNone/>
                      </a:pPr>
                      <a:r>
                        <a:rPr b="1" lang="en"/>
                        <a:t>Heavy Chain amino acids</a:t>
                      </a:r>
                      <a:endParaRPr b="1"/>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a:t>Light Chain amino acids</a:t>
                      </a:r>
                      <a:endParaRPr b="1"/>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rtl="0" algn="ctr">
                        <a:spcBef>
                          <a:spcPts val="0"/>
                        </a:spcBef>
                        <a:spcAft>
                          <a:spcPts val="0"/>
                        </a:spcAft>
                        <a:buNone/>
                      </a:pPr>
                      <a:r>
                        <a:rPr b="1" lang="en"/>
                        <a:t>Complementary Binding Region (CDR)</a:t>
                      </a:r>
                      <a:endParaRPr b="1"/>
                    </a:p>
                  </a:txBody>
                  <a:tcPr marT="91425" marB="91425" marR="91425" marL="91425" anchor="ctr">
                    <a:solidFill>
                      <a:schemeClr val="lt1"/>
                    </a:solidFill>
                  </a:tcPr>
                </a:tc>
                <a:tc>
                  <a:txBody>
                    <a:bodyPr/>
                    <a:lstStyle/>
                    <a:p>
                      <a:pPr indent="0" lvl="0" marL="0" rtl="0" algn="ctr">
                        <a:spcBef>
                          <a:spcPts val="0"/>
                        </a:spcBef>
                        <a:spcAft>
                          <a:spcPts val="0"/>
                        </a:spcAft>
                        <a:buNone/>
                      </a:pPr>
                      <a:r>
                        <a:rPr b="1" lang="en"/>
                        <a:t>V3, J1, D3</a:t>
                      </a:r>
                      <a:endParaRPr b="1"/>
                    </a:p>
                  </a:txBody>
                  <a:tcPr marT="91425" marB="91425" marR="91425" marL="91425" anchor="ct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b="1" lang="en"/>
                        <a:t>V3, J1</a:t>
                      </a:r>
                      <a:endParaRPr b="1"/>
                    </a:p>
                  </a:txBody>
                  <a:tcPr marT="91425" marB="91425" marR="91425" marL="91425" anchor="ctr">
                    <a:lnT cap="flat" cmpd="sng" w="9525">
                      <a:solidFill>
                        <a:srgbClr val="9E9E9E"/>
                      </a:solidFill>
                      <a:prstDash val="solid"/>
                      <a:round/>
                      <a:headEnd len="sm" w="sm" type="none"/>
                      <a:tailEnd len="sm" w="sm" type="none"/>
                    </a:lnT>
                    <a:solidFill>
                      <a:schemeClr val="lt1"/>
                    </a:solidFill>
                  </a:tcPr>
                </a:tc>
              </a:tr>
              <a:tr h="381000">
                <a:tc>
                  <a:txBody>
                    <a:bodyPr/>
                    <a:lstStyle/>
                    <a:p>
                      <a:pPr indent="0" lvl="0" marL="0" rtl="0" algn="ctr">
                        <a:spcBef>
                          <a:spcPts val="0"/>
                        </a:spcBef>
                        <a:spcAft>
                          <a:spcPts val="0"/>
                        </a:spcAft>
                        <a:buNone/>
                      </a:pPr>
                      <a:r>
                        <a:rPr lang="en"/>
                        <a:t>1</a:t>
                      </a:r>
                      <a:endParaRPr/>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rtl="0" algn="ctr">
                        <a:spcBef>
                          <a:spcPts val="0"/>
                        </a:spcBef>
                        <a:spcAft>
                          <a:spcPts val="0"/>
                        </a:spcAft>
                        <a:buNone/>
                      </a:pPr>
                      <a:r>
                        <a:rPr lang="en"/>
                        <a:t>Phe, Leu</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a:t>Phe, Glu</a:t>
                      </a:r>
                      <a:endParaRPr/>
                    </a:p>
                  </a:txBody>
                  <a:tcPr marT="91425" marB="91425" marR="91425" marL="91425">
                    <a:lnL cap="flat" cmpd="sng" w="9525">
                      <a:solidFill>
                        <a:srgbClr val="9E9E9E"/>
                      </a:solidFill>
                      <a:prstDash val="solid"/>
                      <a:round/>
                      <a:headEnd len="sm" w="sm" type="none"/>
                      <a:tailEnd len="sm" w="sm" type="none"/>
                    </a:lnL>
                    <a:solidFill>
                      <a:schemeClr val="lt1"/>
                    </a:solidFill>
                  </a:tcPr>
                </a:tc>
              </a:tr>
              <a:tr h="381000">
                <a:tc>
                  <a:txBody>
                    <a:bodyPr/>
                    <a:lstStyle/>
                    <a:p>
                      <a:pPr indent="0" lvl="0" marL="0" rtl="0" algn="ctr">
                        <a:spcBef>
                          <a:spcPts val="0"/>
                        </a:spcBef>
                        <a:spcAft>
                          <a:spcPts val="0"/>
                        </a:spcAft>
                        <a:buNone/>
                      </a:pPr>
                      <a:r>
                        <a:rPr lang="en"/>
                        <a:t>2</a:t>
                      </a:r>
                      <a:endParaRPr/>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rtl="0" algn="ctr">
                        <a:spcBef>
                          <a:spcPts val="0"/>
                        </a:spcBef>
                        <a:spcAft>
                          <a:spcPts val="0"/>
                        </a:spcAft>
                        <a:buNone/>
                      </a:pPr>
                      <a:r>
                        <a:rPr lang="en"/>
                        <a:t>Leu, Val</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a:t>Ala, Asp</a:t>
                      </a:r>
                      <a:endParaRPr/>
                    </a:p>
                  </a:txBody>
                  <a:tcPr marT="91425" marB="91425" marR="91425" marL="91425">
                    <a:lnL cap="flat" cmpd="sng" w="9525">
                      <a:solidFill>
                        <a:srgbClr val="9E9E9E"/>
                      </a:solidFill>
                      <a:prstDash val="solid"/>
                      <a:round/>
                      <a:headEnd len="sm" w="sm" type="none"/>
                      <a:tailEnd len="sm" w="sm" type="none"/>
                    </a:lnL>
                    <a:solidFill>
                      <a:schemeClr val="lt1"/>
                    </a:solidFill>
                  </a:tcPr>
                </a:tc>
              </a:tr>
              <a:tr h="381000">
                <a:tc>
                  <a:txBody>
                    <a:bodyPr/>
                    <a:lstStyle/>
                    <a:p>
                      <a:pPr indent="0" lvl="0" marL="0" rtl="0" algn="ctr">
                        <a:spcBef>
                          <a:spcPts val="0"/>
                        </a:spcBef>
                        <a:spcAft>
                          <a:spcPts val="0"/>
                        </a:spcAft>
                        <a:buNone/>
                      </a:pPr>
                      <a:r>
                        <a:rPr lang="en"/>
                        <a:t>3</a:t>
                      </a:r>
                      <a:endParaRPr/>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rtl="0" algn="ctr">
                        <a:spcBef>
                          <a:spcPts val="0"/>
                        </a:spcBef>
                        <a:spcAft>
                          <a:spcPts val="0"/>
                        </a:spcAft>
                        <a:buNone/>
                      </a:pPr>
                      <a:r>
                        <a:rPr lang="en"/>
                        <a:t>Glu, Leu</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a:t>Glu, Ala</a:t>
                      </a:r>
                      <a:endParaRPr/>
                    </a:p>
                  </a:txBody>
                  <a:tcPr marT="91425" marB="91425" marR="91425" marL="91425">
                    <a:lnL cap="flat" cmpd="sng" w="9525">
                      <a:solidFill>
                        <a:srgbClr val="9E9E9E"/>
                      </a:solidFill>
                      <a:prstDash val="solid"/>
                      <a:round/>
                      <a:headEnd len="sm" w="sm" type="none"/>
                      <a:tailEnd len="sm" w="sm" type="none"/>
                    </a:lnL>
                    <a:solidFill>
                      <a:schemeClr val="lt1"/>
                    </a:solidFill>
                  </a:tcPr>
                </a:tc>
              </a:tr>
            </a:tbl>
          </a:graphicData>
        </a:graphic>
      </p:graphicFrame>
      <p:pic>
        <p:nvPicPr>
          <p:cNvPr id="1283" name="Google Shape;1283;p146"/>
          <p:cNvPicPr preferRelativeResize="0"/>
          <p:nvPr/>
        </p:nvPicPr>
        <p:blipFill rotWithShape="1">
          <a:blip r:embed="rId4">
            <a:alphaModFix/>
          </a:blip>
          <a:srcRect b="38982" l="15020" r="59858" t="7167"/>
          <a:stretch/>
        </p:blipFill>
        <p:spPr>
          <a:xfrm>
            <a:off x="1876375" y="457375"/>
            <a:ext cx="991526" cy="1328325"/>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147"/>
          <p:cNvSpPr txBox="1"/>
          <p:nvPr>
            <p:ph type="title"/>
          </p:nvPr>
        </p:nvSpPr>
        <p:spPr>
          <a:xfrm>
            <a:off x="2728350" y="900150"/>
            <a:ext cx="4629000" cy="1014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3100"/>
              <a:t>Take a walk…</a:t>
            </a:r>
            <a:endParaRPr b="1" sz="3100"/>
          </a:p>
        </p:txBody>
      </p:sp>
      <p:pic>
        <p:nvPicPr>
          <p:cNvPr id="1289" name="Google Shape;1289;p147"/>
          <p:cNvPicPr preferRelativeResize="0"/>
          <p:nvPr/>
        </p:nvPicPr>
        <p:blipFill>
          <a:blip r:embed="rId3">
            <a:alphaModFix/>
          </a:blip>
          <a:stretch>
            <a:fillRect/>
          </a:stretch>
        </p:blipFill>
        <p:spPr>
          <a:xfrm>
            <a:off x="748326" y="1120913"/>
            <a:ext cx="1819400" cy="1768467"/>
          </a:xfrm>
          <a:prstGeom prst="rect">
            <a:avLst/>
          </a:prstGeom>
          <a:noFill/>
          <a:ln>
            <a:noFill/>
          </a:ln>
        </p:spPr>
      </p:pic>
      <p:sp>
        <p:nvSpPr>
          <p:cNvPr id="1290" name="Google Shape;1290;p147"/>
          <p:cNvSpPr txBox="1"/>
          <p:nvPr/>
        </p:nvSpPr>
        <p:spPr>
          <a:xfrm>
            <a:off x="963916" y="1636111"/>
            <a:ext cx="1295700" cy="401400"/>
          </a:xfrm>
          <a:prstGeom prst="rect">
            <a:avLst/>
          </a:prstGeom>
          <a:noFill/>
          <a:ln>
            <a:noFill/>
          </a:ln>
        </p:spPr>
        <p:txBody>
          <a:bodyPr anchorCtr="0" anchor="t" bIns="70875" lIns="70875" spcFirstLastPara="1" rIns="70875" wrap="square" tIns="70875">
            <a:noAutofit/>
          </a:bodyPr>
          <a:lstStyle/>
          <a:p>
            <a:pPr indent="0" lvl="0" marL="0" rtl="0" algn="ctr">
              <a:spcBef>
                <a:spcPts val="0"/>
              </a:spcBef>
              <a:spcAft>
                <a:spcPts val="0"/>
              </a:spcAft>
              <a:buNone/>
            </a:pPr>
            <a:r>
              <a:rPr b="1" lang="en" sz="2558">
                <a:solidFill>
                  <a:srgbClr val="000000"/>
                </a:solidFill>
              </a:rPr>
              <a:t>B-Cell</a:t>
            </a:r>
            <a:endParaRPr b="1" sz="2558">
              <a:solidFill>
                <a:srgbClr val="000000"/>
              </a:solidFill>
            </a:endParaRPr>
          </a:p>
        </p:txBody>
      </p:sp>
      <p:sp>
        <p:nvSpPr>
          <p:cNvPr id="1291" name="Google Shape;1291;p147"/>
          <p:cNvSpPr txBox="1"/>
          <p:nvPr/>
        </p:nvSpPr>
        <p:spPr>
          <a:xfrm>
            <a:off x="2728350" y="1801725"/>
            <a:ext cx="6058200" cy="196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solidFill>
                  <a:schemeClr val="dk1"/>
                </a:solidFill>
              </a:rPr>
              <a:t>Each table group is functioning like a separate, independent “B-cell”. Take your Antibody for a walk and see whether anyone else made one like yours.  </a:t>
            </a:r>
            <a:endParaRPr sz="2500">
              <a:solidFill>
                <a:schemeClr val="dk1"/>
              </a:solidFill>
            </a:endParaRPr>
          </a:p>
        </p:txBody>
      </p:sp>
      <p:grpSp>
        <p:nvGrpSpPr>
          <p:cNvPr id="1292" name="Google Shape;1292;p147"/>
          <p:cNvGrpSpPr/>
          <p:nvPr/>
        </p:nvGrpSpPr>
        <p:grpSpPr>
          <a:xfrm>
            <a:off x="904063" y="2987150"/>
            <a:ext cx="1507926" cy="1507926"/>
            <a:chOff x="1120800" y="3527575"/>
            <a:chExt cx="1507926" cy="1507926"/>
          </a:xfrm>
        </p:grpSpPr>
        <p:pic>
          <p:nvPicPr>
            <p:cNvPr id="1293" name="Google Shape;1293;p147"/>
            <p:cNvPicPr preferRelativeResize="0"/>
            <p:nvPr/>
          </p:nvPicPr>
          <p:blipFill>
            <a:blip r:embed="rId4">
              <a:alphaModFix/>
            </a:blip>
            <a:stretch>
              <a:fillRect/>
            </a:stretch>
          </p:blipFill>
          <p:spPr>
            <a:xfrm>
              <a:off x="1120800" y="3527575"/>
              <a:ext cx="1507926" cy="1507926"/>
            </a:xfrm>
            <a:prstGeom prst="rect">
              <a:avLst/>
            </a:prstGeom>
            <a:noFill/>
            <a:ln>
              <a:noFill/>
            </a:ln>
          </p:spPr>
        </p:pic>
        <p:sp>
          <p:nvSpPr>
            <p:cNvPr id="1294" name="Google Shape;1294;p147"/>
            <p:cNvSpPr/>
            <p:nvPr/>
          </p:nvSpPr>
          <p:spPr>
            <a:xfrm rot="-1549832">
              <a:off x="1310895" y="3748816"/>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5" name="Google Shape;1295;p147"/>
            <p:cNvSpPr/>
            <p:nvPr/>
          </p:nvSpPr>
          <p:spPr>
            <a:xfrm rot="-1549832">
              <a:off x="1445861" y="3970951"/>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6" name="Google Shape;1296;p147"/>
            <p:cNvSpPr/>
            <p:nvPr/>
          </p:nvSpPr>
          <p:spPr>
            <a:xfrm flipH="1" rot="1549832">
              <a:off x="2321762" y="3796614"/>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7" name="Google Shape;1297;p147"/>
            <p:cNvSpPr/>
            <p:nvPr/>
          </p:nvSpPr>
          <p:spPr>
            <a:xfrm flipH="1" rot="1549832">
              <a:off x="2186795" y="4018749"/>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8" name="Google Shape;1298;p147"/>
            <p:cNvSpPr/>
            <p:nvPr/>
          </p:nvSpPr>
          <p:spPr>
            <a:xfrm rot="-1549832">
              <a:off x="1473694" y="3629029"/>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9" name="Google Shape;1299;p147"/>
            <p:cNvSpPr/>
            <p:nvPr/>
          </p:nvSpPr>
          <p:spPr>
            <a:xfrm rot="-1549832">
              <a:off x="1599943" y="3868598"/>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0" name="Google Shape;1300;p147"/>
            <p:cNvSpPr/>
            <p:nvPr/>
          </p:nvSpPr>
          <p:spPr>
            <a:xfrm flipH="1" rot="1549832">
              <a:off x="2171381" y="3637754"/>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1" name="Google Shape;1301;p147"/>
            <p:cNvSpPr/>
            <p:nvPr/>
          </p:nvSpPr>
          <p:spPr>
            <a:xfrm flipH="1" rot="1549832">
              <a:off x="2036415" y="3903473"/>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302" name="Google Shape;1302;p147"/>
            <p:cNvGrpSpPr/>
            <p:nvPr/>
          </p:nvGrpSpPr>
          <p:grpSpPr>
            <a:xfrm>
              <a:off x="1912840" y="4398861"/>
              <a:ext cx="107146" cy="560248"/>
              <a:chOff x="3237790" y="4259386"/>
              <a:chExt cx="107146" cy="560248"/>
            </a:xfrm>
          </p:grpSpPr>
          <p:sp>
            <p:nvSpPr>
              <p:cNvPr id="1303" name="Google Shape;1303;p147"/>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4" name="Google Shape;1304;p147"/>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305" name="Google Shape;1305;p147"/>
            <p:cNvGrpSpPr/>
            <p:nvPr/>
          </p:nvGrpSpPr>
          <p:grpSpPr>
            <a:xfrm>
              <a:off x="1751424" y="4405526"/>
              <a:ext cx="107146" cy="560248"/>
              <a:chOff x="3237790" y="4259386"/>
              <a:chExt cx="107146" cy="560248"/>
            </a:xfrm>
          </p:grpSpPr>
          <p:sp>
            <p:nvSpPr>
              <p:cNvPr id="1306" name="Google Shape;1306;p147"/>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7" name="Google Shape;1307;p147"/>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sp>
        <p:nvSpPr>
          <p:cNvPr id="1312" name="Google Shape;1312;p148"/>
          <p:cNvSpPr txBox="1"/>
          <p:nvPr/>
        </p:nvSpPr>
        <p:spPr>
          <a:xfrm>
            <a:off x="661175" y="1133175"/>
            <a:ext cx="7693200" cy="82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Non-homologous End Joining leads to deletions adding variation.  </a:t>
            </a:r>
            <a:endParaRPr sz="1800">
              <a:solidFill>
                <a:schemeClr val="dk1"/>
              </a:solidFill>
            </a:endParaRPr>
          </a:p>
          <a:p>
            <a:pPr indent="0" lvl="0" marL="0" rtl="0" algn="l">
              <a:spcBef>
                <a:spcPts val="0"/>
              </a:spcBef>
              <a:spcAft>
                <a:spcPts val="0"/>
              </a:spcAft>
              <a:buNone/>
            </a:pPr>
            <a:r>
              <a:rPr lang="en" sz="1800">
                <a:solidFill>
                  <a:schemeClr val="dk1"/>
                </a:solidFill>
              </a:rPr>
              <a:t>This is similar to what can happen after CRISPR makes a cut…</a:t>
            </a:r>
            <a:endParaRPr sz="1800">
              <a:solidFill>
                <a:schemeClr val="dk1"/>
              </a:solidFill>
            </a:endParaRPr>
          </a:p>
        </p:txBody>
      </p:sp>
      <p:sp>
        <p:nvSpPr>
          <p:cNvPr id="1313" name="Google Shape;1313;p148"/>
          <p:cNvSpPr txBox="1"/>
          <p:nvPr>
            <p:ph type="title"/>
          </p:nvPr>
        </p:nvSpPr>
        <p:spPr>
          <a:xfrm>
            <a:off x="785859" y="72487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NHEJ:  Adds variation during repair</a:t>
            </a:r>
            <a:endParaRPr b="1"/>
          </a:p>
        </p:txBody>
      </p:sp>
      <p:grpSp>
        <p:nvGrpSpPr>
          <p:cNvPr id="1314" name="Google Shape;1314;p148"/>
          <p:cNvGrpSpPr/>
          <p:nvPr/>
        </p:nvGrpSpPr>
        <p:grpSpPr>
          <a:xfrm>
            <a:off x="482988" y="2145550"/>
            <a:ext cx="8381424" cy="2726225"/>
            <a:chOff x="482988" y="2145550"/>
            <a:chExt cx="8381424" cy="2726225"/>
          </a:xfrm>
        </p:grpSpPr>
        <p:pic>
          <p:nvPicPr>
            <p:cNvPr id="1315" name="Google Shape;1315;p148"/>
            <p:cNvPicPr preferRelativeResize="0"/>
            <p:nvPr/>
          </p:nvPicPr>
          <p:blipFill>
            <a:blip r:embed="rId3">
              <a:alphaModFix/>
            </a:blip>
            <a:stretch>
              <a:fillRect/>
            </a:stretch>
          </p:blipFill>
          <p:spPr>
            <a:xfrm>
              <a:off x="482988" y="2145550"/>
              <a:ext cx="8381424" cy="2726225"/>
            </a:xfrm>
            <a:prstGeom prst="rect">
              <a:avLst/>
            </a:prstGeom>
            <a:noFill/>
            <a:ln>
              <a:noFill/>
            </a:ln>
          </p:spPr>
        </p:pic>
        <p:sp>
          <p:nvSpPr>
            <p:cNvPr id="1316" name="Google Shape;1316;p148"/>
            <p:cNvSpPr/>
            <p:nvPr/>
          </p:nvSpPr>
          <p:spPr>
            <a:xfrm>
              <a:off x="2015825" y="2951025"/>
              <a:ext cx="581700" cy="509100"/>
            </a:xfrm>
            <a:prstGeom prst="ellipse">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sp>
        <p:nvSpPr>
          <p:cNvPr id="1317" name="Google Shape;1317;p148"/>
          <p:cNvSpPr/>
          <p:nvPr/>
        </p:nvSpPr>
        <p:spPr>
          <a:xfrm>
            <a:off x="1714475" y="2571675"/>
            <a:ext cx="1101438" cy="1226124"/>
          </a:xfrm>
          <a:prstGeom prst="lightningBol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50"/>
          <p:cNvPicPr preferRelativeResize="0"/>
          <p:nvPr/>
        </p:nvPicPr>
        <p:blipFill>
          <a:blip r:embed="rId3">
            <a:alphaModFix/>
          </a:blip>
          <a:stretch>
            <a:fillRect/>
          </a:stretch>
        </p:blipFill>
        <p:spPr>
          <a:xfrm>
            <a:off x="400775" y="718725"/>
            <a:ext cx="3337001" cy="3785149"/>
          </a:xfrm>
          <a:prstGeom prst="rect">
            <a:avLst/>
          </a:prstGeom>
          <a:noFill/>
          <a:ln>
            <a:noFill/>
          </a:ln>
        </p:spPr>
      </p:pic>
      <p:sp>
        <p:nvSpPr>
          <p:cNvPr id="260" name="Google Shape;260;p50"/>
          <p:cNvSpPr/>
          <p:nvPr/>
        </p:nvSpPr>
        <p:spPr>
          <a:xfrm>
            <a:off x="1539800" y="2933125"/>
            <a:ext cx="607800" cy="6972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1" name="Google Shape;261;p50"/>
          <p:cNvSpPr/>
          <p:nvPr/>
        </p:nvSpPr>
        <p:spPr>
          <a:xfrm>
            <a:off x="2099675" y="3684575"/>
            <a:ext cx="673200" cy="8193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2" name="Google Shape;262;p50"/>
          <p:cNvSpPr txBox="1"/>
          <p:nvPr>
            <p:ph type="title"/>
          </p:nvPr>
        </p:nvSpPr>
        <p:spPr>
          <a:xfrm>
            <a:off x="3995500" y="1333375"/>
            <a:ext cx="50202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t>Focus modeling on Macrophage</a:t>
            </a:r>
            <a:endParaRPr b="1"/>
          </a:p>
        </p:txBody>
      </p:sp>
      <p:sp>
        <p:nvSpPr>
          <p:cNvPr id="263" name="Google Shape;263;p50"/>
          <p:cNvSpPr txBox="1"/>
          <p:nvPr/>
        </p:nvSpPr>
        <p:spPr>
          <a:xfrm>
            <a:off x="139475" y="4706950"/>
            <a:ext cx="4576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hlink"/>
                </a:solidFill>
                <a:hlinkClick r:id="rId4"/>
              </a:rPr>
              <a:t>https://www.biointeractive.org/classroom-resources/immune-system</a:t>
            </a:r>
            <a:endParaRPr sz="1100"/>
          </a:p>
        </p:txBody>
      </p:sp>
      <p:sp>
        <p:nvSpPr>
          <p:cNvPr id="264" name="Google Shape;264;p50"/>
          <p:cNvSpPr txBox="1"/>
          <p:nvPr/>
        </p:nvSpPr>
        <p:spPr>
          <a:xfrm>
            <a:off x="4183300" y="1887350"/>
            <a:ext cx="4644600" cy="281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dk1"/>
                </a:solidFill>
              </a:rPr>
              <a:t>Job:  “Sniff out” the building blocks of life</a:t>
            </a:r>
            <a:endParaRPr b="1" sz="1600">
              <a:solidFill>
                <a:schemeClr val="dk1"/>
              </a:solidFill>
            </a:endParaRPr>
          </a:p>
          <a:p>
            <a:pPr indent="0" lvl="0" marL="0" rtl="0" algn="l">
              <a:spcBef>
                <a:spcPts val="0"/>
              </a:spcBef>
              <a:spcAft>
                <a:spcPts val="0"/>
              </a:spcAft>
              <a:buNone/>
            </a:pPr>
            <a:r>
              <a:t/>
            </a:r>
            <a:endParaRPr b="1" sz="1800">
              <a:solidFill>
                <a:schemeClr val="dk1"/>
              </a:solidFill>
            </a:endParaRPr>
          </a:p>
          <a:p>
            <a:pPr indent="0" lvl="0" marL="0" rtl="0" algn="l">
              <a:spcBef>
                <a:spcPts val="0"/>
              </a:spcBef>
              <a:spcAft>
                <a:spcPts val="0"/>
              </a:spcAft>
              <a:buNone/>
            </a:pPr>
            <a:r>
              <a:rPr lang="en" sz="1800">
                <a:solidFill>
                  <a:schemeClr val="dk1"/>
                </a:solidFill>
              </a:rPr>
              <a:t>Discuss some hypotheses for how a cell might do this.</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700">
                <a:solidFill>
                  <a:schemeClr val="dk1"/>
                </a:solidFill>
              </a:rPr>
              <a:t>What kinds of structures would the cell need in order to do this?</a:t>
            </a:r>
            <a:endParaRPr sz="17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lang="en" sz="1700">
                <a:solidFill>
                  <a:schemeClr val="dk1"/>
                </a:solidFill>
              </a:rPr>
              <a:t>What kinds of structures would the “pathogen” be presenting?</a:t>
            </a:r>
            <a:endParaRPr sz="17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sp>
        <p:nvSpPr>
          <p:cNvPr id="1322" name="Google Shape;1322;p149"/>
          <p:cNvSpPr txBox="1"/>
          <p:nvPr>
            <p:ph type="title"/>
          </p:nvPr>
        </p:nvSpPr>
        <p:spPr>
          <a:xfrm>
            <a:off x="327650" y="332698"/>
            <a:ext cx="8021100" cy="7686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Cytidine Deaminase introduces mutations that trigger error prone repair.</a:t>
            </a:r>
            <a:endParaRPr b="1"/>
          </a:p>
        </p:txBody>
      </p:sp>
      <p:pic>
        <p:nvPicPr>
          <p:cNvPr id="1323" name="Google Shape;1323;p149"/>
          <p:cNvPicPr preferRelativeResize="0"/>
          <p:nvPr/>
        </p:nvPicPr>
        <p:blipFill>
          <a:blip r:embed="rId3">
            <a:alphaModFix/>
          </a:blip>
          <a:stretch>
            <a:fillRect/>
          </a:stretch>
        </p:blipFill>
        <p:spPr>
          <a:xfrm>
            <a:off x="429350" y="1274875"/>
            <a:ext cx="6891124" cy="321585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150"/>
          <p:cNvSpPr txBox="1"/>
          <p:nvPr>
            <p:ph type="title"/>
          </p:nvPr>
        </p:nvSpPr>
        <p:spPr>
          <a:xfrm>
            <a:off x="1074350" y="354350"/>
            <a:ext cx="7194900" cy="1086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Compare the 2 antibodies shown below.  What kinds of applications for a change like this can your team imagine?</a:t>
            </a:r>
            <a:endParaRPr/>
          </a:p>
        </p:txBody>
      </p:sp>
      <p:pic>
        <p:nvPicPr>
          <p:cNvPr id="1329" name="Google Shape;1329;p150"/>
          <p:cNvPicPr preferRelativeResize="0"/>
          <p:nvPr/>
        </p:nvPicPr>
        <p:blipFill>
          <a:blip r:embed="rId3">
            <a:alphaModFix/>
          </a:blip>
          <a:stretch>
            <a:fillRect/>
          </a:stretch>
        </p:blipFill>
        <p:spPr>
          <a:xfrm>
            <a:off x="558380" y="1533887"/>
            <a:ext cx="3388228" cy="3483424"/>
          </a:xfrm>
          <a:prstGeom prst="rect">
            <a:avLst/>
          </a:prstGeom>
          <a:noFill/>
          <a:ln>
            <a:noFill/>
          </a:ln>
        </p:spPr>
      </p:pic>
      <p:grpSp>
        <p:nvGrpSpPr>
          <p:cNvPr id="1330" name="Google Shape;1330;p150"/>
          <p:cNvGrpSpPr/>
          <p:nvPr/>
        </p:nvGrpSpPr>
        <p:grpSpPr>
          <a:xfrm>
            <a:off x="4363825" y="1317275"/>
            <a:ext cx="3568323" cy="3696427"/>
            <a:chOff x="4363825" y="1317275"/>
            <a:chExt cx="3568323" cy="3696427"/>
          </a:xfrm>
        </p:grpSpPr>
        <p:pic>
          <p:nvPicPr>
            <p:cNvPr id="1331" name="Google Shape;1331;p150"/>
            <p:cNvPicPr preferRelativeResize="0"/>
            <p:nvPr/>
          </p:nvPicPr>
          <p:blipFill>
            <a:blip r:embed="rId3">
              <a:alphaModFix/>
            </a:blip>
            <a:stretch>
              <a:fillRect/>
            </a:stretch>
          </p:blipFill>
          <p:spPr>
            <a:xfrm>
              <a:off x="4363825" y="1340065"/>
              <a:ext cx="3568323" cy="3668599"/>
            </a:xfrm>
            <a:prstGeom prst="rect">
              <a:avLst/>
            </a:prstGeom>
            <a:noFill/>
            <a:ln>
              <a:noFill/>
            </a:ln>
          </p:spPr>
        </p:pic>
        <p:pic>
          <p:nvPicPr>
            <p:cNvPr id="1332" name="Google Shape;1332;p150"/>
            <p:cNvPicPr preferRelativeResize="0"/>
            <p:nvPr/>
          </p:nvPicPr>
          <p:blipFill rotWithShape="1">
            <a:blip r:embed="rId4">
              <a:alphaModFix/>
            </a:blip>
            <a:srcRect b="0" l="49739" r="0" t="0"/>
            <a:stretch/>
          </p:blipFill>
          <p:spPr>
            <a:xfrm>
              <a:off x="6114122" y="1317275"/>
              <a:ext cx="1729400" cy="3696427"/>
            </a:xfrm>
            <a:prstGeom prst="rect">
              <a:avLst/>
            </a:prstGeom>
            <a:noFill/>
            <a:ln>
              <a:noFill/>
            </a:ln>
          </p:spPr>
        </p:pic>
      </p:grpSp>
      <p:pic>
        <p:nvPicPr>
          <p:cNvPr id="1333" name="Google Shape;1333;p150"/>
          <p:cNvPicPr preferRelativeResize="0"/>
          <p:nvPr/>
        </p:nvPicPr>
        <p:blipFill rotWithShape="1">
          <a:blip r:embed="rId5">
            <a:alphaModFix/>
          </a:blip>
          <a:srcRect b="38982" l="15020" r="59858" t="7167"/>
          <a:stretch/>
        </p:blipFill>
        <p:spPr>
          <a:xfrm>
            <a:off x="144075" y="112325"/>
            <a:ext cx="991526" cy="1328325"/>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151"/>
          <p:cNvSpPr txBox="1"/>
          <p:nvPr>
            <p:ph type="title"/>
          </p:nvPr>
        </p:nvSpPr>
        <p:spPr>
          <a:xfrm>
            <a:off x="370809" y="506077"/>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Puzzle:</a:t>
            </a:r>
            <a:endParaRPr b="1"/>
          </a:p>
        </p:txBody>
      </p:sp>
      <p:sp>
        <p:nvSpPr>
          <p:cNvPr id="1339" name="Google Shape;1339;p151"/>
          <p:cNvSpPr txBox="1"/>
          <p:nvPr>
            <p:ph idx="1" type="body"/>
          </p:nvPr>
        </p:nvSpPr>
        <p:spPr>
          <a:xfrm>
            <a:off x="280350" y="914375"/>
            <a:ext cx="8583300" cy="4299300"/>
          </a:xfrm>
          <a:prstGeom prst="rect">
            <a:avLst/>
          </a:prstGeom>
        </p:spPr>
        <p:txBody>
          <a:bodyPr anchorCtr="0" anchor="t" bIns="34275" lIns="68575" spcFirstLastPara="1" rIns="68575" wrap="square" tIns="34275">
            <a:normAutofit lnSpcReduction="10000"/>
          </a:bodyPr>
          <a:lstStyle/>
          <a:p>
            <a:pPr indent="0" lvl="0" marL="0" rtl="0" algn="l">
              <a:lnSpc>
                <a:spcPct val="115000"/>
              </a:lnSpc>
              <a:spcBef>
                <a:spcPts val="1200"/>
              </a:spcBef>
              <a:spcAft>
                <a:spcPts val="0"/>
              </a:spcAft>
              <a:buClr>
                <a:schemeClr val="dk1"/>
              </a:buClr>
              <a:buSzPts val="1100"/>
              <a:buFont typeface="Arial"/>
              <a:buNone/>
            </a:pPr>
            <a:r>
              <a:rPr b="1" lang="en" sz="2400">
                <a:solidFill>
                  <a:schemeClr val="dk1"/>
                </a:solidFill>
              </a:rPr>
              <a:t>The Classroom Mystery:</a:t>
            </a:r>
            <a:r>
              <a:rPr lang="en" sz="2400">
                <a:solidFill>
                  <a:schemeClr val="dk1"/>
                </a:solidFill>
              </a:rPr>
              <a:t> Two patients walk into your clinic. Both are completely healthy and asymptomatic, but both show positive IgG antibody tests for a specific virus.</a:t>
            </a:r>
            <a:endParaRPr sz="2400">
              <a:solidFill>
                <a:schemeClr val="dk1"/>
              </a:solidFill>
            </a:endParaRPr>
          </a:p>
          <a:p>
            <a:pPr indent="-381000" lvl="0" marL="457200" rtl="0" algn="l">
              <a:lnSpc>
                <a:spcPct val="115000"/>
              </a:lnSpc>
              <a:spcBef>
                <a:spcPts val="1200"/>
              </a:spcBef>
              <a:spcAft>
                <a:spcPts val="0"/>
              </a:spcAft>
              <a:buSzPts val="2400"/>
              <a:buChar char="●"/>
            </a:pPr>
            <a:r>
              <a:rPr b="1" lang="en" sz="2400">
                <a:solidFill>
                  <a:schemeClr val="dk1"/>
                </a:solidFill>
              </a:rPr>
              <a:t>Patient 1</a:t>
            </a:r>
            <a:r>
              <a:rPr lang="en" sz="2400">
                <a:solidFill>
                  <a:schemeClr val="dk1"/>
                </a:solidFill>
              </a:rPr>
              <a:t> has a wide variety of IgG antibodies that bind to the virus's outer spike </a:t>
            </a:r>
            <a:r>
              <a:rPr i="1" lang="en" sz="2400">
                <a:solidFill>
                  <a:schemeClr val="dk1"/>
                </a:solidFill>
              </a:rPr>
              <a:t>and</a:t>
            </a:r>
            <a:r>
              <a:rPr lang="en" sz="2400">
                <a:solidFill>
                  <a:schemeClr val="dk1"/>
                </a:solidFill>
              </a:rPr>
              <a:t> its internal core proteins.</a:t>
            </a:r>
            <a:endParaRPr sz="2400">
              <a:solidFill>
                <a:schemeClr val="dk1"/>
              </a:solidFill>
            </a:endParaRPr>
          </a:p>
          <a:p>
            <a:pPr indent="-381000" lvl="0" marL="457200" rtl="0" algn="l">
              <a:lnSpc>
                <a:spcPct val="115000"/>
              </a:lnSpc>
              <a:spcBef>
                <a:spcPts val="0"/>
              </a:spcBef>
              <a:spcAft>
                <a:spcPts val="0"/>
              </a:spcAft>
              <a:buSzPts val="2400"/>
              <a:buChar char="●"/>
            </a:pPr>
            <a:r>
              <a:rPr b="1" lang="en" sz="2400">
                <a:solidFill>
                  <a:schemeClr val="dk1"/>
                </a:solidFill>
              </a:rPr>
              <a:t>Patient 2</a:t>
            </a:r>
            <a:r>
              <a:rPr lang="en" sz="2400">
                <a:solidFill>
                  <a:schemeClr val="dk1"/>
                </a:solidFill>
              </a:rPr>
              <a:t> </a:t>
            </a:r>
            <a:r>
              <a:rPr i="1" lang="en" sz="2400">
                <a:solidFill>
                  <a:schemeClr val="dk1"/>
                </a:solidFill>
              </a:rPr>
              <a:t>only</a:t>
            </a:r>
            <a:r>
              <a:rPr lang="en" sz="2400">
                <a:solidFill>
                  <a:schemeClr val="dk1"/>
                </a:solidFill>
              </a:rPr>
              <a:t> has IgG antibodies that bind to the outer spike protein. They have zero antibodies against the internal core.</a:t>
            </a:r>
            <a:endParaRPr sz="2400">
              <a:solidFill>
                <a:schemeClr val="dk1"/>
              </a:solidFill>
            </a:endParaRPr>
          </a:p>
          <a:p>
            <a:pPr indent="0" lvl="0" marL="0" rtl="0" algn="l">
              <a:lnSpc>
                <a:spcPct val="115000"/>
              </a:lnSpc>
              <a:spcBef>
                <a:spcPts val="1200"/>
              </a:spcBef>
              <a:spcAft>
                <a:spcPts val="1200"/>
              </a:spcAft>
              <a:buNone/>
            </a:pPr>
            <a:r>
              <a:rPr b="1" i="1" lang="en" sz="2400">
                <a:solidFill>
                  <a:schemeClr val="dk1"/>
                </a:solidFill>
              </a:rPr>
              <a:t>Work with your table team to provide an evidence based explanation.  </a:t>
            </a:r>
            <a:endParaRPr b="1"/>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id="1344" name="Google Shape;1344;p152"/>
          <p:cNvSpPr txBox="1"/>
          <p:nvPr>
            <p:ph type="title"/>
          </p:nvPr>
        </p:nvSpPr>
        <p:spPr>
          <a:xfrm>
            <a:off x="1339000" y="1784350"/>
            <a:ext cx="7421700" cy="17436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i="1" lang="en" sz="4100"/>
              <a:t>What are some questions that surfaced as you modeled?</a:t>
            </a:r>
            <a:endParaRPr i="1" sz="4100"/>
          </a:p>
        </p:txBody>
      </p:sp>
      <p:pic>
        <p:nvPicPr>
          <p:cNvPr id="1345" name="Google Shape;1345;p152"/>
          <p:cNvPicPr preferRelativeResize="0"/>
          <p:nvPr/>
        </p:nvPicPr>
        <p:blipFill rotWithShape="1">
          <a:blip r:embed="rId3">
            <a:alphaModFix/>
          </a:blip>
          <a:srcRect b="38982" l="15020" r="59858" t="7167"/>
          <a:stretch/>
        </p:blipFill>
        <p:spPr>
          <a:xfrm>
            <a:off x="347475" y="1603825"/>
            <a:ext cx="991526" cy="1328325"/>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p153"/>
          <p:cNvSpPr txBox="1"/>
          <p:nvPr>
            <p:ph type="title"/>
          </p:nvPr>
        </p:nvSpPr>
        <p:spPr>
          <a:xfrm>
            <a:off x="1168075" y="1088550"/>
            <a:ext cx="7714500" cy="29664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i="1" lang="en" sz="4100"/>
              <a:t>Did your group discuss any barriers that you might need to address?</a:t>
            </a:r>
            <a:endParaRPr i="1" sz="4100"/>
          </a:p>
          <a:p>
            <a:pPr indent="0" lvl="0" marL="0" rtl="0" algn="l">
              <a:spcBef>
                <a:spcPts val="0"/>
              </a:spcBef>
              <a:spcAft>
                <a:spcPts val="0"/>
              </a:spcAft>
              <a:buNone/>
            </a:pPr>
            <a:r>
              <a:t/>
            </a:r>
            <a:endParaRPr i="1" sz="4100"/>
          </a:p>
          <a:p>
            <a:pPr indent="0" lvl="0" marL="0" rtl="0" algn="l">
              <a:spcBef>
                <a:spcPts val="0"/>
              </a:spcBef>
              <a:spcAft>
                <a:spcPts val="0"/>
              </a:spcAft>
              <a:buNone/>
            </a:pPr>
            <a:r>
              <a:rPr i="1" lang="en" sz="4100"/>
              <a:t>New ideas for implementation?</a:t>
            </a:r>
            <a:endParaRPr i="1" sz="4100"/>
          </a:p>
          <a:p>
            <a:pPr indent="0" lvl="0" marL="0" rtl="0" algn="l">
              <a:spcBef>
                <a:spcPts val="0"/>
              </a:spcBef>
              <a:spcAft>
                <a:spcPts val="0"/>
              </a:spcAft>
              <a:buNone/>
            </a:pPr>
            <a:r>
              <a:t/>
            </a:r>
            <a:endParaRPr i="1" sz="4100"/>
          </a:p>
        </p:txBody>
      </p:sp>
      <p:pic>
        <p:nvPicPr>
          <p:cNvPr descr="a red apple with a green leaf on it on a white background (provided by Tenor)" id="1351" name="Google Shape;1351;p153"/>
          <p:cNvPicPr preferRelativeResize="0"/>
          <p:nvPr/>
        </p:nvPicPr>
        <p:blipFill>
          <a:blip r:embed="rId3">
            <a:alphaModFix/>
          </a:blip>
          <a:stretch>
            <a:fillRect/>
          </a:stretch>
        </p:blipFill>
        <p:spPr>
          <a:xfrm>
            <a:off x="52150" y="1903349"/>
            <a:ext cx="1012295" cy="1028875"/>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154"/>
          <p:cNvSpPr txBox="1"/>
          <p:nvPr>
            <p:ph type="title"/>
          </p:nvPr>
        </p:nvSpPr>
        <p:spPr>
          <a:xfrm>
            <a:off x="200284" y="762301"/>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Session Goals</a:t>
            </a:r>
            <a:endParaRPr/>
          </a:p>
        </p:txBody>
      </p:sp>
      <p:sp>
        <p:nvSpPr>
          <p:cNvPr id="1357" name="Google Shape;1357;p154"/>
          <p:cNvSpPr txBox="1"/>
          <p:nvPr>
            <p:ph idx="1" type="body"/>
          </p:nvPr>
        </p:nvSpPr>
        <p:spPr>
          <a:xfrm>
            <a:off x="161250" y="1272650"/>
            <a:ext cx="8821500" cy="3207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i="1" lang="en">
                <a:solidFill>
                  <a:schemeClr val="dk1"/>
                </a:solidFill>
              </a:rPr>
              <a:t> “The human body has the capacity to deal with threats it has not yet set “seen” (or that might not even exist yet!)”.  </a:t>
            </a:r>
            <a:endParaRPr i="1">
              <a:solidFill>
                <a:schemeClr val="dk1"/>
              </a:solidFill>
            </a:endParaRPr>
          </a:p>
          <a:p>
            <a:pPr indent="0" lvl="0" marL="0" rtl="0" algn="l">
              <a:spcBef>
                <a:spcPts val="0"/>
              </a:spcBef>
              <a:spcAft>
                <a:spcPts val="0"/>
              </a:spcAft>
              <a:buNone/>
            </a:pPr>
            <a:r>
              <a:t/>
            </a:r>
            <a:endParaRPr b="1" i="1">
              <a:solidFill>
                <a:schemeClr val="dk1"/>
              </a:solidFill>
            </a:endParaRPr>
          </a:p>
          <a:p>
            <a:pPr indent="0" lvl="0" marL="0" rtl="0" algn="l">
              <a:spcBef>
                <a:spcPts val="0"/>
              </a:spcBef>
              <a:spcAft>
                <a:spcPts val="0"/>
              </a:spcAft>
              <a:buNone/>
            </a:pPr>
            <a:r>
              <a:rPr b="1" i="1" lang="en">
                <a:solidFill>
                  <a:schemeClr val="dk1"/>
                </a:solidFill>
              </a:rPr>
              <a:t>How can we evaluate claims such as this using models as tools for understanding?</a:t>
            </a:r>
            <a:endParaRPr b="1"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You will explore how genetic recombination events generate billions of variations in the binding surfaces (</a:t>
            </a:r>
            <a:r>
              <a:rPr b="1" i="1" lang="en">
                <a:solidFill>
                  <a:schemeClr val="dk1"/>
                </a:solidFill>
              </a:rPr>
              <a:t>Complementary Determination Regions</a:t>
            </a:r>
            <a:r>
              <a:rPr lang="en">
                <a:solidFill>
                  <a:schemeClr val="dk1"/>
                </a:solidFill>
              </a:rPr>
              <a:t>) of Antibodies.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We will apply antibody structure to explore why we might need a new flu shot each year.</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5" name="Shape 1365"/>
        <p:cNvGrpSpPr/>
        <p:nvPr/>
      </p:nvGrpSpPr>
      <p:grpSpPr>
        <a:xfrm>
          <a:off x="0" y="0"/>
          <a:ext cx="0" cy="0"/>
          <a:chOff x="0" y="0"/>
          <a:chExt cx="0" cy="0"/>
        </a:xfrm>
      </p:grpSpPr>
      <p:pic>
        <p:nvPicPr>
          <p:cNvPr id="1366" name="Google Shape;1366;p156"/>
          <p:cNvPicPr preferRelativeResize="0"/>
          <p:nvPr/>
        </p:nvPicPr>
        <p:blipFill>
          <a:blip r:embed="rId3">
            <a:alphaModFix/>
          </a:blip>
          <a:stretch>
            <a:fillRect/>
          </a:stretch>
        </p:blipFill>
        <p:spPr>
          <a:xfrm>
            <a:off x="1652725" y="630374"/>
            <a:ext cx="5492349" cy="4382325"/>
          </a:xfrm>
          <a:prstGeom prst="rect">
            <a:avLst/>
          </a:prstGeom>
          <a:noFill/>
          <a:ln>
            <a:noFill/>
          </a:ln>
        </p:spPr>
      </p:pic>
      <p:sp>
        <p:nvSpPr>
          <p:cNvPr id="1367" name="Google Shape;1367;p156"/>
          <p:cNvSpPr txBox="1"/>
          <p:nvPr>
            <p:ph type="title"/>
          </p:nvPr>
        </p:nvSpPr>
        <p:spPr>
          <a:xfrm>
            <a:off x="4755549" y="3030775"/>
            <a:ext cx="25791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Antibody Mighty Model</a:t>
            </a:r>
            <a:endParaRPr b="1" i="1" sz="3200">
              <a:solidFill>
                <a:srgbClr val="8E7CC3"/>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1" name="Shape 1371"/>
        <p:cNvGrpSpPr/>
        <p:nvPr/>
      </p:nvGrpSpPr>
      <p:grpSpPr>
        <a:xfrm>
          <a:off x="0" y="0"/>
          <a:ext cx="0" cy="0"/>
          <a:chOff x="0" y="0"/>
          <a:chExt cx="0" cy="0"/>
        </a:xfrm>
      </p:grpSpPr>
      <p:pic>
        <p:nvPicPr>
          <p:cNvPr id="1372" name="Google Shape;1372;p157"/>
          <p:cNvPicPr preferRelativeResize="0"/>
          <p:nvPr/>
        </p:nvPicPr>
        <p:blipFill rotWithShape="1">
          <a:blip r:embed="rId3">
            <a:alphaModFix/>
          </a:blip>
          <a:srcRect b="50862" l="0" r="0" t="0"/>
          <a:stretch/>
        </p:blipFill>
        <p:spPr>
          <a:xfrm>
            <a:off x="825100" y="297125"/>
            <a:ext cx="7660899" cy="2274625"/>
          </a:xfrm>
          <a:prstGeom prst="rect">
            <a:avLst/>
          </a:prstGeom>
          <a:noFill/>
          <a:ln>
            <a:noFill/>
          </a:ln>
        </p:spPr>
      </p:pic>
      <p:pic>
        <p:nvPicPr>
          <p:cNvPr id="1373" name="Google Shape;1373;p157"/>
          <p:cNvPicPr preferRelativeResize="0"/>
          <p:nvPr/>
        </p:nvPicPr>
        <p:blipFill rotWithShape="1">
          <a:blip r:embed="rId3">
            <a:alphaModFix/>
          </a:blip>
          <a:srcRect b="0" l="0" r="17628" t="48454"/>
          <a:stretch/>
        </p:blipFill>
        <p:spPr>
          <a:xfrm>
            <a:off x="1896800" y="2571750"/>
            <a:ext cx="6310675" cy="2386076"/>
          </a:xfrm>
          <a:prstGeom prst="rect">
            <a:avLst/>
          </a:prstGeom>
          <a:noFill/>
          <a:ln>
            <a:noFill/>
          </a:ln>
        </p:spPr>
      </p:pic>
      <p:sp>
        <p:nvSpPr>
          <p:cNvPr id="1374" name="Google Shape;1374;p157"/>
          <p:cNvSpPr txBox="1"/>
          <p:nvPr>
            <p:ph type="title"/>
          </p:nvPr>
        </p:nvSpPr>
        <p:spPr>
          <a:xfrm>
            <a:off x="521875" y="3435175"/>
            <a:ext cx="2579100" cy="1123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Remember</a:t>
            </a:r>
            <a:endParaRPr b="1" i="1" sz="3200">
              <a:solidFill>
                <a:srgbClr val="8E7CC3"/>
              </a:solidFill>
            </a:endParaRPr>
          </a:p>
          <a:p>
            <a:pPr indent="0" lvl="0" marL="0" rtl="0" algn="ctr">
              <a:spcBef>
                <a:spcPts val="0"/>
              </a:spcBef>
              <a:spcAft>
                <a:spcPts val="0"/>
              </a:spcAft>
              <a:buNone/>
            </a:pPr>
            <a:r>
              <a:rPr b="1" i="1" lang="en" sz="3200">
                <a:solidFill>
                  <a:srgbClr val="8E7CC3"/>
                </a:solidFill>
              </a:rPr>
              <a:t>This?</a:t>
            </a:r>
            <a:endParaRPr b="1" i="1" sz="3200">
              <a:solidFill>
                <a:srgbClr val="8E7CC3"/>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pic>
        <p:nvPicPr>
          <p:cNvPr id="1379" name="Google Shape;1379;p158"/>
          <p:cNvPicPr preferRelativeResize="0"/>
          <p:nvPr/>
        </p:nvPicPr>
        <p:blipFill>
          <a:blip r:embed="rId3">
            <a:alphaModFix/>
          </a:blip>
          <a:stretch>
            <a:fillRect/>
          </a:stretch>
        </p:blipFill>
        <p:spPr>
          <a:xfrm>
            <a:off x="858025" y="102125"/>
            <a:ext cx="6629553"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1"/>
          <p:cNvSpPr txBox="1"/>
          <p:nvPr>
            <p:ph type="title"/>
          </p:nvPr>
        </p:nvSpPr>
        <p:spPr>
          <a:xfrm>
            <a:off x="455634" y="581576"/>
            <a:ext cx="84024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660"/>
              <a:t>Recognizing patterns vs recognizing specific molecular signals.</a:t>
            </a:r>
            <a:endParaRPr sz="2660"/>
          </a:p>
        </p:txBody>
      </p:sp>
      <p:sp>
        <p:nvSpPr>
          <p:cNvPr id="270" name="Google Shape;270;p51"/>
          <p:cNvSpPr txBox="1"/>
          <p:nvPr>
            <p:ph idx="1" type="body"/>
          </p:nvPr>
        </p:nvSpPr>
        <p:spPr>
          <a:xfrm>
            <a:off x="2805900" y="1127029"/>
            <a:ext cx="5490000" cy="2165100"/>
          </a:xfrm>
          <a:prstGeom prst="rect">
            <a:avLst/>
          </a:prstGeom>
        </p:spPr>
        <p:txBody>
          <a:bodyPr anchorCtr="0" anchor="t" bIns="34275" lIns="68575" spcFirstLastPara="1" rIns="68575" wrap="square" tIns="34275">
            <a:normAutofit/>
          </a:bodyPr>
          <a:lstStyle/>
          <a:p>
            <a:pPr indent="-387350" lvl="0" marL="457200" rtl="0" algn="l">
              <a:spcBef>
                <a:spcPts val="0"/>
              </a:spcBef>
              <a:spcAft>
                <a:spcPts val="0"/>
              </a:spcAft>
              <a:buSzPts val="2500"/>
              <a:buChar char="•"/>
            </a:pPr>
            <a:r>
              <a:rPr lang="en" sz="2500"/>
              <a:t>General vs highly specialized (destruction, signal)</a:t>
            </a:r>
            <a:endParaRPr sz="2500"/>
          </a:p>
          <a:p>
            <a:pPr indent="0" lvl="0" marL="457200" rtl="0" algn="l">
              <a:spcBef>
                <a:spcPts val="0"/>
              </a:spcBef>
              <a:spcAft>
                <a:spcPts val="0"/>
              </a:spcAft>
              <a:buNone/>
            </a:pPr>
            <a:r>
              <a:t/>
            </a:r>
            <a:endParaRPr sz="2500"/>
          </a:p>
          <a:p>
            <a:pPr indent="-387350" lvl="0" marL="457200" rtl="0" algn="l">
              <a:spcBef>
                <a:spcPts val="0"/>
              </a:spcBef>
              <a:spcAft>
                <a:spcPts val="0"/>
              </a:spcAft>
              <a:buSzPts val="2500"/>
              <a:buChar char="•"/>
            </a:pPr>
            <a:r>
              <a:rPr lang="en" sz="2500"/>
              <a:t>Patterns vs 1 ligand, 1 precise fit</a:t>
            </a:r>
            <a:endParaRPr sz="2500"/>
          </a:p>
          <a:p>
            <a:pPr indent="457200" lvl="0" marL="0" rtl="0" algn="l">
              <a:spcBef>
                <a:spcPts val="0"/>
              </a:spcBef>
              <a:spcAft>
                <a:spcPts val="0"/>
              </a:spcAft>
              <a:buNone/>
            </a:pPr>
            <a:r>
              <a:rPr lang="en" sz="2500"/>
              <a:t>(orderly housekeeping)</a:t>
            </a:r>
            <a:endParaRPr sz="2500"/>
          </a:p>
        </p:txBody>
      </p:sp>
      <p:sp>
        <p:nvSpPr>
          <p:cNvPr id="271" name="Google Shape;271;p51"/>
          <p:cNvSpPr/>
          <p:nvPr/>
        </p:nvSpPr>
        <p:spPr>
          <a:xfrm>
            <a:off x="338725" y="3802355"/>
            <a:ext cx="8191501" cy="67467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accent2"/>
                </a:solidFill>
                <a:latin typeface="Arial"/>
              </a:rPr>
              <a:t>Detect first, decide later.</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pic>
        <p:nvPicPr>
          <p:cNvPr id="1384" name="Google Shape;1384;p159"/>
          <p:cNvPicPr preferRelativeResize="0"/>
          <p:nvPr/>
        </p:nvPicPr>
        <p:blipFill>
          <a:blip r:embed="rId3">
            <a:alphaModFix/>
          </a:blip>
          <a:stretch>
            <a:fillRect/>
          </a:stretch>
        </p:blipFill>
        <p:spPr>
          <a:xfrm>
            <a:off x="858025" y="102125"/>
            <a:ext cx="6629553" cy="4838700"/>
          </a:xfrm>
          <a:prstGeom prst="rect">
            <a:avLst/>
          </a:prstGeom>
          <a:noFill/>
          <a:ln>
            <a:noFill/>
          </a:ln>
        </p:spPr>
      </p:pic>
      <p:pic>
        <p:nvPicPr>
          <p:cNvPr id="1385" name="Google Shape;1385;p159" title="Untitled-2.png"/>
          <p:cNvPicPr preferRelativeResize="0"/>
          <p:nvPr/>
        </p:nvPicPr>
        <p:blipFill>
          <a:blip r:embed="rId4">
            <a:alphaModFix/>
          </a:blip>
          <a:stretch>
            <a:fillRect/>
          </a:stretch>
        </p:blipFill>
        <p:spPr>
          <a:xfrm>
            <a:off x="1098950" y="27853"/>
            <a:ext cx="6150188" cy="4838699"/>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9" name="Shape 1389"/>
        <p:cNvGrpSpPr/>
        <p:nvPr/>
      </p:nvGrpSpPr>
      <p:grpSpPr>
        <a:xfrm>
          <a:off x="0" y="0"/>
          <a:ext cx="0" cy="0"/>
          <a:chOff x="0" y="0"/>
          <a:chExt cx="0" cy="0"/>
        </a:xfrm>
      </p:grpSpPr>
      <p:pic>
        <p:nvPicPr>
          <p:cNvPr id="1390" name="Google Shape;1390;p160"/>
          <p:cNvPicPr preferRelativeResize="0"/>
          <p:nvPr/>
        </p:nvPicPr>
        <p:blipFill rotWithShape="1">
          <a:blip r:embed="rId3">
            <a:alphaModFix/>
          </a:blip>
          <a:srcRect b="0" l="15476" r="0" t="0"/>
          <a:stretch/>
        </p:blipFill>
        <p:spPr>
          <a:xfrm rot="-5400000">
            <a:off x="3485724" y="-1719301"/>
            <a:ext cx="1774550" cy="8218699"/>
          </a:xfrm>
          <a:prstGeom prst="rect">
            <a:avLst/>
          </a:prstGeom>
          <a:noFill/>
          <a:ln>
            <a:noFill/>
          </a:ln>
        </p:spPr>
      </p:pic>
      <p:sp>
        <p:nvSpPr>
          <p:cNvPr id="1391" name="Google Shape;1391;p160"/>
          <p:cNvSpPr txBox="1"/>
          <p:nvPr>
            <p:ph type="title"/>
          </p:nvPr>
        </p:nvSpPr>
        <p:spPr>
          <a:xfrm>
            <a:off x="2107525" y="346400"/>
            <a:ext cx="52641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What are these pieces? </a:t>
            </a:r>
            <a:endParaRPr b="1" i="1" sz="3200">
              <a:solidFill>
                <a:srgbClr val="8E7CC3"/>
              </a:solidFill>
            </a:endParaRPr>
          </a:p>
          <a:p>
            <a:pPr indent="0" lvl="0" marL="0" rtl="0" algn="ctr">
              <a:spcBef>
                <a:spcPts val="0"/>
              </a:spcBef>
              <a:spcAft>
                <a:spcPts val="0"/>
              </a:spcAft>
              <a:buNone/>
            </a:pPr>
            <a:r>
              <a:rPr b="1" i="1" lang="en" sz="3200">
                <a:solidFill>
                  <a:srgbClr val="8E7CC3"/>
                </a:solidFill>
              </a:rPr>
              <a:t>Can they assemble?</a:t>
            </a:r>
            <a:endParaRPr b="1" i="1" sz="3200">
              <a:solidFill>
                <a:srgbClr val="8E7CC3"/>
              </a:solidFill>
            </a:endParaRPr>
          </a:p>
        </p:txBody>
      </p:sp>
      <p:pic>
        <p:nvPicPr>
          <p:cNvPr id="1392" name="Google Shape;1392;p160"/>
          <p:cNvPicPr preferRelativeResize="0"/>
          <p:nvPr/>
        </p:nvPicPr>
        <p:blipFill>
          <a:blip r:embed="rId4">
            <a:alphaModFix/>
          </a:blip>
          <a:stretch>
            <a:fillRect/>
          </a:stretch>
        </p:blipFill>
        <p:spPr>
          <a:xfrm rot="-5400000">
            <a:off x="2732687" y="2242691"/>
            <a:ext cx="1838800" cy="3700324"/>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161"/>
          <p:cNvSpPr txBox="1"/>
          <p:nvPr>
            <p:ph type="title"/>
          </p:nvPr>
        </p:nvSpPr>
        <p:spPr>
          <a:xfrm>
            <a:off x="718050" y="495850"/>
            <a:ext cx="73854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How about</a:t>
            </a:r>
            <a:r>
              <a:rPr b="1" i="1" lang="en" sz="3200">
                <a:solidFill>
                  <a:srgbClr val="8E7CC3"/>
                </a:solidFill>
              </a:rPr>
              <a:t> these assemblies? </a:t>
            </a:r>
            <a:endParaRPr b="1" i="1" sz="3200">
              <a:solidFill>
                <a:srgbClr val="8E7CC3"/>
              </a:solidFill>
            </a:endParaRPr>
          </a:p>
          <a:p>
            <a:pPr indent="0" lvl="0" marL="0" rtl="0" algn="ctr">
              <a:spcBef>
                <a:spcPts val="0"/>
              </a:spcBef>
              <a:spcAft>
                <a:spcPts val="0"/>
              </a:spcAft>
              <a:buNone/>
            </a:pPr>
            <a:r>
              <a:rPr b="1" i="1" lang="en" sz="3200">
                <a:solidFill>
                  <a:srgbClr val="8E7CC3"/>
                </a:solidFill>
              </a:rPr>
              <a:t>Can they come together?</a:t>
            </a:r>
            <a:endParaRPr b="1" i="1" sz="3200">
              <a:solidFill>
                <a:srgbClr val="8E7CC3"/>
              </a:solidFill>
            </a:endParaRPr>
          </a:p>
        </p:txBody>
      </p:sp>
      <p:pic>
        <p:nvPicPr>
          <p:cNvPr id="1398" name="Google Shape;1398;p161"/>
          <p:cNvPicPr preferRelativeResize="0"/>
          <p:nvPr/>
        </p:nvPicPr>
        <p:blipFill rotWithShape="1">
          <a:blip r:embed="rId3">
            <a:alphaModFix/>
          </a:blip>
          <a:srcRect b="0" l="15476" r="0" t="0"/>
          <a:stretch/>
        </p:blipFill>
        <p:spPr>
          <a:xfrm rot="-5400000">
            <a:off x="4656165" y="1599366"/>
            <a:ext cx="1154094" cy="5345074"/>
          </a:xfrm>
          <a:prstGeom prst="rect">
            <a:avLst/>
          </a:prstGeom>
          <a:noFill/>
          <a:ln>
            <a:noFill/>
          </a:ln>
        </p:spPr>
      </p:pic>
      <p:pic>
        <p:nvPicPr>
          <p:cNvPr id="1399" name="Google Shape;1399;p161"/>
          <p:cNvPicPr preferRelativeResize="0"/>
          <p:nvPr/>
        </p:nvPicPr>
        <p:blipFill>
          <a:blip r:embed="rId4">
            <a:alphaModFix/>
          </a:blip>
          <a:stretch>
            <a:fillRect/>
          </a:stretch>
        </p:blipFill>
        <p:spPr>
          <a:xfrm>
            <a:off x="6457347" y="1644925"/>
            <a:ext cx="1492375" cy="1053975"/>
          </a:xfrm>
          <a:prstGeom prst="rect">
            <a:avLst/>
          </a:prstGeom>
          <a:noFill/>
          <a:ln>
            <a:noFill/>
          </a:ln>
        </p:spPr>
      </p:pic>
      <p:pic>
        <p:nvPicPr>
          <p:cNvPr id="1400" name="Google Shape;1400;p161" title="temp.png"/>
          <p:cNvPicPr preferRelativeResize="0"/>
          <p:nvPr/>
        </p:nvPicPr>
        <p:blipFill>
          <a:blip r:embed="rId5">
            <a:alphaModFix/>
          </a:blip>
          <a:stretch>
            <a:fillRect/>
          </a:stretch>
        </p:blipFill>
        <p:spPr>
          <a:xfrm>
            <a:off x="5097451" y="3022500"/>
            <a:ext cx="2715379" cy="1253463"/>
          </a:xfrm>
          <a:prstGeom prst="rect">
            <a:avLst/>
          </a:prstGeom>
          <a:noFill/>
          <a:ln>
            <a:noFill/>
          </a:ln>
        </p:spPr>
      </p:pic>
      <p:pic>
        <p:nvPicPr>
          <p:cNvPr id="1401" name="Google Shape;1401;p161"/>
          <p:cNvPicPr preferRelativeResize="0"/>
          <p:nvPr/>
        </p:nvPicPr>
        <p:blipFill rotWithShape="1">
          <a:blip r:embed="rId3">
            <a:alphaModFix/>
          </a:blip>
          <a:srcRect b="0" l="15476" r="0" t="0"/>
          <a:stretch/>
        </p:blipFill>
        <p:spPr>
          <a:xfrm rot="5400000">
            <a:off x="2619062" y="-227092"/>
            <a:ext cx="1154094" cy="5345079"/>
          </a:xfrm>
          <a:prstGeom prst="rect">
            <a:avLst/>
          </a:prstGeom>
          <a:noFill/>
          <a:ln>
            <a:noFill/>
          </a:ln>
        </p:spPr>
      </p:pic>
      <p:pic>
        <p:nvPicPr>
          <p:cNvPr id="1402" name="Google Shape;1402;p161" title="temp.png"/>
          <p:cNvPicPr preferRelativeResize="0"/>
          <p:nvPr/>
        </p:nvPicPr>
        <p:blipFill>
          <a:blip r:embed="rId5">
            <a:alphaModFix/>
          </a:blip>
          <a:stretch>
            <a:fillRect/>
          </a:stretch>
        </p:blipFill>
        <p:spPr>
          <a:xfrm rot="10800000">
            <a:off x="616493" y="2441387"/>
            <a:ext cx="2715379" cy="1253463"/>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6" name="Shape 1406"/>
        <p:cNvGrpSpPr/>
        <p:nvPr/>
      </p:nvGrpSpPr>
      <p:grpSpPr>
        <a:xfrm>
          <a:off x="0" y="0"/>
          <a:ext cx="0" cy="0"/>
          <a:chOff x="0" y="0"/>
          <a:chExt cx="0" cy="0"/>
        </a:xfrm>
      </p:grpSpPr>
      <p:sp>
        <p:nvSpPr>
          <p:cNvPr id="1407" name="Google Shape;1407;p162"/>
          <p:cNvSpPr txBox="1"/>
          <p:nvPr>
            <p:ph type="title"/>
          </p:nvPr>
        </p:nvSpPr>
        <p:spPr>
          <a:xfrm>
            <a:off x="250675" y="290700"/>
            <a:ext cx="31659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4700">
                <a:solidFill>
                  <a:srgbClr val="8E7CC3"/>
                </a:solidFill>
              </a:rPr>
              <a:t>Yeah!</a:t>
            </a:r>
            <a:endParaRPr b="1" i="1" sz="4700">
              <a:solidFill>
                <a:srgbClr val="8E7CC3"/>
              </a:solidFill>
            </a:endParaRPr>
          </a:p>
          <a:p>
            <a:pPr indent="0" lvl="0" marL="0" rtl="0" algn="ctr">
              <a:spcBef>
                <a:spcPts val="0"/>
              </a:spcBef>
              <a:spcAft>
                <a:spcPts val="0"/>
              </a:spcAft>
              <a:buNone/>
            </a:pPr>
            <a:r>
              <a:t/>
            </a:r>
            <a:endParaRPr b="1" i="1" sz="3200">
              <a:solidFill>
                <a:srgbClr val="8E7CC3"/>
              </a:solidFill>
            </a:endParaRPr>
          </a:p>
          <a:p>
            <a:pPr indent="0" lvl="0" marL="0" rtl="0" algn="ctr">
              <a:spcBef>
                <a:spcPts val="0"/>
              </a:spcBef>
              <a:spcAft>
                <a:spcPts val="0"/>
              </a:spcAft>
              <a:buNone/>
            </a:pPr>
            <a:r>
              <a:rPr b="1" i="1" lang="en" sz="3200">
                <a:solidFill>
                  <a:srgbClr val="8E7CC3"/>
                </a:solidFill>
              </a:rPr>
              <a:t>…We have an antibody…</a:t>
            </a:r>
            <a:endParaRPr b="1" i="1" sz="3200">
              <a:solidFill>
                <a:srgbClr val="8E7CC3"/>
              </a:solidFill>
            </a:endParaRPr>
          </a:p>
        </p:txBody>
      </p:sp>
      <p:pic>
        <p:nvPicPr>
          <p:cNvPr id="1408" name="Google Shape;1408;p162"/>
          <p:cNvPicPr preferRelativeResize="0"/>
          <p:nvPr/>
        </p:nvPicPr>
        <p:blipFill>
          <a:blip r:embed="rId3">
            <a:alphaModFix/>
          </a:blip>
          <a:stretch>
            <a:fillRect/>
          </a:stretch>
        </p:blipFill>
        <p:spPr>
          <a:xfrm>
            <a:off x="3328524" y="164405"/>
            <a:ext cx="4442300" cy="4628976"/>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163"/>
          <p:cNvSpPr txBox="1"/>
          <p:nvPr>
            <p:ph type="title"/>
          </p:nvPr>
        </p:nvSpPr>
        <p:spPr>
          <a:xfrm>
            <a:off x="250675" y="290700"/>
            <a:ext cx="31659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4700">
                <a:solidFill>
                  <a:srgbClr val="8E7CC3"/>
                </a:solidFill>
              </a:rPr>
              <a:t>Yeah!</a:t>
            </a:r>
            <a:endParaRPr b="1" i="1" sz="4700">
              <a:solidFill>
                <a:srgbClr val="8E7CC3"/>
              </a:solidFill>
            </a:endParaRPr>
          </a:p>
          <a:p>
            <a:pPr indent="0" lvl="0" marL="0" rtl="0" algn="ctr">
              <a:spcBef>
                <a:spcPts val="0"/>
              </a:spcBef>
              <a:spcAft>
                <a:spcPts val="0"/>
              </a:spcAft>
              <a:buNone/>
            </a:pPr>
            <a:r>
              <a:t/>
            </a:r>
            <a:endParaRPr b="1" i="1" sz="3200">
              <a:solidFill>
                <a:srgbClr val="8E7CC3"/>
              </a:solidFill>
            </a:endParaRPr>
          </a:p>
          <a:p>
            <a:pPr indent="0" lvl="0" marL="0" rtl="0" algn="ctr">
              <a:spcBef>
                <a:spcPts val="0"/>
              </a:spcBef>
              <a:spcAft>
                <a:spcPts val="0"/>
              </a:spcAft>
              <a:buNone/>
            </a:pPr>
            <a:r>
              <a:rPr b="1" i="1" lang="en" sz="3200">
                <a:solidFill>
                  <a:srgbClr val="8E7CC3"/>
                </a:solidFill>
              </a:rPr>
              <a:t>…We have an antibody…</a:t>
            </a:r>
            <a:endParaRPr b="1" i="1" sz="3200">
              <a:solidFill>
                <a:srgbClr val="8E7CC3"/>
              </a:solidFill>
            </a:endParaRPr>
          </a:p>
        </p:txBody>
      </p:sp>
      <p:pic>
        <p:nvPicPr>
          <p:cNvPr id="1414" name="Google Shape;1414;p163"/>
          <p:cNvPicPr preferRelativeResize="0"/>
          <p:nvPr/>
        </p:nvPicPr>
        <p:blipFill>
          <a:blip r:embed="rId3">
            <a:alphaModFix/>
          </a:blip>
          <a:stretch>
            <a:fillRect/>
          </a:stretch>
        </p:blipFill>
        <p:spPr>
          <a:xfrm>
            <a:off x="3328524" y="164405"/>
            <a:ext cx="4442300" cy="4628976"/>
          </a:xfrm>
          <a:prstGeom prst="rect">
            <a:avLst/>
          </a:prstGeom>
          <a:noFill/>
          <a:ln>
            <a:noFill/>
          </a:ln>
        </p:spPr>
      </p:pic>
      <p:pic>
        <p:nvPicPr>
          <p:cNvPr id="1415" name="Google Shape;1415;p163"/>
          <p:cNvPicPr preferRelativeResize="0"/>
          <p:nvPr/>
        </p:nvPicPr>
        <p:blipFill>
          <a:blip r:embed="rId4">
            <a:alphaModFix/>
          </a:blip>
          <a:stretch>
            <a:fillRect/>
          </a:stretch>
        </p:blipFill>
        <p:spPr>
          <a:xfrm>
            <a:off x="532625" y="2707866"/>
            <a:ext cx="3033951" cy="2214384"/>
          </a:xfrm>
          <a:prstGeom prst="rect">
            <a:avLst/>
          </a:prstGeom>
          <a:noFill/>
          <a:ln>
            <a:noFill/>
          </a:ln>
        </p:spPr>
      </p:pic>
      <p:pic>
        <p:nvPicPr>
          <p:cNvPr id="1416" name="Google Shape;1416;p163" title="Untitled-2.png"/>
          <p:cNvPicPr preferRelativeResize="0"/>
          <p:nvPr/>
        </p:nvPicPr>
        <p:blipFill>
          <a:blip r:embed="rId5">
            <a:alphaModFix/>
          </a:blip>
          <a:stretch>
            <a:fillRect/>
          </a:stretch>
        </p:blipFill>
        <p:spPr>
          <a:xfrm>
            <a:off x="642882" y="2673876"/>
            <a:ext cx="2814577" cy="2214387"/>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p164"/>
          <p:cNvSpPr txBox="1"/>
          <p:nvPr>
            <p:ph type="title"/>
          </p:nvPr>
        </p:nvSpPr>
        <p:spPr>
          <a:xfrm>
            <a:off x="294625" y="400600"/>
            <a:ext cx="33858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600">
                <a:solidFill>
                  <a:srgbClr val="8E7CC3"/>
                </a:solidFill>
              </a:rPr>
              <a:t>Remember…</a:t>
            </a:r>
            <a:endParaRPr b="1" i="1" sz="2100">
              <a:solidFill>
                <a:srgbClr val="8E7CC3"/>
              </a:solidFill>
            </a:endParaRPr>
          </a:p>
        </p:txBody>
      </p:sp>
      <p:pic>
        <p:nvPicPr>
          <p:cNvPr id="1422" name="Google Shape;1422;p164"/>
          <p:cNvPicPr preferRelativeResize="0"/>
          <p:nvPr/>
        </p:nvPicPr>
        <p:blipFill>
          <a:blip r:embed="rId3">
            <a:alphaModFix/>
          </a:blip>
          <a:stretch>
            <a:fillRect/>
          </a:stretch>
        </p:blipFill>
        <p:spPr>
          <a:xfrm>
            <a:off x="3614375" y="180914"/>
            <a:ext cx="4665050" cy="4781674"/>
          </a:xfrm>
          <a:prstGeom prst="rect">
            <a:avLst/>
          </a:prstGeom>
          <a:noFill/>
          <a:ln>
            <a:noFill/>
          </a:ln>
        </p:spPr>
      </p:pic>
      <p:pic>
        <p:nvPicPr>
          <p:cNvPr id="1423" name="Google Shape;1423;p164"/>
          <p:cNvPicPr preferRelativeResize="0"/>
          <p:nvPr/>
        </p:nvPicPr>
        <p:blipFill>
          <a:blip r:embed="rId4">
            <a:alphaModFix/>
          </a:blip>
          <a:stretch>
            <a:fillRect/>
          </a:stretch>
        </p:blipFill>
        <p:spPr>
          <a:xfrm>
            <a:off x="1276325" y="1778975"/>
            <a:ext cx="2965201" cy="2965201"/>
          </a:xfrm>
          <a:prstGeom prst="rect">
            <a:avLst/>
          </a:prstGeom>
          <a:noFill/>
          <a:ln>
            <a:noFill/>
          </a:ln>
        </p:spPr>
      </p:pic>
      <p:cxnSp>
        <p:nvCxnSpPr>
          <p:cNvPr id="1424" name="Google Shape;1424;p164"/>
          <p:cNvCxnSpPr/>
          <p:nvPr/>
        </p:nvCxnSpPr>
        <p:spPr>
          <a:xfrm flipH="1" rot="10800000">
            <a:off x="2300650" y="699600"/>
            <a:ext cx="1758600" cy="1154100"/>
          </a:xfrm>
          <a:prstGeom prst="straightConnector1">
            <a:avLst/>
          </a:prstGeom>
          <a:noFill/>
          <a:ln cap="flat" cmpd="sng" w="9525">
            <a:solidFill>
              <a:schemeClr val="dk2"/>
            </a:solidFill>
            <a:prstDash val="solid"/>
            <a:round/>
            <a:headEnd len="med" w="med" type="none"/>
            <a:tailEnd len="med" w="med" type="none"/>
          </a:ln>
        </p:spPr>
      </p:cxnSp>
      <p:cxnSp>
        <p:nvCxnSpPr>
          <p:cNvPr id="1425" name="Google Shape;1425;p164"/>
          <p:cNvCxnSpPr>
            <a:stCxn id="1423" idx="3"/>
          </p:cNvCxnSpPr>
          <p:nvPr/>
        </p:nvCxnSpPr>
        <p:spPr>
          <a:xfrm flipH="1" rot="10800000">
            <a:off x="4241526" y="820475"/>
            <a:ext cx="312000" cy="24411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9" name="Shape 1429"/>
        <p:cNvGrpSpPr/>
        <p:nvPr/>
      </p:nvGrpSpPr>
      <p:grpSpPr>
        <a:xfrm>
          <a:off x="0" y="0"/>
          <a:ext cx="0" cy="0"/>
          <a:chOff x="0" y="0"/>
          <a:chExt cx="0" cy="0"/>
        </a:xfrm>
      </p:grpSpPr>
      <p:pic>
        <p:nvPicPr>
          <p:cNvPr id="1430" name="Google Shape;1430;p165"/>
          <p:cNvPicPr preferRelativeResize="0"/>
          <p:nvPr/>
        </p:nvPicPr>
        <p:blipFill>
          <a:blip r:embed="rId3">
            <a:alphaModFix/>
          </a:blip>
          <a:stretch>
            <a:fillRect/>
          </a:stretch>
        </p:blipFill>
        <p:spPr>
          <a:xfrm>
            <a:off x="365900" y="560963"/>
            <a:ext cx="3752300" cy="3742925"/>
          </a:xfrm>
          <a:prstGeom prst="rect">
            <a:avLst/>
          </a:prstGeom>
          <a:noFill/>
          <a:ln>
            <a:noFill/>
          </a:ln>
        </p:spPr>
      </p:pic>
      <p:pic>
        <p:nvPicPr>
          <p:cNvPr id="1431" name="Google Shape;1431;p165"/>
          <p:cNvPicPr preferRelativeResize="0"/>
          <p:nvPr/>
        </p:nvPicPr>
        <p:blipFill>
          <a:blip r:embed="rId4">
            <a:alphaModFix/>
          </a:blip>
          <a:stretch>
            <a:fillRect/>
          </a:stretch>
        </p:blipFill>
        <p:spPr>
          <a:xfrm>
            <a:off x="4356474" y="681600"/>
            <a:ext cx="4143049" cy="3622291"/>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pic>
        <p:nvPicPr>
          <p:cNvPr id="1436" name="Google Shape;1436;p166"/>
          <p:cNvPicPr preferRelativeResize="0"/>
          <p:nvPr/>
        </p:nvPicPr>
        <p:blipFill>
          <a:blip r:embed="rId3">
            <a:alphaModFix/>
          </a:blip>
          <a:stretch>
            <a:fillRect/>
          </a:stretch>
        </p:blipFill>
        <p:spPr>
          <a:xfrm>
            <a:off x="365900" y="560963"/>
            <a:ext cx="3752300" cy="3742925"/>
          </a:xfrm>
          <a:prstGeom prst="rect">
            <a:avLst/>
          </a:prstGeom>
          <a:noFill/>
          <a:ln>
            <a:noFill/>
          </a:ln>
        </p:spPr>
      </p:pic>
      <p:pic>
        <p:nvPicPr>
          <p:cNvPr id="1437" name="Google Shape;1437;p166"/>
          <p:cNvPicPr preferRelativeResize="0"/>
          <p:nvPr/>
        </p:nvPicPr>
        <p:blipFill>
          <a:blip r:embed="rId4">
            <a:alphaModFix/>
          </a:blip>
          <a:stretch>
            <a:fillRect/>
          </a:stretch>
        </p:blipFill>
        <p:spPr>
          <a:xfrm>
            <a:off x="4356474" y="681600"/>
            <a:ext cx="4143049" cy="3622291"/>
          </a:xfrm>
          <a:prstGeom prst="rect">
            <a:avLst/>
          </a:prstGeom>
          <a:noFill/>
          <a:ln>
            <a:noFill/>
          </a:ln>
        </p:spPr>
      </p:pic>
      <p:sp>
        <p:nvSpPr>
          <p:cNvPr id="1438" name="Google Shape;1438;p166"/>
          <p:cNvSpPr/>
          <p:nvPr/>
        </p:nvSpPr>
        <p:spPr>
          <a:xfrm>
            <a:off x="6786825" y="3258824"/>
            <a:ext cx="807600" cy="719400"/>
          </a:xfrm>
          <a:prstGeom prst="ellipse">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39" name="Google Shape;1439;p166"/>
          <p:cNvSpPr/>
          <p:nvPr/>
        </p:nvSpPr>
        <p:spPr>
          <a:xfrm>
            <a:off x="2844868" y="3286678"/>
            <a:ext cx="525300" cy="473400"/>
          </a:xfrm>
          <a:prstGeom prst="ellipse">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3" name="Shape 1443"/>
        <p:cNvGrpSpPr/>
        <p:nvPr/>
      </p:nvGrpSpPr>
      <p:grpSpPr>
        <a:xfrm>
          <a:off x="0" y="0"/>
          <a:ext cx="0" cy="0"/>
          <a:chOff x="0" y="0"/>
          <a:chExt cx="0" cy="0"/>
        </a:xfrm>
      </p:grpSpPr>
      <p:pic>
        <p:nvPicPr>
          <p:cNvPr id="1444" name="Google Shape;1444;p167"/>
          <p:cNvPicPr preferRelativeResize="0"/>
          <p:nvPr/>
        </p:nvPicPr>
        <p:blipFill>
          <a:blip r:embed="rId3">
            <a:alphaModFix/>
          </a:blip>
          <a:stretch>
            <a:fillRect/>
          </a:stretch>
        </p:blipFill>
        <p:spPr>
          <a:xfrm>
            <a:off x="775100" y="1597450"/>
            <a:ext cx="3235701" cy="3332500"/>
          </a:xfrm>
          <a:prstGeom prst="rect">
            <a:avLst/>
          </a:prstGeom>
          <a:noFill/>
          <a:ln>
            <a:noFill/>
          </a:ln>
        </p:spPr>
      </p:pic>
      <p:pic>
        <p:nvPicPr>
          <p:cNvPr id="1445" name="Google Shape;1445;p167"/>
          <p:cNvPicPr preferRelativeResize="0"/>
          <p:nvPr/>
        </p:nvPicPr>
        <p:blipFill>
          <a:blip r:embed="rId4">
            <a:alphaModFix/>
          </a:blip>
          <a:stretch>
            <a:fillRect/>
          </a:stretch>
        </p:blipFill>
        <p:spPr>
          <a:xfrm>
            <a:off x="4456250" y="348625"/>
            <a:ext cx="3639122" cy="3629599"/>
          </a:xfrm>
          <a:prstGeom prst="rect">
            <a:avLst/>
          </a:prstGeom>
          <a:noFill/>
          <a:ln>
            <a:noFill/>
          </a:ln>
        </p:spPr>
      </p:pic>
      <p:sp>
        <p:nvSpPr>
          <p:cNvPr id="1446" name="Google Shape;1446;p167"/>
          <p:cNvSpPr/>
          <p:nvPr/>
        </p:nvSpPr>
        <p:spPr>
          <a:xfrm>
            <a:off x="4252218" y="1896568"/>
            <a:ext cx="566100" cy="554400"/>
          </a:xfrm>
          <a:prstGeom prst="ellipse">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47" name="Google Shape;1447;p167"/>
          <p:cNvSpPr txBox="1"/>
          <p:nvPr>
            <p:ph type="title"/>
          </p:nvPr>
        </p:nvSpPr>
        <p:spPr>
          <a:xfrm>
            <a:off x="690875" y="506275"/>
            <a:ext cx="3165900" cy="26976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Antigen</a:t>
            </a:r>
            <a:endParaRPr b="1" i="1" sz="3200">
              <a:solidFill>
                <a:srgbClr val="8E7CC3"/>
              </a:solidFill>
            </a:endParaRPr>
          </a:p>
          <a:p>
            <a:pPr indent="0" lvl="0" marL="0" rtl="0" algn="ctr">
              <a:spcBef>
                <a:spcPts val="0"/>
              </a:spcBef>
              <a:spcAft>
                <a:spcPts val="0"/>
              </a:spcAft>
              <a:buNone/>
            </a:pPr>
            <a:r>
              <a:rPr b="1" i="1" lang="en" sz="3200">
                <a:solidFill>
                  <a:srgbClr val="8E7CC3"/>
                </a:solidFill>
              </a:rPr>
              <a:t>Fragment</a:t>
            </a:r>
            <a:endParaRPr b="1" i="1" sz="3200">
              <a:solidFill>
                <a:srgbClr val="8E7CC3"/>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1" name="Shape 1451"/>
        <p:cNvGrpSpPr/>
        <p:nvPr/>
      </p:nvGrpSpPr>
      <p:grpSpPr>
        <a:xfrm>
          <a:off x="0" y="0"/>
          <a:ext cx="0" cy="0"/>
          <a:chOff x="0" y="0"/>
          <a:chExt cx="0" cy="0"/>
        </a:xfrm>
      </p:grpSpPr>
      <p:pic>
        <p:nvPicPr>
          <p:cNvPr id="1452" name="Google Shape;1452;p168"/>
          <p:cNvPicPr preferRelativeResize="0"/>
          <p:nvPr/>
        </p:nvPicPr>
        <p:blipFill>
          <a:blip r:embed="rId3">
            <a:alphaModFix/>
          </a:blip>
          <a:stretch>
            <a:fillRect/>
          </a:stretch>
        </p:blipFill>
        <p:spPr>
          <a:xfrm>
            <a:off x="624874" y="197667"/>
            <a:ext cx="4442300" cy="4628976"/>
          </a:xfrm>
          <a:prstGeom prst="rect">
            <a:avLst/>
          </a:prstGeom>
          <a:noFill/>
          <a:ln>
            <a:noFill/>
          </a:ln>
        </p:spPr>
      </p:pic>
      <p:pic>
        <p:nvPicPr>
          <p:cNvPr id="1453" name="Google Shape;1453;p168"/>
          <p:cNvPicPr preferRelativeResize="0"/>
          <p:nvPr/>
        </p:nvPicPr>
        <p:blipFill>
          <a:blip r:embed="rId4">
            <a:alphaModFix/>
          </a:blip>
          <a:stretch>
            <a:fillRect/>
          </a:stretch>
        </p:blipFill>
        <p:spPr>
          <a:xfrm>
            <a:off x="6023587" y="1331663"/>
            <a:ext cx="2292375" cy="2360950"/>
          </a:xfrm>
          <a:prstGeom prst="rect">
            <a:avLst/>
          </a:prstGeom>
          <a:noFill/>
          <a:ln>
            <a:noFill/>
          </a:ln>
        </p:spPr>
      </p:pic>
      <p:sp>
        <p:nvSpPr>
          <p:cNvPr id="1454" name="Google Shape;1454;p168"/>
          <p:cNvSpPr txBox="1"/>
          <p:nvPr>
            <p:ph type="title"/>
          </p:nvPr>
        </p:nvSpPr>
        <p:spPr>
          <a:xfrm>
            <a:off x="6213800" y="3339300"/>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a:t>
            </a:r>
            <a:endParaRPr b="1" i="1" sz="2100">
              <a:solidFill>
                <a:srgbClr val="8E7CC3"/>
              </a:solidFill>
            </a:endParaRPr>
          </a:p>
        </p:txBody>
      </p:sp>
      <p:sp>
        <p:nvSpPr>
          <p:cNvPr id="1455" name="Google Shape;1455;p168"/>
          <p:cNvSpPr txBox="1"/>
          <p:nvPr>
            <p:ph type="title"/>
          </p:nvPr>
        </p:nvSpPr>
        <p:spPr>
          <a:xfrm>
            <a:off x="3703950" y="3582850"/>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 </a:t>
            </a:r>
            <a:endParaRPr b="1" i="1" sz="2100">
              <a:solidFill>
                <a:srgbClr val="8E7CC3"/>
              </a:solidFill>
            </a:endParaRPr>
          </a:p>
          <a:p>
            <a:pPr indent="0" lvl="0" marL="0" rtl="0" algn="ctr">
              <a:spcBef>
                <a:spcPts val="0"/>
              </a:spcBef>
              <a:spcAft>
                <a:spcPts val="0"/>
              </a:spcAft>
              <a:buNone/>
            </a:pPr>
            <a:r>
              <a:rPr b="1" i="1" lang="en" sz="2100">
                <a:solidFill>
                  <a:srgbClr val="8E7CC3"/>
                </a:solidFill>
              </a:rPr>
              <a:t>Binding</a:t>
            </a:r>
            <a:endParaRPr b="1" i="1" sz="2100">
              <a:solidFill>
                <a:srgbClr val="8E7CC3"/>
              </a:solidFill>
            </a:endParaRPr>
          </a:p>
          <a:p>
            <a:pPr indent="0" lvl="0" marL="0" rtl="0" algn="ctr">
              <a:spcBef>
                <a:spcPts val="0"/>
              </a:spcBef>
              <a:spcAft>
                <a:spcPts val="0"/>
              </a:spcAft>
              <a:buNone/>
            </a:pPr>
            <a:r>
              <a:rPr b="1" i="1" lang="en" sz="2100">
                <a:solidFill>
                  <a:srgbClr val="8E7CC3"/>
                </a:solidFill>
              </a:rPr>
              <a:t>Domain</a:t>
            </a:r>
            <a:endParaRPr b="1" i="1" sz="2100">
              <a:solidFill>
                <a:srgbClr val="8E7CC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2"/>
          <p:cNvSpPr txBox="1"/>
          <p:nvPr>
            <p:ph type="title"/>
          </p:nvPr>
        </p:nvSpPr>
        <p:spPr>
          <a:xfrm>
            <a:off x="208300" y="788450"/>
            <a:ext cx="8988000" cy="1056300"/>
          </a:xfrm>
          <a:prstGeom prst="rect">
            <a:avLst/>
          </a:prstGeom>
        </p:spPr>
        <p:txBody>
          <a:bodyPr anchorCtr="0" anchor="t" bIns="34275" lIns="68575" spcFirstLastPara="1" rIns="68575" wrap="square" tIns="34275">
            <a:normAutofit fontScale="90000"/>
          </a:bodyPr>
          <a:lstStyle/>
          <a:p>
            <a:pPr indent="0" lvl="0" marL="0" rtl="0" algn="l">
              <a:lnSpc>
                <a:spcPct val="115000"/>
              </a:lnSpc>
              <a:spcBef>
                <a:spcPts val="0"/>
              </a:spcBef>
              <a:spcAft>
                <a:spcPts val="0"/>
              </a:spcAft>
              <a:buSzPct val="48058"/>
              <a:buNone/>
            </a:pPr>
            <a:r>
              <a:rPr b="1" lang="en" sz="2060"/>
              <a:t>Macrophage (L) </a:t>
            </a:r>
            <a:r>
              <a:rPr lang="en" sz="2060"/>
              <a:t>and </a:t>
            </a:r>
            <a:r>
              <a:rPr b="1" lang="en" sz="2060"/>
              <a:t>Dendritic (R)  </a:t>
            </a:r>
            <a:r>
              <a:rPr lang="en" sz="2060"/>
              <a:t>cells have overlapping “skill sets”...but dendritic cells are more specialized and bridge the innate and adaptive immunity.</a:t>
            </a:r>
            <a:endParaRPr sz="2060"/>
          </a:p>
        </p:txBody>
      </p:sp>
      <p:sp>
        <p:nvSpPr>
          <p:cNvPr id="277" name="Google Shape;277;p52"/>
          <p:cNvSpPr txBox="1"/>
          <p:nvPr/>
        </p:nvSpPr>
        <p:spPr>
          <a:xfrm>
            <a:off x="5569875" y="4681350"/>
            <a:ext cx="3000000" cy="354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1100">
                <a:solidFill>
                  <a:schemeClr val="dk1"/>
                </a:solidFill>
              </a:rPr>
              <a:t>Created in  https://BioRender.com</a:t>
            </a:r>
            <a:endParaRPr b="1" sz="1100">
              <a:solidFill>
                <a:schemeClr val="dk1"/>
              </a:solidFill>
            </a:endParaRPr>
          </a:p>
        </p:txBody>
      </p:sp>
      <p:grpSp>
        <p:nvGrpSpPr>
          <p:cNvPr id="278" name="Google Shape;278;p52"/>
          <p:cNvGrpSpPr/>
          <p:nvPr/>
        </p:nvGrpSpPr>
        <p:grpSpPr>
          <a:xfrm>
            <a:off x="2128151" y="1673770"/>
            <a:ext cx="4710806" cy="2687751"/>
            <a:chOff x="1644713" y="878533"/>
            <a:chExt cx="4710806" cy="2687751"/>
          </a:xfrm>
        </p:grpSpPr>
        <p:pic>
          <p:nvPicPr>
            <p:cNvPr id="279" name="Google Shape;279;p52" title="Christina's First Illustration.png"/>
            <p:cNvPicPr preferRelativeResize="0"/>
            <p:nvPr/>
          </p:nvPicPr>
          <p:blipFill rotWithShape="1">
            <a:blip r:embed="rId3">
              <a:alphaModFix/>
            </a:blip>
            <a:srcRect b="0" l="0" r="61823" t="0"/>
            <a:stretch/>
          </p:blipFill>
          <p:spPr>
            <a:xfrm rot="-5274489">
              <a:off x="2739754" y="-88530"/>
              <a:ext cx="2520726" cy="4621876"/>
            </a:xfrm>
            <a:prstGeom prst="rect">
              <a:avLst/>
            </a:prstGeom>
            <a:noFill/>
            <a:ln>
              <a:noFill/>
            </a:ln>
          </p:spPr>
        </p:pic>
        <p:pic>
          <p:nvPicPr>
            <p:cNvPr id="280" name="Google Shape;280;p52"/>
            <p:cNvPicPr preferRelativeResize="0"/>
            <p:nvPr/>
          </p:nvPicPr>
          <p:blipFill rotWithShape="1">
            <a:blip r:embed="rId4">
              <a:alphaModFix/>
            </a:blip>
            <a:srcRect b="0" l="0" r="19762" t="0"/>
            <a:stretch/>
          </p:blipFill>
          <p:spPr>
            <a:xfrm rot="-10217523">
              <a:off x="5515893" y="1417544"/>
              <a:ext cx="244889" cy="618815"/>
            </a:xfrm>
            <a:prstGeom prst="rect">
              <a:avLst/>
            </a:prstGeom>
            <a:noFill/>
            <a:ln>
              <a:noFill/>
            </a:ln>
          </p:spPr>
        </p:pic>
        <p:pic>
          <p:nvPicPr>
            <p:cNvPr id="281" name="Google Shape;281;p52"/>
            <p:cNvPicPr preferRelativeResize="0"/>
            <p:nvPr/>
          </p:nvPicPr>
          <p:blipFill rotWithShape="1">
            <a:blip r:embed="rId4">
              <a:alphaModFix/>
            </a:blip>
            <a:srcRect b="0" l="0" r="25468" t="0"/>
            <a:stretch/>
          </p:blipFill>
          <p:spPr>
            <a:xfrm rot="-8694788">
              <a:off x="5805135" y="1247367"/>
              <a:ext cx="218519" cy="594414"/>
            </a:xfrm>
            <a:prstGeom prst="rect">
              <a:avLst/>
            </a:prstGeom>
            <a:noFill/>
            <a:ln>
              <a:noFill/>
            </a:ln>
          </p:spPr>
        </p:pic>
      </p:grpSp>
      <p:sp>
        <p:nvSpPr>
          <p:cNvPr id="282" name="Google Shape;282;p52"/>
          <p:cNvSpPr txBox="1"/>
          <p:nvPr/>
        </p:nvSpPr>
        <p:spPr>
          <a:xfrm>
            <a:off x="1285388" y="2440750"/>
            <a:ext cx="1377300" cy="57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Generalist</a:t>
            </a:r>
            <a:endParaRPr sz="1800">
              <a:solidFill>
                <a:schemeClr val="dk1"/>
              </a:solidFill>
            </a:endParaRPr>
          </a:p>
        </p:txBody>
      </p:sp>
      <p:sp>
        <p:nvSpPr>
          <p:cNvPr id="283" name="Google Shape;283;p52"/>
          <p:cNvSpPr txBox="1"/>
          <p:nvPr/>
        </p:nvSpPr>
        <p:spPr>
          <a:xfrm>
            <a:off x="6674563" y="2571750"/>
            <a:ext cx="1377300" cy="57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Specialist</a:t>
            </a:r>
            <a:endParaRPr sz="1800">
              <a:solidFill>
                <a:schemeClr val="dk1"/>
              </a:solidFill>
            </a:endParaRPr>
          </a:p>
        </p:txBody>
      </p:sp>
      <p:sp>
        <p:nvSpPr>
          <p:cNvPr id="284" name="Google Shape;284;p52"/>
          <p:cNvSpPr txBox="1"/>
          <p:nvPr/>
        </p:nvSpPr>
        <p:spPr>
          <a:xfrm>
            <a:off x="632450" y="4145975"/>
            <a:ext cx="3000000" cy="7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Macrophage cells swallow without using receptors.</a:t>
            </a:r>
            <a:endParaRPr sz="1800">
              <a:solidFill>
                <a:schemeClr val="dk1"/>
              </a:solidFill>
            </a:endParaRPr>
          </a:p>
        </p:txBody>
      </p:sp>
      <p:sp>
        <p:nvSpPr>
          <p:cNvPr id="285" name="Google Shape;285;p52"/>
          <p:cNvSpPr txBox="1"/>
          <p:nvPr/>
        </p:nvSpPr>
        <p:spPr>
          <a:xfrm>
            <a:off x="5981800" y="3574025"/>
            <a:ext cx="3074400" cy="94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Dendritic cells swallow with AND without using receptors.</a:t>
            </a:r>
            <a:endParaRPr sz="1800">
              <a:solidFill>
                <a:schemeClr val="dk1"/>
              </a:solidFill>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9" name="Shape 1459"/>
        <p:cNvGrpSpPr/>
        <p:nvPr/>
      </p:nvGrpSpPr>
      <p:grpSpPr>
        <a:xfrm>
          <a:off x="0" y="0"/>
          <a:ext cx="0" cy="0"/>
          <a:chOff x="0" y="0"/>
          <a:chExt cx="0" cy="0"/>
        </a:xfrm>
      </p:grpSpPr>
      <p:pic>
        <p:nvPicPr>
          <p:cNvPr id="1460" name="Google Shape;1460;p169"/>
          <p:cNvPicPr preferRelativeResize="0"/>
          <p:nvPr/>
        </p:nvPicPr>
        <p:blipFill>
          <a:blip r:embed="rId3">
            <a:alphaModFix/>
          </a:blip>
          <a:stretch>
            <a:fillRect/>
          </a:stretch>
        </p:blipFill>
        <p:spPr>
          <a:xfrm>
            <a:off x="1652725" y="197650"/>
            <a:ext cx="6034676" cy="4815050"/>
          </a:xfrm>
          <a:prstGeom prst="rect">
            <a:avLst/>
          </a:prstGeom>
          <a:noFill/>
          <a:ln>
            <a:noFill/>
          </a:ln>
        </p:spPr>
      </p:pic>
      <p:sp>
        <p:nvSpPr>
          <p:cNvPr id="1461" name="Google Shape;1461;p169"/>
          <p:cNvSpPr txBox="1"/>
          <p:nvPr>
            <p:ph type="title"/>
          </p:nvPr>
        </p:nvSpPr>
        <p:spPr>
          <a:xfrm>
            <a:off x="6675400" y="1822625"/>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a:t>
            </a:r>
            <a:endParaRPr b="1" i="1" sz="2100">
              <a:solidFill>
                <a:srgbClr val="8E7CC3"/>
              </a:solidFill>
            </a:endParaRPr>
          </a:p>
        </p:txBody>
      </p:sp>
      <p:sp>
        <p:nvSpPr>
          <p:cNvPr id="1462" name="Google Shape;1462;p169"/>
          <p:cNvSpPr txBox="1"/>
          <p:nvPr>
            <p:ph type="title"/>
          </p:nvPr>
        </p:nvSpPr>
        <p:spPr>
          <a:xfrm>
            <a:off x="4800025" y="2571750"/>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 </a:t>
            </a:r>
            <a:endParaRPr b="1" i="1" sz="2100">
              <a:solidFill>
                <a:srgbClr val="8E7CC3"/>
              </a:solidFill>
            </a:endParaRPr>
          </a:p>
          <a:p>
            <a:pPr indent="0" lvl="0" marL="0" rtl="0" algn="ctr">
              <a:spcBef>
                <a:spcPts val="0"/>
              </a:spcBef>
              <a:spcAft>
                <a:spcPts val="0"/>
              </a:spcAft>
              <a:buNone/>
            </a:pPr>
            <a:r>
              <a:rPr b="1" i="1" lang="en" sz="2100">
                <a:solidFill>
                  <a:srgbClr val="8E7CC3"/>
                </a:solidFill>
              </a:rPr>
              <a:t>Binding</a:t>
            </a:r>
            <a:endParaRPr b="1" i="1" sz="2100">
              <a:solidFill>
                <a:srgbClr val="8E7CC3"/>
              </a:solidFill>
            </a:endParaRPr>
          </a:p>
          <a:p>
            <a:pPr indent="0" lvl="0" marL="0" rtl="0" algn="ctr">
              <a:spcBef>
                <a:spcPts val="0"/>
              </a:spcBef>
              <a:spcAft>
                <a:spcPts val="0"/>
              </a:spcAft>
              <a:buNone/>
            </a:pPr>
            <a:r>
              <a:rPr b="1" i="1" lang="en" sz="2100">
                <a:solidFill>
                  <a:srgbClr val="8E7CC3"/>
                </a:solidFill>
              </a:rPr>
              <a:t>Domain</a:t>
            </a:r>
            <a:endParaRPr b="1" i="1" sz="2100">
              <a:solidFill>
                <a:srgbClr val="8E7CC3"/>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170"/>
          <p:cNvSpPr txBox="1"/>
          <p:nvPr>
            <p:ph type="title"/>
          </p:nvPr>
        </p:nvSpPr>
        <p:spPr>
          <a:xfrm>
            <a:off x="1940425" y="559950"/>
            <a:ext cx="4948500" cy="6471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3200">
                <a:solidFill>
                  <a:srgbClr val="8E7CC3"/>
                </a:solidFill>
              </a:rPr>
              <a:t>Antigenic Drift!</a:t>
            </a:r>
            <a:endParaRPr b="1" i="1" sz="3200">
              <a:solidFill>
                <a:srgbClr val="8E7CC3"/>
              </a:solidFill>
            </a:endParaRPr>
          </a:p>
        </p:txBody>
      </p:sp>
      <p:pic>
        <p:nvPicPr>
          <p:cNvPr id="1468" name="Google Shape;1468;p170"/>
          <p:cNvPicPr preferRelativeResize="0"/>
          <p:nvPr/>
        </p:nvPicPr>
        <p:blipFill>
          <a:blip r:embed="rId3">
            <a:alphaModFix/>
          </a:blip>
          <a:stretch>
            <a:fillRect/>
          </a:stretch>
        </p:blipFill>
        <p:spPr>
          <a:xfrm>
            <a:off x="2854775" y="1272500"/>
            <a:ext cx="3235701" cy="3332500"/>
          </a:xfrm>
          <a:prstGeom prst="rect">
            <a:avLst/>
          </a:prstGeom>
          <a:noFill/>
          <a:ln>
            <a:noFill/>
          </a:ln>
        </p:spPr>
      </p:pic>
      <p:sp>
        <p:nvSpPr>
          <p:cNvPr id="1469" name="Google Shape;1469;p170"/>
          <p:cNvSpPr/>
          <p:nvPr/>
        </p:nvSpPr>
        <p:spPr>
          <a:xfrm>
            <a:off x="3184500" y="3388800"/>
            <a:ext cx="956100" cy="919200"/>
          </a:xfrm>
          <a:prstGeom prst="ellipse">
            <a:avLst/>
          </a:prstGeom>
          <a:noFill/>
          <a:ln cap="flat" cmpd="sng" w="762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pic>
        <p:nvPicPr>
          <p:cNvPr id="1474" name="Google Shape;1474;p171"/>
          <p:cNvPicPr preferRelativeResize="0"/>
          <p:nvPr/>
        </p:nvPicPr>
        <p:blipFill>
          <a:blip r:embed="rId3">
            <a:alphaModFix/>
          </a:blip>
          <a:stretch>
            <a:fillRect/>
          </a:stretch>
        </p:blipFill>
        <p:spPr>
          <a:xfrm>
            <a:off x="1652725" y="197650"/>
            <a:ext cx="6034676" cy="4815050"/>
          </a:xfrm>
          <a:prstGeom prst="rect">
            <a:avLst/>
          </a:prstGeom>
          <a:noFill/>
          <a:ln>
            <a:noFill/>
          </a:ln>
        </p:spPr>
      </p:pic>
      <p:sp>
        <p:nvSpPr>
          <p:cNvPr id="1475" name="Google Shape;1475;p171"/>
          <p:cNvSpPr txBox="1"/>
          <p:nvPr>
            <p:ph type="title"/>
          </p:nvPr>
        </p:nvSpPr>
        <p:spPr>
          <a:xfrm>
            <a:off x="6675400" y="1822625"/>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a:t>
            </a:r>
            <a:endParaRPr b="1" i="1" sz="2100">
              <a:solidFill>
                <a:srgbClr val="8E7CC3"/>
              </a:solidFill>
            </a:endParaRPr>
          </a:p>
        </p:txBody>
      </p:sp>
      <p:sp>
        <p:nvSpPr>
          <p:cNvPr id="1476" name="Google Shape;1476;p171"/>
          <p:cNvSpPr txBox="1"/>
          <p:nvPr>
            <p:ph type="title"/>
          </p:nvPr>
        </p:nvSpPr>
        <p:spPr>
          <a:xfrm>
            <a:off x="4800025" y="2571750"/>
            <a:ext cx="1736100" cy="5355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b="1" i="1" lang="en" sz="2100">
                <a:solidFill>
                  <a:srgbClr val="8E7CC3"/>
                </a:solidFill>
              </a:rPr>
              <a:t>Antigen </a:t>
            </a:r>
            <a:endParaRPr b="1" i="1" sz="2100">
              <a:solidFill>
                <a:srgbClr val="8E7CC3"/>
              </a:solidFill>
            </a:endParaRPr>
          </a:p>
          <a:p>
            <a:pPr indent="0" lvl="0" marL="0" rtl="0" algn="ctr">
              <a:spcBef>
                <a:spcPts val="0"/>
              </a:spcBef>
              <a:spcAft>
                <a:spcPts val="0"/>
              </a:spcAft>
              <a:buNone/>
            </a:pPr>
            <a:r>
              <a:rPr b="1" i="1" lang="en" sz="2100">
                <a:solidFill>
                  <a:srgbClr val="8E7CC3"/>
                </a:solidFill>
              </a:rPr>
              <a:t>Binding</a:t>
            </a:r>
            <a:endParaRPr b="1" i="1" sz="2100">
              <a:solidFill>
                <a:srgbClr val="8E7CC3"/>
              </a:solidFill>
            </a:endParaRPr>
          </a:p>
          <a:p>
            <a:pPr indent="0" lvl="0" marL="0" rtl="0" algn="ctr">
              <a:spcBef>
                <a:spcPts val="0"/>
              </a:spcBef>
              <a:spcAft>
                <a:spcPts val="0"/>
              </a:spcAft>
              <a:buNone/>
            </a:pPr>
            <a:r>
              <a:rPr b="1" i="1" lang="en" sz="2100">
                <a:solidFill>
                  <a:srgbClr val="8E7CC3"/>
                </a:solidFill>
              </a:rPr>
              <a:t>Domain</a:t>
            </a:r>
            <a:endParaRPr b="1" i="1" sz="2100">
              <a:solidFill>
                <a:srgbClr val="8E7CC3"/>
              </a:solidFill>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0" name="Shape 1480"/>
        <p:cNvGrpSpPr/>
        <p:nvPr/>
      </p:nvGrpSpPr>
      <p:grpSpPr>
        <a:xfrm>
          <a:off x="0" y="0"/>
          <a:ext cx="0" cy="0"/>
          <a:chOff x="0" y="0"/>
          <a:chExt cx="0" cy="0"/>
        </a:xfrm>
      </p:grpSpPr>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sp>
        <p:nvSpPr>
          <p:cNvPr id="1485" name="Google Shape;1485;p17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9" name="Shape 1489"/>
        <p:cNvGrpSpPr/>
        <p:nvPr/>
      </p:nvGrpSpPr>
      <p:grpSpPr>
        <a:xfrm>
          <a:off x="0" y="0"/>
          <a:ext cx="0" cy="0"/>
          <a:chOff x="0" y="0"/>
          <a:chExt cx="0" cy="0"/>
        </a:xfrm>
      </p:grpSpPr>
      <p:pic>
        <p:nvPicPr>
          <p:cNvPr descr="Please leave a like if you enjoyed this video! I hope that you find it useful wherever you need a fifteen minute timer, such as when cooking or completing sections of an exam!" id="1490" name="Google Shape;1490;p174" title="15 Minute Radial Timer">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0"/>
                                        </p:tgtEl>
                                        <p:attrNameLst>
                                          <p:attrName>style.visibility</p:attrName>
                                        </p:attrNameLst>
                                      </p:cBhvr>
                                      <p:to>
                                        <p:strVal val="visible"/>
                                      </p:to>
                                    </p:set>
                                    <p:animEffect filter="fade" transition="in">
                                      <p:cBhvr>
                                        <p:cTn dur="1000"/>
                                        <p:tgtEl>
                                          <p:spTgt spid="14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sp>
        <p:nvSpPr>
          <p:cNvPr id="1495" name="Google Shape;1495;p175"/>
          <p:cNvSpPr txBox="1"/>
          <p:nvPr>
            <p:ph type="title"/>
          </p:nvPr>
        </p:nvSpPr>
        <p:spPr>
          <a:xfrm>
            <a:off x="3408629" y="1295885"/>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Lateral Flow Tests &amp;</a:t>
            </a:r>
            <a:endParaRPr/>
          </a:p>
          <a:p>
            <a:pPr indent="0" lvl="0" marL="0" rtl="0" algn="l">
              <a:spcBef>
                <a:spcPts val="0"/>
              </a:spcBef>
              <a:spcAft>
                <a:spcPts val="0"/>
              </a:spcAft>
              <a:buNone/>
            </a:pPr>
            <a:r>
              <a:rPr lang="en"/>
              <a:t>Diagnostics</a:t>
            </a:r>
            <a:endParaRPr/>
          </a:p>
        </p:txBody>
      </p:sp>
      <p:pic>
        <p:nvPicPr>
          <p:cNvPr descr="Coronavirus Antigen test positive on laboratory background. (Provided by Getty Images)" id="1496" name="Google Shape;1496;p175"/>
          <p:cNvPicPr preferRelativeResize="0"/>
          <p:nvPr>
            <p:ph idx="2" type="pic"/>
          </p:nvPr>
        </p:nvPicPr>
        <p:blipFill rotWithShape="1">
          <a:blip r:embed="rId3">
            <a:alphaModFix/>
          </a:blip>
          <a:srcRect b="0" l="13402" r="13402" t="25667"/>
          <a:stretch/>
        </p:blipFill>
        <p:spPr>
          <a:xfrm>
            <a:off x="5814050" y="2432689"/>
            <a:ext cx="3329951" cy="2475250"/>
          </a:xfrm>
          <a:prstGeom prst="rect">
            <a:avLst/>
          </a:prstGeom>
        </p:spPr>
      </p:pic>
      <p:sp>
        <p:nvSpPr>
          <p:cNvPr id="1497" name="Google Shape;1497;p175"/>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Tim Herman</a:t>
            </a:r>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76"/>
          <p:cNvSpPr txBox="1"/>
          <p:nvPr>
            <p:ph type="title"/>
          </p:nvPr>
        </p:nvSpPr>
        <p:spPr>
          <a:xfrm>
            <a:off x="292396" y="173477"/>
            <a:ext cx="6858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Lateral Flow Tests</a:t>
            </a:r>
            <a:endParaRPr b="1"/>
          </a:p>
        </p:txBody>
      </p:sp>
      <p:pic>
        <p:nvPicPr>
          <p:cNvPr descr="Coronavirus Antigen test positive on laboratory background. (Provided by Getty Images)" id="1503" name="Google Shape;1503;p176"/>
          <p:cNvPicPr preferRelativeResize="0"/>
          <p:nvPr>
            <p:ph idx="2" type="pic"/>
          </p:nvPr>
        </p:nvPicPr>
        <p:blipFill rotWithShape="1">
          <a:blip r:embed="rId4">
            <a:alphaModFix/>
          </a:blip>
          <a:srcRect b="0" l="13402" r="13402" t="25667"/>
          <a:stretch/>
        </p:blipFill>
        <p:spPr>
          <a:xfrm>
            <a:off x="2036861" y="1527000"/>
            <a:ext cx="4021878" cy="2989576"/>
          </a:xfrm>
          <a:prstGeom prst="rect">
            <a:avLst/>
          </a:prstGeom>
          <a:noFill/>
          <a:ln>
            <a:noFill/>
          </a:ln>
        </p:spPr>
      </p:pic>
      <p:sp>
        <p:nvSpPr>
          <p:cNvPr id="1504" name="Google Shape;1504;p176"/>
          <p:cNvSpPr txBox="1"/>
          <p:nvPr/>
        </p:nvSpPr>
        <p:spPr>
          <a:xfrm>
            <a:off x="1196950" y="850225"/>
            <a:ext cx="6858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000">
                <a:solidFill>
                  <a:schemeClr val="dk2"/>
                </a:solidFill>
                <a:latin typeface="Calibri"/>
                <a:ea typeface="Calibri"/>
                <a:cs typeface="Calibri"/>
                <a:sym typeface="Calibri"/>
              </a:rPr>
              <a:t>All </a:t>
            </a:r>
            <a:r>
              <a:rPr b="1" i="1" lang="en" sz="2000">
                <a:solidFill>
                  <a:schemeClr val="dk2"/>
                </a:solidFill>
                <a:latin typeface="Calibri"/>
                <a:ea typeface="Calibri"/>
                <a:cs typeface="Calibri"/>
                <a:sym typeface="Calibri"/>
              </a:rPr>
              <a:t>sufficiently</a:t>
            </a:r>
            <a:r>
              <a:rPr b="1" i="1" lang="en" sz="2000">
                <a:solidFill>
                  <a:schemeClr val="dk2"/>
                </a:solidFill>
                <a:latin typeface="Calibri"/>
                <a:ea typeface="Calibri"/>
                <a:cs typeface="Calibri"/>
                <a:sym typeface="Calibri"/>
              </a:rPr>
              <a:t> developed </a:t>
            </a:r>
            <a:r>
              <a:rPr b="1" i="1" lang="en" sz="2000">
                <a:solidFill>
                  <a:schemeClr val="dk2"/>
                </a:solidFill>
                <a:latin typeface="Calibri"/>
                <a:ea typeface="Calibri"/>
                <a:cs typeface="Calibri"/>
                <a:sym typeface="Calibri"/>
              </a:rPr>
              <a:t>technology… appears to be Magic</a:t>
            </a:r>
            <a:endParaRPr b="1" i="1" sz="2000">
              <a:solidFill>
                <a:schemeClr val="dk2"/>
              </a:solidFill>
              <a:latin typeface="Calibri"/>
              <a:ea typeface="Calibri"/>
              <a:cs typeface="Calibri"/>
              <a:sym typeface="Calibri"/>
            </a:endParaRPr>
          </a:p>
        </p:txBody>
      </p:sp>
      <p:sp>
        <p:nvSpPr>
          <p:cNvPr id="1505" name="Google Shape;1505;p176"/>
          <p:cNvSpPr txBox="1"/>
          <p:nvPr/>
        </p:nvSpPr>
        <p:spPr>
          <a:xfrm>
            <a:off x="1282400" y="4516563"/>
            <a:ext cx="5459700" cy="40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900">
                <a:solidFill>
                  <a:schemeClr val="dk2"/>
                </a:solidFill>
                <a:latin typeface="Calibri"/>
                <a:ea typeface="Calibri"/>
                <a:cs typeface="Calibri"/>
                <a:sym typeface="Calibri"/>
              </a:rPr>
              <a:t>Dispelling the Magic…..</a:t>
            </a:r>
            <a:endParaRPr b="1" i="1" sz="1900">
              <a:solidFill>
                <a:schemeClr val="dk2"/>
              </a:solidFill>
              <a:latin typeface="Calibri"/>
              <a:ea typeface="Calibri"/>
              <a:cs typeface="Calibri"/>
              <a:sym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9" name="Shape 1509"/>
        <p:cNvGrpSpPr/>
        <p:nvPr/>
      </p:nvGrpSpPr>
      <p:grpSpPr>
        <a:xfrm>
          <a:off x="0" y="0"/>
          <a:ext cx="0" cy="0"/>
          <a:chOff x="0" y="0"/>
          <a:chExt cx="0" cy="0"/>
        </a:xfrm>
      </p:grpSpPr>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descr="Human macrophage cell line engulfing red blood cells from sheep. Video by Dr. Richard Tsai." id="290" name="Google Shape;290;p53" title="Macrophage engulfs foreign cells">
            <a:hlinkClick r:id="rId3"/>
          </p:cNvPr>
          <p:cNvPicPr preferRelativeResize="0"/>
          <p:nvPr/>
        </p:nvPicPr>
        <p:blipFill>
          <a:blip r:embed="rId4">
            <a:alphaModFix/>
          </a:blip>
          <a:stretch>
            <a:fillRect/>
          </a:stretch>
        </p:blipFill>
        <p:spPr>
          <a:xfrm>
            <a:off x="0" y="1268458"/>
            <a:ext cx="4957400" cy="2788542"/>
          </a:xfrm>
          <a:prstGeom prst="rect">
            <a:avLst/>
          </a:prstGeom>
          <a:noFill/>
          <a:ln>
            <a:noFill/>
          </a:ln>
        </p:spPr>
      </p:pic>
      <p:pic>
        <p:nvPicPr>
          <p:cNvPr id="291" name="Google Shape;291;p53"/>
          <p:cNvPicPr preferRelativeResize="0"/>
          <p:nvPr/>
        </p:nvPicPr>
        <p:blipFill>
          <a:blip r:embed="rId5">
            <a:alphaModFix/>
          </a:blip>
          <a:stretch>
            <a:fillRect/>
          </a:stretch>
        </p:blipFill>
        <p:spPr>
          <a:xfrm>
            <a:off x="4885275" y="1116250"/>
            <a:ext cx="4090501" cy="32587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7" name="Shape 1517"/>
        <p:cNvGrpSpPr/>
        <p:nvPr/>
      </p:nvGrpSpPr>
      <p:grpSpPr>
        <a:xfrm>
          <a:off x="0" y="0"/>
          <a:ext cx="0" cy="0"/>
          <a:chOff x="0" y="0"/>
          <a:chExt cx="0" cy="0"/>
        </a:xfrm>
      </p:grpSpPr>
      <p:sp>
        <p:nvSpPr>
          <p:cNvPr id="1518" name="Google Shape;1518;p179"/>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Session Reflection</a:t>
            </a:r>
            <a:endParaRPr/>
          </a:p>
        </p:txBody>
      </p:sp>
      <p:sp>
        <p:nvSpPr>
          <p:cNvPr id="1519" name="Google Shape;1519;p179"/>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pic>
        <p:nvPicPr>
          <p:cNvPr id="1528" name="Google Shape;1528;p181"/>
          <p:cNvPicPr preferRelativeResize="0"/>
          <p:nvPr/>
        </p:nvPicPr>
        <p:blipFill>
          <a:blip r:embed="rId3">
            <a:alphaModFix/>
          </a:blip>
          <a:stretch>
            <a:fillRect/>
          </a:stretch>
        </p:blipFill>
        <p:spPr>
          <a:xfrm>
            <a:off x="3383750" y="2729991"/>
            <a:ext cx="2283000" cy="2378937"/>
          </a:xfrm>
          <a:prstGeom prst="rect">
            <a:avLst/>
          </a:prstGeom>
          <a:noFill/>
          <a:ln>
            <a:noFill/>
          </a:ln>
        </p:spPr>
      </p:pic>
      <p:pic>
        <p:nvPicPr>
          <p:cNvPr id="1529" name="Google Shape;1529;p181"/>
          <p:cNvPicPr preferRelativeResize="0"/>
          <p:nvPr/>
        </p:nvPicPr>
        <p:blipFill>
          <a:blip r:embed="rId4">
            <a:alphaModFix/>
          </a:blip>
          <a:stretch>
            <a:fillRect/>
          </a:stretch>
        </p:blipFill>
        <p:spPr>
          <a:xfrm>
            <a:off x="266088" y="1125125"/>
            <a:ext cx="3164683" cy="2106775"/>
          </a:xfrm>
          <a:prstGeom prst="rect">
            <a:avLst/>
          </a:prstGeom>
          <a:noFill/>
          <a:ln>
            <a:noFill/>
          </a:ln>
        </p:spPr>
      </p:pic>
      <p:sp>
        <p:nvSpPr>
          <p:cNvPr id="1530" name="Google Shape;1530;p181"/>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 Discussion</a:t>
            </a:r>
            <a:endParaRPr/>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1531" name="Google Shape;1531;p181" title="15 Minute Timer">
            <a:hlinkClick r:id="rId5"/>
          </p:cNvPr>
          <p:cNvPicPr preferRelativeResize="0"/>
          <p:nvPr/>
        </p:nvPicPr>
        <p:blipFill>
          <a:blip r:embed="rId6">
            <a:alphaModFix/>
          </a:blip>
          <a:stretch>
            <a:fillRect/>
          </a:stretch>
        </p:blipFill>
        <p:spPr>
          <a:xfrm>
            <a:off x="6096000" y="3429000"/>
            <a:ext cx="3048000" cy="1714500"/>
          </a:xfrm>
          <a:prstGeom prst="rect">
            <a:avLst/>
          </a:prstGeom>
          <a:noFill/>
          <a:ln>
            <a:noFill/>
          </a:ln>
        </p:spPr>
      </p:pic>
      <p:sp>
        <p:nvSpPr>
          <p:cNvPr id="1532" name="Google Shape;1532;p181"/>
          <p:cNvSpPr txBox="1"/>
          <p:nvPr>
            <p:ph idx="1" type="body"/>
          </p:nvPr>
        </p:nvSpPr>
        <p:spPr>
          <a:xfrm>
            <a:off x="1127550" y="3817000"/>
            <a:ext cx="2927400" cy="484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New Antibody Mighty Model</a:t>
            </a:r>
            <a:endParaRPr b="1"/>
          </a:p>
        </p:txBody>
      </p:sp>
      <p:sp>
        <p:nvSpPr>
          <p:cNvPr id="1533" name="Google Shape;1533;p181"/>
          <p:cNvSpPr txBox="1"/>
          <p:nvPr>
            <p:ph idx="1" type="body"/>
          </p:nvPr>
        </p:nvSpPr>
        <p:spPr>
          <a:xfrm>
            <a:off x="5729225" y="1125125"/>
            <a:ext cx="2798700" cy="484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Lateral Flow &amp; Diagnostics</a:t>
            </a:r>
            <a:endParaRPr b="1"/>
          </a:p>
        </p:txBody>
      </p:sp>
      <p:sp>
        <p:nvSpPr>
          <p:cNvPr id="1534" name="Google Shape;1534;p181"/>
          <p:cNvSpPr txBox="1"/>
          <p:nvPr>
            <p:ph idx="1" type="body"/>
          </p:nvPr>
        </p:nvSpPr>
        <p:spPr>
          <a:xfrm>
            <a:off x="706938" y="1936113"/>
            <a:ext cx="2283000" cy="484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Antibody Diversity Kit</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1"/>
                                        </p:tgtEl>
                                        <p:attrNameLst>
                                          <p:attrName>style.visibility</p:attrName>
                                        </p:attrNameLst>
                                      </p:cBhvr>
                                      <p:to>
                                        <p:strVal val="visible"/>
                                      </p:to>
                                    </p:set>
                                    <p:animEffect filter="fade" transition="in">
                                      <p:cBhvr>
                                        <p:cTn dur="1000"/>
                                        <p:tgtEl>
                                          <p:spTgt spid="15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2" name="Shape 1542"/>
        <p:cNvGrpSpPr/>
        <p:nvPr/>
      </p:nvGrpSpPr>
      <p:grpSpPr>
        <a:xfrm>
          <a:off x="0" y="0"/>
          <a:ext cx="0" cy="0"/>
          <a:chOff x="0" y="0"/>
          <a:chExt cx="0" cy="0"/>
        </a:xfrm>
      </p:grpSpPr>
      <p:sp>
        <p:nvSpPr>
          <p:cNvPr id="1543" name="Google Shape;1543;p183"/>
          <p:cNvSpPr txBox="1"/>
          <p:nvPr>
            <p:ph idx="1" type="body"/>
          </p:nvPr>
        </p:nvSpPr>
        <p:spPr>
          <a:xfrm>
            <a:off x="1136000" y="773100"/>
            <a:ext cx="7233900" cy="3834000"/>
          </a:xfrm>
          <a:prstGeom prst="rect">
            <a:avLst/>
          </a:prstGeom>
        </p:spPr>
        <p:txBody>
          <a:bodyPr anchorCtr="0" anchor="t" bIns="68575" lIns="68575" spcFirstLastPara="1" rIns="68575" wrap="square" tIns="68575">
            <a:normAutofit lnSpcReduction="10000"/>
          </a:bodyPr>
          <a:lstStyle/>
          <a:p>
            <a:pPr indent="0" lvl="0" marL="0" rtl="0" algn="l">
              <a:spcBef>
                <a:spcPts val="0"/>
              </a:spcBef>
              <a:spcAft>
                <a:spcPts val="0"/>
              </a:spcAft>
              <a:buNone/>
            </a:pPr>
            <a:r>
              <a:rPr b="1" lang="en"/>
              <a:t>Budget of $750</a:t>
            </a:r>
            <a:endParaRPr b="1"/>
          </a:p>
          <a:p>
            <a:pPr indent="-342900" lvl="0" marL="457200" rtl="0" algn="l">
              <a:spcBef>
                <a:spcPts val="0"/>
              </a:spcBef>
              <a:spcAft>
                <a:spcPts val="0"/>
              </a:spcAft>
              <a:buSzPts val="1800"/>
              <a:buChar char="➔"/>
            </a:pPr>
            <a:r>
              <a:rPr lang="en"/>
              <a:t>Free Shipping</a:t>
            </a:r>
            <a:endParaRPr/>
          </a:p>
          <a:p>
            <a:pPr indent="-342900" lvl="0" marL="457200" rtl="0" algn="l">
              <a:spcBef>
                <a:spcPts val="0"/>
              </a:spcBef>
              <a:spcAft>
                <a:spcPts val="0"/>
              </a:spcAft>
              <a:buSzPts val="1800"/>
              <a:buChar char="➔"/>
            </a:pPr>
            <a:r>
              <a:rPr lang="en"/>
              <a:t>MMW 20% off Discount is Valid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Place your order by Friday, July 3rd</a:t>
            </a:r>
            <a:endParaRPr b="1"/>
          </a:p>
          <a:p>
            <a:pPr indent="-342900" lvl="0" marL="457200" rtl="0" algn="l">
              <a:spcBef>
                <a:spcPts val="0"/>
              </a:spcBef>
              <a:spcAft>
                <a:spcPts val="0"/>
              </a:spcAft>
              <a:buSzPts val="1800"/>
              <a:buChar char="➔"/>
            </a:pPr>
            <a:r>
              <a:rPr lang="en"/>
              <a:t>Google Sheet to calculate options</a:t>
            </a:r>
            <a:endParaRPr/>
          </a:p>
          <a:p>
            <a:pPr indent="-342900" lvl="0" marL="457200" rtl="0" algn="l">
              <a:spcBef>
                <a:spcPts val="0"/>
              </a:spcBef>
              <a:spcAft>
                <a:spcPts val="0"/>
              </a:spcAft>
              <a:buSzPts val="1800"/>
              <a:buChar char="➔"/>
            </a:pPr>
            <a:r>
              <a:rPr lang="en"/>
              <a:t>Place order online (links in Google Sheet)</a:t>
            </a:r>
            <a:endParaRPr/>
          </a:p>
          <a:p>
            <a:pPr indent="-342900" lvl="0" marL="457200" rtl="0" algn="l">
              <a:spcBef>
                <a:spcPts val="0"/>
              </a:spcBef>
              <a:spcAft>
                <a:spcPts val="0"/>
              </a:spcAft>
              <a:buSzPts val="1800"/>
              <a:buChar char="➔"/>
            </a:pPr>
            <a:r>
              <a:rPr lang="en"/>
              <a:t>Enter MII on the PO Line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If you spend over $750, you will be billed for the balance</a:t>
            </a:r>
            <a:endParaRPr b="1"/>
          </a:p>
          <a:p>
            <a:pPr indent="-342900" lvl="0" marL="457200" rtl="0" algn="l">
              <a:spcBef>
                <a:spcPts val="0"/>
              </a:spcBef>
              <a:spcAft>
                <a:spcPts val="0"/>
              </a:spcAft>
              <a:buSzPts val="1800"/>
              <a:buChar char="➔"/>
            </a:pPr>
            <a:r>
              <a:rPr lang="en"/>
              <a:t>Add your PO# with MII</a:t>
            </a:r>
            <a:endParaRPr/>
          </a:p>
          <a:p>
            <a:pPr indent="-342900" lvl="0" marL="457200" rtl="0" algn="l">
              <a:spcBef>
                <a:spcPts val="0"/>
              </a:spcBef>
              <a:spcAft>
                <a:spcPts val="0"/>
              </a:spcAft>
              <a:buSzPts val="1800"/>
              <a:buChar char="➔"/>
            </a:pPr>
            <a:r>
              <a:rPr lang="en"/>
              <a:t>Pay with a credit card - we will send an email with a payment link</a:t>
            </a:r>
            <a:endParaRPr/>
          </a:p>
        </p:txBody>
      </p:sp>
      <p:sp>
        <p:nvSpPr>
          <p:cNvPr id="1544" name="Google Shape;1544;p183"/>
          <p:cNvSpPr txBox="1"/>
          <p:nvPr>
            <p:ph type="title"/>
          </p:nvPr>
        </p:nvSpPr>
        <p:spPr>
          <a:xfrm>
            <a:off x="980250" y="113803"/>
            <a:ext cx="7851300" cy="7224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Ordering Field Test Materials</a:t>
            </a:r>
            <a:endParaRPr/>
          </a:p>
        </p:txBody>
      </p:sp>
      <p:sp>
        <p:nvSpPr>
          <p:cNvPr id="1545" name="Google Shape;1545;p183"/>
          <p:cNvSpPr txBox="1"/>
          <p:nvPr/>
        </p:nvSpPr>
        <p:spPr>
          <a:xfrm>
            <a:off x="5750925" y="1301650"/>
            <a:ext cx="2879400" cy="10257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Blood Typing Kits</a:t>
            </a:r>
            <a:endParaRPr b="1"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Available for purchase</a:t>
            </a:r>
            <a:endParaRPr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b="1" lang="en" sz="1800">
                <a:solidFill>
                  <a:schemeClr val="dk2"/>
                </a:solidFill>
                <a:latin typeface="Calibri"/>
                <a:ea typeface="Calibri"/>
                <a:cs typeface="Calibri"/>
                <a:sym typeface="Calibri"/>
              </a:rPr>
              <a:t>CANNOT</a:t>
            </a:r>
            <a:r>
              <a:rPr lang="en" sz="1800">
                <a:solidFill>
                  <a:schemeClr val="dk2"/>
                </a:solidFill>
                <a:latin typeface="Calibri"/>
                <a:ea typeface="Calibri"/>
                <a:cs typeface="Calibri"/>
                <a:sym typeface="Calibri"/>
              </a:rPr>
              <a:t> use MII Funds</a:t>
            </a:r>
            <a:endParaRPr sz="1800">
              <a:solidFill>
                <a:schemeClr val="dk2"/>
              </a:solidFill>
              <a:latin typeface="Calibri"/>
              <a:ea typeface="Calibri"/>
              <a:cs typeface="Calibri"/>
              <a:sym typeface="Calibri"/>
            </a:endParaRPr>
          </a:p>
        </p:txBody>
      </p:sp>
      <p:sp>
        <p:nvSpPr>
          <p:cNvPr id="1546" name="Google Shape;1546;p183"/>
          <p:cNvSpPr txBox="1"/>
          <p:nvPr/>
        </p:nvSpPr>
        <p:spPr>
          <a:xfrm>
            <a:off x="1522950" y="4543950"/>
            <a:ext cx="6098100" cy="4497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Google Sheet link is posted in your MII Course Resources Page</a:t>
            </a:r>
            <a:endParaRPr b="1"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pic>
        <p:nvPicPr>
          <p:cNvPr id="1551" name="Google Shape;1551;p184">
            <a:hlinkClick r:id="rId3"/>
          </p:cNvPr>
          <p:cNvPicPr preferRelativeResize="0"/>
          <p:nvPr/>
        </p:nvPicPr>
        <p:blipFill>
          <a:blip r:embed="rId4">
            <a:alphaModFix/>
          </a:blip>
          <a:stretch>
            <a:fillRect/>
          </a:stretch>
        </p:blipFill>
        <p:spPr>
          <a:xfrm>
            <a:off x="0" y="1"/>
            <a:ext cx="10080302" cy="5143500"/>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5" name="Shape 1555"/>
        <p:cNvGrpSpPr/>
        <p:nvPr/>
      </p:nvGrpSpPr>
      <p:grpSpPr>
        <a:xfrm>
          <a:off x="0" y="0"/>
          <a:ext cx="0" cy="0"/>
          <a:chOff x="0" y="0"/>
          <a:chExt cx="0" cy="0"/>
        </a:xfrm>
      </p:grpSpPr>
      <p:sp>
        <p:nvSpPr>
          <p:cNvPr id="1556" name="Google Shape;1556;p185"/>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Announcements</a:t>
            </a:r>
            <a:endParaRPr/>
          </a:p>
        </p:txBody>
      </p:sp>
      <p:sp>
        <p:nvSpPr>
          <p:cNvPr id="1557" name="Google Shape;1557;p185"/>
          <p:cNvSpPr txBox="1"/>
          <p:nvPr>
            <p:ph idx="1" type="body"/>
          </p:nvPr>
        </p:nvSpPr>
        <p:spPr>
          <a:xfrm>
            <a:off x="1244525" y="906375"/>
            <a:ext cx="64944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Thursday </a:t>
            </a:r>
            <a:r>
              <a:rPr b="1" lang="en"/>
              <a:t>Focus</a:t>
            </a:r>
            <a:endParaRPr b="1"/>
          </a:p>
          <a:p>
            <a:pPr indent="-342900" lvl="0" marL="457200" rtl="0" algn="l">
              <a:lnSpc>
                <a:spcPct val="115000"/>
              </a:lnSpc>
              <a:spcBef>
                <a:spcPts val="0"/>
              </a:spcBef>
              <a:spcAft>
                <a:spcPts val="0"/>
              </a:spcAft>
              <a:buSzPts val="1800"/>
              <a:buChar char="➔"/>
            </a:pPr>
            <a:r>
              <a:rPr lang="en"/>
              <a:t>Viruses</a:t>
            </a:r>
            <a:r>
              <a:rPr lang="en"/>
              <a:t> &amp; Vaccines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42900" lvl="0" marL="457200" rtl="0" algn="l">
              <a:spcBef>
                <a:spcPts val="0"/>
              </a:spcBef>
              <a:spcAft>
                <a:spcPts val="0"/>
              </a:spcAft>
              <a:buSzPts val="1800"/>
              <a:buChar char="➔"/>
            </a:pPr>
            <a:r>
              <a:rPr lang="en"/>
              <a:t>Notebooks</a:t>
            </a:r>
            <a:endParaRPr/>
          </a:p>
          <a:p>
            <a:pPr indent="-342900" lvl="0" marL="457200" rtl="0" algn="l">
              <a:spcBef>
                <a:spcPts val="0"/>
              </a:spcBef>
              <a:spcAft>
                <a:spcPts val="0"/>
              </a:spcAft>
              <a:buSzPts val="1800"/>
              <a:buChar char="➔"/>
            </a:pPr>
            <a:r>
              <a:rPr lang="en"/>
              <a:t>Computer for Planning Time</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42900" lvl="0" marL="457200" rtl="0" algn="l">
              <a:spcBef>
                <a:spcPts val="0"/>
              </a:spcBef>
              <a:spcAft>
                <a:spcPts val="0"/>
              </a:spcAft>
              <a:buSzPts val="1800"/>
              <a:buChar char="➔"/>
            </a:pPr>
            <a:r>
              <a:rPr lang="en"/>
              <a:t>Optional Blood Typing Kit Session @4:30</a:t>
            </a:r>
            <a:endParaRPr/>
          </a:p>
          <a:p>
            <a:pPr indent="-342900" lvl="0" marL="457200" rtl="0" algn="l">
              <a:spcBef>
                <a:spcPts val="0"/>
              </a:spcBef>
              <a:spcAft>
                <a:spcPts val="0"/>
              </a:spcAft>
              <a:buSzPts val="1800"/>
              <a:buChar char="➔"/>
            </a:pPr>
            <a:r>
              <a:rPr lang="en"/>
              <a:t>Dinner and/or Happy Hour @5:30</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p186"/>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End of Day Survey</a:t>
            </a:r>
            <a:endParaRPr/>
          </a:p>
        </p:txBody>
      </p:sp>
      <p:sp>
        <p:nvSpPr>
          <p:cNvPr id="1563" name="Google Shape;1563;p186"/>
          <p:cNvSpPr txBox="1"/>
          <p:nvPr>
            <p:ph idx="1" type="body"/>
          </p:nvPr>
        </p:nvSpPr>
        <p:spPr>
          <a:xfrm>
            <a:off x="706925" y="1226900"/>
            <a:ext cx="3783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Survey</a:t>
            </a:r>
            <a:endParaRPr/>
          </a:p>
        </p:txBody>
      </p:sp>
      <p:sp>
        <p:nvSpPr>
          <p:cNvPr id="1564" name="Google Shape;1564;p186"/>
          <p:cNvSpPr txBox="1"/>
          <p:nvPr>
            <p:ph idx="1" type="body"/>
          </p:nvPr>
        </p:nvSpPr>
        <p:spPr>
          <a:xfrm>
            <a:off x="4640150" y="1226900"/>
            <a:ext cx="3840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Material Feedback Form</a:t>
            </a:r>
            <a:endParaRPr/>
          </a:p>
        </p:txBody>
      </p:sp>
      <p:pic>
        <p:nvPicPr>
          <p:cNvPr id="1565" name="Google Shape;1565;p186" title="MII EOD Survey Code.png"/>
          <p:cNvPicPr preferRelativeResize="0"/>
          <p:nvPr/>
        </p:nvPicPr>
        <p:blipFill>
          <a:blip r:embed="rId3">
            <a:alphaModFix/>
          </a:blip>
          <a:stretch>
            <a:fillRect/>
          </a:stretch>
        </p:blipFill>
        <p:spPr>
          <a:xfrm>
            <a:off x="1242200" y="1767300"/>
            <a:ext cx="2713326" cy="2713326"/>
          </a:xfrm>
          <a:prstGeom prst="rect">
            <a:avLst/>
          </a:prstGeom>
          <a:noFill/>
          <a:ln>
            <a:noFill/>
          </a:ln>
        </p:spPr>
      </p:pic>
      <p:pic>
        <p:nvPicPr>
          <p:cNvPr id="1566" name="Google Shape;1566;p186" title="MII Material Feedback Form.png"/>
          <p:cNvPicPr preferRelativeResize="0"/>
          <p:nvPr/>
        </p:nvPicPr>
        <p:blipFill>
          <a:blip r:embed="rId4">
            <a:alphaModFix/>
          </a:blip>
          <a:stretch>
            <a:fillRect/>
          </a:stretch>
        </p:blipFill>
        <p:spPr>
          <a:xfrm>
            <a:off x="5242513" y="1805887"/>
            <a:ext cx="2636177" cy="2636149"/>
          </a:xfrm>
          <a:prstGeom prst="rect">
            <a:avLst/>
          </a:prstGeom>
          <a:noFill/>
          <a:ln>
            <a:noFill/>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54"/>
          <p:cNvGrpSpPr/>
          <p:nvPr/>
        </p:nvGrpSpPr>
        <p:grpSpPr>
          <a:xfrm>
            <a:off x="4173900" y="1234788"/>
            <a:ext cx="4838700" cy="3563525"/>
            <a:chOff x="2587675" y="1101000"/>
            <a:chExt cx="4838700" cy="3563525"/>
          </a:xfrm>
        </p:grpSpPr>
        <p:pic>
          <p:nvPicPr>
            <p:cNvPr id="297" name="Google Shape;297;p54"/>
            <p:cNvPicPr preferRelativeResize="0"/>
            <p:nvPr/>
          </p:nvPicPr>
          <p:blipFill rotWithShape="1">
            <a:blip r:embed="rId3">
              <a:alphaModFix/>
            </a:blip>
            <a:srcRect b="0" l="0" r="0" t="26351"/>
            <a:stretch/>
          </p:blipFill>
          <p:spPr>
            <a:xfrm>
              <a:off x="2587675" y="1101000"/>
              <a:ext cx="4838700" cy="3563525"/>
            </a:xfrm>
            <a:prstGeom prst="rect">
              <a:avLst/>
            </a:prstGeom>
            <a:noFill/>
            <a:ln>
              <a:noFill/>
            </a:ln>
          </p:spPr>
        </p:pic>
        <p:sp>
          <p:nvSpPr>
            <p:cNvPr id="298" name="Google Shape;298;p54"/>
            <p:cNvSpPr/>
            <p:nvPr/>
          </p:nvSpPr>
          <p:spPr>
            <a:xfrm>
              <a:off x="2780525" y="1175650"/>
              <a:ext cx="1698300" cy="3237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9" name="Google Shape;299;p54"/>
            <p:cNvSpPr/>
            <p:nvPr/>
          </p:nvSpPr>
          <p:spPr>
            <a:xfrm>
              <a:off x="3147531" y="2799175"/>
              <a:ext cx="1698300" cy="48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descr="Dendritic cells (DC) are a kind of leukocytes and they are the most potent antigen-presenting cells.&#10;T cells become activated by contact with DC, which triggers an immune response.&#10;At this time, PD-1 receptor is expressed in T cells, PD-L1 and PD-L2 are expressed in DC.&#10;&#10;↓↓ more microscope videos.&#10;https://www.youtube.com/channel/UC-J_sZGnCz3-2XKJijYdnOA&#10;&#10;樹状細胞は白血球の一種で、最も強力な抗原提示細胞です。&#10;樹状細胞に接触して抗原情報を受け取ったT細胞は活性化し、様々な免疫反応を惹起します。&#10;このときT細胞にはPD-1受容体が、樹状細胞にはPD-L1およびPD-L2が発現しています。&#10;&#10;&#10;For inquiries about this image, please contact here.&#10;TIMELAPSE VISION INC.&#10;https://timelapsevision.com/en/&#10;&#10;この映像のご使用についてはこちらまでお問い合わせください。&#10;株式会社タイムラプスビジョン&#10;http://timelapsevision.com/" id="300" name="Google Shape;300;p54" title="Dendritic cell -樹状細胞-">
            <a:hlinkClick r:id="rId4"/>
          </p:cNvPr>
          <p:cNvPicPr preferRelativeResize="0"/>
          <p:nvPr/>
        </p:nvPicPr>
        <p:blipFill>
          <a:blip r:embed="rId5">
            <a:alphaModFix/>
          </a:blip>
          <a:stretch>
            <a:fillRect/>
          </a:stretch>
        </p:blipFill>
        <p:spPr>
          <a:xfrm>
            <a:off x="304775" y="1234800"/>
            <a:ext cx="5839025" cy="3284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 name="Shape 304"/>
        <p:cNvGrpSpPr/>
        <p:nvPr/>
      </p:nvGrpSpPr>
      <p:grpSpPr>
        <a:xfrm>
          <a:off x="0" y="0"/>
          <a:ext cx="0" cy="0"/>
          <a:chOff x="0" y="0"/>
          <a:chExt cx="0" cy="0"/>
        </a:xfrm>
      </p:grpSpPr>
      <p:pic>
        <p:nvPicPr>
          <p:cNvPr id="305" name="Google Shape;305;p55"/>
          <p:cNvPicPr preferRelativeResize="0"/>
          <p:nvPr/>
        </p:nvPicPr>
        <p:blipFill>
          <a:blip r:embed="rId3">
            <a:alphaModFix/>
          </a:blip>
          <a:stretch>
            <a:fillRect/>
          </a:stretch>
        </p:blipFill>
        <p:spPr>
          <a:xfrm>
            <a:off x="400775" y="715926"/>
            <a:ext cx="6814175" cy="4191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pSp>
        <p:nvGrpSpPr>
          <p:cNvPr id="310" name="Google Shape;310;p56"/>
          <p:cNvGrpSpPr/>
          <p:nvPr/>
        </p:nvGrpSpPr>
        <p:grpSpPr>
          <a:xfrm>
            <a:off x="315775" y="1179888"/>
            <a:ext cx="4709798" cy="2783725"/>
            <a:chOff x="395050" y="616650"/>
            <a:chExt cx="4709798" cy="2783725"/>
          </a:xfrm>
        </p:grpSpPr>
        <p:pic>
          <p:nvPicPr>
            <p:cNvPr id="311" name="Google Shape;311;p56"/>
            <p:cNvPicPr preferRelativeResize="0"/>
            <p:nvPr/>
          </p:nvPicPr>
          <p:blipFill rotWithShape="1">
            <a:blip r:embed="rId3">
              <a:alphaModFix/>
            </a:blip>
            <a:srcRect b="30364" l="0" r="44212" t="3898"/>
            <a:stretch/>
          </p:blipFill>
          <p:spPr>
            <a:xfrm>
              <a:off x="395050" y="616650"/>
              <a:ext cx="4617400" cy="2783725"/>
            </a:xfrm>
            <a:prstGeom prst="rect">
              <a:avLst/>
            </a:prstGeom>
            <a:noFill/>
            <a:ln>
              <a:noFill/>
            </a:ln>
          </p:spPr>
        </p:pic>
        <p:cxnSp>
          <p:nvCxnSpPr>
            <p:cNvPr id="312" name="Google Shape;312;p56"/>
            <p:cNvCxnSpPr/>
            <p:nvPr/>
          </p:nvCxnSpPr>
          <p:spPr>
            <a:xfrm>
              <a:off x="1814675" y="2924625"/>
              <a:ext cx="2554800" cy="0"/>
            </a:xfrm>
            <a:prstGeom prst="straightConnector1">
              <a:avLst/>
            </a:prstGeom>
            <a:noFill/>
            <a:ln cap="flat" cmpd="sng" w="28575">
              <a:solidFill>
                <a:schemeClr val="lt1"/>
              </a:solidFill>
              <a:prstDash val="solid"/>
              <a:round/>
              <a:headEnd len="med" w="med" type="none"/>
              <a:tailEnd len="med" w="med" type="none"/>
            </a:ln>
          </p:spPr>
        </p:cxnSp>
        <p:sp>
          <p:nvSpPr>
            <p:cNvPr id="313" name="Google Shape;313;p56"/>
            <p:cNvSpPr txBox="1"/>
            <p:nvPr/>
          </p:nvSpPr>
          <p:spPr>
            <a:xfrm>
              <a:off x="4334148" y="2678021"/>
              <a:ext cx="770700" cy="4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3μm</a:t>
              </a:r>
              <a:endParaRPr b="1" sz="1800">
                <a:solidFill>
                  <a:schemeClr val="lt1"/>
                </a:solidFill>
                <a:latin typeface="Calibri"/>
                <a:ea typeface="Calibri"/>
                <a:cs typeface="Calibri"/>
                <a:sym typeface="Calibri"/>
              </a:endParaRPr>
            </a:p>
          </p:txBody>
        </p:sp>
      </p:grpSp>
      <p:sp>
        <p:nvSpPr>
          <p:cNvPr id="314" name="Google Shape;314;p56"/>
          <p:cNvSpPr txBox="1"/>
          <p:nvPr/>
        </p:nvSpPr>
        <p:spPr>
          <a:xfrm>
            <a:off x="5382450" y="1179904"/>
            <a:ext cx="3083400" cy="2447400"/>
          </a:xfrm>
          <a:prstGeom prst="rect">
            <a:avLst/>
          </a:prstGeom>
          <a:noFill/>
          <a:ln>
            <a:noFill/>
          </a:ln>
        </p:spPr>
        <p:txBody>
          <a:bodyPr anchorCtr="0" anchor="t" bIns="91425" lIns="91425" spcFirstLastPara="1" rIns="91425" wrap="square" tIns="91425">
            <a:spAutoFit/>
          </a:bodyPr>
          <a:lstStyle/>
          <a:p>
            <a:pPr indent="0" lvl="0" marL="0" rtl="0" algn="l">
              <a:spcBef>
                <a:spcPts val="1000"/>
              </a:spcBef>
              <a:spcAft>
                <a:spcPts val="0"/>
              </a:spcAft>
              <a:buNone/>
            </a:pPr>
            <a:r>
              <a:rPr lang="en" sz="2100">
                <a:solidFill>
                  <a:schemeClr val="dk1"/>
                </a:solidFill>
                <a:latin typeface="Calibri"/>
                <a:ea typeface="Calibri"/>
                <a:cs typeface="Calibri"/>
                <a:sym typeface="Calibri"/>
              </a:rPr>
              <a:t>A true human macrophage is </a:t>
            </a:r>
            <a:r>
              <a:rPr b="1" lang="en" sz="2100">
                <a:solidFill>
                  <a:schemeClr val="dk1"/>
                </a:solidFill>
                <a:latin typeface="Calibri"/>
                <a:ea typeface="Calibri"/>
                <a:cs typeface="Calibri"/>
                <a:sym typeface="Calibri"/>
              </a:rPr>
              <a:t>3 to 15</a:t>
            </a:r>
            <a:r>
              <a:rPr lang="en" sz="2100">
                <a:solidFill>
                  <a:schemeClr val="dk1"/>
                </a:solidFill>
                <a:latin typeface="Calibri"/>
                <a:ea typeface="Calibri"/>
                <a:cs typeface="Calibri"/>
                <a:sym typeface="Calibri"/>
              </a:rPr>
              <a:t> times larger than a single bacterial microbe. How much larger a would you have to make the macrophage model for the scale to work?</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7"/>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solidFill>
                  <a:schemeClr val="dk2"/>
                </a:solidFill>
              </a:rPr>
              <a:t>Modeling a Macrophage </a:t>
            </a:r>
            <a:endParaRPr b="1">
              <a:solidFill>
                <a:schemeClr val="dk2"/>
              </a:solidFill>
            </a:endParaRPr>
          </a:p>
        </p:txBody>
      </p:sp>
      <p:sp>
        <p:nvSpPr>
          <p:cNvPr id="320" name="Google Shape;320;p57"/>
          <p:cNvSpPr txBox="1"/>
          <p:nvPr>
            <p:ph idx="1" type="body"/>
          </p:nvPr>
        </p:nvSpPr>
        <p:spPr>
          <a:xfrm>
            <a:off x="400774" y="1326350"/>
            <a:ext cx="5369400" cy="3488400"/>
          </a:xfrm>
          <a:prstGeom prst="rect">
            <a:avLst/>
          </a:prstGeom>
        </p:spPr>
        <p:txBody>
          <a:bodyPr anchorCtr="0" anchor="t" bIns="34275" lIns="68575" spcFirstLastPara="1" rIns="68575" wrap="square" tIns="34275">
            <a:normAutofit/>
          </a:bodyPr>
          <a:lstStyle/>
          <a:p>
            <a:pPr indent="0" lvl="0" marL="0" rtl="0" algn="l">
              <a:spcBef>
                <a:spcPts val="1000"/>
              </a:spcBef>
              <a:spcAft>
                <a:spcPts val="0"/>
              </a:spcAft>
              <a:buClr>
                <a:schemeClr val="dk1"/>
              </a:buClr>
              <a:buSzPts val="1100"/>
              <a:buFont typeface="Arial"/>
              <a:buNone/>
            </a:pPr>
            <a:r>
              <a:rPr lang="en" sz="2100">
                <a:solidFill>
                  <a:schemeClr val="dk1"/>
                </a:solidFill>
                <a:latin typeface="Calibri"/>
                <a:ea typeface="Calibri"/>
                <a:cs typeface="Calibri"/>
                <a:sym typeface="Calibri"/>
              </a:rPr>
              <a:t>Using the cell membrane pieces at your table and any art supplies you want, can you create your own microbe, </a:t>
            </a:r>
            <a:r>
              <a:rPr b="1" i="1" lang="en" sz="2100">
                <a:solidFill>
                  <a:schemeClr val="dk1"/>
                </a:solidFill>
                <a:latin typeface="Calibri"/>
                <a:ea typeface="Calibri"/>
                <a:cs typeface="Calibri"/>
                <a:sym typeface="Calibri"/>
              </a:rPr>
              <a:t>to scale</a:t>
            </a:r>
            <a:r>
              <a:rPr lang="en" sz="2100">
                <a:solidFill>
                  <a:schemeClr val="dk1"/>
                </a:solidFill>
                <a:latin typeface="Calibri"/>
                <a:ea typeface="Calibri"/>
                <a:cs typeface="Calibri"/>
                <a:sym typeface="Calibri"/>
              </a:rPr>
              <a:t>, and only showed a curved edge or section of your macrophage membrane to preserve the </a:t>
            </a:r>
            <a:r>
              <a:rPr lang="en" sz="2100">
                <a:solidFill>
                  <a:schemeClr val="dk1"/>
                </a:solidFill>
                <a:latin typeface="Calibri"/>
                <a:ea typeface="Calibri"/>
                <a:cs typeface="Calibri"/>
                <a:sym typeface="Calibri"/>
              </a:rPr>
              <a:t>actual</a:t>
            </a:r>
            <a:r>
              <a:rPr lang="en" sz="2100">
                <a:solidFill>
                  <a:schemeClr val="dk1"/>
                </a:solidFill>
                <a:latin typeface="Calibri"/>
                <a:ea typeface="Calibri"/>
                <a:cs typeface="Calibri"/>
                <a:sym typeface="Calibri"/>
              </a:rPr>
              <a:t> size relationship.</a:t>
            </a:r>
            <a:endParaRPr/>
          </a:p>
        </p:txBody>
      </p:sp>
      <p:pic>
        <p:nvPicPr>
          <p:cNvPr id="321" name="Google Shape;321;p57"/>
          <p:cNvPicPr preferRelativeResize="0"/>
          <p:nvPr/>
        </p:nvPicPr>
        <p:blipFill rotWithShape="1">
          <a:blip r:embed="rId3">
            <a:alphaModFix/>
          </a:blip>
          <a:srcRect b="0" l="0" r="0" t="0"/>
          <a:stretch/>
        </p:blipFill>
        <p:spPr>
          <a:xfrm rot="1599445">
            <a:off x="8272389" y="1494584"/>
            <a:ext cx="198359" cy="1744378"/>
          </a:xfrm>
          <a:prstGeom prst="rect">
            <a:avLst/>
          </a:prstGeom>
          <a:noFill/>
          <a:ln>
            <a:noFill/>
          </a:ln>
        </p:spPr>
      </p:pic>
      <p:pic>
        <p:nvPicPr>
          <p:cNvPr descr="A yellow circles on a black background&#10;&#10;AI-generated content may be incorrect." id="322" name="Google Shape;322;p57"/>
          <p:cNvPicPr preferRelativeResize="0"/>
          <p:nvPr/>
        </p:nvPicPr>
        <p:blipFill rotWithShape="1">
          <a:blip r:embed="rId4">
            <a:alphaModFix/>
          </a:blip>
          <a:srcRect b="0" l="0" r="0" t="0"/>
          <a:stretch/>
        </p:blipFill>
        <p:spPr>
          <a:xfrm rot="-7397678">
            <a:off x="7121336" y="1574281"/>
            <a:ext cx="347548" cy="1113500"/>
          </a:xfrm>
          <a:prstGeom prst="rect">
            <a:avLst/>
          </a:prstGeom>
          <a:noFill/>
          <a:ln>
            <a:noFill/>
          </a:ln>
        </p:spPr>
      </p:pic>
      <p:pic>
        <p:nvPicPr>
          <p:cNvPr id="323" name="Google Shape;323;p57"/>
          <p:cNvPicPr preferRelativeResize="0"/>
          <p:nvPr/>
        </p:nvPicPr>
        <p:blipFill rotWithShape="1">
          <a:blip r:embed="rId3">
            <a:alphaModFix/>
          </a:blip>
          <a:srcRect b="0" l="0" r="0" t="0"/>
          <a:stretch/>
        </p:blipFill>
        <p:spPr>
          <a:xfrm rot="-3796982">
            <a:off x="7766946" y="327249"/>
            <a:ext cx="198359" cy="1744379"/>
          </a:xfrm>
          <a:prstGeom prst="rect">
            <a:avLst/>
          </a:prstGeom>
          <a:noFill/>
          <a:ln>
            <a:noFill/>
          </a:ln>
        </p:spPr>
      </p:pic>
      <p:pic>
        <p:nvPicPr>
          <p:cNvPr descr="A yellow circles on a black background&#10;&#10;AI-generated content may be incorrect." id="324" name="Google Shape;324;p57"/>
          <p:cNvPicPr preferRelativeResize="0"/>
          <p:nvPr/>
        </p:nvPicPr>
        <p:blipFill rotWithShape="1">
          <a:blip r:embed="rId4">
            <a:alphaModFix/>
          </a:blip>
          <a:srcRect b="0" l="0" r="0" t="0"/>
          <a:stretch/>
        </p:blipFill>
        <p:spPr>
          <a:xfrm rot="8099996">
            <a:off x="7872245" y="3022143"/>
            <a:ext cx="347548" cy="1113501"/>
          </a:xfrm>
          <a:prstGeom prst="rect">
            <a:avLst/>
          </a:prstGeom>
          <a:noFill/>
          <a:ln>
            <a:noFill/>
          </a:ln>
        </p:spPr>
      </p:pic>
      <p:pic>
        <p:nvPicPr>
          <p:cNvPr descr="This video was created by me, Mr. Adam Eschborn, a math teacher from New York. I created this video to help me keep time in my classroom, keeping students focused and on pace, while giving them a nice visual along the way. Thanks for watching! This timer counts down silently until it reaches 0:00, then a police siren sounds to alert you that time is up." id="325" name="Google Shape;325;p57" title="4 Minute Timer">
            <a:hlinkClick r:id="rId5"/>
          </p:cNvPr>
          <p:cNvPicPr preferRelativeResize="0"/>
          <p:nvPr/>
        </p:nvPicPr>
        <p:blipFill>
          <a:blip r:embed="rId6">
            <a:alphaModFix/>
          </a:blip>
          <a:stretch>
            <a:fillRect/>
          </a:stretch>
        </p:blipFill>
        <p:spPr>
          <a:xfrm>
            <a:off x="5404533" y="2822113"/>
            <a:ext cx="1836666" cy="103312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326" name="Google Shape;326;p57"/>
          <p:cNvSpPr txBox="1"/>
          <p:nvPr/>
        </p:nvSpPr>
        <p:spPr>
          <a:xfrm>
            <a:off x="400775" y="4095450"/>
            <a:ext cx="71751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100">
                <a:solidFill>
                  <a:schemeClr val="accent2"/>
                </a:solidFill>
                <a:latin typeface="Calibri"/>
                <a:ea typeface="Calibri"/>
                <a:cs typeface="Calibri"/>
                <a:sym typeface="Calibri"/>
              </a:rPr>
              <a:t>How can this strategy of reminding students about scale help to build connections across both models and content?</a:t>
            </a:r>
            <a:endParaRPr sz="2100">
              <a:solidFill>
                <a:schemeClr val="accent2"/>
              </a:solidFill>
            </a:endParaRPr>
          </a:p>
        </p:txBody>
      </p:sp>
      <p:pic>
        <p:nvPicPr>
          <p:cNvPr id="327" name="Google Shape;327;p57"/>
          <p:cNvPicPr preferRelativeResize="0"/>
          <p:nvPr/>
        </p:nvPicPr>
        <p:blipFill>
          <a:blip r:embed="rId7">
            <a:alphaModFix/>
          </a:blip>
          <a:stretch>
            <a:fillRect/>
          </a:stretch>
        </p:blipFill>
        <p:spPr>
          <a:xfrm>
            <a:off x="5999200" y="610325"/>
            <a:ext cx="1479849" cy="14798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58"/>
          <p:cNvPicPr preferRelativeResize="0"/>
          <p:nvPr/>
        </p:nvPicPr>
        <p:blipFill rotWithShape="1">
          <a:blip r:embed="rId3">
            <a:alphaModFix/>
          </a:blip>
          <a:srcRect b="0" l="5921" r="5442" t="0"/>
          <a:stretch/>
        </p:blipFill>
        <p:spPr>
          <a:xfrm>
            <a:off x="149194" y="1161325"/>
            <a:ext cx="2055624" cy="3092220"/>
          </a:xfrm>
          <a:prstGeom prst="rect">
            <a:avLst/>
          </a:prstGeom>
          <a:noFill/>
          <a:ln>
            <a:noFill/>
          </a:ln>
        </p:spPr>
      </p:pic>
      <p:cxnSp>
        <p:nvCxnSpPr>
          <p:cNvPr id="333" name="Google Shape;333;p58"/>
          <p:cNvCxnSpPr/>
          <p:nvPr/>
        </p:nvCxnSpPr>
        <p:spPr>
          <a:xfrm flipH="1">
            <a:off x="2402125" y="471666"/>
            <a:ext cx="300" cy="4614300"/>
          </a:xfrm>
          <a:prstGeom prst="straightConnector1">
            <a:avLst/>
          </a:prstGeom>
          <a:noFill/>
          <a:ln cap="flat" cmpd="sng" w="38100">
            <a:solidFill>
              <a:schemeClr val="accent1"/>
            </a:solidFill>
            <a:prstDash val="solid"/>
            <a:round/>
            <a:headEnd len="med" w="med" type="none"/>
            <a:tailEnd len="med" w="med" type="none"/>
          </a:ln>
        </p:spPr>
      </p:cxnSp>
      <p:sp>
        <p:nvSpPr>
          <p:cNvPr id="334" name="Google Shape;334;p58"/>
          <p:cNvSpPr txBox="1"/>
          <p:nvPr/>
        </p:nvSpPr>
        <p:spPr>
          <a:xfrm>
            <a:off x="2512425" y="1037275"/>
            <a:ext cx="6585900" cy="28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Do you have ideas about how you might modify this activity or an aspect of the activity to use with your students?</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457200" rtl="0" algn="l">
              <a:spcBef>
                <a:spcPts val="0"/>
              </a:spcBef>
              <a:spcAft>
                <a:spcPts val="0"/>
              </a:spcAft>
              <a:buNone/>
            </a:pPr>
            <a:r>
              <a:rPr b="1" i="1" lang="en" sz="1700">
                <a:solidFill>
                  <a:schemeClr val="dk1"/>
                </a:solidFill>
                <a:highlight>
                  <a:srgbClr val="FFFF00"/>
                </a:highlight>
              </a:rPr>
              <a:t>EX: Use analogies! If the bacterium is the size of a basketball then…what might they use from their world to make connections? Any ideas?</a:t>
            </a:r>
            <a:endParaRPr b="1" i="1" sz="1700">
              <a:solidFill>
                <a:schemeClr val="dk1"/>
              </a:solidFill>
              <a:highlight>
                <a:srgbClr val="FFFF00"/>
              </a:highlight>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lang="en" sz="2100">
                <a:solidFill>
                  <a:schemeClr val="dk1"/>
                </a:solidFill>
              </a:rPr>
              <a:t>What additional scaffolds might they need to engage with the concepts?</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457200" rtl="0" algn="l">
              <a:spcBef>
                <a:spcPts val="0"/>
              </a:spcBef>
              <a:spcAft>
                <a:spcPts val="0"/>
              </a:spcAft>
              <a:buNone/>
            </a:pPr>
            <a:r>
              <a:rPr b="1" i="1" lang="en" sz="1700">
                <a:solidFill>
                  <a:schemeClr val="dk1"/>
                </a:solidFill>
                <a:highlight>
                  <a:srgbClr val="FFFF00"/>
                </a:highlight>
              </a:rPr>
              <a:t>EX: What would you do the day BEFORE this lesson?</a:t>
            </a:r>
            <a:endParaRPr b="1" i="1" sz="1700">
              <a:solidFill>
                <a:schemeClr val="dk1"/>
              </a:solidFill>
              <a:highlight>
                <a:srgbClr val="FFFF00"/>
              </a:highlight>
            </a:endParaRPr>
          </a:p>
          <a:p>
            <a:pPr indent="0" lvl="0" marL="457200" rtl="0" algn="l">
              <a:spcBef>
                <a:spcPts val="0"/>
              </a:spcBef>
              <a:spcAft>
                <a:spcPts val="0"/>
              </a:spcAft>
              <a:buNone/>
            </a:pPr>
            <a:r>
              <a:rPr b="1" i="1" lang="en" sz="1700">
                <a:solidFill>
                  <a:schemeClr val="dk1"/>
                </a:solidFill>
                <a:highlight>
                  <a:srgbClr val="FFFF00"/>
                </a:highlight>
              </a:rPr>
              <a:t>EX: What would you do the day AFTER this lesson?</a:t>
            </a:r>
            <a:r>
              <a:rPr b="1" i="1" lang="en" sz="1700">
                <a:solidFill>
                  <a:schemeClr val="dk1"/>
                </a:solidFill>
                <a:highlight>
                  <a:srgbClr val="FFFF00"/>
                </a:highlight>
              </a:rPr>
              <a:t> </a:t>
            </a:r>
            <a:endParaRPr b="1" i="1" sz="1700">
              <a:solidFill>
                <a:schemeClr val="dk1"/>
              </a:solidFill>
              <a:highlight>
                <a:srgbClr val="FFFF00"/>
              </a:highlight>
            </a:endParaRPr>
          </a:p>
        </p:txBody>
      </p:sp>
      <p:pic>
        <p:nvPicPr>
          <p:cNvPr descr="a red apple with a green leaf on it on a white background (provided by Tenor)" id="335" name="Google Shape;335;p58"/>
          <p:cNvPicPr preferRelativeResize="0"/>
          <p:nvPr/>
        </p:nvPicPr>
        <p:blipFill>
          <a:blip r:embed="rId4">
            <a:alphaModFix/>
          </a:blip>
          <a:stretch>
            <a:fillRect/>
          </a:stretch>
        </p:blipFill>
        <p:spPr>
          <a:xfrm>
            <a:off x="2308372" y="401950"/>
            <a:ext cx="747123" cy="759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41"/>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Model Teacher Pictures during Breaks</a:t>
            </a:r>
            <a:endParaRPr/>
          </a:p>
        </p:txBody>
      </p:sp>
      <p:sp>
        <p:nvSpPr>
          <p:cNvPr id="203" name="Google Shape;203;p41"/>
          <p:cNvSpPr txBox="1"/>
          <p:nvPr>
            <p:ph idx="1" type="body"/>
          </p:nvPr>
        </p:nvSpPr>
        <p:spPr>
          <a:xfrm>
            <a:off x="400775" y="4480855"/>
            <a:ext cx="8402400" cy="333900"/>
          </a:xfrm>
          <a:prstGeom prst="rect">
            <a:avLst/>
          </a:prstGeom>
        </p:spPr>
        <p:txBody>
          <a:bodyPr anchorCtr="0" anchor="t" bIns="34275" lIns="68575" spcFirstLastPara="1" rIns="68575" wrap="square" tIns="34275">
            <a:normAutofit lnSpcReduction="10000"/>
          </a:bodyPr>
          <a:lstStyle/>
          <a:p>
            <a:pPr indent="0" lvl="0" marL="0" rtl="0" algn="l">
              <a:spcBef>
                <a:spcPts val="0"/>
              </a:spcBef>
              <a:spcAft>
                <a:spcPts val="0"/>
              </a:spcAft>
              <a:buNone/>
            </a:pPr>
            <a:r>
              <a:rPr lang="en"/>
              <a:t>Choose a model (not huge) and go to the 3rd Floor!</a:t>
            </a:r>
            <a:endParaRPr/>
          </a:p>
        </p:txBody>
      </p:sp>
      <p:pic>
        <p:nvPicPr>
          <p:cNvPr id="204" name="Google Shape;204;p41"/>
          <p:cNvPicPr preferRelativeResize="0"/>
          <p:nvPr/>
        </p:nvPicPr>
        <p:blipFill>
          <a:blip r:embed="rId3">
            <a:alphaModFix/>
          </a:blip>
          <a:stretch>
            <a:fillRect/>
          </a:stretch>
        </p:blipFill>
        <p:spPr>
          <a:xfrm>
            <a:off x="2074278" y="1284800"/>
            <a:ext cx="5055398" cy="2847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9" name="Shape 339"/>
        <p:cNvGrpSpPr/>
        <p:nvPr/>
      </p:nvGrpSpPr>
      <p:grpSpPr>
        <a:xfrm>
          <a:off x="0" y="0"/>
          <a:ext cx="0" cy="0"/>
          <a:chOff x="0" y="0"/>
          <a:chExt cx="0" cy="0"/>
        </a:xfrm>
      </p:grpSpPr>
      <p:sp>
        <p:nvSpPr>
          <p:cNvPr id="340" name="Google Shape;340;p59"/>
          <p:cNvSpPr txBox="1"/>
          <p:nvPr>
            <p:ph type="title"/>
          </p:nvPr>
        </p:nvSpPr>
        <p:spPr>
          <a:xfrm>
            <a:off x="322850" y="2367600"/>
            <a:ext cx="3480900" cy="7101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Model a Macrophage activity in the drive.</a:t>
            </a:r>
            <a:endParaRPr/>
          </a:p>
        </p:txBody>
      </p:sp>
      <p:pic>
        <p:nvPicPr>
          <p:cNvPr id="341" name="Google Shape;341;p59"/>
          <p:cNvPicPr preferRelativeResize="0"/>
          <p:nvPr/>
        </p:nvPicPr>
        <p:blipFill>
          <a:blip r:embed="rId3">
            <a:alphaModFix/>
          </a:blip>
          <a:stretch>
            <a:fillRect/>
          </a:stretch>
        </p:blipFill>
        <p:spPr>
          <a:xfrm>
            <a:off x="3940780" y="786875"/>
            <a:ext cx="5088144" cy="407580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0"/>
          <p:cNvSpPr txBox="1"/>
          <p:nvPr>
            <p:ph type="title"/>
          </p:nvPr>
        </p:nvSpPr>
        <p:spPr>
          <a:xfrm>
            <a:off x="1794975" y="1394450"/>
            <a:ext cx="7191300" cy="27888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None/>
            </a:pPr>
            <a:r>
              <a:t/>
            </a:r>
            <a:endParaRPr b="1" sz="2700"/>
          </a:p>
          <a:p>
            <a:pPr indent="0" lvl="0" marL="0" rtl="0" algn="l">
              <a:spcBef>
                <a:spcPts val="0"/>
              </a:spcBef>
              <a:spcAft>
                <a:spcPts val="0"/>
              </a:spcAft>
              <a:buNone/>
            </a:pPr>
            <a:r>
              <a:t/>
            </a:r>
            <a:endParaRPr b="1" sz="2700"/>
          </a:p>
          <a:p>
            <a:pPr indent="0" lvl="0" marL="0" rtl="0" algn="l">
              <a:spcBef>
                <a:spcPts val="0"/>
              </a:spcBef>
              <a:spcAft>
                <a:spcPts val="0"/>
              </a:spcAft>
              <a:buNone/>
            </a:pPr>
            <a:r>
              <a:t/>
            </a:r>
            <a:endParaRPr b="1" sz="2700"/>
          </a:p>
          <a:p>
            <a:pPr indent="0" lvl="0" marL="0" rtl="0" algn="l">
              <a:spcBef>
                <a:spcPts val="0"/>
              </a:spcBef>
              <a:spcAft>
                <a:spcPts val="0"/>
              </a:spcAft>
              <a:buNone/>
            </a:pPr>
            <a:r>
              <a:t/>
            </a:r>
            <a:endParaRPr b="1" sz="2700"/>
          </a:p>
          <a:p>
            <a:pPr indent="0" lvl="0" marL="0" rtl="0" algn="l">
              <a:spcBef>
                <a:spcPts val="0"/>
              </a:spcBef>
              <a:spcAft>
                <a:spcPts val="0"/>
              </a:spcAft>
              <a:buNone/>
            </a:pPr>
            <a:r>
              <a:t/>
            </a:r>
            <a:endParaRPr b="1" sz="2700"/>
          </a:p>
          <a:p>
            <a:pPr indent="0" lvl="0" marL="0" rtl="0" algn="l">
              <a:spcBef>
                <a:spcPts val="0"/>
              </a:spcBef>
              <a:spcAft>
                <a:spcPts val="0"/>
              </a:spcAft>
              <a:buNone/>
            </a:pPr>
            <a:r>
              <a:t/>
            </a:r>
            <a:endParaRPr b="1" sz="2700"/>
          </a:p>
          <a:p>
            <a:pPr indent="0" lvl="0" marL="0" rtl="0" algn="l">
              <a:spcBef>
                <a:spcPts val="0"/>
              </a:spcBef>
              <a:spcAft>
                <a:spcPts val="0"/>
              </a:spcAft>
              <a:buNone/>
            </a:pPr>
            <a:r>
              <a:t/>
            </a:r>
            <a:endParaRPr sz="2700"/>
          </a:p>
          <a:p>
            <a:pPr indent="0" lvl="0" marL="0" rtl="0" algn="l">
              <a:spcBef>
                <a:spcPts val="0"/>
              </a:spcBef>
              <a:spcAft>
                <a:spcPts val="0"/>
              </a:spcAft>
              <a:buNone/>
            </a:pPr>
            <a:r>
              <a:t/>
            </a:r>
            <a:endParaRPr sz="2700"/>
          </a:p>
          <a:p>
            <a:pPr indent="0" lvl="0" marL="0" rtl="0" algn="l">
              <a:spcBef>
                <a:spcPts val="0"/>
              </a:spcBef>
              <a:spcAft>
                <a:spcPts val="0"/>
              </a:spcAft>
              <a:buNone/>
            </a:pPr>
            <a:r>
              <a:t/>
            </a:r>
            <a:endParaRPr sz="2700"/>
          </a:p>
          <a:p>
            <a:pPr indent="0" lvl="0" marL="0" rtl="0" algn="l">
              <a:spcBef>
                <a:spcPts val="0"/>
              </a:spcBef>
              <a:spcAft>
                <a:spcPts val="0"/>
              </a:spcAft>
              <a:buNone/>
            </a:pPr>
            <a:r>
              <a:t/>
            </a:r>
            <a:endParaRPr sz="2700"/>
          </a:p>
          <a:p>
            <a:pPr indent="0" lvl="0" marL="0" rtl="0" algn="l">
              <a:spcBef>
                <a:spcPts val="0"/>
              </a:spcBef>
              <a:spcAft>
                <a:spcPts val="0"/>
              </a:spcAft>
              <a:buNone/>
            </a:pPr>
            <a:r>
              <a:t/>
            </a:r>
            <a:endParaRPr sz="2700"/>
          </a:p>
        </p:txBody>
      </p:sp>
      <p:pic>
        <p:nvPicPr>
          <p:cNvPr id="347" name="Google Shape;347;p60"/>
          <p:cNvPicPr preferRelativeResize="0"/>
          <p:nvPr/>
        </p:nvPicPr>
        <p:blipFill rotWithShape="1">
          <a:blip r:embed="rId3">
            <a:alphaModFix/>
          </a:blip>
          <a:srcRect b="39007" l="12425" r="54885" t="15462"/>
          <a:stretch/>
        </p:blipFill>
        <p:spPr>
          <a:xfrm>
            <a:off x="288572" y="1900463"/>
            <a:ext cx="1415150" cy="1231851"/>
          </a:xfrm>
          <a:prstGeom prst="rect">
            <a:avLst/>
          </a:prstGeom>
          <a:noFill/>
          <a:ln>
            <a:noFill/>
          </a:ln>
        </p:spPr>
      </p:pic>
      <p:sp>
        <p:nvSpPr>
          <p:cNvPr id="348" name="Google Shape;348;p60"/>
          <p:cNvSpPr/>
          <p:nvPr/>
        </p:nvSpPr>
        <p:spPr>
          <a:xfrm>
            <a:off x="192438" y="3358072"/>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349" name="Google Shape;349;p60"/>
          <p:cNvPicPr preferRelativeResize="0"/>
          <p:nvPr/>
        </p:nvPicPr>
        <p:blipFill>
          <a:blip r:embed="rId4">
            <a:alphaModFix/>
          </a:blip>
          <a:stretch>
            <a:fillRect/>
          </a:stretch>
        </p:blipFill>
        <p:spPr>
          <a:xfrm>
            <a:off x="1857560" y="2931598"/>
            <a:ext cx="1128875" cy="982133"/>
          </a:xfrm>
          <a:prstGeom prst="rect">
            <a:avLst/>
          </a:prstGeom>
          <a:noFill/>
          <a:ln>
            <a:noFill/>
          </a:ln>
        </p:spPr>
      </p:pic>
      <p:pic>
        <p:nvPicPr>
          <p:cNvPr id="350" name="Google Shape;350;p60"/>
          <p:cNvPicPr preferRelativeResize="0"/>
          <p:nvPr/>
        </p:nvPicPr>
        <p:blipFill>
          <a:blip r:embed="rId5">
            <a:alphaModFix/>
          </a:blip>
          <a:stretch>
            <a:fillRect/>
          </a:stretch>
        </p:blipFill>
        <p:spPr>
          <a:xfrm>
            <a:off x="3140250" y="2931595"/>
            <a:ext cx="1415154" cy="1167476"/>
          </a:xfrm>
          <a:prstGeom prst="rect">
            <a:avLst/>
          </a:prstGeom>
          <a:noFill/>
          <a:ln>
            <a:noFill/>
          </a:ln>
        </p:spPr>
      </p:pic>
      <p:pic>
        <p:nvPicPr>
          <p:cNvPr id="351" name="Google Shape;351;p60"/>
          <p:cNvPicPr preferRelativeResize="0"/>
          <p:nvPr/>
        </p:nvPicPr>
        <p:blipFill rotWithShape="1">
          <a:blip r:embed="rId6">
            <a:alphaModFix/>
          </a:blip>
          <a:srcRect b="8322" l="4787" r="47247" t="18998"/>
          <a:stretch/>
        </p:blipFill>
        <p:spPr>
          <a:xfrm>
            <a:off x="4858097" y="2566099"/>
            <a:ext cx="1511275" cy="1527780"/>
          </a:xfrm>
          <a:prstGeom prst="rect">
            <a:avLst/>
          </a:prstGeom>
          <a:noFill/>
          <a:ln>
            <a:noFill/>
          </a:ln>
        </p:spPr>
      </p:pic>
      <p:pic>
        <p:nvPicPr>
          <p:cNvPr id="352" name="Google Shape;352;p60"/>
          <p:cNvPicPr preferRelativeResize="0"/>
          <p:nvPr/>
        </p:nvPicPr>
        <p:blipFill rotWithShape="1">
          <a:blip r:embed="rId7">
            <a:alphaModFix/>
          </a:blip>
          <a:srcRect b="0" l="50243" r="32038" t="0"/>
          <a:stretch/>
        </p:blipFill>
        <p:spPr>
          <a:xfrm>
            <a:off x="6589475" y="2456671"/>
            <a:ext cx="531126" cy="2178275"/>
          </a:xfrm>
          <a:prstGeom prst="rect">
            <a:avLst/>
          </a:prstGeom>
          <a:noFill/>
          <a:ln>
            <a:noFill/>
          </a:ln>
        </p:spPr>
      </p:pic>
      <p:sp>
        <p:nvSpPr>
          <p:cNvPr id="353" name="Google Shape;353;p60"/>
          <p:cNvSpPr txBox="1"/>
          <p:nvPr/>
        </p:nvSpPr>
        <p:spPr>
          <a:xfrm>
            <a:off x="1601089" y="1977558"/>
            <a:ext cx="15114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dk1"/>
                </a:solidFill>
              </a:rPr>
              <a:t>Shiga Toxin</a:t>
            </a:r>
            <a:endParaRPr sz="2100">
              <a:solidFill>
                <a:schemeClr val="dk1"/>
              </a:solidFill>
            </a:endParaRPr>
          </a:p>
        </p:txBody>
      </p:sp>
      <p:sp>
        <p:nvSpPr>
          <p:cNvPr id="354" name="Google Shape;354;p60"/>
          <p:cNvSpPr txBox="1"/>
          <p:nvPr/>
        </p:nvSpPr>
        <p:spPr>
          <a:xfrm>
            <a:off x="2914938" y="2046596"/>
            <a:ext cx="2029800" cy="50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dk1"/>
                </a:solidFill>
              </a:rPr>
              <a:t>Siderophore</a:t>
            </a:r>
            <a:endParaRPr sz="2100">
              <a:solidFill>
                <a:schemeClr val="dk1"/>
              </a:solidFill>
            </a:endParaRPr>
          </a:p>
        </p:txBody>
      </p:sp>
      <p:sp>
        <p:nvSpPr>
          <p:cNvPr id="355" name="Google Shape;355;p60"/>
          <p:cNvSpPr txBox="1"/>
          <p:nvPr/>
        </p:nvSpPr>
        <p:spPr>
          <a:xfrm>
            <a:off x="4729575" y="1956521"/>
            <a:ext cx="1639800" cy="50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dk1"/>
                </a:solidFill>
              </a:rPr>
              <a:t>Glycolipid</a:t>
            </a:r>
            <a:endParaRPr sz="2100">
              <a:solidFill>
                <a:schemeClr val="dk1"/>
              </a:solidFill>
            </a:endParaRPr>
          </a:p>
        </p:txBody>
      </p:sp>
      <p:sp>
        <p:nvSpPr>
          <p:cNvPr id="356" name="Google Shape;356;p60"/>
          <p:cNvSpPr txBox="1"/>
          <p:nvPr/>
        </p:nvSpPr>
        <p:spPr>
          <a:xfrm>
            <a:off x="6198188" y="1901796"/>
            <a:ext cx="1313700" cy="5079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dk1"/>
                </a:solidFill>
              </a:rPr>
              <a:t>Pilus</a:t>
            </a:r>
            <a:endParaRPr sz="2100">
              <a:solidFill>
                <a:schemeClr val="dk1"/>
              </a:solidFill>
            </a:endParaRPr>
          </a:p>
        </p:txBody>
      </p:sp>
      <p:sp>
        <p:nvSpPr>
          <p:cNvPr id="357" name="Google Shape;357;p60"/>
          <p:cNvSpPr txBox="1"/>
          <p:nvPr/>
        </p:nvSpPr>
        <p:spPr>
          <a:xfrm>
            <a:off x="128350" y="631146"/>
            <a:ext cx="8791200" cy="891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2700">
                <a:solidFill>
                  <a:schemeClr val="dk1"/>
                </a:solidFill>
              </a:rPr>
              <a:t>Discuss: </a:t>
            </a:r>
            <a:r>
              <a:rPr lang="en" sz="2400">
                <a:solidFill>
                  <a:schemeClr val="dk1"/>
                </a:solidFill>
              </a:rPr>
              <a:t>Which of the following microbial structures do you think a macrophage could “sniff out” and why do you think so?</a:t>
            </a:r>
            <a:endParaRPr sz="2400"/>
          </a:p>
        </p:txBody>
      </p:sp>
      <p:pic>
        <p:nvPicPr>
          <p:cNvPr id="358" name="Google Shape;358;p60"/>
          <p:cNvPicPr preferRelativeResize="0"/>
          <p:nvPr/>
        </p:nvPicPr>
        <p:blipFill rotWithShape="1">
          <a:blip r:embed="rId8">
            <a:alphaModFix/>
          </a:blip>
          <a:srcRect b="0" l="0" r="0" t="0"/>
          <a:stretch/>
        </p:blipFill>
        <p:spPr>
          <a:xfrm>
            <a:off x="7340698" y="2274746"/>
            <a:ext cx="1719500" cy="2295824"/>
          </a:xfrm>
          <a:prstGeom prst="rect">
            <a:avLst/>
          </a:prstGeom>
          <a:noFill/>
          <a:ln>
            <a:noFill/>
          </a:ln>
        </p:spPr>
      </p:pic>
      <p:sp>
        <p:nvSpPr>
          <p:cNvPr id="359" name="Google Shape;359;p60"/>
          <p:cNvSpPr txBox="1"/>
          <p:nvPr/>
        </p:nvSpPr>
        <p:spPr>
          <a:xfrm>
            <a:off x="7424500" y="1923846"/>
            <a:ext cx="1551900" cy="50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chemeClr val="dk1"/>
                </a:solidFill>
              </a:rPr>
              <a:t>Flagellum</a:t>
            </a:r>
            <a:endParaRPr sz="21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61"/>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365" name="Google Shape;365;p61"/>
          <p:cNvPicPr preferRelativeResize="0"/>
          <p:nvPr/>
        </p:nvPicPr>
        <p:blipFill>
          <a:blip r:embed="rId3">
            <a:alphaModFix/>
          </a:blip>
          <a:stretch>
            <a:fillRect/>
          </a:stretch>
        </p:blipFill>
        <p:spPr>
          <a:xfrm>
            <a:off x="498625" y="1253300"/>
            <a:ext cx="1822300" cy="1585400"/>
          </a:xfrm>
          <a:prstGeom prst="rect">
            <a:avLst/>
          </a:prstGeom>
          <a:noFill/>
          <a:ln>
            <a:noFill/>
          </a:ln>
        </p:spPr>
      </p:pic>
      <p:pic>
        <p:nvPicPr>
          <p:cNvPr id="366" name="Google Shape;366;p61"/>
          <p:cNvPicPr preferRelativeResize="0"/>
          <p:nvPr/>
        </p:nvPicPr>
        <p:blipFill>
          <a:blip r:embed="rId4">
            <a:alphaModFix/>
          </a:blip>
          <a:stretch>
            <a:fillRect/>
          </a:stretch>
        </p:blipFill>
        <p:spPr>
          <a:xfrm>
            <a:off x="2403450" y="1294300"/>
            <a:ext cx="1822300" cy="1503397"/>
          </a:xfrm>
          <a:prstGeom prst="rect">
            <a:avLst/>
          </a:prstGeom>
          <a:noFill/>
          <a:ln>
            <a:noFill/>
          </a:ln>
        </p:spPr>
      </p:pic>
      <p:pic>
        <p:nvPicPr>
          <p:cNvPr id="367" name="Google Shape;367;p61"/>
          <p:cNvPicPr preferRelativeResize="0"/>
          <p:nvPr/>
        </p:nvPicPr>
        <p:blipFill rotWithShape="1">
          <a:blip r:embed="rId5">
            <a:alphaModFix/>
          </a:blip>
          <a:srcRect b="8322" l="4787" r="47247" t="18998"/>
          <a:stretch/>
        </p:blipFill>
        <p:spPr>
          <a:xfrm>
            <a:off x="4587825" y="1431588"/>
            <a:ext cx="1215574" cy="1228825"/>
          </a:xfrm>
          <a:prstGeom prst="rect">
            <a:avLst/>
          </a:prstGeom>
          <a:noFill/>
          <a:ln>
            <a:noFill/>
          </a:ln>
        </p:spPr>
      </p:pic>
      <p:pic>
        <p:nvPicPr>
          <p:cNvPr id="368" name="Google Shape;368;p61"/>
          <p:cNvPicPr preferRelativeResize="0"/>
          <p:nvPr/>
        </p:nvPicPr>
        <p:blipFill rotWithShape="1">
          <a:blip r:embed="rId6">
            <a:alphaModFix/>
          </a:blip>
          <a:srcRect b="0" l="50243" r="32038" t="0"/>
          <a:stretch/>
        </p:blipFill>
        <p:spPr>
          <a:xfrm>
            <a:off x="6238350" y="956862"/>
            <a:ext cx="531126" cy="2178275"/>
          </a:xfrm>
          <a:prstGeom prst="rect">
            <a:avLst/>
          </a:prstGeom>
          <a:noFill/>
          <a:ln>
            <a:noFill/>
          </a:ln>
        </p:spPr>
      </p:pic>
      <p:pic>
        <p:nvPicPr>
          <p:cNvPr id="369" name="Google Shape;369;p61"/>
          <p:cNvPicPr preferRelativeResize="0"/>
          <p:nvPr/>
        </p:nvPicPr>
        <p:blipFill rotWithShape="1">
          <a:blip r:embed="rId7">
            <a:alphaModFix/>
          </a:blip>
          <a:srcRect b="2086" l="-1869" r="5035" t="0"/>
          <a:stretch/>
        </p:blipFill>
        <p:spPr>
          <a:xfrm rot="10800000">
            <a:off x="72601" y="723288"/>
            <a:ext cx="8998774" cy="3696925"/>
          </a:xfrm>
          <a:prstGeom prst="rect">
            <a:avLst/>
          </a:prstGeom>
          <a:noFill/>
          <a:ln>
            <a:noFill/>
          </a:ln>
        </p:spPr>
      </p:pic>
      <p:sp>
        <p:nvSpPr>
          <p:cNvPr id="370" name="Google Shape;370;p61"/>
          <p:cNvSpPr/>
          <p:nvPr/>
        </p:nvSpPr>
        <p:spPr>
          <a:xfrm rot="1611120">
            <a:off x="5217964" y="1050091"/>
            <a:ext cx="642922" cy="964651"/>
          </a:xfrm>
          <a:prstGeom prst="roundRect">
            <a:avLst>
              <a:gd fmla="val 16667" name="adj"/>
            </a:avLst>
          </a:prstGeom>
          <a:noFill/>
          <a:ln cap="flat"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1" name="Google Shape;371;p61"/>
          <p:cNvSpPr txBox="1"/>
          <p:nvPr/>
        </p:nvSpPr>
        <p:spPr>
          <a:xfrm>
            <a:off x="6109875" y="904350"/>
            <a:ext cx="1313700" cy="74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rgbClr val="FFFF00"/>
                </a:solidFill>
              </a:rPr>
              <a:t>Pilus</a:t>
            </a:r>
            <a:endParaRPr sz="3200">
              <a:solidFill>
                <a:srgbClr val="FFFF00"/>
              </a:solidFill>
            </a:endParaRPr>
          </a:p>
        </p:txBody>
      </p:sp>
      <p:sp>
        <p:nvSpPr>
          <p:cNvPr id="372" name="Google Shape;372;p61"/>
          <p:cNvSpPr txBox="1"/>
          <p:nvPr/>
        </p:nvSpPr>
        <p:spPr>
          <a:xfrm>
            <a:off x="1070838" y="4420225"/>
            <a:ext cx="7002300" cy="58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rPr>
              <a:t>P</a:t>
            </a:r>
            <a:r>
              <a:rPr lang="en" sz="2500">
                <a:solidFill>
                  <a:schemeClr val="dk1"/>
                </a:solidFill>
              </a:rPr>
              <a:t>athogen </a:t>
            </a:r>
            <a:r>
              <a:rPr b="1" lang="en" sz="2500">
                <a:solidFill>
                  <a:schemeClr val="dk1"/>
                </a:solidFill>
              </a:rPr>
              <a:t>A</a:t>
            </a:r>
            <a:r>
              <a:rPr lang="en" sz="2500">
                <a:solidFill>
                  <a:schemeClr val="dk1"/>
                </a:solidFill>
              </a:rPr>
              <a:t>ssociated </a:t>
            </a:r>
            <a:r>
              <a:rPr b="1" lang="en" sz="2500">
                <a:solidFill>
                  <a:schemeClr val="dk1"/>
                </a:solidFill>
              </a:rPr>
              <a:t>M</a:t>
            </a:r>
            <a:r>
              <a:rPr lang="en" sz="2500">
                <a:solidFill>
                  <a:schemeClr val="dk1"/>
                </a:solidFill>
              </a:rPr>
              <a:t>olecular </a:t>
            </a:r>
            <a:r>
              <a:rPr b="1" lang="en" sz="2500">
                <a:solidFill>
                  <a:schemeClr val="dk1"/>
                </a:solidFill>
              </a:rPr>
              <a:t>P</a:t>
            </a:r>
            <a:r>
              <a:rPr lang="en" sz="2500">
                <a:solidFill>
                  <a:schemeClr val="dk1"/>
                </a:solidFill>
              </a:rPr>
              <a:t>attern (PAMP)</a:t>
            </a:r>
            <a:endParaRPr sz="2500">
              <a:solidFill>
                <a:schemeClr val="dk1"/>
              </a:solidFill>
            </a:endParaRPr>
          </a:p>
        </p:txBody>
      </p:sp>
      <p:sp>
        <p:nvSpPr>
          <p:cNvPr id="373" name="Google Shape;373;p61"/>
          <p:cNvSpPr txBox="1"/>
          <p:nvPr/>
        </p:nvSpPr>
        <p:spPr>
          <a:xfrm>
            <a:off x="6587375" y="3743125"/>
            <a:ext cx="2158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200">
                <a:solidFill>
                  <a:srgbClr val="FFFF00"/>
                </a:solidFill>
              </a:rPr>
              <a:t>Flagellum</a:t>
            </a:r>
            <a:endParaRPr sz="320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2"/>
          <p:cNvSpPr txBox="1"/>
          <p:nvPr>
            <p:ph type="title"/>
          </p:nvPr>
        </p:nvSpPr>
        <p:spPr>
          <a:xfrm>
            <a:off x="6511050" y="2838075"/>
            <a:ext cx="2487900" cy="1166100"/>
          </a:xfrm>
          <a:prstGeom prst="rect">
            <a:avLst/>
          </a:prstGeom>
        </p:spPr>
        <p:txBody>
          <a:bodyPr anchorCtr="0" anchor="t" bIns="34275" lIns="68575" spcFirstLastPara="1" rIns="68575" wrap="square" tIns="34275">
            <a:normAutofit fontScale="90000"/>
          </a:bodyPr>
          <a:lstStyle/>
          <a:p>
            <a:pPr indent="0" lvl="0" marL="0" rtl="0" algn="ctr">
              <a:spcBef>
                <a:spcPts val="0"/>
              </a:spcBef>
              <a:spcAft>
                <a:spcPts val="0"/>
              </a:spcAft>
              <a:buNone/>
            </a:pPr>
            <a:r>
              <a:rPr lang="en"/>
              <a:t>PAMPs are displayed to the immune System </a:t>
            </a:r>
            <a:endParaRPr/>
          </a:p>
          <a:p>
            <a:pPr indent="0" lvl="0" marL="0" rtl="0" algn="ctr">
              <a:spcBef>
                <a:spcPts val="0"/>
              </a:spcBef>
              <a:spcAft>
                <a:spcPts val="0"/>
              </a:spcAft>
              <a:buNone/>
            </a:pPr>
            <a:r>
              <a:t/>
            </a:r>
            <a:endParaRPr i="1" sz="1800"/>
          </a:p>
        </p:txBody>
      </p:sp>
      <p:pic>
        <p:nvPicPr>
          <p:cNvPr id="379" name="Google Shape;379;p62"/>
          <p:cNvPicPr preferRelativeResize="0"/>
          <p:nvPr/>
        </p:nvPicPr>
        <p:blipFill rotWithShape="1">
          <a:blip r:embed="rId3">
            <a:alphaModFix/>
          </a:blip>
          <a:srcRect b="6765" l="67441" r="11915" t="3981"/>
          <a:stretch/>
        </p:blipFill>
        <p:spPr>
          <a:xfrm rot="-5400000">
            <a:off x="1576976" y="-667249"/>
            <a:ext cx="3547649" cy="6232500"/>
          </a:xfrm>
          <a:prstGeom prst="rect">
            <a:avLst/>
          </a:prstGeom>
          <a:noFill/>
          <a:ln>
            <a:noFill/>
          </a:ln>
        </p:spPr>
      </p:pic>
      <p:sp>
        <p:nvSpPr>
          <p:cNvPr id="380" name="Google Shape;380;p62"/>
          <p:cNvSpPr txBox="1"/>
          <p:nvPr/>
        </p:nvSpPr>
        <p:spPr>
          <a:xfrm>
            <a:off x="1178725" y="4356150"/>
            <a:ext cx="7002300" cy="58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rPr>
              <a:t>P</a:t>
            </a:r>
            <a:r>
              <a:rPr lang="en" sz="2500">
                <a:solidFill>
                  <a:schemeClr val="dk1"/>
                </a:solidFill>
              </a:rPr>
              <a:t>athogen </a:t>
            </a:r>
            <a:r>
              <a:rPr b="1" lang="en" sz="2500">
                <a:solidFill>
                  <a:schemeClr val="dk1"/>
                </a:solidFill>
              </a:rPr>
              <a:t>A</a:t>
            </a:r>
            <a:r>
              <a:rPr lang="en" sz="2500">
                <a:solidFill>
                  <a:schemeClr val="dk1"/>
                </a:solidFill>
              </a:rPr>
              <a:t>ssociated </a:t>
            </a:r>
            <a:r>
              <a:rPr b="1" lang="en" sz="2500">
                <a:solidFill>
                  <a:schemeClr val="dk1"/>
                </a:solidFill>
              </a:rPr>
              <a:t>M</a:t>
            </a:r>
            <a:r>
              <a:rPr lang="en" sz="2500">
                <a:solidFill>
                  <a:schemeClr val="dk1"/>
                </a:solidFill>
              </a:rPr>
              <a:t>olecular </a:t>
            </a:r>
            <a:r>
              <a:rPr b="1" lang="en" sz="2500">
                <a:solidFill>
                  <a:schemeClr val="dk1"/>
                </a:solidFill>
              </a:rPr>
              <a:t>P</a:t>
            </a:r>
            <a:r>
              <a:rPr lang="en" sz="2500">
                <a:solidFill>
                  <a:schemeClr val="dk1"/>
                </a:solidFill>
              </a:rPr>
              <a:t>attern (PAMP)</a:t>
            </a:r>
            <a:endParaRPr sz="2500">
              <a:solidFill>
                <a:schemeClr val="dk1"/>
              </a:solidFill>
            </a:endParaRPr>
          </a:p>
        </p:txBody>
      </p:sp>
      <p:pic>
        <p:nvPicPr>
          <p:cNvPr id="381" name="Google Shape;381;p62"/>
          <p:cNvPicPr preferRelativeResize="0"/>
          <p:nvPr/>
        </p:nvPicPr>
        <p:blipFill>
          <a:blip r:embed="rId4">
            <a:alphaModFix/>
          </a:blip>
          <a:stretch>
            <a:fillRect/>
          </a:stretch>
        </p:blipFill>
        <p:spPr>
          <a:xfrm>
            <a:off x="2449054" y="1208460"/>
            <a:ext cx="1803499" cy="1747950"/>
          </a:xfrm>
          <a:prstGeom prst="rect">
            <a:avLst/>
          </a:prstGeom>
          <a:noFill/>
          <a:ln>
            <a:noFill/>
          </a:ln>
        </p:spPr>
      </p:pic>
      <p:sp>
        <p:nvSpPr>
          <p:cNvPr id="382" name="Google Shape;382;p62"/>
          <p:cNvSpPr txBox="1"/>
          <p:nvPr>
            <p:ph idx="1" type="body"/>
          </p:nvPr>
        </p:nvSpPr>
        <p:spPr>
          <a:xfrm>
            <a:off x="6374050" y="907100"/>
            <a:ext cx="2713200" cy="1077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b="1" lang="en" sz="2500">
                <a:solidFill>
                  <a:schemeClr val="dk1"/>
                </a:solidFill>
              </a:rPr>
              <a:t>Threat detection                </a:t>
            </a:r>
            <a:endParaRPr b="1" sz="2500">
              <a:solidFill>
                <a:schemeClr val="dk1"/>
              </a:solidFill>
            </a:endParaRPr>
          </a:p>
          <a:p>
            <a:pPr indent="0" lvl="0" marL="0" rtl="0" algn="l">
              <a:spcBef>
                <a:spcPts val="0"/>
              </a:spcBef>
              <a:spcAft>
                <a:spcPts val="0"/>
              </a:spcAft>
              <a:buNone/>
            </a:pPr>
            <a:r>
              <a:t/>
            </a:r>
            <a:endParaRPr b="1" sz="2900">
              <a:solidFill>
                <a:schemeClr val="dk1"/>
              </a:solidFill>
            </a:endParaRPr>
          </a:p>
        </p:txBody>
      </p:sp>
      <p:pic>
        <p:nvPicPr>
          <p:cNvPr id="383" name="Google Shape;383;p62"/>
          <p:cNvPicPr preferRelativeResize="0"/>
          <p:nvPr/>
        </p:nvPicPr>
        <p:blipFill rotWithShape="1">
          <a:blip r:embed="rId5">
            <a:alphaModFix/>
          </a:blip>
          <a:srcRect b="0" l="7046" r="0" t="0"/>
          <a:stretch/>
        </p:blipFill>
        <p:spPr>
          <a:xfrm>
            <a:off x="6688901" y="1416950"/>
            <a:ext cx="2132198" cy="14211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63"/>
          <p:cNvSpPr txBox="1"/>
          <p:nvPr>
            <p:ph type="title"/>
          </p:nvPr>
        </p:nvSpPr>
        <p:spPr>
          <a:xfrm>
            <a:off x="5972850" y="1308425"/>
            <a:ext cx="3100200" cy="1970400"/>
          </a:xfrm>
          <a:prstGeom prst="rect">
            <a:avLst/>
          </a:prstGeom>
        </p:spPr>
        <p:txBody>
          <a:bodyPr anchorCtr="0" anchor="t" bIns="34275" lIns="68575" spcFirstLastPara="1" rIns="68575" wrap="square" tIns="34275">
            <a:normAutofit/>
          </a:bodyPr>
          <a:lstStyle/>
          <a:p>
            <a:pPr indent="0" lvl="0" marL="0" rtl="0" algn="l">
              <a:lnSpc>
                <a:spcPct val="100000"/>
              </a:lnSpc>
              <a:spcBef>
                <a:spcPts val="0"/>
              </a:spcBef>
              <a:spcAft>
                <a:spcPts val="0"/>
              </a:spcAft>
              <a:buNone/>
            </a:pPr>
            <a:r>
              <a:rPr lang="en" sz="1989"/>
              <a:t>This figure is ironic, a collision of realms, if you will... because bacteria have “PAMPs” and Tim never will… and yet there he is…</a:t>
            </a:r>
            <a:endParaRPr i="1" sz="1800"/>
          </a:p>
        </p:txBody>
      </p:sp>
      <p:pic>
        <p:nvPicPr>
          <p:cNvPr id="389" name="Google Shape;389;p63"/>
          <p:cNvPicPr preferRelativeResize="0"/>
          <p:nvPr/>
        </p:nvPicPr>
        <p:blipFill rotWithShape="1">
          <a:blip r:embed="rId3">
            <a:alphaModFix/>
          </a:blip>
          <a:srcRect b="6765" l="67441" r="11915" t="3981"/>
          <a:stretch/>
        </p:blipFill>
        <p:spPr>
          <a:xfrm rot="-5400000">
            <a:off x="1459388" y="-549662"/>
            <a:ext cx="3236899" cy="5686575"/>
          </a:xfrm>
          <a:prstGeom prst="rect">
            <a:avLst/>
          </a:prstGeom>
          <a:noFill/>
          <a:ln>
            <a:noFill/>
          </a:ln>
        </p:spPr>
      </p:pic>
      <p:sp>
        <p:nvSpPr>
          <p:cNvPr id="390" name="Google Shape;390;p63"/>
          <p:cNvSpPr txBox="1"/>
          <p:nvPr/>
        </p:nvSpPr>
        <p:spPr>
          <a:xfrm>
            <a:off x="1036300" y="4046200"/>
            <a:ext cx="7002300" cy="58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rPr>
              <a:t>P</a:t>
            </a:r>
            <a:r>
              <a:rPr lang="en" sz="2500">
                <a:solidFill>
                  <a:schemeClr val="dk1"/>
                </a:solidFill>
              </a:rPr>
              <a:t>athogen </a:t>
            </a:r>
            <a:r>
              <a:rPr b="1" lang="en" sz="2500">
                <a:solidFill>
                  <a:schemeClr val="dk1"/>
                </a:solidFill>
              </a:rPr>
              <a:t>A</a:t>
            </a:r>
            <a:r>
              <a:rPr lang="en" sz="2500">
                <a:solidFill>
                  <a:schemeClr val="dk1"/>
                </a:solidFill>
              </a:rPr>
              <a:t>ssociated </a:t>
            </a:r>
            <a:r>
              <a:rPr b="1" lang="en" sz="2500">
                <a:solidFill>
                  <a:schemeClr val="dk1"/>
                </a:solidFill>
              </a:rPr>
              <a:t>M</a:t>
            </a:r>
            <a:r>
              <a:rPr lang="en" sz="2500">
                <a:solidFill>
                  <a:schemeClr val="dk1"/>
                </a:solidFill>
              </a:rPr>
              <a:t>olecular </a:t>
            </a:r>
            <a:r>
              <a:rPr b="1" lang="en" sz="2500">
                <a:solidFill>
                  <a:schemeClr val="dk1"/>
                </a:solidFill>
              </a:rPr>
              <a:t>P</a:t>
            </a:r>
            <a:r>
              <a:rPr lang="en" sz="2500">
                <a:solidFill>
                  <a:schemeClr val="dk1"/>
                </a:solidFill>
              </a:rPr>
              <a:t>attern (PAMP)</a:t>
            </a:r>
            <a:endParaRPr sz="2500">
              <a:solidFill>
                <a:schemeClr val="dk1"/>
              </a:solidFill>
            </a:endParaRPr>
          </a:p>
        </p:txBody>
      </p:sp>
      <p:pic>
        <p:nvPicPr>
          <p:cNvPr id="391" name="Google Shape;391;p63"/>
          <p:cNvPicPr preferRelativeResize="0"/>
          <p:nvPr/>
        </p:nvPicPr>
        <p:blipFill>
          <a:blip r:embed="rId4">
            <a:alphaModFix/>
          </a:blip>
          <a:stretch>
            <a:fillRect/>
          </a:stretch>
        </p:blipFill>
        <p:spPr>
          <a:xfrm>
            <a:off x="2176091" y="1158185"/>
            <a:ext cx="1803499" cy="1747950"/>
          </a:xfrm>
          <a:prstGeom prst="rect">
            <a:avLst/>
          </a:prstGeom>
          <a:noFill/>
          <a:ln>
            <a:noFill/>
          </a:ln>
        </p:spPr>
      </p:pic>
      <p:sp>
        <p:nvSpPr>
          <p:cNvPr id="392" name="Google Shape;392;p63"/>
          <p:cNvSpPr txBox="1"/>
          <p:nvPr>
            <p:ph idx="1" type="body"/>
          </p:nvPr>
        </p:nvSpPr>
        <p:spPr>
          <a:xfrm>
            <a:off x="5972850" y="675175"/>
            <a:ext cx="2713200" cy="1077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b="1" lang="en" sz="2500">
                <a:solidFill>
                  <a:schemeClr val="dk1"/>
                </a:solidFill>
              </a:rPr>
              <a:t>Threat detection                </a:t>
            </a:r>
            <a:endParaRPr b="1" sz="2500">
              <a:solidFill>
                <a:schemeClr val="dk1"/>
              </a:solidFill>
            </a:endParaRPr>
          </a:p>
          <a:p>
            <a:pPr indent="0" lvl="0" marL="0" rtl="0" algn="l">
              <a:spcBef>
                <a:spcPts val="0"/>
              </a:spcBef>
              <a:spcAft>
                <a:spcPts val="0"/>
              </a:spcAft>
              <a:buNone/>
            </a:pPr>
            <a:r>
              <a:t/>
            </a:r>
            <a:endParaRPr b="1" sz="29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64"/>
          <p:cNvPicPr preferRelativeResize="0"/>
          <p:nvPr/>
        </p:nvPicPr>
        <p:blipFill rotWithShape="1">
          <a:blip r:embed="rId3">
            <a:alphaModFix/>
          </a:blip>
          <a:srcRect b="45451" l="0" r="0" t="0"/>
          <a:stretch/>
        </p:blipFill>
        <p:spPr>
          <a:xfrm>
            <a:off x="227550" y="1019362"/>
            <a:ext cx="4491774" cy="3104775"/>
          </a:xfrm>
          <a:prstGeom prst="rect">
            <a:avLst/>
          </a:prstGeom>
          <a:noFill/>
          <a:ln>
            <a:noFill/>
          </a:ln>
        </p:spPr>
      </p:pic>
      <p:sp>
        <p:nvSpPr>
          <p:cNvPr id="398" name="Google Shape;398;p64"/>
          <p:cNvSpPr txBox="1"/>
          <p:nvPr>
            <p:ph type="title"/>
          </p:nvPr>
        </p:nvSpPr>
        <p:spPr>
          <a:xfrm>
            <a:off x="4502950" y="666650"/>
            <a:ext cx="4581300" cy="29670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Receptors face out toward the external environment.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Endosomes also carry PAMP sensors which face inside toward the endosome.</a:t>
            </a:r>
            <a:endParaRPr/>
          </a:p>
        </p:txBody>
      </p:sp>
      <p:grpSp>
        <p:nvGrpSpPr>
          <p:cNvPr id="399" name="Google Shape;399;p64"/>
          <p:cNvGrpSpPr/>
          <p:nvPr/>
        </p:nvGrpSpPr>
        <p:grpSpPr>
          <a:xfrm>
            <a:off x="5326788" y="2930875"/>
            <a:ext cx="2743126" cy="2003125"/>
            <a:chOff x="5393725" y="2740375"/>
            <a:chExt cx="2743126" cy="2003125"/>
          </a:xfrm>
        </p:grpSpPr>
        <p:pic>
          <p:nvPicPr>
            <p:cNvPr id="400" name="Google Shape;400;p64"/>
            <p:cNvPicPr preferRelativeResize="0"/>
            <p:nvPr/>
          </p:nvPicPr>
          <p:blipFill rotWithShape="1">
            <a:blip r:embed="rId3">
              <a:alphaModFix/>
            </a:blip>
            <a:srcRect b="11402" l="19499" r="19492" t="53538"/>
            <a:stretch/>
          </p:blipFill>
          <p:spPr>
            <a:xfrm>
              <a:off x="5396450" y="2740375"/>
              <a:ext cx="2740401" cy="1995575"/>
            </a:xfrm>
            <a:prstGeom prst="rect">
              <a:avLst/>
            </a:prstGeom>
            <a:noFill/>
            <a:ln>
              <a:noFill/>
            </a:ln>
          </p:spPr>
        </p:pic>
        <p:sp>
          <p:nvSpPr>
            <p:cNvPr id="401" name="Google Shape;401;p64"/>
            <p:cNvSpPr/>
            <p:nvPr/>
          </p:nvSpPr>
          <p:spPr>
            <a:xfrm>
              <a:off x="5393725" y="4293800"/>
              <a:ext cx="446100" cy="449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5"/>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Mtb (</a:t>
            </a:r>
            <a:r>
              <a:rPr i="1" lang="en"/>
              <a:t>Mycobacterium tuberculosis</a:t>
            </a:r>
            <a:r>
              <a:rPr lang="en"/>
              <a:t>):  Buried in soft slime</a:t>
            </a:r>
            <a:endParaRPr/>
          </a:p>
        </p:txBody>
      </p:sp>
      <p:pic>
        <p:nvPicPr>
          <p:cNvPr id="407" name="Google Shape;407;p65"/>
          <p:cNvPicPr preferRelativeResize="0"/>
          <p:nvPr/>
        </p:nvPicPr>
        <p:blipFill>
          <a:blip r:embed="rId3">
            <a:alphaModFix/>
          </a:blip>
          <a:stretch>
            <a:fillRect/>
          </a:stretch>
        </p:blipFill>
        <p:spPr>
          <a:xfrm>
            <a:off x="304800" y="1271577"/>
            <a:ext cx="8839201" cy="3222259"/>
          </a:xfrm>
          <a:prstGeom prst="rect">
            <a:avLst/>
          </a:prstGeom>
          <a:noFill/>
          <a:ln>
            <a:noFill/>
          </a:ln>
        </p:spPr>
      </p:pic>
      <p:sp>
        <p:nvSpPr>
          <p:cNvPr id="408" name="Google Shape;408;p65"/>
          <p:cNvSpPr txBox="1"/>
          <p:nvPr/>
        </p:nvSpPr>
        <p:spPr>
          <a:xfrm>
            <a:off x="4201925" y="4497050"/>
            <a:ext cx="4258200" cy="51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This pathogen hides from the receptors!</a:t>
            </a:r>
            <a:endParaRPr sz="1800">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6"/>
          <p:cNvSpPr txBox="1"/>
          <p:nvPr>
            <p:ph type="title"/>
          </p:nvPr>
        </p:nvSpPr>
        <p:spPr>
          <a:xfrm>
            <a:off x="228434" y="7159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100"/>
              <a:t>Macrophage engulfing </a:t>
            </a:r>
            <a:r>
              <a:rPr b="1" i="1" lang="en" sz="2100"/>
              <a:t>B. anthracis</a:t>
            </a:r>
            <a:endParaRPr b="1" i="1" sz="2100"/>
          </a:p>
        </p:txBody>
      </p:sp>
      <p:pic>
        <p:nvPicPr>
          <p:cNvPr id="414" name="Google Shape;414;p66"/>
          <p:cNvPicPr preferRelativeResize="0"/>
          <p:nvPr/>
        </p:nvPicPr>
        <p:blipFill>
          <a:blip r:embed="rId3">
            <a:alphaModFix/>
          </a:blip>
          <a:stretch>
            <a:fillRect/>
          </a:stretch>
        </p:blipFill>
        <p:spPr>
          <a:xfrm>
            <a:off x="4980200" y="715914"/>
            <a:ext cx="3559646" cy="3711673"/>
          </a:xfrm>
          <a:prstGeom prst="rect">
            <a:avLst/>
          </a:prstGeom>
          <a:noFill/>
          <a:ln>
            <a:noFill/>
          </a:ln>
        </p:spPr>
      </p:pic>
      <p:sp>
        <p:nvSpPr>
          <p:cNvPr id="415" name="Google Shape;415;p66"/>
          <p:cNvSpPr txBox="1"/>
          <p:nvPr/>
        </p:nvSpPr>
        <p:spPr>
          <a:xfrm>
            <a:off x="4889225" y="4394725"/>
            <a:ext cx="3741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solidFill>
                  <a:srgbClr val="54595D"/>
                </a:solidFill>
                <a:highlight>
                  <a:srgbClr val="F8F9FA"/>
                </a:highlight>
              </a:rPr>
              <a:t>PLoS Pathogens</a:t>
            </a:r>
            <a:r>
              <a:rPr lang="en" sz="1000">
                <a:solidFill>
                  <a:srgbClr val="54595D"/>
                </a:solidFill>
                <a:highlight>
                  <a:srgbClr val="F8F9FA"/>
                </a:highlight>
              </a:rPr>
              <a:t> </a:t>
            </a:r>
            <a:r>
              <a:rPr b="1" lang="en" sz="1000">
                <a:solidFill>
                  <a:srgbClr val="54595D"/>
                </a:solidFill>
                <a:highlight>
                  <a:srgbClr val="F8F9FA"/>
                </a:highlight>
              </a:rPr>
              <a:t>1</a:t>
            </a:r>
            <a:r>
              <a:rPr lang="en" sz="1000">
                <a:solidFill>
                  <a:srgbClr val="54595D"/>
                </a:solidFill>
                <a:highlight>
                  <a:srgbClr val="F8F9FA"/>
                </a:highlight>
              </a:rPr>
              <a:t> (3): Cover page. </a:t>
            </a:r>
            <a:r>
              <a:rPr lang="en" sz="1000">
                <a:solidFill>
                  <a:srgbClr val="3366CC"/>
                </a:solidFill>
                <a:highlight>
                  <a:srgbClr val="F8F9FA"/>
                </a:highlight>
                <a:uFill>
                  <a:noFill/>
                </a:uFill>
                <a:hlinkClick r:id="rId4">
                  <a:extLst>
                    <a:ext uri="{A12FA001-AC4F-418D-AE19-62706E023703}">
                      <ahyp:hlinkClr val="tx"/>
                    </a:ext>
                  </a:extLst>
                </a:hlinkClick>
              </a:rPr>
              <a:t>DOI</a:t>
            </a:r>
            <a:r>
              <a:rPr lang="en" sz="1000">
                <a:solidFill>
                  <a:srgbClr val="54595D"/>
                </a:solidFill>
                <a:highlight>
                  <a:srgbClr val="F8F9FA"/>
                </a:highlight>
              </a:rPr>
              <a:t>:</a:t>
            </a:r>
            <a:r>
              <a:rPr lang="en" sz="1000">
                <a:solidFill>
                  <a:srgbClr val="3366CC"/>
                </a:solidFill>
                <a:highlight>
                  <a:srgbClr val="F8F9FA"/>
                </a:highlight>
                <a:uFill>
                  <a:noFill/>
                </a:uFill>
                <a:hlinkClick r:id="rId5">
                  <a:extLst>
                    <a:ext uri="{A12FA001-AC4F-418D-AE19-62706E023703}">
                      <ahyp:hlinkClr val="tx"/>
                    </a:ext>
                  </a:extLst>
                </a:hlinkClick>
              </a:rPr>
              <a:t>10.1371</a:t>
            </a:r>
            <a:r>
              <a:rPr lang="en" sz="1000">
                <a:solidFill>
                  <a:srgbClr val="54595D"/>
                </a:solidFill>
                <a:highlight>
                  <a:srgbClr val="F8F9FA"/>
                </a:highlight>
              </a:rPr>
              <a:t>. Archived from </a:t>
            </a:r>
            <a:r>
              <a:rPr lang="en" sz="1000">
                <a:solidFill>
                  <a:srgbClr val="3366CC"/>
                </a:solidFill>
                <a:highlight>
                  <a:srgbClr val="F8F9FA"/>
                </a:highlight>
                <a:uFill>
                  <a:noFill/>
                </a:uFill>
                <a:hlinkClick r:id="rId6">
                  <a:extLst>
                    <a:ext uri="{A12FA001-AC4F-418D-AE19-62706E023703}">
                      <ahyp:hlinkClr val="tx"/>
                    </a:ext>
                  </a:extLst>
                </a:hlinkClick>
              </a:rPr>
              <a:t>the original</a:t>
            </a:r>
            <a:r>
              <a:rPr lang="en" sz="1000">
                <a:solidFill>
                  <a:srgbClr val="54595D"/>
                </a:solidFill>
                <a:highlight>
                  <a:srgbClr val="F8F9FA"/>
                </a:highlight>
              </a:rPr>
              <a:t> on 2015-01-09. Retrieved on 2009-01-04.</a:t>
            </a:r>
            <a:r>
              <a:rPr lang="en" sz="1100">
                <a:solidFill>
                  <a:schemeClr val="dk1"/>
                </a:solidFill>
              </a:rPr>
              <a:t> </a:t>
            </a:r>
            <a:endParaRPr sz="1100">
              <a:solidFill>
                <a:schemeClr val="dk1"/>
              </a:solidFill>
            </a:endParaRPr>
          </a:p>
          <a:p>
            <a:pPr indent="0" lvl="0" marL="0" rtl="0" algn="l">
              <a:spcBef>
                <a:spcPts val="0"/>
              </a:spcBef>
              <a:spcAft>
                <a:spcPts val="0"/>
              </a:spcAft>
              <a:buNone/>
            </a:pPr>
            <a:r>
              <a:rPr lang="en" sz="1100">
                <a:solidFill>
                  <a:schemeClr val="dk1"/>
                </a:solidFill>
              </a:rPr>
              <a:t>Wikipedia CC.</a:t>
            </a:r>
            <a:endParaRPr sz="1100">
              <a:solidFill>
                <a:schemeClr val="dk1"/>
              </a:solidFill>
            </a:endParaRPr>
          </a:p>
        </p:txBody>
      </p:sp>
      <p:pic>
        <p:nvPicPr>
          <p:cNvPr id="416" name="Google Shape;416;p66"/>
          <p:cNvPicPr preferRelativeResize="0"/>
          <p:nvPr/>
        </p:nvPicPr>
        <p:blipFill>
          <a:blip r:embed="rId7">
            <a:alphaModFix/>
          </a:blip>
          <a:stretch>
            <a:fillRect/>
          </a:stretch>
        </p:blipFill>
        <p:spPr>
          <a:xfrm>
            <a:off x="164475" y="1288101"/>
            <a:ext cx="4815726" cy="31394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67"/>
          <p:cNvPicPr preferRelativeResize="0"/>
          <p:nvPr/>
        </p:nvPicPr>
        <p:blipFill>
          <a:blip r:embed="rId3">
            <a:alphaModFix/>
          </a:blip>
          <a:stretch>
            <a:fillRect/>
          </a:stretch>
        </p:blipFill>
        <p:spPr>
          <a:xfrm>
            <a:off x="2030150" y="475000"/>
            <a:ext cx="6124375" cy="4593274"/>
          </a:xfrm>
          <a:prstGeom prst="rect">
            <a:avLst/>
          </a:prstGeom>
          <a:noFill/>
          <a:ln>
            <a:noFill/>
          </a:ln>
        </p:spPr>
      </p:pic>
      <p:sp>
        <p:nvSpPr>
          <p:cNvPr id="422" name="Google Shape;422;p67"/>
          <p:cNvSpPr txBox="1"/>
          <p:nvPr/>
        </p:nvSpPr>
        <p:spPr>
          <a:xfrm>
            <a:off x="351350" y="1862175"/>
            <a:ext cx="1607400" cy="119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1"/>
                </a:solidFill>
              </a:rPr>
              <a:t>Possible Scenario</a:t>
            </a:r>
            <a:endParaRPr b="1" sz="23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6" name="Shape 426"/>
        <p:cNvGrpSpPr/>
        <p:nvPr/>
      </p:nvGrpSpPr>
      <p:grpSpPr>
        <a:xfrm>
          <a:off x="0" y="0"/>
          <a:ext cx="0" cy="0"/>
          <a:chOff x="0" y="0"/>
          <a:chExt cx="0" cy="0"/>
        </a:xfrm>
      </p:grpSpPr>
      <p:pic>
        <p:nvPicPr>
          <p:cNvPr id="427" name="Google Shape;427;p68"/>
          <p:cNvPicPr preferRelativeResize="0"/>
          <p:nvPr/>
        </p:nvPicPr>
        <p:blipFill rotWithShape="1">
          <a:blip r:embed="rId3">
            <a:alphaModFix amt="33000"/>
          </a:blip>
          <a:srcRect b="0" l="0" r="5437" t="0"/>
          <a:stretch/>
        </p:blipFill>
        <p:spPr>
          <a:xfrm rot="-5400000">
            <a:off x="731312" y="107935"/>
            <a:ext cx="3186129" cy="4492602"/>
          </a:xfrm>
          <a:prstGeom prst="rect">
            <a:avLst/>
          </a:prstGeom>
          <a:noFill/>
          <a:ln>
            <a:noFill/>
          </a:ln>
        </p:spPr>
      </p:pic>
      <p:cxnSp>
        <p:nvCxnSpPr>
          <p:cNvPr id="428" name="Google Shape;428;p68"/>
          <p:cNvCxnSpPr/>
          <p:nvPr/>
        </p:nvCxnSpPr>
        <p:spPr>
          <a:xfrm>
            <a:off x="4952550" y="11925"/>
            <a:ext cx="0" cy="5072100"/>
          </a:xfrm>
          <a:prstGeom prst="straightConnector1">
            <a:avLst/>
          </a:prstGeom>
          <a:noFill/>
          <a:ln cap="flat" cmpd="sng" w="38100">
            <a:solidFill>
              <a:schemeClr val="dk2"/>
            </a:solidFill>
            <a:prstDash val="solid"/>
            <a:round/>
            <a:headEnd len="med" w="med" type="none"/>
            <a:tailEnd len="med" w="med" type="none"/>
          </a:ln>
        </p:spPr>
      </p:cxnSp>
      <p:cxnSp>
        <p:nvCxnSpPr>
          <p:cNvPr id="429" name="Google Shape;429;p68"/>
          <p:cNvCxnSpPr/>
          <p:nvPr/>
        </p:nvCxnSpPr>
        <p:spPr>
          <a:xfrm>
            <a:off x="1426606" y="1897225"/>
            <a:ext cx="828900" cy="12300"/>
          </a:xfrm>
          <a:prstGeom prst="straightConnector1">
            <a:avLst/>
          </a:prstGeom>
          <a:noFill/>
          <a:ln cap="flat" cmpd="sng" w="76200">
            <a:solidFill>
              <a:schemeClr val="dk1"/>
            </a:solidFill>
            <a:prstDash val="solid"/>
            <a:round/>
            <a:headEnd len="med" w="med" type="none"/>
            <a:tailEnd len="med" w="med" type="none"/>
          </a:ln>
        </p:spPr>
      </p:cxnSp>
      <p:pic>
        <p:nvPicPr>
          <p:cNvPr id="430" name="Google Shape;430;p68"/>
          <p:cNvPicPr preferRelativeResize="0"/>
          <p:nvPr/>
        </p:nvPicPr>
        <p:blipFill>
          <a:blip r:embed="rId4">
            <a:alphaModFix/>
          </a:blip>
          <a:stretch>
            <a:fillRect/>
          </a:stretch>
        </p:blipFill>
        <p:spPr>
          <a:xfrm rot="8099957">
            <a:off x="4179618" y="994716"/>
            <a:ext cx="2523113" cy="2523115"/>
          </a:xfrm>
          <a:prstGeom prst="rect">
            <a:avLst/>
          </a:prstGeom>
          <a:noFill/>
          <a:ln>
            <a:noFill/>
          </a:ln>
        </p:spPr>
      </p:pic>
      <p:sp>
        <p:nvSpPr>
          <p:cNvPr id="431" name="Google Shape;431;p68"/>
          <p:cNvSpPr txBox="1"/>
          <p:nvPr/>
        </p:nvSpPr>
        <p:spPr>
          <a:xfrm>
            <a:off x="3078875" y="3568200"/>
            <a:ext cx="1110000" cy="47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0.5 μM</a:t>
            </a:r>
            <a:endParaRPr sz="1800">
              <a:solidFill>
                <a:schemeClr val="dk1"/>
              </a:solidFill>
            </a:endParaRPr>
          </a:p>
        </p:txBody>
      </p:sp>
      <p:cxnSp>
        <p:nvCxnSpPr>
          <p:cNvPr id="432" name="Google Shape;432;p68"/>
          <p:cNvCxnSpPr/>
          <p:nvPr/>
        </p:nvCxnSpPr>
        <p:spPr>
          <a:xfrm>
            <a:off x="2293168" y="1897225"/>
            <a:ext cx="828900" cy="12300"/>
          </a:xfrm>
          <a:prstGeom prst="straightConnector1">
            <a:avLst/>
          </a:prstGeom>
          <a:noFill/>
          <a:ln cap="flat" cmpd="sng" w="76200">
            <a:solidFill>
              <a:schemeClr val="dk1"/>
            </a:solidFill>
            <a:prstDash val="solid"/>
            <a:round/>
            <a:headEnd len="med" w="med" type="none"/>
            <a:tailEnd len="med" w="med" type="none"/>
          </a:ln>
        </p:spPr>
      </p:cxnSp>
      <p:cxnSp>
        <p:nvCxnSpPr>
          <p:cNvPr id="433" name="Google Shape;433;p68"/>
          <p:cNvCxnSpPr/>
          <p:nvPr/>
        </p:nvCxnSpPr>
        <p:spPr>
          <a:xfrm>
            <a:off x="3171677" y="1909525"/>
            <a:ext cx="828900" cy="12300"/>
          </a:xfrm>
          <a:prstGeom prst="straightConnector1">
            <a:avLst/>
          </a:prstGeom>
          <a:noFill/>
          <a:ln cap="flat" cmpd="sng" w="76200">
            <a:solidFill>
              <a:schemeClr val="dk1"/>
            </a:solidFill>
            <a:prstDash val="solid"/>
            <a:round/>
            <a:headEnd len="med" w="med" type="none"/>
            <a:tailEnd len="med" w="med" type="none"/>
          </a:ln>
        </p:spPr>
      </p:cxnSp>
      <p:cxnSp>
        <p:nvCxnSpPr>
          <p:cNvPr id="434" name="Google Shape;434;p68"/>
          <p:cNvCxnSpPr/>
          <p:nvPr/>
        </p:nvCxnSpPr>
        <p:spPr>
          <a:xfrm>
            <a:off x="3133138" y="3568200"/>
            <a:ext cx="828900" cy="12300"/>
          </a:xfrm>
          <a:prstGeom prst="straightConnector1">
            <a:avLst/>
          </a:prstGeom>
          <a:noFill/>
          <a:ln cap="flat" cmpd="sng" w="76200">
            <a:solidFill>
              <a:schemeClr val="dk1"/>
            </a:solidFill>
            <a:prstDash val="solid"/>
            <a:round/>
            <a:headEnd len="med" w="med" type="none"/>
            <a:tailEnd len="med" w="med" type="none"/>
          </a:ln>
        </p:spPr>
      </p:cxnSp>
      <p:cxnSp>
        <p:nvCxnSpPr>
          <p:cNvPr id="435" name="Google Shape;435;p68"/>
          <p:cNvCxnSpPr/>
          <p:nvPr/>
        </p:nvCxnSpPr>
        <p:spPr>
          <a:xfrm flipH="1">
            <a:off x="2655791" y="1981023"/>
            <a:ext cx="17400" cy="873900"/>
          </a:xfrm>
          <a:prstGeom prst="straightConnector1">
            <a:avLst/>
          </a:prstGeom>
          <a:noFill/>
          <a:ln cap="flat" cmpd="sng" w="76200">
            <a:solidFill>
              <a:schemeClr val="dk1"/>
            </a:solidFill>
            <a:prstDash val="solid"/>
            <a:round/>
            <a:headEnd len="med" w="med" type="none"/>
            <a:tailEnd len="med" w="med" type="none"/>
          </a:ln>
        </p:spPr>
      </p:cxnSp>
      <p:cxnSp>
        <p:nvCxnSpPr>
          <p:cNvPr id="436" name="Google Shape;436;p68"/>
          <p:cNvCxnSpPr/>
          <p:nvPr/>
        </p:nvCxnSpPr>
        <p:spPr>
          <a:xfrm rot="5400000">
            <a:off x="2259213" y="1426575"/>
            <a:ext cx="828900" cy="12300"/>
          </a:xfrm>
          <a:prstGeom prst="straightConnector1">
            <a:avLst/>
          </a:prstGeom>
          <a:noFill/>
          <a:ln cap="flat" cmpd="sng" w="76200">
            <a:solidFill>
              <a:schemeClr val="dk1"/>
            </a:solidFill>
            <a:prstDash val="solid"/>
            <a:round/>
            <a:headEnd len="med" w="med" type="none"/>
            <a:tailEnd len="med" w="med" type="none"/>
          </a:ln>
        </p:spPr>
      </p:cxnSp>
      <p:sp>
        <p:nvSpPr>
          <p:cNvPr id="437" name="Google Shape;437;p68"/>
          <p:cNvSpPr txBox="1"/>
          <p:nvPr/>
        </p:nvSpPr>
        <p:spPr>
          <a:xfrm>
            <a:off x="5771550" y="1089775"/>
            <a:ext cx="3235800" cy="243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200">
                <a:solidFill>
                  <a:schemeClr val="dk1"/>
                </a:solidFill>
              </a:rPr>
              <a:t>E.coli </a:t>
            </a:r>
            <a:r>
              <a:rPr lang="en" sz="2200">
                <a:solidFill>
                  <a:schemeClr val="dk1"/>
                </a:solidFill>
              </a:rPr>
              <a:t>size varies depending on growth conditions.</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rPr lang="en" sz="2200">
                <a:solidFill>
                  <a:schemeClr val="dk1"/>
                </a:solidFill>
              </a:rPr>
              <a:t>Starvation: stay small</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rPr lang="en" sz="2200">
                <a:solidFill>
                  <a:schemeClr val="dk1"/>
                </a:solidFill>
              </a:rPr>
              <a:t>Plenty: grow larger</a:t>
            </a:r>
            <a:endParaRPr sz="22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2"/>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
        <p:nvSpPr>
          <p:cNvPr id="210" name="Google Shape;210;p42"/>
          <p:cNvSpPr txBox="1"/>
          <p:nvPr>
            <p:ph idx="1" type="body"/>
          </p:nvPr>
        </p:nvSpPr>
        <p:spPr>
          <a:xfrm>
            <a:off x="400783" y="1326356"/>
            <a:ext cx="8402400" cy="3488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211" name="Google Shape;211;p42"/>
          <p:cNvPicPr preferRelativeResize="0"/>
          <p:nvPr/>
        </p:nvPicPr>
        <p:blipFill>
          <a:blip r:embed="rId3">
            <a:alphaModFix/>
          </a:blip>
          <a:stretch>
            <a:fillRect/>
          </a:stretch>
        </p:blipFill>
        <p:spPr>
          <a:xfrm>
            <a:off x="0" y="-55563"/>
            <a:ext cx="9738900" cy="5254626"/>
          </a:xfrm>
          <a:prstGeom prst="rect">
            <a:avLst/>
          </a:prstGeom>
          <a:noFill/>
          <a:ln>
            <a:noFill/>
          </a:ln>
        </p:spPr>
      </p:pic>
      <p:sp>
        <p:nvSpPr>
          <p:cNvPr id="212" name="Google Shape;212;p42"/>
          <p:cNvSpPr txBox="1"/>
          <p:nvPr/>
        </p:nvSpPr>
        <p:spPr>
          <a:xfrm rot="-1459436">
            <a:off x="2972321" y="1764352"/>
            <a:ext cx="3259326" cy="763840"/>
          </a:xfrm>
          <a:prstGeom prst="rect">
            <a:avLst/>
          </a:prstGeom>
          <a:solidFill>
            <a:schemeClr val="accen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400">
                <a:solidFill>
                  <a:schemeClr val="lt1"/>
                </a:solidFill>
                <a:latin typeface="Calibri"/>
                <a:ea typeface="Calibri"/>
                <a:cs typeface="Calibri"/>
                <a:sym typeface="Calibri"/>
              </a:rPr>
              <a:t>Free to Attend!</a:t>
            </a:r>
            <a:endParaRPr b="1" sz="3400">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1" name="Shape 441"/>
        <p:cNvGrpSpPr/>
        <p:nvPr/>
      </p:nvGrpSpPr>
      <p:grpSpPr>
        <a:xfrm>
          <a:off x="0" y="0"/>
          <a:ext cx="0" cy="0"/>
          <a:chOff x="0" y="0"/>
          <a:chExt cx="0" cy="0"/>
        </a:xfrm>
      </p:grpSpPr>
      <p:sp>
        <p:nvSpPr>
          <p:cNvPr id="442" name="Google Shape;442;p69"/>
          <p:cNvSpPr txBox="1"/>
          <p:nvPr>
            <p:ph type="title"/>
          </p:nvPr>
        </p:nvSpPr>
        <p:spPr>
          <a:xfrm>
            <a:off x="992750" y="2116550"/>
            <a:ext cx="7950900" cy="1084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900"/>
              <a:t>How big would the</a:t>
            </a:r>
            <a:r>
              <a:rPr b="1" i="1" lang="en" sz="2900"/>
              <a:t> E.coli</a:t>
            </a:r>
            <a:r>
              <a:rPr lang="en" sz="2900"/>
              <a:t> cell be that is laying next to the Tour of the Human cell?</a:t>
            </a:r>
            <a:endParaRPr sz="29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0" name="Shape 450"/>
        <p:cNvGrpSpPr/>
        <p:nvPr/>
      </p:nvGrpSpPr>
      <p:grpSpPr>
        <a:xfrm>
          <a:off x="0" y="0"/>
          <a:ext cx="0" cy="0"/>
          <a:chOff x="0" y="0"/>
          <a:chExt cx="0" cy="0"/>
        </a:xfrm>
      </p:grpSpPr>
      <p:sp>
        <p:nvSpPr>
          <p:cNvPr id="451" name="Google Shape;451;p71"/>
          <p:cNvSpPr txBox="1"/>
          <p:nvPr/>
        </p:nvSpPr>
        <p:spPr>
          <a:xfrm>
            <a:off x="1918672" y="2139255"/>
            <a:ext cx="7737300" cy="1362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t/>
            </a:r>
            <a:endParaRPr b="0" i="0" sz="27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 sz="3300" u="none" cap="none" strike="noStrike">
                <a:solidFill>
                  <a:schemeClr val="dk1"/>
                </a:solidFill>
                <a:latin typeface="Calibri"/>
                <a:ea typeface="Calibri"/>
                <a:cs typeface="Calibri"/>
                <a:sym typeface="Calibri"/>
              </a:rPr>
              <a:t>Our Innate Immune System…</a:t>
            </a:r>
            <a:endParaRPr sz="1100"/>
          </a:p>
          <a:p>
            <a:pPr indent="0" lvl="0" marL="0" marR="0" rtl="0" algn="ctr">
              <a:spcBef>
                <a:spcPts val="0"/>
              </a:spcBef>
              <a:spcAft>
                <a:spcPts val="0"/>
              </a:spcAft>
              <a:buNone/>
            </a:pPr>
            <a:r>
              <a:rPr b="1" i="0" lang="en" sz="2400" u="none" cap="none" strike="noStrike">
                <a:solidFill>
                  <a:schemeClr val="dk1"/>
                </a:solidFill>
                <a:latin typeface="Calibri"/>
                <a:ea typeface="Calibri"/>
                <a:cs typeface="Calibri"/>
                <a:sym typeface="Calibri"/>
              </a:rPr>
              <a:t>(Toll-Like Receptors)</a:t>
            </a:r>
            <a:endParaRPr b="0" i="0" sz="1800" u="none" cap="none" strike="noStrike">
              <a:solidFill>
                <a:schemeClr val="dk1"/>
              </a:solidFill>
              <a:latin typeface="Calibri"/>
              <a:ea typeface="Calibri"/>
              <a:cs typeface="Calibri"/>
              <a:sym typeface="Calibri"/>
            </a:endParaRPr>
          </a:p>
        </p:txBody>
      </p:sp>
      <p:sp>
        <p:nvSpPr>
          <p:cNvPr id="452" name="Google Shape;452;p71"/>
          <p:cNvSpPr txBox="1"/>
          <p:nvPr/>
        </p:nvSpPr>
        <p:spPr>
          <a:xfrm>
            <a:off x="1320370" y="4124828"/>
            <a:ext cx="15639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400" u="none" cap="none" strike="noStrike">
                <a:solidFill>
                  <a:schemeClr val="dk1"/>
                </a:solidFill>
                <a:latin typeface="Calibri"/>
                <a:ea typeface="Calibri"/>
                <a:cs typeface="Calibri"/>
                <a:sym typeface="Calibri"/>
              </a:rPr>
              <a:t>Tim Herman</a:t>
            </a:r>
            <a:endParaRPr sz="11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72"/>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458" name="Google Shape;458;p72"/>
          <p:cNvSpPr txBox="1"/>
          <p:nvPr/>
        </p:nvSpPr>
        <p:spPr>
          <a:xfrm>
            <a:off x="422509" y="706394"/>
            <a:ext cx="8560500" cy="4086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3300">
                <a:solidFill>
                  <a:srgbClr val="FF0000"/>
                </a:solidFill>
                <a:highlight>
                  <a:srgbClr val="FFFFFF"/>
                </a:highlight>
                <a:latin typeface="Google Sans"/>
                <a:ea typeface="Google Sans"/>
                <a:cs typeface="Google Sans"/>
                <a:sym typeface="Google Sans"/>
              </a:rPr>
              <a:t>Toll-Like Receptors (TLRs)</a:t>
            </a:r>
            <a:r>
              <a:rPr b="0" i="0" lang="en" sz="2400">
                <a:solidFill>
                  <a:srgbClr val="1E1928"/>
                </a:solidFill>
                <a:highlight>
                  <a:srgbClr val="FFFFFF"/>
                </a:highlight>
                <a:latin typeface="Google Sans"/>
                <a:ea typeface="Google Sans"/>
                <a:cs typeface="Google Sans"/>
                <a:sym typeface="Google Sans"/>
              </a:rPr>
              <a:t> are a class of proteins that are </a:t>
            </a:r>
            <a:r>
              <a:rPr b="0" i="0" lang="en" sz="2400" u="sng">
                <a:solidFill>
                  <a:srgbClr val="1E1928"/>
                </a:solidFill>
                <a:highlight>
                  <a:srgbClr val="FFFFFF"/>
                </a:highlight>
                <a:latin typeface="Google Sans"/>
                <a:ea typeface="Google Sans"/>
                <a:cs typeface="Google Sans"/>
                <a:sym typeface="Google Sans"/>
              </a:rPr>
              <a:t>a key part of the innate immune system</a:t>
            </a:r>
            <a:r>
              <a:rPr b="0" i="0" lang="en" sz="2400">
                <a:solidFill>
                  <a:srgbClr val="1E1928"/>
                </a:solidFill>
                <a:highlight>
                  <a:srgbClr val="FFFFFF"/>
                </a:highlight>
                <a:latin typeface="Google Sans"/>
                <a:ea typeface="Google Sans"/>
                <a:cs typeface="Google Sans"/>
                <a:sym typeface="Google Sans"/>
              </a:rPr>
              <a:t>.  They are </a:t>
            </a:r>
            <a:r>
              <a:rPr b="0" i="1" lang="en" sz="2400">
                <a:solidFill>
                  <a:srgbClr val="FF0000"/>
                </a:solidFill>
                <a:highlight>
                  <a:srgbClr val="FFFFFF"/>
                </a:highlight>
                <a:latin typeface="Google Sans"/>
                <a:ea typeface="Google Sans"/>
                <a:cs typeface="Google Sans"/>
                <a:sym typeface="Google Sans"/>
              </a:rPr>
              <a:t>immune sensors</a:t>
            </a:r>
            <a:r>
              <a:rPr b="0" i="0" lang="en" sz="2400">
                <a:solidFill>
                  <a:srgbClr val="1E1928"/>
                </a:solidFill>
                <a:highlight>
                  <a:srgbClr val="FFFFFF"/>
                </a:highlight>
                <a:latin typeface="Google Sans"/>
                <a:ea typeface="Google Sans"/>
                <a:cs typeface="Google Sans"/>
                <a:sym typeface="Google Sans"/>
              </a:rPr>
              <a:t>.  </a:t>
            </a:r>
            <a:endParaRPr sz="1100"/>
          </a:p>
          <a:p>
            <a:pPr indent="0" lvl="0" marL="0" marR="0" rtl="0" algn="l">
              <a:spcBef>
                <a:spcPts val="0"/>
              </a:spcBef>
              <a:spcAft>
                <a:spcPts val="0"/>
              </a:spcAft>
              <a:buNone/>
            </a:pPr>
            <a:r>
              <a:t/>
            </a:r>
            <a:endParaRPr b="0" i="0" sz="2400">
              <a:solidFill>
                <a:srgbClr val="1E1928"/>
              </a:solidFill>
              <a:highlight>
                <a:srgbClr val="FFFFFF"/>
              </a:highlight>
              <a:latin typeface="Google Sans"/>
              <a:ea typeface="Google Sans"/>
              <a:cs typeface="Google Sans"/>
              <a:sym typeface="Google Sans"/>
            </a:endParaRPr>
          </a:p>
          <a:p>
            <a:pPr indent="0" lvl="0" marL="0" marR="0" rtl="0" algn="l">
              <a:spcBef>
                <a:spcPts val="0"/>
              </a:spcBef>
              <a:spcAft>
                <a:spcPts val="0"/>
              </a:spcAft>
              <a:buNone/>
            </a:pPr>
            <a:r>
              <a:rPr b="0" i="0" lang="en" sz="2200">
                <a:solidFill>
                  <a:srgbClr val="1E1928"/>
                </a:solidFill>
                <a:highlight>
                  <a:srgbClr val="FFFFFF"/>
                </a:highlight>
                <a:latin typeface="Google Sans"/>
                <a:ea typeface="Google Sans"/>
                <a:cs typeface="Google Sans"/>
                <a:sym typeface="Google Sans"/>
              </a:rPr>
              <a:t>They are named after the toll gene, which was first discovered in the 1980s as a gene that controls the dorsal-ventral polarity of the Drosophila embryo. In 1996, it was also shown that the toll gene has an important anti-fungal function in Drosophila. In 1997, the mammalian homolog of the toll receptor, now called TLR4, was discovered to play a critical role in innate immunity by inducing the expression of genes related to inflammatory responses.</a:t>
            </a:r>
            <a:r>
              <a:rPr b="0" i="0" lang="en" sz="2400">
                <a:solidFill>
                  <a:srgbClr val="1E1928"/>
                </a:solidFill>
                <a:highlight>
                  <a:srgbClr val="FFFFFF"/>
                </a:highlight>
                <a:latin typeface="Google Sans"/>
                <a:ea typeface="Google Sans"/>
                <a:cs typeface="Google Sans"/>
                <a:sym typeface="Google Sans"/>
              </a:rPr>
              <a:t> </a:t>
            </a:r>
            <a:endParaRPr sz="24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73"/>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grpSp>
        <p:nvGrpSpPr>
          <p:cNvPr id="465" name="Google Shape;465;p73"/>
          <p:cNvGrpSpPr/>
          <p:nvPr/>
        </p:nvGrpSpPr>
        <p:grpSpPr>
          <a:xfrm>
            <a:off x="441084" y="559630"/>
            <a:ext cx="7746939" cy="4331606"/>
            <a:chOff x="908493" y="512135"/>
            <a:chExt cx="10329252" cy="5775475"/>
          </a:xfrm>
        </p:grpSpPr>
        <p:pic>
          <p:nvPicPr>
            <p:cNvPr id="466" name="Google Shape;466;p73"/>
            <p:cNvPicPr preferRelativeResize="0"/>
            <p:nvPr/>
          </p:nvPicPr>
          <p:blipFill rotWithShape="1">
            <a:blip r:embed="rId3">
              <a:alphaModFix/>
            </a:blip>
            <a:srcRect b="33517" l="17285" r="22467" t="40556"/>
            <a:stretch/>
          </p:blipFill>
          <p:spPr>
            <a:xfrm>
              <a:off x="1070388" y="512135"/>
              <a:ext cx="10167357" cy="2916866"/>
            </a:xfrm>
            <a:prstGeom prst="rect">
              <a:avLst/>
            </a:prstGeom>
            <a:noFill/>
            <a:ln>
              <a:noFill/>
            </a:ln>
          </p:spPr>
        </p:pic>
        <p:sp>
          <p:nvSpPr>
            <p:cNvPr id="467" name="Google Shape;467;p73"/>
            <p:cNvSpPr txBox="1"/>
            <p:nvPr/>
          </p:nvSpPr>
          <p:spPr>
            <a:xfrm>
              <a:off x="6096000" y="3429000"/>
              <a:ext cx="5130900" cy="1077300"/>
            </a:xfrm>
            <a:prstGeom prst="rect">
              <a:avLst/>
            </a:prstGeom>
            <a:noFill/>
            <a:ln>
              <a:noFill/>
            </a:ln>
          </p:spPr>
          <p:txBody>
            <a:bodyPr anchorCtr="0" anchor="t" bIns="34275" lIns="68575" spcFirstLastPara="1" rIns="68575" wrap="square" tIns="34275">
              <a:spAutoFit/>
            </a:bodyPr>
            <a:lstStyle/>
            <a:p>
              <a:pPr indent="-215900" lvl="0" marL="215900" marR="0" rtl="0" algn="ctr">
                <a:spcBef>
                  <a:spcPts val="0"/>
                </a:spcBef>
                <a:spcAft>
                  <a:spcPts val="0"/>
                </a:spcAft>
                <a:buClr>
                  <a:schemeClr val="dk1"/>
                </a:buClr>
                <a:buSzPts val="2400"/>
                <a:buFont typeface="Arial"/>
                <a:buChar char="•"/>
              </a:pPr>
              <a:r>
                <a:rPr b="1" lang="en" sz="2400">
                  <a:solidFill>
                    <a:schemeClr val="dk1"/>
                  </a:solidFill>
                  <a:latin typeface="Calibri"/>
                  <a:ea typeface="Calibri"/>
                  <a:cs typeface="Calibri"/>
                  <a:sym typeface="Calibri"/>
                </a:rPr>
                <a:t>Humoral immune system (antibodies)</a:t>
              </a:r>
              <a:endParaRPr sz="1100"/>
            </a:p>
          </p:txBody>
        </p:sp>
        <p:sp>
          <p:nvSpPr>
            <p:cNvPr id="468" name="Google Shape;468;p73"/>
            <p:cNvSpPr txBox="1"/>
            <p:nvPr/>
          </p:nvSpPr>
          <p:spPr>
            <a:xfrm>
              <a:off x="6039293" y="4436305"/>
              <a:ext cx="5130900" cy="1077300"/>
            </a:xfrm>
            <a:prstGeom prst="rect">
              <a:avLst/>
            </a:prstGeom>
            <a:noFill/>
            <a:ln>
              <a:noFill/>
            </a:ln>
          </p:spPr>
          <p:txBody>
            <a:bodyPr anchorCtr="0" anchor="t" bIns="34275" lIns="68575" spcFirstLastPara="1" rIns="68575" wrap="square" tIns="34275">
              <a:spAutoFit/>
            </a:bodyPr>
            <a:lstStyle/>
            <a:p>
              <a:pPr indent="-215900" lvl="0" marL="215900" marR="0" rtl="0" algn="ctr">
                <a:spcBef>
                  <a:spcPts val="0"/>
                </a:spcBef>
                <a:spcAft>
                  <a:spcPts val="0"/>
                </a:spcAft>
                <a:buClr>
                  <a:schemeClr val="dk1"/>
                </a:buClr>
                <a:buSzPts val="2400"/>
                <a:buFont typeface="Arial"/>
                <a:buChar char="•"/>
              </a:pPr>
              <a:r>
                <a:rPr b="1" lang="en" sz="2400">
                  <a:solidFill>
                    <a:schemeClr val="dk1"/>
                  </a:solidFill>
                  <a:latin typeface="Calibri"/>
                  <a:ea typeface="Calibri"/>
                  <a:cs typeface="Calibri"/>
                  <a:sym typeface="Calibri"/>
                </a:rPr>
                <a:t>Cellular immune system</a:t>
              </a:r>
              <a:br>
                <a:rPr b="1" lang="en" sz="2400">
                  <a:solidFill>
                    <a:schemeClr val="dk1"/>
                  </a:solidFill>
                  <a:latin typeface="Calibri"/>
                  <a:ea typeface="Calibri"/>
                  <a:cs typeface="Calibri"/>
                  <a:sym typeface="Calibri"/>
                </a:rPr>
              </a:br>
              <a:r>
                <a:rPr b="1" lang="en" sz="2400">
                  <a:solidFill>
                    <a:schemeClr val="dk1"/>
                  </a:solidFill>
                  <a:latin typeface="Calibri"/>
                  <a:ea typeface="Calibri"/>
                  <a:cs typeface="Calibri"/>
                  <a:sym typeface="Calibri"/>
                </a:rPr>
                <a:t> (T-cells)</a:t>
              </a:r>
              <a:endParaRPr sz="1100"/>
            </a:p>
          </p:txBody>
        </p:sp>
        <p:sp>
          <p:nvSpPr>
            <p:cNvPr id="469" name="Google Shape;469;p73"/>
            <p:cNvSpPr txBox="1"/>
            <p:nvPr/>
          </p:nvSpPr>
          <p:spPr>
            <a:xfrm>
              <a:off x="3202173" y="5825910"/>
              <a:ext cx="6370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u="sng">
                  <a:solidFill>
                    <a:schemeClr val="dk1"/>
                  </a:solidFill>
                  <a:latin typeface="Calibri"/>
                  <a:ea typeface="Calibri"/>
                  <a:cs typeface="Calibri"/>
                  <a:sym typeface="Calibri"/>
                  <a:hlinkClick r:id="rId4">
                    <a:extLst>
                      <a:ext uri="{A12FA001-AC4F-418D-AE19-62706E023703}">
                        <ahyp:hlinkClr val="tx"/>
                      </a:ext>
                    </a:extLst>
                  </a:hlinkClick>
                </a:rPr>
                <a:t>https://www.youtube.com/watch?v=Sx1jKujXwjY</a:t>
              </a:r>
              <a:r>
                <a:rPr lang="en" sz="1800">
                  <a:solidFill>
                    <a:schemeClr val="dk1"/>
                  </a:solidFill>
                  <a:latin typeface="Calibri"/>
                  <a:ea typeface="Calibri"/>
                  <a:cs typeface="Calibri"/>
                  <a:sym typeface="Calibri"/>
                </a:rPr>
                <a:t> </a:t>
              </a:r>
              <a:endParaRPr sz="1100"/>
            </a:p>
          </p:txBody>
        </p:sp>
        <p:sp>
          <p:nvSpPr>
            <p:cNvPr id="470" name="Google Shape;470;p73"/>
            <p:cNvSpPr txBox="1"/>
            <p:nvPr/>
          </p:nvSpPr>
          <p:spPr>
            <a:xfrm>
              <a:off x="908493" y="4054849"/>
              <a:ext cx="5130900" cy="584700"/>
            </a:xfrm>
            <a:prstGeom prst="rect">
              <a:avLst/>
            </a:prstGeom>
            <a:noFill/>
            <a:ln>
              <a:noFill/>
            </a:ln>
          </p:spPr>
          <p:txBody>
            <a:bodyPr anchorCtr="0" anchor="t" bIns="34275" lIns="68575" spcFirstLastPara="1" rIns="68575" wrap="square" tIns="34275">
              <a:spAutoFit/>
            </a:bodyPr>
            <a:lstStyle/>
            <a:p>
              <a:pPr indent="-215900" lvl="0" marL="215900" marR="0" rtl="0" algn="ctr">
                <a:spcBef>
                  <a:spcPts val="0"/>
                </a:spcBef>
                <a:spcAft>
                  <a:spcPts val="0"/>
                </a:spcAft>
                <a:buClr>
                  <a:schemeClr val="dk1"/>
                </a:buClr>
                <a:buSzPts val="2400"/>
                <a:buFont typeface="Arial"/>
                <a:buChar char="•"/>
              </a:pPr>
              <a:r>
                <a:rPr b="1" lang="en" sz="2400">
                  <a:solidFill>
                    <a:schemeClr val="dk1"/>
                  </a:solidFill>
                  <a:latin typeface="Calibri"/>
                  <a:ea typeface="Calibri"/>
                  <a:cs typeface="Calibri"/>
                  <a:sym typeface="Calibri"/>
                </a:rPr>
                <a:t>Cellular Components</a:t>
              </a:r>
              <a:endParaRPr sz="1100"/>
            </a:p>
          </p:txBody>
        </p:sp>
        <p:sp>
          <p:nvSpPr>
            <p:cNvPr id="471" name="Google Shape;471;p73"/>
            <p:cNvSpPr txBox="1"/>
            <p:nvPr/>
          </p:nvSpPr>
          <p:spPr>
            <a:xfrm>
              <a:off x="1324622" y="4694158"/>
              <a:ext cx="5130900" cy="1077300"/>
            </a:xfrm>
            <a:prstGeom prst="rect">
              <a:avLst/>
            </a:prstGeom>
            <a:noFill/>
            <a:ln>
              <a:noFill/>
            </a:ln>
          </p:spPr>
          <p:txBody>
            <a:bodyPr anchorCtr="0" anchor="t" bIns="34275" lIns="68575" spcFirstLastPara="1" rIns="68575" wrap="square" tIns="34275">
              <a:spAutoFit/>
            </a:bodyPr>
            <a:lstStyle/>
            <a:p>
              <a:pPr indent="-215900" lvl="0" marL="215900" marR="0" rtl="0" algn="ctr">
                <a:spcBef>
                  <a:spcPts val="0"/>
                </a:spcBef>
                <a:spcAft>
                  <a:spcPts val="0"/>
                </a:spcAft>
                <a:buClr>
                  <a:schemeClr val="dk1"/>
                </a:buClr>
                <a:buSzPts val="2400"/>
                <a:buFont typeface="Arial"/>
                <a:buChar char="•"/>
              </a:pPr>
              <a:r>
                <a:rPr b="1" lang="en" sz="2400">
                  <a:solidFill>
                    <a:schemeClr val="dk1"/>
                  </a:solidFill>
                  <a:latin typeface="Calibri"/>
                  <a:ea typeface="Calibri"/>
                  <a:cs typeface="Calibri"/>
                  <a:sym typeface="Calibri"/>
                </a:rPr>
                <a:t>Non Cellular Components</a:t>
              </a:r>
              <a:endParaRPr sz="1100"/>
            </a:p>
            <a:p>
              <a:pPr indent="0" lvl="0" marL="0" marR="0" rtl="0" algn="ctr">
                <a:spcBef>
                  <a:spcPts val="0"/>
                </a:spcBef>
                <a:spcAft>
                  <a:spcPts val="0"/>
                </a:spcAft>
                <a:buNone/>
              </a:pPr>
              <a:r>
                <a:rPr b="1" lang="en" sz="2400">
                  <a:solidFill>
                    <a:srgbClr val="FF0000"/>
                  </a:solidFill>
                  <a:latin typeface="Calibri"/>
                  <a:ea typeface="Calibri"/>
                  <a:cs typeface="Calibri"/>
                  <a:sym typeface="Calibri"/>
                </a:rPr>
                <a:t>(Toll-Like Receptors)</a:t>
              </a:r>
              <a:endParaRPr sz="1100"/>
            </a:p>
          </p:txBody>
        </p:sp>
      </p:grpSp>
      <p:sp>
        <p:nvSpPr>
          <p:cNvPr id="472" name="Google Shape;472;p73"/>
          <p:cNvSpPr txBox="1"/>
          <p:nvPr/>
        </p:nvSpPr>
        <p:spPr>
          <a:xfrm>
            <a:off x="167826" y="2717520"/>
            <a:ext cx="3848100" cy="438600"/>
          </a:xfrm>
          <a:prstGeom prst="rect">
            <a:avLst/>
          </a:prstGeom>
          <a:noFill/>
          <a:ln>
            <a:noFill/>
          </a:ln>
        </p:spPr>
        <p:txBody>
          <a:bodyPr anchorCtr="0" anchor="t" bIns="34275" lIns="68575" spcFirstLastPara="1" rIns="68575" wrap="square" tIns="34275">
            <a:spAutoFit/>
          </a:bodyPr>
          <a:lstStyle/>
          <a:p>
            <a:pPr indent="-215900" lvl="0" marL="215900" marR="0" rtl="0" algn="ctr">
              <a:spcBef>
                <a:spcPts val="0"/>
              </a:spcBef>
              <a:spcAft>
                <a:spcPts val="0"/>
              </a:spcAft>
              <a:buClr>
                <a:schemeClr val="dk1"/>
              </a:buClr>
              <a:buSzPts val="2400"/>
              <a:buFont typeface="Arial"/>
              <a:buChar char="•"/>
            </a:pPr>
            <a:r>
              <a:rPr b="1" lang="en" sz="2400">
                <a:solidFill>
                  <a:schemeClr val="dk1"/>
                </a:solidFill>
                <a:latin typeface="Calibri"/>
                <a:ea typeface="Calibri"/>
                <a:cs typeface="Calibri"/>
                <a:sym typeface="Calibri"/>
              </a:rPr>
              <a:t>Physical barriers</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7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478" name="Google Shape;478;p74"/>
          <p:cNvSpPr txBox="1"/>
          <p:nvPr/>
        </p:nvSpPr>
        <p:spPr>
          <a:xfrm>
            <a:off x="821631" y="632221"/>
            <a:ext cx="77751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u="sng">
                <a:solidFill>
                  <a:schemeClr val="dk1"/>
                </a:solidFill>
                <a:latin typeface="Calibri"/>
                <a:ea typeface="Calibri"/>
                <a:cs typeface="Calibri"/>
                <a:sym typeface="Calibri"/>
              </a:rPr>
              <a:t>TLRs recognize </a:t>
            </a:r>
            <a:r>
              <a:rPr b="1" lang="en" sz="2100" u="sng">
                <a:solidFill>
                  <a:srgbClr val="FF0000"/>
                </a:solidFill>
                <a:latin typeface="Calibri"/>
                <a:ea typeface="Calibri"/>
                <a:cs typeface="Calibri"/>
                <a:sym typeface="Calibri"/>
              </a:rPr>
              <a:t>PAMP</a:t>
            </a:r>
            <a:r>
              <a:rPr lang="en" sz="2100" u="sng">
                <a:solidFill>
                  <a:srgbClr val="FF0000"/>
                </a:solidFill>
                <a:latin typeface="Calibri"/>
                <a:ea typeface="Calibri"/>
                <a:cs typeface="Calibri"/>
                <a:sym typeface="Calibri"/>
              </a:rPr>
              <a:t>s</a:t>
            </a:r>
            <a:r>
              <a:rPr lang="en" sz="2100">
                <a:solidFill>
                  <a:schemeClr val="dk1"/>
                </a:solidFill>
                <a:latin typeface="Calibri"/>
                <a:ea typeface="Calibri"/>
                <a:cs typeface="Calibri"/>
                <a:sym typeface="Calibri"/>
              </a:rPr>
              <a:t>…. </a:t>
            </a:r>
            <a:r>
              <a:rPr b="1" lang="en" sz="2100">
                <a:solidFill>
                  <a:srgbClr val="FF0000"/>
                </a:solidFill>
                <a:latin typeface="Calibri"/>
                <a:ea typeface="Calibri"/>
                <a:cs typeface="Calibri"/>
                <a:sym typeface="Calibri"/>
              </a:rPr>
              <a:t>P</a:t>
            </a:r>
            <a:r>
              <a:rPr lang="en" sz="2100">
                <a:solidFill>
                  <a:schemeClr val="dk1"/>
                </a:solidFill>
                <a:latin typeface="Calibri"/>
                <a:ea typeface="Calibri"/>
                <a:cs typeface="Calibri"/>
                <a:sym typeface="Calibri"/>
              </a:rPr>
              <a:t>athogen </a:t>
            </a:r>
            <a:r>
              <a:rPr b="1" lang="en" sz="2100">
                <a:solidFill>
                  <a:srgbClr val="FF0000"/>
                </a:solidFill>
                <a:latin typeface="Calibri"/>
                <a:ea typeface="Calibri"/>
                <a:cs typeface="Calibri"/>
                <a:sym typeface="Calibri"/>
              </a:rPr>
              <a:t>A</a:t>
            </a:r>
            <a:r>
              <a:rPr lang="en" sz="2100">
                <a:solidFill>
                  <a:schemeClr val="dk1"/>
                </a:solidFill>
                <a:latin typeface="Calibri"/>
                <a:ea typeface="Calibri"/>
                <a:cs typeface="Calibri"/>
                <a:sym typeface="Calibri"/>
              </a:rPr>
              <a:t>ssociated </a:t>
            </a:r>
            <a:r>
              <a:rPr b="1" lang="en" sz="2100">
                <a:solidFill>
                  <a:srgbClr val="FF0000"/>
                </a:solidFill>
                <a:latin typeface="Calibri"/>
                <a:ea typeface="Calibri"/>
                <a:cs typeface="Calibri"/>
                <a:sym typeface="Calibri"/>
              </a:rPr>
              <a:t>M</a:t>
            </a:r>
            <a:r>
              <a:rPr lang="en" sz="2100">
                <a:solidFill>
                  <a:schemeClr val="dk1"/>
                </a:solidFill>
                <a:latin typeface="Calibri"/>
                <a:ea typeface="Calibri"/>
                <a:cs typeface="Calibri"/>
                <a:sym typeface="Calibri"/>
              </a:rPr>
              <a:t>olecular </a:t>
            </a:r>
            <a:r>
              <a:rPr b="1" lang="en" sz="2100">
                <a:solidFill>
                  <a:srgbClr val="FF0000"/>
                </a:solidFill>
                <a:latin typeface="Calibri"/>
                <a:ea typeface="Calibri"/>
                <a:cs typeface="Calibri"/>
                <a:sym typeface="Calibri"/>
              </a:rPr>
              <a:t>P</a:t>
            </a:r>
            <a:r>
              <a:rPr lang="en" sz="2100">
                <a:solidFill>
                  <a:schemeClr val="dk1"/>
                </a:solidFill>
                <a:latin typeface="Calibri"/>
                <a:ea typeface="Calibri"/>
                <a:cs typeface="Calibri"/>
                <a:sym typeface="Calibri"/>
              </a:rPr>
              <a:t>atterns</a:t>
            </a:r>
            <a:endParaRPr sz="1100"/>
          </a:p>
        </p:txBody>
      </p:sp>
      <p:pic>
        <p:nvPicPr>
          <p:cNvPr descr="Peptidoglycan Images – Browse 318 Stock ..." id="479" name="Google Shape;479;p74"/>
          <p:cNvPicPr preferRelativeResize="0"/>
          <p:nvPr/>
        </p:nvPicPr>
        <p:blipFill rotWithShape="1">
          <a:blip r:embed="rId3">
            <a:alphaModFix/>
          </a:blip>
          <a:srcRect b="0" l="0" r="0" t="0"/>
          <a:stretch/>
        </p:blipFill>
        <p:spPr>
          <a:xfrm>
            <a:off x="1223008" y="1280712"/>
            <a:ext cx="2226169" cy="1481414"/>
          </a:xfrm>
          <a:prstGeom prst="rect">
            <a:avLst/>
          </a:prstGeom>
          <a:noFill/>
          <a:ln>
            <a:noFill/>
          </a:ln>
        </p:spPr>
      </p:pic>
      <p:pic>
        <p:nvPicPr>
          <p:cNvPr id="480" name="Google Shape;480;p74"/>
          <p:cNvPicPr preferRelativeResize="0"/>
          <p:nvPr/>
        </p:nvPicPr>
        <p:blipFill rotWithShape="1">
          <a:blip r:embed="rId4">
            <a:alphaModFix/>
          </a:blip>
          <a:srcRect b="0" l="0" r="0" t="0"/>
          <a:stretch/>
        </p:blipFill>
        <p:spPr>
          <a:xfrm>
            <a:off x="965358" y="3018202"/>
            <a:ext cx="2021177" cy="1668646"/>
          </a:xfrm>
          <a:prstGeom prst="rect">
            <a:avLst/>
          </a:prstGeom>
          <a:noFill/>
          <a:ln>
            <a:noFill/>
          </a:ln>
        </p:spPr>
      </p:pic>
      <p:grpSp>
        <p:nvGrpSpPr>
          <p:cNvPr id="481" name="Google Shape;481;p74"/>
          <p:cNvGrpSpPr/>
          <p:nvPr/>
        </p:nvGrpSpPr>
        <p:grpSpPr>
          <a:xfrm>
            <a:off x="4372640" y="1419721"/>
            <a:ext cx="4129626" cy="2950190"/>
            <a:chOff x="5830186" y="1892961"/>
            <a:chExt cx="5506168" cy="3933587"/>
          </a:xfrm>
        </p:grpSpPr>
        <p:pic>
          <p:nvPicPr>
            <p:cNvPr descr="What is Bacterial endotoxin | Wako LAL System" id="482" name="Google Shape;482;p74"/>
            <p:cNvPicPr preferRelativeResize="0"/>
            <p:nvPr/>
          </p:nvPicPr>
          <p:blipFill rotWithShape="1">
            <a:blip r:embed="rId5">
              <a:alphaModFix/>
            </a:blip>
            <a:srcRect b="0" l="0" r="0" t="11340"/>
            <a:stretch/>
          </p:blipFill>
          <p:spPr>
            <a:xfrm>
              <a:off x="5830186" y="1892961"/>
              <a:ext cx="5506168" cy="3554087"/>
            </a:xfrm>
            <a:prstGeom prst="rect">
              <a:avLst/>
            </a:prstGeom>
            <a:noFill/>
            <a:ln>
              <a:noFill/>
            </a:ln>
          </p:spPr>
        </p:pic>
        <p:sp>
          <p:nvSpPr>
            <p:cNvPr id="483" name="Google Shape;483;p74"/>
            <p:cNvSpPr txBox="1"/>
            <p:nvPr/>
          </p:nvSpPr>
          <p:spPr>
            <a:xfrm>
              <a:off x="7655442" y="5447048"/>
              <a:ext cx="2821200" cy="37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alibri"/>
                  <a:ea typeface="Calibri"/>
                  <a:cs typeface="Calibri"/>
                  <a:sym typeface="Calibri"/>
                </a:rPr>
                <a:t>LPS -  LipoPolySaccharide</a:t>
              </a:r>
              <a:endParaRPr sz="1400">
                <a:solidFill>
                  <a:schemeClr val="dk1"/>
                </a:solidFill>
                <a:latin typeface="Calibri"/>
                <a:ea typeface="Calibri"/>
                <a:cs typeface="Calibri"/>
                <a:sym typeface="Calibri"/>
              </a:endParaRPr>
            </a:p>
          </p:txBody>
        </p:sp>
      </p:grpSp>
      <p:pic>
        <p:nvPicPr>
          <p:cNvPr id="484" name="Google Shape;484;p74"/>
          <p:cNvPicPr preferRelativeResize="0"/>
          <p:nvPr/>
        </p:nvPicPr>
        <p:blipFill rotWithShape="1">
          <a:blip r:embed="rId6">
            <a:alphaModFix/>
          </a:blip>
          <a:srcRect b="16690" l="11693" r="18872" t="13595"/>
          <a:stretch/>
        </p:blipFill>
        <p:spPr>
          <a:xfrm rot="5400000">
            <a:off x="3895017" y="2823187"/>
            <a:ext cx="2185619" cy="164592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5"/>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491" name="Google Shape;491;p75"/>
          <p:cNvSpPr txBox="1"/>
          <p:nvPr/>
        </p:nvSpPr>
        <p:spPr>
          <a:xfrm>
            <a:off x="408726" y="3383389"/>
            <a:ext cx="7930500" cy="145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a:solidFill>
                  <a:srgbClr val="202122"/>
                </a:solidFill>
                <a:highlight>
                  <a:srgbClr val="FFFFFF"/>
                </a:highlight>
                <a:latin typeface="Arial"/>
                <a:ea typeface="Arial"/>
                <a:cs typeface="Arial"/>
                <a:sym typeface="Arial"/>
              </a:rPr>
              <a:t>TLR3, TLR7, TLR8 and TLR9 recognize </a:t>
            </a:r>
            <a:r>
              <a:rPr b="0" i="0" lang="en" sz="1800" u="sng" strike="noStrike">
                <a:solidFill>
                  <a:schemeClr val="dk1"/>
                </a:solidFill>
                <a:highlight>
                  <a:srgbClr val="FFFFFF"/>
                </a:highlight>
                <a:latin typeface="Arial"/>
                <a:ea typeface="Arial"/>
                <a:cs typeface="Arial"/>
                <a:sym typeface="Arial"/>
                <a:hlinkClick r:id="rId3">
                  <a:extLst>
                    <a:ext uri="{A12FA001-AC4F-418D-AE19-62706E023703}">
                      <ahyp:hlinkClr val="tx"/>
                    </a:ext>
                  </a:extLst>
                </a:hlinkClick>
              </a:rPr>
              <a:t>nucleic acid</a:t>
            </a:r>
            <a:r>
              <a:rPr b="0" i="0" lang="en" sz="1800">
                <a:solidFill>
                  <a:srgbClr val="202122"/>
                </a:solidFill>
                <a:highlight>
                  <a:srgbClr val="FFFFFF"/>
                </a:highlight>
                <a:latin typeface="Arial"/>
                <a:ea typeface="Arial"/>
                <a:cs typeface="Arial"/>
                <a:sym typeface="Arial"/>
              </a:rPr>
              <a:t> derived from viruses as well as endogenous nucleic acids in context of pathogenic events. </a:t>
            </a:r>
            <a:endParaRPr sz="1100"/>
          </a:p>
          <a:p>
            <a:pPr indent="0" lvl="0" marL="0" marR="0" rtl="0" algn="l">
              <a:spcBef>
                <a:spcPts val="0"/>
              </a:spcBef>
              <a:spcAft>
                <a:spcPts val="0"/>
              </a:spcAft>
              <a:buNone/>
            </a:pPr>
            <a:r>
              <a:t/>
            </a:r>
            <a:endParaRPr sz="1800">
              <a:solidFill>
                <a:srgbClr val="202122"/>
              </a:solidFill>
              <a:highlight>
                <a:srgbClr val="FFFFFF"/>
              </a:highlight>
              <a:latin typeface="Arial"/>
              <a:ea typeface="Arial"/>
              <a:cs typeface="Arial"/>
              <a:sym typeface="Arial"/>
            </a:endParaRPr>
          </a:p>
          <a:p>
            <a:pPr indent="0" lvl="0" marL="0" marR="0" rtl="0" algn="l">
              <a:spcBef>
                <a:spcPts val="0"/>
              </a:spcBef>
              <a:spcAft>
                <a:spcPts val="0"/>
              </a:spcAft>
              <a:buNone/>
            </a:pPr>
            <a:r>
              <a:rPr b="0" i="0" lang="en" sz="1800">
                <a:solidFill>
                  <a:srgbClr val="202122"/>
                </a:solidFill>
                <a:highlight>
                  <a:srgbClr val="FFFFFF"/>
                </a:highlight>
                <a:latin typeface="Arial"/>
                <a:ea typeface="Arial"/>
                <a:cs typeface="Arial"/>
                <a:sym typeface="Arial"/>
              </a:rPr>
              <a:t>Activation of these receptor leads to production of  inflammatory </a:t>
            </a:r>
            <a:r>
              <a:rPr b="0" i="0" lang="en" sz="1800" u="sng" strike="noStrike">
                <a:solidFill>
                  <a:schemeClr val="dk1"/>
                </a:solidFill>
                <a:highlight>
                  <a:srgbClr val="FFFFFF"/>
                </a:highlight>
                <a:latin typeface="Arial"/>
                <a:ea typeface="Arial"/>
                <a:cs typeface="Arial"/>
                <a:sym typeface="Arial"/>
                <a:hlinkClick r:id="rId4">
                  <a:extLst>
                    <a:ext uri="{A12FA001-AC4F-418D-AE19-62706E023703}">
                      <ahyp:hlinkClr val="tx"/>
                    </a:ext>
                  </a:extLst>
                </a:hlinkClick>
              </a:rPr>
              <a:t>cytokines</a:t>
            </a:r>
            <a:r>
              <a:rPr b="0" i="0" lang="en" sz="1800">
                <a:solidFill>
                  <a:srgbClr val="202122"/>
                </a:solidFill>
                <a:highlight>
                  <a:srgbClr val="FFFFFF"/>
                </a:highlight>
                <a:latin typeface="Arial"/>
                <a:ea typeface="Arial"/>
                <a:cs typeface="Arial"/>
                <a:sym typeface="Arial"/>
              </a:rPr>
              <a:t> as well as type I interferons to help fight viral infection.</a:t>
            </a:r>
            <a:endParaRPr sz="1800">
              <a:solidFill>
                <a:schemeClr val="dk1"/>
              </a:solidFill>
              <a:latin typeface="Calibri"/>
              <a:ea typeface="Calibri"/>
              <a:cs typeface="Calibri"/>
              <a:sym typeface="Calibri"/>
            </a:endParaRPr>
          </a:p>
        </p:txBody>
      </p:sp>
      <p:pic>
        <p:nvPicPr>
          <p:cNvPr id="492" name="Google Shape;492;p75"/>
          <p:cNvPicPr preferRelativeResize="0"/>
          <p:nvPr/>
        </p:nvPicPr>
        <p:blipFill rotWithShape="1">
          <a:blip r:embed="rId5">
            <a:alphaModFix/>
          </a:blip>
          <a:srcRect b="29402" l="-320" r="320" t="14679"/>
          <a:stretch/>
        </p:blipFill>
        <p:spPr>
          <a:xfrm>
            <a:off x="1780954" y="1446526"/>
            <a:ext cx="4266315" cy="1590406"/>
          </a:xfrm>
          <a:prstGeom prst="rect">
            <a:avLst/>
          </a:prstGeom>
          <a:noFill/>
          <a:ln>
            <a:noFill/>
          </a:ln>
        </p:spPr>
      </p:pic>
      <p:sp>
        <p:nvSpPr>
          <p:cNvPr id="493" name="Google Shape;493;p75"/>
          <p:cNvSpPr txBox="1"/>
          <p:nvPr/>
        </p:nvSpPr>
        <p:spPr>
          <a:xfrm>
            <a:off x="784150" y="458612"/>
            <a:ext cx="7179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Another important PAMP… is </a:t>
            </a:r>
            <a:r>
              <a:rPr b="1" lang="en" sz="2400">
                <a:solidFill>
                  <a:srgbClr val="FF0000"/>
                </a:solidFill>
                <a:latin typeface="Calibri"/>
                <a:ea typeface="Calibri"/>
                <a:cs typeface="Calibri"/>
                <a:sym typeface="Calibri"/>
              </a:rPr>
              <a:t>RNA</a:t>
            </a:r>
            <a:r>
              <a:rPr b="1" lang="en" sz="2400">
                <a:solidFill>
                  <a:schemeClr val="dk1"/>
                </a:solidFill>
                <a:latin typeface="Calibri"/>
                <a:ea typeface="Calibri"/>
                <a:cs typeface="Calibri"/>
                <a:sym typeface="Calibri"/>
              </a:rPr>
              <a:t> and </a:t>
            </a:r>
            <a:r>
              <a:rPr b="1" lang="en" sz="2400">
                <a:solidFill>
                  <a:srgbClr val="FF0000"/>
                </a:solidFill>
                <a:latin typeface="Calibri"/>
                <a:ea typeface="Calibri"/>
                <a:cs typeface="Calibri"/>
                <a:sym typeface="Calibri"/>
              </a:rPr>
              <a:t>DNA</a:t>
            </a:r>
            <a:endParaRPr sz="11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76"/>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500" name="Google Shape;500;p76"/>
          <p:cNvPicPr preferRelativeResize="0"/>
          <p:nvPr/>
        </p:nvPicPr>
        <p:blipFill rotWithShape="1">
          <a:blip r:embed="rId3">
            <a:alphaModFix/>
          </a:blip>
          <a:srcRect b="24900" l="27306" r="40892" t="29546"/>
          <a:stretch/>
        </p:blipFill>
        <p:spPr>
          <a:xfrm>
            <a:off x="3631649" y="109251"/>
            <a:ext cx="4925765" cy="4703822"/>
          </a:xfrm>
          <a:prstGeom prst="rect">
            <a:avLst/>
          </a:prstGeom>
          <a:noFill/>
          <a:ln>
            <a:noFill/>
          </a:ln>
        </p:spPr>
      </p:pic>
      <p:sp>
        <p:nvSpPr>
          <p:cNvPr id="501" name="Google Shape;501;p76"/>
          <p:cNvSpPr txBox="1"/>
          <p:nvPr/>
        </p:nvSpPr>
        <p:spPr>
          <a:xfrm flipH="1">
            <a:off x="218075" y="1143943"/>
            <a:ext cx="3184800" cy="2378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500" u="none" strike="noStrike">
                <a:solidFill>
                  <a:srgbClr val="0043B6"/>
                </a:solidFill>
                <a:latin typeface="Arial"/>
                <a:ea typeface="Arial"/>
                <a:cs typeface="Arial"/>
                <a:sym typeface="Arial"/>
              </a:rPr>
              <a:t>Highlights</a:t>
            </a:r>
            <a:r>
              <a:rPr b="0" i="0" lang="en" sz="1500" u="none" strike="noStrike">
                <a:solidFill>
                  <a:srgbClr val="0043B6"/>
                </a:solidFill>
                <a:latin typeface="Arial"/>
                <a:ea typeface="Arial"/>
                <a:cs typeface="Arial"/>
                <a:sym typeface="Arial"/>
              </a:rPr>
              <a:t> </a:t>
            </a:r>
            <a:endParaRPr sz="1100"/>
          </a:p>
          <a:p>
            <a:pPr indent="0" lvl="0" marL="0" marR="0" rtl="0" algn="l">
              <a:spcBef>
                <a:spcPts val="0"/>
              </a:spcBef>
              <a:spcAft>
                <a:spcPts val="0"/>
              </a:spcAft>
              <a:buNone/>
            </a:pPr>
            <a:r>
              <a:t/>
            </a:r>
            <a:endParaRPr b="0" i="0" sz="1500" u="none" strike="noStrike">
              <a:solidFill>
                <a:srgbClr val="0043B6"/>
              </a:solidFill>
              <a:latin typeface="Arial"/>
              <a:ea typeface="Arial"/>
              <a:cs typeface="Arial"/>
              <a:sym typeface="Arial"/>
            </a:endParaRPr>
          </a:p>
          <a:p>
            <a:pPr indent="-247650" lvl="0" marL="254000" marR="0" rtl="0" algn="l">
              <a:spcBef>
                <a:spcPts val="0"/>
              </a:spcBef>
              <a:spcAft>
                <a:spcPts val="0"/>
              </a:spcAft>
              <a:buClr>
                <a:srgbClr val="000000"/>
              </a:buClr>
              <a:buSzPts val="1500"/>
              <a:buFont typeface="Arial"/>
              <a:buChar char="•"/>
            </a:pPr>
            <a:r>
              <a:rPr b="0" i="0" lang="en" sz="1500" u="none" strike="noStrike">
                <a:solidFill>
                  <a:srgbClr val="000000"/>
                </a:solidFill>
                <a:latin typeface="Arial"/>
                <a:ea typeface="Arial"/>
                <a:cs typeface="Arial"/>
                <a:sym typeface="Arial"/>
              </a:rPr>
              <a:t>Determined three crystal structures of activated forms of TLR7</a:t>
            </a:r>
            <a:endParaRPr sz="1100"/>
          </a:p>
          <a:p>
            <a:pPr indent="-247650" lvl="0" marL="254000" marR="0" rtl="0" algn="l">
              <a:spcBef>
                <a:spcPts val="0"/>
              </a:spcBef>
              <a:spcAft>
                <a:spcPts val="0"/>
              </a:spcAft>
              <a:buClr>
                <a:srgbClr val="000000"/>
              </a:buClr>
              <a:buSzPts val="1500"/>
              <a:buFont typeface="Arial"/>
              <a:buChar char="•"/>
            </a:pPr>
            <a:r>
              <a:rPr b="0" i="0" lang="en" sz="1500" u="none" strike="noStrike">
                <a:solidFill>
                  <a:srgbClr val="000000"/>
                </a:solidFill>
                <a:latin typeface="Arial"/>
                <a:ea typeface="Arial"/>
                <a:cs typeface="Arial"/>
                <a:sym typeface="Arial"/>
              </a:rPr>
              <a:t>TLR7 is a dual sensor for guanosine and uridine-containing ssRNA</a:t>
            </a:r>
            <a:endParaRPr b="0" i="0" sz="1500" u="none" strike="noStrike">
              <a:solidFill>
                <a:srgbClr val="000000"/>
              </a:solidFill>
              <a:latin typeface="Arial"/>
              <a:ea typeface="Arial"/>
              <a:cs typeface="Arial"/>
              <a:sym typeface="Arial"/>
            </a:endParaRPr>
          </a:p>
          <a:p>
            <a:pPr indent="-247650" lvl="0" marL="254000" marR="0" rtl="0" algn="l">
              <a:spcBef>
                <a:spcPts val="0"/>
              </a:spcBef>
              <a:spcAft>
                <a:spcPts val="0"/>
              </a:spcAft>
              <a:buClr>
                <a:srgbClr val="000000"/>
              </a:buClr>
              <a:buSzPts val="1500"/>
              <a:buFont typeface="Arial"/>
              <a:buChar char="•"/>
            </a:pPr>
            <a:r>
              <a:rPr b="0" i="0" lang="en" sz="1500" u="none" strike="noStrike">
                <a:solidFill>
                  <a:srgbClr val="000000"/>
                </a:solidFill>
                <a:latin typeface="Arial"/>
                <a:ea typeface="Arial"/>
                <a:cs typeface="Arial"/>
                <a:sym typeface="Arial"/>
              </a:rPr>
              <a:t>TLR7 is synergistically activated by guanosine and ssRNA</a:t>
            </a:r>
            <a:endParaRPr sz="1500">
              <a:solidFill>
                <a:schemeClr val="dk1"/>
              </a:solidFill>
              <a:latin typeface="Calibri"/>
              <a:ea typeface="Calibri"/>
              <a:cs typeface="Calibri"/>
              <a:sym typeface="Calibri"/>
            </a:endParaRPr>
          </a:p>
        </p:txBody>
      </p:sp>
      <p:sp>
        <p:nvSpPr>
          <p:cNvPr id="502" name="Google Shape;502;p76"/>
          <p:cNvSpPr txBox="1"/>
          <p:nvPr/>
        </p:nvSpPr>
        <p:spPr>
          <a:xfrm>
            <a:off x="345558" y="4189676"/>
            <a:ext cx="45720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200" u="none" strike="noStrike">
                <a:solidFill>
                  <a:srgbClr val="000000"/>
                </a:solidFill>
                <a:latin typeface="Arial"/>
                <a:ea typeface="Arial"/>
                <a:cs typeface="Arial"/>
                <a:sym typeface="Arial"/>
              </a:rPr>
              <a:t>Zhang et al., 2016, Immunity 45, 737–748</a:t>
            </a:r>
            <a:endParaRPr sz="1100"/>
          </a:p>
          <a:p>
            <a:pPr indent="0" lvl="0" marL="0" marR="0" rtl="0" algn="l">
              <a:spcBef>
                <a:spcPts val="0"/>
              </a:spcBef>
              <a:spcAft>
                <a:spcPts val="0"/>
              </a:spcAft>
              <a:buNone/>
            </a:pPr>
            <a:r>
              <a:rPr b="0" i="0" lang="en" sz="1200" u="none" strike="noStrike">
                <a:solidFill>
                  <a:srgbClr val="000000"/>
                </a:solidFill>
                <a:latin typeface="Arial"/>
                <a:ea typeface="Arial"/>
                <a:cs typeface="Arial"/>
                <a:sym typeface="Arial"/>
              </a:rPr>
              <a:t>October 18, 2016 ª 2016 Elsevier Inc.</a:t>
            </a:r>
            <a:endParaRPr sz="1100"/>
          </a:p>
          <a:p>
            <a:pPr indent="0" lvl="0" marL="0" marR="0" rtl="0" algn="l">
              <a:spcBef>
                <a:spcPts val="0"/>
              </a:spcBef>
              <a:spcAft>
                <a:spcPts val="0"/>
              </a:spcAft>
              <a:buNone/>
            </a:pPr>
            <a:r>
              <a:rPr b="0" i="0" lang="en" sz="1200" u="none" strike="noStrike">
                <a:solidFill>
                  <a:srgbClr val="2197D2"/>
                </a:solidFill>
                <a:latin typeface="Arial"/>
                <a:ea typeface="Arial"/>
                <a:cs typeface="Arial"/>
                <a:sym typeface="Arial"/>
              </a:rPr>
              <a:t>http://dx.doi.org/10.1016/j.immuni.2016.09.011</a:t>
            </a:r>
            <a:endParaRPr sz="1200">
              <a:solidFill>
                <a:schemeClr val="dk1"/>
              </a:solidFill>
              <a:latin typeface="Calibri"/>
              <a:ea typeface="Calibri"/>
              <a:cs typeface="Calibri"/>
              <a:sym typeface="Calibri"/>
            </a:endParaRPr>
          </a:p>
        </p:txBody>
      </p:sp>
      <p:sp>
        <p:nvSpPr>
          <p:cNvPr id="503" name="Google Shape;503;p76"/>
          <p:cNvSpPr txBox="1"/>
          <p:nvPr/>
        </p:nvSpPr>
        <p:spPr>
          <a:xfrm>
            <a:off x="481835" y="234946"/>
            <a:ext cx="20067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600">
                <a:solidFill>
                  <a:srgbClr val="FF0000"/>
                </a:solidFill>
                <a:latin typeface="Calibri"/>
                <a:ea typeface="Calibri"/>
                <a:cs typeface="Calibri"/>
                <a:sym typeface="Calibri"/>
              </a:rPr>
              <a:t>TLR7</a:t>
            </a:r>
            <a:endParaRPr sz="1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pic>
        <p:nvPicPr>
          <p:cNvPr id="509" name="Google Shape;509;p77"/>
          <p:cNvPicPr preferRelativeResize="0"/>
          <p:nvPr/>
        </p:nvPicPr>
        <p:blipFill rotWithShape="1">
          <a:blip r:embed="rId3">
            <a:alphaModFix/>
          </a:blip>
          <a:srcRect b="74733" l="27303" r="20711" t="9899"/>
          <a:stretch/>
        </p:blipFill>
        <p:spPr>
          <a:xfrm>
            <a:off x="429244" y="490679"/>
            <a:ext cx="7531797" cy="1484329"/>
          </a:xfrm>
          <a:prstGeom prst="rect">
            <a:avLst/>
          </a:prstGeom>
          <a:noFill/>
          <a:ln>
            <a:noFill/>
          </a:ln>
        </p:spPr>
      </p:pic>
      <p:sp>
        <p:nvSpPr>
          <p:cNvPr id="510" name="Google Shape;510;p7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511" name="Google Shape;511;p77"/>
          <p:cNvSpPr txBox="1"/>
          <p:nvPr/>
        </p:nvSpPr>
        <p:spPr>
          <a:xfrm>
            <a:off x="588571" y="2509188"/>
            <a:ext cx="5397900" cy="1731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u="none" strike="noStrike">
                <a:solidFill>
                  <a:schemeClr val="dk1"/>
                </a:solidFill>
                <a:latin typeface="Calibri"/>
                <a:ea typeface="Calibri"/>
                <a:cs typeface="Calibri"/>
                <a:sym typeface="Calibri"/>
              </a:rPr>
              <a:t>TLR7 is a ssRNA sensor that also responds to guanosine and chemical ligands, but how these ligands activate TLR7 remains largely unknown. Zhang et al. determined the tertiary structure of TLR7 in its activated form induced by guanosine and ssRNA and reveal the ligand specificity and activation mechanism of TLR7.</a:t>
            </a:r>
            <a:endParaRPr sz="1800">
              <a:solidFill>
                <a:schemeClr val="dk1"/>
              </a:solidFill>
              <a:latin typeface="Calibri"/>
              <a:ea typeface="Calibri"/>
              <a:cs typeface="Calibri"/>
              <a:sym typeface="Calibri"/>
            </a:endParaRPr>
          </a:p>
        </p:txBody>
      </p:sp>
      <p:pic>
        <p:nvPicPr>
          <p:cNvPr id="512" name="Google Shape;512;p77"/>
          <p:cNvPicPr preferRelativeResize="0"/>
          <p:nvPr/>
        </p:nvPicPr>
        <p:blipFill rotWithShape="1">
          <a:blip r:embed="rId4">
            <a:alphaModFix/>
          </a:blip>
          <a:srcRect b="0" l="0" r="0" t="0"/>
          <a:stretch/>
        </p:blipFill>
        <p:spPr>
          <a:xfrm>
            <a:off x="6164550" y="2509188"/>
            <a:ext cx="2317253" cy="2215342"/>
          </a:xfrm>
          <a:prstGeom prst="rect">
            <a:avLst/>
          </a:prstGeom>
          <a:noFill/>
          <a:ln>
            <a:noFill/>
          </a:ln>
        </p:spPr>
      </p:pic>
      <p:sp>
        <p:nvSpPr>
          <p:cNvPr id="513" name="Google Shape;513;p77"/>
          <p:cNvSpPr txBox="1"/>
          <p:nvPr/>
        </p:nvSpPr>
        <p:spPr>
          <a:xfrm>
            <a:off x="588571" y="2042356"/>
            <a:ext cx="76284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400" u="none" strike="noStrike">
                <a:solidFill>
                  <a:schemeClr val="dk1"/>
                </a:solidFill>
                <a:latin typeface="Arial"/>
                <a:ea typeface="Arial"/>
                <a:cs typeface="Arial"/>
                <a:sym typeface="Arial"/>
              </a:rPr>
              <a:t>Zhikuan Zhang, Umeharu Ohto, Takuma Shibata, ..., Susumu Uchiyama, Kensuke Miyake, Toshiyuki Shimizu</a:t>
            </a:r>
            <a:endParaRPr sz="1400">
              <a:solidFill>
                <a:schemeClr val="dk1"/>
              </a:solidFill>
              <a:latin typeface="Calibri"/>
              <a:ea typeface="Calibri"/>
              <a:cs typeface="Calibri"/>
              <a:sym typeface="Calibri"/>
            </a:endParaRPr>
          </a:p>
        </p:txBody>
      </p:sp>
      <p:sp>
        <p:nvSpPr>
          <p:cNvPr id="514" name="Google Shape;514;p77"/>
          <p:cNvSpPr txBox="1"/>
          <p:nvPr/>
        </p:nvSpPr>
        <p:spPr>
          <a:xfrm>
            <a:off x="2313863" y="4375126"/>
            <a:ext cx="35616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200" u="none" strike="noStrike">
                <a:solidFill>
                  <a:srgbClr val="000000"/>
                </a:solidFill>
                <a:latin typeface="Arial"/>
                <a:ea typeface="Arial"/>
                <a:cs typeface="Arial"/>
                <a:sym typeface="Arial"/>
              </a:rPr>
              <a:t>Zhang et al., 2016, Immunity 45, 737–748</a:t>
            </a:r>
            <a:endParaRPr sz="1100"/>
          </a:p>
          <a:p>
            <a:pPr indent="0" lvl="0" marL="0" marR="0" rtl="0" algn="l">
              <a:spcBef>
                <a:spcPts val="0"/>
              </a:spcBef>
              <a:spcAft>
                <a:spcPts val="0"/>
              </a:spcAft>
              <a:buNone/>
            </a:pPr>
            <a:r>
              <a:rPr b="0" i="0" lang="en" sz="1200" u="none" strike="noStrike">
                <a:solidFill>
                  <a:srgbClr val="000000"/>
                </a:solidFill>
                <a:latin typeface="Arial"/>
                <a:ea typeface="Arial"/>
                <a:cs typeface="Arial"/>
                <a:sym typeface="Arial"/>
              </a:rPr>
              <a:t>October 18, 2016 ª 2016 Elsevier Inc.</a:t>
            </a:r>
            <a:endParaRPr sz="1100"/>
          </a:p>
          <a:p>
            <a:pPr indent="0" lvl="0" marL="0" marR="0" rtl="0" algn="l">
              <a:spcBef>
                <a:spcPts val="0"/>
              </a:spcBef>
              <a:spcAft>
                <a:spcPts val="0"/>
              </a:spcAft>
              <a:buNone/>
            </a:pPr>
            <a:r>
              <a:rPr b="0" i="0" lang="en" sz="1200" u="none" strike="noStrike">
                <a:solidFill>
                  <a:srgbClr val="2197D2"/>
                </a:solidFill>
                <a:latin typeface="Arial"/>
                <a:ea typeface="Arial"/>
                <a:cs typeface="Arial"/>
                <a:sym typeface="Arial"/>
              </a:rPr>
              <a:t>http://dx.doi.org/10.1016/j.immuni.2016.09.011</a:t>
            </a:r>
            <a:endParaRPr sz="12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7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grpSp>
        <p:nvGrpSpPr>
          <p:cNvPr id="520" name="Google Shape;520;p78"/>
          <p:cNvGrpSpPr/>
          <p:nvPr/>
        </p:nvGrpSpPr>
        <p:grpSpPr>
          <a:xfrm>
            <a:off x="1658275" y="460176"/>
            <a:ext cx="6187603" cy="4538197"/>
            <a:chOff x="2287233" y="719984"/>
            <a:chExt cx="8250137" cy="6050929"/>
          </a:xfrm>
        </p:grpSpPr>
        <p:pic>
          <p:nvPicPr>
            <p:cNvPr id="521" name="Google Shape;521;p78"/>
            <p:cNvPicPr preferRelativeResize="0"/>
            <p:nvPr/>
          </p:nvPicPr>
          <p:blipFill rotWithShape="1">
            <a:blip r:embed="rId3">
              <a:alphaModFix/>
            </a:blip>
            <a:srcRect b="10983" l="12496" r="31293" t="27174"/>
            <a:stretch/>
          </p:blipFill>
          <p:spPr>
            <a:xfrm>
              <a:off x="2287233" y="719984"/>
              <a:ext cx="8250137" cy="6050929"/>
            </a:xfrm>
            <a:prstGeom prst="rect">
              <a:avLst/>
            </a:prstGeom>
            <a:noFill/>
            <a:ln>
              <a:noFill/>
            </a:ln>
          </p:spPr>
        </p:pic>
        <p:cxnSp>
          <p:nvCxnSpPr>
            <p:cNvPr id="522" name="Google Shape;522;p78"/>
            <p:cNvCxnSpPr/>
            <p:nvPr/>
          </p:nvCxnSpPr>
          <p:spPr>
            <a:xfrm>
              <a:off x="4384392" y="2108066"/>
              <a:ext cx="1881000" cy="0"/>
            </a:xfrm>
            <a:prstGeom prst="straightConnector1">
              <a:avLst/>
            </a:prstGeom>
            <a:noFill/>
            <a:ln cap="flat" cmpd="sng" w="28575">
              <a:solidFill>
                <a:srgbClr val="FF0000"/>
              </a:solidFill>
              <a:prstDash val="solid"/>
              <a:miter lim="8000"/>
              <a:headEnd len="sm" w="sm" type="none"/>
              <a:tailEnd len="sm" w="sm" type="none"/>
            </a:ln>
          </p:spPr>
        </p:cxn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Tuesday’s Joy</a:t>
            </a:r>
            <a:endParaRPr/>
          </a:p>
        </p:txBody>
      </p:sp>
      <p:sp>
        <p:nvSpPr>
          <p:cNvPr id="218" name="Google Shape;218;p43"/>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pic>
        <p:nvPicPr>
          <p:cNvPr id="219" name="Google Shape;219;p43" title="wordcloud.jpg"/>
          <p:cNvPicPr preferRelativeResize="0"/>
          <p:nvPr/>
        </p:nvPicPr>
        <p:blipFill>
          <a:blip r:embed="rId3">
            <a:alphaModFix/>
          </a:blip>
          <a:stretch>
            <a:fillRect/>
          </a:stretch>
        </p:blipFill>
        <p:spPr>
          <a:xfrm>
            <a:off x="2256763" y="1065300"/>
            <a:ext cx="3932324" cy="393232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79"/>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528" name="Google Shape;528;p79"/>
          <p:cNvPicPr preferRelativeResize="0"/>
          <p:nvPr/>
        </p:nvPicPr>
        <p:blipFill rotWithShape="1">
          <a:blip r:embed="rId3">
            <a:alphaModFix/>
          </a:blip>
          <a:srcRect b="29903" l="13770" r="8433" t="10541"/>
          <a:stretch/>
        </p:blipFill>
        <p:spPr>
          <a:xfrm>
            <a:off x="498128" y="724988"/>
            <a:ext cx="7666157" cy="391232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80"/>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534" name="Google Shape;534;p80"/>
          <p:cNvPicPr preferRelativeResize="0"/>
          <p:nvPr/>
        </p:nvPicPr>
        <p:blipFill rotWithShape="1">
          <a:blip r:embed="rId3">
            <a:alphaModFix/>
          </a:blip>
          <a:srcRect b="5256" l="1519" r="9123" t="29290"/>
          <a:stretch/>
        </p:blipFill>
        <p:spPr>
          <a:xfrm>
            <a:off x="233795" y="829778"/>
            <a:ext cx="8085986" cy="3948545"/>
          </a:xfrm>
          <a:prstGeom prst="rect">
            <a:avLst/>
          </a:prstGeom>
          <a:noFill/>
          <a:ln>
            <a:noFill/>
          </a:ln>
        </p:spPr>
      </p:pic>
      <p:sp>
        <p:nvSpPr>
          <p:cNvPr id="535" name="Google Shape;535;p80"/>
          <p:cNvSpPr txBox="1"/>
          <p:nvPr/>
        </p:nvSpPr>
        <p:spPr>
          <a:xfrm>
            <a:off x="4042064" y="4015849"/>
            <a:ext cx="3039300" cy="209400"/>
          </a:xfrm>
          <a:prstGeom prst="rect">
            <a:avLst/>
          </a:prstGeom>
          <a:noFill/>
          <a:ln>
            <a:noFill/>
          </a:ln>
        </p:spPr>
        <p:txBody>
          <a:bodyPr anchorCtr="0" anchor="t" bIns="34275" lIns="68575" spcFirstLastPara="1" rIns="68575" wrap="square" tIns="34275">
            <a:noAutofit/>
          </a:bodyPr>
          <a:lstStyle/>
          <a:p>
            <a:pPr indent="0" lvl="0" marL="0" marR="0" rtl="0" algn="l">
              <a:lnSpc>
                <a:spcPct val="115000"/>
              </a:lnSpc>
              <a:spcBef>
                <a:spcPts val="0"/>
              </a:spcBef>
              <a:spcAft>
                <a:spcPts val="0"/>
              </a:spcAft>
              <a:buClr>
                <a:srgbClr val="FF0000"/>
              </a:buClr>
              <a:buSzPts val="1400"/>
              <a:buFont typeface="Arial"/>
              <a:buNone/>
            </a:pPr>
            <a:r>
              <a:rPr lang="en" sz="1400">
                <a:solidFill>
                  <a:srgbClr val="FF0000"/>
                </a:solidFill>
                <a:latin typeface="Arial"/>
                <a:ea typeface="Arial"/>
                <a:cs typeface="Arial"/>
                <a:sym typeface="Arial"/>
              </a:rPr>
              <a:t>Actual  Frequency       =  5  (1%)</a:t>
            </a:r>
            <a:endParaRPr sz="1200">
              <a:solidFill>
                <a:schemeClr val="dk1"/>
              </a:solidFill>
              <a:latin typeface="Arial"/>
              <a:ea typeface="Arial"/>
              <a:cs typeface="Arial"/>
              <a:sym typeface="Arial"/>
            </a:endParaRPr>
          </a:p>
        </p:txBody>
      </p:sp>
      <p:sp>
        <p:nvSpPr>
          <p:cNvPr id="536" name="Google Shape;536;p80"/>
          <p:cNvSpPr txBox="1"/>
          <p:nvPr/>
        </p:nvSpPr>
        <p:spPr>
          <a:xfrm>
            <a:off x="4000500" y="3722934"/>
            <a:ext cx="2753700" cy="209400"/>
          </a:xfrm>
          <a:prstGeom prst="rect">
            <a:avLst/>
          </a:prstGeom>
          <a:noFill/>
          <a:ln>
            <a:noFill/>
          </a:ln>
        </p:spPr>
        <p:txBody>
          <a:bodyPr anchorCtr="0" anchor="t" bIns="34275" lIns="68575" spcFirstLastPara="1" rIns="68575" wrap="square" tIns="34275">
            <a:noAutofit/>
          </a:bodyPr>
          <a:lstStyle/>
          <a:p>
            <a:pPr indent="0" lvl="0" marL="0" marR="0" rtl="0" algn="l">
              <a:lnSpc>
                <a:spcPct val="115000"/>
              </a:lnSpc>
              <a:spcBef>
                <a:spcPts val="0"/>
              </a:spcBef>
              <a:spcAft>
                <a:spcPts val="0"/>
              </a:spcAft>
              <a:buClr>
                <a:srgbClr val="FF0000"/>
              </a:buClr>
              <a:buSzPts val="1400"/>
              <a:buFont typeface="Arial"/>
              <a:buNone/>
            </a:pPr>
            <a:r>
              <a:rPr lang="en" sz="1400">
                <a:solidFill>
                  <a:srgbClr val="FF0000"/>
                </a:solidFill>
                <a:latin typeface="Arial"/>
                <a:ea typeface="Arial"/>
                <a:cs typeface="Arial"/>
                <a:sym typeface="Arial"/>
              </a:rPr>
              <a:t>Predicted Frequency = 17 (5%)</a:t>
            </a:r>
            <a:endParaRPr sz="1200">
              <a:solidFill>
                <a:schemeClr val="dk1"/>
              </a:solidFill>
              <a:latin typeface="Arial"/>
              <a:ea typeface="Arial"/>
              <a:cs typeface="Arial"/>
              <a:sym typeface="Arial"/>
            </a:endParaRPr>
          </a:p>
        </p:txBody>
      </p:sp>
      <p:sp>
        <p:nvSpPr>
          <p:cNvPr id="537" name="Google Shape;537;p80"/>
          <p:cNvSpPr txBox="1"/>
          <p:nvPr/>
        </p:nvSpPr>
        <p:spPr>
          <a:xfrm>
            <a:off x="550718" y="268723"/>
            <a:ext cx="64527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How many </a:t>
            </a:r>
            <a:r>
              <a:rPr lang="en" sz="1800">
                <a:solidFill>
                  <a:srgbClr val="FF0000"/>
                </a:solidFill>
                <a:latin typeface="Calibri"/>
                <a:ea typeface="Calibri"/>
                <a:cs typeface="Calibri"/>
                <a:sym typeface="Calibri"/>
              </a:rPr>
              <a:t>Methionines (M)</a:t>
            </a:r>
            <a:r>
              <a:rPr lang="en" sz="1800">
                <a:solidFill>
                  <a:schemeClr val="dk1"/>
                </a:solidFill>
                <a:latin typeface="Calibri"/>
                <a:ea typeface="Calibri"/>
                <a:cs typeface="Calibri"/>
                <a:sym typeface="Calibri"/>
              </a:rPr>
              <a:t> are there in this sequence?</a:t>
            </a:r>
            <a:endParaRPr sz="11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81"/>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543" name="Google Shape;543;p81"/>
          <p:cNvPicPr preferRelativeResize="0"/>
          <p:nvPr/>
        </p:nvPicPr>
        <p:blipFill rotWithShape="1">
          <a:blip r:embed="rId3">
            <a:alphaModFix/>
          </a:blip>
          <a:srcRect b="6031" l="303" r="7929" t="29461"/>
          <a:stretch/>
        </p:blipFill>
        <p:spPr>
          <a:xfrm>
            <a:off x="300446" y="842554"/>
            <a:ext cx="8069608" cy="3781700"/>
          </a:xfrm>
          <a:prstGeom prst="rect">
            <a:avLst/>
          </a:prstGeom>
          <a:noFill/>
          <a:ln>
            <a:noFill/>
          </a:ln>
        </p:spPr>
      </p:pic>
      <p:sp>
        <p:nvSpPr>
          <p:cNvPr id="544" name="Google Shape;544;p81"/>
          <p:cNvSpPr txBox="1"/>
          <p:nvPr/>
        </p:nvSpPr>
        <p:spPr>
          <a:xfrm>
            <a:off x="3976901" y="3683275"/>
            <a:ext cx="33303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FF0000"/>
                </a:solidFill>
                <a:latin typeface="Calibri"/>
                <a:ea typeface="Calibri"/>
                <a:cs typeface="Calibri"/>
                <a:sym typeface="Calibri"/>
              </a:rPr>
              <a:t>Predicted Frequency = 17 (5%)</a:t>
            </a:r>
            <a:endParaRPr sz="1100"/>
          </a:p>
        </p:txBody>
      </p:sp>
      <p:sp>
        <p:nvSpPr>
          <p:cNvPr id="545" name="Google Shape;545;p81"/>
          <p:cNvSpPr txBox="1"/>
          <p:nvPr/>
        </p:nvSpPr>
        <p:spPr>
          <a:xfrm>
            <a:off x="4028852" y="3960279"/>
            <a:ext cx="2424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FF0000"/>
                </a:solidFill>
                <a:latin typeface="Calibri"/>
                <a:ea typeface="Calibri"/>
                <a:cs typeface="Calibri"/>
                <a:sym typeface="Calibri"/>
              </a:rPr>
              <a:t>Actual  Frequency     = 92 (17%)</a:t>
            </a:r>
            <a:endParaRPr sz="1100"/>
          </a:p>
        </p:txBody>
      </p:sp>
      <p:sp>
        <p:nvSpPr>
          <p:cNvPr id="546" name="Google Shape;546;p81"/>
          <p:cNvSpPr txBox="1"/>
          <p:nvPr/>
        </p:nvSpPr>
        <p:spPr>
          <a:xfrm>
            <a:off x="750520" y="282455"/>
            <a:ext cx="64527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How many </a:t>
            </a:r>
            <a:r>
              <a:rPr lang="en" sz="1800">
                <a:solidFill>
                  <a:srgbClr val="FF0000"/>
                </a:solidFill>
                <a:latin typeface="Calibri"/>
                <a:ea typeface="Calibri"/>
                <a:cs typeface="Calibri"/>
                <a:sym typeface="Calibri"/>
              </a:rPr>
              <a:t>Leucines (L) </a:t>
            </a:r>
            <a:r>
              <a:rPr lang="en" sz="1800">
                <a:solidFill>
                  <a:schemeClr val="dk1"/>
                </a:solidFill>
                <a:latin typeface="Calibri"/>
                <a:ea typeface="Calibri"/>
                <a:cs typeface="Calibri"/>
                <a:sym typeface="Calibri"/>
              </a:rPr>
              <a:t>are there in this sequence?</a:t>
            </a:r>
            <a:endParaRPr sz="11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82"/>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552" name="Google Shape;552;p82"/>
          <p:cNvPicPr preferRelativeResize="0"/>
          <p:nvPr/>
        </p:nvPicPr>
        <p:blipFill rotWithShape="1">
          <a:blip r:embed="rId3">
            <a:alphaModFix/>
          </a:blip>
          <a:srcRect b="7691" l="12094" r="19074" t="7232"/>
          <a:stretch/>
        </p:blipFill>
        <p:spPr>
          <a:xfrm>
            <a:off x="6401650" y="2234200"/>
            <a:ext cx="2042844" cy="1893850"/>
          </a:xfrm>
          <a:prstGeom prst="rect">
            <a:avLst/>
          </a:prstGeom>
          <a:noFill/>
          <a:ln>
            <a:noFill/>
          </a:ln>
        </p:spPr>
      </p:pic>
      <p:pic>
        <p:nvPicPr>
          <p:cNvPr id="553" name="Google Shape;553;p82"/>
          <p:cNvPicPr preferRelativeResize="0"/>
          <p:nvPr/>
        </p:nvPicPr>
        <p:blipFill rotWithShape="1">
          <a:blip r:embed="rId4">
            <a:alphaModFix/>
          </a:blip>
          <a:srcRect b="17739" l="0" r="9764" t="34293"/>
          <a:stretch/>
        </p:blipFill>
        <p:spPr>
          <a:xfrm>
            <a:off x="478400" y="2234202"/>
            <a:ext cx="5171348" cy="1893850"/>
          </a:xfrm>
          <a:prstGeom prst="rect">
            <a:avLst/>
          </a:prstGeom>
          <a:noFill/>
          <a:ln>
            <a:noFill/>
          </a:ln>
        </p:spPr>
      </p:pic>
      <p:sp>
        <p:nvSpPr>
          <p:cNvPr id="554" name="Google Shape;554;p82"/>
          <p:cNvSpPr txBox="1"/>
          <p:nvPr/>
        </p:nvSpPr>
        <p:spPr>
          <a:xfrm>
            <a:off x="2624025" y="1106400"/>
            <a:ext cx="3690900" cy="52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900">
                <a:solidFill>
                  <a:schemeClr val="dk2"/>
                </a:solidFill>
                <a:latin typeface="Calibri"/>
                <a:ea typeface="Calibri"/>
                <a:cs typeface="Calibri"/>
                <a:sym typeface="Calibri"/>
              </a:rPr>
              <a:t>Leucine Rich Repeats…</a:t>
            </a:r>
            <a:endParaRPr b="1" sz="2900">
              <a:solidFill>
                <a:schemeClr val="dk2"/>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83"/>
          <p:cNvSpPr/>
          <p:nvPr/>
        </p:nvSpPr>
        <p:spPr>
          <a:xfrm>
            <a:off x="268075" y="1153078"/>
            <a:ext cx="8697300" cy="1311900"/>
          </a:xfrm>
          <a:prstGeom prst="roundRect">
            <a:avLst>
              <a:gd fmla="val 16667" name="adj"/>
            </a:avLst>
          </a:prstGeom>
          <a:solidFill>
            <a:srgbClr val="FFF2CC"/>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60" name="Google Shape;560;p83"/>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561" name="Google Shape;561;p83"/>
          <p:cNvSpPr txBox="1"/>
          <p:nvPr/>
        </p:nvSpPr>
        <p:spPr>
          <a:xfrm>
            <a:off x="532868" y="1153085"/>
            <a:ext cx="8169000" cy="1085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600">
                <a:solidFill>
                  <a:schemeClr val="dk1"/>
                </a:solidFill>
                <a:latin typeface="Calibri"/>
                <a:ea typeface="Calibri"/>
                <a:cs typeface="Calibri"/>
                <a:sym typeface="Calibri"/>
              </a:rPr>
              <a:t>Do It…</a:t>
            </a:r>
            <a:endParaRPr sz="1100"/>
          </a:p>
          <a:p>
            <a:pPr indent="0" lvl="0" marL="0" marR="0" rtl="0" algn="ctr">
              <a:spcBef>
                <a:spcPts val="0"/>
              </a:spcBef>
              <a:spcAft>
                <a:spcPts val="0"/>
              </a:spcAft>
              <a:buNone/>
            </a:pPr>
            <a:r>
              <a:rPr b="1" lang="en" sz="3000">
                <a:solidFill>
                  <a:schemeClr val="dk1"/>
                </a:solidFill>
                <a:latin typeface="Calibri"/>
                <a:ea typeface="Calibri"/>
                <a:cs typeface="Calibri"/>
                <a:sym typeface="Calibri"/>
              </a:rPr>
              <a:t>Explore </a:t>
            </a:r>
            <a:r>
              <a:rPr b="1" lang="en" sz="3000">
                <a:solidFill>
                  <a:srgbClr val="FF0000"/>
                </a:solidFill>
                <a:latin typeface="Calibri"/>
                <a:ea typeface="Calibri"/>
                <a:cs typeface="Calibri"/>
                <a:sym typeface="Calibri"/>
              </a:rPr>
              <a:t>Leucine Rich Repeats </a:t>
            </a:r>
            <a:r>
              <a:rPr b="1" lang="en" sz="3000">
                <a:solidFill>
                  <a:schemeClr val="dk1"/>
                </a:solidFill>
                <a:latin typeface="Calibri"/>
                <a:ea typeface="Calibri"/>
                <a:cs typeface="Calibri"/>
                <a:sym typeface="Calibri"/>
              </a:rPr>
              <a:t>with physical models</a:t>
            </a:r>
            <a:endParaRPr sz="1100"/>
          </a:p>
        </p:txBody>
      </p:sp>
      <p:sp>
        <p:nvSpPr>
          <p:cNvPr id="562" name="Google Shape;562;p83"/>
          <p:cNvSpPr txBox="1"/>
          <p:nvPr/>
        </p:nvSpPr>
        <p:spPr>
          <a:xfrm>
            <a:off x="1912946" y="3181574"/>
            <a:ext cx="6891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Remember,.... </a:t>
            </a:r>
            <a:r>
              <a:rPr b="1" i="1" lang="en" sz="2400">
                <a:solidFill>
                  <a:schemeClr val="dk1"/>
                </a:solidFill>
                <a:latin typeface="Calibri"/>
                <a:ea typeface="Calibri"/>
                <a:cs typeface="Calibri"/>
                <a:sym typeface="Calibri"/>
              </a:rPr>
              <a:t>Models give meaning to words!</a:t>
            </a:r>
            <a:endParaRPr sz="11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84"/>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A colorful sculpture of multiple colored objects&#10;&#10;Description automatically generated with medium confidence" id="569" name="Google Shape;569;p84"/>
          <p:cNvPicPr preferRelativeResize="0"/>
          <p:nvPr/>
        </p:nvPicPr>
        <p:blipFill rotWithShape="1">
          <a:blip r:embed="rId3">
            <a:alphaModFix/>
          </a:blip>
          <a:srcRect b="8941" l="7730" r="7416" t="9923"/>
          <a:stretch/>
        </p:blipFill>
        <p:spPr>
          <a:xfrm>
            <a:off x="4400942" y="1364279"/>
            <a:ext cx="3745938" cy="3581687"/>
          </a:xfrm>
          <a:prstGeom prst="rect">
            <a:avLst/>
          </a:prstGeom>
          <a:noFill/>
          <a:ln>
            <a:noFill/>
          </a:ln>
        </p:spPr>
      </p:pic>
      <p:sp>
        <p:nvSpPr>
          <p:cNvPr id="570" name="Google Shape;570;p84"/>
          <p:cNvSpPr txBox="1"/>
          <p:nvPr/>
        </p:nvSpPr>
        <p:spPr>
          <a:xfrm>
            <a:off x="130517" y="440950"/>
            <a:ext cx="78645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chemeClr val="accent6"/>
                </a:solidFill>
                <a:latin typeface="Calibri"/>
                <a:ea typeface="Calibri"/>
                <a:cs typeface="Calibri"/>
                <a:sym typeface="Calibri"/>
              </a:rPr>
              <a:t>Modularity in biology</a:t>
            </a:r>
            <a:r>
              <a:rPr b="1" lang="en" sz="2700">
                <a:solidFill>
                  <a:schemeClr val="dk1"/>
                </a:solidFill>
                <a:latin typeface="Calibri"/>
                <a:ea typeface="Calibri"/>
                <a:cs typeface="Calibri"/>
                <a:sym typeface="Calibri"/>
              </a:rPr>
              <a:t>,… </a:t>
            </a:r>
            <a:endParaRPr b="1" sz="2400">
              <a:solidFill>
                <a:schemeClr val="dk1"/>
              </a:solidFill>
              <a:latin typeface="Calibri"/>
              <a:ea typeface="Calibri"/>
              <a:cs typeface="Calibri"/>
              <a:sym typeface="Calibri"/>
            </a:endParaRPr>
          </a:p>
        </p:txBody>
      </p:sp>
      <p:sp>
        <p:nvSpPr>
          <p:cNvPr id="571" name="Google Shape;571;p84"/>
          <p:cNvSpPr txBox="1"/>
          <p:nvPr/>
        </p:nvSpPr>
        <p:spPr>
          <a:xfrm>
            <a:off x="7120103" y="4208048"/>
            <a:ext cx="13371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TLR7</a:t>
            </a:r>
            <a:endParaRPr sz="1100"/>
          </a:p>
        </p:txBody>
      </p:sp>
      <p:pic>
        <p:nvPicPr>
          <p:cNvPr id="572" name="Google Shape;572;p84"/>
          <p:cNvPicPr preferRelativeResize="0"/>
          <p:nvPr/>
        </p:nvPicPr>
        <p:blipFill rotWithShape="1">
          <a:blip r:embed="rId4">
            <a:alphaModFix/>
          </a:blip>
          <a:srcRect b="8027" l="13110" r="7820" t="5751"/>
          <a:stretch/>
        </p:blipFill>
        <p:spPr>
          <a:xfrm>
            <a:off x="1053090" y="1790875"/>
            <a:ext cx="2344386" cy="2556573"/>
          </a:xfrm>
          <a:prstGeom prst="rect">
            <a:avLst/>
          </a:prstGeom>
          <a:noFill/>
          <a:ln>
            <a:noFill/>
          </a:ln>
        </p:spPr>
      </p:pic>
      <p:sp>
        <p:nvSpPr>
          <p:cNvPr id="573" name="Google Shape;573;p84"/>
          <p:cNvSpPr txBox="1"/>
          <p:nvPr/>
        </p:nvSpPr>
        <p:spPr>
          <a:xfrm>
            <a:off x="375155" y="4347448"/>
            <a:ext cx="31299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Calibri"/>
                <a:ea typeface="Calibri"/>
                <a:cs typeface="Calibri"/>
                <a:sym typeface="Calibri"/>
              </a:rPr>
              <a:t>Ribonuclease Inhibitor</a:t>
            </a:r>
            <a:endParaRPr sz="1100"/>
          </a:p>
        </p:txBody>
      </p:sp>
      <p:sp>
        <p:nvSpPr>
          <p:cNvPr id="574" name="Google Shape;574;p84"/>
          <p:cNvSpPr txBox="1"/>
          <p:nvPr/>
        </p:nvSpPr>
        <p:spPr>
          <a:xfrm>
            <a:off x="385930" y="1006794"/>
            <a:ext cx="80712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0070C0"/>
                </a:solidFill>
                <a:latin typeface="Calibri"/>
                <a:ea typeface="Calibri"/>
                <a:cs typeface="Calibri"/>
                <a:sym typeface="Calibri"/>
              </a:rPr>
              <a:t>Leucine-Rich Repeats </a:t>
            </a:r>
            <a:r>
              <a:rPr b="1" lang="en" sz="2400">
                <a:solidFill>
                  <a:schemeClr val="dk1"/>
                </a:solidFill>
                <a:latin typeface="Calibri"/>
                <a:ea typeface="Calibri"/>
                <a:cs typeface="Calibri"/>
                <a:sym typeface="Calibri"/>
              </a:rPr>
              <a:t>(LRRs)…and </a:t>
            </a:r>
            <a:r>
              <a:rPr b="1" lang="en" sz="2400">
                <a:solidFill>
                  <a:srgbClr val="FF0000"/>
                </a:solidFill>
                <a:latin typeface="Calibri"/>
                <a:ea typeface="Calibri"/>
                <a:cs typeface="Calibri"/>
                <a:sym typeface="Calibri"/>
              </a:rPr>
              <a:t>Toll-Like Receptors </a:t>
            </a:r>
            <a:r>
              <a:rPr b="1" lang="en" sz="2400">
                <a:solidFill>
                  <a:schemeClr val="dk1"/>
                </a:solidFill>
                <a:latin typeface="Calibri"/>
                <a:ea typeface="Calibri"/>
                <a:cs typeface="Calibri"/>
                <a:sym typeface="Calibri"/>
              </a:rPr>
              <a:t>(TLRs)</a:t>
            </a:r>
            <a:endParaRPr sz="11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85"/>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581" name="Google Shape;581;p85"/>
          <p:cNvSpPr txBox="1"/>
          <p:nvPr/>
        </p:nvSpPr>
        <p:spPr>
          <a:xfrm>
            <a:off x="579664" y="330431"/>
            <a:ext cx="7746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400">
                <a:solidFill>
                  <a:schemeClr val="dk1"/>
                </a:solidFill>
                <a:latin typeface="Calibri"/>
                <a:ea typeface="Calibri"/>
                <a:cs typeface="Calibri"/>
                <a:sym typeface="Calibri"/>
              </a:rPr>
              <a:t>…and finally, a closer look at </a:t>
            </a:r>
            <a:r>
              <a:rPr b="1" i="1" lang="en" sz="2400">
                <a:solidFill>
                  <a:srgbClr val="FF0000"/>
                </a:solidFill>
                <a:latin typeface="Calibri"/>
                <a:ea typeface="Calibri"/>
                <a:cs typeface="Calibri"/>
                <a:sym typeface="Calibri"/>
              </a:rPr>
              <a:t>TLR7</a:t>
            </a:r>
            <a:endParaRPr sz="1100"/>
          </a:p>
        </p:txBody>
      </p:sp>
      <p:pic>
        <p:nvPicPr>
          <p:cNvPr id="582" name="Google Shape;582;p85"/>
          <p:cNvPicPr preferRelativeResize="0"/>
          <p:nvPr/>
        </p:nvPicPr>
        <p:blipFill rotWithShape="1">
          <a:blip r:embed="rId3">
            <a:alphaModFix/>
          </a:blip>
          <a:srcRect b="25861" l="27910" r="22595" t="30158"/>
          <a:stretch/>
        </p:blipFill>
        <p:spPr>
          <a:xfrm>
            <a:off x="1650966" y="1118525"/>
            <a:ext cx="6135831" cy="363493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86"/>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588" name="Google Shape;588;p86"/>
          <p:cNvSpPr txBox="1"/>
          <p:nvPr/>
        </p:nvSpPr>
        <p:spPr>
          <a:xfrm>
            <a:off x="1157521" y="749692"/>
            <a:ext cx="64944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chemeClr val="dk1"/>
                </a:solidFill>
                <a:latin typeface="Calibri"/>
                <a:ea typeface="Calibri"/>
                <a:cs typeface="Calibri"/>
                <a:sym typeface="Calibri"/>
              </a:rPr>
              <a:t>TLR7 detects single-strand viral RNA.</a:t>
            </a:r>
            <a:endParaRPr sz="1100"/>
          </a:p>
        </p:txBody>
      </p:sp>
      <p:grpSp>
        <p:nvGrpSpPr>
          <p:cNvPr id="589" name="Google Shape;589;p86"/>
          <p:cNvGrpSpPr/>
          <p:nvPr/>
        </p:nvGrpSpPr>
        <p:grpSpPr>
          <a:xfrm>
            <a:off x="398313" y="1887000"/>
            <a:ext cx="8114090" cy="1932750"/>
            <a:chOff x="394855" y="1717964"/>
            <a:chExt cx="11069700" cy="2577000"/>
          </a:xfrm>
        </p:grpSpPr>
        <p:sp>
          <p:nvSpPr>
            <p:cNvPr id="590" name="Google Shape;590;p86"/>
            <p:cNvSpPr/>
            <p:nvPr/>
          </p:nvSpPr>
          <p:spPr>
            <a:xfrm>
              <a:off x="394855" y="1717964"/>
              <a:ext cx="11069700" cy="2577000"/>
            </a:xfrm>
            <a:prstGeom prst="roundRect">
              <a:avLst>
                <a:gd fmla="val 16667" name="adj"/>
              </a:avLst>
            </a:prstGeom>
            <a:solidFill>
              <a:srgbClr val="FFF2CC"/>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1" name="Google Shape;591;p86"/>
            <p:cNvSpPr txBox="1"/>
            <p:nvPr/>
          </p:nvSpPr>
          <p:spPr>
            <a:xfrm>
              <a:off x="727374" y="1881964"/>
              <a:ext cx="10433700" cy="1939500"/>
            </a:xfrm>
            <a:prstGeom prst="rect">
              <a:avLst/>
            </a:prstGeom>
            <a:solidFill>
              <a:srgbClr val="FFF2CC"/>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u="sng">
                  <a:solidFill>
                    <a:srgbClr val="FF0000"/>
                  </a:solidFill>
                  <a:latin typeface="Calibri"/>
                  <a:ea typeface="Calibri"/>
                  <a:cs typeface="Calibri"/>
                  <a:sym typeface="Calibri"/>
                </a:rPr>
                <a:t>QUESTIONS to ponder</a:t>
              </a:r>
              <a:r>
                <a:rPr b="1" lang="en" sz="1800">
                  <a:solidFill>
                    <a:srgbClr val="FF0000"/>
                  </a:solidFill>
                  <a:latin typeface="Calibri"/>
                  <a:ea typeface="Calibri"/>
                  <a:cs typeface="Calibri"/>
                  <a:sym typeface="Calibri"/>
                </a:rPr>
                <a:t>:</a:t>
              </a:r>
              <a:endParaRPr sz="1100"/>
            </a:p>
            <a:p>
              <a:pPr indent="0" lvl="0" marL="0" marR="0" rtl="0" algn="l">
                <a:spcBef>
                  <a:spcPts val="0"/>
                </a:spcBef>
                <a:spcAft>
                  <a:spcPts val="0"/>
                </a:spcAft>
                <a:buNone/>
              </a:pPr>
              <a:r>
                <a:t/>
              </a:r>
              <a:endParaRPr b="1" i="1" sz="1800">
                <a:solidFill>
                  <a:schemeClr val="dk1"/>
                </a:solidFill>
                <a:latin typeface="Calibri"/>
                <a:ea typeface="Calibri"/>
                <a:cs typeface="Calibri"/>
                <a:sym typeface="Calibri"/>
              </a:endParaRPr>
            </a:p>
            <a:p>
              <a:pPr indent="-254000" lvl="0" marL="254000" marR="0" rtl="0" algn="l">
                <a:spcBef>
                  <a:spcPts val="0"/>
                </a:spcBef>
                <a:spcAft>
                  <a:spcPts val="0"/>
                </a:spcAft>
                <a:buClr>
                  <a:schemeClr val="dk1"/>
                </a:buClr>
                <a:buSzPts val="1800"/>
                <a:buFont typeface="Arial"/>
                <a:buChar char="•"/>
              </a:pPr>
              <a:r>
                <a:rPr b="1" i="1" lang="en" sz="1800">
                  <a:solidFill>
                    <a:schemeClr val="dk1"/>
                  </a:solidFill>
                  <a:latin typeface="Calibri"/>
                  <a:ea typeface="Calibri"/>
                  <a:cs typeface="Calibri"/>
                  <a:sym typeface="Calibri"/>
                </a:rPr>
                <a:t>How do we distinguish between viral RNA and our endogenous mRNA??</a:t>
              </a:r>
              <a:endParaRPr sz="1100"/>
            </a:p>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endParaRPr sz="1100"/>
            </a:p>
            <a:p>
              <a:pPr indent="-254000" lvl="0" marL="254000" marR="0" rtl="0" algn="l">
                <a:spcBef>
                  <a:spcPts val="0"/>
                </a:spcBef>
                <a:spcAft>
                  <a:spcPts val="0"/>
                </a:spcAft>
                <a:buClr>
                  <a:schemeClr val="dk1"/>
                </a:buClr>
                <a:buSzPts val="1800"/>
                <a:buFont typeface="Arial"/>
                <a:buChar char="•"/>
              </a:pPr>
              <a:r>
                <a:rPr b="1" i="1" lang="en" sz="1800">
                  <a:solidFill>
                    <a:schemeClr val="dk1"/>
                  </a:solidFill>
                  <a:latin typeface="Calibri"/>
                  <a:ea typeface="Calibri"/>
                  <a:cs typeface="Calibri"/>
                  <a:sym typeface="Calibri"/>
                </a:rPr>
                <a:t>How do we distinguish between an mRNA vaccine and endogenous mRNA??</a:t>
              </a:r>
              <a:endParaRPr sz="1100"/>
            </a:p>
          </p:txBody>
        </p:sp>
      </p:grpSp>
      <p:sp>
        <p:nvSpPr>
          <p:cNvPr id="592" name="Google Shape;592;p86"/>
          <p:cNvSpPr txBox="1"/>
          <p:nvPr/>
        </p:nvSpPr>
        <p:spPr>
          <a:xfrm>
            <a:off x="3288548" y="1262108"/>
            <a:ext cx="25218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100">
                <a:solidFill>
                  <a:schemeClr val="dk1"/>
                </a:solidFill>
                <a:latin typeface="Calibri"/>
                <a:ea typeface="Calibri"/>
                <a:cs typeface="Calibri"/>
                <a:sym typeface="Calibri"/>
              </a:rPr>
              <a:t>…but wait?</a:t>
            </a:r>
            <a:endParaRPr sz="11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87"/>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598" name="Google Shape;598;p87"/>
          <p:cNvSpPr txBox="1"/>
          <p:nvPr/>
        </p:nvSpPr>
        <p:spPr>
          <a:xfrm>
            <a:off x="1345622" y="3780406"/>
            <a:ext cx="6899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2100">
                <a:solidFill>
                  <a:schemeClr val="dk1"/>
                </a:solidFill>
                <a:latin typeface="Calibri"/>
                <a:ea typeface="Calibri"/>
                <a:cs typeface="Calibri"/>
                <a:sym typeface="Calibri"/>
              </a:rPr>
              <a:t>Islands of knowledge…  amidst a sea of unknowing. </a:t>
            </a:r>
            <a:endParaRPr sz="1100"/>
          </a:p>
        </p:txBody>
      </p:sp>
      <p:sp>
        <p:nvSpPr>
          <p:cNvPr id="599" name="Google Shape;599;p87"/>
          <p:cNvSpPr txBox="1"/>
          <p:nvPr/>
        </p:nvSpPr>
        <p:spPr>
          <a:xfrm>
            <a:off x="936866" y="1110291"/>
            <a:ext cx="7929300" cy="1316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u="sng">
                <a:solidFill>
                  <a:srgbClr val="0070C0"/>
                </a:solidFill>
                <a:latin typeface="Calibri"/>
                <a:ea typeface="Calibri"/>
                <a:cs typeface="Calibri"/>
                <a:sym typeface="Calibri"/>
              </a:rPr>
              <a:t>Hint</a:t>
            </a:r>
            <a:r>
              <a:rPr b="1" lang="en" sz="2700">
                <a:solidFill>
                  <a:schemeClr val="dk1"/>
                </a:solidFill>
                <a:latin typeface="Calibri"/>
                <a:ea typeface="Calibri"/>
                <a:cs typeface="Calibri"/>
                <a:sym typeface="Calibri"/>
              </a:rPr>
              <a:t>:   </a:t>
            </a:r>
            <a:endParaRPr sz="1100"/>
          </a:p>
          <a:p>
            <a:pPr indent="0" lvl="0" marL="0" marR="0" rtl="0" algn="l">
              <a:spcBef>
                <a:spcPts val="0"/>
              </a:spcBef>
              <a:spcAft>
                <a:spcPts val="0"/>
              </a:spcAft>
              <a:buNone/>
            </a:pPr>
            <a:r>
              <a:rPr i="1" lang="en" sz="2700">
                <a:solidFill>
                  <a:schemeClr val="dk1"/>
                </a:solidFill>
                <a:latin typeface="Calibri"/>
                <a:ea typeface="Calibri"/>
                <a:cs typeface="Calibri"/>
                <a:sym typeface="Calibri"/>
              </a:rPr>
              <a:t>How does E. coli protect its own genome from the EcoRI restriction endonuclease??</a:t>
            </a:r>
            <a:endParaRPr sz="1100"/>
          </a:p>
        </p:txBody>
      </p:sp>
      <p:sp>
        <p:nvSpPr>
          <p:cNvPr id="600" name="Google Shape;600;p87"/>
          <p:cNvSpPr txBox="1"/>
          <p:nvPr/>
        </p:nvSpPr>
        <p:spPr>
          <a:xfrm>
            <a:off x="1345621" y="3240080"/>
            <a:ext cx="6899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2100">
                <a:solidFill>
                  <a:schemeClr val="dk1"/>
                </a:solidFill>
                <a:latin typeface="Calibri"/>
                <a:ea typeface="Calibri"/>
                <a:cs typeface="Calibri"/>
                <a:sym typeface="Calibri"/>
              </a:rPr>
              <a:t>Connecting the dots….</a:t>
            </a:r>
            <a:endParaRPr sz="1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8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607" name="Google Shape;607;p88"/>
          <p:cNvSpPr txBox="1"/>
          <p:nvPr/>
        </p:nvSpPr>
        <p:spPr>
          <a:xfrm>
            <a:off x="885280" y="924753"/>
            <a:ext cx="6494400" cy="484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700">
                <a:solidFill>
                  <a:srgbClr val="FF0000"/>
                </a:solidFill>
                <a:latin typeface="Calibri"/>
                <a:ea typeface="Calibri"/>
                <a:cs typeface="Calibri"/>
                <a:sym typeface="Calibri"/>
              </a:rPr>
              <a:t>The Answer…</a:t>
            </a:r>
            <a:endParaRPr sz="1100"/>
          </a:p>
        </p:txBody>
      </p:sp>
      <p:sp>
        <p:nvSpPr>
          <p:cNvPr id="608" name="Google Shape;608;p88"/>
          <p:cNvSpPr txBox="1"/>
          <p:nvPr/>
        </p:nvSpPr>
        <p:spPr>
          <a:xfrm>
            <a:off x="467591" y="1525772"/>
            <a:ext cx="83325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2100">
                <a:solidFill>
                  <a:schemeClr val="dk1"/>
                </a:solidFill>
                <a:latin typeface="Calibri"/>
                <a:ea typeface="Calibri"/>
                <a:cs typeface="Calibri"/>
                <a:sym typeface="Calibri"/>
              </a:rPr>
              <a:t>( How do we distinguish between viral RNA and endogenous mRNA?? )</a:t>
            </a:r>
            <a:endParaRPr sz="1100"/>
          </a:p>
        </p:txBody>
      </p:sp>
      <p:sp>
        <p:nvSpPr>
          <p:cNvPr id="609" name="Google Shape;609;p88"/>
          <p:cNvSpPr txBox="1"/>
          <p:nvPr/>
        </p:nvSpPr>
        <p:spPr>
          <a:xfrm>
            <a:off x="625506" y="2571750"/>
            <a:ext cx="72195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400">
                <a:solidFill>
                  <a:schemeClr val="dk1"/>
                </a:solidFill>
                <a:latin typeface="Calibri"/>
                <a:ea typeface="Calibri"/>
                <a:cs typeface="Calibri"/>
                <a:sym typeface="Calibri"/>
              </a:rPr>
              <a:t>We modify uridine in our mRNA… </a:t>
            </a:r>
            <a:r>
              <a:rPr b="1" i="1" lang="en" sz="2400">
                <a:solidFill>
                  <a:srgbClr val="FF0000"/>
                </a:solidFill>
                <a:latin typeface="Calibri"/>
                <a:ea typeface="Calibri"/>
                <a:cs typeface="Calibri"/>
                <a:sym typeface="Calibri"/>
              </a:rPr>
              <a:t>to pseudouridine !</a:t>
            </a:r>
            <a:endParaRPr sz="1100"/>
          </a:p>
        </p:txBody>
      </p:sp>
      <p:sp>
        <p:nvSpPr>
          <p:cNvPr id="610" name="Google Shape;610;p88"/>
          <p:cNvSpPr txBox="1"/>
          <p:nvPr/>
        </p:nvSpPr>
        <p:spPr>
          <a:xfrm>
            <a:off x="405668" y="3663894"/>
            <a:ext cx="83325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2100">
                <a:solidFill>
                  <a:schemeClr val="dk1"/>
                </a:solidFill>
                <a:latin typeface="Calibri"/>
                <a:ea typeface="Calibri"/>
                <a:cs typeface="Calibri"/>
                <a:sym typeface="Calibri"/>
              </a:rPr>
              <a:t>Really??  Can we / Should we start teaching this to our students??</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4"/>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Wednesday’s Wants</a:t>
            </a:r>
            <a:endParaRPr/>
          </a:p>
        </p:txBody>
      </p:sp>
      <p:sp>
        <p:nvSpPr>
          <p:cNvPr id="225" name="Google Shape;225;p44"/>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pic>
        <p:nvPicPr>
          <p:cNvPr id="226" name="Google Shape;226;p44" title="wordcloud (1).jpg"/>
          <p:cNvPicPr preferRelativeResize="0"/>
          <p:nvPr/>
        </p:nvPicPr>
        <p:blipFill>
          <a:blip r:embed="rId3">
            <a:alphaModFix/>
          </a:blip>
          <a:stretch>
            <a:fillRect/>
          </a:stretch>
        </p:blipFill>
        <p:spPr>
          <a:xfrm>
            <a:off x="2000250" y="1211175"/>
            <a:ext cx="3932324" cy="393232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89"/>
          <p:cNvSpPr/>
          <p:nvPr/>
        </p:nvSpPr>
        <p:spPr>
          <a:xfrm>
            <a:off x="629690" y="1253143"/>
            <a:ext cx="7531500" cy="2475300"/>
          </a:xfrm>
          <a:prstGeom prst="roundRect">
            <a:avLst>
              <a:gd fmla="val 16667" name="adj"/>
            </a:avLst>
          </a:prstGeom>
          <a:solidFill>
            <a:srgbClr val="FFF2CC"/>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16" name="Google Shape;616;p89"/>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617" name="Google Shape;617;p89"/>
          <p:cNvSpPr txBox="1"/>
          <p:nvPr/>
        </p:nvSpPr>
        <p:spPr>
          <a:xfrm>
            <a:off x="1148195" y="1584613"/>
            <a:ext cx="6619200" cy="1546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Another QUESTION to ponder…</a:t>
            </a:r>
            <a:br>
              <a:rPr lang="en"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i="1" lang="en" sz="2400">
                <a:solidFill>
                  <a:schemeClr val="dk1"/>
                </a:solidFill>
                <a:latin typeface="Calibri"/>
                <a:ea typeface="Calibri"/>
                <a:cs typeface="Calibri"/>
                <a:sym typeface="Calibri"/>
              </a:rPr>
              <a:t>What was the mechanism whereby a gene encoding TLR7 evolved?</a:t>
            </a:r>
            <a:endParaRPr sz="11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90"/>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rmAutofit lnSpcReduction="10000"/>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623" name="Google Shape;623;p90"/>
          <p:cNvSpPr txBox="1"/>
          <p:nvPr/>
        </p:nvSpPr>
        <p:spPr>
          <a:xfrm>
            <a:off x="852055" y="742950"/>
            <a:ext cx="5709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Calibri"/>
                <a:ea typeface="Calibri"/>
                <a:cs typeface="Calibri"/>
                <a:sym typeface="Calibri"/>
              </a:rPr>
              <a:t>Additional Resources and Links</a:t>
            </a:r>
            <a:endParaRPr sz="1100"/>
          </a:p>
        </p:txBody>
      </p:sp>
      <p:sp>
        <p:nvSpPr>
          <p:cNvPr id="624" name="Google Shape;624;p90"/>
          <p:cNvSpPr txBox="1"/>
          <p:nvPr/>
        </p:nvSpPr>
        <p:spPr>
          <a:xfrm>
            <a:off x="852055" y="2421709"/>
            <a:ext cx="68580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Leucine-rich repeats (LRR) proteins</a:t>
            </a:r>
            <a:r>
              <a:rPr lang="en" sz="1500">
                <a:solidFill>
                  <a:schemeClr val="dk1"/>
                </a:solidFill>
                <a:latin typeface="Calibri"/>
                <a:ea typeface="Calibri"/>
                <a:cs typeface="Calibri"/>
                <a:sym typeface="Calibri"/>
              </a:rPr>
              <a:t>… </a:t>
            </a:r>
            <a:r>
              <a:rPr lang="en" sz="1500" u="sng">
                <a:solidFill>
                  <a:schemeClr val="dk1"/>
                </a:solidFill>
                <a:latin typeface="Calibri"/>
                <a:ea typeface="Calibri"/>
                <a:cs typeface="Calibri"/>
                <a:sym typeface="Calibri"/>
                <a:hlinkClick r:id="rId3">
                  <a:extLst>
                    <a:ext uri="{A12FA001-AC4F-418D-AE19-62706E023703}">
                      <ahyp:hlinkClr val="tx"/>
                    </a:ext>
                  </a:extLst>
                </a:hlinkClick>
              </a:rPr>
              <a:t>http://dx.doi.org/10.4161/auto.7.9.16464</a:t>
            </a:r>
            <a:r>
              <a:rPr lang="en" sz="1500">
                <a:solidFill>
                  <a:schemeClr val="dk1"/>
                </a:solidFill>
                <a:latin typeface="Calibri"/>
                <a:ea typeface="Calibri"/>
                <a:cs typeface="Calibri"/>
                <a:sym typeface="Calibri"/>
              </a:rPr>
              <a:t> </a:t>
            </a:r>
            <a:endParaRPr sz="1100"/>
          </a:p>
        </p:txBody>
      </p:sp>
      <p:sp>
        <p:nvSpPr>
          <p:cNvPr id="625" name="Google Shape;625;p90"/>
          <p:cNvSpPr txBox="1"/>
          <p:nvPr/>
        </p:nvSpPr>
        <p:spPr>
          <a:xfrm>
            <a:off x="852055" y="1310786"/>
            <a:ext cx="64059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Structural Analysis Reveals that Toll-like Receptor 7 Is a Dual Receptor for Guanosine and Single-Stranded RNA.    </a:t>
            </a:r>
            <a:r>
              <a:rPr lang="en" sz="1500">
                <a:solidFill>
                  <a:srgbClr val="2197D2"/>
                </a:solidFill>
                <a:latin typeface="Arial"/>
                <a:ea typeface="Arial"/>
                <a:cs typeface="Arial"/>
                <a:sym typeface="Arial"/>
              </a:rPr>
              <a:t>http://dx.doi.org/10.1016/j.immuni.2016.09.011</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1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9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 </a:t>
            </a:r>
            <a:endParaRPr/>
          </a:p>
        </p:txBody>
      </p:sp>
      <p:sp>
        <p:nvSpPr>
          <p:cNvPr id="635" name="Google Shape;635;p92"/>
          <p:cNvSpPr txBox="1"/>
          <p:nvPr/>
        </p:nvSpPr>
        <p:spPr>
          <a:xfrm>
            <a:off x="550000" y="1255600"/>
            <a:ext cx="7989900" cy="3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Whew! Let’s 3…2…1 this reflection. </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t/>
            </a:r>
            <a:endParaRPr sz="1800">
              <a:solidFill>
                <a:schemeClr val="dk2"/>
              </a:solidFill>
              <a:latin typeface="Calibri"/>
              <a:ea typeface="Calibri"/>
              <a:cs typeface="Calibri"/>
              <a:sym typeface="Calibri"/>
            </a:endParaRPr>
          </a:p>
          <a:p>
            <a:pPr indent="0" lvl="0" marL="0" rtl="0" algn="l">
              <a:spcBef>
                <a:spcPts val="0"/>
              </a:spcBef>
              <a:spcAft>
                <a:spcPts val="0"/>
              </a:spcAft>
              <a:buNone/>
            </a:pPr>
            <a:r>
              <a:rPr lang="en" sz="1800">
                <a:solidFill>
                  <a:schemeClr val="dk2"/>
                </a:solidFill>
                <a:latin typeface="Calibri"/>
                <a:ea typeface="Calibri"/>
                <a:cs typeface="Calibri"/>
                <a:sym typeface="Calibri"/>
              </a:rPr>
              <a:t>What are the 3</a:t>
            </a:r>
            <a:endParaRPr sz="18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b="1" lang="en" sz="2000">
                <a:solidFill>
                  <a:schemeClr val="dk2"/>
                </a:solidFill>
                <a:latin typeface="Calibri"/>
                <a:ea typeface="Calibri"/>
                <a:cs typeface="Calibri"/>
                <a:sym typeface="Calibri"/>
              </a:rPr>
              <a:t>most important concepts here?</a:t>
            </a:r>
            <a:endParaRPr b="1" sz="2000">
              <a:solidFill>
                <a:schemeClr val="dk2"/>
              </a:solidFill>
              <a:latin typeface="Calibri"/>
              <a:ea typeface="Calibri"/>
              <a:cs typeface="Calibri"/>
              <a:sym typeface="Calibri"/>
            </a:endParaRPr>
          </a:p>
          <a:p>
            <a:pPr indent="0" lvl="0" marL="0" rtl="0" algn="l">
              <a:spcBef>
                <a:spcPts val="0"/>
              </a:spcBef>
              <a:spcAft>
                <a:spcPts val="0"/>
              </a:spcAft>
              <a:buNone/>
            </a:pPr>
            <a:br>
              <a:rPr lang="en" sz="1800">
                <a:solidFill>
                  <a:schemeClr val="dk2"/>
                </a:solidFill>
                <a:latin typeface="Calibri"/>
                <a:ea typeface="Calibri"/>
                <a:cs typeface="Calibri"/>
                <a:sym typeface="Calibri"/>
              </a:rPr>
            </a:br>
            <a:r>
              <a:rPr lang="en" sz="1800">
                <a:solidFill>
                  <a:schemeClr val="dk2"/>
                </a:solidFill>
                <a:latin typeface="Calibri"/>
                <a:ea typeface="Calibri"/>
                <a:cs typeface="Calibri"/>
                <a:sym typeface="Calibri"/>
              </a:rPr>
              <a:t>What are 2</a:t>
            </a:r>
            <a:endParaRPr sz="18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b="1" lang="en" sz="2000">
                <a:solidFill>
                  <a:schemeClr val="dk2"/>
                </a:solidFill>
                <a:latin typeface="Calibri"/>
                <a:ea typeface="Calibri"/>
                <a:cs typeface="Calibri"/>
                <a:sym typeface="Calibri"/>
              </a:rPr>
              <a:t>ways to introduce pattern recognition with your students?</a:t>
            </a:r>
            <a:endParaRPr b="1" sz="2000">
              <a:solidFill>
                <a:schemeClr val="dk2"/>
              </a:solidFill>
              <a:latin typeface="Calibri"/>
              <a:ea typeface="Calibri"/>
              <a:cs typeface="Calibri"/>
              <a:sym typeface="Calibri"/>
            </a:endParaRPr>
          </a:p>
          <a:p>
            <a:pPr indent="0" lvl="0" marL="0" rtl="0" algn="l">
              <a:spcBef>
                <a:spcPts val="0"/>
              </a:spcBef>
              <a:spcAft>
                <a:spcPts val="0"/>
              </a:spcAft>
              <a:buNone/>
            </a:pPr>
            <a:r>
              <a:t/>
            </a:r>
            <a:endParaRPr sz="1800">
              <a:solidFill>
                <a:schemeClr val="dk2"/>
              </a:solidFill>
              <a:latin typeface="Calibri"/>
              <a:ea typeface="Calibri"/>
              <a:cs typeface="Calibri"/>
              <a:sym typeface="Calibri"/>
            </a:endParaRPr>
          </a:p>
          <a:p>
            <a:pPr indent="0" lvl="0" marL="0" rtl="0" algn="l">
              <a:spcBef>
                <a:spcPts val="0"/>
              </a:spcBef>
              <a:spcAft>
                <a:spcPts val="0"/>
              </a:spcAft>
              <a:buNone/>
            </a:pPr>
            <a:r>
              <a:rPr lang="en" sz="1800">
                <a:solidFill>
                  <a:schemeClr val="dk2"/>
                </a:solidFill>
                <a:latin typeface="Calibri"/>
                <a:ea typeface="Calibri"/>
                <a:cs typeface="Calibri"/>
                <a:sym typeface="Calibri"/>
              </a:rPr>
              <a:t>What is 1 </a:t>
            </a:r>
            <a:endParaRPr sz="1800">
              <a:solidFill>
                <a:schemeClr val="dk2"/>
              </a:solidFill>
              <a:latin typeface="Calibri"/>
              <a:ea typeface="Calibri"/>
              <a:cs typeface="Calibri"/>
              <a:sym typeface="Calibri"/>
            </a:endParaRPr>
          </a:p>
          <a:p>
            <a:pPr indent="-355600" lvl="0" marL="457200" rtl="0" algn="l">
              <a:spcBef>
                <a:spcPts val="0"/>
              </a:spcBef>
              <a:spcAft>
                <a:spcPts val="0"/>
              </a:spcAft>
              <a:buClr>
                <a:schemeClr val="dk2"/>
              </a:buClr>
              <a:buSzPts val="2000"/>
              <a:buFont typeface="Calibri"/>
              <a:buChar char="●"/>
            </a:pPr>
            <a:r>
              <a:rPr b="1" lang="en" sz="2000">
                <a:solidFill>
                  <a:schemeClr val="dk2"/>
                </a:solidFill>
                <a:latin typeface="Calibri"/>
                <a:ea typeface="Calibri"/>
                <a:cs typeface="Calibri"/>
                <a:sym typeface="Calibri"/>
              </a:rPr>
              <a:t>struggle you anticipate if you were to teach this?</a:t>
            </a:r>
            <a:endParaRPr b="1" sz="2000">
              <a:solidFill>
                <a:schemeClr val="dk2"/>
              </a:solidFill>
              <a:latin typeface="Calibri"/>
              <a:ea typeface="Calibri"/>
              <a:cs typeface="Calibri"/>
              <a:sym typeface="Calibri"/>
            </a:endParaRPr>
          </a:p>
        </p:txBody>
      </p:sp>
      <p:pic>
        <p:nvPicPr>
          <p:cNvPr descr="Number 3 on track (Provided by Getty Images)" id="636" name="Google Shape;636;p92"/>
          <p:cNvPicPr preferRelativeResize="0"/>
          <p:nvPr/>
        </p:nvPicPr>
        <p:blipFill>
          <a:blip r:embed="rId3">
            <a:alphaModFix/>
          </a:blip>
          <a:stretch>
            <a:fillRect/>
          </a:stretch>
        </p:blipFill>
        <p:spPr>
          <a:xfrm>
            <a:off x="7495706" y="1537550"/>
            <a:ext cx="1461059" cy="973801"/>
          </a:xfrm>
          <a:prstGeom prst="rect">
            <a:avLst/>
          </a:prstGeom>
          <a:noFill/>
          <a:ln>
            <a:noFill/>
          </a:ln>
        </p:spPr>
      </p:pic>
      <p:pic>
        <p:nvPicPr>
          <p:cNvPr descr="24070732 (Provided by Getty Images)" id="637" name="Google Shape;637;p92"/>
          <p:cNvPicPr preferRelativeResize="0"/>
          <p:nvPr/>
        </p:nvPicPr>
        <p:blipFill>
          <a:blip r:embed="rId4">
            <a:alphaModFix/>
          </a:blip>
          <a:stretch>
            <a:fillRect/>
          </a:stretch>
        </p:blipFill>
        <p:spPr>
          <a:xfrm>
            <a:off x="7495710" y="2626675"/>
            <a:ext cx="1461059" cy="973801"/>
          </a:xfrm>
          <a:prstGeom prst="rect">
            <a:avLst/>
          </a:prstGeom>
          <a:noFill/>
          <a:ln>
            <a:noFill/>
          </a:ln>
        </p:spPr>
      </p:pic>
      <p:pic>
        <p:nvPicPr>
          <p:cNvPr descr="Number one sign on track (Provided by Getty Images)" id="638" name="Google Shape;638;p92"/>
          <p:cNvPicPr preferRelativeResize="0"/>
          <p:nvPr/>
        </p:nvPicPr>
        <p:blipFill>
          <a:blip r:embed="rId5">
            <a:alphaModFix/>
          </a:blip>
          <a:stretch>
            <a:fillRect/>
          </a:stretch>
        </p:blipFill>
        <p:spPr>
          <a:xfrm>
            <a:off x="7495700" y="3715800"/>
            <a:ext cx="1461074" cy="973801"/>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643" name="Google Shape;643;p93" title="10 Minute Timer">
            <a:hlinkClick r:id="rId3"/>
          </p:cNvPr>
          <p:cNvPicPr preferRelativeResize="0"/>
          <p:nvPr/>
        </p:nvPicPr>
        <p:blipFill>
          <a:blip r:embed="rId4">
            <a:alphaModFix/>
          </a:blip>
          <a:stretch>
            <a:fillRect/>
          </a:stretch>
        </p:blipFill>
        <p:spPr>
          <a:xfrm>
            <a:off x="3048000" y="58937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1000"/>
                                        <p:tgtEl>
                                          <p:spTgt spid="6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94"/>
          <p:cNvSpPr txBox="1"/>
          <p:nvPr>
            <p:ph type="title"/>
          </p:nvPr>
        </p:nvSpPr>
        <p:spPr>
          <a:xfrm>
            <a:off x="3101975" y="1547825"/>
            <a:ext cx="5831700" cy="3142500"/>
          </a:xfrm>
          <a:prstGeom prst="rect">
            <a:avLst/>
          </a:prstGeom>
        </p:spPr>
        <p:txBody>
          <a:bodyPr anchorCtr="0" anchor="t" bIns="34275" lIns="68575" spcFirstLastPara="1" rIns="68575" wrap="square" tIns="34275">
            <a:normAutofit fontScale="90000"/>
          </a:bodyPr>
          <a:lstStyle/>
          <a:p>
            <a:pPr indent="0" lvl="0" marL="0" rtl="0" algn="ctr">
              <a:lnSpc>
                <a:spcPct val="115000"/>
              </a:lnSpc>
              <a:spcBef>
                <a:spcPts val="0"/>
              </a:spcBef>
              <a:spcAft>
                <a:spcPts val="0"/>
              </a:spcAft>
              <a:buNone/>
            </a:pPr>
            <a:r>
              <a:rPr b="1" i="1" lang="en" sz="4500"/>
              <a:t>Adaptive Immunity</a:t>
            </a:r>
            <a:r>
              <a:rPr i="1" lang="en" sz="4500"/>
              <a:t>: Assembling Defense</a:t>
            </a:r>
            <a:endParaRPr sz="4500"/>
          </a:p>
          <a:p>
            <a:pPr indent="0" lvl="0" marL="0" rtl="0" algn="ctr">
              <a:spcBef>
                <a:spcPts val="0"/>
              </a:spcBef>
              <a:spcAft>
                <a:spcPts val="0"/>
              </a:spcAft>
              <a:buNone/>
            </a:pPr>
            <a:r>
              <a:t/>
            </a:r>
            <a:endParaRPr sz="4500"/>
          </a:p>
          <a:p>
            <a:pPr indent="0" lvl="0" marL="0" rtl="0" algn="ctr">
              <a:spcBef>
                <a:spcPts val="0"/>
              </a:spcBef>
              <a:spcAft>
                <a:spcPts val="0"/>
              </a:spcAft>
              <a:buNone/>
            </a:pPr>
            <a:r>
              <a:t/>
            </a:r>
            <a:endParaRPr sz="4500"/>
          </a:p>
          <a:p>
            <a:pPr indent="0" lvl="0" marL="0" rtl="0" algn="ctr">
              <a:spcBef>
                <a:spcPts val="0"/>
              </a:spcBef>
              <a:spcAft>
                <a:spcPts val="0"/>
              </a:spcAft>
              <a:buNone/>
            </a:pPr>
            <a:r>
              <a:rPr lang="en" sz="3000"/>
              <a:t>Christina Bowers</a:t>
            </a:r>
            <a:endParaRPr sz="30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95"/>
          <p:cNvSpPr txBox="1"/>
          <p:nvPr>
            <p:ph type="title"/>
          </p:nvPr>
        </p:nvSpPr>
        <p:spPr>
          <a:xfrm>
            <a:off x="370809" y="600677"/>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Session Goals</a:t>
            </a:r>
            <a:endParaRPr/>
          </a:p>
        </p:txBody>
      </p:sp>
      <p:sp>
        <p:nvSpPr>
          <p:cNvPr id="654" name="Google Shape;654;p95"/>
          <p:cNvSpPr txBox="1"/>
          <p:nvPr>
            <p:ph idx="1" type="body"/>
          </p:nvPr>
        </p:nvSpPr>
        <p:spPr>
          <a:xfrm>
            <a:off x="370800" y="967200"/>
            <a:ext cx="8402400" cy="1595400"/>
          </a:xfrm>
          <a:prstGeom prst="rect">
            <a:avLst/>
          </a:prstGeom>
        </p:spPr>
        <p:txBody>
          <a:bodyPr anchorCtr="0" anchor="t" bIns="34275" lIns="68575" spcFirstLastPara="1" rIns="68575" wrap="square" tIns="34275">
            <a:normAutofit fontScale="70000" lnSpcReduction="10000"/>
          </a:bodyPr>
          <a:lstStyle/>
          <a:p>
            <a:pPr indent="0" lvl="0" marL="0" rtl="0" algn="l">
              <a:lnSpc>
                <a:spcPct val="150000"/>
              </a:lnSpc>
              <a:spcBef>
                <a:spcPts val="0"/>
              </a:spcBef>
              <a:spcAft>
                <a:spcPts val="0"/>
              </a:spcAft>
              <a:buNone/>
            </a:pPr>
            <a:r>
              <a:rPr b="1" lang="en" sz="2232">
                <a:solidFill>
                  <a:schemeClr val="dk1"/>
                </a:solidFill>
              </a:rPr>
              <a:t>Differentiate between inactive and active cell states</a:t>
            </a:r>
            <a:endParaRPr b="1" sz="2232">
              <a:solidFill>
                <a:schemeClr val="dk1"/>
              </a:solidFill>
            </a:endParaRPr>
          </a:p>
          <a:p>
            <a:pPr indent="-341142" lvl="0" marL="457200" rtl="0" algn="l">
              <a:lnSpc>
                <a:spcPct val="150000"/>
              </a:lnSpc>
              <a:spcBef>
                <a:spcPts val="0"/>
              </a:spcBef>
              <a:spcAft>
                <a:spcPts val="0"/>
              </a:spcAft>
              <a:buClr>
                <a:schemeClr val="dk1"/>
              </a:buClr>
              <a:buSzPct val="113442"/>
              <a:buChar char="•"/>
            </a:pPr>
            <a:r>
              <a:rPr lang="en" sz="2232">
                <a:solidFill>
                  <a:schemeClr val="dk1"/>
                </a:solidFill>
              </a:rPr>
              <a:t>B-lymphocytes produce antibodies but they don’t produce them all the time</a:t>
            </a:r>
            <a:endParaRPr sz="2232">
              <a:solidFill>
                <a:schemeClr val="dk1"/>
              </a:solidFill>
            </a:endParaRPr>
          </a:p>
          <a:p>
            <a:pPr indent="-327808" lvl="0" marL="457200" rtl="0" algn="l">
              <a:lnSpc>
                <a:spcPct val="150000"/>
              </a:lnSpc>
              <a:spcBef>
                <a:spcPts val="0"/>
              </a:spcBef>
              <a:spcAft>
                <a:spcPts val="0"/>
              </a:spcAft>
              <a:buClr>
                <a:schemeClr val="dk1"/>
              </a:buClr>
              <a:buSzPct val="100000"/>
              <a:buChar char="•"/>
            </a:pPr>
            <a:r>
              <a:rPr lang="en" sz="2232">
                <a:solidFill>
                  <a:schemeClr val="dk1"/>
                </a:solidFill>
              </a:rPr>
              <a:t>T-cells “wake up” when they “see” a signal from dendritic cells in the lymph node.</a:t>
            </a:r>
            <a:endParaRPr sz="2232">
              <a:solidFill>
                <a:schemeClr val="dk1"/>
              </a:solidFill>
            </a:endParaRPr>
          </a:p>
          <a:p>
            <a:pPr indent="0" lvl="0" marL="0" rtl="0" algn="l">
              <a:spcBef>
                <a:spcPts val="0"/>
              </a:spcBef>
              <a:spcAft>
                <a:spcPts val="0"/>
              </a:spcAft>
              <a:buNone/>
            </a:pPr>
            <a:r>
              <a:t/>
            </a:r>
            <a:endParaRPr sz="2232">
              <a:solidFill>
                <a:schemeClr val="dk1"/>
              </a:solidFill>
            </a:endParaRPr>
          </a:p>
          <a:p>
            <a:pPr indent="0" lvl="0" marL="0" rtl="0" algn="l">
              <a:spcBef>
                <a:spcPts val="0"/>
              </a:spcBef>
              <a:spcAft>
                <a:spcPts val="0"/>
              </a:spcAft>
              <a:buNone/>
            </a:pPr>
            <a:r>
              <a:rPr b="1" lang="en" sz="2232">
                <a:solidFill>
                  <a:schemeClr val="dk1"/>
                </a:solidFill>
              </a:rPr>
              <a:t>Model to explore ideas:</a:t>
            </a:r>
            <a:r>
              <a:rPr lang="en" sz="2232">
                <a:solidFill>
                  <a:schemeClr val="dk1"/>
                </a:solidFill>
              </a:rPr>
              <a:t>  Both cell types exist in active and inactive states.</a:t>
            </a:r>
            <a:endParaRPr/>
          </a:p>
        </p:txBody>
      </p:sp>
      <p:sp>
        <p:nvSpPr>
          <p:cNvPr id="655" name="Google Shape;655;p95"/>
          <p:cNvSpPr/>
          <p:nvPr/>
        </p:nvSpPr>
        <p:spPr>
          <a:xfrm>
            <a:off x="1708500" y="2597625"/>
            <a:ext cx="2153100" cy="1978800"/>
          </a:xfrm>
          <a:prstGeom prst="roundRect">
            <a:avLst>
              <a:gd fmla="val 16667" name="adj"/>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6" name="Google Shape;656;p95"/>
          <p:cNvSpPr/>
          <p:nvPr/>
        </p:nvSpPr>
        <p:spPr>
          <a:xfrm>
            <a:off x="4284175" y="2597625"/>
            <a:ext cx="2153100" cy="1978800"/>
          </a:xfrm>
          <a:prstGeom prst="roundRect">
            <a:avLst>
              <a:gd fmla="val 16667" name="adj"/>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7" name="Google Shape;657;p95"/>
          <p:cNvSpPr txBox="1"/>
          <p:nvPr/>
        </p:nvSpPr>
        <p:spPr>
          <a:xfrm>
            <a:off x="1734600" y="2902700"/>
            <a:ext cx="2100900" cy="109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Vibing State</a:t>
            </a:r>
            <a:endParaRPr b="1" sz="1800">
              <a:solidFill>
                <a:schemeClr val="dk1"/>
              </a:solidFill>
            </a:endParaRPr>
          </a:p>
          <a:p>
            <a:pPr indent="0" lvl="0" marL="0" rtl="0" algn="l">
              <a:spcBef>
                <a:spcPts val="0"/>
              </a:spcBef>
              <a:spcAft>
                <a:spcPts val="0"/>
              </a:spcAft>
              <a:buNone/>
            </a:pPr>
            <a:r>
              <a:t/>
            </a:r>
            <a:endParaRPr sz="1800">
              <a:solidFill>
                <a:schemeClr val="dk2"/>
              </a:solidFill>
            </a:endParaRPr>
          </a:p>
          <a:p>
            <a:pPr indent="0" lvl="0" marL="0" rtl="0" algn="ctr">
              <a:spcBef>
                <a:spcPts val="0"/>
              </a:spcBef>
              <a:spcAft>
                <a:spcPts val="0"/>
              </a:spcAft>
              <a:buNone/>
            </a:pPr>
            <a:r>
              <a:rPr lang="en" sz="1800">
                <a:solidFill>
                  <a:schemeClr val="dk1"/>
                </a:solidFill>
              </a:rPr>
              <a:t>“Low key chillin’”</a:t>
            </a:r>
            <a:endParaRPr sz="1800">
              <a:solidFill>
                <a:schemeClr val="dk1"/>
              </a:solidFill>
            </a:endParaRPr>
          </a:p>
        </p:txBody>
      </p:sp>
      <p:sp>
        <p:nvSpPr>
          <p:cNvPr id="658" name="Google Shape;658;p95"/>
          <p:cNvSpPr txBox="1"/>
          <p:nvPr/>
        </p:nvSpPr>
        <p:spPr>
          <a:xfrm>
            <a:off x="4310275" y="2859000"/>
            <a:ext cx="2100900" cy="159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Activated</a:t>
            </a:r>
            <a:endParaRPr b="1" sz="1800">
              <a:solidFill>
                <a:schemeClr val="dk1"/>
              </a:solidFill>
            </a:endParaRPr>
          </a:p>
          <a:p>
            <a:pPr indent="0" lvl="0" marL="0" rtl="0" algn="l">
              <a:spcBef>
                <a:spcPts val="0"/>
              </a:spcBef>
              <a:spcAft>
                <a:spcPts val="0"/>
              </a:spcAft>
              <a:buNone/>
            </a:pPr>
            <a:r>
              <a:t/>
            </a:r>
            <a:endParaRPr sz="1800">
              <a:solidFill>
                <a:schemeClr val="dk2"/>
              </a:solidFill>
            </a:endParaRPr>
          </a:p>
          <a:p>
            <a:pPr indent="0" lvl="0" marL="0" rtl="0" algn="ctr">
              <a:spcBef>
                <a:spcPts val="0"/>
              </a:spcBef>
              <a:spcAft>
                <a:spcPts val="0"/>
              </a:spcAft>
              <a:buNone/>
            </a:pPr>
            <a:r>
              <a:rPr lang="en" sz="1800">
                <a:solidFill>
                  <a:schemeClr val="dk1"/>
                </a:solidFill>
              </a:rPr>
              <a:t>“High alert”</a:t>
            </a:r>
            <a:endParaRPr sz="1800">
              <a:solidFill>
                <a:schemeClr val="dk1"/>
              </a:solidFill>
            </a:endParaRPr>
          </a:p>
          <a:p>
            <a:pPr indent="0" lvl="0" marL="0" rtl="0" algn="ctr">
              <a:spcBef>
                <a:spcPts val="0"/>
              </a:spcBef>
              <a:spcAft>
                <a:spcPts val="0"/>
              </a:spcAft>
              <a:buNone/>
            </a:pPr>
            <a:r>
              <a:t/>
            </a:r>
            <a:endParaRPr sz="1800">
              <a:solidFill>
                <a:schemeClr val="dk1"/>
              </a:solidFill>
            </a:endParaRPr>
          </a:p>
          <a:p>
            <a:pPr indent="0" lvl="0" marL="0" rtl="0" algn="ctr">
              <a:spcBef>
                <a:spcPts val="0"/>
              </a:spcBef>
              <a:spcAft>
                <a:spcPts val="0"/>
              </a:spcAft>
              <a:buNone/>
            </a:pPr>
            <a:r>
              <a:rPr lang="en" sz="1800">
                <a:solidFill>
                  <a:schemeClr val="dk1"/>
                </a:solidFill>
              </a:rPr>
              <a:t>“locked-in”</a:t>
            </a:r>
            <a:endParaRPr sz="1800">
              <a:solidFill>
                <a:schemeClr val="dk1"/>
              </a:solidFill>
            </a:endParaRPr>
          </a:p>
        </p:txBody>
      </p:sp>
      <p:sp>
        <p:nvSpPr>
          <p:cNvPr id="659" name="Google Shape;659;p95"/>
          <p:cNvSpPr txBox="1"/>
          <p:nvPr/>
        </p:nvSpPr>
        <p:spPr>
          <a:xfrm>
            <a:off x="6517275" y="2971575"/>
            <a:ext cx="2384100" cy="123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1"/>
                </a:solidFill>
              </a:rPr>
              <a:t>What is different about each condition?</a:t>
            </a:r>
            <a:endParaRPr sz="17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rPr lang="en" sz="1700">
                <a:solidFill>
                  <a:schemeClr val="dk1"/>
                </a:solidFill>
              </a:rPr>
              <a:t>What stays the same?</a:t>
            </a:r>
            <a:endParaRPr sz="1700">
              <a:solidFill>
                <a:schemeClr val="dk1"/>
              </a:solidFill>
            </a:endParaRPr>
          </a:p>
        </p:txBody>
      </p:sp>
      <p:pic>
        <p:nvPicPr>
          <p:cNvPr id="660" name="Google Shape;660;p95" title="Christina's First Illustration.png"/>
          <p:cNvPicPr preferRelativeResize="0"/>
          <p:nvPr/>
        </p:nvPicPr>
        <p:blipFill rotWithShape="1">
          <a:blip r:embed="rId3">
            <a:alphaModFix/>
          </a:blip>
          <a:srcRect b="74638" l="50801" r="37189" t="9202"/>
          <a:stretch/>
        </p:blipFill>
        <p:spPr>
          <a:xfrm rot="5400000">
            <a:off x="671225" y="2673800"/>
            <a:ext cx="819374" cy="771800"/>
          </a:xfrm>
          <a:prstGeom prst="rect">
            <a:avLst/>
          </a:prstGeom>
          <a:noFill/>
          <a:ln>
            <a:noFill/>
          </a:ln>
        </p:spPr>
      </p:pic>
      <p:pic>
        <p:nvPicPr>
          <p:cNvPr id="661" name="Google Shape;661;p95" title="Christina's First Illustration.png"/>
          <p:cNvPicPr preferRelativeResize="0"/>
          <p:nvPr/>
        </p:nvPicPr>
        <p:blipFill rotWithShape="1">
          <a:blip r:embed="rId3">
            <a:alphaModFix/>
          </a:blip>
          <a:srcRect b="70811" l="64794" r="15338" t="0"/>
          <a:stretch/>
        </p:blipFill>
        <p:spPr>
          <a:xfrm>
            <a:off x="546942" y="3469375"/>
            <a:ext cx="1067920" cy="10983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96"/>
          <p:cNvSpPr/>
          <p:nvPr/>
        </p:nvSpPr>
        <p:spPr>
          <a:xfrm>
            <a:off x="4888775" y="105450"/>
            <a:ext cx="4044600" cy="50208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accent6"/>
                </a:solidFill>
              </a:rPr>
              <a:t>Dendritic </a:t>
            </a:r>
            <a:endParaRPr/>
          </a:p>
        </p:txBody>
      </p:sp>
      <p:pic>
        <p:nvPicPr>
          <p:cNvPr id="667" name="Google Shape;667;p96"/>
          <p:cNvPicPr preferRelativeResize="0"/>
          <p:nvPr/>
        </p:nvPicPr>
        <p:blipFill>
          <a:blip r:embed="rId3">
            <a:alphaModFix/>
          </a:blip>
          <a:stretch>
            <a:fillRect/>
          </a:stretch>
        </p:blipFill>
        <p:spPr>
          <a:xfrm>
            <a:off x="166700" y="105438"/>
            <a:ext cx="4348624" cy="4932626"/>
          </a:xfrm>
          <a:prstGeom prst="rect">
            <a:avLst/>
          </a:prstGeom>
          <a:noFill/>
          <a:ln>
            <a:noFill/>
          </a:ln>
        </p:spPr>
      </p:pic>
      <p:sp>
        <p:nvSpPr>
          <p:cNvPr id="668" name="Google Shape;668;p96"/>
          <p:cNvSpPr/>
          <p:nvPr/>
        </p:nvSpPr>
        <p:spPr>
          <a:xfrm>
            <a:off x="1098325" y="2022325"/>
            <a:ext cx="1141800" cy="8193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9" name="Google Shape;669;p96"/>
          <p:cNvPicPr preferRelativeResize="0"/>
          <p:nvPr/>
        </p:nvPicPr>
        <p:blipFill>
          <a:blip r:embed="rId4">
            <a:alphaModFix/>
          </a:blip>
          <a:stretch>
            <a:fillRect/>
          </a:stretch>
        </p:blipFill>
        <p:spPr>
          <a:xfrm rot="10800000">
            <a:off x="4888775" y="1130773"/>
            <a:ext cx="3873400" cy="2602425"/>
          </a:xfrm>
          <a:prstGeom prst="rect">
            <a:avLst/>
          </a:prstGeom>
          <a:noFill/>
          <a:ln>
            <a:noFill/>
          </a:ln>
        </p:spPr>
      </p:pic>
      <p:sp>
        <p:nvSpPr>
          <p:cNvPr id="670" name="Google Shape;670;p96"/>
          <p:cNvSpPr txBox="1"/>
          <p:nvPr/>
        </p:nvSpPr>
        <p:spPr>
          <a:xfrm>
            <a:off x="5142950" y="3783125"/>
            <a:ext cx="3619200" cy="71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rPr>
              <a:t>Dendritic cells form a bridge to encoding memory.</a:t>
            </a:r>
            <a:endParaRPr sz="1800">
              <a:solidFill>
                <a:schemeClr val="accent6"/>
              </a:solidFill>
            </a:endParaRPr>
          </a:p>
        </p:txBody>
      </p:sp>
      <p:sp>
        <p:nvSpPr>
          <p:cNvPr id="671" name="Google Shape;671;p96"/>
          <p:cNvSpPr txBox="1"/>
          <p:nvPr/>
        </p:nvSpPr>
        <p:spPr>
          <a:xfrm>
            <a:off x="5486575" y="814875"/>
            <a:ext cx="1208100" cy="4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rPr>
              <a:t>Dendritic</a:t>
            </a:r>
            <a:endParaRPr sz="1800">
              <a:solidFill>
                <a:schemeClr val="accent6"/>
              </a:solidFill>
            </a:endParaRPr>
          </a:p>
        </p:txBody>
      </p:sp>
      <p:sp>
        <p:nvSpPr>
          <p:cNvPr id="672" name="Google Shape;672;p96"/>
          <p:cNvSpPr txBox="1"/>
          <p:nvPr/>
        </p:nvSpPr>
        <p:spPr>
          <a:xfrm>
            <a:off x="7286450" y="853950"/>
            <a:ext cx="1208100" cy="4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rPr>
              <a:t>T-cell</a:t>
            </a:r>
            <a:endParaRPr sz="1800">
              <a:solidFill>
                <a:schemeClr val="accent6"/>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pic>
        <p:nvPicPr>
          <p:cNvPr id="677" name="Google Shape;677;p97" title="Christina's First Illustration.png"/>
          <p:cNvPicPr preferRelativeResize="0"/>
          <p:nvPr/>
        </p:nvPicPr>
        <p:blipFill rotWithShape="1">
          <a:blip r:embed="rId3">
            <a:alphaModFix/>
          </a:blip>
          <a:srcRect b="70811" l="50801" r="16111" t="0"/>
          <a:stretch/>
        </p:blipFill>
        <p:spPr>
          <a:xfrm>
            <a:off x="5840006" y="1709113"/>
            <a:ext cx="2257475" cy="1394025"/>
          </a:xfrm>
          <a:prstGeom prst="rect">
            <a:avLst/>
          </a:prstGeom>
          <a:noFill/>
          <a:ln>
            <a:noFill/>
          </a:ln>
        </p:spPr>
      </p:pic>
      <p:grpSp>
        <p:nvGrpSpPr>
          <p:cNvPr id="678" name="Google Shape;678;p97"/>
          <p:cNvGrpSpPr/>
          <p:nvPr/>
        </p:nvGrpSpPr>
        <p:grpSpPr>
          <a:xfrm>
            <a:off x="584826" y="1185620"/>
            <a:ext cx="4710806" cy="2687751"/>
            <a:chOff x="1644713" y="878533"/>
            <a:chExt cx="4710806" cy="2687751"/>
          </a:xfrm>
        </p:grpSpPr>
        <p:pic>
          <p:nvPicPr>
            <p:cNvPr id="679" name="Google Shape;679;p97" title="Christina's First Illustration.png"/>
            <p:cNvPicPr preferRelativeResize="0"/>
            <p:nvPr/>
          </p:nvPicPr>
          <p:blipFill rotWithShape="1">
            <a:blip r:embed="rId3">
              <a:alphaModFix/>
            </a:blip>
            <a:srcRect b="0" l="0" r="61823" t="0"/>
            <a:stretch/>
          </p:blipFill>
          <p:spPr>
            <a:xfrm rot="-5274489">
              <a:off x="2739754" y="-88530"/>
              <a:ext cx="2520726" cy="4621876"/>
            </a:xfrm>
            <a:prstGeom prst="rect">
              <a:avLst/>
            </a:prstGeom>
            <a:noFill/>
            <a:ln>
              <a:noFill/>
            </a:ln>
          </p:spPr>
        </p:pic>
        <p:pic>
          <p:nvPicPr>
            <p:cNvPr id="680" name="Google Shape;680;p97"/>
            <p:cNvPicPr preferRelativeResize="0"/>
            <p:nvPr/>
          </p:nvPicPr>
          <p:blipFill rotWithShape="1">
            <a:blip r:embed="rId4">
              <a:alphaModFix/>
            </a:blip>
            <a:srcRect b="0" l="0" r="19762" t="0"/>
            <a:stretch/>
          </p:blipFill>
          <p:spPr>
            <a:xfrm rot="-10217523">
              <a:off x="5515893" y="1417544"/>
              <a:ext cx="244889" cy="618815"/>
            </a:xfrm>
            <a:prstGeom prst="rect">
              <a:avLst/>
            </a:prstGeom>
            <a:noFill/>
            <a:ln>
              <a:noFill/>
            </a:ln>
          </p:spPr>
        </p:pic>
        <p:pic>
          <p:nvPicPr>
            <p:cNvPr id="681" name="Google Shape;681;p97"/>
            <p:cNvPicPr preferRelativeResize="0"/>
            <p:nvPr/>
          </p:nvPicPr>
          <p:blipFill rotWithShape="1">
            <a:blip r:embed="rId4">
              <a:alphaModFix/>
            </a:blip>
            <a:srcRect b="0" l="0" r="25468" t="0"/>
            <a:stretch/>
          </p:blipFill>
          <p:spPr>
            <a:xfrm rot="-8694788">
              <a:off x="5805135" y="1247367"/>
              <a:ext cx="218519" cy="594414"/>
            </a:xfrm>
            <a:prstGeom prst="rect">
              <a:avLst/>
            </a:prstGeom>
            <a:noFill/>
            <a:ln>
              <a:noFill/>
            </a:ln>
          </p:spPr>
        </p:pic>
      </p:grpSp>
      <p:sp>
        <p:nvSpPr>
          <p:cNvPr id="682" name="Google Shape;682;p97"/>
          <p:cNvSpPr txBox="1"/>
          <p:nvPr/>
        </p:nvSpPr>
        <p:spPr>
          <a:xfrm>
            <a:off x="923525" y="697350"/>
            <a:ext cx="2031000" cy="66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Many Surface Receptors</a:t>
            </a:r>
            <a:endParaRPr b="1" sz="1800">
              <a:solidFill>
                <a:schemeClr val="dk1"/>
              </a:solidFill>
            </a:endParaRPr>
          </a:p>
        </p:txBody>
      </p:sp>
      <p:sp>
        <p:nvSpPr>
          <p:cNvPr id="683" name="Google Shape;683;p97"/>
          <p:cNvSpPr txBox="1"/>
          <p:nvPr/>
        </p:nvSpPr>
        <p:spPr>
          <a:xfrm>
            <a:off x="866725" y="3656600"/>
            <a:ext cx="2031000" cy="66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Generalist</a:t>
            </a:r>
            <a:endParaRPr b="1" sz="1800">
              <a:solidFill>
                <a:schemeClr val="dk1"/>
              </a:solidFill>
            </a:endParaRPr>
          </a:p>
        </p:txBody>
      </p:sp>
      <p:sp>
        <p:nvSpPr>
          <p:cNvPr id="684" name="Google Shape;684;p97"/>
          <p:cNvSpPr txBox="1"/>
          <p:nvPr/>
        </p:nvSpPr>
        <p:spPr>
          <a:xfrm>
            <a:off x="6414925" y="793950"/>
            <a:ext cx="2257500" cy="66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Major Receptor: bound antibodies</a:t>
            </a:r>
            <a:endParaRPr b="1" sz="1800">
              <a:solidFill>
                <a:schemeClr val="dk1"/>
              </a:solidFill>
            </a:endParaRPr>
          </a:p>
        </p:txBody>
      </p:sp>
      <p:sp>
        <p:nvSpPr>
          <p:cNvPr id="685" name="Google Shape;685;p97"/>
          <p:cNvSpPr txBox="1"/>
          <p:nvPr/>
        </p:nvSpPr>
        <p:spPr>
          <a:xfrm>
            <a:off x="6528175" y="3408025"/>
            <a:ext cx="2031000" cy="66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Extreme specialist</a:t>
            </a:r>
            <a:endParaRPr b="1" sz="1800">
              <a:solidFill>
                <a:schemeClr val="dk1"/>
              </a:solidFill>
            </a:endParaRPr>
          </a:p>
        </p:txBody>
      </p:sp>
      <p:sp>
        <p:nvSpPr>
          <p:cNvPr id="686" name="Google Shape;686;p97"/>
          <p:cNvSpPr/>
          <p:nvPr/>
        </p:nvSpPr>
        <p:spPr>
          <a:xfrm rot="5400000">
            <a:off x="4549775" y="2117875"/>
            <a:ext cx="662400" cy="3085800"/>
          </a:xfrm>
          <a:prstGeom prst="rightBrace">
            <a:avLst>
              <a:gd fmla="val 50000" name="adj1"/>
              <a:gd fmla="val 50000" name="adj2"/>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87" name="Google Shape;687;p97"/>
          <p:cNvSpPr txBox="1"/>
          <p:nvPr/>
        </p:nvSpPr>
        <p:spPr>
          <a:xfrm>
            <a:off x="3446975" y="3991975"/>
            <a:ext cx="2868000" cy="74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Coordinators; Promote cell to cell communication</a:t>
            </a:r>
            <a:endParaRPr sz="1800">
              <a:solidFill>
                <a:schemeClr val="dk1"/>
              </a:solidFill>
            </a:endParaRPr>
          </a:p>
        </p:txBody>
      </p:sp>
      <p:sp>
        <p:nvSpPr>
          <p:cNvPr id="688" name="Google Shape;688;p97"/>
          <p:cNvSpPr txBox="1"/>
          <p:nvPr/>
        </p:nvSpPr>
        <p:spPr>
          <a:xfrm>
            <a:off x="3865475" y="749650"/>
            <a:ext cx="2031000" cy="66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Flexibility</a:t>
            </a:r>
            <a:endParaRPr b="1" sz="18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pic>
        <p:nvPicPr>
          <p:cNvPr id="693" name="Google Shape;693;p98" title="Christina's First Illustration.png"/>
          <p:cNvPicPr preferRelativeResize="0"/>
          <p:nvPr/>
        </p:nvPicPr>
        <p:blipFill rotWithShape="1">
          <a:blip r:embed="rId3">
            <a:alphaModFix/>
          </a:blip>
          <a:srcRect b="70811" l="64794" r="15338" t="0"/>
          <a:stretch/>
        </p:blipFill>
        <p:spPr>
          <a:xfrm>
            <a:off x="121698" y="1314300"/>
            <a:ext cx="2445300" cy="2514900"/>
          </a:xfrm>
          <a:prstGeom prst="rect">
            <a:avLst/>
          </a:prstGeom>
          <a:noFill/>
          <a:ln>
            <a:noFill/>
          </a:ln>
        </p:spPr>
      </p:pic>
      <p:sp>
        <p:nvSpPr>
          <p:cNvPr id="694" name="Google Shape;694;p98"/>
          <p:cNvSpPr txBox="1"/>
          <p:nvPr>
            <p:ph type="title"/>
          </p:nvPr>
        </p:nvSpPr>
        <p:spPr>
          <a:xfrm>
            <a:off x="2289675" y="1898975"/>
            <a:ext cx="6769500" cy="1075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800"/>
              <a:t>What happens when a B-cell becomes activated?</a:t>
            </a:r>
            <a:endParaRPr b="1" sz="2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45"/>
          <p:cNvPicPr preferRelativeResize="0"/>
          <p:nvPr/>
        </p:nvPicPr>
        <p:blipFill>
          <a:blip r:embed="rId3">
            <a:alphaModFix/>
          </a:blip>
          <a:stretch>
            <a:fillRect/>
          </a:stretch>
        </p:blipFill>
        <p:spPr>
          <a:xfrm>
            <a:off x="218777" y="0"/>
            <a:ext cx="8706445" cy="51435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99"/>
          <p:cNvSpPr txBox="1"/>
          <p:nvPr>
            <p:ph type="title"/>
          </p:nvPr>
        </p:nvSpPr>
        <p:spPr>
          <a:xfrm>
            <a:off x="2176325" y="1598200"/>
            <a:ext cx="6468000" cy="2477400"/>
          </a:xfrm>
          <a:prstGeom prst="rect">
            <a:avLst/>
          </a:prstGeom>
        </p:spPr>
        <p:txBody>
          <a:bodyPr anchorCtr="0" anchor="t" bIns="34275" lIns="68575" spcFirstLastPara="1" rIns="68575" wrap="square" tIns="34275">
            <a:normAutofit fontScale="90000"/>
          </a:bodyPr>
          <a:lstStyle/>
          <a:p>
            <a:pPr indent="0" lvl="0" marL="0" rtl="0" algn="l">
              <a:lnSpc>
                <a:spcPct val="115000"/>
              </a:lnSpc>
              <a:spcBef>
                <a:spcPts val="0"/>
              </a:spcBef>
              <a:spcAft>
                <a:spcPts val="0"/>
              </a:spcAft>
              <a:buNone/>
            </a:pPr>
            <a:r>
              <a:rPr lang="en"/>
              <a:t>How would we know an “activated” cell if we saw one?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Collaborate to make a list of cell “activities” that might indicate that a cell is in an “awakened” state.</a:t>
            </a:r>
            <a:endParaRPr/>
          </a:p>
        </p:txBody>
      </p:sp>
      <p:sp>
        <p:nvSpPr>
          <p:cNvPr id="700" name="Google Shape;700;p99"/>
          <p:cNvSpPr/>
          <p:nvPr/>
        </p:nvSpPr>
        <p:spPr>
          <a:xfrm>
            <a:off x="541488" y="2930164"/>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701" name="Google Shape;701;p99"/>
          <p:cNvPicPr preferRelativeResize="0"/>
          <p:nvPr/>
        </p:nvPicPr>
        <p:blipFill rotWithShape="1">
          <a:blip r:embed="rId3">
            <a:alphaModFix/>
          </a:blip>
          <a:srcRect b="38982" l="15020" r="59858" t="7167"/>
          <a:stretch/>
        </p:blipFill>
        <p:spPr>
          <a:xfrm>
            <a:off x="956100" y="1243425"/>
            <a:ext cx="991526" cy="13283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100"/>
          <p:cNvSpPr txBox="1"/>
          <p:nvPr>
            <p:ph type="title"/>
          </p:nvPr>
        </p:nvSpPr>
        <p:spPr>
          <a:xfrm>
            <a:off x="226477" y="752125"/>
            <a:ext cx="6633900" cy="408300"/>
          </a:xfrm>
          <a:prstGeom prst="rect">
            <a:avLst/>
          </a:prstGeom>
        </p:spPr>
        <p:txBody>
          <a:bodyPr anchorCtr="0" anchor="t" bIns="34275" lIns="68575" spcFirstLastPara="1" rIns="68575" wrap="square" tIns="34275">
            <a:normAutofit fontScale="90000"/>
          </a:bodyPr>
          <a:lstStyle/>
          <a:p>
            <a:pPr indent="0" lvl="0" marL="0" rtl="0" algn="l">
              <a:lnSpc>
                <a:spcPct val="100000"/>
              </a:lnSpc>
              <a:spcBef>
                <a:spcPts val="0"/>
              </a:spcBef>
              <a:spcAft>
                <a:spcPts val="0"/>
              </a:spcAft>
              <a:buClr>
                <a:schemeClr val="dk1"/>
              </a:buClr>
              <a:buSzPct val="61111"/>
              <a:buFont typeface="Arial"/>
              <a:buNone/>
            </a:pPr>
            <a:r>
              <a:rPr lang="en" sz="1800"/>
              <a:t>Dendritic cells present antigen and activate T-cells in the lymph node.</a:t>
            </a:r>
            <a:endParaRPr/>
          </a:p>
        </p:txBody>
      </p:sp>
      <p:pic>
        <p:nvPicPr>
          <p:cNvPr id="707" name="Google Shape;707;p100" title="Christina's First Illustration.png"/>
          <p:cNvPicPr preferRelativeResize="0"/>
          <p:nvPr/>
        </p:nvPicPr>
        <p:blipFill rotWithShape="1">
          <a:blip r:embed="rId3">
            <a:alphaModFix/>
          </a:blip>
          <a:srcRect b="6091" l="37332" r="0" t="48075"/>
          <a:stretch/>
        </p:blipFill>
        <p:spPr>
          <a:xfrm>
            <a:off x="0" y="1590875"/>
            <a:ext cx="5635699" cy="2885275"/>
          </a:xfrm>
          <a:prstGeom prst="rect">
            <a:avLst/>
          </a:prstGeom>
          <a:noFill/>
          <a:ln>
            <a:noFill/>
          </a:ln>
        </p:spPr>
      </p:pic>
      <p:sp>
        <p:nvSpPr>
          <p:cNvPr id="708" name="Google Shape;708;p100"/>
          <p:cNvSpPr/>
          <p:nvPr/>
        </p:nvSpPr>
        <p:spPr>
          <a:xfrm>
            <a:off x="5012500" y="3146850"/>
            <a:ext cx="976200" cy="224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09" name="Google Shape;709;p100" title="Christina's First Illustration.png"/>
          <p:cNvPicPr preferRelativeResize="0"/>
          <p:nvPr/>
        </p:nvPicPr>
        <p:blipFill rotWithShape="1">
          <a:blip r:embed="rId3">
            <a:alphaModFix/>
          </a:blip>
          <a:srcRect b="70811" l="50801" r="37189" t="0"/>
          <a:stretch/>
        </p:blipFill>
        <p:spPr>
          <a:xfrm>
            <a:off x="6041011" y="2336500"/>
            <a:ext cx="819374" cy="1394025"/>
          </a:xfrm>
          <a:prstGeom prst="rect">
            <a:avLst/>
          </a:prstGeom>
          <a:noFill/>
          <a:ln>
            <a:noFill/>
          </a:ln>
        </p:spPr>
      </p:pic>
      <p:pic>
        <p:nvPicPr>
          <p:cNvPr id="710" name="Google Shape;710;p100" title="Christina's First Illustration.png"/>
          <p:cNvPicPr preferRelativeResize="0"/>
          <p:nvPr/>
        </p:nvPicPr>
        <p:blipFill rotWithShape="1">
          <a:blip r:embed="rId3">
            <a:alphaModFix/>
          </a:blip>
          <a:srcRect b="70811" l="64794" r="15338" t="0"/>
          <a:stretch/>
        </p:blipFill>
        <p:spPr>
          <a:xfrm>
            <a:off x="7570050" y="2612200"/>
            <a:ext cx="1257925" cy="1293700"/>
          </a:xfrm>
          <a:prstGeom prst="rect">
            <a:avLst/>
          </a:prstGeom>
          <a:noFill/>
          <a:ln>
            <a:noFill/>
          </a:ln>
        </p:spPr>
      </p:pic>
      <p:sp>
        <p:nvSpPr>
          <p:cNvPr id="711" name="Google Shape;711;p100"/>
          <p:cNvSpPr txBox="1"/>
          <p:nvPr/>
        </p:nvSpPr>
        <p:spPr>
          <a:xfrm>
            <a:off x="5748975" y="3587125"/>
            <a:ext cx="1403400" cy="82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1"/>
                </a:solidFill>
              </a:rPr>
              <a:t>Activated helper T-cells</a:t>
            </a:r>
            <a:endParaRPr sz="1500">
              <a:solidFill>
                <a:schemeClr val="dk1"/>
              </a:solidFill>
            </a:endParaRPr>
          </a:p>
        </p:txBody>
      </p:sp>
      <p:sp>
        <p:nvSpPr>
          <p:cNvPr id="712" name="Google Shape;712;p100"/>
          <p:cNvSpPr/>
          <p:nvPr/>
        </p:nvSpPr>
        <p:spPr>
          <a:xfrm>
            <a:off x="6821100" y="3103225"/>
            <a:ext cx="976200" cy="224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6" name="Shape 716"/>
        <p:cNvGrpSpPr/>
        <p:nvPr/>
      </p:nvGrpSpPr>
      <p:grpSpPr>
        <a:xfrm>
          <a:off x="0" y="0"/>
          <a:ext cx="0" cy="0"/>
          <a:chOff x="0" y="0"/>
          <a:chExt cx="0" cy="0"/>
        </a:xfrm>
      </p:grpSpPr>
      <p:pic>
        <p:nvPicPr>
          <p:cNvPr id="717" name="Google Shape;717;p101"/>
          <p:cNvPicPr preferRelativeResize="0"/>
          <p:nvPr/>
        </p:nvPicPr>
        <p:blipFill>
          <a:blip r:embed="rId3">
            <a:alphaModFix/>
          </a:blip>
          <a:stretch>
            <a:fillRect/>
          </a:stretch>
        </p:blipFill>
        <p:spPr>
          <a:xfrm>
            <a:off x="1278850" y="50525"/>
            <a:ext cx="5382800" cy="4963602"/>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102"/>
          <p:cNvPicPr preferRelativeResize="0"/>
          <p:nvPr/>
        </p:nvPicPr>
        <p:blipFill rotWithShape="1">
          <a:blip r:embed="rId3">
            <a:alphaModFix/>
          </a:blip>
          <a:srcRect b="0" l="0" r="13577" t="0"/>
          <a:stretch/>
        </p:blipFill>
        <p:spPr>
          <a:xfrm>
            <a:off x="2165449" y="30475"/>
            <a:ext cx="5856525" cy="5082550"/>
          </a:xfrm>
          <a:prstGeom prst="rect">
            <a:avLst/>
          </a:prstGeom>
          <a:noFill/>
          <a:ln>
            <a:noFill/>
          </a:ln>
        </p:spPr>
      </p:pic>
      <p:pic>
        <p:nvPicPr>
          <p:cNvPr id="723" name="Google Shape;723;p102" title="Christina's First Illustration.png"/>
          <p:cNvPicPr preferRelativeResize="0"/>
          <p:nvPr/>
        </p:nvPicPr>
        <p:blipFill rotWithShape="1">
          <a:blip r:embed="rId4">
            <a:alphaModFix/>
          </a:blip>
          <a:srcRect b="70811" l="64794" r="15338" t="0"/>
          <a:stretch/>
        </p:blipFill>
        <p:spPr>
          <a:xfrm>
            <a:off x="505298" y="1314300"/>
            <a:ext cx="2445300" cy="2514900"/>
          </a:xfrm>
          <a:prstGeom prst="rect">
            <a:avLst/>
          </a:prstGeom>
          <a:noFill/>
          <a:ln>
            <a:noFill/>
          </a:ln>
        </p:spPr>
      </p:pic>
      <p:sp>
        <p:nvSpPr>
          <p:cNvPr id="724" name="Google Shape;724;p102"/>
          <p:cNvSpPr txBox="1"/>
          <p:nvPr>
            <p:ph type="title"/>
          </p:nvPr>
        </p:nvSpPr>
        <p:spPr>
          <a:xfrm>
            <a:off x="505300" y="428575"/>
            <a:ext cx="7516800" cy="408300"/>
          </a:xfrm>
          <a:prstGeom prst="rect">
            <a:avLst/>
          </a:prstGeom>
          <a:solidFill>
            <a:schemeClr val="lt1"/>
          </a:solidFill>
        </p:spPr>
        <p:txBody>
          <a:bodyPr anchorCtr="0" anchor="t" bIns="34275" lIns="68575" spcFirstLastPara="1" rIns="68575" wrap="square" tIns="34275">
            <a:normAutofit/>
          </a:bodyPr>
          <a:lstStyle/>
          <a:p>
            <a:pPr indent="0" lvl="0" marL="0" rtl="0" algn="l">
              <a:spcBef>
                <a:spcPts val="0"/>
              </a:spcBef>
              <a:spcAft>
                <a:spcPts val="0"/>
              </a:spcAft>
              <a:buNone/>
            </a:pPr>
            <a:r>
              <a:rPr b="1" lang="en"/>
              <a:t>Where are the antibodies in this activated B cell?</a:t>
            </a:r>
            <a:endParaRPr b="1"/>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p103"/>
          <p:cNvPicPr preferRelativeResize="0"/>
          <p:nvPr/>
        </p:nvPicPr>
        <p:blipFill>
          <a:blip r:embed="rId3">
            <a:alphaModFix/>
          </a:blip>
          <a:stretch>
            <a:fillRect/>
          </a:stretch>
        </p:blipFill>
        <p:spPr>
          <a:xfrm>
            <a:off x="2844118" y="0"/>
            <a:ext cx="4928605" cy="5143500"/>
          </a:xfrm>
          <a:prstGeom prst="rect">
            <a:avLst/>
          </a:prstGeom>
          <a:noFill/>
          <a:ln>
            <a:noFill/>
          </a:ln>
        </p:spPr>
      </p:pic>
      <p:sp>
        <p:nvSpPr>
          <p:cNvPr id="730" name="Google Shape;730;p103"/>
          <p:cNvSpPr txBox="1"/>
          <p:nvPr>
            <p:ph type="title"/>
          </p:nvPr>
        </p:nvSpPr>
        <p:spPr>
          <a:xfrm>
            <a:off x="499225" y="331900"/>
            <a:ext cx="7273500" cy="1151100"/>
          </a:xfrm>
          <a:prstGeom prst="rect">
            <a:avLst/>
          </a:prstGeom>
          <a:solidFill>
            <a:schemeClr val="lt1"/>
          </a:solidFill>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360"/>
              <a:t>mRNA is spliced to remove the region of the antibody gene sequences that code for the protein stem that embeds in the cell membrane!</a:t>
            </a:r>
            <a:endParaRPr sz="236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104"/>
          <p:cNvSpPr txBox="1"/>
          <p:nvPr>
            <p:ph type="title"/>
          </p:nvPr>
        </p:nvSpPr>
        <p:spPr>
          <a:xfrm>
            <a:off x="11668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Membrane bound antibody (B-cell receptor)</a:t>
            </a:r>
            <a:endParaRPr b="1"/>
          </a:p>
        </p:txBody>
      </p:sp>
      <p:pic>
        <p:nvPicPr>
          <p:cNvPr id="736" name="Google Shape;736;p104"/>
          <p:cNvPicPr preferRelativeResize="0"/>
          <p:nvPr/>
        </p:nvPicPr>
        <p:blipFill>
          <a:blip r:embed="rId3">
            <a:alphaModFix/>
          </a:blip>
          <a:stretch>
            <a:fillRect/>
          </a:stretch>
        </p:blipFill>
        <p:spPr>
          <a:xfrm>
            <a:off x="3748750" y="596926"/>
            <a:ext cx="4315949" cy="4265801"/>
          </a:xfrm>
          <a:prstGeom prst="rect">
            <a:avLst/>
          </a:prstGeom>
          <a:noFill/>
          <a:ln>
            <a:noFill/>
          </a:ln>
        </p:spPr>
      </p:pic>
      <p:pic>
        <p:nvPicPr>
          <p:cNvPr id="737" name="Google Shape;737;p104"/>
          <p:cNvPicPr preferRelativeResize="0"/>
          <p:nvPr/>
        </p:nvPicPr>
        <p:blipFill>
          <a:blip r:embed="rId4">
            <a:alphaModFix/>
          </a:blip>
          <a:stretch>
            <a:fillRect/>
          </a:stretch>
        </p:blipFill>
        <p:spPr>
          <a:xfrm>
            <a:off x="631040" y="805378"/>
            <a:ext cx="2346875" cy="2281174"/>
          </a:xfrm>
          <a:prstGeom prst="rect">
            <a:avLst/>
          </a:prstGeom>
          <a:noFill/>
          <a:ln>
            <a:noFill/>
          </a:ln>
        </p:spPr>
      </p:pic>
      <p:sp>
        <p:nvSpPr>
          <p:cNvPr id="738" name="Google Shape;738;p104"/>
          <p:cNvSpPr/>
          <p:nvPr/>
        </p:nvSpPr>
        <p:spPr>
          <a:xfrm>
            <a:off x="4738600" y="3884300"/>
            <a:ext cx="1836000" cy="1099200"/>
          </a:xfrm>
          <a:prstGeom prst="roundRect">
            <a:avLst>
              <a:gd fmla="val 16667" name="adj"/>
            </a:avLst>
          </a:prstGeom>
          <a:no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9" name="Google Shape;739;p104"/>
          <p:cNvSpPr txBox="1"/>
          <p:nvPr/>
        </p:nvSpPr>
        <p:spPr>
          <a:xfrm>
            <a:off x="913037" y="1770425"/>
            <a:ext cx="1485900" cy="85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740" name="Google Shape;740;p104"/>
          <p:cNvSpPr txBox="1"/>
          <p:nvPr/>
        </p:nvSpPr>
        <p:spPr>
          <a:xfrm>
            <a:off x="968837" y="1611200"/>
            <a:ext cx="1671300" cy="51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300">
                <a:solidFill>
                  <a:schemeClr val="dk1"/>
                </a:solidFill>
              </a:rPr>
              <a:t>B-Cell</a:t>
            </a:r>
            <a:endParaRPr b="1" sz="3300">
              <a:solidFill>
                <a:schemeClr val="dk1"/>
              </a:solidFill>
            </a:endParaRPr>
          </a:p>
        </p:txBody>
      </p:sp>
      <p:sp>
        <p:nvSpPr>
          <p:cNvPr id="741" name="Google Shape;741;p104"/>
          <p:cNvSpPr txBox="1"/>
          <p:nvPr/>
        </p:nvSpPr>
        <p:spPr>
          <a:xfrm>
            <a:off x="7261750" y="2624850"/>
            <a:ext cx="189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742" name="Google Shape;742;p104"/>
          <p:cNvSpPr txBox="1"/>
          <p:nvPr/>
        </p:nvSpPr>
        <p:spPr>
          <a:xfrm>
            <a:off x="45250" y="3546025"/>
            <a:ext cx="3703500" cy="131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2"/>
                </a:solidFill>
                <a:latin typeface="Calibri"/>
                <a:ea typeface="Calibri"/>
                <a:cs typeface="Calibri"/>
                <a:sym typeface="Calibri"/>
              </a:rPr>
              <a:t>An “inactive” B cell is bound in the B-cell membrane </a:t>
            </a:r>
            <a:r>
              <a:rPr lang="en" sz="2100">
                <a:solidFill>
                  <a:schemeClr val="dk2"/>
                </a:solidFill>
                <a:latin typeface="Calibri"/>
                <a:ea typeface="Calibri"/>
                <a:cs typeface="Calibri"/>
                <a:sym typeface="Calibri"/>
              </a:rPr>
              <a:t>through</a:t>
            </a:r>
            <a:r>
              <a:rPr lang="en" sz="2100">
                <a:solidFill>
                  <a:schemeClr val="dk2"/>
                </a:solidFill>
                <a:latin typeface="Calibri"/>
                <a:ea typeface="Calibri"/>
                <a:cs typeface="Calibri"/>
                <a:sym typeface="Calibri"/>
              </a:rPr>
              <a:t> a hydrophobic domain.</a:t>
            </a:r>
            <a:endParaRPr sz="2100">
              <a:solidFill>
                <a:schemeClr val="dk2"/>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7" name="Shape 747"/>
        <p:cNvGrpSpPr/>
        <p:nvPr/>
      </p:nvGrpSpPr>
      <p:grpSpPr>
        <a:xfrm>
          <a:off x="0" y="0"/>
          <a:ext cx="0" cy="0"/>
          <a:chOff x="0" y="0"/>
          <a:chExt cx="0" cy="0"/>
        </a:xfrm>
      </p:grpSpPr>
      <p:sp>
        <p:nvSpPr>
          <p:cNvPr id="748" name="Google Shape;748;p10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749" name="Google Shape;749;p105"/>
          <p:cNvSpPr txBox="1"/>
          <p:nvPr/>
        </p:nvSpPr>
        <p:spPr>
          <a:xfrm>
            <a:off x="539875" y="0"/>
            <a:ext cx="3000000" cy="692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300">
                <a:solidFill>
                  <a:schemeClr val="lt1"/>
                </a:solidFill>
              </a:rPr>
              <a:t>IgM</a:t>
            </a:r>
            <a:endParaRPr>
              <a:solidFill>
                <a:schemeClr val="lt1"/>
              </a:solidFill>
            </a:endParaRPr>
          </a:p>
        </p:txBody>
      </p:sp>
      <p:pic>
        <p:nvPicPr>
          <p:cNvPr id="750" name="Google Shape;750;p105"/>
          <p:cNvPicPr preferRelativeResize="0"/>
          <p:nvPr/>
        </p:nvPicPr>
        <p:blipFill rotWithShape="1">
          <a:blip r:embed="rId4">
            <a:alphaModFix/>
          </a:blip>
          <a:srcRect b="25822" l="30859" r="20597" t="0"/>
          <a:stretch/>
        </p:blipFill>
        <p:spPr>
          <a:xfrm>
            <a:off x="5096175" y="185201"/>
            <a:ext cx="1218076" cy="1839726"/>
          </a:xfrm>
          <a:prstGeom prst="rect">
            <a:avLst/>
          </a:prstGeom>
          <a:noFill/>
          <a:ln>
            <a:noFill/>
          </a:ln>
        </p:spPr>
      </p:pic>
      <p:pic>
        <p:nvPicPr>
          <p:cNvPr id="751" name="Google Shape;751;p105"/>
          <p:cNvPicPr preferRelativeResize="0"/>
          <p:nvPr/>
        </p:nvPicPr>
        <p:blipFill rotWithShape="1">
          <a:blip r:embed="rId4">
            <a:alphaModFix/>
          </a:blip>
          <a:srcRect b="25822" l="30859" r="20597" t="0"/>
          <a:stretch/>
        </p:blipFill>
        <p:spPr>
          <a:xfrm rot="3097355">
            <a:off x="5801801" y="618112"/>
            <a:ext cx="1218075" cy="1839726"/>
          </a:xfrm>
          <a:prstGeom prst="rect">
            <a:avLst/>
          </a:prstGeom>
          <a:noFill/>
          <a:ln>
            <a:noFill/>
          </a:ln>
        </p:spPr>
      </p:pic>
      <p:pic>
        <p:nvPicPr>
          <p:cNvPr id="752" name="Google Shape;752;p105"/>
          <p:cNvPicPr preferRelativeResize="0"/>
          <p:nvPr/>
        </p:nvPicPr>
        <p:blipFill rotWithShape="1">
          <a:blip r:embed="rId4">
            <a:alphaModFix/>
          </a:blip>
          <a:srcRect b="25822" l="30859" r="20597" t="0"/>
          <a:stretch/>
        </p:blipFill>
        <p:spPr>
          <a:xfrm rot="-3668352">
            <a:off x="4664474" y="796476"/>
            <a:ext cx="1218076" cy="1839725"/>
          </a:xfrm>
          <a:prstGeom prst="rect">
            <a:avLst/>
          </a:prstGeom>
          <a:noFill/>
          <a:ln>
            <a:noFill/>
          </a:ln>
        </p:spPr>
      </p:pic>
      <p:pic>
        <p:nvPicPr>
          <p:cNvPr id="753" name="Google Shape;753;p105"/>
          <p:cNvPicPr preferRelativeResize="0"/>
          <p:nvPr/>
        </p:nvPicPr>
        <p:blipFill rotWithShape="1">
          <a:blip r:embed="rId4">
            <a:alphaModFix/>
          </a:blip>
          <a:srcRect b="25822" l="30859" r="20597" t="0"/>
          <a:stretch/>
        </p:blipFill>
        <p:spPr>
          <a:xfrm rot="-7829479">
            <a:off x="4764774" y="1512638"/>
            <a:ext cx="1218077" cy="1839726"/>
          </a:xfrm>
          <a:prstGeom prst="rect">
            <a:avLst/>
          </a:prstGeom>
          <a:noFill/>
          <a:ln>
            <a:noFill/>
          </a:ln>
        </p:spPr>
      </p:pic>
      <p:pic>
        <p:nvPicPr>
          <p:cNvPr id="754" name="Google Shape;754;p105"/>
          <p:cNvPicPr preferRelativeResize="0"/>
          <p:nvPr/>
        </p:nvPicPr>
        <p:blipFill rotWithShape="1">
          <a:blip r:embed="rId4">
            <a:alphaModFix/>
          </a:blip>
          <a:srcRect b="25822" l="30859" r="20597" t="0"/>
          <a:stretch/>
        </p:blipFill>
        <p:spPr>
          <a:xfrm rot="8439238">
            <a:off x="5756749" y="1406614"/>
            <a:ext cx="1218077" cy="1839726"/>
          </a:xfrm>
          <a:prstGeom prst="rect">
            <a:avLst/>
          </a:prstGeom>
          <a:noFill/>
          <a:ln>
            <a:noFill/>
          </a:ln>
        </p:spPr>
      </p:pic>
      <p:pic>
        <p:nvPicPr>
          <p:cNvPr id="755" name="Google Shape;755;p105"/>
          <p:cNvPicPr preferRelativeResize="0"/>
          <p:nvPr/>
        </p:nvPicPr>
        <p:blipFill rotWithShape="1">
          <a:blip r:embed="rId4">
            <a:alphaModFix/>
          </a:blip>
          <a:srcRect b="25822" l="30859" r="20597" t="0"/>
          <a:stretch/>
        </p:blipFill>
        <p:spPr>
          <a:xfrm>
            <a:off x="601387" y="276787"/>
            <a:ext cx="1493443" cy="2255632"/>
          </a:xfrm>
          <a:prstGeom prst="rect">
            <a:avLst/>
          </a:prstGeom>
          <a:noFill/>
          <a:ln>
            <a:noFill/>
          </a:ln>
        </p:spPr>
      </p:pic>
      <p:pic>
        <p:nvPicPr>
          <p:cNvPr id="756" name="Google Shape;756;p105"/>
          <p:cNvPicPr preferRelativeResize="0"/>
          <p:nvPr/>
        </p:nvPicPr>
        <p:blipFill rotWithShape="1">
          <a:blip r:embed="rId4">
            <a:alphaModFix/>
          </a:blip>
          <a:srcRect b="6368" l="62342" r="0" t="75974"/>
          <a:stretch/>
        </p:blipFill>
        <p:spPr>
          <a:xfrm>
            <a:off x="486150" y="3957558"/>
            <a:ext cx="1992726" cy="923568"/>
          </a:xfrm>
          <a:prstGeom prst="rect">
            <a:avLst/>
          </a:prstGeom>
          <a:noFill/>
          <a:ln>
            <a:noFill/>
          </a:ln>
        </p:spPr>
      </p:pic>
      <p:pic>
        <p:nvPicPr>
          <p:cNvPr id="757" name="Google Shape;757;p105"/>
          <p:cNvPicPr preferRelativeResize="0"/>
          <p:nvPr/>
        </p:nvPicPr>
        <p:blipFill rotWithShape="1">
          <a:blip r:embed="rId4">
            <a:alphaModFix/>
          </a:blip>
          <a:srcRect b="6368" l="62342" r="0" t="75974"/>
          <a:stretch/>
        </p:blipFill>
        <p:spPr>
          <a:xfrm>
            <a:off x="2404699" y="3957558"/>
            <a:ext cx="1992726" cy="923568"/>
          </a:xfrm>
          <a:prstGeom prst="rect">
            <a:avLst/>
          </a:prstGeom>
          <a:noFill/>
          <a:ln>
            <a:noFill/>
          </a:ln>
        </p:spPr>
      </p:pic>
      <p:sp>
        <p:nvSpPr>
          <p:cNvPr id="758" name="Google Shape;758;p105"/>
          <p:cNvSpPr/>
          <p:nvPr/>
        </p:nvSpPr>
        <p:spPr>
          <a:xfrm rot="5400000">
            <a:off x="2706070" y="509553"/>
            <a:ext cx="567600" cy="17901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9" name="Google Shape;759;p105"/>
          <p:cNvSpPr txBox="1"/>
          <p:nvPr/>
        </p:nvSpPr>
        <p:spPr>
          <a:xfrm>
            <a:off x="4414900" y="3726725"/>
            <a:ext cx="4395300" cy="127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B-dell Activation leads to an mRNA splicing change that removes the hydrophobic tail.</a:t>
            </a:r>
            <a:endParaRPr sz="2100">
              <a:solidFill>
                <a:schemeClr val="dk1"/>
              </a:solidFill>
            </a:endParaRPr>
          </a:p>
        </p:txBody>
      </p:sp>
      <p:cxnSp>
        <p:nvCxnSpPr>
          <p:cNvPr id="760" name="Google Shape;760;p105"/>
          <p:cNvCxnSpPr/>
          <p:nvPr/>
        </p:nvCxnSpPr>
        <p:spPr>
          <a:xfrm>
            <a:off x="1348108" y="2532419"/>
            <a:ext cx="14400" cy="1138800"/>
          </a:xfrm>
          <a:prstGeom prst="straightConnector1">
            <a:avLst/>
          </a:prstGeom>
          <a:noFill/>
          <a:ln cap="flat" cmpd="sng" w="38100">
            <a:solidFill>
              <a:schemeClr val="dk2"/>
            </a:solidFill>
            <a:prstDash val="solid"/>
            <a:round/>
            <a:headEnd len="med" w="med" type="none"/>
            <a:tailEnd len="med" w="med" type="none"/>
          </a:ln>
        </p:spPr>
      </p:cxnSp>
      <p:cxnSp>
        <p:nvCxnSpPr>
          <p:cNvPr id="761" name="Google Shape;761;p105"/>
          <p:cNvCxnSpPr/>
          <p:nvPr/>
        </p:nvCxnSpPr>
        <p:spPr>
          <a:xfrm rot="10800000">
            <a:off x="896300" y="3671225"/>
            <a:ext cx="903600" cy="1230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106"/>
          <p:cNvSpPr txBox="1"/>
          <p:nvPr>
            <p:ph idx="4294967295" type="title"/>
          </p:nvPr>
        </p:nvSpPr>
        <p:spPr>
          <a:xfrm>
            <a:off x="411775" y="185900"/>
            <a:ext cx="8402400" cy="7236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Weird AI B-cell diagram.  Prompt: make 10 B-cells, each with a different shaped BCR(B-cell Receptor).  B-cells sense shape.</a:t>
            </a:r>
            <a:endParaRPr/>
          </a:p>
        </p:txBody>
      </p:sp>
      <p:pic>
        <p:nvPicPr>
          <p:cNvPr id="767" name="Google Shape;767;p106"/>
          <p:cNvPicPr preferRelativeResize="0"/>
          <p:nvPr/>
        </p:nvPicPr>
        <p:blipFill rotWithShape="1">
          <a:blip r:embed="rId3">
            <a:alphaModFix/>
          </a:blip>
          <a:srcRect b="0" l="0" r="0" t="15903"/>
          <a:stretch/>
        </p:blipFill>
        <p:spPr>
          <a:xfrm>
            <a:off x="451225" y="1127025"/>
            <a:ext cx="8241548" cy="3780574"/>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107"/>
          <p:cNvSpPr txBox="1"/>
          <p:nvPr>
            <p:ph type="title"/>
          </p:nvPr>
        </p:nvSpPr>
        <p:spPr>
          <a:xfrm>
            <a:off x="388975" y="1457202"/>
            <a:ext cx="4782000" cy="2815200"/>
          </a:xfrm>
          <a:prstGeom prst="rect">
            <a:avLst/>
          </a:prstGeom>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lang="en"/>
              <a:t>How big would the</a:t>
            </a:r>
            <a:r>
              <a:rPr b="1" i="1" lang="en"/>
              <a:t> E.coli</a:t>
            </a:r>
            <a:r>
              <a:rPr lang="en"/>
              <a:t> cell be that is laying next to the Tour of the Human cell?</a:t>
            </a:r>
            <a:endParaRPr/>
          </a:p>
        </p:txBody>
      </p:sp>
      <p:pic>
        <p:nvPicPr>
          <p:cNvPr id="773" name="Google Shape;773;p107"/>
          <p:cNvPicPr preferRelativeResize="0"/>
          <p:nvPr/>
        </p:nvPicPr>
        <p:blipFill rotWithShape="1">
          <a:blip r:embed="rId3">
            <a:alphaModFix/>
          </a:blip>
          <a:srcRect b="0" l="0" r="0" t="26756"/>
          <a:stretch/>
        </p:blipFill>
        <p:spPr>
          <a:xfrm>
            <a:off x="4704150" y="57650"/>
            <a:ext cx="3921398" cy="508584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08"/>
          <p:cNvSpPr/>
          <p:nvPr/>
        </p:nvSpPr>
        <p:spPr>
          <a:xfrm>
            <a:off x="175388" y="2900964"/>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779" name="Google Shape;779;p108"/>
          <p:cNvPicPr preferRelativeResize="0"/>
          <p:nvPr/>
        </p:nvPicPr>
        <p:blipFill rotWithShape="1">
          <a:blip r:embed="rId3">
            <a:alphaModFix/>
          </a:blip>
          <a:srcRect b="0" l="0" r="5437" t="0"/>
          <a:stretch/>
        </p:blipFill>
        <p:spPr>
          <a:xfrm>
            <a:off x="2035194" y="486971"/>
            <a:ext cx="3245451" cy="4576226"/>
          </a:xfrm>
          <a:prstGeom prst="rect">
            <a:avLst/>
          </a:prstGeom>
          <a:noFill/>
          <a:ln>
            <a:noFill/>
          </a:ln>
        </p:spPr>
      </p:pic>
      <p:sp>
        <p:nvSpPr>
          <p:cNvPr id="780" name="Google Shape;780;p108"/>
          <p:cNvSpPr txBox="1"/>
          <p:nvPr/>
        </p:nvSpPr>
        <p:spPr>
          <a:xfrm>
            <a:off x="5280650" y="571500"/>
            <a:ext cx="3783600" cy="419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900">
                <a:solidFill>
                  <a:schemeClr val="dk1"/>
                </a:solidFill>
              </a:rPr>
              <a:t>Let’s play!</a:t>
            </a:r>
            <a:endParaRPr b="1" sz="2900">
              <a:solidFill>
                <a:schemeClr val="dk1"/>
              </a:solidFill>
            </a:endParaRPr>
          </a:p>
          <a:p>
            <a:pPr indent="0" lvl="0" marL="0" rtl="0" algn="l">
              <a:spcBef>
                <a:spcPts val="0"/>
              </a:spcBef>
              <a:spcAft>
                <a:spcPts val="0"/>
              </a:spcAft>
              <a:buNone/>
            </a:pPr>
            <a:r>
              <a:t/>
            </a:r>
            <a:endParaRPr b="1" sz="2400">
              <a:solidFill>
                <a:schemeClr val="dk1"/>
              </a:solidFill>
            </a:endParaRPr>
          </a:p>
          <a:p>
            <a:pPr indent="0" lvl="0" marL="0" rtl="0" algn="l">
              <a:spcBef>
                <a:spcPts val="0"/>
              </a:spcBef>
              <a:spcAft>
                <a:spcPts val="0"/>
              </a:spcAft>
              <a:buNone/>
            </a:pPr>
            <a:r>
              <a:rPr b="1" lang="en" sz="2400">
                <a:solidFill>
                  <a:schemeClr val="dk1"/>
                </a:solidFill>
              </a:rPr>
              <a:t>This microbe bumps into the B-cell membrane shown to the left.</a:t>
            </a:r>
            <a:endParaRPr b="1" sz="2400">
              <a:solidFill>
                <a:schemeClr val="dk1"/>
              </a:solidFill>
            </a:endParaRPr>
          </a:p>
          <a:p>
            <a:pPr indent="0" lvl="0" marL="0" rtl="0" algn="l">
              <a:spcBef>
                <a:spcPts val="0"/>
              </a:spcBef>
              <a:spcAft>
                <a:spcPts val="0"/>
              </a:spcAft>
              <a:buNone/>
            </a:pPr>
            <a:r>
              <a:t/>
            </a:r>
            <a:endParaRPr b="1" sz="2400">
              <a:solidFill>
                <a:schemeClr val="dk1"/>
              </a:solidFill>
            </a:endParaRPr>
          </a:p>
          <a:p>
            <a:pPr indent="0" lvl="0" marL="0" rtl="0" algn="l">
              <a:spcBef>
                <a:spcPts val="0"/>
              </a:spcBef>
              <a:spcAft>
                <a:spcPts val="0"/>
              </a:spcAft>
              <a:buNone/>
            </a:pPr>
            <a:r>
              <a:rPr b="1" lang="en" sz="2400">
                <a:solidFill>
                  <a:schemeClr val="dk1"/>
                </a:solidFill>
              </a:rPr>
              <a:t>What happens next?</a:t>
            </a:r>
            <a:endParaRPr b="1" sz="2400">
              <a:solidFill>
                <a:schemeClr val="dk1"/>
              </a:solidFill>
            </a:endParaRPr>
          </a:p>
          <a:p>
            <a:pPr indent="0" lvl="0" marL="0" rtl="0" algn="l">
              <a:spcBef>
                <a:spcPts val="0"/>
              </a:spcBef>
              <a:spcAft>
                <a:spcPts val="0"/>
              </a:spcAft>
              <a:buNone/>
            </a:pPr>
            <a:r>
              <a:t/>
            </a:r>
            <a:endParaRPr b="1" sz="2400">
              <a:solidFill>
                <a:schemeClr val="dk1"/>
              </a:solidFill>
            </a:endParaRPr>
          </a:p>
          <a:p>
            <a:pPr indent="0" lvl="0" marL="0" rtl="0" algn="l">
              <a:spcBef>
                <a:spcPts val="0"/>
              </a:spcBef>
              <a:spcAft>
                <a:spcPts val="0"/>
              </a:spcAft>
              <a:buNone/>
            </a:pPr>
            <a:r>
              <a:rPr b="1" lang="en" sz="2400">
                <a:solidFill>
                  <a:schemeClr val="dk1"/>
                </a:solidFill>
              </a:rPr>
              <a:t>What structure will you add?  </a:t>
            </a:r>
            <a:endParaRPr b="1" sz="2400">
              <a:solidFill>
                <a:schemeClr val="dk1"/>
              </a:solidFill>
            </a:endParaRPr>
          </a:p>
        </p:txBody>
      </p:sp>
      <p:pic>
        <p:nvPicPr>
          <p:cNvPr id="781" name="Google Shape;781;p108"/>
          <p:cNvPicPr preferRelativeResize="0"/>
          <p:nvPr/>
        </p:nvPicPr>
        <p:blipFill rotWithShape="1">
          <a:blip r:embed="rId4">
            <a:alphaModFix/>
          </a:blip>
          <a:srcRect b="38982" l="15020" r="59858" t="7167"/>
          <a:stretch/>
        </p:blipFill>
        <p:spPr>
          <a:xfrm>
            <a:off x="347475" y="1205525"/>
            <a:ext cx="991526" cy="1328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109"/>
          <p:cNvSpPr txBox="1"/>
          <p:nvPr>
            <p:ph type="title"/>
          </p:nvPr>
        </p:nvSpPr>
        <p:spPr>
          <a:xfrm>
            <a:off x="1587000" y="1246650"/>
            <a:ext cx="7557000" cy="3058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600"/>
              <a:t>Whip Around Share Out!  Choose 1:</a:t>
            </a:r>
            <a:endParaRPr b="1" sz="2600"/>
          </a:p>
          <a:p>
            <a:pPr indent="0" lvl="0" marL="0" rtl="0" algn="l">
              <a:spcBef>
                <a:spcPts val="0"/>
              </a:spcBef>
              <a:spcAft>
                <a:spcPts val="0"/>
              </a:spcAft>
              <a:buNone/>
            </a:pPr>
            <a:r>
              <a:t/>
            </a:r>
            <a:endParaRPr/>
          </a:p>
          <a:p>
            <a:pPr indent="-393700" lvl="0" marL="457200" rtl="0" algn="l">
              <a:lnSpc>
                <a:spcPct val="115000"/>
              </a:lnSpc>
              <a:spcBef>
                <a:spcPts val="0"/>
              </a:spcBef>
              <a:spcAft>
                <a:spcPts val="0"/>
              </a:spcAft>
              <a:buSzPts val="2600"/>
              <a:buChar char="●"/>
            </a:pPr>
            <a:r>
              <a:rPr lang="en" sz="2600"/>
              <a:t>Something you learned that surprised you.  </a:t>
            </a:r>
            <a:endParaRPr sz="2600"/>
          </a:p>
          <a:p>
            <a:pPr indent="-393700" lvl="0" marL="457200" rtl="0" algn="l">
              <a:lnSpc>
                <a:spcPct val="115000"/>
              </a:lnSpc>
              <a:spcBef>
                <a:spcPts val="0"/>
              </a:spcBef>
              <a:spcAft>
                <a:spcPts val="0"/>
              </a:spcAft>
              <a:buSzPts val="2600"/>
              <a:buChar char="●"/>
            </a:pPr>
            <a:r>
              <a:rPr lang="en" sz="2600"/>
              <a:t>Something that is still confusing to you that you would like to understand better.</a:t>
            </a:r>
            <a:endParaRPr sz="2600"/>
          </a:p>
          <a:p>
            <a:pPr indent="-393700" lvl="0" marL="457200" rtl="0" algn="l">
              <a:lnSpc>
                <a:spcPct val="115000"/>
              </a:lnSpc>
              <a:spcBef>
                <a:spcPts val="0"/>
              </a:spcBef>
              <a:spcAft>
                <a:spcPts val="0"/>
              </a:spcAft>
              <a:buSzPts val="2600"/>
              <a:buChar char="●"/>
            </a:pPr>
            <a:r>
              <a:rPr lang="en" sz="2600"/>
              <a:t>A detail that you understood…</a:t>
            </a:r>
            <a:endParaRPr sz="2600"/>
          </a:p>
        </p:txBody>
      </p:sp>
      <p:pic>
        <p:nvPicPr>
          <p:cNvPr id="787" name="Google Shape;787;p109"/>
          <p:cNvPicPr preferRelativeResize="0"/>
          <p:nvPr/>
        </p:nvPicPr>
        <p:blipFill rotWithShape="1">
          <a:blip r:embed="rId4">
            <a:alphaModFix/>
          </a:blip>
          <a:srcRect b="38982" l="15020" r="59858" t="7167"/>
          <a:stretch/>
        </p:blipFill>
        <p:spPr>
          <a:xfrm>
            <a:off x="322025" y="1332650"/>
            <a:ext cx="991526" cy="132832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111"/>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
        <p:nvSpPr>
          <p:cNvPr id="797" name="Google Shape;797;p111"/>
          <p:cNvSpPr txBox="1"/>
          <p:nvPr/>
        </p:nvSpPr>
        <p:spPr>
          <a:xfrm>
            <a:off x="421875" y="1237300"/>
            <a:ext cx="8292300" cy="35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GET UP! You’ll share ideas, but NOT at the same table. Conversation is our focus…</a:t>
            </a:r>
            <a:endParaRPr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Discuss 2 of the following: </a:t>
            </a:r>
            <a:r>
              <a:rPr b="1" i="1" lang="en" sz="1800">
                <a:solidFill>
                  <a:schemeClr val="dk2"/>
                </a:solidFill>
                <a:latin typeface="Calibri"/>
                <a:ea typeface="Calibri"/>
                <a:cs typeface="Calibri"/>
                <a:sym typeface="Calibri"/>
              </a:rPr>
              <a:t>Points of confusion, something I learned, something I wonder about, an idea I have for my classroom, a question I want answered!</a:t>
            </a:r>
            <a:r>
              <a:rPr lang="en" sz="1800">
                <a:solidFill>
                  <a:schemeClr val="dk2"/>
                </a:solidFill>
                <a:latin typeface="Calibri"/>
                <a:ea typeface="Calibri"/>
                <a:cs typeface="Calibri"/>
                <a:sym typeface="Calibri"/>
              </a:rPr>
              <a:t>		</a:t>
            </a:r>
            <a:endParaRPr sz="1800">
              <a:solidFill>
                <a:schemeClr val="dk2"/>
              </a:solidFill>
              <a:latin typeface="Calibri"/>
              <a:ea typeface="Calibri"/>
              <a:cs typeface="Calibri"/>
              <a:sym typeface="Calibri"/>
            </a:endParaRPr>
          </a:p>
          <a:p>
            <a:pPr indent="0" lvl="0" marL="0" rtl="0" algn="l">
              <a:spcBef>
                <a:spcPts val="0"/>
              </a:spcBef>
              <a:spcAft>
                <a:spcPts val="0"/>
              </a:spcAft>
              <a:buNone/>
            </a:pPr>
            <a:r>
              <a:t/>
            </a:r>
            <a:endParaRPr sz="1800">
              <a:solidFill>
                <a:schemeClr val="dk2"/>
              </a:solidFill>
              <a:latin typeface="Calibri"/>
              <a:ea typeface="Calibri"/>
              <a:cs typeface="Calibri"/>
              <a:sym typeface="Calibri"/>
            </a:endParaRPr>
          </a:p>
          <a:p>
            <a:pPr indent="0" lvl="0" marL="0" rtl="0" algn="l">
              <a:spcBef>
                <a:spcPts val="0"/>
              </a:spcBef>
              <a:spcAft>
                <a:spcPts val="0"/>
              </a:spcAft>
              <a:buNone/>
            </a:pPr>
            <a:r>
              <a:t/>
            </a:r>
            <a:endParaRPr sz="1800">
              <a:solidFill>
                <a:schemeClr val="dk2"/>
              </a:solidFill>
              <a:latin typeface="Calibri"/>
              <a:ea typeface="Calibri"/>
              <a:cs typeface="Calibri"/>
              <a:sym typeface="Calibri"/>
            </a:endParaRPr>
          </a:p>
        </p:txBody>
      </p:sp>
      <p:pic>
        <p:nvPicPr>
          <p:cNvPr id="798" name="Google Shape;798;p111" title="Screenshot 2026-06-18 at 8.12.50 PM.png"/>
          <p:cNvPicPr preferRelativeResize="0"/>
          <p:nvPr/>
        </p:nvPicPr>
        <p:blipFill>
          <a:blip r:embed="rId3">
            <a:alphaModFix/>
          </a:blip>
          <a:stretch>
            <a:fillRect/>
          </a:stretch>
        </p:blipFill>
        <p:spPr>
          <a:xfrm>
            <a:off x="0" y="2250795"/>
            <a:ext cx="9144002" cy="2892711"/>
          </a:xfrm>
          <a:prstGeom prst="rect">
            <a:avLst/>
          </a:prstGeom>
          <a:noFill/>
          <a:ln>
            <a:noFill/>
          </a:ln>
        </p:spPr>
      </p:pic>
      <p:pic>
        <p:nvPicPr>
          <p:cNvPr descr="Parking sign (Provided by Getty Images)" id="799" name="Google Shape;799;p111"/>
          <p:cNvPicPr preferRelativeResize="0"/>
          <p:nvPr/>
        </p:nvPicPr>
        <p:blipFill>
          <a:blip r:embed="rId4">
            <a:alphaModFix/>
          </a:blip>
          <a:stretch>
            <a:fillRect/>
          </a:stretch>
        </p:blipFill>
        <p:spPr>
          <a:xfrm>
            <a:off x="7450661" y="0"/>
            <a:ext cx="1693327" cy="1128599"/>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pic>
        <p:nvPicPr>
          <p:cNvPr id="804" name="Google Shape;804;p112"/>
          <p:cNvPicPr preferRelativeResize="0"/>
          <p:nvPr/>
        </p:nvPicPr>
        <p:blipFill>
          <a:blip r:embed="rId3">
            <a:alphaModFix/>
          </a:blip>
          <a:stretch>
            <a:fillRect/>
          </a:stretch>
        </p:blipFill>
        <p:spPr>
          <a:xfrm>
            <a:off x="0" y="2"/>
            <a:ext cx="9130692" cy="514350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3"/>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810" name="Google Shape;810;p113"/>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811" name="Google Shape;811;p113"/>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pic>
        <p:nvPicPr>
          <p:cNvPr descr="This is a 1-hour countdown timer with no extra stuff, suitable for professional use. It has a soft undisturbing alarm at the end that will notify you when the timer ends." id="816" name="Google Shape;816;p114" title="1 HOUR TIMER - COUNTDOWN TIMER (MINIMAL) - With Alarm">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gtEl>
                                        <p:attrNameLst>
                                          <p:attrName>style.visibility</p:attrName>
                                        </p:attrNameLst>
                                      </p:cBhvr>
                                      <p:to>
                                        <p:strVal val="visible"/>
                                      </p:to>
                                    </p:set>
                                    <p:animEffect filter="fade" transition="in">
                                      <p:cBhvr>
                                        <p:cTn dur="1000"/>
                                        <p:tgtEl>
                                          <p:spTgt spid="8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15"/>
          <p:cNvSpPr txBox="1"/>
          <p:nvPr>
            <p:ph type="title"/>
          </p:nvPr>
        </p:nvSpPr>
        <p:spPr>
          <a:xfrm>
            <a:off x="3408629" y="1295885"/>
            <a:ext cx="4938900" cy="1771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IgG Fold</a:t>
            </a:r>
            <a:endParaRPr/>
          </a:p>
        </p:txBody>
      </p:sp>
      <p:sp>
        <p:nvSpPr>
          <p:cNvPr id="822" name="Google Shape;822;p115"/>
          <p:cNvSpPr txBox="1"/>
          <p:nvPr>
            <p:ph idx="1" type="subTitle"/>
          </p:nvPr>
        </p:nvSpPr>
        <p:spPr>
          <a:xfrm>
            <a:off x="3408629" y="3305771"/>
            <a:ext cx="2629500" cy="105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823" name="Google Shape;823;p115"/>
          <p:cNvPicPr preferRelativeResize="0"/>
          <p:nvPr/>
        </p:nvPicPr>
        <p:blipFill>
          <a:blip r:embed="rId3">
            <a:alphaModFix/>
          </a:blip>
          <a:stretch>
            <a:fillRect/>
          </a:stretch>
        </p:blipFill>
        <p:spPr>
          <a:xfrm>
            <a:off x="5666675" y="1485625"/>
            <a:ext cx="3103830" cy="3333594"/>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16"/>
          <p:cNvSpPr txBox="1"/>
          <p:nvPr>
            <p:ph type="title"/>
          </p:nvPr>
        </p:nvSpPr>
        <p:spPr>
          <a:xfrm>
            <a:off x="400784" y="718726"/>
            <a:ext cx="8402400" cy="408300"/>
          </a:xfrm>
          <a:prstGeom prst="rect">
            <a:avLst/>
          </a:prstGeom>
        </p:spPr>
        <p:txBody>
          <a:bodyPr anchorCtr="0" anchor="t" bIns="25700" lIns="51425" spcFirstLastPara="1" rIns="51425" wrap="square" tIns="25700">
            <a:normAutofit/>
          </a:bodyPr>
          <a:lstStyle/>
          <a:p>
            <a:pPr indent="0" lvl="0" marL="0" rtl="0" algn="l">
              <a:spcBef>
                <a:spcPts val="0"/>
              </a:spcBef>
              <a:spcAft>
                <a:spcPts val="0"/>
              </a:spcAft>
              <a:buNone/>
            </a:pPr>
            <a:r>
              <a:rPr lang="en"/>
              <a:t>IgG Fold</a:t>
            </a:r>
            <a:endParaRPr/>
          </a:p>
        </p:txBody>
      </p:sp>
      <p:pic>
        <p:nvPicPr>
          <p:cNvPr id="829" name="Google Shape;829;p116"/>
          <p:cNvPicPr preferRelativeResize="0"/>
          <p:nvPr/>
        </p:nvPicPr>
        <p:blipFill>
          <a:blip r:embed="rId3">
            <a:alphaModFix/>
          </a:blip>
          <a:stretch>
            <a:fillRect/>
          </a:stretch>
        </p:blipFill>
        <p:spPr>
          <a:xfrm>
            <a:off x="2739825" y="1770375"/>
            <a:ext cx="3724275" cy="2600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18"/>
          <p:cNvSpPr txBox="1"/>
          <p:nvPr>
            <p:ph type="title"/>
          </p:nvPr>
        </p:nvSpPr>
        <p:spPr>
          <a:xfrm>
            <a:off x="3101875" y="1373250"/>
            <a:ext cx="5831700" cy="3142500"/>
          </a:xfrm>
          <a:prstGeom prst="rect">
            <a:avLst/>
          </a:prstGeom>
        </p:spPr>
        <p:txBody>
          <a:bodyPr anchorCtr="0" anchor="t" bIns="34275" lIns="68575" spcFirstLastPara="1" rIns="68575" wrap="square" tIns="34275">
            <a:normAutofit/>
          </a:bodyPr>
          <a:lstStyle/>
          <a:p>
            <a:pPr indent="0" lvl="0" marL="0" rtl="0" algn="ctr">
              <a:lnSpc>
                <a:spcPct val="115000"/>
              </a:lnSpc>
              <a:spcBef>
                <a:spcPts val="0"/>
              </a:spcBef>
              <a:spcAft>
                <a:spcPts val="0"/>
              </a:spcAft>
              <a:buNone/>
            </a:pPr>
            <a:r>
              <a:rPr b="1" i="1" lang="en" sz="4500"/>
              <a:t>Antibodies</a:t>
            </a:r>
            <a:r>
              <a:rPr i="1" lang="en" sz="4500"/>
              <a:t>: </a:t>
            </a:r>
            <a:endParaRPr i="1" sz="4500"/>
          </a:p>
          <a:p>
            <a:pPr indent="0" lvl="0" marL="0" rtl="0" algn="ctr">
              <a:lnSpc>
                <a:spcPct val="115000"/>
              </a:lnSpc>
              <a:spcBef>
                <a:spcPts val="0"/>
              </a:spcBef>
              <a:spcAft>
                <a:spcPts val="0"/>
              </a:spcAft>
              <a:buNone/>
            </a:pPr>
            <a:r>
              <a:rPr i="1" lang="en" sz="4500"/>
              <a:t>A universe within us</a:t>
            </a:r>
            <a:endParaRPr sz="4500"/>
          </a:p>
          <a:p>
            <a:pPr indent="0" lvl="0" marL="0" rtl="0" algn="l">
              <a:spcBef>
                <a:spcPts val="0"/>
              </a:spcBef>
              <a:spcAft>
                <a:spcPts val="0"/>
              </a:spcAft>
              <a:buNone/>
            </a:pPr>
            <a:r>
              <a:t/>
            </a:r>
            <a:endParaRPr sz="4500"/>
          </a:p>
          <a:p>
            <a:pPr indent="0" lvl="0" marL="0" rtl="0" algn="ctr">
              <a:spcBef>
                <a:spcPts val="0"/>
              </a:spcBef>
              <a:spcAft>
                <a:spcPts val="0"/>
              </a:spcAft>
              <a:buNone/>
            </a:pPr>
            <a:r>
              <a:rPr lang="en" sz="3000"/>
              <a:t>Christina Bowers</a:t>
            </a:r>
            <a:endParaRPr sz="3000"/>
          </a:p>
        </p:txBody>
      </p:sp>
      <p:pic>
        <p:nvPicPr>
          <p:cNvPr id="839" name="Google Shape;839;p118"/>
          <p:cNvPicPr preferRelativeResize="0"/>
          <p:nvPr/>
        </p:nvPicPr>
        <p:blipFill>
          <a:blip r:embed="rId3">
            <a:alphaModFix/>
          </a:blip>
          <a:stretch>
            <a:fillRect/>
          </a:stretch>
        </p:blipFill>
        <p:spPr>
          <a:xfrm>
            <a:off x="1183800" y="3184875"/>
            <a:ext cx="1688976" cy="1688976"/>
          </a:xfrm>
          <a:prstGeom prst="rect">
            <a:avLst/>
          </a:prstGeom>
          <a:noFill/>
          <a:ln>
            <a:noFill/>
          </a:ln>
        </p:spPr>
      </p:pic>
      <p:sp>
        <p:nvSpPr>
          <p:cNvPr id="840" name="Google Shape;840;p118"/>
          <p:cNvSpPr txBox="1"/>
          <p:nvPr/>
        </p:nvSpPr>
        <p:spPr>
          <a:xfrm>
            <a:off x="3554225" y="4265775"/>
            <a:ext cx="5071800" cy="569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500">
                <a:solidFill>
                  <a:schemeClr val="dk1"/>
                </a:solidFill>
              </a:rPr>
              <a:t>Antibody image:  </a:t>
            </a:r>
            <a:r>
              <a:rPr lang="en" sz="1500" u="sng">
                <a:solidFill>
                  <a:schemeClr val="hlink"/>
                </a:solidFill>
                <a:hlinkClick r:id="rId4"/>
              </a:rPr>
              <a:t>https://pdb101.rcsb.org/motm/21</a:t>
            </a:r>
            <a:r>
              <a:rPr lang="en" sz="1500">
                <a:solidFill>
                  <a:schemeClr val="dk1"/>
                </a:solidFill>
              </a:rPr>
              <a:t> </a:t>
            </a:r>
            <a:endParaRPr sz="1500">
              <a:solidFill>
                <a:schemeClr val="dk1"/>
              </a:solidFill>
            </a:endParaRPr>
          </a:p>
          <a:p>
            <a:pPr indent="0" lvl="0" marL="0" rtl="0" algn="r">
              <a:spcBef>
                <a:spcPts val="0"/>
              </a:spcBef>
              <a:spcAft>
                <a:spcPts val="0"/>
              </a:spcAft>
              <a:buNone/>
            </a:pPr>
            <a:r>
              <a:rPr lang="en" sz="1500">
                <a:solidFill>
                  <a:schemeClr val="dk1"/>
                </a:solidFill>
              </a:rPr>
              <a:t>Icon by Noun Project</a:t>
            </a:r>
            <a:endParaRPr sz="1500">
              <a:solidFill>
                <a:schemeClr val="dk1"/>
              </a:solidFill>
            </a:endParaRPr>
          </a:p>
        </p:txBody>
      </p:sp>
      <p:pic>
        <p:nvPicPr>
          <p:cNvPr id="841" name="Google Shape;841;p118"/>
          <p:cNvPicPr preferRelativeResize="0"/>
          <p:nvPr/>
        </p:nvPicPr>
        <p:blipFill>
          <a:blip r:embed="rId5">
            <a:alphaModFix/>
          </a:blip>
          <a:stretch>
            <a:fillRect/>
          </a:stretch>
        </p:blipFill>
        <p:spPr>
          <a:xfrm rot="-1387154">
            <a:off x="2971932" y="958954"/>
            <a:ext cx="1531741" cy="1174520"/>
          </a:xfrm>
          <a:prstGeom prst="rect">
            <a:avLst/>
          </a:prstGeom>
          <a:noFill/>
          <a:ln>
            <a:noFill/>
          </a:ln>
        </p:spPr>
      </p:pic>
      <p:pic>
        <p:nvPicPr>
          <p:cNvPr id="842" name="Google Shape;842;p118"/>
          <p:cNvPicPr preferRelativeResize="0"/>
          <p:nvPr/>
        </p:nvPicPr>
        <p:blipFill>
          <a:blip r:embed="rId5">
            <a:alphaModFix/>
          </a:blip>
          <a:stretch>
            <a:fillRect/>
          </a:stretch>
        </p:blipFill>
        <p:spPr>
          <a:xfrm rot="2466318">
            <a:off x="2943707" y="3214304"/>
            <a:ext cx="1531742" cy="1174520"/>
          </a:xfrm>
          <a:prstGeom prst="rect">
            <a:avLst/>
          </a:prstGeom>
          <a:noFill/>
          <a:ln>
            <a:noFill/>
          </a:ln>
        </p:spPr>
      </p:pic>
      <p:pic>
        <p:nvPicPr>
          <p:cNvPr id="843" name="Google Shape;843;p118"/>
          <p:cNvPicPr preferRelativeResize="0"/>
          <p:nvPr/>
        </p:nvPicPr>
        <p:blipFill>
          <a:blip r:embed="rId5">
            <a:alphaModFix/>
          </a:blip>
          <a:stretch>
            <a:fillRect/>
          </a:stretch>
        </p:blipFill>
        <p:spPr>
          <a:xfrm rot="2939799">
            <a:off x="7395882" y="1081429"/>
            <a:ext cx="1531741" cy="11745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7"/>
          <p:cNvSpPr txBox="1"/>
          <p:nvPr>
            <p:ph type="title"/>
          </p:nvPr>
        </p:nvSpPr>
        <p:spPr>
          <a:xfrm>
            <a:off x="3101975" y="1547825"/>
            <a:ext cx="5831700" cy="3142500"/>
          </a:xfrm>
          <a:prstGeom prst="rect">
            <a:avLst/>
          </a:prstGeom>
        </p:spPr>
        <p:txBody>
          <a:bodyPr anchorCtr="0" anchor="t" bIns="34275" lIns="68575" spcFirstLastPara="1" rIns="68575" wrap="square" tIns="34275">
            <a:normAutofit/>
          </a:bodyPr>
          <a:lstStyle/>
          <a:p>
            <a:pPr indent="0" lvl="0" marL="0" rtl="0" algn="ctr">
              <a:lnSpc>
                <a:spcPct val="115000"/>
              </a:lnSpc>
              <a:spcBef>
                <a:spcPts val="0"/>
              </a:spcBef>
              <a:spcAft>
                <a:spcPts val="0"/>
              </a:spcAft>
              <a:buNone/>
            </a:pPr>
            <a:r>
              <a:rPr b="1" i="1" lang="en" sz="4500"/>
              <a:t>Innate Immunity</a:t>
            </a:r>
            <a:r>
              <a:rPr i="1" lang="en" sz="4500"/>
              <a:t>: Threat Detection</a:t>
            </a:r>
            <a:endParaRPr sz="4500"/>
          </a:p>
          <a:p>
            <a:pPr indent="0" lvl="0" marL="0" rtl="0" algn="l">
              <a:spcBef>
                <a:spcPts val="0"/>
              </a:spcBef>
              <a:spcAft>
                <a:spcPts val="0"/>
              </a:spcAft>
              <a:buNone/>
            </a:pPr>
            <a:r>
              <a:t/>
            </a:r>
            <a:endParaRPr sz="4500"/>
          </a:p>
          <a:p>
            <a:pPr indent="0" lvl="0" marL="0" rtl="0" algn="ctr">
              <a:spcBef>
                <a:spcPts val="0"/>
              </a:spcBef>
              <a:spcAft>
                <a:spcPts val="0"/>
              </a:spcAft>
              <a:buNone/>
            </a:pPr>
            <a:r>
              <a:rPr lang="en" sz="3000"/>
              <a:t>Christina Bowers</a:t>
            </a:r>
            <a:endParaRPr sz="30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119"/>
          <p:cNvSpPr txBox="1"/>
          <p:nvPr>
            <p:ph type="title"/>
          </p:nvPr>
        </p:nvSpPr>
        <p:spPr>
          <a:xfrm>
            <a:off x="200284" y="762301"/>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Session Goals</a:t>
            </a:r>
            <a:endParaRPr b="1"/>
          </a:p>
        </p:txBody>
      </p:sp>
      <p:sp>
        <p:nvSpPr>
          <p:cNvPr id="849" name="Google Shape;849;p119"/>
          <p:cNvSpPr txBox="1"/>
          <p:nvPr>
            <p:ph idx="1" type="body"/>
          </p:nvPr>
        </p:nvSpPr>
        <p:spPr>
          <a:xfrm>
            <a:off x="161250" y="1272650"/>
            <a:ext cx="8821500" cy="3207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i="1" lang="en">
                <a:solidFill>
                  <a:schemeClr val="dk1"/>
                </a:solidFill>
              </a:rPr>
              <a:t> “The human body has the capacity to deal with threats it has not yet set “seen” (or that might not even exist yet!)”.  </a:t>
            </a:r>
            <a:endParaRPr i="1">
              <a:solidFill>
                <a:schemeClr val="dk1"/>
              </a:solidFill>
            </a:endParaRPr>
          </a:p>
          <a:p>
            <a:pPr indent="0" lvl="0" marL="0" rtl="0" algn="l">
              <a:spcBef>
                <a:spcPts val="0"/>
              </a:spcBef>
              <a:spcAft>
                <a:spcPts val="0"/>
              </a:spcAft>
              <a:buNone/>
            </a:pPr>
            <a:r>
              <a:t/>
            </a:r>
            <a:endParaRPr b="1" i="1">
              <a:solidFill>
                <a:schemeClr val="dk1"/>
              </a:solidFill>
            </a:endParaRPr>
          </a:p>
          <a:p>
            <a:pPr indent="0" lvl="0" marL="0" rtl="0" algn="l">
              <a:spcBef>
                <a:spcPts val="0"/>
              </a:spcBef>
              <a:spcAft>
                <a:spcPts val="0"/>
              </a:spcAft>
              <a:buNone/>
            </a:pPr>
            <a:r>
              <a:rPr b="1" i="1" lang="en">
                <a:solidFill>
                  <a:schemeClr val="dk1"/>
                </a:solidFill>
              </a:rPr>
              <a:t>How can we evaluate claims such as this using models as tools for understanding?</a:t>
            </a:r>
            <a:endParaRPr b="1"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We will explore how genetic recombination events generate billions of variations in the binding surfaces (</a:t>
            </a:r>
            <a:r>
              <a:rPr b="1" i="1" lang="en">
                <a:solidFill>
                  <a:schemeClr val="dk1"/>
                </a:solidFill>
              </a:rPr>
              <a:t>Complementary Determination Regions</a:t>
            </a:r>
            <a:r>
              <a:rPr lang="en">
                <a:solidFill>
                  <a:schemeClr val="dk1"/>
                </a:solidFill>
              </a:rPr>
              <a:t>) of Antibodies.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We will apply antibody structure to understand why we might need a new flu shot each year.</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120"/>
          <p:cNvSpPr txBox="1"/>
          <p:nvPr>
            <p:ph type="title"/>
          </p:nvPr>
        </p:nvSpPr>
        <p:spPr>
          <a:xfrm>
            <a:off x="135050" y="750400"/>
            <a:ext cx="59046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700"/>
              <a:t>Some True Facts about antibodies:</a:t>
            </a:r>
            <a:endParaRPr b="1" sz="2700"/>
          </a:p>
        </p:txBody>
      </p:sp>
      <p:sp>
        <p:nvSpPr>
          <p:cNvPr id="855" name="Google Shape;855;p120"/>
          <p:cNvSpPr txBox="1"/>
          <p:nvPr>
            <p:ph idx="1" type="body"/>
          </p:nvPr>
        </p:nvSpPr>
        <p:spPr>
          <a:xfrm>
            <a:off x="71250" y="1606325"/>
            <a:ext cx="9001500" cy="3656100"/>
          </a:xfrm>
          <a:prstGeom prst="rect">
            <a:avLst/>
          </a:prstGeom>
        </p:spPr>
        <p:txBody>
          <a:bodyPr anchorCtr="0" anchor="t" bIns="34275" lIns="68575" spcFirstLastPara="1" rIns="68575" wrap="square" tIns="34275">
            <a:normAutofit/>
          </a:bodyPr>
          <a:lstStyle/>
          <a:p>
            <a:pPr indent="-393700" lvl="0" marL="457200" rtl="0" algn="l">
              <a:lnSpc>
                <a:spcPct val="115000"/>
              </a:lnSpc>
              <a:spcBef>
                <a:spcPts val="0"/>
              </a:spcBef>
              <a:spcAft>
                <a:spcPts val="0"/>
              </a:spcAft>
              <a:buClr>
                <a:schemeClr val="dk1"/>
              </a:buClr>
              <a:buSzPts val="2600"/>
              <a:buChar char="•"/>
            </a:pPr>
            <a:r>
              <a:rPr lang="en" sz="2600">
                <a:solidFill>
                  <a:schemeClr val="dk1"/>
                </a:solidFill>
              </a:rPr>
              <a:t>Every antibody is unique.</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Creating variation relies on molecular mechanisms that act on genomic DNA, RNA and protein shape-interactions.</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lang="en" sz="2600">
                <a:solidFill>
                  <a:schemeClr val="dk1"/>
                </a:solidFill>
              </a:rPr>
              <a:t>Each antibody is produced in a single line of B-cells.</a:t>
            </a:r>
            <a:endParaRPr sz="2600">
              <a:solidFill>
                <a:schemeClr val="dk1"/>
              </a:solidFill>
            </a:endParaRPr>
          </a:p>
          <a:p>
            <a:pPr indent="-393700" lvl="0" marL="457200" rtl="0" algn="l">
              <a:lnSpc>
                <a:spcPct val="115000"/>
              </a:lnSpc>
              <a:spcBef>
                <a:spcPts val="0"/>
              </a:spcBef>
              <a:spcAft>
                <a:spcPts val="0"/>
              </a:spcAft>
              <a:buClr>
                <a:schemeClr val="dk1"/>
              </a:buClr>
              <a:buSzPts val="2600"/>
              <a:buChar char="•"/>
            </a:pPr>
            <a:r>
              <a:rPr b="1" i="1" lang="en" sz="2600">
                <a:solidFill>
                  <a:schemeClr val="dk1"/>
                </a:solidFill>
              </a:rPr>
              <a:t>Antibodies are created BEFORE ever seeing the antigen they recognize.</a:t>
            </a:r>
            <a:endParaRPr b="1" i="1" sz="2600">
              <a:solidFill>
                <a:schemeClr val="dk1"/>
              </a:solidFill>
            </a:endParaRPr>
          </a:p>
        </p:txBody>
      </p:sp>
      <p:pic>
        <p:nvPicPr>
          <p:cNvPr descr="Freedom (provided by Getty Images)" id="856" name="Google Shape;856;p120"/>
          <p:cNvPicPr preferRelativeResize="0"/>
          <p:nvPr/>
        </p:nvPicPr>
        <p:blipFill>
          <a:blip r:embed="rId3">
            <a:alphaModFix/>
          </a:blip>
          <a:stretch>
            <a:fillRect/>
          </a:stretch>
        </p:blipFill>
        <p:spPr>
          <a:xfrm>
            <a:off x="6125341" y="559925"/>
            <a:ext cx="2160799" cy="12344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21"/>
          <p:cNvSpPr txBox="1"/>
          <p:nvPr>
            <p:ph type="title"/>
          </p:nvPr>
        </p:nvSpPr>
        <p:spPr>
          <a:xfrm>
            <a:off x="370805" y="712200"/>
            <a:ext cx="3444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Antibody  —  Antigen</a:t>
            </a:r>
            <a:endParaRPr b="1"/>
          </a:p>
        </p:txBody>
      </p:sp>
      <p:pic>
        <p:nvPicPr>
          <p:cNvPr id="862" name="Google Shape;862;p121"/>
          <p:cNvPicPr preferRelativeResize="0"/>
          <p:nvPr/>
        </p:nvPicPr>
        <p:blipFill>
          <a:blip r:embed="rId3">
            <a:alphaModFix/>
          </a:blip>
          <a:stretch>
            <a:fillRect/>
          </a:stretch>
        </p:blipFill>
        <p:spPr>
          <a:xfrm rot="5400000">
            <a:off x="1940861" y="767113"/>
            <a:ext cx="3490675" cy="4736300"/>
          </a:xfrm>
          <a:prstGeom prst="rect">
            <a:avLst/>
          </a:prstGeom>
          <a:noFill/>
          <a:ln>
            <a:noFill/>
          </a:ln>
        </p:spPr>
      </p:pic>
      <p:sp>
        <p:nvSpPr>
          <p:cNvPr id="863" name="Google Shape;863;p121"/>
          <p:cNvSpPr/>
          <p:nvPr/>
        </p:nvSpPr>
        <p:spPr>
          <a:xfrm>
            <a:off x="3267750" y="2100375"/>
            <a:ext cx="1106700" cy="1158900"/>
          </a:xfrm>
          <a:prstGeom prst="ellipse">
            <a:avLst/>
          </a:prstGeom>
          <a:noFill/>
          <a:ln cap="flat" cmpd="sng" w="762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64" name="Google Shape;864;p121"/>
          <p:cNvPicPr preferRelativeResize="0"/>
          <p:nvPr/>
        </p:nvPicPr>
        <p:blipFill>
          <a:blip r:embed="rId4">
            <a:alphaModFix/>
          </a:blip>
          <a:stretch>
            <a:fillRect/>
          </a:stretch>
        </p:blipFill>
        <p:spPr>
          <a:xfrm>
            <a:off x="6054349" y="1421975"/>
            <a:ext cx="2784851" cy="2130097"/>
          </a:xfrm>
          <a:prstGeom prst="rect">
            <a:avLst/>
          </a:prstGeom>
          <a:noFill/>
          <a:ln>
            <a:noFill/>
          </a:ln>
        </p:spPr>
      </p:pic>
      <p:sp>
        <p:nvSpPr>
          <p:cNvPr id="865" name="Google Shape;865;p121"/>
          <p:cNvSpPr txBox="1"/>
          <p:nvPr/>
        </p:nvSpPr>
        <p:spPr>
          <a:xfrm>
            <a:off x="6334300" y="1162825"/>
            <a:ext cx="2129100" cy="4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1"/>
                </a:solidFill>
              </a:rPr>
              <a:t>Lysozyme</a:t>
            </a:r>
            <a:endParaRPr sz="2300">
              <a:solidFill>
                <a:schemeClr val="dk1"/>
              </a:solidFill>
            </a:endParaRPr>
          </a:p>
        </p:txBody>
      </p:sp>
      <p:sp>
        <p:nvSpPr>
          <p:cNvPr id="866" name="Google Shape;866;p121"/>
          <p:cNvSpPr txBox="1"/>
          <p:nvPr/>
        </p:nvSpPr>
        <p:spPr>
          <a:xfrm>
            <a:off x="6228025" y="3623200"/>
            <a:ext cx="2673000" cy="133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Antigen:</a:t>
            </a:r>
            <a:endParaRPr b="1" sz="2400">
              <a:solidFill>
                <a:schemeClr val="dk1"/>
              </a:solidFill>
            </a:endParaRPr>
          </a:p>
          <a:p>
            <a:pPr indent="0" lvl="0" marL="0" rtl="0" algn="l">
              <a:spcBef>
                <a:spcPts val="0"/>
              </a:spcBef>
              <a:spcAft>
                <a:spcPts val="0"/>
              </a:spcAft>
              <a:buNone/>
            </a:pPr>
            <a:r>
              <a:rPr lang="en" sz="2400">
                <a:solidFill>
                  <a:schemeClr val="dk1"/>
                </a:solidFill>
              </a:rPr>
              <a:t> structure bound by antibody</a:t>
            </a:r>
            <a:endParaRPr sz="2400">
              <a:solidFill>
                <a:schemeClr val="dk1"/>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22"/>
          <p:cNvSpPr txBox="1"/>
          <p:nvPr>
            <p:ph type="title"/>
          </p:nvPr>
        </p:nvSpPr>
        <p:spPr>
          <a:xfrm>
            <a:off x="370805" y="712200"/>
            <a:ext cx="3444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Antibody  —  Antigen</a:t>
            </a:r>
            <a:endParaRPr b="1"/>
          </a:p>
        </p:txBody>
      </p:sp>
      <p:pic>
        <p:nvPicPr>
          <p:cNvPr id="872" name="Google Shape;872;p122"/>
          <p:cNvPicPr preferRelativeResize="0"/>
          <p:nvPr/>
        </p:nvPicPr>
        <p:blipFill>
          <a:blip r:embed="rId3">
            <a:alphaModFix amt="21000"/>
          </a:blip>
          <a:stretch>
            <a:fillRect/>
          </a:stretch>
        </p:blipFill>
        <p:spPr>
          <a:xfrm rot="5400000">
            <a:off x="1452536" y="643413"/>
            <a:ext cx="3490675" cy="4736300"/>
          </a:xfrm>
          <a:prstGeom prst="rect">
            <a:avLst/>
          </a:prstGeom>
          <a:noFill/>
          <a:ln>
            <a:noFill/>
          </a:ln>
        </p:spPr>
      </p:pic>
      <p:pic>
        <p:nvPicPr>
          <p:cNvPr id="873" name="Google Shape;873;p122"/>
          <p:cNvPicPr preferRelativeResize="0"/>
          <p:nvPr/>
        </p:nvPicPr>
        <p:blipFill>
          <a:blip r:embed="rId4">
            <a:alphaModFix/>
          </a:blip>
          <a:stretch>
            <a:fillRect/>
          </a:stretch>
        </p:blipFill>
        <p:spPr>
          <a:xfrm>
            <a:off x="5685724" y="2767950"/>
            <a:ext cx="2784851" cy="2130097"/>
          </a:xfrm>
          <a:prstGeom prst="rect">
            <a:avLst/>
          </a:prstGeom>
          <a:noFill/>
          <a:ln>
            <a:noFill/>
          </a:ln>
        </p:spPr>
      </p:pic>
      <p:pic>
        <p:nvPicPr>
          <p:cNvPr id="874" name="Google Shape;874;p122"/>
          <p:cNvPicPr preferRelativeResize="0"/>
          <p:nvPr/>
        </p:nvPicPr>
        <p:blipFill rotWithShape="1">
          <a:blip r:embed="rId3">
            <a:alphaModFix/>
          </a:blip>
          <a:srcRect b="37824" l="22630" r="50055" t="36765"/>
          <a:stretch/>
        </p:blipFill>
        <p:spPr>
          <a:xfrm rot="5400000">
            <a:off x="2687650" y="2013250"/>
            <a:ext cx="953475" cy="1203574"/>
          </a:xfrm>
          <a:prstGeom prst="rect">
            <a:avLst/>
          </a:prstGeom>
          <a:noFill/>
          <a:ln>
            <a:noFill/>
          </a:ln>
        </p:spPr>
      </p:pic>
      <p:sp>
        <p:nvSpPr>
          <p:cNvPr id="875" name="Google Shape;875;p122"/>
          <p:cNvSpPr txBox="1"/>
          <p:nvPr/>
        </p:nvSpPr>
        <p:spPr>
          <a:xfrm>
            <a:off x="5737800" y="628975"/>
            <a:ext cx="3200700" cy="185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Shape that Fits</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l">
              <a:spcBef>
                <a:spcPts val="0"/>
              </a:spcBef>
              <a:spcAft>
                <a:spcPts val="0"/>
              </a:spcAft>
              <a:buNone/>
            </a:pPr>
            <a:r>
              <a:rPr lang="en" sz="1800">
                <a:solidFill>
                  <a:schemeClr val="dk1"/>
                </a:solidFill>
              </a:rPr>
              <a:t>F-antibody (Fab) for antibody binding fragment (part of the protein that binds to the antigen.)</a:t>
            </a:r>
            <a:endParaRPr sz="1800">
              <a:solidFill>
                <a:schemeClr val="dk1"/>
              </a:solidFill>
            </a:endParaRPr>
          </a:p>
        </p:txBody>
      </p:sp>
      <p:pic>
        <p:nvPicPr>
          <p:cNvPr id="876" name="Google Shape;876;p122"/>
          <p:cNvPicPr preferRelativeResize="0"/>
          <p:nvPr/>
        </p:nvPicPr>
        <p:blipFill rotWithShape="1">
          <a:blip r:embed="rId5">
            <a:alphaModFix/>
          </a:blip>
          <a:srcRect b="5262" l="9851" r="49239" t="49646"/>
          <a:stretch/>
        </p:blipFill>
        <p:spPr>
          <a:xfrm>
            <a:off x="318375" y="3149325"/>
            <a:ext cx="1973175" cy="17976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8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23"/>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Compare models…</a:t>
            </a:r>
            <a:endParaRPr/>
          </a:p>
        </p:txBody>
      </p:sp>
      <p:pic>
        <p:nvPicPr>
          <p:cNvPr id="882" name="Google Shape;882;p123"/>
          <p:cNvPicPr preferRelativeResize="0"/>
          <p:nvPr/>
        </p:nvPicPr>
        <p:blipFill>
          <a:blip r:embed="rId3">
            <a:alphaModFix/>
          </a:blip>
          <a:stretch>
            <a:fillRect/>
          </a:stretch>
        </p:blipFill>
        <p:spPr>
          <a:xfrm>
            <a:off x="3673338" y="1872475"/>
            <a:ext cx="2442377" cy="2511000"/>
          </a:xfrm>
          <a:prstGeom prst="rect">
            <a:avLst/>
          </a:prstGeom>
          <a:noFill/>
          <a:ln>
            <a:noFill/>
          </a:ln>
        </p:spPr>
      </p:pic>
      <p:pic>
        <p:nvPicPr>
          <p:cNvPr id="883" name="Google Shape;883;p123"/>
          <p:cNvPicPr preferRelativeResize="0"/>
          <p:nvPr/>
        </p:nvPicPr>
        <p:blipFill>
          <a:blip r:embed="rId4">
            <a:alphaModFix/>
          </a:blip>
          <a:stretch>
            <a:fillRect/>
          </a:stretch>
        </p:blipFill>
        <p:spPr>
          <a:xfrm>
            <a:off x="6236923" y="1730888"/>
            <a:ext cx="2697874" cy="2794152"/>
          </a:xfrm>
          <a:prstGeom prst="rect">
            <a:avLst/>
          </a:prstGeom>
          <a:noFill/>
          <a:ln>
            <a:noFill/>
          </a:ln>
        </p:spPr>
      </p:pic>
      <p:pic>
        <p:nvPicPr>
          <p:cNvPr id="884" name="Google Shape;884;p123"/>
          <p:cNvPicPr preferRelativeResize="0"/>
          <p:nvPr/>
        </p:nvPicPr>
        <p:blipFill>
          <a:blip r:embed="rId5">
            <a:alphaModFix/>
          </a:blip>
          <a:stretch>
            <a:fillRect/>
          </a:stretch>
        </p:blipFill>
        <p:spPr>
          <a:xfrm>
            <a:off x="180925" y="1327683"/>
            <a:ext cx="3450050" cy="3600580"/>
          </a:xfrm>
          <a:prstGeom prst="rect">
            <a:avLst/>
          </a:prstGeom>
          <a:noFill/>
          <a:ln>
            <a:noFill/>
          </a:ln>
        </p:spPr>
      </p:pic>
      <p:sp>
        <p:nvSpPr>
          <p:cNvPr id="885" name="Google Shape;885;p123"/>
          <p:cNvSpPr txBox="1"/>
          <p:nvPr/>
        </p:nvSpPr>
        <p:spPr>
          <a:xfrm>
            <a:off x="3241950" y="950900"/>
            <a:ext cx="5112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600">
                <a:solidFill>
                  <a:schemeClr val="dk1"/>
                </a:solidFill>
              </a:rPr>
              <a:t>Complementary Determination Regions CDR</a:t>
            </a:r>
            <a:endParaRPr sz="1600"/>
          </a:p>
        </p:txBody>
      </p:sp>
      <p:sp>
        <p:nvSpPr>
          <p:cNvPr id="886" name="Google Shape;886;p123"/>
          <p:cNvSpPr/>
          <p:nvPr/>
        </p:nvSpPr>
        <p:spPr>
          <a:xfrm>
            <a:off x="3457440" y="1382000"/>
            <a:ext cx="522275" cy="748825"/>
          </a:xfrm>
          <a:custGeom>
            <a:rect b="b" l="l" r="r" t="t"/>
            <a:pathLst>
              <a:path extrusionOk="0" h="29953" w="20891">
                <a:moveTo>
                  <a:pt x="525" y="0"/>
                </a:moveTo>
                <a:cubicBezTo>
                  <a:pt x="-2302" y="4712"/>
                  <a:pt x="7210" y="8802"/>
                  <a:pt x="9669" y="13716"/>
                </a:cubicBezTo>
                <a:cubicBezTo>
                  <a:pt x="11785" y="17945"/>
                  <a:pt x="14196" y="22076"/>
                  <a:pt x="17150" y="25769"/>
                </a:cubicBezTo>
                <a:cubicBezTo>
                  <a:pt x="18041" y="26883"/>
                  <a:pt x="17802" y="29510"/>
                  <a:pt x="19228" y="29510"/>
                </a:cubicBezTo>
                <a:cubicBezTo>
                  <a:pt x="21311" y="29510"/>
                  <a:pt x="20285" y="21801"/>
                  <a:pt x="18813" y="23275"/>
                </a:cubicBezTo>
                <a:cubicBezTo>
                  <a:pt x="17265" y="24825"/>
                  <a:pt x="20891" y="31701"/>
                  <a:pt x="20891" y="29510"/>
                </a:cubicBezTo>
                <a:cubicBezTo>
                  <a:pt x="20891" y="27143"/>
                  <a:pt x="16608" y="27016"/>
                  <a:pt x="14241" y="27016"/>
                </a:cubicBezTo>
              </a:path>
            </a:pathLst>
          </a:custGeom>
          <a:noFill/>
          <a:ln cap="flat" cmpd="sng" w="38100">
            <a:solidFill>
              <a:schemeClr val="dk2"/>
            </a:solidFill>
            <a:prstDash val="solid"/>
            <a:round/>
            <a:headEnd len="med" w="med" type="none"/>
            <a:tailEnd len="med" w="med" type="none"/>
          </a:ln>
        </p:spPr>
      </p:sp>
      <p:sp>
        <p:nvSpPr>
          <p:cNvPr id="887" name="Google Shape;887;p123"/>
          <p:cNvSpPr/>
          <p:nvPr/>
        </p:nvSpPr>
        <p:spPr>
          <a:xfrm flipH="1">
            <a:off x="5714653" y="1461675"/>
            <a:ext cx="522275" cy="748825"/>
          </a:xfrm>
          <a:custGeom>
            <a:rect b="b" l="l" r="r" t="t"/>
            <a:pathLst>
              <a:path extrusionOk="0" h="29953" w="20891">
                <a:moveTo>
                  <a:pt x="525" y="0"/>
                </a:moveTo>
                <a:cubicBezTo>
                  <a:pt x="-2302" y="4712"/>
                  <a:pt x="7210" y="8802"/>
                  <a:pt x="9669" y="13716"/>
                </a:cubicBezTo>
                <a:cubicBezTo>
                  <a:pt x="11785" y="17945"/>
                  <a:pt x="14196" y="22076"/>
                  <a:pt x="17150" y="25769"/>
                </a:cubicBezTo>
                <a:cubicBezTo>
                  <a:pt x="18041" y="26883"/>
                  <a:pt x="17802" y="29510"/>
                  <a:pt x="19228" y="29510"/>
                </a:cubicBezTo>
                <a:cubicBezTo>
                  <a:pt x="21311" y="29510"/>
                  <a:pt x="20285" y="21801"/>
                  <a:pt x="18813" y="23275"/>
                </a:cubicBezTo>
                <a:cubicBezTo>
                  <a:pt x="17265" y="24825"/>
                  <a:pt x="20891" y="31701"/>
                  <a:pt x="20891" y="29510"/>
                </a:cubicBezTo>
                <a:cubicBezTo>
                  <a:pt x="20891" y="27143"/>
                  <a:pt x="16608" y="27016"/>
                  <a:pt x="14241" y="27016"/>
                </a:cubicBezTo>
              </a:path>
            </a:pathLst>
          </a:custGeom>
          <a:noFill/>
          <a:ln cap="flat" cmpd="sng" w="38100">
            <a:solidFill>
              <a:schemeClr val="dk2"/>
            </a:solidFill>
            <a:prstDash val="solid"/>
            <a:round/>
            <a:headEnd len="med" w="med" type="none"/>
            <a:tailEnd len="med" w="med" type="none"/>
          </a:ln>
        </p:spPr>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24"/>
          <p:cNvSpPr txBox="1"/>
          <p:nvPr>
            <p:ph type="title"/>
          </p:nvPr>
        </p:nvSpPr>
        <p:spPr>
          <a:xfrm>
            <a:off x="1413100" y="1254950"/>
            <a:ext cx="7399800" cy="506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800"/>
              <a:t>In what context do you teach recombination?</a:t>
            </a:r>
            <a:endParaRPr sz="2800"/>
          </a:p>
        </p:txBody>
      </p:sp>
      <p:pic>
        <p:nvPicPr>
          <p:cNvPr descr="a red apple with a green leaf on it on a white background (provided by Tenor)" id="893" name="Google Shape;893;p124"/>
          <p:cNvPicPr preferRelativeResize="0"/>
          <p:nvPr/>
        </p:nvPicPr>
        <p:blipFill>
          <a:blip r:embed="rId3">
            <a:alphaModFix/>
          </a:blip>
          <a:stretch>
            <a:fillRect/>
          </a:stretch>
        </p:blipFill>
        <p:spPr>
          <a:xfrm>
            <a:off x="357225" y="900924"/>
            <a:ext cx="1012295" cy="1028875"/>
          </a:xfrm>
          <a:prstGeom prst="rect">
            <a:avLst/>
          </a:prstGeom>
          <a:noFill/>
          <a:ln>
            <a:noFill/>
          </a:ln>
        </p:spPr>
      </p:pic>
      <p:pic>
        <p:nvPicPr>
          <p:cNvPr id="894" name="Google Shape;894;p124"/>
          <p:cNvPicPr preferRelativeResize="0"/>
          <p:nvPr/>
        </p:nvPicPr>
        <p:blipFill>
          <a:blip r:embed="rId4">
            <a:alphaModFix/>
          </a:blip>
          <a:stretch>
            <a:fillRect/>
          </a:stretch>
        </p:blipFill>
        <p:spPr>
          <a:xfrm>
            <a:off x="152395" y="2232075"/>
            <a:ext cx="3208551" cy="2208424"/>
          </a:xfrm>
          <a:prstGeom prst="rect">
            <a:avLst/>
          </a:prstGeom>
          <a:noFill/>
          <a:ln>
            <a:noFill/>
          </a:ln>
        </p:spPr>
      </p:pic>
      <p:pic>
        <p:nvPicPr>
          <p:cNvPr id="895" name="Google Shape;895;p124"/>
          <p:cNvPicPr preferRelativeResize="0"/>
          <p:nvPr/>
        </p:nvPicPr>
        <p:blipFill rotWithShape="1">
          <a:blip r:embed="rId5">
            <a:alphaModFix/>
          </a:blip>
          <a:srcRect b="0" l="11762" r="11563" t="0"/>
          <a:stretch/>
        </p:blipFill>
        <p:spPr>
          <a:xfrm>
            <a:off x="3500175" y="2449458"/>
            <a:ext cx="3305250" cy="1961167"/>
          </a:xfrm>
          <a:prstGeom prst="rect">
            <a:avLst/>
          </a:prstGeom>
          <a:noFill/>
          <a:ln>
            <a:noFill/>
          </a:ln>
        </p:spPr>
      </p:pic>
      <p:pic>
        <p:nvPicPr>
          <p:cNvPr id="896" name="Google Shape;896;p124"/>
          <p:cNvPicPr preferRelativeResize="0"/>
          <p:nvPr/>
        </p:nvPicPr>
        <p:blipFill>
          <a:blip r:embed="rId6">
            <a:alphaModFix/>
          </a:blip>
          <a:stretch>
            <a:fillRect/>
          </a:stretch>
        </p:blipFill>
        <p:spPr>
          <a:xfrm>
            <a:off x="6883900" y="2387445"/>
            <a:ext cx="2007475" cy="1897682"/>
          </a:xfrm>
          <a:prstGeom prst="rect">
            <a:avLst/>
          </a:prstGeom>
          <a:noFill/>
          <a:ln>
            <a:noFill/>
          </a:ln>
        </p:spPr>
      </p:pic>
      <p:sp>
        <p:nvSpPr>
          <p:cNvPr id="897" name="Google Shape;897;p124"/>
          <p:cNvSpPr txBox="1"/>
          <p:nvPr/>
        </p:nvSpPr>
        <p:spPr>
          <a:xfrm>
            <a:off x="8481700" y="4332275"/>
            <a:ext cx="3312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7"/>
              </a:rPr>
              <a:t>3</a:t>
            </a:r>
            <a:endParaRPr sz="1800">
              <a:solidFill>
                <a:schemeClr val="dk1"/>
              </a:solidFill>
            </a:endParaRPr>
          </a:p>
        </p:txBody>
      </p:sp>
      <p:sp>
        <p:nvSpPr>
          <p:cNvPr id="898" name="Google Shape;898;p124"/>
          <p:cNvSpPr txBox="1"/>
          <p:nvPr/>
        </p:nvSpPr>
        <p:spPr>
          <a:xfrm>
            <a:off x="6245500" y="4332275"/>
            <a:ext cx="370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8"/>
              </a:rPr>
              <a:t>2</a:t>
            </a:r>
            <a:endParaRPr/>
          </a:p>
        </p:txBody>
      </p:sp>
      <p:sp>
        <p:nvSpPr>
          <p:cNvPr id="899" name="Google Shape;899;p124"/>
          <p:cNvSpPr txBox="1"/>
          <p:nvPr/>
        </p:nvSpPr>
        <p:spPr>
          <a:xfrm>
            <a:off x="2950500" y="4410625"/>
            <a:ext cx="370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9"/>
              </a:rPr>
              <a:t>1</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125"/>
          <p:cNvSpPr txBox="1"/>
          <p:nvPr>
            <p:ph type="title"/>
          </p:nvPr>
        </p:nvSpPr>
        <p:spPr>
          <a:xfrm>
            <a:off x="153900" y="718725"/>
            <a:ext cx="8402400" cy="6072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sz="2511"/>
              <a:t>CDR:  Complementary Determining Region (15 amino acids)</a:t>
            </a:r>
            <a:endParaRPr b="1" sz="2511"/>
          </a:p>
        </p:txBody>
      </p:sp>
      <p:sp>
        <p:nvSpPr>
          <p:cNvPr id="905" name="Google Shape;905;p125"/>
          <p:cNvSpPr txBox="1"/>
          <p:nvPr>
            <p:ph idx="1" type="body"/>
          </p:nvPr>
        </p:nvSpPr>
        <p:spPr>
          <a:xfrm>
            <a:off x="400775" y="1413350"/>
            <a:ext cx="4870800" cy="889500"/>
          </a:xfrm>
          <a:prstGeom prst="rect">
            <a:avLst/>
          </a:prstGeom>
        </p:spPr>
        <p:txBody>
          <a:bodyPr anchorCtr="0" anchor="t" bIns="34275" lIns="68575" spcFirstLastPara="1" rIns="68575" wrap="square" tIns="34275">
            <a:normAutofit/>
          </a:bodyPr>
          <a:lstStyle/>
          <a:p>
            <a:pPr indent="-374650" lvl="0" marL="457200" rtl="0" algn="l">
              <a:spcBef>
                <a:spcPts val="0"/>
              </a:spcBef>
              <a:spcAft>
                <a:spcPts val="0"/>
              </a:spcAft>
              <a:buSzPts val="2300"/>
              <a:buChar char="•"/>
            </a:pPr>
            <a:r>
              <a:rPr lang="en" sz="2300"/>
              <a:t>Regions that bind to a shape.</a:t>
            </a:r>
            <a:endParaRPr sz="2300"/>
          </a:p>
          <a:p>
            <a:pPr indent="-374650" lvl="0" marL="457200" rtl="0" algn="l">
              <a:spcBef>
                <a:spcPts val="0"/>
              </a:spcBef>
              <a:spcAft>
                <a:spcPts val="0"/>
              </a:spcAft>
              <a:buSzPts val="2300"/>
              <a:buChar char="•"/>
            </a:pPr>
            <a:r>
              <a:rPr lang="en" sz="2300"/>
              <a:t>20 possible amino acids</a:t>
            </a:r>
            <a:endParaRPr sz="2300"/>
          </a:p>
        </p:txBody>
      </p:sp>
      <p:pic>
        <p:nvPicPr>
          <p:cNvPr id="906" name="Google Shape;906;p125"/>
          <p:cNvPicPr preferRelativeResize="0"/>
          <p:nvPr/>
        </p:nvPicPr>
        <p:blipFill>
          <a:blip r:embed="rId3">
            <a:alphaModFix/>
          </a:blip>
          <a:stretch>
            <a:fillRect/>
          </a:stretch>
        </p:blipFill>
        <p:spPr>
          <a:xfrm>
            <a:off x="5186175" y="1245575"/>
            <a:ext cx="2924175" cy="1057275"/>
          </a:xfrm>
          <a:prstGeom prst="rect">
            <a:avLst/>
          </a:prstGeom>
          <a:noFill/>
          <a:ln>
            <a:noFill/>
          </a:ln>
        </p:spPr>
      </p:pic>
      <p:sp>
        <p:nvSpPr>
          <p:cNvPr id="907" name="Google Shape;907;p125"/>
          <p:cNvSpPr txBox="1"/>
          <p:nvPr/>
        </p:nvSpPr>
        <p:spPr>
          <a:xfrm>
            <a:off x="5186227" y="2162575"/>
            <a:ext cx="3500700" cy="11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dk2"/>
                </a:solidFill>
                <a:latin typeface="Calibri"/>
                <a:ea typeface="Calibri"/>
                <a:cs typeface="Calibri"/>
                <a:sym typeface="Calibri"/>
              </a:rPr>
              <a:t>Factor different CDR regions:</a:t>
            </a:r>
            <a:endParaRPr sz="2200">
              <a:solidFill>
                <a:schemeClr val="dk2"/>
              </a:solidFill>
              <a:latin typeface="Calibri"/>
              <a:ea typeface="Calibri"/>
              <a:cs typeface="Calibri"/>
              <a:sym typeface="Calibri"/>
            </a:endParaRPr>
          </a:p>
          <a:p>
            <a:pPr indent="0" lvl="0" marL="0" rtl="0" algn="l">
              <a:spcBef>
                <a:spcPts val="0"/>
              </a:spcBef>
              <a:spcAft>
                <a:spcPts val="0"/>
              </a:spcAft>
              <a:buNone/>
            </a:pPr>
            <a:r>
              <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lang="en" sz="2200">
                <a:solidFill>
                  <a:schemeClr val="dk2"/>
                </a:solidFill>
                <a:latin typeface="Calibri"/>
                <a:ea typeface="Calibri"/>
                <a:cs typeface="Calibri"/>
                <a:sym typeface="Calibri"/>
              </a:rPr>
              <a:t>=10</a:t>
            </a:r>
            <a:r>
              <a:rPr baseline="30000" lang="en" sz="2200">
                <a:solidFill>
                  <a:schemeClr val="dk2"/>
                </a:solidFill>
                <a:latin typeface="Calibri"/>
                <a:ea typeface="Calibri"/>
                <a:cs typeface="Calibri"/>
                <a:sym typeface="Calibri"/>
              </a:rPr>
              <a:t>26</a:t>
            </a:r>
            <a:endParaRPr baseline="30000" sz="2200">
              <a:solidFill>
                <a:schemeClr val="dk2"/>
              </a:solidFill>
              <a:latin typeface="Calibri"/>
              <a:ea typeface="Calibri"/>
              <a:cs typeface="Calibri"/>
              <a:sym typeface="Calibri"/>
            </a:endParaRPr>
          </a:p>
        </p:txBody>
      </p:sp>
      <p:pic>
        <p:nvPicPr>
          <p:cNvPr id="908" name="Google Shape;908;p125"/>
          <p:cNvPicPr preferRelativeResize="0"/>
          <p:nvPr/>
        </p:nvPicPr>
        <p:blipFill>
          <a:blip r:embed="rId4">
            <a:alphaModFix/>
          </a:blip>
          <a:stretch>
            <a:fillRect/>
          </a:stretch>
        </p:blipFill>
        <p:spPr>
          <a:xfrm>
            <a:off x="810775" y="2390275"/>
            <a:ext cx="2535852" cy="2535852"/>
          </a:xfrm>
          <a:prstGeom prst="rect">
            <a:avLst/>
          </a:prstGeom>
          <a:noFill/>
          <a:ln>
            <a:noFill/>
          </a:ln>
        </p:spPr>
      </p:pic>
      <p:sp>
        <p:nvSpPr>
          <p:cNvPr id="909" name="Google Shape;909;p125"/>
          <p:cNvSpPr txBox="1"/>
          <p:nvPr/>
        </p:nvSpPr>
        <p:spPr>
          <a:xfrm>
            <a:off x="3705300" y="4274800"/>
            <a:ext cx="4851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Stars in milky way:  10</a:t>
            </a:r>
            <a:r>
              <a:rPr baseline="30000" lang="en" sz="1800">
                <a:solidFill>
                  <a:schemeClr val="dk2"/>
                </a:solidFill>
                <a:latin typeface="Calibri"/>
                <a:ea typeface="Calibri"/>
                <a:cs typeface="Calibri"/>
                <a:sym typeface="Calibri"/>
              </a:rPr>
              <a:t>11</a:t>
            </a:r>
            <a:endParaRPr baseline="30000" sz="1800">
              <a:solidFill>
                <a:schemeClr val="dk2"/>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126"/>
          <p:cNvSpPr txBox="1"/>
          <p:nvPr>
            <p:ph type="title"/>
          </p:nvPr>
        </p:nvSpPr>
        <p:spPr>
          <a:xfrm>
            <a:off x="531534" y="561827"/>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First:   a Meal Analogy…Choose One from Each category</a:t>
            </a:r>
            <a:endParaRPr/>
          </a:p>
        </p:txBody>
      </p:sp>
      <p:pic>
        <p:nvPicPr>
          <p:cNvPr id="915" name="Google Shape;915;p126"/>
          <p:cNvPicPr preferRelativeResize="0"/>
          <p:nvPr/>
        </p:nvPicPr>
        <p:blipFill>
          <a:blip r:embed="rId3">
            <a:alphaModFix/>
          </a:blip>
          <a:stretch>
            <a:fillRect/>
          </a:stretch>
        </p:blipFill>
        <p:spPr>
          <a:xfrm>
            <a:off x="1238375" y="1523600"/>
            <a:ext cx="1647201" cy="1647201"/>
          </a:xfrm>
          <a:prstGeom prst="rect">
            <a:avLst/>
          </a:prstGeom>
          <a:noFill/>
          <a:ln>
            <a:noFill/>
          </a:ln>
        </p:spPr>
      </p:pic>
      <p:pic>
        <p:nvPicPr>
          <p:cNvPr id="916" name="Google Shape;916;p126"/>
          <p:cNvPicPr preferRelativeResize="0"/>
          <p:nvPr/>
        </p:nvPicPr>
        <p:blipFill>
          <a:blip r:embed="rId4">
            <a:alphaModFix/>
          </a:blip>
          <a:stretch>
            <a:fillRect/>
          </a:stretch>
        </p:blipFill>
        <p:spPr>
          <a:xfrm>
            <a:off x="3543862" y="1351825"/>
            <a:ext cx="1752075" cy="1752075"/>
          </a:xfrm>
          <a:prstGeom prst="rect">
            <a:avLst/>
          </a:prstGeom>
          <a:noFill/>
          <a:ln>
            <a:noFill/>
          </a:ln>
        </p:spPr>
      </p:pic>
      <p:pic>
        <p:nvPicPr>
          <p:cNvPr id="917" name="Google Shape;917;p126"/>
          <p:cNvPicPr preferRelativeResize="0"/>
          <p:nvPr/>
        </p:nvPicPr>
        <p:blipFill>
          <a:blip r:embed="rId5">
            <a:alphaModFix/>
          </a:blip>
          <a:stretch>
            <a:fillRect/>
          </a:stretch>
        </p:blipFill>
        <p:spPr>
          <a:xfrm>
            <a:off x="5817525" y="1386950"/>
            <a:ext cx="1920501" cy="1920501"/>
          </a:xfrm>
          <a:prstGeom prst="rect">
            <a:avLst/>
          </a:prstGeom>
          <a:noFill/>
          <a:ln>
            <a:noFill/>
          </a:ln>
        </p:spPr>
      </p:pic>
      <p:sp>
        <p:nvSpPr>
          <p:cNvPr id="918" name="Google Shape;918;p126"/>
          <p:cNvSpPr txBox="1"/>
          <p:nvPr/>
        </p:nvSpPr>
        <p:spPr>
          <a:xfrm>
            <a:off x="1394700" y="1168050"/>
            <a:ext cx="13164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919" name="Google Shape;919;p126"/>
          <p:cNvSpPr txBox="1"/>
          <p:nvPr/>
        </p:nvSpPr>
        <p:spPr>
          <a:xfrm>
            <a:off x="1145275" y="1062750"/>
            <a:ext cx="1920600" cy="61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1"/>
                </a:solidFill>
              </a:rPr>
              <a:t>40 Veggies</a:t>
            </a:r>
            <a:endParaRPr sz="2300">
              <a:solidFill>
                <a:schemeClr val="dk1"/>
              </a:solidFill>
            </a:endParaRPr>
          </a:p>
        </p:txBody>
      </p:sp>
      <p:sp>
        <p:nvSpPr>
          <p:cNvPr id="920" name="Google Shape;920;p126"/>
          <p:cNvSpPr txBox="1"/>
          <p:nvPr/>
        </p:nvSpPr>
        <p:spPr>
          <a:xfrm>
            <a:off x="3304013" y="1062750"/>
            <a:ext cx="1920600" cy="61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300">
                <a:solidFill>
                  <a:schemeClr val="dk1"/>
                </a:solidFill>
              </a:rPr>
              <a:t>6 Meats</a:t>
            </a:r>
            <a:endParaRPr sz="2300">
              <a:solidFill>
                <a:schemeClr val="dk1"/>
              </a:solidFill>
            </a:endParaRPr>
          </a:p>
        </p:txBody>
      </p:sp>
      <p:sp>
        <p:nvSpPr>
          <p:cNvPr id="921" name="Google Shape;921;p126"/>
          <p:cNvSpPr txBox="1"/>
          <p:nvPr/>
        </p:nvSpPr>
        <p:spPr>
          <a:xfrm>
            <a:off x="5886950" y="1168050"/>
            <a:ext cx="1920600" cy="61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300">
                <a:solidFill>
                  <a:schemeClr val="dk1"/>
                </a:solidFill>
              </a:rPr>
              <a:t>25 Carbs</a:t>
            </a:r>
            <a:endParaRPr sz="2300">
              <a:solidFill>
                <a:schemeClr val="dk1"/>
              </a:solidFill>
            </a:endParaRPr>
          </a:p>
        </p:txBody>
      </p:sp>
      <p:sp>
        <p:nvSpPr>
          <p:cNvPr id="922" name="Google Shape;922;p126"/>
          <p:cNvSpPr txBox="1"/>
          <p:nvPr/>
        </p:nvSpPr>
        <p:spPr>
          <a:xfrm>
            <a:off x="56375" y="3170800"/>
            <a:ext cx="8746800" cy="18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You need to prepare a million different meals and each meal will contain 1 product from each category.  Does this give you a million variations?</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r">
              <a:spcBef>
                <a:spcPts val="0"/>
              </a:spcBef>
              <a:spcAft>
                <a:spcPts val="0"/>
              </a:spcAft>
              <a:buNone/>
            </a:pPr>
            <a:r>
              <a:rPr lang="en" sz="1800">
                <a:solidFill>
                  <a:schemeClr val="dk1"/>
                </a:solidFill>
              </a:rPr>
              <a:t>40 X 6 X 25: 6000 variations…what can we do to increase this number?</a:t>
            </a:r>
            <a:endParaRPr sz="1800">
              <a:solidFill>
                <a:schemeClr val="dk1"/>
              </a:solidFill>
            </a:endParaRPr>
          </a:p>
          <a:p>
            <a:pPr indent="0" lvl="0" marL="0" rtl="0" algn="r">
              <a:spcBef>
                <a:spcPts val="0"/>
              </a:spcBef>
              <a:spcAft>
                <a:spcPts val="0"/>
              </a:spcAft>
              <a:buNone/>
            </a:pPr>
            <a:r>
              <a:t/>
            </a:r>
            <a:endParaRPr sz="1800">
              <a:solidFill>
                <a:schemeClr val="dk1"/>
              </a:solidFill>
            </a:endParaRPr>
          </a:p>
          <a:p>
            <a:pPr indent="0" lvl="0" marL="0" rtl="0" algn="r">
              <a:spcBef>
                <a:spcPts val="0"/>
              </a:spcBef>
              <a:spcAft>
                <a:spcPts val="0"/>
              </a:spcAft>
              <a:buNone/>
            </a:pPr>
            <a:r>
              <a:rPr lang="en" sz="1800">
                <a:solidFill>
                  <a:schemeClr val="dk1"/>
                </a:solidFill>
              </a:rPr>
              <a:t>                      </a:t>
            </a:r>
            <a:r>
              <a:rPr b="1" i="1" lang="en" sz="1800">
                <a:solidFill>
                  <a:schemeClr val="dk1"/>
                </a:solidFill>
              </a:rPr>
              <a:t>          </a:t>
            </a:r>
            <a:r>
              <a:rPr b="1" i="1" lang="en">
                <a:solidFill>
                  <a:schemeClr val="dk1"/>
                </a:solidFill>
              </a:rPr>
              <a:t>From Immune Ch. 17:   (Philipp Dettmer)</a:t>
            </a:r>
            <a:endParaRPr b="1" i="1">
              <a:solidFill>
                <a:schemeClr val="dk1"/>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pic>
        <p:nvPicPr>
          <p:cNvPr id="927" name="Google Shape;927;p127"/>
          <p:cNvPicPr preferRelativeResize="0"/>
          <p:nvPr/>
        </p:nvPicPr>
        <p:blipFill>
          <a:blip r:embed="rId3">
            <a:alphaModFix/>
          </a:blip>
          <a:stretch>
            <a:fillRect/>
          </a:stretch>
        </p:blipFill>
        <p:spPr>
          <a:xfrm>
            <a:off x="400775" y="1127027"/>
            <a:ext cx="5461149" cy="3711674"/>
          </a:xfrm>
          <a:prstGeom prst="rect">
            <a:avLst/>
          </a:prstGeom>
          <a:noFill/>
          <a:ln>
            <a:noFill/>
          </a:ln>
        </p:spPr>
      </p:pic>
      <p:pic>
        <p:nvPicPr>
          <p:cNvPr descr="Our bodies can create billions of antibodies to fight off billions of potential diseases. But how do our immune systems turn a limited number of genes into such an incredible diversity of antibody proteins?&#10; &#10;You can find more on this topic at http://www.nature.com/milestones/antibodies&#10; &#10;Nature Research has full responsibility for all editorial content, including Nature Video content. This content is editorially independent of sponsors." id="928" name="Google Shape;928;p127" title="Immunology wars: A billion antibodies">
            <a:hlinkClick r:id="rId4"/>
          </p:cNvPr>
          <p:cNvPicPr preferRelativeResize="0"/>
          <p:nvPr/>
        </p:nvPicPr>
        <p:blipFill>
          <a:blip r:embed="rId5">
            <a:alphaModFix/>
          </a:blip>
          <a:stretch>
            <a:fillRect/>
          </a:stretch>
        </p:blipFill>
        <p:spPr>
          <a:xfrm>
            <a:off x="5861924" y="1127026"/>
            <a:ext cx="2977275" cy="16747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8"/>
                                        </p:tgtEl>
                                        <p:attrNameLst>
                                          <p:attrName>style.visibility</p:attrName>
                                        </p:attrNameLst>
                                      </p:cBhvr>
                                      <p:to>
                                        <p:strVal val="visible"/>
                                      </p:to>
                                    </p:set>
                                    <p:animEffect filter="fade" transition="in">
                                      <p:cBhvr>
                                        <p:cTn dur="1000"/>
                                        <p:tgtEl>
                                          <p:spTgt spid="9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128"/>
          <p:cNvSpPr txBox="1"/>
          <p:nvPr>
            <p:ph type="title"/>
          </p:nvPr>
        </p:nvSpPr>
        <p:spPr>
          <a:xfrm>
            <a:off x="127775" y="45375"/>
            <a:ext cx="85569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060"/>
              <a:t>Segment Rearrangement:  Sequential rounds of deletion, recombination and repair</a:t>
            </a:r>
            <a:endParaRPr b="1" sz="2060"/>
          </a:p>
        </p:txBody>
      </p:sp>
      <p:pic>
        <p:nvPicPr>
          <p:cNvPr id="934" name="Google Shape;934;p128"/>
          <p:cNvPicPr preferRelativeResize="0"/>
          <p:nvPr/>
        </p:nvPicPr>
        <p:blipFill rotWithShape="1">
          <a:blip r:embed="rId3">
            <a:alphaModFix/>
          </a:blip>
          <a:srcRect b="80359" l="0" r="0" t="0"/>
          <a:stretch/>
        </p:blipFill>
        <p:spPr>
          <a:xfrm>
            <a:off x="1915600" y="633350"/>
            <a:ext cx="5195250" cy="1020375"/>
          </a:xfrm>
          <a:prstGeom prst="rect">
            <a:avLst/>
          </a:prstGeom>
          <a:noFill/>
          <a:ln>
            <a:noFill/>
          </a:ln>
        </p:spPr>
      </p:pic>
      <p:sp>
        <p:nvSpPr>
          <p:cNvPr id="935" name="Google Shape;935;p128"/>
          <p:cNvSpPr/>
          <p:nvPr/>
        </p:nvSpPr>
        <p:spPr>
          <a:xfrm>
            <a:off x="4628500" y="1067325"/>
            <a:ext cx="1061400" cy="4296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36" name="Google Shape;936;p128"/>
          <p:cNvPicPr preferRelativeResize="0"/>
          <p:nvPr/>
        </p:nvPicPr>
        <p:blipFill rotWithShape="1">
          <a:blip r:embed="rId3">
            <a:alphaModFix/>
          </a:blip>
          <a:srcRect b="70955" l="0" r="0" t="19646"/>
          <a:stretch/>
        </p:blipFill>
        <p:spPr>
          <a:xfrm>
            <a:off x="1915600" y="1888125"/>
            <a:ext cx="5195250" cy="488300"/>
          </a:xfrm>
          <a:prstGeom prst="rect">
            <a:avLst/>
          </a:prstGeom>
          <a:noFill/>
          <a:ln>
            <a:noFill/>
          </a:ln>
        </p:spPr>
      </p:pic>
      <p:pic>
        <p:nvPicPr>
          <p:cNvPr id="937" name="Google Shape;937;p128"/>
          <p:cNvPicPr preferRelativeResize="0"/>
          <p:nvPr/>
        </p:nvPicPr>
        <p:blipFill rotWithShape="1">
          <a:blip r:embed="rId3">
            <a:alphaModFix/>
          </a:blip>
          <a:srcRect b="46654" l="0" r="0" t="40688"/>
          <a:stretch/>
        </p:blipFill>
        <p:spPr>
          <a:xfrm>
            <a:off x="1915600" y="2767625"/>
            <a:ext cx="5195250" cy="657600"/>
          </a:xfrm>
          <a:prstGeom prst="rect">
            <a:avLst/>
          </a:prstGeom>
          <a:noFill/>
          <a:ln>
            <a:noFill/>
          </a:ln>
        </p:spPr>
      </p:pic>
      <p:sp>
        <p:nvSpPr>
          <p:cNvPr id="938" name="Google Shape;938;p128"/>
          <p:cNvSpPr/>
          <p:nvPr/>
        </p:nvSpPr>
        <p:spPr>
          <a:xfrm>
            <a:off x="3869400" y="2933050"/>
            <a:ext cx="1166400" cy="4296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39" name="Google Shape;939;p128"/>
          <p:cNvPicPr preferRelativeResize="0"/>
          <p:nvPr/>
        </p:nvPicPr>
        <p:blipFill rotWithShape="1">
          <a:blip r:embed="rId3">
            <a:alphaModFix/>
          </a:blip>
          <a:srcRect b="0" l="0" r="0" t="72623"/>
          <a:stretch/>
        </p:blipFill>
        <p:spPr>
          <a:xfrm>
            <a:off x="1996150" y="3731650"/>
            <a:ext cx="4491450" cy="1229600"/>
          </a:xfrm>
          <a:prstGeom prst="rect">
            <a:avLst/>
          </a:prstGeom>
          <a:noFill/>
          <a:ln>
            <a:noFill/>
          </a:ln>
        </p:spPr>
      </p:pic>
      <p:sp>
        <p:nvSpPr>
          <p:cNvPr id="940" name="Google Shape;940;p128"/>
          <p:cNvSpPr txBox="1"/>
          <p:nvPr/>
        </p:nvSpPr>
        <p:spPr>
          <a:xfrm>
            <a:off x="7343475" y="4789300"/>
            <a:ext cx="1276200" cy="26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300">
                <a:solidFill>
                  <a:schemeClr val="dk2"/>
                </a:solidFill>
              </a:rPr>
              <a:t>wikipedia</a:t>
            </a:r>
            <a:endParaRPr sz="1300">
              <a:solidFill>
                <a:schemeClr val="dk2"/>
              </a:solidFill>
            </a:endParaRPr>
          </a:p>
        </p:txBody>
      </p:sp>
      <p:sp>
        <p:nvSpPr>
          <p:cNvPr id="941" name="Google Shape;941;p128"/>
          <p:cNvSpPr txBox="1"/>
          <p:nvPr/>
        </p:nvSpPr>
        <p:spPr>
          <a:xfrm>
            <a:off x="285825" y="869850"/>
            <a:ext cx="1679700" cy="657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500">
                <a:solidFill>
                  <a:schemeClr val="dk1"/>
                </a:solidFill>
              </a:rPr>
              <a:t>VDJ locus on chromosome 14</a:t>
            </a:r>
            <a:endParaRPr sz="1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8"/>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Session Goals</a:t>
            </a:r>
            <a:endParaRPr b="1"/>
          </a:p>
        </p:txBody>
      </p:sp>
      <p:sp>
        <p:nvSpPr>
          <p:cNvPr id="246" name="Google Shape;246;p48"/>
          <p:cNvSpPr txBox="1"/>
          <p:nvPr>
            <p:ph idx="1" type="body"/>
          </p:nvPr>
        </p:nvSpPr>
        <p:spPr>
          <a:xfrm>
            <a:off x="456000" y="1275075"/>
            <a:ext cx="8232000" cy="3175500"/>
          </a:xfrm>
          <a:prstGeom prst="rect">
            <a:avLst/>
          </a:prstGeom>
        </p:spPr>
        <p:txBody>
          <a:bodyPr anchorCtr="0" anchor="t" bIns="34275" lIns="68575" spcFirstLastPara="1" rIns="68575" wrap="square" tIns="34275">
            <a:normAutofit lnSpcReduction="10000"/>
          </a:bodyPr>
          <a:lstStyle/>
          <a:p>
            <a:pPr indent="-361950" lvl="0" marL="457200" rtl="0" algn="l">
              <a:spcBef>
                <a:spcPts val="0"/>
              </a:spcBef>
              <a:spcAft>
                <a:spcPts val="0"/>
              </a:spcAft>
              <a:buClr>
                <a:schemeClr val="dk1"/>
              </a:buClr>
              <a:buSzPts val="2100"/>
              <a:buChar char="•"/>
            </a:pPr>
            <a:r>
              <a:rPr lang="en">
                <a:solidFill>
                  <a:schemeClr val="dk1"/>
                </a:solidFill>
              </a:rPr>
              <a:t>Macrophage and Dendritic are first responder immune cells.</a:t>
            </a:r>
            <a:endParaRPr>
              <a:solidFill>
                <a:schemeClr val="dk1"/>
              </a:solidFill>
            </a:endParaRPr>
          </a:p>
          <a:p>
            <a:pPr indent="0" lvl="0" marL="457200" rtl="0" algn="l">
              <a:spcBef>
                <a:spcPts val="0"/>
              </a:spcBef>
              <a:spcAft>
                <a:spcPts val="0"/>
              </a:spcAft>
              <a:buNone/>
            </a:pPr>
            <a:r>
              <a:t/>
            </a:r>
            <a:endParaRPr>
              <a:solidFill>
                <a:schemeClr val="dk1"/>
              </a:solidFill>
            </a:endParaRPr>
          </a:p>
          <a:p>
            <a:pPr indent="-361950" lvl="0" marL="457200" rtl="0" algn="l">
              <a:spcBef>
                <a:spcPts val="0"/>
              </a:spcBef>
              <a:spcAft>
                <a:spcPts val="0"/>
              </a:spcAft>
              <a:buClr>
                <a:schemeClr val="dk1"/>
              </a:buClr>
              <a:buSzPts val="2100"/>
              <a:buChar char="•"/>
            </a:pPr>
            <a:r>
              <a:rPr lang="en">
                <a:solidFill>
                  <a:schemeClr val="dk1"/>
                </a:solidFill>
              </a:rPr>
              <a:t>Macrophage engulf whole microbes.</a:t>
            </a:r>
            <a:endParaRPr>
              <a:solidFill>
                <a:schemeClr val="dk1"/>
              </a:solidFill>
            </a:endParaRPr>
          </a:p>
          <a:p>
            <a:pPr indent="0" lvl="0" marL="457200" rtl="0" algn="l">
              <a:spcBef>
                <a:spcPts val="0"/>
              </a:spcBef>
              <a:spcAft>
                <a:spcPts val="0"/>
              </a:spcAft>
              <a:buNone/>
            </a:pPr>
            <a:r>
              <a:t/>
            </a:r>
            <a:endParaRPr>
              <a:solidFill>
                <a:schemeClr val="dk1"/>
              </a:solidFill>
            </a:endParaRPr>
          </a:p>
          <a:p>
            <a:pPr indent="-361950" lvl="0" marL="457200" rtl="0" algn="l">
              <a:spcBef>
                <a:spcPts val="0"/>
              </a:spcBef>
              <a:spcAft>
                <a:spcPts val="0"/>
              </a:spcAft>
              <a:buClr>
                <a:schemeClr val="dk1"/>
              </a:buClr>
              <a:buSzPts val="2100"/>
              <a:buChar char="•"/>
            </a:pPr>
            <a:r>
              <a:rPr lang="en">
                <a:solidFill>
                  <a:schemeClr val="dk1"/>
                </a:solidFill>
              </a:rPr>
              <a:t>Dendritic cells sample microbe fragments (PAMPs) and deliver the signals to cells in the lymph node</a:t>
            </a:r>
            <a:endParaRPr>
              <a:solidFill>
                <a:schemeClr val="dk1"/>
              </a:solidFill>
            </a:endParaRPr>
          </a:p>
          <a:p>
            <a:pPr indent="0" lvl="0" marL="457200" rtl="0" algn="l">
              <a:spcBef>
                <a:spcPts val="0"/>
              </a:spcBef>
              <a:spcAft>
                <a:spcPts val="0"/>
              </a:spcAft>
              <a:buNone/>
            </a:pPr>
            <a:r>
              <a:t/>
            </a:r>
            <a:endParaRPr>
              <a:solidFill>
                <a:schemeClr val="dk1"/>
              </a:solidFill>
            </a:endParaRPr>
          </a:p>
          <a:p>
            <a:pPr indent="-361950" lvl="0" marL="457200" rtl="0" algn="l">
              <a:spcBef>
                <a:spcPts val="0"/>
              </a:spcBef>
              <a:spcAft>
                <a:spcPts val="0"/>
              </a:spcAft>
              <a:buClr>
                <a:schemeClr val="dk1"/>
              </a:buClr>
              <a:buSzPts val="2100"/>
              <a:buChar char="•"/>
            </a:pPr>
            <a:r>
              <a:rPr lang="en">
                <a:solidFill>
                  <a:schemeClr val="dk1"/>
                </a:solidFill>
              </a:rPr>
              <a:t>They are shaped differently in accordance with their functions.</a:t>
            </a:r>
            <a:endParaRPr>
              <a:solidFill>
                <a:schemeClr val="dk1"/>
              </a:solidFill>
            </a:endParaRPr>
          </a:p>
          <a:p>
            <a:pPr indent="0" lvl="0" marL="457200" rtl="0" algn="l">
              <a:spcBef>
                <a:spcPts val="0"/>
              </a:spcBef>
              <a:spcAft>
                <a:spcPts val="0"/>
              </a:spcAft>
              <a:buNone/>
            </a:pPr>
            <a:r>
              <a:t/>
            </a:r>
            <a:endParaRPr>
              <a:solidFill>
                <a:schemeClr val="dk1"/>
              </a:solidFill>
            </a:endParaRPr>
          </a:p>
          <a:p>
            <a:pPr indent="-361950" lvl="0" marL="457200" rtl="0" algn="l">
              <a:spcBef>
                <a:spcPts val="0"/>
              </a:spcBef>
              <a:spcAft>
                <a:spcPts val="0"/>
              </a:spcAft>
              <a:buClr>
                <a:schemeClr val="dk1"/>
              </a:buClr>
              <a:buSzPts val="2100"/>
              <a:buChar char="•"/>
            </a:pPr>
            <a:r>
              <a:rPr lang="en">
                <a:solidFill>
                  <a:schemeClr val="dk1"/>
                </a:solidFill>
              </a:rPr>
              <a:t>Receptors are non-specific but broadly sense pathogen associated molecular patterns.</a:t>
            </a:r>
            <a:endParaRPr>
              <a:solidFill>
                <a:schemeClr val="dk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129"/>
          <p:cNvSpPr/>
          <p:nvPr/>
        </p:nvSpPr>
        <p:spPr>
          <a:xfrm>
            <a:off x="516525" y="2226175"/>
            <a:ext cx="2894100" cy="2092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7" name="Google Shape;947;p129"/>
          <p:cNvSpPr/>
          <p:nvPr/>
        </p:nvSpPr>
        <p:spPr>
          <a:xfrm>
            <a:off x="99007"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48" name="Google Shape;948;p129"/>
          <p:cNvSpPr/>
          <p:nvPr/>
        </p:nvSpPr>
        <p:spPr>
          <a:xfrm>
            <a:off x="1097155"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49" name="Google Shape;949;p129"/>
          <p:cNvSpPr/>
          <p:nvPr/>
        </p:nvSpPr>
        <p:spPr>
          <a:xfrm>
            <a:off x="2095302"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50" name="Google Shape;950;p129"/>
          <p:cNvSpPr/>
          <p:nvPr/>
        </p:nvSpPr>
        <p:spPr>
          <a:xfrm>
            <a:off x="3093450"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51" name="Google Shape;951;p129"/>
          <p:cNvSpPr/>
          <p:nvPr/>
        </p:nvSpPr>
        <p:spPr>
          <a:xfrm>
            <a:off x="4060452"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52" name="Google Shape;952;p129"/>
          <p:cNvSpPr/>
          <p:nvPr/>
        </p:nvSpPr>
        <p:spPr>
          <a:xfrm>
            <a:off x="5045247" y="1416535"/>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53" name="Google Shape;953;p129"/>
          <p:cNvSpPr/>
          <p:nvPr/>
        </p:nvSpPr>
        <p:spPr>
          <a:xfrm>
            <a:off x="6025597" y="1416522"/>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54" name="Google Shape;954;p129"/>
          <p:cNvSpPr/>
          <p:nvPr/>
        </p:nvSpPr>
        <p:spPr>
          <a:xfrm>
            <a:off x="7023747" y="1416522"/>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55" name="Google Shape;955;p129"/>
          <p:cNvSpPr/>
          <p:nvPr/>
        </p:nvSpPr>
        <p:spPr>
          <a:xfrm>
            <a:off x="8021897" y="1416522"/>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56" name="Google Shape;956;p129"/>
          <p:cNvSpPr txBox="1"/>
          <p:nvPr/>
        </p:nvSpPr>
        <p:spPr>
          <a:xfrm>
            <a:off x="443281" y="1313415"/>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1</a:t>
            </a:r>
            <a:endParaRPr baseline="-25000">
              <a:solidFill>
                <a:schemeClr val="dk1"/>
              </a:solidFill>
            </a:endParaRPr>
          </a:p>
        </p:txBody>
      </p:sp>
      <p:sp>
        <p:nvSpPr>
          <p:cNvPr id="957" name="Google Shape;957;p129"/>
          <p:cNvSpPr txBox="1"/>
          <p:nvPr/>
        </p:nvSpPr>
        <p:spPr>
          <a:xfrm>
            <a:off x="2408431" y="1313415"/>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3</a:t>
            </a:r>
            <a:endParaRPr baseline="-25000">
              <a:solidFill>
                <a:schemeClr val="dk1"/>
              </a:solidFill>
            </a:endParaRPr>
          </a:p>
        </p:txBody>
      </p:sp>
      <p:sp>
        <p:nvSpPr>
          <p:cNvPr id="958" name="Google Shape;958;p129"/>
          <p:cNvSpPr txBox="1"/>
          <p:nvPr/>
        </p:nvSpPr>
        <p:spPr>
          <a:xfrm>
            <a:off x="1386544" y="1313427"/>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2</a:t>
            </a:r>
            <a:endParaRPr baseline="-25000">
              <a:solidFill>
                <a:schemeClr val="dk1"/>
              </a:solidFill>
            </a:endParaRPr>
          </a:p>
        </p:txBody>
      </p:sp>
      <p:sp>
        <p:nvSpPr>
          <p:cNvPr id="959" name="Google Shape;959;p129"/>
          <p:cNvSpPr txBox="1"/>
          <p:nvPr/>
        </p:nvSpPr>
        <p:spPr>
          <a:xfrm>
            <a:off x="3311132" y="1310993"/>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1</a:t>
            </a:r>
            <a:endParaRPr baseline="-25000">
              <a:solidFill>
                <a:schemeClr val="dk1"/>
              </a:solidFill>
            </a:endParaRPr>
          </a:p>
        </p:txBody>
      </p:sp>
      <p:sp>
        <p:nvSpPr>
          <p:cNvPr id="960" name="Google Shape;960;p129"/>
          <p:cNvSpPr txBox="1"/>
          <p:nvPr/>
        </p:nvSpPr>
        <p:spPr>
          <a:xfrm>
            <a:off x="4302607" y="1319710"/>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2</a:t>
            </a:r>
            <a:endParaRPr baseline="-25000">
              <a:solidFill>
                <a:schemeClr val="dk1"/>
              </a:solidFill>
            </a:endParaRPr>
          </a:p>
        </p:txBody>
      </p:sp>
      <p:sp>
        <p:nvSpPr>
          <p:cNvPr id="961" name="Google Shape;961;p129"/>
          <p:cNvSpPr txBox="1"/>
          <p:nvPr/>
        </p:nvSpPr>
        <p:spPr>
          <a:xfrm>
            <a:off x="5276282" y="1321377"/>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3</a:t>
            </a:r>
            <a:endParaRPr baseline="-25000">
              <a:solidFill>
                <a:schemeClr val="dk1"/>
              </a:solidFill>
            </a:endParaRPr>
          </a:p>
        </p:txBody>
      </p:sp>
      <p:sp>
        <p:nvSpPr>
          <p:cNvPr id="962" name="Google Shape;962;p129"/>
          <p:cNvSpPr txBox="1"/>
          <p:nvPr/>
        </p:nvSpPr>
        <p:spPr>
          <a:xfrm>
            <a:off x="6178982" y="1298755"/>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1</a:t>
            </a:r>
            <a:endParaRPr baseline="-25000">
              <a:solidFill>
                <a:schemeClr val="dk1"/>
              </a:solidFill>
            </a:endParaRPr>
          </a:p>
        </p:txBody>
      </p:sp>
      <p:sp>
        <p:nvSpPr>
          <p:cNvPr id="963" name="Google Shape;963;p129"/>
          <p:cNvSpPr txBox="1"/>
          <p:nvPr/>
        </p:nvSpPr>
        <p:spPr>
          <a:xfrm>
            <a:off x="7336078" y="1298755"/>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2</a:t>
            </a:r>
            <a:endParaRPr baseline="-25000">
              <a:solidFill>
                <a:schemeClr val="dk1"/>
              </a:solidFill>
            </a:endParaRPr>
          </a:p>
        </p:txBody>
      </p:sp>
      <p:sp>
        <p:nvSpPr>
          <p:cNvPr id="964" name="Google Shape;964;p129"/>
          <p:cNvSpPr txBox="1"/>
          <p:nvPr/>
        </p:nvSpPr>
        <p:spPr>
          <a:xfrm>
            <a:off x="8257452" y="1317855"/>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3</a:t>
            </a:r>
            <a:endParaRPr baseline="-25000">
              <a:solidFill>
                <a:schemeClr val="dk1"/>
              </a:solidFill>
            </a:endParaRPr>
          </a:p>
        </p:txBody>
      </p:sp>
      <p:grpSp>
        <p:nvGrpSpPr>
          <p:cNvPr id="965" name="Google Shape;965;p129"/>
          <p:cNvGrpSpPr/>
          <p:nvPr/>
        </p:nvGrpSpPr>
        <p:grpSpPr>
          <a:xfrm>
            <a:off x="-73243" y="1118189"/>
            <a:ext cx="172200" cy="836700"/>
            <a:chOff x="371675" y="3653950"/>
            <a:chExt cx="172200" cy="836700"/>
          </a:xfrm>
        </p:grpSpPr>
        <p:sp>
          <p:nvSpPr>
            <p:cNvPr id="966" name="Google Shape;966;p129"/>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7" name="Google Shape;967;p129"/>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968" name="Google Shape;968;p129"/>
          <p:cNvGrpSpPr/>
          <p:nvPr/>
        </p:nvGrpSpPr>
        <p:grpSpPr>
          <a:xfrm rot="10800000">
            <a:off x="9020050" y="1137639"/>
            <a:ext cx="172200" cy="836700"/>
            <a:chOff x="371675" y="3653950"/>
            <a:chExt cx="172200" cy="836700"/>
          </a:xfrm>
        </p:grpSpPr>
        <p:sp>
          <p:nvSpPr>
            <p:cNvPr id="969" name="Google Shape;969;p129"/>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0" name="Google Shape;970;p129"/>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971" name="Google Shape;971;p129"/>
          <p:cNvSpPr txBox="1"/>
          <p:nvPr/>
        </p:nvSpPr>
        <p:spPr>
          <a:xfrm>
            <a:off x="1492925" y="507775"/>
            <a:ext cx="5631000" cy="813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900"/>
              <a:t>Chromosome 14</a:t>
            </a:r>
            <a:endParaRPr b="1" sz="1900"/>
          </a:p>
          <a:p>
            <a:pPr indent="0" lvl="0" marL="0" rtl="0" algn="ctr">
              <a:lnSpc>
                <a:spcPct val="115000"/>
              </a:lnSpc>
              <a:spcBef>
                <a:spcPts val="0"/>
              </a:spcBef>
              <a:spcAft>
                <a:spcPts val="0"/>
              </a:spcAft>
              <a:buNone/>
            </a:pPr>
            <a:r>
              <a:rPr b="1" lang="en" sz="1900"/>
              <a:t> Immunoglobulin IG:  </a:t>
            </a:r>
            <a:r>
              <a:rPr i="1" lang="en" sz="1900"/>
              <a:t>Heavy Chain Locus</a:t>
            </a:r>
            <a:r>
              <a:rPr b="1" lang="en" sz="1900"/>
              <a:t> </a:t>
            </a:r>
            <a:endParaRPr b="1" sz="1900"/>
          </a:p>
        </p:txBody>
      </p:sp>
      <p:sp>
        <p:nvSpPr>
          <p:cNvPr id="972" name="Google Shape;972;p129"/>
          <p:cNvSpPr txBox="1"/>
          <p:nvPr/>
        </p:nvSpPr>
        <p:spPr>
          <a:xfrm>
            <a:off x="717025" y="2557675"/>
            <a:ext cx="1656300" cy="150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 Variable:  40</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Diversity:    6</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  Joining:  25</a:t>
            </a:r>
            <a:endParaRPr sz="1800">
              <a:solidFill>
                <a:schemeClr val="dk1"/>
              </a:solidFill>
            </a:endParaRPr>
          </a:p>
        </p:txBody>
      </p:sp>
      <p:sp>
        <p:nvSpPr>
          <p:cNvPr id="973" name="Google Shape;973;p129"/>
          <p:cNvSpPr/>
          <p:nvPr/>
        </p:nvSpPr>
        <p:spPr>
          <a:xfrm>
            <a:off x="2232925" y="2409225"/>
            <a:ext cx="357300" cy="1708500"/>
          </a:xfrm>
          <a:prstGeom prst="rightBrace">
            <a:avLst>
              <a:gd fmla="val 50000" name="adj1"/>
              <a:gd fmla="val 5000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4" name="Google Shape;974;p129"/>
          <p:cNvSpPr txBox="1"/>
          <p:nvPr/>
        </p:nvSpPr>
        <p:spPr>
          <a:xfrm>
            <a:off x="2708050" y="2505475"/>
            <a:ext cx="462000" cy="16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3</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3</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3</a:t>
            </a:r>
            <a:endParaRPr sz="1800">
              <a:solidFill>
                <a:schemeClr val="dk1"/>
              </a:solidFill>
            </a:endParaRPr>
          </a:p>
        </p:txBody>
      </p:sp>
      <p:pic>
        <p:nvPicPr>
          <p:cNvPr id="975" name="Google Shape;975;p129"/>
          <p:cNvPicPr preferRelativeResize="0"/>
          <p:nvPr/>
        </p:nvPicPr>
        <p:blipFill>
          <a:blip r:embed="rId3">
            <a:alphaModFix/>
          </a:blip>
          <a:stretch>
            <a:fillRect/>
          </a:stretch>
        </p:blipFill>
        <p:spPr>
          <a:xfrm>
            <a:off x="3601100" y="1764602"/>
            <a:ext cx="5306320" cy="2846324"/>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130"/>
          <p:cNvSpPr/>
          <p:nvPr/>
        </p:nvSpPr>
        <p:spPr>
          <a:xfrm>
            <a:off x="2313269" y="225547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81" name="Google Shape;981;p130"/>
          <p:cNvSpPr/>
          <p:nvPr/>
        </p:nvSpPr>
        <p:spPr>
          <a:xfrm>
            <a:off x="4309564" y="225547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82" name="Google Shape;982;p130"/>
          <p:cNvSpPr/>
          <p:nvPr/>
        </p:nvSpPr>
        <p:spPr>
          <a:xfrm>
            <a:off x="5316426" y="225026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83" name="Google Shape;983;p130"/>
          <p:cNvSpPr/>
          <p:nvPr/>
        </p:nvSpPr>
        <p:spPr>
          <a:xfrm>
            <a:off x="6314576" y="225026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84" name="Google Shape;984;p130"/>
          <p:cNvSpPr/>
          <p:nvPr/>
        </p:nvSpPr>
        <p:spPr>
          <a:xfrm>
            <a:off x="7312726" y="225026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985" name="Google Shape;985;p130"/>
          <p:cNvSpPr txBox="1"/>
          <p:nvPr/>
        </p:nvSpPr>
        <p:spPr>
          <a:xfrm>
            <a:off x="2657543" y="21523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1</a:t>
            </a:r>
            <a:endParaRPr baseline="-25000">
              <a:solidFill>
                <a:srgbClr val="FFFFFF"/>
              </a:solidFill>
            </a:endParaRPr>
          </a:p>
        </p:txBody>
      </p:sp>
      <p:sp>
        <p:nvSpPr>
          <p:cNvPr id="986" name="Google Shape;986;p130"/>
          <p:cNvSpPr txBox="1"/>
          <p:nvPr/>
        </p:nvSpPr>
        <p:spPr>
          <a:xfrm>
            <a:off x="4622693" y="21523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3</a:t>
            </a:r>
            <a:endParaRPr baseline="-25000">
              <a:solidFill>
                <a:srgbClr val="FFFFFF"/>
              </a:solidFill>
            </a:endParaRPr>
          </a:p>
        </p:txBody>
      </p:sp>
      <p:sp>
        <p:nvSpPr>
          <p:cNvPr id="987" name="Google Shape;987;p130"/>
          <p:cNvSpPr txBox="1"/>
          <p:nvPr/>
        </p:nvSpPr>
        <p:spPr>
          <a:xfrm>
            <a:off x="3600806" y="2152364"/>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988" name="Google Shape;988;p130"/>
          <p:cNvSpPr txBox="1"/>
          <p:nvPr/>
        </p:nvSpPr>
        <p:spPr>
          <a:xfrm>
            <a:off x="5469811" y="21325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1</a:t>
            </a:r>
            <a:endParaRPr baseline="-25000">
              <a:solidFill>
                <a:srgbClr val="FFFFFF"/>
              </a:solidFill>
            </a:endParaRPr>
          </a:p>
        </p:txBody>
      </p:sp>
      <p:sp>
        <p:nvSpPr>
          <p:cNvPr id="989" name="Google Shape;989;p130"/>
          <p:cNvSpPr txBox="1"/>
          <p:nvPr/>
        </p:nvSpPr>
        <p:spPr>
          <a:xfrm>
            <a:off x="6626907" y="21325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2</a:t>
            </a:r>
            <a:endParaRPr baseline="-25000">
              <a:solidFill>
                <a:srgbClr val="FFFFFF"/>
              </a:solidFill>
            </a:endParaRPr>
          </a:p>
        </p:txBody>
      </p:sp>
      <p:sp>
        <p:nvSpPr>
          <p:cNvPr id="990" name="Google Shape;990;p130"/>
          <p:cNvSpPr txBox="1"/>
          <p:nvPr/>
        </p:nvSpPr>
        <p:spPr>
          <a:xfrm>
            <a:off x="7548281" y="21516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3</a:t>
            </a:r>
            <a:endParaRPr baseline="-25000">
              <a:solidFill>
                <a:srgbClr val="FFFFFF"/>
              </a:solidFill>
            </a:endParaRPr>
          </a:p>
        </p:txBody>
      </p:sp>
      <p:grpSp>
        <p:nvGrpSpPr>
          <p:cNvPr id="991" name="Google Shape;991;p130"/>
          <p:cNvGrpSpPr/>
          <p:nvPr/>
        </p:nvGrpSpPr>
        <p:grpSpPr>
          <a:xfrm>
            <a:off x="656319" y="1978575"/>
            <a:ext cx="172200" cy="836700"/>
            <a:chOff x="371675" y="3653950"/>
            <a:chExt cx="172200" cy="836700"/>
          </a:xfrm>
        </p:grpSpPr>
        <p:sp>
          <p:nvSpPr>
            <p:cNvPr id="992" name="Google Shape;992;p130"/>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3" name="Google Shape;993;p130"/>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994" name="Google Shape;994;p130"/>
          <p:cNvGrpSpPr/>
          <p:nvPr/>
        </p:nvGrpSpPr>
        <p:grpSpPr>
          <a:xfrm rot="10800000">
            <a:off x="8315479" y="1903159"/>
            <a:ext cx="172200" cy="836700"/>
            <a:chOff x="371675" y="3653950"/>
            <a:chExt cx="172200" cy="836700"/>
          </a:xfrm>
        </p:grpSpPr>
        <p:sp>
          <p:nvSpPr>
            <p:cNvPr id="995" name="Google Shape;995;p130"/>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6" name="Google Shape;996;p130"/>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997" name="Google Shape;997;p130"/>
          <p:cNvSpPr/>
          <p:nvPr/>
        </p:nvSpPr>
        <p:spPr>
          <a:xfrm>
            <a:off x="828509" y="2255475"/>
            <a:ext cx="14847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998" name="Google Shape;998;p130"/>
          <p:cNvSpPr txBox="1"/>
          <p:nvPr/>
        </p:nvSpPr>
        <p:spPr>
          <a:xfrm>
            <a:off x="1066563" y="2175375"/>
            <a:ext cx="91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Constant</a:t>
            </a:r>
            <a:endParaRPr/>
          </a:p>
        </p:txBody>
      </p:sp>
      <p:sp>
        <p:nvSpPr>
          <p:cNvPr id="999" name="Google Shape;999;p130"/>
          <p:cNvSpPr/>
          <p:nvPr/>
        </p:nvSpPr>
        <p:spPr>
          <a:xfrm>
            <a:off x="3311417" y="225547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00" name="Google Shape;1000;p130"/>
          <p:cNvSpPr txBox="1"/>
          <p:nvPr/>
        </p:nvSpPr>
        <p:spPr>
          <a:xfrm>
            <a:off x="3483556" y="21325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1001" name="Google Shape;1001;p130"/>
          <p:cNvSpPr txBox="1"/>
          <p:nvPr/>
        </p:nvSpPr>
        <p:spPr>
          <a:xfrm>
            <a:off x="1386000" y="790200"/>
            <a:ext cx="5631000" cy="813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900"/>
              <a:t>Chromosome 2</a:t>
            </a:r>
            <a:endParaRPr b="1" sz="1900"/>
          </a:p>
          <a:p>
            <a:pPr indent="0" lvl="0" marL="0" rtl="0" algn="ctr">
              <a:lnSpc>
                <a:spcPct val="115000"/>
              </a:lnSpc>
              <a:spcBef>
                <a:spcPts val="0"/>
              </a:spcBef>
              <a:spcAft>
                <a:spcPts val="0"/>
              </a:spcAft>
              <a:buNone/>
            </a:pPr>
            <a:r>
              <a:rPr b="1" lang="en" sz="1900"/>
              <a:t> Immunoglobulin IG:  </a:t>
            </a:r>
            <a:r>
              <a:rPr i="1" lang="en" sz="1900"/>
              <a:t>Light Chain Locus</a:t>
            </a:r>
            <a:r>
              <a:rPr b="1" lang="en" sz="1900"/>
              <a:t> </a:t>
            </a:r>
            <a:endParaRPr b="1" sz="1900"/>
          </a:p>
        </p:txBody>
      </p:sp>
      <p:sp>
        <p:nvSpPr>
          <p:cNvPr id="1002" name="Google Shape;1002;p130"/>
          <p:cNvSpPr/>
          <p:nvPr/>
        </p:nvSpPr>
        <p:spPr>
          <a:xfrm>
            <a:off x="1238300" y="2739850"/>
            <a:ext cx="2894100" cy="2092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3" name="Google Shape;1003;p130"/>
          <p:cNvSpPr txBox="1"/>
          <p:nvPr/>
        </p:nvSpPr>
        <p:spPr>
          <a:xfrm>
            <a:off x="1438800" y="3071350"/>
            <a:ext cx="1656300" cy="150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 Variable:  40</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Diversity:    0</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  Joining:    5</a:t>
            </a:r>
            <a:endParaRPr sz="1800">
              <a:solidFill>
                <a:schemeClr val="dk1"/>
              </a:solidFill>
            </a:endParaRPr>
          </a:p>
        </p:txBody>
      </p:sp>
      <p:sp>
        <p:nvSpPr>
          <p:cNvPr id="1004" name="Google Shape;1004;p130"/>
          <p:cNvSpPr/>
          <p:nvPr/>
        </p:nvSpPr>
        <p:spPr>
          <a:xfrm>
            <a:off x="2954700" y="2922900"/>
            <a:ext cx="357300" cy="1708500"/>
          </a:xfrm>
          <a:prstGeom prst="rightBrace">
            <a:avLst>
              <a:gd fmla="val 50000" name="adj1"/>
              <a:gd fmla="val 5000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5" name="Google Shape;1005;p130"/>
          <p:cNvSpPr txBox="1"/>
          <p:nvPr/>
        </p:nvSpPr>
        <p:spPr>
          <a:xfrm>
            <a:off x="3417600" y="3078950"/>
            <a:ext cx="462000" cy="161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3</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0</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3</a:t>
            </a:r>
            <a:endParaRPr sz="1800">
              <a:solidFill>
                <a:schemeClr val="dk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131"/>
          <p:cNvSpPr/>
          <p:nvPr/>
        </p:nvSpPr>
        <p:spPr>
          <a:xfrm>
            <a:off x="2258294" y="27682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11" name="Google Shape;1011;p131"/>
          <p:cNvSpPr/>
          <p:nvPr/>
        </p:nvSpPr>
        <p:spPr>
          <a:xfrm>
            <a:off x="4254589" y="27682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12" name="Google Shape;1012;p131"/>
          <p:cNvSpPr/>
          <p:nvPr/>
        </p:nvSpPr>
        <p:spPr>
          <a:xfrm>
            <a:off x="5261451" y="27630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13" name="Google Shape;1013;p131"/>
          <p:cNvSpPr/>
          <p:nvPr/>
        </p:nvSpPr>
        <p:spPr>
          <a:xfrm>
            <a:off x="6259601" y="27630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14" name="Google Shape;1014;p131"/>
          <p:cNvSpPr/>
          <p:nvPr/>
        </p:nvSpPr>
        <p:spPr>
          <a:xfrm>
            <a:off x="7257751" y="27630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15" name="Google Shape;1015;p131"/>
          <p:cNvSpPr txBox="1"/>
          <p:nvPr/>
        </p:nvSpPr>
        <p:spPr>
          <a:xfrm>
            <a:off x="2602568" y="26651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1</a:t>
            </a:r>
            <a:endParaRPr baseline="-25000">
              <a:solidFill>
                <a:srgbClr val="FFFFFF"/>
              </a:solidFill>
            </a:endParaRPr>
          </a:p>
        </p:txBody>
      </p:sp>
      <p:sp>
        <p:nvSpPr>
          <p:cNvPr id="1016" name="Google Shape;1016;p131"/>
          <p:cNvSpPr txBox="1"/>
          <p:nvPr/>
        </p:nvSpPr>
        <p:spPr>
          <a:xfrm>
            <a:off x="4567718" y="26651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3</a:t>
            </a:r>
            <a:endParaRPr baseline="-25000">
              <a:solidFill>
                <a:srgbClr val="FFFFFF"/>
              </a:solidFill>
            </a:endParaRPr>
          </a:p>
        </p:txBody>
      </p:sp>
      <p:sp>
        <p:nvSpPr>
          <p:cNvPr id="1017" name="Google Shape;1017;p131"/>
          <p:cNvSpPr txBox="1"/>
          <p:nvPr/>
        </p:nvSpPr>
        <p:spPr>
          <a:xfrm>
            <a:off x="3545831" y="2665114"/>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1018" name="Google Shape;1018;p131"/>
          <p:cNvSpPr txBox="1"/>
          <p:nvPr/>
        </p:nvSpPr>
        <p:spPr>
          <a:xfrm>
            <a:off x="5414836" y="26452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1</a:t>
            </a:r>
            <a:endParaRPr baseline="-25000">
              <a:solidFill>
                <a:srgbClr val="FFFFFF"/>
              </a:solidFill>
            </a:endParaRPr>
          </a:p>
        </p:txBody>
      </p:sp>
      <p:sp>
        <p:nvSpPr>
          <p:cNvPr id="1019" name="Google Shape;1019;p131"/>
          <p:cNvSpPr txBox="1"/>
          <p:nvPr/>
        </p:nvSpPr>
        <p:spPr>
          <a:xfrm>
            <a:off x="6571932" y="26452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2</a:t>
            </a:r>
            <a:endParaRPr baseline="-25000">
              <a:solidFill>
                <a:srgbClr val="FFFFFF"/>
              </a:solidFill>
            </a:endParaRPr>
          </a:p>
        </p:txBody>
      </p:sp>
      <p:sp>
        <p:nvSpPr>
          <p:cNvPr id="1020" name="Google Shape;1020;p131"/>
          <p:cNvSpPr txBox="1"/>
          <p:nvPr/>
        </p:nvSpPr>
        <p:spPr>
          <a:xfrm>
            <a:off x="7493306" y="26643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3</a:t>
            </a:r>
            <a:endParaRPr baseline="-25000">
              <a:solidFill>
                <a:srgbClr val="FFFFFF"/>
              </a:solidFill>
            </a:endParaRPr>
          </a:p>
        </p:txBody>
      </p:sp>
      <p:grpSp>
        <p:nvGrpSpPr>
          <p:cNvPr id="1021" name="Google Shape;1021;p131"/>
          <p:cNvGrpSpPr/>
          <p:nvPr/>
        </p:nvGrpSpPr>
        <p:grpSpPr>
          <a:xfrm>
            <a:off x="601344" y="2491325"/>
            <a:ext cx="172200" cy="836700"/>
            <a:chOff x="371675" y="3653950"/>
            <a:chExt cx="172200" cy="836700"/>
          </a:xfrm>
        </p:grpSpPr>
        <p:sp>
          <p:nvSpPr>
            <p:cNvPr id="1022" name="Google Shape;1022;p131"/>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3" name="Google Shape;1023;p131"/>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024" name="Google Shape;1024;p131"/>
          <p:cNvGrpSpPr/>
          <p:nvPr/>
        </p:nvGrpSpPr>
        <p:grpSpPr>
          <a:xfrm rot="10800000">
            <a:off x="8260504" y="2415909"/>
            <a:ext cx="172200" cy="836700"/>
            <a:chOff x="371675" y="3653950"/>
            <a:chExt cx="172200" cy="836700"/>
          </a:xfrm>
        </p:grpSpPr>
        <p:sp>
          <p:nvSpPr>
            <p:cNvPr id="1025" name="Google Shape;1025;p131"/>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6" name="Google Shape;1026;p131"/>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027" name="Google Shape;1027;p131"/>
          <p:cNvSpPr/>
          <p:nvPr/>
        </p:nvSpPr>
        <p:spPr>
          <a:xfrm>
            <a:off x="773534" y="2768225"/>
            <a:ext cx="14847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28" name="Google Shape;1028;p131"/>
          <p:cNvSpPr txBox="1"/>
          <p:nvPr/>
        </p:nvSpPr>
        <p:spPr>
          <a:xfrm>
            <a:off x="1011588" y="2688125"/>
            <a:ext cx="91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Constant</a:t>
            </a:r>
            <a:endParaRPr/>
          </a:p>
        </p:txBody>
      </p:sp>
      <p:sp>
        <p:nvSpPr>
          <p:cNvPr id="1029" name="Google Shape;1029;p131"/>
          <p:cNvSpPr txBox="1"/>
          <p:nvPr/>
        </p:nvSpPr>
        <p:spPr>
          <a:xfrm>
            <a:off x="238050" y="767050"/>
            <a:ext cx="8667900" cy="71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Rag1</a:t>
            </a:r>
            <a:r>
              <a:rPr lang="en" sz="1800">
                <a:solidFill>
                  <a:schemeClr val="dk1"/>
                </a:solidFill>
              </a:rPr>
              <a:t>:  Decide which version of </a:t>
            </a:r>
            <a:r>
              <a:rPr b="1" lang="en" sz="1800">
                <a:solidFill>
                  <a:schemeClr val="dk1"/>
                </a:solidFill>
              </a:rPr>
              <a:t>V</a:t>
            </a:r>
            <a:r>
              <a:rPr lang="en" sz="1800">
                <a:solidFill>
                  <a:schemeClr val="dk1"/>
                </a:solidFill>
              </a:rPr>
              <a:t> and which version of </a:t>
            </a:r>
            <a:r>
              <a:rPr b="1" lang="en" sz="1800">
                <a:solidFill>
                  <a:schemeClr val="dk1"/>
                </a:solidFill>
              </a:rPr>
              <a:t>J</a:t>
            </a:r>
            <a:r>
              <a:rPr lang="en" sz="1800">
                <a:solidFill>
                  <a:schemeClr val="dk1"/>
                </a:solidFill>
              </a:rPr>
              <a:t> that you want to keep.</a:t>
            </a:r>
            <a:endParaRPr sz="1800">
              <a:solidFill>
                <a:schemeClr val="dk1"/>
              </a:solidFill>
            </a:endParaRPr>
          </a:p>
        </p:txBody>
      </p:sp>
      <p:grpSp>
        <p:nvGrpSpPr>
          <p:cNvPr id="1030" name="Google Shape;1030;p131"/>
          <p:cNvGrpSpPr/>
          <p:nvPr/>
        </p:nvGrpSpPr>
        <p:grpSpPr>
          <a:xfrm rot="-2165029">
            <a:off x="3029397" y="1594711"/>
            <a:ext cx="2975262" cy="1014955"/>
            <a:chOff x="1804427" y="3402202"/>
            <a:chExt cx="2975101" cy="1014900"/>
          </a:xfrm>
        </p:grpSpPr>
        <p:pic>
          <p:nvPicPr>
            <p:cNvPr id="1031" name="Google Shape;1031;p131"/>
            <p:cNvPicPr preferRelativeResize="0"/>
            <p:nvPr/>
          </p:nvPicPr>
          <p:blipFill>
            <a:blip r:embed="rId3">
              <a:alphaModFix/>
            </a:blip>
            <a:stretch>
              <a:fillRect/>
            </a:stretch>
          </p:blipFill>
          <p:spPr>
            <a:xfrm>
              <a:off x="1804427" y="3402202"/>
              <a:ext cx="2975101" cy="1014900"/>
            </a:xfrm>
            <a:prstGeom prst="rect">
              <a:avLst/>
            </a:prstGeom>
            <a:noFill/>
            <a:ln>
              <a:noFill/>
            </a:ln>
          </p:spPr>
        </p:pic>
        <p:sp>
          <p:nvSpPr>
            <p:cNvPr id="1032" name="Google Shape;1032;p131"/>
            <p:cNvSpPr txBox="1"/>
            <p:nvPr/>
          </p:nvSpPr>
          <p:spPr>
            <a:xfrm rot="-1547964">
              <a:off x="3418902" y="3757803"/>
              <a:ext cx="763059" cy="46183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RAG</a:t>
              </a:r>
              <a:endParaRPr/>
            </a:p>
          </p:txBody>
        </p:sp>
      </p:grpSp>
      <p:sp>
        <p:nvSpPr>
          <p:cNvPr id="1033" name="Google Shape;1033;p131"/>
          <p:cNvSpPr/>
          <p:nvPr/>
        </p:nvSpPr>
        <p:spPr>
          <a:xfrm>
            <a:off x="3256442" y="27682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34" name="Google Shape;1034;p131"/>
          <p:cNvSpPr txBox="1"/>
          <p:nvPr/>
        </p:nvSpPr>
        <p:spPr>
          <a:xfrm>
            <a:off x="3428581" y="26452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1035" name="Google Shape;1035;p131"/>
          <p:cNvSpPr txBox="1"/>
          <p:nvPr/>
        </p:nvSpPr>
        <p:spPr>
          <a:xfrm>
            <a:off x="1586475" y="3704675"/>
            <a:ext cx="5404500" cy="82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dk1"/>
                </a:solidFill>
              </a:rPr>
              <a:t>RAG</a:t>
            </a:r>
            <a:r>
              <a:rPr lang="en" sz="2200">
                <a:solidFill>
                  <a:schemeClr val="dk1"/>
                </a:solidFill>
              </a:rPr>
              <a:t>:  Recombination Activating Gene</a:t>
            </a:r>
            <a:endParaRPr sz="2200">
              <a:solidFill>
                <a:schemeClr val="dk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9" name="Shape 1039"/>
        <p:cNvGrpSpPr/>
        <p:nvPr/>
      </p:nvGrpSpPr>
      <p:grpSpPr>
        <a:xfrm>
          <a:off x="0" y="0"/>
          <a:ext cx="0" cy="0"/>
          <a:chOff x="0" y="0"/>
          <a:chExt cx="0" cy="0"/>
        </a:xfrm>
      </p:grpSpPr>
      <p:pic>
        <p:nvPicPr>
          <p:cNvPr id="1040" name="Google Shape;1040;p132"/>
          <p:cNvPicPr preferRelativeResize="0"/>
          <p:nvPr/>
        </p:nvPicPr>
        <p:blipFill>
          <a:blip r:embed="rId3">
            <a:alphaModFix/>
          </a:blip>
          <a:stretch>
            <a:fillRect/>
          </a:stretch>
        </p:blipFill>
        <p:spPr>
          <a:xfrm flipH="1" rot="1821449">
            <a:off x="5097255" y="1866893"/>
            <a:ext cx="2975140" cy="1014913"/>
          </a:xfrm>
          <a:prstGeom prst="rect">
            <a:avLst/>
          </a:prstGeom>
          <a:noFill/>
          <a:ln>
            <a:noFill/>
          </a:ln>
        </p:spPr>
      </p:pic>
      <p:sp>
        <p:nvSpPr>
          <p:cNvPr id="1041" name="Google Shape;1041;p132"/>
          <p:cNvSpPr/>
          <p:nvPr/>
        </p:nvSpPr>
        <p:spPr>
          <a:xfrm>
            <a:off x="2578564" y="42058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42" name="Google Shape;1042;p132"/>
          <p:cNvSpPr/>
          <p:nvPr/>
        </p:nvSpPr>
        <p:spPr>
          <a:xfrm>
            <a:off x="3585426" y="42006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43" name="Google Shape;1043;p132"/>
          <p:cNvSpPr txBox="1"/>
          <p:nvPr/>
        </p:nvSpPr>
        <p:spPr>
          <a:xfrm>
            <a:off x="2891693" y="41027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3</a:t>
            </a:r>
            <a:endParaRPr baseline="-25000">
              <a:solidFill>
                <a:srgbClr val="FFFFFF"/>
              </a:solidFill>
            </a:endParaRPr>
          </a:p>
        </p:txBody>
      </p:sp>
      <p:sp>
        <p:nvSpPr>
          <p:cNvPr id="1044" name="Google Shape;1044;p132"/>
          <p:cNvSpPr txBox="1"/>
          <p:nvPr/>
        </p:nvSpPr>
        <p:spPr>
          <a:xfrm>
            <a:off x="3771706" y="2988389"/>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1045" name="Google Shape;1045;p132"/>
          <p:cNvSpPr txBox="1"/>
          <p:nvPr/>
        </p:nvSpPr>
        <p:spPr>
          <a:xfrm>
            <a:off x="3738811" y="40828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1</a:t>
            </a:r>
            <a:endParaRPr baseline="-25000">
              <a:solidFill>
                <a:srgbClr val="FFFFFF"/>
              </a:solidFill>
            </a:endParaRPr>
          </a:p>
        </p:txBody>
      </p:sp>
      <p:grpSp>
        <p:nvGrpSpPr>
          <p:cNvPr id="1046" name="Google Shape;1046;p132"/>
          <p:cNvGrpSpPr/>
          <p:nvPr/>
        </p:nvGrpSpPr>
        <p:grpSpPr>
          <a:xfrm>
            <a:off x="6269426" y="2678126"/>
            <a:ext cx="1996250" cy="397101"/>
            <a:chOff x="6254901" y="3023701"/>
            <a:chExt cx="1996250" cy="397101"/>
          </a:xfrm>
        </p:grpSpPr>
        <p:sp>
          <p:nvSpPr>
            <p:cNvPr id="1047" name="Google Shape;1047;p132"/>
            <p:cNvSpPr/>
            <p:nvPr/>
          </p:nvSpPr>
          <p:spPr>
            <a:xfrm>
              <a:off x="6254901" y="314146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48" name="Google Shape;1048;p132"/>
            <p:cNvSpPr/>
            <p:nvPr/>
          </p:nvSpPr>
          <p:spPr>
            <a:xfrm>
              <a:off x="7253051" y="314146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49" name="Google Shape;1049;p132"/>
            <p:cNvSpPr txBox="1"/>
            <p:nvPr/>
          </p:nvSpPr>
          <p:spPr>
            <a:xfrm>
              <a:off x="6567232" y="30237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2</a:t>
              </a:r>
              <a:endParaRPr baseline="-25000">
                <a:solidFill>
                  <a:srgbClr val="FFFFFF"/>
                </a:solidFill>
              </a:endParaRPr>
            </a:p>
          </p:txBody>
        </p:sp>
        <p:sp>
          <p:nvSpPr>
            <p:cNvPr id="1050" name="Google Shape;1050;p132"/>
            <p:cNvSpPr txBox="1"/>
            <p:nvPr/>
          </p:nvSpPr>
          <p:spPr>
            <a:xfrm>
              <a:off x="7488606" y="30428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3</a:t>
              </a:r>
              <a:endParaRPr baseline="-25000">
                <a:solidFill>
                  <a:srgbClr val="FFFFFF"/>
                </a:solidFill>
              </a:endParaRPr>
            </a:p>
          </p:txBody>
        </p:sp>
      </p:grpSp>
      <p:grpSp>
        <p:nvGrpSpPr>
          <p:cNvPr id="1051" name="Google Shape;1051;p132"/>
          <p:cNvGrpSpPr/>
          <p:nvPr/>
        </p:nvGrpSpPr>
        <p:grpSpPr>
          <a:xfrm>
            <a:off x="948578" y="3912200"/>
            <a:ext cx="172200" cy="836700"/>
            <a:chOff x="371675" y="3653950"/>
            <a:chExt cx="172200" cy="836700"/>
          </a:xfrm>
        </p:grpSpPr>
        <p:sp>
          <p:nvSpPr>
            <p:cNvPr id="1052" name="Google Shape;1052;p132"/>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3" name="Google Shape;1053;p132"/>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054" name="Google Shape;1054;p132"/>
          <p:cNvGrpSpPr/>
          <p:nvPr/>
        </p:nvGrpSpPr>
        <p:grpSpPr>
          <a:xfrm rot="10800000">
            <a:off x="4592279" y="3912209"/>
            <a:ext cx="172200" cy="836700"/>
            <a:chOff x="371675" y="3653950"/>
            <a:chExt cx="172200" cy="836700"/>
          </a:xfrm>
        </p:grpSpPr>
        <p:sp>
          <p:nvSpPr>
            <p:cNvPr id="1055" name="Google Shape;1055;p132"/>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6" name="Google Shape;1056;p132"/>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057" name="Google Shape;1057;p132"/>
          <p:cNvSpPr/>
          <p:nvPr/>
        </p:nvSpPr>
        <p:spPr>
          <a:xfrm>
            <a:off x="1086242" y="4210550"/>
            <a:ext cx="14847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58" name="Google Shape;1058;p132"/>
          <p:cNvSpPr txBox="1"/>
          <p:nvPr/>
        </p:nvSpPr>
        <p:spPr>
          <a:xfrm>
            <a:off x="1238838" y="4130450"/>
            <a:ext cx="91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Constant</a:t>
            </a:r>
            <a:endParaRPr/>
          </a:p>
        </p:txBody>
      </p:sp>
      <p:grpSp>
        <p:nvGrpSpPr>
          <p:cNvPr id="1059" name="Google Shape;1059;p132"/>
          <p:cNvGrpSpPr/>
          <p:nvPr/>
        </p:nvGrpSpPr>
        <p:grpSpPr>
          <a:xfrm rot="-1821449">
            <a:off x="1593219" y="1786731"/>
            <a:ext cx="2975139" cy="1014913"/>
            <a:chOff x="1804427" y="3402202"/>
            <a:chExt cx="2975101" cy="1014900"/>
          </a:xfrm>
        </p:grpSpPr>
        <p:pic>
          <p:nvPicPr>
            <p:cNvPr id="1060" name="Google Shape;1060;p132"/>
            <p:cNvPicPr preferRelativeResize="0"/>
            <p:nvPr/>
          </p:nvPicPr>
          <p:blipFill>
            <a:blip r:embed="rId3">
              <a:alphaModFix/>
            </a:blip>
            <a:stretch>
              <a:fillRect/>
            </a:stretch>
          </p:blipFill>
          <p:spPr>
            <a:xfrm>
              <a:off x="1804427" y="3402202"/>
              <a:ext cx="2975101" cy="1014900"/>
            </a:xfrm>
            <a:prstGeom prst="rect">
              <a:avLst/>
            </a:prstGeom>
            <a:noFill/>
            <a:ln>
              <a:noFill/>
            </a:ln>
          </p:spPr>
        </p:pic>
        <p:sp>
          <p:nvSpPr>
            <p:cNvPr id="1061" name="Google Shape;1061;p132"/>
            <p:cNvSpPr txBox="1"/>
            <p:nvPr/>
          </p:nvSpPr>
          <p:spPr>
            <a:xfrm rot="-1547964">
              <a:off x="3418902" y="3757803"/>
              <a:ext cx="763059" cy="46183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RAG</a:t>
              </a:r>
              <a:endParaRPr/>
            </a:p>
          </p:txBody>
        </p:sp>
      </p:grpSp>
      <p:sp>
        <p:nvSpPr>
          <p:cNvPr id="1062" name="Google Shape;1062;p132"/>
          <p:cNvSpPr/>
          <p:nvPr/>
        </p:nvSpPr>
        <p:spPr>
          <a:xfrm rot="-722366">
            <a:off x="2424450" y="2449422"/>
            <a:ext cx="998155" cy="23989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63" name="Google Shape;1063;p132"/>
          <p:cNvSpPr txBox="1"/>
          <p:nvPr/>
        </p:nvSpPr>
        <p:spPr>
          <a:xfrm rot="-721214">
            <a:off x="2586716" y="2340494"/>
            <a:ext cx="531555" cy="37792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2</a:t>
            </a:r>
            <a:endParaRPr baseline="-25000">
              <a:solidFill>
                <a:srgbClr val="FFFFFF"/>
              </a:solidFill>
            </a:endParaRPr>
          </a:p>
        </p:txBody>
      </p:sp>
      <p:sp>
        <p:nvSpPr>
          <p:cNvPr id="1064" name="Google Shape;1064;p132"/>
          <p:cNvSpPr/>
          <p:nvPr/>
        </p:nvSpPr>
        <p:spPr>
          <a:xfrm rot="-722366">
            <a:off x="1554801" y="2624895"/>
            <a:ext cx="998155" cy="23989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65" name="Google Shape;1065;p132"/>
          <p:cNvSpPr txBox="1"/>
          <p:nvPr/>
        </p:nvSpPr>
        <p:spPr>
          <a:xfrm rot="-721214">
            <a:off x="1782997" y="2532135"/>
            <a:ext cx="531555" cy="37792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1</a:t>
            </a:r>
            <a:endParaRPr baseline="-25000">
              <a:solidFill>
                <a:srgbClr val="FFFFFF"/>
              </a:solidFill>
            </a:endParaRPr>
          </a:p>
        </p:txBody>
      </p:sp>
      <p:sp>
        <p:nvSpPr>
          <p:cNvPr id="1066" name="Google Shape;1066;p132"/>
          <p:cNvSpPr txBox="1"/>
          <p:nvPr/>
        </p:nvSpPr>
        <p:spPr>
          <a:xfrm rot="2840434">
            <a:off x="5675584" y="1887327"/>
            <a:ext cx="836286" cy="461773"/>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RAG</a:t>
            </a:r>
            <a:endParaRPr/>
          </a:p>
        </p:txBody>
      </p:sp>
      <p:sp>
        <p:nvSpPr>
          <p:cNvPr id="1067" name="Google Shape;1067;p132"/>
          <p:cNvSpPr/>
          <p:nvPr/>
        </p:nvSpPr>
        <p:spPr>
          <a:xfrm rot="1064458">
            <a:off x="5587342" y="1332791"/>
            <a:ext cx="2691076" cy="2083154"/>
          </a:xfrm>
          <a:custGeom>
            <a:rect b="b" l="l" r="r" t="t"/>
            <a:pathLst>
              <a:path extrusionOk="0" h="83330" w="107648">
                <a:moveTo>
                  <a:pt x="42701" y="74183"/>
                </a:moveTo>
                <a:cubicBezTo>
                  <a:pt x="38327" y="80014"/>
                  <a:pt x="29826" y="84404"/>
                  <a:pt x="22679" y="82973"/>
                </a:cubicBezTo>
                <a:cubicBezTo>
                  <a:pt x="15749" y="81585"/>
                  <a:pt x="9507" y="75966"/>
                  <a:pt x="6076" y="69788"/>
                </a:cubicBezTo>
                <a:cubicBezTo>
                  <a:pt x="-4176" y="51330"/>
                  <a:pt x="-1773" y="18146"/>
                  <a:pt x="16331" y="7281"/>
                </a:cubicBezTo>
                <a:cubicBezTo>
                  <a:pt x="20140" y="4995"/>
                  <a:pt x="23926" y="2583"/>
                  <a:pt x="28051" y="933"/>
                </a:cubicBezTo>
                <a:cubicBezTo>
                  <a:pt x="37182" y="-2720"/>
                  <a:pt x="47104" y="6062"/>
                  <a:pt x="56863" y="7281"/>
                </a:cubicBezTo>
                <a:cubicBezTo>
                  <a:pt x="66576" y="8494"/>
                  <a:pt x="78333" y="3361"/>
                  <a:pt x="86163" y="9235"/>
                </a:cubicBezTo>
                <a:cubicBezTo>
                  <a:pt x="91874" y="13519"/>
                  <a:pt x="97999" y="18299"/>
                  <a:pt x="100812" y="24861"/>
                </a:cubicBezTo>
                <a:cubicBezTo>
                  <a:pt x="103289" y="30640"/>
                  <a:pt x="103876" y="37411"/>
                  <a:pt x="107649" y="42441"/>
                </a:cubicBezTo>
              </a:path>
            </a:pathLst>
          </a:custGeom>
          <a:noFill/>
          <a:ln cap="flat" cmpd="sng" w="28575">
            <a:solidFill>
              <a:schemeClr val="dk2"/>
            </a:solidFill>
            <a:prstDash val="solid"/>
            <a:round/>
            <a:headEnd len="med" w="med" type="none"/>
            <a:tailEnd len="med" w="med" type="none"/>
          </a:ln>
        </p:spPr>
      </p:sp>
      <p:sp>
        <p:nvSpPr>
          <p:cNvPr id="1068" name="Google Shape;1068;p132"/>
          <p:cNvSpPr/>
          <p:nvPr/>
        </p:nvSpPr>
        <p:spPr>
          <a:xfrm>
            <a:off x="708587" y="1148222"/>
            <a:ext cx="2691200" cy="2083250"/>
          </a:xfrm>
          <a:custGeom>
            <a:rect b="b" l="l" r="r" t="t"/>
            <a:pathLst>
              <a:path extrusionOk="0" h="83330" w="107648">
                <a:moveTo>
                  <a:pt x="42701" y="74183"/>
                </a:moveTo>
                <a:cubicBezTo>
                  <a:pt x="38327" y="80014"/>
                  <a:pt x="29826" y="84404"/>
                  <a:pt x="22679" y="82973"/>
                </a:cubicBezTo>
                <a:cubicBezTo>
                  <a:pt x="15749" y="81585"/>
                  <a:pt x="9507" y="75966"/>
                  <a:pt x="6076" y="69788"/>
                </a:cubicBezTo>
                <a:cubicBezTo>
                  <a:pt x="-4176" y="51330"/>
                  <a:pt x="-1773" y="18146"/>
                  <a:pt x="16331" y="7281"/>
                </a:cubicBezTo>
                <a:cubicBezTo>
                  <a:pt x="20140" y="4995"/>
                  <a:pt x="23926" y="2583"/>
                  <a:pt x="28051" y="933"/>
                </a:cubicBezTo>
                <a:cubicBezTo>
                  <a:pt x="37182" y="-2720"/>
                  <a:pt x="47104" y="6062"/>
                  <a:pt x="56863" y="7281"/>
                </a:cubicBezTo>
                <a:cubicBezTo>
                  <a:pt x="66576" y="8494"/>
                  <a:pt x="78333" y="3361"/>
                  <a:pt x="86163" y="9235"/>
                </a:cubicBezTo>
                <a:cubicBezTo>
                  <a:pt x="91874" y="13519"/>
                  <a:pt x="97999" y="18299"/>
                  <a:pt x="100812" y="24861"/>
                </a:cubicBezTo>
                <a:cubicBezTo>
                  <a:pt x="103289" y="30640"/>
                  <a:pt x="103876" y="37411"/>
                  <a:pt x="107649" y="42441"/>
                </a:cubicBezTo>
              </a:path>
            </a:pathLst>
          </a:custGeom>
          <a:noFill/>
          <a:ln cap="flat" cmpd="sng" w="28575">
            <a:solidFill>
              <a:schemeClr val="dk2"/>
            </a:solidFill>
            <a:prstDash val="solid"/>
            <a:round/>
            <a:headEnd len="med" w="med" type="none"/>
            <a:tailEnd len="med" w="med" type="none"/>
          </a:ln>
        </p:spPr>
      </p:sp>
      <p:sp>
        <p:nvSpPr>
          <p:cNvPr id="1069" name="Google Shape;1069;p132"/>
          <p:cNvSpPr txBox="1"/>
          <p:nvPr/>
        </p:nvSpPr>
        <p:spPr>
          <a:xfrm>
            <a:off x="4620850" y="3849675"/>
            <a:ext cx="3379200" cy="11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During the repair process, nucleotides get lost, adding more variation!</a:t>
            </a:r>
            <a:endParaRPr sz="1800">
              <a:solidFill>
                <a:schemeClr val="dk1"/>
              </a:solidFill>
            </a:endParaRPr>
          </a:p>
        </p:txBody>
      </p:sp>
      <p:sp>
        <p:nvSpPr>
          <p:cNvPr id="1070" name="Google Shape;1070;p132"/>
          <p:cNvSpPr txBox="1"/>
          <p:nvPr/>
        </p:nvSpPr>
        <p:spPr>
          <a:xfrm>
            <a:off x="238050" y="596850"/>
            <a:ext cx="8667900" cy="71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With your hands playing the role of Rag1, splice out the versions you don’t want.</a:t>
            </a:r>
            <a:endParaRPr sz="1800">
              <a:solidFill>
                <a:schemeClr val="dk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133"/>
          <p:cNvSpPr/>
          <p:nvPr/>
        </p:nvSpPr>
        <p:spPr>
          <a:xfrm>
            <a:off x="1992589" y="11579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76" name="Google Shape;1076;p133"/>
          <p:cNvSpPr/>
          <p:nvPr/>
        </p:nvSpPr>
        <p:spPr>
          <a:xfrm>
            <a:off x="2999451" y="11527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077" name="Google Shape;1077;p133"/>
          <p:cNvSpPr txBox="1"/>
          <p:nvPr/>
        </p:nvSpPr>
        <p:spPr>
          <a:xfrm>
            <a:off x="2305718" y="10548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3</a:t>
            </a:r>
            <a:endParaRPr baseline="-25000">
              <a:solidFill>
                <a:srgbClr val="FFFFFF"/>
              </a:solidFill>
            </a:endParaRPr>
          </a:p>
        </p:txBody>
      </p:sp>
      <p:sp>
        <p:nvSpPr>
          <p:cNvPr id="1078" name="Google Shape;1078;p133"/>
          <p:cNvSpPr txBox="1"/>
          <p:nvPr/>
        </p:nvSpPr>
        <p:spPr>
          <a:xfrm>
            <a:off x="3152836" y="10349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1</a:t>
            </a:r>
            <a:endParaRPr baseline="-25000">
              <a:solidFill>
                <a:srgbClr val="FFFFFF"/>
              </a:solidFill>
            </a:endParaRPr>
          </a:p>
        </p:txBody>
      </p:sp>
      <p:grpSp>
        <p:nvGrpSpPr>
          <p:cNvPr id="1079" name="Google Shape;1079;p133"/>
          <p:cNvGrpSpPr/>
          <p:nvPr/>
        </p:nvGrpSpPr>
        <p:grpSpPr>
          <a:xfrm>
            <a:off x="362603" y="864300"/>
            <a:ext cx="172200" cy="836700"/>
            <a:chOff x="371675" y="3653950"/>
            <a:chExt cx="172200" cy="836700"/>
          </a:xfrm>
        </p:grpSpPr>
        <p:sp>
          <p:nvSpPr>
            <p:cNvPr id="1080" name="Google Shape;1080;p133"/>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1" name="Google Shape;1081;p133"/>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082" name="Google Shape;1082;p133"/>
          <p:cNvGrpSpPr/>
          <p:nvPr/>
        </p:nvGrpSpPr>
        <p:grpSpPr>
          <a:xfrm rot="10800000">
            <a:off x="4006304" y="864309"/>
            <a:ext cx="172200" cy="836700"/>
            <a:chOff x="371675" y="3653950"/>
            <a:chExt cx="172200" cy="836700"/>
          </a:xfrm>
        </p:grpSpPr>
        <p:sp>
          <p:nvSpPr>
            <p:cNvPr id="1083" name="Google Shape;1083;p133"/>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4" name="Google Shape;1084;p133"/>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085" name="Google Shape;1085;p133"/>
          <p:cNvSpPr/>
          <p:nvPr/>
        </p:nvSpPr>
        <p:spPr>
          <a:xfrm>
            <a:off x="500267" y="1162650"/>
            <a:ext cx="14847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086" name="Google Shape;1086;p133"/>
          <p:cNvSpPr txBox="1"/>
          <p:nvPr/>
        </p:nvSpPr>
        <p:spPr>
          <a:xfrm>
            <a:off x="652863" y="1082550"/>
            <a:ext cx="91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Constant</a:t>
            </a:r>
            <a:endParaRPr/>
          </a:p>
        </p:txBody>
      </p:sp>
      <p:sp>
        <p:nvSpPr>
          <p:cNvPr id="1087" name="Google Shape;1087;p133"/>
          <p:cNvSpPr txBox="1"/>
          <p:nvPr/>
        </p:nvSpPr>
        <p:spPr>
          <a:xfrm>
            <a:off x="4034875" y="801775"/>
            <a:ext cx="4356000" cy="11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These genes need to be transcribed and translated now.  Where in the B-cell does this happen?</a:t>
            </a:r>
            <a:endParaRPr sz="1800">
              <a:solidFill>
                <a:schemeClr val="dk1"/>
              </a:solidFill>
            </a:endParaRPr>
          </a:p>
        </p:txBody>
      </p:sp>
      <p:sp>
        <p:nvSpPr>
          <p:cNvPr id="1088" name="Google Shape;1088;p133"/>
          <p:cNvSpPr/>
          <p:nvPr/>
        </p:nvSpPr>
        <p:spPr>
          <a:xfrm>
            <a:off x="534800" y="2023842"/>
            <a:ext cx="4407175" cy="463250"/>
          </a:xfrm>
          <a:custGeom>
            <a:rect b="b" l="l" r="r" t="t"/>
            <a:pathLst>
              <a:path extrusionOk="0" h="18530" w="176287">
                <a:moveTo>
                  <a:pt x="0" y="18530"/>
                </a:moveTo>
                <a:cubicBezTo>
                  <a:pt x="3961" y="15009"/>
                  <a:pt x="6980" y="10158"/>
                  <a:pt x="11720" y="7787"/>
                </a:cubicBezTo>
                <a:cubicBezTo>
                  <a:pt x="16097" y="5597"/>
                  <a:pt x="21476" y="6810"/>
                  <a:pt x="26370" y="6810"/>
                </a:cubicBezTo>
                <a:cubicBezTo>
                  <a:pt x="33702" y="6810"/>
                  <a:pt x="41187" y="6196"/>
                  <a:pt x="48345" y="7787"/>
                </a:cubicBezTo>
                <a:cubicBezTo>
                  <a:pt x="58345" y="10010"/>
                  <a:pt x="67400" y="17065"/>
                  <a:pt x="77644" y="17065"/>
                </a:cubicBezTo>
                <a:cubicBezTo>
                  <a:pt x="92849" y="17065"/>
                  <a:pt x="105287" y="-2837"/>
                  <a:pt x="120129" y="462"/>
                </a:cubicBezTo>
                <a:cubicBezTo>
                  <a:pt x="128170" y="2250"/>
                  <a:pt x="134384" y="8725"/>
                  <a:pt x="141616" y="12670"/>
                </a:cubicBezTo>
                <a:cubicBezTo>
                  <a:pt x="149521" y="16982"/>
                  <a:pt x="158982" y="18530"/>
                  <a:pt x="167986" y="18530"/>
                </a:cubicBezTo>
                <a:cubicBezTo>
                  <a:pt x="170978" y="18530"/>
                  <a:pt x="174950" y="17789"/>
                  <a:pt x="176287" y="15112"/>
                </a:cubicBezTo>
              </a:path>
            </a:pathLst>
          </a:custGeom>
          <a:noFill/>
          <a:ln cap="flat" cmpd="sng" w="76200">
            <a:solidFill>
              <a:srgbClr val="F4CCCC"/>
            </a:solidFill>
            <a:prstDash val="solid"/>
            <a:round/>
            <a:headEnd len="med" w="med" type="none"/>
            <a:tailEnd len="med" w="med" type="none"/>
          </a:ln>
        </p:spPr>
      </p:sp>
      <p:sp>
        <p:nvSpPr>
          <p:cNvPr id="1089" name="Google Shape;1089;p133"/>
          <p:cNvSpPr/>
          <p:nvPr/>
        </p:nvSpPr>
        <p:spPr>
          <a:xfrm>
            <a:off x="1762875" y="3674675"/>
            <a:ext cx="1172100" cy="836700"/>
          </a:xfrm>
          <a:prstGeom prst="roundRect">
            <a:avLst>
              <a:gd fmla="val 16667" name="adj"/>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0" name="Google Shape;1090;p133"/>
          <p:cNvSpPr/>
          <p:nvPr/>
        </p:nvSpPr>
        <p:spPr>
          <a:xfrm>
            <a:off x="1762875" y="3296225"/>
            <a:ext cx="1172100" cy="305400"/>
          </a:xfrm>
          <a:prstGeom prst="roundRect">
            <a:avLst>
              <a:gd fmla="val 16667" name="adj"/>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1" name="Google Shape;1091;p133"/>
          <p:cNvSpPr/>
          <p:nvPr/>
        </p:nvSpPr>
        <p:spPr>
          <a:xfrm rot="-465151">
            <a:off x="1410378" y="3323334"/>
            <a:ext cx="4407353" cy="463269"/>
          </a:xfrm>
          <a:custGeom>
            <a:rect b="b" l="l" r="r" t="t"/>
            <a:pathLst>
              <a:path extrusionOk="0" h="18530" w="176287">
                <a:moveTo>
                  <a:pt x="0" y="18530"/>
                </a:moveTo>
                <a:cubicBezTo>
                  <a:pt x="3961" y="15009"/>
                  <a:pt x="6980" y="10158"/>
                  <a:pt x="11720" y="7787"/>
                </a:cubicBezTo>
                <a:cubicBezTo>
                  <a:pt x="16097" y="5597"/>
                  <a:pt x="21476" y="6810"/>
                  <a:pt x="26370" y="6810"/>
                </a:cubicBezTo>
                <a:cubicBezTo>
                  <a:pt x="33702" y="6810"/>
                  <a:pt x="41187" y="6196"/>
                  <a:pt x="48345" y="7787"/>
                </a:cubicBezTo>
                <a:cubicBezTo>
                  <a:pt x="58345" y="10010"/>
                  <a:pt x="67400" y="17065"/>
                  <a:pt x="77644" y="17065"/>
                </a:cubicBezTo>
                <a:cubicBezTo>
                  <a:pt x="92849" y="17065"/>
                  <a:pt x="105287" y="-2837"/>
                  <a:pt x="120129" y="462"/>
                </a:cubicBezTo>
                <a:cubicBezTo>
                  <a:pt x="128170" y="2250"/>
                  <a:pt x="134384" y="8725"/>
                  <a:pt x="141616" y="12670"/>
                </a:cubicBezTo>
                <a:cubicBezTo>
                  <a:pt x="149521" y="16982"/>
                  <a:pt x="158982" y="18530"/>
                  <a:pt x="167986" y="18530"/>
                </a:cubicBezTo>
                <a:cubicBezTo>
                  <a:pt x="170978" y="18530"/>
                  <a:pt x="174950" y="17789"/>
                  <a:pt x="176287" y="15112"/>
                </a:cubicBezTo>
              </a:path>
            </a:pathLst>
          </a:custGeom>
          <a:noFill/>
          <a:ln cap="flat" cmpd="sng" w="76200">
            <a:solidFill>
              <a:srgbClr val="F4CCCC"/>
            </a:solidFill>
            <a:prstDash val="solid"/>
            <a:round/>
            <a:headEnd len="med" w="med" type="none"/>
            <a:tailEnd len="med" w="med" type="none"/>
          </a:ln>
        </p:spPr>
      </p:sp>
      <p:sp>
        <p:nvSpPr>
          <p:cNvPr id="1092" name="Google Shape;1092;p133"/>
          <p:cNvSpPr/>
          <p:nvPr/>
        </p:nvSpPr>
        <p:spPr>
          <a:xfrm>
            <a:off x="2305725" y="1562650"/>
            <a:ext cx="341700" cy="647100"/>
          </a:xfrm>
          <a:prstGeom prst="down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3" name="Google Shape;1093;p133"/>
          <p:cNvSpPr/>
          <p:nvPr/>
        </p:nvSpPr>
        <p:spPr>
          <a:xfrm>
            <a:off x="2305725" y="2568113"/>
            <a:ext cx="341700" cy="647100"/>
          </a:xfrm>
          <a:prstGeom prst="down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4" name="Google Shape;1094;p133"/>
          <p:cNvSpPr/>
          <p:nvPr/>
        </p:nvSpPr>
        <p:spPr>
          <a:xfrm>
            <a:off x="2120750" y="3682624"/>
            <a:ext cx="526675" cy="1023650"/>
          </a:xfrm>
          <a:custGeom>
            <a:rect b="b" l="l" r="r" t="t"/>
            <a:pathLst>
              <a:path extrusionOk="0" h="40946" w="21067">
                <a:moveTo>
                  <a:pt x="0" y="8716"/>
                </a:moveTo>
                <a:cubicBezTo>
                  <a:pt x="2039" y="4637"/>
                  <a:pt x="6863" y="2214"/>
                  <a:pt x="11231" y="903"/>
                </a:cubicBezTo>
                <a:cubicBezTo>
                  <a:pt x="12026" y="664"/>
                  <a:pt x="13673" y="-415"/>
                  <a:pt x="13673" y="415"/>
                </a:cubicBezTo>
                <a:cubicBezTo>
                  <a:pt x="13673" y="4716"/>
                  <a:pt x="2441" y="2462"/>
                  <a:pt x="2441" y="6763"/>
                </a:cubicBezTo>
                <a:cubicBezTo>
                  <a:pt x="2441" y="8977"/>
                  <a:pt x="8328" y="11145"/>
                  <a:pt x="6348" y="12135"/>
                </a:cubicBezTo>
                <a:cubicBezTo>
                  <a:pt x="4046" y="13286"/>
                  <a:pt x="6400" y="3854"/>
                  <a:pt x="8790" y="4810"/>
                </a:cubicBezTo>
                <a:cubicBezTo>
                  <a:pt x="11077" y="5725"/>
                  <a:pt x="11072" y="10046"/>
                  <a:pt x="9766" y="12135"/>
                </a:cubicBezTo>
                <a:cubicBezTo>
                  <a:pt x="8540" y="14097"/>
                  <a:pt x="4956" y="14286"/>
                  <a:pt x="4395" y="16530"/>
                </a:cubicBezTo>
                <a:cubicBezTo>
                  <a:pt x="4077" y="17803"/>
                  <a:pt x="7138" y="17358"/>
                  <a:pt x="7813" y="18483"/>
                </a:cubicBezTo>
                <a:cubicBezTo>
                  <a:pt x="8931" y="20345"/>
                  <a:pt x="8291" y="23861"/>
                  <a:pt x="6348" y="24831"/>
                </a:cubicBezTo>
                <a:cubicBezTo>
                  <a:pt x="4263" y="25872"/>
                  <a:pt x="2853" y="20744"/>
                  <a:pt x="3418" y="18483"/>
                </a:cubicBezTo>
                <a:cubicBezTo>
                  <a:pt x="3859" y="16717"/>
                  <a:pt x="8214" y="15779"/>
                  <a:pt x="8790" y="17506"/>
                </a:cubicBezTo>
                <a:cubicBezTo>
                  <a:pt x="9589" y="19903"/>
                  <a:pt x="6037" y="22433"/>
                  <a:pt x="6836" y="24831"/>
                </a:cubicBezTo>
                <a:cubicBezTo>
                  <a:pt x="7251" y="26076"/>
                  <a:pt x="12055" y="25320"/>
                  <a:pt x="10743" y="25320"/>
                </a:cubicBezTo>
                <a:cubicBezTo>
                  <a:pt x="9522" y="25320"/>
                  <a:pt x="9522" y="25320"/>
                  <a:pt x="8301" y="25320"/>
                </a:cubicBezTo>
                <a:cubicBezTo>
                  <a:pt x="6334" y="25320"/>
                  <a:pt x="1357" y="26581"/>
                  <a:pt x="2930" y="27761"/>
                </a:cubicBezTo>
                <a:cubicBezTo>
                  <a:pt x="5050" y="29351"/>
                  <a:pt x="10260" y="30928"/>
                  <a:pt x="8790" y="33133"/>
                </a:cubicBezTo>
                <a:cubicBezTo>
                  <a:pt x="7086" y="35688"/>
                  <a:pt x="1865" y="27615"/>
                  <a:pt x="3906" y="25320"/>
                </a:cubicBezTo>
                <a:cubicBezTo>
                  <a:pt x="6133" y="22815"/>
                  <a:pt x="14421" y="23310"/>
                  <a:pt x="12696" y="20436"/>
                </a:cubicBezTo>
                <a:cubicBezTo>
                  <a:pt x="10441" y="16678"/>
                  <a:pt x="-966" y="17247"/>
                  <a:pt x="1465" y="13600"/>
                </a:cubicBezTo>
                <a:cubicBezTo>
                  <a:pt x="2494" y="12056"/>
                  <a:pt x="3027" y="9205"/>
                  <a:pt x="4883" y="9205"/>
                </a:cubicBezTo>
                <a:cubicBezTo>
                  <a:pt x="5804" y="9205"/>
                  <a:pt x="6583" y="10273"/>
                  <a:pt x="6836" y="11158"/>
                </a:cubicBezTo>
                <a:cubicBezTo>
                  <a:pt x="8165" y="15812"/>
                  <a:pt x="2901" y="20085"/>
                  <a:pt x="1953" y="24831"/>
                </a:cubicBezTo>
                <a:cubicBezTo>
                  <a:pt x="1430" y="27449"/>
                  <a:pt x="5643" y="28792"/>
                  <a:pt x="6836" y="31180"/>
                </a:cubicBezTo>
                <a:cubicBezTo>
                  <a:pt x="7917" y="33345"/>
                  <a:pt x="-122" y="35306"/>
                  <a:pt x="1953" y="36551"/>
                </a:cubicBezTo>
                <a:cubicBezTo>
                  <a:pt x="5530" y="38698"/>
                  <a:pt x="9518" y="31779"/>
                  <a:pt x="13673" y="32156"/>
                </a:cubicBezTo>
                <a:cubicBezTo>
                  <a:pt x="16142" y="32380"/>
                  <a:pt x="22726" y="30335"/>
                  <a:pt x="20509" y="29226"/>
                </a:cubicBezTo>
                <a:cubicBezTo>
                  <a:pt x="15885" y="26913"/>
                  <a:pt x="8091" y="31535"/>
                  <a:pt x="6836" y="36551"/>
                </a:cubicBezTo>
                <a:cubicBezTo>
                  <a:pt x="6447" y="38106"/>
                  <a:pt x="9846" y="39312"/>
                  <a:pt x="11231" y="38504"/>
                </a:cubicBezTo>
                <a:cubicBezTo>
                  <a:pt x="12527" y="37748"/>
                  <a:pt x="15124" y="34150"/>
                  <a:pt x="14650" y="35574"/>
                </a:cubicBezTo>
                <a:cubicBezTo>
                  <a:pt x="14075" y="37301"/>
                  <a:pt x="13806" y="40946"/>
                  <a:pt x="15626" y="40946"/>
                </a:cubicBezTo>
              </a:path>
            </a:pathLst>
          </a:custGeom>
          <a:noFill/>
          <a:ln cap="flat" cmpd="sng" w="28575">
            <a:solidFill>
              <a:srgbClr val="CC0000"/>
            </a:solidFill>
            <a:prstDash val="solid"/>
            <a:round/>
            <a:headEnd len="med" w="med" type="none"/>
            <a:tailEnd len="med" w="med" type="none"/>
          </a:ln>
        </p:spPr>
      </p:sp>
      <p:pic>
        <p:nvPicPr>
          <p:cNvPr id="1095" name="Google Shape;1095;p133"/>
          <p:cNvPicPr preferRelativeResize="0"/>
          <p:nvPr/>
        </p:nvPicPr>
        <p:blipFill>
          <a:blip r:embed="rId3">
            <a:alphaModFix/>
          </a:blip>
          <a:stretch>
            <a:fillRect/>
          </a:stretch>
        </p:blipFill>
        <p:spPr>
          <a:xfrm>
            <a:off x="6571476" y="2209751"/>
            <a:ext cx="1819400" cy="1768467"/>
          </a:xfrm>
          <a:prstGeom prst="rect">
            <a:avLst/>
          </a:prstGeom>
          <a:noFill/>
          <a:ln>
            <a:noFill/>
          </a:ln>
        </p:spPr>
      </p:pic>
      <p:sp>
        <p:nvSpPr>
          <p:cNvPr id="1096" name="Google Shape;1096;p133"/>
          <p:cNvSpPr txBox="1"/>
          <p:nvPr/>
        </p:nvSpPr>
        <p:spPr>
          <a:xfrm>
            <a:off x="6833341" y="2809674"/>
            <a:ext cx="1295700" cy="401400"/>
          </a:xfrm>
          <a:prstGeom prst="rect">
            <a:avLst/>
          </a:prstGeom>
          <a:noFill/>
          <a:ln>
            <a:noFill/>
          </a:ln>
        </p:spPr>
        <p:txBody>
          <a:bodyPr anchorCtr="0" anchor="t" bIns="70875" lIns="70875" spcFirstLastPara="1" rIns="70875" wrap="square" tIns="70875">
            <a:noAutofit/>
          </a:bodyPr>
          <a:lstStyle/>
          <a:p>
            <a:pPr indent="0" lvl="0" marL="0" rtl="0" algn="ctr">
              <a:spcBef>
                <a:spcPts val="0"/>
              </a:spcBef>
              <a:spcAft>
                <a:spcPts val="0"/>
              </a:spcAft>
              <a:buNone/>
            </a:pPr>
            <a:r>
              <a:rPr b="1" lang="en" sz="2558">
                <a:solidFill>
                  <a:srgbClr val="000000"/>
                </a:solidFill>
              </a:rPr>
              <a:t>B-Cell</a:t>
            </a:r>
            <a:endParaRPr b="1" sz="2558">
              <a:solidFill>
                <a:srgbClr val="00000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pic>
        <p:nvPicPr>
          <p:cNvPr id="1101" name="Google Shape;1101;p134"/>
          <p:cNvPicPr preferRelativeResize="0"/>
          <p:nvPr/>
        </p:nvPicPr>
        <p:blipFill>
          <a:blip r:embed="rId3">
            <a:alphaModFix/>
          </a:blip>
          <a:stretch>
            <a:fillRect/>
          </a:stretch>
        </p:blipFill>
        <p:spPr>
          <a:xfrm>
            <a:off x="152400" y="152400"/>
            <a:ext cx="3629019" cy="4838692"/>
          </a:xfrm>
          <a:prstGeom prst="rect">
            <a:avLst/>
          </a:prstGeom>
          <a:noFill/>
          <a:ln>
            <a:noFill/>
          </a:ln>
        </p:spPr>
      </p:pic>
      <p:pic>
        <p:nvPicPr>
          <p:cNvPr id="1102" name="Google Shape;1102;p134"/>
          <p:cNvPicPr preferRelativeResize="0"/>
          <p:nvPr/>
        </p:nvPicPr>
        <p:blipFill>
          <a:blip r:embed="rId4">
            <a:alphaModFix/>
          </a:blip>
          <a:stretch>
            <a:fillRect/>
          </a:stretch>
        </p:blipFill>
        <p:spPr>
          <a:xfrm>
            <a:off x="3933819" y="152400"/>
            <a:ext cx="3629019" cy="4838692"/>
          </a:xfrm>
          <a:prstGeom prst="rect">
            <a:avLst/>
          </a:prstGeom>
          <a:noFill/>
          <a:ln>
            <a:noFill/>
          </a:ln>
        </p:spPr>
      </p:pic>
      <p:pic>
        <p:nvPicPr>
          <p:cNvPr descr="This video was created by me, Mr. Adam Eschborn, a math teacher from New York. I created this video to help me keep time in my classroom, keeping students focused and on pace, while giving them a nice visual along the way. Thanks for watching! This timer counts down silently until it reaches 0:00, then a police siren sounds to alert you that time is up." id="1103" name="Google Shape;1103;p134" title="4 Minute Timer">
            <a:hlinkClick r:id="rId5"/>
          </p:cNvPr>
          <p:cNvPicPr preferRelativeResize="0"/>
          <p:nvPr/>
        </p:nvPicPr>
        <p:blipFill>
          <a:blip r:embed="rId6">
            <a:alphaModFix/>
          </a:blip>
          <a:stretch>
            <a:fillRect/>
          </a:stretch>
        </p:blipFill>
        <p:spPr>
          <a:xfrm>
            <a:off x="5404518" y="2822135"/>
            <a:ext cx="3362875" cy="1891600"/>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pic>
        <p:nvPicPr>
          <p:cNvPr id="1108" name="Google Shape;1108;p135"/>
          <p:cNvPicPr preferRelativeResize="0"/>
          <p:nvPr/>
        </p:nvPicPr>
        <p:blipFill rotWithShape="1">
          <a:blip r:embed="rId3">
            <a:alphaModFix/>
          </a:blip>
          <a:srcRect b="0" l="246" r="27306" t="1623"/>
          <a:stretch/>
        </p:blipFill>
        <p:spPr>
          <a:xfrm rot="-5400000">
            <a:off x="2137225" y="-509003"/>
            <a:ext cx="3928803" cy="7112954"/>
          </a:xfrm>
          <a:prstGeom prst="rect">
            <a:avLst/>
          </a:prstGeom>
          <a:noFill/>
          <a:ln>
            <a:noFill/>
          </a:ln>
        </p:spPr>
      </p:pic>
      <p:sp>
        <p:nvSpPr>
          <p:cNvPr id="1109" name="Google Shape;1109;p135"/>
          <p:cNvSpPr txBox="1"/>
          <p:nvPr>
            <p:ph type="title"/>
          </p:nvPr>
        </p:nvSpPr>
        <p:spPr>
          <a:xfrm>
            <a:off x="370800" y="587950"/>
            <a:ext cx="7287300" cy="719700"/>
          </a:xfrm>
          <a:prstGeom prst="rect">
            <a:avLst/>
          </a:prstGeom>
          <a:solidFill>
            <a:schemeClr val="lt1"/>
          </a:solidFill>
        </p:spPr>
        <p:txBody>
          <a:bodyPr anchorCtr="0" anchor="t" bIns="34275" lIns="68575" spcFirstLastPara="1" rIns="68575" wrap="square" tIns="34275">
            <a:noAutofit/>
          </a:bodyPr>
          <a:lstStyle/>
          <a:p>
            <a:pPr indent="0" lvl="0" marL="0" rtl="0" algn="l">
              <a:spcBef>
                <a:spcPts val="0"/>
              </a:spcBef>
              <a:spcAft>
                <a:spcPts val="0"/>
              </a:spcAft>
              <a:buSzPts val="990"/>
              <a:buNone/>
            </a:pPr>
            <a:r>
              <a:rPr lang="en" sz="2460"/>
              <a:t>Build Tips: </a:t>
            </a:r>
            <a:r>
              <a:rPr lang="en" sz="1920">
                <a:solidFill>
                  <a:schemeClr val="dk2"/>
                </a:solidFill>
              </a:rPr>
              <a:t> Lay out your pieces next to your gene sequence. Organization helps as you model!</a:t>
            </a:r>
            <a:endParaRPr sz="2160"/>
          </a:p>
        </p:txBody>
      </p:sp>
      <p:sp>
        <p:nvSpPr>
          <p:cNvPr id="1110" name="Google Shape;1110;p135"/>
          <p:cNvSpPr txBox="1"/>
          <p:nvPr/>
        </p:nvSpPr>
        <p:spPr>
          <a:xfrm>
            <a:off x="2504225" y="3345875"/>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V1</a:t>
            </a:r>
            <a:endParaRPr b="1" sz="1800">
              <a:solidFill>
                <a:schemeClr val="lt1"/>
              </a:solidFill>
              <a:latin typeface="Calibri"/>
              <a:ea typeface="Calibri"/>
              <a:cs typeface="Calibri"/>
              <a:sym typeface="Calibri"/>
            </a:endParaRPr>
          </a:p>
        </p:txBody>
      </p:sp>
      <p:sp>
        <p:nvSpPr>
          <p:cNvPr id="1111" name="Google Shape;1111;p135"/>
          <p:cNvSpPr txBox="1"/>
          <p:nvPr/>
        </p:nvSpPr>
        <p:spPr>
          <a:xfrm>
            <a:off x="3280075" y="3345875"/>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V2</a:t>
            </a:r>
            <a:endParaRPr b="1" sz="1800">
              <a:solidFill>
                <a:schemeClr val="lt1"/>
              </a:solidFill>
              <a:latin typeface="Calibri"/>
              <a:ea typeface="Calibri"/>
              <a:cs typeface="Calibri"/>
              <a:sym typeface="Calibri"/>
            </a:endParaRPr>
          </a:p>
        </p:txBody>
      </p:sp>
      <p:sp>
        <p:nvSpPr>
          <p:cNvPr id="1112" name="Google Shape;1112;p135"/>
          <p:cNvSpPr txBox="1"/>
          <p:nvPr/>
        </p:nvSpPr>
        <p:spPr>
          <a:xfrm>
            <a:off x="4159825" y="3304300"/>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V3</a:t>
            </a:r>
            <a:endParaRPr b="1" sz="1800">
              <a:solidFill>
                <a:schemeClr val="lt1"/>
              </a:solidFill>
              <a:latin typeface="Calibri"/>
              <a:ea typeface="Calibri"/>
              <a:cs typeface="Calibri"/>
              <a:sym typeface="Calibri"/>
            </a:endParaRPr>
          </a:p>
        </p:txBody>
      </p:sp>
      <p:sp>
        <p:nvSpPr>
          <p:cNvPr id="1113" name="Google Shape;1113;p135"/>
          <p:cNvSpPr txBox="1"/>
          <p:nvPr/>
        </p:nvSpPr>
        <p:spPr>
          <a:xfrm>
            <a:off x="5162563" y="3522489"/>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a:t>
            </a:r>
            <a:r>
              <a:rPr b="1" lang="en" sz="1800">
                <a:solidFill>
                  <a:schemeClr val="lt1"/>
                </a:solidFill>
                <a:latin typeface="Calibri"/>
                <a:ea typeface="Calibri"/>
                <a:cs typeface="Calibri"/>
                <a:sym typeface="Calibri"/>
              </a:rPr>
              <a:t>1</a:t>
            </a:r>
            <a:endParaRPr b="1" sz="1800">
              <a:solidFill>
                <a:schemeClr val="lt1"/>
              </a:solidFill>
              <a:latin typeface="Calibri"/>
              <a:ea typeface="Calibri"/>
              <a:cs typeface="Calibri"/>
              <a:sym typeface="Calibri"/>
            </a:endParaRPr>
          </a:p>
        </p:txBody>
      </p:sp>
      <p:sp>
        <p:nvSpPr>
          <p:cNvPr id="1114" name="Google Shape;1114;p135"/>
          <p:cNvSpPr txBox="1"/>
          <p:nvPr/>
        </p:nvSpPr>
        <p:spPr>
          <a:xfrm>
            <a:off x="6020675" y="3435925"/>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a:t>
            </a:r>
            <a:r>
              <a:rPr b="1" lang="en" sz="1800">
                <a:solidFill>
                  <a:schemeClr val="lt1"/>
                </a:solidFill>
                <a:latin typeface="Calibri"/>
                <a:ea typeface="Calibri"/>
                <a:cs typeface="Calibri"/>
                <a:sym typeface="Calibri"/>
              </a:rPr>
              <a:t>2</a:t>
            </a:r>
            <a:endParaRPr b="1" sz="1800">
              <a:solidFill>
                <a:schemeClr val="lt1"/>
              </a:solidFill>
              <a:latin typeface="Calibri"/>
              <a:ea typeface="Calibri"/>
              <a:cs typeface="Calibri"/>
              <a:sym typeface="Calibri"/>
            </a:endParaRPr>
          </a:p>
        </p:txBody>
      </p:sp>
      <p:sp>
        <p:nvSpPr>
          <p:cNvPr id="1115" name="Google Shape;1115;p135"/>
          <p:cNvSpPr txBox="1"/>
          <p:nvPr/>
        </p:nvSpPr>
        <p:spPr>
          <a:xfrm>
            <a:off x="6878775" y="3595225"/>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a:t>
            </a:r>
            <a:r>
              <a:rPr b="1" lang="en" sz="1800">
                <a:solidFill>
                  <a:schemeClr val="lt1"/>
                </a:solidFill>
                <a:latin typeface="Calibri"/>
                <a:ea typeface="Calibri"/>
                <a:cs typeface="Calibri"/>
                <a:sym typeface="Calibri"/>
              </a:rPr>
              <a:t>3</a:t>
            </a:r>
            <a:endParaRPr b="1" sz="1800">
              <a:solidFill>
                <a:schemeClr val="lt1"/>
              </a:solidFill>
              <a:latin typeface="Calibri"/>
              <a:ea typeface="Calibri"/>
              <a:cs typeface="Calibri"/>
              <a:sym typeface="Calibri"/>
            </a:endParaRPr>
          </a:p>
        </p:txBody>
      </p:sp>
      <p:sp>
        <p:nvSpPr>
          <p:cNvPr id="1116" name="Google Shape;1116;p135"/>
          <p:cNvSpPr txBox="1"/>
          <p:nvPr/>
        </p:nvSpPr>
        <p:spPr>
          <a:xfrm rot="52918">
            <a:off x="2666878" y="4483097"/>
            <a:ext cx="467755" cy="34293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V1</a:t>
            </a:r>
            <a:endParaRPr b="1" sz="1800">
              <a:solidFill>
                <a:schemeClr val="lt1"/>
              </a:solidFill>
              <a:latin typeface="Calibri"/>
              <a:ea typeface="Calibri"/>
              <a:cs typeface="Calibri"/>
              <a:sym typeface="Calibri"/>
            </a:endParaRPr>
          </a:p>
        </p:txBody>
      </p:sp>
      <p:sp>
        <p:nvSpPr>
          <p:cNvPr id="1117" name="Google Shape;1117;p135"/>
          <p:cNvSpPr txBox="1"/>
          <p:nvPr/>
        </p:nvSpPr>
        <p:spPr>
          <a:xfrm rot="52918">
            <a:off x="3442636" y="4495010"/>
            <a:ext cx="467755" cy="34293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V2</a:t>
            </a:r>
            <a:endParaRPr b="1" sz="1800">
              <a:solidFill>
                <a:schemeClr val="lt1"/>
              </a:solidFill>
              <a:latin typeface="Calibri"/>
              <a:ea typeface="Calibri"/>
              <a:cs typeface="Calibri"/>
              <a:sym typeface="Calibri"/>
            </a:endParaRPr>
          </a:p>
        </p:txBody>
      </p:sp>
      <p:sp>
        <p:nvSpPr>
          <p:cNvPr id="1118" name="Google Shape;1118;p135"/>
          <p:cNvSpPr txBox="1"/>
          <p:nvPr/>
        </p:nvSpPr>
        <p:spPr>
          <a:xfrm rot="52918">
            <a:off x="4322921" y="4518903"/>
            <a:ext cx="467755" cy="34293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V3</a:t>
            </a:r>
            <a:endParaRPr b="1" sz="1800">
              <a:solidFill>
                <a:schemeClr val="lt1"/>
              </a:solidFill>
              <a:latin typeface="Calibri"/>
              <a:ea typeface="Calibri"/>
              <a:cs typeface="Calibri"/>
              <a:sym typeface="Calibri"/>
            </a:endParaRPr>
          </a:p>
        </p:txBody>
      </p:sp>
      <p:sp>
        <p:nvSpPr>
          <p:cNvPr id="1119" name="Google Shape;1119;p135"/>
          <p:cNvSpPr txBox="1"/>
          <p:nvPr/>
        </p:nvSpPr>
        <p:spPr>
          <a:xfrm>
            <a:off x="5065588" y="4549934"/>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J1</a:t>
            </a:r>
            <a:endParaRPr b="1" sz="1800">
              <a:solidFill>
                <a:schemeClr val="lt1"/>
              </a:solidFill>
              <a:latin typeface="Calibri"/>
              <a:ea typeface="Calibri"/>
              <a:cs typeface="Calibri"/>
              <a:sym typeface="Calibri"/>
            </a:endParaRPr>
          </a:p>
        </p:txBody>
      </p:sp>
      <p:sp>
        <p:nvSpPr>
          <p:cNvPr id="1120" name="Google Shape;1120;p135"/>
          <p:cNvSpPr txBox="1"/>
          <p:nvPr/>
        </p:nvSpPr>
        <p:spPr>
          <a:xfrm>
            <a:off x="5767836" y="4556889"/>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J2</a:t>
            </a:r>
            <a:endParaRPr b="1" sz="1800">
              <a:solidFill>
                <a:schemeClr val="lt1"/>
              </a:solidFill>
              <a:latin typeface="Calibri"/>
              <a:ea typeface="Calibri"/>
              <a:cs typeface="Calibri"/>
              <a:sym typeface="Calibri"/>
            </a:endParaRPr>
          </a:p>
        </p:txBody>
      </p:sp>
      <p:sp>
        <p:nvSpPr>
          <p:cNvPr id="1121" name="Google Shape;1121;p135"/>
          <p:cNvSpPr txBox="1"/>
          <p:nvPr/>
        </p:nvSpPr>
        <p:spPr>
          <a:xfrm>
            <a:off x="6397336" y="4560325"/>
            <a:ext cx="467700" cy="3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1"/>
                </a:solidFill>
                <a:latin typeface="Calibri"/>
                <a:ea typeface="Calibri"/>
                <a:cs typeface="Calibri"/>
                <a:sym typeface="Calibri"/>
              </a:rPr>
              <a:t>J3</a:t>
            </a:r>
            <a:endParaRPr b="1" sz="1800">
              <a:solidFill>
                <a:schemeClr val="lt1"/>
              </a:solidFill>
              <a:latin typeface="Calibri"/>
              <a:ea typeface="Calibri"/>
              <a:cs typeface="Calibri"/>
              <a:sym typeface="Calibri"/>
            </a:endParaRPr>
          </a:p>
        </p:txBody>
      </p:sp>
      <p:pic>
        <p:nvPicPr>
          <p:cNvPr id="1122" name="Google Shape;1122;p135"/>
          <p:cNvPicPr preferRelativeResize="0"/>
          <p:nvPr/>
        </p:nvPicPr>
        <p:blipFill rotWithShape="1">
          <a:blip r:embed="rId4">
            <a:alphaModFix/>
          </a:blip>
          <a:srcRect b="17641" l="0" r="0" t="14484"/>
          <a:stretch/>
        </p:blipFill>
        <p:spPr>
          <a:xfrm rot="-5400000">
            <a:off x="5972600" y="2044200"/>
            <a:ext cx="4638675" cy="1163775"/>
          </a:xfrm>
          <a:prstGeom prst="rect">
            <a:avLst/>
          </a:prstGeom>
          <a:noFill/>
          <a:ln>
            <a:noFill/>
          </a:ln>
        </p:spPr>
      </p:pic>
      <p:sp>
        <p:nvSpPr>
          <p:cNvPr id="1123" name="Google Shape;1123;p135"/>
          <p:cNvSpPr txBox="1"/>
          <p:nvPr/>
        </p:nvSpPr>
        <p:spPr>
          <a:xfrm>
            <a:off x="7710075" y="1083075"/>
            <a:ext cx="1163700" cy="57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latin typeface="Calibri"/>
                <a:ea typeface="Calibri"/>
                <a:cs typeface="Calibri"/>
                <a:sym typeface="Calibri"/>
              </a:rPr>
              <a:t>CDR 2</a:t>
            </a:r>
            <a:endParaRPr sz="3000">
              <a:solidFill>
                <a:schemeClr val="lt1"/>
              </a:solidFill>
              <a:latin typeface="Calibri"/>
              <a:ea typeface="Calibri"/>
              <a:cs typeface="Calibri"/>
              <a:sym typeface="Calibri"/>
            </a:endParaRPr>
          </a:p>
        </p:txBody>
      </p:sp>
      <p:sp>
        <p:nvSpPr>
          <p:cNvPr id="1124" name="Google Shape;1124;p135"/>
          <p:cNvSpPr txBox="1"/>
          <p:nvPr/>
        </p:nvSpPr>
        <p:spPr>
          <a:xfrm>
            <a:off x="7658100" y="3231575"/>
            <a:ext cx="1163700" cy="57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latin typeface="Calibri"/>
                <a:ea typeface="Calibri"/>
                <a:cs typeface="Calibri"/>
                <a:sym typeface="Calibri"/>
              </a:rPr>
              <a:t>CDR 1</a:t>
            </a:r>
            <a:endParaRPr sz="3000">
              <a:solidFill>
                <a:schemeClr val="lt1"/>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136"/>
          <p:cNvSpPr txBox="1"/>
          <p:nvPr>
            <p:ph type="title"/>
          </p:nvPr>
        </p:nvSpPr>
        <p:spPr>
          <a:xfrm>
            <a:off x="161775" y="708325"/>
            <a:ext cx="8701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2.  Remove the protein pieces for the genes you will delete.</a:t>
            </a:r>
            <a:endParaRPr b="1"/>
          </a:p>
        </p:txBody>
      </p:sp>
      <p:pic>
        <p:nvPicPr>
          <p:cNvPr id="1130" name="Google Shape;1130;p136"/>
          <p:cNvPicPr preferRelativeResize="0"/>
          <p:nvPr/>
        </p:nvPicPr>
        <p:blipFill rotWithShape="1">
          <a:blip r:embed="rId3">
            <a:alphaModFix/>
          </a:blip>
          <a:srcRect b="0" l="0" r="0" t="13971"/>
          <a:stretch/>
        </p:blipFill>
        <p:spPr>
          <a:xfrm>
            <a:off x="5022900" y="1179325"/>
            <a:ext cx="3237879" cy="3713928"/>
          </a:xfrm>
          <a:prstGeom prst="rect">
            <a:avLst/>
          </a:prstGeom>
          <a:noFill/>
          <a:ln>
            <a:noFill/>
          </a:ln>
        </p:spPr>
      </p:pic>
      <p:sp>
        <p:nvSpPr>
          <p:cNvPr id="1131" name="Google Shape;1131;p136"/>
          <p:cNvSpPr/>
          <p:nvPr/>
        </p:nvSpPr>
        <p:spPr>
          <a:xfrm>
            <a:off x="2193064" y="4568421"/>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32" name="Google Shape;1132;p136"/>
          <p:cNvSpPr/>
          <p:nvPr/>
        </p:nvSpPr>
        <p:spPr>
          <a:xfrm>
            <a:off x="3199926" y="4563218"/>
            <a:ext cx="9981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133" name="Google Shape;1133;p136"/>
          <p:cNvSpPr txBox="1"/>
          <p:nvPr/>
        </p:nvSpPr>
        <p:spPr>
          <a:xfrm>
            <a:off x="2506193" y="446530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V</a:t>
            </a:r>
            <a:r>
              <a:rPr baseline="-25000" lang="en">
                <a:solidFill>
                  <a:srgbClr val="FFFFFF"/>
                </a:solidFill>
              </a:rPr>
              <a:t>3</a:t>
            </a:r>
            <a:endParaRPr baseline="-25000">
              <a:solidFill>
                <a:srgbClr val="FFFFFF"/>
              </a:solidFill>
            </a:endParaRPr>
          </a:p>
        </p:txBody>
      </p:sp>
      <p:sp>
        <p:nvSpPr>
          <p:cNvPr id="1134" name="Google Shape;1134;p136"/>
          <p:cNvSpPr txBox="1"/>
          <p:nvPr/>
        </p:nvSpPr>
        <p:spPr>
          <a:xfrm>
            <a:off x="3353311" y="44454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rPr>
              <a:t>J</a:t>
            </a:r>
            <a:r>
              <a:rPr baseline="-25000" lang="en">
                <a:solidFill>
                  <a:srgbClr val="FFFFFF"/>
                </a:solidFill>
              </a:rPr>
              <a:t>1</a:t>
            </a:r>
            <a:endParaRPr baseline="-25000">
              <a:solidFill>
                <a:srgbClr val="FFFFFF"/>
              </a:solidFill>
            </a:endParaRPr>
          </a:p>
        </p:txBody>
      </p:sp>
      <p:sp>
        <p:nvSpPr>
          <p:cNvPr id="1135" name="Google Shape;1135;p136"/>
          <p:cNvSpPr/>
          <p:nvPr/>
        </p:nvSpPr>
        <p:spPr>
          <a:xfrm>
            <a:off x="700742" y="4573150"/>
            <a:ext cx="1484700" cy="240000"/>
          </a:xfrm>
          <a:prstGeom prst="rect">
            <a:avLst/>
          </a:prstGeom>
          <a:solidFill>
            <a:srgbClr val="CC00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36" name="Google Shape;1136;p136"/>
          <p:cNvSpPr txBox="1"/>
          <p:nvPr/>
        </p:nvSpPr>
        <p:spPr>
          <a:xfrm>
            <a:off x="853338" y="4493050"/>
            <a:ext cx="91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Constant</a:t>
            </a:r>
            <a:endParaRPr/>
          </a:p>
        </p:txBody>
      </p:sp>
      <p:grpSp>
        <p:nvGrpSpPr>
          <p:cNvPr id="1137" name="Google Shape;1137;p136"/>
          <p:cNvGrpSpPr/>
          <p:nvPr/>
        </p:nvGrpSpPr>
        <p:grpSpPr>
          <a:xfrm>
            <a:off x="559275" y="1970037"/>
            <a:ext cx="1507926" cy="1507926"/>
            <a:chOff x="1120800" y="3527575"/>
            <a:chExt cx="1507926" cy="1507926"/>
          </a:xfrm>
        </p:grpSpPr>
        <p:pic>
          <p:nvPicPr>
            <p:cNvPr id="1138" name="Google Shape;1138;p136"/>
            <p:cNvPicPr preferRelativeResize="0"/>
            <p:nvPr/>
          </p:nvPicPr>
          <p:blipFill>
            <a:blip r:embed="rId4">
              <a:alphaModFix/>
            </a:blip>
            <a:stretch>
              <a:fillRect/>
            </a:stretch>
          </p:blipFill>
          <p:spPr>
            <a:xfrm>
              <a:off x="1120800" y="3527575"/>
              <a:ext cx="1507926" cy="1507926"/>
            </a:xfrm>
            <a:prstGeom prst="rect">
              <a:avLst/>
            </a:prstGeom>
            <a:noFill/>
            <a:ln>
              <a:noFill/>
            </a:ln>
          </p:spPr>
        </p:pic>
        <p:sp>
          <p:nvSpPr>
            <p:cNvPr id="1139" name="Google Shape;1139;p136"/>
            <p:cNvSpPr/>
            <p:nvPr/>
          </p:nvSpPr>
          <p:spPr>
            <a:xfrm rot="-1549832">
              <a:off x="1310895" y="3748816"/>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0" name="Google Shape;1140;p136"/>
            <p:cNvSpPr/>
            <p:nvPr/>
          </p:nvSpPr>
          <p:spPr>
            <a:xfrm rot="-1549832">
              <a:off x="1445861" y="3970951"/>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1" name="Google Shape;1141;p136"/>
            <p:cNvSpPr/>
            <p:nvPr/>
          </p:nvSpPr>
          <p:spPr>
            <a:xfrm flipH="1" rot="1549832">
              <a:off x="2321762" y="3796614"/>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2" name="Google Shape;1142;p136"/>
            <p:cNvSpPr/>
            <p:nvPr/>
          </p:nvSpPr>
          <p:spPr>
            <a:xfrm flipH="1" rot="1549832">
              <a:off x="2186795" y="4018749"/>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3" name="Google Shape;1143;p136"/>
            <p:cNvSpPr/>
            <p:nvPr/>
          </p:nvSpPr>
          <p:spPr>
            <a:xfrm rot="-1549832">
              <a:off x="1473694" y="3629029"/>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4" name="Google Shape;1144;p136"/>
            <p:cNvSpPr/>
            <p:nvPr/>
          </p:nvSpPr>
          <p:spPr>
            <a:xfrm rot="-1549832">
              <a:off x="1599943" y="3868598"/>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5" name="Google Shape;1145;p136"/>
            <p:cNvSpPr/>
            <p:nvPr/>
          </p:nvSpPr>
          <p:spPr>
            <a:xfrm flipH="1" rot="1549832">
              <a:off x="2171381" y="3637754"/>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6" name="Google Shape;1146;p136"/>
            <p:cNvSpPr/>
            <p:nvPr/>
          </p:nvSpPr>
          <p:spPr>
            <a:xfrm flipH="1" rot="1549832">
              <a:off x="2036415" y="3903473"/>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147" name="Google Shape;1147;p136"/>
            <p:cNvGrpSpPr/>
            <p:nvPr/>
          </p:nvGrpSpPr>
          <p:grpSpPr>
            <a:xfrm>
              <a:off x="1912840" y="4398861"/>
              <a:ext cx="107146" cy="560248"/>
              <a:chOff x="3237790" y="4259386"/>
              <a:chExt cx="107146" cy="560248"/>
            </a:xfrm>
          </p:grpSpPr>
          <p:sp>
            <p:nvSpPr>
              <p:cNvPr id="1148" name="Google Shape;1148;p136"/>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9" name="Google Shape;1149;p136"/>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150" name="Google Shape;1150;p136"/>
            <p:cNvGrpSpPr/>
            <p:nvPr/>
          </p:nvGrpSpPr>
          <p:grpSpPr>
            <a:xfrm>
              <a:off x="1751424" y="4405526"/>
              <a:ext cx="107146" cy="560248"/>
              <a:chOff x="3237790" y="4259386"/>
              <a:chExt cx="107146" cy="560248"/>
            </a:xfrm>
          </p:grpSpPr>
          <p:sp>
            <p:nvSpPr>
              <p:cNvPr id="1151" name="Google Shape;1151;p136"/>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2" name="Google Shape;1152;p136"/>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sp>
        <p:nvSpPr>
          <p:cNvPr id="1153" name="Google Shape;1153;p136"/>
          <p:cNvSpPr txBox="1"/>
          <p:nvPr/>
        </p:nvSpPr>
        <p:spPr>
          <a:xfrm>
            <a:off x="2364000" y="2369388"/>
            <a:ext cx="2010000" cy="70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Build 1 half of the antibody.</a:t>
            </a:r>
            <a:endParaRPr b="1" sz="1800">
              <a:solidFill>
                <a:schemeClr val="dk1"/>
              </a:solidFill>
            </a:endParaRPr>
          </a:p>
        </p:txBody>
      </p:sp>
      <p:sp>
        <p:nvSpPr>
          <p:cNvPr id="1154" name="Google Shape;1154;p136"/>
          <p:cNvSpPr/>
          <p:nvPr/>
        </p:nvSpPr>
        <p:spPr>
          <a:xfrm>
            <a:off x="2080475" y="1874100"/>
            <a:ext cx="270300" cy="1699800"/>
          </a:xfrm>
          <a:prstGeom prst="righ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5" name="Google Shape;1155;p136"/>
          <p:cNvSpPr/>
          <p:nvPr/>
        </p:nvSpPr>
        <p:spPr>
          <a:xfrm>
            <a:off x="1319650" y="1922325"/>
            <a:ext cx="747600" cy="16515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56" name="Google Shape;1156;p136"/>
          <p:cNvSpPr txBox="1"/>
          <p:nvPr/>
        </p:nvSpPr>
        <p:spPr>
          <a:xfrm>
            <a:off x="2350775" y="2101800"/>
            <a:ext cx="2438100" cy="1244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2"/>
                </a:solidFill>
                <a:latin typeface="Calibri"/>
                <a:ea typeface="Calibri"/>
                <a:cs typeface="Calibri"/>
                <a:sym typeface="Calibri"/>
              </a:rPr>
              <a:t>Build the other half with the same V and J pieces.</a:t>
            </a:r>
            <a:endParaRPr b="1" sz="2100">
              <a:solidFill>
                <a:schemeClr val="dk2"/>
              </a:solidFill>
              <a:latin typeface="Calibri"/>
              <a:ea typeface="Calibri"/>
              <a:cs typeface="Calibri"/>
              <a:sym typeface="Calibri"/>
            </a:endParaRPr>
          </a:p>
        </p:txBody>
      </p:sp>
      <p:grpSp>
        <p:nvGrpSpPr>
          <p:cNvPr id="1157" name="Google Shape;1157;p136"/>
          <p:cNvGrpSpPr/>
          <p:nvPr/>
        </p:nvGrpSpPr>
        <p:grpSpPr>
          <a:xfrm>
            <a:off x="576593" y="1966574"/>
            <a:ext cx="1507926" cy="1507926"/>
            <a:chOff x="1120800" y="3527575"/>
            <a:chExt cx="1507926" cy="1507926"/>
          </a:xfrm>
        </p:grpSpPr>
        <p:pic>
          <p:nvPicPr>
            <p:cNvPr id="1158" name="Google Shape;1158;p136"/>
            <p:cNvPicPr preferRelativeResize="0"/>
            <p:nvPr/>
          </p:nvPicPr>
          <p:blipFill>
            <a:blip r:embed="rId4">
              <a:alphaModFix/>
            </a:blip>
            <a:stretch>
              <a:fillRect/>
            </a:stretch>
          </p:blipFill>
          <p:spPr>
            <a:xfrm>
              <a:off x="1120800" y="3527575"/>
              <a:ext cx="1507926" cy="1507926"/>
            </a:xfrm>
            <a:prstGeom prst="rect">
              <a:avLst/>
            </a:prstGeom>
            <a:noFill/>
            <a:ln>
              <a:noFill/>
            </a:ln>
          </p:spPr>
        </p:pic>
        <p:sp>
          <p:nvSpPr>
            <p:cNvPr id="1159" name="Google Shape;1159;p136"/>
            <p:cNvSpPr/>
            <p:nvPr/>
          </p:nvSpPr>
          <p:spPr>
            <a:xfrm rot="-1549832">
              <a:off x="1310895" y="3748816"/>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0" name="Google Shape;1160;p136"/>
            <p:cNvSpPr/>
            <p:nvPr/>
          </p:nvSpPr>
          <p:spPr>
            <a:xfrm rot="-1549832">
              <a:off x="1445861" y="3970951"/>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1" name="Google Shape;1161;p136"/>
            <p:cNvSpPr/>
            <p:nvPr/>
          </p:nvSpPr>
          <p:spPr>
            <a:xfrm flipH="1" rot="1549832">
              <a:off x="2321762" y="3796614"/>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2" name="Google Shape;1162;p136"/>
            <p:cNvSpPr/>
            <p:nvPr/>
          </p:nvSpPr>
          <p:spPr>
            <a:xfrm flipH="1" rot="1549832">
              <a:off x="2186795" y="4018749"/>
              <a:ext cx="104657" cy="277609"/>
            </a:xfrm>
            <a:prstGeom prst="roundRect">
              <a:avLst>
                <a:gd fmla="val 16667" name="adj"/>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3" name="Google Shape;1163;p136"/>
            <p:cNvSpPr/>
            <p:nvPr/>
          </p:nvSpPr>
          <p:spPr>
            <a:xfrm rot="-1549832">
              <a:off x="1473694" y="3629029"/>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4" name="Google Shape;1164;p136"/>
            <p:cNvSpPr/>
            <p:nvPr/>
          </p:nvSpPr>
          <p:spPr>
            <a:xfrm rot="-1549832">
              <a:off x="1599943" y="3868598"/>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5" name="Google Shape;1165;p136"/>
            <p:cNvSpPr/>
            <p:nvPr/>
          </p:nvSpPr>
          <p:spPr>
            <a:xfrm flipH="1" rot="1549832">
              <a:off x="2171381" y="3637754"/>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6" name="Google Shape;1166;p136"/>
            <p:cNvSpPr/>
            <p:nvPr/>
          </p:nvSpPr>
          <p:spPr>
            <a:xfrm flipH="1" rot="1549832">
              <a:off x="2036415" y="3903473"/>
              <a:ext cx="104657" cy="277609"/>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167" name="Google Shape;1167;p136"/>
            <p:cNvGrpSpPr/>
            <p:nvPr/>
          </p:nvGrpSpPr>
          <p:grpSpPr>
            <a:xfrm>
              <a:off x="1912840" y="4398861"/>
              <a:ext cx="107146" cy="560248"/>
              <a:chOff x="3237790" y="4259386"/>
              <a:chExt cx="107146" cy="560248"/>
            </a:xfrm>
          </p:grpSpPr>
          <p:sp>
            <p:nvSpPr>
              <p:cNvPr id="1168" name="Google Shape;1168;p136"/>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69" name="Google Shape;1169;p136"/>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170" name="Google Shape;1170;p136"/>
            <p:cNvGrpSpPr/>
            <p:nvPr/>
          </p:nvGrpSpPr>
          <p:grpSpPr>
            <a:xfrm>
              <a:off x="1751424" y="4405526"/>
              <a:ext cx="107146" cy="560248"/>
              <a:chOff x="3237790" y="4259386"/>
              <a:chExt cx="107146" cy="560248"/>
            </a:xfrm>
          </p:grpSpPr>
          <p:sp>
            <p:nvSpPr>
              <p:cNvPr id="1171" name="Google Shape;1171;p136"/>
              <p:cNvSpPr/>
              <p:nvPr/>
            </p:nvSpPr>
            <p:spPr>
              <a:xfrm rot="9850">
                <a:off x="3239786" y="4259535"/>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2" name="Google Shape;1172;p136"/>
              <p:cNvSpPr/>
              <p:nvPr/>
            </p:nvSpPr>
            <p:spPr>
              <a:xfrm rot="9850">
                <a:off x="3238240" y="4542283"/>
                <a:ext cx="104700" cy="277201"/>
              </a:xfrm>
              <a:prstGeom prst="roundRect">
                <a:avLst>
                  <a:gd fmla="val 16667" name="adj"/>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37"/>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2. Use the notches as a guide.  </a:t>
            </a:r>
            <a:endParaRPr/>
          </a:p>
        </p:txBody>
      </p:sp>
      <p:pic>
        <p:nvPicPr>
          <p:cNvPr id="1178" name="Google Shape;1178;p137"/>
          <p:cNvPicPr preferRelativeResize="0"/>
          <p:nvPr/>
        </p:nvPicPr>
        <p:blipFill>
          <a:blip r:embed="rId3">
            <a:alphaModFix/>
          </a:blip>
          <a:stretch>
            <a:fillRect/>
          </a:stretch>
        </p:blipFill>
        <p:spPr>
          <a:xfrm>
            <a:off x="3166250" y="1080899"/>
            <a:ext cx="2926763" cy="3902371"/>
          </a:xfrm>
          <a:prstGeom prst="rect">
            <a:avLst/>
          </a:prstGeom>
          <a:noFill/>
          <a:ln>
            <a:noFill/>
          </a:ln>
        </p:spPr>
      </p:pic>
      <p:pic>
        <p:nvPicPr>
          <p:cNvPr id="1179" name="Google Shape;1179;p137"/>
          <p:cNvPicPr preferRelativeResize="0"/>
          <p:nvPr/>
        </p:nvPicPr>
        <p:blipFill rotWithShape="1">
          <a:blip r:embed="rId4">
            <a:alphaModFix/>
          </a:blip>
          <a:srcRect b="22124" l="0" r="0" t="0"/>
          <a:stretch/>
        </p:blipFill>
        <p:spPr>
          <a:xfrm rot="-5400000">
            <a:off x="36465" y="1892514"/>
            <a:ext cx="3902371" cy="2279151"/>
          </a:xfrm>
          <a:prstGeom prst="rect">
            <a:avLst/>
          </a:prstGeom>
          <a:noFill/>
          <a:ln>
            <a:noFill/>
          </a:ln>
        </p:spPr>
      </p:pic>
      <p:sp>
        <p:nvSpPr>
          <p:cNvPr id="1180" name="Google Shape;1180;p137"/>
          <p:cNvSpPr/>
          <p:nvPr/>
        </p:nvSpPr>
        <p:spPr>
          <a:xfrm>
            <a:off x="4384575" y="2100750"/>
            <a:ext cx="1020000" cy="1708500"/>
          </a:xfrm>
          <a:prstGeom prst="roundRect">
            <a:avLst>
              <a:gd fmla="val 16667" name="adj"/>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1" name="Google Shape;1181;p137"/>
          <p:cNvSpPr/>
          <p:nvPr/>
        </p:nvSpPr>
        <p:spPr>
          <a:xfrm rot="1110240">
            <a:off x="3418954" y="1684328"/>
            <a:ext cx="551091" cy="1381095"/>
          </a:xfrm>
          <a:prstGeom prst="roundRect">
            <a:avLst>
              <a:gd fmla="val 16667" name="adj"/>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2" name="Google Shape;1182;p137"/>
          <p:cNvSpPr txBox="1"/>
          <p:nvPr/>
        </p:nvSpPr>
        <p:spPr>
          <a:xfrm>
            <a:off x="6255325" y="1080900"/>
            <a:ext cx="2192400" cy="164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The pieces should only fit together one way.</a:t>
            </a:r>
            <a:endParaRPr sz="1800">
              <a:solidFill>
                <a:schemeClr val="dk2"/>
              </a:solidFill>
              <a:latin typeface="Calibri"/>
              <a:ea typeface="Calibri"/>
              <a:cs typeface="Calibri"/>
              <a:sym typeface="Calibri"/>
            </a:endParaRPr>
          </a:p>
          <a:p>
            <a:pPr indent="0" lvl="0" marL="0" rtl="0" algn="l">
              <a:spcBef>
                <a:spcPts val="0"/>
              </a:spcBef>
              <a:spcAft>
                <a:spcPts val="0"/>
              </a:spcAft>
              <a:buNone/>
            </a:pPr>
            <a:r>
              <a:t/>
            </a:r>
            <a:endParaRPr sz="1800">
              <a:solidFill>
                <a:schemeClr val="dk2"/>
              </a:solidFill>
              <a:latin typeface="Calibri"/>
              <a:ea typeface="Calibri"/>
              <a:cs typeface="Calibri"/>
              <a:sym typeface="Calibri"/>
            </a:endParaRPr>
          </a:p>
          <a:p>
            <a:pPr indent="0" lvl="0" marL="0" rtl="0" algn="l">
              <a:spcBef>
                <a:spcPts val="0"/>
              </a:spcBef>
              <a:spcAft>
                <a:spcPts val="0"/>
              </a:spcAft>
              <a:buNone/>
            </a:pPr>
            <a:r>
              <a:rPr lang="en" sz="1800">
                <a:solidFill>
                  <a:schemeClr val="dk2"/>
                </a:solidFill>
                <a:latin typeface="Calibri"/>
                <a:ea typeface="Calibri"/>
                <a:cs typeface="Calibri"/>
                <a:sym typeface="Calibri"/>
              </a:rPr>
              <a:t>Line up the cut sites.</a:t>
            </a:r>
            <a:endParaRPr sz="1800">
              <a:solidFill>
                <a:schemeClr val="dk2"/>
              </a:solidFill>
              <a:latin typeface="Calibri"/>
              <a:ea typeface="Calibri"/>
              <a:cs typeface="Calibri"/>
              <a:sym typeface="Calibri"/>
            </a:endParaRPr>
          </a:p>
        </p:txBody>
      </p:sp>
      <p:pic>
        <p:nvPicPr>
          <p:cNvPr id="1183" name="Google Shape;1183;p137"/>
          <p:cNvPicPr preferRelativeResize="0"/>
          <p:nvPr/>
        </p:nvPicPr>
        <p:blipFill>
          <a:blip r:embed="rId5">
            <a:alphaModFix/>
          </a:blip>
          <a:stretch>
            <a:fillRect/>
          </a:stretch>
        </p:blipFill>
        <p:spPr>
          <a:xfrm>
            <a:off x="6331813" y="2625825"/>
            <a:ext cx="2115900" cy="21159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38"/>
          <p:cNvSpPr/>
          <p:nvPr/>
        </p:nvSpPr>
        <p:spPr>
          <a:xfrm>
            <a:off x="114157"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89" name="Google Shape;1189;p138"/>
          <p:cNvSpPr/>
          <p:nvPr/>
        </p:nvSpPr>
        <p:spPr>
          <a:xfrm>
            <a:off x="1112305"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90" name="Google Shape;1190;p138"/>
          <p:cNvSpPr/>
          <p:nvPr/>
        </p:nvSpPr>
        <p:spPr>
          <a:xfrm>
            <a:off x="2110452"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91" name="Google Shape;1191;p138"/>
          <p:cNvSpPr/>
          <p:nvPr/>
        </p:nvSpPr>
        <p:spPr>
          <a:xfrm>
            <a:off x="3108600"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92" name="Google Shape;1192;p138"/>
          <p:cNvSpPr/>
          <p:nvPr/>
        </p:nvSpPr>
        <p:spPr>
          <a:xfrm>
            <a:off x="4075603"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93" name="Google Shape;1193;p138"/>
          <p:cNvSpPr/>
          <p:nvPr/>
        </p:nvSpPr>
        <p:spPr>
          <a:xfrm>
            <a:off x="5060397" y="3641831"/>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a:p>
        </p:txBody>
      </p:sp>
      <p:sp>
        <p:nvSpPr>
          <p:cNvPr id="1194" name="Google Shape;1194;p138"/>
          <p:cNvSpPr/>
          <p:nvPr/>
        </p:nvSpPr>
        <p:spPr>
          <a:xfrm>
            <a:off x="6040747" y="3641819"/>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195" name="Google Shape;1195;p138"/>
          <p:cNvSpPr/>
          <p:nvPr/>
        </p:nvSpPr>
        <p:spPr>
          <a:xfrm>
            <a:off x="7038897" y="3641819"/>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196" name="Google Shape;1196;p138"/>
          <p:cNvSpPr/>
          <p:nvPr/>
        </p:nvSpPr>
        <p:spPr>
          <a:xfrm>
            <a:off x="8037047" y="3641819"/>
            <a:ext cx="998100" cy="240000"/>
          </a:xfrm>
          <a:prstGeom prst="rect">
            <a:avLst/>
          </a:prstGeom>
          <a:solidFill>
            <a:srgbClr val="FFFF00"/>
          </a:solidFill>
          <a:ln cap="flat" cmpd="sng" w="6900">
            <a:solidFill>
              <a:schemeClr val="dk2"/>
            </a:solidFill>
            <a:prstDash val="solid"/>
            <a:round/>
            <a:headEnd len="sm" w="sm" type="none"/>
            <a:tailEnd len="sm" w="sm" type="none"/>
          </a:ln>
        </p:spPr>
        <p:txBody>
          <a:bodyPr anchorCtr="0" anchor="ctr" bIns="66250" lIns="66250" spcFirstLastPara="1" rIns="66250" wrap="square" tIns="66250">
            <a:noAutofit/>
          </a:bodyPr>
          <a:lstStyle/>
          <a:p>
            <a:pPr indent="0" lvl="0" marL="0" rtl="0" algn="ctr">
              <a:spcBef>
                <a:spcPts val="0"/>
              </a:spcBef>
              <a:spcAft>
                <a:spcPts val="0"/>
              </a:spcAft>
              <a:buNone/>
            </a:pPr>
            <a:r>
              <a:t/>
            </a:r>
            <a:endParaRPr sz="1015"/>
          </a:p>
        </p:txBody>
      </p:sp>
      <p:sp>
        <p:nvSpPr>
          <p:cNvPr id="1197" name="Google Shape;1197;p138"/>
          <p:cNvSpPr txBox="1"/>
          <p:nvPr/>
        </p:nvSpPr>
        <p:spPr>
          <a:xfrm>
            <a:off x="458431" y="353871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1</a:t>
            </a:r>
            <a:endParaRPr baseline="-25000">
              <a:solidFill>
                <a:schemeClr val="dk1"/>
              </a:solidFill>
            </a:endParaRPr>
          </a:p>
        </p:txBody>
      </p:sp>
      <p:sp>
        <p:nvSpPr>
          <p:cNvPr id="1198" name="Google Shape;1198;p138"/>
          <p:cNvSpPr txBox="1"/>
          <p:nvPr/>
        </p:nvSpPr>
        <p:spPr>
          <a:xfrm>
            <a:off x="2423581" y="353871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3</a:t>
            </a:r>
            <a:endParaRPr baseline="-25000">
              <a:solidFill>
                <a:schemeClr val="dk1"/>
              </a:solidFill>
            </a:endParaRPr>
          </a:p>
        </p:txBody>
      </p:sp>
      <p:sp>
        <p:nvSpPr>
          <p:cNvPr id="1199" name="Google Shape;1199;p138"/>
          <p:cNvSpPr txBox="1"/>
          <p:nvPr/>
        </p:nvSpPr>
        <p:spPr>
          <a:xfrm>
            <a:off x="1401694" y="3538724"/>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t>
            </a:r>
            <a:r>
              <a:rPr baseline="-25000" lang="en">
                <a:solidFill>
                  <a:schemeClr val="dk1"/>
                </a:solidFill>
              </a:rPr>
              <a:t>2</a:t>
            </a:r>
            <a:endParaRPr baseline="-25000">
              <a:solidFill>
                <a:schemeClr val="dk1"/>
              </a:solidFill>
            </a:endParaRPr>
          </a:p>
        </p:txBody>
      </p:sp>
      <p:sp>
        <p:nvSpPr>
          <p:cNvPr id="1200" name="Google Shape;1200;p138"/>
          <p:cNvSpPr txBox="1"/>
          <p:nvPr/>
        </p:nvSpPr>
        <p:spPr>
          <a:xfrm>
            <a:off x="3326282" y="3536289"/>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1</a:t>
            </a:r>
            <a:endParaRPr baseline="-25000">
              <a:solidFill>
                <a:schemeClr val="dk1"/>
              </a:solidFill>
            </a:endParaRPr>
          </a:p>
        </p:txBody>
      </p:sp>
      <p:sp>
        <p:nvSpPr>
          <p:cNvPr id="1201" name="Google Shape;1201;p138"/>
          <p:cNvSpPr txBox="1"/>
          <p:nvPr/>
        </p:nvSpPr>
        <p:spPr>
          <a:xfrm>
            <a:off x="4317757" y="3545006"/>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2</a:t>
            </a:r>
            <a:endParaRPr baseline="-25000">
              <a:solidFill>
                <a:schemeClr val="dk1"/>
              </a:solidFill>
            </a:endParaRPr>
          </a:p>
        </p:txBody>
      </p:sp>
      <p:sp>
        <p:nvSpPr>
          <p:cNvPr id="1202" name="Google Shape;1202;p138"/>
          <p:cNvSpPr txBox="1"/>
          <p:nvPr/>
        </p:nvSpPr>
        <p:spPr>
          <a:xfrm>
            <a:off x="5291432" y="3546673"/>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a:t>
            </a:r>
            <a:r>
              <a:rPr baseline="-25000" lang="en">
                <a:solidFill>
                  <a:schemeClr val="dk1"/>
                </a:solidFill>
              </a:rPr>
              <a:t>3</a:t>
            </a:r>
            <a:endParaRPr baseline="-25000">
              <a:solidFill>
                <a:schemeClr val="dk1"/>
              </a:solidFill>
            </a:endParaRPr>
          </a:p>
        </p:txBody>
      </p:sp>
      <p:sp>
        <p:nvSpPr>
          <p:cNvPr id="1203" name="Google Shape;1203;p138"/>
          <p:cNvSpPr txBox="1"/>
          <p:nvPr/>
        </p:nvSpPr>
        <p:spPr>
          <a:xfrm>
            <a:off x="6194132" y="35240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1</a:t>
            </a:r>
            <a:endParaRPr baseline="-25000">
              <a:solidFill>
                <a:schemeClr val="dk1"/>
              </a:solidFill>
            </a:endParaRPr>
          </a:p>
        </p:txBody>
      </p:sp>
      <p:sp>
        <p:nvSpPr>
          <p:cNvPr id="1204" name="Google Shape;1204;p138"/>
          <p:cNvSpPr txBox="1"/>
          <p:nvPr/>
        </p:nvSpPr>
        <p:spPr>
          <a:xfrm>
            <a:off x="7351228" y="3524051"/>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2</a:t>
            </a:r>
            <a:endParaRPr baseline="-25000">
              <a:solidFill>
                <a:schemeClr val="dk1"/>
              </a:solidFill>
            </a:endParaRPr>
          </a:p>
        </p:txBody>
      </p:sp>
      <p:sp>
        <p:nvSpPr>
          <p:cNvPr id="1205" name="Google Shape;1205;p138"/>
          <p:cNvSpPr txBox="1"/>
          <p:nvPr/>
        </p:nvSpPr>
        <p:spPr>
          <a:xfrm>
            <a:off x="8272602" y="3543152"/>
            <a:ext cx="531600" cy="37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J</a:t>
            </a:r>
            <a:r>
              <a:rPr baseline="-25000" lang="en">
                <a:solidFill>
                  <a:schemeClr val="dk1"/>
                </a:solidFill>
              </a:rPr>
              <a:t>3</a:t>
            </a:r>
            <a:endParaRPr baseline="-25000">
              <a:solidFill>
                <a:schemeClr val="dk1"/>
              </a:solidFill>
            </a:endParaRPr>
          </a:p>
        </p:txBody>
      </p:sp>
      <p:grpSp>
        <p:nvGrpSpPr>
          <p:cNvPr id="1206" name="Google Shape;1206;p138"/>
          <p:cNvGrpSpPr/>
          <p:nvPr/>
        </p:nvGrpSpPr>
        <p:grpSpPr>
          <a:xfrm>
            <a:off x="-58093" y="3343485"/>
            <a:ext cx="172200" cy="836700"/>
            <a:chOff x="371675" y="3653950"/>
            <a:chExt cx="172200" cy="836700"/>
          </a:xfrm>
        </p:grpSpPr>
        <p:sp>
          <p:nvSpPr>
            <p:cNvPr id="1207" name="Google Shape;1207;p138"/>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8" name="Google Shape;1208;p138"/>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209" name="Google Shape;1209;p138"/>
          <p:cNvGrpSpPr/>
          <p:nvPr/>
        </p:nvGrpSpPr>
        <p:grpSpPr>
          <a:xfrm rot="10800000">
            <a:off x="9039801" y="3294710"/>
            <a:ext cx="172200" cy="836700"/>
            <a:chOff x="371675" y="3653950"/>
            <a:chExt cx="172200" cy="836700"/>
          </a:xfrm>
        </p:grpSpPr>
        <p:sp>
          <p:nvSpPr>
            <p:cNvPr id="1210" name="Google Shape;1210;p138"/>
            <p:cNvSpPr/>
            <p:nvPr/>
          </p:nvSpPr>
          <p:spPr>
            <a:xfrm>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11" name="Google Shape;1211;p138"/>
            <p:cNvSpPr/>
            <p:nvPr/>
          </p:nvSpPr>
          <p:spPr>
            <a:xfrm flipH="1" rot="10800000">
              <a:off x="371675" y="3653950"/>
              <a:ext cx="172200" cy="836700"/>
            </a:xfrm>
            <a:prstGeom prst="arc">
              <a:avLst>
                <a:gd fmla="val 16200000" name="adj1"/>
                <a:gd fmla="val 0" name="adj2"/>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212" name="Google Shape;1212;p138"/>
          <p:cNvSpPr txBox="1"/>
          <p:nvPr/>
        </p:nvSpPr>
        <p:spPr>
          <a:xfrm>
            <a:off x="1720225" y="1277596"/>
            <a:ext cx="5631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t>Chromosome 14</a:t>
            </a:r>
            <a:endParaRPr b="1" sz="1900"/>
          </a:p>
          <a:p>
            <a:pPr indent="0" lvl="0" marL="0" rtl="0" algn="ctr">
              <a:spcBef>
                <a:spcPts val="0"/>
              </a:spcBef>
              <a:spcAft>
                <a:spcPts val="0"/>
              </a:spcAft>
              <a:buNone/>
            </a:pPr>
            <a:r>
              <a:rPr b="1" lang="en" sz="1900"/>
              <a:t> Immunoglobulin IG:  </a:t>
            </a:r>
            <a:r>
              <a:rPr i="1" lang="en" sz="1900"/>
              <a:t>Heavy Chain Locus</a:t>
            </a:r>
            <a:r>
              <a:rPr b="1" lang="en" sz="1900"/>
              <a:t> </a:t>
            </a:r>
            <a:endParaRPr b="1" sz="1900"/>
          </a:p>
        </p:txBody>
      </p:sp>
      <p:sp>
        <p:nvSpPr>
          <p:cNvPr id="1213" name="Google Shape;1213;p138"/>
          <p:cNvSpPr txBox="1"/>
          <p:nvPr>
            <p:ph type="title"/>
          </p:nvPr>
        </p:nvSpPr>
        <p:spPr>
          <a:xfrm>
            <a:off x="408300" y="577850"/>
            <a:ext cx="8350500" cy="769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Repeat the process now, working with your table to complete the build for two light and two heavy chains..</a:t>
            </a:r>
            <a:endParaRPr b="1"/>
          </a:p>
        </p:txBody>
      </p:sp>
      <p:sp>
        <p:nvSpPr>
          <p:cNvPr id="1214" name="Google Shape;1214;p138"/>
          <p:cNvSpPr txBox="1"/>
          <p:nvPr/>
        </p:nvSpPr>
        <p:spPr>
          <a:xfrm rot="-1330">
            <a:off x="3717009" y="2880719"/>
            <a:ext cx="542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Which gene segments will you delete?</a:t>
            </a:r>
            <a:endParaRPr/>
          </a:p>
        </p:txBody>
      </p:sp>
      <p:grpSp>
        <p:nvGrpSpPr>
          <p:cNvPr id="1215" name="Google Shape;1215;p138"/>
          <p:cNvGrpSpPr/>
          <p:nvPr/>
        </p:nvGrpSpPr>
        <p:grpSpPr>
          <a:xfrm rot="-2165029">
            <a:off x="1347847" y="2361517"/>
            <a:ext cx="2975262" cy="1014955"/>
            <a:chOff x="1804427" y="3402202"/>
            <a:chExt cx="2975101" cy="1014900"/>
          </a:xfrm>
        </p:grpSpPr>
        <p:pic>
          <p:nvPicPr>
            <p:cNvPr id="1216" name="Google Shape;1216;p138"/>
            <p:cNvPicPr preferRelativeResize="0"/>
            <p:nvPr/>
          </p:nvPicPr>
          <p:blipFill>
            <a:blip r:embed="rId3">
              <a:alphaModFix/>
            </a:blip>
            <a:stretch>
              <a:fillRect/>
            </a:stretch>
          </p:blipFill>
          <p:spPr>
            <a:xfrm>
              <a:off x="1804427" y="3402202"/>
              <a:ext cx="2975101" cy="1014900"/>
            </a:xfrm>
            <a:prstGeom prst="rect">
              <a:avLst/>
            </a:prstGeom>
            <a:noFill/>
            <a:ln>
              <a:noFill/>
            </a:ln>
          </p:spPr>
        </p:pic>
        <p:sp>
          <p:nvSpPr>
            <p:cNvPr id="1217" name="Google Shape;1217;p138"/>
            <p:cNvSpPr txBox="1"/>
            <p:nvPr/>
          </p:nvSpPr>
          <p:spPr>
            <a:xfrm rot="-1547964">
              <a:off x="3418902" y="3757803"/>
              <a:ext cx="763059" cy="461834"/>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Rag1</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