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6" r:id="rId5"/>
    <p:sldMasterId id="2147483727" r:id="rId6"/>
    <p:sldMasterId id="214748372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 id="411" r:id="rId164"/>
    <p:sldId id="412" r:id="rId165"/>
    <p:sldId id="413" r:id="rId166"/>
    <p:sldId id="414" r:id="rId167"/>
    <p:sldId id="415" r:id="rId168"/>
    <p:sldId id="416" r:id="rId169"/>
    <p:sldId id="417" r:id="rId170"/>
    <p:sldId id="418" r:id="rId171"/>
    <p:sldId id="419" r:id="rId172"/>
    <p:sldId id="420" r:id="rId173"/>
    <p:sldId id="421" r:id="rId174"/>
    <p:sldId id="422" r:id="rId175"/>
    <p:sldId id="423" r:id="rId176"/>
    <p:sldId id="424" r:id="rId177"/>
    <p:sldId id="425" r:id="rId178"/>
    <p:sldId id="426" r:id="rId179"/>
    <p:sldId id="427" r:id="rId180"/>
    <p:sldId id="428" r:id="rId181"/>
    <p:sldId id="429" r:id="rId182"/>
    <p:sldId id="430" r:id="rId183"/>
    <p:sldId id="431" r:id="rId184"/>
    <p:sldId id="432" r:id="rId185"/>
    <p:sldId id="433" r:id="rId186"/>
    <p:sldId id="434" r:id="rId187"/>
    <p:sldId id="435" r:id="rId188"/>
    <p:sldId id="436" r:id="rId189"/>
    <p:sldId id="437" r:id="rId190"/>
    <p:sldId id="438" r:id="rId191"/>
    <p:sldId id="439" r:id="rId192"/>
    <p:sldId id="440" r:id="rId193"/>
    <p:sldId id="441" r:id="rId194"/>
    <p:sldId id="442" r:id="rId195"/>
    <p:sldId id="443" r:id="rId196"/>
    <p:sldId id="444" r:id="rId197"/>
    <p:sldId id="445" r:id="rId198"/>
    <p:sldId id="446" r:id="rId199"/>
    <p:sldId id="447" r:id="rId200"/>
    <p:sldId id="448" r:id="rId201"/>
    <p:sldId id="449" r:id="rId202"/>
    <p:sldId id="450" r:id="rId203"/>
    <p:sldId id="451" r:id="rId204"/>
    <p:sldId id="452" r:id="rId205"/>
    <p:sldId id="453" r:id="rId206"/>
    <p:sldId id="454" r:id="rId207"/>
    <p:sldId id="455" r:id="rId208"/>
    <p:sldId id="456" r:id="rId209"/>
    <p:sldId id="457" r:id="rId210"/>
    <p:sldId id="458" r:id="rId211"/>
    <p:sldId id="459" r:id="rId212"/>
    <p:sldId id="460" r:id="rId213"/>
    <p:sldId id="461" r:id="rId214"/>
    <p:sldId id="462" r:id="rId215"/>
    <p:sldId id="463" r:id="rId216"/>
    <p:sldId id="464" r:id="rId217"/>
    <p:sldId id="465" r:id="rId218"/>
    <p:sldId id="466" r:id="rId219"/>
    <p:sldId id="467" r:id="rId220"/>
    <p:sldId id="468" r:id="rId221"/>
    <p:sldId id="469" r:id="rId222"/>
    <p:sldId id="470" r:id="rId223"/>
    <p:sldId id="471" r:id="rId224"/>
    <p:sldId id="472" r:id="rId225"/>
    <p:sldId id="473" r:id="rId226"/>
  </p:sldIdLst>
  <p:sldSz cy="5143500" cx="9144000"/>
  <p:notesSz cx="6858000" cy="9144000"/>
  <p:embeddedFontLst>
    <p:embeddedFont>
      <p:font typeface="Play"/>
      <p:regular r:id="rId227"/>
      <p:bold r:id="rId228"/>
    </p:embeddedFont>
    <p:embeddedFont>
      <p:font typeface="Roboto"/>
      <p:regular r:id="rId229"/>
      <p:bold r:id="rId230"/>
      <p:italic r:id="rId231"/>
      <p:boldItalic r:id="rId232"/>
    </p:embeddedFont>
    <p:embeddedFont>
      <p:font typeface="Montserrat"/>
      <p:regular r:id="rId233"/>
      <p:bold r:id="rId234"/>
      <p:italic r:id="rId235"/>
      <p:boldItalic r:id="rId236"/>
    </p:embeddedFont>
    <p:embeddedFont>
      <p:font typeface="Montserrat Medium"/>
      <p:regular r:id="rId237"/>
      <p:bold r:id="rId238"/>
      <p:italic r:id="rId239"/>
      <p:boldItalic r:id="rId240"/>
    </p:embeddedFont>
    <p:embeddedFont>
      <p:font typeface="Jost"/>
      <p:regular r:id="rId241"/>
      <p:bold r:id="rId242"/>
      <p:italic r:id="rId243"/>
      <p:boldItalic r:id="rId244"/>
    </p:embeddedFont>
    <p:embeddedFont>
      <p:font typeface="Montserrat Light"/>
      <p:regular r:id="rId245"/>
      <p:bold r:id="rId246"/>
      <p:italic r:id="rId247"/>
      <p:boldItalic r:id="rId248"/>
    </p:embeddedFont>
    <p:embeddedFont>
      <p:font typeface="Londrina Solid"/>
      <p:regular r:id="rId249"/>
    </p:embeddedFont>
    <p:embeddedFont>
      <p:font typeface="Helvetica Neue"/>
      <p:regular r:id="rId250"/>
      <p:bold r:id="rId251"/>
      <p:italic r:id="rId252"/>
      <p:boldItalic r:id="rId253"/>
    </p:embeddedFont>
    <p:embeddedFont>
      <p:font typeface="Noto Sans Symbols"/>
      <p:regular r:id="rId254"/>
      <p:bold r:id="rId255"/>
    </p:embeddedFont>
    <p:embeddedFont>
      <p:font typeface="Open Sans"/>
      <p:regular r:id="rId256"/>
      <p:bold r:id="rId257"/>
      <p:italic r:id="rId258"/>
      <p:boldItalic r:id="rId259"/>
    </p:embeddedFont>
    <p:embeddedFont>
      <p:font typeface="Battambang"/>
      <p:regular r:id="rId260"/>
      <p:bold r:id="rId2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3985AB2-DB40-4A75-AF50-81575BF9D848}">
  <a:tblStyle styleId="{B3985AB2-DB40-4A75-AF50-81575BF9D84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190" Type="http://schemas.openxmlformats.org/officeDocument/2006/relationships/slide" Target="slides/slide18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194" Type="http://schemas.openxmlformats.org/officeDocument/2006/relationships/slide" Target="slides/slide186.xml"/><Relationship Id="rId43" Type="http://schemas.openxmlformats.org/officeDocument/2006/relationships/slide" Target="slides/slide35.xml"/><Relationship Id="rId193" Type="http://schemas.openxmlformats.org/officeDocument/2006/relationships/slide" Target="slides/slide185.xml"/><Relationship Id="rId46" Type="http://schemas.openxmlformats.org/officeDocument/2006/relationships/slide" Target="slides/slide38.xml"/><Relationship Id="rId192" Type="http://schemas.openxmlformats.org/officeDocument/2006/relationships/slide" Target="slides/slide184.xml"/><Relationship Id="rId45" Type="http://schemas.openxmlformats.org/officeDocument/2006/relationships/slide" Target="slides/slide37.xml"/><Relationship Id="rId191" Type="http://schemas.openxmlformats.org/officeDocument/2006/relationships/slide" Target="slides/slide183.xml"/><Relationship Id="rId48" Type="http://schemas.openxmlformats.org/officeDocument/2006/relationships/slide" Target="slides/slide40.xml"/><Relationship Id="rId187" Type="http://schemas.openxmlformats.org/officeDocument/2006/relationships/slide" Target="slides/slide179.xml"/><Relationship Id="rId47" Type="http://schemas.openxmlformats.org/officeDocument/2006/relationships/slide" Target="slides/slide39.xml"/><Relationship Id="rId186" Type="http://schemas.openxmlformats.org/officeDocument/2006/relationships/slide" Target="slides/slide178.xml"/><Relationship Id="rId185" Type="http://schemas.openxmlformats.org/officeDocument/2006/relationships/slide" Target="slides/slide177.xml"/><Relationship Id="rId49" Type="http://schemas.openxmlformats.org/officeDocument/2006/relationships/slide" Target="slides/slide41.xml"/><Relationship Id="rId184" Type="http://schemas.openxmlformats.org/officeDocument/2006/relationships/slide" Target="slides/slide176.xml"/><Relationship Id="rId189" Type="http://schemas.openxmlformats.org/officeDocument/2006/relationships/slide" Target="slides/slide181.xml"/><Relationship Id="rId188" Type="http://schemas.openxmlformats.org/officeDocument/2006/relationships/slide" Target="slides/slide180.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183" Type="http://schemas.openxmlformats.org/officeDocument/2006/relationships/slide" Target="slides/slide175.xml"/><Relationship Id="rId32" Type="http://schemas.openxmlformats.org/officeDocument/2006/relationships/slide" Target="slides/slide24.xml"/><Relationship Id="rId182" Type="http://schemas.openxmlformats.org/officeDocument/2006/relationships/slide" Target="slides/slide174.xml"/><Relationship Id="rId35" Type="http://schemas.openxmlformats.org/officeDocument/2006/relationships/slide" Target="slides/slide27.xml"/><Relationship Id="rId181" Type="http://schemas.openxmlformats.org/officeDocument/2006/relationships/slide" Target="slides/slide173.xml"/><Relationship Id="rId34" Type="http://schemas.openxmlformats.org/officeDocument/2006/relationships/slide" Target="slides/slide26.xml"/><Relationship Id="rId180" Type="http://schemas.openxmlformats.org/officeDocument/2006/relationships/slide" Target="slides/slide172.xml"/><Relationship Id="rId37" Type="http://schemas.openxmlformats.org/officeDocument/2006/relationships/slide" Target="slides/slide29.xml"/><Relationship Id="rId176" Type="http://schemas.openxmlformats.org/officeDocument/2006/relationships/slide" Target="slides/slide168.xml"/><Relationship Id="rId36" Type="http://schemas.openxmlformats.org/officeDocument/2006/relationships/slide" Target="slides/slide28.xml"/><Relationship Id="rId175" Type="http://schemas.openxmlformats.org/officeDocument/2006/relationships/slide" Target="slides/slide167.xml"/><Relationship Id="rId39" Type="http://schemas.openxmlformats.org/officeDocument/2006/relationships/slide" Target="slides/slide31.xml"/><Relationship Id="rId174" Type="http://schemas.openxmlformats.org/officeDocument/2006/relationships/slide" Target="slides/slide166.xml"/><Relationship Id="rId38" Type="http://schemas.openxmlformats.org/officeDocument/2006/relationships/slide" Target="slides/slide30.xml"/><Relationship Id="rId173" Type="http://schemas.openxmlformats.org/officeDocument/2006/relationships/slide" Target="slides/slide165.xml"/><Relationship Id="rId179" Type="http://schemas.openxmlformats.org/officeDocument/2006/relationships/slide" Target="slides/slide171.xml"/><Relationship Id="rId178" Type="http://schemas.openxmlformats.org/officeDocument/2006/relationships/slide" Target="slides/slide170.xml"/><Relationship Id="rId177" Type="http://schemas.openxmlformats.org/officeDocument/2006/relationships/slide" Target="slides/slide169.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98" Type="http://schemas.openxmlformats.org/officeDocument/2006/relationships/slide" Target="slides/slide190.xml"/><Relationship Id="rId14" Type="http://schemas.openxmlformats.org/officeDocument/2006/relationships/slide" Target="slides/slide6.xml"/><Relationship Id="rId197" Type="http://schemas.openxmlformats.org/officeDocument/2006/relationships/slide" Target="slides/slide189.xml"/><Relationship Id="rId17" Type="http://schemas.openxmlformats.org/officeDocument/2006/relationships/slide" Target="slides/slide9.xml"/><Relationship Id="rId196" Type="http://schemas.openxmlformats.org/officeDocument/2006/relationships/slide" Target="slides/slide188.xml"/><Relationship Id="rId16" Type="http://schemas.openxmlformats.org/officeDocument/2006/relationships/slide" Target="slides/slide8.xml"/><Relationship Id="rId195" Type="http://schemas.openxmlformats.org/officeDocument/2006/relationships/slide" Target="slides/slide187.xml"/><Relationship Id="rId19" Type="http://schemas.openxmlformats.org/officeDocument/2006/relationships/slide" Target="slides/slide11.xml"/><Relationship Id="rId18" Type="http://schemas.openxmlformats.org/officeDocument/2006/relationships/slide" Target="slides/slide10.xml"/><Relationship Id="rId199" Type="http://schemas.openxmlformats.org/officeDocument/2006/relationships/slide" Target="slides/slide191.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150" Type="http://schemas.openxmlformats.org/officeDocument/2006/relationships/slide" Target="slides/slide142.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1.xml"/><Relationship Id="rId4" Type="http://schemas.openxmlformats.org/officeDocument/2006/relationships/tableStyles" Target="tableStyles.xml"/><Relationship Id="rId148" Type="http://schemas.openxmlformats.org/officeDocument/2006/relationships/slide" Target="slides/slide140.xml"/><Relationship Id="rId9" Type="http://schemas.openxmlformats.org/officeDocument/2006/relationships/slide" Target="slides/slide1.xml"/><Relationship Id="rId143" Type="http://schemas.openxmlformats.org/officeDocument/2006/relationships/slide" Target="slides/slide135.xml"/><Relationship Id="rId142" Type="http://schemas.openxmlformats.org/officeDocument/2006/relationships/slide" Target="slides/slide134.xml"/><Relationship Id="rId141" Type="http://schemas.openxmlformats.org/officeDocument/2006/relationships/slide" Target="slides/slide133.xml"/><Relationship Id="rId140" Type="http://schemas.openxmlformats.org/officeDocument/2006/relationships/slide" Target="slides/slide132.xml"/><Relationship Id="rId261" Type="http://schemas.openxmlformats.org/officeDocument/2006/relationships/font" Target="fonts/Battambang-bold.fntdata"/><Relationship Id="rId5" Type="http://schemas.openxmlformats.org/officeDocument/2006/relationships/slideMaster" Target="slideMasters/slideMaster1.xml"/><Relationship Id="rId147" Type="http://schemas.openxmlformats.org/officeDocument/2006/relationships/slide" Target="slides/slide139.xml"/><Relationship Id="rId6" Type="http://schemas.openxmlformats.org/officeDocument/2006/relationships/slideMaster" Target="slideMasters/slideMaster2.xml"/><Relationship Id="rId146" Type="http://schemas.openxmlformats.org/officeDocument/2006/relationships/slide" Target="slides/slide138.xml"/><Relationship Id="rId7" Type="http://schemas.openxmlformats.org/officeDocument/2006/relationships/slideMaster" Target="slideMasters/slideMaster3.xml"/><Relationship Id="rId145" Type="http://schemas.openxmlformats.org/officeDocument/2006/relationships/slide" Target="slides/slide137.xml"/><Relationship Id="rId8" Type="http://schemas.openxmlformats.org/officeDocument/2006/relationships/notesMaster" Target="notesMasters/notesMaster1.xml"/><Relationship Id="rId144" Type="http://schemas.openxmlformats.org/officeDocument/2006/relationships/slide" Target="slides/slide136.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260" Type="http://schemas.openxmlformats.org/officeDocument/2006/relationships/font" Target="fonts/Battambang-regular.fntdata"/><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139" Type="http://schemas.openxmlformats.org/officeDocument/2006/relationships/slide" Target="slides/slide131.xml"/><Relationship Id="rId138" Type="http://schemas.openxmlformats.org/officeDocument/2006/relationships/slide" Target="slides/slide130.xml"/><Relationship Id="rId259" Type="http://schemas.openxmlformats.org/officeDocument/2006/relationships/font" Target="fonts/OpenSans-boldItalic.fntdata"/><Relationship Id="rId137" Type="http://schemas.openxmlformats.org/officeDocument/2006/relationships/slide" Target="slides/slide129.xml"/><Relationship Id="rId258" Type="http://schemas.openxmlformats.org/officeDocument/2006/relationships/font" Target="fonts/OpenSans-italic.fntdata"/><Relationship Id="rId132" Type="http://schemas.openxmlformats.org/officeDocument/2006/relationships/slide" Target="slides/slide124.xml"/><Relationship Id="rId253" Type="http://schemas.openxmlformats.org/officeDocument/2006/relationships/font" Target="fonts/HelveticaNeue-boldItalic.fntdata"/><Relationship Id="rId131" Type="http://schemas.openxmlformats.org/officeDocument/2006/relationships/slide" Target="slides/slide123.xml"/><Relationship Id="rId252" Type="http://schemas.openxmlformats.org/officeDocument/2006/relationships/font" Target="fonts/HelveticaNeue-italic.fntdata"/><Relationship Id="rId130" Type="http://schemas.openxmlformats.org/officeDocument/2006/relationships/slide" Target="slides/slide122.xml"/><Relationship Id="rId251" Type="http://schemas.openxmlformats.org/officeDocument/2006/relationships/font" Target="fonts/HelveticaNeue-bold.fntdata"/><Relationship Id="rId250" Type="http://schemas.openxmlformats.org/officeDocument/2006/relationships/font" Target="fonts/HelveticaNeue-regular.fntdata"/><Relationship Id="rId136" Type="http://schemas.openxmlformats.org/officeDocument/2006/relationships/slide" Target="slides/slide128.xml"/><Relationship Id="rId257" Type="http://schemas.openxmlformats.org/officeDocument/2006/relationships/font" Target="fonts/OpenSans-bold.fntdata"/><Relationship Id="rId135" Type="http://schemas.openxmlformats.org/officeDocument/2006/relationships/slide" Target="slides/slide127.xml"/><Relationship Id="rId256" Type="http://schemas.openxmlformats.org/officeDocument/2006/relationships/font" Target="fonts/OpenSans-regular.fntdata"/><Relationship Id="rId134" Type="http://schemas.openxmlformats.org/officeDocument/2006/relationships/slide" Target="slides/slide126.xml"/><Relationship Id="rId255" Type="http://schemas.openxmlformats.org/officeDocument/2006/relationships/font" Target="fonts/NotoSansSymbols-bold.fntdata"/><Relationship Id="rId133" Type="http://schemas.openxmlformats.org/officeDocument/2006/relationships/slide" Target="slides/slide125.xml"/><Relationship Id="rId254" Type="http://schemas.openxmlformats.org/officeDocument/2006/relationships/font" Target="fonts/NotoSansSymbols-regular.fntdata"/><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172" Type="http://schemas.openxmlformats.org/officeDocument/2006/relationships/slide" Target="slides/slide164.xml"/><Relationship Id="rId65" Type="http://schemas.openxmlformats.org/officeDocument/2006/relationships/slide" Target="slides/slide57.xml"/><Relationship Id="rId171" Type="http://schemas.openxmlformats.org/officeDocument/2006/relationships/slide" Target="slides/slide163.xml"/><Relationship Id="rId68" Type="http://schemas.openxmlformats.org/officeDocument/2006/relationships/slide" Target="slides/slide60.xml"/><Relationship Id="rId170" Type="http://schemas.openxmlformats.org/officeDocument/2006/relationships/slide" Target="slides/slide162.xml"/><Relationship Id="rId67" Type="http://schemas.openxmlformats.org/officeDocument/2006/relationships/slide" Target="slides/slide59.xml"/><Relationship Id="rId60" Type="http://schemas.openxmlformats.org/officeDocument/2006/relationships/slide" Target="slides/slide52.xml"/><Relationship Id="rId165" Type="http://schemas.openxmlformats.org/officeDocument/2006/relationships/slide" Target="slides/slide157.xml"/><Relationship Id="rId69" Type="http://schemas.openxmlformats.org/officeDocument/2006/relationships/slide" Target="slides/slide61.xml"/><Relationship Id="rId164" Type="http://schemas.openxmlformats.org/officeDocument/2006/relationships/slide" Target="slides/slide156.xml"/><Relationship Id="rId163" Type="http://schemas.openxmlformats.org/officeDocument/2006/relationships/slide" Target="slides/slide155.xml"/><Relationship Id="rId162" Type="http://schemas.openxmlformats.org/officeDocument/2006/relationships/slide" Target="slides/slide154.xml"/><Relationship Id="rId169" Type="http://schemas.openxmlformats.org/officeDocument/2006/relationships/slide" Target="slides/slide161.xml"/><Relationship Id="rId168" Type="http://schemas.openxmlformats.org/officeDocument/2006/relationships/slide" Target="slides/slide160.xml"/><Relationship Id="rId167" Type="http://schemas.openxmlformats.org/officeDocument/2006/relationships/slide" Target="slides/slide159.xml"/><Relationship Id="rId166" Type="http://schemas.openxmlformats.org/officeDocument/2006/relationships/slide" Target="slides/slide158.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161" Type="http://schemas.openxmlformats.org/officeDocument/2006/relationships/slide" Target="slides/slide153.xml"/><Relationship Id="rId54" Type="http://schemas.openxmlformats.org/officeDocument/2006/relationships/slide" Target="slides/slide46.xml"/><Relationship Id="rId160" Type="http://schemas.openxmlformats.org/officeDocument/2006/relationships/slide" Target="slides/slide152.xml"/><Relationship Id="rId57" Type="http://schemas.openxmlformats.org/officeDocument/2006/relationships/slide" Target="slides/slide49.xml"/><Relationship Id="rId56" Type="http://schemas.openxmlformats.org/officeDocument/2006/relationships/slide" Target="slides/slide48.xml"/><Relationship Id="rId159" Type="http://schemas.openxmlformats.org/officeDocument/2006/relationships/slide" Target="slides/slide151.xml"/><Relationship Id="rId59" Type="http://schemas.openxmlformats.org/officeDocument/2006/relationships/slide" Target="slides/slide51.xml"/><Relationship Id="rId154" Type="http://schemas.openxmlformats.org/officeDocument/2006/relationships/slide" Target="slides/slide146.xml"/><Relationship Id="rId58" Type="http://schemas.openxmlformats.org/officeDocument/2006/relationships/slide" Target="slides/slide50.xml"/><Relationship Id="rId153" Type="http://schemas.openxmlformats.org/officeDocument/2006/relationships/slide" Target="slides/slide145.xml"/><Relationship Id="rId152" Type="http://schemas.openxmlformats.org/officeDocument/2006/relationships/slide" Target="slides/slide144.xml"/><Relationship Id="rId151" Type="http://schemas.openxmlformats.org/officeDocument/2006/relationships/slide" Target="slides/slide143.xml"/><Relationship Id="rId158" Type="http://schemas.openxmlformats.org/officeDocument/2006/relationships/slide" Target="slides/slide150.xml"/><Relationship Id="rId157" Type="http://schemas.openxmlformats.org/officeDocument/2006/relationships/slide" Target="slides/slide149.xml"/><Relationship Id="rId156" Type="http://schemas.openxmlformats.org/officeDocument/2006/relationships/slide" Target="slides/slide148.xml"/><Relationship Id="rId155" Type="http://schemas.openxmlformats.org/officeDocument/2006/relationships/slide" Target="slides/slide147.xml"/><Relationship Id="rId107" Type="http://schemas.openxmlformats.org/officeDocument/2006/relationships/slide" Target="slides/slide99.xml"/><Relationship Id="rId228" Type="http://schemas.openxmlformats.org/officeDocument/2006/relationships/font" Target="fonts/Play-bold.fntdata"/><Relationship Id="rId106" Type="http://schemas.openxmlformats.org/officeDocument/2006/relationships/slide" Target="slides/slide98.xml"/><Relationship Id="rId227" Type="http://schemas.openxmlformats.org/officeDocument/2006/relationships/font" Target="fonts/Play-regular.fntdata"/><Relationship Id="rId105" Type="http://schemas.openxmlformats.org/officeDocument/2006/relationships/slide" Target="slides/slide97.xml"/><Relationship Id="rId226" Type="http://schemas.openxmlformats.org/officeDocument/2006/relationships/slide" Target="slides/slide218.xml"/><Relationship Id="rId104" Type="http://schemas.openxmlformats.org/officeDocument/2006/relationships/slide" Target="slides/slide96.xml"/><Relationship Id="rId225" Type="http://schemas.openxmlformats.org/officeDocument/2006/relationships/slide" Target="slides/slide217.xml"/><Relationship Id="rId109" Type="http://schemas.openxmlformats.org/officeDocument/2006/relationships/slide" Target="slides/slide101.xml"/><Relationship Id="rId108" Type="http://schemas.openxmlformats.org/officeDocument/2006/relationships/slide" Target="slides/slide100.xml"/><Relationship Id="rId229" Type="http://schemas.openxmlformats.org/officeDocument/2006/relationships/font" Target="fonts/Roboto-regular.fntdata"/><Relationship Id="rId220" Type="http://schemas.openxmlformats.org/officeDocument/2006/relationships/slide" Target="slides/slide212.xml"/><Relationship Id="rId103" Type="http://schemas.openxmlformats.org/officeDocument/2006/relationships/slide" Target="slides/slide95.xml"/><Relationship Id="rId224" Type="http://schemas.openxmlformats.org/officeDocument/2006/relationships/slide" Target="slides/slide216.xml"/><Relationship Id="rId102" Type="http://schemas.openxmlformats.org/officeDocument/2006/relationships/slide" Target="slides/slide94.xml"/><Relationship Id="rId223" Type="http://schemas.openxmlformats.org/officeDocument/2006/relationships/slide" Target="slides/slide215.xml"/><Relationship Id="rId101" Type="http://schemas.openxmlformats.org/officeDocument/2006/relationships/slide" Target="slides/slide93.xml"/><Relationship Id="rId222" Type="http://schemas.openxmlformats.org/officeDocument/2006/relationships/slide" Target="slides/slide214.xml"/><Relationship Id="rId100" Type="http://schemas.openxmlformats.org/officeDocument/2006/relationships/slide" Target="slides/slide92.xml"/><Relationship Id="rId221" Type="http://schemas.openxmlformats.org/officeDocument/2006/relationships/slide" Target="slides/slide213.xml"/><Relationship Id="rId217" Type="http://schemas.openxmlformats.org/officeDocument/2006/relationships/slide" Target="slides/slide209.xml"/><Relationship Id="rId216" Type="http://schemas.openxmlformats.org/officeDocument/2006/relationships/slide" Target="slides/slide208.xml"/><Relationship Id="rId215" Type="http://schemas.openxmlformats.org/officeDocument/2006/relationships/slide" Target="slides/slide207.xml"/><Relationship Id="rId214" Type="http://schemas.openxmlformats.org/officeDocument/2006/relationships/slide" Target="slides/slide206.xml"/><Relationship Id="rId219" Type="http://schemas.openxmlformats.org/officeDocument/2006/relationships/slide" Target="slides/slide211.xml"/><Relationship Id="rId218" Type="http://schemas.openxmlformats.org/officeDocument/2006/relationships/slide" Target="slides/slide210.xml"/><Relationship Id="rId213" Type="http://schemas.openxmlformats.org/officeDocument/2006/relationships/slide" Target="slides/slide205.xml"/><Relationship Id="rId212" Type="http://schemas.openxmlformats.org/officeDocument/2006/relationships/slide" Target="slides/slide204.xml"/><Relationship Id="rId211" Type="http://schemas.openxmlformats.org/officeDocument/2006/relationships/slide" Target="slides/slide203.xml"/><Relationship Id="rId210" Type="http://schemas.openxmlformats.org/officeDocument/2006/relationships/slide" Target="slides/slide202.xml"/><Relationship Id="rId129" Type="http://schemas.openxmlformats.org/officeDocument/2006/relationships/slide" Target="slides/slide121.xml"/><Relationship Id="rId128" Type="http://schemas.openxmlformats.org/officeDocument/2006/relationships/slide" Target="slides/slide120.xml"/><Relationship Id="rId249" Type="http://schemas.openxmlformats.org/officeDocument/2006/relationships/font" Target="fonts/LondrinaSolid-regular.fntdata"/><Relationship Id="rId127" Type="http://schemas.openxmlformats.org/officeDocument/2006/relationships/slide" Target="slides/slide119.xml"/><Relationship Id="rId248" Type="http://schemas.openxmlformats.org/officeDocument/2006/relationships/font" Target="fonts/MontserratLight-boldItalic.fntdata"/><Relationship Id="rId126" Type="http://schemas.openxmlformats.org/officeDocument/2006/relationships/slide" Target="slides/slide118.xml"/><Relationship Id="rId247" Type="http://schemas.openxmlformats.org/officeDocument/2006/relationships/font" Target="fonts/MontserratLight-italic.fntdata"/><Relationship Id="rId121" Type="http://schemas.openxmlformats.org/officeDocument/2006/relationships/slide" Target="slides/slide113.xml"/><Relationship Id="rId242" Type="http://schemas.openxmlformats.org/officeDocument/2006/relationships/font" Target="fonts/Jost-bold.fntdata"/><Relationship Id="rId120" Type="http://schemas.openxmlformats.org/officeDocument/2006/relationships/slide" Target="slides/slide112.xml"/><Relationship Id="rId241" Type="http://schemas.openxmlformats.org/officeDocument/2006/relationships/font" Target="fonts/Jost-regular.fntdata"/><Relationship Id="rId240" Type="http://schemas.openxmlformats.org/officeDocument/2006/relationships/font" Target="fonts/MontserratMedium-boldItalic.fntdata"/><Relationship Id="rId125" Type="http://schemas.openxmlformats.org/officeDocument/2006/relationships/slide" Target="slides/slide117.xml"/><Relationship Id="rId246" Type="http://schemas.openxmlformats.org/officeDocument/2006/relationships/font" Target="fonts/MontserratLight-bold.fntdata"/><Relationship Id="rId124" Type="http://schemas.openxmlformats.org/officeDocument/2006/relationships/slide" Target="slides/slide116.xml"/><Relationship Id="rId245" Type="http://schemas.openxmlformats.org/officeDocument/2006/relationships/font" Target="fonts/MontserratLight-regular.fntdata"/><Relationship Id="rId123" Type="http://schemas.openxmlformats.org/officeDocument/2006/relationships/slide" Target="slides/slide115.xml"/><Relationship Id="rId244" Type="http://schemas.openxmlformats.org/officeDocument/2006/relationships/font" Target="fonts/Jost-boldItalic.fntdata"/><Relationship Id="rId122" Type="http://schemas.openxmlformats.org/officeDocument/2006/relationships/slide" Target="slides/slide114.xml"/><Relationship Id="rId243" Type="http://schemas.openxmlformats.org/officeDocument/2006/relationships/font" Target="fonts/Jost-italic.fntdata"/><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99" Type="http://schemas.openxmlformats.org/officeDocument/2006/relationships/slide" Target="slides/slide91.xml"/><Relationship Id="rId98" Type="http://schemas.openxmlformats.org/officeDocument/2006/relationships/slide" Target="slides/slide90.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18" Type="http://schemas.openxmlformats.org/officeDocument/2006/relationships/slide" Target="slides/slide110.xml"/><Relationship Id="rId239" Type="http://schemas.openxmlformats.org/officeDocument/2006/relationships/font" Target="fonts/MontserratMedium-italic.fntdata"/><Relationship Id="rId117" Type="http://schemas.openxmlformats.org/officeDocument/2006/relationships/slide" Target="slides/slide109.xml"/><Relationship Id="rId238" Type="http://schemas.openxmlformats.org/officeDocument/2006/relationships/font" Target="fonts/MontserratMedium-bold.fntdata"/><Relationship Id="rId116" Type="http://schemas.openxmlformats.org/officeDocument/2006/relationships/slide" Target="slides/slide108.xml"/><Relationship Id="rId237" Type="http://schemas.openxmlformats.org/officeDocument/2006/relationships/font" Target="fonts/MontserratMedium-regular.fntdata"/><Relationship Id="rId115" Type="http://schemas.openxmlformats.org/officeDocument/2006/relationships/slide" Target="slides/slide107.xml"/><Relationship Id="rId236" Type="http://schemas.openxmlformats.org/officeDocument/2006/relationships/font" Target="fonts/Montserrat-boldItalic.fntdata"/><Relationship Id="rId119" Type="http://schemas.openxmlformats.org/officeDocument/2006/relationships/slide" Target="slides/slide111.xml"/><Relationship Id="rId110" Type="http://schemas.openxmlformats.org/officeDocument/2006/relationships/slide" Target="slides/slide102.xml"/><Relationship Id="rId231" Type="http://schemas.openxmlformats.org/officeDocument/2006/relationships/font" Target="fonts/Roboto-italic.fntdata"/><Relationship Id="rId230" Type="http://schemas.openxmlformats.org/officeDocument/2006/relationships/font" Target="fonts/Roboto-bold.fntdata"/><Relationship Id="rId114" Type="http://schemas.openxmlformats.org/officeDocument/2006/relationships/slide" Target="slides/slide106.xml"/><Relationship Id="rId235" Type="http://schemas.openxmlformats.org/officeDocument/2006/relationships/font" Target="fonts/Montserrat-italic.fntdata"/><Relationship Id="rId113" Type="http://schemas.openxmlformats.org/officeDocument/2006/relationships/slide" Target="slides/slide105.xml"/><Relationship Id="rId234" Type="http://schemas.openxmlformats.org/officeDocument/2006/relationships/font" Target="fonts/Montserrat-bold.fntdata"/><Relationship Id="rId112" Type="http://schemas.openxmlformats.org/officeDocument/2006/relationships/slide" Target="slides/slide104.xml"/><Relationship Id="rId233" Type="http://schemas.openxmlformats.org/officeDocument/2006/relationships/font" Target="fonts/Montserrat-regular.fntdata"/><Relationship Id="rId111" Type="http://schemas.openxmlformats.org/officeDocument/2006/relationships/slide" Target="slides/slide103.xml"/><Relationship Id="rId232" Type="http://schemas.openxmlformats.org/officeDocument/2006/relationships/font" Target="fonts/Roboto-boldItalic.fntdata"/><Relationship Id="rId206" Type="http://schemas.openxmlformats.org/officeDocument/2006/relationships/slide" Target="slides/slide198.xml"/><Relationship Id="rId205" Type="http://schemas.openxmlformats.org/officeDocument/2006/relationships/slide" Target="slides/slide197.xml"/><Relationship Id="rId204" Type="http://schemas.openxmlformats.org/officeDocument/2006/relationships/slide" Target="slides/slide196.xml"/><Relationship Id="rId203" Type="http://schemas.openxmlformats.org/officeDocument/2006/relationships/slide" Target="slides/slide195.xml"/><Relationship Id="rId209" Type="http://schemas.openxmlformats.org/officeDocument/2006/relationships/slide" Target="slides/slide201.xml"/><Relationship Id="rId208" Type="http://schemas.openxmlformats.org/officeDocument/2006/relationships/slide" Target="slides/slide200.xml"/><Relationship Id="rId207" Type="http://schemas.openxmlformats.org/officeDocument/2006/relationships/slide" Target="slides/slide199.xml"/><Relationship Id="rId202" Type="http://schemas.openxmlformats.org/officeDocument/2006/relationships/slide" Target="slides/slide194.xml"/><Relationship Id="rId201" Type="http://schemas.openxmlformats.org/officeDocument/2006/relationships/slide" Target="slides/slide193.xml"/><Relationship Id="rId200" Type="http://schemas.openxmlformats.org/officeDocument/2006/relationships/slide" Target="slides/slide19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uny.manifoldapp.org/read/general-microbiology/section/bf02dd76-6506-4ef7-af0d-e2fe7eccc058"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8:00 	Heather Welcome</a:t>
            </a:r>
            <a:endParaRPr/>
          </a:p>
          <a:p>
            <a:pPr indent="0" lvl="0" marL="0" rtl="0" algn="l">
              <a:lnSpc>
                <a:spcPct val="100000"/>
              </a:lnSpc>
              <a:spcBef>
                <a:spcPts val="0"/>
              </a:spcBef>
              <a:spcAft>
                <a:spcPts val="0"/>
              </a:spcAft>
              <a:buSzPts val="1400"/>
              <a:buNone/>
            </a:pPr>
            <a:r>
              <a:rPr lang="en"/>
              <a:t>		Best weeks of the year</a:t>
            </a:r>
            <a:endParaRPr/>
          </a:p>
          <a:p>
            <a:pPr indent="0" lvl="0" marL="0" rtl="0" algn="l">
              <a:lnSpc>
                <a:spcPct val="100000"/>
              </a:lnSpc>
              <a:spcBef>
                <a:spcPts val="0"/>
              </a:spcBef>
              <a:spcAft>
                <a:spcPts val="0"/>
              </a:spcAft>
              <a:buSzPts val="1400"/>
              <a:buNone/>
            </a:pPr>
            <a:r>
              <a:rPr lang="en"/>
              <a:t>		WE2 Model</a:t>
            </a:r>
            <a:endParaRPr/>
          </a:p>
          <a:p>
            <a:pPr indent="0" lvl="0" marL="0" rtl="0" algn="l">
              <a:lnSpc>
                <a:spcPct val="100000"/>
              </a:lnSpc>
              <a:spcBef>
                <a:spcPts val="0"/>
              </a:spcBef>
              <a:spcAft>
                <a:spcPts val="0"/>
              </a:spcAft>
              <a:buSzPts val="1400"/>
              <a:buNone/>
            </a:pPr>
            <a:r>
              <a:rPr lang="en"/>
              <a:t>8:05 	Tim Welcome</a:t>
            </a:r>
            <a:endParaRPr/>
          </a:p>
          <a:p>
            <a:pPr indent="0" lvl="0" marL="0" rtl="0" algn="l">
              <a:lnSpc>
                <a:spcPct val="100000"/>
              </a:lnSpc>
              <a:spcBef>
                <a:spcPts val="0"/>
              </a:spcBef>
              <a:spcAft>
                <a:spcPts val="0"/>
              </a:spcAft>
              <a:buSzPts val="1400"/>
              <a:buNone/>
            </a:pPr>
            <a:r>
              <a:rPr lang="en"/>
              <a:t>8:10	Tina Welcome</a:t>
            </a:r>
            <a:endParaRPr/>
          </a:p>
          <a:p>
            <a:pPr indent="0" lvl="0" marL="0" rtl="0" algn="l">
              <a:lnSpc>
                <a:spcPct val="100000"/>
              </a:lnSpc>
              <a:spcBef>
                <a:spcPts val="0"/>
              </a:spcBef>
              <a:spcAft>
                <a:spcPts val="0"/>
              </a:spcAft>
              <a:buSzPts val="1400"/>
              <a:buNone/>
            </a:pPr>
            <a:r>
              <a:rPr lang="en"/>
              <a:t>8:15 	Introductions - Heather</a:t>
            </a:r>
            <a:endParaRPr/>
          </a:p>
          <a:p>
            <a:pPr indent="0" lvl="0" marL="0" rtl="0" algn="l">
              <a:lnSpc>
                <a:spcPct val="100000"/>
              </a:lnSpc>
              <a:spcBef>
                <a:spcPts val="0"/>
              </a:spcBef>
              <a:spcAft>
                <a:spcPts val="0"/>
              </a:spcAft>
              <a:buSzPts val="1400"/>
              <a:buNone/>
            </a:pPr>
            <a:r>
              <a:rPr lang="en"/>
              <a:t>	Instructor Bios via email - Tim, Keri, Heather &amp; Mark</a:t>
            </a:r>
            <a:endParaRPr/>
          </a:p>
          <a:p>
            <a:pPr indent="0" lvl="0" marL="0" rtl="0" algn="l">
              <a:lnSpc>
                <a:spcPct val="100000"/>
              </a:lnSpc>
              <a:spcBef>
                <a:spcPts val="0"/>
              </a:spcBef>
              <a:spcAft>
                <a:spcPts val="0"/>
              </a:spcAft>
              <a:buSzPts val="1400"/>
              <a:buNone/>
            </a:pPr>
            <a:r>
              <a:rPr lang="en"/>
              <a:t>	Evaluators</a:t>
            </a:r>
            <a:endParaRPr/>
          </a:p>
          <a:p>
            <a:pPr indent="0" lvl="0" marL="0" rtl="0" algn="l">
              <a:lnSpc>
                <a:spcPct val="100000"/>
              </a:lnSpc>
              <a:spcBef>
                <a:spcPts val="0"/>
              </a:spcBef>
              <a:spcAft>
                <a:spcPts val="0"/>
              </a:spcAft>
              <a:buSzPts val="1400"/>
              <a:buNone/>
            </a:pPr>
            <a:r>
              <a:rPr lang="en"/>
              <a:t>	Facilitators</a:t>
            </a:r>
            <a:endParaRPr/>
          </a:p>
          <a:p>
            <a:pPr indent="0" lvl="0" marL="0" rtl="0" algn="l">
              <a:lnSpc>
                <a:spcPct val="100000"/>
              </a:lnSpc>
              <a:spcBef>
                <a:spcPts val="0"/>
              </a:spcBef>
              <a:spcAft>
                <a:spcPts val="0"/>
              </a:spcAft>
              <a:buSzPts val="1400"/>
              <a:buNone/>
            </a:pPr>
            <a:r>
              <a:rPr lang="en"/>
              <a:t>	Participants - Josh</a:t>
            </a:r>
            <a:endParaRPr/>
          </a:p>
          <a:p>
            <a:pPr indent="0" lvl="0" marL="0" rtl="0" algn="l">
              <a:lnSpc>
                <a:spcPct val="100000"/>
              </a:lnSpc>
              <a:spcBef>
                <a:spcPts val="0"/>
              </a:spcBef>
              <a:spcAft>
                <a:spcPts val="0"/>
              </a:spcAft>
              <a:buSzPts val="1400"/>
              <a:buNone/>
            </a:pPr>
            <a:r>
              <a:rPr lang="en"/>
              <a:t>8:45 Course Logistics - Heather</a:t>
            </a:r>
            <a:endParaRPr/>
          </a:p>
          <a:p>
            <a:pPr indent="0" lvl="0" marL="0" rtl="0" algn="l">
              <a:lnSpc>
                <a:spcPct val="100000"/>
              </a:lnSpc>
              <a:spcBef>
                <a:spcPts val="0"/>
              </a:spcBef>
              <a:spcAft>
                <a:spcPts val="0"/>
              </a:spcAft>
              <a:buSzPts val="1400"/>
              <a:buNone/>
            </a:pPr>
            <a:r>
              <a:rPr lang="en"/>
              <a:t>	Schedule - breaks</a:t>
            </a:r>
            <a:endParaRPr/>
          </a:p>
          <a:p>
            <a:pPr indent="0" lvl="0" marL="0" rtl="0" algn="l">
              <a:lnSpc>
                <a:spcPct val="100000"/>
              </a:lnSpc>
              <a:spcBef>
                <a:spcPts val="0"/>
              </a:spcBef>
              <a:spcAft>
                <a:spcPts val="0"/>
              </a:spcAft>
              <a:buSzPts val="1400"/>
              <a:buNone/>
            </a:pPr>
            <a:r>
              <a:rPr lang="en"/>
              <a:t>	Website</a:t>
            </a:r>
            <a:endParaRPr/>
          </a:p>
          <a:p>
            <a:pPr indent="0" lvl="0" marL="0" rtl="0" algn="l">
              <a:lnSpc>
                <a:spcPct val="100000"/>
              </a:lnSpc>
              <a:spcBef>
                <a:spcPts val="0"/>
              </a:spcBef>
              <a:spcAft>
                <a:spcPts val="0"/>
              </a:spcAft>
              <a:buSzPts val="1400"/>
              <a:buNone/>
            </a:pPr>
            <a:r>
              <a:rPr lang="en"/>
              <a:t>	3DMD Staff</a:t>
            </a:r>
            <a:endParaRPr/>
          </a:p>
          <a:p>
            <a:pPr indent="0" lvl="0" marL="0" rtl="0" algn="l">
              <a:lnSpc>
                <a:spcPct val="100000"/>
              </a:lnSpc>
              <a:spcBef>
                <a:spcPts val="0"/>
              </a:spcBef>
              <a:spcAft>
                <a:spcPts val="0"/>
              </a:spcAft>
              <a:buSzPts val="1400"/>
              <a:buNone/>
            </a:pPr>
            <a:r>
              <a:rPr lang="en"/>
              <a:t>	Building</a:t>
            </a:r>
            <a:endParaRPr/>
          </a:p>
          <a:p>
            <a:pPr indent="0" lvl="0" marL="0" rtl="0" algn="l">
              <a:lnSpc>
                <a:spcPct val="100000"/>
              </a:lnSpc>
              <a:spcBef>
                <a:spcPts val="0"/>
              </a:spcBef>
              <a:spcAft>
                <a:spcPts val="0"/>
              </a:spcAft>
              <a:buSzPts val="1400"/>
              <a:buNone/>
            </a:pPr>
            <a:r>
              <a:rPr lang="en"/>
              <a:t>	Lunches</a:t>
            </a:r>
            <a:endParaRPr/>
          </a:p>
          <a:p>
            <a:pPr indent="0" lvl="0" marL="0" rtl="0" algn="l">
              <a:lnSpc>
                <a:spcPct val="100000"/>
              </a:lnSpc>
              <a:spcBef>
                <a:spcPts val="0"/>
              </a:spcBef>
              <a:spcAft>
                <a:spcPts val="0"/>
              </a:spcAft>
              <a:buSzPts val="1400"/>
              <a:buNone/>
            </a:pPr>
            <a:r>
              <a:rPr lang="en"/>
              <a:t>	Mug Exchange</a:t>
            </a:r>
            <a:endParaRPr/>
          </a:p>
          <a:p>
            <a:pPr indent="0" lvl="0" marL="0" rtl="0" algn="l">
              <a:lnSpc>
                <a:spcPct val="100000"/>
              </a:lnSpc>
              <a:spcBef>
                <a:spcPts val="0"/>
              </a:spcBef>
              <a:spcAft>
                <a:spcPts val="0"/>
              </a:spcAft>
              <a:buSzPts val="1400"/>
              <a:buNone/>
            </a:pPr>
            <a:r>
              <a:rPr lang="en"/>
              <a:t>8:55 Group Norms - Josh</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edfab413ca_0_4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 name="Google Shape;462;g3edfab413ca_0_4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Time:</a:t>
            </a:r>
            <a:r>
              <a:rPr b="0" i="0" lang="en" sz="1100" u="none" cap="none" strike="noStrike">
                <a:solidFill>
                  <a:srgbClr val="000000"/>
                </a:solidFill>
                <a:latin typeface="Arial"/>
                <a:ea typeface="Arial"/>
                <a:cs typeface="Arial"/>
                <a:sym typeface="Arial"/>
              </a:rPr>
              <a:t> 5–7 min.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Launch:</a:t>
            </a:r>
            <a:r>
              <a:rPr b="0" i="0" lang="en" sz="1100" u="none" cap="none" strike="noStrike">
                <a:solidFill>
                  <a:srgbClr val="000000"/>
                </a:solidFill>
                <a:latin typeface="Arial"/>
                <a:ea typeface="Arial"/>
                <a:cs typeface="Arial"/>
                <a:sym typeface="Arial"/>
              </a:rPr>
              <a:t> Ask participants to pursue one observation or wondering by testing, comparing, building, revising, or tracing with the model.</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Facilitate:</a:t>
            </a:r>
            <a:r>
              <a:rPr b="0" i="0" lang="en" sz="1100" u="none" cap="none" strike="noStrike">
                <a:solidFill>
                  <a:srgbClr val="000000"/>
                </a:solidFill>
                <a:latin typeface="Arial"/>
                <a:ea typeface="Arial"/>
                <a:cs typeface="Arial"/>
                <a:sym typeface="Arial"/>
              </a:rPr>
              <a:t> Introduce vocabulary or content only when it helps participants express or refine their thinking more precisely.</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Avoid:</a:t>
            </a:r>
            <a:r>
              <a:rPr b="0" i="0" lang="en" sz="1100" u="none" cap="none" strike="noStrike">
                <a:solidFill>
                  <a:srgbClr val="000000"/>
                </a:solidFill>
                <a:latin typeface="Arial"/>
                <a:ea typeface="Arial"/>
                <a:cs typeface="Arial"/>
                <a:sym typeface="Arial"/>
              </a:rPr>
              <a:t> Do not solve the sensemaking for them through explanation first.</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Quick check:</a:t>
            </a:r>
            <a:r>
              <a:rPr b="0" i="0" lang="en" sz="1100" u="none" cap="none" strike="noStrike">
                <a:solidFill>
                  <a:srgbClr val="000000"/>
                </a:solidFill>
                <a:latin typeface="Arial"/>
                <a:ea typeface="Arial"/>
                <a:cs typeface="Arial"/>
                <a:sym typeface="Arial"/>
              </a:rPr>
              <a:t> Look for participants using the model to investigate, not just describing it.</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7" name="Shape 1397"/>
        <p:cNvGrpSpPr/>
        <p:nvPr/>
      </p:nvGrpSpPr>
      <p:grpSpPr>
        <a:xfrm>
          <a:off x="0" y="0"/>
          <a:ext cx="0" cy="0"/>
          <a:chOff x="0" y="0"/>
          <a:chExt cx="0" cy="0"/>
        </a:xfrm>
      </p:grpSpPr>
      <p:sp>
        <p:nvSpPr>
          <p:cNvPr id="1398" name="Google Shape;1398;g3ec5bd57307_0_10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9" name="Google Shape;1399;g3ec5bd57307_0_10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g3ec5bd57307_0_10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0" name="Google Shape;1410;g3ec5bd57307_0_10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g3ec5bd57307_0_10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6" name="Google Shape;1416;g3ec5bd57307_0_10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g3ec5bd57307_0_10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6" name="Google Shape;1426;g3ec5bd57307_0_10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2" name="Shape 1432"/>
        <p:cNvGrpSpPr/>
        <p:nvPr/>
      </p:nvGrpSpPr>
      <p:grpSpPr>
        <a:xfrm>
          <a:off x="0" y="0"/>
          <a:ext cx="0" cy="0"/>
          <a:chOff x="0" y="0"/>
          <a:chExt cx="0" cy="0"/>
        </a:xfrm>
      </p:grpSpPr>
      <p:sp>
        <p:nvSpPr>
          <p:cNvPr id="1433" name="Google Shape;1433;g3ec5bd57307_0_10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4" name="Google Shape;1434;g3ec5bd57307_0_10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g3ec5bd57307_0_10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1" name="Google Shape;1441;g3ec5bd57307_0_10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0" name="Shape 1450"/>
        <p:cNvGrpSpPr/>
        <p:nvPr/>
      </p:nvGrpSpPr>
      <p:grpSpPr>
        <a:xfrm>
          <a:off x="0" y="0"/>
          <a:ext cx="0" cy="0"/>
          <a:chOff x="0" y="0"/>
          <a:chExt cx="0" cy="0"/>
        </a:xfrm>
      </p:grpSpPr>
      <p:sp>
        <p:nvSpPr>
          <p:cNvPr id="1451" name="Google Shape;1451;g3ec5bd57307_0_1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2" name="Google Shape;1452;g3ec5bd57307_0_1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g3ec5bd57307_0_10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6" name="Google Shape;1466;g3ec5bd57307_0_10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2" name="Shape 1482"/>
        <p:cNvGrpSpPr/>
        <p:nvPr/>
      </p:nvGrpSpPr>
      <p:grpSpPr>
        <a:xfrm>
          <a:off x="0" y="0"/>
          <a:ext cx="0" cy="0"/>
          <a:chOff x="0" y="0"/>
          <a:chExt cx="0" cy="0"/>
        </a:xfrm>
      </p:grpSpPr>
      <p:sp>
        <p:nvSpPr>
          <p:cNvPr id="1483" name="Google Shape;1483;g3ec5bd57307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4" name="Google Shape;1484;g3ec5bd57307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g3ec5bd57307_0_1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9" name="Google Shape;1489;g3ec5bd57307_0_1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edfab413ca_0_4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g3edfab413ca_0_4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Help instructors notice that Explore is where content understanding becomes more intentional, but still stays grounded in modeling.</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Draw attention to the shift from broad wondering to testing or extending ideas.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Invite examples of scaffolds that supported sensemaking without taking over the thinking.</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3" name="Shape 1503"/>
        <p:cNvGrpSpPr/>
        <p:nvPr/>
      </p:nvGrpSpPr>
      <p:grpSpPr>
        <a:xfrm>
          <a:off x="0" y="0"/>
          <a:ext cx="0" cy="0"/>
          <a:chOff x="0" y="0"/>
          <a:chExt cx="0" cy="0"/>
        </a:xfrm>
      </p:grpSpPr>
      <p:sp>
        <p:nvSpPr>
          <p:cNvPr id="1504" name="Google Shape;1504;g3ec5bd57307_0_1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5" name="Google Shape;1505;g3ec5bd57307_0_1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2" name="Shape 1522"/>
        <p:cNvGrpSpPr/>
        <p:nvPr/>
      </p:nvGrpSpPr>
      <p:grpSpPr>
        <a:xfrm>
          <a:off x="0" y="0"/>
          <a:ext cx="0" cy="0"/>
          <a:chOff x="0" y="0"/>
          <a:chExt cx="0" cy="0"/>
        </a:xfrm>
      </p:grpSpPr>
      <p:sp>
        <p:nvSpPr>
          <p:cNvPr id="1523" name="Google Shape;1523;g3ec5bd57307_0_1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4" name="Google Shape;1524;g3ec5bd57307_0_1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g3ec5bd57307_0_1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0" name="Google Shape;1530;g3ec5bd57307_0_1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g3ec5bd57307_0_1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7" name="Google Shape;1537;g3ec5bd57307_0_1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4" name="Shape 1544"/>
        <p:cNvGrpSpPr/>
        <p:nvPr/>
      </p:nvGrpSpPr>
      <p:grpSpPr>
        <a:xfrm>
          <a:off x="0" y="0"/>
          <a:ext cx="0" cy="0"/>
          <a:chOff x="0" y="0"/>
          <a:chExt cx="0" cy="0"/>
        </a:xfrm>
      </p:grpSpPr>
      <p:sp>
        <p:nvSpPr>
          <p:cNvPr id="1545" name="Google Shape;1545;g3ec5bd57307_0_1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6" name="Google Shape;1546;g3ec5bd57307_0_1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4" name="Shape 1554"/>
        <p:cNvGrpSpPr/>
        <p:nvPr/>
      </p:nvGrpSpPr>
      <p:grpSpPr>
        <a:xfrm>
          <a:off x="0" y="0"/>
          <a:ext cx="0" cy="0"/>
          <a:chOff x="0" y="0"/>
          <a:chExt cx="0" cy="0"/>
        </a:xfrm>
      </p:grpSpPr>
      <p:sp>
        <p:nvSpPr>
          <p:cNvPr id="1555" name="Google Shape;1555;g3ec5bd57307_0_1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6" name="Google Shape;1556;g3ec5bd57307_0_1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g3ec5bd57307_0_1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2" name="Google Shape;1562;g3ec5bd57307_0_1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7" name="Shape 1567"/>
        <p:cNvGrpSpPr/>
        <p:nvPr/>
      </p:nvGrpSpPr>
      <p:grpSpPr>
        <a:xfrm>
          <a:off x="0" y="0"/>
          <a:ext cx="0" cy="0"/>
          <a:chOff x="0" y="0"/>
          <a:chExt cx="0" cy="0"/>
        </a:xfrm>
      </p:grpSpPr>
      <p:sp>
        <p:nvSpPr>
          <p:cNvPr id="1568" name="Google Shape;1568;g3ec5bd57307_0_1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9" name="Google Shape;1569;g3ec5bd57307_0_1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7" name="Shape 1577"/>
        <p:cNvGrpSpPr/>
        <p:nvPr/>
      </p:nvGrpSpPr>
      <p:grpSpPr>
        <a:xfrm>
          <a:off x="0" y="0"/>
          <a:ext cx="0" cy="0"/>
          <a:chOff x="0" y="0"/>
          <a:chExt cx="0" cy="0"/>
        </a:xfrm>
      </p:grpSpPr>
      <p:sp>
        <p:nvSpPr>
          <p:cNvPr id="1578" name="Google Shape;1578;g3ec5bd57307_0_1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9" name="Google Shape;1579;g3ec5bd57307_0_1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g3ec5bd57307_0_1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8" name="Google Shape;1588;g3ec5bd57307_0_1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edfab413ca_0_4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g3edfab413ca_0_4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2–3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Emphasize that Explore is not “teacher explains while students watch.” It is learners making sense of ideas through guided interaction with the model.</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Note that Explore may include constructing added model parts or modifying the model to test thinking.</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g3ec5bd57307_0_1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3" name="Google Shape;1603;g3ec5bd57307_0_1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2" name="Shape 1622"/>
        <p:cNvGrpSpPr/>
        <p:nvPr/>
      </p:nvGrpSpPr>
      <p:grpSpPr>
        <a:xfrm>
          <a:off x="0" y="0"/>
          <a:ext cx="0" cy="0"/>
          <a:chOff x="0" y="0"/>
          <a:chExt cx="0" cy="0"/>
        </a:xfrm>
      </p:grpSpPr>
      <p:sp>
        <p:nvSpPr>
          <p:cNvPr id="1623" name="Google Shape;1623;g3ec5bd57307_0_1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4" name="Google Shape;1624;g3ec5bd57307_0_1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4" name="Shape 1634"/>
        <p:cNvGrpSpPr/>
        <p:nvPr/>
      </p:nvGrpSpPr>
      <p:grpSpPr>
        <a:xfrm>
          <a:off x="0" y="0"/>
          <a:ext cx="0" cy="0"/>
          <a:chOff x="0" y="0"/>
          <a:chExt cx="0" cy="0"/>
        </a:xfrm>
      </p:grpSpPr>
      <p:sp>
        <p:nvSpPr>
          <p:cNvPr id="1635" name="Google Shape;1635;g3ec5bd57307_0_1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6" name="Google Shape;1636;g3ec5bd57307_0_1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g3ec5bd57307_0_1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6" name="Google Shape;1646;g3ec5bd57307_0_1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g3ec5bd57307_0_1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g3ec5bd57307_0_12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3ec5bd57307_0_1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g3ec5bd57307_0_12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3ec5bd57307_0_1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5" name="Google Shape;1685;g3ec5bd57307_0_1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4" name="Shape 1694"/>
        <p:cNvGrpSpPr/>
        <p:nvPr/>
      </p:nvGrpSpPr>
      <p:grpSpPr>
        <a:xfrm>
          <a:off x="0" y="0"/>
          <a:ext cx="0" cy="0"/>
          <a:chOff x="0" y="0"/>
          <a:chExt cx="0" cy="0"/>
        </a:xfrm>
      </p:grpSpPr>
      <p:sp>
        <p:nvSpPr>
          <p:cNvPr id="1695" name="Google Shape;1695;g3ec5bd57307_0_1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6" name="Google Shape;1696;g3ec5bd57307_0_1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3" name="Shape 1703"/>
        <p:cNvGrpSpPr/>
        <p:nvPr/>
      </p:nvGrpSpPr>
      <p:grpSpPr>
        <a:xfrm>
          <a:off x="0" y="0"/>
          <a:ext cx="0" cy="0"/>
          <a:chOff x="0" y="0"/>
          <a:chExt cx="0" cy="0"/>
        </a:xfrm>
      </p:grpSpPr>
      <p:sp>
        <p:nvSpPr>
          <p:cNvPr id="1704" name="Google Shape;1704;g3ec5bd57307_0_1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5" name="Google Shape;1705;g3ec5bd57307_0_1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9" name="Shape 1709"/>
        <p:cNvGrpSpPr/>
        <p:nvPr/>
      </p:nvGrpSpPr>
      <p:grpSpPr>
        <a:xfrm>
          <a:off x="0" y="0"/>
          <a:ext cx="0" cy="0"/>
          <a:chOff x="0" y="0"/>
          <a:chExt cx="0" cy="0"/>
        </a:xfrm>
      </p:grpSpPr>
      <p:sp>
        <p:nvSpPr>
          <p:cNvPr id="1710" name="Google Shape;1710;g3ec5bd57307_0_1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1" name="Google Shape;1711;g3ec5bd57307_0_1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ec5bd5730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ec5bd5730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4" name="Shape 1714"/>
        <p:cNvGrpSpPr/>
        <p:nvPr/>
      </p:nvGrpSpPr>
      <p:grpSpPr>
        <a:xfrm>
          <a:off x="0" y="0"/>
          <a:ext cx="0" cy="0"/>
          <a:chOff x="0" y="0"/>
          <a:chExt cx="0" cy="0"/>
        </a:xfrm>
      </p:grpSpPr>
      <p:sp>
        <p:nvSpPr>
          <p:cNvPr id="1715" name="Google Shape;1715;g3ee255c82c7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6" name="Google Shape;1716;g3ee255c82c7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g3ec5bd57307_0_1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2" name="Google Shape;1722;g3ec5bd57307_0_1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g3ec5bd57307_0_13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g3ec5bd57307_0_13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g3ec29377136_0_1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2" name="Google Shape;1732;g3ec29377136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g3ec5bd57307_0_163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g3ec5bd57307_0_1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0" name="Shape 1740"/>
        <p:cNvGrpSpPr/>
        <p:nvPr/>
      </p:nvGrpSpPr>
      <p:grpSpPr>
        <a:xfrm>
          <a:off x="0" y="0"/>
          <a:ext cx="0" cy="0"/>
          <a:chOff x="0" y="0"/>
          <a:chExt cx="0" cy="0"/>
        </a:xfrm>
      </p:grpSpPr>
      <p:sp>
        <p:nvSpPr>
          <p:cNvPr id="1741" name="Google Shape;1741;g3ec5bd57307_0_164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g3ec5bd57307_0_16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7" name="Shape 1747"/>
        <p:cNvGrpSpPr/>
        <p:nvPr/>
      </p:nvGrpSpPr>
      <p:grpSpPr>
        <a:xfrm>
          <a:off x="0" y="0"/>
          <a:ext cx="0" cy="0"/>
          <a:chOff x="0" y="0"/>
          <a:chExt cx="0" cy="0"/>
        </a:xfrm>
      </p:grpSpPr>
      <p:sp>
        <p:nvSpPr>
          <p:cNvPr id="1748" name="Google Shape;1748;g3ec5bd57307_0_16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g3ec5bd57307_0_16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6" name="Shape 1756"/>
        <p:cNvGrpSpPr/>
        <p:nvPr/>
      </p:nvGrpSpPr>
      <p:grpSpPr>
        <a:xfrm>
          <a:off x="0" y="0"/>
          <a:ext cx="0" cy="0"/>
          <a:chOff x="0" y="0"/>
          <a:chExt cx="0" cy="0"/>
        </a:xfrm>
      </p:grpSpPr>
      <p:sp>
        <p:nvSpPr>
          <p:cNvPr id="1757" name="Google Shape;1757;g3ee255c82c7_6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g3ee255c82c7_6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g3ec5bd57307_0_16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8" name="Google Shape;1768;g3ec5bd57307_0_16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9" name="Google Shape;1769;g3ec5bd57307_0_16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3ec5bd57307_0_16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6" name="Google Shape;1776;g3ec5bd57307_0_16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7" name="Google Shape;1777;g3ec5bd57307_0_16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ee2b79eaba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ee2b79eaba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1" name="Shape 1781"/>
        <p:cNvGrpSpPr/>
        <p:nvPr/>
      </p:nvGrpSpPr>
      <p:grpSpPr>
        <a:xfrm>
          <a:off x="0" y="0"/>
          <a:ext cx="0" cy="0"/>
          <a:chOff x="0" y="0"/>
          <a:chExt cx="0" cy="0"/>
        </a:xfrm>
      </p:grpSpPr>
      <p:sp>
        <p:nvSpPr>
          <p:cNvPr id="1782" name="Google Shape;1782;g3ec5bd57307_0_16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3" name="Google Shape;1783;g3ec5bd57307_0_16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4" name="Google Shape;1784;g3ec5bd57307_0_16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8" name="Shape 1788"/>
        <p:cNvGrpSpPr/>
        <p:nvPr/>
      </p:nvGrpSpPr>
      <p:grpSpPr>
        <a:xfrm>
          <a:off x="0" y="0"/>
          <a:ext cx="0" cy="0"/>
          <a:chOff x="0" y="0"/>
          <a:chExt cx="0" cy="0"/>
        </a:xfrm>
      </p:grpSpPr>
      <p:sp>
        <p:nvSpPr>
          <p:cNvPr id="1789" name="Google Shape;1789;g3ec5bd57307_0_16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g3ec5bd57307_0_1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g3ec5bd57307_0_1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6" name="Google Shape;1796;g3ec5bd57307_0_16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7" name="Google Shape;1797;g3ec5bd57307_0_16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1" name="Shape 1801"/>
        <p:cNvGrpSpPr/>
        <p:nvPr/>
      </p:nvGrpSpPr>
      <p:grpSpPr>
        <a:xfrm>
          <a:off x="0" y="0"/>
          <a:ext cx="0" cy="0"/>
          <a:chOff x="0" y="0"/>
          <a:chExt cx="0" cy="0"/>
        </a:xfrm>
      </p:grpSpPr>
      <p:sp>
        <p:nvSpPr>
          <p:cNvPr id="1802" name="Google Shape;1802;g3ec5bd57307_0_16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3" name="Google Shape;1803;g3ec5bd57307_0_16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4" name="Google Shape;1804;g3ec5bd57307_0_16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8" name="Shape 1808"/>
        <p:cNvGrpSpPr/>
        <p:nvPr/>
      </p:nvGrpSpPr>
      <p:grpSpPr>
        <a:xfrm>
          <a:off x="0" y="0"/>
          <a:ext cx="0" cy="0"/>
          <a:chOff x="0" y="0"/>
          <a:chExt cx="0" cy="0"/>
        </a:xfrm>
      </p:grpSpPr>
      <p:sp>
        <p:nvSpPr>
          <p:cNvPr id="1809" name="Google Shape;1809;g3ec5bd57307_0_17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g3ec5bd57307_0_17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7" name="Shape 1817"/>
        <p:cNvGrpSpPr/>
        <p:nvPr/>
      </p:nvGrpSpPr>
      <p:grpSpPr>
        <a:xfrm>
          <a:off x="0" y="0"/>
          <a:ext cx="0" cy="0"/>
          <a:chOff x="0" y="0"/>
          <a:chExt cx="0" cy="0"/>
        </a:xfrm>
      </p:grpSpPr>
      <p:sp>
        <p:nvSpPr>
          <p:cNvPr id="1818" name="Google Shape;1818;g3ec5bd57307_0_170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g3ec5bd57307_0_17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3ec5bd57307_0_17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g3ec5bd57307_0_17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g3ec5bd57307_0_16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5" name="Google Shape;1835;g3ec5bd57307_0_16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7" name="Shape 1837"/>
        <p:cNvGrpSpPr/>
        <p:nvPr/>
      </p:nvGrpSpPr>
      <p:grpSpPr>
        <a:xfrm>
          <a:off x="0" y="0"/>
          <a:ext cx="0" cy="0"/>
          <a:chOff x="0" y="0"/>
          <a:chExt cx="0" cy="0"/>
        </a:xfrm>
      </p:grpSpPr>
      <p:sp>
        <p:nvSpPr>
          <p:cNvPr id="1838" name="Google Shape;1838;g3ec32055356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9" name="Google Shape;1839;g3ec32055356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5" name="Shape 1845"/>
        <p:cNvGrpSpPr/>
        <p:nvPr/>
      </p:nvGrpSpPr>
      <p:grpSpPr>
        <a:xfrm>
          <a:off x="0" y="0"/>
          <a:ext cx="0" cy="0"/>
          <a:chOff x="0" y="0"/>
          <a:chExt cx="0" cy="0"/>
        </a:xfrm>
      </p:grpSpPr>
      <p:sp>
        <p:nvSpPr>
          <p:cNvPr id="1846" name="Google Shape;1846;g3ec29377136_0_2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7" name="Google Shape;1847;g3ec29377136_0_2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ee2b79eaba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3ee2b79eaba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0" name="Shape 1850"/>
        <p:cNvGrpSpPr/>
        <p:nvPr/>
      </p:nvGrpSpPr>
      <p:grpSpPr>
        <a:xfrm>
          <a:off x="0" y="0"/>
          <a:ext cx="0" cy="0"/>
          <a:chOff x="0" y="0"/>
          <a:chExt cx="0" cy="0"/>
        </a:xfrm>
      </p:grpSpPr>
      <p:sp>
        <p:nvSpPr>
          <p:cNvPr id="1851" name="Google Shape;1851;g3ec5bd57307_0_18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2" name="Google Shape;1852;g3ec5bd57307_0_18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5" name="Shape 1855"/>
        <p:cNvGrpSpPr/>
        <p:nvPr/>
      </p:nvGrpSpPr>
      <p:grpSpPr>
        <a:xfrm>
          <a:off x="0" y="0"/>
          <a:ext cx="0" cy="0"/>
          <a:chOff x="0" y="0"/>
          <a:chExt cx="0" cy="0"/>
        </a:xfrm>
      </p:grpSpPr>
      <p:sp>
        <p:nvSpPr>
          <p:cNvPr id="1856" name="Google Shape;1856;g3ee263b12d0_0_6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7" name="Google Shape;1857;g3ee263b12d0_0_6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0" name="Shape 1860"/>
        <p:cNvGrpSpPr/>
        <p:nvPr/>
      </p:nvGrpSpPr>
      <p:grpSpPr>
        <a:xfrm>
          <a:off x="0" y="0"/>
          <a:ext cx="0" cy="0"/>
          <a:chOff x="0" y="0"/>
          <a:chExt cx="0" cy="0"/>
        </a:xfrm>
      </p:grpSpPr>
      <p:sp>
        <p:nvSpPr>
          <p:cNvPr id="1861" name="Google Shape;1861;g3ee263b12d0_0_6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2" name="Google Shape;1862;g3ee263b12d0_0_6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6" name="Shape 1866"/>
        <p:cNvGrpSpPr/>
        <p:nvPr/>
      </p:nvGrpSpPr>
      <p:grpSpPr>
        <a:xfrm>
          <a:off x="0" y="0"/>
          <a:ext cx="0" cy="0"/>
          <a:chOff x="0" y="0"/>
          <a:chExt cx="0" cy="0"/>
        </a:xfrm>
      </p:grpSpPr>
      <p:sp>
        <p:nvSpPr>
          <p:cNvPr id="1867" name="Google Shape;1867;g3ee263b12d0_0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8" name="Google Shape;1868;g3ee263b12d0_0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g3ee263b12d0_0_6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9" name="Google Shape;1889;g3ee263b12d0_0_6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2" name="Shape 1902"/>
        <p:cNvGrpSpPr/>
        <p:nvPr/>
      </p:nvGrpSpPr>
      <p:grpSpPr>
        <a:xfrm>
          <a:off x="0" y="0"/>
          <a:ext cx="0" cy="0"/>
          <a:chOff x="0" y="0"/>
          <a:chExt cx="0" cy="0"/>
        </a:xfrm>
      </p:grpSpPr>
      <p:sp>
        <p:nvSpPr>
          <p:cNvPr id="1903" name="Google Shape;1903;g3ee263b12d0_0_6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4" name="Google Shape;1904;g3ee263b12d0_0_6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0" name="Shape 1920"/>
        <p:cNvGrpSpPr/>
        <p:nvPr/>
      </p:nvGrpSpPr>
      <p:grpSpPr>
        <a:xfrm>
          <a:off x="0" y="0"/>
          <a:ext cx="0" cy="0"/>
          <a:chOff x="0" y="0"/>
          <a:chExt cx="0" cy="0"/>
        </a:xfrm>
      </p:grpSpPr>
      <p:sp>
        <p:nvSpPr>
          <p:cNvPr id="1921" name="Google Shape;1921;g3ee263b12d0_0_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2" name="Google Shape;1922;g3ee263b12d0_0_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9" name="Shape 1939"/>
        <p:cNvGrpSpPr/>
        <p:nvPr/>
      </p:nvGrpSpPr>
      <p:grpSpPr>
        <a:xfrm>
          <a:off x="0" y="0"/>
          <a:ext cx="0" cy="0"/>
          <a:chOff x="0" y="0"/>
          <a:chExt cx="0" cy="0"/>
        </a:xfrm>
      </p:grpSpPr>
      <p:sp>
        <p:nvSpPr>
          <p:cNvPr id="1940" name="Google Shape;1940;g3ee263b12d0_0_7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1" name="Google Shape;1941;g3ee263b12d0_0_7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4" name="Shape 1944"/>
        <p:cNvGrpSpPr/>
        <p:nvPr/>
      </p:nvGrpSpPr>
      <p:grpSpPr>
        <a:xfrm>
          <a:off x="0" y="0"/>
          <a:ext cx="0" cy="0"/>
          <a:chOff x="0" y="0"/>
          <a:chExt cx="0" cy="0"/>
        </a:xfrm>
      </p:grpSpPr>
      <p:sp>
        <p:nvSpPr>
          <p:cNvPr id="1945" name="Google Shape;1945;g3ee263b12d0_0_7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6" name="Google Shape;1946;g3ee263b12d0_0_7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4" name="Shape 1954"/>
        <p:cNvGrpSpPr/>
        <p:nvPr/>
      </p:nvGrpSpPr>
      <p:grpSpPr>
        <a:xfrm>
          <a:off x="0" y="0"/>
          <a:ext cx="0" cy="0"/>
          <a:chOff x="0" y="0"/>
          <a:chExt cx="0" cy="0"/>
        </a:xfrm>
      </p:grpSpPr>
      <p:sp>
        <p:nvSpPr>
          <p:cNvPr id="1955" name="Google Shape;1955;g3ee263b12d0_0_7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6" name="Google Shape;1956;g3ee263b12d0_0_7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ee2b79eaba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3ee2b79eaba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4" name="Shape 1964"/>
        <p:cNvGrpSpPr/>
        <p:nvPr/>
      </p:nvGrpSpPr>
      <p:grpSpPr>
        <a:xfrm>
          <a:off x="0" y="0"/>
          <a:ext cx="0" cy="0"/>
          <a:chOff x="0" y="0"/>
          <a:chExt cx="0" cy="0"/>
        </a:xfrm>
      </p:grpSpPr>
      <p:sp>
        <p:nvSpPr>
          <p:cNvPr id="1965" name="Google Shape;1965;g3ee263b12d0_0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6" name="Google Shape;1966;g3ee263b12d0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7" name="Shape 1977"/>
        <p:cNvGrpSpPr/>
        <p:nvPr/>
      </p:nvGrpSpPr>
      <p:grpSpPr>
        <a:xfrm>
          <a:off x="0" y="0"/>
          <a:ext cx="0" cy="0"/>
          <a:chOff x="0" y="0"/>
          <a:chExt cx="0" cy="0"/>
        </a:xfrm>
      </p:grpSpPr>
      <p:sp>
        <p:nvSpPr>
          <p:cNvPr id="1978" name="Google Shape;1978;g3ee263b12d0_0_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9" name="Google Shape;1979;g3ee263b12d0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5" name="Shape 1985"/>
        <p:cNvGrpSpPr/>
        <p:nvPr/>
      </p:nvGrpSpPr>
      <p:grpSpPr>
        <a:xfrm>
          <a:off x="0" y="0"/>
          <a:ext cx="0" cy="0"/>
          <a:chOff x="0" y="0"/>
          <a:chExt cx="0" cy="0"/>
        </a:xfrm>
      </p:grpSpPr>
      <p:sp>
        <p:nvSpPr>
          <p:cNvPr id="1986" name="Google Shape;1986;g3ee263b12d0_0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7" name="Google Shape;1987;g3ee263b12d0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1" name="Shape 1991"/>
        <p:cNvGrpSpPr/>
        <p:nvPr/>
      </p:nvGrpSpPr>
      <p:grpSpPr>
        <a:xfrm>
          <a:off x="0" y="0"/>
          <a:ext cx="0" cy="0"/>
          <a:chOff x="0" y="0"/>
          <a:chExt cx="0" cy="0"/>
        </a:xfrm>
      </p:grpSpPr>
      <p:sp>
        <p:nvSpPr>
          <p:cNvPr id="1992" name="Google Shape;1992;g3ee263b12d0_0_7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3" name="Google Shape;1993;g3ee263b12d0_0_7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9" name="Shape 1999"/>
        <p:cNvGrpSpPr/>
        <p:nvPr/>
      </p:nvGrpSpPr>
      <p:grpSpPr>
        <a:xfrm>
          <a:off x="0" y="0"/>
          <a:ext cx="0" cy="0"/>
          <a:chOff x="0" y="0"/>
          <a:chExt cx="0" cy="0"/>
        </a:xfrm>
      </p:grpSpPr>
      <p:sp>
        <p:nvSpPr>
          <p:cNvPr id="2000" name="Google Shape;2000;g3ee263b12d0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1" name="Google Shape;2001;g3ee263b12d0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8" name="Shape 2008"/>
        <p:cNvGrpSpPr/>
        <p:nvPr/>
      </p:nvGrpSpPr>
      <p:grpSpPr>
        <a:xfrm>
          <a:off x="0" y="0"/>
          <a:ext cx="0" cy="0"/>
          <a:chOff x="0" y="0"/>
          <a:chExt cx="0" cy="0"/>
        </a:xfrm>
      </p:grpSpPr>
      <p:sp>
        <p:nvSpPr>
          <p:cNvPr id="2009" name="Google Shape;2009;g3f239829fbe_1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0" name="Google Shape;2010;g3f239829fbe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g3ee263b12d0_0_7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5" name="Google Shape;2015;g3ee263b12d0_0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0" name="Shape 2020"/>
        <p:cNvGrpSpPr/>
        <p:nvPr/>
      </p:nvGrpSpPr>
      <p:grpSpPr>
        <a:xfrm>
          <a:off x="0" y="0"/>
          <a:ext cx="0" cy="0"/>
          <a:chOff x="0" y="0"/>
          <a:chExt cx="0" cy="0"/>
        </a:xfrm>
      </p:grpSpPr>
      <p:sp>
        <p:nvSpPr>
          <p:cNvPr id="2021" name="Google Shape;2021;g3ee263b12d0_0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2" name="Google Shape;2022;g3ee263b12d0_0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8" name="Shape 2028"/>
        <p:cNvGrpSpPr/>
        <p:nvPr/>
      </p:nvGrpSpPr>
      <p:grpSpPr>
        <a:xfrm>
          <a:off x="0" y="0"/>
          <a:ext cx="0" cy="0"/>
          <a:chOff x="0" y="0"/>
          <a:chExt cx="0" cy="0"/>
        </a:xfrm>
      </p:grpSpPr>
      <p:sp>
        <p:nvSpPr>
          <p:cNvPr id="2029" name="Google Shape;2029;g3ee263b12d0_0_7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0" name="Google Shape;2030;g3ee263b12d0_0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6" name="Shape 2036"/>
        <p:cNvGrpSpPr/>
        <p:nvPr/>
      </p:nvGrpSpPr>
      <p:grpSpPr>
        <a:xfrm>
          <a:off x="0" y="0"/>
          <a:ext cx="0" cy="0"/>
          <a:chOff x="0" y="0"/>
          <a:chExt cx="0" cy="0"/>
        </a:xfrm>
      </p:grpSpPr>
      <p:sp>
        <p:nvSpPr>
          <p:cNvPr id="2037" name="Google Shape;2037;g3ee263b12d0_0_7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8" name="Google Shape;2038;g3ee263b12d0_0_7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ee2b79eaba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ee2b79eaba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g3ee263b12d0_0_7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5" name="Google Shape;2045;g3ee263b12d0_0_7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3" name="Shape 2053"/>
        <p:cNvGrpSpPr/>
        <p:nvPr/>
      </p:nvGrpSpPr>
      <p:grpSpPr>
        <a:xfrm>
          <a:off x="0" y="0"/>
          <a:ext cx="0" cy="0"/>
          <a:chOff x="0" y="0"/>
          <a:chExt cx="0" cy="0"/>
        </a:xfrm>
      </p:grpSpPr>
      <p:sp>
        <p:nvSpPr>
          <p:cNvPr id="2054" name="Google Shape;2054;g3ee263b12d0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5" name="Google Shape;2055;g3ee263b12d0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1" name="Shape 2061"/>
        <p:cNvGrpSpPr/>
        <p:nvPr/>
      </p:nvGrpSpPr>
      <p:grpSpPr>
        <a:xfrm>
          <a:off x="0" y="0"/>
          <a:ext cx="0" cy="0"/>
          <a:chOff x="0" y="0"/>
          <a:chExt cx="0" cy="0"/>
        </a:xfrm>
      </p:grpSpPr>
      <p:sp>
        <p:nvSpPr>
          <p:cNvPr id="2062" name="Google Shape;2062;g3ee263b12d0_0_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3" name="Google Shape;2063;g3ee263b12d0_0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g3ee263b12d0_0_8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0" name="Google Shape;2070;g3ee263b12d0_0_8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8" name="Shape 2078"/>
        <p:cNvGrpSpPr/>
        <p:nvPr/>
      </p:nvGrpSpPr>
      <p:grpSpPr>
        <a:xfrm>
          <a:off x="0" y="0"/>
          <a:ext cx="0" cy="0"/>
          <a:chOff x="0" y="0"/>
          <a:chExt cx="0" cy="0"/>
        </a:xfrm>
      </p:grpSpPr>
      <p:sp>
        <p:nvSpPr>
          <p:cNvPr id="2079" name="Google Shape;2079;g3ee263b12d0_0_8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0" name="Google Shape;2080;g3ee263b12d0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7" name="Shape 2087"/>
        <p:cNvGrpSpPr/>
        <p:nvPr/>
      </p:nvGrpSpPr>
      <p:grpSpPr>
        <a:xfrm>
          <a:off x="0" y="0"/>
          <a:ext cx="0" cy="0"/>
          <a:chOff x="0" y="0"/>
          <a:chExt cx="0" cy="0"/>
        </a:xfrm>
      </p:grpSpPr>
      <p:sp>
        <p:nvSpPr>
          <p:cNvPr id="2088" name="Google Shape;2088;g3ee263b12d0_0_8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9" name="Google Shape;2089;g3ee263b12d0_0_8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7" name="Shape 2097"/>
        <p:cNvGrpSpPr/>
        <p:nvPr/>
      </p:nvGrpSpPr>
      <p:grpSpPr>
        <a:xfrm>
          <a:off x="0" y="0"/>
          <a:ext cx="0" cy="0"/>
          <a:chOff x="0" y="0"/>
          <a:chExt cx="0" cy="0"/>
        </a:xfrm>
      </p:grpSpPr>
      <p:sp>
        <p:nvSpPr>
          <p:cNvPr id="2098" name="Google Shape;2098;g3ee263b12d0_0_8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9" name="Google Shape;2099;g3ee263b12d0_0_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2" name="Shape 2102"/>
        <p:cNvGrpSpPr/>
        <p:nvPr/>
      </p:nvGrpSpPr>
      <p:grpSpPr>
        <a:xfrm>
          <a:off x="0" y="0"/>
          <a:ext cx="0" cy="0"/>
          <a:chOff x="0" y="0"/>
          <a:chExt cx="0" cy="0"/>
        </a:xfrm>
      </p:grpSpPr>
      <p:sp>
        <p:nvSpPr>
          <p:cNvPr id="2103" name="Google Shape;2103;g3f239829fbe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4" name="Google Shape;2104;g3f239829fbe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7" name="Shape 2107"/>
        <p:cNvGrpSpPr/>
        <p:nvPr/>
      </p:nvGrpSpPr>
      <p:grpSpPr>
        <a:xfrm>
          <a:off x="0" y="0"/>
          <a:ext cx="0" cy="0"/>
          <a:chOff x="0" y="0"/>
          <a:chExt cx="0" cy="0"/>
        </a:xfrm>
      </p:grpSpPr>
      <p:sp>
        <p:nvSpPr>
          <p:cNvPr id="2108" name="Google Shape;2108;g3ee263b12d0_0_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9" name="Google Shape;2109;g3ee263b12d0_0_8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6" name="Shape 2116"/>
        <p:cNvGrpSpPr/>
        <p:nvPr/>
      </p:nvGrpSpPr>
      <p:grpSpPr>
        <a:xfrm>
          <a:off x="0" y="0"/>
          <a:ext cx="0" cy="0"/>
          <a:chOff x="0" y="0"/>
          <a:chExt cx="0" cy="0"/>
        </a:xfrm>
      </p:grpSpPr>
      <p:sp>
        <p:nvSpPr>
          <p:cNvPr id="2117" name="Google Shape;2117;g3ee263b12d0_0_8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8" name="Google Shape;2118;g3ee263b12d0_0_8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ee2b79eaba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3ee2b79eaba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g3ee263b12d0_0_8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6" name="Google Shape;2126;g3ee263b12d0_0_8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2" name="Shape 2132"/>
        <p:cNvGrpSpPr/>
        <p:nvPr/>
      </p:nvGrpSpPr>
      <p:grpSpPr>
        <a:xfrm>
          <a:off x="0" y="0"/>
          <a:ext cx="0" cy="0"/>
          <a:chOff x="0" y="0"/>
          <a:chExt cx="0" cy="0"/>
        </a:xfrm>
      </p:grpSpPr>
      <p:sp>
        <p:nvSpPr>
          <p:cNvPr id="2133" name="Google Shape;2133;g3ee263b12d0_0_8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4" name="Google Shape;2134;g3ee263b12d0_0_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0" name="Shape 2140"/>
        <p:cNvGrpSpPr/>
        <p:nvPr/>
      </p:nvGrpSpPr>
      <p:grpSpPr>
        <a:xfrm>
          <a:off x="0" y="0"/>
          <a:ext cx="0" cy="0"/>
          <a:chOff x="0" y="0"/>
          <a:chExt cx="0" cy="0"/>
        </a:xfrm>
      </p:grpSpPr>
      <p:sp>
        <p:nvSpPr>
          <p:cNvPr id="2141" name="Google Shape;2141;g3ee263b12d0_0_8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2" name="Google Shape;2142;g3ee263b12d0_0_8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7" name="Shape 2147"/>
        <p:cNvGrpSpPr/>
        <p:nvPr/>
      </p:nvGrpSpPr>
      <p:grpSpPr>
        <a:xfrm>
          <a:off x="0" y="0"/>
          <a:ext cx="0" cy="0"/>
          <a:chOff x="0" y="0"/>
          <a:chExt cx="0" cy="0"/>
        </a:xfrm>
      </p:grpSpPr>
      <p:sp>
        <p:nvSpPr>
          <p:cNvPr id="2148" name="Google Shape;2148;g3ee263b12d0_0_8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9" name="Google Shape;2149;g3ee263b12d0_0_8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5" name="Shape 2155"/>
        <p:cNvGrpSpPr/>
        <p:nvPr/>
      </p:nvGrpSpPr>
      <p:grpSpPr>
        <a:xfrm>
          <a:off x="0" y="0"/>
          <a:ext cx="0" cy="0"/>
          <a:chOff x="0" y="0"/>
          <a:chExt cx="0" cy="0"/>
        </a:xfrm>
      </p:grpSpPr>
      <p:sp>
        <p:nvSpPr>
          <p:cNvPr id="2156" name="Google Shape;2156;g3f239829fbe_1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7" name="Google Shape;2157;g3f239829fbe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0" name="Shape 2160"/>
        <p:cNvGrpSpPr/>
        <p:nvPr/>
      </p:nvGrpSpPr>
      <p:grpSpPr>
        <a:xfrm>
          <a:off x="0" y="0"/>
          <a:ext cx="0" cy="0"/>
          <a:chOff x="0" y="0"/>
          <a:chExt cx="0" cy="0"/>
        </a:xfrm>
      </p:grpSpPr>
      <p:sp>
        <p:nvSpPr>
          <p:cNvPr id="2161" name="Google Shape;2161;g3ee263b12d0_0_8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2" name="Google Shape;2162;g3ee263b12d0_0_8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1" name="Shape 2171"/>
        <p:cNvGrpSpPr/>
        <p:nvPr/>
      </p:nvGrpSpPr>
      <p:grpSpPr>
        <a:xfrm>
          <a:off x="0" y="0"/>
          <a:ext cx="0" cy="0"/>
          <a:chOff x="0" y="0"/>
          <a:chExt cx="0" cy="0"/>
        </a:xfrm>
      </p:grpSpPr>
      <p:sp>
        <p:nvSpPr>
          <p:cNvPr id="2172" name="Google Shape;2172;g3ee263b12d0_0_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3" name="Google Shape;2173;g3ee263b12d0_0_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9" name="Shape 2179"/>
        <p:cNvGrpSpPr/>
        <p:nvPr/>
      </p:nvGrpSpPr>
      <p:grpSpPr>
        <a:xfrm>
          <a:off x="0" y="0"/>
          <a:ext cx="0" cy="0"/>
          <a:chOff x="0" y="0"/>
          <a:chExt cx="0" cy="0"/>
        </a:xfrm>
      </p:grpSpPr>
      <p:sp>
        <p:nvSpPr>
          <p:cNvPr id="2180" name="Google Shape;2180;g3ee263b12d0_0_9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1" name="Google Shape;2181;g3ee263b12d0_0_9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7" name="Shape 2187"/>
        <p:cNvGrpSpPr/>
        <p:nvPr/>
      </p:nvGrpSpPr>
      <p:grpSpPr>
        <a:xfrm>
          <a:off x="0" y="0"/>
          <a:ext cx="0" cy="0"/>
          <a:chOff x="0" y="0"/>
          <a:chExt cx="0" cy="0"/>
        </a:xfrm>
      </p:grpSpPr>
      <p:sp>
        <p:nvSpPr>
          <p:cNvPr id="2188" name="Google Shape;2188;g3ee263b12d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9" name="Google Shape;2189;g3ee263b12d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g3ee263b12d0_0_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g3ee263b12d0_0_9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3ee2b79eaba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3ee2b79eaba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https://portlandpress.com/biochemsoctrans/article/52/5/1981/235010/Mechanisms-conferring-bacterial-cell-wall</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6" name="Shape 2206"/>
        <p:cNvGrpSpPr/>
        <p:nvPr/>
      </p:nvGrpSpPr>
      <p:grpSpPr>
        <a:xfrm>
          <a:off x="0" y="0"/>
          <a:ext cx="0" cy="0"/>
          <a:chOff x="0" y="0"/>
          <a:chExt cx="0" cy="0"/>
        </a:xfrm>
      </p:grpSpPr>
      <p:sp>
        <p:nvSpPr>
          <p:cNvPr id="2207" name="Google Shape;2207;g3ee263b12d0_0_9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g3ee263b12d0_0_9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9" name="Shape 2219"/>
        <p:cNvGrpSpPr/>
        <p:nvPr/>
      </p:nvGrpSpPr>
      <p:grpSpPr>
        <a:xfrm>
          <a:off x="0" y="0"/>
          <a:ext cx="0" cy="0"/>
          <a:chOff x="0" y="0"/>
          <a:chExt cx="0" cy="0"/>
        </a:xfrm>
      </p:grpSpPr>
      <p:sp>
        <p:nvSpPr>
          <p:cNvPr id="2220" name="Google Shape;2220;g3ee263b12d0_0_9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1" name="Google Shape;2221;g3ee263b12d0_0_9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6" name="Shape 2226"/>
        <p:cNvGrpSpPr/>
        <p:nvPr/>
      </p:nvGrpSpPr>
      <p:grpSpPr>
        <a:xfrm>
          <a:off x="0" y="0"/>
          <a:ext cx="0" cy="0"/>
          <a:chOff x="0" y="0"/>
          <a:chExt cx="0" cy="0"/>
        </a:xfrm>
      </p:grpSpPr>
      <p:sp>
        <p:nvSpPr>
          <p:cNvPr id="2227" name="Google Shape;2227;g3ee263b12d0_0_9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8" name="Google Shape;2228;g3ee263b12d0_0_9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g3ee263b12d0_0_9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4" name="Google Shape;2234;g3ee263b12d0_0_9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9" name="Shape 2239"/>
        <p:cNvGrpSpPr/>
        <p:nvPr/>
      </p:nvGrpSpPr>
      <p:grpSpPr>
        <a:xfrm>
          <a:off x="0" y="0"/>
          <a:ext cx="0" cy="0"/>
          <a:chOff x="0" y="0"/>
          <a:chExt cx="0" cy="0"/>
        </a:xfrm>
      </p:grpSpPr>
      <p:sp>
        <p:nvSpPr>
          <p:cNvPr id="2240" name="Google Shape;2240;g3ee263b12d0_0_9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1" name="Google Shape;2241;g3ee263b12d0_0_9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2" name="Shape 2252"/>
        <p:cNvGrpSpPr/>
        <p:nvPr/>
      </p:nvGrpSpPr>
      <p:grpSpPr>
        <a:xfrm>
          <a:off x="0" y="0"/>
          <a:ext cx="0" cy="0"/>
          <a:chOff x="0" y="0"/>
          <a:chExt cx="0" cy="0"/>
        </a:xfrm>
      </p:grpSpPr>
      <p:sp>
        <p:nvSpPr>
          <p:cNvPr id="2253" name="Google Shape;2253;g3ee263b12d0_0_9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4" name="Google Shape;2254;g3ee263b12d0_0_9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8" name="Shape 2258"/>
        <p:cNvGrpSpPr/>
        <p:nvPr/>
      </p:nvGrpSpPr>
      <p:grpSpPr>
        <a:xfrm>
          <a:off x="0" y="0"/>
          <a:ext cx="0" cy="0"/>
          <a:chOff x="0" y="0"/>
          <a:chExt cx="0" cy="0"/>
        </a:xfrm>
      </p:grpSpPr>
      <p:sp>
        <p:nvSpPr>
          <p:cNvPr id="2259" name="Google Shape;2259;g3ee263b12d0_0_9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0" name="Google Shape;2260;g3ee263b12d0_0_9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5" name="Shape 2265"/>
        <p:cNvGrpSpPr/>
        <p:nvPr/>
      </p:nvGrpSpPr>
      <p:grpSpPr>
        <a:xfrm>
          <a:off x="0" y="0"/>
          <a:ext cx="0" cy="0"/>
          <a:chOff x="0" y="0"/>
          <a:chExt cx="0" cy="0"/>
        </a:xfrm>
      </p:grpSpPr>
      <p:sp>
        <p:nvSpPr>
          <p:cNvPr id="2266" name="Google Shape;2266;g3ee263b12d0_0_9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7" name="Google Shape;2267;g3ee263b12d0_0_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0" name="Shape 2270"/>
        <p:cNvGrpSpPr/>
        <p:nvPr/>
      </p:nvGrpSpPr>
      <p:grpSpPr>
        <a:xfrm>
          <a:off x="0" y="0"/>
          <a:ext cx="0" cy="0"/>
          <a:chOff x="0" y="0"/>
          <a:chExt cx="0" cy="0"/>
        </a:xfrm>
      </p:grpSpPr>
      <p:sp>
        <p:nvSpPr>
          <p:cNvPr id="2271" name="Google Shape;2271;g3ee263b12d0_0_9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2" name="Google Shape;2272;g3ee263b12d0_0_9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8" name="Shape 2278"/>
        <p:cNvGrpSpPr/>
        <p:nvPr/>
      </p:nvGrpSpPr>
      <p:grpSpPr>
        <a:xfrm>
          <a:off x="0" y="0"/>
          <a:ext cx="0" cy="0"/>
          <a:chOff x="0" y="0"/>
          <a:chExt cx="0" cy="0"/>
        </a:xfrm>
      </p:grpSpPr>
      <p:sp>
        <p:nvSpPr>
          <p:cNvPr id="2279" name="Google Shape;2279;g3ee263b12d0_0_9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0" name="Google Shape;2280;g3ee263b12d0_0_9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edfab413ca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edfab413ca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ee2b79eaba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ee2b79eaba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5" name="Shape 2285"/>
        <p:cNvGrpSpPr/>
        <p:nvPr/>
      </p:nvGrpSpPr>
      <p:grpSpPr>
        <a:xfrm>
          <a:off x="0" y="0"/>
          <a:ext cx="0" cy="0"/>
          <a:chOff x="0" y="0"/>
          <a:chExt cx="0" cy="0"/>
        </a:xfrm>
      </p:grpSpPr>
      <p:sp>
        <p:nvSpPr>
          <p:cNvPr id="2286" name="Google Shape;2286;g3ee263b12d0_0_10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7" name="Google Shape;2287;g3ee263b12d0_0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2" name="Shape 2292"/>
        <p:cNvGrpSpPr/>
        <p:nvPr/>
      </p:nvGrpSpPr>
      <p:grpSpPr>
        <a:xfrm>
          <a:off x="0" y="0"/>
          <a:ext cx="0" cy="0"/>
          <a:chOff x="0" y="0"/>
          <a:chExt cx="0" cy="0"/>
        </a:xfrm>
      </p:grpSpPr>
      <p:sp>
        <p:nvSpPr>
          <p:cNvPr id="2293" name="Google Shape;2293;g3ee263b12d0_0_10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4" name="Google Shape;2294;g3ee263b12d0_0_10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8" name="Shape 2298"/>
        <p:cNvGrpSpPr/>
        <p:nvPr/>
      </p:nvGrpSpPr>
      <p:grpSpPr>
        <a:xfrm>
          <a:off x="0" y="0"/>
          <a:ext cx="0" cy="0"/>
          <a:chOff x="0" y="0"/>
          <a:chExt cx="0" cy="0"/>
        </a:xfrm>
      </p:grpSpPr>
      <p:sp>
        <p:nvSpPr>
          <p:cNvPr id="2299" name="Google Shape;2299;g3ee263b12d0_0_1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0" name="Google Shape;2300;g3ee263b12d0_0_1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5" name="Shape 2305"/>
        <p:cNvGrpSpPr/>
        <p:nvPr/>
      </p:nvGrpSpPr>
      <p:grpSpPr>
        <a:xfrm>
          <a:off x="0" y="0"/>
          <a:ext cx="0" cy="0"/>
          <a:chOff x="0" y="0"/>
          <a:chExt cx="0" cy="0"/>
        </a:xfrm>
      </p:grpSpPr>
      <p:sp>
        <p:nvSpPr>
          <p:cNvPr id="2306" name="Google Shape;2306;g3ee263b12d0_0_10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7" name="Google Shape;2307;g3ee263b12d0_0_10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g3ee263b12d0_0_10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3" name="Google Shape;2313;g3ee263b12d0_0_10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8" name="Shape 2318"/>
        <p:cNvGrpSpPr/>
        <p:nvPr/>
      </p:nvGrpSpPr>
      <p:grpSpPr>
        <a:xfrm>
          <a:off x="0" y="0"/>
          <a:ext cx="0" cy="0"/>
          <a:chOff x="0" y="0"/>
          <a:chExt cx="0" cy="0"/>
        </a:xfrm>
      </p:grpSpPr>
      <p:sp>
        <p:nvSpPr>
          <p:cNvPr id="2319" name="Google Shape;2319;g3ee263b12d0_0_10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0" name="Google Shape;2320;g3ee263b12d0_0_10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3" name="Shape 2323"/>
        <p:cNvGrpSpPr/>
        <p:nvPr/>
      </p:nvGrpSpPr>
      <p:grpSpPr>
        <a:xfrm>
          <a:off x="0" y="0"/>
          <a:ext cx="0" cy="0"/>
          <a:chOff x="0" y="0"/>
          <a:chExt cx="0" cy="0"/>
        </a:xfrm>
      </p:grpSpPr>
      <p:sp>
        <p:nvSpPr>
          <p:cNvPr id="2324" name="Google Shape;2324;g3ee263b12d0_0_10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5" name="Google Shape;2325;g3ee263b12d0_0_10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8" name="Shape 2328"/>
        <p:cNvGrpSpPr/>
        <p:nvPr/>
      </p:nvGrpSpPr>
      <p:grpSpPr>
        <a:xfrm>
          <a:off x="0" y="0"/>
          <a:ext cx="0" cy="0"/>
          <a:chOff x="0" y="0"/>
          <a:chExt cx="0" cy="0"/>
        </a:xfrm>
      </p:grpSpPr>
      <p:sp>
        <p:nvSpPr>
          <p:cNvPr id="2329" name="Google Shape;2329;g3ee263b12d0_0_10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0" name="Google Shape;2330;g3ee263b12d0_0_10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4" name="Shape 2334"/>
        <p:cNvGrpSpPr/>
        <p:nvPr/>
      </p:nvGrpSpPr>
      <p:grpSpPr>
        <a:xfrm>
          <a:off x="0" y="0"/>
          <a:ext cx="0" cy="0"/>
          <a:chOff x="0" y="0"/>
          <a:chExt cx="0" cy="0"/>
        </a:xfrm>
      </p:grpSpPr>
      <p:sp>
        <p:nvSpPr>
          <p:cNvPr id="2335" name="Google Shape;2335;g3ec5bd57307_0_2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6" name="Google Shape;2336;g3ec5bd57307_0_2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2" name="Shape 2342"/>
        <p:cNvGrpSpPr/>
        <p:nvPr/>
      </p:nvGrpSpPr>
      <p:grpSpPr>
        <a:xfrm>
          <a:off x="0" y="0"/>
          <a:ext cx="0" cy="0"/>
          <a:chOff x="0" y="0"/>
          <a:chExt cx="0" cy="0"/>
        </a:xfrm>
      </p:grpSpPr>
      <p:sp>
        <p:nvSpPr>
          <p:cNvPr id="2343" name="Google Shape;2343;g3ec5bd57307_0_2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g3ec5bd57307_0_2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ec5bd57307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ec5bd57307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g3ec5bd57307_0_2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7" name="Google Shape;2357;g3ec5bd57307_0_2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4" name="Shape 2364"/>
        <p:cNvGrpSpPr/>
        <p:nvPr/>
      </p:nvGrpSpPr>
      <p:grpSpPr>
        <a:xfrm>
          <a:off x="0" y="0"/>
          <a:ext cx="0" cy="0"/>
          <a:chOff x="0" y="0"/>
          <a:chExt cx="0" cy="0"/>
        </a:xfrm>
      </p:grpSpPr>
      <p:sp>
        <p:nvSpPr>
          <p:cNvPr id="2365" name="Google Shape;2365;g3ee263b12d0_0_10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6" name="Google Shape;2366;g3ee263b12d0_0_1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2" name="Shape 2372"/>
        <p:cNvGrpSpPr/>
        <p:nvPr/>
      </p:nvGrpSpPr>
      <p:grpSpPr>
        <a:xfrm>
          <a:off x="0" y="0"/>
          <a:ext cx="0" cy="0"/>
          <a:chOff x="0" y="0"/>
          <a:chExt cx="0" cy="0"/>
        </a:xfrm>
      </p:grpSpPr>
      <p:sp>
        <p:nvSpPr>
          <p:cNvPr id="2373" name="Google Shape;2373;g3ec5bd57307_0_2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4" name="Google Shape;2374;g3ec5bd57307_0_2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6" name="Shape 2376"/>
        <p:cNvGrpSpPr/>
        <p:nvPr/>
      </p:nvGrpSpPr>
      <p:grpSpPr>
        <a:xfrm>
          <a:off x="0" y="0"/>
          <a:ext cx="0" cy="0"/>
          <a:chOff x="0" y="0"/>
          <a:chExt cx="0" cy="0"/>
        </a:xfrm>
      </p:grpSpPr>
      <p:sp>
        <p:nvSpPr>
          <p:cNvPr id="2377" name="Google Shape;2377;g3ec32055356_5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8" name="Google Shape;2378;g3ec32055356_5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0" name="Shape 2380"/>
        <p:cNvGrpSpPr/>
        <p:nvPr/>
      </p:nvGrpSpPr>
      <p:grpSpPr>
        <a:xfrm>
          <a:off x="0" y="0"/>
          <a:ext cx="0" cy="0"/>
          <a:chOff x="0" y="0"/>
          <a:chExt cx="0" cy="0"/>
        </a:xfrm>
      </p:grpSpPr>
      <p:sp>
        <p:nvSpPr>
          <p:cNvPr id="2381" name="Google Shape;2381;g3ec32055356_5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2" name="Google Shape;2382;g3ec32055356_5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3" name="Shape 2393"/>
        <p:cNvGrpSpPr/>
        <p:nvPr/>
      </p:nvGrpSpPr>
      <p:grpSpPr>
        <a:xfrm>
          <a:off x="0" y="0"/>
          <a:ext cx="0" cy="0"/>
          <a:chOff x="0" y="0"/>
          <a:chExt cx="0" cy="0"/>
        </a:xfrm>
      </p:grpSpPr>
      <p:sp>
        <p:nvSpPr>
          <p:cNvPr id="2394" name="Google Shape;2394;g3ec32055356_5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5" name="Google Shape;2395;g3ec32055356_5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7" name="Shape 2397"/>
        <p:cNvGrpSpPr/>
        <p:nvPr/>
      </p:nvGrpSpPr>
      <p:grpSpPr>
        <a:xfrm>
          <a:off x="0" y="0"/>
          <a:ext cx="0" cy="0"/>
          <a:chOff x="0" y="0"/>
          <a:chExt cx="0" cy="0"/>
        </a:xfrm>
      </p:grpSpPr>
      <p:sp>
        <p:nvSpPr>
          <p:cNvPr id="2398" name="Google Shape;2398;g3edfab413ca_0_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9" name="Google Shape;2399;g3edfab413ca_0_5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4" name="Shape 2404"/>
        <p:cNvGrpSpPr/>
        <p:nvPr/>
      </p:nvGrpSpPr>
      <p:grpSpPr>
        <a:xfrm>
          <a:off x="0" y="0"/>
          <a:ext cx="0" cy="0"/>
          <a:chOff x="0" y="0"/>
          <a:chExt cx="0" cy="0"/>
        </a:xfrm>
      </p:grpSpPr>
      <p:sp>
        <p:nvSpPr>
          <p:cNvPr id="2405" name="Google Shape;2405;g3edef7933a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6" name="Google Shape;2406;g3edef7933a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3" name="Shape 2413"/>
        <p:cNvGrpSpPr/>
        <p:nvPr/>
      </p:nvGrpSpPr>
      <p:grpSpPr>
        <a:xfrm>
          <a:off x="0" y="0"/>
          <a:ext cx="0" cy="0"/>
          <a:chOff x="0" y="0"/>
          <a:chExt cx="0" cy="0"/>
        </a:xfrm>
      </p:grpSpPr>
      <p:sp>
        <p:nvSpPr>
          <p:cNvPr id="2414" name="Google Shape;2414;g3ec32055356_5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5" name="Google Shape;2415;g3ec32055356_5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ec5bd5730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3ec5bd5730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https://cuny.manifoldapp.org/read/general-microbiology/section/bf02dd76-6506-4ef7-af0d-e2fe7eccc058</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ec5bd57307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3ec5bd5730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ec5bd57307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3ec5bd57307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ec5bd57307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3ec5bd57307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ec5bd57307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3ec5bd57307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ec5bd5730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ec5bd5730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ec5bd57307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3ec5bd5730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3ec5bd57307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6" name="Google Shape;696;g3ec5bd57307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edfab413ca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edfab413ca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ec5bd57307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3ec5bd57307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3ec5bd57307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3ec5bd57307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ec5bd57307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3ec5bd57307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3ec5bd57307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3ec5bd57307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ec5bd57307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ec5bd57307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3ec5bd57307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3ec5bd57307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ee2b79eaba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ee2b79eaba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ec5bd57307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ec5bd57307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3ec5bd57307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3ec5bd57307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ec5bd57307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3ec5bd57307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edfab413c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edfab413c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g3ec5bd57307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1" name="Google Shape;821;g3ec5bd57307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3ec5bd57307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8" name="Google Shape;848;g3ec5bd57307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3ec5bd57307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1" name="Google Shape;871;g3ec5bd57307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3ec5bd57307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1" name="Google Shape;881;g3ec5bd57307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g3ec5bd57307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6" name="Google Shape;886;g3ec5bd57307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g3ec5bd57307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7" name="Google Shape;897;g3ec5bd57307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3ec5bd57307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3ec5bd57307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ec5bd57307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3ec5bd57307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3ec5bd57307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3ec5bd57307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g3ec5bd57307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4" name="Google Shape;944;g3ec5bd57307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edfab413c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edfab413c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3ec5bd57307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9" name="Google Shape;949;g3ec5bd57307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3ec5bd57307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1" name="Google Shape;961;g3ec5bd57307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g3ec5bd57307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9" name="Google Shape;969;g3ec5bd57307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g3ec5bd57307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1" name="Google Shape;981;g3ec5bd57307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3ec5bd57307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3ec5bd57307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3ec5bd57307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3ec5bd57307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3ec5bd57307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3ec5bd57307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3ec5bd57307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3ec5bd57307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3ec5bd57307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0" name="Google Shape;1030;g3ec5bd57307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g3ec5bd57307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7" name="Google Shape;1037;g3ec5bd57307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ec5bd573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ec5bd573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3ee2b79eaba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2" name="Google Shape;1052;g3ee2b79eaba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3ee2b79eaba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6" name="Google Shape;1066;g3ee2b79eaba_0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g3ec5bd57307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6" name="Google Shape;1076;g3ec5bd57307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3ec5bd57307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3ec5bd57307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3ec5bd57307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1" name="Google Shape;1091;g3ec5bd57307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g3ec5bd57307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2" name="Google Shape;1102;g3ec5bd57307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g3ec29377136_0_10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9" name="Google Shape;1109;g3ec29377136_0_10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g3ec29377136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3" name="Google Shape;1113;g3ec29377136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g3ec29377136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9" name="Google Shape;1119;g3ec29377136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g3ec5bd57307_0_70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g3ec5bd57307_0_7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ee5a7872c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ee5a7872c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8" name="Shape 1128"/>
        <p:cNvGrpSpPr/>
        <p:nvPr/>
      </p:nvGrpSpPr>
      <p:grpSpPr>
        <a:xfrm>
          <a:off x="0" y="0"/>
          <a:ext cx="0" cy="0"/>
          <a:chOff x="0" y="0"/>
          <a:chExt cx="0" cy="0"/>
        </a:xfrm>
      </p:grpSpPr>
      <p:sp>
        <p:nvSpPr>
          <p:cNvPr id="1129" name="Google Shape;1129;g3ec5bd57307_0_70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g3ec5bd57307_0_7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3ec5bd57307_0_7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g3ec5bd57307_0_7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ec5bd57307_0_7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g3ec5bd57307_0_7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g3ec5bd57307_0_7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g3ec5bd57307_0_7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g3ec5bd57307_0_7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g3ec5bd57307_0_7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g3ec5bd57307_0_7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g3ec5bd57307_0_7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g3ec5bd57307_0_7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g3ec5bd57307_0_7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g3ec5bd57307_0_77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g3ec5bd57307_0_7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g3ec5bd57307_0_78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g3ec5bd57307_0_7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3ec5bd57307_0_7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g3ec5bd57307_0_7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ec29377136_0_2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3ec29377136_0_2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3ec5bd57307_0_79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g3ec5bd57307_0_7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3ec5bd57307_0_8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g3ec5bd57307_0_8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g3ec5bd57307_0_8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g3ec5bd57307_0_8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g3ec5bd57307_0_8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g3ec5bd57307_0_8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g3ec5bd57307_0_8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g3ec5bd57307_0_8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g3ec5bd57307_0_8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9" name="Google Shape;1269;g3ec5bd57307_0_8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0" name="Google Shape;1270;g3ec5bd57307_0_8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g3ec5bd57307_0_8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g3ec5bd57307_0_8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g3ec5bd57307_0_8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g3ec5bd57307_0_8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g3ec5bd57307_0_8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g3ec5bd57307_0_8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g3ec5bd57307_0_8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g3ec5bd57307_0_8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e742184a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e742184a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g3ec5bd57307_0_87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g3ec5bd57307_0_8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g3ec5bd57307_0_8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6" name="Google Shape;1326;g3ec5bd57307_0_8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g3ec5bd57307_0_8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g3ec5bd57307_0_8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g3ec5bd57307_0_8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g3ec5bd57307_0_90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g3ec5bd57307_0_9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3eddcdce6ec_1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g3eddcdce6ec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7" name="Shape 1367"/>
        <p:cNvGrpSpPr/>
        <p:nvPr/>
      </p:nvGrpSpPr>
      <p:grpSpPr>
        <a:xfrm>
          <a:off x="0" y="0"/>
          <a:ext cx="0" cy="0"/>
          <a:chOff x="0" y="0"/>
          <a:chExt cx="0" cy="0"/>
        </a:xfrm>
      </p:grpSpPr>
      <p:sp>
        <p:nvSpPr>
          <p:cNvPr id="1368" name="Google Shape;1368;g3ec29377136_0_10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9" name="Google Shape;1369;g3ec29377136_0_10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g3ec29377136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3" name="Google Shape;1373;g3ec29377136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3f239829fbe_1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8" name="Google Shape;1378;g3f239829fbe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5" name="Shape 1385"/>
        <p:cNvGrpSpPr/>
        <p:nvPr/>
      </p:nvGrpSpPr>
      <p:grpSpPr>
        <a:xfrm>
          <a:off x="0" y="0"/>
          <a:ext cx="0" cy="0"/>
          <a:chOff x="0" y="0"/>
          <a:chExt cx="0" cy="0"/>
        </a:xfrm>
      </p:grpSpPr>
      <p:sp>
        <p:nvSpPr>
          <p:cNvPr id="1386" name="Google Shape;1386;g3ec29377136_0_1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7" name="Google Shape;1387;g3ec29377136_0_1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g3ec29377136_0_1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4" name="Google Shape;1394;g3ec29377136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 name="Shape 9"/>
        <p:cNvGrpSpPr/>
        <p:nvPr/>
      </p:nvGrpSpPr>
      <p:grpSpPr>
        <a:xfrm>
          <a:off x="0" y="0"/>
          <a:ext cx="0" cy="0"/>
          <a:chOff x="0" y="0"/>
          <a:chExt cx="0" cy="0"/>
        </a:xfrm>
      </p:grpSpPr>
      <p:pic>
        <p:nvPicPr>
          <p:cNvPr descr="A picture containing map&#10;&#10;Description automatically generated" id="10" name="Google Shape;10;p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50" name="Shape 50"/>
        <p:cNvGrpSpPr/>
        <p:nvPr/>
      </p:nvGrpSpPr>
      <p:grpSpPr>
        <a:xfrm>
          <a:off x="0" y="0"/>
          <a:ext cx="0" cy="0"/>
          <a:chOff x="0" y="0"/>
          <a:chExt cx="0" cy="0"/>
        </a:xfrm>
      </p:grpSpPr>
      <p:sp>
        <p:nvSpPr>
          <p:cNvPr id="51" name="Google Shape;51;p11"/>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2" name="Google Shape;52;p11"/>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53" name="Google Shape;53;p1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4" name="Google Shape;54;p1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5" name="Google Shape;55;p1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8" name="Google Shape;58;p12"/>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 name="Google Shape;59;p1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13"/>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3" name="Google Shape;63;p13"/>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4" name="Google Shape;64;p1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4"/>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8" name="Google Shape;68;p1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9" name="Google Shape;69;p1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5" name="Google Shape;75;p1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7"/>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0" name="Google Shape;80;p17"/>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8"/>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4" name="Google Shape;84;p18"/>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5"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 name="Google Shape;87;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 name="Google Shape;88;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9" name="Google Shape;89;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91" name="Shape 91"/>
        <p:cNvGrpSpPr/>
        <p:nvPr/>
      </p:nvGrpSpPr>
      <p:grpSpPr>
        <a:xfrm>
          <a:off x="0" y="0"/>
          <a:ext cx="0" cy="0"/>
          <a:chOff x="0" y="0"/>
          <a:chExt cx="0" cy="0"/>
        </a:xfrm>
      </p:grpSpPr>
      <p:sp>
        <p:nvSpPr>
          <p:cNvPr id="92" name="Google Shape;92;p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p20"/>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4" name="Google Shape;94;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 name="Google Shape;13;p3"/>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 name="Google Shape;14;p3"/>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7"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 name="Google Shape;99;p2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0" name="Google Shape;100;p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1" name="Google Shape;101;p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 name="Google Shape;102;p2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03" name="Shape 103"/>
        <p:cNvGrpSpPr/>
        <p:nvPr/>
      </p:nvGrpSpPr>
      <p:grpSpPr>
        <a:xfrm>
          <a:off x="0" y="0"/>
          <a:ext cx="0" cy="0"/>
          <a:chOff x="0" y="0"/>
          <a:chExt cx="0" cy="0"/>
        </a:xfrm>
      </p:grpSpPr>
      <p:sp>
        <p:nvSpPr>
          <p:cNvPr id="104" name="Google Shape;104;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05" name="Google Shape;105;p2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 name="Google Shape;107;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8" name="Google Shape;108;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notebook">
  <p:cSld name="TITLE_ONLY_7_4_3">
    <p:spTree>
      <p:nvGrpSpPr>
        <p:cNvPr id="109" name="Shape 109"/>
        <p:cNvGrpSpPr/>
        <p:nvPr/>
      </p:nvGrpSpPr>
      <p:grpSpPr>
        <a:xfrm>
          <a:off x="0" y="0"/>
          <a:ext cx="0" cy="0"/>
          <a:chOff x="0" y="0"/>
          <a:chExt cx="0" cy="0"/>
        </a:xfrm>
      </p:grpSpPr>
      <p:sp>
        <p:nvSpPr>
          <p:cNvPr id="110" name="Google Shape;110;p23"/>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1" name="Google Shape;111;p23"/>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2" name="Google Shape;112;p23"/>
          <p:cNvPicPr preferRelativeResize="0"/>
          <p:nvPr/>
        </p:nvPicPr>
        <p:blipFill>
          <a:blip r:embed="rId2">
            <a:alphaModFix/>
          </a:blip>
          <a:stretch>
            <a:fillRect/>
          </a:stretch>
        </p:blipFill>
        <p:spPr>
          <a:xfrm>
            <a:off x="0" y="4099425"/>
            <a:ext cx="1111476" cy="10831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13" name="Shape 113"/>
        <p:cNvGrpSpPr/>
        <p:nvPr/>
      </p:nvGrpSpPr>
      <p:grpSpPr>
        <a:xfrm>
          <a:off x="0" y="0"/>
          <a:ext cx="0" cy="0"/>
          <a:chOff x="0" y="0"/>
          <a:chExt cx="0" cy="0"/>
        </a:xfrm>
      </p:grpSpPr>
      <p:pic>
        <p:nvPicPr>
          <p:cNvPr descr="A picture containing background pattern&#10;&#10;Description automatically generated" id="114" name="Google Shape;114;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5" name="Google Shape;115;p2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6" name="Google Shape;116;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7" name="Google Shape;117;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118" name="Shape 118"/>
        <p:cNvGrpSpPr/>
        <p:nvPr/>
      </p:nvGrpSpPr>
      <p:grpSpPr>
        <a:xfrm>
          <a:off x="0" y="0"/>
          <a:ext cx="0" cy="0"/>
          <a:chOff x="0" y="0"/>
          <a:chExt cx="0" cy="0"/>
        </a:xfrm>
      </p:grpSpPr>
      <p:sp>
        <p:nvSpPr>
          <p:cNvPr id="119" name="Google Shape;119;p25"/>
          <p:cNvSpPr txBox="1"/>
          <p:nvPr>
            <p:ph type="title"/>
          </p:nvPr>
        </p:nvSpPr>
        <p:spPr>
          <a:xfrm>
            <a:off x="2578219" y="273844"/>
            <a:ext cx="59370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0" name="Google Shape;120;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2" name="Google Shape;122;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3" name="Google Shape;123;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124" name="Shape 124"/>
        <p:cNvGrpSpPr/>
        <p:nvPr/>
      </p:nvGrpSpPr>
      <p:grpSpPr>
        <a:xfrm>
          <a:off x="0" y="0"/>
          <a:ext cx="0" cy="0"/>
          <a:chOff x="0" y="0"/>
          <a:chExt cx="0" cy="0"/>
        </a:xfrm>
      </p:grpSpPr>
      <p:pic>
        <p:nvPicPr>
          <p:cNvPr descr="Background pattern&#10;&#10;Description automatically generated with low confidence" id="125" name="Google Shape;125;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6" name="Google Shape;126;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7" name="Google Shape;127;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28" name="Google Shape;128;p26"/>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3">
    <p:spTree>
      <p:nvGrpSpPr>
        <p:cNvPr id="129" name="Shape 129"/>
        <p:cNvGrpSpPr/>
        <p:nvPr/>
      </p:nvGrpSpPr>
      <p:grpSpPr>
        <a:xfrm>
          <a:off x="0" y="0"/>
          <a:ext cx="0" cy="0"/>
          <a:chOff x="0" y="0"/>
          <a:chExt cx="0" cy="0"/>
        </a:xfrm>
      </p:grpSpPr>
      <p:sp>
        <p:nvSpPr>
          <p:cNvPr id="130" name="Google Shape;130;p2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1" name="Google Shape;131;p2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2" name="Google Shape;132;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3" name="Google Shape;133;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4" name="Google Shape;134;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35" name="Shape 135"/>
        <p:cNvGrpSpPr/>
        <p:nvPr/>
      </p:nvGrpSpPr>
      <p:grpSpPr>
        <a:xfrm>
          <a:off x="0" y="0"/>
          <a:ext cx="0" cy="0"/>
          <a:chOff x="0" y="0"/>
          <a:chExt cx="0" cy="0"/>
        </a:xfrm>
      </p:grpSpPr>
      <p:pic>
        <p:nvPicPr>
          <p:cNvPr descr="Background pattern&#10;&#10;Description automatically generated with low confidence" id="136" name="Google Shape;136;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7" name="Google Shape;137;p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9" name="Google Shape;13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0" name="Google Shape;140;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41" name="Shape 141"/>
        <p:cNvGrpSpPr/>
        <p:nvPr/>
      </p:nvGrpSpPr>
      <p:grpSpPr>
        <a:xfrm>
          <a:off x="0" y="0"/>
          <a:ext cx="0" cy="0"/>
          <a:chOff x="0" y="0"/>
          <a:chExt cx="0" cy="0"/>
        </a:xfrm>
      </p:grpSpPr>
      <p:sp>
        <p:nvSpPr>
          <p:cNvPr id="142" name="Google Shape;142;p29"/>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3" name="Google Shape;143;p29"/>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4" name="Google Shape;144;p2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145" name="Shape 145"/>
        <p:cNvGrpSpPr/>
        <p:nvPr/>
      </p:nvGrpSpPr>
      <p:grpSpPr>
        <a:xfrm>
          <a:off x="0" y="0"/>
          <a:ext cx="0" cy="0"/>
          <a:chOff x="0" y="0"/>
          <a:chExt cx="0" cy="0"/>
        </a:xfrm>
      </p:grpSpPr>
      <p:pic>
        <p:nvPicPr>
          <p:cNvPr id="146" name="Google Shape;14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7" name="Google Shape;147;p3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3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9" name="Google Shape;149;p3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0" name="Google Shape;150;p3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4"/>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8" name="Google Shape;18;p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9" name="Google Shape;19;p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51" name="Shape 151"/>
        <p:cNvGrpSpPr/>
        <p:nvPr/>
      </p:nvGrpSpPr>
      <p:grpSpPr>
        <a:xfrm>
          <a:off x="0" y="0"/>
          <a:ext cx="0" cy="0"/>
          <a:chOff x="0" y="0"/>
          <a:chExt cx="0" cy="0"/>
        </a:xfrm>
      </p:grpSpPr>
      <p:pic>
        <p:nvPicPr>
          <p:cNvPr id="152" name="Google Shape;15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3" name="Google Shape;153;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4" name="Google Shape;154;p3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3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6" name="Google Shape;156;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OBJECT_3">
    <p:spTree>
      <p:nvGrpSpPr>
        <p:cNvPr id="157" name="Shape 157"/>
        <p:cNvGrpSpPr/>
        <p:nvPr/>
      </p:nvGrpSpPr>
      <p:grpSpPr>
        <a:xfrm>
          <a:off x="0" y="0"/>
          <a:ext cx="0" cy="0"/>
          <a:chOff x="0" y="0"/>
          <a:chExt cx="0" cy="0"/>
        </a:xfrm>
      </p:grpSpPr>
      <p:sp>
        <p:nvSpPr>
          <p:cNvPr id="158" name="Google Shape;158;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3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0" name="Google Shape;160;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63" name="Shape 163"/>
        <p:cNvGrpSpPr/>
        <p:nvPr/>
      </p:nvGrpSpPr>
      <p:grpSpPr>
        <a:xfrm>
          <a:off x="0" y="0"/>
          <a:ext cx="0" cy="0"/>
          <a:chOff x="0" y="0"/>
          <a:chExt cx="0" cy="0"/>
        </a:xfrm>
      </p:grpSpPr>
      <p:pic>
        <p:nvPicPr>
          <p:cNvPr id="164" name="Google Shape;164;p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5" name="Google Shape;165;p3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33"/>
          <p:cNvSpPr/>
          <p:nvPr>
            <p:ph idx="2" type="pic"/>
          </p:nvPr>
        </p:nvSpPr>
        <p:spPr>
          <a:xfrm>
            <a:off x="6251239" y="2074787"/>
            <a:ext cx="3503700" cy="3503700"/>
          </a:xfrm>
          <a:prstGeom prst="rect">
            <a:avLst/>
          </a:prstGeom>
          <a:noFill/>
          <a:ln>
            <a:noFill/>
          </a:ln>
        </p:spPr>
      </p:sp>
      <p:sp>
        <p:nvSpPr>
          <p:cNvPr id="167" name="Google Shape;167;p3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168" name="Shape 168"/>
        <p:cNvGrpSpPr/>
        <p:nvPr/>
      </p:nvGrpSpPr>
      <p:grpSpPr>
        <a:xfrm>
          <a:off x="0" y="0"/>
          <a:ext cx="0" cy="0"/>
          <a:chOff x="0" y="0"/>
          <a:chExt cx="0" cy="0"/>
        </a:xfrm>
      </p:grpSpPr>
      <p:sp>
        <p:nvSpPr>
          <p:cNvPr id="169" name="Google Shape;169;p3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0" name="Google Shape;170;p3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AND_BODY_1_1_1">
    <p:spTree>
      <p:nvGrpSpPr>
        <p:cNvPr id="172" name="Shape 172"/>
        <p:cNvGrpSpPr/>
        <p:nvPr/>
      </p:nvGrpSpPr>
      <p:grpSpPr>
        <a:xfrm>
          <a:off x="0" y="0"/>
          <a:ext cx="0" cy="0"/>
          <a:chOff x="0" y="0"/>
          <a:chExt cx="0" cy="0"/>
        </a:xfrm>
      </p:grpSpPr>
      <p:sp>
        <p:nvSpPr>
          <p:cNvPr id="173" name="Google Shape;173;p35"/>
          <p:cNvSpPr txBox="1"/>
          <p:nvPr>
            <p:ph type="title"/>
          </p:nvPr>
        </p:nvSpPr>
        <p:spPr>
          <a:xfrm>
            <a:off x="1135669" y="205200"/>
            <a:ext cx="66309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2600"/>
              <a:buFont typeface="Calibri"/>
              <a:buNone/>
              <a:defRPr b="1" sz="2900">
                <a:latin typeface="Calibri"/>
                <a:ea typeface="Calibri"/>
                <a:cs typeface="Calibri"/>
                <a:sym typeface="Calibri"/>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p:txBody>
      </p:sp>
      <p:sp>
        <p:nvSpPr>
          <p:cNvPr id="174" name="Google Shape;174;p35"/>
          <p:cNvSpPr txBox="1"/>
          <p:nvPr>
            <p:ph idx="1" type="subTitle"/>
          </p:nvPr>
        </p:nvSpPr>
        <p:spPr>
          <a:xfrm>
            <a:off x="1410431" y="1203394"/>
            <a:ext cx="7276200" cy="2983200"/>
          </a:xfrm>
          <a:prstGeom prst="rect">
            <a:avLst/>
          </a:prstGeom>
          <a:noFill/>
          <a:ln>
            <a:noFill/>
          </a:ln>
        </p:spPr>
        <p:txBody>
          <a:bodyPr anchorCtr="1" anchor="ctr" bIns="0" lIns="0" spcFirstLastPara="1" rIns="0" wrap="square" tIns="0">
            <a:normAutofit/>
          </a:bodyPr>
          <a:lstStyle>
            <a:lvl1pPr lvl="0" algn="l">
              <a:spcBef>
                <a:spcPts val="0"/>
              </a:spcBef>
              <a:spcAft>
                <a:spcPts val="0"/>
              </a:spcAft>
              <a:buSzPts val="1800"/>
              <a:buFont typeface="Calibri"/>
              <a:buNone/>
              <a:defRPr>
                <a:latin typeface="Calibri"/>
                <a:ea typeface="Calibri"/>
                <a:cs typeface="Calibri"/>
                <a:sym typeface="Calibri"/>
              </a:defRPr>
            </a:lvl1pPr>
            <a:lvl2pPr lvl="1" algn="l">
              <a:spcBef>
                <a:spcPts val="0"/>
              </a:spcBef>
              <a:spcAft>
                <a:spcPts val="0"/>
              </a:spcAft>
              <a:buSzPts val="1500"/>
              <a:buNone/>
              <a:defRPr/>
            </a:lvl2pPr>
            <a:lvl3pPr lvl="2" algn="l">
              <a:spcBef>
                <a:spcPts val="0"/>
              </a:spcBef>
              <a:spcAft>
                <a:spcPts val="0"/>
              </a:spcAft>
              <a:buSzPts val="14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pic>
        <p:nvPicPr>
          <p:cNvPr id="175" name="Google Shape;175;p35"/>
          <p:cNvPicPr preferRelativeResize="0"/>
          <p:nvPr/>
        </p:nvPicPr>
        <p:blipFill>
          <a:blip r:embed="rId2">
            <a:alphaModFix/>
          </a:blip>
          <a:stretch>
            <a:fillRect/>
          </a:stretch>
        </p:blipFill>
        <p:spPr>
          <a:xfrm>
            <a:off x="7897425" y="168338"/>
            <a:ext cx="935719" cy="93571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78" name="Google Shape;178;p36"/>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79" name="Shape 179"/>
        <p:cNvGrpSpPr/>
        <p:nvPr/>
      </p:nvGrpSpPr>
      <p:grpSpPr>
        <a:xfrm>
          <a:off x="0" y="0"/>
          <a:ext cx="0" cy="0"/>
          <a:chOff x="0" y="0"/>
          <a:chExt cx="0" cy="0"/>
        </a:xfrm>
      </p:grpSpPr>
      <p:pic>
        <p:nvPicPr>
          <p:cNvPr id="180" name="Google Shape;180;p3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3">
  <p:cSld name="OBJECT_4">
    <p:spTree>
      <p:nvGrpSpPr>
        <p:cNvPr id="181" name="Shape 181"/>
        <p:cNvGrpSpPr/>
        <p:nvPr/>
      </p:nvGrpSpPr>
      <p:grpSpPr>
        <a:xfrm>
          <a:off x="0" y="0"/>
          <a:ext cx="0" cy="0"/>
          <a:chOff x="0" y="0"/>
          <a:chExt cx="0" cy="0"/>
        </a:xfrm>
      </p:grpSpPr>
      <p:sp>
        <p:nvSpPr>
          <p:cNvPr id="182" name="Google Shape;182;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83" name="Google Shape;183;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4" name="Google Shape;184;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5" name="Google Shape;185;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6" name="Google Shape;186;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187" name="Shape 187"/>
        <p:cNvGrpSpPr/>
        <p:nvPr/>
      </p:nvGrpSpPr>
      <p:grpSpPr>
        <a:xfrm>
          <a:off x="0" y="0"/>
          <a:ext cx="0" cy="0"/>
          <a:chOff x="0" y="0"/>
          <a:chExt cx="0" cy="0"/>
        </a:xfrm>
      </p:grpSpPr>
      <p:sp>
        <p:nvSpPr>
          <p:cNvPr id="188" name="Google Shape;188;p39"/>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89" name="Google Shape;189;p39"/>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90" name="Google Shape;190;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4">
  <p:cSld name="OBJECT_5">
    <p:spTree>
      <p:nvGrpSpPr>
        <p:cNvPr id="191" name="Shape 191"/>
        <p:cNvGrpSpPr/>
        <p:nvPr/>
      </p:nvGrpSpPr>
      <p:grpSpPr>
        <a:xfrm>
          <a:off x="0" y="0"/>
          <a:ext cx="0" cy="0"/>
          <a:chOff x="0" y="0"/>
          <a:chExt cx="0" cy="0"/>
        </a:xfrm>
      </p:grpSpPr>
      <p:sp>
        <p:nvSpPr>
          <p:cNvPr id="192" name="Google Shape;192;p4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93" name="Google Shape;193;p4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4" name="Google Shape;194;p4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3" name="Google Shape;23;p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4" name="Google Shape;24;p5"/>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7">
    <p:spTree>
      <p:nvGrpSpPr>
        <p:cNvPr id="197" name="Shape 197"/>
        <p:cNvGrpSpPr/>
        <p:nvPr/>
      </p:nvGrpSpPr>
      <p:grpSpPr>
        <a:xfrm>
          <a:off x="0" y="0"/>
          <a:ext cx="0" cy="0"/>
          <a:chOff x="0" y="0"/>
          <a:chExt cx="0" cy="0"/>
        </a:xfrm>
      </p:grpSpPr>
      <p:sp>
        <p:nvSpPr>
          <p:cNvPr id="198" name="Google Shape;198;p41"/>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99" name="Google Shape;199;p41"/>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0" name="Google Shape;200;p41"/>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8">
    <p:spTree>
      <p:nvGrpSpPr>
        <p:cNvPr id="201" name="Shape 201"/>
        <p:cNvGrpSpPr/>
        <p:nvPr/>
      </p:nvGrpSpPr>
      <p:grpSpPr>
        <a:xfrm>
          <a:off x="0" y="0"/>
          <a:ext cx="0" cy="0"/>
          <a:chOff x="0" y="0"/>
          <a:chExt cx="0" cy="0"/>
        </a:xfrm>
      </p:grpSpPr>
      <p:sp>
        <p:nvSpPr>
          <p:cNvPr id="202" name="Google Shape;202;p42"/>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03" name="Google Shape;203;p42"/>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4" name="Google Shape;204;p42"/>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1">
  <p:cSld name="7_BODY Slide RIGHT 2_1">
    <p:spTree>
      <p:nvGrpSpPr>
        <p:cNvPr id="205" name="Shape 205"/>
        <p:cNvGrpSpPr/>
        <p:nvPr/>
      </p:nvGrpSpPr>
      <p:grpSpPr>
        <a:xfrm>
          <a:off x="0" y="0"/>
          <a:ext cx="0" cy="0"/>
          <a:chOff x="0" y="0"/>
          <a:chExt cx="0" cy="0"/>
        </a:xfrm>
      </p:grpSpPr>
      <p:pic>
        <p:nvPicPr>
          <p:cNvPr descr="Background pattern&#10;&#10;Description automatically generated with low confidence" id="206" name="Google Shape;206;p4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7" name="Google Shape;207;p43"/>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8" name="Google Shape;208;p43"/>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9" name="Google Shape;209;p4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0" name="Google Shape;210;p4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9">
    <p:spTree>
      <p:nvGrpSpPr>
        <p:cNvPr id="211" name="Shape 211"/>
        <p:cNvGrpSpPr/>
        <p:nvPr/>
      </p:nvGrpSpPr>
      <p:grpSpPr>
        <a:xfrm>
          <a:off x="0" y="0"/>
          <a:ext cx="0" cy="0"/>
          <a:chOff x="0" y="0"/>
          <a:chExt cx="0" cy="0"/>
        </a:xfrm>
      </p:grpSpPr>
      <p:sp>
        <p:nvSpPr>
          <p:cNvPr id="212" name="Google Shape;212;p4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13" name="Google Shape;213;p4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214" name="Google Shape;214;p4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4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4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217" name="Shape 217"/>
        <p:cNvGrpSpPr/>
        <p:nvPr/>
      </p:nvGrpSpPr>
      <p:grpSpPr>
        <a:xfrm>
          <a:off x="0" y="0"/>
          <a:ext cx="0" cy="0"/>
          <a:chOff x="0" y="0"/>
          <a:chExt cx="0" cy="0"/>
        </a:xfrm>
      </p:grpSpPr>
      <p:pic>
        <p:nvPicPr>
          <p:cNvPr id="218" name="Google Shape;218;p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19" name="Google Shape;219;p4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20" name="Google Shape;220;p4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221" name="Google Shape;221;p4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22" name="Google Shape;222;p4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23" name="Google Shape;223;p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4" name="Google Shape;224;p4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1">
  <p:cSld name="Vertical Stripe">
    <p:bg>
      <p:bgPr>
        <a:blipFill>
          <a:blip r:embed="rId2">
            <a:alphaModFix/>
          </a:blip>
          <a:stretch>
            <a:fillRect/>
          </a:stretch>
        </a:blipFill>
      </p:bgPr>
    </p:bg>
    <p:spTree>
      <p:nvGrpSpPr>
        <p:cNvPr id="225" name="Shape 225"/>
        <p:cNvGrpSpPr/>
        <p:nvPr/>
      </p:nvGrpSpPr>
      <p:grpSpPr>
        <a:xfrm>
          <a:off x="0" y="0"/>
          <a:ext cx="0" cy="0"/>
          <a:chOff x="0" y="0"/>
          <a:chExt cx="0" cy="0"/>
        </a:xfrm>
      </p:grpSpPr>
      <p:sp>
        <p:nvSpPr>
          <p:cNvPr id="226" name="Google Shape;226;p4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7" name="Google Shape;227;p46"/>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28" name="Google Shape;228;p4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29" name="Google Shape;229;p46"/>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4" name="Shape 234"/>
        <p:cNvGrpSpPr/>
        <p:nvPr/>
      </p:nvGrpSpPr>
      <p:grpSpPr>
        <a:xfrm>
          <a:off x="0" y="0"/>
          <a:ext cx="0" cy="0"/>
          <a:chOff x="0" y="0"/>
          <a:chExt cx="0" cy="0"/>
        </a:xfrm>
      </p:grpSpPr>
      <p:sp>
        <p:nvSpPr>
          <p:cNvPr id="235" name="Google Shape;235;p4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36" name="Google Shape;236;p4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7" name="Google Shape;237;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8" name="Shape 238"/>
        <p:cNvGrpSpPr/>
        <p:nvPr/>
      </p:nvGrpSpPr>
      <p:grpSpPr>
        <a:xfrm>
          <a:off x="0" y="0"/>
          <a:ext cx="0" cy="0"/>
          <a:chOff x="0" y="0"/>
          <a:chExt cx="0" cy="0"/>
        </a:xfrm>
      </p:grpSpPr>
      <p:sp>
        <p:nvSpPr>
          <p:cNvPr id="239" name="Google Shape;239;p4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40" name="Google Shape;240;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1" name="Shape 241"/>
        <p:cNvGrpSpPr/>
        <p:nvPr/>
      </p:nvGrpSpPr>
      <p:grpSpPr>
        <a:xfrm>
          <a:off x="0" y="0"/>
          <a:ext cx="0" cy="0"/>
          <a:chOff x="0" y="0"/>
          <a:chExt cx="0" cy="0"/>
        </a:xfrm>
      </p:grpSpPr>
      <p:sp>
        <p:nvSpPr>
          <p:cNvPr id="242" name="Google Shape;242;p5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3" name="Google Shape;243;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4" name="Google Shape;244;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5" name="Shape 245"/>
        <p:cNvGrpSpPr/>
        <p:nvPr/>
      </p:nvGrpSpPr>
      <p:grpSpPr>
        <a:xfrm>
          <a:off x="0" y="0"/>
          <a:ext cx="0" cy="0"/>
          <a:chOff x="0" y="0"/>
          <a:chExt cx="0" cy="0"/>
        </a:xfrm>
      </p:grpSpPr>
      <p:sp>
        <p:nvSpPr>
          <p:cNvPr id="246" name="Google Shape;246;p5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7" name="Google Shape;247;p5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8" name="Google Shape;248;p5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9" name="Google Shape;249;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7" name="Google Shape;27;p6"/>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0" name="Shape 250"/>
        <p:cNvGrpSpPr/>
        <p:nvPr/>
      </p:nvGrpSpPr>
      <p:grpSpPr>
        <a:xfrm>
          <a:off x="0" y="0"/>
          <a:ext cx="0" cy="0"/>
          <a:chOff x="0" y="0"/>
          <a:chExt cx="0" cy="0"/>
        </a:xfrm>
      </p:grpSpPr>
      <p:sp>
        <p:nvSpPr>
          <p:cNvPr id="251" name="Google Shape;251;p5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2" name="Google Shape;252;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53" name="Shape 253"/>
        <p:cNvGrpSpPr/>
        <p:nvPr/>
      </p:nvGrpSpPr>
      <p:grpSpPr>
        <a:xfrm>
          <a:off x="0" y="0"/>
          <a:ext cx="0" cy="0"/>
          <a:chOff x="0" y="0"/>
          <a:chExt cx="0" cy="0"/>
        </a:xfrm>
      </p:grpSpPr>
      <p:sp>
        <p:nvSpPr>
          <p:cNvPr id="254" name="Google Shape;254;p5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55" name="Google Shape;255;p5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6" name="Google Shape;256;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57" name="Shape 257"/>
        <p:cNvGrpSpPr/>
        <p:nvPr/>
      </p:nvGrpSpPr>
      <p:grpSpPr>
        <a:xfrm>
          <a:off x="0" y="0"/>
          <a:ext cx="0" cy="0"/>
          <a:chOff x="0" y="0"/>
          <a:chExt cx="0" cy="0"/>
        </a:xfrm>
      </p:grpSpPr>
      <p:sp>
        <p:nvSpPr>
          <p:cNvPr id="258" name="Google Shape;258;p54"/>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259" name="Google Shape;259;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60" name="Shape 260"/>
        <p:cNvGrpSpPr/>
        <p:nvPr/>
      </p:nvGrpSpPr>
      <p:grpSpPr>
        <a:xfrm>
          <a:off x="0" y="0"/>
          <a:ext cx="0" cy="0"/>
          <a:chOff x="0" y="0"/>
          <a:chExt cx="0" cy="0"/>
        </a:xfrm>
      </p:grpSpPr>
      <p:sp>
        <p:nvSpPr>
          <p:cNvPr id="261" name="Google Shape;261;p5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55"/>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263" name="Google Shape;263;p5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64" name="Google Shape;264;p55"/>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5" name="Google Shape;265;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66" name="Shape 266"/>
        <p:cNvGrpSpPr/>
        <p:nvPr/>
      </p:nvGrpSpPr>
      <p:grpSpPr>
        <a:xfrm>
          <a:off x="0" y="0"/>
          <a:ext cx="0" cy="0"/>
          <a:chOff x="0" y="0"/>
          <a:chExt cx="0" cy="0"/>
        </a:xfrm>
      </p:grpSpPr>
      <p:sp>
        <p:nvSpPr>
          <p:cNvPr id="267" name="Google Shape;267;p5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268" name="Google Shape;268;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69" name="Shape 269"/>
        <p:cNvGrpSpPr/>
        <p:nvPr/>
      </p:nvGrpSpPr>
      <p:grpSpPr>
        <a:xfrm>
          <a:off x="0" y="0"/>
          <a:ext cx="0" cy="0"/>
          <a:chOff x="0" y="0"/>
          <a:chExt cx="0" cy="0"/>
        </a:xfrm>
      </p:grpSpPr>
      <p:sp>
        <p:nvSpPr>
          <p:cNvPr id="270" name="Google Shape;270;p5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71" name="Google Shape;271;p5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272" name="Google Shape;272;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3" name="Shape 273"/>
        <p:cNvGrpSpPr/>
        <p:nvPr/>
      </p:nvGrpSpPr>
      <p:grpSpPr>
        <a:xfrm>
          <a:off x="0" y="0"/>
          <a:ext cx="0" cy="0"/>
          <a:chOff x="0" y="0"/>
          <a:chExt cx="0" cy="0"/>
        </a:xfrm>
      </p:grpSpPr>
      <p:sp>
        <p:nvSpPr>
          <p:cNvPr id="274" name="Google Shape;274;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75" name="Shape 275"/>
        <p:cNvGrpSpPr/>
        <p:nvPr/>
      </p:nvGrpSpPr>
      <p:grpSpPr>
        <a:xfrm>
          <a:off x="0" y="0"/>
          <a:ext cx="0" cy="0"/>
          <a:chOff x="0" y="0"/>
          <a:chExt cx="0" cy="0"/>
        </a:xfrm>
      </p:grpSpPr>
      <p:pic>
        <p:nvPicPr>
          <p:cNvPr id="276" name="Google Shape;276;p5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7" name="Google Shape;277;p59"/>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8" name="Google Shape;278;p59"/>
          <p:cNvSpPr/>
          <p:nvPr>
            <p:ph idx="2" type="pic"/>
          </p:nvPr>
        </p:nvSpPr>
        <p:spPr>
          <a:xfrm>
            <a:off x="6251239" y="2074787"/>
            <a:ext cx="3503700" cy="3503700"/>
          </a:xfrm>
          <a:prstGeom prst="rect">
            <a:avLst/>
          </a:prstGeom>
          <a:noFill/>
          <a:ln>
            <a:noFill/>
          </a:ln>
        </p:spPr>
      </p:sp>
      <p:sp>
        <p:nvSpPr>
          <p:cNvPr id="279" name="Google Shape;279;p59"/>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80" name="Shape 280"/>
        <p:cNvGrpSpPr/>
        <p:nvPr/>
      </p:nvGrpSpPr>
      <p:grpSpPr>
        <a:xfrm>
          <a:off x="0" y="0"/>
          <a:ext cx="0" cy="0"/>
          <a:chOff x="0" y="0"/>
          <a:chExt cx="0" cy="0"/>
        </a:xfrm>
      </p:grpSpPr>
      <p:pic>
        <p:nvPicPr>
          <p:cNvPr id="281" name="Google Shape;281;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2" name="Google Shape;282;p6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3" name="Google Shape;283;p6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84" name="Google Shape;284;p6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5" name="Google Shape;285;p6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286" name="Shape 286"/>
        <p:cNvGrpSpPr/>
        <p:nvPr/>
      </p:nvGrpSpPr>
      <p:grpSpPr>
        <a:xfrm>
          <a:off x="0" y="0"/>
          <a:ext cx="0" cy="0"/>
          <a:chOff x="0" y="0"/>
          <a:chExt cx="0" cy="0"/>
        </a:xfrm>
      </p:grpSpPr>
      <p:pic>
        <p:nvPicPr>
          <p:cNvPr descr="Background pattern&#10;&#10;Description automatically generated with low confidence" id="287" name="Google Shape;287;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8" name="Google Shape;288;p61"/>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9" name="Google Shape;289;p61"/>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0" name="Google Shape;290;p6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1" name="Google Shape;291;p6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8" name="Shape 28"/>
        <p:cNvGrpSpPr/>
        <p:nvPr/>
      </p:nvGrpSpPr>
      <p:grpSpPr>
        <a:xfrm>
          <a:off x="0" y="0"/>
          <a:ext cx="0" cy="0"/>
          <a:chOff x="0" y="0"/>
          <a:chExt cx="0" cy="0"/>
        </a:xfrm>
      </p:grpSpPr>
      <p:sp>
        <p:nvSpPr>
          <p:cNvPr id="29" name="Google Shape;29;p7"/>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0" name="Google Shape;30;p7"/>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31" name="Google Shape;31;p7"/>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2" name="Google Shape;32;p7"/>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3" name="Google Shape;33;p7"/>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1 1">
  <p:cSld name="TITLE_AND_BODY_1_1">
    <p:spTree>
      <p:nvGrpSpPr>
        <p:cNvPr id="292" name="Shape 292"/>
        <p:cNvGrpSpPr/>
        <p:nvPr/>
      </p:nvGrpSpPr>
      <p:grpSpPr>
        <a:xfrm>
          <a:off x="0" y="0"/>
          <a:ext cx="0" cy="0"/>
          <a:chOff x="0" y="0"/>
          <a:chExt cx="0" cy="0"/>
        </a:xfrm>
      </p:grpSpPr>
      <p:pic>
        <p:nvPicPr>
          <p:cNvPr descr="comic-01.png" id="293" name="Google Shape;293;p62"/>
          <p:cNvPicPr preferRelativeResize="0"/>
          <p:nvPr/>
        </p:nvPicPr>
        <p:blipFill>
          <a:blip r:embed="rId2">
            <a:alphaModFix amt="20000"/>
          </a:blip>
          <a:stretch>
            <a:fillRect/>
          </a:stretch>
        </p:blipFill>
        <p:spPr>
          <a:xfrm>
            <a:off x="0" y="0"/>
            <a:ext cx="9144000" cy="5143500"/>
          </a:xfrm>
          <a:prstGeom prst="rect">
            <a:avLst/>
          </a:prstGeom>
          <a:noFill/>
          <a:ln>
            <a:noFill/>
          </a:ln>
        </p:spPr>
      </p:pic>
      <p:sp>
        <p:nvSpPr>
          <p:cNvPr id="294" name="Google Shape;294;p62"/>
          <p:cNvSpPr/>
          <p:nvPr/>
        </p:nvSpPr>
        <p:spPr>
          <a:xfrm flipH="1" rot="10800000">
            <a:off x="146500" y="207550"/>
            <a:ext cx="8814300" cy="4712400"/>
          </a:xfrm>
          <a:prstGeom prst="trapezoid">
            <a:avLst>
              <a:gd fmla="val 2072" name="adj"/>
            </a:avLst>
          </a:prstGeom>
          <a:solidFill>
            <a:srgbClr val="FFFFFF"/>
          </a:solidFill>
          <a:ln cap="flat" cmpd="sng" w="76200">
            <a:solidFill>
              <a:srgbClr val="000000"/>
            </a:solidFill>
            <a:prstDash val="solid"/>
            <a:round/>
            <a:headEnd len="sm" w="sm" type="none"/>
            <a:tailEnd len="sm" w="sm" type="none"/>
          </a:ln>
          <a:effectLst>
            <a:outerShdw rotWithShape="0" algn="bl" dir="3300000" dist="161925">
              <a:srgbClr val="000000">
                <a:alpha val="37999"/>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62"/>
          <p:cNvSpPr txBox="1"/>
          <p:nvPr>
            <p:ph type="title"/>
          </p:nvPr>
        </p:nvSpPr>
        <p:spPr>
          <a:xfrm rot="147">
            <a:off x="277836" y="254635"/>
            <a:ext cx="7029900" cy="760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6" name="Google Shape;296;p62"/>
          <p:cNvSpPr txBox="1"/>
          <p:nvPr>
            <p:ph idx="1" type="body"/>
          </p:nvPr>
        </p:nvSpPr>
        <p:spPr>
          <a:xfrm>
            <a:off x="378400" y="1014976"/>
            <a:ext cx="8366100" cy="3779700"/>
          </a:xfrm>
          <a:prstGeom prst="rect">
            <a:avLst/>
          </a:prstGeom>
        </p:spPr>
        <p:txBody>
          <a:bodyPr anchorCtr="0" anchor="t" bIns="91425" lIns="91425" spcFirstLastPara="1" rIns="91425" wrap="square" tIns="91425">
            <a:normAutofit/>
          </a:bodyPr>
          <a:lstStyle>
            <a:lvl1pPr indent="-387350" lvl="0" marL="457200">
              <a:spcBef>
                <a:spcPts val="0"/>
              </a:spcBef>
              <a:spcAft>
                <a:spcPts val="0"/>
              </a:spcAft>
              <a:buSzPts val="2500"/>
              <a:buChar char="●"/>
              <a:defRPr sz="2500">
                <a:latin typeface="Montserrat Medium"/>
                <a:ea typeface="Montserrat Medium"/>
                <a:cs typeface="Montserrat Medium"/>
                <a:sym typeface="Montserrat Medium"/>
              </a:defRPr>
            </a:lvl1pPr>
            <a:lvl2pPr indent="-374650" lvl="1" marL="914400">
              <a:spcBef>
                <a:spcPts val="1200"/>
              </a:spcBef>
              <a:spcAft>
                <a:spcPts val="0"/>
              </a:spcAft>
              <a:buSzPts val="2300"/>
              <a:buChar char="○"/>
              <a:defRPr sz="2300">
                <a:latin typeface="Montserrat Medium"/>
                <a:ea typeface="Montserrat Medium"/>
                <a:cs typeface="Montserrat Medium"/>
                <a:sym typeface="Montserrat Medium"/>
              </a:defRPr>
            </a:lvl2pPr>
            <a:lvl3pPr indent="-368300" lvl="2" marL="1371600">
              <a:spcBef>
                <a:spcPts val="0"/>
              </a:spcBef>
              <a:spcAft>
                <a:spcPts val="0"/>
              </a:spcAft>
              <a:buSzPts val="2200"/>
              <a:buChar char="■"/>
              <a:defRPr sz="2200">
                <a:latin typeface="Montserrat"/>
                <a:ea typeface="Montserrat"/>
                <a:cs typeface="Montserrat"/>
                <a:sym typeface="Montserrat"/>
              </a:defRPr>
            </a:lvl3pPr>
            <a:lvl4pPr indent="-317500" lvl="3" marL="1828800">
              <a:spcBef>
                <a:spcPts val="0"/>
              </a:spcBef>
              <a:spcAft>
                <a:spcPts val="0"/>
              </a:spcAft>
              <a:buSzPts val="1400"/>
              <a:buChar char="●"/>
              <a:defRPr>
                <a:latin typeface="Montserrat Light"/>
                <a:ea typeface="Montserrat Light"/>
                <a:cs typeface="Montserrat Light"/>
                <a:sym typeface="Montserrat Light"/>
              </a:defRPr>
            </a:lvl4pPr>
            <a:lvl5pPr indent="-317500" lvl="4" marL="2286000">
              <a:spcBef>
                <a:spcPts val="0"/>
              </a:spcBef>
              <a:spcAft>
                <a:spcPts val="0"/>
              </a:spcAft>
              <a:buSzPts val="1400"/>
              <a:buChar char="○"/>
              <a:defRPr>
                <a:latin typeface="Montserrat Light"/>
                <a:ea typeface="Montserrat Light"/>
                <a:cs typeface="Montserrat Light"/>
                <a:sym typeface="Montserrat Light"/>
              </a:defRPr>
            </a:lvl5pPr>
            <a:lvl6pPr indent="-317500" lvl="5" marL="2743200">
              <a:spcBef>
                <a:spcPts val="0"/>
              </a:spcBef>
              <a:spcAft>
                <a:spcPts val="0"/>
              </a:spcAft>
              <a:buSzPts val="1400"/>
              <a:buChar char="■"/>
              <a:defRPr>
                <a:latin typeface="Montserrat Light"/>
                <a:ea typeface="Montserrat Light"/>
                <a:cs typeface="Montserrat Light"/>
                <a:sym typeface="Montserrat Light"/>
              </a:defRPr>
            </a:lvl6pPr>
            <a:lvl7pPr indent="-317500" lvl="6" marL="3200400">
              <a:spcBef>
                <a:spcPts val="0"/>
              </a:spcBef>
              <a:spcAft>
                <a:spcPts val="0"/>
              </a:spcAft>
              <a:buSzPts val="1400"/>
              <a:buFont typeface="Montserrat Light"/>
              <a:buChar char="●"/>
              <a:defRPr>
                <a:latin typeface="Montserrat Light"/>
                <a:ea typeface="Montserrat Light"/>
                <a:cs typeface="Montserrat Light"/>
                <a:sym typeface="Montserrat Light"/>
              </a:defRPr>
            </a:lvl7pPr>
            <a:lvl8pPr indent="-317500" lvl="7" marL="3657600">
              <a:spcBef>
                <a:spcPts val="0"/>
              </a:spcBef>
              <a:spcAft>
                <a:spcPts val="0"/>
              </a:spcAft>
              <a:buSzPts val="1400"/>
              <a:buFont typeface="Montserrat Light"/>
              <a:buChar char="○"/>
              <a:defRPr>
                <a:latin typeface="Montserrat Light"/>
                <a:ea typeface="Montserrat Light"/>
                <a:cs typeface="Montserrat Light"/>
                <a:sym typeface="Montserrat Light"/>
              </a:defRPr>
            </a:lvl8pPr>
            <a:lvl9pPr indent="-317500" lvl="8" marL="4114800">
              <a:spcBef>
                <a:spcPts val="0"/>
              </a:spcBef>
              <a:spcAft>
                <a:spcPts val="0"/>
              </a:spcAft>
              <a:buSzPts val="1400"/>
              <a:buFont typeface="Montserrat Light"/>
              <a:buChar char="■"/>
              <a:defRPr>
                <a:latin typeface="Montserrat Light"/>
                <a:ea typeface="Montserrat Light"/>
                <a:cs typeface="Montserrat Light"/>
                <a:sym typeface="Montserrat Light"/>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1">
  <p:cSld name="7_BODY Slide RIGHT 2_1">
    <p:spTree>
      <p:nvGrpSpPr>
        <p:cNvPr id="297" name="Shape 297"/>
        <p:cNvGrpSpPr/>
        <p:nvPr/>
      </p:nvGrpSpPr>
      <p:grpSpPr>
        <a:xfrm>
          <a:off x="0" y="0"/>
          <a:ext cx="0" cy="0"/>
          <a:chOff x="0" y="0"/>
          <a:chExt cx="0" cy="0"/>
        </a:xfrm>
      </p:grpSpPr>
      <p:pic>
        <p:nvPicPr>
          <p:cNvPr descr="Background pattern&#10;&#10;Description automatically generated with low confidence" id="298" name="Google Shape;298;p6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9" name="Google Shape;299;p63"/>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0" name="Google Shape;300;p63"/>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01" name="Google Shape;301;p6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02" name="Google Shape;302;p6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309" name="Shape 309"/>
        <p:cNvGrpSpPr/>
        <p:nvPr/>
      </p:nvGrpSpPr>
      <p:grpSpPr>
        <a:xfrm>
          <a:off x="0" y="0"/>
          <a:ext cx="0" cy="0"/>
          <a:chOff x="0" y="0"/>
          <a:chExt cx="0" cy="0"/>
        </a:xfrm>
      </p:grpSpPr>
      <p:pic>
        <p:nvPicPr>
          <p:cNvPr id="310" name="Google Shape;310;p6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1" name="Google Shape;311;p65"/>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2" name="Google Shape;312;p65"/>
          <p:cNvSpPr/>
          <p:nvPr>
            <p:ph idx="2" type="pic"/>
          </p:nvPr>
        </p:nvSpPr>
        <p:spPr>
          <a:xfrm>
            <a:off x="6251239" y="2074787"/>
            <a:ext cx="3503700" cy="3503700"/>
          </a:xfrm>
          <a:prstGeom prst="rect">
            <a:avLst/>
          </a:prstGeom>
          <a:noFill/>
          <a:ln>
            <a:noFill/>
          </a:ln>
        </p:spPr>
      </p:sp>
      <p:sp>
        <p:nvSpPr>
          <p:cNvPr id="313" name="Google Shape;313;p65"/>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4" name="Shape 314"/>
        <p:cNvGrpSpPr/>
        <p:nvPr/>
      </p:nvGrpSpPr>
      <p:grpSpPr>
        <a:xfrm>
          <a:off x="0" y="0"/>
          <a:ext cx="0" cy="0"/>
          <a:chOff x="0" y="0"/>
          <a:chExt cx="0" cy="0"/>
        </a:xfrm>
      </p:grpSpPr>
      <p:sp>
        <p:nvSpPr>
          <p:cNvPr id="315" name="Google Shape;315;p6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16" name="Google Shape;316;p6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17" name="Google Shape;317;p6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318" name="Shape 318"/>
        <p:cNvGrpSpPr/>
        <p:nvPr/>
      </p:nvGrpSpPr>
      <p:grpSpPr>
        <a:xfrm>
          <a:off x="0" y="0"/>
          <a:ext cx="0" cy="0"/>
          <a:chOff x="0" y="0"/>
          <a:chExt cx="0" cy="0"/>
        </a:xfrm>
      </p:grpSpPr>
      <p:pic>
        <p:nvPicPr>
          <p:cNvPr id="319" name="Google Shape;319;p6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20" name="Google Shape;320;p67"/>
          <p:cNvSpPr/>
          <p:nvPr/>
        </p:nvSpPr>
        <p:spPr>
          <a:xfrm>
            <a:off x="8750582" y="4745937"/>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800" u="none" cap="none" strike="noStrike">
              <a:solidFill>
                <a:schemeClr val="lt1"/>
              </a:solidFill>
              <a:latin typeface="Arial"/>
              <a:ea typeface="Arial"/>
              <a:cs typeface="Arial"/>
              <a:sym typeface="Arial"/>
            </a:endParaRPr>
          </a:p>
        </p:txBody>
      </p:sp>
      <p:sp>
        <p:nvSpPr>
          <p:cNvPr id="321" name="Google Shape;321;p6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800"/>
              <a:buFont typeface="Arial"/>
              <a:buNone/>
              <a:defRPr sz="18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2" name="Google Shape;322;p67"/>
          <p:cNvSpPr txBox="1"/>
          <p:nvPr>
            <p:ph idx="1" type="body"/>
          </p:nvPr>
        </p:nvSpPr>
        <p:spPr>
          <a:xfrm>
            <a:off x="400784" y="1326357"/>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3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3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3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3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3" name="Google Shape;323;p67"/>
          <p:cNvSpPr txBox="1"/>
          <p:nvPr>
            <p:ph idx="12" type="sldNum"/>
          </p:nvPr>
        </p:nvSpPr>
        <p:spPr>
          <a:xfrm>
            <a:off x="8701958" y="4724531"/>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Arial"/>
                <a:ea typeface="Arial"/>
                <a:cs typeface="Arial"/>
                <a:sym typeface="Arial"/>
              </a:defRPr>
            </a:lvl1pPr>
            <a:lvl2pPr indent="0" lvl="1" marL="0" algn="ctr">
              <a:spcBef>
                <a:spcPts val="0"/>
              </a:spcBef>
              <a:buNone/>
              <a:defRPr b="1" i="0" sz="900" u="none" cap="none" strike="noStrike">
                <a:solidFill>
                  <a:schemeClr val="lt1"/>
                </a:solidFill>
                <a:latin typeface="Arial"/>
                <a:ea typeface="Arial"/>
                <a:cs typeface="Arial"/>
                <a:sym typeface="Arial"/>
              </a:defRPr>
            </a:lvl2pPr>
            <a:lvl3pPr indent="0" lvl="2" marL="0" algn="ctr">
              <a:spcBef>
                <a:spcPts val="0"/>
              </a:spcBef>
              <a:buNone/>
              <a:defRPr b="1" i="0" sz="900" u="none" cap="none" strike="noStrike">
                <a:solidFill>
                  <a:schemeClr val="lt1"/>
                </a:solidFill>
                <a:latin typeface="Arial"/>
                <a:ea typeface="Arial"/>
                <a:cs typeface="Arial"/>
                <a:sym typeface="Arial"/>
              </a:defRPr>
            </a:lvl3pPr>
            <a:lvl4pPr indent="0" lvl="3" marL="0" algn="ctr">
              <a:spcBef>
                <a:spcPts val="0"/>
              </a:spcBef>
              <a:buNone/>
              <a:defRPr b="1" i="0" sz="900" u="none" cap="none" strike="noStrike">
                <a:solidFill>
                  <a:schemeClr val="lt1"/>
                </a:solidFill>
                <a:latin typeface="Arial"/>
                <a:ea typeface="Arial"/>
                <a:cs typeface="Arial"/>
                <a:sym typeface="Arial"/>
              </a:defRPr>
            </a:lvl4pPr>
            <a:lvl5pPr indent="0" lvl="4" marL="0" algn="ctr">
              <a:spcBef>
                <a:spcPts val="0"/>
              </a:spcBef>
              <a:buNone/>
              <a:defRPr b="1" i="0" sz="900" u="none" cap="none" strike="noStrike">
                <a:solidFill>
                  <a:schemeClr val="lt1"/>
                </a:solidFill>
                <a:latin typeface="Arial"/>
                <a:ea typeface="Arial"/>
                <a:cs typeface="Arial"/>
                <a:sym typeface="Arial"/>
              </a:defRPr>
            </a:lvl5pPr>
            <a:lvl6pPr indent="0" lvl="5" marL="0" algn="ctr">
              <a:spcBef>
                <a:spcPts val="0"/>
              </a:spcBef>
              <a:buNone/>
              <a:defRPr b="1" i="0" sz="900" u="none" cap="none" strike="noStrike">
                <a:solidFill>
                  <a:schemeClr val="lt1"/>
                </a:solidFill>
                <a:latin typeface="Arial"/>
                <a:ea typeface="Arial"/>
                <a:cs typeface="Arial"/>
                <a:sym typeface="Arial"/>
              </a:defRPr>
            </a:lvl6pPr>
            <a:lvl7pPr indent="0" lvl="6" marL="0" algn="ctr">
              <a:spcBef>
                <a:spcPts val="0"/>
              </a:spcBef>
              <a:buNone/>
              <a:defRPr b="1" i="0" sz="900" u="none" cap="none" strike="noStrike">
                <a:solidFill>
                  <a:schemeClr val="lt1"/>
                </a:solidFill>
                <a:latin typeface="Arial"/>
                <a:ea typeface="Arial"/>
                <a:cs typeface="Arial"/>
                <a:sym typeface="Arial"/>
              </a:defRPr>
            </a:lvl7pPr>
            <a:lvl8pPr indent="0" lvl="7" marL="0" algn="ctr">
              <a:spcBef>
                <a:spcPts val="0"/>
              </a:spcBef>
              <a:buNone/>
              <a:defRPr b="1" i="0" sz="900" u="none" cap="none" strike="noStrike">
                <a:solidFill>
                  <a:schemeClr val="lt1"/>
                </a:solidFill>
                <a:latin typeface="Arial"/>
                <a:ea typeface="Arial"/>
                <a:cs typeface="Arial"/>
                <a:sym typeface="Arial"/>
              </a:defRPr>
            </a:lvl8pPr>
            <a:lvl9pPr indent="0" lvl="8" marL="0" algn="ctr">
              <a:spcBef>
                <a:spcPts val="0"/>
              </a:spcBef>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4" name="Shape 324"/>
        <p:cNvGrpSpPr/>
        <p:nvPr/>
      </p:nvGrpSpPr>
      <p:grpSpPr>
        <a:xfrm>
          <a:off x="0" y="0"/>
          <a:ext cx="0" cy="0"/>
          <a:chOff x="0" y="0"/>
          <a:chExt cx="0" cy="0"/>
        </a:xfrm>
      </p:grpSpPr>
      <p:sp>
        <p:nvSpPr>
          <p:cNvPr id="325" name="Google Shape;325;p68"/>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6" name="Google Shape;326;p68"/>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327" name="Google Shape;327;p6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28" name="Google Shape;328;p6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29" name="Google Shape;329;p6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0" name="Shape 330"/>
        <p:cNvGrpSpPr/>
        <p:nvPr/>
      </p:nvGrpSpPr>
      <p:grpSpPr>
        <a:xfrm>
          <a:off x="0" y="0"/>
          <a:ext cx="0" cy="0"/>
          <a:chOff x="0" y="0"/>
          <a:chExt cx="0" cy="0"/>
        </a:xfrm>
      </p:grpSpPr>
      <p:sp>
        <p:nvSpPr>
          <p:cNvPr id="331" name="Google Shape;331;p6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2" name="Google Shape;332;p6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3" name="Google Shape;333;p6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34" name="Google Shape;334;p6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35" name="Google Shape;335;p6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6" name="Shape 336"/>
        <p:cNvGrpSpPr/>
        <p:nvPr/>
      </p:nvGrpSpPr>
      <p:grpSpPr>
        <a:xfrm>
          <a:off x="0" y="0"/>
          <a:ext cx="0" cy="0"/>
          <a:chOff x="0" y="0"/>
          <a:chExt cx="0" cy="0"/>
        </a:xfrm>
      </p:grpSpPr>
      <p:sp>
        <p:nvSpPr>
          <p:cNvPr id="337" name="Google Shape;337;p70"/>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8" name="Google Shape;338;p70"/>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339" name="Google Shape;339;p7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0" name="Google Shape;340;p7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1" name="Google Shape;341;p7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2" name="Shape 342"/>
        <p:cNvGrpSpPr/>
        <p:nvPr/>
      </p:nvGrpSpPr>
      <p:grpSpPr>
        <a:xfrm>
          <a:off x="0" y="0"/>
          <a:ext cx="0" cy="0"/>
          <a:chOff x="0" y="0"/>
          <a:chExt cx="0" cy="0"/>
        </a:xfrm>
      </p:grpSpPr>
      <p:sp>
        <p:nvSpPr>
          <p:cNvPr id="343" name="Google Shape;343;p7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44" name="Google Shape;344;p71"/>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5" name="Google Shape;345;p71"/>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6" name="Google Shape;346;p7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7" name="Google Shape;347;p7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8" name="Google Shape;348;p7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9" name="Shape 349"/>
        <p:cNvGrpSpPr/>
        <p:nvPr/>
      </p:nvGrpSpPr>
      <p:grpSpPr>
        <a:xfrm>
          <a:off x="0" y="0"/>
          <a:ext cx="0" cy="0"/>
          <a:chOff x="0" y="0"/>
          <a:chExt cx="0" cy="0"/>
        </a:xfrm>
      </p:grpSpPr>
      <p:sp>
        <p:nvSpPr>
          <p:cNvPr id="350" name="Google Shape;350;p72"/>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51" name="Google Shape;351;p72"/>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52" name="Google Shape;352;p72"/>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3" name="Google Shape;353;p72"/>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54" name="Google Shape;354;p72"/>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5" name="Google Shape;355;p7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6" name="Google Shape;356;p7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7" name="Google Shape;357;p7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4" name="Shape 34"/>
        <p:cNvGrpSpPr/>
        <p:nvPr/>
      </p:nvGrpSpPr>
      <p:grpSpPr>
        <a:xfrm>
          <a:off x="0" y="0"/>
          <a:ext cx="0" cy="0"/>
          <a:chOff x="0" y="0"/>
          <a:chExt cx="0" cy="0"/>
        </a:xfrm>
      </p:grpSpPr>
      <p:sp>
        <p:nvSpPr>
          <p:cNvPr id="35" name="Google Shape;35;p8"/>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6" name="Google Shape;36;p8"/>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7" name="Google Shape;37;p8"/>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8" name="Google Shape;38;p8"/>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9" name="Google Shape;39;p8"/>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8" name="Shape 358"/>
        <p:cNvGrpSpPr/>
        <p:nvPr/>
      </p:nvGrpSpPr>
      <p:grpSpPr>
        <a:xfrm>
          <a:off x="0" y="0"/>
          <a:ext cx="0" cy="0"/>
          <a:chOff x="0" y="0"/>
          <a:chExt cx="0" cy="0"/>
        </a:xfrm>
      </p:grpSpPr>
      <p:sp>
        <p:nvSpPr>
          <p:cNvPr id="359" name="Google Shape;359;p7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60" name="Google Shape;360;p7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1" name="Google Shape;361;p7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2" name="Google Shape;362;p7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63" name="Shape 363"/>
        <p:cNvGrpSpPr/>
        <p:nvPr/>
      </p:nvGrpSpPr>
      <p:grpSpPr>
        <a:xfrm>
          <a:off x="0" y="0"/>
          <a:ext cx="0" cy="0"/>
          <a:chOff x="0" y="0"/>
          <a:chExt cx="0" cy="0"/>
        </a:xfrm>
      </p:grpSpPr>
      <p:sp>
        <p:nvSpPr>
          <p:cNvPr id="364" name="Google Shape;364;p7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65" name="Google Shape;365;p74"/>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366" name="Google Shape;366;p74"/>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67" name="Google Shape;367;p7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8" name="Google Shape;368;p7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9" name="Google Shape;369;p7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70" name="Shape 370"/>
        <p:cNvGrpSpPr/>
        <p:nvPr/>
      </p:nvGrpSpPr>
      <p:grpSpPr>
        <a:xfrm>
          <a:off x="0" y="0"/>
          <a:ext cx="0" cy="0"/>
          <a:chOff x="0" y="0"/>
          <a:chExt cx="0" cy="0"/>
        </a:xfrm>
      </p:grpSpPr>
      <p:sp>
        <p:nvSpPr>
          <p:cNvPr id="371" name="Google Shape;371;p75"/>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2" name="Google Shape;372;p75"/>
          <p:cNvSpPr/>
          <p:nvPr>
            <p:ph idx="2" type="pic"/>
          </p:nvPr>
        </p:nvSpPr>
        <p:spPr>
          <a:xfrm>
            <a:off x="3887391" y="740569"/>
            <a:ext cx="4629300" cy="3655200"/>
          </a:xfrm>
          <a:prstGeom prst="rect">
            <a:avLst/>
          </a:prstGeom>
          <a:noFill/>
          <a:ln>
            <a:noFill/>
          </a:ln>
        </p:spPr>
      </p:sp>
      <p:sp>
        <p:nvSpPr>
          <p:cNvPr id="373" name="Google Shape;373;p75"/>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74" name="Google Shape;374;p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5" name="Google Shape;375;p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76" name="Google Shape;376;p7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77" name="Shape 377"/>
        <p:cNvGrpSpPr/>
        <p:nvPr/>
      </p:nvGrpSpPr>
      <p:grpSpPr>
        <a:xfrm>
          <a:off x="0" y="0"/>
          <a:ext cx="0" cy="0"/>
          <a:chOff x="0" y="0"/>
          <a:chExt cx="0" cy="0"/>
        </a:xfrm>
      </p:grpSpPr>
      <p:sp>
        <p:nvSpPr>
          <p:cNvPr id="378" name="Google Shape;378;p7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9" name="Google Shape;379;p76"/>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0" name="Google Shape;380;p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81" name="Google Shape;381;p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82" name="Google Shape;382;p7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83" name="Shape 383"/>
        <p:cNvGrpSpPr/>
        <p:nvPr/>
      </p:nvGrpSpPr>
      <p:grpSpPr>
        <a:xfrm>
          <a:off x="0" y="0"/>
          <a:ext cx="0" cy="0"/>
          <a:chOff x="0" y="0"/>
          <a:chExt cx="0" cy="0"/>
        </a:xfrm>
      </p:grpSpPr>
      <p:sp>
        <p:nvSpPr>
          <p:cNvPr id="384" name="Google Shape;384;p77"/>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5" name="Google Shape;385;p77"/>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6" name="Google Shape;386;p7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87" name="Google Shape;387;p7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88" name="Google Shape;388;p7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389" name="Shape 389"/>
        <p:cNvGrpSpPr/>
        <p:nvPr/>
      </p:nvGrpSpPr>
      <p:grpSpPr>
        <a:xfrm>
          <a:off x="0" y="0"/>
          <a:ext cx="0" cy="0"/>
          <a:chOff x="0" y="0"/>
          <a:chExt cx="0" cy="0"/>
        </a:xfrm>
      </p:grpSpPr>
      <p:pic>
        <p:nvPicPr>
          <p:cNvPr id="390" name="Google Shape;390;p7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91" name="Shape 391"/>
        <p:cNvGrpSpPr/>
        <p:nvPr/>
      </p:nvGrpSpPr>
      <p:grpSpPr>
        <a:xfrm>
          <a:off x="0" y="0"/>
          <a:ext cx="0" cy="0"/>
          <a:chOff x="0" y="0"/>
          <a:chExt cx="0" cy="0"/>
        </a:xfrm>
      </p:grpSpPr>
      <p:pic>
        <p:nvPicPr>
          <p:cNvPr id="392" name="Google Shape;392;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3" name="Google Shape;393;p7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4" name="Google Shape;394;p7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95" name="Google Shape;395;p7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96" name="Google Shape;396;p7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97" name="Shape 397"/>
        <p:cNvGrpSpPr/>
        <p:nvPr/>
      </p:nvGrpSpPr>
      <p:grpSpPr>
        <a:xfrm>
          <a:off x="0" y="0"/>
          <a:ext cx="0" cy="0"/>
          <a:chOff x="0" y="0"/>
          <a:chExt cx="0" cy="0"/>
        </a:xfrm>
      </p:grpSpPr>
      <p:pic>
        <p:nvPicPr>
          <p:cNvPr descr="Background pattern&#10;&#10;Description automatically generated with low confidence" id="398" name="Google Shape;398;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9" name="Google Shape;399;p8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00" name="Google Shape;400;p8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01" name="Google Shape;401;p8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02" name="Google Shape;402;p8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03" name="Shape 403"/>
        <p:cNvGrpSpPr/>
        <p:nvPr/>
      </p:nvGrpSpPr>
      <p:grpSpPr>
        <a:xfrm>
          <a:off x="0" y="0"/>
          <a:ext cx="0" cy="0"/>
          <a:chOff x="0" y="0"/>
          <a:chExt cx="0" cy="0"/>
        </a:xfrm>
      </p:grpSpPr>
      <p:sp>
        <p:nvSpPr>
          <p:cNvPr id="404" name="Google Shape;404;p81"/>
          <p:cNvSpPr txBox="1"/>
          <p:nvPr>
            <p:ph type="title"/>
          </p:nvPr>
        </p:nvSpPr>
        <p:spPr>
          <a:xfrm>
            <a:off x="311700" y="445025"/>
            <a:ext cx="8520600" cy="572700"/>
          </a:xfrm>
          <a:prstGeom prst="rect">
            <a:avLst/>
          </a:prstGeom>
        </p:spPr>
        <p:txBody>
          <a:bodyPr anchorCtr="0" anchor="ctr" bIns="34275" lIns="68575" spcFirstLastPara="1" rIns="68575" wrap="square" tIns="34275">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05" name="Google Shape;405;p81"/>
          <p:cNvSpPr txBox="1"/>
          <p:nvPr>
            <p:ph idx="1" type="body"/>
          </p:nvPr>
        </p:nvSpPr>
        <p:spPr>
          <a:xfrm>
            <a:off x="311700" y="1152475"/>
            <a:ext cx="8520600" cy="3416400"/>
          </a:xfrm>
          <a:prstGeom prst="rect">
            <a:avLst/>
          </a:prstGeom>
        </p:spPr>
        <p:txBody>
          <a:bodyPr anchorCtr="0" anchor="t" bIns="34275" lIns="68575" spcFirstLastPara="1" rIns="68575" wrap="square" tIns="34275">
            <a:normAutofit/>
          </a:bodyPr>
          <a:lstStyle>
            <a:lvl1pPr indent="-361950" lvl="0" marL="457200">
              <a:spcBef>
                <a:spcPts val="800"/>
              </a:spcBef>
              <a:spcAft>
                <a:spcPts val="0"/>
              </a:spcAft>
              <a:buSzPts val="2100"/>
              <a:buChar char="•"/>
              <a:defRPr/>
            </a:lvl1pPr>
            <a:lvl2pPr indent="-342900" lvl="1" marL="914400">
              <a:spcBef>
                <a:spcPts val="400"/>
              </a:spcBef>
              <a:spcAft>
                <a:spcPts val="0"/>
              </a:spcAft>
              <a:buSzPts val="1800"/>
              <a:buChar char="•"/>
              <a:defRPr/>
            </a:lvl2pPr>
            <a:lvl3pPr indent="-323850" lvl="2" marL="1371600">
              <a:spcBef>
                <a:spcPts val="400"/>
              </a:spcBef>
              <a:spcAft>
                <a:spcPts val="0"/>
              </a:spcAft>
              <a:buSzPts val="1500"/>
              <a:buChar char="•"/>
              <a:defRPr/>
            </a:lvl3pPr>
            <a:lvl4pPr indent="-317500" lvl="3" marL="1828800">
              <a:spcBef>
                <a:spcPts val="400"/>
              </a:spcBef>
              <a:spcAft>
                <a:spcPts val="0"/>
              </a:spcAft>
              <a:buSzPts val="1400"/>
              <a:buChar char="•"/>
              <a:defRPr/>
            </a:lvl4pPr>
            <a:lvl5pPr indent="-317500" lvl="4" marL="2286000">
              <a:spcBef>
                <a:spcPts val="400"/>
              </a:spcBef>
              <a:spcAft>
                <a:spcPts val="0"/>
              </a:spcAft>
              <a:buSzPts val="1400"/>
              <a:buChar char="•"/>
              <a:defRPr/>
            </a:lvl5pPr>
            <a:lvl6pPr indent="-317500" lvl="5" marL="2743200">
              <a:spcBef>
                <a:spcPts val="400"/>
              </a:spcBef>
              <a:spcAft>
                <a:spcPts val="0"/>
              </a:spcAft>
              <a:buSzPts val="1400"/>
              <a:buChar char="•"/>
              <a:defRPr/>
            </a:lvl6pPr>
            <a:lvl7pPr indent="-317500" lvl="6" marL="3200400">
              <a:spcBef>
                <a:spcPts val="400"/>
              </a:spcBef>
              <a:spcAft>
                <a:spcPts val="0"/>
              </a:spcAft>
              <a:buSzPts val="1400"/>
              <a:buChar char="•"/>
              <a:defRPr/>
            </a:lvl7pPr>
            <a:lvl8pPr indent="-317500" lvl="7" marL="3657600">
              <a:spcBef>
                <a:spcPts val="400"/>
              </a:spcBef>
              <a:spcAft>
                <a:spcPts val="0"/>
              </a:spcAft>
              <a:buSzPts val="1400"/>
              <a:buChar char="•"/>
              <a:defRPr/>
            </a:lvl8pPr>
            <a:lvl9pPr indent="-317500" lvl="8" marL="4114800">
              <a:spcBef>
                <a:spcPts val="400"/>
              </a:spcBef>
              <a:spcAft>
                <a:spcPts val="0"/>
              </a:spcAft>
              <a:buSzPts val="1400"/>
              <a:buChar char="•"/>
              <a:defRPr/>
            </a:lvl9pPr>
          </a:lstStyle>
          <a:p/>
        </p:txBody>
      </p:sp>
      <p:sp>
        <p:nvSpPr>
          <p:cNvPr id="406" name="Google Shape;406;p81"/>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0" name="Shape 40"/>
        <p:cNvGrpSpPr/>
        <p:nvPr/>
      </p:nvGrpSpPr>
      <p:grpSpPr>
        <a:xfrm>
          <a:off x="0" y="0"/>
          <a:ext cx="0" cy="0"/>
          <a:chOff x="0" y="0"/>
          <a:chExt cx="0" cy="0"/>
        </a:xfrm>
      </p:grpSpPr>
      <p:pic>
        <p:nvPicPr>
          <p:cNvPr descr="A picture containing text&#10;&#10;Description automatically generated" id="41" name="Google Shape;41;p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 name="Google Shape;42;p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3" name="Google Shape;43;p9"/>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 name="Google Shape;44;p9"/>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45" name="Google Shape;45;p9"/>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48" name="Google Shape;48;p1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0"/>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46" Type="http://schemas.openxmlformats.org/officeDocument/2006/relationships/theme" Target="../theme/theme1.xml"/><Relationship Id="rId23" Type="http://schemas.openxmlformats.org/officeDocument/2006/relationships/slideLayout" Target="../slideLayouts/slideLayout23.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9" Type="http://schemas.openxmlformats.org/officeDocument/2006/relationships/slideLayout" Target="../slideLayouts/slideLayout54.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11" Type="http://schemas.openxmlformats.org/officeDocument/2006/relationships/slideLayout" Target="../slideLayouts/slideLayout56.xml"/><Relationship Id="rId10" Type="http://schemas.openxmlformats.org/officeDocument/2006/relationships/slideLayout" Target="../slideLayouts/slideLayout55.xml"/><Relationship Id="rId13" Type="http://schemas.openxmlformats.org/officeDocument/2006/relationships/slideLayout" Target="../slideLayouts/slideLayout58.xml"/><Relationship Id="rId12" Type="http://schemas.openxmlformats.org/officeDocument/2006/relationships/slideLayout" Target="../slideLayouts/slideLayout57.xml"/><Relationship Id="rId15" Type="http://schemas.openxmlformats.org/officeDocument/2006/relationships/slideLayout" Target="../slideLayouts/slideLayout60.xml"/><Relationship Id="rId14" Type="http://schemas.openxmlformats.org/officeDocument/2006/relationships/slideLayout" Target="../slideLayouts/slideLayout59.xml"/><Relationship Id="rId17" Type="http://schemas.openxmlformats.org/officeDocument/2006/relationships/theme" Target="../theme/theme4.xml"/><Relationship Id="rId16"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slideLayout" Target="../slideLayouts/slideLayout63.xml"/><Relationship Id="rId3" Type="http://schemas.openxmlformats.org/officeDocument/2006/relationships/slideLayout" Target="../slideLayouts/slideLayout64.xml"/><Relationship Id="rId4" Type="http://schemas.openxmlformats.org/officeDocument/2006/relationships/slideLayout" Target="../slideLayouts/slideLayout65.xml"/><Relationship Id="rId9" Type="http://schemas.openxmlformats.org/officeDocument/2006/relationships/slideLayout" Target="../slideLayouts/slideLayout70.xml"/><Relationship Id="rId5" Type="http://schemas.openxmlformats.org/officeDocument/2006/relationships/slideLayout" Target="../slideLayouts/slideLayout66.xml"/><Relationship Id="rId6" Type="http://schemas.openxmlformats.org/officeDocument/2006/relationships/slideLayout" Target="../slideLayouts/slideLayout67.xml"/><Relationship Id="rId7" Type="http://schemas.openxmlformats.org/officeDocument/2006/relationships/slideLayout" Target="../slideLayouts/slideLayout68.xml"/><Relationship Id="rId8" Type="http://schemas.openxmlformats.org/officeDocument/2006/relationships/slideLayout" Target="../slideLayouts/slideLayout69.xml"/><Relationship Id="rId11" Type="http://schemas.openxmlformats.org/officeDocument/2006/relationships/slideLayout" Target="../slideLayouts/slideLayout72.xml"/><Relationship Id="rId10" Type="http://schemas.openxmlformats.org/officeDocument/2006/relationships/slideLayout" Target="../slideLayouts/slideLayout71.xml"/><Relationship Id="rId13" Type="http://schemas.openxmlformats.org/officeDocument/2006/relationships/slideLayout" Target="../slideLayouts/slideLayout74.xml"/><Relationship Id="rId12" Type="http://schemas.openxmlformats.org/officeDocument/2006/relationships/slideLayout" Target="../slideLayouts/slideLayout73.xml"/><Relationship Id="rId15" Type="http://schemas.openxmlformats.org/officeDocument/2006/relationships/slideLayout" Target="../slideLayouts/slideLayout76.xml"/><Relationship Id="rId14" Type="http://schemas.openxmlformats.org/officeDocument/2006/relationships/slideLayout" Target="../slideLayouts/slideLayout75.xml"/><Relationship Id="rId17" Type="http://schemas.openxmlformats.org/officeDocument/2006/relationships/slideLayout" Target="../slideLayouts/slideLayout78.xml"/><Relationship Id="rId16" Type="http://schemas.openxmlformats.org/officeDocument/2006/relationships/slideLayout" Target="../slideLayouts/slideLayout77.xml"/><Relationship Id="rId1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30" name="Shape 230"/>
        <p:cNvGrpSpPr/>
        <p:nvPr/>
      </p:nvGrpSpPr>
      <p:grpSpPr>
        <a:xfrm>
          <a:off x="0" y="0"/>
          <a:ext cx="0" cy="0"/>
          <a:chOff x="0" y="0"/>
          <a:chExt cx="0" cy="0"/>
        </a:xfrm>
      </p:grpSpPr>
      <p:sp>
        <p:nvSpPr>
          <p:cNvPr id="231" name="Google Shape;231;p4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232" name="Google Shape;232;p4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233" name="Google Shape;233;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3" name="Shape 303"/>
        <p:cNvGrpSpPr/>
        <p:nvPr/>
      </p:nvGrpSpPr>
      <p:grpSpPr>
        <a:xfrm>
          <a:off x="0" y="0"/>
          <a:ext cx="0" cy="0"/>
          <a:chOff x="0" y="0"/>
          <a:chExt cx="0" cy="0"/>
        </a:xfrm>
      </p:grpSpPr>
      <p:sp>
        <p:nvSpPr>
          <p:cNvPr id="304" name="Google Shape;304;p6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05" name="Google Shape;305;p6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306" name="Google Shape;306;p6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307" name="Google Shape;307;p6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308" name="Google Shape;308;p6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757575"/>
                </a:solidFill>
                <a:latin typeface="Arial"/>
                <a:ea typeface="Arial"/>
                <a:cs typeface="Arial"/>
                <a:sym typeface="Arial"/>
              </a:defRPr>
            </a:lvl1pPr>
            <a:lvl2pPr indent="0" lvl="1" marL="0" marR="0" algn="r">
              <a:spcBef>
                <a:spcPts val="0"/>
              </a:spcBef>
              <a:buNone/>
              <a:defRPr b="0" i="0" sz="900" u="none" cap="none" strike="noStrike">
                <a:solidFill>
                  <a:srgbClr val="757575"/>
                </a:solidFill>
                <a:latin typeface="Arial"/>
                <a:ea typeface="Arial"/>
                <a:cs typeface="Arial"/>
                <a:sym typeface="Arial"/>
              </a:defRPr>
            </a:lvl2pPr>
            <a:lvl3pPr indent="0" lvl="2" marL="0" marR="0" algn="r">
              <a:spcBef>
                <a:spcPts val="0"/>
              </a:spcBef>
              <a:buNone/>
              <a:defRPr b="0" i="0" sz="900" u="none" cap="none" strike="noStrike">
                <a:solidFill>
                  <a:srgbClr val="757575"/>
                </a:solidFill>
                <a:latin typeface="Arial"/>
                <a:ea typeface="Arial"/>
                <a:cs typeface="Arial"/>
                <a:sym typeface="Arial"/>
              </a:defRPr>
            </a:lvl3pPr>
            <a:lvl4pPr indent="0" lvl="3" marL="0" marR="0" algn="r">
              <a:spcBef>
                <a:spcPts val="0"/>
              </a:spcBef>
              <a:buNone/>
              <a:defRPr b="0" i="0" sz="900" u="none" cap="none" strike="noStrike">
                <a:solidFill>
                  <a:srgbClr val="757575"/>
                </a:solidFill>
                <a:latin typeface="Arial"/>
                <a:ea typeface="Arial"/>
                <a:cs typeface="Arial"/>
                <a:sym typeface="Arial"/>
              </a:defRPr>
            </a:lvl4pPr>
            <a:lvl5pPr indent="0" lvl="4" marL="0" marR="0" algn="r">
              <a:spcBef>
                <a:spcPts val="0"/>
              </a:spcBef>
              <a:buNone/>
              <a:defRPr b="0" i="0" sz="900" u="none" cap="none" strike="noStrike">
                <a:solidFill>
                  <a:srgbClr val="757575"/>
                </a:solidFill>
                <a:latin typeface="Arial"/>
                <a:ea typeface="Arial"/>
                <a:cs typeface="Arial"/>
                <a:sym typeface="Arial"/>
              </a:defRPr>
            </a:lvl5pPr>
            <a:lvl6pPr indent="0" lvl="5" marL="0" marR="0" algn="r">
              <a:spcBef>
                <a:spcPts val="0"/>
              </a:spcBef>
              <a:buNone/>
              <a:defRPr b="0" i="0" sz="900" u="none" cap="none" strike="noStrike">
                <a:solidFill>
                  <a:srgbClr val="757575"/>
                </a:solidFill>
                <a:latin typeface="Arial"/>
                <a:ea typeface="Arial"/>
                <a:cs typeface="Arial"/>
                <a:sym typeface="Arial"/>
              </a:defRPr>
            </a:lvl6pPr>
            <a:lvl7pPr indent="0" lvl="6" marL="0" marR="0" algn="r">
              <a:spcBef>
                <a:spcPts val="0"/>
              </a:spcBef>
              <a:buNone/>
              <a:defRPr b="0" i="0" sz="900" u="none" cap="none" strike="noStrike">
                <a:solidFill>
                  <a:srgbClr val="757575"/>
                </a:solidFill>
                <a:latin typeface="Arial"/>
                <a:ea typeface="Arial"/>
                <a:cs typeface="Arial"/>
                <a:sym typeface="Arial"/>
              </a:defRPr>
            </a:lvl7pPr>
            <a:lvl8pPr indent="0" lvl="7" marL="0" marR="0" algn="r">
              <a:spcBef>
                <a:spcPts val="0"/>
              </a:spcBef>
              <a:buNone/>
              <a:defRPr b="0" i="0" sz="900" u="none" cap="none" strike="noStrike">
                <a:solidFill>
                  <a:srgbClr val="757575"/>
                </a:solidFill>
                <a:latin typeface="Arial"/>
                <a:ea typeface="Arial"/>
                <a:cs typeface="Arial"/>
                <a:sym typeface="Arial"/>
              </a:defRPr>
            </a:lvl8pPr>
            <a:lvl9pPr indent="0" lvl="8" marL="0" marR="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52.png"/><Relationship Id="rId5" Type="http://schemas.openxmlformats.org/officeDocument/2006/relationships/image" Target="../media/image31.png"/><Relationship Id="rId6" Type="http://schemas.openxmlformats.org/officeDocument/2006/relationships/image" Target="../media/image49.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00.xml"/><Relationship Id="rId3" Type="http://schemas.openxmlformats.org/officeDocument/2006/relationships/image" Target="../media/image181.png"/><Relationship Id="rId4" Type="http://schemas.openxmlformats.org/officeDocument/2006/relationships/image" Target="../media/image178.png"/><Relationship Id="rId5" Type="http://schemas.openxmlformats.org/officeDocument/2006/relationships/image" Target="../media/image165.png"/><Relationship Id="rId6" Type="http://schemas.openxmlformats.org/officeDocument/2006/relationships/image" Target="../media/image172.png"/><Relationship Id="rId7" Type="http://schemas.openxmlformats.org/officeDocument/2006/relationships/image" Target="../media/image18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1.xml"/><Relationship Id="rId3" Type="http://schemas.openxmlformats.org/officeDocument/2006/relationships/image" Target="../media/image94.gi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2.xml"/><Relationship Id="rId3" Type="http://schemas.openxmlformats.org/officeDocument/2006/relationships/image" Target="../media/image195.png"/><Relationship Id="rId4" Type="http://schemas.openxmlformats.org/officeDocument/2006/relationships/image" Target="../media/image176.png"/><Relationship Id="rId5" Type="http://schemas.openxmlformats.org/officeDocument/2006/relationships/image" Target="../media/image74.png"/><Relationship Id="rId6" Type="http://schemas.openxmlformats.org/officeDocument/2006/relationships/image" Target="../media/image82.png"/><Relationship Id="rId7" Type="http://schemas.openxmlformats.org/officeDocument/2006/relationships/image" Target="../media/image8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3.xml"/><Relationship Id="rId3" Type="http://schemas.openxmlformats.org/officeDocument/2006/relationships/image" Target="../media/image81.png"/><Relationship Id="rId4" Type="http://schemas.openxmlformats.org/officeDocument/2006/relationships/image" Target="../media/image89.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4.xml"/><Relationship Id="rId3" Type="http://schemas.openxmlformats.org/officeDocument/2006/relationships/image" Target="../media/image55.png"/><Relationship Id="rId4" Type="http://schemas.openxmlformats.org/officeDocument/2006/relationships/image" Target="../media/image39.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5.xml"/><Relationship Id="rId3" Type="http://schemas.openxmlformats.org/officeDocument/2006/relationships/image" Target="../media/image55.png"/><Relationship Id="rId4" Type="http://schemas.openxmlformats.org/officeDocument/2006/relationships/image" Target="../media/image39.png"/><Relationship Id="rId5" Type="http://schemas.openxmlformats.org/officeDocument/2006/relationships/image" Target="../media/image187.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6.xml"/><Relationship Id="rId3" Type="http://schemas.openxmlformats.org/officeDocument/2006/relationships/image" Target="../media/image109.jpg"/><Relationship Id="rId4" Type="http://schemas.openxmlformats.org/officeDocument/2006/relationships/image" Target="../media/image18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7.xml"/><Relationship Id="rId3" Type="http://schemas.openxmlformats.org/officeDocument/2006/relationships/image" Target="../media/image39.png"/><Relationship Id="rId4" Type="http://schemas.openxmlformats.org/officeDocument/2006/relationships/image" Target="../media/image185.png"/><Relationship Id="rId5" Type="http://schemas.openxmlformats.org/officeDocument/2006/relationships/image" Target="../media/image18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8.xml"/><Relationship Id="rId3" Type="http://schemas.openxmlformats.org/officeDocument/2006/relationships/image" Target="../media/image20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9.xml"/><Relationship Id="rId3" Type="http://schemas.openxmlformats.org/officeDocument/2006/relationships/image" Target="../media/image192.png"/><Relationship Id="rId4" Type="http://schemas.openxmlformats.org/officeDocument/2006/relationships/image" Target="../media/image189.png"/><Relationship Id="rId5" Type="http://schemas.openxmlformats.org/officeDocument/2006/relationships/image" Target="../media/image19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52.png"/><Relationship Id="rId5" Type="http://schemas.openxmlformats.org/officeDocument/2006/relationships/image" Target="../media/image31.png"/><Relationship Id="rId6" Type="http://schemas.openxmlformats.org/officeDocument/2006/relationships/image" Target="../media/image49.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0.xml"/><Relationship Id="rId3" Type="http://schemas.openxmlformats.org/officeDocument/2006/relationships/image" Target="../media/image192.png"/><Relationship Id="rId4" Type="http://schemas.openxmlformats.org/officeDocument/2006/relationships/image" Target="../media/image195.png"/><Relationship Id="rId9" Type="http://schemas.openxmlformats.org/officeDocument/2006/relationships/image" Target="../media/image196.png"/><Relationship Id="rId5" Type="http://schemas.openxmlformats.org/officeDocument/2006/relationships/image" Target="../media/image200.png"/><Relationship Id="rId6" Type="http://schemas.openxmlformats.org/officeDocument/2006/relationships/image" Target="../media/image204.png"/><Relationship Id="rId7" Type="http://schemas.openxmlformats.org/officeDocument/2006/relationships/image" Target="../media/image193.png"/><Relationship Id="rId8" Type="http://schemas.openxmlformats.org/officeDocument/2006/relationships/image" Target="../media/image198.png"/><Relationship Id="rId10" Type="http://schemas.openxmlformats.org/officeDocument/2006/relationships/image" Target="../media/image205.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11.xml"/><Relationship Id="rId3" Type="http://schemas.openxmlformats.org/officeDocument/2006/relationships/image" Target="../media/image20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2.xml"/><Relationship Id="rId3" Type="http://schemas.openxmlformats.org/officeDocument/2006/relationships/image" Target="../media/image206.png"/><Relationship Id="rId4" Type="http://schemas.openxmlformats.org/officeDocument/2006/relationships/image" Target="../media/image202.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3.xml"/><Relationship Id="rId3" Type="http://schemas.openxmlformats.org/officeDocument/2006/relationships/image" Target="../media/image211.png"/><Relationship Id="rId4" Type="http://schemas.openxmlformats.org/officeDocument/2006/relationships/image" Target="../media/image209.png"/><Relationship Id="rId5" Type="http://schemas.openxmlformats.org/officeDocument/2006/relationships/image" Target="../media/image197.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4.xml"/><Relationship Id="rId3" Type="http://schemas.openxmlformats.org/officeDocument/2006/relationships/image" Target="../media/image218.png"/><Relationship Id="rId4" Type="http://schemas.openxmlformats.org/officeDocument/2006/relationships/image" Target="../media/image214.png"/><Relationship Id="rId5" Type="http://schemas.openxmlformats.org/officeDocument/2006/relationships/image" Target="../media/image210.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 Id="rId3" Type="http://schemas.openxmlformats.org/officeDocument/2006/relationships/image" Target="../media/image208.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6.xml"/><Relationship Id="rId3" Type="http://schemas.openxmlformats.org/officeDocument/2006/relationships/image" Target="../media/image219.png"/><Relationship Id="rId4" Type="http://schemas.openxmlformats.org/officeDocument/2006/relationships/image" Target="../media/image218.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7.xml"/><Relationship Id="rId3" Type="http://schemas.openxmlformats.org/officeDocument/2006/relationships/image" Target="../media/image219.png"/><Relationship Id="rId4" Type="http://schemas.openxmlformats.org/officeDocument/2006/relationships/image" Target="../media/image218.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8.xml"/><Relationship Id="rId3" Type="http://schemas.openxmlformats.org/officeDocument/2006/relationships/image" Target="../media/image212.png"/><Relationship Id="rId4" Type="http://schemas.openxmlformats.org/officeDocument/2006/relationships/image" Target="../media/image257.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19.xml"/><Relationship Id="rId3" Type="http://schemas.openxmlformats.org/officeDocument/2006/relationships/image" Target="../media/image223.png"/><Relationship Id="rId4" Type="http://schemas.openxmlformats.org/officeDocument/2006/relationships/image" Target="../media/image182.png"/><Relationship Id="rId5" Type="http://schemas.openxmlformats.org/officeDocument/2006/relationships/image" Target="../media/image2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52.png"/><Relationship Id="rId5" Type="http://schemas.openxmlformats.org/officeDocument/2006/relationships/image" Target="../media/image31.png"/><Relationship Id="rId6" Type="http://schemas.openxmlformats.org/officeDocument/2006/relationships/image" Target="../media/image49.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0.xml"/><Relationship Id="rId3" Type="http://schemas.openxmlformats.org/officeDocument/2006/relationships/image" Target="../media/image230.png"/><Relationship Id="rId4" Type="http://schemas.openxmlformats.org/officeDocument/2006/relationships/image" Target="../media/image227.png"/><Relationship Id="rId5" Type="http://schemas.openxmlformats.org/officeDocument/2006/relationships/image" Target="../media/image217.png"/><Relationship Id="rId6" Type="http://schemas.openxmlformats.org/officeDocument/2006/relationships/image" Target="../media/image216.png"/><Relationship Id="rId7" Type="http://schemas.openxmlformats.org/officeDocument/2006/relationships/image" Target="../media/image165.png"/><Relationship Id="rId8" Type="http://schemas.openxmlformats.org/officeDocument/2006/relationships/image" Target="../media/image226.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1.xml"/><Relationship Id="rId3" Type="http://schemas.openxmlformats.org/officeDocument/2006/relationships/image" Target="../media/image213.png"/><Relationship Id="rId4" Type="http://schemas.openxmlformats.org/officeDocument/2006/relationships/image" Target="../media/image182.png"/><Relationship Id="rId5" Type="http://schemas.openxmlformats.org/officeDocument/2006/relationships/image" Target="../media/image172.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2.xml"/><Relationship Id="rId3" Type="http://schemas.openxmlformats.org/officeDocument/2006/relationships/image" Target="../media/image216.png"/><Relationship Id="rId4" Type="http://schemas.openxmlformats.org/officeDocument/2006/relationships/image" Target="../media/image258.jpg"/><Relationship Id="rId5" Type="http://schemas.openxmlformats.org/officeDocument/2006/relationships/image" Target="../media/image222.png"/><Relationship Id="rId6" Type="http://schemas.openxmlformats.org/officeDocument/2006/relationships/image" Target="../media/image3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23.xml"/><Relationship Id="rId3" Type="http://schemas.openxmlformats.org/officeDocument/2006/relationships/image" Target="../media/image229.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4.xml"/><Relationship Id="rId3" Type="http://schemas.openxmlformats.org/officeDocument/2006/relationships/image" Target="../media/image228.png"/><Relationship Id="rId4" Type="http://schemas.openxmlformats.org/officeDocument/2006/relationships/image" Target="../media/image182.png"/><Relationship Id="rId5" Type="http://schemas.openxmlformats.org/officeDocument/2006/relationships/image" Target="../media/image178.png"/><Relationship Id="rId6" Type="http://schemas.openxmlformats.org/officeDocument/2006/relationships/image" Target="../media/image216.png"/><Relationship Id="rId7" Type="http://schemas.openxmlformats.org/officeDocument/2006/relationships/image" Target="../media/image250.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5.xml"/><Relationship Id="rId3" Type="http://schemas.openxmlformats.org/officeDocument/2006/relationships/image" Target="../media/image165.png"/><Relationship Id="rId4" Type="http://schemas.openxmlformats.org/officeDocument/2006/relationships/image" Target="../media/image182.png"/><Relationship Id="rId5" Type="http://schemas.openxmlformats.org/officeDocument/2006/relationships/image" Target="../media/image22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6.xml"/><Relationship Id="rId3" Type="http://schemas.openxmlformats.org/officeDocument/2006/relationships/image" Target="../media/image181.png"/><Relationship Id="rId4" Type="http://schemas.openxmlformats.org/officeDocument/2006/relationships/image" Target="../media/image225.png"/><Relationship Id="rId5" Type="http://schemas.openxmlformats.org/officeDocument/2006/relationships/image" Target="../media/image231.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7.xml"/><Relationship Id="rId3" Type="http://schemas.openxmlformats.org/officeDocument/2006/relationships/image" Target="../media/image182.png"/><Relationship Id="rId4" Type="http://schemas.openxmlformats.org/officeDocument/2006/relationships/image" Target="../media/image181.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29.xml"/><Relationship Id="rId3" Type="http://schemas.openxmlformats.org/officeDocument/2006/relationships/image" Target="../media/image2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0.xml"/><Relationship Id="rId3" Type="http://schemas.openxmlformats.org/officeDocument/2006/relationships/image" Target="../media/image94.gif"/></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1.xml"/><Relationship Id="rId3" Type="http://schemas.openxmlformats.org/officeDocument/2006/relationships/image" Target="../media/image87.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5.xml"/><Relationship Id="rId3" Type="http://schemas.openxmlformats.org/officeDocument/2006/relationships/image" Target="../media/image244.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6.xml"/><Relationship Id="rId3" Type="http://schemas.openxmlformats.org/officeDocument/2006/relationships/image" Target="../media/image260.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7.xml"/><Relationship Id="rId3" Type="http://schemas.openxmlformats.org/officeDocument/2006/relationships/hyperlink" Target="https://www.youtube.com/watch?v=CaRYHL3PrKY" TargetMode="External"/><Relationship Id="rId4" Type="http://schemas.openxmlformats.org/officeDocument/2006/relationships/image" Target="../media/image274.png"/><Relationship Id="rId5" Type="http://schemas.openxmlformats.org/officeDocument/2006/relationships/hyperlink" Target="https://www.youtube.com/watch?v=657Kitrc0Co&amp;t=92s" TargetMode="Externa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8.xml"/><Relationship Id="rId3" Type="http://schemas.openxmlformats.org/officeDocument/2006/relationships/image" Target="../media/image246.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9.png"/><Relationship Id="rId4" Type="http://schemas.openxmlformats.org/officeDocument/2006/relationships/image" Target="../media/image43.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1.xml"/><Relationship Id="rId3" Type="http://schemas.openxmlformats.org/officeDocument/2006/relationships/image" Target="../media/image237.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2.xml"/><Relationship Id="rId3" Type="http://schemas.openxmlformats.org/officeDocument/2006/relationships/image" Target="../media/image261.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3.xml"/><Relationship Id="rId3" Type="http://schemas.openxmlformats.org/officeDocument/2006/relationships/image" Target="../media/image261.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4.xml"/><Relationship Id="rId3" Type="http://schemas.openxmlformats.org/officeDocument/2006/relationships/image" Target="../media/image259.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45.xml"/><Relationship Id="rId3" Type="http://schemas.openxmlformats.org/officeDocument/2006/relationships/image" Target="../media/image249.png"/><Relationship Id="rId4" Type="http://schemas.openxmlformats.org/officeDocument/2006/relationships/hyperlink" Target="https://centerforbiomolecularmodeling.org/markMyweb/exploretorium-9dfc/" TargetMode="External"/><Relationship Id="rId5" Type="http://schemas.openxmlformats.org/officeDocument/2006/relationships/hyperlink" Target="https://centerforbiomolecularmodeling.org/markMyweb/exploretorium-9dfc" TargetMode="Externa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46.xml"/><Relationship Id="rId3" Type="http://schemas.openxmlformats.org/officeDocument/2006/relationships/image" Target="../media/image239.jpg"/><Relationship Id="rId4" Type="http://schemas.openxmlformats.org/officeDocument/2006/relationships/image" Target="../media/image236.jpg"/><Relationship Id="rId5" Type="http://schemas.openxmlformats.org/officeDocument/2006/relationships/image" Target="../media/image235.jp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8.xml"/><Relationship Id="rId3" Type="http://schemas.openxmlformats.org/officeDocument/2006/relationships/image" Target="../media/image244.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 Id="rId3" Type="http://schemas.openxmlformats.org/officeDocument/2006/relationships/hyperlink" Target="http://www.youtube.com/watch?v=4uQpeTJraTs" TargetMode="External"/><Relationship Id="rId4" Type="http://schemas.openxmlformats.org/officeDocument/2006/relationships/image" Target="../media/image23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xml"/><Relationship Id="rId3" Type="http://schemas.openxmlformats.org/officeDocument/2006/relationships/image" Target="../media/image55.png"/><Relationship Id="rId4" Type="http://schemas.openxmlformats.org/officeDocument/2006/relationships/image" Target="../media/image39.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52.xml"/><Relationship Id="rId3" Type="http://schemas.openxmlformats.org/officeDocument/2006/relationships/image" Target="../media/image94.gif"/></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53.xml"/><Relationship Id="rId3" Type="http://schemas.openxmlformats.org/officeDocument/2006/relationships/image" Target="../media/image347.png"/><Relationship Id="rId4" Type="http://schemas.openxmlformats.org/officeDocument/2006/relationships/image" Target="../media/image234.png"/><Relationship Id="rId5" Type="http://schemas.openxmlformats.org/officeDocument/2006/relationships/image" Target="../media/image241.png"/><Relationship Id="rId6" Type="http://schemas.openxmlformats.org/officeDocument/2006/relationships/image" Target="../media/image240.png"/><Relationship Id="rId7" Type="http://schemas.openxmlformats.org/officeDocument/2006/relationships/image" Target="../media/image87.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54.xml"/><Relationship Id="rId3" Type="http://schemas.openxmlformats.org/officeDocument/2006/relationships/image" Target="../media/image245.png"/><Relationship Id="rId4" Type="http://schemas.openxmlformats.org/officeDocument/2006/relationships/image" Target="../media/image347.png"/><Relationship Id="rId5" Type="http://schemas.openxmlformats.org/officeDocument/2006/relationships/image" Target="../media/image254.png"/><Relationship Id="rId6" Type="http://schemas.openxmlformats.org/officeDocument/2006/relationships/image" Target="../media/image55.png"/><Relationship Id="rId7" Type="http://schemas.openxmlformats.org/officeDocument/2006/relationships/image" Target="../media/image39.png"/><Relationship Id="rId8" Type="http://schemas.openxmlformats.org/officeDocument/2006/relationships/hyperlink" Target="https://pmc.ncbi.nlm.nih.gov/articles/PMC6350845/" TargetMode="Externa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55.xml"/><Relationship Id="rId3" Type="http://schemas.openxmlformats.org/officeDocument/2006/relationships/image" Target="../media/image254.png"/><Relationship Id="rId4" Type="http://schemas.openxmlformats.org/officeDocument/2006/relationships/image" Target="../media/image39.png"/><Relationship Id="rId5" Type="http://schemas.openxmlformats.org/officeDocument/2006/relationships/image" Target="../media/image87.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56.xml"/><Relationship Id="rId3" Type="http://schemas.openxmlformats.org/officeDocument/2006/relationships/image" Target="../media/image248.png"/><Relationship Id="rId4" Type="http://schemas.openxmlformats.org/officeDocument/2006/relationships/image" Target="../media/image256.png"/><Relationship Id="rId5" Type="http://schemas.openxmlformats.org/officeDocument/2006/relationships/image" Target="../media/image252.png"/><Relationship Id="rId6" Type="http://schemas.openxmlformats.org/officeDocument/2006/relationships/image" Target="../media/image267.png"/><Relationship Id="rId7" Type="http://schemas.openxmlformats.org/officeDocument/2006/relationships/image" Target="../media/image266.png"/><Relationship Id="rId8" Type="http://schemas.openxmlformats.org/officeDocument/2006/relationships/image" Target="../media/image241.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57.xml"/><Relationship Id="rId3" Type="http://schemas.openxmlformats.org/officeDocument/2006/relationships/image" Target="../media/image263.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58.xml"/><Relationship Id="rId3" Type="http://schemas.openxmlformats.org/officeDocument/2006/relationships/image" Target="../media/image265.png"/><Relationship Id="rId4" Type="http://schemas.openxmlformats.org/officeDocument/2006/relationships/image" Target="../media/image262.png"/><Relationship Id="rId5" Type="http://schemas.openxmlformats.org/officeDocument/2006/relationships/hyperlink" Target="https://pdb101.rcsb.org/sci-art/goodsell-gallery/escherichia-coli-bacterium" TargetMode="Externa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59.xml"/><Relationship Id="rId3" Type="http://schemas.openxmlformats.org/officeDocument/2006/relationships/image" Target="../media/image345.png"/><Relationship Id="rId4" Type="http://schemas.openxmlformats.org/officeDocument/2006/relationships/image" Target="../media/image3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6.xml"/><Relationship Id="rId3" Type="http://schemas.openxmlformats.org/officeDocument/2006/relationships/image" Target="../media/image57.png"/><Relationship Id="rId4" Type="http://schemas.openxmlformats.org/officeDocument/2006/relationships/image" Target="../media/image53.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60.xml"/><Relationship Id="rId3" Type="http://schemas.openxmlformats.org/officeDocument/2006/relationships/image" Target="../media/image264.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61.xml"/><Relationship Id="rId3" Type="http://schemas.openxmlformats.org/officeDocument/2006/relationships/image" Target="../media/image281.gif"/><Relationship Id="rId4" Type="http://schemas.openxmlformats.org/officeDocument/2006/relationships/image" Target="../media/image271.gif"/><Relationship Id="rId5" Type="http://schemas.openxmlformats.org/officeDocument/2006/relationships/image" Target="../media/image302.jp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62.xml"/><Relationship Id="rId3" Type="http://schemas.openxmlformats.org/officeDocument/2006/relationships/image" Target="../media/image302.jpg"/><Relationship Id="rId4" Type="http://schemas.openxmlformats.org/officeDocument/2006/relationships/image" Target="../media/image344.jp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3.xml"/><Relationship Id="rId3" Type="http://schemas.openxmlformats.org/officeDocument/2006/relationships/image" Target="../media/image263.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4.xml"/><Relationship Id="rId3" Type="http://schemas.openxmlformats.org/officeDocument/2006/relationships/image" Target="../media/image273.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66.xml"/><Relationship Id="rId3" Type="http://schemas.openxmlformats.org/officeDocument/2006/relationships/hyperlink" Target="https://pmc.ncbi.nlm.nih.gov/articles/PMC2790178/" TargetMode="External"/><Relationship Id="rId4" Type="http://schemas.openxmlformats.org/officeDocument/2006/relationships/image" Target="../media/image277.jp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67.xml"/><Relationship Id="rId3" Type="http://schemas.openxmlformats.org/officeDocument/2006/relationships/hyperlink" Target="https://pmc.ncbi.nlm.nih.gov/articles/PMC2790178/" TargetMode="External"/><Relationship Id="rId4" Type="http://schemas.openxmlformats.org/officeDocument/2006/relationships/image" Target="../media/image277.jpg"/><Relationship Id="rId5" Type="http://schemas.openxmlformats.org/officeDocument/2006/relationships/image" Target="../media/image273.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68.xml"/><Relationship Id="rId3" Type="http://schemas.openxmlformats.org/officeDocument/2006/relationships/image" Target="../media/image269.png"/><Relationship Id="rId4" Type="http://schemas.openxmlformats.org/officeDocument/2006/relationships/image" Target="../media/image276.png"/><Relationship Id="rId5" Type="http://schemas.openxmlformats.org/officeDocument/2006/relationships/hyperlink" Target="https://www.nature.com/articles/nrmicro.2016.25" TargetMode="Externa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69.xml"/><Relationship Id="rId3" Type="http://schemas.openxmlformats.org/officeDocument/2006/relationships/image" Target="../media/image269.png"/><Relationship Id="rId4" Type="http://schemas.openxmlformats.org/officeDocument/2006/relationships/image" Target="../media/image2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71.jp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70.xml"/><Relationship Id="rId3" Type="http://schemas.openxmlformats.org/officeDocument/2006/relationships/hyperlink" Target="https://microbiology.osu.edu/people/ruiz.82" TargetMode="External"/><Relationship Id="rId4" Type="http://schemas.openxmlformats.org/officeDocument/2006/relationships/image" Target="../media/image286.jpg"/><Relationship Id="rId5" Type="http://schemas.openxmlformats.org/officeDocument/2006/relationships/hyperlink" Target="https://en.wikipedia.org/wiki/Endosymbiont" TargetMode="Externa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71.xml"/><Relationship Id="rId3" Type="http://schemas.openxmlformats.org/officeDocument/2006/relationships/image" Target="../media/image254.png"/><Relationship Id="rId4" Type="http://schemas.openxmlformats.org/officeDocument/2006/relationships/image" Target="../media/image39.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72.xml"/><Relationship Id="rId3" Type="http://schemas.openxmlformats.org/officeDocument/2006/relationships/image" Target="../media/image87.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73.xml"/><Relationship Id="rId3" Type="http://schemas.openxmlformats.org/officeDocument/2006/relationships/image" Target="../media/image280.png"/><Relationship Id="rId4" Type="http://schemas.openxmlformats.org/officeDocument/2006/relationships/image" Target="../media/image288.png"/><Relationship Id="rId5" Type="http://schemas.openxmlformats.org/officeDocument/2006/relationships/image" Target="../media/image279.png"/><Relationship Id="rId6" Type="http://schemas.openxmlformats.org/officeDocument/2006/relationships/image" Target="../media/image275.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74.xml"/><Relationship Id="rId3" Type="http://schemas.openxmlformats.org/officeDocument/2006/relationships/image" Target="../media/image287.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75.xml"/><Relationship Id="rId3" Type="http://schemas.openxmlformats.org/officeDocument/2006/relationships/image" Target="../media/image287.png"/><Relationship Id="rId4" Type="http://schemas.openxmlformats.org/officeDocument/2006/relationships/image" Target="../media/image279.png"/><Relationship Id="rId5" Type="http://schemas.openxmlformats.org/officeDocument/2006/relationships/image" Target="../media/image288.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76.xml"/><Relationship Id="rId3" Type="http://schemas.openxmlformats.org/officeDocument/2006/relationships/image" Target="../media/image296.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78.xml"/><Relationship Id="rId3" Type="http://schemas.openxmlformats.org/officeDocument/2006/relationships/image" Target="../media/image74.png"/><Relationship Id="rId4" Type="http://schemas.openxmlformats.org/officeDocument/2006/relationships/image" Target="../media/image87.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xml"/><Relationship Id="rId3" Type="http://schemas.openxmlformats.org/officeDocument/2006/relationships/image" Target="../media/image59.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2.xml"/><Relationship Id="rId3" Type="http://schemas.openxmlformats.org/officeDocument/2006/relationships/image" Target="../media/image285.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83.xml"/><Relationship Id="rId3" Type="http://schemas.openxmlformats.org/officeDocument/2006/relationships/image" Target="../media/image297.png"/><Relationship Id="rId4" Type="http://schemas.openxmlformats.org/officeDocument/2006/relationships/image" Target="../media/image299.png"/><Relationship Id="rId5" Type="http://schemas.openxmlformats.org/officeDocument/2006/relationships/image" Target="../media/image290.png"/><Relationship Id="rId6" Type="http://schemas.openxmlformats.org/officeDocument/2006/relationships/image" Target="../media/image291.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84.xml"/><Relationship Id="rId3" Type="http://schemas.openxmlformats.org/officeDocument/2006/relationships/image" Target="../media/image298.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85.xml"/><Relationship Id="rId3" Type="http://schemas.openxmlformats.org/officeDocument/2006/relationships/image" Target="../media/image292.png"/><Relationship Id="rId4" Type="http://schemas.openxmlformats.org/officeDocument/2006/relationships/image" Target="../media/image294.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86.xml"/><Relationship Id="rId3" Type="http://schemas.openxmlformats.org/officeDocument/2006/relationships/hyperlink" Target="http://www.youtube.com/watch?v=z43HNp3zVAA" TargetMode="External"/><Relationship Id="rId4" Type="http://schemas.openxmlformats.org/officeDocument/2006/relationships/image" Target="../media/image295.jpg"/><Relationship Id="rId5" Type="http://schemas.openxmlformats.org/officeDocument/2006/relationships/image" Target="../media/image307.png"/><Relationship Id="rId6" Type="http://schemas.openxmlformats.org/officeDocument/2006/relationships/image" Target="../media/image293.jp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87.xml"/><Relationship Id="rId3" Type="http://schemas.openxmlformats.org/officeDocument/2006/relationships/image" Target="../media/image310.png"/><Relationship Id="rId4" Type="http://schemas.openxmlformats.org/officeDocument/2006/relationships/image" Target="../media/image300.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88.xml"/><Relationship Id="rId3" Type="http://schemas.openxmlformats.org/officeDocument/2006/relationships/image" Target="../media/image300.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9.xml"/><Relationship Id="rId3" Type="http://schemas.openxmlformats.org/officeDocument/2006/relationships/image" Target="../media/image30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56.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90.xml"/><Relationship Id="rId3" Type="http://schemas.openxmlformats.org/officeDocument/2006/relationships/image" Target="../media/image343.png"/><Relationship Id="rId4" Type="http://schemas.openxmlformats.org/officeDocument/2006/relationships/image" Target="../media/image313.png"/><Relationship Id="rId5" Type="http://schemas.openxmlformats.org/officeDocument/2006/relationships/image" Target="../media/image311.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91.xml"/><Relationship Id="rId3" Type="http://schemas.openxmlformats.org/officeDocument/2006/relationships/image" Target="../media/image96.png"/><Relationship Id="rId4" Type="http://schemas.openxmlformats.org/officeDocument/2006/relationships/image" Target="../media/image94.gif"/></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93.xml"/><Relationship Id="rId3" Type="http://schemas.openxmlformats.org/officeDocument/2006/relationships/image" Target="../media/image254.png"/><Relationship Id="rId4" Type="http://schemas.openxmlformats.org/officeDocument/2006/relationships/image" Target="../media/image312.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94.xml"/><Relationship Id="rId3" Type="http://schemas.openxmlformats.org/officeDocument/2006/relationships/image" Target="../media/image317.png"/><Relationship Id="rId4" Type="http://schemas.openxmlformats.org/officeDocument/2006/relationships/hyperlink" Target="https://pmc.ncbi.nlm.nih.gov/articles/PMC2118194/" TargetMode="External"/><Relationship Id="rId9" Type="http://schemas.openxmlformats.org/officeDocument/2006/relationships/hyperlink" Target="https://pmc.ncbi.nlm.nih.gov/articles/PMC5345515/" TargetMode="External"/><Relationship Id="rId5" Type="http://schemas.openxmlformats.org/officeDocument/2006/relationships/hyperlink" Target="https://centennial.rucares.org/index.php?page=Gramicidin" TargetMode="External"/><Relationship Id="rId6" Type="http://schemas.openxmlformats.org/officeDocument/2006/relationships/hyperlink" Target="https://centennial.rucares.org/index.php?page=Gramicidin" TargetMode="External"/><Relationship Id="rId7" Type="http://schemas.openxmlformats.org/officeDocument/2006/relationships/hyperlink" Target="https://pmc.ncbi.nlm.nih.gov/articles/PMC12887759/" TargetMode="External"/><Relationship Id="rId8" Type="http://schemas.openxmlformats.org/officeDocument/2006/relationships/hyperlink" Target="https://pmc.ncbi.nlm.nih.gov/articles/PMC12887759/" TargetMode="External"/><Relationship Id="rId11" Type="http://schemas.openxmlformats.org/officeDocument/2006/relationships/hyperlink" Target="https://en.wikipedia.org/wiki/Gramicidin" TargetMode="External"/><Relationship Id="rId10" Type="http://schemas.openxmlformats.org/officeDocument/2006/relationships/hyperlink" Target="https://pmc.ncbi.nlm.nih.gov/articles/PMC5345515/" TargetMode="External"/><Relationship Id="rId13" Type="http://schemas.openxmlformats.org/officeDocument/2006/relationships/image" Target="../media/image55.png"/><Relationship Id="rId12" Type="http://schemas.openxmlformats.org/officeDocument/2006/relationships/hyperlink" Target="https://en.wikipedia.org/wiki/Gramicidin" TargetMode="External"/><Relationship Id="rId14" Type="http://schemas.openxmlformats.org/officeDocument/2006/relationships/image" Target="../media/image314.gif"/></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95.xml"/><Relationship Id="rId3" Type="http://schemas.openxmlformats.org/officeDocument/2006/relationships/image" Target="../media/image306.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96.xml"/><Relationship Id="rId3" Type="http://schemas.openxmlformats.org/officeDocument/2006/relationships/image" Target="../media/image318.png"/><Relationship Id="rId4" Type="http://schemas.openxmlformats.org/officeDocument/2006/relationships/hyperlink" Target="https://www.frontiersin.org/journals/pharmacology/articles/10.3389/fphar.2026.1699987/full" TargetMode="Externa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97.xml"/><Relationship Id="rId3" Type="http://schemas.openxmlformats.org/officeDocument/2006/relationships/image" Target="../media/image308.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98.xml"/><Relationship Id="rId3" Type="http://schemas.openxmlformats.org/officeDocument/2006/relationships/image" Target="../media/image39.png"/><Relationship Id="rId4" Type="http://schemas.openxmlformats.org/officeDocument/2006/relationships/image" Target="../media/image87.png"/></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99.xml"/><Relationship Id="rId3" Type="http://schemas.openxmlformats.org/officeDocument/2006/relationships/image" Target="../media/image326.png"/><Relationship Id="rId4" Type="http://schemas.openxmlformats.org/officeDocument/2006/relationships/image" Target="../media/image3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40.png"/><Relationship Id="rId7" Type="http://schemas.openxmlformats.org/officeDocument/2006/relationships/image" Target="../media/image4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0.xml"/><Relationship Id="rId3" Type="http://schemas.openxmlformats.org/officeDocument/2006/relationships/image" Target="../media/image48.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00.xml"/><Relationship Id="rId3" Type="http://schemas.openxmlformats.org/officeDocument/2006/relationships/image" Target="../media/image316.png"/><Relationship Id="rId4" Type="http://schemas.openxmlformats.org/officeDocument/2006/relationships/image" Target="../media/image55.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01.xml"/><Relationship Id="rId3" Type="http://schemas.openxmlformats.org/officeDocument/2006/relationships/image" Target="../media/image315.png"/><Relationship Id="rId4" Type="http://schemas.openxmlformats.org/officeDocument/2006/relationships/hyperlink" Target="https://www.frontiersin.org/journals/pharmacology/articles/10.3389/fphar.2026.1699987/full" TargetMode="Externa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02.xml"/><Relationship Id="rId3" Type="http://schemas.openxmlformats.org/officeDocument/2006/relationships/image" Target="../media/image327.png"/><Relationship Id="rId4" Type="http://schemas.openxmlformats.org/officeDocument/2006/relationships/image" Target="../media/image330.pn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03.xml"/><Relationship Id="rId3" Type="http://schemas.openxmlformats.org/officeDocument/2006/relationships/image" Target="../media/image325.png"/><Relationship Id="rId4" Type="http://schemas.openxmlformats.org/officeDocument/2006/relationships/hyperlink" Target="https://www.frontiersin.org/journals/pharmacology/articles/10.3389/fphar.2026.1699987/full" TargetMode="Externa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04.xml"/><Relationship Id="rId3" Type="http://schemas.openxmlformats.org/officeDocument/2006/relationships/image" Target="../media/image323.png"/><Relationship Id="rId4" Type="http://schemas.openxmlformats.org/officeDocument/2006/relationships/hyperlink" Target="https://www.techscience.com/biocell/v47n9/54288/pdf" TargetMode="Externa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05.xml"/><Relationship Id="rId3" Type="http://schemas.openxmlformats.org/officeDocument/2006/relationships/image" Target="../media/image324.pn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06.xml"/><Relationship Id="rId3" Type="http://schemas.openxmlformats.org/officeDocument/2006/relationships/image" Target="../media/image338.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07.xml"/><Relationship Id="rId3" Type="http://schemas.openxmlformats.org/officeDocument/2006/relationships/image" Target="../media/image321.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08.xml"/><Relationship Id="rId3" Type="http://schemas.openxmlformats.org/officeDocument/2006/relationships/image" Target="../media/image96.png"/><Relationship Id="rId4" Type="http://schemas.openxmlformats.org/officeDocument/2006/relationships/image" Target="../media/image94.gif"/><Relationship Id="rId5" Type="http://schemas.openxmlformats.org/officeDocument/2006/relationships/image" Target="../media/image129.pn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9.xml"/><Relationship Id="rId3" Type="http://schemas.openxmlformats.org/officeDocument/2006/relationships/image" Target="../media/image346.png"/><Relationship Id="rId4" Type="http://schemas.openxmlformats.org/officeDocument/2006/relationships/image" Target="../media/image313.png"/><Relationship Id="rId5" Type="http://schemas.openxmlformats.org/officeDocument/2006/relationships/image" Target="../media/image3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1.xml"/><Relationship Id="rId3" Type="http://schemas.openxmlformats.org/officeDocument/2006/relationships/image" Target="../media/image29.png"/><Relationship Id="rId4" Type="http://schemas.openxmlformats.org/officeDocument/2006/relationships/image" Target="../media/image52.png"/><Relationship Id="rId5" Type="http://schemas.openxmlformats.org/officeDocument/2006/relationships/image" Target="../media/image54.png"/><Relationship Id="rId6" Type="http://schemas.openxmlformats.org/officeDocument/2006/relationships/image" Target="../media/image62.png"/><Relationship Id="rId7" Type="http://schemas.openxmlformats.org/officeDocument/2006/relationships/image" Target="../media/image50.png"/><Relationship Id="rId8" Type="http://schemas.openxmlformats.org/officeDocument/2006/relationships/image" Target="../media/image69.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0.xml"/><Relationship Id="rId3" Type="http://schemas.openxmlformats.org/officeDocument/2006/relationships/image" Target="../media/image339.png"/><Relationship Id="rId4" Type="http://schemas.openxmlformats.org/officeDocument/2006/relationships/image" Target="../media/image87.pn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11.xml"/><Relationship Id="rId3" Type="http://schemas.openxmlformats.org/officeDocument/2006/relationships/image" Target="../media/image94.gif"/><Relationship Id="rId4" Type="http://schemas.openxmlformats.org/officeDocument/2006/relationships/image" Target="../media/image96.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4.xml"/><Relationship Id="rId3" Type="http://schemas.openxmlformats.org/officeDocument/2006/relationships/image" Target="../media/image340.png"/><Relationship Id="rId4" Type="http://schemas.openxmlformats.org/officeDocument/2006/relationships/hyperlink" Target="http://www.youtube.com/watch?v=tuVa27WISyo" TargetMode="External"/><Relationship Id="rId5" Type="http://schemas.openxmlformats.org/officeDocument/2006/relationships/image" Target="../media/image337.jpg"/><Relationship Id="rId6" Type="http://schemas.openxmlformats.org/officeDocument/2006/relationships/image" Target="../media/image29.png"/><Relationship Id="rId7" Type="http://schemas.openxmlformats.org/officeDocument/2006/relationships/image" Target="../media/image52.png"/><Relationship Id="rId8" Type="http://schemas.openxmlformats.org/officeDocument/2006/relationships/image" Target="../media/image342.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6.xml"/><Relationship Id="rId3" Type="http://schemas.openxmlformats.org/officeDocument/2006/relationships/image" Target="../media/image341.jp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7.xml"/><Relationship Id="rId3" Type="http://schemas.openxmlformats.org/officeDocument/2006/relationships/image" Target="../media/image336.png"/><Relationship Id="rId4" Type="http://schemas.openxmlformats.org/officeDocument/2006/relationships/image" Target="../media/image335.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2.xml"/><Relationship Id="rId3" Type="http://schemas.openxmlformats.org/officeDocument/2006/relationships/image" Target="../media/image63.png"/><Relationship Id="rId4" Type="http://schemas.openxmlformats.org/officeDocument/2006/relationships/image" Target="../media/image69.png"/><Relationship Id="rId5"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 Id="rId3" Type="http://schemas.openxmlformats.org/officeDocument/2006/relationships/image" Target="../media/image64.png"/><Relationship Id="rId4" Type="http://schemas.openxmlformats.org/officeDocument/2006/relationships/image" Target="../media/image61.jpg"/><Relationship Id="rId5" Type="http://schemas.openxmlformats.org/officeDocument/2006/relationships/image" Target="../media/image60.png"/><Relationship Id="rId6" Type="http://schemas.openxmlformats.org/officeDocument/2006/relationships/image" Target="../media/image68.png"/><Relationship Id="rId7" Type="http://schemas.openxmlformats.org/officeDocument/2006/relationships/image" Target="../media/image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4.xml"/><Relationship Id="rId3" Type="http://schemas.openxmlformats.org/officeDocument/2006/relationships/image" Target="../media/image58.png"/><Relationship Id="rId4" Type="http://schemas.openxmlformats.org/officeDocument/2006/relationships/image" Target="../media/image7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5.xml"/><Relationship Id="rId3" Type="http://schemas.openxmlformats.org/officeDocument/2006/relationships/image" Target="../media/image66.png"/><Relationship Id="rId4" Type="http://schemas.openxmlformats.org/officeDocument/2006/relationships/image" Target="../media/image77.png"/><Relationship Id="rId5" Type="http://schemas.openxmlformats.org/officeDocument/2006/relationships/image" Target="../media/image73.png"/><Relationship Id="rId6" Type="http://schemas.openxmlformats.org/officeDocument/2006/relationships/image" Target="../media/image7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image" Target="../media/image9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 Id="rId3" Type="http://schemas.openxmlformats.org/officeDocument/2006/relationships/hyperlink" Target="https://openwa.pressbooks.pub/bacar123/chapter/chapter-3-microbial-pathogenesis/" TargetMode="Externa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hyperlink" Target="https://openwa.pressbooks.pub/bacar123/chapter/chapter-3-microbial-pathogenesis/" TargetMode="External"/><Relationship Id="rId4" Type="http://schemas.openxmlformats.org/officeDocument/2006/relationships/image" Target="../media/image67.png"/><Relationship Id="rId5" Type="http://schemas.openxmlformats.org/officeDocument/2006/relationships/image" Target="../media/image79.jpg"/><Relationship Id="rId6"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 Id="rId3"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 Id="rId3" Type="http://schemas.openxmlformats.org/officeDocument/2006/relationships/image" Target="../media/image78.png"/><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 Id="rId3"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 Id="rId3" Type="http://schemas.openxmlformats.org/officeDocument/2006/relationships/image" Target="../media/image78.png"/><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81.png"/><Relationship Id="rId4" Type="http://schemas.openxmlformats.org/officeDocument/2006/relationships/image" Target="../media/image89.png"/><Relationship Id="rId9" Type="http://schemas.openxmlformats.org/officeDocument/2006/relationships/image" Target="../media/image86.png"/><Relationship Id="rId5" Type="http://schemas.openxmlformats.org/officeDocument/2006/relationships/image" Target="../media/image74.png"/><Relationship Id="rId6" Type="http://schemas.openxmlformats.org/officeDocument/2006/relationships/image" Target="../media/image82.png"/><Relationship Id="rId7" Type="http://schemas.openxmlformats.org/officeDocument/2006/relationships/image" Target="../media/image88.png"/><Relationship Id="rId8" Type="http://schemas.openxmlformats.org/officeDocument/2006/relationships/hyperlink" Target="https://pdb101.rcsb.org/motm/69" TargetMode="External"/><Relationship Id="rId11" Type="http://schemas.openxmlformats.org/officeDocument/2006/relationships/image" Target="../media/image29.png"/><Relationship Id="rId10" Type="http://schemas.openxmlformats.org/officeDocument/2006/relationships/image" Target="../media/image69.png"/><Relationship Id="rId12" Type="http://schemas.openxmlformats.org/officeDocument/2006/relationships/image" Target="../media/image5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5.xml"/><Relationship Id="rId3" Type="http://schemas.openxmlformats.org/officeDocument/2006/relationships/image" Target="../media/image52.png"/><Relationship Id="rId4" Type="http://schemas.openxmlformats.org/officeDocument/2006/relationships/image" Target="../media/image29.png"/><Relationship Id="rId5" Type="http://schemas.openxmlformats.org/officeDocument/2006/relationships/image" Target="../media/image8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6.xml"/><Relationship Id="rId3" Type="http://schemas.openxmlformats.org/officeDocument/2006/relationships/hyperlink" Target="http://www.youtube.com/watch?v=xqO-qQfoL34" TargetMode="External"/><Relationship Id="rId4" Type="http://schemas.openxmlformats.org/officeDocument/2006/relationships/image" Target="../media/image90.jpg"/><Relationship Id="rId5" Type="http://schemas.openxmlformats.org/officeDocument/2006/relationships/image" Target="../media/image9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9.png"/><Relationship Id="rId4" Type="http://schemas.openxmlformats.org/officeDocument/2006/relationships/image" Target="../media/image29.png"/><Relationship Id="rId5" Type="http://schemas.openxmlformats.org/officeDocument/2006/relationships/image" Target="../media/image5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9.png"/><Relationship Id="rId4" Type="http://schemas.openxmlformats.org/officeDocument/2006/relationships/image" Target="../media/image29.png"/><Relationship Id="rId5" Type="http://schemas.openxmlformats.org/officeDocument/2006/relationships/image" Target="../media/image5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69.png"/><Relationship Id="rId4" Type="http://schemas.openxmlformats.org/officeDocument/2006/relationships/image" Target="../media/image95.png"/><Relationship Id="rId5" Type="http://schemas.openxmlformats.org/officeDocument/2006/relationships/image" Target="../media/image85.png"/><Relationship Id="rId6" Type="http://schemas.openxmlformats.org/officeDocument/2006/relationships/image" Target="../media/image92.png"/><Relationship Id="rId7" Type="http://schemas.openxmlformats.org/officeDocument/2006/relationships/image" Target="../media/image9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6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69.png"/><Relationship Id="rId4" Type="http://schemas.openxmlformats.org/officeDocument/2006/relationships/image" Target="../media/image95.png"/><Relationship Id="rId5" Type="http://schemas.openxmlformats.org/officeDocument/2006/relationships/image" Target="../media/image92.png"/><Relationship Id="rId6" Type="http://schemas.openxmlformats.org/officeDocument/2006/relationships/image" Target="../media/image29.png"/><Relationship Id="rId7" Type="http://schemas.openxmlformats.org/officeDocument/2006/relationships/image" Target="../media/image9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1.xml"/><Relationship Id="rId3" Type="http://schemas.openxmlformats.org/officeDocument/2006/relationships/image" Target="../media/image116.png"/><Relationship Id="rId4" Type="http://schemas.openxmlformats.org/officeDocument/2006/relationships/image" Target="../media/image109.jpg"/><Relationship Id="rId5" Type="http://schemas.openxmlformats.org/officeDocument/2006/relationships/image" Target="../media/image52.png"/><Relationship Id="rId6" Type="http://schemas.openxmlformats.org/officeDocument/2006/relationships/image" Target="../media/image9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4.xml"/><Relationship Id="rId3" Type="http://schemas.openxmlformats.org/officeDocument/2006/relationships/image" Target="../media/image96.png"/><Relationship Id="rId4" Type="http://schemas.openxmlformats.org/officeDocument/2006/relationships/image" Target="../media/image94.gif"/><Relationship Id="rId5" Type="http://schemas.openxmlformats.org/officeDocument/2006/relationships/image" Target="../media/image104.png"/><Relationship Id="rId6" Type="http://schemas.openxmlformats.org/officeDocument/2006/relationships/image" Target="../media/image112.png"/><Relationship Id="rId7" Type="http://schemas.openxmlformats.org/officeDocument/2006/relationships/image" Target="../media/image14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50.png"/><Relationship Id="rId4" Type="http://schemas.openxmlformats.org/officeDocument/2006/relationships/image" Target="../media/image9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6.xml"/><Relationship Id="rId3" Type="http://schemas.openxmlformats.org/officeDocument/2006/relationships/image" Target="../media/image10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0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103.png"/><Relationship Id="rId4" Type="http://schemas.openxmlformats.org/officeDocument/2006/relationships/hyperlink" Target="https://en.wikipedia.org/wiki/Pilus"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hyperlink" Target="http://www.youtube.com/watch?v=dRY7DlTmtnw" TargetMode="External"/><Relationship Id="rId4" Type="http://schemas.openxmlformats.org/officeDocument/2006/relationships/image" Target="../media/image10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hyperlink" Target="https://learn.3dmoleculardesigns.com/model-teacher-resources-page" TargetMode="External"/><Relationship Id="rId4" Type="http://schemas.openxmlformats.org/officeDocument/2006/relationships/image" Target="../media/image3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07.png"/><Relationship Id="rId4" Type="http://schemas.openxmlformats.org/officeDocument/2006/relationships/hyperlink" Target="https://www.cell.com/cell/fulltext/S0092-8674(16)31076-5" TargetMode="External"/><Relationship Id="rId5" Type="http://schemas.openxmlformats.org/officeDocument/2006/relationships/image" Target="../media/image111.jpg"/><Relationship Id="rId6" Type="http://schemas.openxmlformats.org/officeDocument/2006/relationships/image" Target="../media/image10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1.xml"/><Relationship Id="rId3" Type="http://schemas.openxmlformats.org/officeDocument/2006/relationships/image" Target="../media/image123.png"/><Relationship Id="rId4" Type="http://schemas.openxmlformats.org/officeDocument/2006/relationships/hyperlink" Target="https://pdb101.rcsb.org/learn/flyers-posters-and-calendars/poster/shiga-toxin2-in-complex-with-ribosomal-p-stalk"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2.xml"/><Relationship Id="rId3" Type="http://schemas.openxmlformats.org/officeDocument/2006/relationships/image" Target="../media/image126.png"/><Relationship Id="rId4" Type="http://schemas.openxmlformats.org/officeDocument/2006/relationships/hyperlink" Target="https://journals.asm.org/doi/10.1128/mbio.01238-17#:~:text=Extracellular%20Fe3%2B%2Dpetrobactin%20is,)%20(13%2C%2014)." TargetMode="External"/><Relationship Id="rId5" Type="http://schemas.openxmlformats.org/officeDocument/2006/relationships/hyperlink" Target="https://pdb101.rcsb.org/motm/193" TargetMode="External"/><Relationship Id="rId6" Type="http://schemas.openxmlformats.org/officeDocument/2006/relationships/image" Target="../media/image108.png"/><Relationship Id="rId7" Type="http://schemas.openxmlformats.org/officeDocument/2006/relationships/hyperlink" Target="https://pdb101.rcsb.org/learn/structural-biology-highlights/anthrax-stealth-siderophores"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3.xml"/><Relationship Id="rId3" Type="http://schemas.openxmlformats.org/officeDocument/2006/relationships/image" Target="../media/image11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4.xml"/><Relationship Id="rId3" Type="http://schemas.openxmlformats.org/officeDocument/2006/relationships/hyperlink" Target="http://pdb101.rcsb.org/motm/58" TargetMode="External"/><Relationship Id="rId4" Type="http://schemas.openxmlformats.org/officeDocument/2006/relationships/image" Target="../media/image88.png"/><Relationship Id="rId5" Type="http://schemas.openxmlformats.org/officeDocument/2006/relationships/hyperlink" Target="https://pdb101.rcsb.org/motm/69" TargetMode="External"/><Relationship Id="rId6" Type="http://schemas.openxmlformats.org/officeDocument/2006/relationships/image" Target="../media/image8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5.xml"/><Relationship Id="rId3" Type="http://schemas.openxmlformats.org/officeDocument/2006/relationships/image" Target="../media/image11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6.xml"/><Relationship Id="rId3" Type="http://schemas.openxmlformats.org/officeDocument/2006/relationships/image" Target="../media/image110.png"/><Relationship Id="rId4" Type="http://schemas.openxmlformats.org/officeDocument/2006/relationships/image" Target="../media/image117.gif"/><Relationship Id="rId5" Type="http://schemas.openxmlformats.org/officeDocument/2006/relationships/hyperlink" Target="https://www.nature.com/articles/s41467-020-15966-7"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7.xml"/><Relationship Id="rId3" Type="http://schemas.openxmlformats.org/officeDocument/2006/relationships/image" Target="../media/image29.png"/><Relationship Id="rId4" Type="http://schemas.openxmlformats.org/officeDocument/2006/relationships/image" Target="../media/image12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8.xml"/><Relationship Id="rId3" Type="http://schemas.openxmlformats.org/officeDocument/2006/relationships/image" Target="../media/image11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9.xml"/><Relationship Id="rId3" Type="http://schemas.openxmlformats.org/officeDocument/2006/relationships/image" Target="../media/image126.png"/><Relationship Id="rId4" Type="http://schemas.openxmlformats.org/officeDocument/2006/relationships/hyperlink" Target="https://pdb101.rcsb.org/motm/193" TargetMode="External"/><Relationship Id="rId5" Type="http://schemas.openxmlformats.org/officeDocument/2006/relationships/image" Target="../media/image1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4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hyperlink" Target="https://en.wikipedia.org/wiki/Phenotype" TargetMode="External"/><Relationship Id="rId4" Type="http://schemas.openxmlformats.org/officeDocument/2006/relationships/hyperlink" Target="https://en.wikipedia.org/wiki/Species" TargetMode="External"/><Relationship Id="rId9" Type="http://schemas.openxmlformats.org/officeDocument/2006/relationships/hyperlink" Target="https://en.wikipedia.org/wiki/Stanley_Falkow#cite_note-alum-3" TargetMode="External"/><Relationship Id="rId5" Type="http://schemas.openxmlformats.org/officeDocument/2006/relationships/hyperlink" Target="https://en.wikipedia.org/wiki/Virulence" TargetMode="External"/><Relationship Id="rId6" Type="http://schemas.openxmlformats.org/officeDocument/2006/relationships/hyperlink" Target="https://en.wikipedia.org/wiki/Virulence" TargetMode="External"/><Relationship Id="rId7" Type="http://schemas.openxmlformats.org/officeDocument/2006/relationships/hyperlink" Target="https://en.wikipedia.org/wiki/Albany,_New_York" TargetMode="External"/><Relationship Id="rId8" Type="http://schemas.openxmlformats.org/officeDocument/2006/relationships/hyperlink" Target="https://en.wikipedia.org/wiki/Kyiv" TargetMode="External"/><Relationship Id="rId11" Type="http://schemas.openxmlformats.org/officeDocument/2006/relationships/hyperlink" Target="https://www.ibiology.org/speakers/stanley-falkow/" TargetMode="External"/><Relationship Id="rId10" Type="http://schemas.openxmlformats.org/officeDocument/2006/relationships/hyperlink" Target="https://en.wikipedia.org/wiki/Stanley_Falkow#cite_note-wp-4" TargetMode="External"/><Relationship Id="rId13" Type="http://schemas.openxmlformats.org/officeDocument/2006/relationships/image" Target="../media/image122.png"/><Relationship Id="rId12" Type="http://schemas.openxmlformats.org/officeDocument/2006/relationships/image" Target="../media/image124.png"/><Relationship Id="rId15" Type="http://schemas.openxmlformats.org/officeDocument/2006/relationships/image" Target="../media/image121.png"/><Relationship Id="rId14" Type="http://schemas.openxmlformats.org/officeDocument/2006/relationships/hyperlink" Target="https://med.stanford.edu/news/all-news/2018/05/renowned-microbe-hunter-stanley-falkow-dies-at-84.html" TargetMode="External"/><Relationship Id="rId17" Type="http://schemas.openxmlformats.org/officeDocument/2006/relationships/image" Target="../media/image131.png"/><Relationship Id="rId16" Type="http://schemas.openxmlformats.org/officeDocument/2006/relationships/hyperlink" Target="https://monacklab.stanford.edu/gallery-fiv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25.png"/><Relationship Id="rId4" Type="http://schemas.openxmlformats.org/officeDocument/2006/relationships/hyperlink" Target="https://amievalab.stanford.edu/" TargetMode="External"/><Relationship Id="rId5" Type="http://schemas.openxmlformats.org/officeDocument/2006/relationships/image" Target="../media/image127.png"/><Relationship Id="rId6" Type="http://schemas.openxmlformats.org/officeDocument/2006/relationships/image" Target="../media/image120.png"/><Relationship Id="rId7" Type="http://schemas.openxmlformats.org/officeDocument/2006/relationships/image" Target="../media/image13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49.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149.jpg"/><Relationship Id="rId4" Type="http://schemas.openxmlformats.org/officeDocument/2006/relationships/image" Target="../media/image147.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hyperlink" Target="http://www.youtube.com/watch?v=zClb5z33PDU" TargetMode="External"/><Relationship Id="rId4" Type="http://schemas.openxmlformats.org/officeDocument/2006/relationships/image" Target="../media/image132.jpg"/><Relationship Id="rId5" Type="http://schemas.openxmlformats.org/officeDocument/2006/relationships/image" Target="../media/image133.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12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hyperlink" Target="http://www.youtube.com/watch?v=v77I_bByCDQ" TargetMode="External"/><Relationship Id="rId4" Type="http://schemas.openxmlformats.org/officeDocument/2006/relationships/image" Target="../media/image130.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45.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0.xml"/><Relationship Id="rId3" Type="http://schemas.openxmlformats.org/officeDocument/2006/relationships/image" Target="../media/image134.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1.xml"/><Relationship Id="rId3" Type="http://schemas.openxmlformats.org/officeDocument/2006/relationships/image" Target="../media/image135.png"/><Relationship Id="rId4" Type="http://schemas.openxmlformats.org/officeDocument/2006/relationships/image" Target="../media/image142.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3.xml"/><Relationship Id="rId3" Type="http://schemas.openxmlformats.org/officeDocument/2006/relationships/image" Target="../media/image137.jpg"/><Relationship Id="rId4" Type="http://schemas.openxmlformats.org/officeDocument/2006/relationships/image" Target="../media/image151.png"/><Relationship Id="rId5" Type="http://schemas.openxmlformats.org/officeDocument/2006/relationships/image" Target="../media/image139.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41.png"/><Relationship Id="rId4" Type="http://schemas.openxmlformats.org/officeDocument/2006/relationships/image" Target="../media/image13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5.xml"/><Relationship Id="rId3" Type="http://schemas.openxmlformats.org/officeDocument/2006/relationships/image" Target="../media/image14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6.xml"/><Relationship Id="rId3" Type="http://schemas.openxmlformats.org/officeDocument/2006/relationships/image" Target="../media/image14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7.xml"/><Relationship Id="rId3" Type="http://schemas.openxmlformats.org/officeDocument/2006/relationships/image" Target="../media/image143.png"/><Relationship Id="rId4" Type="http://schemas.openxmlformats.org/officeDocument/2006/relationships/image" Target="../media/image14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145.png"/><Relationship Id="rId4" Type="http://schemas.openxmlformats.org/officeDocument/2006/relationships/image" Target="../media/image15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15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153.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155.jpg"/><Relationship Id="rId4" Type="http://schemas.openxmlformats.org/officeDocument/2006/relationships/image" Target="../media/image152.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2.xml"/><Relationship Id="rId3" Type="http://schemas.openxmlformats.org/officeDocument/2006/relationships/image" Target="../media/image162.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3.xml"/><Relationship Id="rId3" Type="http://schemas.openxmlformats.org/officeDocument/2006/relationships/image" Target="../media/image154.png"/><Relationship Id="rId4" Type="http://schemas.openxmlformats.org/officeDocument/2006/relationships/image" Target="../media/image138.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4.xml"/><Relationship Id="rId3" Type="http://schemas.openxmlformats.org/officeDocument/2006/relationships/image" Target="../media/image16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5.xml"/><Relationship Id="rId3" Type="http://schemas.openxmlformats.org/officeDocument/2006/relationships/image" Target="../media/image16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7.xml"/><Relationship Id="rId3" Type="http://schemas.openxmlformats.org/officeDocument/2006/relationships/image" Target="../media/image15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8.xml"/><Relationship Id="rId3" Type="http://schemas.openxmlformats.org/officeDocument/2006/relationships/image" Target="../media/image163.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0.xml"/><Relationship Id="rId3" Type="http://schemas.openxmlformats.org/officeDocument/2006/relationships/image" Target="../media/image158.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1.xml"/><Relationship Id="rId3" Type="http://schemas.openxmlformats.org/officeDocument/2006/relationships/image" Target="../media/image157.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4.xml"/><Relationship Id="rId3" Type="http://schemas.openxmlformats.org/officeDocument/2006/relationships/image" Target="../media/image160.gi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97.xml"/><Relationship Id="rId3" Type="http://schemas.openxmlformats.org/officeDocument/2006/relationships/image" Target="../media/image188.jpg"/><Relationship Id="rId4" Type="http://schemas.openxmlformats.org/officeDocument/2006/relationships/image" Target="../media/image170.png"/><Relationship Id="rId5" Type="http://schemas.openxmlformats.org/officeDocument/2006/relationships/image" Target="../media/image174.png"/><Relationship Id="rId6" Type="http://schemas.openxmlformats.org/officeDocument/2006/relationships/image" Target="../media/image183.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8.xml"/><Relationship Id="rId3" Type="http://schemas.openxmlformats.org/officeDocument/2006/relationships/hyperlink" Target="https://600eastwisconsin.com/wp-content/uploads/2025/09/600_East_Cafe_Menu_Summer2025.pdf" TargetMode="External"/><Relationship Id="rId4" Type="http://schemas.openxmlformats.org/officeDocument/2006/relationships/hyperlink" Target="https://www.grubhub.com/restaurant/loaded-spud-789-n-water-st-milwaukee/11848128" TargetMode="External"/><Relationship Id="rId5" Type="http://schemas.openxmlformats.org/officeDocument/2006/relationships/hyperlink" Target="https://mediterraneancuisinemke.com/menu" TargetMode="External"/><Relationship Id="rId6" Type="http://schemas.openxmlformats.org/officeDocument/2006/relationships/hyperlink" Target="https://yourofficemke.com/menu/" TargetMode="External"/><Relationship Id="rId7" Type="http://schemas.openxmlformats.org/officeDocument/2006/relationships/hyperlink" Target="https://yourofficemke.com/menu/" TargetMode="External"/><Relationship Id="rId8" Type="http://schemas.openxmlformats.org/officeDocument/2006/relationships/image" Target="../media/image16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hyperlink" Target="http://www.youtube.com/watch?v=RS-8A64eVas" TargetMode="External"/><Relationship Id="rId4" Type="http://schemas.openxmlformats.org/officeDocument/2006/relationships/image" Target="../media/image16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82"/>
          <p:cNvSpPr txBox="1"/>
          <p:nvPr/>
        </p:nvSpPr>
        <p:spPr>
          <a:xfrm>
            <a:off x="87300" y="4881900"/>
            <a:ext cx="8969400" cy="26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500">
                <a:solidFill>
                  <a:srgbClr val="231F20"/>
                </a:solidFill>
                <a:highlight>
                  <a:srgbClr val="FFFFFF"/>
                </a:highlight>
              </a:rPr>
              <a:t>Research is supported by the National Institute of General Medical Sciences of the National Institutes of Health under Award Number 5R25GM146236. The content is solely the responsibility of the authors and does not necessarily represent the official views of the National Institutes of Health.</a:t>
            </a:r>
            <a:r>
              <a:rPr lang="en" sz="500">
                <a:solidFill>
                  <a:srgbClr val="000000"/>
                </a:solidFill>
              </a:rPr>
              <a:t> </a:t>
            </a:r>
            <a:endParaRPr sz="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91"/>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t>Explore</a:t>
            </a:r>
            <a:endParaRPr/>
          </a:p>
        </p:txBody>
      </p:sp>
      <p:sp>
        <p:nvSpPr>
          <p:cNvPr id="465" name="Google Shape;465;p91"/>
          <p:cNvSpPr txBox="1"/>
          <p:nvPr>
            <p:ph idx="1" type="body"/>
          </p:nvPr>
        </p:nvSpPr>
        <p:spPr>
          <a:xfrm>
            <a:off x="1025109" y="1121177"/>
            <a:ext cx="7812300" cy="12393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1800"/>
              <a:buNone/>
            </a:pPr>
            <a:r>
              <a:rPr lang="en" sz="2100">
                <a:solidFill>
                  <a:schemeClr val="dk1"/>
                </a:solidFill>
              </a:rPr>
              <a:t>Build and compare a helpful and a harmful interaction between a microbe and a eukaryotic cell.</a:t>
            </a:r>
            <a:endParaRPr sz="2100">
              <a:solidFill>
                <a:schemeClr val="dk1"/>
              </a:solidFill>
            </a:endParaRPr>
          </a:p>
        </p:txBody>
      </p:sp>
      <p:pic>
        <p:nvPicPr>
          <p:cNvPr id="466" name="Google Shape;466;p91"/>
          <p:cNvPicPr preferRelativeResize="0"/>
          <p:nvPr/>
        </p:nvPicPr>
        <p:blipFill rotWithShape="1">
          <a:blip r:embed="rId3">
            <a:alphaModFix/>
          </a:blip>
          <a:srcRect b="0" l="0" r="0" t="0"/>
          <a:stretch/>
        </p:blipFill>
        <p:spPr>
          <a:xfrm rot="5400000">
            <a:off x="3352456" y="1865465"/>
            <a:ext cx="2114724" cy="2082375"/>
          </a:xfrm>
          <a:prstGeom prst="rect">
            <a:avLst/>
          </a:prstGeom>
          <a:noFill/>
          <a:ln>
            <a:noFill/>
          </a:ln>
        </p:spPr>
      </p:pic>
      <p:pic>
        <p:nvPicPr>
          <p:cNvPr id="467" name="Google Shape;467;p91"/>
          <p:cNvPicPr preferRelativeResize="0"/>
          <p:nvPr/>
        </p:nvPicPr>
        <p:blipFill rotWithShape="1">
          <a:blip r:embed="rId4">
            <a:alphaModFix/>
          </a:blip>
          <a:srcRect b="0" l="0" r="0" t="0"/>
          <a:stretch/>
        </p:blipFill>
        <p:spPr>
          <a:xfrm rot="4033649">
            <a:off x="6025511" y="1038629"/>
            <a:ext cx="2109847" cy="3736058"/>
          </a:xfrm>
          <a:prstGeom prst="rect">
            <a:avLst/>
          </a:prstGeom>
          <a:noFill/>
          <a:ln>
            <a:noFill/>
          </a:ln>
        </p:spPr>
      </p:pic>
      <p:pic>
        <p:nvPicPr>
          <p:cNvPr id="468" name="Google Shape;468;p91"/>
          <p:cNvPicPr preferRelativeResize="0"/>
          <p:nvPr/>
        </p:nvPicPr>
        <p:blipFill rotWithShape="1">
          <a:blip r:embed="rId5">
            <a:alphaModFix/>
          </a:blip>
          <a:srcRect b="-563" l="0" r="0" t="0"/>
          <a:stretch/>
        </p:blipFill>
        <p:spPr>
          <a:xfrm rot="8518497">
            <a:off x="736946" y="981312"/>
            <a:ext cx="2128809" cy="4833708"/>
          </a:xfrm>
          <a:prstGeom prst="rect">
            <a:avLst/>
          </a:prstGeom>
          <a:noFill/>
          <a:ln>
            <a:noFill/>
          </a:ln>
        </p:spPr>
      </p:pic>
      <p:pic>
        <p:nvPicPr>
          <p:cNvPr id="469" name="Google Shape;469;p91"/>
          <p:cNvPicPr preferRelativeResize="0"/>
          <p:nvPr/>
        </p:nvPicPr>
        <p:blipFill rotWithShape="1">
          <a:blip r:embed="rId6">
            <a:alphaModFix/>
          </a:blip>
          <a:srcRect b="0" l="0" r="0" t="0"/>
          <a:stretch/>
        </p:blipFill>
        <p:spPr>
          <a:xfrm rot="10800000">
            <a:off x="-1" y="2976675"/>
            <a:ext cx="1686827" cy="2166825"/>
          </a:xfrm>
          <a:prstGeom prst="rect">
            <a:avLst/>
          </a:prstGeom>
          <a:noFill/>
          <a:ln>
            <a:noFill/>
          </a:ln>
        </p:spPr>
      </p:pic>
      <p:sp>
        <p:nvSpPr>
          <p:cNvPr id="470" name="Google Shape;470;p91"/>
          <p:cNvSpPr txBox="1"/>
          <p:nvPr/>
        </p:nvSpPr>
        <p:spPr>
          <a:xfrm>
            <a:off x="3700670" y="4110310"/>
            <a:ext cx="5244600" cy="1239300"/>
          </a:xfrm>
          <a:prstGeom prst="rect">
            <a:avLst/>
          </a:prstGeom>
          <a:noFill/>
          <a:ln>
            <a:noFill/>
          </a:ln>
        </p:spPr>
        <p:txBody>
          <a:bodyPr anchorCtr="0" anchor="t" bIns="68575" lIns="68575" spcFirstLastPara="1" rIns="68575" wrap="square" tIns="68575">
            <a:normAutofit/>
          </a:bodyPr>
          <a:lstStyle/>
          <a:p>
            <a:pPr indent="0" lvl="0" marL="0" marR="0" rtl="0" algn="l">
              <a:lnSpc>
                <a:spcPct val="100000"/>
              </a:lnSpc>
              <a:spcBef>
                <a:spcPts val="0"/>
              </a:spcBef>
              <a:spcAft>
                <a:spcPts val="0"/>
              </a:spcAft>
              <a:buClr>
                <a:schemeClr val="dk2"/>
              </a:buClr>
              <a:buSzPts val="1800"/>
              <a:buFont typeface="Arial"/>
              <a:buNone/>
            </a:pPr>
            <a:r>
              <a:rPr b="0" i="0" lang="en" sz="1600" u="none" cap="none" strike="noStrike">
                <a:solidFill>
                  <a:schemeClr val="dk1"/>
                </a:solidFill>
                <a:latin typeface="Arial"/>
                <a:ea typeface="Arial"/>
                <a:cs typeface="Arial"/>
                <a:sym typeface="Arial"/>
              </a:rPr>
              <a:t>Use new vocabulary only when it helps you describe what your model is showing.</a:t>
            </a:r>
            <a:endParaRPr sz="1200"/>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0" name="Shape 1400"/>
        <p:cNvGrpSpPr/>
        <p:nvPr/>
      </p:nvGrpSpPr>
      <p:grpSpPr>
        <a:xfrm>
          <a:off x="0" y="0"/>
          <a:ext cx="0" cy="0"/>
          <a:chOff x="0" y="0"/>
          <a:chExt cx="0" cy="0"/>
        </a:xfrm>
      </p:grpSpPr>
      <p:sp>
        <p:nvSpPr>
          <p:cNvPr id="1401" name="Google Shape;1401;p181"/>
          <p:cNvSpPr txBox="1"/>
          <p:nvPr>
            <p:ph type="title"/>
          </p:nvPr>
        </p:nvSpPr>
        <p:spPr>
          <a:xfrm>
            <a:off x="4154700" y="1002125"/>
            <a:ext cx="4526700" cy="33639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sz="4500"/>
              <a:t>Antibiotics:  Evolving targets</a:t>
            </a:r>
            <a:endParaRPr sz="4500"/>
          </a:p>
        </p:txBody>
      </p:sp>
      <p:pic>
        <p:nvPicPr>
          <p:cNvPr id="1402" name="Google Shape;1402;p181"/>
          <p:cNvPicPr preferRelativeResize="0"/>
          <p:nvPr/>
        </p:nvPicPr>
        <p:blipFill>
          <a:blip r:embed="rId3">
            <a:alphaModFix/>
          </a:blip>
          <a:stretch>
            <a:fillRect/>
          </a:stretch>
        </p:blipFill>
        <p:spPr>
          <a:xfrm rot="-3561476">
            <a:off x="5850836" y="2438647"/>
            <a:ext cx="1510777" cy="2098127"/>
          </a:xfrm>
          <a:prstGeom prst="rect">
            <a:avLst/>
          </a:prstGeom>
          <a:noFill/>
          <a:ln>
            <a:noFill/>
          </a:ln>
        </p:spPr>
      </p:pic>
      <p:pic>
        <p:nvPicPr>
          <p:cNvPr id="1403" name="Google Shape;1403;p181"/>
          <p:cNvPicPr preferRelativeResize="0"/>
          <p:nvPr/>
        </p:nvPicPr>
        <p:blipFill>
          <a:blip r:embed="rId4">
            <a:alphaModFix/>
          </a:blip>
          <a:stretch>
            <a:fillRect/>
          </a:stretch>
        </p:blipFill>
        <p:spPr>
          <a:xfrm rot="6807978">
            <a:off x="8021751" y="2580839"/>
            <a:ext cx="871871" cy="850942"/>
          </a:xfrm>
          <a:prstGeom prst="rect">
            <a:avLst/>
          </a:prstGeom>
          <a:noFill/>
          <a:ln>
            <a:noFill/>
          </a:ln>
        </p:spPr>
      </p:pic>
      <p:pic>
        <p:nvPicPr>
          <p:cNvPr id="1404" name="Google Shape;1404;p181"/>
          <p:cNvPicPr preferRelativeResize="0"/>
          <p:nvPr/>
        </p:nvPicPr>
        <p:blipFill>
          <a:blip r:embed="rId5">
            <a:alphaModFix/>
          </a:blip>
          <a:stretch>
            <a:fillRect/>
          </a:stretch>
        </p:blipFill>
        <p:spPr>
          <a:xfrm rot="2461277">
            <a:off x="3155813" y="1942864"/>
            <a:ext cx="782694" cy="600470"/>
          </a:xfrm>
          <a:prstGeom prst="rect">
            <a:avLst/>
          </a:prstGeom>
          <a:noFill/>
          <a:ln>
            <a:noFill/>
          </a:ln>
        </p:spPr>
      </p:pic>
      <p:pic>
        <p:nvPicPr>
          <p:cNvPr id="1405" name="Google Shape;1405;p181"/>
          <p:cNvPicPr preferRelativeResize="0"/>
          <p:nvPr/>
        </p:nvPicPr>
        <p:blipFill>
          <a:blip r:embed="rId6">
            <a:alphaModFix/>
          </a:blip>
          <a:stretch>
            <a:fillRect/>
          </a:stretch>
        </p:blipFill>
        <p:spPr>
          <a:xfrm rot="-4305074">
            <a:off x="3714097" y="1239711"/>
            <a:ext cx="519279" cy="416456"/>
          </a:xfrm>
          <a:prstGeom prst="rect">
            <a:avLst/>
          </a:prstGeom>
          <a:noFill/>
          <a:ln>
            <a:noFill/>
          </a:ln>
        </p:spPr>
      </p:pic>
      <p:pic>
        <p:nvPicPr>
          <p:cNvPr id="1406" name="Google Shape;1406;p181"/>
          <p:cNvPicPr preferRelativeResize="0"/>
          <p:nvPr/>
        </p:nvPicPr>
        <p:blipFill>
          <a:blip r:embed="rId7">
            <a:alphaModFix/>
          </a:blip>
          <a:stretch>
            <a:fillRect/>
          </a:stretch>
        </p:blipFill>
        <p:spPr>
          <a:xfrm rot="4398484">
            <a:off x="2298759" y="1598176"/>
            <a:ext cx="2131729" cy="3779077"/>
          </a:xfrm>
          <a:prstGeom prst="rect">
            <a:avLst/>
          </a:prstGeom>
          <a:noFill/>
          <a:ln>
            <a:noFill/>
          </a:ln>
        </p:spPr>
      </p:pic>
      <p:sp>
        <p:nvSpPr>
          <p:cNvPr id="1407" name="Google Shape;1407;p181"/>
          <p:cNvSpPr txBox="1"/>
          <p:nvPr/>
        </p:nvSpPr>
        <p:spPr>
          <a:xfrm>
            <a:off x="686575" y="4366025"/>
            <a:ext cx="2037000" cy="53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Christina Bowers</a:t>
            </a:r>
            <a:endParaRPr sz="1800">
              <a:solidFill>
                <a:schemeClr val="dk2"/>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sp>
        <p:nvSpPr>
          <p:cNvPr id="1412" name="Google Shape;1412;p182"/>
          <p:cNvSpPr txBox="1"/>
          <p:nvPr>
            <p:ph type="title"/>
          </p:nvPr>
        </p:nvSpPr>
        <p:spPr>
          <a:xfrm>
            <a:off x="2007550" y="1590250"/>
            <a:ext cx="6850500" cy="2273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900"/>
              <a:t>What familiar concepts associated with membranes and/or molecules of life may be helpful to our exploration of antibiotics?</a:t>
            </a:r>
            <a:endParaRPr sz="2900"/>
          </a:p>
        </p:txBody>
      </p:sp>
      <p:pic>
        <p:nvPicPr>
          <p:cNvPr descr="a red apple with a green leaf on it on a white background (provided by Tenor)" id="1413" name="Google Shape;1413;p182"/>
          <p:cNvPicPr preferRelativeResize="0"/>
          <p:nvPr/>
        </p:nvPicPr>
        <p:blipFill>
          <a:blip r:embed="rId3">
            <a:alphaModFix/>
          </a:blip>
          <a:stretch>
            <a:fillRect/>
          </a:stretch>
        </p:blipFill>
        <p:spPr>
          <a:xfrm>
            <a:off x="291728" y="1494243"/>
            <a:ext cx="1642675" cy="1669574"/>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
        <p:nvSpPr>
          <p:cNvPr id="1418" name="Google Shape;1418;p183"/>
          <p:cNvSpPr txBox="1"/>
          <p:nvPr>
            <p:ph type="title"/>
          </p:nvPr>
        </p:nvSpPr>
        <p:spPr>
          <a:xfrm>
            <a:off x="1046909" y="600492"/>
            <a:ext cx="80211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600"/>
              <a:t>Connecting concepts</a:t>
            </a:r>
            <a:endParaRPr b="1" sz="3600"/>
          </a:p>
        </p:txBody>
      </p:sp>
      <p:pic>
        <p:nvPicPr>
          <p:cNvPr descr="A black background with a black square" id="1419" name="Google Shape;1419;p183"/>
          <p:cNvPicPr preferRelativeResize="0"/>
          <p:nvPr/>
        </p:nvPicPr>
        <p:blipFill rotWithShape="1">
          <a:blip r:embed="rId3">
            <a:alphaModFix/>
          </a:blip>
          <a:srcRect b="17321" l="0" r="0" t="0"/>
          <a:stretch/>
        </p:blipFill>
        <p:spPr>
          <a:xfrm flipH="1">
            <a:off x="259450" y="447698"/>
            <a:ext cx="863450" cy="713876"/>
          </a:xfrm>
          <a:prstGeom prst="rect">
            <a:avLst/>
          </a:prstGeom>
          <a:noFill/>
          <a:ln>
            <a:noFill/>
          </a:ln>
        </p:spPr>
      </p:pic>
      <p:pic>
        <p:nvPicPr>
          <p:cNvPr id="1420" name="Google Shape;1420;p183"/>
          <p:cNvPicPr preferRelativeResize="0"/>
          <p:nvPr/>
        </p:nvPicPr>
        <p:blipFill>
          <a:blip r:embed="rId4">
            <a:alphaModFix/>
          </a:blip>
          <a:stretch>
            <a:fillRect/>
          </a:stretch>
        </p:blipFill>
        <p:spPr>
          <a:xfrm>
            <a:off x="6073097" y="3684222"/>
            <a:ext cx="2315250" cy="1211400"/>
          </a:xfrm>
          <a:prstGeom prst="rect">
            <a:avLst/>
          </a:prstGeom>
          <a:noFill/>
          <a:ln>
            <a:noFill/>
          </a:ln>
        </p:spPr>
      </p:pic>
      <p:pic>
        <p:nvPicPr>
          <p:cNvPr id="1421" name="Google Shape;1421;p183"/>
          <p:cNvPicPr preferRelativeResize="0"/>
          <p:nvPr/>
        </p:nvPicPr>
        <p:blipFill>
          <a:blip r:embed="rId5">
            <a:alphaModFix/>
          </a:blip>
          <a:stretch>
            <a:fillRect/>
          </a:stretch>
        </p:blipFill>
        <p:spPr>
          <a:xfrm>
            <a:off x="3188125" y="1440375"/>
            <a:ext cx="1493149" cy="1983500"/>
          </a:xfrm>
          <a:prstGeom prst="rect">
            <a:avLst/>
          </a:prstGeom>
          <a:noFill/>
          <a:ln>
            <a:noFill/>
          </a:ln>
        </p:spPr>
      </p:pic>
      <p:pic>
        <p:nvPicPr>
          <p:cNvPr id="1422" name="Google Shape;1422;p183"/>
          <p:cNvPicPr preferRelativeResize="0"/>
          <p:nvPr/>
        </p:nvPicPr>
        <p:blipFill>
          <a:blip r:embed="rId6">
            <a:alphaModFix/>
          </a:blip>
          <a:stretch>
            <a:fillRect/>
          </a:stretch>
        </p:blipFill>
        <p:spPr>
          <a:xfrm>
            <a:off x="4788600" y="1440375"/>
            <a:ext cx="1493150" cy="1974787"/>
          </a:xfrm>
          <a:prstGeom prst="rect">
            <a:avLst/>
          </a:prstGeom>
          <a:noFill/>
          <a:ln>
            <a:noFill/>
          </a:ln>
        </p:spPr>
      </p:pic>
      <p:pic>
        <p:nvPicPr>
          <p:cNvPr id="1423" name="Google Shape;1423;p183"/>
          <p:cNvPicPr preferRelativeResize="0"/>
          <p:nvPr/>
        </p:nvPicPr>
        <p:blipFill>
          <a:blip r:embed="rId7">
            <a:alphaModFix/>
          </a:blip>
          <a:stretch>
            <a:fillRect/>
          </a:stretch>
        </p:blipFill>
        <p:spPr>
          <a:xfrm>
            <a:off x="1529650" y="1453325"/>
            <a:ext cx="1493150" cy="2015612"/>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184"/>
          <p:cNvSpPr txBox="1"/>
          <p:nvPr>
            <p:ph type="title"/>
          </p:nvPr>
        </p:nvSpPr>
        <p:spPr>
          <a:xfrm>
            <a:off x="336133" y="188617"/>
            <a:ext cx="8021100" cy="408300"/>
          </a:xfrm>
          <a:prstGeom prst="rect">
            <a:avLst/>
          </a:prstGeom>
        </p:spPr>
        <p:txBody>
          <a:bodyPr anchorCtr="0" anchor="t" bIns="34275" lIns="68575" spcFirstLastPara="1" rIns="68575" wrap="square" tIns="34275">
            <a:noAutofit/>
          </a:bodyPr>
          <a:lstStyle/>
          <a:p>
            <a:pPr indent="0" lvl="0" marL="0" rtl="0" algn="l">
              <a:lnSpc>
                <a:spcPct val="115000"/>
              </a:lnSpc>
              <a:spcBef>
                <a:spcPts val="1200"/>
              </a:spcBef>
              <a:spcAft>
                <a:spcPts val="0"/>
              </a:spcAft>
              <a:buClr>
                <a:schemeClr val="dk1"/>
              </a:buClr>
              <a:buSzPts val="990"/>
              <a:buFont typeface="Arial"/>
              <a:buNone/>
            </a:pPr>
            <a:r>
              <a:rPr b="1" lang="en" sz="2679"/>
              <a:t>HS-LS1-1:  Cross Cutting Concepts</a:t>
            </a:r>
            <a:endParaRPr b="1" sz="2679"/>
          </a:p>
          <a:p>
            <a:pPr indent="0" lvl="0" marL="0" rtl="0" algn="l">
              <a:spcBef>
                <a:spcPts val="200"/>
              </a:spcBef>
              <a:spcAft>
                <a:spcPts val="0"/>
              </a:spcAft>
              <a:buSzPts val="990"/>
              <a:buNone/>
            </a:pPr>
            <a:r>
              <a:t/>
            </a:r>
            <a:endParaRPr b="1" sz="2079"/>
          </a:p>
        </p:txBody>
      </p:sp>
      <p:sp>
        <p:nvSpPr>
          <p:cNvPr id="1429" name="Google Shape;1429;p184"/>
          <p:cNvSpPr txBox="1"/>
          <p:nvPr>
            <p:ph idx="4294967295" type="body"/>
          </p:nvPr>
        </p:nvSpPr>
        <p:spPr>
          <a:xfrm>
            <a:off x="1831000" y="877275"/>
            <a:ext cx="6981000" cy="3990900"/>
          </a:xfrm>
          <a:prstGeom prst="rect">
            <a:avLst/>
          </a:prstGeom>
        </p:spPr>
        <p:txBody>
          <a:bodyPr anchorCtr="0" anchor="t" bIns="68575" lIns="68575" spcFirstLastPara="1" rIns="68575" wrap="square" tIns="68575">
            <a:noAutofit/>
          </a:bodyPr>
          <a:lstStyle/>
          <a:p>
            <a:pPr indent="0" lvl="0" marL="457200" rtl="0" algn="l">
              <a:spcBef>
                <a:spcPts val="1200"/>
              </a:spcBef>
              <a:spcAft>
                <a:spcPts val="0"/>
              </a:spcAft>
              <a:buNone/>
            </a:pPr>
            <a:r>
              <a:t/>
            </a:r>
            <a:endParaRPr b="1" sz="2710">
              <a:solidFill>
                <a:schemeClr val="dk1"/>
              </a:solidFill>
            </a:endParaRPr>
          </a:p>
          <a:p>
            <a:pPr indent="-400688" lvl="0" marL="457200" rtl="0" algn="l">
              <a:spcBef>
                <a:spcPts val="1200"/>
              </a:spcBef>
              <a:spcAft>
                <a:spcPts val="0"/>
              </a:spcAft>
              <a:buClr>
                <a:schemeClr val="dk1"/>
              </a:buClr>
              <a:buSzPts val="2710"/>
              <a:buChar char="●"/>
            </a:pPr>
            <a:r>
              <a:rPr b="1" lang="en" sz="2710">
                <a:solidFill>
                  <a:schemeClr val="dk1"/>
                </a:solidFill>
              </a:rPr>
              <a:t>Structure and function</a:t>
            </a:r>
            <a:endParaRPr sz="2710">
              <a:solidFill>
                <a:schemeClr val="dk1"/>
              </a:solidFill>
            </a:endParaRPr>
          </a:p>
          <a:p>
            <a:pPr indent="0" lvl="0" marL="0" rtl="0" algn="l">
              <a:spcBef>
                <a:spcPts val="1200"/>
              </a:spcBef>
              <a:spcAft>
                <a:spcPts val="0"/>
              </a:spcAft>
              <a:buNone/>
            </a:pPr>
            <a:r>
              <a:t/>
            </a:r>
            <a:endParaRPr sz="2710">
              <a:solidFill>
                <a:schemeClr val="dk1"/>
              </a:solidFill>
            </a:endParaRPr>
          </a:p>
          <a:p>
            <a:pPr indent="0" lvl="0" marL="0" rtl="0" algn="l">
              <a:spcBef>
                <a:spcPts val="1200"/>
              </a:spcBef>
              <a:spcAft>
                <a:spcPts val="0"/>
              </a:spcAft>
              <a:buNone/>
            </a:pPr>
            <a:r>
              <a:t/>
            </a:r>
            <a:endParaRPr sz="2710">
              <a:solidFill>
                <a:schemeClr val="dk1"/>
              </a:solidFill>
            </a:endParaRPr>
          </a:p>
          <a:p>
            <a:pPr indent="-400050" lvl="0" marL="457200" rtl="0" algn="l">
              <a:spcBef>
                <a:spcPts val="1200"/>
              </a:spcBef>
              <a:spcAft>
                <a:spcPts val="0"/>
              </a:spcAft>
              <a:buClr>
                <a:schemeClr val="dk1"/>
              </a:buClr>
              <a:buSzPts val="2700"/>
              <a:buChar char="●"/>
            </a:pPr>
            <a:r>
              <a:rPr b="1" lang="en" sz="2700">
                <a:solidFill>
                  <a:schemeClr val="dk1"/>
                </a:solidFill>
              </a:rPr>
              <a:t>Systems and system models</a:t>
            </a:r>
            <a:endParaRPr sz="2700">
              <a:solidFill>
                <a:schemeClr val="dk1"/>
              </a:solidFill>
            </a:endParaRPr>
          </a:p>
          <a:p>
            <a:pPr indent="0" lvl="0" marL="381000" marR="381000" rtl="0" algn="l">
              <a:spcBef>
                <a:spcPts val="120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pic>
        <p:nvPicPr>
          <p:cNvPr id="1430" name="Google Shape;1430;p184"/>
          <p:cNvPicPr preferRelativeResize="0"/>
          <p:nvPr/>
        </p:nvPicPr>
        <p:blipFill>
          <a:blip r:embed="rId3">
            <a:alphaModFix/>
          </a:blip>
          <a:stretch>
            <a:fillRect/>
          </a:stretch>
        </p:blipFill>
        <p:spPr>
          <a:xfrm>
            <a:off x="412173" y="877264"/>
            <a:ext cx="1418825" cy="1859750"/>
          </a:xfrm>
          <a:prstGeom prst="rect">
            <a:avLst/>
          </a:prstGeom>
          <a:noFill/>
          <a:ln>
            <a:noFill/>
          </a:ln>
        </p:spPr>
      </p:pic>
      <p:pic>
        <p:nvPicPr>
          <p:cNvPr id="1431" name="Google Shape;1431;p184"/>
          <p:cNvPicPr preferRelativeResize="0"/>
          <p:nvPr/>
        </p:nvPicPr>
        <p:blipFill>
          <a:blip r:embed="rId4">
            <a:alphaModFix/>
          </a:blip>
          <a:stretch>
            <a:fillRect/>
          </a:stretch>
        </p:blipFill>
        <p:spPr>
          <a:xfrm>
            <a:off x="460348" y="2903675"/>
            <a:ext cx="1322475" cy="178522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sp>
        <p:nvSpPr>
          <p:cNvPr id="1436" name="Google Shape;1436;p185"/>
          <p:cNvSpPr txBox="1"/>
          <p:nvPr>
            <p:ph type="title"/>
          </p:nvPr>
        </p:nvSpPr>
        <p:spPr>
          <a:xfrm>
            <a:off x="200183" y="290917"/>
            <a:ext cx="80211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700"/>
              <a:t>Drug needs to gain access to the targets</a:t>
            </a:r>
            <a:endParaRPr b="1" sz="2700"/>
          </a:p>
        </p:txBody>
      </p:sp>
      <p:pic>
        <p:nvPicPr>
          <p:cNvPr id="1437" name="Google Shape;1437;p185"/>
          <p:cNvPicPr preferRelativeResize="0"/>
          <p:nvPr/>
        </p:nvPicPr>
        <p:blipFill>
          <a:blip r:embed="rId3">
            <a:alphaModFix/>
          </a:blip>
          <a:stretch>
            <a:fillRect/>
          </a:stretch>
        </p:blipFill>
        <p:spPr>
          <a:xfrm>
            <a:off x="290950" y="1219649"/>
            <a:ext cx="3289775" cy="3239475"/>
          </a:xfrm>
          <a:prstGeom prst="rect">
            <a:avLst/>
          </a:prstGeom>
          <a:noFill/>
          <a:ln>
            <a:noFill/>
          </a:ln>
        </p:spPr>
      </p:pic>
      <p:pic>
        <p:nvPicPr>
          <p:cNvPr id="1438" name="Google Shape;1438;p185"/>
          <p:cNvPicPr preferRelativeResize="0"/>
          <p:nvPr/>
        </p:nvPicPr>
        <p:blipFill>
          <a:blip r:embed="rId4">
            <a:alphaModFix/>
          </a:blip>
          <a:stretch>
            <a:fillRect/>
          </a:stretch>
        </p:blipFill>
        <p:spPr>
          <a:xfrm rot="-7373792">
            <a:off x="4679704" y="147503"/>
            <a:ext cx="3489423" cy="617892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sp>
        <p:nvSpPr>
          <p:cNvPr id="1443" name="Google Shape;1443;p186"/>
          <p:cNvSpPr txBox="1"/>
          <p:nvPr>
            <p:ph type="title"/>
          </p:nvPr>
        </p:nvSpPr>
        <p:spPr>
          <a:xfrm>
            <a:off x="150325" y="177225"/>
            <a:ext cx="8637600" cy="1108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3100"/>
              <a:t>Lysozyme kills gram + but not gram - cells</a:t>
            </a:r>
            <a:endParaRPr b="1" sz="3100"/>
          </a:p>
        </p:txBody>
      </p:sp>
      <p:pic>
        <p:nvPicPr>
          <p:cNvPr id="1444" name="Google Shape;1444;p186"/>
          <p:cNvPicPr preferRelativeResize="0"/>
          <p:nvPr/>
        </p:nvPicPr>
        <p:blipFill>
          <a:blip r:embed="rId3">
            <a:alphaModFix/>
          </a:blip>
          <a:stretch>
            <a:fillRect/>
          </a:stretch>
        </p:blipFill>
        <p:spPr>
          <a:xfrm>
            <a:off x="290950" y="1219649"/>
            <a:ext cx="3289775" cy="3239475"/>
          </a:xfrm>
          <a:prstGeom prst="rect">
            <a:avLst/>
          </a:prstGeom>
          <a:noFill/>
          <a:ln>
            <a:noFill/>
          </a:ln>
        </p:spPr>
      </p:pic>
      <p:pic>
        <p:nvPicPr>
          <p:cNvPr id="1445" name="Google Shape;1445;p186"/>
          <p:cNvPicPr preferRelativeResize="0"/>
          <p:nvPr/>
        </p:nvPicPr>
        <p:blipFill>
          <a:blip r:embed="rId4">
            <a:alphaModFix/>
          </a:blip>
          <a:stretch>
            <a:fillRect/>
          </a:stretch>
        </p:blipFill>
        <p:spPr>
          <a:xfrm rot="-7373788">
            <a:off x="4237773" y="993532"/>
            <a:ext cx="2074680" cy="3673755"/>
          </a:xfrm>
          <a:prstGeom prst="rect">
            <a:avLst/>
          </a:prstGeom>
          <a:noFill/>
          <a:ln>
            <a:noFill/>
          </a:ln>
        </p:spPr>
      </p:pic>
      <p:pic>
        <p:nvPicPr>
          <p:cNvPr id="1446" name="Google Shape;1446;p186"/>
          <p:cNvPicPr preferRelativeResize="0"/>
          <p:nvPr/>
        </p:nvPicPr>
        <p:blipFill>
          <a:blip r:embed="rId5">
            <a:alphaModFix amt="75000"/>
          </a:blip>
          <a:stretch>
            <a:fillRect/>
          </a:stretch>
        </p:blipFill>
        <p:spPr>
          <a:xfrm>
            <a:off x="226175" y="1155863"/>
            <a:ext cx="3419326" cy="3367049"/>
          </a:xfrm>
          <a:prstGeom prst="rect">
            <a:avLst/>
          </a:prstGeom>
          <a:noFill/>
          <a:ln>
            <a:noFill/>
          </a:ln>
        </p:spPr>
      </p:pic>
      <p:pic>
        <p:nvPicPr>
          <p:cNvPr id="1447" name="Google Shape;1447;p186"/>
          <p:cNvPicPr preferRelativeResize="0"/>
          <p:nvPr/>
        </p:nvPicPr>
        <p:blipFill>
          <a:blip r:embed="rId4">
            <a:alphaModFix/>
          </a:blip>
          <a:stretch>
            <a:fillRect/>
          </a:stretch>
        </p:blipFill>
        <p:spPr>
          <a:xfrm rot="-7373784">
            <a:off x="5189430" y="1252631"/>
            <a:ext cx="2152466" cy="3811491"/>
          </a:xfrm>
          <a:prstGeom prst="rect">
            <a:avLst/>
          </a:prstGeom>
          <a:noFill/>
          <a:ln>
            <a:noFill/>
          </a:ln>
        </p:spPr>
      </p:pic>
      <p:pic>
        <p:nvPicPr>
          <p:cNvPr id="1448" name="Google Shape;1448;p186"/>
          <p:cNvPicPr preferRelativeResize="0"/>
          <p:nvPr/>
        </p:nvPicPr>
        <p:blipFill>
          <a:blip r:embed="rId4">
            <a:alphaModFix/>
          </a:blip>
          <a:stretch>
            <a:fillRect/>
          </a:stretch>
        </p:blipFill>
        <p:spPr>
          <a:xfrm rot="-7373784">
            <a:off x="5804405" y="210206"/>
            <a:ext cx="2152466" cy="3811491"/>
          </a:xfrm>
          <a:prstGeom prst="rect">
            <a:avLst/>
          </a:prstGeom>
          <a:noFill/>
          <a:ln>
            <a:noFill/>
          </a:ln>
        </p:spPr>
      </p:pic>
      <p:pic>
        <p:nvPicPr>
          <p:cNvPr id="1449" name="Google Shape;1449;p186"/>
          <p:cNvPicPr preferRelativeResize="0"/>
          <p:nvPr/>
        </p:nvPicPr>
        <p:blipFill>
          <a:blip r:embed="rId4">
            <a:alphaModFix/>
          </a:blip>
          <a:stretch>
            <a:fillRect/>
          </a:stretch>
        </p:blipFill>
        <p:spPr>
          <a:xfrm rot="-7373784">
            <a:off x="5804405" y="2181931"/>
            <a:ext cx="2152466" cy="381149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3" name="Shape 1453"/>
        <p:cNvGrpSpPr/>
        <p:nvPr/>
      </p:nvGrpSpPr>
      <p:grpSpPr>
        <a:xfrm>
          <a:off x="0" y="0"/>
          <a:ext cx="0" cy="0"/>
          <a:chOff x="0" y="0"/>
          <a:chExt cx="0" cy="0"/>
        </a:xfrm>
      </p:grpSpPr>
      <p:sp>
        <p:nvSpPr>
          <p:cNvPr id="1454" name="Google Shape;1454;p187"/>
          <p:cNvSpPr txBox="1"/>
          <p:nvPr>
            <p:ph type="title"/>
          </p:nvPr>
        </p:nvSpPr>
        <p:spPr>
          <a:xfrm>
            <a:off x="0" y="278975"/>
            <a:ext cx="8678100" cy="542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760"/>
              <a:t>LPS (Lipopolysaccharide):  Gives Gram - cells a super power…</a:t>
            </a:r>
            <a:endParaRPr b="1" sz="2760"/>
          </a:p>
        </p:txBody>
      </p:sp>
      <p:pic>
        <p:nvPicPr>
          <p:cNvPr id="1455" name="Google Shape;1455;p187"/>
          <p:cNvPicPr preferRelativeResize="0"/>
          <p:nvPr/>
        </p:nvPicPr>
        <p:blipFill rotWithShape="1">
          <a:blip r:embed="rId3">
            <a:alphaModFix amt="99000"/>
          </a:blip>
          <a:srcRect b="0" l="0" r="62875" t="15973"/>
          <a:stretch/>
        </p:blipFill>
        <p:spPr>
          <a:xfrm>
            <a:off x="57275" y="1170750"/>
            <a:ext cx="2411596" cy="3972753"/>
          </a:xfrm>
          <a:prstGeom prst="rect">
            <a:avLst/>
          </a:prstGeom>
          <a:noFill/>
          <a:ln>
            <a:noFill/>
          </a:ln>
        </p:spPr>
      </p:pic>
      <p:pic>
        <p:nvPicPr>
          <p:cNvPr id="1456" name="Google Shape;1456;p187"/>
          <p:cNvPicPr preferRelativeResize="0"/>
          <p:nvPr/>
        </p:nvPicPr>
        <p:blipFill rotWithShape="1">
          <a:blip r:embed="rId4">
            <a:alphaModFix/>
          </a:blip>
          <a:srcRect b="50816" l="39875" r="36537" t="2302"/>
          <a:stretch/>
        </p:blipFill>
        <p:spPr>
          <a:xfrm>
            <a:off x="2563575" y="1209968"/>
            <a:ext cx="3086226" cy="3906601"/>
          </a:xfrm>
          <a:prstGeom prst="rect">
            <a:avLst/>
          </a:prstGeom>
          <a:noFill/>
          <a:ln>
            <a:noFill/>
          </a:ln>
        </p:spPr>
      </p:pic>
      <p:sp>
        <p:nvSpPr>
          <p:cNvPr id="1457" name="Google Shape;1457;p187"/>
          <p:cNvSpPr txBox="1"/>
          <p:nvPr/>
        </p:nvSpPr>
        <p:spPr>
          <a:xfrm>
            <a:off x="5575175" y="2959130"/>
            <a:ext cx="1390800" cy="40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rPr>
              <a:t>core</a:t>
            </a:r>
            <a:endParaRPr b="1" sz="2200">
              <a:solidFill>
                <a:schemeClr val="dk1"/>
              </a:solidFill>
            </a:endParaRPr>
          </a:p>
        </p:txBody>
      </p:sp>
      <p:sp>
        <p:nvSpPr>
          <p:cNvPr id="1458" name="Google Shape;1458;p187"/>
          <p:cNvSpPr/>
          <p:nvPr/>
        </p:nvSpPr>
        <p:spPr>
          <a:xfrm>
            <a:off x="5575175" y="2586618"/>
            <a:ext cx="239700" cy="10551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59" name="Google Shape;1459;p187"/>
          <p:cNvSpPr/>
          <p:nvPr/>
        </p:nvSpPr>
        <p:spPr>
          <a:xfrm>
            <a:off x="5623175" y="1130122"/>
            <a:ext cx="191700" cy="14565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0" name="Google Shape;1460;p187"/>
          <p:cNvSpPr txBox="1"/>
          <p:nvPr/>
        </p:nvSpPr>
        <p:spPr>
          <a:xfrm>
            <a:off x="5744500" y="1540250"/>
            <a:ext cx="1216500" cy="116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    O</a:t>
            </a:r>
            <a:endParaRPr b="1" sz="2200">
              <a:solidFill>
                <a:schemeClr val="dk1"/>
              </a:solidFill>
            </a:endParaRPr>
          </a:p>
          <a:p>
            <a:pPr indent="0" lvl="0" marL="0" rtl="0" algn="l">
              <a:spcBef>
                <a:spcPts val="0"/>
              </a:spcBef>
              <a:spcAft>
                <a:spcPts val="0"/>
              </a:spcAft>
              <a:buNone/>
            </a:pPr>
            <a:r>
              <a:rPr b="1" lang="en" sz="2200">
                <a:solidFill>
                  <a:schemeClr val="dk1"/>
                </a:solidFill>
              </a:rPr>
              <a:t>antigen</a:t>
            </a:r>
            <a:endParaRPr b="1" sz="2200">
              <a:solidFill>
                <a:schemeClr val="dk1"/>
              </a:solidFill>
            </a:endParaRPr>
          </a:p>
        </p:txBody>
      </p:sp>
      <p:sp>
        <p:nvSpPr>
          <p:cNvPr id="1461" name="Google Shape;1461;p187"/>
          <p:cNvSpPr/>
          <p:nvPr/>
        </p:nvSpPr>
        <p:spPr>
          <a:xfrm>
            <a:off x="6593775" y="1045068"/>
            <a:ext cx="303900" cy="2669700"/>
          </a:xfrm>
          <a:prstGeom prst="rightBracket">
            <a:avLst>
              <a:gd fmla="val 8333"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2" name="Google Shape;1462;p187"/>
          <p:cNvSpPr txBox="1"/>
          <p:nvPr/>
        </p:nvSpPr>
        <p:spPr>
          <a:xfrm>
            <a:off x="6897675" y="1917350"/>
            <a:ext cx="19503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Hydrophilic</a:t>
            </a:r>
            <a:endParaRPr b="1" sz="2200">
              <a:solidFill>
                <a:schemeClr val="dk1"/>
              </a:solidFill>
            </a:endParaRPr>
          </a:p>
        </p:txBody>
      </p:sp>
      <p:sp>
        <p:nvSpPr>
          <p:cNvPr id="1463" name="Google Shape;1463;p187"/>
          <p:cNvSpPr txBox="1"/>
          <p:nvPr/>
        </p:nvSpPr>
        <p:spPr>
          <a:xfrm>
            <a:off x="5676000" y="3938175"/>
            <a:ext cx="2911200" cy="1095300"/>
          </a:xfrm>
          <a:prstGeom prst="rect">
            <a:avLst/>
          </a:prstGeom>
          <a:solidFill>
            <a:srgbClr val="666666"/>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FFFF00"/>
                </a:solidFill>
              </a:rPr>
              <a:t>Outer leaflet of Outer membrane is built different…</a:t>
            </a:r>
            <a:endParaRPr sz="2100">
              <a:solidFill>
                <a:srgbClr val="FFFF00"/>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188"/>
          <p:cNvSpPr txBox="1"/>
          <p:nvPr>
            <p:ph type="title"/>
          </p:nvPr>
        </p:nvSpPr>
        <p:spPr>
          <a:xfrm>
            <a:off x="360350" y="140200"/>
            <a:ext cx="7830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Water hydrogen bonds with LPS (sugars!)</a:t>
            </a:r>
            <a:endParaRPr b="1"/>
          </a:p>
        </p:txBody>
      </p:sp>
      <p:pic>
        <p:nvPicPr>
          <p:cNvPr id="1469" name="Google Shape;1469;p188"/>
          <p:cNvPicPr preferRelativeResize="0"/>
          <p:nvPr/>
        </p:nvPicPr>
        <p:blipFill rotWithShape="1">
          <a:blip r:embed="rId3">
            <a:alphaModFix/>
          </a:blip>
          <a:srcRect b="1850" l="3940" r="-3940" t="-1850"/>
          <a:stretch/>
        </p:blipFill>
        <p:spPr>
          <a:xfrm rot="-5399987">
            <a:off x="1426675" y="799641"/>
            <a:ext cx="2766923" cy="4899564"/>
          </a:xfrm>
          <a:prstGeom prst="rect">
            <a:avLst/>
          </a:prstGeom>
          <a:noFill/>
          <a:ln>
            <a:noFill/>
          </a:ln>
        </p:spPr>
      </p:pic>
      <p:sp>
        <p:nvSpPr>
          <p:cNvPr id="1470" name="Google Shape;1470;p188"/>
          <p:cNvSpPr txBox="1"/>
          <p:nvPr/>
        </p:nvSpPr>
        <p:spPr>
          <a:xfrm>
            <a:off x="4998275" y="3261600"/>
            <a:ext cx="3685200" cy="15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Removing the LPS or stripping away outer membrane increases drug sensitivity!</a:t>
            </a:r>
            <a:endParaRPr sz="2100">
              <a:solidFill>
                <a:schemeClr val="dk1"/>
              </a:solidFill>
            </a:endParaRPr>
          </a:p>
        </p:txBody>
      </p:sp>
      <p:sp>
        <p:nvSpPr>
          <p:cNvPr id="1471" name="Google Shape;1471;p188"/>
          <p:cNvSpPr/>
          <p:nvPr/>
        </p:nvSpPr>
        <p:spPr>
          <a:xfrm rot="2193148">
            <a:off x="4452247" y="3198665"/>
            <a:ext cx="411546" cy="1282879"/>
          </a:xfrm>
          <a:prstGeom prst="rightBrace">
            <a:avLst>
              <a:gd fmla="val 51093" name="adj1"/>
              <a:gd fmla="val 5000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72" name="Google Shape;1472;p188"/>
          <p:cNvPicPr preferRelativeResize="0"/>
          <p:nvPr/>
        </p:nvPicPr>
        <p:blipFill>
          <a:blip r:embed="rId4">
            <a:alphaModFix/>
          </a:blip>
          <a:stretch>
            <a:fillRect/>
          </a:stretch>
        </p:blipFill>
        <p:spPr>
          <a:xfrm>
            <a:off x="896675" y="1184725"/>
            <a:ext cx="773775" cy="773775"/>
          </a:xfrm>
          <a:prstGeom prst="rect">
            <a:avLst/>
          </a:prstGeom>
          <a:noFill/>
          <a:ln>
            <a:noFill/>
          </a:ln>
        </p:spPr>
      </p:pic>
      <p:sp>
        <p:nvSpPr>
          <p:cNvPr id="1473" name="Google Shape;1473;p188"/>
          <p:cNvSpPr txBox="1"/>
          <p:nvPr/>
        </p:nvSpPr>
        <p:spPr>
          <a:xfrm>
            <a:off x="671700" y="695900"/>
            <a:ext cx="17427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Lysozyme</a:t>
            </a:r>
            <a:endParaRPr sz="2100">
              <a:solidFill>
                <a:schemeClr val="dk1"/>
              </a:solidFill>
            </a:endParaRPr>
          </a:p>
        </p:txBody>
      </p:sp>
      <p:sp>
        <p:nvSpPr>
          <p:cNvPr id="1474" name="Google Shape;1474;p188"/>
          <p:cNvSpPr txBox="1"/>
          <p:nvPr/>
        </p:nvSpPr>
        <p:spPr>
          <a:xfrm>
            <a:off x="2733000" y="666500"/>
            <a:ext cx="17427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Penicillin</a:t>
            </a:r>
            <a:endParaRPr sz="2100">
              <a:solidFill>
                <a:schemeClr val="dk1"/>
              </a:solidFill>
            </a:endParaRPr>
          </a:p>
        </p:txBody>
      </p:sp>
      <p:pic>
        <p:nvPicPr>
          <p:cNvPr id="1475" name="Google Shape;1475;p188"/>
          <p:cNvPicPr preferRelativeResize="0"/>
          <p:nvPr/>
        </p:nvPicPr>
        <p:blipFill>
          <a:blip r:embed="rId5">
            <a:alphaModFix/>
          </a:blip>
          <a:stretch>
            <a:fillRect/>
          </a:stretch>
        </p:blipFill>
        <p:spPr>
          <a:xfrm>
            <a:off x="2856125" y="1104188"/>
            <a:ext cx="842690" cy="408299"/>
          </a:xfrm>
          <a:prstGeom prst="rect">
            <a:avLst/>
          </a:prstGeom>
          <a:noFill/>
          <a:ln>
            <a:noFill/>
          </a:ln>
        </p:spPr>
      </p:pic>
      <p:cxnSp>
        <p:nvCxnSpPr>
          <p:cNvPr id="1476" name="Google Shape;1476;p188"/>
          <p:cNvCxnSpPr/>
          <p:nvPr/>
        </p:nvCxnSpPr>
        <p:spPr>
          <a:xfrm>
            <a:off x="1709696" y="1719536"/>
            <a:ext cx="0" cy="520219"/>
          </a:xfrm>
          <a:prstGeom prst="straightConnector1">
            <a:avLst/>
          </a:prstGeom>
          <a:noFill/>
          <a:ln cap="flat" cmpd="sng" w="38100">
            <a:solidFill>
              <a:schemeClr val="dk2"/>
            </a:solidFill>
            <a:prstDash val="solid"/>
            <a:round/>
            <a:headEnd len="med" w="med" type="none"/>
            <a:tailEnd len="med" w="med" type="none"/>
          </a:ln>
        </p:spPr>
      </p:cxnSp>
      <p:cxnSp>
        <p:nvCxnSpPr>
          <p:cNvPr id="1477" name="Google Shape;1477;p188"/>
          <p:cNvCxnSpPr/>
          <p:nvPr/>
        </p:nvCxnSpPr>
        <p:spPr>
          <a:xfrm rot="7818746">
            <a:off x="1675162" y="2140544"/>
            <a:ext cx="477622" cy="424"/>
          </a:xfrm>
          <a:prstGeom prst="straightConnector1">
            <a:avLst/>
          </a:prstGeom>
          <a:noFill/>
          <a:ln cap="flat" cmpd="sng" w="38100">
            <a:solidFill>
              <a:schemeClr val="dk2"/>
            </a:solidFill>
            <a:prstDash val="solid"/>
            <a:round/>
            <a:headEnd len="med" w="med" type="none"/>
            <a:tailEnd len="med" w="med" type="none"/>
          </a:ln>
        </p:spPr>
      </p:cxnSp>
      <p:sp>
        <p:nvSpPr>
          <p:cNvPr id="1478" name="Google Shape;1478;p188"/>
          <p:cNvSpPr/>
          <p:nvPr/>
        </p:nvSpPr>
        <p:spPr>
          <a:xfrm>
            <a:off x="3105700" y="2100125"/>
            <a:ext cx="246900" cy="209100"/>
          </a:xfrm>
          <a:prstGeom prst="ellipse">
            <a:avLst/>
          </a:prstGeom>
          <a:solidFill>
            <a:srgbClr val="1EAC4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479" name="Google Shape;1479;p188"/>
          <p:cNvCxnSpPr>
            <a:endCxn id="1478" idx="4"/>
          </p:cNvCxnSpPr>
          <p:nvPr/>
        </p:nvCxnSpPr>
        <p:spPr>
          <a:xfrm>
            <a:off x="3220150" y="1332125"/>
            <a:ext cx="9000" cy="977100"/>
          </a:xfrm>
          <a:prstGeom prst="straightConnector1">
            <a:avLst/>
          </a:prstGeom>
          <a:noFill/>
          <a:ln cap="flat" cmpd="sng" w="38100">
            <a:solidFill>
              <a:schemeClr val="dk2"/>
            </a:solidFill>
            <a:prstDash val="dash"/>
            <a:round/>
            <a:headEnd len="med" w="med" type="none"/>
            <a:tailEnd len="med" w="med" type="none"/>
          </a:ln>
        </p:spPr>
      </p:cxnSp>
      <p:sp>
        <p:nvSpPr>
          <p:cNvPr id="1480" name="Google Shape;1480;p188"/>
          <p:cNvSpPr/>
          <p:nvPr/>
        </p:nvSpPr>
        <p:spPr>
          <a:xfrm>
            <a:off x="3480894" y="2362650"/>
            <a:ext cx="246900" cy="209100"/>
          </a:xfrm>
          <a:prstGeom prst="ellipse">
            <a:avLst/>
          </a:prstGeom>
          <a:solidFill>
            <a:srgbClr val="1EAC4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81" name="Google Shape;1481;p188"/>
          <p:cNvSpPr txBox="1"/>
          <p:nvPr/>
        </p:nvSpPr>
        <p:spPr>
          <a:xfrm>
            <a:off x="5205375" y="1104200"/>
            <a:ext cx="2965200" cy="12756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Goal:  Make / Find antibiotics that can get past the LPS layer.</a:t>
            </a:r>
            <a:endParaRPr sz="2100">
              <a:solidFill>
                <a:schemeClr val="dk1"/>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5" name="Shape 1485"/>
        <p:cNvGrpSpPr/>
        <p:nvPr/>
      </p:nvGrpSpPr>
      <p:grpSpPr>
        <a:xfrm>
          <a:off x="0" y="0"/>
          <a:ext cx="0" cy="0"/>
          <a:chOff x="0" y="0"/>
          <a:chExt cx="0" cy="0"/>
        </a:xfrm>
      </p:grpSpPr>
      <p:pic>
        <p:nvPicPr>
          <p:cNvPr id="1486" name="Google Shape;1486;p189"/>
          <p:cNvPicPr preferRelativeResize="0"/>
          <p:nvPr/>
        </p:nvPicPr>
        <p:blipFill rotWithShape="1">
          <a:blip r:embed="rId3">
            <a:alphaModFix/>
          </a:blip>
          <a:srcRect b="0" l="860" r="12282" t="0"/>
          <a:stretch/>
        </p:blipFill>
        <p:spPr>
          <a:xfrm>
            <a:off x="414800" y="596925"/>
            <a:ext cx="7942425" cy="4205801"/>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0" name="Shape 1490"/>
        <p:cNvGrpSpPr/>
        <p:nvPr/>
      </p:nvGrpSpPr>
      <p:grpSpPr>
        <a:xfrm>
          <a:off x="0" y="0"/>
          <a:ext cx="0" cy="0"/>
          <a:chOff x="0" y="0"/>
          <a:chExt cx="0" cy="0"/>
        </a:xfrm>
      </p:grpSpPr>
      <p:pic>
        <p:nvPicPr>
          <p:cNvPr id="1491" name="Google Shape;1491;p190"/>
          <p:cNvPicPr preferRelativeResize="0"/>
          <p:nvPr/>
        </p:nvPicPr>
        <p:blipFill>
          <a:blip r:embed="rId3">
            <a:alphaModFix/>
          </a:blip>
          <a:stretch>
            <a:fillRect/>
          </a:stretch>
        </p:blipFill>
        <p:spPr>
          <a:xfrm>
            <a:off x="3292325" y="1660175"/>
            <a:ext cx="5038800" cy="1095800"/>
          </a:xfrm>
          <a:prstGeom prst="rect">
            <a:avLst/>
          </a:prstGeom>
          <a:noFill/>
          <a:ln>
            <a:noFill/>
          </a:ln>
        </p:spPr>
      </p:pic>
      <p:sp>
        <p:nvSpPr>
          <p:cNvPr id="1492" name="Google Shape;1492;p190"/>
          <p:cNvSpPr txBox="1"/>
          <p:nvPr>
            <p:ph type="title"/>
          </p:nvPr>
        </p:nvSpPr>
        <p:spPr>
          <a:xfrm>
            <a:off x="1556525" y="4464575"/>
            <a:ext cx="7191600" cy="614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i="1" lang="en"/>
              <a:t>Water-loving antibiotics will stay where water is.</a:t>
            </a:r>
            <a:endParaRPr i="1"/>
          </a:p>
        </p:txBody>
      </p:sp>
      <p:pic>
        <p:nvPicPr>
          <p:cNvPr id="1493" name="Google Shape;1493;p190"/>
          <p:cNvPicPr preferRelativeResize="0"/>
          <p:nvPr/>
        </p:nvPicPr>
        <p:blipFill rotWithShape="1">
          <a:blip r:embed="rId4">
            <a:alphaModFix/>
          </a:blip>
          <a:srcRect b="0" l="-1940" r="1940" t="0"/>
          <a:stretch/>
        </p:blipFill>
        <p:spPr>
          <a:xfrm rot="-5400000">
            <a:off x="115516" y="2590267"/>
            <a:ext cx="2450104" cy="1298534"/>
          </a:xfrm>
          <a:prstGeom prst="rect">
            <a:avLst/>
          </a:prstGeom>
          <a:noFill/>
          <a:ln>
            <a:noFill/>
          </a:ln>
        </p:spPr>
      </p:pic>
      <p:pic>
        <p:nvPicPr>
          <p:cNvPr id="1494" name="Google Shape;1494;p190"/>
          <p:cNvPicPr preferRelativeResize="0"/>
          <p:nvPr/>
        </p:nvPicPr>
        <p:blipFill rotWithShape="1">
          <a:blip r:embed="rId4">
            <a:alphaModFix/>
          </a:blip>
          <a:srcRect b="0" l="-1940" r="1940" t="0"/>
          <a:stretch/>
        </p:blipFill>
        <p:spPr>
          <a:xfrm rot="5400000">
            <a:off x="782682" y="857021"/>
            <a:ext cx="2450104" cy="1298534"/>
          </a:xfrm>
          <a:prstGeom prst="rect">
            <a:avLst/>
          </a:prstGeom>
          <a:noFill/>
          <a:ln>
            <a:noFill/>
          </a:ln>
        </p:spPr>
      </p:pic>
      <p:sp>
        <p:nvSpPr>
          <p:cNvPr id="1495" name="Google Shape;1495;p190"/>
          <p:cNvSpPr txBox="1"/>
          <p:nvPr/>
        </p:nvSpPr>
        <p:spPr>
          <a:xfrm>
            <a:off x="4179125" y="1995987"/>
            <a:ext cx="3265200" cy="55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HYDROPHOBIC</a:t>
            </a:r>
            <a:endParaRPr b="1" sz="1800">
              <a:solidFill>
                <a:schemeClr val="dk1"/>
              </a:solidFill>
            </a:endParaRPr>
          </a:p>
        </p:txBody>
      </p:sp>
      <p:sp>
        <p:nvSpPr>
          <p:cNvPr id="1496" name="Google Shape;1496;p190"/>
          <p:cNvSpPr/>
          <p:nvPr/>
        </p:nvSpPr>
        <p:spPr>
          <a:xfrm>
            <a:off x="2352150" y="1498325"/>
            <a:ext cx="344100" cy="1573500"/>
          </a:xfrm>
          <a:prstGeom prst="rightBrace">
            <a:avLst>
              <a:gd fmla="val 50000" name="adj1"/>
              <a:gd fmla="val 5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7" name="Google Shape;1497;p190"/>
          <p:cNvSpPr txBox="1"/>
          <p:nvPr/>
        </p:nvSpPr>
        <p:spPr>
          <a:xfrm>
            <a:off x="3227300" y="3548225"/>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rPr>
              <a:t>HYDROPHILIC</a:t>
            </a:r>
            <a:endParaRPr>
              <a:solidFill>
                <a:schemeClr val="dk1"/>
              </a:solidFill>
            </a:endParaRPr>
          </a:p>
        </p:txBody>
      </p:sp>
      <p:sp>
        <p:nvSpPr>
          <p:cNvPr id="1498" name="Google Shape;1498;p190"/>
          <p:cNvSpPr txBox="1"/>
          <p:nvPr/>
        </p:nvSpPr>
        <p:spPr>
          <a:xfrm>
            <a:off x="3443750" y="694150"/>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rPr>
              <a:t>HYDROPHILIC</a:t>
            </a:r>
            <a:endParaRPr>
              <a:solidFill>
                <a:schemeClr val="dk1"/>
              </a:solidFill>
            </a:endParaRPr>
          </a:p>
        </p:txBody>
      </p:sp>
      <p:sp>
        <p:nvSpPr>
          <p:cNvPr id="1499" name="Google Shape;1499;p190"/>
          <p:cNvSpPr/>
          <p:nvPr/>
        </p:nvSpPr>
        <p:spPr>
          <a:xfrm>
            <a:off x="1920600" y="228200"/>
            <a:ext cx="1034700" cy="10959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0" name="Google Shape;1500;p190"/>
          <p:cNvSpPr/>
          <p:nvPr/>
        </p:nvSpPr>
        <p:spPr>
          <a:xfrm>
            <a:off x="413450" y="3446925"/>
            <a:ext cx="1034700" cy="10959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01" name="Google Shape;1501;p190"/>
          <p:cNvPicPr preferRelativeResize="0"/>
          <p:nvPr/>
        </p:nvPicPr>
        <p:blipFill>
          <a:blip r:embed="rId5">
            <a:alphaModFix/>
          </a:blip>
          <a:stretch>
            <a:fillRect/>
          </a:stretch>
        </p:blipFill>
        <p:spPr>
          <a:xfrm rot="5400008">
            <a:off x="6485897" y="170275"/>
            <a:ext cx="1287576" cy="1509471"/>
          </a:xfrm>
          <a:prstGeom prst="rect">
            <a:avLst/>
          </a:prstGeom>
          <a:noFill/>
          <a:ln>
            <a:noFill/>
          </a:ln>
        </p:spPr>
      </p:pic>
      <p:pic>
        <p:nvPicPr>
          <p:cNvPr id="1502" name="Google Shape;1502;p190"/>
          <p:cNvPicPr preferRelativeResize="0"/>
          <p:nvPr/>
        </p:nvPicPr>
        <p:blipFill>
          <a:blip r:embed="rId5">
            <a:alphaModFix/>
          </a:blip>
          <a:stretch>
            <a:fillRect/>
          </a:stretch>
        </p:blipFill>
        <p:spPr>
          <a:xfrm rot="5400008">
            <a:off x="6554697" y="2923037"/>
            <a:ext cx="1287576" cy="150947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92"/>
          <p:cNvSpPr txBox="1"/>
          <p:nvPr>
            <p:ph idx="1" type="body"/>
          </p:nvPr>
        </p:nvSpPr>
        <p:spPr>
          <a:xfrm>
            <a:off x="1152937" y="906375"/>
            <a:ext cx="7335000" cy="3497400"/>
          </a:xfrm>
          <a:prstGeom prst="rect">
            <a:avLst/>
          </a:prstGeom>
          <a:noFill/>
          <a:ln>
            <a:noFill/>
          </a:ln>
        </p:spPr>
        <p:txBody>
          <a:bodyPr anchorCtr="0" anchor="t" bIns="68575" lIns="68575" spcFirstLastPara="1" rIns="68575" wrap="square" tIns="68575">
            <a:normAutofit/>
          </a:bodyPr>
          <a:lstStyle/>
          <a:p>
            <a:pPr indent="-355600" lvl="0" marL="457200" rtl="0" algn="l">
              <a:lnSpc>
                <a:spcPct val="115000"/>
              </a:lnSpc>
              <a:spcBef>
                <a:spcPts val="0"/>
              </a:spcBef>
              <a:spcAft>
                <a:spcPts val="0"/>
              </a:spcAft>
              <a:buSzPts val="2000"/>
              <a:buChar char="●"/>
            </a:pPr>
            <a:r>
              <a:rPr lang="en" sz="2000"/>
              <a:t>How did the model help you investigate, not just observe?</a:t>
            </a:r>
            <a:endParaRPr sz="2000"/>
          </a:p>
          <a:p>
            <a:pPr indent="-228600" lvl="0" marL="457200" rtl="0" algn="l">
              <a:lnSpc>
                <a:spcPct val="115000"/>
              </a:lnSpc>
              <a:spcBef>
                <a:spcPts val="0"/>
              </a:spcBef>
              <a:spcAft>
                <a:spcPts val="0"/>
              </a:spcAft>
              <a:buSzPts val="1800"/>
              <a:buNone/>
            </a:pPr>
            <a:r>
              <a:t/>
            </a:r>
            <a:endParaRPr sz="2000"/>
          </a:p>
          <a:p>
            <a:pPr indent="-355600" lvl="0" marL="457200" rtl="0" algn="l">
              <a:lnSpc>
                <a:spcPct val="115000"/>
              </a:lnSpc>
              <a:spcBef>
                <a:spcPts val="0"/>
              </a:spcBef>
              <a:spcAft>
                <a:spcPts val="0"/>
              </a:spcAft>
              <a:buSzPts val="2000"/>
              <a:buChar char="●"/>
            </a:pPr>
            <a:r>
              <a:rPr lang="en" sz="2000"/>
              <a:t>When did vocabulary become useful?</a:t>
            </a:r>
            <a:endParaRPr sz="2000"/>
          </a:p>
          <a:p>
            <a:pPr indent="-228600" lvl="0" marL="457200" rtl="0" algn="l">
              <a:lnSpc>
                <a:spcPct val="115000"/>
              </a:lnSpc>
              <a:spcBef>
                <a:spcPts val="0"/>
              </a:spcBef>
              <a:spcAft>
                <a:spcPts val="0"/>
              </a:spcAft>
              <a:buSzPts val="1800"/>
              <a:buNone/>
            </a:pPr>
            <a:r>
              <a:t/>
            </a:r>
            <a:endParaRPr sz="2000"/>
          </a:p>
          <a:p>
            <a:pPr indent="-355600" lvl="0" marL="457200" rtl="0" algn="l">
              <a:lnSpc>
                <a:spcPct val="115000"/>
              </a:lnSpc>
              <a:spcBef>
                <a:spcPts val="0"/>
              </a:spcBef>
              <a:spcAft>
                <a:spcPts val="0"/>
              </a:spcAft>
              <a:buSzPts val="2000"/>
              <a:buChar char="●"/>
            </a:pPr>
            <a:r>
              <a:rPr lang="en" sz="2000"/>
              <a:t>What teacher moves kept Explore learner-centered?</a:t>
            </a:r>
            <a:endParaRPr sz="2000"/>
          </a:p>
          <a:p>
            <a:pPr indent="0" lvl="0" marL="114300" rtl="0" algn="l">
              <a:lnSpc>
                <a:spcPct val="115000"/>
              </a:lnSpc>
              <a:spcBef>
                <a:spcPts val="0"/>
              </a:spcBef>
              <a:spcAft>
                <a:spcPts val="0"/>
              </a:spcAft>
              <a:buSzPts val="1800"/>
              <a:buNone/>
            </a:pPr>
            <a:br>
              <a:rPr lang="en" sz="2000"/>
            </a:br>
            <a:endParaRPr sz="2000"/>
          </a:p>
        </p:txBody>
      </p:sp>
      <p:sp>
        <p:nvSpPr>
          <p:cNvPr id="476" name="Google Shape;476;p92"/>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Discuss the Explore Phase</a:t>
            </a:r>
            <a:endParaRPr>
              <a:latin typeface="Arial"/>
              <a:ea typeface="Arial"/>
              <a:cs typeface="Arial"/>
              <a:sym typeface="Arial"/>
            </a:endParaRPr>
          </a:p>
        </p:txBody>
      </p:sp>
      <p:pic>
        <p:nvPicPr>
          <p:cNvPr id="477" name="Google Shape;477;p92"/>
          <p:cNvPicPr preferRelativeResize="0"/>
          <p:nvPr/>
        </p:nvPicPr>
        <p:blipFill rotWithShape="1">
          <a:blip r:embed="rId3">
            <a:alphaModFix/>
          </a:blip>
          <a:srcRect b="0" l="0" r="0" t="0"/>
          <a:stretch/>
        </p:blipFill>
        <p:spPr>
          <a:xfrm rot="5400000">
            <a:off x="7409902" y="1182311"/>
            <a:ext cx="1533129" cy="1412400"/>
          </a:xfrm>
          <a:prstGeom prst="rect">
            <a:avLst/>
          </a:prstGeom>
          <a:noFill/>
          <a:ln>
            <a:noFill/>
          </a:ln>
        </p:spPr>
      </p:pic>
      <p:pic>
        <p:nvPicPr>
          <p:cNvPr id="478" name="Google Shape;478;p92"/>
          <p:cNvPicPr preferRelativeResize="0"/>
          <p:nvPr/>
        </p:nvPicPr>
        <p:blipFill rotWithShape="1">
          <a:blip r:embed="rId4">
            <a:alphaModFix/>
          </a:blip>
          <a:srcRect b="0" l="0" r="0" t="0"/>
          <a:stretch/>
        </p:blipFill>
        <p:spPr>
          <a:xfrm rot="4033644">
            <a:off x="4556906" y="2516928"/>
            <a:ext cx="1340374" cy="2817744"/>
          </a:xfrm>
          <a:prstGeom prst="rect">
            <a:avLst/>
          </a:prstGeom>
          <a:noFill/>
          <a:ln>
            <a:noFill/>
          </a:ln>
        </p:spPr>
      </p:pic>
      <p:pic>
        <p:nvPicPr>
          <p:cNvPr id="479" name="Google Shape;479;p92"/>
          <p:cNvPicPr preferRelativeResize="0"/>
          <p:nvPr/>
        </p:nvPicPr>
        <p:blipFill rotWithShape="1">
          <a:blip r:embed="rId5">
            <a:alphaModFix/>
          </a:blip>
          <a:srcRect b="-563" l="0" r="0" t="0"/>
          <a:stretch/>
        </p:blipFill>
        <p:spPr>
          <a:xfrm rot="8518499">
            <a:off x="602941" y="2534959"/>
            <a:ext cx="1605553" cy="3070824"/>
          </a:xfrm>
          <a:prstGeom prst="rect">
            <a:avLst/>
          </a:prstGeom>
          <a:noFill/>
          <a:ln>
            <a:noFill/>
          </a:ln>
        </p:spPr>
      </p:pic>
      <p:pic>
        <p:nvPicPr>
          <p:cNvPr id="480" name="Google Shape;480;p92"/>
          <p:cNvPicPr preferRelativeResize="0"/>
          <p:nvPr/>
        </p:nvPicPr>
        <p:blipFill rotWithShape="1">
          <a:blip r:embed="rId6">
            <a:alphaModFix/>
          </a:blip>
          <a:srcRect b="0" l="0" r="0" t="0"/>
          <a:stretch/>
        </p:blipFill>
        <p:spPr>
          <a:xfrm rot="10800000">
            <a:off x="1" y="3766932"/>
            <a:ext cx="1272207" cy="1376568"/>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06" name="Shape 1506"/>
        <p:cNvGrpSpPr/>
        <p:nvPr/>
      </p:nvGrpSpPr>
      <p:grpSpPr>
        <a:xfrm>
          <a:off x="0" y="0"/>
          <a:ext cx="0" cy="0"/>
          <a:chOff x="0" y="0"/>
          <a:chExt cx="0" cy="0"/>
        </a:xfrm>
      </p:grpSpPr>
      <p:sp>
        <p:nvSpPr>
          <p:cNvPr id="1507" name="Google Shape;1507;p191"/>
          <p:cNvSpPr txBox="1"/>
          <p:nvPr>
            <p:ph type="title"/>
          </p:nvPr>
        </p:nvSpPr>
        <p:spPr>
          <a:xfrm>
            <a:off x="1332600" y="359100"/>
            <a:ext cx="7229700" cy="8199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Clr>
                <a:schemeClr val="dk1"/>
              </a:buClr>
              <a:buSzPct val="36397"/>
              <a:buFont typeface="Arial"/>
              <a:buNone/>
            </a:pPr>
            <a:r>
              <a:rPr lang="en" sz="3022"/>
              <a:t>Concepts relevant to understanding antibiotics are familiar…</a:t>
            </a:r>
            <a:endParaRPr sz="3022"/>
          </a:p>
          <a:p>
            <a:pPr indent="0" lvl="0" marL="0" rtl="0" algn="l">
              <a:spcBef>
                <a:spcPts val="0"/>
              </a:spcBef>
              <a:spcAft>
                <a:spcPts val="0"/>
              </a:spcAft>
              <a:buNone/>
            </a:pPr>
            <a:r>
              <a:t/>
            </a:r>
            <a:endParaRPr>
              <a:solidFill>
                <a:schemeClr val="lt1"/>
              </a:solidFill>
            </a:endParaRPr>
          </a:p>
        </p:txBody>
      </p:sp>
      <p:pic>
        <p:nvPicPr>
          <p:cNvPr id="1508" name="Google Shape;1508;p191"/>
          <p:cNvPicPr preferRelativeResize="0"/>
          <p:nvPr/>
        </p:nvPicPr>
        <p:blipFill>
          <a:blip r:embed="rId3">
            <a:alphaModFix/>
          </a:blip>
          <a:stretch>
            <a:fillRect/>
          </a:stretch>
        </p:blipFill>
        <p:spPr>
          <a:xfrm>
            <a:off x="340297" y="2602313"/>
            <a:ext cx="4303653" cy="935925"/>
          </a:xfrm>
          <a:prstGeom prst="rect">
            <a:avLst/>
          </a:prstGeom>
          <a:noFill/>
          <a:ln>
            <a:noFill/>
          </a:ln>
        </p:spPr>
      </p:pic>
      <p:pic>
        <p:nvPicPr>
          <p:cNvPr id="1509" name="Google Shape;1509;p191"/>
          <p:cNvPicPr preferRelativeResize="0"/>
          <p:nvPr/>
        </p:nvPicPr>
        <p:blipFill>
          <a:blip r:embed="rId3">
            <a:alphaModFix/>
          </a:blip>
          <a:stretch>
            <a:fillRect/>
          </a:stretch>
        </p:blipFill>
        <p:spPr>
          <a:xfrm>
            <a:off x="4061300" y="2602300"/>
            <a:ext cx="4303775" cy="935950"/>
          </a:xfrm>
          <a:prstGeom prst="rect">
            <a:avLst/>
          </a:prstGeom>
          <a:noFill/>
          <a:ln>
            <a:noFill/>
          </a:ln>
        </p:spPr>
      </p:pic>
      <p:pic>
        <p:nvPicPr>
          <p:cNvPr descr="A black background with a black square" id="1510" name="Google Shape;1510;p191"/>
          <p:cNvPicPr preferRelativeResize="0"/>
          <p:nvPr/>
        </p:nvPicPr>
        <p:blipFill rotWithShape="1">
          <a:blip r:embed="rId4">
            <a:alphaModFix/>
          </a:blip>
          <a:srcRect b="17321" l="0" r="0" t="0"/>
          <a:stretch/>
        </p:blipFill>
        <p:spPr>
          <a:xfrm>
            <a:off x="73950" y="157064"/>
            <a:ext cx="1192100" cy="985625"/>
          </a:xfrm>
          <a:prstGeom prst="rect">
            <a:avLst/>
          </a:prstGeom>
          <a:noFill/>
          <a:ln>
            <a:noFill/>
          </a:ln>
        </p:spPr>
      </p:pic>
      <p:pic>
        <p:nvPicPr>
          <p:cNvPr id="1511" name="Google Shape;1511;p191"/>
          <p:cNvPicPr preferRelativeResize="0"/>
          <p:nvPr/>
        </p:nvPicPr>
        <p:blipFill>
          <a:blip r:embed="rId5">
            <a:alphaModFix/>
          </a:blip>
          <a:stretch>
            <a:fillRect/>
          </a:stretch>
        </p:blipFill>
        <p:spPr>
          <a:xfrm>
            <a:off x="1826850" y="2362527"/>
            <a:ext cx="899975" cy="1415497"/>
          </a:xfrm>
          <a:prstGeom prst="rect">
            <a:avLst/>
          </a:prstGeom>
          <a:noFill/>
          <a:ln>
            <a:noFill/>
          </a:ln>
        </p:spPr>
      </p:pic>
      <p:pic>
        <p:nvPicPr>
          <p:cNvPr id="1512" name="Google Shape;1512;p191"/>
          <p:cNvPicPr preferRelativeResize="0"/>
          <p:nvPr/>
        </p:nvPicPr>
        <p:blipFill>
          <a:blip r:embed="rId6">
            <a:alphaModFix/>
          </a:blip>
          <a:stretch>
            <a:fillRect/>
          </a:stretch>
        </p:blipFill>
        <p:spPr>
          <a:xfrm>
            <a:off x="3728549" y="2362523"/>
            <a:ext cx="1549201" cy="1415494"/>
          </a:xfrm>
          <a:prstGeom prst="rect">
            <a:avLst/>
          </a:prstGeom>
          <a:noFill/>
          <a:ln>
            <a:noFill/>
          </a:ln>
        </p:spPr>
      </p:pic>
      <p:pic>
        <p:nvPicPr>
          <p:cNvPr id="1513" name="Google Shape;1513;p191"/>
          <p:cNvPicPr preferRelativeResize="0"/>
          <p:nvPr/>
        </p:nvPicPr>
        <p:blipFill>
          <a:blip r:embed="rId7">
            <a:alphaModFix/>
          </a:blip>
          <a:stretch>
            <a:fillRect/>
          </a:stretch>
        </p:blipFill>
        <p:spPr>
          <a:xfrm rot="5400000">
            <a:off x="4700600" y="1818063"/>
            <a:ext cx="625126" cy="738424"/>
          </a:xfrm>
          <a:prstGeom prst="rect">
            <a:avLst/>
          </a:prstGeom>
          <a:noFill/>
          <a:ln>
            <a:noFill/>
          </a:ln>
        </p:spPr>
      </p:pic>
      <p:pic>
        <p:nvPicPr>
          <p:cNvPr id="1514" name="Google Shape;1514;p191"/>
          <p:cNvPicPr preferRelativeResize="0"/>
          <p:nvPr/>
        </p:nvPicPr>
        <p:blipFill>
          <a:blip r:embed="rId7">
            <a:alphaModFix/>
          </a:blip>
          <a:stretch>
            <a:fillRect/>
          </a:stretch>
        </p:blipFill>
        <p:spPr>
          <a:xfrm rot="5400000">
            <a:off x="3785200" y="1578713"/>
            <a:ext cx="625126" cy="738424"/>
          </a:xfrm>
          <a:prstGeom prst="rect">
            <a:avLst/>
          </a:prstGeom>
          <a:noFill/>
          <a:ln>
            <a:noFill/>
          </a:ln>
        </p:spPr>
      </p:pic>
      <p:pic>
        <p:nvPicPr>
          <p:cNvPr id="1515" name="Google Shape;1515;p191"/>
          <p:cNvPicPr preferRelativeResize="0"/>
          <p:nvPr/>
        </p:nvPicPr>
        <p:blipFill>
          <a:blip r:embed="rId7">
            <a:alphaModFix/>
          </a:blip>
          <a:stretch>
            <a:fillRect/>
          </a:stretch>
        </p:blipFill>
        <p:spPr>
          <a:xfrm rot="5400000">
            <a:off x="4700600" y="1192925"/>
            <a:ext cx="625126" cy="738424"/>
          </a:xfrm>
          <a:prstGeom prst="rect">
            <a:avLst/>
          </a:prstGeom>
          <a:noFill/>
          <a:ln>
            <a:noFill/>
          </a:ln>
        </p:spPr>
      </p:pic>
      <p:pic>
        <p:nvPicPr>
          <p:cNvPr id="1516" name="Google Shape;1516;p191"/>
          <p:cNvPicPr preferRelativeResize="0"/>
          <p:nvPr/>
        </p:nvPicPr>
        <p:blipFill>
          <a:blip r:embed="rId8">
            <a:alphaModFix/>
          </a:blip>
          <a:stretch>
            <a:fillRect/>
          </a:stretch>
        </p:blipFill>
        <p:spPr>
          <a:xfrm rot="-5950154">
            <a:off x="2008061" y="1712221"/>
            <a:ext cx="336305" cy="471433"/>
          </a:xfrm>
          <a:prstGeom prst="rect">
            <a:avLst/>
          </a:prstGeom>
          <a:noFill/>
          <a:ln>
            <a:noFill/>
          </a:ln>
        </p:spPr>
      </p:pic>
      <p:pic>
        <p:nvPicPr>
          <p:cNvPr id="1517" name="Google Shape;1517;p191"/>
          <p:cNvPicPr preferRelativeResize="0"/>
          <p:nvPr/>
        </p:nvPicPr>
        <p:blipFill>
          <a:blip r:embed="rId7">
            <a:alphaModFix/>
          </a:blip>
          <a:stretch>
            <a:fillRect/>
          </a:stretch>
        </p:blipFill>
        <p:spPr>
          <a:xfrm rot="5400000">
            <a:off x="4323388" y="3917563"/>
            <a:ext cx="625126" cy="738424"/>
          </a:xfrm>
          <a:prstGeom prst="rect">
            <a:avLst/>
          </a:prstGeom>
          <a:noFill/>
          <a:ln>
            <a:noFill/>
          </a:ln>
        </p:spPr>
      </p:pic>
      <p:pic>
        <p:nvPicPr>
          <p:cNvPr id="1518" name="Google Shape;1518;p191"/>
          <p:cNvPicPr preferRelativeResize="0"/>
          <p:nvPr/>
        </p:nvPicPr>
        <p:blipFill>
          <a:blip r:embed="rId8">
            <a:alphaModFix/>
          </a:blip>
          <a:stretch>
            <a:fillRect/>
          </a:stretch>
        </p:blipFill>
        <p:spPr>
          <a:xfrm rot="-5950154">
            <a:off x="2982786" y="1326421"/>
            <a:ext cx="336305" cy="471433"/>
          </a:xfrm>
          <a:prstGeom prst="rect">
            <a:avLst/>
          </a:prstGeom>
          <a:noFill/>
          <a:ln>
            <a:noFill/>
          </a:ln>
        </p:spPr>
      </p:pic>
      <p:pic>
        <p:nvPicPr>
          <p:cNvPr id="1519" name="Google Shape;1519;p191"/>
          <p:cNvPicPr preferRelativeResize="0"/>
          <p:nvPr/>
        </p:nvPicPr>
        <p:blipFill>
          <a:blip r:embed="rId8">
            <a:alphaModFix/>
          </a:blip>
          <a:stretch>
            <a:fillRect/>
          </a:stretch>
        </p:blipFill>
        <p:spPr>
          <a:xfrm rot="-5950154">
            <a:off x="2108674" y="3956896"/>
            <a:ext cx="336305" cy="471433"/>
          </a:xfrm>
          <a:prstGeom prst="rect">
            <a:avLst/>
          </a:prstGeom>
          <a:noFill/>
          <a:ln>
            <a:noFill/>
          </a:ln>
        </p:spPr>
      </p:pic>
      <p:pic>
        <p:nvPicPr>
          <p:cNvPr id="1520" name="Google Shape;1520;p191"/>
          <p:cNvPicPr preferRelativeResize="0"/>
          <p:nvPr/>
        </p:nvPicPr>
        <p:blipFill>
          <a:blip r:embed="rId9">
            <a:alphaModFix/>
          </a:blip>
          <a:stretch>
            <a:fillRect/>
          </a:stretch>
        </p:blipFill>
        <p:spPr>
          <a:xfrm rot="10800000">
            <a:off x="6269725" y="2346485"/>
            <a:ext cx="1710500" cy="1877476"/>
          </a:xfrm>
          <a:prstGeom prst="rect">
            <a:avLst/>
          </a:prstGeom>
          <a:noFill/>
          <a:ln>
            <a:noFill/>
          </a:ln>
        </p:spPr>
      </p:pic>
      <p:pic>
        <p:nvPicPr>
          <p:cNvPr id="1521" name="Google Shape;1521;p191"/>
          <p:cNvPicPr preferRelativeResize="0"/>
          <p:nvPr/>
        </p:nvPicPr>
        <p:blipFill rotWithShape="1">
          <a:blip r:embed="rId10">
            <a:alphaModFix/>
          </a:blip>
          <a:srcRect b="0" l="0" r="14749" t="0"/>
          <a:stretch/>
        </p:blipFill>
        <p:spPr>
          <a:xfrm rot="-5400000">
            <a:off x="7320788" y="3943563"/>
            <a:ext cx="841149" cy="1247425"/>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pic>
        <p:nvPicPr>
          <p:cNvPr id="1526" name="Google Shape;1526;p192"/>
          <p:cNvPicPr preferRelativeResize="0"/>
          <p:nvPr/>
        </p:nvPicPr>
        <p:blipFill rotWithShape="1">
          <a:blip r:embed="rId3">
            <a:alphaModFix/>
          </a:blip>
          <a:srcRect b="0" l="0" r="8792" t="0"/>
          <a:stretch/>
        </p:blipFill>
        <p:spPr>
          <a:xfrm>
            <a:off x="-127900" y="38675"/>
            <a:ext cx="5918025" cy="5066150"/>
          </a:xfrm>
          <a:prstGeom prst="rect">
            <a:avLst/>
          </a:prstGeom>
          <a:noFill/>
          <a:ln>
            <a:noFill/>
          </a:ln>
        </p:spPr>
      </p:pic>
      <p:sp>
        <p:nvSpPr>
          <p:cNvPr id="1527" name="Google Shape;1527;p192"/>
          <p:cNvSpPr txBox="1"/>
          <p:nvPr/>
        </p:nvSpPr>
        <p:spPr>
          <a:xfrm>
            <a:off x="5678225" y="332825"/>
            <a:ext cx="3229200" cy="43632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Char char="●"/>
            </a:pPr>
            <a:r>
              <a:rPr lang="en" sz="2100">
                <a:solidFill>
                  <a:schemeClr val="dk1"/>
                </a:solidFill>
              </a:rPr>
              <a:t>How/Why does water flow through aquaporin channels?</a:t>
            </a:r>
            <a:endParaRPr sz="2100">
              <a:solidFill>
                <a:schemeClr val="dk1"/>
              </a:solidFill>
            </a:endParaRPr>
          </a:p>
          <a:p>
            <a:pPr indent="0" lvl="0" marL="457200" rtl="0" algn="l">
              <a:spcBef>
                <a:spcPts val="0"/>
              </a:spcBef>
              <a:spcAft>
                <a:spcPts val="0"/>
              </a:spcAft>
              <a:buNone/>
            </a:pPr>
            <a:r>
              <a:t/>
            </a: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How/when does sugar move through a membrane?</a:t>
            </a:r>
            <a:endParaRPr sz="2100">
              <a:solidFill>
                <a:schemeClr val="dk1"/>
              </a:solidFill>
            </a:endParaRPr>
          </a:p>
          <a:p>
            <a:pPr indent="0" lvl="0" marL="457200" rtl="0" algn="l">
              <a:spcBef>
                <a:spcPts val="0"/>
              </a:spcBef>
              <a:spcAft>
                <a:spcPts val="0"/>
              </a:spcAft>
              <a:buNone/>
            </a:pPr>
            <a:r>
              <a:t/>
            </a: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How/when/why does ATP get used to move molecules across membranes?</a:t>
            </a:r>
            <a:endParaRPr sz="2100">
              <a:solidFill>
                <a:schemeClr val="dk1"/>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pic>
        <p:nvPicPr>
          <p:cNvPr id="1532" name="Google Shape;1532;p193"/>
          <p:cNvPicPr preferRelativeResize="0"/>
          <p:nvPr/>
        </p:nvPicPr>
        <p:blipFill rotWithShape="1">
          <a:blip r:embed="rId3">
            <a:alphaModFix/>
          </a:blip>
          <a:srcRect b="0" l="0" r="0" t="2057"/>
          <a:stretch/>
        </p:blipFill>
        <p:spPr>
          <a:xfrm>
            <a:off x="325375" y="1046213"/>
            <a:ext cx="4786275" cy="3446775"/>
          </a:xfrm>
          <a:prstGeom prst="rect">
            <a:avLst/>
          </a:prstGeom>
          <a:noFill/>
          <a:ln>
            <a:noFill/>
          </a:ln>
        </p:spPr>
      </p:pic>
      <p:pic>
        <p:nvPicPr>
          <p:cNvPr id="1533" name="Google Shape;1533;p193"/>
          <p:cNvPicPr preferRelativeResize="0"/>
          <p:nvPr/>
        </p:nvPicPr>
        <p:blipFill>
          <a:blip r:embed="rId4">
            <a:alphaModFix/>
          </a:blip>
          <a:stretch>
            <a:fillRect/>
          </a:stretch>
        </p:blipFill>
        <p:spPr>
          <a:xfrm>
            <a:off x="5183975" y="407375"/>
            <a:ext cx="3173251" cy="4442551"/>
          </a:xfrm>
          <a:prstGeom prst="rect">
            <a:avLst/>
          </a:prstGeom>
          <a:noFill/>
          <a:ln>
            <a:noFill/>
          </a:ln>
        </p:spPr>
      </p:pic>
      <p:sp>
        <p:nvSpPr>
          <p:cNvPr id="1534" name="Google Shape;1534;p193"/>
          <p:cNvSpPr txBox="1"/>
          <p:nvPr>
            <p:ph type="title"/>
          </p:nvPr>
        </p:nvSpPr>
        <p:spPr>
          <a:xfrm>
            <a:off x="101475" y="346875"/>
            <a:ext cx="7523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Side chain chemistry influences Interactions!</a:t>
            </a:r>
            <a:endParaRPr b="1"/>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8" name="Shape 1538"/>
        <p:cNvGrpSpPr/>
        <p:nvPr/>
      </p:nvGrpSpPr>
      <p:grpSpPr>
        <a:xfrm>
          <a:off x="0" y="0"/>
          <a:ext cx="0" cy="0"/>
          <a:chOff x="0" y="0"/>
          <a:chExt cx="0" cy="0"/>
        </a:xfrm>
      </p:grpSpPr>
      <p:sp>
        <p:nvSpPr>
          <p:cNvPr id="1539" name="Google Shape;1539;p194"/>
          <p:cNvSpPr txBox="1"/>
          <p:nvPr>
            <p:ph type="title"/>
          </p:nvPr>
        </p:nvSpPr>
        <p:spPr>
          <a:xfrm>
            <a:off x="4048225" y="3298925"/>
            <a:ext cx="3818400" cy="1154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…and enzyme-substrate active site </a:t>
            </a:r>
            <a:r>
              <a:rPr b="1" i="1" lang="en"/>
              <a:t>interactions</a:t>
            </a:r>
            <a:r>
              <a:rPr lang="en"/>
              <a:t>!</a:t>
            </a:r>
            <a:endParaRPr/>
          </a:p>
        </p:txBody>
      </p:sp>
      <p:pic>
        <p:nvPicPr>
          <p:cNvPr id="1540" name="Google Shape;1540;p194"/>
          <p:cNvPicPr preferRelativeResize="0"/>
          <p:nvPr/>
        </p:nvPicPr>
        <p:blipFill>
          <a:blip r:embed="rId3">
            <a:alphaModFix/>
          </a:blip>
          <a:stretch>
            <a:fillRect/>
          </a:stretch>
        </p:blipFill>
        <p:spPr>
          <a:xfrm>
            <a:off x="218975" y="582428"/>
            <a:ext cx="8313200" cy="2126325"/>
          </a:xfrm>
          <a:prstGeom prst="rect">
            <a:avLst/>
          </a:prstGeom>
          <a:noFill/>
          <a:ln>
            <a:noFill/>
          </a:ln>
        </p:spPr>
      </p:pic>
      <p:pic>
        <p:nvPicPr>
          <p:cNvPr id="1541" name="Google Shape;1541;p194"/>
          <p:cNvPicPr preferRelativeResize="0"/>
          <p:nvPr/>
        </p:nvPicPr>
        <p:blipFill>
          <a:blip r:embed="rId4">
            <a:alphaModFix/>
          </a:blip>
          <a:stretch>
            <a:fillRect/>
          </a:stretch>
        </p:blipFill>
        <p:spPr>
          <a:xfrm>
            <a:off x="432950" y="2708738"/>
            <a:ext cx="2338500" cy="2335075"/>
          </a:xfrm>
          <a:prstGeom prst="rect">
            <a:avLst/>
          </a:prstGeom>
          <a:noFill/>
          <a:ln>
            <a:noFill/>
          </a:ln>
        </p:spPr>
      </p:pic>
      <p:pic>
        <p:nvPicPr>
          <p:cNvPr id="1542" name="Google Shape;1542;p194"/>
          <p:cNvPicPr preferRelativeResize="0"/>
          <p:nvPr/>
        </p:nvPicPr>
        <p:blipFill rotWithShape="1">
          <a:blip r:embed="rId5">
            <a:alphaModFix/>
          </a:blip>
          <a:srcRect b="45742" l="33352" r="23367" t="40242"/>
          <a:stretch/>
        </p:blipFill>
        <p:spPr>
          <a:xfrm>
            <a:off x="4810675" y="4332650"/>
            <a:ext cx="3818399" cy="498726"/>
          </a:xfrm>
          <a:prstGeom prst="rect">
            <a:avLst/>
          </a:prstGeom>
          <a:noFill/>
          <a:ln>
            <a:noFill/>
          </a:ln>
        </p:spPr>
      </p:pic>
      <p:pic>
        <p:nvPicPr>
          <p:cNvPr id="1543" name="Google Shape;1543;p194"/>
          <p:cNvPicPr preferRelativeResize="0"/>
          <p:nvPr/>
        </p:nvPicPr>
        <p:blipFill rotWithShape="1">
          <a:blip r:embed="rId5">
            <a:alphaModFix/>
          </a:blip>
          <a:srcRect b="78942" l="4096" r="76251" t="1841"/>
          <a:stretch/>
        </p:blipFill>
        <p:spPr>
          <a:xfrm>
            <a:off x="3830725" y="4290300"/>
            <a:ext cx="1797199" cy="683775"/>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7" name="Shape 1547"/>
        <p:cNvGrpSpPr/>
        <p:nvPr/>
      </p:nvGrpSpPr>
      <p:grpSpPr>
        <a:xfrm>
          <a:off x="0" y="0"/>
          <a:ext cx="0" cy="0"/>
          <a:chOff x="0" y="0"/>
          <a:chExt cx="0" cy="0"/>
        </a:xfrm>
      </p:grpSpPr>
      <p:sp>
        <p:nvSpPr>
          <p:cNvPr id="1548" name="Google Shape;1548;p195"/>
          <p:cNvSpPr txBox="1"/>
          <p:nvPr>
            <p:ph type="title"/>
          </p:nvPr>
        </p:nvSpPr>
        <p:spPr>
          <a:xfrm>
            <a:off x="581100" y="166000"/>
            <a:ext cx="7261800" cy="769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Penicillin acts as a competitive inhibitor of cell wall synthase (PBP)</a:t>
            </a:r>
            <a:endParaRPr b="1"/>
          </a:p>
        </p:txBody>
      </p:sp>
      <p:pic>
        <p:nvPicPr>
          <p:cNvPr id="1549" name="Google Shape;1549;p195"/>
          <p:cNvPicPr preferRelativeResize="0"/>
          <p:nvPr/>
        </p:nvPicPr>
        <p:blipFill>
          <a:blip r:embed="rId3">
            <a:alphaModFix/>
          </a:blip>
          <a:stretch>
            <a:fillRect/>
          </a:stretch>
        </p:blipFill>
        <p:spPr>
          <a:xfrm rot="5400000">
            <a:off x="1058861" y="590551"/>
            <a:ext cx="2295677" cy="3251201"/>
          </a:xfrm>
          <a:prstGeom prst="rect">
            <a:avLst/>
          </a:prstGeom>
          <a:noFill/>
          <a:ln>
            <a:noFill/>
          </a:ln>
        </p:spPr>
      </p:pic>
      <p:pic>
        <p:nvPicPr>
          <p:cNvPr id="1550" name="Google Shape;1550;p195"/>
          <p:cNvPicPr preferRelativeResize="0"/>
          <p:nvPr/>
        </p:nvPicPr>
        <p:blipFill>
          <a:blip r:embed="rId4">
            <a:alphaModFix/>
          </a:blip>
          <a:stretch>
            <a:fillRect/>
          </a:stretch>
        </p:blipFill>
        <p:spPr>
          <a:xfrm>
            <a:off x="4832200" y="900763"/>
            <a:ext cx="3251201" cy="2748965"/>
          </a:xfrm>
          <a:prstGeom prst="rect">
            <a:avLst/>
          </a:prstGeom>
          <a:noFill/>
          <a:ln>
            <a:noFill/>
          </a:ln>
        </p:spPr>
      </p:pic>
      <p:cxnSp>
        <p:nvCxnSpPr>
          <p:cNvPr id="1551" name="Google Shape;1551;p195"/>
          <p:cNvCxnSpPr/>
          <p:nvPr/>
        </p:nvCxnSpPr>
        <p:spPr>
          <a:xfrm flipH="1" rot="10800000">
            <a:off x="3441600" y="2072238"/>
            <a:ext cx="1811100" cy="12600"/>
          </a:xfrm>
          <a:prstGeom prst="straightConnector1">
            <a:avLst/>
          </a:prstGeom>
          <a:noFill/>
          <a:ln cap="flat" cmpd="sng" w="114300">
            <a:solidFill>
              <a:schemeClr val="dk2"/>
            </a:solidFill>
            <a:prstDash val="solid"/>
            <a:round/>
            <a:headEnd len="med" w="med" type="none"/>
            <a:tailEnd len="med" w="med" type="none"/>
          </a:ln>
        </p:spPr>
      </p:cxnSp>
      <p:cxnSp>
        <p:nvCxnSpPr>
          <p:cNvPr id="1552" name="Google Shape;1552;p195"/>
          <p:cNvCxnSpPr/>
          <p:nvPr/>
        </p:nvCxnSpPr>
        <p:spPr>
          <a:xfrm rot="10800000">
            <a:off x="5252700" y="1723788"/>
            <a:ext cx="15000" cy="709500"/>
          </a:xfrm>
          <a:prstGeom prst="straightConnector1">
            <a:avLst/>
          </a:prstGeom>
          <a:noFill/>
          <a:ln cap="flat" cmpd="sng" w="114300">
            <a:solidFill>
              <a:schemeClr val="dk2"/>
            </a:solidFill>
            <a:prstDash val="solid"/>
            <a:round/>
            <a:headEnd len="med" w="med" type="none"/>
            <a:tailEnd len="med" w="med" type="none"/>
          </a:ln>
        </p:spPr>
      </p:cxnSp>
      <p:pic>
        <p:nvPicPr>
          <p:cNvPr id="1553" name="Google Shape;1553;p195"/>
          <p:cNvPicPr preferRelativeResize="0"/>
          <p:nvPr/>
        </p:nvPicPr>
        <p:blipFill>
          <a:blip r:embed="rId5">
            <a:alphaModFix/>
          </a:blip>
          <a:stretch>
            <a:fillRect/>
          </a:stretch>
        </p:blipFill>
        <p:spPr>
          <a:xfrm>
            <a:off x="2934663" y="3364000"/>
            <a:ext cx="2824975" cy="1588774"/>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7" name="Shape 1557"/>
        <p:cNvGrpSpPr/>
        <p:nvPr/>
      </p:nvGrpSpPr>
      <p:grpSpPr>
        <a:xfrm>
          <a:off x="0" y="0"/>
          <a:ext cx="0" cy="0"/>
          <a:chOff x="0" y="0"/>
          <a:chExt cx="0" cy="0"/>
        </a:xfrm>
      </p:grpSpPr>
      <p:pic>
        <p:nvPicPr>
          <p:cNvPr id="1558" name="Google Shape;1558;p196"/>
          <p:cNvPicPr preferRelativeResize="0"/>
          <p:nvPr/>
        </p:nvPicPr>
        <p:blipFill>
          <a:blip r:embed="rId3">
            <a:alphaModFix/>
          </a:blip>
          <a:stretch>
            <a:fillRect/>
          </a:stretch>
        </p:blipFill>
        <p:spPr>
          <a:xfrm>
            <a:off x="610000" y="1360275"/>
            <a:ext cx="8096250" cy="3324225"/>
          </a:xfrm>
          <a:prstGeom prst="rect">
            <a:avLst/>
          </a:prstGeom>
          <a:noFill/>
          <a:ln>
            <a:noFill/>
          </a:ln>
        </p:spPr>
      </p:pic>
      <p:sp>
        <p:nvSpPr>
          <p:cNvPr id="1559" name="Google Shape;1559;p196"/>
          <p:cNvSpPr txBox="1"/>
          <p:nvPr>
            <p:ph idx="4294967295" type="title"/>
          </p:nvPr>
        </p:nvSpPr>
        <p:spPr>
          <a:xfrm>
            <a:off x="31050" y="336075"/>
            <a:ext cx="9081900" cy="1024200"/>
          </a:xfrm>
          <a:prstGeom prst="rect">
            <a:avLst/>
          </a:prstGeom>
          <a:solidFill>
            <a:schemeClr val="lt1"/>
          </a:solidFill>
        </p:spPr>
        <p:txBody>
          <a:bodyPr anchorCtr="0" anchor="t" bIns="68575" lIns="68575" spcFirstLastPara="1" rIns="68575" wrap="square" tIns="68575">
            <a:noAutofit/>
          </a:bodyPr>
          <a:lstStyle/>
          <a:p>
            <a:pPr indent="0" lvl="0" marL="0" rtl="0" algn="l">
              <a:spcBef>
                <a:spcPts val="0"/>
              </a:spcBef>
              <a:spcAft>
                <a:spcPts val="0"/>
              </a:spcAft>
              <a:buSzPts val="990"/>
              <a:buNone/>
            </a:pPr>
            <a:r>
              <a:rPr b="1" i="1" lang="en" sz="2470">
                <a:latin typeface="Arial"/>
                <a:ea typeface="Arial"/>
                <a:cs typeface="Arial"/>
                <a:sym typeface="Arial"/>
              </a:rPr>
              <a:t>Why/How</a:t>
            </a:r>
            <a:r>
              <a:rPr b="1" lang="en" sz="2470">
                <a:latin typeface="Arial"/>
                <a:ea typeface="Arial"/>
                <a:cs typeface="Arial"/>
                <a:sym typeface="Arial"/>
              </a:rPr>
              <a:t> does penicillin do this?  </a:t>
            </a:r>
            <a:endParaRPr b="1" sz="2470">
              <a:latin typeface="Arial"/>
              <a:ea typeface="Arial"/>
              <a:cs typeface="Arial"/>
              <a:sym typeface="Arial"/>
            </a:endParaRPr>
          </a:p>
          <a:p>
            <a:pPr indent="0" lvl="0" marL="0" rtl="0" algn="l">
              <a:spcBef>
                <a:spcPts val="0"/>
              </a:spcBef>
              <a:spcAft>
                <a:spcPts val="0"/>
              </a:spcAft>
              <a:buSzPts val="990"/>
              <a:buNone/>
            </a:pPr>
            <a:r>
              <a:rPr b="1" lang="en" sz="2470">
                <a:latin typeface="Arial"/>
                <a:ea typeface="Arial"/>
                <a:cs typeface="Arial"/>
                <a:sym typeface="Arial"/>
              </a:rPr>
              <a:t>                              Active site interactions fit similar shapes!</a:t>
            </a:r>
            <a:endParaRPr b="1" sz="2470">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3" name="Shape 1563"/>
        <p:cNvGrpSpPr/>
        <p:nvPr/>
      </p:nvGrpSpPr>
      <p:grpSpPr>
        <a:xfrm>
          <a:off x="0" y="0"/>
          <a:ext cx="0" cy="0"/>
          <a:chOff x="0" y="0"/>
          <a:chExt cx="0" cy="0"/>
        </a:xfrm>
      </p:grpSpPr>
      <p:sp>
        <p:nvSpPr>
          <p:cNvPr id="1564" name="Google Shape;1564;p197"/>
          <p:cNvSpPr txBox="1"/>
          <p:nvPr>
            <p:ph type="title"/>
          </p:nvPr>
        </p:nvSpPr>
        <p:spPr>
          <a:xfrm>
            <a:off x="51750" y="363500"/>
            <a:ext cx="8703000" cy="1240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600"/>
              <a:t>If β-lactamase binds a structure similar to D-Ala-D-Ala in the cell wall… can it interfere with cell wall synthesis?</a:t>
            </a:r>
            <a:endParaRPr sz="2600"/>
          </a:p>
        </p:txBody>
      </p:sp>
      <p:pic>
        <p:nvPicPr>
          <p:cNvPr id="1565" name="Google Shape;1565;p197"/>
          <p:cNvPicPr preferRelativeResize="0"/>
          <p:nvPr/>
        </p:nvPicPr>
        <p:blipFill rotWithShape="1">
          <a:blip r:embed="rId3">
            <a:alphaModFix/>
          </a:blip>
          <a:srcRect b="0" l="-70" r="0" t="0"/>
          <a:stretch/>
        </p:blipFill>
        <p:spPr>
          <a:xfrm rot="-6">
            <a:off x="203026" y="1468317"/>
            <a:ext cx="4304178" cy="3151861"/>
          </a:xfrm>
          <a:prstGeom prst="rect">
            <a:avLst/>
          </a:prstGeom>
          <a:noFill/>
          <a:ln>
            <a:noFill/>
          </a:ln>
        </p:spPr>
      </p:pic>
      <p:pic>
        <p:nvPicPr>
          <p:cNvPr id="1566" name="Google Shape;1566;p197"/>
          <p:cNvPicPr preferRelativeResize="0"/>
          <p:nvPr/>
        </p:nvPicPr>
        <p:blipFill>
          <a:blip r:embed="rId4">
            <a:alphaModFix/>
          </a:blip>
          <a:stretch>
            <a:fillRect/>
          </a:stretch>
        </p:blipFill>
        <p:spPr>
          <a:xfrm rot="5400000">
            <a:off x="5279763" y="1117050"/>
            <a:ext cx="2798473" cy="3963301"/>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sp>
        <p:nvSpPr>
          <p:cNvPr id="1571" name="Google Shape;1571;p198"/>
          <p:cNvSpPr txBox="1"/>
          <p:nvPr>
            <p:ph type="title"/>
          </p:nvPr>
        </p:nvSpPr>
        <p:spPr>
          <a:xfrm>
            <a:off x="51750" y="363500"/>
            <a:ext cx="8703000" cy="538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700"/>
              <a:t>Make a sticky note label to keep track:</a:t>
            </a:r>
            <a:endParaRPr sz="2700"/>
          </a:p>
        </p:txBody>
      </p:sp>
      <p:pic>
        <p:nvPicPr>
          <p:cNvPr id="1572" name="Google Shape;1572;p198"/>
          <p:cNvPicPr preferRelativeResize="0"/>
          <p:nvPr/>
        </p:nvPicPr>
        <p:blipFill rotWithShape="1">
          <a:blip r:embed="rId3">
            <a:alphaModFix/>
          </a:blip>
          <a:srcRect b="0" l="-70" r="0" t="0"/>
          <a:stretch/>
        </p:blipFill>
        <p:spPr>
          <a:xfrm rot="-6">
            <a:off x="213376" y="1044742"/>
            <a:ext cx="4304178" cy="3151861"/>
          </a:xfrm>
          <a:prstGeom prst="rect">
            <a:avLst/>
          </a:prstGeom>
          <a:noFill/>
          <a:ln>
            <a:noFill/>
          </a:ln>
        </p:spPr>
      </p:pic>
      <p:pic>
        <p:nvPicPr>
          <p:cNvPr id="1573" name="Google Shape;1573;p198"/>
          <p:cNvPicPr preferRelativeResize="0"/>
          <p:nvPr/>
        </p:nvPicPr>
        <p:blipFill>
          <a:blip r:embed="rId4">
            <a:alphaModFix/>
          </a:blip>
          <a:stretch>
            <a:fillRect/>
          </a:stretch>
        </p:blipFill>
        <p:spPr>
          <a:xfrm rot="5400000">
            <a:off x="5303963" y="590100"/>
            <a:ext cx="2798473" cy="3963301"/>
          </a:xfrm>
          <a:prstGeom prst="rect">
            <a:avLst/>
          </a:prstGeom>
          <a:noFill/>
          <a:ln>
            <a:noFill/>
          </a:ln>
        </p:spPr>
      </p:pic>
      <p:sp>
        <p:nvSpPr>
          <p:cNvPr id="1574" name="Google Shape;1574;p198"/>
          <p:cNvSpPr txBox="1"/>
          <p:nvPr/>
        </p:nvSpPr>
        <p:spPr>
          <a:xfrm rot="-53536">
            <a:off x="165950" y="3978585"/>
            <a:ext cx="2581513" cy="9906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700">
                <a:latin typeface="Comic Sans MS"/>
                <a:ea typeface="Comic Sans MS"/>
                <a:cs typeface="Comic Sans MS"/>
                <a:sym typeface="Comic Sans MS"/>
              </a:rPr>
              <a:t>Increase binding to β-lactamase</a:t>
            </a:r>
            <a:r>
              <a:rPr lang="en" sz="1700">
                <a:latin typeface="Comic Sans MS"/>
                <a:ea typeface="Comic Sans MS"/>
                <a:cs typeface="Comic Sans MS"/>
                <a:sym typeface="Comic Sans MS"/>
              </a:rPr>
              <a:t>: decrease drug effectiveness</a:t>
            </a:r>
            <a:endParaRPr sz="1700">
              <a:solidFill>
                <a:srgbClr val="000000"/>
              </a:solidFill>
              <a:latin typeface="Comic Sans MS"/>
              <a:ea typeface="Comic Sans MS"/>
              <a:cs typeface="Comic Sans MS"/>
              <a:sym typeface="Comic Sans MS"/>
            </a:endParaRPr>
          </a:p>
        </p:txBody>
      </p:sp>
      <p:sp>
        <p:nvSpPr>
          <p:cNvPr id="1575" name="Google Shape;1575;p198"/>
          <p:cNvSpPr txBox="1"/>
          <p:nvPr/>
        </p:nvSpPr>
        <p:spPr>
          <a:xfrm rot="-53245">
            <a:off x="5384780" y="3871076"/>
            <a:ext cx="2421290" cy="10116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700">
                <a:latin typeface="Comic Sans MS"/>
                <a:ea typeface="Comic Sans MS"/>
                <a:cs typeface="Comic Sans MS"/>
                <a:sym typeface="Comic Sans MS"/>
              </a:rPr>
              <a:t>Increase binding to PBP</a:t>
            </a:r>
            <a:r>
              <a:rPr lang="en" sz="1700">
                <a:latin typeface="Comic Sans MS"/>
                <a:ea typeface="Comic Sans MS"/>
                <a:cs typeface="Comic Sans MS"/>
                <a:sym typeface="Comic Sans MS"/>
              </a:rPr>
              <a:t>: increase drug effectiveness</a:t>
            </a:r>
            <a:endParaRPr sz="1700">
              <a:solidFill>
                <a:srgbClr val="000000"/>
              </a:solidFill>
              <a:latin typeface="Comic Sans MS"/>
              <a:ea typeface="Comic Sans MS"/>
              <a:cs typeface="Comic Sans MS"/>
              <a:sym typeface="Comic Sans MS"/>
            </a:endParaRPr>
          </a:p>
        </p:txBody>
      </p:sp>
      <p:sp>
        <p:nvSpPr>
          <p:cNvPr id="1576" name="Google Shape;1576;p198"/>
          <p:cNvSpPr txBox="1"/>
          <p:nvPr/>
        </p:nvSpPr>
        <p:spPr>
          <a:xfrm>
            <a:off x="3751725" y="3727525"/>
            <a:ext cx="34854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0" name="Shape 1580"/>
        <p:cNvGrpSpPr/>
        <p:nvPr/>
      </p:nvGrpSpPr>
      <p:grpSpPr>
        <a:xfrm>
          <a:off x="0" y="0"/>
          <a:ext cx="0" cy="0"/>
          <a:chOff x="0" y="0"/>
          <a:chExt cx="0" cy="0"/>
        </a:xfrm>
      </p:grpSpPr>
      <p:grpSp>
        <p:nvGrpSpPr>
          <p:cNvPr id="1581" name="Google Shape;1581;p199"/>
          <p:cNvGrpSpPr/>
          <p:nvPr/>
        </p:nvGrpSpPr>
        <p:grpSpPr>
          <a:xfrm>
            <a:off x="4501950" y="951720"/>
            <a:ext cx="4182823" cy="3951645"/>
            <a:chOff x="4127600" y="659079"/>
            <a:chExt cx="4489934" cy="4241783"/>
          </a:xfrm>
        </p:grpSpPr>
        <p:pic>
          <p:nvPicPr>
            <p:cNvPr id="1582" name="Google Shape;1582;p199"/>
            <p:cNvPicPr preferRelativeResize="0"/>
            <p:nvPr/>
          </p:nvPicPr>
          <p:blipFill>
            <a:blip r:embed="rId3">
              <a:alphaModFix/>
            </a:blip>
            <a:stretch>
              <a:fillRect/>
            </a:stretch>
          </p:blipFill>
          <p:spPr>
            <a:xfrm>
              <a:off x="4526076" y="659079"/>
              <a:ext cx="4091458" cy="4241783"/>
            </a:xfrm>
            <a:prstGeom prst="rect">
              <a:avLst/>
            </a:prstGeom>
            <a:noFill/>
            <a:ln>
              <a:noFill/>
            </a:ln>
          </p:spPr>
        </p:pic>
        <p:sp>
          <p:nvSpPr>
            <p:cNvPr id="1583" name="Google Shape;1583;p199"/>
            <p:cNvSpPr/>
            <p:nvPr/>
          </p:nvSpPr>
          <p:spPr>
            <a:xfrm>
              <a:off x="4127600" y="885625"/>
              <a:ext cx="1774500" cy="1134900"/>
            </a:xfrm>
            <a:prstGeom prst="rect">
              <a:avLst/>
            </a:prstGeom>
            <a:solidFill>
              <a:schemeClr val="lt1"/>
            </a:solidFill>
            <a:ln cap="flat" cmpd="sng" w="8875">
              <a:solidFill>
                <a:schemeClr val="lt1"/>
              </a:solidFill>
              <a:prstDash val="solid"/>
              <a:round/>
              <a:headEnd len="sm" w="sm" type="none"/>
              <a:tailEnd len="sm" w="sm" type="none"/>
            </a:ln>
          </p:spPr>
          <p:txBody>
            <a:bodyPr anchorCtr="0" anchor="ctr" bIns="85175" lIns="85175" spcFirstLastPara="1" rIns="85175" wrap="square" tIns="85175">
              <a:noAutofit/>
            </a:bodyPr>
            <a:lstStyle/>
            <a:p>
              <a:pPr indent="0" lvl="0" marL="0" rtl="0" algn="ctr">
                <a:spcBef>
                  <a:spcPts val="0"/>
                </a:spcBef>
                <a:spcAft>
                  <a:spcPts val="0"/>
                </a:spcAft>
                <a:buNone/>
              </a:pPr>
              <a:r>
                <a:t/>
              </a:r>
              <a:endParaRPr sz="1304"/>
            </a:p>
          </p:txBody>
        </p:sp>
      </p:grpSp>
      <p:sp>
        <p:nvSpPr>
          <p:cNvPr id="1584" name="Google Shape;1584;p199"/>
          <p:cNvSpPr txBox="1"/>
          <p:nvPr>
            <p:ph type="title"/>
          </p:nvPr>
        </p:nvSpPr>
        <p:spPr>
          <a:xfrm>
            <a:off x="190900" y="255349"/>
            <a:ext cx="8021100" cy="956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700"/>
              <a:t>β-lactamase inactivates penicillin…what might we infer about the binding pocket of this enzyme?</a:t>
            </a:r>
            <a:endParaRPr sz="2700"/>
          </a:p>
        </p:txBody>
      </p:sp>
      <p:pic>
        <p:nvPicPr>
          <p:cNvPr id="1585" name="Google Shape;1585;p199"/>
          <p:cNvPicPr preferRelativeResize="0"/>
          <p:nvPr/>
        </p:nvPicPr>
        <p:blipFill rotWithShape="1">
          <a:blip r:embed="rId4">
            <a:alphaModFix/>
          </a:blip>
          <a:srcRect b="0" l="0" r="8684" t="0"/>
          <a:stretch/>
        </p:blipFill>
        <p:spPr>
          <a:xfrm>
            <a:off x="190900" y="1284350"/>
            <a:ext cx="4571374" cy="357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pic>
        <p:nvPicPr>
          <p:cNvPr id="1590" name="Google Shape;1590;p200"/>
          <p:cNvPicPr preferRelativeResize="0"/>
          <p:nvPr/>
        </p:nvPicPr>
        <p:blipFill>
          <a:blip r:embed="rId3">
            <a:alphaModFix/>
          </a:blip>
          <a:stretch>
            <a:fillRect/>
          </a:stretch>
        </p:blipFill>
        <p:spPr>
          <a:xfrm rot="1024872">
            <a:off x="5504600" y="614076"/>
            <a:ext cx="2556051" cy="3266626"/>
          </a:xfrm>
          <a:prstGeom prst="rect">
            <a:avLst/>
          </a:prstGeom>
          <a:noFill/>
          <a:ln>
            <a:noFill/>
          </a:ln>
        </p:spPr>
      </p:pic>
      <p:pic>
        <p:nvPicPr>
          <p:cNvPr id="1591" name="Google Shape;1591;p200"/>
          <p:cNvPicPr preferRelativeResize="0"/>
          <p:nvPr/>
        </p:nvPicPr>
        <p:blipFill>
          <a:blip r:embed="rId4">
            <a:alphaModFix/>
          </a:blip>
          <a:stretch>
            <a:fillRect/>
          </a:stretch>
        </p:blipFill>
        <p:spPr>
          <a:xfrm rot="-10322347">
            <a:off x="2689450" y="826373"/>
            <a:ext cx="2244074" cy="3978252"/>
          </a:xfrm>
          <a:prstGeom prst="rect">
            <a:avLst/>
          </a:prstGeom>
          <a:noFill/>
          <a:ln>
            <a:noFill/>
          </a:ln>
        </p:spPr>
      </p:pic>
      <p:sp>
        <p:nvSpPr>
          <p:cNvPr id="1592" name="Google Shape;1592;p200"/>
          <p:cNvSpPr/>
          <p:nvPr/>
        </p:nvSpPr>
        <p:spPr>
          <a:xfrm rot="2397058">
            <a:off x="5675746" y="1235113"/>
            <a:ext cx="756854" cy="420372"/>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3" name="Google Shape;1593;p200"/>
          <p:cNvSpPr/>
          <p:nvPr/>
        </p:nvSpPr>
        <p:spPr>
          <a:xfrm flipH="1" rot="2700000">
            <a:off x="7789063" y="2605270"/>
            <a:ext cx="756887" cy="420446"/>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4" name="Google Shape;1594;p200"/>
          <p:cNvSpPr/>
          <p:nvPr/>
        </p:nvSpPr>
        <p:spPr>
          <a:xfrm rot="822676">
            <a:off x="5850382" y="2872791"/>
            <a:ext cx="756869" cy="421218"/>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5" name="Google Shape;1595;p200"/>
          <p:cNvSpPr/>
          <p:nvPr/>
        </p:nvSpPr>
        <p:spPr>
          <a:xfrm rot="1289156">
            <a:off x="6125170" y="3290558"/>
            <a:ext cx="344006" cy="120276"/>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6" name="Google Shape;1596;p200"/>
          <p:cNvSpPr/>
          <p:nvPr/>
        </p:nvSpPr>
        <p:spPr>
          <a:xfrm rot="1287988">
            <a:off x="7251920" y="3655081"/>
            <a:ext cx="152477" cy="21654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7" name="Google Shape;1597;p200"/>
          <p:cNvSpPr/>
          <p:nvPr/>
        </p:nvSpPr>
        <p:spPr>
          <a:xfrm rot="1287988">
            <a:off x="7524745" y="3397981"/>
            <a:ext cx="152477" cy="21654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98" name="Google Shape;1598;p200"/>
          <p:cNvSpPr/>
          <p:nvPr/>
        </p:nvSpPr>
        <p:spPr>
          <a:xfrm>
            <a:off x="239400" y="929150"/>
            <a:ext cx="2654700" cy="1197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Search in sidebar query" id="1599" name="Google Shape;1599;p200"/>
          <p:cNvPicPr preferRelativeResize="0"/>
          <p:nvPr>
            <p:ph idx="1" type="subTitle"/>
          </p:nvPr>
        </p:nvPicPr>
        <p:blipFill rotWithShape="1">
          <a:blip r:embed="rId5">
            <a:alphaModFix/>
          </a:blip>
          <a:srcRect b="0" l="0" r="0" t="0"/>
          <a:stretch/>
        </p:blipFill>
        <p:spPr>
          <a:xfrm>
            <a:off x="285000" y="1308450"/>
            <a:ext cx="2563500" cy="1358100"/>
          </a:xfrm>
          <a:prstGeom prst="rect">
            <a:avLst/>
          </a:prstGeom>
          <a:noFill/>
          <a:ln cap="flat" cmpd="sng" w="9525">
            <a:solidFill>
              <a:schemeClr val="lt1"/>
            </a:solidFill>
            <a:prstDash val="solid"/>
            <a:round/>
            <a:headEnd len="sm" w="sm" type="none"/>
            <a:tailEnd len="sm" w="sm" type="none"/>
          </a:ln>
        </p:spPr>
      </p:pic>
      <p:sp>
        <p:nvSpPr>
          <p:cNvPr id="1600" name="Google Shape;1600;p200"/>
          <p:cNvSpPr txBox="1"/>
          <p:nvPr/>
        </p:nvSpPr>
        <p:spPr>
          <a:xfrm>
            <a:off x="633750" y="751375"/>
            <a:ext cx="1908000" cy="42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dk1"/>
                </a:solidFill>
              </a:rPr>
              <a:t>Penicillin</a:t>
            </a:r>
            <a:endParaRPr sz="2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93"/>
          <p:cNvSpPr txBox="1"/>
          <p:nvPr>
            <p:ph idx="1" type="body"/>
          </p:nvPr>
        </p:nvSpPr>
        <p:spPr>
          <a:xfrm>
            <a:off x="1013792" y="906375"/>
            <a:ext cx="8130300" cy="3497400"/>
          </a:xfrm>
          <a:prstGeom prst="rect">
            <a:avLst/>
          </a:prstGeom>
          <a:noFill/>
          <a:ln>
            <a:noFill/>
          </a:ln>
        </p:spPr>
        <p:txBody>
          <a:bodyPr anchorCtr="0" anchor="t" bIns="68575" lIns="68575" spcFirstLastPara="1" rIns="68575" wrap="square" tIns="68575">
            <a:normAutofit/>
          </a:bodyPr>
          <a:lstStyle/>
          <a:p>
            <a:pPr indent="-342900" lvl="0" marL="457200" rtl="0" algn="l">
              <a:lnSpc>
                <a:spcPct val="150000"/>
              </a:lnSpc>
              <a:spcBef>
                <a:spcPts val="0"/>
              </a:spcBef>
              <a:spcAft>
                <a:spcPts val="0"/>
              </a:spcAft>
              <a:buSzPts val="1800"/>
              <a:buChar char="●"/>
            </a:pPr>
            <a:r>
              <a:rPr lang="en"/>
              <a:t>Learners investigate using the same foundational model.</a:t>
            </a:r>
            <a:endParaRPr/>
          </a:p>
          <a:p>
            <a:pPr indent="-342900" lvl="0" marL="457200" rtl="0" algn="l">
              <a:lnSpc>
                <a:spcPct val="150000"/>
              </a:lnSpc>
              <a:spcBef>
                <a:spcPts val="0"/>
              </a:spcBef>
              <a:spcAft>
                <a:spcPts val="0"/>
              </a:spcAft>
              <a:buSzPts val="1800"/>
              <a:buChar char="●"/>
            </a:pPr>
            <a:r>
              <a:rPr lang="en"/>
              <a:t>Content understanding and vocabulary are applied just in time.</a:t>
            </a:r>
            <a:endParaRPr/>
          </a:p>
          <a:p>
            <a:pPr indent="-342900" lvl="0" marL="457200" rtl="0" algn="l">
              <a:lnSpc>
                <a:spcPct val="150000"/>
              </a:lnSpc>
              <a:spcBef>
                <a:spcPts val="0"/>
              </a:spcBef>
              <a:spcAft>
                <a:spcPts val="0"/>
              </a:spcAft>
              <a:buSzPts val="1800"/>
              <a:buChar char="●"/>
            </a:pPr>
            <a:r>
              <a:rPr lang="en"/>
              <a:t>Thinking is extended through testing, revision, and comparison.</a:t>
            </a:r>
            <a:endParaRPr/>
          </a:p>
          <a:p>
            <a:pPr indent="-342900" lvl="0" marL="457200" rtl="0" algn="l">
              <a:lnSpc>
                <a:spcPct val="150000"/>
              </a:lnSpc>
              <a:spcBef>
                <a:spcPts val="0"/>
              </a:spcBef>
              <a:spcAft>
                <a:spcPts val="0"/>
              </a:spcAft>
              <a:buSzPts val="1800"/>
              <a:buChar char="●"/>
            </a:pPr>
            <a:r>
              <a:rPr lang="en"/>
              <a:t>The model helps make developing ideas and misconceptions visible.</a:t>
            </a:r>
            <a:endParaRPr/>
          </a:p>
          <a:p>
            <a:pPr indent="0" lvl="0" marL="114300" rtl="0" algn="l">
              <a:lnSpc>
                <a:spcPct val="115000"/>
              </a:lnSpc>
              <a:spcBef>
                <a:spcPts val="0"/>
              </a:spcBef>
              <a:spcAft>
                <a:spcPts val="0"/>
              </a:spcAft>
              <a:buSzPts val="1800"/>
              <a:buNone/>
            </a:pPr>
            <a:br>
              <a:rPr lang="en"/>
            </a:br>
            <a:endParaRPr/>
          </a:p>
        </p:txBody>
      </p:sp>
      <p:sp>
        <p:nvSpPr>
          <p:cNvPr id="486" name="Google Shape;486;p93"/>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Key Aspects of Explore</a:t>
            </a:r>
            <a:endParaRPr>
              <a:latin typeface="Arial"/>
              <a:ea typeface="Arial"/>
              <a:cs typeface="Arial"/>
              <a:sym typeface="Arial"/>
            </a:endParaRPr>
          </a:p>
        </p:txBody>
      </p:sp>
      <p:pic>
        <p:nvPicPr>
          <p:cNvPr id="487" name="Google Shape;487;p93"/>
          <p:cNvPicPr preferRelativeResize="0"/>
          <p:nvPr/>
        </p:nvPicPr>
        <p:blipFill rotWithShape="1">
          <a:blip r:embed="rId3">
            <a:alphaModFix/>
          </a:blip>
          <a:srcRect b="0" l="0" r="0" t="0"/>
          <a:stretch/>
        </p:blipFill>
        <p:spPr>
          <a:xfrm rot="5400000">
            <a:off x="6775799" y="2931011"/>
            <a:ext cx="1533129" cy="1412400"/>
          </a:xfrm>
          <a:prstGeom prst="rect">
            <a:avLst/>
          </a:prstGeom>
          <a:noFill/>
          <a:ln>
            <a:noFill/>
          </a:ln>
        </p:spPr>
      </p:pic>
      <p:pic>
        <p:nvPicPr>
          <p:cNvPr id="488" name="Google Shape;488;p93"/>
          <p:cNvPicPr preferRelativeResize="0"/>
          <p:nvPr/>
        </p:nvPicPr>
        <p:blipFill rotWithShape="1">
          <a:blip r:embed="rId4">
            <a:alphaModFix/>
          </a:blip>
          <a:srcRect b="0" l="0" r="0" t="0"/>
          <a:stretch/>
        </p:blipFill>
        <p:spPr>
          <a:xfrm rot="4033644">
            <a:off x="3547338" y="1831630"/>
            <a:ext cx="1340374" cy="2817744"/>
          </a:xfrm>
          <a:prstGeom prst="rect">
            <a:avLst/>
          </a:prstGeom>
          <a:noFill/>
          <a:ln>
            <a:noFill/>
          </a:ln>
        </p:spPr>
      </p:pic>
      <p:pic>
        <p:nvPicPr>
          <p:cNvPr id="489" name="Google Shape;489;p93"/>
          <p:cNvPicPr preferRelativeResize="0"/>
          <p:nvPr/>
        </p:nvPicPr>
        <p:blipFill rotWithShape="1">
          <a:blip r:embed="rId5">
            <a:alphaModFix/>
          </a:blip>
          <a:srcRect b="-563" l="0" r="0" t="0"/>
          <a:stretch/>
        </p:blipFill>
        <p:spPr>
          <a:xfrm rot="8518499">
            <a:off x="602941" y="2534959"/>
            <a:ext cx="1605553" cy="3070824"/>
          </a:xfrm>
          <a:prstGeom prst="rect">
            <a:avLst/>
          </a:prstGeom>
          <a:noFill/>
          <a:ln>
            <a:noFill/>
          </a:ln>
        </p:spPr>
      </p:pic>
      <p:pic>
        <p:nvPicPr>
          <p:cNvPr id="490" name="Google Shape;490;p93"/>
          <p:cNvPicPr preferRelativeResize="0"/>
          <p:nvPr/>
        </p:nvPicPr>
        <p:blipFill rotWithShape="1">
          <a:blip r:embed="rId6">
            <a:alphaModFix/>
          </a:blip>
          <a:srcRect b="0" l="0" r="0" t="0"/>
          <a:stretch/>
        </p:blipFill>
        <p:spPr>
          <a:xfrm rot="10800000">
            <a:off x="1" y="3766932"/>
            <a:ext cx="1272207" cy="1376568"/>
          </a:xfrm>
          <a:prstGeom prst="rect">
            <a:avLst/>
          </a:prstGeom>
          <a:noFill/>
          <a:ln>
            <a:noFill/>
          </a:ln>
        </p:spPr>
      </p:pic>
      <p:sp>
        <p:nvSpPr>
          <p:cNvPr id="491" name="Google Shape;491;p93"/>
          <p:cNvSpPr txBox="1"/>
          <p:nvPr/>
        </p:nvSpPr>
        <p:spPr>
          <a:xfrm>
            <a:off x="3208835" y="4504309"/>
            <a:ext cx="5505300" cy="585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600" u="none" cap="none" strike="noStrike">
                <a:solidFill>
                  <a:schemeClr val="dk1"/>
                </a:solidFill>
                <a:latin typeface="Arial"/>
                <a:ea typeface="Arial"/>
                <a:cs typeface="Arial"/>
                <a:sym typeface="Arial"/>
              </a:rPr>
              <a:t>Explore supports learners in expanding their questions while deepening conceptual understanding.</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4" name="Shape 1604"/>
        <p:cNvGrpSpPr/>
        <p:nvPr/>
      </p:nvGrpSpPr>
      <p:grpSpPr>
        <a:xfrm>
          <a:off x="0" y="0"/>
          <a:ext cx="0" cy="0"/>
          <a:chOff x="0" y="0"/>
          <a:chExt cx="0" cy="0"/>
        </a:xfrm>
      </p:grpSpPr>
      <p:sp>
        <p:nvSpPr>
          <p:cNvPr id="1605" name="Google Shape;1605;p201"/>
          <p:cNvSpPr txBox="1"/>
          <p:nvPr>
            <p:ph type="title"/>
          </p:nvPr>
        </p:nvSpPr>
        <p:spPr>
          <a:xfrm>
            <a:off x="487059" y="707576"/>
            <a:ext cx="84024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Let’s lay out your functional groups!</a:t>
            </a:r>
            <a:endParaRPr/>
          </a:p>
          <a:p>
            <a:pPr indent="0" lvl="0" marL="0" rtl="0" algn="l">
              <a:spcBef>
                <a:spcPts val="0"/>
              </a:spcBef>
              <a:spcAft>
                <a:spcPts val="0"/>
              </a:spcAft>
              <a:buNone/>
            </a:pPr>
            <a:r>
              <a:t/>
            </a:r>
            <a:endParaRPr/>
          </a:p>
        </p:txBody>
      </p:sp>
      <p:pic>
        <p:nvPicPr>
          <p:cNvPr id="1606" name="Google Shape;1606;p201"/>
          <p:cNvPicPr preferRelativeResize="0"/>
          <p:nvPr/>
        </p:nvPicPr>
        <p:blipFill>
          <a:blip r:embed="rId3">
            <a:alphaModFix/>
          </a:blip>
          <a:stretch>
            <a:fillRect/>
          </a:stretch>
        </p:blipFill>
        <p:spPr>
          <a:xfrm rot="2456577">
            <a:off x="2796393" y="3203391"/>
            <a:ext cx="711169" cy="1050251"/>
          </a:xfrm>
          <a:prstGeom prst="rect">
            <a:avLst/>
          </a:prstGeom>
          <a:noFill/>
          <a:ln>
            <a:noFill/>
          </a:ln>
        </p:spPr>
      </p:pic>
      <p:pic>
        <p:nvPicPr>
          <p:cNvPr id="1607" name="Google Shape;1607;p201"/>
          <p:cNvPicPr preferRelativeResize="0"/>
          <p:nvPr/>
        </p:nvPicPr>
        <p:blipFill>
          <a:blip r:embed="rId4">
            <a:alphaModFix/>
          </a:blip>
          <a:stretch>
            <a:fillRect/>
          </a:stretch>
        </p:blipFill>
        <p:spPr>
          <a:xfrm rot="10800000">
            <a:off x="7133600" y="2933467"/>
            <a:ext cx="1254575" cy="1385476"/>
          </a:xfrm>
          <a:prstGeom prst="rect">
            <a:avLst/>
          </a:prstGeom>
          <a:noFill/>
          <a:ln>
            <a:noFill/>
          </a:ln>
        </p:spPr>
      </p:pic>
      <p:pic>
        <p:nvPicPr>
          <p:cNvPr id="1608" name="Google Shape;1608;p201"/>
          <p:cNvPicPr preferRelativeResize="0"/>
          <p:nvPr/>
        </p:nvPicPr>
        <p:blipFill>
          <a:blip r:embed="rId5">
            <a:alphaModFix/>
          </a:blip>
          <a:stretch>
            <a:fillRect/>
          </a:stretch>
        </p:blipFill>
        <p:spPr>
          <a:xfrm>
            <a:off x="854413" y="3295515"/>
            <a:ext cx="492500" cy="627949"/>
          </a:xfrm>
          <a:prstGeom prst="rect">
            <a:avLst/>
          </a:prstGeom>
          <a:noFill/>
          <a:ln>
            <a:noFill/>
          </a:ln>
        </p:spPr>
      </p:pic>
      <p:pic>
        <p:nvPicPr>
          <p:cNvPr id="1609" name="Google Shape;1609;p201"/>
          <p:cNvPicPr preferRelativeResize="0"/>
          <p:nvPr/>
        </p:nvPicPr>
        <p:blipFill rotWithShape="1">
          <a:blip r:embed="rId6">
            <a:alphaModFix/>
          </a:blip>
          <a:srcRect b="55805" l="41094" r="19988" t="15977"/>
          <a:stretch/>
        </p:blipFill>
        <p:spPr>
          <a:xfrm>
            <a:off x="2588700" y="2054866"/>
            <a:ext cx="1548299" cy="1078199"/>
          </a:xfrm>
          <a:prstGeom prst="rect">
            <a:avLst/>
          </a:prstGeom>
          <a:noFill/>
          <a:ln>
            <a:noFill/>
          </a:ln>
        </p:spPr>
      </p:pic>
      <p:pic>
        <p:nvPicPr>
          <p:cNvPr id="1610" name="Google Shape;1610;p201"/>
          <p:cNvPicPr preferRelativeResize="0"/>
          <p:nvPr/>
        </p:nvPicPr>
        <p:blipFill>
          <a:blip r:embed="rId7">
            <a:alphaModFix/>
          </a:blip>
          <a:stretch>
            <a:fillRect/>
          </a:stretch>
        </p:blipFill>
        <p:spPr>
          <a:xfrm rot="2114698">
            <a:off x="5434415" y="3352176"/>
            <a:ext cx="981093" cy="752679"/>
          </a:xfrm>
          <a:prstGeom prst="rect">
            <a:avLst/>
          </a:prstGeom>
          <a:noFill/>
          <a:ln>
            <a:noFill/>
          </a:ln>
        </p:spPr>
      </p:pic>
      <p:sp>
        <p:nvSpPr>
          <p:cNvPr id="1611" name="Google Shape;1611;p201"/>
          <p:cNvSpPr txBox="1"/>
          <p:nvPr/>
        </p:nvSpPr>
        <p:spPr>
          <a:xfrm>
            <a:off x="4726763" y="1488266"/>
            <a:ext cx="1744500" cy="1277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000">
                <a:solidFill>
                  <a:schemeClr val="dk1"/>
                </a:solidFill>
              </a:rPr>
              <a:t>Methoxy:</a:t>
            </a:r>
            <a:endParaRPr b="1" sz="2000">
              <a:solidFill>
                <a:schemeClr val="dk1"/>
              </a:solidFill>
            </a:endParaRPr>
          </a:p>
          <a:p>
            <a:pPr indent="0" lvl="0" marL="0" rtl="0" algn="ctr">
              <a:lnSpc>
                <a:spcPct val="115000"/>
              </a:lnSpc>
              <a:spcBef>
                <a:spcPts val="0"/>
              </a:spcBef>
              <a:spcAft>
                <a:spcPts val="0"/>
              </a:spcAft>
              <a:buNone/>
            </a:pPr>
            <a:r>
              <a:t/>
            </a:r>
            <a:endParaRPr b="1" sz="2000">
              <a:solidFill>
                <a:schemeClr val="dk1"/>
              </a:solidFill>
            </a:endParaRPr>
          </a:p>
          <a:p>
            <a:pPr indent="0" lvl="0" marL="0" rtl="0" algn="ctr">
              <a:lnSpc>
                <a:spcPct val="115000"/>
              </a:lnSpc>
              <a:spcBef>
                <a:spcPts val="0"/>
              </a:spcBef>
              <a:spcAft>
                <a:spcPts val="0"/>
              </a:spcAft>
              <a:buNone/>
            </a:pPr>
            <a:r>
              <a:rPr lang="en" sz="2500">
                <a:solidFill>
                  <a:schemeClr val="dk1"/>
                </a:solidFill>
              </a:rPr>
              <a:t>– O– CH</a:t>
            </a:r>
            <a:r>
              <a:rPr baseline="-25000" lang="en" sz="2500">
                <a:solidFill>
                  <a:schemeClr val="dk1"/>
                </a:solidFill>
              </a:rPr>
              <a:t>3</a:t>
            </a:r>
            <a:endParaRPr baseline="-25000" sz="2500">
              <a:solidFill>
                <a:schemeClr val="dk1"/>
              </a:solidFill>
            </a:endParaRPr>
          </a:p>
        </p:txBody>
      </p:sp>
      <p:sp>
        <p:nvSpPr>
          <p:cNvPr id="1612" name="Google Shape;1612;p201"/>
          <p:cNvSpPr/>
          <p:nvPr/>
        </p:nvSpPr>
        <p:spPr>
          <a:xfrm>
            <a:off x="2327050" y="1293927"/>
            <a:ext cx="2183100" cy="31122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13" name="Google Shape;1613;p201"/>
          <p:cNvSpPr txBox="1"/>
          <p:nvPr/>
        </p:nvSpPr>
        <p:spPr>
          <a:xfrm>
            <a:off x="2276400" y="1508066"/>
            <a:ext cx="2320200" cy="6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rPr>
              <a:t>Carboxylic Acid:</a:t>
            </a:r>
            <a:endParaRPr b="1" sz="2000">
              <a:solidFill>
                <a:schemeClr val="dk1"/>
              </a:solidFill>
            </a:endParaRPr>
          </a:p>
        </p:txBody>
      </p:sp>
      <p:sp>
        <p:nvSpPr>
          <p:cNvPr id="1614" name="Google Shape;1614;p201"/>
          <p:cNvSpPr/>
          <p:nvPr/>
        </p:nvSpPr>
        <p:spPr>
          <a:xfrm>
            <a:off x="4555738" y="1285191"/>
            <a:ext cx="2183100" cy="31122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15" name="Google Shape;1615;p201"/>
          <p:cNvPicPr preferRelativeResize="0"/>
          <p:nvPr/>
        </p:nvPicPr>
        <p:blipFill>
          <a:blip r:embed="rId7">
            <a:alphaModFix/>
          </a:blip>
          <a:stretch>
            <a:fillRect/>
          </a:stretch>
        </p:blipFill>
        <p:spPr>
          <a:xfrm rot="-1744379">
            <a:off x="4729891" y="2860730"/>
            <a:ext cx="911414" cy="699225"/>
          </a:xfrm>
          <a:prstGeom prst="rect">
            <a:avLst/>
          </a:prstGeom>
          <a:noFill/>
          <a:ln>
            <a:noFill/>
          </a:ln>
        </p:spPr>
      </p:pic>
      <p:pic>
        <p:nvPicPr>
          <p:cNvPr id="1616" name="Google Shape;1616;p201"/>
          <p:cNvPicPr preferRelativeResize="0"/>
          <p:nvPr/>
        </p:nvPicPr>
        <p:blipFill>
          <a:blip r:embed="rId8">
            <a:alphaModFix/>
          </a:blip>
          <a:stretch>
            <a:fillRect/>
          </a:stretch>
        </p:blipFill>
        <p:spPr>
          <a:xfrm>
            <a:off x="7104814" y="1764666"/>
            <a:ext cx="1312160" cy="1168801"/>
          </a:xfrm>
          <a:prstGeom prst="rect">
            <a:avLst/>
          </a:prstGeom>
          <a:noFill/>
          <a:ln>
            <a:noFill/>
          </a:ln>
        </p:spPr>
      </p:pic>
      <p:sp>
        <p:nvSpPr>
          <p:cNvPr id="1617" name="Google Shape;1617;p201"/>
          <p:cNvSpPr txBox="1"/>
          <p:nvPr/>
        </p:nvSpPr>
        <p:spPr>
          <a:xfrm>
            <a:off x="7040775" y="1374766"/>
            <a:ext cx="1481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rPr>
              <a:t>Urea-like:</a:t>
            </a:r>
            <a:endParaRPr b="1" sz="2000">
              <a:solidFill>
                <a:schemeClr val="dk1"/>
              </a:solidFill>
            </a:endParaRPr>
          </a:p>
        </p:txBody>
      </p:sp>
      <p:sp>
        <p:nvSpPr>
          <p:cNvPr id="1618" name="Google Shape;1618;p201"/>
          <p:cNvSpPr/>
          <p:nvPr/>
        </p:nvSpPr>
        <p:spPr>
          <a:xfrm>
            <a:off x="6784438" y="1293916"/>
            <a:ext cx="2183100" cy="31122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19" name="Google Shape;1619;p201"/>
          <p:cNvPicPr preferRelativeResize="0"/>
          <p:nvPr/>
        </p:nvPicPr>
        <p:blipFill rotWithShape="1">
          <a:blip r:embed="rId6">
            <a:alphaModFix/>
          </a:blip>
          <a:srcRect b="7520" l="8876" r="65835" t="66123"/>
          <a:stretch/>
        </p:blipFill>
        <p:spPr>
          <a:xfrm>
            <a:off x="574225" y="2241516"/>
            <a:ext cx="1052874" cy="1054001"/>
          </a:xfrm>
          <a:prstGeom prst="rect">
            <a:avLst/>
          </a:prstGeom>
          <a:noFill/>
          <a:ln>
            <a:noFill/>
          </a:ln>
        </p:spPr>
      </p:pic>
      <p:sp>
        <p:nvSpPr>
          <p:cNvPr id="1620" name="Google Shape;1620;p201"/>
          <p:cNvSpPr txBox="1"/>
          <p:nvPr/>
        </p:nvSpPr>
        <p:spPr>
          <a:xfrm>
            <a:off x="526275" y="1540316"/>
            <a:ext cx="1366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rPr>
              <a:t>Amino:</a:t>
            </a:r>
            <a:endParaRPr b="1" sz="2000">
              <a:solidFill>
                <a:schemeClr val="dk1"/>
              </a:solidFill>
            </a:endParaRPr>
          </a:p>
        </p:txBody>
      </p:sp>
      <p:sp>
        <p:nvSpPr>
          <p:cNvPr id="1621" name="Google Shape;1621;p201"/>
          <p:cNvSpPr/>
          <p:nvPr/>
        </p:nvSpPr>
        <p:spPr>
          <a:xfrm>
            <a:off x="98350" y="1316552"/>
            <a:ext cx="2183100" cy="31122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5" name="Shape 1625"/>
        <p:cNvGrpSpPr/>
        <p:nvPr/>
      </p:nvGrpSpPr>
      <p:grpSpPr>
        <a:xfrm>
          <a:off x="0" y="0"/>
          <a:ext cx="0" cy="0"/>
          <a:chOff x="0" y="0"/>
          <a:chExt cx="0" cy="0"/>
        </a:xfrm>
      </p:grpSpPr>
      <p:sp>
        <p:nvSpPr>
          <p:cNvPr id="1626" name="Google Shape;1626;p202"/>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Add the amino group on the carbon closest to the ring</a:t>
            </a:r>
            <a:endParaRPr/>
          </a:p>
        </p:txBody>
      </p:sp>
      <p:pic>
        <p:nvPicPr>
          <p:cNvPr descr="Search in sidebar query" id="1627" name="Google Shape;1627;p202"/>
          <p:cNvPicPr preferRelativeResize="0"/>
          <p:nvPr>
            <p:ph idx="4294967295" type="body"/>
          </p:nvPr>
        </p:nvPicPr>
        <p:blipFill rotWithShape="1">
          <a:blip r:embed="rId3">
            <a:alphaModFix/>
          </a:blip>
          <a:srcRect b="0" l="0" r="0" t="0"/>
          <a:stretch/>
        </p:blipFill>
        <p:spPr>
          <a:xfrm>
            <a:off x="106640" y="2079686"/>
            <a:ext cx="4198500" cy="2223900"/>
          </a:xfrm>
          <a:prstGeom prst="rect">
            <a:avLst/>
          </a:prstGeom>
          <a:noFill/>
          <a:ln>
            <a:noFill/>
          </a:ln>
        </p:spPr>
      </p:pic>
      <p:pic>
        <p:nvPicPr>
          <p:cNvPr id="1628" name="Google Shape;1628;p202"/>
          <p:cNvPicPr preferRelativeResize="0"/>
          <p:nvPr/>
        </p:nvPicPr>
        <p:blipFill>
          <a:blip r:embed="rId4">
            <a:alphaModFix/>
          </a:blip>
          <a:stretch>
            <a:fillRect/>
          </a:stretch>
        </p:blipFill>
        <p:spPr>
          <a:xfrm rot="-5400013">
            <a:off x="5197007" y="1139851"/>
            <a:ext cx="2131730" cy="3779076"/>
          </a:xfrm>
          <a:prstGeom prst="rect">
            <a:avLst/>
          </a:prstGeom>
          <a:noFill/>
          <a:ln>
            <a:noFill/>
          </a:ln>
        </p:spPr>
      </p:pic>
      <p:sp>
        <p:nvSpPr>
          <p:cNvPr id="1629" name="Google Shape;1629;p202"/>
          <p:cNvSpPr/>
          <p:nvPr/>
        </p:nvSpPr>
        <p:spPr>
          <a:xfrm rot="-5401363">
            <a:off x="5406672" y="3233587"/>
            <a:ext cx="756900" cy="420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30" name="Google Shape;1630;p202"/>
          <p:cNvPicPr preferRelativeResize="0"/>
          <p:nvPr/>
        </p:nvPicPr>
        <p:blipFill>
          <a:blip r:embed="rId5">
            <a:alphaModFix/>
          </a:blip>
          <a:stretch>
            <a:fillRect/>
          </a:stretch>
        </p:blipFill>
        <p:spPr>
          <a:xfrm rot="6999543">
            <a:off x="5525472" y="3939398"/>
            <a:ext cx="519279" cy="416456"/>
          </a:xfrm>
          <a:prstGeom prst="rect">
            <a:avLst/>
          </a:prstGeom>
          <a:noFill/>
          <a:ln>
            <a:noFill/>
          </a:ln>
        </p:spPr>
      </p:pic>
      <p:sp>
        <p:nvSpPr>
          <p:cNvPr id="1631" name="Google Shape;1631;p202"/>
          <p:cNvSpPr txBox="1"/>
          <p:nvPr/>
        </p:nvSpPr>
        <p:spPr>
          <a:xfrm>
            <a:off x="1003600" y="1198950"/>
            <a:ext cx="843000" cy="65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dk1"/>
                </a:solidFill>
              </a:rPr>
              <a:t>NH</a:t>
            </a:r>
            <a:r>
              <a:rPr b="1" baseline="-25000" lang="en" sz="2800">
                <a:solidFill>
                  <a:schemeClr val="dk1"/>
                </a:solidFill>
              </a:rPr>
              <a:t>2</a:t>
            </a:r>
            <a:endParaRPr b="1" baseline="-25000" sz="2800">
              <a:solidFill>
                <a:schemeClr val="dk1"/>
              </a:solidFill>
            </a:endParaRPr>
          </a:p>
        </p:txBody>
      </p:sp>
      <p:sp>
        <p:nvSpPr>
          <p:cNvPr id="1632" name="Google Shape;1632;p202"/>
          <p:cNvSpPr/>
          <p:nvPr/>
        </p:nvSpPr>
        <p:spPr>
          <a:xfrm rot="5398637">
            <a:off x="998260" y="1911612"/>
            <a:ext cx="756900" cy="420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3" name="Google Shape;1633;p202"/>
          <p:cNvSpPr txBox="1"/>
          <p:nvPr/>
        </p:nvSpPr>
        <p:spPr>
          <a:xfrm>
            <a:off x="3026750" y="701875"/>
            <a:ext cx="4850400" cy="705300"/>
          </a:xfrm>
          <a:prstGeom prst="rect">
            <a:avLst/>
          </a:prstGeom>
          <a:noFill/>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Convert </a:t>
            </a:r>
            <a:r>
              <a:rPr b="1" lang="en" sz="2700">
                <a:solidFill>
                  <a:schemeClr val="dk1"/>
                </a:solidFill>
              </a:rPr>
              <a:t>Penicillin </a:t>
            </a:r>
            <a:r>
              <a:rPr lang="en" sz="2100">
                <a:solidFill>
                  <a:schemeClr val="dk1"/>
                </a:solidFill>
              </a:rPr>
              <a:t>to </a:t>
            </a:r>
            <a:r>
              <a:rPr b="1" lang="en" sz="2700">
                <a:solidFill>
                  <a:schemeClr val="dk1"/>
                </a:solidFill>
              </a:rPr>
              <a:t>Ampicillin</a:t>
            </a:r>
            <a:endParaRPr b="1" sz="27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7" name="Shape 1637"/>
        <p:cNvGrpSpPr/>
        <p:nvPr/>
      </p:nvGrpSpPr>
      <p:grpSpPr>
        <a:xfrm>
          <a:off x="0" y="0"/>
          <a:ext cx="0" cy="0"/>
          <a:chOff x="0" y="0"/>
          <a:chExt cx="0" cy="0"/>
        </a:xfrm>
      </p:grpSpPr>
      <p:sp>
        <p:nvSpPr>
          <p:cNvPr id="1638" name="Google Shape;1638;p203"/>
          <p:cNvSpPr txBox="1"/>
          <p:nvPr>
            <p:ph type="title"/>
          </p:nvPr>
        </p:nvSpPr>
        <p:spPr>
          <a:xfrm>
            <a:off x="167175" y="678175"/>
            <a:ext cx="5507400" cy="1457700"/>
          </a:xfrm>
          <a:prstGeom prst="rect">
            <a:avLst/>
          </a:prstGeom>
        </p:spPr>
        <p:txBody>
          <a:bodyPr anchorCtr="0" anchor="t" bIns="34275" lIns="68575" spcFirstLastPara="1" rIns="68575" wrap="square" tIns="34275">
            <a:normAutofit/>
          </a:bodyPr>
          <a:lstStyle/>
          <a:p>
            <a:pPr indent="0" lvl="0" marL="0" rtl="0" algn="l">
              <a:lnSpc>
                <a:spcPct val="115000"/>
              </a:lnSpc>
              <a:spcBef>
                <a:spcPts val="0"/>
              </a:spcBef>
              <a:spcAft>
                <a:spcPts val="0"/>
              </a:spcAft>
              <a:buNone/>
            </a:pPr>
            <a:r>
              <a:rPr b="1" i="1" lang="en"/>
              <a:t>Why </a:t>
            </a:r>
            <a:r>
              <a:rPr lang="en"/>
              <a:t>would adding an </a:t>
            </a:r>
            <a:r>
              <a:rPr b="1" lang="en"/>
              <a:t>amine group </a:t>
            </a:r>
            <a:r>
              <a:rPr lang="en"/>
              <a:t>expand antibiotic efficacy against gram negative bacteria?</a:t>
            </a:r>
            <a:endParaRPr/>
          </a:p>
        </p:txBody>
      </p:sp>
      <p:grpSp>
        <p:nvGrpSpPr>
          <p:cNvPr id="1639" name="Google Shape;1639;p203"/>
          <p:cNvGrpSpPr/>
          <p:nvPr/>
        </p:nvGrpSpPr>
        <p:grpSpPr>
          <a:xfrm>
            <a:off x="6391623" y="793350"/>
            <a:ext cx="1321276" cy="3243850"/>
            <a:chOff x="2651895" y="774475"/>
            <a:chExt cx="1321276" cy="3243850"/>
          </a:xfrm>
        </p:grpSpPr>
        <p:pic>
          <p:nvPicPr>
            <p:cNvPr id="1640" name="Google Shape;1640;p203"/>
            <p:cNvPicPr preferRelativeResize="0"/>
            <p:nvPr/>
          </p:nvPicPr>
          <p:blipFill rotWithShape="1">
            <a:blip r:embed="rId3">
              <a:alphaModFix/>
            </a:blip>
            <a:srcRect b="0" l="7274" r="60991" t="56034"/>
            <a:stretch/>
          </p:blipFill>
          <p:spPr>
            <a:xfrm>
              <a:off x="2651896" y="774475"/>
              <a:ext cx="1321275" cy="1758151"/>
            </a:xfrm>
            <a:prstGeom prst="rect">
              <a:avLst/>
            </a:prstGeom>
            <a:noFill/>
            <a:ln>
              <a:noFill/>
            </a:ln>
          </p:spPr>
        </p:pic>
        <p:pic>
          <p:nvPicPr>
            <p:cNvPr id="1641" name="Google Shape;1641;p203"/>
            <p:cNvPicPr preferRelativeResize="0"/>
            <p:nvPr/>
          </p:nvPicPr>
          <p:blipFill rotWithShape="1">
            <a:blip r:embed="rId4">
              <a:alphaModFix/>
            </a:blip>
            <a:srcRect b="12477" l="8834" r="0" t="9932"/>
            <a:stretch/>
          </p:blipFill>
          <p:spPr>
            <a:xfrm>
              <a:off x="2651895" y="2518875"/>
              <a:ext cx="1321276" cy="1499450"/>
            </a:xfrm>
            <a:prstGeom prst="rect">
              <a:avLst/>
            </a:prstGeom>
            <a:noFill/>
            <a:ln>
              <a:noFill/>
            </a:ln>
          </p:spPr>
        </p:pic>
      </p:grpSp>
      <p:pic>
        <p:nvPicPr>
          <p:cNvPr id="1642" name="Google Shape;1642;p203"/>
          <p:cNvPicPr preferRelativeResize="0"/>
          <p:nvPr/>
        </p:nvPicPr>
        <p:blipFill>
          <a:blip r:embed="rId5">
            <a:alphaModFix/>
          </a:blip>
          <a:stretch>
            <a:fillRect/>
          </a:stretch>
        </p:blipFill>
        <p:spPr>
          <a:xfrm>
            <a:off x="5522125" y="734075"/>
            <a:ext cx="3489050" cy="3987500"/>
          </a:xfrm>
          <a:prstGeom prst="rect">
            <a:avLst/>
          </a:prstGeom>
          <a:noFill/>
          <a:ln>
            <a:noFill/>
          </a:ln>
        </p:spPr>
      </p:pic>
      <p:pic>
        <p:nvPicPr>
          <p:cNvPr id="1643" name="Google Shape;1643;p203"/>
          <p:cNvPicPr preferRelativeResize="0"/>
          <p:nvPr/>
        </p:nvPicPr>
        <p:blipFill rotWithShape="1">
          <a:blip r:embed="rId6">
            <a:alphaModFix/>
          </a:blip>
          <a:srcRect b="28126" l="71407" r="0" t="45151"/>
          <a:stretch/>
        </p:blipFill>
        <p:spPr>
          <a:xfrm rot="-5400000">
            <a:off x="1381588" y="1245337"/>
            <a:ext cx="2719600" cy="4500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7" name="Shape 1647"/>
        <p:cNvGrpSpPr/>
        <p:nvPr/>
      </p:nvGrpSpPr>
      <p:grpSpPr>
        <a:xfrm>
          <a:off x="0" y="0"/>
          <a:ext cx="0" cy="0"/>
          <a:chOff x="0" y="0"/>
          <a:chExt cx="0" cy="0"/>
        </a:xfrm>
      </p:grpSpPr>
      <p:sp>
        <p:nvSpPr>
          <p:cNvPr id="1648" name="Google Shape;1648;p204"/>
          <p:cNvSpPr txBox="1"/>
          <p:nvPr>
            <p:ph type="title"/>
          </p:nvPr>
        </p:nvSpPr>
        <p:spPr>
          <a:xfrm>
            <a:off x="251250" y="273850"/>
            <a:ext cx="87339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latin typeface="Arial"/>
                <a:ea typeface="Arial"/>
                <a:cs typeface="Arial"/>
                <a:sym typeface="Arial"/>
              </a:rPr>
              <a:t>Adding an -OH group makes the medication more hydrophilic and it is absorbed better by the host.</a:t>
            </a:r>
            <a:endParaRPr>
              <a:latin typeface="Arial"/>
              <a:ea typeface="Arial"/>
              <a:cs typeface="Arial"/>
              <a:sym typeface="Arial"/>
            </a:endParaRPr>
          </a:p>
        </p:txBody>
      </p:sp>
      <p:pic>
        <p:nvPicPr>
          <p:cNvPr id="1649" name="Google Shape;1649;p204"/>
          <p:cNvPicPr preferRelativeResize="0"/>
          <p:nvPr/>
        </p:nvPicPr>
        <p:blipFill>
          <a:blip r:embed="rId3">
            <a:alphaModFix/>
          </a:blip>
          <a:stretch>
            <a:fillRect/>
          </a:stretch>
        </p:blipFill>
        <p:spPr>
          <a:xfrm>
            <a:off x="155575" y="1722531"/>
            <a:ext cx="8832825" cy="2329325"/>
          </a:xfrm>
          <a:prstGeom prst="rect">
            <a:avLst/>
          </a:prstGeom>
          <a:noFill/>
          <a:ln>
            <a:noFill/>
          </a:ln>
        </p:spPr>
      </p:pic>
      <p:sp>
        <p:nvSpPr>
          <p:cNvPr id="1650" name="Google Shape;1650;p204"/>
          <p:cNvSpPr/>
          <p:nvPr/>
        </p:nvSpPr>
        <p:spPr>
          <a:xfrm rot="-5401363">
            <a:off x="4461722" y="2937287"/>
            <a:ext cx="756900" cy="420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51" name="Google Shape;1651;p204"/>
          <p:cNvSpPr/>
          <p:nvPr/>
        </p:nvSpPr>
        <p:spPr>
          <a:xfrm>
            <a:off x="787913" y="2943825"/>
            <a:ext cx="853200" cy="582000"/>
          </a:xfrm>
          <a:prstGeom prst="ellipse">
            <a:avLst/>
          </a:prstGeom>
          <a:noFill/>
          <a:ln cap="flat" cmpd="sng" w="190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52" name="Google Shape;1652;p204"/>
          <p:cNvSpPr/>
          <p:nvPr/>
        </p:nvSpPr>
        <p:spPr>
          <a:xfrm>
            <a:off x="5740113" y="2943825"/>
            <a:ext cx="853200" cy="582000"/>
          </a:xfrm>
          <a:prstGeom prst="ellipse">
            <a:avLst/>
          </a:prstGeom>
          <a:noFill/>
          <a:ln cap="flat" cmpd="sng" w="190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53" name="Google Shape;1653;p204"/>
          <p:cNvSpPr/>
          <p:nvPr/>
        </p:nvSpPr>
        <p:spPr>
          <a:xfrm>
            <a:off x="3318438" y="2999400"/>
            <a:ext cx="853200" cy="582000"/>
          </a:xfrm>
          <a:prstGeom prst="ellipse">
            <a:avLst/>
          </a:prstGeom>
          <a:noFill/>
          <a:ln cap="flat" cmpd="sng" w="190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54" name="Google Shape;1654;p204"/>
          <p:cNvSpPr/>
          <p:nvPr/>
        </p:nvSpPr>
        <p:spPr>
          <a:xfrm>
            <a:off x="4378513" y="2238075"/>
            <a:ext cx="853200" cy="582000"/>
          </a:xfrm>
          <a:prstGeom prst="ellipse">
            <a:avLst/>
          </a:prstGeom>
          <a:noFill/>
          <a:ln cap="flat" cmpd="sng" w="190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55" name="Google Shape;1655;p204"/>
          <p:cNvSpPr/>
          <p:nvPr/>
        </p:nvSpPr>
        <p:spPr>
          <a:xfrm>
            <a:off x="8197913" y="2999400"/>
            <a:ext cx="853200" cy="582000"/>
          </a:xfrm>
          <a:prstGeom prst="ellipse">
            <a:avLst/>
          </a:prstGeom>
          <a:noFill/>
          <a:ln cap="flat" cmpd="sng" w="190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pic>
        <p:nvPicPr>
          <p:cNvPr id="1660" name="Google Shape;1660;p205"/>
          <p:cNvPicPr preferRelativeResize="0"/>
          <p:nvPr/>
        </p:nvPicPr>
        <p:blipFill>
          <a:blip r:embed="rId3">
            <a:alphaModFix/>
          </a:blip>
          <a:stretch>
            <a:fillRect/>
          </a:stretch>
        </p:blipFill>
        <p:spPr>
          <a:xfrm>
            <a:off x="6265919" y="3448694"/>
            <a:ext cx="2433400" cy="1544800"/>
          </a:xfrm>
          <a:prstGeom prst="rect">
            <a:avLst/>
          </a:prstGeom>
          <a:noFill/>
          <a:ln>
            <a:noFill/>
          </a:ln>
        </p:spPr>
      </p:pic>
      <p:sp>
        <p:nvSpPr>
          <p:cNvPr id="1661" name="Google Shape;1661;p205"/>
          <p:cNvSpPr txBox="1"/>
          <p:nvPr>
            <p:ph type="title"/>
          </p:nvPr>
        </p:nvSpPr>
        <p:spPr>
          <a:xfrm>
            <a:off x="462775" y="526311"/>
            <a:ext cx="8021100" cy="9459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Play"/>
              <a:buNone/>
            </a:pPr>
            <a:r>
              <a:rPr b="1" lang="en"/>
              <a:t>Carbenicillin</a:t>
            </a:r>
            <a:r>
              <a:rPr b="1" lang="en">
                <a:latin typeface="Arial"/>
                <a:ea typeface="Arial"/>
                <a:cs typeface="Arial"/>
                <a:sym typeface="Arial"/>
              </a:rPr>
              <a:t>:  </a:t>
            </a:r>
            <a:endParaRPr>
              <a:latin typeface="Arial"/>
              <a:ea typeface="Arial"/>
              <a:cs typeface="Arial"/>
              <a:sym typeface="Arial"/>
            </a:endParaRPr>
          </a:p>
        </p:txBody>
      </p:sp>
      <p:pic>
        <p:nvPicPr>
          <p:cNvPr id="1662" name="Google Shape;1662;p205"/>
          <p:cNvPicPr preferRelativeResize="0"/>
          <p:nvPr/>
        </p:nvPicPr>
        <p:blipFill>
          <a:blip r:embed="rId4">
            <a:alphaModFix/>
          </a:blip>
          <a:stretch>
            <a:fillRect/>
          </a:stretch>
        </p:blipFill>
        <p:spPr>
          <a:xfrm rot="-8505186">
            <a:off x="3799926" y="850196"/>
            <a:ext cx="2244074" cy="3978253"/>
          </a:xfrm>
          <a:prstGeom prst="rect">
            <a:avLst/>
          </a:prstGeom>
          <a:noFill/>
          <a:ln>
            <a:noFill/>
          </a:ln>
        </p:spPr>
      </p:pic>
      <p:sp>
        <p:nvSpPr>
          <p:cNvPr id="1663" name="Google Shape;1663;p205"/>
          <p:cNvSpPr/>
          <p:nvPr/>
        </p:nvSpPr>
        <p:spPr>
          <a:xfrm rot="-8619422">
            <a:off x="4476974" y="3291258"/>
            <a:ext cx="756812" cy="420315"/>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64" name="Google Shape;1664;p205"/>
          <p:cNvPicPr preferRelativeResize="0"/>
          <p:nvPr/>
        </p:nvPicPr>
        <p:blipFill>
          <a:blip r:embed="rId5">
            <a:alphaModFix/>
          </a:blip>
          <a:stretch>
            <a:fillRect/>
          </a:stretch>
        </p:blipFill>
        <p:spPr>
          <a:xfrm rot="10652370">
            <a:off x="5302701" y="3738864"/>
            <a:ext cx="871871" cy="850942"/>
          </a:xfrm>
          <a:prstGeom prst="rect">
            <a:avLst/>
          </a:prstGeom>
          <a:noFill/>
          <a:ln>
            <a:noFill/>
          </a:ln>
        </p:spPr>
      </p:pic>
      <p:grpSp>
        <p:nvGrpSpPr>
          <p:cNvPr id="1665" name="Google Shape;1665;p205"/>
          <p:cNvGrpSpPr/>
          <p:nvPr/>
        </p:nvGrpSpPr>
        <p:grpSpPr>
          <a:xfrm>
            <a:off x="336114" y="1358213"/>
            <a:ext cx="2256922" cy="2962197"/>
            <a:chOff x="6449939" y="813600"/>
            <a:chExt cx="2256922" cy="2962197"/>
          </a:xfrm>
        </p:grpSpPr>
        <p:pic>
          <p:nvPicPr>
            <p:cNvPr id="1666" name="Google Shape;1666;p205"/>
            <p:cNvPicPr preferRelativeResize="0"/>
            <p:nvPr/>
          </p:nvPicPr>
          <p:blipFill rotWithShape="1">
            <a:blip r:embed="rId6">
              <a:alphaModFix/>
            </a:blip>
            <a:srcRect b="43917" l="38377" r="17738" t="12117"/>
            <a:stretch/>
          </p:blipFill>
          <p:spPr>
            <a:xfrm>
              <a:off x="6705425" y="813600"/>
              <a:ext cx="1745951" cy="1679900"/>
            </a:xfrm>
            <a:prstGeom prst="rect">
              <a:avLst/>
            </a:prstGeom>
            <a:noFill/>
            <a:ln>
              <a:noFill/>
            </a:ln>
          </p:spPr>
        </p:pic>
        <p:pic>
          <p:nvPicPr>
            <p:cNvPr id="1667" name="Google Shape;1667;p205"/>
            <p:cNvPicPr preferRelativeResize="0"/>
            <p:nvPr/>
          </p:nvPicPr>
          <p:blipFill rotWithShape="1">
            <a:blip r:embed="rId7">
              <a:alphaModFix/>
            </a:blip>
            <a:srcRect b="0" l="10883" r="21935" t="5562"/>
            <a:stretch/>
          </p:blipFill>
          <p:spPr>
            <a:xfrm rot="-5400000">
              <a:off x="6976374" y="2045311"/>
              <a:ext cx="1204051" cy="2256922"/>
            </a:xfrm>
            <a:prstGeom prst="rect">
              <a:avLst/>
            </a:prstGeom>
            <a:noFill/>
            <a:ln>
              <a:noFill/>
            </a:ln>
          </p:spPr>
        </p:pic>
      </p:grpSp>
      <p:sp>
        <p:nvSpPr>
          <p:cNvPr id="1668" name="Google Shape;1668;p205"/>
          <p:cNvSpPr txBox="1"/>
          <p:nvPr/>
        </p:nvSpPr>
        <p:spPr>
          <a:xfrm>
            <a:off x="143625" y="116250"/>
            <a:ext cx="8555700" cy="53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Add hydrophilic group: increase effectiveness on Gram - strains</a:t>
            </a:r>
            <a:endParaRPr sz="2100">
              <a:solidFill>
                <a:schemeClr val="dk1"/>
              </a:solidFill>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2" name="Shape 1672"/>
        <p:cNvGrpSpPr/>
        <p:nvPr/>
      </p:nvGrpSpPr>
      <p:grpSpPr>
        <a:xfrm>
          <a:off x="0" y="0"/>
          <a:ext cx="0" cy="0"/>
          <a:chOff x="0" y="0"/>
          <a:chExt cx="0" cy="0"/>
        </a:xfrm>
      </p:grpSpPr>
      <p:sp>
        <p:nvSpPr>
          <p:cNvPr id="1673" name="Google Shape;1673;p206"/>
          <p:cNvSpPr txBox="1"/>
          <p:nvPr>
            <p:ph type="title"/>
          </p:nvPr>
        </p:nvSpPr>
        <p:spPr>
          <a:xfrm>
            <a:off x="336125" y="188625"/>
            <a:ext cx="8367300" cy="945900"/>
          </a:xfrm>
          <a:prstGeom prst="rect">
            <a:avLst/>
          </a:prstGeom>
          <a:noFill/>
          <a:ln>
            <a:noFill/>
          </a:ln>
        </p:spPr>
        <p:txBody>
          <a:bodyPr anchorCtr="0" anchor="ctr" bIns="34275" lIns="68575" spcFirstLastPara="1" rIns="68575" wrap="square" tIns="34275">
            <a:normAutofit/>
          </a:bodyPr>
          <a:lstStyle/>
          <a:p>
            <a:pPr indent="0" lvl="0" marL="0" rtl="0" algn="l">
              <a:lnSpc>
                <a:spcPct val="115000"/>
              </a:lnSpc>
              <a:spcBef>
                <a:spcPts val="0"/>
              </a:spcBef>
              <a:spcAft>
                <a:spcPts val="0"/>
              </a:spcAft>
              <a:buClr>
                <a:schemeClr val="dk1"/>
              </a:buClr>
              <a:buSzPts val="3300"/>
              <a:buFont typeface="Play"/>
              <a:buNone/>
            </a:pPr>
            <a:r>
              <a:rPr b="1" lang="en">
                <a:latin typeface="Arial"/>
                <a:ea typeface="Arial"/>
                <a:cs typeface="Arial"/>
                <a:sym typeface="Arial"/>
              </a:rPr>
              <a:t>Methicillin:  </a:t>
            </a:r>
            <a:r>
              <a:rPr lang="en"/>
              <a:t>Methoxy groups block </a:t>
            </a:r>
            <a:r>
              <a:rPr lang="en" sz="2700"/>
              <a:t>β</a:t>
            </a:r>
            <a:r>
              <a:rPr lang="en"/>
              <a:t>-lactamase deactivation of lactam ring (Steric hindrance!)</a:t>
            </a:r>
            <a:endParaRPr/>
          </a:p>
        </p:txBody>
      </p:sp>
      <p:pic>
        <p:nvPicPr>
          <p:cNvPr id="1674" name="Google Shape;1674;p206"/>
          <p:cNvPicPr preferRelativeResize="0"/>
          <p:nvPr/>
        </p:nvPicPr>
        <p:blipFill>
          <a:blip r:embed="rId3">
            <a:alphaModFix/>
          </a:blip>
          <a:stretch>
            <a:fillRect/>
          </a:stretch>
        </p:blipFill>
        <p:spPr>
          <a:xfrm rot="-1744370">
            <a:off x="633592" y="2407267"/>
            <a:ext cx="1126324" cy="864099"/>
          </a:xfrm>
          <a:prstGeom prst="rect">
            <a:avLst/>
          </a:prstGeom>
          <a:noFill/>
          <a:ln>
            <a:noFill/>
          </a:ln>
        </p:spPr>
      </p:pic>
      <p:pic>
        <p:nvPicPr>
          <p:cNvPr id="1675" name="Google Shape;1675;p206"/>
          <p:cNvPicPr preferRelativeResize="0"/>
          <p:nvPr/>
        </p:nvPicPr>
        <p:blipFill>
          <a:blip r:embed="rId3">
            <a:alphaModFix/>
          </a:blip>
          <a:stretch>
            <a:fillRect/>
          </a:stretch>
        </p:blipFill>
        <p:spPr>
          <a:xfrm flipH="1" rot="1178605">
            <a:off x="2401662" y="1857189"/>
            <a:ext cx="782694" cy="600470"/>
          </a:xfrm>
          <a:prstGeom prst="rect">
            <a:avLst/>
          </a:prstGeom>
          <a:noFill/>
          <a:ln>
            <a:noFill/>
          </a:ln>
        </p:spPr>
      </p:pic>
      <p:pic>
        <p:nvPicPr>
          <p:cNvPr id="1676" name="Google Shape;1676;p206"/>
          <p:cNvPicPr preferRelativeResize="0"/>
          <p:nvPr/>
        </p:nvPicPr>
        <p:blipFill>
          <a:blip r:embed="rId4">
            <a:alphaModFix/>
          </a:blip>
          <a:stretch>
            <a:fillRect/>
          </a:stretch>
        </p:blipFill>
        <p:spPr>
          <a:xfrm rot="-8505186">
            <a:off x="3799926" y="850196"/>
            <a:ext cx="2244074" cy="3978253"/>
          </a:xfrm>
          <a:prstGeom prst="rect">
            <a:avLst/>
          </a:prstGeom>
          <a:noFill/>
          <a:ln>
            <a:noFill/>
          </a:ln>
        </p:spPr>
      </p:pic>
      <p:sp>
        <p:nvSpPr>
          <p:cNvPr id="1677" name="Google Shape;1677;p206"/>
          <p:cNvSpPr/>
          <p:nvPr/>
        </p:nvSpPr>
        <p:spPr>
          <a:xfrm rot="2698073">
            <a:off x="3060091" y="2466592"/>
            <a:ext cx="756887" cy="420446"/>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8" name="Google Shape;1678;p206"/>
          <p:cNvSpPr/>
          <p:nvPr/>
        </p:nvSpPr>
        <p:spPr>
          <a:xfrm rot="-8619422">
            <a:off x="4326574" y="3827983"/>
            <a:ext cx="756812" cy="420315"/>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9" name="Google Shape;1679;p206"/>
          <p:cNvSpPr txBox="1"/>
          <p:nvPr/>
        </p:nvSpPr>
        <p:spPr>
          <a:xfrm>
            <a:off x="426100" y="1318450"/>
            <a:ext cx="1744500" cy="107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700">
                <a:solidFill>
                  <a:schemeClr val="dk1"/>
                </a:solidFill>
              </a:rPr>
              <a:t>Methoxy:</a:t>
            </a:r>
            <a:endParaRPr b="1" sz="2700">
              <a:solidFill>
                <a:schemeClr val="dk1"/>
              </a:solidFill>
            </a:endParaRPr>
          </a:p>
          <a:p>
            <a:pPr indent="0" lvl="0" marL="0" rtl="0" algn="l">
              <a:lnSpc>
                <a:spcPct val="115000"/>
              </a:lnSpc>
              <a:spcBef>
                <a:spcPts val="0"/>
              </a:spcBef>
              <a:spcAft>
                <a:spcPts val="0"/>
              </a:spcAft>
              <a:buNone/>
            </a:pPr>
            <a:r>
              <a:rPr b="1" lang="en" sz="2700">
                <a:solidFill>
                  <a:schemeClr val="dk1"/>
                </a:solidFill>
              </a:rPr>
              <a:t>– O– CH</a:t>
            </a:r>
            <a:r>
              <a:rPr b="1" baseline="-25000" lang="en" sz="2700">
                <a:solidFill>
                  <a:schemeClr val="dk1"/>
                </a:solidFill>
              </a:rPr>
              <a:t>3</a:t>
            </a:r>
            <a:endParaRPr b="1" baseline="-25000" sz="2700">
              <a:solidFill>
                <a:schemeClr val="dk1"/>
              </a:solidFill>
            </a:endParaRPr>
          </a:p>
        </p:txBody>
      </p:sp>
      <p:sp>
        <p:nvSpPr>
          <p:cNvPr id="1680" name="Google Shape;1680;p206"/>
          <p:cNvSpPr/>
          <p:nvPr/>
        </p:nvSpPr>
        <p:spPr>
          <a:xfrm>
            <a:off x="336125" y="1318450"/>
            <a:ext cx="1834800" cy="21873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681" name="Google Shape;1681;p206"/>
          <p:cNvPicPr preferRelativeResize="0"/>
          <p:nvPr/>
        </p:nvPicPr>
        <p:blipFill>
          <a:blip r:embed="rId3">
            <a:alphaModFix/>
          </a:blip>
          <a:stretch>
            <a:fillRect/>
          </a:stretch>
        </p:blipFill>
        <p:spPr>
          <a:xfrm flipH="1" rot="-8954743">
            <a:off x="5035562" y="4265514"/>
            <a:ext cx="782694" cy="600470"/>
          </a:xfrm>
          <a:prstGeom prst="rect">
            <a:avLst/>
          </a:prstGeom>
          <a:noFill/>
          <a:ln>
            <a:noFill/>
          </a:ln>
        </p:spPr>
      </p:pic>
      <p:pic>
        <p:nvPicPr>
          <p:cNvPr id="1682" name="Google Shape;1682;p206"/>
          <p:cNvPicPr preferRelativeResize="0"/>
          <p:nvPr/>
        </p:nvPicPr>
        <p:blipFill rotWithShape="1">
          <a:blip r:embed="rId5">
            <a:alphaModFix/>
          </a:blip>
          <a:srcRect b="0" l="0" r="33603" t="0"/>
          <a:stretch/>
        </p:blipFill>
        <p:spPr>
          <a:xfrm>
            <a:off x="6239700" y="3310175"/>
            <a:ext cx="2424826" cy="1785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6" name="Shape 1686"/>
        <p:cNvGrpSpPr/>
        <p:nvPr/>
      </p:nvGrpSpPr>
      <p:grpSpPr>
        <a:xfrm>
          <a:off x="0" y="0"/>
          <a:ext cx="0" cy="0"/>
          <a:chOff x="0" y="0"/>
          <a:chExt cx="0" cy="0"/>
        </a:xfrm>
      </p:grpSpPr>
      <p:sp>
        <p:nvSpPr>
          <p:cNvPr id="1687" name="Google Shape;1687;p207"/>
          <p:cNvSpPr/>
          <p:nvPr/>
        </p:nvSpPr>
        <p:spPr>
          <a:xfrm>
            <a:off x="5088350" y="766000"/>
            <a:ext cx="3624900" cy="4165200"/>
          </a:xfrm>
          <a:prstGeom prst="roundRect">
            <a:avLst>
              <a:gd fmla="val 16667" name="adj"/>
            </a:avLst>
          </a:prstGeom>
          <a:solidFill>
            <a:srgbClr val="FCFCF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88" name="Google Shape;1688;p207"/>
          <p:cNvSpPr txBox="1"/>
          <p:nvPr>
            <p:ph type="title"/>
          </p:nvPr>
        </p:nvSpPr>
        <p:spPr>
          <a:xfrm>
            <a:off x="69374" y="317825"/>
            <a:ext cx="8136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Add a urea-like structure: </a:t>
            </a:r>
            <a:r>
              <a:rPr b="1" lang="en"/>
              <a:t>Modifies Antibiotic Activity </a:t>
            </a:r>
            <a:r>
              <a:rPr lang="en"/>
              <a:t> </a:t>
            </a:r>
            <a:endParaRPr/>
          </a:p>
        </p:txBody>
      </p:sp>
      <p:pic>
        <p:nvPicPr>
          <p:cNvPr id="1689" name="Google Shape;1689;p207"/>
          <p:cNvPicPr preferRelativeResize="0"/>
          <p:nvPr/>
        </p:nvPicPr>
        <p:blipFill>
          <a:blip r:embed="rId3">
            <a:alphaModFix/>
          </a:blip>
          <a:stretch>
            <a:fillRect/>
          </a:stretch>
        </p:blipFill>
        <p:spPr>
          <a:xfrm rot="-5400000">
            <a:off x="854858" y="784434"/>
            <a:ext cx="2847688" cy="3954794"/>
          </a:xfrm>
          <a:prstGeom prst="rect">
            <a:avLst/>
          </a:prstGeom>
          <a:noFill/>
          <a:ln>
            <a:noFill/>
          </a:ln>
        </p:spPr>
      </p:pic>
      <p:pic>
        <p:nvPicPr>
          <p:cNvPr id="1690" name="Google Shape;1690;p207"/>
          <p:cNvPicPr preferRelativeResize="0"/>
          <p:nvPr/>
        </p:nvPicPr>
        <p:blipFill rotWithShape="1">
          <a:blip r:embed="rId4">
            <a:alphaModFix/>
          </a:blip>
          <a:srcRect b="21415" l="0" r="9723" t="0"/>
          <a:stretch/>
        </p:blipFill>
        <p:spPr>
          <a:xfrm rot="-777968">
            <a:off x="-43241" y="1436497"/>
            <a:ext cx="4302831" cy="1872855"/>
          </a:xfrm>
          <a:prstGeom prst="rect">
            <a:avLst/>
          </a:prstGeom>
          <a:noFill/>
          <a:ln>
            <a:noFill/>
          </a:ln>
        </p:spPr>
      </p:pic>
      <p:pic>
        <p:nvPicPr>
          <p:cNvPr id="1691" name="Google Shape;1691;p207"/>
          <p:cNvPicPr preferRelativeResize="0"/>
          <p:nvPr/>
        </p:nvPicPr>
        <p:blipFill rotWithShape="1">
          <a:blip r:embed="rId5">
            <a:alphaModFix/>
          </a:blip>
          <a:srcRect b="0" l="0" r="0" t="3475"/>
          <a:stretch/>
        </p:blipFill>
        <p:spPr>
          <a:xfrm rot="-393119">
            <a:off x="5302289" y="1768220"/>
            <a:ext cx="3266398" cy="2720860"/>
          </a:xfrm>
          <a:prstGeom prst="rect">
            <a:avLst/>
          </a:prstGeom>
          <a:noFill/>
          <a:ln>
            <a:noFill/>
          </a:ln>
        </p:spPr>
      </p:pic>
      <p:sp>
        <p:nvSpPr>
          <p:cNvPr id="1692" name="Google Shape;1692;p207"/>
          <p:cNvSpPr/>
          <p:nvPr/>
        </p:nvSpPr>
        <p:spPr>
          <a:xfrm>
            <a:off x="5849275" y="1698676"/>
            <a:ext cx="1082700" cy="1348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93" name="Google Shape;1693;p207"/>
          <p:cNvSpPr txBox="1"/>
          <p:nvPr/>
        </p:nvSpPr>
        <p:spPr>
          <a:xfrm>
            <a:off x="5283950" y="865825"/>
            <a:ext cx="3094500" cy="97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Increases hydrophobic interactions</a:t>
            </a:r>
            <a:endParaRPr sz="2100">
              <a:solidFill>
                <a:schemeClr val="dk1"/>
              </a:solidFill>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7" name="Shape 1697"/>
        <p:cNvGrpSpPr/>
        <p:nvPr/>
      </p:nvGrpSpPr>
      <p:grpSpPr>
        <a:xfrm>
          <a:off x="0" y="0"/>
          <a:ext cx="0" cy="0"/>
          <a:chOff x="0" y="0"/>
          <a:chExt cx="0" cy="0"/>
        </a:xfrm>
      </p:grpSpPr>
      <p:sp>
        <p:nvSpPr>
          <p:cNvPr id="1698" name="Google Shape;1698;p208"/>
          <p:cNvSpPr txBox="1"/>
          <p:nvPr>
            <p:ph type="title"/>
          </p:nvPr>
        </p:nvSpPr>
        <p:spPr>
          <a:xfrm>
            <a:off x="561458" y="34846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Azlocillin:</a:t>
            </a:r>
            <a:endParaRPr b="1"/>
          </a:p>
        </p:txBody>
      </p:sp>
      <p:pic>
        <p:nvPicPr>
          <p:cNvPr id="1699" name="Google Shape;1699;p208"/>
          <p:cNvPicPr preferRelativeResize="0"/>
          <p:nvPr/>
        </p:nvPicPr>
        <p:blipFill>
          <a:blip r:embed="rId3">
            <a:alphaModFix/>
          </a:blip>
          <a:stretch>
            <a:fillRect/>
          </a:stretch>
        </p:blipFill>
        <p:spPr>
          <a:xfrm rot="-5400000">
            <a:off x="1460826" y="26908"/>
            <a:ext cx="2244074" cy="3978255"/>
          </a:xfrm>
          <a:prstGeom prst="rect">
            <a:avLst/>
          </a:prstGeom>
          <a:noFill/>
          <a:ln>
            <a:noFill/>
          </a:ln>
        </p:spPr>
      </p:pic>
      <p:sp>
        <p:nvSpPr>
          <p:cNvPr id="1700" name="Google Shape;1700;p208"/>
          <p:cNvSpPr/>
          <p:nvPr/>
        </p:nvSpPr>
        <p:spPr>
          <a:xfrm rot="-5401363">
            <a:off x="1658256" y="2267923"/>
            <a:ext cx="756900" cy="420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01" name="Google Shape;1701;p208"/>
          <p:cNvPicPr preferRelativeResize="0"/>
          <p:nvPr/>
        </p:nvPicPr>
        <p:blipFill>
          <a:blip r:embed="rId4">
            <a:alphaModFix/>
          </a:blip>
          <a:stretch>
            <a:fillRect/>
          </a:stretch>
        </p:blipFill>
        <p:spPr>
          <a:xfrm rot="125918">
            <a:off x="1621494" y="2941835"/>
            <a:ext cx="1196918" cy="1662214"/>
          </a:xfrm>
          <a:prstGeom prst="rect">
            <a:avLst/>
          </a:prstGeom>
          <a:noFill/>
          <a:ln>
            <a:noFill/>
          </a:ln>
        </p:spPr>
      </p:pic>
      <p:sp>
        <p:nvSpPr>
          <p:cNvPr id="1702" name="Google Shape;1702;p208"/>
          <p:cNvSpPr txBox="1"/>
          <p:nvPr/>
        </p:nvSpPr>
        <p:spPr>
          <a:xfrm>
            <a:off x="4704225" y="69300"/>
            <a:ext cx="3924900" cy="50049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Char char="●"/>
            </a:pPr>
            <a:r>
              <a:rPr lang="en" sz="2100">
                <a:solidFill>
                  <a:schemeClr val="dk1"/>
                </a:solidFill>
              </a:rPr>
              <a:t>Broad spectrum (gram - and +) and drug </a:t>
            </a:r>
            <a:r>
              <a:rPr i="1" lang="en" sz="2100">
                <a:solidFill>
                  <a:schemeClr val="dk1"/>
                </a:solidFill>
              </a:rPr>
              <a:t>resistant </a:t>
            </a:r>
            <a:r>
              <a:rPr lang="en" sz="2100">
                <a:solidFill>
                  <a:schemeClr val="dk1"/>
                </a:solidFill>
              </a:rPr>
              <a:t>infections</a:t>
            </a:r>
            <a:endParaRPr sz="2100">
              <a:solidFill>
                <a:schemeClr val="dk1"/>
              </a:solidFill>
            </a:endParaRPr>
          </a:p>
          <a:p>
            <a:pPr indent="0" lvl="0" marL="457200" rtl="0" algn="l">
              <a:spcBef>
                <a:spcPts val="0"/>
              </a:spcBef>
              <a:spcAft>
                <a:spcPts val="0"/>
              </a:spcAft>
              <a:buNone/>
            </a:pPr>
            <a:r>
              <a:t/>
            </a: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Increased bioavailability in host</a:t>
            </a:r>
            <a:endParaRPr sz="2100">
              <a:solidFill>
                <a:schemeClr val="dk1"/>
              </a:solidFill>
            </a:endParaRPr>
          </a:p>
          <a:p>
            <a:pPr indent="0" lvl="0" marL="457200" rtl="0" algn="l">
              <a:spcBef>
                <a:spcPts val="0"/>
              </a:spcBef>
              <a:spcAft>
                <a:spcPts val="0"/>
              </a:spcAft>
              <a:buNone/>
            </a:pPr>
            <a:r>
              <a:t/>
            </a: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Forms more stable interactions with PBP (it looks a little like an extended peptide) D-Ala-D-Ala</a:t>
            </a:r>
            <a:endParaRPr sz="2100">
              <a:solidFill>
                <a:schemeClr val="dk1"/>
              </a:solidFill>
            </a:endParaRPr>
          </a:p>
          <a:p>
            <a:pPr indent="0" lvl="0" marL="457200" rtl="0" algn="l">
              <a:spcBef>
                <a:spcPts val="0"/>
              </a:spcBef>
              <a:spcAft>
                <a:spcPts val="0"/>
              </a:spcAft>
              <a:buNone/>
            </a:pPr>
            <a:r>
              <a:t/>
            </a: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Mouse models: long - term lyme treatment!</a:t>
            </a:r>
            <a:endParaRPr sz="2100">
              <a:solidFill>
                <a:schemeClr val="dk1"/>
              </a:solidFill>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6" name="Shape 1706"/>
        <p:cNvGrpSpPr/>
        <p:nvPr/>
      </p:nvGrpSpPr>
      <p:grpSpPr>
        <a:xfrm>
          <a:off x="0" y="0"/>
          <a:ext cx="0" cy="0"/>
          <a:chOff x="0" y="0"/>
          <a:chExt cx="0" cy="0"/>
        </a:xfrm>
      </p:grpSpPr>
      <p:sp>
        <p:nvSpPr>
          <p:cNvPr id="1707" name="Google Shape;1707;p209"/>
          <p:cNvSpPr txBox="1"/>
          <p:nvPr>
            <p:ph type="title"/>
          </p:nvPr>
        </p:nvSpPr>
        <p:spPr>
          <a:xfrm>
            <a:off x="305883" y="642442"/>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Summary</a:t>
            </a:r>
            <a:endParaRPr/>
          </a:p>
        </p:txBody>
      </p:sp>
      <p:graphicFrame>
        <p:nvGraphicFramePr>
          <p:cNvPr id="1708" name="Google Shape;1708;p209"/>
          <p:cNvGraphicFramePr/>
          <p:nvPr/>
        </p:nvGraphicFramePr>
        <p:xfrm>
          <a:off x="336125" y="1050750"/>
          <a:ext cx="3000000" cy="3000000"/>
        </p:xfrm>
        <a:graphic>
          <a:graphicData uri="http://schemas.openxmlformats.org/drawingml/2006/table">
            <a:tbl>
              <a:tblPr>
                <a:noFill/>
                <a:tableStyleId>{B3985AB2-DB40-4A75-AF50-81575BF9D848}</a:tableStyleId>
              </a:tblPr>
              <a:tblGrid>
                <a:gridCol w="1702275"/>
                <a:gridCol w="1050800"/>
                <a:gridCol w="1050800"/>
                <a:gridCol w="1135500"/>
                <a:gridCol w="1260300"/>
                <a:gridCol w="1866000"/>
              </a:tblGrid>
              <a:tr h="200025">
                <a:tc>
                  <a:txBody>
                    <a:bodyPr/>
                    <a:lstStyle/>
                    <a:p>
                      <a:pPr indent="0" lvl="0" marL="0" rtl="0" algn="l">
                        <a:spcBef>
                          <a:spcPts val="0"/>
                        </a:spcBef>
                        <a:spcAft>
                          <a:spcPts val="0"/>
                        </a:spcAft>
                        <a:buNone/>
                      </a:pPr>
                      <a:r>
                        <a:t/>
                      </a:r>
                      <a:endParaRPr/>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Gram -</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Gram +</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Binds </a:t>
                      </a:r>
                      <a:endParaRPr sz="1200"/>
                    </a:p>
                    <a:p>
                      <a:pPr indent="0" lvl="0" marL="0" rtl="0" algn="ctr">
                        <a:lnSpc>
                          <a:spcPct val="115000"/>
                        </a:lnSpc>
                        <a:spcBef>
                          <a:spcPts val="0"/>
                        </a:spcBef>
                        <a:spcAft>
                          <a:spcPts val="0"/>
                        </a:spcAft>
                        <a:buNone/>
                      </a:pPr>
                      <a:r>
                        <a:rPr lang="en" sz="1200"/>
                        <a:t>PBP</a:t>
                      </a:r>
                      <a:endParaRPr sz="1200"/>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Binds β-lactamase</a:t>
                      </a:r>
                      <a:endParaRPr sz="1200"/>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Notes</a:t>
                      </a:r>
                      <a:endParaRPr sz="1200"/>
                    </a:p>
                  </a:txBody>
                  <a:tcPr marT="19050" marB="19050" marR="28575" marL="285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00000">
                <a:tc>
                  <a:txBody>
                    <a:bodyPr/>
                    <a:lstStyle/>
                    <a:p>
                      <a:pPr indent="0" lvl="0" marL="0" rtl="0" algn="ctr">
                        <a:lnSpc>
                          <a:spcPct val="115000"/>
                        </a:lnSpc>
                        <a:spcBef>
                          <a:spcPts val="0"/>
                        </a:spcBef>
                        <a:spcAft>
                          <a:spcPts val="0"/>
                        </a:spcAft>
                        <a:buNone/>
                      </a:pPr>
                      <a:r>
                        <a:rPr lang="en" sz="1200"/>
                        <a:t>Penicillin</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000"/>
                        <a:t>Requires high dose in gram negatives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t>Ampicillin</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lang="en" sz="1200">
                          <a:solidFill>
                            <a:schemeClr val="dk1"/>
                          </a:solidFill>
                        </a:rPr>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lang="en" sz="1200">
                          <a:solidFill>
                            <a:schemeClr val="dk1"/>
                          </a:solidFill>
                        </a:rPr>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t>Amoxicillin</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lang="en" sz="1200">
                          <a:solidFill>
                            <a:schemeClr val="dk1"/>
                          </a:solidFill>
                        </a:rPr>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000"/>
                        <a:t>Lysis faster than amp or penicillin</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t>Carbenicillin</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000"/>
                        <a:t>Binds PBP with higher affinity than penicillin</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t>Methicillin</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 but</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No</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000"/>
                        <a:t>Reduced binding affinity for PBP (tradeoff for overcoming deactivation by </a:t>
                      </a:r>
                      <a:r>
                        <a:rPr lang="en" sz="1000">
                          <a:solidFill>
                            <a:schemeClr val="dk1"/>
                          </a:solidFill>
                        </a:rPr>
                        <a:t>β</a:t>
                      </a:r>
                      <a:r>
                        <a:rPr lang="en" sz="1000"/>
                        <a:t>-lactamase)</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t>Azlocillin</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t>+++</a:t>
                      </a:r>
                      <a:endParaRPr sz="12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000"/>
                        <a:t>Yes but…</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000"/>
                        <a:t>Acts like a small peptide mimic; Binds </a:t>
                      </a:r>
                      <a:r>
                        <a:rPr lang="en" sz="1000">
                          <a:solidFill>
                            <a:schemeClr val="dk1"/>
                          </a:solidFill>
                        </a:rPr>
                        <a:t>β-lac but slows it down. Binds better to PBP</a:t>
                      </a:r>
                      <a:r>
                        <a:rPr lang="en" sz="1000"/>
                        <a:t> </a:t>
                      </a:r>
                      <a:endParaRPr sz="10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2" name="Shape 1712"/>
        <p:cNvGrpSpPr/>
        <p:nvPr/>
      </p:nvGrpSpPr>
      <p:grpSpPr>
        <a:xfrm>
          <a:off x="0" y="0"/>
          <a:ext cx="0" cy="0"/>
          <a:chOff x="0" y="0"/>
          <a:chExt cx="0" cy="0"/>
        </a:xfrm>
      </p:grpSpPr>
      <p:pic>
        <p:nvPicPr>
          <p:cNvPr id="1713" name="Google Shape;1713;p210" title="Screenshot (1689).png"/>
          <p:cNvPicPr preferRelativeResize="0"/>
          <p:nvPr/>
        </p:nvPicPr>
        <p:blipFill rotWithShape="1">
          <a:blip r:embed="rId3">
            <a:alphaModFix/>
          </a:blip>
          <a:srcRect b="17638" l="14708" r="14785" t="28880"/>
          <a:stretch/>
        </p:blipFill>
        <p:spPr>
          <a:xfrm>
            <a:off x="0" y="0"/>
            <a:ext cx="9144000" cy="433519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7" name="Shape 1717"/>
        <p:cNvGrpSpPr/>
        <p:nvPr/>
      </p:nvGrpSpPr>
      <p:grpSpPr>
        <a:xfrm>
          <a:off x="0" y="0"/>
          <a:ext cx="0" cy="0"/>
          <a:chOff x="0" y="0"/>
          <a:chExt cx="0" cy="0"/>
        </a:xfrm>
      </p:grpSpPr>
      <p:sp>
        <p:nvSpPr>
          <p:cNvPr id="1718" name="Google Shape;1718;p211"/>
          <p:cNvSpPr txBox="1"/>
          <p:nvPr>
            <p:ph type="title"/>
          </p:nvPr>
        </p:nvSpPr>
        <p:spPr>
          <a:xfrm>
            <a:off x="2007550" y="1590250"/>
            <a:ext cx="6850500" cy="2875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900"/>
              <a:t>Coming back…</a:t>
            </a:r>
            <a:endParaRPr b="1" sz="2900"/>
          </a:p>
          <a:p>
            <a:pPr indent="0" lvl="0" marL="0" rtl="0" algn="l">
              <a:spcBef>
                <a:spcPts val="0"/>
              </a:spcBef>
              <a:spcAft>
                <a:spcPts val="0"/>
              </a:spcAft>
              <a:buNone/>
            </a:pPr>
            <a:r>
              <a:t/>
            </a:r>
            <a:endParaRPr sz="2900"/>
          </a:p>
          <a:p>
            <a:pPr indent="0" lvl="0" marL="0" rtl="0" algn="l">
              <a:spcBef>
                <a:spcPts val="0"/>
              </a:spcBef>
              <a:spcAft>
                <a:spcPts val="0"/>
              </a:spcAft>
              <a:buNone/>
            </a:pPr>
            <a:r>
              <a:rPr lang="en" sz="2900"/>
              <a:t>What familiar concepts associated with membranes and/or molecules of life may be helpful to our exploration of antibiotics?</a:t>
            </a:r>
            <a:endParaRPr sz="2900"/>
          </a:p>
        </p:txBody>
      </p:sp>
      <p:pic>
        <p:nvPicPr>
          <p:cNvPr descr="a red apple with a green leaf on it on a white background (provided by Tenor)" id="1719" name="Google Shape;1719;p211"/>
          <p:cNvPicPr preferRelativeResize="0"/>
          <p:nvPr/>
        </p:nvPicPr>
        <p:blipFill>
          <a:blip r:embed="rId3">
            <a:alphaModFix/>
          </a:blip>
          <a:stretch>
            <a:fillRect/>
          </a:stretch>
        </p:blipFill>
        <p:spPr>
          <a:xfrm>
            <a:off x="291728" y="1494243"/>
            <a:ext cx="1642675" cy="1669574"/>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sp>
        <p:nvSpPr>
          <p:cNvPr id="1724" name="Google Shape;1724;p212"/>
          <p:cNvSpPr txBox="1"/>
          <p:nvPr>
            <p:ph type="title"/>
          </p:nvPr>
        </p:nvSpPr>
        <p:spPr>
          <a:xfrm>
            <a:off x="1750275" y="1834050"/>
            <a:ext cx="6669900" cy="1475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Whip-around:</a:t>
            </a:r>
            <a:r>
              <a:rPr lang="en"/>
              <a:t>  </a:t>
            </a:r>
            <a:endParaRPr/>
          </a:p>
          <a:p>
            <a:pPr indent="0" lvl="0" marL="0" rtl="0" algn="l">
              <a:spcBef>
                <a:spcPts val="0"/>
              </a:spcBef>
              <a:spcAft>
                <a:spcPts val="0"/>
              </a:spcAft>
              <a:buNone/>
            </a:pPr>
            <a:r>
              <a:rPr lang="en"/>
              <a:t>Share one takeaway, insight or AHA-moment.</a:t>
            </a:r>
            <a:endParaRPr/>
          </a:p>
        </p:txBody>
      </p:sp>
      <p:pic>
        <p:nvPicPr>
          <p:cNvPr id="1725" name="Google Shape;1725;p212"/>
          <p:cNvPicPr preferRelativeResize="0"/>
          <p:nvPr/>
        </p:nvPicPr>
        <p:blipFill rotWithShape="1">
          <a:blip r:embed="rId3">
            <a:alphaModFix/>
          </a:blip>
          <a:srcRect b="38633" l="14862" r="61213" t="15836"/>
          <a:stretch/>
        </p:blipFill>
        <p:spPr>
          <a:xfrm>
            <a:off x="337526" y="1332375"/>
            <a:ext cx="1412750" cy="1680249"/>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9" name="Shape 1729"/>
        <p:cNvGrpSpPr/>
        <p:nvPr/>
      </p:nvGrpSpPr>
      <p:grpSpPr>
        <a:xfrm>
          <a:off x="0" y="0"/>
          <a:ext cx="0" cy="0"/>
          <a:chOff x="0" y="0"/>
          <a:chExt cx="0" cy="0"/>
        </a:xfrm>
      </p:grpSpPr>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3" name="Shape 1733"/>
        <p:cNvGrpSpPr/>
        <p:nvPr/>
      </p:nvGrpSpPr>
      <p:grpSpPr>
        <a:xfrm>
          <a:off x="0" y="0"/>
          <a:ext cx="0" cy="0"/>
          <a:chOff x="0" y="0"/>
          <a:chExt cx="0" cy="0"/>
        </a:xfrm>
      </p:grpSpPr>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215"/>
          <p:cNvSpPr txBox="1"/>
          <p:nvPr/>
        </p:nvSpPr>
        <p:spPr>
          <a:xfrm>
            <a:off x="3143250" y="1977566"/>
            <a:ext cx="5451600" cy="946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chemeClr val="dk1"/>
                </a:solidFill>
                <a:latin typeface="Arial"/>
                <a:ea typeface="Arial"/>
                <a:cs typeface="Arial"/>
                <a:sym typeface="Arial"/>
              </a:rPr>
              <a:t>Lariocidin – </a:t>
            </a:r>
            <a:br>
              <a:rPr b="1" lang="en" sz="3000">
                <a:solidFill>
                  <a:schemeClr val="dk1"/>
                </a:solidFill>
                <a:latin typeface="Arial"/>
                <a:ea typeface="Arial"/>
                <a:cs typeface="Arial"/>
                <a:sym typeface="Arial"/>
              </a:rPr>
            </a:br>
            <a:r>
              <a:rPr lang="en" sz="2400">
                <a:solidFill>
                  <a:schemeClr val="dk1"/>
                </a:solidFill>
                <a:latin typeface="Arial"/>
                <a:ea typeface="Arial"/>
                <a:cs typeface="Arial"/>
                <a:sym typeface="Arial"/>
              </a:rPr>
              <a:t>a new Lasso Peptide Antibiotic </a:t>
            </a:r>
            <a:endParaRPr sz="3000">
              <a:solidFill>
                <a:schemeClr val="dk1"/>
              </a:solidFill>
              <a:latin typeface="Arial"/>
              <a:ea typeface="Arial"/>
              <a:cs typeface="Arial"/>
              <a:sym typeface="Arial"/>
            </a:endParaRPr>
          </a:p>
        </p:txBody>
      </p:sp>
      <p:sp>
        <p:nvSpPr>
          <p:cNvPr id="1739" name="Google Shape;1739;p215"/>
          <p:cNvSpPr txBox="1"/>
          <p:nvPr/>
        </p:nvSpPr>
        <p:spPr>
          <a:xfrm>
            <a:off x="3390554" y="3130502"/>
            <a:ext cx="5382600" cy="1177500"/>
          </a:xfrm>
          <a:prstGeom prst="rect">
            <a:avLst/>
          </a:prstGeom>
          <a:noFill/>
          <a:ln>
            <a:noFill/>
          </a:ln>
        </p:spPr>
        <p:txBody>
          <a:bodyPr anchorCtr="0" anchor="t" bIns="34275" lIns="68575" spcFirstLastPara="1" rIns="68575" wrap="square" tIns="34275">
            <a:spAutoFit/>
          </a:bodyPr>
          <a:lstStyle/>
          <a:p>
            <a:pPr indent="-215900" lvl="0" marL="215900" marR="0" rtl="0" algn="l">
              <a:spcBef>
                <a:spcPts val="0"/>
              </a:spcBef>
              <a:spcAft>
                <a:spcPts val="0"/>
              </a:spcAft>
              <a:buClr>
                <a:schemeClr val="dk1"/>
              </a:buClr>
              <a:buSzPts val="1800"/>
              <a:buFont typeface="Arial"/>
              <a:buChar char="•"/>
            </a:pPr>
            <a:r>
              <a:rPr lang="en" sz="1800">
                <a:solidFill>
                  <a:schemeClr val="dk1"/>
                </a:solidFill>
                <a:latin typeface="Arial"/>
                <a:ea typeface="Arial"/>
                <a:cs typeface="Arial"/>
                <a:sym typeface="Arial"/>
              </a:rPr>
              <a:t>A ribosomally-produced 18 amino acid peptide</a:t>
            </a:r>
            <a:endParaRPr sz="1100"/>
          </a:p>
          <a:p>
            <a:pPr indent="-215900" lvl="0" marL="215900" marR="0" rtl="0" algn="l">
              <a:spcBef>
                <a:spcPts val="0"/>
              </a:spcBef>
              <a:spcAft>
                <a:spcPts val="0"/>
              </a:spcAft>
              <a:buClr>
                <a:schemeClr val="dk1"/>
              </a:buClr>
              <a:buSzPts val="1800"/>
              <a:buFont typeface="Arial"/>
              <a:buChar char="•"/>
            </a:pPr>
            <a:r>
              <a:rPr lang="en" sz="1800">
                <a:solidFill>
                  <a:schemeClr val="dk1"/>
                </a:solidFill>
                <a:latin typeface="Arial"/>
                <a:ea typeface="Arial"/>
                <a:cs typeface="Arial"/>
                <a:sym typeface="Arial"/>
              </a:rPr>
              <a:t>Structure is stabilized by a slip-knot design involving the N-terminal amino acid and Glu8</a:t>
            </a:r>
            <a:endParaRPr sz="1100"/>
          </a:p>
          <a:p>
            <a:pPr indent="-215900" lvl="0" marL="215900" marR="0" rtl="0" algn="l">
              <a:spcBef>
                <a:spcPts val="0"/>
              </a:spcBef>
              <a:spcAft>
                <a:spcPts val="0"/>
              </a:spcAft>
              <a:buClr>
                <a:schemeClr val="dk1"/>
              </a:buClr>
              <a:buSzPts val="1800"/>
              <a:buFont typeface="Arial"/>
              <a:buChar char="•"/>
            </a:pPr>
            <a:r>
              <a:rPr lang="en" sz="1800">
                <a:solidFill>
                  <a:schemeClr val="dk1"/>
                </a:solidFill>
                <a:latin typeface="Arial"/>
                <a:ea typeface="Arial"/>
                <a:cs typeface="Arial"/>
                <a:sym typeface="Arial"/>
              </a:rPr>
              <a:t>This new antibiotic targets bacterial ribosomes</a:t>
            </a:r>
            <a:endParaRPr sz="1100"/>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3" name="Shape 1743"/>
        <p:cNvGrpSpPr/>
        <p:nvPr/>
      </p:nvGrpSpPr>
      <p:grpSpPr>
        <a:xfrm>
          <a:off x="0" y="0"/>
          <a:ext cx="0" cy="0"/>
          <a:chOff x="0" y="0"/>
          <a:chExt cx="0" cy="0"/>
        </a:xfrm>
      </p:grpSpPr>
      <p:sp>
        <p:nvSpPr>
          <p:cNvPr id="1744" name="Google Shape;1744;p21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745" name="Google Shape;1745;p216"/>
          <p:cNvPicPr preferRelativeResize="0"/>
          <p:nvPr/>
        </p:nvPicPr>
        <p:blipFill rotWithShape="1">
          <a:blip r:embed="rId3">
            <a:alphaModFix/>
          </a:blip>
          <a:srcRect b="5862" l="39226" r="19022" t="27069"/>
          <a:stretch/>
        </p:blipFill>
        <p:spPr>
          <a:xfrm>
            <a:off x="2483427" y="298251"/>
            <a:ext cx="4333009" cy="4640517"/>
          </a:xfrm>
          <a:prstGeom prst="rect">
            <a:avLst/>
          </a:prstGeom>
          <a:noFill/>
          <a:ln>
            <a:noFill/>
          </a:ln>
        </p:spPr>
      </p:pic>
      <p:sp>
        <p:nvSpPr>
          <p:cNvPr id="1746" name="Google Shape;1746;p216"/>
          <p:cNvSpPr txBox="1"/>
          <p:nvPr/>
        </p:nvSpPr>
        <p:spPr>
          <a:xfrm>
            <a:off x="6333260" y="3782291"/>
            <a:ext cx="23688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Nature | Vol 640 | 3 April 2025 </a:t>
            </a:r>
            <a:endParaRPr sz="1100"/>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0" name="Shape 1750"/>
        <p:cNvGrpSpPr/>
        <p:nvPr/>
      </p:nvGrpSpPr>
      <p:grpSpPr>
        <a:xfrm>
          <a:off x="0" y="0"/>
          <a:ext cx="0" cy="0"/>
          <a:chOff x="0" y="0"/>
          <a:chExt cx="0" cy="0"/>
        </a:xfrm>
      </p:grpSpPr>
      <p:sp>
        <p:nvSpPr>
          <p:cNvPr id="1751" name="Google Shape;1751;p21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descr="Michael G. Rossmann (1930–2019): Leadership in structural biology for ..." id="1752" name="Google Shape;1752;p217"/>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descr="Michael G. Rossmann (1930–2019): Leadership in structural biology for ..." id="1753" name="Google Shape;1753;p217"/>
          <p:cNvSpPr/>
          <p:nvPr/>
        </p:nvSpPr>
        <p:spPr>
          <a:xfrm>
            <a:off x="4572000" y="25717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1754" name="Google Shape;1754;p217"/>
          <p:cNvPicPr preferRelativeResize="0"/>
          <p:nvPr/>
        </p:nvPicPr>
        <p:blipFill rotWithShape="1">
          <a:blip r:embed="rId3">
            <a:alphaModFix/>
          </a:blip>
          <a:srcRect b="28118" l="24942" r="26814" t="26375"/>
          <a:stretch/>
        </p:blipFill>
        <p:spPr>
          <a:xfrm>
            <a:off x="784515" y="552597"/>
            <a:ext cx="6785377" cy="4266904"/>
          </a:xfrm>
          <a:prstGeom prst="rect">
            <a:avLst/>
          </a:prstGeom>
          <a:noFill/>
          <a:ln>
            <a:noFill/>
          </a:ln>
        </p:spPr>
      </p:pic>
      <p:sp>
        <p:nvSpPr>
          <p:cNvPr id="1755" name="Google Shape;1755;p217"/>
          <p:cNvSpPr/>
          <p:nvPr/>
        </p:nvSpPr>
        <p:spPr>
          <a:xfrm>
            <a:off x="836468" y="4036868"/>
            <a:ext cx="836700" cy="420600"/>
          </a:xfrm>
          <a:prstGeom prst="ellipse">
            <a:avLst/>
          </a:prstGeom>
          <a:noFill/>
          <a:ln cap="flat" cmpd="sng" w="143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9" name="Shape 1759"/>
        <p:cNvGrpSpPr/>
        <p:nvPr/>
      </p:nvGrpSpPr>
      <p:grpSpPr>
        <a:xfrm>
          <a:off x="0" y="0"/>
          <a:ext cx="0" cy="0"/>
          <a:chOff x="0" y="0"/>
          <a:chExt cx="0" cy="0"/>
        </a:xfrm>
      </p:grpSpPr>
      <p:sp>
        <p:nvSpPr>
          <p:cNvPr id="1760" name="Google Shape;1760;p218"/>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descr="Michael G. Rossmann (1930–2019): Leadership in structural biology for ..." id="1761" name="Google Shape;1761;p218"/>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descr="Michael G. Rossmann (1930–2019): Leadership in structural biology for ..." id="1762" name="Google Shape;1762;p218"/>
          <p:cNvSpPr/>
          <p:nvPr/>
        </p:nvSpPr>
        <p:spPr>
          <a:xfrm>
            <a:off x="4572000" y="25717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763" name="Google Shape;1763;p218"/>
          <p:cNvSpPr txBox="1"/>
          <p:nvPr/>
        </p:nvSpPr>
        <p:spPr>
          <a:xfrm>
            <a:off x="1133296" y="4503573"/>
            <a:ext cx="4572000" cy="253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u="sng">
                <a:solidFill>
                  <a:schemeClr val="dk1"/>
                </a:solidFill>
                <a:latin typeface="Arial"/>
                <a:ea typeface="Arial"/>
                <a:cs typeface="Arial"/>
                <a:sym typeface="Arial"/>
                <a:hlinkClick r:id="rId3">
                  <a:extLst>
                    <a:ext uri="{A12FA001-AC4F-418D-AE19-62706E023703}">
                      <ahyp:hlinkClr val="tx"/>
                    </a:ext>
                  </a:extLst>
                </a:hlinkClick>
              </a:rPr>
              <a:t>Virtual Tour: The Wright Lab</a:t>
            </a:r>
            <a:endParaRPr sz="1200">
              <a:solidFill>
                <a:schemeClr val="dk1"/>
              </a:solidFill>
              <a:latin typeface="Arial"/>
              <a:ea typeface="Arial"/>
              <a:cs typeface="Arial"/>
              <a:sym typeface="Arial"/>
            </a:endParaRPr>
          </a:p>
        </p:txBody>
      </p:sp>
      <p:pic>
        <p:nvPicPr>
          <p:cNvPr id="1764" name="Google Shape;1764;p218"/>
          <p:cNvPicPr preferRelativeResize="0"/>
          <p:nvPr/>
        </p:nvPicPr>
        <p:blipFill rotWithShape="1">
          <a:blip r:embed="rId4">
            <a:alphaModFix/>
          </a:blip>
          <a:srcRect b="5964" l="12491" r="24680" t="33733"/>
          <a:stretch/>
        </p:blipFill>
        <p:spPr>
          <a:xfrm>
            <a:off x="1257299" y="484955"/>
            <a:ext cx="6165287" cy="3944988"/>
          </a:xfrm>
          <a:prstGeom prst="rect">
            <a:avLst/>
          </a:prstGeom>
          <a:noFill/>
          <a:ln>
            <a:noFill/>
          </a:ln>
        </p:spPr>
      </p:pic>
      <p:sp>
        <p:nvSpPr>
          <p:cNvPr id="1765" name="Google Shape;1765;p218"/>
          <p:cNvSpPr txBox="1"/>
          <p:nvPr/>
        </p:nvSpPr>
        <p:spPr>
          <a:xfrm>
            <a:off x="1133288" y="4831238"/>
            <a:ext cx="6225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100" u="sng">
                <a:solidFill>
                  <a:schemeClr val="dk1"/>
                </a:solidFill>
                <a:hlinkClick r:id="rId5">
                  <a:extLst>
                    <a:ext uri="{A12FA001-AC4F-418D-AE19-62706E023703}">
                      <ahyp:hlinkClr val="tx"/>
                    </a:ext>
                  </a:extLst>
                </a:hlinkClick>
              </a:rPr>
              <a:t>Drug discovery: McMaster researchers find new antibiotic</a:t>
            </a:r>
            <a:r>
              <a:rPr lang="en" sz="1100">
                <a:solidFill>
                  <a:schemeClr val="dk1"/>
                </a:solidFill>
              </a:rPr>
              <a:t> </a:t>
            </a:r>
            <a:endParaRPr sz="1400">
              <a:solidFill>
                <a:schemeClr val="dk1"/>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0" name="Shape 1770"/>
        <p:cNvGrpSpPr/>
        <p:nvPr/>
      </p:nvGrpSpPr>
      <p:grpSpPr>
        <a:xfrm>
          <a:off x="0" y="0"/>
          <a:ext cx="0" cy="0"/>
          <a:chOff x="0" y="0"/>
          <a:chExt cx="0" cy="0"/>
        </a:xfrm>
      </p:grpSpPr>
      <p:sp>
        <p:nvSpPr>
          <p:cNvPr id="1771" name="Google Shape;1771;p219"/>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772" name="Google Shape;1772;p219"/>
          <p:cNvPicPr preferRelativeResize="0"/>
          <p:nvPr/>
        </p:nvPicPr>
        <p:blipFill rotWithShape="1">
          <a:blip r:embed="rId3">
            <a:alphaModFix/>
          </a:blip>
          <a:srcRect b="53536" l="31077" r="31481" t="14141"/>
          <a:stretch/>
        </p:blipFill>
        <p:spPr>
          <a:xfrm>
            <a:off x="1183555" y="661853"/>
            <a:ext cx="6996166" cy="4026573"/>
          </a:xfrm>
          <a:prstGeom prst="rect">
            <a:avLst/>
          </a:prstGeom>
          <a:noFill/>
          <a:ln>
            <a:noFill/>
          </a:ln>
        </p:spPr>
      </p:pic>
      <p:sp>
        <p:nvSpPr>
          <p:cNvPr id="1773" name="Google Shape;1773;p219"/>
          <p:cNvSpPr/>
          <p:nvPr/>
        </p:nvSpPr>
        <p:spPr>
          <a:xfrm>
            <a:off x="1122218" y="2731250"/>
            <a:ext cx="1808100" cy="454500"/>
          </a:xfrm>
          <a:prstGeom prst="ellipse">
            <a:avLst/>
          </a:prstGeom>
          <a:noFill/>
          <a:ln cap="flat" cmpd="sng" w="3095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220"/>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780" name="Google Shape;1780;p220"/>
          <p:cNvSpPr txBox="1"/>
          <p:nvPr/>
        </p:nvSpPr>
        <p:spPr>
          <a:xfrm>
            <a:off x="695750" y="549925"/>
            <a:ext cx="8258100" cy="4394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2000" u="none" strike="noStrike">
                <a:solidFill>
                  <a:schemeClr val="dk1"/>
                </a:solidFill>
                <a:latin typeface="Arial"/>
                <a:ea typeface="Arial"/>
                <a:cs typeface="Arial"/>
                <a:sym typeface="Arial"/>
              </a:rPr>
              <a:t>Antibiotic resistance is a global crisis that was responsible for more than 4.5 million deaths in 2019 and threatens our ability to treat bacterial infections effectively</a:t>
            </a:r>
            <a:r>
              <a:rPr b="0" i="0" lang="en" sz="600" u="none" strike="noStrike">
                <a:solidFill>
                  <a:schemeClr val="dk1"/>
                </a:solidFill>
                <a:latin typeface="Arial"/>
                <a:ea typeface="Arial"/>
                <a:cs typeface="Arial"/>
                <a:sym typeface="Arial"/>
              </a:rPr>
              <a:t>8</a:t>
            </a:r>
            <a:r>
              <a:rPr b="0" i="0" lang="en" sz="2000" u="none" strike="noStrike">
                <a:solidFill>
                  <a:schemeClr val="dk1"/>
                </a:solidFill>
                <a:latin typeface="Arial"/>
                <a:ea typeface="Arial"/>
                <a:cs typeface="Arial"/>
                <a:sym typeface="Arial"/>
              </a:rPr>
              <a:t>. Consequently, identifying new antibacterial compounds is a top priority, especially those targeting Gram-negative bacteria that have been designated as critical threat by the World Health Organization</a:t>
            </a:r>
            <a:r>
              <a:rPr b="0" i="0" lang="en" sz="600" u="none" strike="noStrike">
                <a:solidFill>
                  <a:schemeClr val="dk1"/>
                </a:solidFill>
                <a:latin typeface="Arial"/>
                <a:ea typeface="Arial"/>
                <a:cs typeface="Arial"/>
                <a:sym typeface="Arial"/>
              </a:rPr>
              <a:t>9</a:t>
            </a:r>
            <a:r>
              <a:rPr b="0" i="0" lang="en" sz="2000" u="none" strike="noStrike">
                <a:solidFill>
                  <a:schemeClr val="dk1"/>
                </a:solidFill>
                <a:latin typeface="Arial"/>
                <a:ea typeface="Arial"/>
                <a:cs typeface="Arial"/>
                <a:sym typeface="Arial"/>
              </a:rPr>
              <a:t>. Various microbially produced peptide-based antibiotics, ranging from glycopeptides such as </a:t>
            </a:r>
            <a:r>
              <a:rPr b="0" i="0" lang="en" sz="2000" u="none" strike="noStrike">
                <a:solidFill>
                  <a:schemeClr val="dk1"/>
                </a:solidFill>
                <a:highlight>
                  <a:srgbClr val="C0C0C0"/>
                </a:highlight>
                <a:latin typeface="Arial"/>
                <a:ea typeface="Arial"/>
                <a:cs typeface="Arial"/>
                <a:sym typeface="Arial"/>
              </a:rPr>
              <a:t>vancomycin</a:t>
            </a:r>
            <a:r>
              <a:rPr b="0" i="0" lang="en" sz="2000" u="none" strike="noStrike">
                <a:solidFill>
                  <a:schemeClr val="dk1"/>
                </a:solidFill>
                <a:latin typeface="Arial"/>
                <a:ea typeface="Arial"/>
                <a:cs typeface="Arial"/>
                <a:sym typeface="Arial"/>
              </a:rPr>
              <a:t> to cationic peptides such as </a:t>
            </a:r>
            <a:r>
              <a:rPr b="0" i="0" lang="en" sz="2000" u="none" strike="noStrike">
                <a:solidFill>
                  <a:schemeClr val="dk1"/>
                </a:solidFill>
                <a:highlight>
                  <a:srgbClr val="C0C0C0"/>
                </a:highlight>
                <a:latin typeface="Arial"/>
                <a:ea typeface="Arial"/>
                <a:cs typeface="Arial"/>
                <a:sym typeface="Arial"/>
              </a:rPr>
              <a:t>colistin</a:t>
            </a:r>
            <a:r>
              <a:rPr b="0" i="0" lang="en" sz="2000" u="none" strike="noStrike">
                <a:solidFill>
                  <a:schemeClr val="dk1"/>
                </a:solidFill>
                <a:latin typeface="Arial"/>
                <a:ea typeface="Arial"/>
                <a:cs typeface="Arial"/>
                <a:sym typeface="Arial"/>
              </a:rPr>
              <a:t>, and beta-lactams such as </a:t>
            </a:r>
            <a:r>
              <a:rPr b="0" i="0" lang="en" sz="2000" u="none" strike="noStrike">
                <a:solidFill>
                  <a:schemeClr val="dk1"/>
                </a:solidFill>
                <a:highlight>
                  <a:srgbClr val="C0C0C0"/>
                </a:highlight>
                <a:latin typeface="Arial"/>
                <a:ea typeface="Arial"/>
                <a:cs typeface="Arial"/>
                <a:sym typeface="Arial"/>
              </a:rPr>
              <a:t>penicillins</a:t>
            </a:r>
            <a:r>
              <a:rPr b="0" i="0" lang="en" sz="2000" u="none" strike="noStrike">
                <a:solidFill>
                  <a:schemeClr val="dk1"/>
                </a:solidFill>
                <a:latin typeface="Arial"/>
                <a:ea typeface="Arial"/>
                <a:cs typeface="Arial"/>
                <a:sym typeface="Arial"/>
              </a:rPr>
              <a:t> and </a:t>
            </a:r>
            <a:r>
              <a:rPr b="0" i="0" lang="en" sz="2000" u="none" strike="noStrike">
                <a:solidFill>
                  <a:schemeClr val="dk1"/>
                </a:solidFill>
                <a:highlight>
                  <a:srgbClr val="C0C0C0"/>
                </a:highlight>
                <a:latin typeface="Arial"/>
                <a:ea typeface="Arial"/>
                <a:cs typeface="Arial"/>
                <a:sym typeface="Arial"/>
              </a:rPr>
              <a:t>cephalosporins</a:t>
            </a:r>
            <a:r>
              <a:rPr b="0" i="0" lang="en" sz="2000" u="none" strike="noStrike">
                <a:solidFill>
                  <a:schemeClr val="dk1"/>
                </a:solidFill>
                <a:latin typeface="Arial"/>
                <a:ea typeface="Arial"/>
                <a:cs typeface="Arial"/>
                <a:sym typeface="Arial"/>
              </a:rPr>
              <a:t>, have been successfully deployed as medicines for the treatment of diseases caused by bacterial pathogens. </a:t>
            </a:r>
            <a:r>
              <a:rPr b="0" i="0" lang="en" sz="2000" u="none" strike="noStrike">
                <a:solidFill>
                  <a:schemeClr val="dk1"/>
                </a:solidFill>
                <a:highlight>
                  <a:srgbClr val="FFFF00"/>
                </a:highlight>
                <a:latin typeface="Arial"/>
                <a:ea typeface="Arial"/>
                <a:cs typeface="Arial"/>
                <a:sym typeface="Arial"/>
              </a:rPr>
              <a:t>Most medically relevant peptide antibiotics are produced non-ribosomally </a:t>
            </a:r>
            <a:r>
              <a:rPr b="0" i="0" lang="en" sz="2000" u="none" strike="noStrike">
                <a:solidFill>
                  <a:schemeClr val="dk1"/>
                </a:solidFill>
                <a:latin typeface="Arial"/>
                <a:ea typeface="Arial"/>
                <a:cs typeface="Arial"/>
                <a:sym typeface="Arial"/>
              </a:rPr>
              <a:t>via condensation of proteinogenic and non-canonical amino acids by the specialized peptide synthetase assembly lines encoded in the genomes of antibiotic-producing bacteria and fungi</a:t>
            </a:r>
            <a:r>
              <a:rPr b="0" i="0" lang="en" sz="600" u="none" strike="noStrike">
                <a:solidFill>
                  <a:schemeClr val="dk1"/>
                </a:solidFill>
                <a:latin typeface="Arial"/>
                <a:ea typeface="Arial"/>
                <a:cs typeface="Arial"/>
                <a:sym typeface="Arial"/>
              </a:rPr>
              <a:t>10,11</a:t>
            </a:r>
            <a:r>
              <a:rPr b="0" i="0" lang="en" sz="2100" u="none" strike="noStrike">
                <a:solidFill>
                  <a:schemeClr val="dk1"/>
                </a:solidFill>
                <a:latin typeface="Arial"/>
                <a:ea typeface="Arial"/>
                <a:cs typeface="Arial"/>
                <a:sym typeface="Arial"/>
              </a:rPr>
              <a:t>.</a:t>
            </a:r>
            <a:endParaRPr sz="21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95"/>
          <p:cNvSpPr/>
          <p:nvPr/>
        </p:nvSpPr>
        <p:spPr>
          <a:xfrm>
            <a:off x="5630138" y="3252903"/>
            <a:ext cx="1760400" cy="1711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1" name="Google Shape;501;p95"/>
          <p:cNvSpPr/>
          <p:nvPr/>
        </p:nvSpPr>
        <p:spPr>
          <a:xfrm>
            <a:off x="5609475" y="779403"/>
            <a:ext cx="1760400" cy="1711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2" name="Google Shape;502;p95"/>
          <p:cNvSpPr txBox="1"/>
          <p:nvPr>
            <p:ph type="title"/>
          </p:nvPr>
        </p:nvSpPr>
        <p:spPr>
          <a:xfrm>
            <a:off x="478900" y="607300"/>
            <a:ext cx="39495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2 bilayers, 4 leaflets</a:t>
            </a:r>
            <a:endParaRPr/>
          </a:p>
        </p:txBody>
      </p:sp>
      <p:pic>
        <p:nvPicPr>
          <p:cNvPr id="503" name="Google Shape;503;p95"/>
          <p:cNvPicPr preferRelativeResize="0"/>
          <p:nvPr/>
        </p:nvPicPr>
        <p:blipFill rotWithShape="1">
          <a:blip r:embed="rId3">
            <a:alphaModFix/>
          </a:blip>
          <a:srcRect b="31099" l="77066" r="0" t="55060"/>
          <a:stretch/>
        </p:blipFill>
        <p:spPr>
          <a:xfrm rot="-5400000">
            <a:off x="518099" y="1065315"/>
            <a:ext cx="3340051" cy="3569400"/>
          </a:xfrm>
          <a:prstGeom prst="rect">
            <a:avLst/>
          </a:prstGeom>
          <a:noFill/>
          <a:ln>
            <a:noFill/>
          </a:ln>
        </p:spPr>
      </p:pic>
      <p:pic>
        <p:nvPicPr>
          <p:cNvPr id="504" name="Google Shape;504;p95"/>
          <p:cNvPicPr preferRelativeResize="0"/>
          <p:nvPr/>
        </p:nvPicPr>
        <p:blipFill>
          <a:blip r:embed="rId4">
            <a:alphaModFix/>
          </a:blip>
          <a:stretch>
            <a:fillRect/>
          </a:stretch>
        </p:blipFill>
        <p:spPr>
          <a:xfrm>
            <a:off x="3725800" y="3699090"/>
            <a:ext cx="247025" cy="380875"/>
          </a:xfrm>
          <a:prstGeom prst="rect">
            <a:avLst/>
          </a:prstGeom>
          <a:noFill/>
          <a:ln>
            <a:noFill/>
          </a:ln>
        </p:spPr>
      </p:pic>
      <p:pic>
        <p:nvPicPr>
          <p:cNvPr id="505" name="Google Shape;505;p95"/>
          <p:cNvPicPr preferRelativeResize="0"/>
          <p:nvPr/>
        </p:nvPicPr>
        <p:blipFill>
          <a:blip r:embed="rId4">
            <a:alphaModFix/>
          </a:blip>
          <a:stretch>
            <a:fillRect/>
          </a:stretch>
        </p:blipFill>
        <p:spPr>
          <a:xfrm>
            <a:off x="3548125" y="3699090"/>
            <a:ext cx="247025" cy="380875"/>
          </a:xfrm>
          <a:prstGeom prst="rect">
            <a:avLst/>
          </a:prstGeom>
          <a:noFill/>
          <a:ln>
            <a:noFill/>
          </a:ln>
        </p:spPr>
      </p:pic>
      <p:pic>
        <p:nvPicPr>
          <p:cNvPr id="506" name="Google Shape;506;p95"/>
          <p:cNvPicPr preferRelativeResize="0"/>
          <p:nvPr/>
        </p:nvPicPr>
        <p:blipFill>
          <a:blip r:embed="rId4">
            <a:alphaModFix/>
          </a:blip>
          <a:stretch>
            <a:fillRect/>
          </a:stretch>
        </p:blipFill>
        <p:spPr>
          <a:xfrm>
            <a:off x="3358388" y="3699090"/>
            <a:ext cx="247025" cy="380875"/>
          </a:xfrm>
          <a:prstGeom prst="rect">
            <a:avLst/>
          </a:prstGeom>
          <a:noFill/>
          <a:ln>
            <a:noFill/>
          </a:ln>
        </p:spPr>
      </p:pic>
      <p:pic>
        <p:nvPicPr>
          <p:cNvPr id="507" name="Google Shape;507;p95"/>
          <p:cNvPicPr preferRelativeResize="0"/>
          <p:nvPr/>
        </p:nvPicPr>
        <p:blipFill>
          <a:blip r:embed="rId4">
            <a:alphaModFix/>
          </a:blip>
          <a:stretch>
            <a:fillRect/>
          </a:stretch>
        </p:blipFill>
        <p:spPr>
          <a:xfrm flipH="1" rot="10800000">
            <a:off x="3726921" y="1953621"/>
            <a:ext cx="247025" cy="380875"/>
          </a:xfrm>
          <a:prstGeom prst="rect">
            <a:avLst/>
          </a:prstGeom>
          <a:noFill/>
          <a:ln>
            <a:noFill/>
          </a:ln>
        </p:spPr>
      </p:pic>
      <p:pic>
        <p:nvPicPr>
          <p:cNvPr id="508" name="Google Shape;508;p95"/>
          <p:cNvPicPr preferRelativeResize="0"/>
          <p:nvPr/>
        </p:nvPicPr>
        <p:blipFill>
          <a:blip r:embed="rId4">
            <a:alphaModFix/>
          </a:blip>
          <a:stretch>
            <a:fillRect/>
          </a:stretch>
        </p:blipFill>
        <p:spPr>
          <a:xfrm flipH="1" rot="10800000">
            <a:off x="3549246" y="1953621"/>
            <a:ext cx="247025" cy="380875"/>
          </a:xfrm>
          <a:prstGeom prst="rect">
            <a:avLst/>
          </a:prstGeom>
          <a:noFill/>
          <a:ln>
            <a:noFill/>
          </a:ln>
        </p:spPr>
      </p:pic>
      <p:pic>
        <p:nvPicPr>
          <p:cNvPr id="509" name="Google Shape;509;p95"/>
          <p:cNvPicPr preferRelativeResize="0"/>
          <p:nvPr/>
        </p:nvPicPr>
        <p:blipFill>
          <a:blip r:embed="rId4">
            <a:alphaModFix/>
          </a:blip>
          <a:stretch>
            <a:fillRect/>
          </a:stretch>
        </p:blipFill>
        <p:spPr>
          <a:xfrm flipH="1" rot="10800000">
            <a:off x="3349408" y="1953621"/>
            <a:ext cx="247025" cy="380875"/>
          </a:xfrm>
          <a:prstGeom prst="rect">
            <a:avLst/>
          </a:prstGeom>
          <a:noFill/>
          <a:ln>
            <a:noFill/>
          </a:ln>
        </p:spPr>
      </p:pic>
      <p:pic>
        <p:nvPicPr>
          <p:cNvPr id="510" name="Google Shape;510;p95"/>
          <p:cNvPicPr preferRelativeResize="0"/>
          <p:nvPr/>
        </p:nvPicPr>
        <p:blipFill>
          <a:blip r:embed="rId4">
            <a:alphaModFix/>
          </a:blip>
          <a:stretch>
            <a:fillRect/>
          </a:stretch>
        </p:blipFill>
        <p:spPr>
          <a:xfrm>
            <a:off x="3736875" y="2408565"/>
            <a:ext cx="247025" cy="380875"/>
          </a:xfrm>
          <a:prstGeom prst="rect">
            <a:avLst/>
          </a:prstGeom>
          <a:noFill/>
          <a:ln>
            <a:noFill/>
          </a:ln>
        </p:spPr>
      </p:pic>
      <p:pic>
        <p:nvPicPr>
          <p:cNvPr id="511" name="Google Shape;511;p95"/>
          <p:cNvPicPr preferRelativeResize="0"/>
          <p:nvPr/>
        </p:nvPicPr>
        <p:blipFill>
          <a:blip r:embed="rId4">
            <a:alphaModFix/>
          </a:blip>
          <a:stretch>
            <a:fillRect/>
          </a:stretch>
        </p:blipFill>
        <p:spPr>
          <a:xfrm>
            <a:off x="3559200" y="2408565"/>
            <a:ext cx="247025" cy="380875"/>
          </a:xfrm>
          <a:prstGeom prst="rect">
            <a:avLst/>
          </a:prstGeom>
          <a:noFill/>
          <a:ln>
            <a:noFill/>
          </a:ln>
        </p:spPr>
      </p:pic>
      <p:pic>
        <p:nvPicPr>
          <p:cNvPr id="512" name="Google Shape;512;p95"/>
          <p:cNvPicPr preferRelativeResize="0"/>
          <p:nvPr/>
        </p:nvPicPr>
        <p:blipFill>
          <a:blip r:embed="rId4">
            <a:alphaModFix/>
          </a:blip>
          <a:stretch>
            <a:fillRect/>
          </a:stretch>
        </p:blipFill>
        <p:spPr>
          <a:xfrm>
            <a:off x="3359363" y="2408565"/>
            <a:ext cx="247025" cy="380875"/>
          </a:xfrm>
          <a:prstGeom prst="rect">
            <a:avLst/>
          </a:prstGeom>
          <a:noFill/>
          <a:ln>
            <a:noFill/>
          </a:ln>
        </p:spPr>
      </p:pic>
      <p:pic>
        <p:nvPicPr>
          <p:cNvPr id="513" name="Google Shape;513;p95"/>
          <p:cNvPicPr preferRelativeResize="0"/>
          <p:nvPr/>
        </p:nvPicPr>
        <p:blipFill>
          <a:blip r:embed="rId4">
            <a:alphaModFix/>
          </a:blip>
          <a:stretch>
            <a:fillRect/>
          </a:stretch>
        </p:blipFill>
        <p:spPr>
          <a:xfrm flipH="1" rot="10800000">
            <a:off x="3715409" y="3372387"/>
            <a:ext cx="247025" cy="380875"/>
          </a:xfrm>
          <a:prstGeom prst="rect">
            <a:avLst/>
          </a:prstGeom>
          <a:noFill/>
          <a:ln>
            <a:noFill/>
          </a:ln>
        </p:spPr>
      </p:pic>
      <p:pic>
        <p:nvPicPr>
          <p:cNvPr id="514" name="Google Shape;514;p95"/>
          <p:cNvPicPr preferRelativeResize="0"/>
          <p:nvPr/>
        </p:nvPicPr>
        <p:blipFill>
          <a:blip r:embed="rId4">
            <a:alphaModFix/>
          </a:blip>
          <a:stretch>
            <a:fillRect/>
          </a:stretch>
        </p:blipFill>
        <p:spPr>
          <a:xfrm flipH="1" rot="10800000">
            <a:off x="3450672" y="3360862"/>
            <a:ext cx="247025" cy="380875"/>
          </a:xfrm>
          <a:prstGeom prst="rect">
            <a:avLst/>
          </a:prstGeom>
          <a:noFill/>
          <a:ln>
            <a:noFill/>
          </a:ln>
        </p:spPr>
      </p:pic>
      <p:pic>
        <p:nvPicPr>
          <p:cNvPr id="515" name="Google Shape;515;p95"/>
          <p:cNvPicPr preferRelativeResize="0"/>
          <p:nvPr/>
        </p:nvPicPr>
        <p:blipFill>
          <a:blip r:embed="rId4">
            <a:alphaModFix/>
          </a:blip>
          <a:stretch>
            <a:fillRect/>
          </a:stretch>
        </p:blipFill>
        <p:spPr>
          <a:xfrm flipH="1" rot="10800000">
            <a:off x="3185922" y="3360862"/>
            <a:ext cx="247025" cy="380875"/>
          </a:xfrm>
          <a:prstGeom prst="rect">
            <a:avLst/>
          </a:prstGeom>
          <a:noFill/>
          <a:ln>
            <a:noFill/>
          </a:ln>
        </p:spPr>
      </p:pic>
      <p:pic>
        <p:nvPicPr>
          <p:cNvPr id="516" name="Google Shape;516;p95"/>
          <p:cNvPicPr preferRelativeResize="0"/>
          <p:nvPr/>
        </p:nvPicPr>
        <p:blipFill>
          <a:blip r:embed="rId4">
            <a:alphaModFix/>
          </a:blip>
          <a:stretch>
            <a:fillRect/>
          </a:stretch>
        </p:blipFill>
        <p:spPr>
          <a:xfrm flipH="1" rot="10800000">
            <a:off x="3219192" y="1968494"/>
            <a:ext cx="247025" cy="380875"/>
          </a:xfrm>
          <a:prstGeom prst="rect">
            <a:avLst/>
          </a:prstGeom>
          <a:noFill/>
          <a:ln>
            <a:noFill/>
          </a:ln>
        </p:spPr>
      </p:pic>
      <p:pic>
        <p:nvPicPr>
          <p:cNvPr id="517" name="Google Shape;517;p95"/>
          <p:cNvPicPr preferRelativeResize="0"/>
          <p:nvPr/>
        </p:nvPicPr>
        <p:blipFill>
          <a:blip r:embed="rId4">
            <a:alphaModFix/>
          </a:blip>
          <a:stretch>
            <a:fillRect/>
          </a:stretch>
        </p:blipFill>
        <p:spPr>
          <a:xfrm flipH="1" rot="10800000">
            <a:off x="3041517" y="1968494"/>
            <a:ext cx="247025" cy="380875"/>
          </a:xfrm>
          <a:prstGeom prst="rect">
            <a:avLst/>
          </a:prstGeom>
          <a:noFill/>
          <a:ln>
            <a:noFill/>
          </a:ln>
        </p:spPr>
      </p:pic>
      <p:pic>
        <p:nvPicPr>
          <p:cNvPr id="518" name="Google Shape;518;p95"/>
          <p:cNvPicPr preferRelativeResize="0"/>
          <p:nvPr/>
        </p:nvPicPr>
        <p:blipFill>
          <a:blip r:embed="rId4">
            <a:alphaModFix/>
          </a:blip>
          <a:stretch>
            <a:fillRect/>
          </a:stretch>
        </p:blipFill>
        <p:spPr>
          <a:xfrm flipH="1" rot="10800000">
            <a:off x="2841680" y="1968494"/>
            <a:ext cx="247025" cy="380875"/>
          </a:xfrm>
          <a:prstGeom prst="rect">
            <a:avLst/>
          </a:prstGeom>
          <a:noFill/>
          <a:ln>
            <a:noFill/>
          </a:ln>
        </p:spPr>
      </p:pic>
      <p:pic>
        <p:nvPicPr>
          <p:cNvPr id="519" name="Google Shape;519;p95"/>
          <p:cNvPicPr preferRelativeResize="0"/>
          <p:nvPr/>
        </p:nvPicPr>
        <p:blipFill>
          <a:blip r:embed="rId4">
            <a:alphaModFix/>
          </a:blip>
          <a:stretch>
            <a:fillRect/>
          </a:stretch>
        </p:blipFill>
        <p:spPr>
          <a:xfrm>
            <a:off x="3229147" y="2423438"/>
            <a:ext cx="247025" cy="380875"/>
          </a:xfrm>
          <a:prstGeom prst="rect">
            <a:avLst/>
          </a:prstGeom>
          <a:noFill/>
          <a:ln>
            <a:noFill/>
          </a:ln>
        </p:spPr>
      </p:pic>
      <p:pic>
        <p:nvPicPr>
          <p:cNvPr id="520" name="Google Shape;520;p95"/>
          <p:cNvPicPr preferRelativeResize="0"/>
          <p:nvPr/>
        </p:nvPicPr>
        <p:blipFill>
          <a:blip r:embed="rId4">
            <a:alphaModFix/>
          </a:blip>
          <a:stretch>
            <a:fillRect/>
          </a:stretch>
        </p:blipFill>
        <p:spPr>
          <a:xfrm>
            <a:off x="3051472" y="2423438"/>
            <a:ext cx="247025" cy="380875"/>
          </a:xfrm>
          <a:prstGeom prst="rect">
            <a:avLst/>
          </a:prstGeom>
          <a:noFill/>
          <a:ln>
            <a:noFill/>
          </a:ln>
        </p:spPr>
      </p:pic>
      <p:pic>
        <p:nvPicPr>
          <p:cNvPr id="521" name="Google Shape;521;p95"/>
          <p:cNvPicPr preferRelativeResize="0"/>
          <p:nvPr/>
        </p:nvPicPr>
        <p:blipFill>
          <a:blip r:embed="rId4">
            <a:alphaModFix/>
          </a:blip>
          <a:stretch>
            <a:fillRect/>
          </a:stretch>
        </p:blipFill>
        <p:spPr>
          <a:xfrm>
            <a:off x="2851634" y="2423438"/>
            <a:ext cx="247025" cy="380875"/>
          </a:xfrm>
          <a:prstGeom prst="rect">
            <a:avLst/>
          </a:prstGeom>
          <a:noFill/>
          <a:ln>
            <a:noFill/>
          </a:ln>
        </p:spPr>
      </p:pic>
      <p:pic>
        <p:nvPicPr>
          <p:cNvPr id="522" name="Google Shape;522;p95"/>
          <p:cNvPicPr preferRelativeResize="0"/>
          <p:nvPr/>
        </p:nvPicPr>
        <p:blipFill>
          <a:blip r:embed="rId4">
            <a:alphaModFix/>
          </a:blip>
          <a:stretch>
            <a:fillRect/>
          </a:stretch>
        </p:blipFill>
        <p:spPr>
          <a:xfrm flipH="1" rot="10800000">
            <a:off x="2697711" y="1955862"/>
            <a:ext cx="247025" cy="380875"/>
          </a:xfrm>
          <a:prstGeom prst="rect">
            <a:avLst/>
          </a:prstGeom>
          <a:noFill/>
          <a:ln>
            <a:noFill/>
          </a:ln>
        </p:spPr>
      </p:pic>
      <p:pic>
        <p:nvPicPr>
          <p:cNvPr id="523" name="Google Shape;523;p95"/>
          <p:cNvPicPr preferRelativeResize="0"/>
          <p:nvPr/>
        </p:nvPicPr>
        <p:blipFill>
          <a:blip r:embed="rId4">
            <a:alphaModFix/>
          </a:blip>
          <a:stretch>
            <a:fillRect/>
          </a:stretch>
        </p:blipFill>
        <p:spPr>
          <a:xfrm flipH="1" rot="10800000">
            <a:off x="2520036" y="1955862"/>
            <a:ext cx="247025" cy="380875"/>
          </a:xfrm>
          <a:prstGeom prst="rect">
            <a:avLst/>
          </a:prstGeom>
          <a:noFill/>
          <a:ln>
            <a:noFill/>
          </a:ln>
        </p:spPr>
      </p:pic>
      <p:pic>
        <p:nvPicPr>
          <p:cNvPr id="524" name="Google Shape;524;p95"/>
          <p:cNvPicPr preferRelativeResize="0"/>
          <p:nvPr/>
        </p:nvPicPr>
        <p:blipFill>
          <a:blip r:embed="rId4">
            <a:alphaModFix/>
          </a:blip>
          <a:stretch>
            <a:fillRect/>
          </a:stretch>
        </p:blipFill>
        <p:spPr>
          <a:xfrm flipH="1" rot="10800000">
            <a:off x="2320199" y="1955862"/>
            <a:ext cx="247025" cy="380875"/>
          </a:xfrm>
          <a:prstGeom prst="rect">
            <a:avLst/>
          </a:prstGeom>
          <a:noFill/>
          <a:ln>
            <a:noFill/>
          </a:ln>
        </p:spPr>
      </p:pic>
      <p:pic>
        <p:nvPicPr>
          <p:cNvPr id="525" name="Google Shape;525;p95"/>
          <p:cNvPicPr preferRelativeResize="0"/>
          <p:nvPr/>
        </p:nvPicPr>
        <p:blipFill>
          <a:blip r:embed="rId4">
            <a:alphaModFix/>
          </a:blip>
          <a:stretch>
            <a:fillRect/>
          </a:stretch>
        </p:blipFill>
        <p:spPr>
          <a:xfrm>
            <a:off x="2707666" y="2410806"/>
            <a:ext cx="247025" cy="380875"/>
          </a:xfrm>
          <a:prstGeom prst="rect">
            <a:avLst/>
          </a:prstGeom>
          <a:noFill/>
          <a:ln>
            <a:noFill/>
          </a:ln>
        </p:spPr>
      </p:pic>
      <p:pic>
        <p:nvPicPr>
          <p:cNvPr id="526" name="Google Shape;526;p95"/>
          <p:cNvPicPr preferRelativeResize="0"/>
          <p:nvPr/>
        </p:nvPicPr>
        <p:blipFill>
          <a:blip r:embed="rId4">
            <a:alphaModFix/>
          </a:blip>
          <a:stretch>
            <a:fillRect/>
          </a:stretch>
        </p:blipFill>
        <p:spPr>
          <a:xfrm>
            <a:off x="2529991" y="2410806"/>
            <a:ext cx="247025" cy="380875"/>
          </a:xfrm>
          <a:prstGeom prst="rect">
            <a:avLst/>
          </a:prstGeom>
          <a:noFill/>
          <a:ln>
            <a:noFill/>
          </a:ln>
        </p:spPr>
      </p:pic>
      <p:pic>
        <p:nvPicPr>
          <p:cNvPr id="527" name="Google Shape;527;p95"/>
          <p:cNvPicPr preferRelativeResize="0"/>
          <p:nvPr/>
        </p:nvPicPr>
        <p:blipFill>
          <a:blip r:embed="rId4">
            <a:alphaModFix/>
          </a:blip>
          <a:stretch>
            <a:fillRect/>
          </a:stretch>
        </p:blipFill>
        <p:spPr>
          <a:xfrm>
            <a:off x="2330153" y="2410806"/>
            <a:ext cx="247025" cy="380875"/>
          </a:xfrm>
          <a:prstGeom prst="rect">
            <a:avLst/>
          </a:prstGeom>
          <a:noFill/>
          <a:ln>
            <a:noFill/>
          </a:ln>
        </p:spPr>
      </p:pic>
      <p:pic>
        <p:nvPicPr>
          <p:cNvPr id="528" name="Google Shape;528;p95"/>
          <p:cNvPicPr preferRelativeResize="0"/>
          <p:nvPr/>
        </p:nvPicPr>
        <p:blipFill>
          <a:blip r:embed="rId4">
            <a:alphaModFix/>
          </a:blip>
          <a:stretch>
            <a:fillRect/>
          </a:stretch>
        </p:blipFill>
        <p:spPr>
          <a:xfrm flipH="1" rot="10800000">
            <a:off x="3001391" y="3373508"/>
            <a:ext cx="247025" cy="380875"/>
          </a:xfrm>
          <a:prstGeom prst="rect">
            <a:avLst/>
          </a:prstGeom>
          <a:noFill/>
          <a:ln>
            <a:noFill/>
          </a:ln>
        </p:spPr>
      </p:pic>
      <p:pic>
        <p:nvPicPr>
          <p:cNvPr id="529" name="Google Shape;529;p95"/>
          <p:cNvPicPr preferRelativeResize="0"/>
          <p:nvPr/>
        </p:nvPicPr>
        <p:blipFill>
          <a:blip r:embed="rId4">
            <a:alphaModFix/>
          </a:blip>
          <a:stretch>
            <a:fillRect/>
          </a:stretch>
        </p:blipFill>
        <p:spPr>
          <a:xfrm flipH="1" rot="10800000">
            <a:off x="2823716" y="3373508"/>
            <a:ext cx="247025" cy="380875"/>
          </a:xfrm>
          <a:prstGeom prst="rect">
            <a:avLst/>
          </a:prstGeom>
          <a:noFill/>
          <a:ln>
            <a:noFill/>
          </a:ln>
        </p:spPr>
      </p:pic>
      <p:pic>
        <p:nvPicPr>
          <p:cNvPr id="530" name="Google Shape;530;p95"/>
          <p:cNvPicPr preferRelativeResize="0"/>
          <p:nvPr/>
        </p:nvPicPr>
        <p:blipFill>
          <a:blip r:embed="rId4">
            <a:alphaModFix/>
          </a:blip>
          <a:stretch>
            <a:fillRect/>
          </a:stretch>
        </p:blipFill>
        <p:spPr>
          <a:xfrm flipH="1" rot="10800000">
            <a:off x="2623878" y="3373508"/>
            <a:ext cx="247025" cy="380875"/>
          </a:xfrm>
          <a:prstGeom prst="rect">
            <a:avLst/>
          </a:prstGeom>
          <a:noFill/>
          <a:ln>
            <a:noFill/>
          </a:ln>
        </p:spPr>
      </p:pic>
      <p:pic>
        <p:nvPicPr>
          <p:cNvPr id="531" name="Google Shape;531;p95"/>
          <p:cNvPicPr preferRelativeResize="0"/>
          <p:nvPr/>
        </p:nvPicPr>
        <p:blipFill>
          <a:blip r:embed="rId4">
            <a:alphaModFix/>
          </a:blip>
          <a:stretch>
            <a:fillRect/>
          </a:stretch>
        </p:blipFill>
        <p:spPr>
          <a:xfrm>
            <a:off x="3011345" y="3732183"/>
            <a:ext cx="247025" cy="380875"/>
          </a:xfrm>
          <a:prstGeom prst="rect">
            <a:avLst/>
          </a:prstGeom>
          <a:noFill/>
          <a:ln>
            <a:noFill/>
          </a:ln>
        </p:spPr>
      </p:pic>
      <p:pic>
        <p:nvPicPr>
          <p:cNvPr id="532" name="Google Shape;532;p95"/>
          <p:cNvPicPr preferRelativeResize="0"/>
          <p:nvPr/>
        </p:nvPicPr>
        <p:blipFill>
          <a:blip r:embed="rId4">
            <a:alphaModFix/>
          </a:blip>
          <a:stretch>
            <a:fillRect/>
          </a:stretch>
        </p:blipFill>
        <p:spPr>
          <a:xfrm>
            <a:off x="2833670" y="3732183"/>
            <a:ext cx="247025" cy="380875"/>
          </a:xfrm>
          <a:prstGeom prst="rect">
            <a:avLst/>
          </a:prstGeom>
          <a:noFill/>
          <a:ln>
            <a:noFill/>
          </a:ln>
        </p:spPr>
      </p:pic>
      <p:pic>
        <p:nvPicPr>
          <p:cNvPr id="533" name="Google Shape;533;p95"/>
          <p:cNvPicPr preferRelativeResize="0"/>
          <p:nvPr/>
        </p:nvPicPr>
        <p:blipFill>
          <a:blip r:embed="rId4">
            <a:alphaModFix/>
          </a:blip>
          <a:stretch>
            <a:fillRect/>
          </a:stretch>
        </p:blipFill>
        <p:spPr>
          <a:xfrm>
            <a:off x="2633833" y="3732183"/>
            <a:ext cx="247025" cy="380875"/>
          </a:xfrm>
          <a:prstGeom prst="rect">
            <a:avLst/>
          </a:prstGeom>
          <a:noFill/>
          <a:ln>
            <a:noFill/>
          </a:ln>
        </p:spPr>
      </p:pic>
      <p:pic>
        <p:nvPicPr>
          <p:cNvPr id="534" name="Google Shape;534;p95"/>
          <p:cNvPicPr preferRelativeResize="0"/>
          <p:nvPr/>
        </p:nvPicPr>
        <p:blipFill>
          <a:blip r:embed="rId4">
            <a:alphaModFix/>
          </a:blip>
          <a:stretch>
            <a:fillRect/>
          </a:stretch>
        </p:blipFill>
        <p:spPr>
          <a:xfrm flipH="1" rot="10800000">
            <a:off x="2438651" y="3360876"/>
            <a:ext cx="247025" cy="380875"/>
          </a:xfrm>
          <a:prstGeom prst="rect">
            <a:avLst/>
          </a:prstGeom>
          <a:noFill/>
          <a:ln>
            <a:noFill/>
          </a:ln>
        </p:spPr>
      </p:pic>
      <p:pic>
        <p:nvPicPr>
          <p:cNvPr id="535" name="Google Shape;535;p95"/>
          <p:cNvPicPr preferRelativeResize="0"/>
          <p:nvPr/>
        </p:nvPicPr>
        <p:blipFill>
          <a:blip r:embed="rId4">
            <a:alphaModFix/>
          </a:blip>
          <a:stretch>
            <a:fillRect/>
          </a:stretch>
        </p:blipFill>
        <p:spPr>
          <a:xfrm flipH="1" rot="10800000">
            <a:off x="2260976" y="3360876"/>
            <a:ext cx="247025" cy="380875"/>
          </a:xfrm>
          <a:prstGeom prst="rect">
            <a:avLst/>
          </a:prstGeom>
          <a:noFill/>
          <a:ln>
            <a:noFill/>
          </a:ln>
        </p:spPr>
      </p:pic>
      <p:pic>
        <p:nvPicPr>
          <p:cNvPr id="536" name="Google Shape;536;p95"/>
          <p:cNvPicPr preferRelativeResize="0"/>
          <p:nvPr/>
        </p:nvPicPr>
        <p:blipFill>
          <a:blip r:embed="rId4">
            <a:alphaModFix/>
          </a:blip>
          <a:stretch>
            <a:fillRect/>
          </a:stretch>
        </p:blipFill>
        <p:spPr>
          <a:xfrm flipH="1" rot="10800000">
            <a:off x="2061139" y="3360876"/>
            <a:ext cx="247025" cy="380875"/>
          </a:xfrm>
          <a:prstGeom prst="rect">
            <a:avLst/>
          </a:prstGeom>
          <a:noFill/>
          <a:ln>
            <a:noFill/>
          </a:ln>
        </p:spPr>
      </p:pic>
      <p:pic>
        <p:nvPicPr>
          <p:cNvPr id="537" name="Google Shape;537;p95"/>
          <p:cNvPicPr preferRelativeResize="0"/>
          <p:nvPr/>
        </p:nvPicPr>
        <p:blipFill>
          <a:blip r:embed="rId4">
            <a:alphaModFix/>
          </a:blip>
          <a:stretch>
            <a:fillRect/>
          </a:stretch>
        </p:blipFill>
        <p:spPr>
          <a:xfrm>
            <a:off x="2448606" y="3705799"/>
            <a:ext cx="247025" cy="380875"/>
          </a:xfrm>
          <a:prstGeom prst="rect">
            <a:avLst/>
          </a:prstGeom>
          <a:noFill/>
          <a:ln>
            <a:noFill/>
          </a:ln>
        </p:spPr>
      </p:pic>
      <p:pic>
        <p:nvPicPr>
          <p:cNvPr id="538" name="Google Shape;538;p95"/>
          <p:cNvPicPr preferRelativeResize="0"/>
          <p:nvPr/>
        </p:nvPicPr>
        <p:blipFill>
          <a:blip r:embed="rId4">
            <a:alphaModFix/>
          </a:blip>
          <a:stretch>
            <a:fillRect/>
          </a:stretch>
        </p:blipFill>
        <p:spPr>
          <a:xfrm>
            <a:off x="2270931" y="3705799"/>
            <a:ext cx="247025" cy="380875"/>
          </a:xfrm>
          <a:prstGeom prst="rect">
            <a:avLst/>
          </a:prstGeom>
          <a:noFill/>
          <a:ln>
            <a:noFill/>
          </a:ln>
        </p:spPr>
      </p:pic>
      <p:pic>
        <p:nvPicPr>
          <p:cNvPr id="539" name="Google Shape;539;p95"/>
          <p:cNvPicPr preferRelativeResize="0"/>
          <p:nvPr/>
        </p:nvPicPr>
        <p:blipFill>
          <a:blip r:embed="rId4">
            <a:alphaModFix/>
          </a:blip>
          <a:stretch>
            <a:fillRect/>
          </a:stretch>
        </p:blipFill>
        <p:spPr>
          <a:xfrm>
            <a:off x="2071093" y="3719551"/>
            <a:ext cx="247025" cy="380875"/>
          </a:xfrm>
          <a:prstGeom prst="rect">
            <a:avLst/>
          </a:prstGeom>
          <a:noFill/>
          <a:ln>
            <a:noFill/>
          </a:ln>
        </p:spPr>
      </p:pic>
      <p:grpSp>
        <p:nvGrpSpPr>
          <p:cNvPr id="540" name="Google Shape;540;p95"/>
          <p:cNvGrpSpPr/>
          <p:nvPr/>
        </p:nvGrpSpPr>
        <p:grpSpPr>
          <a:xfrm>
            <a:off x="5789215" y="838941"/>
            <a:ext cx="1442243" cy="1592725"/>
            <a:chOff x="5789215" y="1017726"/>
            <a:chExt cx="1442243" cy="1592725"/>
          </a:xfrm>
        </p:grpSpPr>
        <p:pic>
          <p:nvPicPr>
            <p:cNvPr id="541" name="Google Shape;541;p95"/>
            <p:cNvPicPr preferRelativeResize="0"/>
            <p:nvPr/>
          </p:nvPicPr>
          <p:blipFill>
            <a:blip r:embed="rId4">
              <a:alphaModFix/>
            </a:blip>
            <a:stretch>
              <a:fillRect/>
            </a:stretch>
          </p:blipFill>
          <p:spPr>
            <a:xfrm flipH="1" rot="10800000">
              <a:off x="6626967" y="1017726"/>
              <a:ext cx="548176" cy="845203"/>
            </a:xfrm>
            <a:prstGeom prst="rect">
              <a:avLst/>
            </a:prstGeom>
            <a:noFill/>
            <a:ln>
              <a:noFill/>
            </a:ln>
          </p:spPr>
        </p:pic>
        <p:pic>
          <p:nvPicPr>
            <p:cNvPr id="542" name="Google Shape;542;p95"/>
            <p:cNvPicPr preferRelativeResize="0"/>
            <p:nvPr/>
          </p:nvPicPr>
          <p:blipFill>
            <a:blip r:embed="rId4">
              <a:alphaModFix/>
            </a:blip>
            <a:stretch>
              <a:fillRect/>
            </a:stretch>
          </p:blipFill>
          <p:spPr>
            <a:xfrm flipH="1" rot="10800000">
              <a:off x="6232682" y="1017726"/>
              <a:ext cx="548176" cy="845203"/>
            </a:xfrm>
            <a:prstGeom prst="rect">
              <a:avLst/>
            </a:prstGeom>
            <a:noFill/>
            <a:ln>
              <a:noFill/>
            </a:ln>
          </p:spPr>
        </p:pic>
        <p:pic>
          <p:nvPicPr>
            <p:cNvPr id="543" name="Google Shape;543;p95"/>
            <p:cNvPicPr preferRelativeResize="0"/>
            <p:nvPr/>
          </p:nvPicPr>
          <p:blipFill>
            <a:blip r:embed="rId4">
              <a:alphaModFix/>
            </a:blip>
            <a:stretch>
              <a:fillRect/>
            </a:stretch>
          </p:blipFill>
          <p:spPr>
            <a:xfrm flipH="1" rot="10800000">
              <a:off x="5789215" y="1017726"/>
              <a:ext cx="548176" cy="845203"/>
            </a:xfrm>
            <a:prstGeom prst="rect">
              <a:avLst/>
            </a:prstGeom>
            <a:noFill/>
            <a:ln>
              <a:noFill/>
            </a:ln>
          </p:spPr>
        </p:pic>
        <p:pic>
          <p:nvPicPr>
            <p:cNvPr id="544" name="Google Shape;544;p95"/>
            <p:cNvPicPr preferRelativeResize="0"/>
            <p:nvPr/>
          </p:nvPicPr>
          <p:blipFill>
            <a:blip r:embed="rId4">
              <a:alphaModFix/>
            </a:blip>
            <a:stretch>
              <a:fillRect/>
            </a:stretch>
          </p:blipFill>
          <p:spPr>
            <a:xfrm>
              <a:off x="6683282" y="1765247"/>
              <a:ext cx="548176" cy="845203"/>
            </a:xfrm>
            <a:prstGeom prst="rect">
              <a:avLst/>
            </a:prstGeom>
            <a:noFill/>
            <a:ln>
              <a:noFill/>
            </a:ln>
          </p:spPr>
        </p:pic>
        <p:pic>
          <p:nvPicPr>
            <p:cNvPr id="545" name="Google Shape;545;p95"/>
            <p:cNvPicPr preferRelativeResize="0"/>
            <p:nvPr/>
          </p:nvPicPr>
          <p:blipFill>
            <a:blip r:embed="rId4">
              <a:alphaModFix/>
            </a:blip>
            <a:stretch>
              <a:fillRect/>
            </a:stretch>
          </p:blipFill>
          <p:spPr>
            <a:xfrm>
              <a:off x="6299297" y="1765247"/>
              <a:ext cx="548176" cy="845203"/>
            </a:xfrm>
            <a:prstGeom prst="rect">
              <a:avLst/>
            </a:prstGeom>
            <a:noFill/>
            <a:ln>
              <a:noFill/>
            </a:ln>
          </p:spPr>
        </p:pic>
        <p:pic>
          <p:nvPicPr>
            <p:cNvPr id="546" name="Google Shape;546;p95"/>
            <p:cNvPicPr preferRelativeResize="0"/>
            <p:nvPr/>
          </p:nvPicPr>
          <p:blipFill>
            <a:blip r:embed="rId4">
              <a:alphaModFix/>
            </a:blip>
            <a:stretch>
              <a:fillRect/>
            </a:stretch>
          </p:blipFill>
          <p:spPr>
            <a:xfrm>
              <a:off x="5856355" y="1765247"/>
              <a:ext cx="548176" cy="845203"/>
            </a:xfrm>
            <a:prstGeom prst="rect">
              <a:avLst/>
            </a:prstGeom>
            <a:noFill/>
            <a:ln>
              <a:noFill/>
            </a:ln>
          </p:spPr>
        </p:pic>
      </p:grpSp>
      <p:grpSp>
        <p:nvGrpSpPr>
          <p:cNvPr id="547" name="Google Shape;547;p95"/>
          <p:cNvGrpSpPr/>
          <p:nvPr/>
        </p:nvGrpSpPr>
        <p:grpSpPr>
          <a:xfrm>
            <a:off x="5897167" y="3444760"/>
            <a:ext cx="1384852" cy="1430150"/>
            <a:chOff x="5897167" y="3623545"/>
            <a:chExt cx="1384852" cy="1430150"/>
          </a:xfrm>
        </p:grpSpPr>
        <p:pic>
          <p:nvPicPr>
            <p:cNvPr id="548" name="Google Shape;548;p95"/>
            <p:cNvPicPr preferRelativeResize="0"/>
            <p:nvPr/>
          </p:nvPicPr>
          <p:blipFill>
            <a:blip r:embed="rId4">
              <a:alphaModFix/>
            </a:blip>
            <a:stretch>
              <a:fillRect/>
            </a:stretch>
          </p:blipFill>
          <p:spPr>
            <a:xfrm flipH="1" rot="10800000">
              <a:off x="6780849" y="3623545"/>
              <a:ext cx="501169" cy="772726"/>
            </a:xfrm>
            <a:prstGeom prst="rect">
              <a:avLst/>
            </a:prstGeom>
            <a:noFill/>
            <a:ln>
              <a:noFill/>
            </a:ln>
          </p:spPr>
        </p:pic>
        <p:pic>
          <p:nvPicPr>
            <p:cNvPr id="549" name="Google Shape;549;p95"/>
            <p:cNvPicPr preferRelativeResize="0"/>
            <p:nvPr/>
          </p:nvPicPr>
          <p:blipFill>
            <a:blip r:embed="rId4">
              <a:alphaModFix/>
            </a:blip>
            <a:stretch>
              <a:fillRect/>
            </a:stretch>
          </p:blipFill>
          <p:spPr>
            <a:xfrm flipH="1" rot="10800000">
              <a:off x="6260077" y="3623545"/>
              <a:ext cx="501169" cy="772726"/>
            </a:xfrm>
            <a:prstGeom prst="rect">
              <a:avLst/>
            </a:prstGeom>
            <a:noFill/>
            <a:ln>
              <a:noFill/>
            </a:ln>
          </p:spPr>
        </p:pic>
        <p:pic>
          <p:nvPicPr>
            <p:cNvPr id="550" name="Google Shape;550;p95"/>
            <p:cNvPicPr preferRelativeResize="0"/>
            <p:nvPr/>
          </p:nvPicPr>
          <p:blipFill>
            <a:blip r:embed="rId4">
              <a:alphaModFix/>
            </a:blip>
            <a:stretch>
              <a:fillRect/>
            </a:stretch>
          </p:blipFill>
          <p:spPr>
            <a:xfrm flipH="1" rot="10800000">
              <a:off x="5897167" y="3623545"/>
              <a:ext cx="501169" cy="772726"/>
            </a:xfrm>
            <a:prstGeom prst="rect">
              <a:avLst/>
            </a:prstGeom>
            <a:noFill/>
            <a:ln>
              <a:noFill/>
            </a:ln>
          </p:spPr>
        </p:pic>
        <p:pic>
          <p:nvPicPr>
            <p:cNvPr id="551" name="Google Shape;551;p95"/>
            <p:cNvPicPr preferRelativeResize="0"/>
            <p:nvPr/>
          </p:nvPicPr>
          <p:blipFill>
            <a:blip r:embed="rId4">
              <a:alphaModFix/>
            </a:blip>
            <a:stretch>
              <a:fillRect/>
            </a:stretch>
          </p:blipFill>
          <p:spPr>
            <a:xfrm>
              <a:off x="6683270" y="4280969"/>
              <a:ext cx="501169" cy="772726"/>
            </a:xfrm>
            <a:prstGeom prst="rect">
              <a:avLst/>
            </a:prstGeom>
            <a:noFill/>
            <a:ln>
              <a:noFill/>
            </a:ln>
          </p:spPr>
        </p:pic>
        <p:pic>
          <p:nvPicPr>
            <p:cNvPr id="552" name="Google Shape;552;p95"/>
            <p:cNvPicPr preferRelativeResize="0"/>
            <p:nvPr/>
          </p:nvPicPr>
          <p:blipFill>
            <a:blip r:embed="rId4">
              <a:alphaModFix/>
            </a:blip>
            <a:stretch>
              <a:fillRect/>
            </a:stretch>
          </p:blipFill>
          <p:spPr>
            <a:xfrm>
              <a:off x="6322798" y="4280969"/>
              <a:ext cx="501169" cy="772726"/>
            </a:xfrm>
            <a:prstGeom prst="rect">
              <a:avLst/>
            </a:prstGeom>
            <a:noFill/>
            <a:ln>
              <a:noFill/>
            </a:ln>
          </p:spPr>
        </p:pic>
        <p:pic>
          <p:nvPicPr>
            <p:cNvPr id="553" name="Google Shape;553;p95"/>
            <p:cNvPicPr preferRelativeResize="0"/>
            <p:nvPr/>
          </p:nvPicPr>
          <p:blipFill>
            <a:blip r:embed="rId4">
              <a:alphaModFix/>
            </a:blip>
            <a:stretch>
              <a:fillRect/>
            </a:stretch>
          </p:blipFill>
          <p:spPr>
            <a:xfrm>
              <a:off x="5917362" y="4280969"/>
              <a:ext cx="501169" cy="772726"/>
            </a:xfrm>
            <a:prstGeom prst="rect">
              <a:avLst/>
            </a:prstGeom>
            <a:noFill/>
            <a:ln>
              <a:noFill/>
            </a:ln>
          </p:spPr>
        </p:pic>
      </p:grpSp>
      <p:sp>
        <p:nvSpPr>
          <p:cNvPr id="554" name="Google Shape;554;p95"/>
          <p:cNvSpPr/>
          <p:nvPr/>
        </p:nvSpPr>
        <p:spPr>
          <a:xfrm>
            <a:off x="4006625" y="2044565"/>
            <a:ext cx="173400" cy="772800"/>
          </a:xfrm>
          <a:prstGeom prst="rightBrace">
            <a:avLst>
              <a:gd fmla="val 50000" name="adj1"/>
              <a:gd fmla="val 5000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5" name="Google Shape;555;p95"/>
          <p:cNvSpPr/>
          <p:nvPr/>
        </p:nvSpPr>
        <p:spPr>
          <a:xfrm>
            <a:off x="4028263" y="3373515"/>
            <a:ext cx="173400" cy="772800"/>
          </a:xfrm>
          <a:prstGeom prst="rightBrace">
            <a:avLst>
              <a:gd fmla="val 50000" name="adj1"/>
              <a:gd fmla="val 5000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56" name="Google Shape;556;p95"/>
          <p:cNvCxnSpPr>
            <a:endCxn id="501" idx="1"/>
          </p:cNvCxnSpPr>
          <p:nvPr/>
        </p:nvCxnSpPr>
        <p:spPr>
          <a:xfrm flipH="1" rot="10800000">
            <a:off x="4179975" y="1635303"/>
            <a:ext cx="1429500" cy="795600"/>
          </a:xfrm>
          <a:prstGeom prst="straightConnector1">
            <a:avLst/>
          </a:prstGeom>
          <a:noFill/>
          <a:ln cap="flat" cmpd="sng" w="9525">
            <a:solidFill>
              <a:schemeClr val="dk2"/>
            </a:solidFill>
            <a:prstDash val="solid"/>
            <a:round/>
            <a:headEnd len="med" w="med" type="none"/>
            <a:tailEnd len="med" w="med" type="none"/>
          </a:ln>
        </p:spPr>
      </p:cxnSp>
      <p:cxnSp>
        <p:nvCxnSpPr>
          <p:cNvPr id="557" name="Google Shape;557;p95"/>
          <p:cNvCxnSpPr>
            <a:endCxn id="500" idx="1"/>
          </p:cNvCxnSpPr>
          <p:nvPr/>
        </p:nvCxnSpPr>
        <p:spPr>
          <a:xfrm>
            <a:off x="4220138" y="3754503"/>
            <a:ext cx="1410000" cy="3543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5" name="Shape 1785"/>
        <p:cNvGrpSpPr/>
        <p:nvPr/>
      </p:nvGrpSpPr>
      <p:grpSpPr>
        <a:xfrm>
          <a:off x="0" y="0"/>
          <a:ext cx="0" cy="0"/>
          <a:chOff x="0" y="0"/>
          <a:chExt cx="0" cy="0"/>
        </a:xfrm>
      </p:grpSpPr>
      <p:sp>
        <p:nvSpPr>
          <p:cNvPr id="1786" name="Google Shape;1786;p221"/>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787" name="Google Shape;1787;p221"/>
          <p:cNvSpPr txBox="1"/>
          <p:nvPr/>
        </p:nvSpPr>
        <p:spPr>
          <a:xfrm>
            <a:off x="338120" y="704299"/>
            <a:ext cx="8686800" cy="4271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2100" u="none" strike="noStrike">
                <a:solidFill>
                  <a:srgbClr val="FF0000"/>
                </a:solidFill>
                <a:latin typeface="Arial"/>
                <a:ea typeface="Arial"/>
                <a:cs typeface="Arial"/>
                <a:sym typeface="Arial"/>
              </a:rPr>
              <a:t>Ri</a:t>
            </a:r>
            <a:r>
              <a:rPr b="0" i="0" lang="en" sz="2100" u="none" strike="noStrike">
                <a:solidFill>
                  <a:schemeClr val="dk1"/>
                </a:solidFill>
                <a:latin typeface="Arial"/>
                <a:ea typeface="Arial"/>
                <a:cs typeface="Arial"/>
                <a:sym typeface="Arial"/>
              </a:rPr>
              <a:t>bosomally synthesized and </a:t>
            </a:r>
            <a:r>
              <a:rPr b="1" i="0" lang="en" sz="2100" u="none" strike="noStrike">
                <a:solidFill>
                  <a:srgbClr val="FF0000"/>
                </a:solidFill>
                <a:latin typeface="Arial"/>
                <a:ea typeface="Arial"/>
                <a:cs typeface="Arial"/>
                <a:sym typeface="Arial"/>
              </a:rPr>
              <a:t>p</a:t>
            </a:r>
            <a:r>
              <a:rPr b="0" i="0" lang="en" sz="2100" u="none" strike="noStrike">
                <a:solidFill>
                  <a:schemeClr val="dk1"/>
                </a:solidFill>
                <a:latin typeface="Arial"/>
                <a:ea typeface="Arial"/>
                <a:cs typeface="Arial"/>
                <a:sym typeface="Arial"/>
              </a:rPr>
              <a:t>ost-translationally modified </a:t>
            </a:r>
            <a:r>
              <a:rPr b="1" i="0" lang="en" sz="2100" u="none" strike="noStrike">
                <a:solidFill>
                  <a:srgbClr val="FF0000"/>
                </a:solidFill>
                <a:latin typeface="Arial"/>
                <a:ea typeface="Arial"/>
                <a:cs typeface="Arial"/>
                <a:sym typeface="Arial"/>
              </a:rPr>
              <a:t>p</a:t>
            </a:r>
            <a:r>
              <a:rPr b="0" i="0" lang="en" sz="2100" u="none" strike="noStrike">
                <a:solidFill>
                  <a:schemeClr val="dk1"/>
                </a:solidFill>
                <a:latin typeface="Arial"/>
                <a:ea typeface="Arial"/>
                <a:cs typeface="Arial"/>
                <a:sym typeface="Arial"/>
              </a:rPr>
              <a:t>eptides</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a:t>
            </a:r>
            <a:r>
              <a:rPr b="1" i="0" lang="en" sz="2100" u="none" strike="noStrike">
                <a:solidFill>
                  <a:srgbClr val="FF0000"/>
                </a:solidFill>
                <a:latin typeface="Arial"/>
                <a:ea typeface="Arial"/>
                <a:cs typeface="Arial"/>
                <a:sym typeface="Arial"/>
              </a:rPr>
              <a:t>RiPPs</a:t>
            </a:r>
            <a:r>
              <a:rPr b="0" i="0" lang="en" sz="2100" u="none" strike="noStrike">
                <a:solidFill>
                  <a:schemeClr val="dk1"/>
                </a:solidFill>
                <a:latin typeface="Arial"/>
                <a:ea typeface="Arial"/>
                <a:cs typeface="Arial"/>
                <a:sym typeface="Arial"/>
              </a:rPr>
              <a:t>) comprise a rapidly expanding class of antibiotics</a:t>
            </a:r>
            <a:r>
              <a:rPr b="0" i="0" lang="en" sz="800" u="none" strike="noStrike">
                <a:solidFill>
                  <a:schemeClr val="dk1"/>
                </a:solidFill>
                <a:latin typeface="Arial"/>
                <a:ea typeface="Arial"/>
                <a:cs typeface="Arial"/>
                <a:sym typeface="Arial"/>
              </a:rPr>
              <a:t>12–14</a:t>
            </a:r>
            <a:r>
              <a:rPr b="0" i="0" lang="en" sz="2100" u="none" strike="noStrike">
                <a:solidFill>
                  <a:schemeClr val="dk1"/>
                </a:solidFill>
                <a:latin typeface="Arial"/>
                <a:ea typeface="Arial"/>
                <a:cs typeface="Arial"/>
                <a:sym typeface="Arial"/>
              </a:rPr>
              <a:t>.</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These bioactive natural products are generated via ribosomal translation</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of a peptide-encoding gene and subsequent processing of the</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precursor peptide by dedicated enzymes that introduce a variety of</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post-translational modifications, including </a:t>
            </a:r>
            <a:r>
              <a:rPr b="0" i="0" lang="en" sz="2100" u="none" strike="noStrike">
                <a:solidFill>
                  <a:schemeClr val="dk1"/>
                </a:solidFill>
                <a:highlight>
                  <a:srgbClr val="FFFF00"/>
                </a:highlight>
                <a:latin typeface="Arial"/>
                <a:ea typeface="Arial"/>
                <a:cs typeface="Arial"/>
                <a:sym typeface="Arial"/>
              </a:rPr>
              <a:t>intramolecular cyclization</a:t>
            </a:r>
            <a:r>
              <a:rPr b="0" i="0" lang="en" sz="2100" u="none" strike="noStrike">
                <a:solidFill>
                  <a:schemeClr val="dk1"/>
                </a:solidFill>
                <a:latin typeface="Arial"/>
                <a:ea typeface="Arial"/>
                <a:cs typeface="Arial"/>
                <a:sym typeface="Arial"/>
              </a:rPr>
              <a:t>,</a:t>
            </a:r>
            <a:endParaRPr sz="1100"/>
          </a:p>
          <a:p>
            <a:pPr indent="0" lvl="0" marL="0" marR="0" rtl="0" algn="l">
              <a:spcBef>
                <a:spcPts val="0"/>
              </a:spcBef>
              <a:spcAft>
                <a:spcPts val="0"/>
              </a:spcAft>
              <a:buNone/>
            </a:pPr>
            <a:r>
              <a:rPr b="0" i="0" lang="en" sz="2100" u="none" strike="noStrike">
                <a:solidFill>
                  <a:schemeClr val="dk1"/>
                </a:solidFill>
                <a:highlight>
                  <a:srgbClr val="FFFF00"/>
                </a:highlight>
                <a:latin typeface="Arial"/>
                <a:ea typeface="Arial"/>
                <a:cs typeface="Arial"/>
                <a:sym typeface="Arial"/>
              </a:rPr>
              <a:t>dehydration</a:t>
            </a:r>
            <a:r>
              <a:rPr b="0" i="0" lang="en" sz="2100" u="none" strike="noStrike">
                <a:solidFill>
                  <a:schemeClr val="dk1"/>
                </a:solidFill>
                <a:latin typeface="Arial"/>
                <a:ea typeface="Arial"/>
                <a:cs typeface="Arial"/>
                <a:sym typeface="Arial"/>
              </a:rPr>
              <a:t> and </a:t>
            </a:r>
            <a:r>
              <a:rPr b="0" i="0" lang="en" sz="2100" u="none" strike="noStrike">
                <a:solidFill>
                  <a:schemeClr val="dk1"/>
                </a:solidFill>
                <a:highlight>
                  <a:srgbClr val="FFFF00"/>
                </a:highlight>
                <a:latin typeface="Arial"/>
                <a:ea typeface="Arial"/>
                <a:cs typeface="Arial"/>
                <a:sym typeface="Arial"/>
              </a:rPr>
              <a:t>formation of heterocycles</a:t>
            </a:r>
            <a:r>
              <a:rPr b="0" i="0" lang="en" sz="2100" u="none" strike="noStrike">
                <a:solidFill>
                  <a:schemeClr val="dk1"/>
                </a:solidFill>
                <a:latin typeface="Arial"/>
                <a:ea typeface="Arial"/>
                <a:cs typeface="Arial"/>
                <a:sym typeface="Arial"/>
              </a:rPr>
              <a:t>. The modifications</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set the 3D shape of the peptides, facilitate interaction with the target</a:t>
            </a:r>
            <a:endParaRPr sz="1100"/>
          </a:p>
          <a:p>
            <a:pPr indent="0" lvl="0" marL="0" marR="0" rtl="0" algn="l">
              <a:spcBef>
                <a:spcPts val="0"/>
              </a:spcBef>
              <a:spcAft>
                <a:spcPts val="0"/>
              </a:spcAft>
              <a:buNone/>
            </a:pPr>
            <a:r>
              <a:rPr b="0" i="0" lang="en" sz="2100" u="none" strike="noStrike">
                <a:solidFill>
                  <a:schemeClr val="dk1"/>
                </a:solidFill>
                <a:latin typeface="Arial"/>
                <a:ea typeface="Arial"/>
                <a:cs typeface="Arial"/>
                <a:sym typeface="Arial"/>
              </a:rPr>
              <a:t>and protect them from degradation by cellular peptidases. </a:t>
            </a:r>
            <a:r>
              <a:rPr b="0" i="0" lang="en" sz="2100" u="none" strike="noStrike">
                <a:solidFill>
                  <a:srgbClr val="FF0000"/>
                </a:solidFill>
                <a:latin typeface="Arial"/>
                <a:ea typeface="Arial"/>
                <a:cs typeface="Arial"/>
                <a:sym typeface="Arial"/>
              </a:rPr>
              <a:t>Lasso</a:t>
            </a:r>
            <a:endParaRPr sz="1100"/>
          </a:p>
          <a:p>
            <a:pPr indent="0" lvl="0" marL="0" marR="0" rtl="0" algn="l">
              <a:spcBef>
                <a:spcPts val="0"/>
              </a:spcBef>
              <a:spcAft>
                <a:spcPts val="0"/>
              </a:spcAft>
              <a:buNone/>
            </a:pPr>
            <a:r>
              <a:rPr b="0" i="0" lang="en" sz="2100" u="none" strike="noStrike">
                <a:solidFill>
                  <a:srgbClr val="FF0000"/>
                </a:solidFill>
                <a:latin typeface="Arial"/>
                <a:ea typeface="Arial"/>
                <a:cs typeface="Arial"/>
                <a:sym typeface="Arial"/>
              </a:rPr>
              <a:t>peptides are RiPPs that have a unique 3D shape with a </a:t>
            </a:r>
            <a:r>
              <a:rPr b="0" i="0" lang="en" sz="2100" u="none" strike="noStrike">
                <a:solidFill>
                  <a:srgbClr val="0070C0"/>
                </a:solidFill>
                <a:latin typeface="Arial"/>
                <a:ea typeface="Arial"/>
                <a:cs typeface="Arial"/>
                <a:sym typeface="Arial"/>
              </a:rPr>
              <a:t>C-terminal tail</a:t>
            </a:r>
            <a:endParaRPr sz="1100"/>
          </a:p>
          <a:p>
            <a:pPr indent="0" lvl="0" marL="0" marR="0" rtl="0" algn="l">
              <a:spcBef>
                <a:spcPts val="0"/>
              </a:spcBef>
              <a:spcAft>
                <a:spcPts val="0"/>
              </a:spcAft>
              <a:buNone/>
            </a:pPr>
            <a:r>
              <a:rPr b="0" i="0" lang="en" sz="2100" u="none" strike="noStrike">
                <a:solidFill>
                  <a:srgbClr val="0070C0"/>
                </a:solidFill>
                <a:latin typeface="Arial"/>
                <a:ea typeface="Arial"/>
                <a:cs typeface="Arial"/>
                <a:sym typeface="Arial"/>
              </a:rPr>
              <a:t>threaded through an intramolecular ring formed by an isopeptide bond</a:t>
            </a:r>
            <a:endParaRPr sz="1100"/>
          </a:p>
          <a:p>
            <a:pPr indent="0" lvl="0" marL="0" marR="0" rtl="0" algn="l">
              <a:spcBef>
                <a:spcPts val="0"/>
              </a:spcBef>
              <a:spcAft>
                <a:spcPts val="0"/>
              </a:spcAft>
              <a:buNone/>
            </a:pPr>
            <a:r>
              <a:rPr b="0" i="0" lang="en" sz="2100" u="none" strike="noStrike">
                <a:solidFill>
                  <a:srgbClr val="0070C0"/>
                </a:solidFill>
                <a:latin typeface="Arial"/>
                <a:ea typeface="Arial"/>
                <a:cs typeface="Arial"/>
                <a:sym typeface="Arial"/>
              </a:rPr>
              <a:t>between the N-terminal backbone amine and the side chain carboxyl of</a:t>
            </a:r>
            <a:endParaRPr sz="1100"/>
          </a:p>
          <a:p>
            <a:pPr indent="0" lvl="0" marL="0" marR="0" rtl="0" algn="l">
              <a:spcBef>
                <a:spcPts val="0"/>
              </a:spcBef>
              <a:spcAft>
                <a:spcPts val="0"/>
              </a:spcAft>
              <a:buNone/>
            </a:pPr>
            <a:r>
              <a:rPr b="0" i="0" lang="en" sz="2100" u="none" strike="noStrike">
                <a:solidFill>
                  <a:srgbClr val="0070C0"/>
                </a:solidFill>
                <a:latin typeface="Arial"/>
                <a:ea typeface="Arial"/>
                <a:cs typeface="Arial"/>
                <a:sym typeface="Arial"/>
              </a:rPr>
              <a:t>an internal Asp or Glu residue</a:t>
            </a:r>
            <a:r>
              <a:rPr b="0" i="0" lang="en" sz="800" u="none" strike="noStrike">
                <a:solidFill>
                  <a:srgbClr val="0070C0"/>
                </a:solidFill>
                <a:latin typeface="Arial"/>
                <a:ea typeface="Arial"/>
                <a:cs typeface="Arial"/>
                <a:sym typeface="Arial"/>
              </a:rPr>
              <a:t>1</a:t>
            </a:r>
            <a:endParaRPr sz="2100">
              <a:solidFill>
                <a:srgbClr val="0070C0"/>
              </a:solidFill>
              <a:latin typeface="Arial"/>
              <a:ea typeface="Arial"/>
              <a:cs typeface="Arial"/>
              <a:sym typeface="Arial"/>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1" name="Shape 1791"/>
        <p:cNvGrpSpPr/>
        <p:nvPr/>
      </p:nvGrpSpPr>
      <p:grpSpPr>
        <a:xfrm>
          <a:off x="0" y="0"/>
          <a:ext cx="0" cy="0"/>
          <a:chOff x="0" y="0"/>
          <a:chExt cx="0" cy="0"/>
        </a:xfrm>
      </p:grpSpPr>
      <p:sp>
        <p:nvSpPr>
          <p:cNvPr id="1792" name="Google Shape;1792;p222"/>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793" name="Google Shape;1793;p222"/>
          <p:cNvPicPr preferRelativeResize="0"/>
          <p:nvPr/>
        </p:nvPicPr>
        <p:blipFill rotWithShape="1">
          <a:blip r:embed="rId3">
            <a:alphaModFix/>
          </a:blip>
          <a:srcRect b="52930" l="34310" r="36532" t="24646"/>
          <a:stretch/>
        </p:blipFill>
        <p:spPr>
          <a:xfrm>
            <a:off x="1595004" y="898812"/>
            <a:ext cx="6769167" cy="3470566"/>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8" name="Shape 1798"/>
        <p:cNvGrpSpPr/>
        <p:nvPr/>
      </p:nvGrpSpPr>
      <p:grpSpPr>
        <a:xfrm>
          <a:off x="0" y="0"/>
          <a:ext cx="0" cy="0"/>
          <a:chOff x="0" y="0"/>
          <a:chExt cx="0" cy="0"/>
        </a:xfrm>
      </p:grpSpPr>
      <p:sp>
        <p:nvSpPr>
          <p:cNvPr id="1799" name="Google Shape;1799;p223"/>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800" name="Google Shape;1800;p223"/>
          <p:cNvPicPr preferRelativeResize="0"/>
          <p:nvPr/>
        </p:nvPicPr>
        <p:blipFill rotWithShape="1">
          <a:blip r:embed="rId3">
            <a:alphaModFix/>
          </a:blip>
          <a:srcRect b="46795" l="17608" r="22864" t="13636"/>
          <a:stretch/>
        </p:blipFill>
        <p:spPr>
          <a:xfrm>
            <a:off x="1125929" y="1106335"/>
            <a:ext cx="7039408" cy="3119499"/>
          </a:xfrm>
          <a:prstGeom prst="rect">
            <a:avLst/>
          </a:prstGeom>
          <a:noFill/>
          <a:ln>
            <a:noFill/>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5" name="Shape 1805"/>
        <p:cNvGrpSpPr/>
        <p:nvPr/>
      </p:nvGrpSpPr>
      <p:grpSpPr>
        <a:xfrm>
          <a:off x="0" y="0"/>
          <a:ext cx="0" cy="0"/>
          <a:chOff x="0" y="0"/>
          <a:chExt cx="0" cy="0"/>
        </a:xfrm>
      </p:grpSpPr>
      <p:sp>
        <p:nvSpPr>
          <p:cNvPr id="1806" name="Google Shape;1806;p22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807" name="Google Shape;1807;p224"/>
          <p:cNvPicPr preferRelativeResize="0"/>
          <p:nvPr/>
        </p:nvPicPr>
        <p:blipFill rotWithShape="1">
          <a:blip r:embed="rId3">
            <a:alphaModFix/>
          </a:blip>
          <a:srcRect b="9396" l="17608" r="22864" t="51681"/>
          <a:stretch/>
        </p:blipFill>
        <p:spPr>
          <a:xfrm>
            <a:off x="1204307" y="1142999"/>
            <a:ext cx="6997294" cy="3050176"/>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1" name="Shape 1811"/>
        <p:cNvGrpSpPr/>
        <p:nvPr/>
      </p:nvGrpSpPr>
      <p:grpSpPr>
        <a:xfrm>
          <a:off x="0" y="0"/>
          <a:ext cx="0" cy="0"/>
          <a:chOff x="0" y="0"/>
          <a:chExt cx="0" cy="0"/>
        </a:xfrm>
      </p:grpSpPr>
      <p:sp>
        <p:nvSpPr>
          <p:cNvPr id="1812" name="Google Shape;1812;p22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813" name="Google Shape;1813;p225"/>
          <p:cNvPicPr preferRelativeResize="0"/>
          <p:nvPr/>
        </p:nvPicPr>
        <p:blipFill rotWithShape="1">
          <a:blip r:embed="rId3">
            <a:alphaModFix/>
          </a:blip>
          <a:srcRect b="23366" l="53568" r="26756" t="38317"/>
          <a:stretch/>
        </p:blipFill>
        <p:spPr>
          <a:xfrm>
            <a:off x="1664563" y="930821"/>
            <a:ext cx="2527916" cy="3281860"/>
          </a:xfrm>
          <a:prstGeom prst="rect">
            <a:avLst/>
          </a:prstGeom>
          <a:noFill/>
          <a:ln>
            <a:noFill/>
          </a:ln>
        </p:spPr>
      </p:pic>
      <p:pic>
        <p:nvPicPr>
          <p:cNvPr id="1814" name="Google Shape;1814;p225"/>
          <p:cNvPicPr preferRelativeResize="0"/>
          <p:nvPr/>
        </p:nvPicPr>
        <p:blipFill rotWithShape="1">
          <a:blip r:embed="rId3">
            <a:alphaModFix/>
          </a:blip>
          <a:srcRect b="23366" l="53568" r="26756" t="38317"/>
          <a:stretch/>
        </p:blipFill>
        <p:spPr>
          <a:xfrm>
            <a:off x="5413968" y="930821"/>
            <a:ext cx="2527916" cy="3281860"/>
          </a:xfrm>
          <a:prstGeom prst="rect">
            <a:avLst/>
          </a:prstGeom>
          <a:noFill/>
          <a:ln>
            <a:noFill/>
          </a:ln>
        </p:spPr>
      </p:pic>
      <p:cxnSp>
        <p:nvCxnSpPr>
          <p:cNvPr id="1815" name="Google Shape;1815;p225"/>
          <p:cNvCxnSpPr/>
          <p:nvPr/>
        </p:nvCxnSpPr>
        <p:spPr>
          <a:xfrm>
            <a:off x="6843527" y="2836147"/>
            <a:ext cx="53400" cy="93600"/>
          </a:xfrm>
          <a:prstGeom prst="straightConnector1">
            <a:avLst/>
          </a:prstGeom>
          <a:noFill/>
          <a:ln cap="flat" cmpd="sng" w="42875">
            <a:solidFill>
              <a:schemeClr val="lt1"/>
            </a:solidFill>
            <a:prstDash val="solid"/>
            <a:miter lim="800000"/>
            <a:headEnd len="sm" w="sm" type="none"/>
            <a:tailEnd len="sm" w="sm" type="none"/>
          </a:ln>
        </p:spPr>
      </p:cxnSp>
      <p:cxnSp>
        <p:nvCxnSpPr>
          <p:cNvPr id="1816" name="Google Shape;1816;p225"/>
          <p:cNvCxnSpPr/>
          <p:nvPr/>
        </p:nvCxnSpPr>
        <p:spPr>
          <a:xfrm flipH="1" rot="10800000">
            <a:off x="6793355" y="2882930"/>
            <a:ext cx="179700" cy="26100"/>
          </a:xfrm>
          <a:prstGeom prst="straightConnector1">
            <a:avLst/>
          </a:prstGeom>
          <a:noFill/>
          <a:ln cap="flat" cmpd="sng" w="14300">
            <a:solidFill>
              <a:schemeClr val="dk1"/>
            </a:solidFill>
            <a:prstDash val="solid"/>
            <a:miter lim="800000"/>
            <a:headEnd len="sm" w="sm" type="none"/>
            <a:tailEnd len="sm" w="sm" type="none"/>
          </a:ln>
        </p:spPr>
      </p:cxn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0" name="Shape 1820"/>
        <p:cNvGrpSpPr/>
        <p:nvPr/>
      </p:nvGrpSpPr>
      <p:grpSpPr>
        <a:xfrm>
          <a:off x="0" y="0"/>
          <a:ext cx="0" cy="0"/>
          <a:chOff x="0" y="0"/>
          <a:chExt cx="0" cy="0"/>
        </a:xfrm>
      </p:grpSpPr>
      <p:sp>
        <p:nvSpPr>
          <p:cNvPr id="1821" name="Google Shape;1821;p226"/>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822" name="Google Shape;1822;p226"/>
          <p:cNvPicPr preferRelativeResize="0"/>
          <p:nvPr/>
        </p:nvPicPr>
        <p:blipFill rotWithShape="1">
          <a:blip r:embed="rId3">
            <a:alphaModFix/>
          </a:blip>
          <a:srcRect b="24644" l="42863" r="19225" t="23033"/>
          <a:stretch/>
        </p:blipFill>
        <p:spPr>
          <a:xfrm>
            <a:off x="3253432" y="429148"/>
            <a:ext cx="3803075" cy="3499097"/>
          </a:xfrm>
          <a:prstGeom prst="rect">
            <a:avLst/>
          </a:prstGeom>
          <a:noFill/>
          <a:ln>
            <a:noFill/>
          </a:ln>
        </p:spPr>
      </p:pic>
      <p:sp>
        <p:nvSpPr>
          <p:cNvPr id="1823" name="Google Shape;1823;p226"/>
          <p:cNvSpPr txBox="1"/>
          <p:nvPr/>
        </p:nvSpPr>
        <p:spPr>
          <a:xfrm>
            <a:off x="875999" y="429160"/>
            <a:ext cx="4572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u="sng">
                <a:solidFill>
                  <a:schemeClr val="dk1"/>
                </a:solidFill>
                <a:latin typeface="Arial"/>
                <a:ea typeface="Arial"/>
                <a:cs typeface="Arial"/>
                <a:sym typeface="Arial"/>
                <a:hlinkClick r:id="rId4">
                  <a:extLst>
                    <a:ext uri="{A12FA001-AC4F-418D-AE19-62706E023703}">
                      <ahyp:hlinkClr val="tx"/>
                    </a:ext>
                  </a:extLst>
                </a:hlinkClick>
              </a:rPr>
              <a:t>Protein Sequence Viewer, ver 0.7</a:t>
            </a:r>
            <a:endParaRPr sz="1400">
              <a:solidFill>
                <a:schemeClr val="dk1"/>
              </a:solidFill>
              <a:latin typeface="Arial"/>
              <a:ea typeface="Arial"/>
              <a:cs typeface="Arial"/>
              <a:sym typeface="Arial"/>
            </a:endParaRPr>
          </a:p>
        </p:txBody>
      </p:sp>
      <p:sp>
        <p:nvSpPr>
          <p:cNvPr id="1824" name="Google Shape;1824;p226"/>
          <p:cNvSpPr txBox="1"/>
          <p:nvPr/>
        </p:nvSpPr>
        <p:spPr>
          <a:xfrm>
            <a:off x="134100" y="4158300"/>
            <a:ext cx="82989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u="sng">
                <a:solidFill>
                  <a:schemeClr val="hlink"/>
                </a:solidFill>
                <a:hlinkClick r:id="rId5"/>
              </a:rPr>
              <a:t>https://centerforbiomolecularmodeling.org/markMyweb/exploretorium-9dfc</a:t>
            </a:r>
            <a:r>
              <a:rPr lang="en" sz="2600">
                <a:solidFill>
                  <a:schemeClr val="dk1"/>
                </a:solidFill>
              </a:rPr>
              <a:t> </a:t>
            </a:r>
            <a:endParaRPr sz="2600"/>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8" name="Shape 1828"/>
        <p:cNvGrpSpPr/>
        <p:nvPr/>
      </p:nvGrpSpPr>
      <p:grpSpPr>
        <a:xfrm>
          <a:off x="0" y="0"/>
          <a:ext cx="0" cy="0"/>
          <a:chOff x="0" y="0"/>
          <a:chExt cx="0" cy="0"/>
        </a:xfrm>
      </p:grpSpPr>
      <p:sp>
        <p:nvSpPr>
          <p:cNvPr id="1829" name="Google Shape;1829;p22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830" name="Google Shape;1830;p227"/>
          <p:cNvPicPr preferRelativeResize="0"/>
          <p:nvPr/>
        </p:nvPicPr>
        <p:blipFill rotWithShape="1">
          <a:blip r:embed="rId3">
            <a:alphaModFix/>
          </a:blip>
          <a:srcRect b="3753" l="27827" r="43574" t="1952"/>
          <a:stretch/>
        </p:blipFill>
        <p:spPr>
          <a:xfrm rot="5400000">
            <a:off x="3647661" y="-313079"/>
            <a:ext cx="1470997" cy="3637720"/>
          </a:xfrm>
          <a:prstGeom prst="rect">
            <a:avLst/>
          </a:prstGeom>
          <a:noFill/>
          <a:ln>
            <a:noFill/>
          </a:ln>
        </p:spPr>
      </p:pic>
      <p:pic>
        <p:nvPicPr>
          <p:cNvPr id="1831" name="Google Shape;1831;p227"/>
          <p:cNvPicPr preferRelativeResize="0"/>
          <p:nvPr/>
        </p:nvPicPr>
        <p:blipFill rotWithShape="1">
          <a:blip r:embed="rId4">
            <a:alphaModFix/>
          </a:blip>
          <a:srcRect b="18436" l="26182" r="31403" t="8261"/>
          <a:stretch/>
        </p:blipFill>
        <p:spPr>
          <a:xfrm rot="5400000">
            <a:off x="1988270" y="2365068"/>
            <a:ext cx="1882574" cy="2440058"/>
          </a:xfrm>
          <a:prstGeom prst="rect">
            <a:avLst/>
          </a:prstGeom>
          <a:noFill/>
          <a:ln>
            <a:noFill/>
          </a:ln>
        </p:spPr>
      </p:pic>
      <p:pic>
        <p:nvPicPr>
          <p:cNvPr id="1832" name="Google Shape;1832;p227"/>
          <p:cNvPicPr preferRelativeResize="0"/>
          <p:nvPr/>
        </p:nvPicPr>
        <p:blipFill rotWithShape="1">
          <a:blip r:embed="rId5">
            <a:alphaModFix/>
          </a:blip>
          <a:srcRect b="26941" l="28310" r="45409" t="28872"/>
          <a:stretch/>
        </p:blipFill>
        <p:spPr>
          <a:xfrm rot="5400000">
            <a:off x="5017954" y="2398110"/>
            <a:ext cx="1882581" cy="2373980"/>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6" name="Shape 1836"/>
        <p:cNvGrpSpPr/>
        <p:nvPr/>
      </p:nvGrpSpPr>
      <p:grpSpPr>
        <a:xfrm>
          <a:off x="0" y="0"/>
          <a:ext cx="0" cy="0"/>
          <a:chOff x="0" y="0"/>
          <a:chExt cx="0" cy="0"/>
        </a:xfrm>
      </p:grpSpPr>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0" name="Shape 1840"/>
        <p:cNvGrpSpPr/>
        <p:nvPr/>
      </p:nvGrpSpPr>
      <p:grpSpPr>
        <a:xfrm>
          <a:off x="0" y="0"/>
          <a:ext cx="0" cy="0"/>
          <a:chOff x="0" y="0"/>
          <a:chExt cx="0" cy="0"/>
        </a:xfrm>
      </p:grpSpPr>
      <p:sp>
        <p:nvSpPr>
          <p:cNvPr id="1841" name="Google Shape;1841;p229"/>
          <p:cNvSpPr txBox="1"/>
          <p:nvPr>
            <p:ph type="title"/>
          </p:nvPr>
        </p:nvSpPr>
        <p:spPr>
          <a:xfrm>
            <a:off x="233200" y="91512"/>
            <a:ext cx="84810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Reflection: Ea table will represent one of these groups. </a:t>
            </a:r>
            <a:endParaRPr/>
          </a:p>
        </p:txBody>
      </p:sp>
      <p:sp>
        <p:nvSpPr>
          <p:cNvPr id="1842" name="Google Shape;1842;p229"/>
          <p:cNvSpPr txBox="1"/>
          <p:nvPr/>
        </p:nvSpPr>
        <p:spPr>
          <a:xfrm>
            <a:off x="275425" y="1136625"/>
            <a:ext cx="8639700" cy="360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How do you see you using this kit with…</a:t>
            </a:r>
            <a:endParaRPr b="1" sz="18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Middle School Life Science</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Biology</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AP Biology</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Biotechnology</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Health</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Ag Bio</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Environmental Science</a:t>
            </a:r>
            <a:endParaRPr i="1" sz="20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i="1" lang="en" sz="2000">
                <a:solidFill>
                  <a:schemeClr val="dk2"/>
                </a:solidFill>
                <a:latin typeface="Calibri"/>
                <a:ea typeface="Calibri"/>
                <a:cs typeface="Calibri"/>
                <a:sym typeface="Calibri"/>
              </a:rPr>
              <a:t>Molecular Biology</a:t>
            </a:r>
            <a:endParaRPr i="1" sz="2000">
              <a:solidFill>
                <a:schemeClr val="dk2"/>
              </a:solidFill>
              <a:latin typeface="Calibri"/>
              <a:ea typeface="Calibri"/>
              <a:cs typeface="Calibri"/>
              <a:sym typeface="Calibri"/>
            </a:endParaRPr>
          </a:p>
          <a:p>
            <a:pPr indent="0" lvl="0" marL="457200" rtl="0" algn="l">
              <a:spcBef>
                <a:spcPts val="0"/>
              </a:spcBef>
              <a:spcAft>
                <a:spcPts val="0"/>
              </a:spcAft>
              <a:buNone/>
            </a:pPr>
            <a:r>
              <a:t/>
            </a:r>
            <a:endParaRPr sz="2000">
              <a:solidFill>
                <a:schemeClr val="dk2"/>
              </a:solidFill>
              <a:latin typeface="Calibri"/>
              <a:ea typeface="Calibri"/>
              <a:cs typeface="Calibri"/>
              <a:sym typeface="Calibri"/>
            </a:endParaRPr>
          </a:p>
          <a:p>
            <a:pPr indent="0" lvl="0" marL="0" rtl="0" algn="l">
              <a:spcBef>
                <a:spcPts val="0"/>
              </a:spcBef>
              <a:spcAft>
                <a:spcPts val="0"/>
              </a:spcAft>
              <a:buNone/>
            </a:pPr>
            <a:r>
              <a:rPr lang="en" sz="2000">
                <a:solidFill>
                  <a:schemeClr val="dk2"/>
                </a:solidFill>
                <a:latin typeface="Calibri"/>
                <a:ea typeface="Calibri"/>
                <a:cs typeface="Calibri"/>
                <a:sym typeface="Calibri"/>
              </a:rPr>
              <a:t>Each table will get 1 min to discuss ideas with their table and then we’ll draw randomly and assign a group to each table. You’ll have 3-4 mins to discuss then we’ll whip around and share out. </a:t>
            </a:r>
            <a:endParaRPr sz="2000">
              <a:solidFill>
                <a:schemeClr val="dk2"/>
              </a:solidFill>
              <a:latin typeface="Calibri"/>
              <a:ea typeface="Calibri"/>
              <a:cs typeface="Calibri"/>
              <a:sym typeface="Calibri"/>
            </a:endParaRPr>
          </a:p>
        </p:txBody>
      </p:sp>
      <p:sp>
        <p:nvSpPr>
          <p:cNvPr id="1843" name="Google Shape;1843;p229"/>
          <p:cNvSpPr txBox="1"/>
          <p:nvPr/>
        </p:nvSpPr>
        <p:spPr>
          <a:xfrm rot="777234">
            <a:off x="4337340" y="1337627"/>
            <a:ext cx="4903490" cy="94656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chemeClr val="dk1"/>
                </a:solidFill>
                <a:latin typeface="Arial"/>
                <a:ea typeface="Arial"/>
                <a:cs typeface="Arial"/>
                <a:sym typeface="Arial"/>
              </a:rPr>
              <a:t>Lariocidin – </a:t>
            </a:r>
            <a:br>
              <a:rPr b="1" lang="en" sz="3000">
                <a:solidFill>
                  <a:schemeClr val="dk1"/>
                </a:solidFill>
                <a:latin typeface="Arial"/>
                <a:ea typeface="Arial"/>
                <a:cs typeface="Arial"/>
                <a:sym typeface="Arial"/>
              </a:rPr>
            </a:br>
            <a:r>
              <a:rPr lang="en" sz="2400">
                <a:solidFill>
                  <a:schemeClr val="dk1"/>
                </a:solidFill>
                <a:latin typeface="Arial"/>
                <a:ea typeface="Arial"/>
                <a:cs typeface="Arial"/>
                <a:sym typeface="Arial"/>
              </a:rPr>
              <a:t>a new Lasso Peptide Antibiotic </a:t>
            </a:r>
            <a:endParaRPr sz="3000">
              <a:solidFill>
                <a:schemeClr val="dk1"/>
              </a:solidFill>
              <a:latin typeface="Arial"/>
              <a:ea typeface="Arial"/>
              <a:cs typeface="Arial"/>
              <a:sym typeface="Arial"/>
            </a:endParaRPr>
          </a:p>
        </p:txBody>
      </p:sp>
      <p:pic>
        <p:nvPicPr>
          <p:cNvPr id="1844" name="Google Shape;1844;p229"/>
          <p:cNvPicPr preferRelativeResize="0"/>
          <p:nvPr/>
        </p:nvPicPr>
        <p:blipFill rotWithShape="1">
          <a:blip r:embed="rId3">
            <a:alphaModFix/>
          </a:blip>
          <a:srcRect b="5862" l="39226" r="19022" t="27069"/>
          <a:stretch/>
        </p:blipFill>
        <p:spPr>
          <a:xfrm>
            <a:off x="4820057" y="2251045"/>
            <a:ext cx="1615826" cy="1730525"/>
          </a:xfrm>
          <a:prstGeom prst="rect">
            <a:avLst/>
          </a:prstGeom>
          <a:noFill/>
          <a:ln>
            <a:noFill/>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pic>
        <p:nvPicPr>
          <p:cNvPr descr="Please leave a like if you enjoyed this video! I hope that you find it useful wherever you need a fifteen minute timer, such as when cooking or completing sections of an exam!" id="1849" name="Google Shape;1849;p230" title="15 Minute Radial Timer">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9"/>
                                        </p:tgtEl>
                                        <p:attrNameLst>
                                          <p:attrName>style.visibility</p:attrName>
                                        </p:attrNameLst>
                                      </p:cBhvr>
                                      <p:to>
                                        <p:strVal val="visible"/>
                                      </p:to>
                                    </p:set>
                                    <p:animEffect filter="fade" transition="in">
                                      <p:cBhvr>
                                        <p:cTn dur="1000"/>
                                        <p:tgtEl>
                                          <p:spTgt spid="18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96"/>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563" name="Google Shape;563;p96"/>
          <p:cNvPicPr preferRelativeResize="0"/>
          <p:nvPr/>
        </p:nvPicPr>
        <p:blipFill>
          <a:blip r:embed="rId3">
            <a:alphaModFix/>
          </a:blip>
          <a:stretch>
            <a:fillRect/>
          </a:stretch>
        </p:blipFill>
        <p:spPr>
          <a:xfrm>
            <a:off x="143325" y="758650"/>
            <a:ext cx="3403200" cy="3351150"/>
          </a:xfrm>
          <a:prstGeom prst="rect">
            <a:avLst/>
          </a:prstGeom>
          <a:noFill/>
          <a:ln>
            <a:noFill/>
          </a:ln>
        </p:spPr>
      </p:pic>
      <p:pic>
        <p:nvPicPr>
          <p:cNvPr id="564" name="Google Shape;564;p96"/>
          <p:cNvPicPr preferRelativeResize="0"/>
          <p:nvPr/>
        </p:nvPicPr>
        <p:blipFill>
          <a:blip r:embed="rId4">
            <a:alphaModFix/>
          </a:blip>
          <a:stretch>
            <a:fillRect/>
          </a:stretch>
        </p:blipFill>
        <p:spPr>
          <a:xfrm rot="-7163626">
            <a:off x="4210348" y="-249021"/>
            <a:ext cx="3619205" cy="6408793"/>
          </a:xfrm>
          <a:prstGeom prst="rect">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3" name="Shape 1853"/>
        <p:cNvGrpSpPr/>
        <p:nvPr/>
      </p:nvGrpSpPr>
      <p:grpSpPr>
        <a:xfrm>
          <a:off x="0" y="0"/>
          <a:ext cx="0" cy="0"/>
          <a:chOff x="0" y="0"/>
          <a:chExt cx="0" cy="0"/>
        </a:xfrm>
      </p:grpSpPr>
      <p:sp>
        <p:nvSpPr>
          <p:cNvPr id="1854" name="Google Shape;1854;p231"/>
          <p:cNvSpPr txBox="1"/>
          <p:nvPr>
            <p:ph type="title"/>
          </p:nvPr>
        </p:nvSpPr>
        <p:spPr>
          <a:xfrm>
            <a:off x="2839975" y="1648750"/>
            <a:ext cx="6304200" cy="32484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i="1" lang="en" sz="3300"/>
              <a:t>Antibiotics Part 3:</a:t>
            </a:r>
            <a:endParaRPr i="1" sz="3300"/>
          </a:p>
          <a:p>
            <a:pPr indent="0" lvl="0" marL="0" rtl="0" algn="ctr">
              <a:spcBef>
                <a:spcPts val="0"/>
              </a:spcBef>
              <a:spcAft>
                <a:spcPts val="0"/>
              </a:spcAft>
              <a:buNone/>
            </a:pPr>
            <a:r>
              <a:rPr lang="en" sz="4500"/>
              <a:t>Beyond the Membrane:  Modeling Mechanisms</a:t>
            </a:r>
            <a:endParaRPr sz="4500"/>
          </a:p>
          <a:p>
            <a:pPr indent="0" lvl="0" marL="0" rtl="0" algn="ctr">
              <a:spcBef>
                <a:spcPts val="0"/>
              </a:spcBef>
              <a:spcAft>
                <a:spcPts val="0"/>
              </a:spcAft>
              <a:buNone/>
            </a:pPr>
            <a:r>
              <a:t/>
            </a:r>
            <a:endParaRPr sz="4500"/>
          </a:p>
          <a:p>
            <a:pPr indent="0" lvl="0" marL="0" rtl="0" algn="ctr">
              <a:spcBef>
                <a:spcPts val="0"/>
              </a:spcBef>
              <a:spcAft>
                <a:spcPts val="0"/>
              </a:spcAft>
              <a:buNone/>
            </a:pPr>
            <a:r>
              <a:rPr lang="en" sz="3000"/>
              <a:t>Christina Bowers</a:t>
            </a:r>
            <a:endParaRPr sz="3000"/>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8" name="Shape 1858"/>
        <p:cNvGrpSpPr/>
        <p:nvPr/>
      </p:nvGrpSpPr>
      <p:grpSpPr>
        <a:xfrm>
          <a:off x="0" y="0"/>
          <a:ext cx="0" cy="0"/>
          <a:chOff x="0" y="0"/>
          <a:chExt cx="0" cy="0"/>
        </a:xfrm>
      </p:grpSpPr>
      <p:sp>
        <p:nvSpPr>
          <p:cNvPr id="1859" name="Google Shape;1859;p232"/>
          <p:cNvSpPr txBox="1"/>
          <p:nvPr>
            <p:ph type="title"/>
          </p:nvPr>
        </p:nvSpPr>
        <p:spPr>
          <a:xfrm>
            <a:off x="181350" y="1125975"/>
            <a:ext cx="8781300" cy="33417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sz="2800"/>
              <a:t>Session Goals:</a:t>
            </a:r>
            <a:endParaRPr b="1" sz="2800"/>
          </a:p>
          <a:p>
            <a:pPr indent="0" lvl="0" marL="0" rtl="0" algn="l">
              <a:spcBef>
                <a:spcPts val="0"/>
              </a:spcBef>
              <a:spcAft>
                <a:spcPts val="0"/>
              </a:spcAft>
              <a:buNone/>
            </a:pPr>
            <a:r>
              <a:t/>
            </a:r>
            <a:endParaRPr sz="2800"/>
          </a:p>
          <a:p>
            <a:pPr indent="-388620" lvl="0" marL="457200" rtl="0" algn="l">
              <a:lnSpc>
                <a:spcPct val="115000"/>
              </a:lnSpc>
              <a:spcBef>
                <a:spcPts val="0"/>
              </a:spcBef>
              <a:spcAft>
                <a:spcPts val="0"/>
              </a:spcAft>
              <a:buSzPct val="100000"/>
              <a:buChar char="●"/>
            </a:pPr>
            <a:r>
              <a:rPr lang="en" sz="2800"/>
              <a:t>Compare &amp; Contrast Eukaryotic &amp; Prokaryotic Cells</a:t>
            </a:r>
            <a:endParaRPr sz="2800"/>
          </a:p>
          <a:p>
            <a:pPr indent="-388620" lvl="0" marL="457200" rtl="0" algn="l">
              <a:lnSpc>
                <a:spcPct val="115000"/>
              </a:lnSpc>
              <a:spcBef>
                <a:spcPts val="0"/>
              </a:spcBef>
              <a:spcAft>
                <a:spcPts val="0"/>
              </a:spcAft>
              <a:buSzPct val="100000"/>
              <a:buChar char="●"/>
            </a:pPr>
            <a:r>
              <a:rPr lang="en" sz="2800"/>
              <a:t>Evaluate potential drug targets</a:t>
            </a:r>
            <a:endParaRPr sz="2800"/>
          </a:p>
          <a:p>
            <a:pPr indent="-388620" lvl="0" marL="457200" rtl="0" algn="l">
              <a:lnSpc>
                <a:spcPct val="115000"/>
              </a:lnSpc>
              <a:spcBef>
                <a:spcPts val="0"/>
              </a:spcBef>
              <a:spcAft>
                <a:spcPts val="0"/>
              </a:spcAft>
              <a:buSzPct val="100000"/>
              <a:buChar char="●"/>
            </a:pPr>
            <a:r>
              <a:rPr lang="en" sz="2800"/>
              <a:t>Examine Resistance Mechanisms</a:t>
            </a:r>
            <a:endParaRPr sz="2800"/>
          </a:p>
          <a:p>
            <a:pPr indent="0" lvl="0" marL="0" rtl="0" algn="l">
              <a:lnSpc>
                <a:spcPct val="115000"/>
              </a:lnSpc>
              <a:spcBef>
                <a:spcPts val="0"/>
              </a:spcBef>
              <a:spcAft>
                <a:spcPts val="0"/>
              </a:spcAft>
              <a:buNone/>
            </a:pPr>
            <a:r>
              <a:t/>
            </a:r>
            <a:endParaRPr sz="2800"/>
          </a:p>
          <a:p>
            <a:pPr indent="0" lvl="0" marL="0" rtl="0" algn="l">
              <a:lnSpc>
                <a:spcPct val="115000"/>
              </a:lnSpc>
              <a:spcBef>
                <a:spcPts val="0"/>
              </a:spcBef>
              <a:spcAft>
                <a:spcPts val="0"/>
              </a:spcAft>
              <a:buNone/>
            </a:pPr>
            <a:r>
              <a:rPr lang="en" sz="2800"/>
              <a:t>Use modeling to make predictions about resistance and mechanisms.</a:t>
            </a:r>
            <a:endParaRPr sz="2800"/>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3" name="Shape 1863"/>
        <p:cNvGrpSpPr/>
        <p:nvPr/>
      </p:nvGrpSpPr>
      <p:grpSpPr>
        <a:xfrm>
          <a:off x="0" y="0"/>
          <a:ext cx="0" cy="0"/>
          <a:chOff x="0" y="0"/>
          <a:chExt cx="0" cy="0"/>
        </a:xfrm>
      </p:grpSpPr>
      <p:sp>
        <p:nvSpPr>
          <p:cNvPr id="1864" name="Google Shape;1864;p233"/>
          <p:cNvSpPr txBox="1"/>
          <p:nvPr>
            <p:ph type="title"/>
          </p:nvPr>
        </p:nvSpPr>
        <p:spPr>
          <a:xfrm>
            <a:off x="1457600" y="2013475"/>
            <a:ext cx="7053600" cy="616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i="1" lang="en" sz="4100"/>
              <a:t>What questions are lingering?</a:t>
            </a:r>
            <a:endParaRPr i="1" sz="4100"/>
          </a:p>
        </p:txBody>
      </p:sp>
      <p:pic>
        <p:nvPicPr>
          <p:cNvPr descr="a red apple with a green leaf on it on a white background (provided by Tenor)" id="1865" name="Google Shape;1865;p233"/>
          <p:cNvPicPr preferRelativeResize="0"/>
          <p:nvPr/>
        </p:nvPicPr>
        <p:blipFill>
          <a:blip r:embed="rId3">
            <a:alphaModFix/>
          </a:blip>
          <a:stretch>
            <a:fillRect/>
          </a:stretch>
        </p:blipFill>
        <p:spPr>
          <a:xfrm>
            <a:off x="407000" y="1807449"/>
            <a:ext cx="1012295" cy="1028875"/>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9" name="Shape 1869"/>
        <p:cNvGrpSpPr/>
        <p:nvPr/>
      </p:nvGrpSpPr>
      <p:grpSpPr>
        <a:xfrm>
          <a:off x="0" y="0"/>
          <a:ext cx="0" cy="0"/>
          <a:chOff x="0" y="0"/>
          <a:chExt cx="0" cy="0"/>
        </a:xfrm>
      </p:grpSpPr>
      <p:pic>
        <p:nvPicPr>
          <p:cNvPr descr="Man silhouette solid icon. Person stands firmly on two legs in pose of protection glyph style pictogram on white background. Man sign for mobile concept and web design. Vector graphics. (Provided by Getty Images)" id="1870" name="Google Shape;1870;p234"/>
          <p:cNvPicPr preferRelativeResize="0"/>
          <p:nvPr/>
        </p:nvPicPr>
        <p:blipFill rotWithShape="1">
          <a:blip r:embed="rId3">
            <a:alphaModFix/>
          </a:blip>
          <a:srcRect b="0" l="19127" r="20135" t="0"/>
          <a:stretch/>
        </p:blipFill>
        <p:spPr>
          <a:xfrm>
            <a:off x="6270875" y="688950"/>
            <a:ext cx="1749898" cy="2881162"/>
          </a:xfrm>
          <a:prstGeom prst="rect">
            <a:avLst/>
          </a:prstGeom>
          <a:noFill/>
          <a:ln>
            <a:noFill/>
          </a:ln>
        </p:spPr>
      </p:pic>
      <p:sp>
        <p:nvSpPr>
          <p:cNvPr id="1871" name="Google Shape;1871;p234"/>
          <p:cNvSpPr txBox="1"/>
          <p:nvPr>
            <p:ph type="title"/>
          </p:nvPr>
        </p:nvSpPr>
        <p:spPr>
          <a:xfrm>
            <a:off x="812900" y="1972600"/>
            <a:ext cx="5338800" cy="14031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2660"/>
              <a:t>What new questions surface when we shift the system boundary to include a patient?</a:t>
            </a:r>
            <a:endParaRPr sz="2660"/>
          </a:p>
        </p:txBody>
      </p:sp>
      <p:grpSp>
        <p:nvGrpSpPr>
          <p:cNvPr id="1872" name="Google Shape;1872;p234"/>
          <p:cNvGrpSpPr/>
          <p:nvPr/>
        </p:nvGrpSpPr>
        <p:grpSpPr>
          <a:xfrm>
            <a:off x="765625" y="3235600"/>
            <a:ext cx="5711444" cy="1639662"/>
            <a:chOff x="765625" y="3235600"/>
            <a:chExt cx="5711444" cy="1639662"/>
          </a:xfrm>
        </p:grpSpPr>
        <p:pic>
          <p:nvPicPr>
            <p:cNvPr id="1873" name="Google Shape;1873;p234"/>
            <p:cNvPicPr preferRelativeResize="0"/>
            <p:nvPr/>
          </p:nvPicPr>
          <p:blipFill>
            <a:blip r:embed="rId4">
              <a:alphaModFix/>
            </a:blip>
            <a:stretch>
              <a:fillRect/>
            </a:stretch>
          </p:blipFill>
          <p:spPr>
            <a:xfrm>
              <a:off x="1134588" y="3775006"/>
              <a:ext cx="1279363" cy="1100256"/>
            </a:xfrm>
            <a:prstGeom prst="rect">
              <a:avLst/>
            </a:prstGeom>
            <a:noFill/>
            <a:ln>
              <a:noFill/>
            </a:ln>
          </p:spPr>
        </p:pic>
        <p:sp>
          <p:nvSpPr>
            <p:cNvPr id="1874" name="Google Shape;1874;p234"/>
            <p:cNvSpPr txBox="1"/>
            <p:nvPr/>
          </p:nvSpPr>
          <p:spPr>
            <a:xfrm>
              <a:off x="765625" y="3235600"/>
              <a:ext cx="1359600" cy="5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Methicillin </a:t>
              </a:r>
              <a:endParaRPr b="1" sz="1800">
                <a:solidFill>
                  <a:schemeClr val="dk2"/>
                </a:solidFill>
              </a:endParaRPr>
            </a:p>
          </p:txBody>
        </p:sp>
        <p:pic>
          <p:nvPicPr>
            <p:cNvPr id="1875" name="Google Shape;1875;p234"/>
            <p:cNvPicPr preferRelativeResize="0"/>
            <p:nvPr/>
          </p:nvPicPr>
          <p:blipFill>
            <a:blip r:embed="rId5">
              <a:alphaModFix/>
            </a:blip>
            <a:stretch>
              <a:fillRect/>
            </a:stretch>
          </p:blipFill>
          <p:spPr>
            <a:xfrm rot="-5400000">
              <a:off x="2790950" y="3484037"/>
              <a:ext cx="1161950" cy="1166675"/>
            </a:xfrm>
            <a:prstGeom prst="rect">
              <a:avLst/>
            </a:prstGeom>
            <a:noFill/>
            <a:ln>
              <a:noFill/>
            </a:ln>
          </p:spPr>
        </p:pic>
        <p:grpSp>
          <p:nvGrpSpPr>
            <p:cNvPr id="1876" name="Google Shape;1876;p234"/>
            <p:cNvGrpSpPr/>
            <p:nvPr/>
          </p:nvGrpSpPr>
          <p:grpSpPr>
            <a:xfrm>
              <a:off x="4727178" y="3448475"/>
              <a:ext cx="1749891" cy="1237800"/>
              <a:chOff x="4335653" y="3548200"/>
              <a:chExt cx="1749891" cy="1237800"/>
            </a:xfrm>
          </p:grpSpPr>
          <p:pic>
            <p:nvPicPr>
              <p:cNvPr id="1877" name="Google Shape;1877;p234"/>
              <p:cNvPicPr preferRelativeResize="0"/>
              <p:nvPr/>
            </p:nvPicPr>
            <p:blipFill>
              <a:blip r:embed="rId6">
                <a:alphaModFix/>
              </a:blip>
              <a:stretch>
                <a:fillRect/>
              </a:stretch>
            </p:blipFill>
            <p:spPr>
              <a:xfrm>
                <a:off x="4335653" y="3548200"/>
                <a:ext cx="1749891" cy="1237800"/>
              </a:xfrm>
              <a:prstGeom prst="rect">
                <a:avLst/>
              </a:prstGeom>
              <a:noFill/>
              <a:ln>
                <a:noFill/>
              </a:ln>
            </p:spPr>
          </p:pic>
          <p:grpSp>
            <p:nvGrpSpPr>
              <p:cNvPr id="1878" name="Google Shape;1878;p234"/>
              <p:cNvGrpSpPr/>
              <p:nvPr/>
            </p:nvGrpSpPr>
            <p:grpSpPr>
              <a:xfrm>
                <a:off x="5521985" y="3722788"/>
                <a:ext cx="167193" cy="244599"/>
                <a:chOff x="5141445" y="370813"/>
                <a:chExt cx="495827" cy="725382"/>
              </a:xfrm>
            </p:grpSpPr>
            <p:sp>
              <p:nvSpPr>
                <p:cNvPr id="1879" name="Google Shape;1879;p234"/>
                <p:cNvSpPr/>
                <p:nvPr/>
              </p:nvSpPr>
              <p:spPr>
                <a:xfrm rot="-9976462">
                  <a:off x="5252489" y="407304"/>
                  <a:ext cx="348965" cy="344018"/>
                </a:xfrm>
                <a:prstGeom prst="ellipse">
                  <a:avLst/>
                </a:prstGeom>
                <a:solidFill>
                  <a:srgbClr val="85200C"/>
                </a:solidFill>
                <a:ln cap="flat" cmpd="sng" w="3200">
                  <a:solidFill>
                    <a:schemeClr val="dk2"/>
                  </a:solidFill>
                  <a:prstDash val="solid"/>
                  <a:round/>
                  <a:headEnd len="sm" w="sm" type="none"/>
                  <a:tailEnd len="sm" w="sm" type="none"/>
                </a:ln>
              </p:spPr>
              <p:txBody>
                <a:bodyPr anchorCtr="0" anchor="ctr" bIns="30825" lIns="30825" spcFirstLastPara="1" rIns="30825" wrap="square" tIns="30825">
                  <a:noAutofit/>
                </a:bodyPr>
                <a:lstStyle/>
                <a:p>
                  <a:pPr indent="0" lvl="0" marL="0" rtl="0" algn="ctr">
                    <a:spcBef>
                      <a:spcPts val="0"/>
                    </a:spcBef>
                    <a:spcAft>
                      <a:spcPts val="0"/>
                    </a:spcAft>
                    <a:buNone/>
                  </a:pPr>
                  <a:r>
                    <a:t/>
                  </a:r>
                  <a:endParaRPr sz="472"/>
                </a:p>
              </p:txBody>
            </p:sp>
            <p:sp>
              <p:nvSpPr>
                <p:cNvPr id="1880" name="Google Shape;1880;p234"/>
                <p:cNvSpPr/>
                <p:nvPr/>
              </p:nvSpPr>
              <p:spPr>
                <a:xfrm rot="-9976462">
                  <a:off x="5177262" y="715686"/>
                  <a:ext cx="348965" cy="344018"/>
                </a:xfrm>
                <a:prstGeom prst="ellipse">
                  <a:avLst/>
                </a:prstGeom>
                <a:solidFill>
                  <a:srgbClr val="7F7F7F"/>
                </a:solidFill>
                <a:ln cap="flat" cmpd="sng" w="3200">
                  <a:solidFill>
                    <a:schemeClr val="dk2"/>
                  </a:solidFill>
                  <a:prstDash val="solid"/>
                  <a:round/>
                  <a:headEnd len="sm" w="sm" type="none"/>
                  <a:tailEnd len="sm" w="sm" type="none"/>
                </a:ln>
              </p:spPr>
              <p:txBody>
                <a:bodyPr anchorCtr="0" anchor="ctr" bIns="30825" lIns="30825" spcFirstLastPara="1" rIns="30825" wrap="square" tIns="30825">
                  <a:noAutofit/>
                </a:bodyPr>
                <a:lstStyle/>
                <a:p>
                  <a:pPr indent="0" lvl="0" marL="0" rtl="0" algn="ctr">
                    <a:spcBef>
                      <a:spcPts val="0"/>
                    </a:spcBef>
                    <a:spcAft>
                      <a:spcPts val="0"/>
                    </a:spcAft>
                    <a:buNone/>
                  </a:pPr>
                  <a:r>
                    <a:t/>
                  </a:r>
                  <a:endParaRPr sz="472"/>
                </a:p>
              </p:txBody>
            </p:sp>
          </p:grpSp>
          <p:grpSp>
            <p:nvGrpSpPr>
              <p:cNvPr id="1881" name="Google Shape;1881;p234"/>
              <p:cNvGrpSpPr/>
              <p:nvPr/>
            </p:nvGrpSpPr>
            <p:grpSpPr>
              <a:xfrm rot="9340618">
                <a:off x="5479006" y="4171067"/>
                <a:ext cx="167210" cy="244623"/>
                <a:chOff x="5141445" y="370813"/>
                <a:chExt cx="495827" cy="725382"/>
              </a:xfrm>
            </p:grpSpPr>
            <p:sp>
              <p:nvSpPr>
                <p:cNvPr id="1882" name="Google Shape;1882;p234"/>
                <p:cNvSpPr/>
                <p:nvPr/>
              </p:nvSpPr>
              <p:spPr>
                <a:xfrm rot="-9976462">
                  <a:off x="5252489" y="407304"/>
                  <a:ext cx="348965" cy="344018"/>
                </a:xfrm>
                <a:prstGeom prst="ellipse">
                  <a:avLst/>
                </a:prstGeom>
                <a:solidFill>
                  <a:srgbClr val="85200C"/>
                </a:solidFill>
                <a:ln cap="flat" cmpd="sng" w="3200">
                  <a:solidFill>
                    <a:schemeClr val="dk2"/>
                  </a:solidFill>
                  <a:prstDash val="solid"/>
                  <a:round/>
                  <a:headEnd len="sm" w="sm" type="none"/>
                  <a:tailEnd len="sm" w="sm" type="none"/>
                </a:ln>
              </p:spPr>
              <p:txBody>
                <a:bodyPr anchorCtr="0" anchor="ctr" bIns="30825" lIns="30825" spcFirstLastPara="1" rIns="30825" wrap="square" tIns="30825">
                  <a:noAutofit/>
                </a:bodyPr>
                <a:lstStyle/>
                <a:p>
                  <a:pPr indent="0" lvl="0" marL="0" rtl="0" algn="ctr">
                    <a:spcBef>
                      <a:spcPts val="0"/>
                    </a:spcBef>
                    <a:spcAft>
                      <a:spcPts val="0"/>
                    </a:spcAft>
                    <a:buNone/>
                  </a:pPr>
                  <a:r>
                    <a:t/>
                  </a:r>
                  <a:endParaRPr sz="472"/>
                </a:p>
              </p:txBody>
            </p:sp>
            <p:sp>
              <p:nvSpPr>
                <p:cNvPr id="1883" name="Google Shape;1883;p234"/>
                <p:cNvSpPr/>
                <p:nvPr/>
              </p:nvSpPr>
              <p:spPr>
                <a:xfrm rot="-9976462">
                  <a:off x="5177262" y="715686"/>
                  <a:ext cx="348965" cy="344018"/>
                </a:xfrm>
                <a:prstGeom prst="ellipse">
                  <a:avLst/>
                </a:prstGeom>
                <a:solidFill>
                  <a:srgbClr val="7F7F7F"/>
                </a:solidFill>
                <a:ln cap="flat" cmpd="sng" w="3200">
                  <a:solidFill>
                    <a:schemeClr val="dk2"/>
                  </a:solidFill>
                  <a:prstDash val="solid"/>
                  <a:round/>
                  <a:headEnd len="sm" w="sm" type="none"/>
                  <a:tailEnd len="sm" w="sm" type="none"/>
                </a:ln>
              </p:spPr>
              <p:txBody>
                <a:bodyPr anchorCtr="0" anchor="ctr" bIns="30825" lIns="30825" spcFirstLastPara="1" rIns="30825" wrap="square" tIns="30825">
                  <a:noAutofit/>
                </a:bodyPr>
                <a:lstStyle/>
                <a:p>
                  <a:pPr indent="0" lvl="0" marL="0" rtl="0" algn="ctr">
                    <a:spcBef>
                      <a:spcPts val="0"/>
                    </a:spcBef>
                    <a:spcAft>
                      <a:spcPts val="0"/>
                    </a:spcAft>
                    <a:buNone/>
                  </a:pPr>
                  <a:r>
                    <a:t/>
                  </a:r>
                  <a:endParaRPr sz="472"/>
                </a:p>
              </p:txBody>
            </p:sp>
          </p:grpSp>
        </p:grpSp>
        <p:cxnSp>
          <p:nvCxnSpPr>
            <p:cNvPr id="1884" name="Google Shape;1884;p234"/>
            <p:cNvCxnSpPr/>
            <p:nvPr/>
          </p:nvCxnSpPr>
          <p:spPr>
            <a:xfrm>
              <a:off x="2018475" y="4063025"/>
              <a:ext cx="669900" cy="8700"/>
            </a:xfrm>
            <a:prstGeom prst="straightConnector1">
              <a:avLst/>
            </a:prstGeom>
            <a:noFill/>
            <a:ln cap="flat" cmpd="sng" w="38100">
              <a:solidFill>
                <a:schemeClr val="dk2"/>
              </a:solidFill>
              <a:prstDash val="solid"/>
              <a:round/>
              <a:headEnd len="med" w="med" type="none"/>
              <a:tailEnd len="med" w="med" type="none"/>
            </a:ln>
          </p:spPr>
        </p:cxnSp>
        <p:cxnSp>
          <p:nvCxnSpPr>
            <p:cNvPr id="1885" name="Google Shape;1885;p234"/>
            <p:cNvCxnSpPr/>
            <p:nvPr/>
          </p:nvCxnSpPr>
          <p:spPr>
            <a:xfrm>
              <a:off x="2688375" y="3825875"/>
              <a:ext cx="13200" cy="483000"/>
            </a:xfrm>
            <a:prstGeom prst="straightConnector1">
              <a:avLst/>
            </a:prstGeom>
            <a:noFill/>
            <a:ln cap="flat" cmpd="sng" w="38100">
              <a:solidFill>
                <a:schemeClr val="dk2"/>
              </a:solidFill>
              <a:prstDash val="solid"/>
              <a:round/>
              <a:headEnd len="med" w="med" type="none"/>
              <a:tailEnd len="med" w="med" type="none"/>
            </a:ln>
          </p:spPr>
        </p:cxnSp>
      </p:grpSp>
      <p:pic>
        <p:nvPicPr>
          <p:cNvPr id="1886" name="Google Shape;1886;p234"/>
          <p:cNvPicPr preferRelativeResize="0"/>
          <p:nvPr/>
        </p:nvPicPr>
        <p:blipFill rotWithShape="1">
          <a:blip r:embed="rId7">
            <a:alphaModFix/>
          </a:blip>
          <a:srcRect b="38982" l="15020" r="59858" t="7167"/>
          <a:stretch/>
        </p:blipFill>
        <p:spPr>
          <a:xfrm>
            <a:off x="765625" y="624876"/>
            <a:ext cx="882619" cy="1182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0" name="Shape 1890"/>
        <p:cNvGrpSpPr/>
        <p:nvPr/>
      </p:nvGrpSpPr>
      <p:grpSpPr>
        <a:xfrm>
          <a:off x="0" y="0"/>
          <a:ext cx="0" cy="0"/>
          <a:chOff x="0" y="0"/>
          <a:chExt cx="0" cy="0"/>
        </a:xfrm>
      </p:grpSpPr>
      <p:pic>
        <p:nvPicPr>
          <p:cNvPr id="1891" name="Google Shape;1891;p235"/>
          <p:cNvPicPr preferRelativeResize="0"/>
          <p:nvPr/>
        </p:nvPicPr>
        <p:blipFill rotWithShape="1">
          <a:blip r:embed="rId3">
            <a:alphaModFix/>
          </a:blip>
          <a:srcRect b="12128" l="42499" r="0" t="27170"/>
          <a:stretch/>
        </p:blipFill>
        <p:spPr>
          <a:xfrm>
            <a:off x="4928288" y="3271525"/>
            <a:ext cx="3241599" cy="1398725"/>
          </a:xfrm>
          <a:prstGeom prst="rect">
            <a:avLst/>
          </a:prstGeom>
          <a:noFill/>
          <a:ln>
            <a:noFill/>
          </a:ln>
        </p:spPr>
      </p:pic>
      <p:pic>
        <p:nvPicPr>
          <p:cNvPr descr="Man silhouette solid icon. Person stands firmly on two legs in pose of protection glyph style pictogram on white background. Man sign for mobile concept and web design. Vector graphics. (Provided by Getty Images)" id="1892" name="Google Shape;1892;p235"/>
          <p:cNvPicPr preferRelativeResize="0"/>
          <p:nvPr/>
        </p:nvPicPr>
        <p:blipFill rotWithShape="1">
          <a:blip r:embed="rId4">
            <a:alphaModFix/>
          </a:blip>
          <a:srcRect b="0" l="19127" r="20135" t="0"/>
          <a:stretch/>
        </p:blipFill>
        <p:spPr>
          <a:xfrm>
            <a:off x="1971625" y="220450"/>
            <a:ext cx="2990049" cy="4923049"/>
          </a:xfrm>
          <a:prstGeom prst="rect">
            <a:avLst/>
          </a:prstGeom>
          <a:noFill/>
          <a:ln>
            <a:noFill/>
          </a:ln>
        </p:spPr>
      </p:pic>
      <p:pic>
        <p:nvPicPr>
          <p:cNvPr id="1893" name="Google Shape;1893;p235"/>
          <p:cNvPicPr preferRelativeResize="0"/>
          <p:nvPr/>
        </p:nvPicPr>
        <p:blipFill rotWithShape="1">
          <a:blip r:embed="rId3">
            <a:alphaModFix/>
          </a:blip>
          <a:srcRect b="0" l="0" r="57652" t="0"/>
          <a:stretch/>
        </p:blipFill>
        <p:spPr>
          <a:xfrm>
            <a:off x="5491300" y="471525"/>
            <a:ext cx="2725474" cy="2630600"/>
          </a:xfrm>
          <a:prstGeom prst="rect">
            <a:avLst/>
          </a:prstGeom>
          <a:noFill/>
          <a:ln cap="flat" cmpd="sng" w="28575">
            <a:solidFill>
              <a:schemeClr val="dk2"/>
            </a:solidFill>
            <a:prstDash val="solid"/>
            <a:round/>
            <a:headEnd len="sm" w="sm" type="none"/>
            <a:tailEnd len="sm" w="sm" type="none"/>
          </a:ln>
        </p:spPr>
      </p:pic>
      <p:cxnSp>
        <p:nvCxnSpPr>
          <p:cNvPr id="1894" name="Google Shape;1894;p235"/>
          <p:cNvCxnSpPr/>
          <p:nvPr/>
        </p:nvCxnSpPr>
        <p:spPr>
          <a:xfrm flipH="1" rot="10800000">
            <a:off x="3437925" y="462275"/>
            <a:ext cx="2041800" cy="1580700"/>
          </a:xfrm>
          <a:prstGeom prst="straightConnector1">
            <a:avLst/>
          </a:prstGeom>
          <a:noFill/>
          <a:ln cap="flat" cmpd="sng" w="28575">
            <a:solidFill>
              <a:srgbClr val="999999"/>
            </a:solidFill>
            <a:prstDash val="solid"/>
            <a:round/>
            <a:headEnd len="med" w="med" type="none"/>
            <a:tailEnd len="med" w="med" type="none"/>
          </a:ln>
        </p:spPr>
      </p:cxnSp>
      <p:cxnSp>
        <p:nvCxnSpPr>
          <p:cNvPr id="1895" name="Google Shape;1895;p235"/>
          <p:cNvCxnSpPr/>
          <p:nvPr/>
        </p:nvCxnSpPr>
        <p:spPr>
          <a:xfrm>
            <a:off x="3554925" y="2571750"/>
            <a:ext cx="1924800" cy="547500"/>
          </a:xfrm>
          <a:prstGeom prst="straightConnector1">
            <a:avLst/>
          </a:prstGeom>
          <a:noFill/>
          <a:ln cap="flat" cmpd="sng" w="28575">
            <a:solidFill>
              <a:srgbClr val="999999"/>
            </a:solidFill>
            <a:prstDash val="solid"/>
            <a:round/>
            <a:headEnd len="med" w="med" type="none"/>
            <a:tailEnd len="med" w="med" type="none"/>
          </a:ln>
        </p:spPr>
      </p:cxnSp>
      <p:sp>
        <p:nvSpPr>
          <p:cNvPr id="1896" name="Google Shape;1896;p235"/>
          <p:cNvSpPr txBox="1"/>
          <p:nvPr/>
        </p:nvSpPr>
        <p:spPr>
          <a:xfrm>
            <a:off x="242350" y="3771200"/>
            <a:ext cx="2298900" cy="112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ADMET:  </a:t>
            </a:r>
            <a:endParaRPr b="1" sz="1800">
              <a:solidFill>
                <a:schemeClr val="dk1"/>
              </a:solidFill>
            </a:endParaRPr>
          </a:p>
          <a:p>
            <a:pPr indent="0" lvl="0" marL="0" rtl="0" algn="l">
              <a:spcBef>
                <a:spcPts val="0"/>
              </a:spcBef>
              <a:spcAft>
                <a:spcPts val="0"/>
              </a:spcAft>
              <a:buNone/>
            </a:pPr>
            <a:r>
              <a:rPr lang="en" sz="2000">
                <a:solidFill>
                  <a:schemeClr val="dk1"/>
                </a:solidFill>
              </a:rPr>
              <a:t>tool for assessing drug efficacy</a:t>
            </a:r>
            <a:endParaRPr sz="2000">
              <a:solidFill>
                <a:schemeClr val="dk1"/>
              </a:solidFill>
            </a:endParaRPr>
          </a:p>
        </p:txBody>
      </p:sp>
      <p:sp>
        <p:nvSpPr>
          <p:cNvPr id="1897" name="Google Shape;1897;p235"/>
          <p:cNvSpPr txBox="1"/>
          <p:nvPr>
            <p:ph type="title"/>
          </p:nvPr>
        </p:nvSpPr>
        <p:spPr>
          <a:xfrm>
            <a:off x="336133" y="1102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Many drugs fail during evaluation</a:t>
            </a:r>
            <a:endParaRPr b="1"/>
          </a:p>
        </p:txBody>
      </p:sp>
      <p:pic>
        <p:nvPicPr>
          <p:cNvPr id="1898" name="Google Shape;1898;p235"/>
          <p:cNvPicPr preferRelativeResize="0"/>
          <p:nvPr/>
        </p:nvPicPr>
        <p:blipFill rotWithShape="1">
          <a:blip r:embed="rId5">
            <a:alphaModFix/>
          </a:blip>
          <a:srcRect b="0" l="7046" r="0" t="0"/>
          <a:stretch/>
        </p:blipFill>
        <p:spPr>
          <a:xfrm>
            <a:off x="280124" y="694800"/>
            <a:ext cx="1926799" cy="1398726"/>
          </a:xfrm>
          <a:prstGeom prst="rect">
            <a:avLst/>
          </a:prstGeom>
          <a:noFill/>
          <a:ln>
            <a:noFill/>
          </a:ln>
        </p:spPr>
      </p:pic>
      <p:pic>
        <p:nvPicPr>
          <p:cNvPr id="1899" name="Google Shape;1899;p235"/>
          <p:cNvPicPr preferRelativeResize="0"/>
          <p:nvPr/>
        </p:nvPicPr>
        <p:blipFill>
          <a:blip r:embed="rId6">
            <a:alphaModFix/>
          </a:blip>
          <a:stretch>
            <a:fillRect/>
          </a:stretch>
        </p:blipFill>
        <p:spPr>
          <a:xfrm>
            <a:off x="1310912" y="2001849"/>
            <a:ext cx="349325" cy="343975"/>
          </a:xfrm>
          <a:prstGeom prst="rect">
            <a:avLst/>
          </a:prstGeom>
          <a:noFill/>
          <a:ln>
            <a:noFill/>
          </a:ln>
        </p:spPr>
      </p:pic>
      <p:pic>
        <p:nvPicPr>
          <p:cNvPr id="1900" name="Google Shape;1900;p235"/>
          <p:cNvPicPr preferRelativeResize="0"/>
          <p:nvPr/>
        </p:nvPicPr>
        <p:blipFill>
          <a:blip r:embed="rId7">
            <a:alphaModFix/>
          </a:blip>
          <a:stretch>
            <a:fillRect/>
          </a:stretch>
        </p:blipFill>
        <p:spPr>
          <a:xfrm flipH="1" rot="-7373825">
            <a:off x="758981" y="1872546"/>
            <a:ext cx="340295" cy="602576"/>
          </a:xfrm>
          <a:prstGeom prst="rect">
            <a:avLst/>
          </a:prstGeom>
          <a:noFill/>
          <a:ln>
            <a:noFill/>
          </a:ln>
        </p:spPr>
      </p:pic>
      <p:sp>
        <p:nvSpPr>
          <p:cNvPr id="1901" name="Google Shape;1901;p235"/>
          <p:cNvSpPr txBox="1"/>
          <p:nvPr/>
        </p:nvSpPr>
        <p:spPr>
          <a:xfrm>
            <a:off x="4320775" y="4743300"/>
            <a:ext cx="4280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8"/>
              </a:rPr>
              <a:t>https://pmc.ncbi.nlm.nih.gov/articles/PMC6350845/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5" name="Shape 1905"/>
        <p:cNvGrpSpPr/>
        <p:nvPr/>
      </p:nvGrpSpPr>
      <p:grpSpPr>
        <a:xfrm>
          <a:off x="0" y="0"/>
          <a:ext cx="0" cy="0"/>
          <a:chOff x="0" y="0"/>
          <a:chExt cx="0" cy="0"/>
        </a:xfrm>
      </p:grpSpPr>
      <p:sp>
        <p:nvSpPr>
          <p:cNvPr id="1906" name="Google Shape;1906;p236"/>
          <p:cNvSpPr txBox="1"/>
          <p:nvPr/>
        </p:nvSpPr>
        <p:spPr>
          <a:xfrm>
            <a:off x="1585800" y="154400"/>
            <a:ext cx="6852600" cy="140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20">
                <a:solidFill>
                  <a:schemeClr val="dk1"/>
                </a:solidFill>
              </a:rPr>
              <a:t>How did thinking about the membrane as a system of interacting parts focus our thinking about antibiotic effectiveness?</a:t>
            </a:r>
            <a:endParaRPr sz="2820">
              <a:solidFill>
                <a:schemeClr val="dk1"/>
              </a:solidFill>
            </a:endParaRPr>
          </a:p>
        </p:txBody>
      </p:sp>
      <p:pic>
        <p:nvPicPr>
          <p:cNvPr id="1907" name="Google Shape;1907;p236"/>
          <p:cNvPicPr preferRelativeResize="0"/>
          <p:nvPr/>
        </p:nvPicPr>
        <p:blipFill rotWithShape="1">
          <a:blip r:embed="rId3">
            <a:alphaModFix/>
          </a:blip>
          <a:srcRect b="0" l="7046" r="0" t="0"/>
          <a:stretch/>
        </p:blipFill>
        <p:spPr>
          <a:xfrm>
            <a:off x="195000" y="1676900"/>
            <a:ext cx="4140401" cy="2759598"/>
          </a:xfrm>
          <a:prstGeom prst="rect">
            <a:avLst/>
          </a:prstGeom>
          <a:noFill/>
          <a:ln>
            <a:noFill/>
          </a:ln>
        </p:spPr>
      </p:pic>
      <p:pic>
        <p:nvPicPr>
          <p:cNvPr id="1908" name="Google Shape;1908;p236"/>
          <p:cNvPicPr preferRelativeResize="0"/>
          <p:nvPr/>
        </p:nvPicPr>
        <p:blipFill rotWithShape="1">
          <a:blip r:embed="rId4">
            <a:alphaModFix/>
          </a:blip>
          <a:srcRect b="28127" l="71407" r="0" t="47447"/>
          <a:stretch/>
        </p:blipFill>
        <p:spPr>
          <a:xfrm rot="-5400000">
            <a:off x="5032514" y="999786"/>
            <a:ext cx="2719600" cy="4113828"/>
          </a:xfrm>
          <a:prstGeom prst="rect">
            <a:avLst/>
          </a:prstGeom>
          <a:noFill/>
          <a:ln>
            <a:noFill/>
          </a:ln>
        </p:spPr>
      </p:pic>
      <p:sp>
        <p:nvSpPr>
          <p:cNvPr id="1909" name="Google Shape;1909;p236"/>
          <p:cNvSpPr/>
          <p:nvPr/>
        </p:nvSpPr>
        <p:spPr>
          <a:xfrm>
            <a:off x="4703100" y="2228450"/>
            <a:ext cx="479700" cy="527700"/>
          </a:xfrm>
          <a:prstGeom prst="ellipse">
            <a:avLst/>
          </a:prstGeom>
          <a:solidFill>
            <a:srgbClr val="1EAC4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0" name="Google Shape;1910;p236"/>
          <p:cNvSpPr/>
          <p:nvPr/>
        </p:nvSpPr>
        <p:spPr>
          <a:xfrm>
            <a:off x="6022388" y="3126625"/>
            <a:ext cx="479700" cy="527700"/>
          </a:xfrm>
          <a:prstGeom prst="ellipse">
            <a:avLst/>
          </a:prstGeom>
          <a:solidFill>
            <a:srgbClr val="1EAC4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1" name="Google Shape;1911;p236"/>
          <p:cNvSpPr/>
          <p:nvPr/>
        </p:nvSpPr>
        <p:spPr>
          <a:xfrm>
            <a:off x="5477475" y="2756150"/>
            <a:ext cx="479700" cy="3198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2" name="Google Shape;1912;p236"/>
          <p:cNvSpPr txBox="1"/>
          <p:nvPr/>
        </p:nvSpPr>
        <p:spPr>
          <a:xfrm>
            <a:off x="310675" y="4209750"/>
            <a:ext cx="2094300" cy="81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rgbClr val="FF0000"/>
                </a:solidFill>
              </a:rPr>
              <a:t>*</a:t>
            </a:r>
            <a:r>
              <a:rPr b="1" lang="en" sz="2400">
                <a:solidFill>
                  <a:schemeClr val="dk1"/>
                </a:solidFill>
              </a:rPr>
              <a:t> </a:t>
            </a:r>
            <a:r>
              <a:rPr b="1" lang="en" sz="2400">
                <a:solidFill>
                  <a:srgbClr val="FF0000"/>
                </a:solidFill>
              </a:rPr>
              <a:t>Antibiotic</a:t>
            </a:r>
            <a:endParaRPr b="1" sz="2400">
              <a:solidFill>
                <a:srgbClr val="FF0000"/>
              </a:solidFill>
            </a:endParaRPr>
          </a:p>
        </p:txBody>
      </p:sp>
      <p:sp>
        <p:nvSpPr>
          <p:cNvPr id="1913" name="Google Shape;1913;p236"/>
          <p:cNvSpPr txBox="1"/>
          <p:nvPr/>
        </p:nvSpPr>
        <p:spPr>
          <a:xfrm>
            <a:off x="424150" y="2107550"/>
            <a:ext cx="618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7200">
                <a:solidFill>
                  <a:srgbClr val="FF0000"/>
                </a:solidFill>
              </a:rPr>
              <a:t>*</a:t>
            </a:r>
            <a:r>
              <a:rPr b="1" lang="en" sz="7200">
                <a:solidFill>
                  <a:schemeClr val="dk1"/>
                </a:solidFill>
              </a:rPr>
              <a:t> </a:t>
            </a:r>
            <a:endParaRPr sz="7200"/>
          </a:p>
        </p:txBody>
      </p:sp>
      <p:sp>
        <p:nvSpPr>
          <p:cNvPr id="1914" name="Google Shape;1914;p236"/>
          <p:cNvSpPr txBox="1"/>
          <p:nvPr/>
        </p:nvSpPr>
        <p:spPr>
          <a:xfrm>
            <a:off x="5600750" y="1538425"/>
            <a:ext cx="618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7200">
                <a:solidFill>
                  <a:srgbClr val="FF0000"/>
                </a:solidFill>
              </a:rPr>
              <a:t>*</a:t>
            </a:r>
            <a:r>
              <a:rPr b="1" lang="en" sz="7200">
                <a:solidFill>
                  <a:schemeClr val="dk1"/>
                </a:solidFill>
              </a:rPr>
              <a:t> </a:t>
            </a:r>
            <a:endParaRPr sz="7200"/>
          </a:p>
        </p:txBody>
      </p:sp>
      <p:sp>
        <p:nvSpPr>
          <p:cNvPr id="1915" name="Google Shape;1915;p236"/>
          <p:cNvSpPr txBox="1"/>
          <p:nvPr/>
        </p:nvSpPr>
        <p:spPr>
          <a:xfrm>
            <a:off x="4703088" y="1998475"/>
            <a:ext cx="618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7200">
                <a:solidFill>
                  <a:srgbClr val="FF0000"/>
                </a:solidFill>
              </a:rPr>
              <a:t>*</a:t>
            </a:r>
            <a:r>
              <a:rPr b="1" lang="en" sz="7200">
                <a:solidFill>
                  <a:schemeClr val="dk1"/>
                </a:solidFill>
              </a:rPr>
              <a:t> </a:t>
            </a:r>
            <a:endParaRPr sz="7200"/>
          </a:p>
        </p:txBody>
      </p:sp>
      <p:sp>
        <p:nvSpPr>
          <p:cNvPr id="1916" name="Google Shape;1916;p236"/>
          <p:cNvSpPr txBox="1"/>
          <p:nvPr/>
        </p:nvSpPr>
        <p:spPr>
          <a:xfrm>
            <a:off x="5362750" y="2410200"/>
            <a:ext cx="618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7200">
                <a:solidFill>
                  <a:srgbClr val="FF0000"/>
                </a:solidFill>
              </a:rPr>
              <a:t>*</a:t>
            </a:r>
            <a:r>
              <a:rPr b="1" lang="en" sz="7200">
                <a:solidFill>
                  <a:schemeClr val="dk1"/>
                </a:solidFill>
              </a:rPr>
              <a:t> </a:t>
            </a:r>
            <a:endParaRPr sz="7200"/>
          </a:p>
        </p:txBody>
      </p:sp>
      <p:sp>
        <p:nvSpPr>
          <p:cNvPr id="1917" name="Google Shape;1917;p236"/>
          <p:cNvSpPr txBox="1"/>
          <p:nvPr/>
        </p:nvSpPr>
        <p:spPr>
          <a:xfrm>
            <a:off x="6022400" y="2972775"/>
            <a:ext cx="618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7200">
                <a:solidFill>
                  <a:srgbClr val="FF0000"/>
                </a:solidFill>
              </a:rPr>
              <a:t>*</a:t>
            </a:r>
            <a:r>
              <a:rPr b="1" lang="en" sz="7200">
                <a:solidFill>
                  <a:schemeClr val="dk1"/>
                </a:solidFill>
              </a:rPr>
              <a:t> </a:t>
            </a:r>
            <a:endParaRPr sz="7200"/>
          </a:p>
        </p:txBody>
      </p:sp>
      <p:sp>
        <p:nvSpPr>
          <p:cNvPr id="1918" name="Google Shape;1918;p236"/>
          <p:cNvSpPr txBox="1"/>
          <p:nvPr/>
        </p:nvSpPr>
        <p:spPr>
          <a:xfrm>
            <a:off x="5182800" y="3732150"/>
            <a:ext cx="618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7200">
                <a:solidFill>
                  <a:srgbClr val="FF0000"/>
                </a:solidFill>
              </a:rPr>
              <a:t>*</a:t>
            </a:r>
            <a:r>
              <a:rPr b="1" lang="en" sz="7200">
                <a:solidFill>
                  <a:schemeClr val="dk1"/>
                </a:solidFill>
              </a:rPr>
              <a:t> </a:t>
            </a:r>
            <a:endParaRPr sz="7200"/>
          </a:p>
        </p:txBody>
      </p:sp>
      <p:pic>
        <p:nvPicPr>
          <p:cNvPr id="1919" name="Google Shape;1919;p236"/>
          <p:cNvPicPr preferRelativeResize="0"/>
          <p:nvPr/>
        </p:nvPicPr>
        <p:blipFill rotWithShape="1">
          <a:blip r:embed="rId5">
            <a:alphaModFix/>
          </a:blip>
          <a:srcRect b="38982" l="15020" r="59858" t="7167"/>
          <a:stretch/>
        </p:blipFill>
        <p:spPr>
          <a:xfrm>
            <a:off x="424150" y="264889"/>
            <a:ext cx="882619" cy="1182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923" name="Shape 1923"/>
        <p:cNvGrpSpPr/>
        <p:nvPr/>
      </p:nvGrpSpPr>
      <p:grpSpPr>
        <a:xfrm>
          <a:off x="0" y="0"/>
          <a:ext cx="0" cy="0"/>
          <a:chOff x="0" y="0"/>
          <a:chExt cx="0" cy="0"/>
        </a:xfrm>
      </p:grpSpPr>
      <p:pic>
        <p:nvPicPr>
          <p:cNvPr id="1924" name="Google Shape;1924;p237"/>
          <p:cNvPicPr preferRelativeResize="0"/>
          <p:nvPr/>
        </p:nvPicPr>
        <p:blipFill>
          <a:blip r:embed="rId3">
            <a:alphaModFix/>
          </a:blip>
          <a:stretch>
            <a:fillRect/>
          </a:stretch>
        </p:blipFill>
        <p:spPr>
          <a:xfrm>
            <a:off x="1750925" y="3340675"/>
            <a:ext cx="2821076" cy="613500"/>
          </a:xfrm>
          <a:prstGeom prst="rect">
            <a:avLst/>
          </a:prstGeom>
          <a:noFill/>
          <a:ln>
            <a:noFill/>
          </a:ln>
        </p:spPr>
      </p:pic>
      <p:pic>
        <p:nvPicPr>
          <p:cNvPr id="1925" name="Google Shape;1925;p237"/>
          <p:cNvPicPr preferRelativeResize="0"/>
          <p:nvPr/>
        </p:nvPicPr>
        <p:blipFill>
          <a:blip r:embed="rId3">
            <a:alphaModFix/>
          </a:blip>
          <a:stretch>
            <a:fillRect/>
          </a:stretch>
        </p:blipFill>
        <p:spPr>
          <a:xfrm>
            <a:off x="4248125" y="3340663"/>
            <a:ext cx="2821181" cy="613513"/>
          </a:xfrm>
          <a:prstGeom prst="rect">
            <a:avLst/>
          </a:prstGeom>
          <a:noFill/>
          <a:ln>
            <a:noFill/>
          </a:ln>
        </p:spPr>
      </p:pic>
      <p:sp>
        <p:nvSpPr>
          <p:cNvPr id="1926" name="Google Shape;1926;p237"/>
          <p:cNvSpPr txBox="1"/>
          <p:nvPr/>
        </p:nvSpPr>
        <p:spPr>
          <a:xfrm>
            <a:off x="6378988" y="2301700"/>
            <a:ext cx="2271000" cy="87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rPr>
              <a:t>Periplasm</a:t>
            </a:r>
            <a:endParaRPr b="1" sz="2500">
              <a:solidFill>
                <a:schemeClr val="dk1"/>
              </a:solidFill>
            </a:endParaRPr>
          </a:p>
        </p:txBody>
      </p:sp>
      <p:sp>
        <p:nvSpPr>
          <p:cNvPr id="1927" name="Google Shape;1927;p237"/>
          <p:cNvSpPr txBox="1"/>
          <p:nvPr/>
        </p:nvSpPr>
        <p:spPr>
          <a:xfrm>
            <a:off x="6872988" y="4451150"/>
            <a:ext cx="2271000" cy="87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rPr>
              <a:t>Inside</a:t>
            </a:r>
            <a:endParaRPr b="1" sz="2500">
              <a:solidFill>
                <a:schemeClr val="dk1"/>
              </a:solidFill>
            </a:endParaRPr>
          </a:p>
        </p:txBody>
      </p:sp>
      <p:pic>
        <p:nvPicPr>
          <p:cNvPr id="1928" name="Google Shape;1928;p237"/>
          <p:cNvPicPr preferRelativeResize="0"/>
          <p:nvPr/>
        </p:nvPicPr>
        <p:blipFill>
          <a:blip r:embed="rId4">
            <a:alphaModFix/>
          </a:blip>
          <a:stretch>
            <a:fillRect/>
          </a:stretch>
        </p:blipFill>
        <p:spPr>
          <a:xfrm>
            <a:off x="2560475" y="3129427"/>
            <a:ext cx="672938" cy="1036000"/>
          </a:xfrm>
          <a:prstGeom prst="rect">
            <a:avLst/>
          </a:prstGeom>
          <a:noFill/>
          <a:ln>
            <a:noFill/>
          </a:ln>
        </p:spPr>
      </p:pic>
      <p:pic>
        <p:nvPicPr>
          <p:cNvPr id="1929" name="Google Shape;1929;p237"/>
          <p:cNvPicPr preferRelativeResize="0"/>
          <p:nvPr/>
        </p:nvPicPr>
        <p:blipFill>
          <a:blip r:embed="rId5">
            <a:alphaModFix/>
          </a:blip>
          <a:stretch>
            <a:fillRect/>
          </a:stretch>
        </p:blipFill>
        <p:spPr>
          <a:xfrm>
            <a:off x="3533038" y="2298188"/>
            <a:ext cx="1566935" cy="935925"/>
          </a:xfrm>
          <a:prstGeom prst="rect">
            <a:avLst/>
          </a:prstGeom>
          <a:noFill/>
          <a:ln>
            <a:noFill/>
          </a:ln>
        </p:spPr>
      </p:pic>
      <p:sp>
        <p:nvSpPr>
          <p:cNvPr id="1930" name="Google Shape;1930;p237"/>
          <p:cNvSpPr/>
          <p:nvPr/>
        </p:nvSpPr>
        <p:spPr>
          <a:xfrm>
            <a:off x="6221750" y="3817900"/>
            <a:ext cx="412500" cy="569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1" name="Google Shape;1931;p237"/>
          <p:cNvSpPr/>
          <p:nvPr/>
        </p:nvSpPr>
        <p:spPr>
          <a:xfrm>
            <a:off x="5548850" y="3083850"/>
            <a:ext cx="672900" cy="569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2" name="Google Shape;1932;p237"/>
          <p:cNvSpPr txBox="1"/>
          <p:nvPr/>
        </p:nvSpPr>
        <p:spPr>
          <a:xfrm>
            <a:off x="2168538" y="3959750"/>
            <a:ext cx="1456800" cy="59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500">
                <a:solidFill>
                  <a:schemeClr val="dk1"/>
                </a:solidFill>
              </a:rPr>
              <a:t>Integral</a:t>
            </a:r>
            <a:endParaRPr b="1" sz="2500">
              <a:solidFill>
                <a:schemeClr val="dk1"/>
              </a:solidFill>
            </a:endParaRPr>
          </a:p>
        </p:txBody>
      </p:sp>
      <p:sp>
        <p:nvSpPr>
          <p:cNvPr id="1933" name="Google Shape;1933;p237"/>
          <p:cNvSpPr txBox="1"/>
          <p:nvPr/>
        </p:nvSpPr>
        <p:spPr>
          <a:xfrm>
            <a:off x="6553650" y="3817900"/>
            <a:ext cx="21651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solidFill>
                  <a:schemeClr val="dk1"/>
                </a:solidFill>
              </a:rPr>
              <a:t>Peripheral</a:t>
            </a:r>
            <a:endParaRPr>
              <a:solidFill>
                <a:schemeClr val="dk1"/>
              </a:solidFill>
            </a:endParaRPr>
          </a:p>
        </p:txBody>
      </p:sp>
      <p:sp>
        <p:nvSpPr>
          <p:cNvPr id="1934" name="Google Shape;1934;p237"/>
          <p:cNvSpPr txBox="1"/>
          <p:nvPr/>
        </p:nvSpPr>
        <p:spPr>
          <a:xfrm>
            <a:off x="6500688" y="152250"/>
            <a:ext cx="2271000" cy="87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rPr>
              <a:t>Outside</a:t>
            </a:r>
            <a:endParaRPr b="1" sz="2500">
              <a:solidFill>
                <a:schemeClr val="dk1"/>
              </a:solidFill>
            </a:endParaRPr>
          </a:p>
        </p:txBody>
      </p:sp>
      <p:pic>
        <p:nvPicPr>
          <p:cNvPr id="1935" name="Google Shape;1935;p237"/>
          <p:cNvPicPr preferRelativeResize="0"/>
          <p:nvPr/>
        </p:nvPicPr>
        <p:blipFill>
          <a:blip r:embed="rId6">
            <a:alphaModFix/>
          </a:blip>
          <a:stretch>
            <a:fillRect/>
          </a:stretch>
        </p:blipFill>
        <p:spPr>
          <a:xfrm>
            <a:off x="1565625" y="325900"/>
            <a:ext cx="2957783" cy="1804543"/>
          </a:xfrm>
          <a:prstGeom prst="rect">
            <a:avLst/>
          </a:prstGeom>
          <a:noFill/>
          <a:ln>
            <a:noFill/>
          </a:ln>
        </p:spPr>
      </p:pic>
      <p:pic>
        <p:nvPicPr>
          <p:cNvPr id="1936" name="Google Shape;1936;p237"/>
          <p:cNvPicPr preferRelativeResize="0"/>
          <p:nvPr/>
        </p:nvPicPr>
        <p:blipFill>
          <a:blip r:embed="rId6">
            <a:alphaModFix/>
          </a:blip>
          <a:stretch>
            <a:fillRect/>
          </a:stretch>
        </p:blipFill>
        <p:spPr>
          <a:xfrm>
            <a:off x="4248117" y="325900"/>
            <a:ext cx="2957783" cy="1804548"/>
          </a:xfrm>
          <a:prstGeom prst="rect">
            <a:avLst/>
          </a:prstGeom>
          <a:noFill/>
          <a:ln>
            <a:noFill/>
          </a:ln>
        </p:spPr>
      </p:pic>
      <p:pic>
        <p:nvPicPr>
          <p:cNvPr id="1937" name="Google Shape;1937;p237"/>
          <p:cNvPicPr preferRelativeResize="0"/>
          <p:nvPr/>
        </p:nvPicPr>
        <p:blipFill rotWithShape="1">
          <a:blip r:embed="rId7">
            <a:alphaModFix/>
          </a:blip>
          <a:srcRect b="0" l="0" r="0" t="39705"/>
          <a:stretch/>
        </p:blipFill>
        <p:spPr>
          <a:xfrm>
            <a:off x="4986875" y="1385550"/>
            <a:ext cx="826100" cy="806075"/>
          </a:xfrm>
          <a:prstGeom prst="rect">
            <a:avLst/>
          </a:prstGeom>
          <a:noFill/>
          <a:ln>
            <a:noFill/>
          </a:ln>
        </p:spPr>
      </p:pic>
      <p:pic>
        <p:nvPicPr>
          <p:cNvPr id="1938" name="Google Shape;1938;p237"/>
          <p:cNvPicPr preferRelativeResize="0"/>
          <p:nvPr/>
        </p:nvPicPr>
        <p:blipFill>
          <a:blip r:embed="rId8">
            <a:alphaModFix/>
          </a:blip>
          <a:stretch>
            <a:fillRect/>
          </a:stretch>
        </p:blipFill>
        <p:spPr>
          <a:xfrm rot="1943104">
            <a:off x="1941634" y="2256804"/>
            <a:ext cx="959205" cy="963096"/>
          </a:xfrm>
          <a:prstGeom prst="rect">
            <a:avLst/>
          </a:prstGeom>
          <a:noFill/>
          <a:ln>
            <a:noFill/>
          </a:ln>
        </p:spPr>
      </p:pic>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2" name="Shape 1942"/>
        <p:cNvGrpSpPr/>
        <p:nvPr/>
      </p:nvGrpSpPr>
      <p:grpSpPr>
        <a:xfrm>
          <a:off x="0" y="0"/>
          <a:ext cx="0" cy="0"/>
          <a:chOff x="0" y="0"/>
          <a:chExt cx="0" cy="0"/>
        </a:xfrm>
      </p:grpSpPr>
      <p:pic>
        <p:nvPicPr>
          <p:cNvPr id="1943" name="Google Shape;1943;p238"/>
          <p:cNvPicPr preferRelativeResize="0"/>
          <p:nvPr/>
        </p:nvPicPr>
        <p:blipFill rotWithShape="1">
          <a:blip r:embed="rId3">
            <a:alphaModFix/>
          </a:blip>
          <a:srcRect b="-2569" l="48682" r="-2809" t="6359"/>
          <a:stretch/>
        </p:blipFill>
        <p:spPr>
          <a:xfrm>
            <a:off x="169050" y="290850"/>
            <a:ext cx="6844225" cy="4224625"/>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7" name="Shape 1947"/>
        <p:cNvGrpSpPr/>
        <p:nvPr/>
      </p:nvGrpSpPr>
      <p:grpSpPr>
        <a:xfrm>
          <a:off x="0" y="0"/>
          <a:ext cx="0" cy="0"/>
          <a:chOff x="0" y="0"/>
          <a:chExt cx="0" cy="0"/>
        </a:xfrm>
      </p:grpSpPr>
      <p:pic>
        <p:nvPicPr>
          <p:cNvPr id="1948" name="Google Shape;1948;p239"/>
          <p:cNvPicPr preferRelativeResize="0"/>
          <p:nvPr/>
        </p:nvPicPr>
        <p:blipFill rotWithShape="1">
          <a:blip r:embed="rId3">
            <a:alphaModFix/>
          </a:blip>
          <a:srcRect b="2086" l="-1869" r="5035" t="0"/>
          <a:stretch/>
        </p:blipFill>
        <p:spPr>
          <a:xfrm rot="10800000">
            <a:off x="131251" y="936725"/>
            <a:ext cx="8998774" cy="3696925"/>
          </a:xfrm>
          <a:prstGeom prst="rect">
            <a:avLst/>
          </a:prstGeom>
          <a:noFill/>
          <a:ln>
            <a:noFill/>
          </a:ln>
        </p:spPr>
      </p:pic>
      <p:pic>
        <p:nvPicPr>
          <p:cNvPr id="1949" name="Google Shape;1949;p239"/>
          <p:cNvPicPr preferRelativeResize="0"/>
          <p:nvPr/>
        </p:nvPicPr>
        <p:blipFill rotWithShape="1">
          <a:blip r:embed="rId4">
            <a:alphaModFix/>
          </a:blip>
          <a:srcRect b="26057" l="0" r="0" t="0"/>
          <a:stretch/>
        </p:blipFill>
        <p:spPr>
          <a:xfrm>
            <a:off x="4199900" y="933418"/>
            <a:ext cx="4926076" cy="3700224"/>
          </a:xfrm>
          <a:prstGeom prst="rect">
            <a:avLst/>
          </a:prstGeom>
          <a:noFill/>
          <a:ln cap="flat" cmpd="sng" w="38100">
            <a:solidFill>
              <a:srgbClr val="EEFF41"/>
            </a:solidFill>
            <a:prstDash val="solid"/>
            <a:round/>
            <a:headEnd len="sm" w="sm" type="none"/>
            <a:tailEnd len="sm" w="sm" type="none"/>
          </a:ln>
        </p:spPr>
      </p:pic>
      <p:cxnSp>
        <p:nvCxnSpPr>
          <p:cNvPr id="1950" name="Google Shape;1950;p239"/>
          <p:cNvCxnSpPr>
            <a:stCxn id="1951" idx="0"/>
          </p:cNvCxnSpPr>
          <p:nvPr/>
        </p:nvCxnSpPr>
        <p:spPr>
          <a:xfrm flipH="1" rot="10800000">
            <a:off x="1083925" y="939575"/>
            <a:ext cx="3112200" cy="1554000"/>
          </a:xfrm>
          <a:prstGeom prst="straightConnector1">
            <a:avLst/>
          </a:prstGeom>
          <a:noFill/>
          <a:ln cap="flat" cmpd="sng" w="38100">
            <a:solidFill>
              <a:srgbClr val="EEFF41"/>
            </a:solidFill>
            <a:prstDash val="solid"/>
            <a:round/>
            <a:headEnd len="med" w="med" type="none"/>
            <a:tailEnd len="med" w="med" type="none"/>
          </a:ln>
        </p:spPr>
      </p:cxnSp>
      <p:cxnSp>
        <p:nvCxnSpPr>
          <p:cNvPr id="1952" name="Google Shape;1952;p239"/>
          <p:cNvCxnSpPr>
            <a:stCxn id="1951" idx="2"/>
          </p:cNvCxnSpPr>
          <p:nvPr/>
        </p:nvCxnSpPr>
        <p:spPr>
          <a:xfrm>
            <a:off x="1083925" y="2998175"/>
            <a:ext cx="3099300" cy="1635600"/>
          </a:xfrm>
          <a:prstGeom prst="straightConnector1">
            <a:avLst/>
          </a:prstGeom>
          <a:noFill/>
          <a:ln cap="flat" cmpd="sng" w="38100">
            <a:solidFill>
              <a:srgbClr val="EEFF41"/>
            </a:solidFill>
            <a:prstDash val="solid"/>
            <a:round/>
            <a:headEnd len="med" w="med" type="none"/>
            <a:tailEnd len="med" w="med" type="none"/>
          </a:ln>
        </p:spPr>
      </p:cxnSp>
      <p:sp>
        <p:nvSpPr>
          <p:cNvPr id="1951" name="Google Shape;1951;p239"/>
          <p:cNvSpPr/>
          <p:nvPr/>
        </p:nvSpPr>
        <p:spPr>
          <a:xfrm>
            <a:off x="756025" y="2493575"/>
            <a:ext cx="655800" cy="504600"/>
          </a:xfrm>
          <a:prstGeom prst="rect">
            <a:avLst/>
          </a:prstGeom>
          <a:noFill/>
          <a:ln cap="flat" cmpd="sng" w="38100">
            <a:solidFill>
              <a:srgbClr val="EEFF4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953" name="Google Shape;1953;p239"/>
          <p:cNvSpPr txBox="1"/>
          <p:nvPr/>
        </p:nvSpPr>
        <p:spPr>
          <a:xfrm>
            <a:off x="102000" y="524075"/>
            <a:ext cx="8940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u="sng">
                <a:solidFill>
                  <a:schemeClr val="hlink"/>
                </a:solidFill>
                <a:hlinkClick r:id="rId5"/>
              </a:rPr>
              <a:t>https://pdb101.rcsb.org/sci-art/goodsell-gallery/escherichia-coli-bacterium</a:t>
            </a:r>
            <a:endParaRPr sz="500"/>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7" name="Shape 1957"/>
        <p:cNvGrpSpPr/>
        <p:nvPr/>
      </p:nvGrpSpPr>
      <p:grpSpPr>
        <a:xfrm>
          <a:off x="0" y="0"/>
          <a:ext cx="0" cy="0"/>
          <a:chOff x="0" y="0"/>
          <a:chExt cx="0" cy="0"/>
        </a:xfrm>
      </p:grpSpPr>
      <p:pic>
        <p:nvPicPr>
          <p:cNvPr id="1958" name="Google Shape;1958;p240" title="1.png"/>
          <p:cNvPicPr preferRelativeResize="0"/>
          <p:nvPr/>
        </p:nvPicPr>
        <p:blipFill rotWithShape="1">
          <a:blip r:embed="rId3">
            <a:alphaModFix/>
          </a:blip>
          <a:srcRect b="10802" l="0" r="80195" t="59455"/>
          <a:stretch/>
        </p:blipFill>
        <p:spPr>
          <a:xfrm>
            <a:off x="5434875" y="560525"/>
            <a:ext cx="2831677" cy="418817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959" name="Google Shape;1959;p240" title="2.png"/>
          <p:cNvPicPr preferRelativeResize="0"/>
          <p:nvPr/>
        </p:nvPicPr>
        <p:blipFill rotWithShape="1">
          <a:blip r:embed="rId4">
            <a:alphaModFix/>
          </a:blip>
          <a:srcRect b="10955" l="0" r="80047" t="59534"/>
          <a:stretch/>
        </p:blipFill>
        <p:spPr>
          <a:xfrm>
            <a:off x="5438500" y="560525"/>
            <a:ext cx="2831677" cy="418817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1960" name="Google Shape;1960;p240"/>
          <p:cNvSpPr txBox="1"/>
          <p:nvPr/>
        </p:nvSpPr>
        <p:spPr>
          <a:xfrm>
            <a:off x="264000" y="1905300"/>
            <a:ext cx="3549000" cy="17394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t/>
            </a:r>
            <a:endParaRPr sz="25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3100">
                <a:solidFill>
                  <a:srgbClr val="0B0080"/>
                </a:solidFill>
                <a:latin typeface="Londrina Solid"/>
                <a:ea typeface="Londrina Solid"/>
                <a:cs typeface="Londrina Solid"/>
                <a:sym typeface="Londrina Solid"/>
              </a:rPr>
              <a:t>I wonder… </a:t>
            </a:r>
            <a:endParaRPr sz="3100">
              <a:solidFill>
                <a:srgbClr val="0B0080"/>
              </a:solidFill>
              <a:latin typeface="Londrina Solid"/>
              <a:ea typeface="Londrina Solid"/>
              <a:cs typeface="Londrina Solid"/>
              <a:sym typeface="Londrina Solid"/>
            </a:endParaRPr>
          </a:p>
          <a:p>
            <a:pPr indent="0" lvl="0" marL="0" rtl="0" algn="ctr">
              <a:spcBef>
                <a:spcPts val="0"/>
              </a:spcBef>
              <a:spcAft>
                <a:spcPts val="0"/>
              </a:spcAft>
              <a:buNone/>
            </a:pPr>
            <a:r>
              <a:t/>
            </a:r>
            <a:endParaRPr sz="3100">
              <a:solidFill>
                <a:srgbClr val="0B0080"/>
              </a:solidFill>
              <a:latin typeface="Londrina Solid"/>
              <a:ea typeface="Londrina Solid"/>
              <a:cs typeface="Londrina Solid"/>
              <a:sym typeface="Londrina Solid"/>
            </a:endParaRPr>
          </a:p>
          <a:p>
            <a:pPr indent="0" lvl="0" marL="0" rtl="0" algn="ctr">
              <a:spcBef>
                <a:spcPts val="0"/>
              </a:spcBef>
              <a:spcAft>
                <a:spcPts val="0"/>
              </a:spcAft>
              <a:buNone/>
            </a:pPr>
            <a:r>
              <a:t/>
            </a:r>
            <a:endParaRPr/>
          </a:p>
        </p:txBody>
      </p:sp>
      <p:pic>
        <p:nvPicPr>
          <p:cNvPr id="1961" name="Google Shape;1961;p240" title="2.png"/>
          <p:cNvPicPr preferRelativeResize="0"/>
          <p:nvPr/>
        </p:nvPicPr>
        <p:blipFill>
          <a:blip r:embed="rId4">
            <a:alphaModFix/>
          </a:blip>
          <a:stretch>
            <a:fillRect/>
          </a:stretch>
        </p:blipFill>
        <p:spPr>
          <a:xfrm>
            <a:off x="3813000" y="82861"/>
            <a:ext cx="5143501" cy="51435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1962" name="Google Shape;1962;p240"/>
          <p:cNvSpPr txBox="1"/>
          <p:nvPr>
            <p:ph type="title"/>
          </p:nvPr>
        </p:nvSpPr>
        <p:spPr>
          <a:xfrm>
            <a:off x="161850" y="145675"/>
            <a:ext cx="3753300" cy="1651500"/>
          </a:xfrm>
          <a:prstGeom prst="rect">
            <a:avLst/>
          </a:prstGeom>
          <a:solidFill>
            <a:schemeClr val="lt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Find:</a:t>
            </a:r>
            <a:r>
              <a:rPr b="1" lang="en"/>
              <a:t> </a:t>
            </a:r>
            <a:endParaRPr b="1"/>
          </a:p>
          <a:p>
            <a:pPr indent="0" lvl="0" marL="0" rtl="0" algn="l">
              <a:spcBef>
                <a:spcPts val="0"/>
              </a:spcBef>
              <a:spcAft>
                <a:spcPts val="0"/>
              </a:spcAft>
              <a:buNone/>
            </a:pPr>
            <a:r>
              <a:rPr b="1" lang="en" sz="2500"/>
              <a:t>Proteins that span across both membranes.</a:t>
            </a:r>
            <a:endParaRPr b="1" sz="2500"/>
          </a:p>
        </p:txBody>
      </p:sp>
      <p:pic>
        <p:nvPicPr>
          <p:cNvPr id="1963" name="Google Shape;1963;p240" title="2.png"/>
          <p:cNvPicPr preferRelativeResize="0"/>
          <p:nvPr/>
        </p:nvPicPr>
        <p:blipFill>
          <a:blip r:embed="rId4">
            <a:alphaModFix/>
          </a:blip>
          <a:stretch>
            <a:fillRect/>
          </a:stretch>
        </p:blipFill>
        <p:spPr>
          <a:xfrm>
            <a:off x="3813000" y="82861"/>
            <a:ext cx="5143501" cy="51435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961"/>
                                        </p:tgtEl>
                                      </p:cBhvr>
                                    </p:animEffect>
                                    <p:set>
                                      <p:cBhvr>
                                        <p:cTn dur="1" fill="hold">
                                          <p:stCondLst>
                                            <p:cond delay="1000"/>
                                          </p:stCondLst>
                                        </p:cTn>
                                        <p:tgtEl>
                                          <p:spTgt spid="196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959"/>
                                        </p:tgtEl>
                                      </p:cBhvr>
                                    </p:animEffect>
                                    <p:set>
                                      <p:cBhvr>
                                        <p:cTn dur="1" fill="hold">
                                          <p:stCondLst>
                                            <p:cond delay="1000"/>
                                          </p:stCondLst>
                                        </p:cTn>
                                        <p:tgtEl>
                                          <p:spTgt spid="195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960"/>
                                        </p:tgtEl>
                                        <p:attrNameLst>
                                          <p:attrName>style.visibility</p:attrName>
                                        </p:attrNameLst>
                                      </p:cBhvr>
                                      <p:to>
                                        <p:strVal val="visible"/>
                                      </p:to>
                                    </p:set>
                                    <p:animEffect filter="fade" transition="in">
                                      <p:cBhvr>
                                        <p:cTn dur="1000"/>
                                        <p:tgtEl>
                                          <p:spTgt spid="19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97"/>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570" name="Google Shape;570;p97"/>
          <p:cNvPicPr preferRelativeResize="0"/>
          <p:nvPr/>
        </p:nvPicPr>
        <p:blipFill>
          <a:blip r:embed="rId3">
            <a:alphaModFix/>
          </a:blip>
          <a:stretch>
            <a:fillRect/>
          </a:stretch>
        </p:blipFill>
        <p:spPr>
          <a:xfrm>
            <a:off x="336125" y="798350"/>
            <a:ext cx="4048300" cy="4017850"/>
          </a:xfrm>
          <a:prstGeom prst="rect">
            <a:avLst/>
          </a:prstGeom>
          <a:noFill/>
          <a:ln>
            <a:noFill/>
          </a:ln>
        </p:spPr>
      </p:pic>
      <p:pic>
        <p:nvPicPr>
          <p:cNvPr id="571" name="Google Shape;571;p97"/>
          <p:cNvPicPr preferRelativeResize="0"/>
          <p:nvPr/>
        </p:nvPicPr>
        <p:blipFill>
          <a:blip r:embed="rId4">
            <a:alphaModFix/>
          </a:blip>
          <a:stretch>
            <a:fillRect/>
          </a:stretch>
        </p:blipFill>
        <p:spPr>
          <a:xfrm>
            <a:off x="4890875" y="369900"/>
            <a:ext cx="3311919" cy="4403699"/>
          </a:xfrm>
          <a:prstGeom prst="rect">
            <a:avLst/>
          </a:prstGeom>
          <a:noFill/>
          <a:ln>
            <a:noFill/>
          </a:ln>
        </p:spPr>
      </p:pic>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C73DB"/>
            </a:gs>
            <a:gs pos="100000">
              <a:srgbClr val="8434CF"/>
            </a:gs>
          </a:gsLst>
          <a:path path="circle">
            <a:fillToRect b="50%" l="50%" r="50%" t="50%"/>
          </a:path>
          <a:tileRect/>
        </a:gradFill>
      </p:bgPr>
    </p:bg>
    <p:spTree>
      <p:nvGrpSpPr>
        <p:cNvPr id="1967" name="Shape 1967"/>
        <p:cNvGrpSpPr/>
        <p:nvPr/>
      </p:nvGrpSpPr>
      <p:grpSpPr>
        <a:xfrm>
          <a:off x="0" y="0"/>
          <a:ext cx="0" cy="0"/>
          <a:chOff x="0" y="0"/>
          <a:chExt cx="0" cy="0"/>
        </a:xfrm>
      </p:grpSpPr>
      <p:sp>
        <p:nvSpPr>
          <p:cNvPr id="1968" name="Google Shape;1968;p241"/>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Efflux Pumps:  remove antibiotics…</a:t>
            </a:r>
            <a:endParaRPr b="1"/>
          </a:p>
        </p:txBody>
      </p:sp>
      <p:sp>
        <p:nvSpPr>
          <p:cNvPr id="1969" name="Google Shape;1969;p241"/>
          <p:cNvSpPr txBox="1"/>
          <p:nvPr>
            <p:ph idx="4294967295" type="body"/>
          </p:nvPr>
        </p:nvSpPr>
        <p:spPr>
          <a:xfrm>
            <a:off x="336125" y="952625"/>
            <a:ext cx="4429200" cy="301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solidFill>
                  <a:srgbClr val="CC0000"/>
                </a:solidFill>
                <a:latin typeface="Londrina Solid"/>
                <a:ea typeface="Londrina Solid"/>
                <a:cs typeface="Londrina Solid"/>
                <a:sym typeface="Londrina Solid"/>
              </a:rPr>
              <a:t>Why do bacteria have them?</a:t>
            </a:r>
            <a:endParaRPr sz="2700">
              <a:solidFill>
                <a:srgbClr val="CC0000"/>
              </a:solidFill>
              <a:latin typeface="Londrina Solid"/>
              <a:ea typeface="Londrina Solid"/>
              <a:cs typeface="Londrina Solid"/>
              <a:sym typeface="Londrina Solid"/>
            </a:endParaRPr>
          </a:p>
          <a:p>
            <a:pPr indent="0" lvl="0" marL="0" rtl="0" algn="l">
              <a:spcBef>
                <a:spcPts val="1200"/>
              </a:spcBef>
              <a:spcAft>
                <a:spcPts val="0"/>
              </a:spcAft>
              <a:buNone/>
            </a:pPr>
            <a:r>
              <a:rPr lang="en" sz="2100">
                <a:solidFill>
                  <a:schemeClr val="dk1"/>
                </a:solidFill>
              </a:rPr>
              <a:t>They play an important role in the life of the cell (beyond antibiotics!).</a:t>
            </a:r>
            <a:endParaRPr sz="2100">
              <a:solidFill>
                <a:schemeClr val="dk1"/>
              </a:solidFill>
            </a:endParaRPr>
          </a:p>
          <a:p>
            <a:pPr indent="0" lvl="0" marL="0" rtl="0" algn="l">
              <a:spcBef>
                <a:spcPts val="1200"/>
              </a:spcBef>
              <a:spcAft>
                <a:spcPts val="1200"/>
              </a:spcAft>
              <a:buNone/>
            </a:pPr>
            <a:r>
              <a:rPr lang="en" sz="2100">
                <a:solidFill>
                  <a:schemeClr val="dk1"/>
                </a:solidFill>
              </a:rPr>
              <a:t>Without them they can’t get essential nutrients like Fe</a:t>
            </a:r>
            <a:r>
              <a:rPr baseline="30000" lang="en" sz="2100">
                <a:solidFill>
                  <a:schemeClr val="dk1"/>
                </a:solidFill>
              </a:rPr>
              <a:t>2+</a:t>
            </a:r>
            <a:r>
              <a:rPr lang="en" sz="2100">
                <a:solidFill>
                  <a:schemeClr val="dk1"/>
                </a:solidFill>
              </a:rPr>
              <a:t>!</a:t>
            </a:r>
            <a:endParaRPr sz="2800">
              <a:solidFill>
                <a:srgbClr val="B562D2"/>
              </a:solidFill>
              <a:latin typeface="Londrina Solid"/>
              <a:ea typeface="Londrina Solid"/>
              <a:cs typeface="Londrina Solid"/>
              <a:sym typeface="Londrina Solid"/>
            </a:endParaRPr>
          </a:p>
        </p:txBody>
      </p:sp>
      <p:grpSp>
        <p:nvGrpSpPr>
          <p:cNvPr id="1970" name="Google Shape;1970;p241"/>
          <p:cNvGrpSpPr/>
          <p:nvPr/>
        </p:nvGrpSpPr>
        <p:grpSpPr>
          <a:xfrm>
            <a:off x="4807598" y="551225"/>
            <a:ext cx="3676165" cy="4087767"/>
            <a:chOff x="5765100" y="1029511"/>
            <a:chExt cx="2913198" cy="3532463"/>
          </a:xfrm>
        </p:grpSpPr>
        <p:pic>
          <p:nvPicPr>
            <p:cNvPr id="1971" name="Google Shape;1971;p241"/>
            <p:cNvPicPr preferRelativeResize="0"/>
            <p:nvPr/>
          </p:nvPicPr>
          <p:blipFill rotWithShape="1">
            <a:blip r:embed="rId3">
              <a:alphaModFix/>
            </a:blip>
            <a:srcRect b="0" l="62569" r="0" t="0"/>
            <a:stretch/>
          </p:blipFill>
          <p:spPr>
            <a:xfrm>
              <a:off x="6540150" y="1092175"/>
              <a:ext cx="2138148" cy="3469799"/>
            </a:xfrm>
            <a:prstGeom prst="rect">
              <a:avLst/>
            </a:prstGeom>
            <a:noFill/>
            <a:ln>
              <a:noFill/>
            </a:ln>
          </p:spPr>
        </p:pic>
        <p:pic>
          <p:nvPicPr>
            <p:cNvPr id="1972" name="Google Shape;1972;p241"/>
            <p:cNvPicPr preferRelativeResize="0"/>
            <p:nvPr/>
          </p:nvPicPr>
          <p:blipFill rotWithShape="1">
            <a:blip r:embed="rId3">
              <a:alphaModFix/>
            </a:blip>
            <a:srcRect b="45866" l="-1056" r="84381" t="-1801"/>
            <a:stretch/>
          </p:blipFill>
          <p:spPr>
            <a:xfrm>
              <a:off x="5765100" y="1029511"/>
              <a:ext cx="952525" cy="1940774"/>
            </a:xfrm>
            <a:prstGeom prst="rect">
              <a:avLst/>
            </a:prstGeom>
            <a:noFill/>
            <a:ln>
              <a:noFill/>
            </a:ln>
          </p:spPr>
        </p:pic>
        <p:pic>
          <p:nvPicPr>
            <p:cNvPr id="1973" name="Google Shape;1973;p241"/>
            <p:cNvPicPr preferRelativeResize="0"/>
            <p:nvPr/>
          </p:nvPicPr>
          <p:blipFill rotWithShape="1">
            <a:blip r:embed="rId3">
              <a:alphaModFix/>
            </a:blip>
            <a:srcRect b="16972" l="29245" r="63466" t="73131"/>
            <a:stretch/>
          </p:blipFill>
          <p:spPr>
            <a:xfrm>
              <a:off x="6148328" y="3630125"/>
              <a:ext cx="416348" cy="343400"/>
            </a:xfrm>
            <a:prstGeom prst="rect">
              <a:avLst/>
            </a:prstGeom>
            <a:noFill/>
            <a:ln>
              <a:noFill/>
            </a:ln>
          </p:spPr>
        </p:pic>
        <p:pic>
          <p:nvPicPr>
            <p:cNvPr id="1974" name="Google Shape;1974;p241"/>
            <p:cNvPicPr preferRelativeResize="0"/>
            <p:nvPr/>
          </p:nvPicPr>
          <p:blipFill rotWithShape="1">
            <a:blip r:embed="rId3">
              <a:alphaModFix/>
            </a:blip>
            <a:srcRect b="16972" l="30945" r="63466" t="73131"/>
            <a:stretch/>
          </p:blipFill>
          <p:spPr>
            <a:xfrm>
              <a:off x="5829475" y="3630125"/>
              <a:ext cx="319273" cy="343400"/>
            </a:xfrm>
            <a:prstGeom prst="rect">
              <a:avLst/>
            </a:prstGeom>
            <a:noFill/>
            <a:ln>
              <a:noFill/>
            </a:ln>
          </p:spPr>
        </p:pic>
        <p:pic>
          <p:nvPicPr>
            <p:cNvPr id="1975" name="Google Shape;1975;p241"/>
            <p:cNvPicPr preferRelativeResize="0"/>
            <p:nvPr/>
          </p:nvPicPr>
          <p:blipFill rotWithShape="1">
            <a:blip r:embed="rId3">
              <a:alphaModFix/>
            </a:blip>
            <a:srcRect b="0" l="0" r="87709" t="96505"/>
            <a:stretch/>
          </p:blipFill>
          <p:spPr>
            <a:xfrm>
              <a:off x="5765100" y="3957175"/>
              <a:ext cx="702100" cy="121250"/>
            </a:xfrm>
            <a:prstGeom prst="rect">
              <a:avLst/>
            </a:prstGeom>
            <a:noFill/>
            <a:ln>
              <a:noFill/>
            </a:ln>
          </p:spPr>
        </p:pic>
        <p:sp>
          <p:nvSpPr>
            <p:cNvPr id="1976" name="Google Shape;1976;p241"/>
            <p:cNvSpPr/>
            <p:nvPr/>
          </p:nvSpPr>
          <p:spPr>
            <a:xfrm>
              <a:off x="6512150" y="4092075"/>
              <a:ext cx="205500" cy="1023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gr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0" name="Shape 1980"/>
        <p:cNvGrpSpPr/>
        <p:nvPr/>
      </p:nvGrpSpPr>
      <p:grpSpPr>
        <a:xfrm>
          <a:off x="0" y="0"/>
          <a:ext cx="0" cy="0"/>
          <a:chOff x="0" y="0"/>
          <a:chExt cx="0" cy="0"/>
        </a:xfrm>
      </p:grpSpPr>
      <p:sp>
        <p:nvSpPr>
          <p:cNvPr id="1981" name="Google Shape;1981;p242"/>
          <p:cNvSpPr txBox="1"/>
          <p:nvPr>
            <p:ph type="title"/>
          </p:nvPr>
        </p:nvSpPr>
        <p:spPr>
          <a:xfrm>
            <a:off x="229275" y="481600"/>
            <a:ext cx="5099700" cy="10080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Is this analogy useful?  Why or why not in your opinion?</a:t>
            </a:r>
            <a:endParaRPr b="1"/>
          </a:p>
        </p:txBody>
      </p:sp>
      <p:pic>
        <p:nvPicPr>
          <p:cNvPr id="1982" name="Google Shape;1982;p242" title="problems-water.gif"/>
          <p:cNvPicPr preferRelativeResize="0"/>
          <p:nvPr/>
        </p:nvPicPr>
        <p:blipFill>
          <a:blip r:embed="rId3">
            <a:alphaModFix/>
          </a:blip>
          <a:stretch>
            <a:fillRect/>
          </a:stretch>
        </p:blipFill>
        <p:spPr>
          <a:xfrm>
            <a:off x="5328975" y="3"/>
            <a:ext cx="2894041" cy="5143500"/>
          </a:xfrm>
          <a:prstGeom prst="rect">
            <a:avLst/>
          </a:prstGeom>
          <a:noFill/>
          <a:ln>
            <a:noFill/>
          </a:ln>
        </p:spPr>
      </p:pic>
      <p:pic>
        <p:nvPicPr>
          <p:cNvPr id="1983" name="Google Shape;1983;p242" title="_QP8Uw.gif"/>
          <p:cNvPicPr preferRelativeResize="0"/>
          <p:nvPr/>
        </p:nvPicPr>
        <p:blipFill rotWithShape="1">
          <a:blip r:embed="rId4">
            <a:alphaModFix/>
          </a:blip>
          <a:srcRect b="8692" l="25698" r="24528" t="11709"/>
          <a:stretch/>
        </p:blipFill>
        <p:spPr>
          <a:xfrm>
            <a:off x="2588754" y="1448150"/>
            <a:ext cx="2675871" cy="3209475"/>
          </a:xfrm>
          <a:prstGeom prst="rect">
            <a:avLst/>
          </a:prstGeom>
          <a:noFill/>
          <a:ln>
            <a:noFill/>
          </a:ln>
        </p:spPr>
      </p:pic>
      <p:pic>
        <p:nvPicPr>
          <p:cNvPr id="1984" name="Google Shape;1984;p242"/>
          <p:cNvPicPr preferRelativeResize="0"/>
          <p:nvPr/>
        </p:nvPicPr>
        <p:blipFill>
          <a:blip r:embed="rId5">
            <a:alphaModFix/>
          </a:blip>
          <a:stretch>
            <a:fillRect/>
          </a:stretch>
        </p:blipFill>
        <p:spPr>
          <a:xfrm>
            <a:off x="117277" y="1448152"/>
            <a:ext cx="2407096" cy="320947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8" name="Shape 1988"/>
        <p:cNvGrpSpPr/>
        <p:nvPr/>
      </p:nvGrpSpPr>
      <p:grpSpPr>
        <a:xfrm>
          <a:off x="0" y="0"/>
          <a:ext cx="0" cy="0"/>
          <a:chOff x="0" y="0"/>
          <a:chExt cx="0" cy="0"/>
        </a:xfrm>
      </p:grpSpPr>
      <p:pic>
        <p:nvPicPr>
          <p:cNvPr id="1989" name="Google Shape;1989;p243"/>
          <p:cNvPicPr preferRelativeResize="0"/>
          <p:nvPr/>
        </p:nvPicPr>
        <p:blipFill>
          <a:blip r:embed="rId3">
            <a:alphaModFix/>
          </a:blip>
          <a:stretch>
            <a:fillRect/>
          </a:stretch>
        </p:blipFill>
        <p:spPr>
          <a:xfrm>
            <a:off x="-12" y="0"/>
            <a:ext cx="3857626" cy="5143501"/>
          </a:xfrm>
          <a:prstGeom prst="rect">
            <a:avLst/>
          </a:prstGeom>
          <a:noFill/>
          <a:ln>
            <a:noFill/>
          </a:ln>
        </p:spPr>
      </p:pic>
      <p:pic>
        <p:nvPicPr>
          <p:cNvPr id="1990" name="Google Shape;1990;p243"/>
          <p:cNvPicPr preferRelativeResize="0"/>
          <p:nvPr/>
        </p:nvPicPr>
        <p:blipFill rotWithShape="1">
          <a:blip r:embed="rId4">
            <a:alphaModFix/>
          </a:blip>
          <a:srcRect b="0" l="0" r="21210" t="0"/>
          <a:stretch/>
        </p:blipFill>
        <p:spPr>
          <a:xfrm>
            <a:off x="4089547" y="0"/>
            <a:ext cx="3039301" cy="5143501"/>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4" name="Shape 1994"/>
        <p:cNvGrpSpPr/>
        <p:nvPr/>
      </p:nvGrpSpPr>
      <p:grpSpPr>
        <a:xfrm>
          <a:off x="0" y="0"/>
          <a:ext cx="0" cy="0"/>
          <a:chOff x="0" y="0"/>
          <a:chExt cx="0" cy="0"/>
        </a:xfrm>
      </p:grpSpPr>
      <p:sp>
        <p:nvSpPr>
          <p:cNvPr id="1995" name="Google Shape;1995;p244"/>
          <p:cNvSpPr txBox="1"/>
          <p:nvPr>
            <p:ph type="title"/>
          </p:nvPr>
        </p:nvSpPr>
        <p:spPr>
          <a:xfrm>
            <a:off x="5999100" y="1473700"/>
            <a:ext cx="1450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Outer </a:t>
            </a:r>
            <a:endParaRPr/>
          </a:p>
        </p:txBody>
      </p:sp>
      <p:pic>
        <p:nvPicPr>
          <p:cNvPr id="1996" name="Google Shape;1996;p244"/>
          <p:cNvPicPr preferRelativeResize="0"/>
          <p:nvPr/>
        </p:nvPicPr>
        <p:blipFill rotWithShape="1">
          <a:blip r:embed="rId3">
            <a:alphaModFix/>
          </a:blip>
          <a:srcRect b="0" l="0" r="52301" t="0"/>
          <a:stretch/>
        </p:blipFill>
        <p:spPr>
          <a:xfrm>
            <a:off x="555375" y="531350"/>
            <a:ext cx="5481650" cy="3990975"/>
          </a:xfrm>
          <a:prstGeom prst="rect">
            <a:avLst/>
          </a:prstGeom>
          <a:noFill/>
          <a:ln>
            <a:noFill/>
          </a:ln>
        </p:spPr>
      </p:pic>
      <p:sp>
        <p:nvSpPr>
          <p:cNvPr id="1997" name="Google Shape;1997;p244"/>
          <p:cNvSpPr txBox="1"/>
          <p:nvPr/>
        </p:nvSpPr>
        <p:spPr>
          <a:xfrm>
            <a:off x="445425" y="4522325"/>
            <a:ext cx="5165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500">
                <a:solidFill>
                  <a:srgbClr val="000000"/>
                </a:solidFill>
                <a:highlight>
                  <a:srgbClr val="FFFFFF"/>
                </a:highlight>
                <a:latin typeface="Roboto"/>
                <a:ea typeface="Roboto"/>
                <a:cs typeface="Roboto"/>
                <a:sym typeface="Roboto"/>
              </a:rPr>
              <a:t>Chem. Rev.</a:t>
            </a:r>
            <a:r>
              <a:rPr b="1" lang="en" sz="1500">
                <a:solidFill>
                  <a:srgbClr val="000000"/>
                </a:solidFill>
                <a:highlight>
                  <a:srgbClr val="FFFFFF"/>
                </a:highlight>
                <a:latin typeface="Roboto"/>
                <a:ea typeface="Roboto"/>
                <a:cs typeface="Roboto"/>
                <a:sym typeface="Roboto"/>
              </a:rPr>
              <a:t> 2021, 121, 9, 5158-5192</a:t>
            </a:r>
            <a:endParaRPr b="1"/>
          </a:p>
        </p:txBody>
      </p:sp>
      <p:sp>
        <p:nvSpPr>
          <p:cNvPr id="1998" name="Google Shape;1998;p244"/>
          <p:cNvSpPr txBox="1"/>
          <p:nvPr>
            <p:ph type="title"/>
          </p:nvPr>
        </p:nvSpPr>
        <p:spPr>
          <a:xfrm>
            <a:off x="6037025" y="3547450"/>
            <a:ext cx="1450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Inner</a:t>
            </a:r>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2" name="Shape 2002"/>
        <p:cNvGrpSpPr/>
        <p:nvPr/>
      </p:nvGrpSpPr>
      <p:grpSpPr>
        <a:xfrm>
          <a:off x="0" y="0"/>
          <a:ext cx="0" cy="0"/>
          <a:chOff x="0" y="0"/>
          <a:chExt cx="0" cy="0"/>
        </a:xfrm>
      </p:grpSpPr>
      <p:sp>
        <p:nvSpPr>
          <p:cNvPr id="2003" name="Google Shape;2003;p245"/>
          <p:cNvSpPr txBox="1"/>
          <p:nvPr>
            <p:ph type="title"/>
          </p:nvPr>
        </p:nvSpPr>
        <p:spPr>
          <a:xfrm>
            <a:off x="161850" y="145675"/>
            <a:ext cx="3753300" cy="1651500"/>
          </a:xfrm>
          <a:prstGeom prst="rect">
            <a:avLst/>
          </a:prstGeom>
          <a:solidFill>
            <a:schemeClr val="lt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Find:</a:t>
            </a:r>
            <a:r>
              <a:rPr b="1" lang="en"/>
              <a:t> </a:t>
            </a:r>
            <a:endParaRPr b="1"/>
          </a:p>
          <a:p>
            <a:pPr indent="0" lvl="0" marL="0" rtl="0" algn="l">
              <a:spcBef>
                <a:spcPts val="0"/>
              </a:spcBef>
              <a:spcAft>
                <a:spcPts val="0"/>
              </a:spcAft>
              <a:buNone/>
            </a:pPr>
            <a:r>
              <a:rPr b="1" lang="en" sz="2500"/>
              <a:t>Proteins that span across both membranes.</a:t>
            </a:r>
            <a:endParaRPr b="1" sz="2500"/>
          </a:p>
        </p:txBody>
      </p:sp>
      <p:pic>
        <p:nvPicPr>
          <p:cNvPr id="2004" name="Google Shape;2004;p245"/>
          <p:cNvPicPr preferRelativeResize="0"/>
          <p:nvPr/>
        </p:nvPicPr>
        <p:blipFill>
          <a:blip r:embed="rId3">
            <a:alphaModFix/>
          </a:blip>
          <a:stretch>
            <a:fillRect/>
          </a:stretch>
        </p:blipFill>
        <p:spPr>
          <a:xfrm>
            <a:off x="4117050" y="145675"/>
            <a:ext cx="4695825" cy="4695825"/>
          </a:xfrm>
          <a:prstGeom prst="rect">
            <a:avLst/>
          </a:prstGeom>
          <a:noFill/>
          <a:ln>
            <a:noFill/>
          </a:ln>
        </p:spPr>
      </p:pic>
      <p:sp>
        <p:nvSpPr>
          <p:cNvPr id="2005" name="Google Shape;2005;p245"/>
          <p:cNvSpPr/>
          <p:nvPr/>
        </p:nvSpPr>
        <p:spPr>
          <a:xfrm>
            <a:off x="4084525" y="145675"/>
            <a:ext cx="4854900" cy="4738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06" name="Google Shape;2006;p245"/>
          <p:cNvPicPr preferRelativeResize="0"/>
          <p:nvPr/>
        </p:nvPicPr>
        <p:blipFill rotWithShape="1">
          <a:blip r:embed="rId3">
            <a:alphaModFix/>
          </a:blip>
          <a:srcRect b="67689" l="40779" r="0" t="0"/>
          <a:stretch/>
        </p:blipFill>
        <p:spPr>
          <a:xfrm>
            <a:off x="4084513" y="1090775"/>
            <a:ext cx="4854925" cy="2648875"/>
          </a:xfrm>
          <a:prstGeom prst="rect">
            <a:avLst/>
          </a:prstGeom>
          <a:noFill/>
          <a:ln>
            <a:noFill/>
          </a:ln>
        </p:spPr>
      </p:pic>
      <p:sp>
        <p:nvSpPr>
          <p:cNvPr id="2007" name="Google Shape;2007;p245"/>
          <p:cNvSpPr txBox="1"/>
          <p:nvPr/>
        </p:nvSpPr>
        <p:spPr>
          <a:xfrm>
            <a:off x="307500" y="1548575"/>
            <a:ext cx="3549000" cy="25704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3100">
                <a:solidFill>
                  <a:srgbClr val="0B0080"/>
                </a:solidFill>
                <a:latin typeface="Londrina Solid"/>
                <a:ea typeface="Londrina Solid"/>
                <a:cs typeface="Londrina Solid"/>
                <a:sym typeface="Londrina Solid"/>
              </a:rPr>
              <a:t>Why do you think they seem rare?</a:t>
            </a:r>
            <a:endParaRPr sz="3100">
              <a:solidFill>
                <a:srgbClr val="0B0080"/>
              </a:solidFill>
              <a:latin typeface="Londrina Solid"/>
              <a:ea typeface="Londrina Solid"/>
              <a:cs typeface="Londrina Solid"/>
              <a:sym typeface="Londrina Solid"/>
            </a:endParaRPr>
          </a:p>
          <a:p>
            <a:pPr indent="0" lvl="0" marL="0" rtl="0" algn="ctr">
              <a:spcBef>
                <a:spcPts val="0"/>
              </a:spcBef>
              <a:spcAft>
                <a:spcPts val="0"/>
              </a:spcAft>
              <a:buNone/>
            </a:pPr>
            <a:r>
              <a:t/>
            </a:r>
            <a:endParaRPr sz="3100">
              <a:solidFill>
                <a:srgbClr val="0B0080"/>
              </a:solidFill>
              <a:latin typeface="Londrina Solid"/>
              <a:ea typeface="Londrina Solid"/>
              <a:cs typeface="Londrina Solid"/>
              <a:sym typeface="Londrina Solid"/>
            </a:endParaRPr>
          </a:p>
          <a:p>
            <a:pPr indent="0" lvl="0" marL="0" rtl="0" algn="l">
              <a:spcBef>
                <a:spcPts val="0"/>
              </a:spcBef>
              <a:spcAft>
                <a:spcPts val="0"/>
              </a:spcAft>
              <a:buNone/>
            </a:pPr>
            <a:r>
              <a:rPr lang="en" sz="3100">
                <a:solidFill>
                  <a:srgbClr val="0B0080"/>
                </a:solidFill>
                <a:latin typeface="Londrina Solid"/>
                <a:ea typeface="Londrina Solid"/>
                <a:cs typeface="Londrina Solid"/>
                <a:sym typeface="Londrina Solid"/>
              </a:rPr>
              <a:t>Where does protein synthesis occur?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07"/>
                                        </p:tgtEl>
                                        <p:attrNameLst>
                                          <p:attrName>style.visibility</p:attrName>
                                        </p:attrNameLst>
                                      </p:cBhvr>
                                      <p:to>
                                        <p:strVal val="visible"/>
                                      </p:to>
                                    </p:set>
                                    <p:animEffect filter="fade" transition="in">
                                      <p:cBhvr>
                                        <p:cTn dur="1000"/>
                                        <p:tgtEl>
                                          <p:spTgt spid="20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sp>
        <p:nvSpPr>
          <p:cNvPr id="2012" name="Google Shape;2012;p246"/>
          <p:cNvSpPr txBox="1"/>
          <p:nvPr>
            <p:ph type="title"/>
          </p:nvPr>
        </p:nvSpPr>
        <p:spPr>
          <a:xfrm>
            <a:off x="925150" y="1528600"/>
            <a:ext cx="7857600" cy="156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Understanding how the cell envelope is built can expose new drug targets.</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247"/>
          <p:cNvSpPr txBox="1"/>
          <p:nvPr>
            <p:ph type="title"/>
          </p:nvPr>
        </p:nvSpPr>
        <p:spPr>
          <a:xfrm>
            <a:off x="5532900" y="1878625"/>
            <a:ext cx="3036300" cy="801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2760"/>
              <a:t>2-models fit the data….</a:t>
            </a:r>
            <a:endParaRPr sz="2760"/>
          </a:p>
        </p:txBody>
      </p:sp>
      <p:sp>
        <p:nvSpPr>
          <p:cNvPr id="2018" name="Google Shape;2018;p247"/>
          <p:cNvSpPr txBox="1"/>
          <p:nvPr/>
        </p:nvSpPr>
        <p:spPr>
          <a:xfrm>
            <a:off x="2876500" y="4692650"/>
            <a:ext cx="28431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u="sng">
                <a:solidFill>
                  <a:schemeClr val="hlink"/>
                </a:solidFill>
                <a:hlinkClick r:id="rId3"/>
              </a:rPr>
              <a:t>https://pmc.ncbi.nlm.nih.gov/articles/PMC2790178/</a:t>
            </a:r>
            <a:endParaRPr sz="900"/>
          </a:p>
        </p:txBody>
      </p:sp>
      <p:pic>
        <p:nvPicPr>
          <p:cNvPr id="2019" name="Google Shape;2019;p247"/>
          <p:cNvPicPr preferRelativeResize="0"/>
          <p:nvPr/>
        </p:nvPicPr>
        <p:blipFill>
          <a:blip r:embed="rId4">
            <a:alphaModFix/>
          </a:blip>
          <a:stretch>
            <a:fillRect/>
          </a:stretch>
        </p:blipFill>
        <p:spPr>
          <a:xfrm>
            <a:off x="142399" y="450854"/>
            <a:ext cx="5390506" cy="4241783"/>
          </a:xfrm>
          <a:prstGeom prst="rect">
            <a:avLst/>
          </a:prstGeom>
          <a:noFill/>
          <a:ln>
            <a:noFill/>
          </a:ln>
        </p:spPr>
      </p:pic>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3" name="Shape 2023"/>
        <p:cNvGrpSpPr/>
        <p:nvPr/>
      </p:nvGrpSpPr>
      <p:grpSpPr>
        <a:xfrm>
          <a:off x="0" y="0"/>
          <a:ext cx="0" cy="0"/>
          <a:chOff x="0" y="0"/>
          <a:chExt cx="0" cy="0"/>
        </a:xfrm>
      </p:grpSpPr>
      <p:sp>
        <p:nvSpPr>
          <p:cNvPr id="2024" name="Google Shape;2024;p248"/>
          <p:cNvSpPr txBox="1"/>
          <p:nvPr>
            <p:ph type="title"/>
          </p:nvPr>
        </p:nvSpPr>
        <p:spPr>
          <a:xfrm>
            <a:off x="201175" y="94325"/>
            <a:ext cx="66429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Which model do you think David illustrated here:  represented</a:t>
            </a:r>
            <a:endParaRPr/>
          </a:p>
        </p:txBody>
      </p:sp>
      <p:sp>
        <p:nvSpPr>
          <p:cNvPr id="2025" name="Google Shape;2025;p248"/>
          <p:cNvSpPr txBox="1"/>
          <p:nvPr/>
        </p:nvSpPr>
        <p:spPr>
          <a:xfrm>
            <a:off x="2876500" y="4692650"/>
            <a:ext cx="28431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u="sng">
                <a:solidFill>
                  <a:schemeClr val="hlink"/>
                </a:solidFill>
                <a:hlinkClick r:id="rId3"/>
              </a:rPr>
              <a:t>https://pmc.ncbi.nlm.nih.gov/articles/PMC2790178/</a:t>
            </a:r>
            <a:endParaRPr sz="900"/>
          </a:p>
        </p:txBody>
      </p:sp>
      <p:pic>
        <p:nvPicPr>
          <p:cNvPr id="2026" name="Google Shape;2026;p248"/>
          <p:cNvPicPr preferRelativeResize="0"/>
          <p:nvPr/>
        </p:nvPicPr>
        <p:blipFill>
          <a:blip r:embed="rId4">
            <a:alphaModFix/>
          </a:blip>
          <a:stretch>
            <a:fillRect/>
          </a:stretch>
        </p:blipFill>
        <p:spPr>
          <a:xfrm>
            <a:off x="142399" y="450854"/>
            <a:ext cx="5390506" cy="4241783"/>
          </a:xfrm>
          <a:prstGeom prst="rect">
            <a:avLst/>
          </a:prstGeom>
          <a:noFill/>
          <a:ln>
            <a:noFill/>
          </a:ln>
        </p:spPr>
      </p:pic>
      <p:pic>
        <p:nvPicPr>
          <p:cNvPr id="2027" name="Google Shape;2027;p248"/>
          <p:cNvPicPr preferRelativeResize="0"/>
          <p:nvPr/>
        </p:nvPicPr>
        <p:blipFill rotWithShape="1">
          <a:blip r:embed="rId5">
            <a:alphaModFix/>
          </a:blip>
          <a:srcRect b="67689" l="51040" r="29341" t="0"/>
          <a:stretch/>
        </p:blipFill>
        <p:spPr>
          <a:xfrm>
            <a:off x="5652575" y="450851"/>
            <a:ext cx="2575651" cy="4241800"/>
          </a:xfrm>
          <a:prstGeom prst="rect">
            <a:avLst/>
          </a:prstGeom>
          <a:noFill/>
          <a:ln>
            <a:noFill/>
          </a:ln>
        </p:spPr>
      </p:pic>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1" name="Shape 2031"/>
        <p:cNvGrpSpPr/>
        <p:nvPr/>
      </p:nvGrpSpPr>
      <p:grpSpPr>
        <a:xfrm>
          <a:off x="0" y="0"/>
          <a:ext cx="0" cy="0"/>
          <a:chOff x="0" y="0"/>
          <a:chExt cx="0" cy="0"/>
        </a:xfrm>
      </p:grpSpPr>
      <p:sp>
        <p:nvSpPr>
          <p:cNvPr id="2032" name="Google Shape;2032;p249"/>
          <p:cNvSpPr txBox="1"/>
          <p:nvPr>
            <p:ph type="title"/>
          </p:nvPr>
        </p:nvSpPr>
        <p:spPr>
          <a:xfrm>
            <a:off x="252383" y="188617"/>
            <a:ext cx="80211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The final model was revised based on new information.</a:t>
            </a:r>
            <a:endParaRPr b="1"/>
          </a:p>
        </p:txBody>
      </p:sp>
      <p:pic>
        <p:nvPicPr>
          <p:cNvPr id="2033" name="Google Shape;2033;p249"/>
          <p:cNvPicPr preferRelativeResize="0"/>
          <p:nvPr/>
        </p:nvPicPr>
        <p:blipFill>
          <a:blip r:embed="rId3">
            <a:alphaModFix/>
          </a:blip>
          <a:stretch>
            <a:fillRect/>
          </a:stretch>
        </p:blipFill>
        <p:spPr>
          <a:xfrm>
            <a:off x="336125" y="596917"/>
            <a:ext cx="5217521" cy="4241783"/>
          </a:xfrm>
          <a:prstGeom prst="rect">
            <a:avLst/>
          </a:prstGeom>
          <a:noFill/>
          <a:ln>
            <a:noFill/>
          </a:ln>
        </p:spPr>
      </p:pic>
      <p:pic>
        <p:nvPicPr>
          <p:cNvPr id="2034" name="Google Shape;2034;p249"/>
          <p:cNvPicPr preferRelativeResize="0"/>
          <p:nvPr/>
        </p:nvPicPr>
        <p:blipFill>
          <a:blip r:embed="rId4">
            <a:alphaModFix/>
          </a:blip>
          <a:stretch>
            <a:fillRect/>
          </a:stretch>
        </p:blipFill>
        <p:spPr>
          <a:xfrm>
            <a:off x="5894975" y="608088"/>
            <a:ext cx="2145457" cy="4230601"/>
          </a:xfrm>
          <a:prstGeom prst="rect">
            <a:avLst/>
          </a:prstGeom>
          <a:noFill/>
          <a:ln>
            <a:noFill/>
          </a:ln>
        </p:spPr>
      </p:pic>
      <p:sp>
        <p:nvSpPr>
          <p:cNvPr id="2035" name="Google Shape;2035;p249"/>
          <p:cNvSpPr txBox="1"/>
          <p:nvPr/>
        </p:nvSpPr>
        <p:spPr>
          <a:xfrm>
            <a:off x="5845450" y="4695725"/>
            <a:ext cx="2674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u="sng">
                <a:solidFill>
                  <a:schemeClr val="hlink"/>
                </a:solidFill>
                <a:hlinkClick r:id="rId5"/>
              </a:rPr>
              <a:t>https://www.nature.com/articles/nrmicro.2016.25</a:t>
            </a:r>
            <a:endParaRPr sz="900"/>
          </a:p>
        </p:txBody>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9" name="Shape 2039"/>
        <p:cNvGrpSpPr/>
        <p:nvPr/>
      </p:nvGrpSpPr>
      <p:grpSpPr>
        <a:xfrm>
          <a:off x="0" y="0"/>
          <a:ext cx="0" cy="0"/>
          <a:chOff x="0" y="0"/>
          <a:chExt cx="0" cy="0"/>
        </a:xfrm>
      </p:grpSpPr>
      <p:sp>
        <p:nvSpPr>
          <p:cNvPr id="2040" name="Google Shape;2040;p250"/>
          <p:cNvSpPr txBox="1"/>
          <p:nvPr>
            <p:ph type="title"/>
          </p:nvPr>
        </p:nvSpPr>
        <p:spPr>
          <a:xfrm>
            <a:off x="3293800" y="117000"/>
            <a:ext cx="5302800" cy="6162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All models are wrong, some are  more wrong than others…</a:t>
            </a:r>
            <a:endParaRPr/>
          </a:p>
        </p:txBody>
      </p:sp>
      <p:pic>
        <p:nvPicPr>
          <p:cNvPr id="2041" name="Google Shape;2041;p250"/>
          <p:cNvPicPr preferRelativeResize="0"/>
          <p:nvPr/>
        </p:nvPicPr>
        <p:blipFill>
          <a:blip r:embed="rId3">
            <a:alphaModFix/>
          </a:blip>
          <a:stretch>
            <a:fillRect/>
          </a:stretch>
        </p:blipFill>
        <p:spPr>
          <a:xfrm>
            <a:off x="2757125" y="820167"/>
            <a:ext cx="5217521" cy="4241783"/>
          </a:xfrm>
          <a:prstGeom prst="rect">
            <a:avLst/>
          </a:prstGeom>
          <a:noFill/>
          <a:ln>
            <a:noFill/>
          </a:ln>
        </p:spPr>
      </p:pic>
      <p:pic>
        <p:nvPicPr>
          <p:cNvPr id="2042" name="Google Shape;2042;p250"/>
          <p:cNvPicPr preferRelativeResize="0"/>
          <p:nvPr/>
        </p:nvPicPr>
        <p:blipFill>
          <a:blip r:embed="rId4">
            <a:alphaModFix/>
          </a:blip>
          <a:stretch>
            <a:fillRect/>
          </a:stretch>
        </p:blipFill>
        <p:spPr>
          <a:xfrm>
            <a:off x="837300" y="361475"/>
            <a:ext cx="1693100" cy="46613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98"/>
          <p:cNvSpPr txBox="1"/>
          <p:nvPr>
            <p:ph type="title"/>
          </p:nvPr>
        </p:nvSpPr>
        <p:spPr>
          <a:xfrm>
            <a:off x="528350" y="390425"/>
            <a:ext cx="4826100" cy="1335000"/>
          </a:xfrm>
          <a:prstGeom prst="rect">
            <a:avLst/>
          </a:prstGeom>
        </p:spPr>
        <p:txBody>
          <a:bodyPr anchorCtr="0" anchor="t" bIns="34275" lIns="68575" spcFirstLastPara="1" rIns="68575" wrap="square" tIns="34275">
            <a:noAutofit/>
          </a:bodyPr>
          <a:lstStyle/>
          <a:p>
            <a:pPr indent="0" lvl="0" marL="0" rtl="0" algn="l">
              <a:lnSpc>
                <a:spcPct val="115000"/>
              </a:lnSpc>
              <a:spcBef>
                <a:spcPts val="0"/>
              </a:spcBef>
              <a:spcAft>
                <a:spcPts val="0"/>
              </a:spcAft>
              <a:buSzPts val="990"/>
              <a:buNone/>
            </a:pPr>
            <a:r>
              <a:rPr lang="en" sz="2360"/>
              <a:t>Side chain cross links from between Lysine and Alanine during Peptidoglycan transglycosylation.</a:t>
            </a:r>
            <a:endParaRPr sz="2360"/>
          </a:p>
        </p:txBody>
      </p:sp>
      <p:pic>
        <p:nvPicPr>
          <p:cNvPr id="577" name="Google Shape;577;p98"/>
          <p:cNvPicPr preferRelativeResize="0"/>
          <p:nvPr/>
        </p:nvPicPr>
        <p:blipFill>
          <a:blip r:embed="rId3">
            <a:alphaModFix/>
          </a:blip>
          <a:stretch>
            <a:fillRect/>
          </a:stretch>
        </p:blipFill>
        <p:spPr>
          <a:xfrm>
            <a:off x="5514965" y="152400"/>
            <a:ext cx="3629027" cy="4838702"/>
          </a:xfrm>
          <a:prstGeom prst="rect">
            <a:avLst/>
          </a:prstGeom>
          <a:noFill/>
          <a:ln>
            <a:noFill/>
          </a:ln>
        </p:spPr>
      </p:pic>
      <p:sp>
        <p:nvSpPr>
          <p:cNvPr id="578" name="Google Shape;578;p98"/>
          <p:cNvSpPr txBox="1"/>
          <p:nvPr/>
        </p:nvSpPr>
        <p:spPr>
          <a:xfrm>
            <a:off x="5820925" y="61495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579" name="Google Shape;579;p98"/>
          <p:cNvSpPr txBox="1"/>
          <p:nvPr/>
        </p:nvSpPr>
        <p:spPr>
          <a:xfrm>
            <a:off x="6461875" y="61495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580" name="Google Shape;580;p98"/>
          <p:cNvSpPr txBox="1"/>
          <p:nvPr/>
        </p:nvSpPr>
        <p:spPr>
          <a:xfrm>
            <a:off x="8228625" y="408720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581" name="Google Shape;581;p98"/>
          <p:cNvSpPr txBox="1"/>
          <p:nvPr/>
        </p:nvSpPr>
        <p:spPr>
          <a:xfrm>
            <a:off x="7923700" y="61090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582" name="Google Shape;582;p98"/>
          <p:cNvSpPr txBox="1"/>
          <p:nvPr/>
        </p:nvSpPr>
        <p:spPr>
          <a:xfrm>
            <a:off x="6096388" y="4031525"/>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583" name="Google Shape;583;p98"/>
          <p:cNvSpPr txBox="1"/>
          <p:nvPr/>
        </p:nvSpPr>
        <p:spPr>
          <a:xfrm>
            <a:off x="7511313" y="408720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584" name="Google Shape;584;p98"/>
          <p:cNvSpPr txBox="1"/>
          <p:nvPr/>
        </p:nvSpPr>
        <p:spPr>
          <a:xfrm>
            <a:off x="6828088" y="4027475"/>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585" name="Google Shape;585;p98"/>
          <p:cNvSpPr txBox="1"/>
          <p:nvPr/>
        </p:nvSpPr>
        <p:spPr>
          <a:xfrm>
            <a:off x="7308050" y="71200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586" name="Google Shape;586;p98"/>
          <p:cNvSpPr txBox="1"/>
          <p:nvPr/>
        </p:nvSpPr>
        <p:spPr>
          <a:xfrm flipH="1" rot="10800000">
            <a:off x="2636688" y="2976929"/>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587" name="Google Shape;587;p98"/>
          <p:cNvSpPr txBox="1"/>
          <p:nvPr/>
        </p:nvSpPr>
        <p:spPr>
          <a:xfrm flipH="1" rot="-10797728">
            <a:off x="3687279" y="2976923"/>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588" name="Google Shape;588;p98"/>
          <p:cNvSpPr txBox="1"/>
          <p:nvPr/>
        </p:nvSpPr>
        <p:spPr>
          <a:xfrm>
            <a:off x="1859588" y="1835470"/>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589" name="Google Shape;589;p98"/>
          <p:cNvSpPr txBox="1"/>
          <p:nvPr/>
        </p:nvSpPr>
        <p:spPr>
          <a:xfrm>
            <a:off x="3161988" y="1725418"/>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590" name="Google Shape;590;p98"/>
          <p:cNvSpPr/>
          <p:nvPr/>
        </p:nvSpPr>
        <p:spPr>
          <a:xfrm rot="-2916508">
            <a:off x="2334174" y="2824259"/>
            <a:ext cx="330308" cy="1396048"/>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91" name="Google Shape;591;p98"/>
          <p:cNvSpPr/>
          <p:nvPr/>
        </p:nvSpPr>
        <p:spPr>
          <a:xfrm rot="-2700000">
            <a:off x="3463047" y="2701514"/>
            <a:ext cx="330502" cy="1396253"/>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
        <p:nvSpPr>
          <p:cNvPr id="2047" name="Google Shape;2047;p251"/>
          <p:cNvSpPr/>
          <p:nvPr/>
        </p:nvSpPr>
        <p:spPr>
          <a:xfrm flipH="1">
            <a:off x="4831265" y="82275"/>
            <a:ext cx="1107760" cy="584050"/>
          </a:xfrm>
          <a:custGeom>
            <a:rect b="b" l="l" r="r" t="t"/>
            <a:pathLst>
              <a:path extrusionOk="0" h="23362" w="59887">
                <a:moveTo>
                  <a:pt x="0" y="19267"/>
                </a:moveTo>
                <a:cubicBezTo>
                  <a:pt x="4944" y="14323"/>
                  <a:pt x="5088" y="4750"/>
                  <a:pt x="11342" y="1623"/>
                </a:cubicBezTo>
                <a:cubicBezTo>
                  <a:pt x="18624" y="-2018"/>
                  <a:pt x="27979" y="1601"/>
                  <a:pt x="35603" y="4459"/>
                </a:cubicBezTo>
                <a:cubicBezTo>
                  <a:pt x="39367" y="5870"/>
                  <a:pt x="44104" y="5712"/>
                  <a:pt x="46945" y="8555"/>
                </a:cubicBezTo>
                <a:cubicBezTo>
                  <a:pt x="50690" y="12302"/>
                  <a:pt x="54089" y="16433"/>
                  <a:pt x="57027" y="20842"/>
                </a:cubicBezTo>
                <a:cubicBezTo>
                  <a:pt x="57400" y="21402"/>
                  <a:pt x="57728" y="22791"/>
                  <a:pt x="58288" y="22418"/>
                </a:cubicBezTo>
                <a:cubicBezTo>
                  <a:pt x="59336" y="21719"/>
                  <a:pt x="58288" y="19897"/>
                  <a:pt x="58288" y="18637"/>
                </a:cubicBezTo>
                <a:cubicBezTo>
                  <a:pt x="58288" y="17058"/>
                  <a:pt x="59551" y="13911"/>
                  <a:pt x="57972" y="13911"/>
                </a:cubicBezTo>
                <a:cubicBezTo>
                  <a:pt x="55757" y="13911"/>
                  <a:pt x="56519" y="18470"/>
                  <a:pt x="57342" y="20527"/>
                </a:cubicBezTo>
                <a:cubicBezTo>
                  <a:pt x="57787" y="21639"/>
                  <a:pt x="60746" y="23363"/>
                  <a:pt x="59548" y="23363"/>
                </a:cubicBezTo>
                <a:cubicBezTo>
                  <a:pt x="56057" y="23363"/>
                  <a:pt x="49151" y="18612"/>
                  <a:pt x="49151" y="22103"/>
                </a:cubicBezTo>
                <a:cubicBezTo>
                  <a:pt x="49151" y="22868"/>
                  <a:pt x="50734" y="21917"/>
                  <a:pt x="51356" y="21472"/>
                </a:cubicBezTo>
                <a:cubicBezTo>
                  <a:pt x="53713" y="19787"/>
                  <a:pt x="55608" y="17535"/>
                  <a:pt x="57657" y="15486"/>
                </a:cubicBezTo>
              </a:path>
            </a:pathLst>
          </a:custGeom>
          <a:noFill/>
          <a:ln cap="flat" cmpd="sng" w="76200">
            <a:solidFill>
              <a:srgbClr val="EEFF41"/>
            </a:solidFill>
            <a:prstDash val="solid"/>
            <a:round/>
            <a:headEnd len="med" w="med" type="none"/>
            <a:tailEnd len="med" w="med" type="none"/>
          </a:ln>
        </p:spPr>
      </p:sp>
      <p:sp>
        <p:nvSpPr>
          <p:cNvPr id="2048" name="Google Shape;2048;p251"/>
          <p:cNvSpPr txBox="1"/>
          <p:nvPr>
            <p:ph type="title"/>
          </p:nvPr>
        </p:nvSpPr>
        <p:spPr>
          <a:xfrm>
            <a:off x="288881" y="1448900"/>
            <a:ext cx="22317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sz="1900" u="sng">
                <a:solidFill>
                  <a:schemeClr val="hlink"/>
                </a:solidFill>
                <a:hlinkClick r:id="rId3"/>
              </a:rPr>
              <a:t>Natividad Ruiz</a:t>
            </a:r>
            <a:endParaRPr sz="1900"/>
          </a:p>
          <a:p>
            <a:pPr indent="0" lvl="0" marL="0" rtl="0" algn="l">
              <a:spcBef>
                <a:spcPts val="0"/>
              </a:spcBef>
              <a:spcAft>
                <a:spcPts val="0"/>
              </a:spcAft>
              <a:buNone/>
            </a:pPr>
            <a:r>
              <a:t/>
            </a:r>
            <a:endParaRPr sz="1900"/>
          </a:p>
          <a:p>
            <a:pPr indent="0" lvl="0" marL="0" rtl="0" algn="l">
              <a:lnSpc>
                <a:spcPct val="115000"/>
              </a:lnSpc>
              <a:spcBef>
                <a:spcPts val="0"/>
              </a:spcBef>
              <a:spcAft>
                <a:spcPts val="0"/>
              </a:spcAft>
              <a:buNone/>
            </a:pPr>
            <a:r>
              <a:rPr lang="en" sz="1900"/>
              <a:t>Credited with the </a:t>
            </a:r>
            <a:endParaRPr sz="1900"/>
          </a:p>
          <a:p>
            <a:pPr indent="0" lvl="0" marL="0" rtl="0" algn="l">
              <a:lnSpc>
                <a:spcPct val="115000"/>
              </a:lnSpc>
              <a:spcBef>
                <a:spcPts val="0"/>
              </a:spcBef>
              <a:spcAft>
                <a:spcPts val="0"/>
              </a:spcAft>
              <a:buNone/>
            </a:pPr>
            <a:r>
              <a:rPr lang="en" sz="1900"/>
              <a:t>Pez Model and </a:t>
            </a:r>
            <a:endParaRPr sz="1900"/>
          </a:p>
          <a:p>
            <a:pPr indent="0" lvl="0" marL="0" rtl="0" algn="l">
              <a:lnSpc>
                <a:spcPct val="115000"/>
              </a:lnSpc>
              <a:spcBef>
                <a:spcPts val="0"/>
              </a:spcBef>
              <a:spcAft>
                <a:spcPts val="0"/>
              </a:spcAft>
              <a:buNone/>
            </a:pPr>
            <a:r>
              <a:rPr lang="en" sz="1900"/>
              <a:t>Solving the puzzle</a:t>
            </a:r>
            <a:endParaRPr sz="1900"/>
          </a:p>
          <a:p>
            <a:pPr indent="0" lvl="0" marL="0" rtl="0" algn="l">
              <a:lnSpc>
                <a:spcPct val="115000"/>
              </a:lnSpc>
              <a:spcBef>
                <a:spcPts val="0"/>
              </a:spcBef>
              <a:spcAft>
                <a:spcPts val="0"/>
              </a:spcAft>
              <a:buNone/>
            </a:pPr>
            <a:r>
              <a:rPr lang="en" sz="1900"/>
              <a:t>of LPS targeting.</a:t>
            </a:r>
            <a:endParaRPr sz="1900"/>
          </a:p>
        </p:txBody>
      </p:sp>
      <p:pic>
        <p:nvPicPr>
          <p:cNvPr id="2049" name="Google Shape;2049;p251"/>
          <p:cNvPicPr preferRelativeResize="0"/>
          <p:nvPr/>
        </p:nvPicPr>
        <p:blipFill>
          <a:blip r:embed="rId4">
            <a:alphaModFix/>
          </a:blip>
          <a:stretch>
            <a:fillRect/>
          </a:stretch>
        </p:blipFill>
        <p:spPr>
          <a:xfrm>
            <a:off x="2113700" y="678442"/>
            <a:ext cx="5544453" cy="4241784"/>
          </a:xfrm>
          <a:prstGeom prst="rect">
            <a:avLst/>
          </a:prstGeom>
          <a:noFill/>
          <a:ln>
            <a:noFill/>
          </a:ln>
        </p:spPr>
      </p:pic>
      <p:sp>
        <p:nvSpPr>
          <p:cNvPr id="2050" name="Google Shape;2050;p251"/>
          <p:cNvSpPr/>
          <p:nvPr/>
        </p:nvSpPr>
        <p:spPr>
          <a:xfrm>
            <a:off x="890075" y="864850"/>
            <a:ext cx="1497175" cy="584050"/>
          </a:xfrm>
          <a:custGeom>
            <a:rect b="b" l="l" r="r" t="t"/>
            <a:pathLst>
              <a:path extrusionOk="0" h="23362" w="59887">
                <a:moveTo>
                  <a:pt x="0" y="19267"/>
                </a:moveTo>
                <a:cubicBezTo>
                  <a:pt x="4944" y="14323"/>
                  <a:pt x="5088" y="4750"/>
                  <a:pt x="11342" y="1623"/>
                </a:cubicBezTo>
                <a:cubicBezTo>
                  <a:pt x="18624" y="-2018"/>
                  <a:pt x="27979" y="1601"/>
                  <a:pt x="35603" y="4459"/>
                </a:cubicBezTo>
                <a:cubicBezTo>
                  <a:pt x="39367" y="5870"/>
                  <a:pt x="44104" y="5712"/>
                  <a:pt x="46945" y="8555"/>
                </a:cubicBezTo>
                <a:cubicBezTo>
                  <a:pt x="50690" y="12302"/>
                  <a:pt x="54089" y="16433"/>
                  <a:pt x="57027" y="20842"/>
                </a:cubicBezTo>
                <a:cubicBezTo>
                  <a:pt x="57400" y="21402"/>
                  <a:pt x="57728" y="22791"/>
                  <a:pt x="58288" y="22418"/>
                </a:cubicBezTo>
                <a:cubicBezTo>
                  <a:pt x="59336" y="21719"/>
                  <a:pt x="58288" y="19897"/>
                  <a:pt x="58288" y="18637"/>
                </a:cubicBezTo>
                <a:cubicBezTo>
                  <a:pt x="58288" y="17058"/>
                  <a:pt x="59551" y="13911"/>
                  <a:pt x="57972" y="13911"/>
                </a:cubicBezTo>
                <a:cubicBezTo>
                  <a:pt x="55757" y="13911"/>
                  <a:pt x="56519" y="18470"/>
                  <a:pt x="57342" y="20527"/>
                </a:cubicBezTo>
                <a:cubicBezTo>
                  <a:pt x="57787" y="21639"/>
                  <a:pt x="60746" y="23363"/>
                  <a:pt x="59548" y="23363"/>
                </a:cubicBezTo>
                <a:cubicBezTo>
                  <a:pt x="56057" y="23363"/>
                  <a:pt x="49151" y="18612"/>
                  <a:pt x="49151" y="22103"/>
                </a:cubicBezTo>
                <a:cubicBezTo>
                  <a:pt x="49151" y="22868"/>
                  <a:pt x="50734" y="21917"/>
                  <a:pt x="51356" y="21472"/>
                </a:cubicBezTo>
                <a:cubicBezTo>
                  <a:pt x="53713" y="19787"/>
                  <a:pt x="55608" y="17535"/>
                  <a:pt x="57657" y="15486"/>
                </a:cubicBezTo>
              </a:path>
            </a:pathLst>
          </a:custGeom>
          <a:noFill/>
          <a:ln cap="flat" cmpd="sng" w="76200">
            <a:solidFill>
              <a:srgbClr val="EEFF41"/>
            </a:solidFill>
            <a:prstDash val="solid"/>
            <a:round/>
            <a:headEnd len="med" w="med" type="none"/>
            <a:tailEnd len="med" w="med" type="none"/>
          </a:ln>
        </p:spPr>
      </p:sp>
      <p:sp>
        <p:nvSpPr>
          <p:cNvPr id="2051" name="Google Shape;2051;p251"/>
          <p:cNvSpPr txBox="1"/>
          <p:nvPr>
            <p:ph type="title"/>
          </p:nvPr>
        </p:nvSpPr>
        <p:spPr>
          <a:xfrm>
            <a:off x="5364225" y="82275"/>
            <a:ext cx="3378900" cy="525300"/>
          </a:xfrm>
          <a:prstGeom prst="rect">
            <a:avLst/>
          </a:prstGeom>
          <a:solidFill>
            <a:schemeClr val="lt1"/>
          </a:solidFill>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sz="1900"/>
              <a:t>Martin Braun-Aregger: LPS targeting pathway is essential </a:t>
            </a:r>
            <a:endParaRPr sz="1900"/>
          </a:p>
        </p:txBody>
      </p:sp>
      <p:sp>
        <p:nvSpPr>
          <p:cNvPr id="2052" name="Google Shape;2052;p251"/>
          <p:cNvSpPr txBox="1"/>
          <p:nvPr/>
        </p:nvSpPr>
        <p:spPr>
          <a:xfrm>
            <a:off x="378075" y="4497625"/>
            <a:ext cx="3000000" cy="354000"/>
          </a:xfrm>
          <a:prstGeom prst="rect">
            <a:avLst/>
          </a:prstGeom>
          <a:solidFill>
            <a:srgbClr val="FFF2CC"/>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5"/>
              </a:rPr>
              <a:t>https://en.wikipedia.org/wiki/Endosymbiont</a:t>
            </a:r>
            <a:endParaRPr sz="1100"/>
          </a:p>
        </p:txBody>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6" name="Shape 2056"/>
        <p:cNvGrpSpPr/>
        <p:nvPr/>
      </p:nvGrpSpPr>
      <p:grpSpPr>
        <a:xfrm>
          <a:off x="0" y="0"/>
          <a:ext cx="0" cy="0"/>
          <a:chOff x="0" y="0"/>
          <a:chExt cx="0" cy="0"/>
        </a:xfrm>
      </p:grpSpPr>
      <p:sp>
        <p:nvSpPr>
          <p:cNvPr id="2057" name="Google Shape;2057;p252"/>
          <p:cNvSpPr txBox="1"/>
          <p:nvPr/>
        </p:nvSpPr>
        <p:spPr>
          <a:xfrm>
            <a:off x="91550" y="156075"/>
            <a:ext cx="8520600" cy="121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20"/>
              <a:t>Today we will look past the membrane to explore inner cell antibiotic targets.</a:t>
            </a:r>
            <a:endParaRPr sz="2820">
              <a:solidFill>
                <a:srgbClr val="000000"/>
              </a:solidFill>
            </a:endParaRPr>
          </a:p>
        </p:txBody>
      </p:sp>
      <p:pic>
        <p:nvPicPr>
          <p:cNvPr id="2058" name="Google Shape;2058;p252"/>
          <p:cNvPicPr preferRelativeResize="0"/>
          <p:nvPr/>
        </p:nvPicPr>
        <p:blipFill rotWithShape="1">
          <a:blip r:embed="rId3">
            <a:alphaModFix/>
          </a:blip>
          <a:srcRect b="0" l="7046" r="0" t="0"/>
          <a:stretch/>
        </p:blipFill>
        <p:spPr>
          <a:xfrm>
            <a:off x="147075" y="1676900"/>
            <a:ext cx="3801477" cy="2759598"/>
          </a:xfrm>
          <a:prstGeom prst="rect">
            <a:avLst/>
          </a:prstGeom>
          <a:noFill/>
          <a:ln>
            <a:noFill/>
          </a:ln>
        </p:spPr>
      </p:pic>
      <p:pic>
        <p:nvPicPr>
          <p:cNvPr id="2059" name="Google Shape;2059;p252"/>
          <p:cNvPicPr preferRelativeResize="0"/>
          <p:nvPr/>
        </p:nvPicPr>
        <p:blipFill>
          <a:blip r:embed="rId4">
            <a:alphaModFix/>
          </a:blip>
          <a:stretch>
            <a:fillRect/>
          </a:stretch>
        </p:blipFill>
        <p:spPr>
          <a:xfrm flipH="1" rot="-5399976">
            <a:off x="4587089" y="-599"/>
            <a:ext cx="2905401" cy="5144706"/>
          </a:xfrm>
          <a:prstGeom prst="rect">
            <a:avLst/>
          </a:prstGeom>
          <a:noFill/>
          <a:ln>
            <a:noFill/>
          </a:ln>
        </p:spPr>
      </p:pic>
      <p:sp>
        <p:nvSpPr>
          <p:cNvPr id="2060" name="Google Shape;2060;p252"/>
          <p:cNvSpPr/>
          <p:nvPr/>
        </p:nvSpPr>
        <p:spPr>
          <a:xfrm>
            <a:off x="5394975" y="2220675"/>
            <a:ext cx="2064000" cy="1266900"/>
          </a:xfrm>
          <a:prstGeom prst="roundRect">
            <a:avLst>
              <a:gd fmla="val 16667" name="adj"/>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4" name="Shape 2064"/>
        <p:cNvGrpSpPr/>
        <p:nvPr/>
      </p:nvGrpSpPr>
      <p:grpSpPr>
        <a:xfrm>
          <a:off x="0" y="0"/>
          <a:ext cx="0" cy="0"/>
          <a:chOff x="0" y="0"/>
          <a:chExt cx="0" cy="0"/>
        </a:xfrm>
      </p:grpSpPr>
      <p:sp>
        <p:nvSpPr>
          <p:cNvPr id="2065" name="Google Shape;2065;p253"/>
          <p:cNvSpPr txBox="1"/>
          <p:nvPr>
            <p:ph type="title"/>
          </p:nvPr>
        </p:nvSpPr>
        <p:spPr>
          <a:xfrm>
            <a:off x="518059" y="810876"/>
            <a:ext cx="84024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2800"/>
              <a:t>Reflect &amp; Summarize</a:t>
            </a:r>
            <a:endParaRPr b="1" sz="2800"/>
          </a:p>
          <a:p>
            <a:pPr indent="0" lvl="0" marL="0" rtl="0" algn="l">
              <a:spcBef>
                <a:spcPts val="0"/>
              </a:spcBef>
              <a:spcAft>
                <a:spcPts val="0"/>
              </a:spcAft>
              <a:buNone/>
            </a:pPr>
            <a:r>
              <a:t/>
            </a:r>
            <a:endParaRPr sz="2800"/>
          </a:p>
          <a:p>
            <a:pPr indent="0" lvl="0" marL="0" rtl="0" algn="l">
              <a:spcBef>
                <a:spcPts val="0"/>
              </a:spcBef>
              <a:spcAft>
                <a:spcPts val="0"/>
              </a:spcAft>
              <a:buNone/>
            </a:pPr>
            <a:r>
              <a:t/>
            </a:r>
            <a:endParaRPr sz="2800"/>
          </a:p>
          <a:p>
            <a:pPr indent="0" lvl="0" marL="0" rtl="0" algn="l">
              <a:spcBef>
                <a:spcPts val="0"/>
              </a:spcBef>
              <a:spcAft>
                <a:spcPts val="0"/>
              </a:spcAft>
              <a:buNone/>
            </a:pPr>
            <a:r>
              <a:t/>
            </a:r>
            <a:endParaRPr/>
          </a:p>
        </p:txBody>
      </p:sp>
      <p:sp>
        <p:nvSpPr>
          <p:cNvPr id="2066" name="Google Shape;2066;p253"/>
          <p:cNvSpPr txBox="1"/>
          <p:nvPr>
            <p:ph idx="1" type="body"/>
          </p:nvPr>
        </p:nvSpPr>
        <p:spPr>
          <a:xfrm>
            <a:off x="1649050" y="1663175"/>
            <a:ext cx="7271400" cy="2089800"/>
          </a:xfrm>
          <a:prstGeom prst="rect">
            <a:avLst/>
          </a:prstGeom>
        </p:spPr>
        <p:txBody>
          <a:bodyPr anchorCtr="0" anchor="t" bIns="34275" lIns="68575" spcFirstLastPara="1" rIns="68575" wrap="square" tIns="34275">
            <a:normAutofit/>
          </a:bodyPr>
          <a:lstStyle/>
          <a:p>
            <a:pPr indent="0" lvl="0" marL="0" rtl="0" algn="l">
              <a:lnSpc>
                <a:spcPct val="90000"/>
              </a:lnSpc>
              <a:spcBef>
                <a:spcPts val="0"/>
              </a:spcBef>
              <a:spcAft>
                <a:spcPts val="0"/>
              </a:spcAft>
              <a:buNone/>
            </a:pPr>
            <a:r>
              <a:rPr lang="en" sz="2800"/>
              <a:t>What are some structures common to all cell types?</a:t>
            </a:r>
            <a:endParaRPr sz="2800"/>
          </a:p>
          <a:p>
            <a:pPr indent="0" lvl="0" marL="0" rtl="0" algn="l">
              <a:lnSpc>
                <a:spcPct val="90000"/>
              </a:lnSpc>
              <a:spcBef>
                <a:spcPts val="0"/>
              </a:spcBef>
              <a:spcAft>
                <a:spcPts val="0"/>
              </a:spcAft>
              <a:buNone/>
            </a:pPr>
            <a:r>
              <a:t/>
            </a:r>
            <a:endParaRPr sz="2800"/>
          </a:p>
          <a:p>
            <a:pPr indent="0" lvl="0" marL="0" rtl="0" algn="l">
              <a:lnSpc>
                <a:spcPct val="90000"/>
              </a:lnSpc>
              <a:spcBef>
                <a:spcPts val="0"/>
              </a:spcBef>
              <a:spcAft>
                <a:spcPts val="0"/>
              </a:spcAft>
              <a:buClr>
                <a:schemeClr val="dk1"/>
              </a:buClr>
              <a:buSzPts val="1100"/>
              <a:buFont typeface="Arial"/>
              <a:buNone/>
            </a:pPr>
            <a:r>
              <a:rPr lang="en" sz="2800"/>
              <a:t>What are some structures that are unique to bacteria?</a:t>
            </a:r>
            <a:endParaRPr/>
          </a:p>
        </p:txBody>
      </p:sp>
      <p:pic>
        <p:nvPicPr>
          <p:cNvPr id="2067" name="Google Shape;2067;p253"/>
          <p:cNvPicPr preferRelativeResize="0"/>
          <p:nvPr/>
        </p:nvPicPr>
        <p:blipFill rotWithShape="1">
          <a:blip r:embed="rId3">
            <a:alphaModFix/>
          </a:blip>
          <a:srcRect b="38982" l="15020" r="59858" t="7167"/>
          <a:stretch/>
        </p:blipFill>
        <p:spPr>
          <a:xfrm>
            <a:off x="309950" y="1705236"/>
            <a:ext cx="1293600" cy="1733025"/>
          </a:xfrm>
          <a:prstGeom prst="rect">
            <a:avLst/>
          </a:prstGeom>
          <a:noFill/>
          <a:ln>
            <a:noFill/>
          </a:ln>
        </p:spPr>
      </p:pic>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71" name="Shape 2071"/>
        <p:cNvGrpSpPr/>
        <p:nvPr/>
      </p:nvGrpSpPr>
      <p:grpSpPr>
        <a:xfrm>
          <a:off x="0" y="0"/>
          <a:ext cx="0" cy="0"/>
          <a:chOff x="0" y="0"/>
          <a:chExt cx="0" cy="0"/>
        </a:xfrm>
      </p:grpSpPr>
      <p:sp>
        <p:nvSpPr>
          <p:cNvPr id="2072" name="Google Shape;2072;p254"/>
          <p:cNvSpPr txBox="1"/>
          <p:nvPr>
            <p:ph idx="1" type="subTitle"/>
          </p:nvPr>
        </p:nvSpPr>
        <p:spPr>
          <a:xfrm>
            <a:off x="1143000" y="2701529"/>
            <a:ext cx="6858000" cy="1241700"/>
          </a:xfrm>
          <a:prstGeom prst="rect">
            <a:avLst/>
          </a:prstGeom>
        </p:spPr>
        <p:txBody>
          <a:bodyPr anchorCtr="0" anchor="t" bIns="34275" lIns="68575" spcFirstLastPara="1" rIns="68575" wrap="square" tIns="34275">
            <a:normAutofit/>
          </a:bodyPr>
          <a:lstStyle/>
          <a:p>
            <a:pPr indent="0" lvl="0" marL="0" rtl="0" algn="ctr">
              <a:spcBef>
                <a:spcPts val="800"/>
              </a:spcBef>
              <a:spcAft>
                <a:spcPts val="0"/>
              </a:spcAft>
              <a:buNone/>
            </a:pPr>
            <a:r>
              <a:rPr lang="en"/>
              <a:t>  </a:t>
            </a:r>
            <a:endParaRPr/>
          </a:p>
        </p:txBody>
      </p:sp>
      <p:pic>
        <p:nvPicPr>
          <p:cNvPr id="2073" name="Google Shape;2073;p254"/>
          <p:cNvPicPr preferRelativeResize="0"/>
          <p:nvPr/>
        </p:nvPicPr>
        <p:blipFill rotWithShape="1">
          <a:blip r:embed="rId3">
            <a:alphaModFix/>
          </a:blip>
          <a:srcRect b="0" l="0" r="35342" t="0"/>
          <a:stretch/>
        </p:blipFill>
        <p:spPr>
          <a:xfrm rot="5400000">
            <a:off x="3224863" y="2467287"/>
            <a:ext cx="2594249" cy="2758175"/>
          </a:xfrm>
          <a:prstGeom prst="rect">
            <a:avLst/>
          </a:prstGeom>
          <a:noFill/>
          <a:ln>
            <a:noFill/>
          </a:ln>
        </p:spPr>
      </p:pic>
      <p:pic>
        <p:nvPicPr>
          <p:cNvPr id="2074" name="Google Shape;2074;p254"/>
          <p:cNvPicPr preferRelativeResize="0"/>
          <p:nvPr/>
        </p:nvPicPr>
        <p:blipFill rotWithShape="1">
          <a:blip r:embed="rId4">
            <a:alphaModFix/>
          </a:blip>
          <a:srcRect b="0" l="37131" r="0" t="0"/>
          <a:stretch/>
        </p:blipFill>
        <p:spPr>
          <a:xfrm rot="-5400000">
            <a:off x="6161125" y="2437813"/>
            <a:ext cx="2580350" cy="2817125"/>
          </a:xfrm>
          <a:prstGeom prst="rect">
            <a:avLst/>
          </a:prstGeom>
          <a:noFill/>
          <a:ln>
            <a:noFill/>
          </a:ln>
        </p:spPr>
      </p:pic>
      <p:pic>
        <p:nvPicPr>
          <p:cNvPr id="2075" name="Google Shape;2075;p254"/>
          <p:cNvPicPr preferRelativeResize="0"/>
          <p:nvPr/>
        </p:nvPicPr>
        <p:blipFill rotWithShape="1">
          <a:blip r:embed="rId5">
            <a:alphaModFix/>
          </a:blip>
          <a:srcRect b="0" l="0" r="0" t="23676"/>
          <a:stretch/>
        </p:blipFill>
        <p:spPr>
          <a:xfrm rot="10800000">
            <a:off x="284450" y="618325"/>
            <a:ext cx="2716775" cy="4525175"/>
          </a:xfrm>
          <a:prstGeom prst="rect">
            <a:avLst/>
          </a:prstGeom>
          <a:noFill/>
          <a:ln>
            <a:noFill/>
          </a:ln>
        </p:spPr>
      </p:pic>
      <p:sp>
        <p:nvSpPr>
          <p:cNvPr id="2076" name="Google Shape;2076;p254"/>
          <p:cNvSpPr txBox="1"/>
          <p:nvPr/>
        </p:nvSpPr>
        <p:spPr>
          <a:xfrm>
            <a:off x="2620150" y="225800"/>
            <a:ext cx="6239700" cy="203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lt1"/>
                </a:solidFill>
              </a:rPr>
              <a:t>Compare </a:t>
            </a:r>
            <a:r>
              <a:rPr i="1" lang="en" sz="2800">
                <a:solidFill>
                  <a:schemeClr val="lt1"/>
                </a:solidFill>
              </a:rPr>
              <a:t>E.coli</a:t>
            </a:r>
            <a:r>
              <a:rPr lang="en" sz="2800">
                <a:solidFill>
                  <a:schemeClr val="lt1"/>
                </a:solidFill>
              </a:rPr>
              <a:t> with chloroplast and mitochondria.  List the similarities and differences in your notebook.</a:t>
            </a:r>
            <a:endParaRPr sz="2800">
              <a:solidFill>
                <a:schemeClr val="lt1"/>
              </a:solidFill>
            </a:endParaRPr>
          </a:p>
        </p:txBody>
      </p:sp>
      <p:pic>
        <p:nvPicPr>
          <p:cNvPr id="2077" name="Google Shape;2077;p254"/>
          <p:cNvPicPr preferRelativeResize="0"/>
          <p:nvPr/>
        </p:nvPicPr>
        <p:blipFill>
          <a:blip r:embed="rId6">
            <a:alphaModFix/>
          </a:blip>
          <a:stretch>
            <a:fillRect/>
          </a:stretch>
        </p:blipFill>
        <p:spPr>
          <a:xfrm>
            <a:off x="7426825" y="1314450"/>
            <a:ext cx="1063525" cy="1063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1" name="Shape 2081"/>
        <p:cNvGrpSpPr/>
        <p:nvPr/>
      </p:nvGrpSpPr>
      <p:grpSpPr>
        <a:xfrm>
          <a:off x="0" y="0"/>
          <a:ext cx="0" cy="0"/>
          <a:chOff x="0" y="0"/>
          <a:chExt cx="0" cy="0"/>
        </a:xfrm>
      </p:grpSpPr>
      <p:grpSp>
        <p:nvGrpSpPr>
          <p:cNvPr id="2082" name="Google Shape;2082;p255"/>
          <p:cNvGrpSpPr/>
          <p:nvPr/>
        </p:nvGrpSpPr>
        <p:grpSpPr>
          <a:xfrm>
            <a:off x="76200" y="304800"/>
            <a:ext cx="8991600" cy="4072125"/>
            <a:chOff x="152400" y="304800"/>
            <a:chExt cx="8991600" cy="4072125"/>
          </a:xfrm>
        </p:grpSpPr>
        <p:pic>
          <p:nvPicPr>
            <p:cNvPr id="2083" name="Google Shape;2083;p255"/>
            <p:cNvPicPr preferRelativeResize="0"/>
            <p:nvPr/>
          </p:nvPicPr>
          <p:blipFill rotWithShape="1">
            <a:blip r:embed="rId3">
              <a:alphaModFix/>
            </a:blip>
            <a:srcRect b="0" l="0" r="67392" t="0"/>
            <a:stretch/>
          </p:blipFill>
          <p:spPr>
            <a:xfrm>
              <a:off x="152400" y="304800"/>
              <a:ext cx="2981751" cy="4072125"/>
            </a:xfrm>
            <a:prstGeom prst="rect">
              <a:avLst/>
            </a:prstGeom>
            <a:noFill/>
            <a:ln>
              <a:noFill/>
            </a:ln>
          </p:spPr>
        </p:pic>
        <p:pic>
          <p:nvPicPr>
            <p:cNvPr id="2084" name="Google Shape;2084;p255"/>
            <p:cNvPicPr preferRelativeResize="0"/>
            <p:nvPr/>
          </p:nvPicPr>
          <p:blipFill rotWithShape="1">
            <a:blip r:embed="rId3">
              <a:alphaModFix/>
            </a:blip>
            <a:srcRect b="0" l="66680" r="0" t="0"/>
            <a:stretch/>
          </p:blipFill>
          <p:spPr>
            <a:xfrm>
              <a:off x="3134150" y="304800"/>
              <a:ext cx="3046800" cy="4072125"/>
            </a:xfrm>
            <a:prstGeom prst="rect">
              <a:avLst/>
            </a:prstGeom>
            <a:noFill/>
            <a:ln>
              <a:noFill/>
            </a:ln>
          </p:spPr>
        </p:pic>
        <p:pic>
          <p:nvPicPr>
            <p:cNvPr id="2085" name="Google Shape;2085;p255"/>
            <p:cNvPicPr preferRelativeResize="0"/>
            <p:nvPr/>
          </p:nvPicPr>
          <p:blipFill rotWithShape="1">
            <a:blip r:embed="rId3">
              <a:alphaModFix/>
            </a:blip>
            <a:srcRect b="0" l="33188" r="33491" t="0"/>
            <a:stretch/>
          </p:blipFill>
          <p:spPr>
            <a:xfrm>
              <a:off x="6097200" y="304800"/>
              <a:ext cx="3046800" cy="4072125"/>
            </a:xfrm>
            <a:prstGeom prst="rect">
              <a:avLst/>
            </a:prstGeom>
            <a:noFill/>
            <a:ln>
              <a:noFill/>
            </a:ln>
          </p:spPr>
        </p:pic>
      </p:grpSp>
      <p:sp>
        <p:nvSpPr>
          <p:cNvPr id="2086" name="Google Shape;2086;p255"/>
          <p:cNvSpPr txBox="1"/>
          <p:nvPr/>
        </p:nvSpPr>
        <p:spPr>
          <a:xfrm>
            <a:off x="340025" y="4518475"/>
            <a:ext cx="8353500" cy="49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600">
                <a:solidFill>
                  <a:schemeClr val="dk1"/>
                </a:solidFill>
              </a:rPr>
              <a:t>  E.coli </a:t>
            </a:r>
            <a:r>
              <a:rPr lang="en" sz="2600">
                <a:solidFill>
                  <a:schemeClr val="dk1"/>
                </a:solidFill>
              </a:rPr>
              <a:t>                      Chloroplast         Mitochondria</a:t>
            </a:r>
            <a:endParaRPr sz="2600">
              <a:solidFill>
                <a:schemeClr val="dk1"/>
              </a:solidFill>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0" name="Shape 2090"/>
        <p:cNvGrpSpPr/>
        <p:nvPr/>
      </p:nvGrpSpPr>
      <p:grpSpPr>
        <a:xfrm>
          <a:off x="0" y="0"/>
          <a:ext cx="0" cy="0"/>
          <a:chOff x="0" y="0"/>
          <a:chExt cx="0" cy="0"/>
        </a:xfrm>
      </p:grpSpPr>
      <p:sp>
        <p:nvSpPr>
          <p:cNvPr id="2091" name="Google Shape;2091;p256"/>
          <p:cNvSpPr txBox="1"/>
          <p:nvPr>
            <p:ph type="title"/>
          </p:nvPr>
        </p:nvSpPr>
        <p:spPr>
          <a:xfrm>
            <a:off x="234910" y="222275"/>
            <a:ext cx="7817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Mitochondria share properties with bacteria</a:t>
            </a:r>
            <a:endParaRPr b="1"/>
          </a:p>
        </p:txBody>
      </p:sp>
      <p:sp>
        <p:nvSpPr>
          <p:cNvPr id="2092" name="Google Shape;2092;p256"/>
          <p:cNvSpPr txBox="1"/>
          <p:nvPr/>
        </p:nvSpPr>
        <p:spPr>
          <a:xfrm>
            <a:off x="3509975" y="909800"/>
            <a:ext cx="5185500" cy="39516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rgbClr val="141414"/>
              </a:buClr>
              <a:buSzPts val="2000"/>
              <a:buFont typeface="Arial"/>
              <a:buChar char="●"/>
            </a:pPr>
            <a:r>
              <a:rPr lang="en" sz="2000">
                <a:solidFill>
                  <a:srgbClr val="141414"/>
                </a:solidFill>
                <a:highlight>
                  <a:srgbClr val="FFFFFF"/>
                </a:highlight>
              </a:rPr>
              <a:t>Aminoglycosides and tetracyclines are linked to mitochondrial toxicity.</a:t>
            </a:r>
            <a:endParaRPr sz="2000">
              <a:solidFill>
                <a:srgbClr val="141414"/>
              </a:solidFill>
              <a:highlight>
                <a:srgbClr val="FFFFFF"/>
              </a:highlight>
            </a:endParaRPr>
          </a:p>
          <a:p>
            <a:pPr indent="-355600" lvl="0" marL="457200" rtl="0" algn="l">
              <a:lnSpc>
                <a:spcPct val="115000"/>
              </a:lnSpc>
              <a:spcBef>
                <a:spcPts val="0"/>
              </a:spcBef>
              <a:spcAft>
                <a:spcPts val="0"/>
              </a:spcAft>
              <a:buClr>
                <a:srgbClr val="141414"/>
              </a:buClr>
              <a:buSzPts val="2000"/>
              <a:buFont typeface="Arial"/>
              <a:buChar char="●"/>
            </a:pPr>
            <a:r>
              <a:rPr lang="en" sz="2000">
                <a:solidFill>
                  <a:srgbClr val="141414"/>
                </a:solidFill>
                <a:highlight>
                  <a:srgbClr val="FFFFFF"/>
                </a:highlight>
              </a:rPr>
              <a:t>Mitochondrial toxicity can cause side effects like muscle weakness and metabolic disturbances.</a:t>
            </a:r>
            <a:endParaRPr sz="2000">
              <a:solidFill>
                <a:srgbClr val="141414"/>
              </a:solidFill>
              <a:highlight>
                <a:srgbClr val="FFFFFF"/>
              </a:highlight>
            </a:endParaRPr>
          </a:p>
          <a:p>
            <a:pPr indent="-355600" lvl="0" marL="457200" rtl="0" algn="l">
              <a:lnSpc>
                <a:spcPct val="115000"/>
              </a:lnSpc>
              <a:spcBef>
                <a:spcPts val="0"/>
              </a:spcBef>
              <a:spcAft>
                <a:spcPts val="0"/>
              </a:spcAft>
              <a:buClr>
                <a:srgbClr val="141414"/>
              </a:buClr>
              <a:buSzPts val="2000"/>
              <a:buFont typeface="Arial"/>
              <a:buChar char="●"/>
            </a:pPr>
            <a:r>
              <a:rPr lang="en" sz="2000">
                <a:solidFill>
                  <a:srgbClr val="141414"/>
                </a:solidFill>
                <a:highlight>
                  <a:srgbClr val="FFFFFF"/>
                </a:highlight>
              </a:rPr>
              <a:t>The mechanism often involves interference with mitochondrial protein synthesis.</a:t>
            </a:r>
            <a:endParaRPr sz="2000">
              <a:solidFill>
                <a:srgbClr val="141414"/>
              </a:solidFill>
              <a:highlight>
                <a:srgbClr val="FFFFFF"/>
              </a:highlight>
            </a:endParaRPr>
          </a:p>
          <a:p>
            <a:pPr indent="-355600" lvl="0" marL="457200" rtl="0" algn="l">
              <a:lnSpc>
                <a:spcPct val="115000"/>
              </a:lnSpc>
              <a:spcBef>
                <a:spcPts val="0"/>
              </a:spcBef>
              <a:spcAft>
                <a:spcPts val="0"/>
              </a:spcAft>
              <a:buClr>
                <a:srgbClr val="141414"/>
              </a:buClr>
              <a:buSzPts val="2000"/>
              <a:buFont typeface="Arial"/>
              <a:buChar char="●"/>
            </a:pPr>
            <a:r>
              <a:rPr lang="en" sz="2000">
                <a:solidFill>
                  <a:srgbClr val="141414"/>
                </a:solidFill>
                <a:highlight>
                  <a:srgbClr val="FFFFFF"/>
                </a:highlight>
              </a:rPr>
              <a:t>Patients with pre-existing mitochondrial disorders may be at higher risk for adverse effects.</a:t>
            </a:r>
            <a:endParaRPr sz="2000">
              <a:solidFill>
                <a:srgbClr val="141414"/>
              </a:solidFill>
              <a:highlight>
                <a:srgbClr val="FFFFFF"/>
              </a:highlight>
            </a:endParaRPr>
          </a:p>
          <a:p>
            <a:pPr indent="0" lvl="0" marL="0" rtl="0" algn="l">
              <a:spcBef>
                <a:spcPts val="0"/>
              </a:spcBef>
              <a:spcAft>
                <a:spcPts val="0"/>
              </a:spcAft>
              <a:buNone/>
            </a:pPr>
            <a:r>
              <a:t/>
            </a:r>
            <a:endParaRPr sz="2100">
              <a:solidFill>
                <a:schemeClr val="dk1"/>
              </a:solidFill>
            </a:endParaRPr>
          </a:p>
        </p:txBody>
      </p:sp>
      <p:pic>
        <p:nvPicPr>
          <p:cNvPr id="2093" name="Google Shape;2093;p256"/>
          <p:cNvPicPr preferRelativeResize="0"/>
          <p:nvPr/>
        </p:nvPicPr>
        <p:blipFill rotWithShape="1">
          <a:blip r:embed="rId3">
            <a:alphaModFix/>
          </a:blip>
          <a:srcRect b="0" l="33188" r="33491" t="0"/>
          <a:stretch/>
        </p:blipFill>
        <p:spPr>
          <a:xfrm>
            <a:off x="1810463" y="885950"/>
            <a:ext cx="1671291" cy="2233700"/>
          </a:xfrm>
          <a:prstGeom prst="rect">
            <a:avLst/>
          </a:prstGeom>
          <a:noFill/>
          <a:ln>
            <a:noFill/>
          </a:ln>
        </p:spPr>
      </p:pic>
      <p:pic>
        <p:nvPicPr>
          <p:cNvPr id="2094" name="Google Shape;2094;p256"/>
          <p:cNvPicPr preferRelativeResize="0"/>
          <p:nvPr/>
        </p:nvPicPr>
        <p:blipFill rotWithShape="1">
          <a:blip r:embed="rId3">
            <a:alphaModFix/>
          </a:blip>
          <a:srcRect b="0" l="0" r="67392" t="0"/>
          <a:stretch/>
        </p:blipFill>
        <p:spPr>
          <a:xfrm>
            <a:off x="146650" y="885952"/>
            <a:ext cx="1635600" cy="2233702"/>
          </a:xfrm>
          <a:prstGeom prst="rect">
            <a:avLst/>
          </a:prstGeom>
          <a:noFill/>
          <a:ln>
            <a:noFill/>
          </a:ln>
        </p:spPr>
      </p:pic>
      <p:pic>
        <p:nvPicPr>
          <p:cNvPr id="2095" name="Google Shape;2095;p256"/>
          <p:cNvPicPr preferRelativeResize="0"/>
          <p:nvPr/>
        </p:nvPicPr>
        <p:blipFill rotWithShape="1">
          <a:blip r:embed="rId4">
            <a:alphaModFix/>
          </a:blip>
          <a:srcRect b="307" l="2780" r="-2780" t="506"/>
          <a:stretch/>
        </p:blipFill>
        <p:spPr>
          <a:xfrm rot="10800000">
            <a:off x="200825" y="2184850"/>
            <a:ext cx="1332325" cy="2883925"/>
          </a:xfrm>
          <a:prstGeom prst="rect">
            <a:avLst/>
          </a:prstGeom>
          <a:noFill/>
          <a:ln>
            <a:noFill/>
          </a:ln>
        </p:spPr>
      </p:pic>
      <p:pic>
        <p:nvPicPr>
          <p:cNvPr id="2096" name="Google Shape;2096;p256"/>
          <p:cNvPicPr preferRelativeResize="0"/>
          <p:nvPr/>
        </p:nvPicPr>
        <p:blipFill rotWithShape="1">
          <a:blip r:embed="rId5">
            <a:alphaModFix/>
          </a:blip>
          <a:srcRect b="0" l="-60" r="0" t="0"/>
          <a:stretch/>
        </p:blipFill>
        <p:spPr>
          <a:xfrm rot="-5400000">
            <a:off x="1479950" y="3445800"/>
            <a:ext cx="1925275" cy="1320675"/>
          </a:xfrm>
          <a:prstGeom prst="rect">
            <a:avLst/>
          </a:prstGeom>
          <a:noFill/>
          <a:ln>
            <a:noFill/>
          </a:ln>
        </p:spPr>
      </p:pic>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0" name="Shape 2100"/>
        <p:cNvGrpSpPr/>
        <p:nvPr/>
      </p:nvGrpSpPr>
      <p:grpSpPr>
        <a:xfrm>
          <a:off x="0" y="0"/>
          <a:ext cx="0" cy="0"/>
          <a:chOff x="0" y="0"/>
          <a:chExt cx="0" cy="0"/>
        </a:xfrm>
      </p:grpSpPr>
      <p:pic>
        <p:nvPicPr>
          <p:cNvPr id="2101" name="Google Shape;2101;p257"/>
          <p:cNvPicPr preferRelativeResize="0"/>
          <p:nvPr/>
        </p:nvPicPr>
        <p:blipFill rotWithShape="1">
          <a:blip r:embed="rId3">
            <a:alphaModFix/>
          </a:blip>
          <a:srcRect b="3636" l="2903" r="0" t="3840"/>
          <a:stretch/>
        </p:blipFill>
        <p:spPr>
          <a:xfrm>
            <a:off x="117975" y="0"/>
            <a:ext cx="7006121" cy="5143499"/>
          </a:xfrm>
          <a:prstGeom prst="rect">
            <a:avLst/>
          </a:prstGeom>
          <a:noFill/>
          <a:ln>
            <a:noFill/>
          </a:ln>
        </p:spPr>
      </p:pic>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5" name="Shape 2105"/>
        <p:cNvGrpSpPr/>
        <p:nvPr/>
      </p:nvGrpSpPr>
      <p:grpSpPr>
        <a:xfrm>
          <a:off x="0" y="0"/>
          <a:ext cx="0" cy="0"/>
          <a:chOff x="0" y="0"/>
          <a:chExt cx="0" cy="0"/>
        </a:xfrm>
      </p:grpSpPr>
      <p:sp>
        <p:nvSpPr>
          <p:cNvPr id="2106" name="Google Shape;2106;p258"/>
          <p:cNvSpPr txBox="1"/>
          <p:nvPr>
            <p:ph type="title"/>
          </p:nvPr>
        </p:nvSpPr>
        <p:spPr>
          <a:xfrm>
            <a:off x="240150" y="2036400"/>
            <a:ext cx="8378100" cy="1070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000"/>
              <a:t>Build a bacterial cell using the cell modeling kit.</a:t>
            </a:r>
            <a:endParaRPr sz="3000"/>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sp>
        <p:nvSpPr>
          <p:cNvPr id="2111" name="Google Shape;2111;p259"/>
          <p:cNvSpPr txBox="1"/>
          <p:nvPr>
            <p:ph type="title"/>
          </p:nvPr>
        </p:nvSpPr>
        <p:spPr>
          <a:xfrm>
            <a:off x="1990900" y="276475"/>
            <a:ext cx="6453000" cy="36654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Document each Version of the Model</a:t>
            </a:r>
            <a:endParaRPr b="1"/>
          </a:p>
          <a:p>
            <a:pPr indent="0" lvl="0" marL="0" rtl="0" algn="l">
              <a:spcBef>
                <a:spcPts val="0"/>
              </a:spcBef>
              <a:spcAft>
                <a:spcPts val="0"/>
              </a:spcAft>
              <a:buNone/>
            </a:pPr>
            <a:r>
              <a:t/>
            </a:r>
            <a:endParaRPr/>
          </a:p>
          <a:p>
            <a:pPr indent="-365760" lvl="0" marL="457200" rtl="0" algn="l">
              <a:spcBef>
                <a:spcPts val="0"/>
              </a:spcBef>
              <a:spcAft>
                <a:spcPts val="0"/>
              </a:spcAft>
              <a:buSzPct val="100000"/>
              <a:buAutoNum type="arabicPeriod"/>
            </a:pPr>
            <a:r>
              <a:rPr lang="en"/>
              <a:t>Build a cell.</a:t>
            </a:r>
            <a:endParaRPr/>
          </a:p>
          <a:p>
            <a:pPr indent="0" lvl="0" marL="457200" rtl="0" algn="l">
              <a:spcBef>
                <a:spcPts val="0"/>
              </a:spcBef>
              <a:spcAft>
                <a:spcPts val="0"/>
              </a:spcAft>
              <a:buNone/>
            </a:pPr>
            <a:r>
              <a:t/>
            </a:r>
            <a:endParaRPr/>
          </a:p>
          <a:p>
            <a:pPr indent="-365760" lvl="0" marL="457200" rtl="0" algn="l">
              <a:spcBef>
                <a:spcPts val="0"/>
              </a:spcBef>
              <a:spcAft>
                <a:spcPts val="0"/>
              </a:spcAft>
              <a:buSzPct val="100000"/>
              <a:buAutoNum type="arabicPeriod"/>
            </a:pPr>
            <a:r>
              <a:rPr lang="en"/>
              <a:t>Now revise your model to show what will change after exposure to your assigned antibiotic.</a:t>
            </a:r>
            <a:endParaRPr/>
          </a:p>
          <a:p>
            <a:pPr indent="0" lvl="0" marL="457200" rtl="0" algn="l">
              <a:spcBef>
                <a:spcPts val="0"/>
              </a:spcBef>
              <a:spcAft>
                <a:spcPts val="0"/>
              </a:spcAft>
              <a:buNone/>
            </a:pPr>
            <a:r>
              <a:t/>
            </a:r>
            <a:endParaRPr/>
          </a:p>
          <a:p>
            <a:pPr indent="-365760" lvl="0" marL="457200" rtl="0" algn="l">
              <a:spcBef>
                <a:spcPts val="0"/>
              </a:spcBef>
              <a:spcAft>
                <a:spcPts val="0"/>
              </a:spcAft>
              <a:buSzPct val="100000"/>
              <a:buAutoNum type="arabicPeriod"/>
            </a:pPr>
            <a:r>
              <a:rPr lang="en"/>
              <a:t>Choose a resistance card and revise the model again to reflect how a resistant cell could look.</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2112" name="Google Shape;2112;p259"/>
          <p:cNvPicPr preferRelativeResize="0"/>
          <p:nvPr/>
        </p:nvPicPr>
        <p:blipFill>
          <a:blip r:embed="rId3">
            <a:alphaModFix/>
          </a:blip>
          <a:stretch>
            <a:fillRect/>
          </a:stretch>
        </p:blipFill>
        <p:spPr>
          <a:xfrm>
            <a:off x="175325" y="1590863"/>
            <a:ext cx="1574876" cy="2092063"/>
          </a:xfrm>
          <a:prstGeom prst="rect">
            <a:avLst/>
          </a:prstGeom>
          <a:noFill/>
          <a:ln>
            <a:noFill/>
          </a:ln>
        </p:spPr>
      </p:pic>
      <p:pic>
        <p:nvPicPr>
          <p:cNvPr id="2113" name="Google Shape;2113;p259"/>
          <p:cNvPicPr preferRelativeResize="0"/>
          <p:nvPr/>
        </p:nvPicPr>
        <p:blipFill rotWithShape="1">
          <a:blip r:embed="rId4">
            <a:alphaModFix/>
          </a:blip>
          <a:srcRect b="39007" l="13152" r="62482" t="15462"/>
          <a:stretch/>
        </p:blipFill>
        <p:spPr>
          <a:xfrm>
            <a:off x="410012" y="126557"/>
            <a:ext cx="1189262" cy="1388919"/>
          </a:xfrm>
          <a:prstGeom prst="rect">
            <a:avLst/>
          </a:prstGeom>
          <a:noFill/>
          <a:ln>
            <a:noFill/>
          </a:ln>
        </p:spPr>
      </p:pic>
      <p:sp>
        <p:nvSpPr>
          <p:cNvPr id="2114" name="Google Shape;2114;p259"/>
          <p:cNvSpPr/>
          <p:nvPr/>
        </p:nvSpPr>
        <p:spPr>
          <a:xfrm>
            <a:off x="348525" y="3885900"/>
            <a:ext cx="1574856" cy="863892"/>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sp>
        <p:nvSpPr>
          <p:cNvPr id="2115" name="Google Shape;2115;p259"/>
          <p:cNvSpPr txBox="1"/>
          <p:nvPr/>
        </p:nvSpPr>
        <p:spPr>
          <a:xfrm>
            <a:off x="2186375" y="3770900"/>
            <a:ext cx="6391800" cy="97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2400">
                <a:solidFill>
                  <a:srgbClr val="CC0000"/>
                </a:solidFill>
                <a:latin typeface="Londrina Solid"/>
                <a:ea typeface="Londrina Solid"/>
                <a:cs typeface="Londrina Solid"/>
                <a:sym typeface="Londrina Solid"/>
              </a:rPr>
              <a:t>Choose a reporter who will share one insight and one question that came up as you worked.</a:t>
            </a:r>
            <a:endParaRPr sz="2400">
              <a:solidFill>
                <a:srgbClr val="CC0000"/>
              </a:solidFill>
              <a:latin typeface="Londrina Solid"/>
              <a:ea typeface="Londrina Solid"/>
              <a:cs typeface="Londrina Solid"/>
              <a:sym typeface="Londrina Solid"/>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9" name="Shape 2119"/>
        <p:cNvGrpSpPr/>
        <p:nvPr/>
      </p:nvGrpSpPr>
      <p:grpSpPr>
        <a:xfrm>
          <a:off x="0" y="0"/>
          <a:ext cx="0" cy="0"/>
          <a:chOff x="0" y="0"/>
          <a:chExt cx="0" cy="0"/>
        </a:xfrm>
      </p:grpSpPr>
      <p:sp>
        <p:nvSpPr>
          <p:cNvPr id="2120" name="Google Shape;2120;p260"/>
          <p:cNvSpPr txBox="1"/>
          <p:nvPr>
            <p:ph type="title"/>
          </p:nvPr>
        </p:nvSpPr>
        <p:spPr>
          <a:xfrm>
            <a:off x="130434" y="680376"/>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000"/>
              <a:t>Table 1:  Ciprofloxacin</a:t>
            </a:r>
            <a:endParaRPr sz="3000"/>
          </a:p>
        </p:txBody>
      </p:sp>
      <p:sp>
        <p:nvSpPr>
          <p:cNvPr id="2121" name="Google Shape;2121;p260"/>
          <p:cNvSpPr txBox="1"/>
          <p:nvPr>
            <p:ph idx="1" type="body"/>
          </p:nvPr>
        </p:nvSpPr>
        <p:spPr>
          <a:xfrm>
            <a:off x="269550" y="1184698"/>
            <a:ext cx="8402400" cy="1833000"/>
          </a:xfrm>
          <a:prstGeom prst="rect">
            <a:avLst/>
          </a:prstGeom>
        </p:spPr>
        <p:txBody>
          <a:bodyPr anchorCtr="0" anchor="t" bIns="34275" lIns="68575" spcFirstLastPara="1" rIns="68575" wrap="square" tIns="34275">
            <a:noAutofit/>
          </a:bodyPr>
          <a:lstStyle/>
          <a:p>
            <a:pPr indent="0" lvl="0" marL="0" rtl="0" algn="l">
              <a:lnSpc>
                <a:spcPct val="115000"/>
              </a:lnSpc>
              <a:spcBef>
                <a:spcPts val="1200"/>
              </a:spcBef>
              <a:spcAft>
                <a:spcPts val="0"/>
              </a:spcAft>
              <a:buNone/>
            </a:pPr>
            <a:r>
              <a:rPr b="1" lang="en" sz="1700"/>
              <a:t>Disrupted Process:  </a:t>
            </a:r>
            <a:r>
              <a:rPr lang="en" sz="1700"/>
              <a:t>DNA Synthesis</a:t>
            </a:r>
            <a:r>
              <a:rPr b="1" lang="en" sz="1700"/>
              <a:t> </a:t>
            </a:r>
            <a:endParaRPr b="1" sz="1700"/>
          </a:p>
          <a:p>
            <a:pPr indent="0" lvl="0" marL="0" rtl="0" algn="l">
              <a:lnSpc>
                <a:spcPct val="115000"/>
              </a:lnSpc>
              <a:spcBef>
                <a:spcPts val="1200"/>
              </a:spcBef>
              <a:spcAft>
                <a:spcPts val="0"/>
              </a:spcAft>
              <a:buNone/>
            </a:pPr>
            <a:r>
              <a:rPr b="1" lang="en" sz="1700"/>
              <a:t>Target Enzyme</a:t>
            </a:r>
            <a:r>
              <a:rPr lang="en" sz="1700"/>
              <a:t>: Gyrase;  Binds to the enzyme after it cuts DNA preventing release.</a:t>
            </a:r>
            <a:endParaRPr sz="1700"/>
          </a:p>
          <a:p>
            <a:pPr indent="0" lvl="0" marL="0" rtl="0" algn="l">
              <a:lnSpc>
                <a:spcPct val="115000"/>
              </a:lnSpc>
              <a:spcBef>
                <a:spcPts val="1200"/>
              </a:spcBef>
              <a:spcAft>
                <a:spcPts val="0"/>
              </a:spcAft>
              <a:buClr>
                <a:schemeClr val="dk1"/>
              </a:buClr>
              <a:buSzPts val="1100"/>
              <a:buFont typeface="Arial"/>
              <a:buNone/>
            </a:pPr>
            <a:r>
              <a:rPr b="1" lang="en" sz="1700"/>
              <a:t>Impact:</a:t>
            </a:r>
            <a:r>
              <a:rPr lang="en" sz="1700"/>
              <a:t>  Cell’s can’t replicate DNA</a:t>
            </a:r>
            <a:endParaRPr sz="1700"/>
          </a:p>
          <a:p>
            <a:pPr indent="0" lvl="0" marL="0" rtl="0" algn="l">
              <a:spcBef>
                <a:spcPts val="1200"/>
              </a:spcBef>
              <a:spcAft>
                <a:spcPts val="0"/>
              </a:spcAft>
              <a:buNone/>
            </a:pPr>
            <a:r>
              <a:t/>
            </a:r>
            <a:endParaRPr sz="2400"/>
          </a:p>
        </p:txBody>
      </p:sp>
      <p:sp>
        <p:nvSpPr>
          <p:cNvPr id="2122" name="Google Shape;2122;p260"/>
          <p:cNvSpPr txBox="1"/>
          <p:nvPr/>
        </p:nvSpPr>
        <p:spPr>
          <a:xfrm>
            <a:off x="99725" y="2952375"/>
            <a:ext cx="6421800" cy="600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000">
                <a:solidFill>
                  <a:schemeClr val="dk1"/>
                </a:solidFill>
              </a:rPr>
              <a:t>Table 2:  Sulfamethoxazole</a:t>
            </a:r>
            <a:endParaRPr sz="3000">
              <a:solidFill>
                <a:schemeClr val="dk1"/>
              </a:solidFill>
            </a:endParaRPr>
          </a:p>
        </p:txBody>
      </p:sp>
      <p:sp>
        <p:nvSpPr>
          <p:cNvPr id="2123" name="Google Shape;2123;p260"/>
          <p:cNvSpPr txBox="1"/>
          <p:nvPr>
            <p:ph idx="1" type="body"/>
          </p:nvPr>
        </p:nvSpPr>
        <p:spPr>
          <a:xfrm>
            <a:off x="99725" y="3453175"/>
            <a:ext cx="8990700" cy="1947300"/>
          </a:xfrm>
          <a:prstGeom prst="rect">
            <a:avLst/>
          </a:prstGeom>
        </p:spPr>
        <p:txBody>
          <a:bodyPr anchorCtr="0" anchor="t" bIns="34275" lIns="68575" spcFirstLastPara="1" rIns="68575" wrap="square" tIns="34275">
            <a:noAutofit/>
          </a:bodyPr>
          <a:lstStyle/>
          <a:p>
            <a:pPr indent="0" lvl="0" marL="0" rtl="0" algn="l">
              <a:lnSpc>
                <a:spcPct val="115000"/>
              </a:lnSpc>
              <a:spcBef>
                <a:spcPts val="1200"/>
              </a:spcBef>
              <a:spcAft>
                <a:spcPts val="0"/>
              </a:spcAft>
              <a:buNone/>
            </a:pPr>
            <a:r>
              <a:rPr b="1" lang="en" sz="1700"/>
              <a:t>Disrupted Process:  </a:t>
            </a:r>
            <a:r>
              <a:rPr lang="en" sz="1700"/>
              <a:t>Vitamin B9 synthesis</a:t>
            </a:r>
            <a:endParaRPr b="1" sz="1700"/>
          </a:p>
          <a:p>
            <a:pPr indent="0" lvl="0" marL="0" rtl="0" algn="l">
              <a:lnSpc>
                <a:spcPct val="115000"/>
              </a:lnSpc>
              <a:spcBef>
                <a:spcPts val="1200"/>
              </a:spcBef>
              <a:spcAft>
                <a:spcPts val="0"/>
              </a:spcAft>
              <a:buNone/>
            </a:pPr>
            <a:r>
              <a:rPr b="1" lang="en" sz="1700"/>
              <a:t>Target Enzyme</a:t>
            </a:r>
            <a:r>
              <a:rPr lang="en" sz="1700"/>
              <a:t>: dihydropteroate;  occupies enzyme active site.</a:t>
            </a:r>
            <a:endParaRPr sz="1700"/>
          </a:p>
          <a:p>
            <a:pPr indent="0" lvl="0" marL="0" rtl="0" algn="l">
              <a:lnSpc>
                <a:spcPct val="115000"/>
              </a:lnSpc>
              <a:spcBef>
                <a:spcPts val="1200"/>
              </a:spcBef>
              <a:spcAft>
                <a:spcPts val="0"/>
              </a:spcAft>
              <a:buNone/>
            </a:pPr>
            <a:r>
              <a:rPr b="1" lang="en" sz="1700"/>
              <a:t>Impact:</a:t>
            </a:r>
            <a:r>
              <a:rPr lang="en" sz="1700"/>
              <a:t>  Cell’s can’t grow.</a:t>
            </a:r>
            <a:endParaRPr sz="1700"/>
          </a:p>
          <a:p>
            <a:pPr indent="0" lvl="0" marL="0" rtl="0" algn="l">
              <a:spcBef>
                <a:spcPts val="1200"/>
              </a:spcBef>
              <a:spcAft>
                <a:spcPts val="0"/>
              </a:spcAft>
              <a:buNone/>
            </a:pPr>
            <a:r>
              <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99"/>
          <p:cNvSpPr txBox="1"/>
          <p:nvPr>
            <p:ph type="title"/>
          </p:nvPr>
        </p:nvSpPr>
        <p:spPr>
          <a:xfrm>
            <a:off x="6768995" y="3325000"/>
            <a:ext cx="6417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IM</a:t>
            </a:r>
            <a:endParaRPr/>
          </a:p>
        </p:txBody>
      </p:sp>
      <p:pic>
        <p:nvPicPr>
          <p:cNvPr id="597" name="Google Shape;597;p99"/>
          <p:cNvPicPr preferRelativeResize="0"/>
          <p:nvPr/>
        </p:nvPicPr>
        <p:blipFill>
          <a:blip r:embed="rId3">
            <a:alphaModFix/>
          </a:blip>
          <a:stretch>
            <a:fillRect/>
          </a:stretch>
        </p:blipFill>
        <p:spPr>
          <a:xfrm>
            <a:off x="762150" y="718900"/>
            <a:ext cx="6077972" cy="4056925"/>
          </a:xfrm>
          <a:prstGeom prst="rect">
            <a:avLst/>
          </a:prstGeom>
          <a:noFill/>
          <a:ln>
            <a:noFill/>
          </a:ln>
        </p:spPr>
      </p:pic>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261"/>
          <p:cNvSpPr txBox="1"/>
          <p:nvPr>
            <p:ph type="title"/>
          </p:nvPr>
        </p:nvSpPr>
        <p:spPr>
          <a:xfrm>
            <a:off x="400784" y="718726"/>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000"/>
              <a:t>Table 3:  Clindamycin</a:t>
            </a:r>
            <a:endParaRPr b="1" sz="3000"/>
          </a:p>
        </p:txBody>
      </p:sp>
      <p:sp>
        <p:nvSpPr>
          <p:cNvPr id="2129" name="Google Shape;2129;p261"/>
          <p:cNvSpPr txBox="1"/>
          <p:nvPr>
            <p:ph idx="1" type="body"/>
          </p:nvPr>
        </p:nvSpPr>
        <p:spPr>
          <a:xfrm>
            <a:off x="400775" y="1326353"/>
            <a:ext cx="8402400" cy="1350900"/>
          </a:xfrm>
          <a:prstGeom prst="rect">
            <a:avLst/>
          </a:prstGeom>
        </p:spPr>
        <p:txBody>
          <a:bodyPr anchorCtr="0" anchor="t" bIns="34275" lIns="68575" spcFirstLastPara="1" rIns="68575" wrap="square" tIns="34275">
            <a:normAutofit fontScale="70000" lnSpcReduction="20000"/>
          </a:bodyPr>
          <a:lstStyle/>
          <a:p>
            <a:pPr indent="0" lvl="0" marL="0" rtl="0" algn="l">
              <a:lnSpc>
                <a:spcPct val="115000"/>
              </a:lnSpc>
              <a:spcBef>
                <a:spcPts val="1200"/>
              </a:spcBef>
              <a:spcAft>
                <a:spcPts val="0"/>
              </a:spcAft>
              <a:buClr>
                <a:schemeClr val="dk1"/>
              </a:buClr>
              <a:buSzPct val="45833"/>
              <a:buFont typeface="Arial"/>
              <a:buNone/>
            </a:pPr>
            <a:r>
              <a:rPr b="1" lang="en" sz="2400"/>
              <a:t>Disrupted Process: </a:t>
            </a:r>
            <a:r>
              <a:rPr lang="en" sz="2400"/>
              <a:t>Protein Synthesis</a:t>
            </a:r>
            <a:endParaRPr sz="2400"/>
          </a:p>
          <a:p>
            <a:pPr indent="0" lvl="0" marL="0" rtl="0" algn="l">
              <a:lnSpc>
                <a:spcPct val="115000"/>
              </a:lnSpc>
              <a:spcBef>
                <a:spcPts val="1200"/>
              </a:spcBef>
              <a:spcAft>
                <a:spcPts val="0"/>
              </a:spcAft>
              <a:buNone/>
            </a:pPr>
            <a:r>
              <a:rPr b="1" lang="en" sz="2400"/>
              <a:t>Target structure</a:t>
            </a:r>
            <a:r>
              <a:rPr lang="en" sz="2400"/>
              <a:t>: Large Ribosomal Subunit (23S rRNA).  Block peptide bond formation.</a:t>
            </a:r>
            <a:endParaRPr sz="2400"/>
          </a:p>
          <a:p>
            <a:pPr indent="0" lvl="0" marL="0" rtl="0" algn="l">
              <a:lnSpc>
                <a:spcPct val="115000"/>
              </a:lnSpc>
              <a:spcBef>
                <a:spcPts val="1200"/>
              </a:spcBef>
              <a:spcAft>
                <a:spcPts val="1200"/>
              </a:spcAft>
              <a:buClr>
                <a:schemeClr val="dk1"/>
              </a:buClr>
              <a:buSzPct val="45833"/>
              <a:buFont typeface="Arial"/>
              <a:buNone/>
            </a:pPr>
            <a:r>
              <a:rPr b="1" lang="en" sz="2400"/>
              <a:t>Impact:</a:t>
            </a:r>
            <a:r>
              <a:rPr lang="en" sz="2400"/>
              <a:t>  Ribosomes disassociate prematurely</a:t>
            </a:r>
            <a:endParaRPr sz="2400"/>
          </a:p>
        </p:txBody>
      </p:sp>
      <p:sp>
        <p:nvSpPr>
          <p:cNvPr id="2130" name="Google Shape;2130;p261"/>
          <p:cNvSpPr txBox="1"/>
          <p:nvPr>
            <p:ph type="title"/>
          </p:nvPr>
        </p:nvSpPr>
        <p:spPr>
          <a:xfrm>
            <a:off x="284709" y="2965352"/>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000"/>
              <a:t>Table 4:  Paromomycin</a:t>
            </a:r>
            <a:endParaRPr b="1" sz="3000"/>
          </a:p>
        </p:txBody>
      </p:sp>
      <p:sp>
        <p:nvSpPr>
          <p:cNvPr id="2131" name="Google Shape;2131;p261"/>
          <p:cNvSpPr txBox="1"/>
          <p:nvPr>
            <p:ph idx="1" type="body"/>
          </p:nvPr>
        </p:nvSpPr>
        <p:spPr>
          <a:xfrm>
            <a:off x="284700" y="3516578"/>
            <a:ext cx="8402400" cy="1350900"/>
          </a:xfrm>
          <a:prstGeom prst="rect">
            <a:avLst/>
          </a:prstGeom>
        </p:spPr>
        <p:txBody>
          <a:bodyPr anchorCtr="0" anchor="t" bIns="34275" lIns="68575" spcFirstLastPara="1" rIns="68575" wrap="square" tIns="34275">
            <a:normAutofit/>
          </a:bodyPr>
          <a:lstStyle/>
          <a:p>
            <a:pPr indent="0" lvl="0" marL="0" rtl="0" algn="l">
              <a:lnSpc>
                <a:spcPct val="115000"/>
              </a:lnSpc>
              <a:spcBef>
                <a:spcPts val="1200"/>
              </a:spcBef>
              <a:spcAft>
                <a:spcPts val="0"/>
              </a:spcAft>
              <a:buSzPts val="853"/>
              <a:buNone/>
            </a:pPr>
            <a:r>
              <a:rPr b="1" lang="en" sz="1660"/>
              <a:t>Disrupted Process: </a:t>
            </a:r>
            <a:r>
              <a:rPr lang="en" sz="1660"/>
              <a:t>Protein Synthesis</a:t>
            </a:r>
            <a:endParaRPr sz="1660"/>
          </a:p>
          <a:p>
            <a:pPr indent="0" lvl="0" marL="0" rtl="0" algn="l">
              <a:lnSpc>
                <a:spcPct val="115000"/>
              </a:lnSpc>
              <a:spcBef>
                <a:spcPts val="1200"/>
              </a:spcBef>
              <a:spcAft>
                <a:spcPts val="0"/>
              </a:spcAft>
              <a:buSzPts val="853"/>
              <a:buNone/>
            </a:pPr>
            <a:r>
              <a:rPr b="1" lang="en" sz="1660"/>
              <a:t>Target structure</a:t>
            </a:r>
            <a:r>
              <a:rPr lang="en" sz="1660"/>
              <a:t>: Small Ribosomal Subunit; disrupts proofreading function.</a:t>
            </a:r>
            <a:endParaRPr sz="1660"/>
          </a:p>
          <a:p>
            <a:pPr indent="0" lvl="0" marL="0" rtl="0" algn="l">
              <a:lnSpc>
                <a:spcPct val="115000"/>
              </a:lnSpc>
              <a:spcBef>
                <a:spcPts val="1200"/>
              </a:spcBef>
              <a:spcAft>
                <a:spcPts val="1200"/>
              </a:spcAft>
              <a:buSzPts val="853"/>
              <a:buNone/>
            </a:pPr>
            <a:r>
              <a:rPr b="1" lang="en" sz="1660"/>
              <a:t>Impact</a:t>
            </a:r>
            <a:r>
              <a:rPr lang="en" sz="1660"/>
              <a:t>:  Builds erroneous protein chains</a:t>
            </a:r>
            <a:endParaRPr sz="1660"/>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5" name="Shape 2135"/>
        <p:cNvGrpSpPr/>
        <p:nvPr/>
      </p:nvGrpSpPr>
      <p:grpSpPr>
        <a:xfrm>
          <a:off x="0" y="0"/>
          <a:ext cx="0" cy="0"/>
          <a:chOff x="0" y="0"/>
          <a:chExt cx="0" cy="0"/>
        </a:xfrm>
      </p:grpSpPr>
      <p:sp>
        <p:nvSpPr>
          <p:cNvPr id="2136" name="Google Shape;2136;p262"/>
          <p:cNvSpPr txBox="1"/>
          <p:nvPr>
            <p:ph type="title"/>
          </p:nvPr>
        </p:nvSpPr>
        <p:spPr>
          <a:xfrm>
            <a:off x="370809" y="685226"/>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000"/>
              <a:t>Table 5: Tetracycline   </a:t>
            </a:r>
            <a:endParaRPr b="1" sz="3000"/>
          </a:p>
        </p:txBody>
      </p:sp>
      <p:sp>
        <p:nvSpPr>
          <p:cNvPr id="2137" name="Google Shape;2137;p262"/>
          <p:cNvSpPr txBox="1"/>
          <p:nvPr>
            <p:ph idx="1" type="body"/>
          </p:nvPr>
        </p:nvSpPr>
        <p:spPr>
          <a:xfrm>
            <a:off x="446175" y="1276103"/>
            <a:ext cx="8402400" cy="1350900"/>
          </a:xfrm>
          <a:prstGeom prst="rect">
            <a:avLst/>
          </a:prstGeom>
        </p:spPr>
        <p:txBody>
          <a:bodyPr anchorCtr="0" anchor="t" bIns="34275" lIns="68575" spcFirstLastPara="1" rIns="68575" wrap="square" tIns="34275">
            <a:normAutofit fontScale="70000" lnSpcReduction="20000"/>
          </a:bodyPr>
          <a:lstStyle/>
          <a:p>
            <a:pPr indent="0" lvl="0" marL="0" rtl="0" algn="l">
              <a:lnSpc>
                <a:spcPct val="115000"/>
              </a:lnSpc>
              <a:spcBef>
                <a:spcPts val="1200"/>
              </a:spcBef>
              <a:spcAft>
                <a:spcPts val="0"/>
              </a:spcAft>
              <a:buNone/>
            </a:pPr>
            <a:r>
              <a:rPr b="1" lang="en" sz="2400"/>
              <a:t>Disrupted Process: </a:t>
            </a:r>
            <a:r>
              <a:rPr lang="en" sz="2400"/>
              <a:t>Protein Synthesis</a:t>
            </a:r>
            <a:endParaRPr sz="2400"/>
          </a:p>
          <a:p>
            <a:pPr indent="0" lvl="0" marL="0" rtl="0" algn="l">
              <a:lnSpc>
                <a:spcPct val="115000"/>
              </a:lnSpc>
              <a:spcBef>
                <a:spcPts val="1200"/>
              </a:spcBef>
              <a:spcAft>
                <a:spcPts val="0"/>
              </a:spcAft>
              <a:buNone/>
            </a:pPr>
            <a:r>
              <a:rPr b="1" lang="en" sz="2400"/>
              <a:t>Target structure</a:t>
            </a:r>
            <a:r>
              <a:rPr lang="en" sz="2400"/>
              <a:t>: Small Ribosomal Subunit; binds to 16s rRNA blocks tRNAs from accessing the A site.</a:t>
            </a:r>
            <a:endParaRPr sz="2400"/>
          </a:p>
          <a:p>
            <a:pPr indent="0" lvl="0" marL="0" rtl="0" algn="l">
              <a:lnSpc>
                <a:spcPct val="115000"/>
              </a:lnSpc>
              <a:spcBef>
                <a:spcPts val="1200"/>
              </a:spcBef>
              <a:spcAft>
                <a:spcPts val="1200"/>
              </a:spcAft>
              <a:buNone/>
            </a:pPr>
            <a:r>
              <a:rPr b="1" lang="en" sz="2400"/>
              <a:t>Impact:</a:t>
            </a:r>
            <a:r>
              <a:rPr lang="en" sz="2400"/>
              <a:t>  Prevents new amino acids from being added to growing chain.</a:t>
            </a:r>
            <a:endParaRPr sz="2400"/>
          </a:p>
        </p:txBody>
      </p:sp>
      <p:sp>
        <p:nvSpPr>
          <p:cNvPr id="2138" name="Google Shape;2138;p262"/>
          <p:cNvSpPr txBox="1"/>
          <p:nvPr>
            <p:ph type="title"/>
          </p:nvPr>
        </p:nvSpPr>
        <p:spPr>
          <a:xfrm>
            <a:off x="370809" y="2906702"/>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000"/>
              <a:t>Table 6:  Vancomycin</a:t>
            </a:r>
            <a:endParaRPr b="1" sz="3000"/>
          </a:p>
        </p:txBody>
      </p:sp>
      <p:sp>
        <p:nvSpPr>
          <p:cNvPr id="2139" name="Google Shape;2139;p262"/>
          <p:cNvSpPr txBox="1"/>
          <p:nvPr>
            <p:ph idx="1" type="body"/>
          </p:nvPr>
        </p:nvSpPr>
        <p:spPr>
          <a:xfrm>
            <a:off x="370800" y="3514325"/>
            <a:ext cx="7486200" cy="1350900"/>
          </a:xfrm>
          <a:prstGeom prst="rect">
            <a:avLst/>
          </a:prstGeom>
        </p:spPr>
        <p:txBody>
          <a:bodyPr anchorCtr="0" anchor="t" bIns="34275" lIns="68575" spcFirstLastPara="1" rIns="68575" wrap="square" tIns="34275">
            <a:normAutofit/>
          </a:bodyPr>
          <a:lstStyle/>
          <a:p>
            <a:pPr indent="0" lvl="0" marL="0" rtl="0" algn="l">
              <a:lnSpc>
                <a:spcPct val="95000"/>
              </a:lnSpc>
              <a:spcBef>
                <a:spcPts val="1200"/>
              </a:spcBef>
              <a:spcAft>
                <a:spcPts val="0"/>
              </a:spcAft>
              <a:buSzPts val="1018"/>
              <a:buNone/>
            </a:pPr>
            <a:r>
              <a:rPr b="1" lang="en" sz="2020"/>
              <a:t>Disrupted Process: </a:t>
            </a:r>
            <a:r>
              <a:rPr lang="en" sz="2020"/>
              <a:t>Peptidoglycan synthesis</a:t>
            </a:r>
            <a:endParaRPr sz="2020"/>
          </a:p>
          <a:p>
            <a:pPr indent="0" lvl="0" marL="0" rtl="0" algn="l">
              <a:lnSpc>
                <a:spcPct val="95000"/>
              </a:lnSpc>
              <a:spcBef>
                <a:spcPts val="1200"/>
              </a:spcBef>
              <a:spcAft>
                <a:spcPts val="0"/>
              </a:spcAft>
              <a:buSzPts val="1018"/>
              <a:buNone/>
            </a:pPr>
            <a:r>
              <a:rPr b="1" lang="en" sz="2020"/>
              <a:t>Target structure</a:t>
            </a:r>
            <a:r>
              <a:rPr lang="en" sz="2020"/>
              <a:t>: sequesters D-ala D-ala peptide chains</a:t>
            </a:r>
            <a:endParaRPr sz="2020"/>
          </a:p>
          <a:p>
            <a:pPr indent="0" lvl="0" marL="0" rtl="0" algn="l">
              <a:lnSpc>
                <a:spcPct val="95000"/>
              </a:lnSpc>
              <a:spcBef>
                <a:spcPts val="1200"/>
              </a:spcBef>
              <a:spcAft>
                <a:spcPts val="1200"/>
              </a:spcAft>
              <a:buSzPts val="1018"/>
              <a:buNone/>
            </a:pPr>
            <a:r>
              <a:rPr b="1" lang="en" sz="2020"/>
              <a:t>Impact</a:t>
            </a:r>
            <a:r>
              <a:rPr lang="en" sz="2020"/>
              <a:t>:  No cell wall made</a:t>
            </a:r>
            <a:endParaRPr sz="2020"/>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3" name="Shape 2143"/>
        <p:cNvGrpSpPr/>
        <p:nvPr/>
      </p:nvGrpSpPr>
      <p:grpSpPr>
        <a:xfrm>
          <a:off x="0" y="0"/>
          <a:ext cx="0" cy="0"/>
          <a:chOff x="0" y="0"/>
          <a:chExt cx="0" cy="0"/>
        </a:xfrm>
      </p:grpSpPr>
      <p:sp>
        <p:nvSpPr>
          <p:cNvPr id="2144" name="Google Shape;2144;p263"/>
          <p:cNvSpPr txBox="1"/>
          <p:nvPr>
            <p:ph type="title"/>
          </p:nvPr>
        </p:nvSpPr>
        <p:spPr>
          <a:xfrm>
            <a:off x="270805" y="554375"/>
            <a:ext cx="37134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solidFill>
                  <a:srgbClr val="CC0000"/>
                </a:solidFill>
              </a:rPr>
              <a:t>Red = Bacteriostatic</a:t>
            </a:r>
            <a:endParaRPr b="1">
              <a:solidFill>
                <a:srgbClr val="CC0000"/>
              </a:solidFill>
            </a:endParaRPr>
          </a:p>
        </p:txBody>
      </p:sp>
      <p:pic>
        <p:nvPicPr>
          <p:cNvPr id="2145" name="Google Shape;2145;p263"/>
          <p:cNvPicPr preferRelativeResize="0"/>
          <p:nvPr/>
        </p:nvPicPr>
        <p:blipFill>
          <a:blip r:embed="rId3">
            <a:alphaModFix/>
          </a:blip>
          <a:stretch>
            <a:fillRect/>
          </a:stretch>
        </p:blipFill>
        <p:spPr>
          <a:xfrm>
            <a:off x="4245427" y="1"/>
            <a:ext cx="4337475" cy="5005575"/>
          </a:xfrm>
          <a:prstGeom prst="rect">
            <a:avLst/>
          </a:prstGeom>
          <a:noFill/>
          <a:ln>
            <a:noFill/>
          </a:ln>
        </p:spPr>
      </p:pic>
      <p:sp>
        <p:nvSpPr>
          <p:cNvPr id="2146" name="Google Shape;2146;p263"/>
          <p:cNvSpPr txBox="1"/>
          <p:nvPr/>
        </p:nvSpPr>
        <p:spPr>
          <a:xfrm>
            <a:off x="558175" y="1180650"/>
            <a:ext cx="2799000" cy="2782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2500">
                <a:solidFill>
                  <a:schemeClr val="dk1"/>
                </a:solidFill>
              </a:rPr>
              <a:t>Ciprofloxacin</a:t>
            </a:r>
            <a:endParaRPr sz="2500">
              <a:solidFill>
                <a:schemeClr val="dk1"/>
              </a:solidFill>
            </a:endParaRPr>
          </a:p>
          <a:p>
            <a:pPr indent="0" lvl="0" marL="0" rtl="0" algn="ctr">
              <a:lnSpc>
                <a:spcPct val="115000"/>
              </a:lnSpc>
              <a:spcBef>
                <a:spcPts val="0"/>
              </a:spcBef>
              <a:spcAft>
                <a:spcPts val="0"/>
              </a:spcAft>
              <a:buNone/>
            </a:pPr>
            <a:r>
              <a:rPr lang="en" sz="2500">
                <a:solidFill>
                  <a:srgbClr val="CC0000"/>
                </a:solidFill>
              </a:rPr>
              <a:t>Sulfamethoxazole</a:t>
            </a:r>
            <a:endParaRPr sz="2500">
              <a:solidFill>
                <a:srgbClr val="CC0000"/>
              </a:solidFill>
            </a:endParaRPr>
          </a:p>
          <a:p>
            <a:pPr indent="0" lvl="0" marL="0" rtl="0" algn="ctr">
              <a:lnSpc>
                <a:spcPct val="115000"/>
              </a:lnSpc>
              <a:spcBef>
                <a:spcPts val="0"/>
              </a:spcBef>
              <a:spcAft>
                <a:spcPts val="0"/>
              </a:spcAft>
              <a:buNone/>
            </a:pPr>
            <a:r>
              <a:rPr lang="en" sz="2500">
                <a:solidFill>
                  <a:srgbClr val="CC0000"/>
                </a:solidFill>
              </a:rPr>
              <a:t>Clindamycin</a:t>
            </a:r>
            <a:endParaRPr sz="2500">
              <a:solidFill>
                <a:srgbClr val="CC0000"/>
              </a:solidFill>
            </a:endParaRPr>
          </a:p>
          <a:p>
            <a:pPr indent="0" lvl="0" marL="0" rtl="0" algn="ctr">
              <a:lnSpc>
                <a:spcPct val="115000"/>
              </a:lnSpc>
              <a:spcBef>
                <a:spcPts val="0"/>
              </a:spcBef>
              <a:spcAft>
                <a:spcPts val="0"/>
              </a:spcAft>
              <a:buNone/>
            </a:pPr>
            <a:r>
              <a:rPr lang="en" sz="2500">
                <a:solidFill>
                  <a:schemeClr val="dk1"/>
                </a:solidFill>
              </a:rPr>
              <a:t>Paromomycin</a:t>
            </a:r>
            <a:endParaRPr sz="2500">
              <a:solidFill>
                <a:schemeClr val="dk1"/>
              </a:solidFill>
            </a:endParaRPr>
          </a:p>
          <a:p>
            <a:pPr indent="0" lvl="0" marL="0" rtl="0" algn="ctr">
              <a:lnSpc>
                <a:spcPct val="115000"/>
              </a:lnSpc>
              <a:spcBef>
                <a:spcPts val="0"/>
              </a:spcBef>
              <a:spcAft>
                <a:spcPts val="0"/>
              </a:spcAft>
              <a:buNone/>
            </a:pPr>
            <a:r>
              <a:rPr lang="en" sz="2500">
                <a:solidFill>
                  <a:srgbClr val="CC0000"/>
                </a:solidFill>
              </a:rPr>
              <a:t>Tetracycline</a:t>
            </a:r>
            <a:endParaRPr sz="2500">
              <a:solidFill>
                <a:srgbClr val="CC0000"/>
              </a:solidFill>
            </a:endParaRPr>
          </a:p>
          <a:p>
            <a:pPr indent="0" lvl="0" marL="0" rtl="0" algn="ctr">
              <a:lnSpc>
                <a:spcPct val="115000"/>
              </a:lnSpc>
              <a:spcBef>
                <a:spcPts val="0"/>
              </a:spcBef>
              <a:spcAft>
                <a:spcPts val="0"/>
              </a:spcAft>
              <a:buNone/>
            </a:pPr>
            <a:r>
              <a:rPr lang="en" sz="2500">
                <a:solidFill>
                  <a:schemeClr val="dk1"/>
                </a:solidFill>
              </a:rPr>
              <a:t>Vancomycin</a:t>
            </a:r>
            <a:endParaRPr b="1" sz="3000">
              <a:solidFill>
                <a:schemeClr val="dk1"/>
              </a:solidFill>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0" name="Shape 2150"/>
        <p:cNvGrpSpPr/>
        <p:nvPr/>
      </p:nvGrpSpPr>
      <p:grpSpPr>
        <a:xfrm>
          <a:off x="0" y="0"/>
          <a:ext cx="0" cy="0"/>
          <a:chOff x="0" y="0"/>
          <a:chExt cx="0" cy="0"/>
        </a:xfrm>
      </p:grpSpPr>
      <p:pic>
        <p:nvPicPr>
          <p:cNvPr id="2151" name="Google Shape;2151;p264"/>
          <p:cNvPicPr preferRelativeResize="0"/>
          <p:nvPr/>
        </p:nvPicPr>
        <p:blipFill rotWithShape="1">
          <a:blip r:embed="rId3">
            <a:alphaModFix/>
          </a:blip>
          <a:srcRect b="0" l="0" r="1507" t="0"/>
          <a:stretch/>
        </p:blipFill>
        <p:spPr>
          <a:xfrm>
            <a:off x="4844226" y="2571751"/>
            <a:ext cx="4098048" cy="2381246"/>
          </a:xfrm>
          <a:prstGeom prst="rect">
            <a:avLst/>
          </a:prstGeom>
          <a:noFill/>
          <a:ln>
            <a:noFill/>
          </a:ln>
        </p:spPr>
      </p:pic>
      <p:pic>
        <p:nvPicPr>
          <p:cNvPr id="2152" name="Google Shape;2152;p264"/>
          <p:cNvPicPr preferRelativeResize="0"/>
          <p:nvPr/>
        </p:nvPicPr>
        <p:blipFill>
          <a:blip r:embed="rId4">
            <a:alphaModFix/>
          </a:blip>
          <a:stretch>
            <a:fillRect/>
          </a:stretch>
        </p:blipFill>
        <p:spPr>
          <a:xfrm>
            <a:off x="4844225" y="122400"/>
            <a:ext cx="4098049" cy="2383001"/>
          </a:xfrm>
          <a:prstGeom prst="rect">
            <a:avLst/>
          </a:prstGeom>
          <a:noFill/>
          <a:ln>
            <a:noFill/>
          </a:ln>
        </p:spPr>
      </p:pic>
      <p:pic>
        <p:nvPicPr>
          <p:cNvPr id="2153" name="Google Shape;2153;p264"/>
          <p:cNvPicPr preferRelativeResize="0"/>
          <p:nvPr/>
        </p:nvPicPr>
        <p:blipFill>
          <a:blip r:embed="rId5">
            <a:alphaModFix/>
          </a:blip>
          <a:stretch>
            <a:fillRect/>
          </a:stretch>
        </p:blipFill>
        <p:spPr>
          <a:xfrm>
            <a:off x="269675" y="2669169"/>
            <a:ext cx="4452263" cy="2321120"/>
          </a:xfrm>
          <a:prstGeom prst="rect">
            <a:avLst/>
          </a:prstGeom>
          <a:noFill/>
          <a:ln>
            <a:noFill/>
          </a:ln>
        </p:spPr>
      </p:pic>
      <p:pic>
        <p:nvPicPr>
          <p:cNvPr id="2154" name="Google Shape;2154;p264"/>
          <p:cNvPicPr preferRelativeResize="0"/>
          <p:nvPr/>
        </p:nvPicPr>
        <p:blipFill>
          <a:blip r:embed="rId6">
            <a:alphaModFix/>
          </a:blip>
          <a:stretch>
            <a:fillRect/>
          </a:stretch>
        </p:blipFill>
        <p:spPr>
          <a:xfrm>
            <a:off x="336399" y="122400"/>
            <a:ext cx="4235599" cy="2449349"/>
          </a:xfrm>
          <a:prstGeom prst="rect">
            <a:avLst/>
          </a:prstGeom>
          <a:noFill/>
          <a:ln>
            <a:noFill/>
          </a:ln>
        </p:spPr>
      </p:pic>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8" name="Shape 2158"/>
        <p:cNvGrpSpPr/>
        <p:nvPr/>
      </p:nvGrpSpPr>
      <p:grpSpPr>
        <a:xfrm>
          <a:off x="0" y="0"/>
          <a:ext cx="0" cy="0"/>
          <a:chOff x="0" y="0"/>
          <a:chExt cx="0" cy="0"/>
        </a:xfrm>
      </p:grpSpPr>
      <p:pic>
        <p:nvPicPr>
          <p:cNvPr id="2159" name="Google Shape;2159;p265"/>
          <p:cNvPicPr preferRelativeResize="0"/>
          <p:nvPr/>
        </p:nvPicPr>
        <p:blipFill>
          <a:blip r:embed="rId3">
            <a:alphaModFix/>
          </a:blip>
          <a:stretch>
            <a:fillRect/>
          </a:stretch>
        </p:blipFill>
        <p:spPr>
          <a:xfrm>
            <a:off x="152400" y="152400"/>
            <a:ext cx="7055211" cy="4838699"/>
          </a:xfrm>
          <a:prstGeom prst="rect">
            <a:avLst/>
          </a:prstGeom>
          <a:noFill/>
          <a:ln>
            <a:noFill/>
          </a:ln>
        </p:spPr>
      </p:pic>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3" name="Shape 2163"/>
        <p:cNvGrpSpPr/>
        <p:nvPr/>
      </p:nvGrpSpPr>
      <p:grpSpPr>
        <a:xfrm>
          <a:off x="0" y="0"/>
          <a:ext cx="0" cy="0"/>
          <a:chOff x="0" y="0"/>
          <a:chExt cx="0" cy="0"/>
        </a:xfrm>
      </p:grpSpPr>
      <p:pic>
        <p:nvPicPr>
          <p:cNvPr id="2164" name="Google Shape;2164;p266"/>
          <p:cNvPicPr preferRelativeResize="0"/>
          <p:nvPr/>
        </p:nvPicPr>
        <p:blipFill rotWithShape="1">
          <a:blip r:embed="rId3">
            <a:alphaModFix/>
          </a:blip>
          <a:srcRect b="21109" l="5375" r="0" t="-1218"/>
          <a:stretch/>
        </p:blipFill>
        <p:spPr>
          <a:xfrm>
            <a:off x="78575" y="417450"/>
            <a:ext cx="7443438" cy="4726050"/>
          </a:xfrm>
          <a:prstGeom prst="rect">
            <a:avLst/>
          </a:prstGeom>
          <a:noFill/>
          <a:ln>
            <a:noFill/>
          </a:ln>
        </p:spPr>
      </p:pic>
      <p:sp>
        <p:nvSpPr>
          <p:cNvPr id="2165" name="Google Shape;2165;p266"/>
          <p:cNvSpPr txBox="1"/>
          <p:nvPr>
            <p:ph type="title"/>
          </p:nvPr>
        </p:nvSpPr>
        <p:spPr>
          <a:xfrm>
            <a:off x="300600" y="417450"/>
            <a:ext cx="8542800" cy="621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3020">
                <a:latin typeface="Arial"/>
                <a:ea typeface="Arial"/>
                <a:cs typeface="Arial"/>
                <a:sym typeface="Arial"/>
              </a:rPr>
              <a:t>Antibiotics: </a:t>
            </a:r>
            <a:r>
              <a:rPr b="1" lang="en" sz="3020"/>
              <a:t>Can kill or simply halt growth</a:t>
            </a:r>
            <a:endParaRPr b="1" sz="3020">
              <a:latin typeface="Arial"/>
              <a:ea typeface="Arial"/>
              <a:cs typeface="Arial"/>
              <a:sym typeface="Arial"/>
            </a:endParaRPr>
          </a:p>
        </p:txBody>
      </p:sp>
      <p:pic>
        <p:nvPicPr>
          <p:cNvPr id="2166" name="Google Shape;2166;p266"/>
          <p:cNvPicPr preferRelativeResize="0"/>
          <p:nvPr/>
        </p:nvPicPr>
        <p:blipFill rotWithShape="1">
          <a:blip r:embed="rId4">
            <a:alphaModFix/>
          </a:blip>
          <a:srcRect b="9016" l="51358" r="34483" t="0"/>
          <a:stretch/>
        </p:blipFill>
        <p:spPr>
          <a:xfrm rot="5400000">
            <a:off x="1866324" y="2766101"/>
            <a:ext cx="426326" cy="1318375"/>
          </a:xfrm>
          <a:prstGeom prst="rect">
            <a:avLst/>
          </a:prstGeom>
          <a:noFill/>
          <a:ln>
            <a:noFill/>
          </a:ln>
        </p:spPr>
      </p:pic>
      <p:pic>
        <p:nvPicPr>
          <p:cNvPr id="2167" name="Google Shape;2167;p266"/>
          <p:cNvPicPr preferRelativeResize="0"/>
          <p:nvPr/>
        </p:nvPicPr>
        <p:blipFill rotWithShape="1">
          <a:blip r:embed="rId4">
            <a:alphaModFix/>
          </a:blip>
          <a:srcRect b="19372" l="5144" r="83947" t="16053"/>
          <a:stretch/>
        </p:blipFill>
        <p:spPr>
          <a:xfrm rot="5400000">
            <a:off x="3632202" y="2092950"/>
            <a:ext cx="336202" cy="957599"/>
          </a:xfrm>
          <a:prstGeom prst="rect">
            <a:avLst/>
          </a:prstGeom>
          <a:noFill/>
          <a:ln>
            <a:noFill/>
          </a:ln>
        </p:spPr>
      </p:pic>
      <p:pic>
        <p:nvPicPr>
          <p:cNvPr id="2168" name="Google Shape;2168;p266"/>
          <p:cNvPicPr preferRelativeResize="0"/>
          <p:nvPr/>
        </p:nvPicPr>
        <p:blipFill rotWithShape="1">
          <a:blip r:embed="rId4">
            <a:alphaModFix/>
          </a:blip>
          <a:srcRect b="9016" l="51358" r="34483" t="0"/>
          <a:stretch/>
        </p:blipFill>
        <p:spPr>
          <a:xfrm rot="5400000">
            <a:off x="5555399" y="802526"/>
            <a:ext cx="426326" cy="1318375"/>
          </a:xfrm>
          <a:prstGeom prst="rect">
            <a:avLst/>
          </a:prstGeom>
          <a:noFill/>
          <a:ln>
            <a:noFill/>
          </a:ln>
        </p:spPr>
      </p:pic>
      <p:sp>
        <p:nvSpPr>
          <p:cNvPr id="2169" name="Google Shape;2169;p266"/>
          <p:cNvSpPr/>
          <p:nvPr/>
        </p:nvSpPr>
        <p:spPr>
          <a:xfrm>
            <a:off x="6655100" y="4284650"/>
            <a:ext cx="957600" cy="336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70" name="Google Shape;2170;p266"/>
          <p:cNvSpPr txBox="1"/>
          <p:nvPr/>
        </p:nvSpPr>
        <p:spPr>
          <a:xfrm>
            <a:off x="6839150" y="4226987"/>
            <a:ext cx="589500" cy="33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RIP</a:t>
            </a:r>
            <a:endParaRPr b="1" sz="1800">
              <a:solidFill>
                <a:schemeClr val="dk1"/>
              </a:solidFill>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4" name="Shape 2174"/>
        <p:cNvGrpSpPr/>
        <p:nvPr/>
      </p:nvGrpSpPr>
      <p:grpSpPr>
        <a:xfrm>
          <a:off x="0" y="0"/>
          <a:ext cx="0" cy="0"/>
          <a:chOff x="0" y="0"/>
          <a:chExt cx="0" cy="0"/>
        </a:xfrm>
      </p:grpSpPr>
      <p:pic>
        <p:nvPicPr>
          <p:cNvPr descr="This clip shows how bacteria can grow rapidly to incredible numbers, and also explains what limits this explosive growth." id="2175" name="Google Shape;2175;p267" title="Bacterial Growth | HHMI BioInteractive Video">
            <a:hlinkClick r:id="rId3"/>
          </p:cNvPr>
          <p:cNvPicPr preferRelativeResize="0"/>
          <p:nvPr/>
        </p:nvPicPr>
        <p:blipFill>
          <a:blip r:embed="rId4">
            <a:alphaModFix/>
          </a:blip>
          <a:stretch>
            <a:fillRect/>
          </a:stretch>
        </p:blipFill>
        <p:spPr>
          <a:xfrm>
            <a:off x="2851376" y="1026825"/>
            <a:ext cx="5885225" cy="3310450"/>
          </a:xfrm>
          <a:prstGeom prst="rect">
            <a:avLst/>
          </a:prstGeom>
          <a:noFill/>
          <a:ln>
            <a:noFill/>
          </a:ln>
        </p:spPr>
      </p:pic>
      <p:pic>
        <p:nvPicPr>
          <p:cNvPr id="2176" name="Google Shape;2176;p267"/>
          <p:cNvPicPr preferRelativeResize="0"/>
          <p:nvPr/>
        </p:nvPicPr>
        <p:blipFill rotWithShape="1">
          <a:blip r:embed="rId5">
            <a:alphaModFix/>
          </a:blip>
          <a:srcRect b="12034" l="0" r="0" t="0"/>
          <a:stretch/>
        </p:blipFill>
        <p:spPr>
          <a:xfrm>
            <a:off x="265650" y="2997774"/>
            <a:ext cx="2585725" cy="1339500"/>
          </a:xfrm>
          <a:prstGeom prst="rect">
            <a:avLst/>
          </a:prstGeom>
          <a:noFill/>
          <a:ln>
            <a:noFill/>
          </a:ln>
        </p:spPr>
      </p:pic>
      <p:pic>
        <p:nvPicPr>
          <p:cNvPr id="2177" name="Google Shape;2177;p267"/>
          <p:cNvPicPr preferRelativeResize="0"/>
          <p:nvPr/>
        </p:nvPicPr>
        <p:blipFill>
          <a:blip r:embed="rId6">
            <a:alphaModFix/>
          </a:blip>
          <a:stretch>
            <a:fillRect/>
          </a:stretch>
        </p:blipFill>
        <p:spPr>
          <a:xfrm rot="-5400000">
            <a:off x="493801" y="798675"/>
            <a:ext cx="2129425" cy="2585726"/>
          </a:xfrm>
          <a:prstGeom prst="rect">
            <a:avLst/>
          </a:prstGeom>
          <a:noFill/>
          <a:ln>
            <a:noFill/>
          </a:ln>
        </p:spPr>
      </p:pic>
      <p:sp>
        <p:nvSpPr>
          <p:cNvPr id="2178" name="Google Shape;2178;p267"/>
          <p:cNvSpPr txBox="1"/>
          <p:nvPr>
            <p:ph type="title"/>
          </p:nvPr>
        </p:nvSpPr>
        <p:spPr>
          <a:xfrm>
            <a:off x="265650" y="215925"/>
            <a:ext cx="8175000" cy="810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How might you leverage models to deepen questions about growth related phenomena?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5"/>
                                        </p:tgtEl>
                                        <p:attrNameLst>
                                          <p:attrName>style.visibility</p:attrName>
                                        </p:attrNameLst>
                                      </p:cBhvr>
                                      <p:to>
                                        <p:strVal val="visible"/>
                                      </p:to>
                                    </p:set>
                                    <p:animEffect filter="fade" transition="in">
                                      <p:cBhvr>
                                        <p:cTn dur="1000"/>
                                        <p:tgtEl>
                                          <p:spTgt spid="2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2" name="Shape 2182"/>
        <p:cNvGrpSpPr/>
        <p:nvPr/>
      </p:nvGrpSpPr>
      <p:grpSpPr>
        <a:xfrm>
          <a:off x="0" y="0"/>
          <a:ext cx="0" cy="0"/>
          <a:chOff x="0" y="0"/>
          <a:chExt cx="0" cy="0"/>
        </a:xfrm>
      </p:grpSpPr>
      <p:pic>
        <p:nvPicPr>
          <p:cNvPr id="2183" name="Google Shape;2183;p268"/>
          <p:cNvPicPr preferRelativeResize="0"/>
          <p:nvPr/>
        </p:nvPicPr>
        <p:blipFill rotWithShape="1">
          <a:blip r:embed="rId3">
            <a:alphaModFix/>
          </a:blip>
          <a:srcRect b="0" l="0" r="47822" t="0"/>
          <a:stretch/>
        </p:blipFill>
        <p:spPr>
          <a:xfrm>
            <a:off x="484025" y="133575"/>
            <a:ext cx="3392575" cy="4876350"/>
          </a:xfrm>
          <a:prstGeom prst="rect">
            <a:avLst/>
          </a:prstGeom>
          <a:noFill/>
          <a:ln>
            <a:noFill/>
          </a:ln>
        </p:spPr>
      </p:pic>
      <p:sp>
        <p:nvSpPr>
          <p:cNvPr id="2184" name="Google Shape;2184;p268"/>
          <p:cNvSpPr txBox="1"/>
          <p:nvPr/>
        </p:nvSpPr>
        <p:spPr>
          <a:xfrm>
            <a:off x="4066150" y="1202950"/>
            <a:ext cx="4465500" cy="287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chemeClr val="dk1"/>
                </a:solidFill>
              </a:rPr>
              <a:t>Take a minute to list the concepts that you teach when you use this diagram. </a:t>
            </a:r>
            <a:endParaRPr sz="3600">
              <a:solidFill>
                <a:schemeClr val="dk1"/>
              </a:solidFill>
            </a:endParaRPr>
          </a:p>
        </p:txBody>
      </p:sp>
      <p:pic>
        <p:nvPicPr>
          <p:cNvPr id="2185" name="Google Shape;2185;p268"/>
          <p:cNvPicPr preferRelativeResize="0"/>
          <p:nvPr/>
        </p:nvPicPr>
        <p:blipFill rotWithShape="1">
          <a:blip r:embed="rId4">
            <a:alphaModFix/>
          </a:blip>
          <a:srcRect b="0" l="0" r="47822" t="0"/>
          <a:stretch/>
        </p:blipFill>
        <p:spPr>
          <a:xfrm>
            <a:off x="484025" y="133575"/>
            <a:ext cx="3392575" cy="4876350"/>
          </a:xfrm>
          <a:prstGeom prst="rect">
            <a:avLst/>
          </a:prstGeom>
          <a:noFill/>
          <a:ln>
            <a:noFill/>
          </a:ln>
        </p:spPr>
      </p:pic>
      <p:sp>
        <p:nvSpPr>
          <p:cNvPr id="2186" name="Google Shape;2186;p268"/>
          <p:cNvSpPr txBox="1"/>
          <p:nvPr/>
        </p:nvSpPr>
        <p:spPr>
          <a:xfrm>
            <a:off x="3953650" y="1096350"/>
            <a:ext cx="4690500" cy="2594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i="1" lang="en" sz="3400">
                <a:solidFill>
                  <a:schemeClr val="dk1"/>
                </a:solidFill>
              </a:rPr>
              <a:t>What new questions surface for you now?</a:t>
            </a:r>
            <a:endParaRPr b="1" i="1" sz="34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0" name="Shape 2190"/>
        <p:cNvGrpSpPr/>
        <p:nvPr/>
      </p:nvGrpSpPr>
      <p:grpSpPr>
        <a:xfrm>
          <a:off x="0" y="0"/>
          <a:ext cx="0" cy="0"/>
          <a:chOff x="0" y="0"/>
          <a:chExt cx="0" cy="0"/>
        </a:xfrm>
      </p:grpSpPr>
      <p:pic>
        <p:nvPicPr>
          <p:cNvPr id="2191" name="Google Shape;2191;p269"/>
          <p:cNvPicPr preferRelativeResize="0"/>
          <p:nvPr/>
        </p:nvPicPr>
        <p:blipFill rotWithShape="1">
          <a:blip r:embed="rId3">
            <a:alphaModFix/>
          </a:blip>
          <a:srcRect b="0" l="0" r="0" t="0"/>
          <a:stretch/>
        </p:blipFill>
        <p:spPr>
          <a:xfrm>
            <a:off x="1240725" y="596925"/>
            <a:ext cx="5541295" cy="4155900"/>
          </a:xfrm>
          <a:prstGeom prst="rect">
            <a:avLst/>
          </a:prstGeom>
          <a:noFill/>
          <a:ln>
            <a:noFill/>
          </a:ln>
        </p:spPr>
      </p:pic>
      <p:sp>
        <p:nvSpPr>
          <p:cNvPr id="2192" name="Google Shape;2192;p269"/>
          <p:cNvSpPr txBox="1"/>
          <p:nvPr/>
        </p:nvSpPr>
        <p:spPr>
          <a:xfrm>
            <a:off x="132725" y="1119975"/>
            <a:ext cx="2050200" cy="1037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Bacillus subtilis</a:t>
            </a:r>
            <a:r>
              <a:rPr b="1" lang="en" sz="1800">
                <a:solidFill>
                  <a:schemeClr val="dk1"/>
                </a:solidFill>
              </a:rPr>
              <a:t> </a:t>
            </a:r>
            <a:endParaRPr b="1" sz="1800">
              <a:solidFill>
                <a:schemeClr val="dk1"/>
              </a:solidFill>
            </a:endParaRPr>
          </a:p>
          <a:p>
            <a:pPr indent="0" lvl="0" marL="0" rtl="0" algn="ctr">
              <a:spcBef>
                <a:spcPts val="0"/>
              </a:spcBef>
              <a:spcAft>
                <a:spcPts val="0"/>
              </a:spcAft>
              <a:buNone/>
            </a:pPr>
            <a:r>
              <a:rPr b="1" lang="en" sz="1800">
                <a:solidFill>
                  <a:schemeClr val="dk1"/>
                </a:solidFill>
              </a:rPr>
              <a:t>and </a:t>
            </a:r>
            <a:endParaRPr b="1" sz="1800">
              <a:solidFill>
                <a:schemeClr val="dk1"/>
              </a:solidFill>
            </a:endParaRPr>
          </a:p>
          <a:p>
            <a:pPr indent="0" lvl="0" marL="0" rtl="0" algn="ctr">
              <a:spcBef>
                <a:spcPts val="0"/>
              </a:spcBef>
              <a:spcAft>
                <a:spcPts val="0"/>
              </a:spcAft>
              <a:buNone/>
            </a:pPr>
            <a:r>
              <a:rPr b="1" i="1" lang="en" sz="1800">
                <a:solidFill>
                  <a:schemeClr val="dk1"/>
                </a:solidFill>
              </a:rPr>
              <a:t>E. coli</a:t>
            </a:r>
            <a:endParaRPr b="1" sz="1800">
              <a:solidFill>
                <a:schemeClr val="dk1"/>
              </a:solidFill>
            </a:endParaRPr>
          </a:p>
        </p:txBody>
      </p:sp>
      <p:sp>
        <p:nvSpPr>
          <p:cNvPr id="2193" name="Google Shape;2193;p269"/>
          <p:cNvSpPr txBox="1"/>
          <p:nvPr/>
        </p:nvSpPr>
        <p:spPr>
          <a:xfrm>
            <a:off x="6186700" y="1060875"/>
            <a:ext cx="2443500" cy="958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1800">
                <a:solidFill>
                  <a:schemeClr val="dk1"/>
                </a:solidFill>
              </a:rPr>
              <a:t>Corynebacterium diphtheriae</a:t>
            </a:r>
            <a:endParaRPr b="1" sz="1800">
              <a:solidFill>
                <a:schemeClr val="dk1"/>
              </a:solidFill>
            </a:endParaRPr>
          </a:p>
        </p:txBody>
      </p:sp>
      <p:sp>
        <p:nvSpPr>
          <p:cNvPr id="2194" name="Google Shape;2194;p269"/>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solidFill>
                  <a:srgbClr val="CC0000"/>
                </a:solidFill>
              </a:rPr>
              <a:t>Red </a:t>
            </a:r>
            <a:r>
              <a:rPr b="1" lang="en"/>
              <a:t>regions are areas of growth/expansion</a:t>
            </a:r>
            <a:endParaRPr b="1"/>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pic>
        <p:nvPicPr>
          <p:cNvPr id="2199" name="Google Shape;2199;p270"/>
          <p:cNvPicPr preferRelativeResize="0"/>
          <p:nvPr/>
        </p:nvPicPr>
        <p:blipFill rotWithShape="1">
          <a:blip r:embed="rId3">
            <a:alphaModFix/>
          </a:blip>
          <a:srcRect b="0" l="9126" r="8508" t="0"/>
          <a:stretch/>
        </p:blipFill>
        <p:spPr>
          <a:xfrm>
            <a:off x="2817774" y="1590449"/>
            <a:ext cx="5895299" cy="3418300"/>
          </a:xfrm>
          <a:prstGeom prst="rect">
            <a:avLst/>
          </a:prstGeom>
          <a:noFill/>
          <a:ln>
            <a:noFill/>
          </a:ln>
        </p:spPr>
      </p:pic>
      <p:sp>
        <p:nvSpPr>
          <p:cNvPr id="2200" name="Google Shape;2200;p270"/>
          <p:cNvSpPr txBox="1"/>
          <p:nvPr/>
        </p:nvSpPr>
        <p:spPr>
          <a:xfrm>
            <a:off x="4195775" y="489875"/>
            <a:ext cx="48087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PBP</a:t>
            </a:r>
            <a:r>
              <a:rPr lang="en" sz="2400">
                <a:solidFill>
                  <a:schemeClr val="dk1"/>
                </a:solidFill>
                <a:latin typeface="Arial"/>
                <a:ea typeface="Arial"/>
                <a:cs typeface="Arial"/>
                <a:sym typeface="Arial"/>
              </a:rPr>
              <a:t>  (</a:t>
            </a:r>
            <a:r>
              <a:rPr b="1" lang="en" sz="2400">
                <a:solidFill>
                  <a:schemeClr val="dk1"/>
                </a:solidFill>
                <a:latin typeface="Arial"/>
                <a:ea typeface="Arial"/>
                <a:cs typeface="Arial"/>
                <a:sym typeface="Arial"/>
              </a:rPr>
              <a:t>P</a:t>
            </a:r>
            <a:r>
              <a:rPr lang="en" sz="2400">
                <a:solidFill>
                  <a:schemeClr val="dk1"/>
                </a:solidFill>
                <a:latin typeface="Arial"/>
                <a:ea typeface="Arial"/>
                <a:cs typeface="Arial"/>
                <a:sym typeface="Arial"/>
              </a:rPr>
              <a:t>enicillin </a:t>
            </a:r>
            <a:r>
              <a:rPr b="1" lang="en" sz="2400">
                <a:solidFill>
                  <a:schemeClr val="dk1"/>
                </a:solidFill>
                <a:latin typeface="Arial"/>
                <a:ea typeface="Arial"/>
                <a:cs typeface="Arial"/>
                <a:sym typeface="Arial"/>
              </a:rPr>
              <a:t>B</a:t>
            </a:r>
            <a:r>
              <a:rPr lang="en" sz="2400">
                <a:solidFill>
                  <a:schemeClr val="dk1"/>
                </a:solidFill>
                <a:latin typeface="Arial"/>
                <a:ea typeface="Arial"/>
                <a:cs typeface="Arial"/>
                <a:sym typeface="Arial"/>
              </a:rPr>
              <a:t>inding </a:t>
            </a:r>
            <a:r>
              <a:rPr b="1" lang="en" sz="2400">
                <a:solidFill>
                  <a:schemeClr val="dk1"/>
                </a:solidFill>
                <a:latin typeface="Arial"/>
                <a:ea typeface="Arial"/>
                <a:cs typeface="Arial"/>
                <a:sym typeface="Arial"/>
              </a:rPr>
              <a:t>P</a:t>
            </a:r>
            <a:r>
              <a:rPr lang="en" sz="2400">
                <a:solidFill>
                  <a:schemeClr val="dk1"/>
                </a:solidFill>
                <a:latin typeface="Arial"/>
                <a:ea typeface="Arial"/>
                <a:cs typeface="Arial"/>
                <a:sym typeface="Arial"/>
              </a:rPr>
              <a:t>rotein)</a:t>
            </a:r>
            <a:endParaRPr sz="2400"/>
          </a:p>
        </p:txBody>
      </p:sp>
      <p:sp>
        <p:nvSpPr>
          <p:cNvPr id="2201" name="Google Shape;2201;p270"/>
          <p:cNvSpPr txBox="1"/>
          <p:nvPr/>
        </p:nvSpPr>
        <p:spPr>
          <a:xfrm>
            <a:off x="1923620" y="836125"/>
            <a:ext cx="2820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rPr>
              <a:t>Peptidoglycan</a:t>
            </a:r>
            <a:endParaRPr sz="2400">
              <a:solidFill>
                <a:schemeClr val="dk1"/>
              </a:solidFill>
              <a:latin typeface="Arial"/>
              <a:ea typeface="Arial"/>
              <a:cs typeface="Arial"/>
              <a:sym typeface="Arial"/>
            </a:endParaRPr>
          </a:p>
        </p:txBody>
      </p:sp>
      <p:sp>
        <p:nvSpPr>
          <p:cNvPr id="2202" name="Google Shape;2202;p270"/>
          <p:cNvSpPr txBox="1"/>
          <p:nvPr/>
        </p:nvSpPr>
        <p:spPr>
          <a:xfrm>
            <a:off x="159950" y="2258125"/>
            <a:ext cx="2274600" cy="808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     </a:t>
            </a:r>
            <a:r>
              <a:rPr b="1" lang="en" sz="2400">
                <a:solidFill>
                  <a:schemeClr val="dk1"/>
                </a:solidFill>
                <a:latin typeface="Noto Sans Symbols"/>
                <a:ea typeface="Noto Sans Symbols"/>
                <a:cs typeface="Noto Sans Symbols"/>
                <a:sym typeface="Noto Sans Symbols"/>
              </a:rPr>
              <a:t>β</a:t>
            </a:r>
            <a:r>
              <a:rPr b="1" lang="en" sz="2400">
                <a:solidFill>
                  <a:schemeClr val="dk1"/>
                </a:solidFill>
                <a:latin typeface="Arial"/>
                <a:ea typeface="Arial"/>
                <a:cs typeface="Arial"/>
                <a:sym typeface="Arial"/>
              </a:rPr>
              <a:t>-Lactamase</a:t>
            </a:r>
            <a:endParaRPr sz="2400">
              <a:solidFill>
                <a:schemeClr val="dk1"/>
              </a:solidFill>
              <a:latin typeface="Arial"/>
              <a:ea typeface="Arial"/>
              <a:cs typeface="Arial"/>
              <a:sym typeface="Arial"/>
            </a:endParaRPr>
          </a:p>
        </p:txBody>
      </p:sp>
      <p:cxnSp>
        <p:nvCxnSpPr>
          <p:cNvPr id="2203" name="Google Shape;2203;p270"/>
          <p:cNvCxnSpPr/>
          <p:nvPr/>
        </p:nvCxnSpPr>
        <p:spPr>
          <a:xfrm flipH="1">
            <a:off x="5765325" y="938550"/>
            <a:ext cx="51900" cy="1781700"/>
          </a:xfrm>
          <a:prstGeom prst="straightConnector1">
            <a:avLst/>
          </a:prstGeom>
          <a:noFill/>
          <a:ln cap="flat" cmpd="sng" w="38100">
            <a:solidFill>
              <a:srgbClr val="FF0000"/>
            </a:solidFill>
            <a:prstDash val="solid"/>
            <a:miter lim="800000"/>
            <a:headEnd len="sm" w="sm" type="none"/>
            <a:tailEnd len="sm" w="sm" type="none"/>
          </a:ln>
        </p:spPr>
      </p:cxnSp>
      <p:cxnSp>
        <p:nvCxnSpPr>
          <p:cNvPr id="2204" name="Google Shape;2204;p270"/>
          <p:cNvCxnSpPr/>
          <p:nvPr/>
        </p:nvCxnSpPr>
        <p:spPr>
          <a:xfrm rot="10800000">
            <a:off x="2151675" y="2880925"/>
            <a:ext cx="1955700" cy="148500"/>
          </a:xfrm>
          <a:prstGeom prst="straightConnector1">
            <a:avLst/>
          </a:prstGeom>
          <a:noFill/>
          <a:ln cap="flat" cmpd="sng" w="38100">
            <a:solidFill>
              <a:srgbClr val="FF0000"/>
            </a:solidFill>
            <a:prstDash val="solid"/>
            <a:miter lim="800000"/>
            <a:headEnd len="sm" w="sm" type="none"/>
            <a:tailEnd len="sm" w="sm" type="none"/>
          </a:ln>
        </p:spPr>
      </p:cxnSp>
      <p:cxnSp>
        <p:nvCxnSpPr>
          <p:cNvPr id="2205" name="Google Shape;2205;p270"/>
          <p:cNvCxnSpPr/>
          <p:nvPr/>
        </p:nvCxnSpPr>
        <p:spPr>
          <a:xfrm>
            <a:off x="3645710" y="1274732"/>
            <a:ext cx="292800" cy="769500"/>
          </a:xfrm>
          <a:prstGeom prst="straightConnector1">
            <a:avLst/>
          </a:prstGeom>
          <a:noFill/>
          <a:ln cap="flat" cmpd="sng" w="38100">
            <a:solidFill>
              <a:srgbClr val="FF0000"/>
            </a:solidFill>
            <a:prstDash val="solid"/>
            <a:miter lim="800000"/>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100"/>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603" name="Google Shape;603;p100"/>
          <p:cNvPicPr preferRelativeResize="0"/>
          <p:nvPr/>
        </p:nvPicPr>
        <p:blipFill>
          <a:blip r:embed="rId3">
            <a:alphaModFix/>
          </a:blip>
          <a:stretch>
            <a:fillRect/>
          </a:stretch>
        </p:blipFill>
        <p:spPr>
          <a:xfrm>
            <a:off x="771500" y="233101"/>
            <a:ext cx="6865110" cy="4119801"/>
          </a:xfrm>
          <a:prstGeom prst="rect">
            <a:avLst/>
          </a:prstGeom>
          <a:noFill/>
          <a:ln>
            <a:noFill/>
          </a:ln>
        </p:spPr>
      </p:pic>
      <p:sp>
        <p:nvSpPr>
          <p:cNvPr id="604" name="Google Shape;604;p100"/>
          <p:cNvSpPr txBox="1"/>
          <p:nvPr/>
        </p:nvSpPr>
        <p:spPr>
          <a:xfrm>
            <a:off x="484150" y="4620300"/>
            <a:ext cx="79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https://portlandpress.com/view-large/figure/3601449/BST-2023-0027C.01.tif</a:t>
            </a:r>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9" name="Shape 2209"/>
        <p:cNvGrpSpPr/>
        <p:nvPr/>
      </p:nvGrpSpPr>
      <p:grpSpPr>
        <a:xfrm>
          <a:off x="0" y="0"/>
          <a:ext cx="0" cy="0"/>
          <a:chOff x="0" y="0"/>
          <a:chExt cx="0" cy="0"/>
        </a:xfrm>
      </p:grpSpPr>
      <p:sp>
        <p:nvSpPr>
          <p:cNvPr id="2210" name="Google Shape;2210;p271"/>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2211" name="Google Shape;2211;p271"/>
          <p:cNvPicPr preferRelativeResize="0"/>
          <p:nvPr/>
        </p:nvPicPr>
        <p:blipFill rotWithShape="1">
          <a:blip r:embed="rId3">
            <a:alphaModFix/>
          </a:blip>
          <a:srcRect b="22022" l="34765" r="43044" t="21611"/>
          <a:stretch/>
        </p:blipFill>
        <p:spPr>
          <a:xfrm>
            <a:off x="488420" y="475548"/>
            <a:ext cx="2589837" cy="4385905"/>
          </a:xfrm>
          <a:prstGeom prst="rect">
            <a:avLst/>
          </a:prstGeom>
          <a:noFill/>
          <a:ln>
            <a:noFill/>
          </a:ln>
        </p:spPr>
      </p:pic>
      <p:pic>
        <p:nvPicPr>
          <p:cNvPr id="2212" name="Google Shape;2212;p271"/>
          <p:cNvPicPr preferRelativeResize="0"/>
          <p:nvPr/>
        </p:nvPicPr>
        <p:blipFill rotWithShape="1">
          <a:blip r:embed="rId4">
            <a:alphaModFix/>
          </a:blip>
          <a:srcRect b="46078" l="51637" r="0" t="4777"/>
          <a:stretch/>
        </p:blipFill>
        <p:spPr>
          <a:xfrm>
            <a:off x="3506198" y="475548"/>
            <a:ext cx="2131610" cy="2881212"/>
          </a:xfrm>
          <a:prstGeom prst="rect">
            <a:avLst/>
          </a:prstGeom>
          <a:noFill/>
          <a:ln>
            <a:noFill/>
          </a:ln>
        </p:spPr>
      </p:pic>
      <p:pic>
        <p:nvPicPr>
          <p:cNvPr id="2213" name="Google Shape;2213;p271"/>
          <p:cNvPicPr preferRelativeResize="0"/>
          <p:nvPr/>
        </p:nvPicPr>
        <p:blipFill rotWithShape="1">
          <a:blip r:embed="rId4">
            <a:alphaModFix/>
          </a:blip>
          <a:srcRect b="0" l="51637" r="0" t="53953"/>
          <a:stretch/>
        </p:blipFill>
        <p:spPr>
          <a:xfrm>
            <a:off x="5760650" y="475550"/>
            <a:ext cx="2275095" cy="2881200"/>
          </a:xfrm>
          <a:prstGeom prst="rect">
            <a:avLst/>
          </a:prstGeom>
          <a:noFill/>
          <a:ln>
            <a:noFill/>
          </a:ln>
        </p:spPr>
      </p:pic>
      <p:pic>
        <p:nvPicPr>
          <p:cNvPr id="2214" name="Google Shape;2214;p271"/>
          <p:cNvPicPr preferRelativeResize="0"/>
          <p:nvPr/>
        </p:nvPicPr>
        <p:blipFill rotWithShape="1">
          <a:blip r:embed="rId3">
            <a:alphaModFix/>
          </a:blip>
          <a:srcRect b="5054" l="34404" r="43406" t="77408"/>
          <a:stretch/>
        </p:blipFill>
        <p:spPr>
          <a:xfrm>
            <a:off x="6015124" y="3779297"/>
            <a:ext cx="2313635" cy="1219078"/>
          </a:xfrm>
          <a:prstGeom prst="rect">
            <a:avLst/>
          </a:prstGeom>
          <a:noFill/>
          <a:ln>
            <a:noFill/>
          </a:ln>
        </p:spPr>
      </p:pic>
      <p:sp>
        <p:nvSpPr>
          <p:cNvPr id="2215" name="Google Shape;2215;p271"/>
          <p:cNvSpPr txBox="1"/>
          <p:nvPr/>
        </p:nvSpPr>
        <p:spPr>
          <a:xfrm>
            <a:off x="343427" y="155043"/>
            <a:ext cx="7383300" cy="377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2000" u="none" cap="none" strike="noStrike">
                <a:solidFill>
                  <a:schemeClr val="dk1"/>
                </a:solidFill>
              </a:rPr>
              <a:t>How bacteria evolve resistance to antibiotics.</a:t>
            </a:r>
            <a:endParaRPr b="1" sz="1700"/>
          </a:p>
        </p:txBody>
      </p:sp>
      <p:grpSp>
        <p:nvGrpSpPr>
          <p:cNvPr id="2216" name="Google Shape;2216;p271"/>
          <p:cNvGrpSpPr/>
          <p:nvPr/>
        </p:nvGrpSpPr>
        <p:grpSpPr>
          <a:xfrm>
            <a:off x="3299414" y="3448966"/>
            <a:ext cx="2789611" cy="1219100"/>
            <a:chOff x="4355108" y="5039062"/>
            <a:chExt cx="3268054" cy="1260312"/>
          </a:xfrm>
        </p:grpSpPr>
        <p:pic>
          <p:nvPicPr>
            <p:cNvPr id="2217" name="Google Shape;2217;p271"/>
            <p:cNvPicPr preferRelativeResize="0"/>
            <p:nvPr/>
          </p:nvPicPr>
          <p:blipFill rotWithShape="1">
            <a:blip r:embed="rId5">
              <a:alphaModFix/>
            </a:blip>
            <a:srcRect b="80668" l="0" r="0" t="0"/>
            <a:stretch/>
          </p:blipFill>
          <p:spPr>
            <a:xfrm>
              <a:off x="4355108" y="5044202"/>
              <a:ext cx="3084843" cy="1255172"/>
            </a:xfrm>
            <a:prstGeom prst="rect">
              <a:avLst/>
            </a:prstGeom>
            <a:noFill/>
            <a:ln>
              <a:noFill/>
            </a:ln>
          </p:spPr>
        </p:pic>
        <p:sp>
          <p:nvSpPr>
            <p:cNvPr id="2218" name="Google Shape;2218;p271"/>
            <p:cNvSpPr/>
            <p:nvPr/>
          </p:nvSpPr>
          <p:spPr>
            <a:xfrm>
              <a:off x="6330462" y="5039062"/>
              <a:ext cx="1292700" cy="357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2" name="Shape 2222"/>
        <p:cNvGrpSpPr/>
        <p:nvPr/>
      </p:nvGrpSpPr>
      <p:grpSpPr>
        <a:xfrm>
          <a:off x="0" y="0"/>
          <a:ext cx="0" cy="0"/>
          <a:chOff x="0" y="0"/>
          <a:chExt cx="0" cy="0"/>
        </a:xfrm>
      </p:grpSpPr>
      <p:pic>
        <p:nvPicPr>
          <p:cNvPr id="2223" name="Google Shape;2223;p272"/>
          <p:cNvPicPr preferRelativeResize="0"/>
          <p:nvPr/>
        </p:nvPicPr>
        <p:blipFill rotWithShape="1">
          <a:blip r:embed="rId3">
            <a:alphaModFix/>
          </a:blip>
          <a:srcRect b="11215" l="21153" r="28687" t="9809"/>
          <a:stretch/>
        </p:blipFill>
        <p:spPr>
          <a:xfrm>
            <a:off x="227100" y="1262809"/>
            <a:ext cx="1086998" cy="1069626"/>
          </a:xfrm>
          <a:prstGeom prst="rect">
            <a:avLst/>
          </a:prstGeom>
          <a:noFill/>
          <a:ln>
            <a:noFill/>
          </a:ln>
        </p:spPr>
      </p:pic>
      <p:pic>
        <p:nvPicPr>
          <p:cNvPr descr="a red apple with a green leaf on it on a white background (provided by Tenor)" id="2224" name="Google Shape;2224;p272"/>
          <p:cNvPicPr preferRelativeResize="0"/>
          <p:nvPr/>
        </p:nvPicPr>
        <p:blipFill>
          <a:blip r:embed="rId4">
            <a:alphaModFix/>
          </a:blip>
          <a:stretch>
            <a:fillRect/>
          </a:stretch>
        </p:blipFill>
        <p:spPr>
          <a:xfrm>
            <a:off x="227088" y="2407123"/>
            <a:ext cx="1154811" cy="1173724"/>
          </a:xfrm>
          <a:prstGeom prst="rect">
            <a:avLst/>
          </a:prstGeom>
          <a:noFill/>
          <a:ln>
            <a:noFill/>
          </a:ln>
        </p:spPr>
      </p:pic>
      <p:sp>
        <p:nvSpPr>
          <p:cNvPr id="2225" name="Google Shape;2225;p272"/>
          <p:cNvSpPr txBox="1"/>
          <p:nvPr>
            <p:ph idx="1" type="body"/>
          </p:nvPr>
        </p:nvSpPr>
        <p:spPr>
          <a:xfrm>
            <a:off x="1434925" y="1775388"/>
            <a:ext cx="6944400" cy="2437200"/>
          </a:xfrm>
          <a:prstGeom prst="rect">
            <a:avLst/>
          </a:prstGeom>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rPr b="1" lang="en" sz="2700"/>
              <a:t>Where do you see these concepts fitting in with what you already teach?</a:t>
            </a:r>
            <a:endParaRPr b="1" sz="2700"/>
          </a:p>
          <a:p>
            <a:pPr indent="0" lvl="0" marL="0" rtl="0" algn="l">
              <a:spcBef>
                <a:spcPts val="0"/>
              </a:spcBef>
              <a:spcAft>
                <a:spcPts val="300"/>
              </a:spcAft>
              <a:buNone/>
            </a:pPr>
            <a:r>
              <a:t/>
            </a:r>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9" name="Shape 2229"/>
        <p:cNvGrpSpPr/>
        <p:nvPr/>
      </p:nvGrpSpPr>
      <p:grpSpPr>
        <a:xfrm>
          <a:off x="0" y="0"/>
          <a:ext cx="0" cy="0"/>
          <a:chOff x="0" y="0"/>
          <a:chExt cx="0" cy="0"/>
        </a:xfrm>
      </p:grpSpPr>
      <p:sp>
        <p:nvSpPr>
          <p:cNvPr id="2230" name="Google Shape;2230;p273"/>
          <p:cNvSpPr txBox="1"/>
          <p:nvPr>
            <p:ph type="title"/>
          </p:nvPr>
        </p:nvSpPr>
        <p:spPr>
          <a:xfrm>
            <a:off x="2481725" y="2426300"/>
            <a:ext cx="6519900" cy="23235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i="1" lang="en" sz="4000"/>
              <a:t>Antibiotic Resistance:</a:t>
            </a:r>
            <a:endParaRPr i="1" sz="4000"/>
          </a:p>
          <a:p>
            <a:pPr indent="0" lvl="0" marL="0" rtl="0" algn="ctr">
              <a:spcBef>
                <a:spcPts val="0"/>
              </a:spcBef>
              <a:spcAft>
                <a:spcPts val="0"/>
              </a:spcAft>
              <a:buNone/>
            </a:pPr>
            <a:r>
              <a:rPr lang="en" sz="4000"/>
              <a:t>Challenges &amp; Opportunities</a:t>
            </a:r>
            <a:endParaRPr sz="4000"/>
          </a:p>
          <a:p>
            <a:pPr indent="0" lvl="0" marL="0" rtl="0" algn="ctr">
              <a:spcBef>
                <a:spcPts val="0"/>
              </a:spcBef>
              <a:spcAft>
                <a:spcPts val="0"/>
              </a:spcAft>
              <a:buNone/>
            </a:pPr>
            <a:r>
              <a:t/>
            </a:r>
            <a:endParaRPr sz="4500"/>
          </a:p>
          <a:p>
            <a:pPr indent="0" lvl="0" marL="0" rtl="0" algn="ctr">
              <a:spcBef>
                <a:spcPts val="0"/>
              </a:spcBef>
              <a:spcAft>
                <a:spcPts val="0"/>
              </a:spcAft>
              <a:buNone/>
            </a:pPr>
            <a:r>
              <a:rPr lang="en" sz="3000"/>
              <a:t>Christina Bowers</a:t>
            </a:r>
            <a:endParaRPr sz="3000"/>
          </a:p>
        </p:txBody>
      </p:sp>
      <p:sp>
        <p:nvSpPr>
          <p:cNvPr id="2231" name="Google Shape;2231;p273"/>
          <p:cNvSpPr txBox="1"/>
          <p:nvPr/>
        </p:nvSpPr>
        <p:spPr>
          <a:xfrm>
            <a:off x="295903" y="2142475"/>
            <a:ext cx="25617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3000" u="none" cap="none" strike="noStrike">
                <a:solidFill>
                  <a:srgbClr val="FF0000"/>
                </a:solidFill>
                <a:latin typeface="Calibri"/>
                <a:ea typeface="Calibri"/>
                <a:cs typeface="Calibri"/>
                <a:sym typeface="Calibri"/>
              </a:rPr>
              <a:t>Tuesday (</a:t>
            </a:r>
            <a:r>
              <a:rPr b="1" lang="en" sz="3000">
                <a:solidFill>
                  <a:srgbClr val="FF0000"/>
                </a:solidFill>
                <a:latin typeface="Calibri"/>
                <a:ea typeface="Calibri"/>
                <a:cs typeface="Calibri"/>
                <a:sym typeface="Calibri"/>
              </a:rPr>
              <a:t>p</a:t>
            </a:r>
            <a:r>
              <a:rPr b="1" i="0" lang="en" sz="3000" u="none" cap="none" strike="noStrike">
                <a:solidFill>
                  <a:srgbClr val="FF0000"/>
                </a:solidFill>
                <a:latin typeface="Calibri"/>
                <a:ea typeface="Calibri"/>
                <a:cs typeface="Calibri"/>
                <a:sym typeface="Calibri"/>
              </a:rPr>
              <a:t>m)</a:t>
            </a:r>
            <a:endParaRPr sz="1100"/>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sp>
        <p:nvSpPr>
          <p:cNvPr id="2236" name="Google Shape;2236;p274"/>
          <p:cNvSpPr txBox="1"/>
          <p:nvPr/>
        </p:nvSpPr>
        <p:spPr>
          <a:xfrm>
            <a:off x="106100" y="189600"/>
            <a:ext cx="8520600" cy="140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20"/>
              <a:t>Are there other boundary shifts that might be valuable to framing new questions/considerations for antibiotic use?</a:t>
            </a:r>
            <a:endParaRPr sz="2820">
              <a:solidFill>
                <a:srgbClr val="000000"/>
              </a:solidFill>
            </a:endParaRPr>
          </a:p>
        </p:txBody>
      </p:sp>
      <p:pic>
        <p:nvPicPr>
          <p:cNvPr id="2237" name="Google Shape;2237;p274"/>
          <p:cNvPicPr preferRelativeResize="0"/>
          <p:nvPr/>
        </p:nvPicPr>
        <p:blipFill rotWithShape="1">
          <a:blip r:embed="rId3">
            <a:alphaModFix/>
          </a:blip>
          <a:srcRect b="0" l="7046" r="0" t="0"/>
          <a:stretch/>
        </p:blipFill>
        <p:spPr>
          <a:xfrm>
            <a:off x="106100" y="1668525"/>
            <a:ext cx="3801477" cy="2759598"/>
          </a:xfrm>
          <a:prstGeom prst="rect">
            <a:avLst/>
          </a:prstGeom>
          <a:noFill/>
          <a:ln>
            <a:noFill/>
          </a:ln>
        </p:spPr>
      </p:pic>
      <p:pic>
        <p:nvPicPr>
          <p:cNvPr id="2238" name="Google Shape;2238;p274"/>
          <p:cNvPicPr preferRelativeResize="0"/>
          <p:nvPr/>
        </p:nvPicPr>
        <p:blipFill>
          <a:blip r:embed="rId4">
            <a:alphaModFix/>
          </a:blip>
          <a:stretch>
            <a:fillRect/>
          </a:stretch>
        </p:blipFill>
        <p:spPr>
          <a:xfrm>
            <a:off x="3839649" y="1800875"/>
            <a:ext cx="5039700" cy="2494900"/>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2" name="Shape 2242"/>
        <p:cNvGrpSpPr/>
        <p:nvPr/>
      </p:nvGrpSpPr>
      <p:grpSpPr>
        <a:xfrm>
          <a:off x="0" y="0"/>
          <a:ext cx="0" cy="0"/>
          <a:chOff x="0" y="0"/>
          <a:chExt cx="0" cy="0"/>
        </a:xfrm>
      </p:grpSpPr>
      <p:pic>
        <p:nvPicPr>
          <p:cNvPr id="2243" name="Google Shape;2243;p275"/>
          <p:cNvPicPr preferRelativeResize="0"/>
          <p:nvPr/>
        </p:nvPicPr>
        <p:blipFill>
          <a:blip r:embed="rId3">
            <a:alphaModFix/>
          </a:blip>
          <a:stretch>
            <a:fillRect/>
          </a:stretch>
        </p:blipFill>
        <p:spPr>
          <a:xfrm>
            <a:off x="2877851" y="1043592"/>
            <a:ext cx="4985987" cy="3891407"/>
          </a:xfrm>
          <a:prstGeom prst="rect">
            <a:avLst/>
          </a:prstGeom>
          <a:noFill/>
          <a:ln>
            <a:noFill/>
          </a:ln>
        </p:spPr>
      </p:pic>
      <p:sp>
        <p:nvSpPr>
          <p:cNvPr id="2244" name="Google Shape;2244;p275"/>
          <p:cNvSpPr txBox="1"/>
          <p:nvPr>
            <p:ph type="title"/>
          </p:nvPr>
        </p:nvSpPr>
        <p:spPr>
          <a:xfrm>
            <a:off x="139925" y="124900"/>
            <a:ext cx="8526000" cy="857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First clinically tested, commercially available antibiotic was “Gramicidin D” (1939).</a:t>
            </a:r>
            <a:endParaRPr b="1"/>
          </a:p>
        </p:txBody>
      </p:sp>
      <p:sp>
        <p:nvSpPr>
          <p:cNvPr id="2245" name="Google Shape;2245;p275"/>
          <p:cNvSpPr txBox="1"/>
          <p:nvPr/>
        </p:nvSpPr>
        <p:spPr>
          <a:xfrm>
            <a:off x="375500" y="1043600"/>
            <a:ext cx="2345400" cy="48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rPr>
              <a:t>Rene Dubos </a:t>
            </a:r>
            <a:endParaRPr b="1" sz="2500">
              <a:solidFill>
                <a:schemeClr val="dk1"/>
              </a:solidFill>
            </a:endParaRPr>
          </a:p>
        </p:txBody>
      </p:sp>
      <p:sp>
        <p:nvSpPr>
          <p:cNvPr id="2246" name="Google Shape;2246;p275"/>
          <p:cNvSpPr txBox="1"/>
          <p:nvPr/>
        </p:nvSpPr>
        <p:spPr>
          <a:xfrm>
            <a:off x="179300" y="1532600"/>
            <a:ext cx="2737800" cy="136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Roboto"/>
                <a:ea typeface="Roboto"/>
                <a:cs typeface="Roboto"/>
                <a:sym typeface="Roboto"/>
              </a:rPr>
              <a:t>P</a:t>
            </a:r>
            <a:r>
              <a:rPr lang="en" sz="1900">
                <a:solidFill>
                  <a:schemeClr val="dk1"/>
                </a:solidFill>
              </a:rPr>
              <a:t>aved the way for the clinical testing and production of penicillin. [</a:t>
            </a:r>
            <a:r>
              <a:rPr lang="en" sz="1900" u="sng">
                <a:solidFill>
                  <a:schemeClr val="hlink"/>
                </a:solidFill>
                <a:hlinkClick r:id="rId4"/>
              </a:rPr>
              <a:t>1</a:t>
            </a:r>
            <a:r>
              <a:rPr lang="en" sz="1900">
                <a:solidFill>
                  <a:schemeClr val="dk1"/>
                </a:solidFill>
              </a:rPr>
              <a:t>,</a:t>
            </a:r>
            <a:r>
              <a:rPr lang="en" sz="1900">
                <a:solidFill>
                  <a:schemeClr val="dk1"/>
                </a:solidFill>
                <a:uFill>
                  <a:noFill/>
                </a:uFill>
                <a:hlinkClick r:id="rId5">
                  <a:extLst>
                    <a:ext uri="{A12FA001-AC4F-418D-AE19-62706E023703}">
                      <ahyp:hlinkClr val="tx"/>
                    </a:ext>
                  </a:extLst>
                </a:hlinkClick>
              </a:rPr>
              <a:t> </a:t>
            </a:r>
            <a:r>
              <a:rPr lang="en" sz="1900" u="sng">
                <a:solidFill>
                  <a:schemeClr val="hlink"/>
                </a:solidFill>
                <a:hlinkClick r:id="rId6"/>
              </a:rPr>
              <a:t>2</a:t>
            </a:r>
            <a:r>
              <a:rPr lang="en" sz="1900">
                <a:solidFill>
                  <a:schemeClr val="dk1"/>
                </a:solidFill>
              </a:rPr>
              <a:t>,</a:t>
            </a:r>
            <a:r>
              <a:rPr lang="en" sz="1900">
                <a:solidFill>
                  <a:schemeClr val="dk1"/>
                </a:solidFill>
                <a:uFill>
                  <a:noFill/>
                </a:uFill>
                <a:hlinkClick r:id="rId7">
                  <a:extLst>
                    <a:ext uri="{A12FA001-AC4F-418D-AE19-62706E023703}">
                      <ahyp:hlinkClr val="tx"/>
                    </a:ext>
                  </a:extLst>
                </a:hlinkClick>
              </a:rPr>
              <a:t> </a:t>
            </a:r>
            <a:r>
              <a:rPr lang="en" sz="1900" u="sng">
                <a:solidFill>
                  <a:schemeClr val="hlink"/>
                </a:solidFill>
                <a:hlinkClick r:id="rId8"/>
              </a:rPr>
              <a:t>3</a:t>
            </a:r>
            <a:r>
              <a:rPr lang="en" sz="1900">
                <a:solidFill>
                  <a:schemeClr val="dk1"/>
                </a:solidFill>
              </a:rPr>
              <a:t>,</a:t>
            </a:r>
            <a:r>
              <a:rPr lang="en" sz="1900">
                <a:solidFill>
                  <a:schemeClr val="dk1"/>
                </a:solidFill>
                <a:uFill>
                  <a:noFill/>
                </a:uFill>
                <a:hlinkClick r:id="rId9">
                  <a:extLst>
                    <a:ext uri="{A12FA001-AC4F-418D-AE19-62706E023703}">
                      <ahyp:hlinkClr val="tx"/>
                    </a:ext>
                  </a:extLst>
                </a:hlinkClick>
              </a:rPr>
              <a:t> </a:t>
            </a:r>
            <a:r>
              <a:rPr lang="en" sz="1900" u="sng">
                <a:solidFill>
                  <a:schemeClr val="hlink"/>
                </a:solidFill>
                <a:hlinkClick r:id="rId10"/>
              </a:rPr>
              <a:t>4</a:t>
            </a:r>
            <a:r>
              <a:rPr lang="en" sz="1900">
                <a:solidFill>
                  <a:schemeClr val="dk1"/>
                </a:solidFill>
              </a:rPr>
              <a:t>,</a:t>
            </a:r>
            <a:r>
              <a:rPr lang="en" sz="1900">
                <a:solidFill>
                  <a:schemeClr val="dk1"/>
                </a:solidFill>
                <a:uFill>
                  <a:noFill/>
                </a:uFill>
                <a:hlinkClick r:id="rId11">
                  <a:extLst>
                    <a:ext uri="{A12FA001-AC4F-418D-AE19-62706E023703}">
                      <ahyp:hlinkClr val="tx"/>
                    </a:ext>
                  </a:extLst>
                </a:hlinkClick>
              </a:rPr>
              <a:t> </a:t>
            </a:r>
            <a:r>
              <a:rPr lang="en" sz="1900" u="sng">
                <a:solidFill>
                  <a:schemeClr val="hlink"/>
                </a:solidFill>
                <a:hlinkClick r:id="rId12"/>
              </a:rPr>
              <a:t>5</a:t>
            </a:r>
            <a:r>
              <a:rPr lang="en" sz="1900">
                <a:solidFill>
                  <a:schemeClr val="dk1"/>
                </a:solidFill>
              </a:rPr>
              <a:t>] </a:t>
            </a:r>
            <a:endParaRPr sz="2200"/>
          </a:p>
        </p:txBody>
      </p:sp>
      <p:sp>
        <p:nvSpPr>
          <p:cNvPr id="2247" name="Google Shape;2247;p275"/>
          <p:cNvSpPr/>
          <p:nvPr/>
        </p:nvSpPr>
        <p:spPr>
          <a:xfrm>
            <a:off x="4853850" y="2419925"/>
            <a:ext cx="2424600" cy="756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sz="2200">
                <a:solidFill>
                  <a:schemeClr val="dk1"/>
                </a:solidFill>
                <a:latin typeface="Roboto"/>
                <a:ea typeface="Roboto"/>
                <a:cs typeface="Roboto"/>
                <a:sym typeface="Roboto"/>
              </a:rPr>
              <a:t>Bacillus brevis (gram + soil rod)</a:t>
            </a:r>
            <a:endParaRPr sz="2400"/>
          </a:p>
        </p:txBody>
      </p:sp>
      <p:pic>
        <p:nvPicPr>
          <p:cNvPr id="2248" name="Google Shape;2248;p275"/>
          <p:cNvPicPr preferRelativeResize="0"/>
          <p:nvPr/>
        </p:nvPicPr>
        <p:blipFill>
          <a:blip r:embed="rId13">
            <a:alphaModFix/>
          </a:blip>
          <a:stretch>
            <a:fillRect/>
          </a:stretch>
        </p:blipFill>
        <p:spPr>
          <a:xfrm>
            <a:off x="3100313" y="3354250"/>
            <a:ext cx="1332975" cy="1312575"/>
          </a:xfrm>
          <a:prstGeom prst="rect">
            <a:avLst/>
          </a:prstGeom>
          <a:noFill/>
          <a:ln>
            <a:noFill/>
          </a:ln>
        </p:spPr>
      </p:pic>
      <p:cxnSp>
        <p:nvCxnSpPr>
          <p:cNvPr id="2249" name="Google Shape;2249;p275"/>
          <p:cNvCxnSpPr/>
          <p:nvPr/>
        </p:nvCxnSpPr>
        <p:spPr>
          <a:xfrm flipH="1">
            <a:off x="4433300" y="3190750"/>
            <a:ext cx="462600" cy="364500"/>
          </a:xfrm>
          <a:prstGeom prst="straightConnector1">
            <a:avLst/>
          </a:prstGeom>
          <a:noFill/>
          <a:ln cap="flat" cmpd="sng" w="76200">
            <a:solidFill>
              <a:schemeClr val="accent6"/>
            </a:solidFill>
            <a:prstDash val="solid"/>
            <a:round/>
            <a:headEnd len="med" w="med" type="none"/>
            <a:tailEnd len="med" w="med" type="none"/>
          </a:ln>
        </p:spPr>
      </p:cxnSp>
      <p:cxnSp>
        <p:nvCxnSpPr>
          <p:cNvPr id="2250" name="Google Shape;2250;p275"/>
          <p:cNvCxnSpPr/>
          <p:nvPr/>
        </p:nvCxnSpPr>
        <p:spPr>
          <a:xfrm>
            <a:off x="4237500" y="3255625"/>
            <a:ext cx="334500" cy="489000"/>
          </a:xfrm>
          <a:prstGeom prst="straightConnector1">
            <a:avLst/>
          </a:prstGeom>
          <a:noFill/>
          <a:ln cap="flat" cmpd="sng" w="76200">
            <a:solidFill>
              <a:schemeClr val="accent6"/>
            </a:solidFill>
            <a:prstDash val="solid"/>
            <a:round/>
            <a:headEnd len="med" w="med" type="none"/>
            <a:tailEnd len="med" w="med" type="none"/>
          </a:ln>
        </p:spPr>
      </p:cxnSp>
      <p:pic>
        <p:nvPicPr>
          <p:cNvPr id="2251" name="Google Shape;2251;p275" title="Gramicidin_A.gif"/>
          <p:cNvPicPr preferRelativeResize="0"/>
          <p:nvPr/>
        </p:nvPicPr>
        <p:blipFill rotWithShape="1">
          <a:blip r:embed="rId14">
            <a:alphaModFix/>
          </a:blip>
          <a:srcRect b="14568" l="20387" r="24647" t="14369"/>
          <a:stretch/>
        </p:blipFill>
        <p:spPr>
          <a:xfrm>
            <a:off x="622250" y="2902400"/>
            <a:ext cx="1386325" cy="1792325"/>
          </a:xfrm>
          <a:prstGeom prst="rect">
            <a:avLst/>
          </a:prstGeom>
          <a:noFill/>
          <a:ln>
            <a:noFill/>
          </a:ln>
        </p:spPr>
      </p:pic>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5" name="Shape 2255"/>
        <p:cNvGrpSpPr/>
        <p:nvPr/>
      </p:nvGrpSpPr>
      <p:grpSpPr>
        <a:xfrm>
          <a:off x="0" y="0"/>
          <a:ext cx="0" cy="0"/>
          <a:chOff x="0" y="0"/>
          <a:chExt cx="0" cy="0"/>
        </a:xfrm>
      </p:grpSpPr>
      <p:sp>
        <p:nvSpPr>
          <p:cNvPr id="2256" name="Google Shape;2256;p276"/>
          <p:cNvSpPr txBox="1"/>
          <p:nvPr>
            <p:ph type="title"/>
          </p:nvPr>
        </p:nvSpPr>
        <p:spPr>
          <a:xfrm>
            <a:off x="561458" y="31296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From Old “Bioninja” website (IB)</a:t>
            </a:r>
            <a:endParaRPr/>
          </a:p>
        </p:txBody>
      </p:sp>
      <p:pic>
        <p:nvPicPr>
          <p:cNvPr id="2257" name="Google Shape;2257;p276"/>
          <p:cNvPicPr preferRelativeResize="0"/>
          <p:nvPr/>
        </p:nvPicPr>
        <p:blipFill>
          <a:blip r:embed="rId3">
            <a:alphaModFix/>
          </a:blip>
          <a:stretch>
            <a:fillRect/>
          </a:stretch>
        </p:blipFill>
        <p:spPr>
          <a:xfrm>
            <a:off x="418700" y="721276"/>
            <a:ext cx="7714676" cy="3932325"/>
          </a:xfrm>
          <a:prstGeom prst="rect">
            <a:avLst/>
          </a:prstGeom>
          <a:noFill/>
          <a:ln>
            <a:noFill/>
          </a:ln>
        </p:spPr>
      </p:pic>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1" name="Shape 2261"/>
        <p:cNvGrpSpPr/>
        <p:nvPr/>
      </p:nvGrpSpPr>
      <p:grpSpPr>
        <a:xfrm>
          <a:off x="0" y="0"/>
          <a:ext cx="0" cy="0"/>
          <a:chOff x="0" y="0"/>
          <a:chExt cx="0" cy="0"/>
        </a:xfrm>
      </p:grpSpPr>
      <p:sp>
        <p:nvSpPr>
          <p:cNvPr id="2262" name="Google Shape;2262;p277"/>
          <p:cNvSpPr txBox="1"/>
          <p:nvPr>
            <p:ph type="title"/>
          </p:nvPr>
        </p:nvSpPr>
        <p:spPr>
          <a:xfrm>
            <a:off x="109725" y="1608425"/>
            <a:ext cx="2015700" cy="2406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lang="en"/>
              <a:t>Major Resistance Mechanisms in WHO Priority Pathogens </a:t>
            </a:r>
            <a:endParaRPr/>
          </a:p>
        </p:txBody>
      </p:sp>
      <p:pic>
        <p:nvPicPr>
          <p:cNvPr id="2263" name="Google Shape;2263;p277"/>
          <p:cNvPicPr preferRelativeResize="0"/>
          <p:nvPr/>
        </p:nvPicPr>
        <p:blipFill>
          <a:blip r:embed="rId3">
            <a:alphaModFix/>
          </a:blip>
          <a:stretch>
            <a:fillRect/>
          </a:stretch>
        </p:blipFill>
        <p:spPr>
          <a:xfrm>
            <a:off x="2393250" y="718725"/>
            <a:ext cx="5899501" cy="4058376"/>
          </a:xfrm>
          <a:prstGeom prst="rect">
            <a:avLst/>
          </a:prstGeom>
          <a:noFill/>
          <a:ln>
            <a:noFill/>
          </a:ln>
        </p:spPr>
      </p:pic>
      <p:sp>
        <p:nvSpPr>
          <p:cNvPr id="2264" name="Google Shape;2264;p277"/>
          <p:cNvSpPr txBox="1"/>
          <p:nvPr/>
        </p:nvSpPr>
        <p:spPr>
          <a:xfrm>
            <a:off x="340500" y="4739500"/>
            <a:ext cx="7524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u="sng">
                <a:solidFill>
                  <a:schemeClr val="hlink"/>
                </a:solidFill>
                <a:hlinkClick r:id="rId4"/>
              </a:rPr>
              <a:t>https://www.frontiersin.org/journals/pharmacology/articles/10.3389/fphar.2026.1699987/full</a:t>
            </a:r>
            <a:endParaRPr sz="1000"/>
          </a:p>
        </p:txBody>
      </p: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8" name="Shape 2268"/>
        <p:cNvGrpSpPr/>
        <p:nvPr/>
      </p:nvGrpSpPr>
      <p:grpSpPr>
        <a:xfrm>
          <a:off x="0" y="0"/>
          <a:ext cx="0" cy="0"/>
          <a:chOff x="0" y="0"/>
          <a:chExt cx="0" cy="0"/>
        </a:xfrm>
      </p:grpSpPr>
      <p:pic>
        <p:nvPicPr>
          <p:cNvPr id="2269" name="Google Shape;2269;p278"/>
          <p:cNvPicPr preferRelativeResize="0"/>
          <p:nvPr/>
        </p:nvPicPr>
        <p:blipFill>
          <a:blip r:embed="rId3">
            <a:alphaModFix/>
          </a:blip>
          <a:stretch>
            <a:fillRect/>
          </a:stretch>
        </p:blipFill>
        <p:spPr>
          <a:xfrm>
            <a:off x="100200" y="2"/>
            <a:ext cx="7100399" cy="5063575"/>
          </a:xfrm>
          <a:prstGeom prst="rect">
            <a:avLst/>
          </a:prstGeom>
          <a:noFill/>
          <a:ln>
            <a:noFill/>
          </a:ln>
        </p:spPr>
      </p:pic>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3" name="Shape 2273"/>
        <p:cNvGrpSpPr/>
        <p:nvPr/>
      </p:nvGrpSpPr>
      <p:grpSpPr>
        <a:xfrm>
          <a:off x="0" y="0"/>
          <a:ext cx="0" cy="0"/>
          <a:chOff x="0" y="0"/>
          <a:chExt cx="0" cy="0"/>
        </a:xfrm>
      </p:grpSpPr>
      <p:sp>
        <p:nvSpPr>
          <p:cNvPr id="2274" name="Google Shape;2274;p279"/>
          <p:cNvSpPr txBox="1"/>
          <p:nvPr>
            <p:ph type="title"/>
          </p:nvPr>
        </p:nvSpPr>
        <p:spPr>
          <a:xfrm>
            <a:off x="2078900" y="272700"/>
            <a:ext cx="6488700" cy="815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Propose a possible way that this cell could self-modify to enter into a dormant state</a:t>
            </a:r>
            <a:endParaRPr b="1"/>
          </a:p>
        </p:txBody>
      </p:sp>
      <p:sp>
        <p:nvSpPr>
          <p:cNvPr id="2275" name="Google Shape;2275;p279"/>
          <p:cNvSpPr txBox="1"/>
          <p:nvPr/>
        </p:nvSpPr>
        <p:spPr>
          <a:xfrm>
            <a:off x="633988" y="1220100"/>
            <a:ext cx="7399500" cy="142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“Persisterhood” (CWB)</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lang="en" sz="2100">
                <a:solidFill>
                  <a:schemeClr val="dk1"/>
                </a:solidFill>
              </a:rPr>
              <a:t>Not heritable but it happens more under stress conditions.</a:t>
            </a:r>
            <a:endParaRPr sz="2100">
              <a:solidFill>
                <a:schemeClr val="dk1"/>
              </a:solidFill>
            </a:endParaRPr>
          </a:p>
        </p:txBody>
      </p:sp>
      <p:pic>
        <p:nvPicPr>
          <p:cNvPr id="2276" name="Google Shape;2276;p279"/>
          <p:cNvPicPr preferRelativeResize="0"/>
          <p:nvPr/>
        </p:nvPicPr>
        <p:blipFill>
          <a:blip r:embed="rId3">
            <a:alphaModFix/>
          </a:blip>
          <a:stretch>
            <a:fillRect/>
          </a:stretch>
        </p:blipFill>
        <p:spPr>
          <a:xfrm rot="5400000">
            <a:off x="2577429" y="1160527"/>
            <a:ext cx="2573875" cy="4557771"/>
          </a:xfrm>
          <a:prstGeom prst="rect">
            <a:avLst/>
          </a:prstGeom>
          <a:noFill/>
          <a:ln>
            <a:noFill/>
          </a:ln>
        </p:spPr>
      </p:pic>
      <p:pic>
        <p:nvPicPr>
          <p:cNvPr id="2277" name="Google Shape;2277;p279"/>
          <p:cNvPicPr preferRelativeResize="0"/>
          <p:nvPr/>
        </p:nvPicPr>
        <p:blipFill rotWithShape="1">
          <a:blip r:embed="rId4">
            <a:alphaModFix/>
          </a:blip>
          <a:srcRect b="39007" l="13152" r="62482" t="15462"/>
          <a:stretch/>
        </p:blipFill>
        <p:spPr>
          <a:xfrm>
            <a:off x="550151" y="84526"/>
            <a:ext cx="1035326" cy="1209132"/>
          </a:xfrm>
          <a:prstGeom prst="rect">
            <a:avLst/>
          </a:prstGeom>
          <a:noFill/>
          <a:ln>
            <a:noFill/>
          </a:ln>
        </p:spPr>
      </p:pic>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1" name="Shape 2281"/>
        <p:cNvGrpSpPr/>
        <p:nvPr/>
      </p:nvGrpSpPr>
      <p:grpSpPr>
        <a:xfrm>
          <a:off x="0" y="0"/>
          <a:ext cx="0" cy="0"/>
          <a:chOff x="0" y="0"/>
          <a:chExt cx="0" cy="0"/>
        </a:xfrm>
      </p:grpSpPr>
      <p:pic>
        <p:nvPicPr>
          <p:cNvPr id="2282" name="Google Shape;2282;p280"/>
          <p:cNvPicPr preferRelativeResize="0"/>
          <p:nvPr/>
        </p:nvPicPr>
        <p:blipFill>
          <a:blip r:embed="rId3">
            <a:alphaModFix/>
          </a:blip>
          <a:stretch>
            <a:fillRect/>
          </a:stretch>
        </p:blipFill>
        <p:spPr>
          <a:xfrm>
            <a:off x="165155" y="-1"/>
            <a:ext cx="4707000" cy="5057700"/>
          </a:xfrm>
          <a:prstGeom prst="rect">
            <a:avLst/>
          </a:prstGeom>
          <a:noFill/>
          <a:ln>
            <a:noFill/>
          </a:ln>
        </p:spPr>
      </p:pic>
      <p:pic>
        <p:nvPicPr>
          <p:cNvPr id="2283" name="Google Shape;2283;p280"/>
          <p:cNvPicPr preferRelativeResize="0"/>
          <p:nvPr/>
        </p:nvPicPr>
        <p:blipFill rotWithShape="1">
          <a:blip r:embed="rId4">
            <a:alphaModFix/>
          </a:blip>
          <a:srcRect b="0" l="0" r="46670" t="0"/>
          <a:stretch/>
        </p:blipFill>
        <p:spPr>
          <a:xfrm>
            <a:off x="5359875" y="363275"/>
            <a:ext cx="2644424" cy="1890125"/>
          </a:xfrm>
          <a:prstGeom prst="rect">
            <a:avLst/>
          </a:prstGeom>
          <a:noFill/>
          <a:ln>
            <a:noFill/>
          </a:ln>
        </p:spPr>
      </p:pic>
      <p:pic>
        <p:nvPicPr>
          <p:cNvPr id="2284" name="Google Shape;2284;p280"/>
          <p:cNvPicPr preferRelativeResize="0"/>
          <p:nvPr/>
        </p:nvPicPr>
        <p:blipFill rotWithShape="1">
          <a:blip r:embed="rId4">
            <a:alphaModFix/>
          </a:blip>
          <a:srcRect b="0" l="57035" r="0" t="0"/>
          <a:stretch/>
        </p:blipFill>
        <p:spPr>
          <a:xfrm>
            <a:off x="5359875" y="2301000"/>
            <a:ext cx="2644424" cy="234609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83"/>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417" name="Google Shape;417;p83"/>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0"/>
              </a:spcBef>
              <a:spcAft>
                <a:spcPts val="0"/>
              </a:spcAft>
              <a:buNone/>
            </a:pPr>
            <a:r>
              <a:rPr lang="en" sz="1700"/>
              <a:t>incorporating one of the kits into your class(s)</a:t>
            </a:r>
            <a:endParaRPr sz="1700"/>
          </a:p>
          <a:p>
            <a:pPr indent="0" lvl="0" marL="0" rtl="0" algn="l">
              <a:spcBef>
                <a:spcPts val="0"/>
              </a:spcBef>
              <a:spcAft>
                <a:spcPts val="0"/>
              </a:spcAft>
              <a:buNone/>
            </a:pPr>
            <a:r>
              <a:t/>
            </a:r>
            <a:endParaRPr sz="1700"/>
          </a:p>
          <a:p>
            <a:pPr indent="0" lvl="0" marL="2743200" rtl="0" algn="l">
              <a:spcBef>
                <a:spcPts val="0"/>
              </a:spcBef>
              <a:spcAft>
                <a:spcPts val="0"/>
              </a:spcAft>
              <a:buNone/>
            </a:pPr>
            <a:r>
              <a:rPr lang="en" sz="1700"/>
              <a:t>To apply:</a:t>
            </a:r>
            <a:endParaRPr sz="1700"/>
          </a:p>
          <a:p>
            <a:pPr indent="-336550" lvl="0" marL="3200400" rtl="0" algn="l">
              <a:spcBef>
                <a:spcPts val="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418" name="Google Shape;418;p83"/>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419" name="Google Shape;419;p83"/>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101"/>
          <p:cNvSpPr txBox="1"/>
          <p:nvPr>
            <p:ph type="title"/>
          </p:nvPr>
        </p:nvSpPr>
        <p:spPr>
          <a:xfrm>
            <a:off x="311700" y="445025"/>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t/>
            </a:r>
            <a:endParaRPr/>
          </a:p>
        </p:txBody>
      </p:sp>
      <p:pic>
        <p:nvPicPr>
          <p:cNvPr id="610" name="Google Shape;610;p101"/>
          <p:cNvPicPr preferRelativeResize="0"/>
          <p:nvPr/>
        </p:nvPicPr>
        <p:blipFill rotWithShape="1">
          <a:blip r:embed="rId3">
            <a:alphaModFix/>
          </a:blip>
          <a:srcRect b="15709" l="0" r="0" t="20642"/>
          <a:stretch/>
        </p:blipFill>
        <p:spPr>
          <a:xfrm>
            <a:off x="0" y="0"/>
            <a:ext cx="9144000" cy="4365070"/>
          </a:xfrm>
          <a:prstGeom prst="rect">
            <a:avLst/>
          </a:prstGeom>
          <a:noFill/>
          <a:ln>
            <a:noFill/>
          </a:ln>
        </p:spPr>
      </p:pic>
      <p:sp>
        <p:nvSpPr>
          <p:cNvPr id="611" name="Google Shape;611;p101"/>
          <p:cNvSpPr/>
          <p:nvPr/>
        </p:nvSpPr>
        <p:spPr>
          <a:xfrm rot="5400000">
            <a:off x="3213200" y="4084975"/>
            <a:ext cx="316200" cy="350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2" name="Google Shape;612;p101"/>
          <p:cNvSpPr txBox="1"/>
          <p:nvPr/>
        </p:nvSpPr>
        <p:spPr>
          <a:xfrm>
            <a:off x="3029425" y="4365075"/>
            <a:ext cx="803400" cy="31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Fixative</a:t>
            </a:r>
            <a:endParaRPr sz="1300">
              <a:solidFill>
                <a:schemeClr val="dk1"/>
              </a:solidFill>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8" name="Shape 2288"/>
        <p:cNvGrpSpPr/>
        <p:nvPr/>
      </p:nvGrpSpPr>
      <p:grpSpPr>
        <a:xfrm>
          <a:off x="0" y="0"/>
          <a:ext cx="0" cy="0"/>
          <a:chOff x="0" y="0"/>
          <a:chExt cx="0" cy="0"/>
        </a:xfrm>
      </p:grpSpPr>
      <p:pic>
        <p:nvPicPr>
          <p:cNvPr id="2289" name="Google Shape;2289;p281"/>
          <p:cNvPicPr preferRelativeResize="0"/>
          <p:nvPr/>
        </p:nvPicPr>
        <p:blipFill>
          <a:blip r:embed="rId3">
            <a:alphaModFix/>
          </a:blip>
          <a:stretch>
            <a:fillRect/>
          </a:stretch>
        </p:blipFill>
        <p:spPr>
          <a:xfrm>
            <a:off x="152400" y="152400"/>
            <a:ext cx="6409866" cy="4838698"/>
          </a:xfrm>
          <a:prstGeom prst="rect">
            <a:avLst/>
          </a:prstGeom>
          <a:noFill/>
          <a:ln>
            <a:noFill/>
          </a:ln>
        </p:spPr>
      </p:pic>
      <p:sp>
        <p:nvSpPr>
          <p:cNvPr id="2290" name="Google Shape;2290;p281"/>
          <p:cNvSpPr txBox="1"/>
          <p:nvPr/>
        </p:nvSpPr>
        <p:spPr>
          <a:xfrm>
            <a:off x="6768863" y="1827025"/>
            <a:ext cx="1870500" cy="8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000">
                <a:solidFill>
                  <a:schemeClr val="dk1"/>
                </a:solidFill>
              </a:rPr>
              <a:t>Enterococcus &amp; Streptococci</a:t>
            </a:r>
            <a:endParaRPr i="1" sz="2000">
              <a:solidFill>
                <a:schemeClr val="dk1"/>
              </a:solidFill>
            </a:endParaRPr>
          </a:p>
        </p:txBody>
      </p:sp>
      <p:pic>
        <p:nvPicPr>
          <p:cNvPr id="2291" name="Google Shape;2291;p281"/>
          <p:cNvPicPr preferRelativeResize="0"/>
          <p:nvPr/>
        </p:nvPicPr>
        <p:blipFill>
          <a:blip r:embed="rId4">
            <a:alphaModFix/>
          </a:blip>
          <a:stretch>
            <a:fillRect/>
          </a:stretch>
        </p:blipFill>
        <p:spPr>
          <a:xfrm>
            <a:off x="6865813" y="2639450"/>
            <a:ext cx="1332975" cy="1312575"/>
          </a:xfrm>
          <a:prstGeom prst="rect">
            <a:avLst/>
          </a:prstGeom>
          <a:noFill/>
          <a:ln>
            <a:noFill/>
          </a:ln>
        </p:spPr>
      </p:pic>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5" name="Shape 2295"/>
        <p:cNvGrpSpPr/>
        <p:nvPr/>
      </p:nvGrpSpPr>
      <p:grpSpPr>
        <a:xfrm>
          <a:off x="0" y="0"/>
          <a:ext cx="0" cy="0"/>
          <a:chOff x="0" y="0"/>
          <a:chExt cx="0" cy="0"/>
        </a:xfrm>
      </p:grpSpPr>
      <p:pic>
        <p:nvPicPr>
          <p:cNvPr id="2296" name="Google Shape;2296;p282"/>
          <p:cNvPicPr preferRelativeResize="0"/>
          <p:nvPr/>
        </p:nvPicPr>
        <p:blipFill>
          <a:blip r:embed="rId3">
            <a:alphaModFix/>
          </a:blip>
          <a:stretch>
            <a:fillRect/>
          </a:stretch>
        </p:blipFill>
        <p:spPr>
          <a:xfrm>
            <a:off x="152400" y="448950"/>
            <a:ext cx="8839204" cy="3526186"/>
          </a:xfrm>
          <a:prstGeom prst="rect">
            <a:avLst/>
          </a:prstGeom>
          <a:noFill/>
          <a:ln>
            <a:noFill/>
          </a:ln>
        </p:spPr>
      </p:pic>
      <p:sp>
        <p:nvSpPr>
          <p:cNvPr id="2297" name="Google Shape;2297;p282"/>
          <p:cNvSpPr txBox="1"/>
          <p:nvPr/>
        </p:nvSpPr>
        <p:spPr>
          <a:xfrm>
            <a:off x="340500" y="4739500"/>
            <a:ext cx="752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Modified from:  </a:t>
            </a:r>
            <a:r>
              <a:rPr lang="en" sz="1000" u="sng">
                <a:solidFill>
                  <a:schemeClr val="hlink"/>
                </a:solidFill>
                <a:hlinkClick r:id="rId4"/>
              </a:rPr>
              <a:t>https://www.frontiersin.org/journals/pharmacology/articles/10.3389/fphar.2026.1699987/full</a:t>
            </a:r>
            <a:endParaRPr sz="1000"/>
          </a:p>
        </p:txBody>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1" name="Shape 2301"/>
        <p:cNvGrpSpPr/>
        <p:nvPr/>
      </p:nvGrpSpPr>
      <p:grpSpPr>
        <a:xfrm>
          <a:off x="0" y="0"/>
          <a:ext cx="0" cy="0"/>
          <a:chOff x="0" y="0"/>
          <a:chExt cx="0" cy="0"/>
        </a:xfrm>
      </p:grpSpPr>
      <p:sp>
        <p:nvSpPr>
          <p:cNvPr id="2302" name="Google Shape;2302;p283"/>
          <p:cNvSpPr txBox="1"/>
          <p:nvPr>
            <p:ph type="title"/>
          </p:nvPr>
        </p:nvSpPr>
        <p:spPr>
          <a:xfrm>
            <a:off x="126708" y="655592"/>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Novel approaches</a:t>
            </a:r>
            <a:endParaRPr/>
          </a:p>
        </p:txBody>
      </p:sp>
      <p:pic>
        <p:nvPicPr>
          <p:cNvPr id="2303" name="Google Shape;2303;p283"/>
          <p:cNvPicPr preferRelativeResize="0"/>
          <p:nvPr/>
        </p:nvPicPr>
        <p:blipFill>
          <a:blip r:embed="rId3">
            <a:alphaModFix/>
          </a:blip>
          <a:stretch>
            <a:fillRect/>
          </a:stretch>
        </p:blipFill>
        <p:spPr>
          <a:xfrm>
            <a:off x="91225" y="1063892"/>
            <a:ext cx="8839201" cy="2911506"/>
          </a:xfrm>
          <a:prstGeom prst="rect">
            <a:avLst/>
          </a:prstGeom>
          <a:noFill/>
          <a:ln>
            <a:noFill/>
          </a:ln>
        </p:spPr>
      </p:pic>
      <p:pic>
        <p:nvPicPr>
          <p:cNvPr id="2304" name="Google Shape;2304;p283"/>
          <p:cNvPicPr preferRelativeResize="0"/>
          <p:nvPr/>
        </p:nvPicPr>
        <p:blipFill>
          <a:blip r:embed="rId4">
            <a:alphaModFix/>
          </a:blip>
          <a:stretch>
            <a:fillRect/>
          </a:stretch>
        </p:blipFill>
        <p:spPr>
          <a:xfrm>
            <a:off x="3510375" y="169937"/>
            <a:ext cx="4846275" cy="4973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8" name="Shape 2308"/>
        <p:cNvGrpSpPr/>
        <p:nvPr/>
      </p:nvGrpSpPr>
      <p:grpSpPr>
        <a:xfrm>
          <a:off x="0" y="0"/>
          <a:ext cx="0" cy="0"/>
          <a:chOff x="0" y="0"/>
          <a:chExt cx="0" cy="0"/>
        </a:xfrm>
      </p:grpSpPr>
      <p:pic>
        <p:nvPicPr>
          <p:cNvPr id="2309" name="Google Shape;2309;p284"/>
          <p:cNvPicPr preferRelativeResize="0"/>
          <p:nvPr/>
        </p:nvPicPr>
        <p:blipFill>
          <a:blip r:embed="rId3">
            <a:alphaModFix/>
          </a:blip>
          <a:stretch>
            <a:fillRect/>
          </a:stretch>
        </p:blipFill>
        <p:spPr>
          <a:xfrm>
            <a:off x="932250" y="185375"/>
            <a:ext cx="6819900" cy="4486275"/>
          </a:xfrm>
          <a:prstGeom prst="rect">
            <a:avLst/>
          </a:prstGeom>
          <a:noFill/>
          <a:ln>
            <a:noFill/>
          </a:ln>
        </p:spPr>
      </p:pic>
      <p:sp>
        <p:nvSpPr>
          <p:cNvPr id="2310" name="Google Shape;2310;p284"/>
          <p:cNvSpPr txBox="1"/>
          <p:nvPr/>
        </p:nvSpPr>
        <p:spPr>
          <a:xfrm>
            <a:off x="340500" y="4739500"/>
            <a:ext cx="7524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u="sng">
                <a:solidFill>
                  <a:schemeClr val="hlink"/>
                </a:solidFill>
                <a:hlinkClick r:id="rId4"/>
              </a:rPr>
              <a:t>https://www.frontiersin.org/journals/pharmacology/articles/10.3389/fphar.2026.1699987/full</a:t>
            </a:r>
            <a:endParaRPr sz="1000"/>
          </a:p>
        </p:txBody>
      </p:sp>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4" name="Shape 2314"/>
        <p:cNvGrpSpPr/>
        <p:nvPr/>
      </p:nvGrpSpPr>
      <p:grpSpPr>
        <a:xfrm>
          <a:off x="0" y="0"/>
          <a:ext cx="0" cy="0"/>
          <a:chOff x="0" y="0"/>
          <a:chExt cx="0" cy="0"/>
        </a:xfrm>
      </p:grpSpPr>
      <p:sp>
        <p:nvSpPr>
          <p:cNvPr id="2315" name="Google Shape;2315;p285"/>
          <p:cNvSpPr txBox="1"/>
          <p:nvPr>
            <p:ph type="title"/>
          </p:nvPr>
        </p:nvSpPr>
        <p:spPr>
          <a:xfrm>
            <a:off x="445648" y="1913475"/>
            <a:ext cx="18246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200"/>
              <a:t>Synergy</a:t>
            </a:r>
            <a:endParaRPr sz="3200"/>
          </a:p>
        </p:txBody>
      </p:sp>
      <p:pic>
        <p:nvPicPr>
          <p:cNvPr id="2316" name="Google Shape;2316;p285"/>
          <p:cNvPicPr preferRelativeResize="0"/>
          <p:nvPr/>
        </p:nvPicPr>
        <p:blipFill>
          <a:blip r:embed="rId3">
            <a:alphaModFix/>
          </a:blip>
          <a:stretch>
            <a:fillRect/>
          </a:stretch>
        </p:blipFill>
        <p:spPr>
          <a:xfrm>
            <a:off x="2697924" y="512575"/>
            <a:ext cx="6161049" cy="4518099"/>
          </a:xfrm>
          <a:prstGeom prst="rect">
            <a:avLst/>
          </a:prstGeom>
          <a:noFill/>
          <a:ln>
            <a:noFill/>
          </a:ln>
        </p:spPr>
      </p:pic>
      <p:sp>
        <p:nvSpPr>
          <p:cNvPr id="2317" name="Google Shape;2317;p285"/>
          <p:cNvSpPr txBox="1"/>
          <p:nvPr/>
        </p:nvSpPr>
        <p:spPr>
          <a:xfrm>
            <a:off x="124725" y="46822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u="sng">
                <a:solidFill>
                  <a:schemeClr val="hlink"/>
                </a:solidFill>
                <a:hlinkClick r:id="rId4"/>
              </a:rPr>
              <a:t>https://www.techscience.com/biocell/v47n9/54288/pdf</a:t>
            </a:r>
            <a:endParaRPr sz="800"/>
          </a:p>
        </p:txBody>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21" name="Shape 2321"/>
        <p:cNvGrpSpPr/>
        <p:nvPr/>
      </p:nvGrpSpPr>
      <p:grpSpPr>
        <a:xfrm>
          <a:off x="0" y="0"/>
          <a:ext cx="0" cy="0"/>
          <a:chOff x="0" y="0"/>
          <a:chExt cx="0" cy="0"/>
        </a:xfrm>
      </p:grpSpPr>
      <p:pic>
        <p:nvPicPr>
          <p:cNvPr id="2322" name="Google Shape;2322;p286"/>
          <p:cNvPicPr preferRelativeResize="0"/>
          <p:nvPr/>
        </p:nvPicPr>
        <p:blipFill>
          <a:blip r:embed="rId3">
            <a:alphaModFix/>
          </a:blip>
          <a:stretch>
            <a:fillRect/>
          </a:stretch>
        </p:blipFill>
        <p:spPr>
          <a:xfrm>
            <a:off x="3108701" y="461300"/>
            <a:ext cx="5694475" cy="4515251"/>
          </a:xfrm>
          <a:prstGeom prst="rect">
            <a:avLst/>
          </a:prstGeom>
          <a:noFill/>
          <a:ln>
            <a:noFill/>
          </a:ln>
        </p:spPr>
      </p:pic>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26" name="Shape 2326"/>
        <p:cNvGrpSpPr/>
        <p:nvPr/>
      </p:nvGrpSpPr>
      <p:grpSpPr>
        <a:xfrm>
          <a:off x="0" y="0"/>
          <a:ext cx="0" cy="0"/>
          <a:chOff x="0" y="0"/>
          <a:chExt cx="0" cy="0"/>
        </a:xfrm>
      </p:grpSpPr>
      <p:pic>
        <p:nvPicPr>
          <p:cNvPr id="2327" name="Google Shape;2327;p287"/>
          <p:cNvPicPr preferRelativeResize="0"/>
          <p:nvPr/>
        </p:nvPicPr>
        <p:blipFill>
          <a:blip r:embed="rId3">
            <a:alphaModFix/>
          </a:blip>
          <a:stretch>
            <a:fillRect/>
          </a:stretch>
        </p:blipFill>
        <p:spPr>
          <a:xfrm>
            <a:off x="0" y="2"/>
            <a:ext cx="7735515" cy="5143500"/>
          </a:xfrm>
          <a:prstGeom prst="rect">
            <a:avLst/>
          </a:prstGeom>
          <a:noFill/>
          <a:ln>
            <a:noFill/>
          </a:ln>
        </p:spPr>
      </p:pic>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31" name="Shape 2331"/>
        <p:cNvGrpSpPr/>
        <p:nvPr/>
      </p:nvGrpSpPr>
      <p:grpSpPr>
        <a:xfrm>
          <a:off x="0" y="0"/>
          <a:ext cx="0" cy="0"/>
          <a:chOff x="0" y="0"/>
          <a:chExt cx="0" cy="0"/>
        </a:xfrm>
      </p:grpSpPr>
      <p:sp>
        <p:nvSpPr>
          <p:cNvPr id="2332" name="Google Shape;2332;p288"/>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2333" name="Google Shape;2333;p288"/>
          <p:cNvPicPr preferRelativeResize="0"/>
          <p:nvPr/>
        </p:nvPicPr>
        <p:blipFill>
          <a:blip r:embed="rId3">
            <a:alphaModFix/>
          </a:blip>
          <a:stretch>
            <a:fillRect/>
          </a:stretch>
        </p:blipFill>
        <p:spPr>
          <a:xfrm>
            <a:off x="93750" y="2"/>
            <a:ext cx="6884326" cy="5230301"/>
          </a:xfrm>
          <a:prstGeom prst="rect">
            <a:avLst/>
          </a:prstGeom>
          <a:noFill/>
          <a:ln>
            <a:noFill/>
          </a:ln>
        </p:spPr>
      </p:pic>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7" name="Shape 2337"/>
        <p:cNvGrpSpPr/>
        <p:nvPr/>
      </p:nvGrpSpPr>
      <p:grpSpPr>
        <a:xfrm>
          <a:off x="0" y="0"/>
          <a:ext cx="0" cy="0"/>
          <a:chOff x="0" y="0"/>
          <a:chExt cx="0" cy="0"/>
        </a:xfrm>
      </p:grpSpPr>
      <p:pic>
        <p:nvPicPr>
          <p:cNvPr id="2338" name="Google Shape;2338;p289"/>
          <p:cNvPicPr preferRelativeResize="0"/>
          <p:nvPr/>
        </p:nvPicPr>
        <p:blipFill rotWithShape="1">
          <a:blip r:embed="rId3">
            <a:alphaModFix/>
          </a:blip>
          <a:srcRect b="11215" l="21153" r="28687" t="9809"/>
          <a:stretch/>
        </p:blipFill>
        <p:spPr>
          <a:xfrm>
            <a:off x="227100" y="1262809"/>
            <a:ext cx="1086998" cy="1069626"/>
          </a:xfrm>
          <a:prstGeom prst="rect">
            <a:avLst/>
          </a:prstGeom>
          <a:noFill/>
          <a:ln>
            <a:noFill/>
          </a:ln>
        </p:spPr>
      </p:pic>
      <p:pic>
        <p:nvPicPr>
          <p:cNvPr descr="a red apple with a green leaf on it on a white background (provided by Tenor)" id="2339" name="Google Shape;2339;p289"/>
          <p:cNvPicPr preferRelativeResize="0"/>
          <p:nvPr/>
        </p:nvPicPr>
        <p:blipFill>
          <a:blip r:embed="rId4">
            <a:alphaModFix/>
          </a:blip>
          <a:stretch>
            <a:fillRect/>
          </a:stretch>
        </p:blipFill>
        <p:spPr>
          <a:xfrm>
            <a:off x="227088" y="2407123"/>
            <a:ext cx="1154811" cy="1173724"/>
          </a:xfrm>
          <a:prstGeom prst="rect">
            <a:avLst/>
          </a:prstGeom>
          <a:noFill/>
          <a:ln>
            <a:noFill/>
          </a:ln>
        </p:spPr>
      </p:pic>
      <p:sp>
        <p:nvSpPr>
          <p:cNvPr id="2340" name="Google Shape;2340;p289"/>
          <p:cNvSpPr txBox="1"/>
          <p:nvPr>
            <p:ph idx="1" type="body"/>
          </p:nvPr>
        </p:nvSpPr>
        <p:spPr>
          <a:xfrm>
            <a:off x="1434925" y="1775388"/>
            <a:ext cx="6944400" cy="2437200"/>
          </a:xfrm>
          <a:prstGeom prst="rect">
            <a:avLst/>
          </a:prstGeom>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1100"/>
              <a:buFont typeface="Arial"/>
              <a:buNone/>
            </a:pPr>
            <a:r>
              <a:t/>
            </a:r>
            <a:endParaRPr b="1" sz="2700"/>
          </a:p>
          <a:p>
            <a:pPr indent="0" lvl="0" marL="0" rtl="0" algn="l">
              <a:spcBef>
                <a:spcPts val="0"/>
              </a:spcBef>
              <a:spcAft>
                <a:spcPts val="0"/>
              </a:spcAft>
              <a:buNone/>
            </a:pPr>
            <a:r>
              <a:t/>
            </a:r>
            <a:endParaRPr/>
          </a:p>
        </p:txBody>
      </p:sp>
      <p:pic>
        <p:nvPicPr>
          <p:cNvPr id="2341" name="Google Shape;2341;p289" title="Screenshot 2026-06-19 at 5.04.17 PM.png"/>
          <p:cNvPicPr preferRelativeResize="0"/>
          <p:nvPr/>
        </p:nvPicPr>
        <p:blipFill>
          <a:blip r:embed="rId5">
            <a:alphaModFix/>
          </a:blip>
          <a:stretch>
            <a:fillRect/>
          </a:stretch>
        </p:blipFill>
        <p:spPr>
          <a:xfrm>
            <a:off x="1667450" y="1487690"/>
            <a:ext cx="7178773" cy="1268500"/>
          </a:xfrm>
          <a:prstGeom prst="rect">
            <a:avLst/>
          </a:prstGeom>
          <a:noFill/>
          <a:ln>
            <a:noFill/>
          </a:ln>
        </p:spPr>
      </p:pic>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5" name="Shape 2345"/>
        <p:cNvGrpSpPr/>
        <p:nvPr/>
      </p:nvGrpSpPr>
      <p:grpSpPr>
        <a:xfrm>
          <a:off x="0" y="0"/>
          <a:ext cx="0" cy="0"/>
          <a:chOff x="0" y="0"/>
          <a:chExt cx="0" cy="0"/>
        </a:xfrm>
      </p:grpSpPr>
      <p:sp>
        <p:nvSpPr>
          <p:cNvPr id="2346" name="Google Shape;2346;p290"/>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2347" name="Google Shape;2347;p290"/>
          <p:cNvPicPr preferRelativeResize="0"/>
          <p:nvPr/>
        </p:nvPicPr>
        <p:blipFill rotWithShape="1">
          <a:blip r:embed="rId3">
            <a:alphaModFix/>
          </a:blip>
          <a:srcRect b="22022" l="34765" r="43044" t="21611"/>
          <a:stretch/>
        </p:blipFill>
        <p:spPr>
          <a:xfrm>
            <a:off x="488420" y="475548"/>
            <a:ext cx="2589837" cy="4385905"/>
          </a:xfrm>
          <a:prstGeom prst="rect">
            <a:avLst/>
          </a:prstGeom>
          <a:noFill/>
          <a:ln>
            <a:noFill/>
          </a:ln>
        </p:spPr>
      </p:pic>
      <p:pic>
        <p:nvPicPr>
          <p:cNvPr id="2348" name="Google Shape;2348;p290"/>
          <p:cNvPicPr preferRelativeResize="0"/>
          <p:nvPr/>
        </p:nvPicPr>
        <p:blipFill rotWithShape="1">
          <a:blip r:embed="rId4">
            <a:alphaModFix/>
          </a:blip>
          <a:srcRect b="46078" l="51637" r="0" t="4777"/>
          <a:stretch/>
        </p:blipFill>
        <p:spPr>
          <a:xfrm>
            <a:off x="3506198" y="475548"/>
            <a:ext cx="2131610" cy="2881212"/>
          </a:xfrm>
          <a:prstGeom prst="rect">
            <a:avLst/>
          </a:prstGeom>
          <a:noFill/>
          <a:ln>
            <a:noFill/>
          </a:ln>
        </p:spPr>
      </p:pic>
      <p:pic>
        <p:nvPicPr>
          <p:cNvPr id="2349" name="Google Shape;2349;p290"/>
          <p:cNvPicPr preferRelativeResize="0"/>
          <p:nvPr/>
        </p:nvPicPr>
        <p:blipFill rotWithShape="1">
          <a:blip r:embed="rId4">
            <a:alphaModFix/>
          </a:blip>
          <a:srcRect b="0" l="51637" r="0" t="53953"/>
          <a:stretch/>
        </p:blipFill>
        <p:spPr>
          <a:xfrm>
            <a:off x="5760650" y="475550"/>
            <a:ext cx="2275095" cy="2881200"/>
          </a:xfrm>
          <a:prstGeom prst="rect">
            <a:avLst/>
          </a:prstGeom>
          <a:noFill/>
          <a:ln>
            <a:noFill/>
          </a:ln>
        </p:spPr>
      </p:pic>
      <p:pic>
        <p:nvPicPr>
          <p:cNvPr id="2350" name="Google Shape;2350;p290"/>
          <p:cNvPicPr preferRelativeResize="0"/>
          <p:nvPr/>
        </p:nvPicPr>
        <p:blipFill rotWithShape="1">
          <a:blip r:embed="rId3">
            <a:alphaModFix/>
          </a:blip>
          <a:srcRect b="5054" l="34404" r="43406" t="77408"/>
          <a:stretch/>
        </p:blipFill>
        <p:spPr>
          <a:xfrm>
            <a:off x="6015124" y="3779297"/>
            <a:ext cx="2313635" cy="1219078"/>
          </a:xfrm>
          <a:prstGeom prst="rect">
            <a:avLst/>
          </a:prstGeom>
          <a:noFill/>
          <a:ln>
            <a:noFill/>
          </a:ln>
        </p:spPr>
      </p:pic>
      <p:sp>
        <p:nvSpPr>
          <p:cNvPr id="2351" name="Google Shape;2351;p290"/>
          <p:cNvSpPr txBox="1"/>
          <p:nvPr/>
        </p:nvSpPr>
        <p:spPr>
          <a:xfrm>
            <a:off x="343427" y="155043"/>
            <a:ext cx="7383300" cy="377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2000" u="none" cap="none" strike="noStrike">
                <a:solidFill>
                  <a:schemeClr val="dk1"/>
                </a:solidFill>
              </a:rPr>
              <a:t>How bacteria evolve resistance to antibiotics.</a:t>
            </a:r>
            <a:endParaRPr b="1" sz="1700"/>
          </a:p>
        </p:txBody>
      </p:sp>
      <p:grpSp>
        <p:nvGrpSpPr>
          <p:cNvPr id="2352" name="Google Shape;2352;p290"/>
          <p:cNvGrpSpPr/>
          <p:nvPr/>
        </p:nvGrpSpPr>
        <p:grpSpPr>
          <a:xfrm>
            <a:off x="3299414" y="3448966"/>
            <a:ext cx="2789611" cy="1219100"/>
            <a:chOff x="4355108" y="5039062"/>
            <a:chExt cx="3268054" cy="1260312"/>
          </a:xfrm>
        </p:grpSpPr>
        <p:pic>
          <p:nvPicPr>
            <p:cNvPr id="2353" name="Google Shape;2353;p290"/>
            <p:cNvPicPr preferRelativeResize="0"/>
            <p:nvPr/>
          </p:nvPicPr>
          <p:blipFill rotWithShape="1">
            <a:blip r:embed="rId5">
              <a:alphaModFix/>
            </a:blip>
            <a:srcRect b="80668" l="0" r="0" t="0"/>
            <a:stretch/>
          </p:blipFill>
          <p:spPr>
            <a:xfrm>
              <a:off x="4355108" y="5044202"/>
              <a:ext cx="3084843" cy="1255172"/>
            </a:xfrm>
            <a:prstGeom prst="rect">
              <a:avLst/>
            </a:prstGeom>
            <a:noFill/>
            <a:ln>
              <a:noFill/>
            </a:ln>
          </p:spPr>
        </p:pic>
        <p:sp>
          <p:nvSpPr>
            <p:cNvPr id="2354" name="Google Shape;2354;p290"/>
            <p:cNvSpPr/>
            <p:nvPr/>
          </p:nvSpPr>
          <p:spPr>
            <a:xfrm>
              <a:off x="6330462" y="5039062"/>
              <a:ext cx="1292700" cy="357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6" name="Shape 616"/>
        <p:cNvGrpSpPr/>
        <p:nvPr/>
      </p:nvGrpSpPr>
      <p:grpSpPr>
        <a:xfrm>
          <a:off x="0" y="0"/>
          <a:ext cx="0" cy="0"/>
          <a:chOff x="0" y="0"/>
          <a:chExt cx="0" cy="0"/>
        </a:xfrm>
      </p:grpSpPr>
      <p:sp>
        <p:nvSpPr>
          <p:cNvPr id="617" name="Google Shape;617;p102"/>
          <p:cNvSpPr txBox="1"/>
          <p:nvPr/>
        </p:nvSpPr>
        <p:spPr>
          <a:xfrm>
            <a:off x="1018552" y="3599688"/>
            <a:ext cx="55908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chemeClr val="dk1"/>
                </a:solidFill>
                <a:latin typeface="Calibri"/>
                <a:ea typeface="Calibri"/>
                <a:cs typeface="Calibri"/>
                <a:sym typeface="Calibri"/>
              </a:rPr>
              <a:t>Introduction to Pathogens</a:t>
            </a:r>
            <a:endParaRPr b="1" sz="3300">
              <a:solidFill>
                <a:schemeClr val="dk1"/>
              </a:solidFill>
              <a:latin typeface="Calibri"/>
              <a:ea typeface="Calibri"/>
              <a:cs typeface="Calibri"/>
              <a:sym typeface="Calibri"/>
            </a:endParaRPr>
          </a:p>
        </p:txBody>
      </p:sp>
      <p:sp>
        <p:nvSpPr>
          <p:cNvPr id="618" name="Google Shape;618;p102"/>
          <p:cNvSpPr txBox="1"/>
          <p:nvPr/>
        </p:nvSpPr>
        <p:spPr>
          <a:xfrm>
            <a:off x="2372000" y="4283075"/>
            <a:ext cx="2037000" cy="53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Christina Bowers</a:t>
            </a:r>
            <a:endParaRPr sz="1800">
              <a:solidFill>
                <a:schemeClr val="dk2"/>
              </a:solidFill>
            </a:endParaRPr>
          </a:p>
        </p:txBody>
      </p:sp>
      <p:pic>
        <p:nvPicPr>
          <p:cNvPr id="619" name="Google Shape;619;p102"/>
          <p:cNvPicPr preferRelativeResize="0"/>
          <p:nvPr/>
        </p:nvPicPr>
        <p:blipFill>
          <a:blip r:embed="rId3">
            <a:alphaModFix/>
          </a:blip>
          <a:stretch>
            <a:fillRect/>
          </a:stretch>
        </p:blipFill>
        <p:spPr>
          <a:xfrm>
            <a:off x="7160298" y="1846900"/>
            <a:ext cx="1156900" cy="1139201"/>
          </a:xfrm>
          <a:prstGeom prst="rect">
            <a:avLst/>
          </a:prstGeom>
          <a:noFill/>
          <a:ln>
            <a:noFill/>
          </a:ln>
        </p:spPr>
      </p:pic>
      <p:pic>
        <p:nvPicPr>
          <p:cNvPr id="620" name="Google Shape;620;p102"/>
          <p:cNvPicPr preferRelativeResize="0"/>
          <p:nvPr/>
        </p:nvPicPr>
        <p:blipFill>
          <a:blip r:embed="rId4">
            <a:alphaModFix/>
          </a:blip>
          <a:stretch>
            <a:fillRect/>
          </a:stretch>
        </p:blipFill>
        <p:spPr>
          <a:xfrm rot="-7163629">
            <a:off x="6831991" y="2788825"/>
            <a:ext cx="1015693" cy="1798555"/>
          </a:xfrm>
          <a:prstGeom prst="rect">
            <a:avLst/>
          </a:prstGeom>
          <a:noFill/>
          <a:ln>
            <a:noFill/>
          </a:ln>
        </p:spPr>
      </p:pic>
      <p:pic>
        <p:nvPicPr>
          <p:cNvPr id="621" name="Google Shape;621;p102"/>
          <p:cNvPicPr preferRelativeResize="0"/>
          <p:nvPr/>
        </p:nvPicPr>
        <p:blipFill>
          <a:blip r:embed="rId5">
            <a:alphaModFix/>
          </a:blip>
          <a:stretch>
            <a:fillRect/>
          </a:stretch>
        </p:blipFill>
        <p:spPr>
          <a:xfrm>
            <a:off x="7492678" y="1045124"/>
            <a:ext cx="595025" cy="739076"/>
          </a:xfrm>
          <a:prstGeom prst="rect">
            <a:avLst/>
          </a:prstGeom>
          <a:noFill/>
          <a:ln>
            <a:noFill/>
          </a:ln>
        </p:spPr>
      </p:pic>
      <p:pic>
        <p:nvPicPr>
          <p:cNvPr id="622" name="Google Shape;622;p102"/>
          <p:cNvPicPr preferRelativeResize="0"/>
          <p:nvPr/>
        </p:nvPicPr>
        <p:blipFill>
          <a:blip r:embed="rId6">
            <a:alphaModFix/>
          </a:blip>
          <a:stretch>
            <a:fillRect/>
          </a:stretch>
        </p:blipFill>
        <p:spPr>
          <a:xfrm>
            <a:off x="6803258" y="1619278"/>
            <a:ext cx="409414" cy="397150"/>
          </a:xfrm>
          <a:prstGeom prst="rect">
            <a:avLst/>
          </a:prstGeom>
          <a:noFill/>
          <a:ln>
            <a:noFill/>
          </a:ln>
        </p:spPr>
      </p:pic>
      <p:pic>
        <p:nvPicPr>
          <p:cNvPr id="623" name="Google Shape;623;p102"/>
          <p:cNvPicPr preferRelativeResize="0"/>
          <p:nvPr/>
        </p:nvPicPr>
        <p:blipFill>
          <a:blip r:embed="rId7">
            <a:alphaModFix/>
          </a:blip>
          <a:stretch>
            <a:fillRect/>
          </a:stretch>
        </p:blipFill>
        <p:spPr>
          <a:xfrm rot="-3007753">
            <a:off x="6577987" y="868962"/>
            <a:ext cx="613921" cy="627300"/>
          </a:xfrm>
          <a:prstGeom prst="rect">
            <a:avLst/>
          </a:prstGeom>
          <a:noFill/>
          <a:ln>
            <a:noFill/>
          </a:ln>
        </p:spPr>
      </p:pic>
      <p:pic>
        <p:nvPicPr>
          <p:cNvPr id="624" name="Google Shape;624;p102"/>
          <p:cNvPicPr preferRelativeResize="0"/>
          <p:nvPr/>
        </p:nvPicPr>
        <p:blipFill>
          <a:blip r:embed="rId8">
            <a:alphaModFix/>
          </a:blip>
          <a:stretch>
            <a:fillRect/>
          </a:stretch>
        </p:blipFill>
        <p:spPr>
          <a:xfrm>
            <a:off x="3256512" y="1468575"/>
            <a:ext cx="3266726" cy="2024950"/>
          </a:xfrm>
          <a:prstGeom prst="rect">
            <a:avLst/>
          </a:prstGeom>
          <a:noFill/>
          <a:ln>
            <a:noFill/>
          </a:ln>
        </p:spPr>
      </p:pic>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291"/>
          <p:cNvSpPr/>
          <p:nvPr/>
        </p:nvSpPr>
        <p:spPr>
          <a:xfrm>
            <a:off x="4699525" y="125650"/>
            <a:ext cx="3836700" cy="4783200"/>
          </a:xfrm>
          <a:prstGeom prst="roundRect">
            <a:avLst>
              <a:gd fmla="val 16667" name="adj"/>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60" name="Google Shape;2360;p291"/>
          <p:cNvPicPr preferRelativeResize="0"/>
          <p:nvPr/>
        </p:nvPicPr>
        <p:blipFill rotWithShape="1">
          <a:blip r:embed="rId3">
            <a:alphaModFix/>
          </a:blip>
          <a:srcRect b="48647" l="0" r="11000" t="0"/>
          <a:stretch/>
        </p:blipFill>
        <p:spPr>
          <a:xfrm>
            <a:off x="297325" y="665975"/>
            <a:ext cx="4098749" cy="3505775"/>
          </a:xfrm>
          <a:prstGeom prst="rect">
            <a:avLst/>
          </a:prstGeom>
          <a:noFill/>
          <a:ln>
            <a:noFill/>
          </a:ln>
        </p:spPr>
      </p:pic>
      <p:sp>
        <p:nvSpPr>
          <p:cNvPr id="2361" name="Google Shape;2361;p291"/>
          <p:cNvSpPr txBox="1"/>
          <p:nvPr>
            <p:ph type="title"/>
          </p:nvPr>
        </p:nvSpPr>
        <p:spPr>
          <a:xfrm>
            <a:off x="4699525" y="1916150"/>
            <a:ext cx="3836700" cy="2657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511"/>
              <a:t>How would you approach designing a drug to target a yeast pathogen?   </a:t>
            </a:r>
            <a:endParaRPr sz="2511"/>
          </a:p>
          <a:p>
            <a:pPr indent="0" lvl="0" marL="0" rtl="0" algn="l">
              <a:spcBef>
                <a:spcPts val="0"/>
              </a:spcBef>
              <a:spcAft>
                <a:spcPts val="0"/>
              </a:spcAft>
              <a:buNone/>
            </a:pPr>
            <a:r>
              <a:t/>
            </a:r>
            <a:endParaRPr sz="2511"/>
          </a:p>
          <a:p>
            <a:pPr indent="0" lvl="0" marL="0" rtl="0" algn="l">
              <a:spcBef>
                <a:spcPts val="0"/>
              </a:spcBef>
              <a:spcAft>
                <a:spcPts val="0"/>
              </a:spcAft>
              <a:buNone/>
            </a:pPr>
            <a:r>
              <a:rPr lang="en" sz="2511"/>
              <a:t>Prepare a list of design considerations with your table team. </a:t>
            </a:r>
            <a:r>
              <a:rPr lang="en"/>
              <a:t> </a:t>
            </a:r>
            <a:endParaRPr/>
          </a:p>
        </p:txBody>
      </p:sp>
      <p:pic>
        <p:nvPicPr>
          <p:cNvPr id="2362" name="Google Shape;2362;p291"/>
          <p:cNvPicPr preferRelativeResize="0"/>
          <p:nvPr/>
        </p:nvPicPr>
        <p:blipFill rotWithShape="1">
          <a:blip r:embed="rId4">
            <a:alphaModFix/>
          </a:blip>
          <a:srcRect b="39007" l="13036" r="60548" t="15462"/>
          <a:stretch/>
        </p:blipFill>
        <p:spPr>
          <a:xfrm>
            <a:off x="4818852" y="440325"/>
            <a:ext cx="1289323" cy="1388925"/>
          </a:xfrm>
          <a:prstGeom prst="rect">
            <a:avLst/>
          </a:prstGeom>
          <a:noFill/>
          <a:ln>
            <a:noFill/>
          </a:ln>
        </p:spPr>
      </p:pic>
      <p:sp>
        <p:nvSpPr>
          <p:cNvPr id="2363" name="Google Shape;2363;p291"/>
          <p:cNvSpPr/>
          <p:nvPr/>
        </p:nvSpPr>
        <p:spPr>
          <a:xfrm>
            <a:off x="6299053" y="828302"/>
            <a:ext cx="1818288" cy="100094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7" name="Shape 2367"/>
        <p:cNvGrpSpPr/>
        <p:nvPr/>
      </p:nvGrpSpPr>
      <p:grpSpPr>
        <a:xfrm>
          <a:off x="0" y="0"/>
          <a:ext cx="0" cy="0"/>
          <a:chOff x="0" y="0"/>
          <a:chExt cx="0" cy="0"/>
        </a:xfrm>
      </p:grpSpPr>
      <p:pic>
        <p:nvPicPr>
          <p:cNvPr descr="a red apple with a green leaf on it on a white background (provided by Tenor)" id="2368" name="Google Shape;2368;p292"/>
          <p:cNvPicPr preferRelativeResize="0"/>
          <p:nvPr/>
        </p:nvPicPr>
        <p:blipFill>
          <a:blip r:embed="rId3">
            <a:alphaModFix/>
          </a:blip>
          <a:stretch>
            <a:fillRect/>
          </a:stretch>
        </p:blipFill>
        <p:spPr>
          <a:xfrm>
            <a:off x="615925" y="2571761"/>
            <a:ext cx="1012295" cy="1028875"/>
          </a:xfrm>
          <a:prstGeom prst="rect">
            <a:avLst/>
          </a:prstGeom>
          <a:noFill/>
          <a:ln>
            <a:noFill/>
          </a:ln>
        </p:spPr>
      </p:pic>
      <p:pic>
        <p:nvPicPr>
          <p:cNvPr id="2369" name="Google Shape;2369;p292"/>
          <p:cNvPicPr preferRelativeResize="0"/>
          <p:nvPr/>
        </p:nvPicPr>
        <p:blipFill rotWithShape="1">
          <a:blip r:embed="rId4">
            <a:alphaModFix/>
          </a:blip>
          <a:srcRect b="11215" l="21153" r="28687" t="9809"/>
          <a:stretch/>
        </p:blipFill>
        <p:spPr>
          <a:xfrm>
            <a:off x="200450" y="693461"/>
            <a:ext cx="1476202" cy="1452624"/>
          </a:xfrm>
          <a:prstGeom prst="rect">
            <a:avLst/>
          </a:prstGeom>
          <a:noFill/>
          <a:ln>
            <a:noFill/>
          </a:ln>
        </p:spPr>
      </p:pic>
      <p:sp>
        <p:nvSpPr>
          <p:cNvPr id="2370" name="Google Shape;2370;p292"/>
          <p:cNvSpPr txBox="1"/>
          <p:nvPr/>
        </p:nvSpPr>
        <p:spPr>
          <a:xfrm>
            <a:off x="2079400" y="1557350"/>
            <a:ext cx="6168600" cy="25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Battambang"/>
                <a:ea typeface="Battambang"/>
                <a:cs typeface="Battambang"/>
                <a:sym typeface="Battambang"/>
              </a:rPr>
              <a:t>How will you get your students to think like a biomedical engineer? </a:t>
            </a:r>
            <a:endParaRPr b="1" sz="1800">
              <a:solidFill>
                <a:schemeClr val="dk2"/>
              </a:solidFill>
              <a:latin typeface="Battambang"/>
              <a:ea typeface="Battambang"/>
              <a:cs typeface="Battambang"/>
              <a:sym typeface="Battambang"/>
            </a:endParaRPr>
          </a:p>
          <a:p>
            <a:pPr indent="0" lvl="0" marL="0" rtl="0" algn="l">
              <a:spcBef>
                <a:spcPts val="0"/>
              </a:spcBef>
              <a:spcAft>
                <a:spcPts val="0"/>
              </a:spcAft>
              <a:buNone/>
            </a:pPr>
            <a:r>
              <a:t/>
            </a:r>
            <a:endParaRPr b="1" sz="1800">
              <a:solidFill>
                <a:schemeClr val="dk2"/>
              </a:solidFill>
              <a:latin typeface="Battambang"/>
              <a:ea typeface="Battambang"/>
              <a:cs typeface="Battambang"/>
              <a:sym typeface="Battambang"/>
            </a:endParaRPr>
          </a:p>
          <a:p>
            <a:pPr indent="0" lvl="0" marL="0" rtl="0" algn="l">
              <a:spcBef>
                <a:spcPts val="0"/>
              </a:spcBef>
              <a:spcAft>
                <a:spcPts val="0"/>
              </a:spcAft>
              <a:buNone/>
            </a:pPr>
            <a:r>
              <a:rPr b="1" lang="en" sz="1800">
                <a:solidFill>
                  <a:schemeClr val="dk2"/>
                </a:solidFill>
                <a:latin typeface="Battambang"/>
                <a:ea typeface="Battambang"/>
                <a:cs typeface="Battambang"/>
                <a:sym typeface="Battambang"/>
              </a:rPr>
              <a:t>How can you show them an example, but then present a unique challenge for them to solve? </a:t>
            </a:r>
            <a:endParaRPr b="1" sz="1800">
              <a:solidFill>
                <a:schemeClr val="dk2"/>
              </a:solidFill>
              <a:latin typeface="Battambang"/>
              <a:ea typeface="Battambang"/>
              <a:cs typeface="Battambang"/>
              <a:sym typeface="Battambang"/>
            </a:endParaRPr>
          </a:p>
          <a:p>
            <a:pPr indent="0" lvl="0" marL="0" rtl="0" algn="l">
              <a:spcBef>
                <a:spcPts val="0"/>
              </a:spcBef>
              <a:spcAft>
                <a:spcPts val="0"/>
              </a:spcAft>
              <a:buNone/>
            </a:pPr>
            <a:r>
              <a:t/>
            </a:r>
            <a:endParaRPr b="1" sz="1800">
              <a:solidFill>
                <a:schemeClr val="dk2"/>
              </a:solidFill>
              <a:latin typeface="Battambang"/>
              <a:ea typeface="Battambang"/>
              <a:cs typeface="Battambang"/>
              <a:sym typeface="Battambang"/>
            </a:endParaRPr>
          </a:p>
          <a:p>
            <a:pPr indent="0" lvl="0" marL="0" rtl="0" algn="l">
              <a:spcBef>
                <a:spcPts val="0"/>
              </a:spcBef>
              <a:spcAft>
                <a:spcPts val="0"/>
              </a:spcAft>
              <a:buNone/>
            </a:pPr>
            <a:r>
              <a:rPr b="1" lang="en" sz="1800">
                <a:solidFill>
                  <a:schemeClr val="dk2"/>
                </a:solidFill>
                <a:latin typeface="Battambang"/>
                <a:ea typeface="Battambang"/>
                <a:cs typeface="Battambang"/>
                <a:sym typeface="Battambang"/>
              </a:rPr>
              <a:t>How will you NOT give them the answers but make them defend them? </a:t>
            </a:r>
            <a:endParaRPr b="1" sz="1800">
              <a:solidFill>
                <a:schemeClr val="dk2"/>
              </a:solidFill>
              <a:latin typeface="Battambang"/>
              <a:ea typeface="Battambang"/>
              <a:cs typeface="Battambang"/>
              <a:sym typeface="Battambang"/>
            </a:endParaRPr>
          </a:p>
          <a:p>
            <a:pPr indent="0" lvl="0" marL="0" rtl="0" algn="l">
              <a:spcBef>
                <a:spcPts val="0"/>
              </a:spcBef>
              <a:spcAft>
                <a:spcPts val="0"/>
              </a:spcAft>
              <a:buNone/>
            </a:pPr>
            <a:r>
              <a:t/>
            </a:r>
            <a:endParaRPr b="1" sz="1800">
              <a:solidFill>
                <a:schemeClr val="dk2"/>
              </a:solidFill>
              <a:latin typeface="Battambang"/>
              <a:ea typeface="Battambang"/>
              <a:cs typeface="Battambang"/>
              <a:sym typeface="Battambang"/>
            </a:endParaRPr>
          </a:p>
          <a:p>
            <a:pPr indent="0" lvl="0" marL="0" rtl="0" algn="l">
              <a:spcBef>
                <a:spcPts val="0"/>
              </a:spcBef>
              <a:spcAft>
                <a:spcPts val="0"/>
              </a:spcAft>
              <a:buNone/>
            </a:pPr>
            <a:r>
              <a:t/>
            </a:r>
            <a:endParaRPr b="1" sz="1800">
              <a:solidFill>
                <a:schemeClr val="dk2"/>
              </a:solidFill>
              <a:latin typeface="Battambang"/>
              <a:ea typeface="Battambang"/>
              <a:cs typeface="Battambang"/>
              <a:sym typeface="Battambang"/>
            </a:endParaRPr>
          </a:p>
        </p:txBody>
      </p:sp>
      <p:sp>
        <p:nvSpPr>
          <p:cNvPr id="2371" name="Google Shape;2371;p292"/>
          <p:cNvSpPr txBox="1"/>
          <p:nvPr/>
        </p:nvSpPr>
        <p:spPr>
          <a:xfrm>
            <a:off x="1952325" y="748400"/>
            <a:ext cx="6168600" cy="66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REFLECTION: Holy cow…that’s a lot! Mental effort = full. :) </a:t>
            </a:r>
            <a:endParaRPr sz="1800">
              <a:solidFill>
                <a:schemeClr val="dk2"/>
              </a:solidFill>
            </a:endParaRPr>
          </a:p>
        </p:txBody>
      </p:sp>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5" name="Shape 2375"/>
        <p:cNvGrpSpPr/>
        <p:nvPr/>
      </p:nvGrpSpPr>
      <p:grpSpPr>
        <a:xfrm>
          <a:off x="0" y="0"/>
          <a:ext cx="0" cy="0"/>
          <a:chOff x="0" y="0"/>
          <a:chExt cx="0" cy="0"/>
        </a:xfrm>
      </p:grpSpPr>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9" name="Shape 2379"/>
        <p:cNvGrpSpPr/>
        <p:nvPr/>
      </p:nvGrpSpPr>
      <p:grpSpPr>
        <a:xfrm>
          <a:off x="0" y="0"/>
          <a:ext cx="0" cy="0"/>
          <a:chOff x="0" y="0"/>
          <a:chExt cx="0" cy="0"/>
        </a:xfrm>
      </p:grpSpPr>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3" name="Shape 2383"/>
        <p:cNvGrpSpPr/>
        <p:nvPr/>
      </p:nvGrpSpPr>
      <p:grpSpPr>
        <a:xfrm>
          <a:off x="0" y="0"/>
          <a:ext cx="0" cy="0"/>
          <a:chOff x="0" y="0"/>
          <a:chExt cx="0" cy="0"/>
        </a:xfrm>
      </p:grpSpPr>
      <p:pic>
        <p:nvPicPr>
          <p:cNvPr id="2384" name="Google Shape;2384;p295"/>
          <p:cNvPicPr preferRelativeResize="0"/>
          <p:nvPr/>
        </p:nvPicPr>
        <p:blipFill>
          <a:blip r:embed="rId3">
            <a:alphaModFix/>
          </a:blip>
          <a:stretch>
            <a:fillRect/>
          </a:stretch>
        </p:blipFill>
        <p:spPr>
          <a:xfrm>
            <a:off x="312225" y="1573763"/>
            <a:ext cx="3333750" cy="2657475"/>
          </a:xfrm>
          <a:prstGeom prst="rect">
            <a:avLst/>
          </a:prstGeom>
          <a:noFill/>
          <a:ln>
            <a:noFill/>
          </a:ln>
        </p:spPr>
      </p:pic>
      <p:sp>
        <p:nvSpPr>
          <p:cNvPr id="2385" name="Google Shape;2385;p295"/>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Kit Feedback Discussion</a:t>
            </a:r>
            <a:endParaRPr/>
          </a:p>
        </p:txBody>
      </p:sp>
      <p:sp>
        <p:nvSpPr>
          <p:cNvPr id="2386" name="Google Shape;2386;p295"/>
          <p:cNvSpPr txBox="1"/>
          <p:nvPr>
            <p:ph idx="1" type="body"/>
          </p:nvPr>
        </p:nvSpPr>
        <p:spPr>
          <a:xfrm>
            <a:off x="312225" y="1163825"/>
            <a:ext cx="3592500" cy="6585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b="1" lang="en"/>
              <a:t>Bacterial Membrane Modeling Kit</a:t>
            </a:r>
            <a:endParaRPr b="1"/>
          </a:p>
          <a:p>
            <a:pPr indent="0" lvl="0" marL="0" rtl="0" algn="l">
              <a:spcBef>
                <a:spcPts val="0"/>
              </a:spcBef>
              <a:spcAft>
                <a:spcPts val="0"/>
              </a:spcAft>
              <a:buNone/>
            </a:pPr>
            <a:r>
              <a:t/>
            </a:r>
            <a:endParaRPr/>
          </a:p>
        </p:txBody>
      </p:sp>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2387" name="Google Shape;2387;p295" title="15 Minute Timer">
            <a:hlinkClick r:id="rId4"/>
          </p:cNvPr>
          <p:cNvPicPr preferRelativeResize="0"/>
          <p:nvPr/>
        </p:nvPicPr>
        <p:blipFill>
          <a:blip r:embed="rId5">
            <a:alphaModFix/>
          </a:blip>
          <a:stretch>
            <a:fillRect/>
          </a:stretch>
        </p:blipFill>
        <p:spPr>
          <a:xfrm>
            <a:off x="6096000" y="3429000"/>
            <a:ext cx="3048000" cy="1714500"/>
          </a:xfrm>
          <a:prstGeom prst="rect">
            <a:avLst/>
          </a:prstGeom>
          <a:noFill/>
          <a:ln>
            <a:noFill/>
          </a:ln>
        </p:spPr>
      </p:pic>
      <p:sp>
        <p:nvSpPr>
          <p:cNvPr id="2388" name="Google Shape;2388;p295"/>
          <p:cNvSpPr txBox="1"/>
          <p:nvPr>
            <p:ph idx="1" type="body"/>
          </p:nvPr>
        </p:nvSpPr>
        <p:spPr>
          <a:xfrm>
            <a:off x="7106975" y="1163825"/>
            <a:ext cx="1539300" cy="484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Lasso Models</a:t>
            </a:r>
            <a:endParaRPr/>
          </a:p>
        </p:txBody>
      </p:sp>
      <p:sp>
        <p:nvSpPr>
          <p:cNvPr id="2389" name="Google Shape;2389;p295"/>
          <p:cNvSpPr txBox="1"/>
          <p:nvPr>
            <p:ph idx="1" type="body"/>
          </p:nvPr>
        </p:nvSpPr>
        <p:spPr>
          <a:xfrm>
            <a:off x="3948975" y="2836275"/>
            <a:ext cx="2283300" cy="518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Bacteria Expansion Kit</a:t>
            </a:r>
            <a:endParaRPr/>
          </a:p>
        </p:txBody>
      </p:sp>
      <p:pic>
        <p:nvPicPr>
          <p:cNvPr id="2390" name="Google Shape;2390;p295"/>
          <p:cNvPicPr preferRelativeResize="0"/>
          <p:nvPr/>
        </p:nvPicPr>
        <p:blipFill rotWithShape="1">
          <a:blip r:embed="rId6">
            <a:alphaModFix/>
          </a:blip>
          <a:srcRect b="0" l="0" r="0" t="0"/>
          <a:stretch/>
        </p:blipFill>
        <p:spPr>
          <a:xfrm rot="5400000">
            <a:off x="5086395" y="2056605"/>
            <a:ext cx="906724" cy="835326"/>
          </a:xfrm>
          <a:prstGeom prst="rect">
            <a:avLst/>
          </a:prstGeom>
          <a:noFill/>
          <a:ln>
            <a:noFill/>
          </a:ln>
        </p:spPr>
      </p:pic>
      <p:pic>
        <p:nvPicPr>
          <p:cNvPr id="2391" name="Google Shape;2391;p295"/>
          <p:cNvPicPr preferRelativeResize="0"/>
          <p:nvPr/>
        </p:nvPicPr>
        <p:blipFill rotWithShape="1">
          <a:blip r:embed="rId7">
            <a:alphaModFix/>
          </a:blip>
          <a:srcRect b="0" l="0" r="0" t="0"/>
          <a:stretch/>
        </p:blipFill>
        <p:spPr>
          <a:xfrm rot="4033636">
            <a:off x="4430070" y="1018578"/>
            <a:ext cx="792724" cy="1666477"/>
          </a:xfrm>
          <a:prstGeom prst="rect">
            <a:avLst/>
          </a:prstGeom>
          <a:noFill/>
          <a:ln>
            <a:noFill/>
          </a:ln>
        </p:spPr>
      </p:pic>
      <p:pic>
        <p:nvPicPr>
          <p:cNvPr id="2392" name="Google Shape;2392;p295"/>
          <p:cNvPicPr preferRelativeResize="0"/>
          <p:nvPr/>
        </p:nvPicPr>
        <p:blipFill rotWithShape="1">
          <a:blip r:embed="rId8">
            <a:alphaModFix/>
          </a:blip>
          <a:srcRect b="13118" l="0" r="0" t="19745"/>
          <a:stretch/>
        </p:blipFill>
        <p:spPr>
          <a:xfrm>
            <a:off x="6385854" y="1671622"/>
            <a:ext cx="2562621" cy="13759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7"/>
                                        </p:tgtEl>
                                        <p:attrNameLst>
                                          <p:attrName>style.visibility</p:attrName>
                                        </p:attrNameLst>
                                      </p:cBhvr>
                                      <p:to>
                                        <p:strVal val="visible"/>
                                      </p:to>
                                    </p:set>
                                    <p:animEffect filter="fade" transition="in">
                                      <p:cBhvr>
                                        <p:cTn dur="1000"/>
                                        <p:tgtEl>
                                          <p:spTgt spid="23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6" name="Shape 2396"/>
        <p:cNvGrpSpPr/>
        <p:nvPr/>
      </p:nvGrpSpPr>
      <p:grpSpPr>
        <a:xfrm>
          <a:off x="0" y="0"/>
          <a:ext cx="0" cy="0"/>
          <a:chOff x="0" y="0"/>
          <a:chExt cx="0" cy="0"/>
        </a:xfrm>
      </p:grpSpPr>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0" name="Shape 2400"/>
        <p:cNvGrpSpPr/>
        <p:nvPr/>
      </p:nvGrpSpPr>
      <p:grpSpPr>
        <a:xfrm>
          <a:off x="0" y="0"/>
          <a:ext cx="0" cy="0"/>
          <a:chOff x="0" y="0"/>
          <a:chExt cx="0" cy="0"/>
        </a:xfrm>
      </p:grpSpPr>
      <p:sp>
        <p:nvSpPr>
          <p:cNvPr id="2401" name="Google Shape;2401;p297"/>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Announcements</a:t>
            </a:r>
            <a:endParaRPr/>
          </a:p>
        </p:txBody>
      </p:sp>
      <p:sp>
        <p:nvSpPr>
          <p:cNvPr id="2402" name="Google Shape;2402;p297"/>
          <p:cNvSpPr txBox="1"/>
          <p:nvPr>
            <p:ph idx="1" type="body"/>
          </p:nvPr>
        </p:nvSpPr>
        <p:spPr>
          <a:xfrm>
            <a:off x="1244525" y="906375"/>
            <a:ext cx="64944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Wednesday</a:t>
            </a:r>
            <a:r>
              <a:rPr b="1" lang="en"/>
              <a:t> Focus</a:t>
            </a:r>
            <a:endParaRPr b="1"/>
          </a:p>
          <a:p>
            <a:pPr indent="-342900" lvl="0" marL="457200" rtl="0" algn="l">
              <a:lnSpc>
                <a:spcPct val="115000"/>
              </a:lnSpc>
              <a:spcBef>
                <a:spcPts val="0"/>
              </a:spcBef>
              <a:spcAft>
                <a:spcPts val="0"/>
              </a:spcAft>
              <a:buSzPts val="1800"/>
              <a:buChar char="➔"/>
            </a:pPr>
            <a:r>
              <a:rPr lang="en"/>
              <a:t>Immunology</a:t>
            </a:r>
            <a:endParaRPr/>
          </a:p>
          <a:p>
            <a:pPr indent="-342900" lvl="0" marL="457200" rtl="0" algn="l">
              <a:lnSpc>
                <a:spcPct val="115000"/>
              </a:lnSpc>
              <a:spcBef>
                <a:spcPts val="0"/>
              </a:spcBef>
              <a:spcAft>
                <a:spcPts val="0"/>
              </a:spcAft>
              <a:buSzPts val="1800"/>
              <a:buChar char="➔"/>
            </a:pPr>
            <a:r>
              <a:rPr lang="en"/>
              <a:t>Optional Blood Typing Session at 4:30</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42900" lvl="0" marL="457200" rtl="0" algn="l">
              <a:spcBef>
                <a:spcPts val="0"/>
              </a:spcBef>
              <a:spcAft>
                <a:spcPts val="0"/>
              </a:spcAft>
              <a:buSzPts val="1800"/>
              <a:buChar char="➔"/>
            </a:pPr>
            <a:r>
              <a:rPr lang="en"/>
              <a:t>Notebooks</a:t>
            </a:r>
            <a:endParaRPr/>
          </a:p>
          <a:p>
            <a:pPr indent="-342900" lvl="0" marL="457200" rtl="0" algn="l">
              <a:spcBef>
                <a:spcPts val="0"/>
              </a:spcBef>
              <a:spcAft>
                <a:spcPts val="0"/>
              </a:spcAft>
              <a:buSzPts val="1800"/>
              <a:buChar char="➔"/>
            </a:pPr>
            <a:r>
              <a:rPr lang="en"/>
              <a:t>Smiles for Picture Day</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Tuesday </a:t>
            </a:r>
            <a:r>
              <a:rPr b="1" lang="en"/>
              <a:t>Evening Plans</a:t>
            </a:r>
            <a:endParaRPr b="1"/>
          </a:p>
          <a:p>
            <a:pPr indent="-342900" lvl="0" marL="457200" rtl="0" algn="l">
              <a:spcBef>
                <a:spcPts val="0"/>
              </a:spcBef>
              <a:spcAft>
                <a:spcPts val="0"/>
              </a:spcAft>
              <a:buSzPts val="1800"/>
              <a:buChar char="➔"/>
            </a:pPr>
            <a:r>
              <a:rPr lang="en"/>
              <a:t>Dinner and/or Happy Hour @5:30</a:t>
            </a:r>
            <a:endParaRPr/>
          </a:p>
        </p:txBody>
      </p:sp>
      <p:pic>
        <p:nvPicPr>
          <p:cNvPr descr="Parking sign (Provided by Getty Images)" id="2403" name="Google Shape;2403;p297"/>
          <p:cNvPicPr preferRelativeResize="0"/>
          <p:nvPr/>
        </p:nvPicPr>
        <p:blipFill>
          <a:blip r:embed="rId3">
            <a:alphaModFix/>
          </a:blip>
          <a:stretch>
            <a:fillRect/>
          </a:stretch>
        </p:blipFill>
        <p:spPr>
          <a:xfrm>
            <a:off x="7300961" y="1087588"/>
            <a:ext cx="1693327" cy="1128599"/>
          </a:xfrm>
          <a:prstGeom prst="rect">
            <a:avLst/>
          </a:prstGeom>
          <a:noFill/>
          <a:ln>
            <a:noFill/>
          </a:ln>
        </p:spPr>
      </p:pic>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7" name="Shape 2407"/>
        <p:cNvGrpSpPr/>
        <p:nvPr/>
      </p:nvGrpSpPr>
      <p:grpSpPr>
        <a:xfrm>
          <a:off x="0" y="0"/>
          <a:ext cx="0" cy="0"/>
          <a:chOff x="0" y="0"/>
          <a:chExt cx="0" cy="0"/>
        </a:xfrm>
      </p:grpSpPr>
      <p:sp>
        <p:nvSpPr>
          <p:cNvPr id="2408" name="Google Shape;2408;p29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End of Day Survey</a:t>
            </a:r>
            <a:endParaRPr/>
          </a:p>
        </p:txBody>
      </p:sp>
      <p:sp>
        <p:nvSpPr>
          <p:cNvPr id="2409" name="Google Shape;2409;p298"/>
          <p:cNvSpPr txBox="1"/>
          <p:nvPr>
            <p:ph idx="1" type="body"/>
          </p:nvPr>
        </p:nvSpPr>
        <p:spPr>
          <a:xfrm>
            <a:off x="706925" y="1226900"/>
            <a:ext cx="3783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Survey</a:t>
            </a:r>
            <a:endParaRPr/>
          </a:p>
        </p:txBody>
      </p:sp>
      <p:sp>
        <p:nvSpPr>
          <p:cNvPr id="2410" name="Google Shape;2410;p298"/>
          <p:cNvSpPr txBox="1"/>
          <p:nvPr>
            <p:ph idx="1" type="body"/>
          </p:nvPr>
        </p:nvSpPr>
        <p:spPr>
          <a:xfrm>
            <a:off x="4640150" y="1226900"/>
            <a:ext cx="3840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Material Feedback Form</a:t>
            </a:r>
            <a:endParaRPr/>
          </a:p>
        </p:txBody>
      </p:sp>
      <p:pic>
        <p:nvPicPr>
          <p:cNvPr id="2411" name="Google Shape;2411;p298" title="MII EOD Survey Code.png"/>
          <p:cNvPicPr preferRelativeResize="0"/>
          <p:nvPr/>
        </p:nvPicPr>
        <p:blipFill>
          <a:blip r:embed="rId3">
            <a:alphaModFix/>
          </a:blip>
          <a:stretch>
            <a:fillRect/>
          </a:stretch>
        </p:blipFill>
        <p:spPr>
          <a:xfrm>
            <a:off x="1242200" y="1767300"/>
            <a:ext cx="2713326" cy="2713326"/>
          </a:xfrm>
          <a:prstGeom prst="rect">
            <a:avLst/>
          </a:prstGeom>
          <a:noFill/>
          <a:ln>
            <a:noFill/>
          </a:ln>
        </p:spPr>
      </p:pic>
      <p:pic>
        <p:nvPicPr>
          <p:cNvPr id="2412" name="Google Shape;2412;p298" title="MII Material Feedback Form.png"/>
          <p:cNvPicPr preferRelativeResize="0"/>
          <p:nvPr/>
        </p:nvPicPr>
        <p:blipFill>
          <a:blip r:embed="rId4">
            <a:alphaModFix/>
          </a:blip>
          <a:stretch>
            <a:fillRect/>
          </a:stretch>
        </p:blipFill>
        <p:spPr>
          <a:xfrm>
            <a:off x="5242513" y="1805887"/>
            <a:ext cx="2636177" cy="2636149"/>
          </a:xfrm>
          <a:prstGeom prst="rect">
            <a:avLst/>
          </a:prstGeom>
          <a:noFill/>
          <a:ln>
            <a:noFill/>
          </a:ln>
        </p:spPr>
      </p:pic>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6" name="Shape 2416"/>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103"/>
          <p:cNvSpPr txBox="1"/>
          <p:nvPr>
            <p:ph idx="1" type="subTitle"/>
          </p:nvPr>
        </p:nvSpPr>
        <p:spPr>
          <a:xfrm>
            <a:off x="1061025" y="4237725"/>
            <a:ext cx="3401700" cy="511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sz="2700">
                <a:solidFill>
                  <a:schemeClr val="dk1"/>
                </a:solidFill>
              </a:rPr>
              <a:t>It’s complicated!</a:t>
            </a:r>
            <a:endParaRPr b="1" i="1" sz="2700">
              <a:solidFill>
                <a:schemeClr val="dk1"/>
              </a:solidFill>
            </a:endParaRPr>
          </a:p>
        </p:txBody>
      </p:sp>
      <p:pic>
        <p:nvPicPr>
          <p:cNvPr id="630" name="Google Shape;630;p103"/>
          <p:cNvPicPr preferRelativeResize="0"/>
          <p:nvPr/>
        </p:nvPicPr>
        <p:blipFill>
          <a:blip r:embed="rId3">
            <a:alphaModFix/>
          </a:blip>
          <a:stretch>
            <a:fillRect/>
          </a:stretch>
        </p:blipFill>
        <p:spPr>
          <a:xfrm>
            <a:off x="5027379" y="1100675"/>
            <a:ext cx="3729421" cy="3707551"/>
          </a:xfrm>
          <a:prstGeom prst="rect">
            <a:avLst/>
          </a:prstGeom>
          <a:noFill/>
          <a:ln>
            <a:noFill/>
          </a:ln>
        </p:spPr>
      </p:pic>
      <p:sp>
        <p:nvSpPr>
          <p:cNvPr id="631" name="Google Shape;631;p103"/>
          <p:cNvSpPr txBox="1"/>
          <p:nvPr>
            <p:ph type="title"/>
          </p:nvPr>
        </p:nvSpPr>
        <p:spPr>
          <a:xfrm>
            <a:off x="3131575" y="879673"/>
            <a:ext cx="4938900" cy="598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Friend or Foe?  </a:t>
            </a:r>
            <a:endParaRPr/>
          </a:p>
        </p:txBody>
      </p:sp>
      <p:pic>
        <p:nvPicPr>
          <p:cNvPr id="632" name="Google Shape;632;p103"/>
          <p:cNvPicPr preferRelativeResize="0"/>
          <p:nvPr/>
        </p:nvPicPr>
        <p:blipFill>
          <a:blip r:embed="rId4">
            <a:alphaModFix/>
          </a:blip>
          <a:stretch>
            <a:fillRect/>
          </a:stretch>
        </p:blipFill>
        <p:spPr>
          <a:xfrm>
            <a:off x="2112179" y="2802325"/>
            <a:ext cx="2161776" cy="1340025"/>
          </a:xfrm>
          <a:prstGeom prst="rect">
            <a:avLst/>
          </a:prstGeom>
          <a:noFill/>
          <a:ln>
            <a:noFill/>
          </a:ln>
        </p:spPr>
      </p:pic>
      <p:pic>
        <p:nvPicPr>
          <p:cNvPr id="633" name="Google Shape;633;p103"/>
          <p:cNvPicPr preferRelativeResize="0"/>
          <p:nvPr/>
        </p:nvPicPr>
        <p:blipFill>
          <a:blip r:embed="rId5">
            <a:alphaModFix/>
          </a:blip>
          <a:stretch>
            <a:fillRect/>
          </a:stretch>
        </p:blipFill>
        <p:spPr>
          <a:xfrm>
            <a:off x="3668373" y="1570650"/>
            <a:ext cx="1156900" cy="11392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pic>
        <p:nvPicPr>
          <p:cNvPr id="638" name="Google Shape;638;p104"/>
          <p:cNvPicPr preferRelativeResize="0"/>
          <p:nvPr/>
        </p:nvPicPr>
        <p:blipFill rotWithShape="1">
          <a:blip r:embed="rId3">
            <a:alphaModFix/>
          </a:blip>
          <a:srcRect b="7476" l="4471" r="0" t="0"/>
          <a:stretch/>
        </p:blipFill>
        <p:spPr>
          <a:xfrm>
            <a:off x="1701125" y="1616443"/>
            <a:ext cx="6391550" cy="3434275"/>
          </a:xfrm>
          <a:prstGeom prst="rect">
            <a:avLst/>
          </a:prstGeom>
          <a:noFill/>
          <a:ln>
            <a:noFill/>
          </a:ln>
        </p:spPr>
      </p:pic>
      <p:pic>
        <p:nvPicPr>
          <p:cNvPr descr="danger of slipping fall icon vector outline illustration (provided by Getty Images)" id="639" name="Google Shape;639;p104"/>
          <p:cNvPicPr preferRelativeResize="0"/>
          <p:nvPr/>
        </p:nvPicPr>
        <p:blipFill>
          <a:blip r:embed="rId4">
            <a:alphaModFix/>
          </a:blip>
          <a:stretch>
            <a:fillRect/>
          </a:stretch>
        </p:blipFill>
        <p:spPr>
          <a:xfrm>
            <a:off x="734000" y="2410423"/>
            <a:ext cx="2490025" cy="2490025"/>
          </a:xfrm>
          <a:prstGeom prst="rect">
            <a:avLst/>
          </a:prstGeom>
          <a:noFill/>
          <a:ln>
            <a:noFill/>
          </a:ln>
        </p:spPr>
      </p:pic>
      <p:pic>
        <p:nvPicPr>
          <p:cNvPr id="640" name="Google Shape;640;p104"/>
          <p:cNvPicPr preferRelativeResize="0"/>
          <p:nvPr/>
        </p:nvPicPr>
        <p:blipFill>
          <a:blip r:embed="rId5">
            <a:alphaModFix/>
          </a:blip>
          <a:stretch>
            <a:fillRect/>
          </a:stretch>
        </p:blipFill>
        <p:spPr>
          <a:xfrm>
            <a:off x="2037352" y="636281"/>
            <a:ext cx="816725" cy="1061750"/>
          </a:xfrm>
          <a:prstGeom prst="rect">
            <a:avLst/>
          </a:prstGeom>
          <a:noFill/>
          <a:ln>
            <a:noFill/>
          </a:ln>
        </p:spPr>
      </p:pic>
      <p:pic>
        <p:nvPicPr>
          <p:cNvPr id="641" name="Google Shape;641;p104"/>
          <p:cNvPicPr preferRelativeResize="0"/>
          <p:nvPr/>
        </p:nvPicPr>
        <p:blipFill>
          <a:blip r:embed="rId6">
            <a:alphaModFix/>
          </a:blip>
          <a:stretch>
            <a:fillRect/>
          </a:stretch>
        </p:blipFill>
        <p:spPr>
          <a:xfrm>
            <a:off x="6163450" y="554681"/>
            <a:ext cx="1224925" cy="1224925"/>
          </a:xfrm>
          <a:prstGeom prst="rect">
            <a:avLst/>
          </a:prstGeom>
          <a:noFill/>
          <a:ln>
            <a:noFill/>
          </a:ln>
        </p:spPr>
      </p:pic>
      <p:pic>
        <p:nvPicPr>
          <p:cNvPr id="642" name="Google Shape;642;p104"/>
          <p:cNvPicPr preferRelativeResize="0"/>
          <p:nvPr/>
        </p:nvPicPr>
        <p:blipFill rotWithShape="1">
          <a:blip r:embed="rId7">
            <a:alphaModFix/>
          </a:blip>
          <a:srcRect b="0" l="0" r="37123" t="0"/>
          <a:stretch/>
        </p:blipFill>
        <p:spPr>
          <a:xfrm rot="5400000">
            <a:off x="4002475" y="512068"/>
            <a:ext cx="1153128" cy="1310149"/>
          </a:xfrm>
          <a:prstGeom prst="rect">
            <a:avLst/>
          </a:prstGeom>
          <a:noFill/>
          <a:ln>
            <a:noFill/>
          </a:ln>
        </p:spPr>
      </p:pic>
      <p:grpSp>
        <p:nvGrpSpPr>
          <p:cNvPr id="643" name="Google Shape;643;p104"/>
          <p:cNvGrpSpPr/>
          <p:nvPr/>
        </p:nvGrpSpPr>
        <p:grpSpPr>
          <a:xfrm>
            <a:off x="251168" y="2620788"/>
            <a:ext cx="3322740" cy="2138510"/>
            <a:chOff x="2145274" y="1545490"/>
            <a:chExt cx="3272991" cy="2106491"/>
          </a:xfrm>
        </p:grpSpPr>
        <p:pic>
          <p:nvPicPr>
            <p:cNvPr descr="danger of slipping fall icon vector outline illustration (provided by Getty Images)" id="644" name="Google Shape;644;p104"/>
            <p:cNvPicPr preferRelativeResize="0"/>
            <p:nvPr/>
          </p:nvPicPr>
          <p:blipFill rotWithShape="1">
            <a:blip r:embed="rId4">
              <a:alphaModFix/>
            </a:blip>
            <a:srcRect b="27138" l="16199" r="0" t="18930"/>
            <a:stretch/>
          </p:blipFill>
          <p:spPr>
            <a:xfrm>
              <a:off x="2145274" y="1545490"/>
              <a:ext cx="3272991" cy="2106491"/>
            </a:xfrm>
            <a:prstGeom prst="rect">
              <a:avLst/>
            </a:prstGeom>
            <a:noFill/>
            <a:ln>
              <a:noFill/>
            </a:ln>
          </p:spPr>
        </p:pic>
        <p:sp>
          <p:nvSpPr>
            <p:cNvPr id="645" name="Google Shape;645;p104"/>
            <p:cNvSpPr/>
            <p:nvPr/>
          </p:nvSpPr>
          <p:spPr>
            <a:xfrm rot="-4565027">
              <a:off x="2618327" y="2039852"/>
              <a:ext cx="451554" cy="777595"/>
            </a:xfrm>
            <a:prstGeom prst="downArrow">
              <a:avLst>
                <a:gd fmla="val 50000" name="adj1"/>
                <a:gd fmla="val 50000" name="adj2"/>
              </a:avLst>
            </a:prstGeom>
            <a:solidFill>
              <a:srgbClr val="C9DAF8"/>
            </a:solidFill>
            <a:ln cap="flat" cmpd="sng" w="15175">
              <a:solidFill>
                <a:schemeClr val="dk2"/>
              </a:solidFill>
              <a:prstDash val="solid"/>
              <a:round/>
              <a:headEnd len="sm" w="sm" type="none"/>
              <a:tailEnd len="sm" w="sm" type="none"/>
            </a:ln>
          </p:spPr>
          <p:txBody>
            <a:bodyPr anchorCtr="0" anchor="ctr" bIns="145575" lIns="145575" spcFirstLastPara="1" rIns="145575" wrap="square" tIns="145575">
              <a:noAutofit/>
            </a:bodyPr>
            <a:lstStyle/>
            <a:p>
              <a:pPr indent="0" lvl="0" marL="0" rtl="0" algn="ctr">
                <a:spcBef>
                  <a:spcPts val="0"/>
                </a:spcBef>
                <a:spcAft>
                  <a:spcPts val="0"/>
                </a:spcAft>
                <a:buNone/>
              </a:pPr>
              <a:r>
                <a:t/>
              </a:r>
              <a:endParaRPr sz="2229"/>
            </a:p>
          </p:txBody>
        </p:sp>
        <p:sp>
          <p:nvSpPr>
            <p:cNvPr id="646" name="Google Shape;646;p104"/>
            <p:cNvSpPr/>
            <p:nvPr/>
          </p:nvSpPr>
          <p:spPr>
            <a:xfrm rot="-8100000">
              <a:off x="3139044" y="2709538"/>
              <a:ext cx="448447" cy="777676"/>
            </a:xfrm>
            <a:prstGeom prst="downArrow">
              <a:avLst>
                <a:gd fmla="val 50000" name="adj1"/>
                <a:gd fmla="val 50000" name="adj2"/>
              </a:avLst>
            </a:prstGeom>
            <a:solidFill>
              <a:srgbClr val="B6D7A8"/>
            </a:solidFill>
            <a:ln cap="flat" cmpd="sng" w="15175">
              <a:solidFill>
                <a:schemeClr val="dk2"/>
              </a:solidFill>
              <a:prstDash val="solid"/>
              <a:round/>
              <a:headEnd len="sm" w="sm" type="none"/>
              <a:tailEnd len="sm" w="sm" type="none"/>
            </a:ln>
          </p:spPr>
          <p:txBody>
            <a:bodyPr anchorCtr="0" anchor="ctr" bIns="145575" lIns="145575" spcFirstLastPara="1" rIns="145575" wrap="square" tIns="145575">
              <a:noAutofit/>
            </a:bodyPr>
            <a:lstStyle/>
            <a:p>
              <a:pPr indent="0" lvl="0" marL="0" rtl="0" algn="ctr">
                <a:spcBef>
                  <a:spcPts val="0"/>
                </a:spcBef>
                <a:spcAft>
                  <a:spcPts val="0"/>
                </a:spcAft>
                <a:buNone/>
              </a:pPr>
              <a:r>
                <a:t/>
              </a:r>
              <a:endParaRPr sz="2229"/>
            </a:p>
          </p:txBody>
        </p:sp>
        <p:sp>
          <p:nvSpPr>
            <p:cNvPr id="647" name="Google Shape;647;p104"/>
            <p:cNvSpPr/>
            <p:nvPr/>
          </p:nvSpPr>
          <p:spPr>
            <a:xfrm rot="2700000">
              <a:off x="4670548" y="1710809"/>
              <a:ext cx="489601" cy="932532"/>
            </a:xfrm>
            <a:prstGeom prst="downArrow">
              <a:avLst>
                <a:gd fmla="val 50000" name="adj1"/>
                <a:gd fmla="val 50000" name="adj2"/>
              </a:avLst>
            </a:prstGeom>
            <a:solidFill>
              <a:srgbClr val="F4CCCC"/>
            </a:solidFill>
            <a:ln cap="flat" cmpd="sng" w="15175">
              <a:solidFill>
                <a:schemeClr val="dk2"/>
              </a:solidFill>
              <a:prstDash val="solid"/>
              <a:round/>
              <a:headEnd len="sm" w="sm" type="none"/>
              <a:tailEnd len="sm" w="sm" type="none"/>
            </a:ln>
          </p:spPr>
          <p:txBody>
            <a:bodyPr anchorCtr="0" anchor="ctr" bIns="145575" lIns="145575" spcFirstLastPara="1" rIns="145575" wrap="square" tIns="145575">
              <a:noAutofit/>
            </a:bodyPr>
            <a:lstStyle/>
            <a:p>
              <a:pPr indent="0" lvl="0" marL="0" rtl="0" algn="ctr">
                <a:spcBef>
                  <a:spcPts val="0"/>
                </a:spcBef>
                <a:spcAft>
                  <a:spcPts val="0"/>
                </a:spcAft>
                <a:buNone/>
              </a:pPr>
              <a:r>
                <a:t/>
              </a:r>
              <a:endParaRPr sz="2229"/>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pic>
        <p:nvPicPr>
          <p:cNvPr id="652" name="Google Shape;652;p105"/>
          <p:cNvPicPr preferRelativeResize="0"/>
          <p:nvPr/>
        </p:nvPicPr>
        <p:blipFill rotWithShape="1">
          <a:blip r:embed="rId3">
            <a:alphaModFix/>
          </a:blip>
          <a:srcRect b="0" l="0" r="0" t="1980"/>
          <a:stretch/>
        </p:blipFill>
        <p:spPr>
          <a:xfrm>
            <a:off x="1991000" y="501225"/>
            <a:ext cx="6543725" cy="4557399"/>
          </a:xfrm>
          <a:prstGeom prst="rect">
            <a:avLst/>
          </a:prstGeom>
          <a:noFill/>
          <a:ln>
            <a:noFill/>
          </a:ln>
        </p:spPr>
      </p:pic>
      <p:sp>
        <p:nvSpPr>
          <p:cNvPr id="653" name="Google Shape;653;p105"/>
          <p:cNvSpPr/>
          <p:nvPr/>
        </p:nvSpPr>
        <p:spPr>
          <a:xfrm>
            <a:off x="3870015" y="471027"/>
            <a:ext cx="2373000" cy="3924600"/>
          </a:xfrm>
          <a:prstGeom prst="flowChartAlternateProcess">
            <a:avLst/>
          </a:prstGeom>
          <a:noFill/>
          <a:ln cap="flat" cmpd="sng" w="285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654" name="Google Shape;654;p105"/>
          <p:cNvGrpSpPr/>
          <p:nvPr/>
        </p:nvGrpSpPr>
        <p:grpSpPr>
          <a:xfrm>
            <a:off x="1891275" y="501225"/>
            <a:ext cx="1897225" cy="4158751"/>
            <a:chOff x="1989267" y="441299"/>
            <a:chExt cx="2064445" cy="4158751"/>
          </a:xfrm>
        </p:grpSpPr>
        <p:sp>
          <p:nvSpPr>
            <p:cNvPr id="655" name="Google Shape;655;p105"/>
            <p:cNvSpPr/>
            <p:nvPr/>
          </p:nvSpPr>
          <p:spPr>
            <a:xfrm>
              <a:off x="1989275" y="441300"/>
              <a:ext cx="1985700" cy="3260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56" name="Google Shape;656;p105"/>
            <p:cNvPicPr preferRelativeResize="0"/>
            <p:nvPr/>
          </p:nvPicPr>
          <p:blipFill rotWithShape="1">
            <a:blip r:embed="rId3">
              <a:alphaModFix amt="19000"/>
            </a:blip>
            <a:srcRect b="9240" l="0" r="68451" t="1315"/>
            <a:stretch/>
          </p:blipFill>
          <p:spPr>
            <a:xfrm>
              <a:off x="1989267" y="441299"/>
              <a:ext cx="2064445" cy="4158751"/>
            </a:xfrm>
            <a:prstGeom prst="rect">
              <a:avLst/>
            </a:prstGeom>
            <a:noFill/>
            <a:ln>
              <a:noFill/>
            </a:ln>
          </p:spPr>
        </p:pic>
      </p:grpSp>
      <p:grpSp>
        <p:nvGrpSpPr>
          <p:cNvPr id="657" name="Google Shape;657;p105"/>
          <p:cNvGrpSpPr/>
          <p:nvPr/>
        </p:nvGrpSpPr>
        <p:grpSpPr>
          <a:xfrm>
            <a:off x="6531450" y="487375"/>
            <a:ext cx="2003275" cy="4557399"/>
            <a:chOff x="5746975" y="472350"/>
            <a:chExt cx="2003275" cy="4557399"/>
          </a:xfrm>
        </p:grpSpPr>
        <p:sp>
          <p:nvSpPr>
            <p:cNvPr id="658" name="Google Shape;658;p105"/>
            <p:cNvSpPr/>
            <p:nvPr/>
          </p:nvSpPr>
          <p:spPr>
            <a:xfrm>
              <a:off x="5755775" y="472400"/>
              <a:ext cx="1985700" cy="4557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59" name="Google Shape;659;p105"/>
            <p:cNvPicPr preferRelativeResize="0"/>
            <p:nvPr/>
          </p:nvPicPr>
          <p:blipFill rotWithShape="1">
            <a:blip r:embed="rId3">
              <a:alphaModFix amt="19000"/>
            </a:blip>
            <a:srcRect b="0" l="69386" r="0" t="1980"/>
            <a:stretch/>
          </p:blipFill>
          <p:spPr>
            <a:xfrm>
              <a:off x="5746975" y="472350"/>
              <a:ext cx="2003275" cy="4557399"/>
            </a:xfrm>
            <a:prstGeom prst="rect">
              <a:avLst/>
            </a:prstGeom>
            <a:noFill/>
            <a:ln>
              <a:noFill/>
            </a:ln>
          </p:spPr>
        </p:pic>
      </p:grpSp>
      <p:pic>
        <p:nvPicPr>
          <p:cNvPr descr="Stickman looking through magnifying glass (provided by Getty Images)" id="660" name="Google Shape;660;p105"/>
          <p:cNvPicPr preferRelativeResize="0"/>
          <p:nvPr/>
        </p:nvPicPr>
        <p:blipFill>
          <a:blip r:embed="rId4">
            <a:alphaModFix/>
          </a:blip>
          <a:stretch>
            <a:fillRect/>
          </a:stretch>
        </p:blipFill>
        <p:spPr>
          <a:xfrm>
            <a:off x="758700" y="2571750"/>
            <a:ext cx="2527524" cy="21066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106"/>
          <p:cNvSpPr txBox="1"/>
          <p:nvPr>
            <p:ph type="title"/>
          </p:nvPr>
        </p:nvSpPr>
        <p:spPr>
          <a:xfrm>
            <a:off x="235825" y="1100925"/>
            <a:ext cx="1576800" cy="434100"/>
          </a:xfrm>
          <a:prstGeom prst="rect">
            <a:avLst/>
          </a:prstGeom>
        </p:spPr>
        <p:txBody>
          <a:bodyPr anchorCtr="0" anchor="ctr" bIns="34275" lIns="68575" spcFirstLastPara="1" rIns="68575" wrap="square" tIns="34275">
            <a:noAutofit/>
          </a:bodyPr>
          <a:lstStyle/>
          <a:p>
            <a:pPr indent="0" lvl="0" marL="0" rtl="0" algn="l">
              <a:lnSpc>
                <a:spcPct val="100000"/>
              </a:lnSpc>
              <a:spcBef>
                <a:spcPts val="0"/>
              </a:spcBef>
              <a:spcAft>
                <a:spcPts val="0"/>
              </a:spcAft>
              <a:buSzPts val="990"/>
              <a:buNone/>
            </a:pPr>
            <a:r>
              <a:rPr b="1" i="1" lang="en" sz="1600"/>
              <a:t>Lactobacillus       </a:t>
            </a:r>
            <a:endParaRPr b="1" i="1" sz="1600"/>
          </a:p>
        </p:txBody>
      </p:sp>
      <p:pic>
        <p:nvPicPr>
          <p:cNvPr id="666" name="Google Shape;666;p106"/>
          <p:cNvPicPr preferRelativeResize="0"/>
          <p:nvPr/>
        </p:nvPicPr>
        <p:blipFill>
          <a:blip r:embed="rId3">
            <a:alphaModFix/>
          </a:blip>
          <a:stretch>
            <a:fillRect/>
          </a:stretch>
        </p:blipFill>
        <p:spPr>
          <a:xfrm>
            <a:off x="374697" y="1714725"/>
            <a:ext cx="1090650" cy="2839026"/>
          </a:xfrm>
          <a:prstGeom prst="rect">
            <a:avLst/>
          </a:prstGeom>
          <a:noFill/>
          <a:ln>
            <a:noFill/>
          </a:ln>
        </p:spPr>
      </p:pic>
      <p:pic>
        <p:nvPicPr>
          <p:cNvPr id="667" name="Google Shape;667;p106"/>
          <p:cNvPicPr preferRelativeResize="0"/>
          <p:nvPr/>
        </p:nvPicPr>
        <p:blipFill rotWithShape="1">
          <a:blip r:embed="rId4">
            <a:alphaModFix/>
          </a:blip>
          <a:srcRect b="0" l="11266" r="5898" t="0"/>
          <a:stretch/>
        </p:blipFill>
        <p:spPr>
          <a:xfrm>
            <a:off x="3720275" y="1339850"/>
            <a:ext cx="2879175" cy="3475874"/>
          </a:xfrm>
          <a:prstGeom prst="rect">
            <a:avLst/>
          </a:prstGeom>
          <a:noFill/>
          <a:ln>
            <a:noFill/>
          </a:ln>
        </p:spPr>
      </p:pic>
      <p:pic>
        <p:nvPicPr>
          <p:cNvPr id="668" name="Google Shape;668;p106"/>
          <p:cNvPicPr preferRelativeResize="0"/>
          <p:nvPr/>
        </p:nvPicPr>
        <p:blipFill>
          <a:blip r:embed="rId5">
            <a:alphaModFix/>
          </a:blip>
          <a:stretch>
            <a:fillRect/>
          </a:stretch>
        </p:blipFill>
        <p:spPr>
          <a:xfrm>
            <a:off x="1525000" y="1739800"/>
            <a:ext cx="2135625" cy="2788875"/>
          </a:xfrm>
          <a:prstGeom prst="rect">
            <a:avLst/>
          </a:prstGeom>
          <a:noFill/>
          <a:ln>
            <a:noFill/>
          </a:ln>
        </p:spPr>
      </p:pic>
      <p:sp>
        <p:nvSpPr>
          <p:cNvPr id="669" name="Google Shape;669;p106"/>
          <p:cNvSpPr txBox="1"/>
          <p:nvPr>
            <p:ph type="title"/>
          </p:nvPr>
        </p:nvSpPr>
        <p:spPr>
          <a:xfrm>
            <a:off x="4078178" y="1202648"/>
            <a:ext cx="1999800" cy="431100"/>
          </a:xfrm>
          <a:prstGeom prst="rect">
            <a:avLst/>
          </a:prstGeom>
        </p:spPr>
        <p:txBody>
          <a:bodyPr anchorCtr="0" anchor="ctr" bIns="34275" lIns="68575" spcFirstLastPara="1" rIns="68575" wrap="square" tIns="34275">
            <a:noAutofit/>
          </a:bodyPr>
          <a:lstStyle/>
          <a:p>
            <a:pPr indent="0" lvl="0" marL="0" rtl="0" algn="ctr">
              <a:lnSpc>
                <a:spcPct val="100000"/>
              </a:lnSpc>
              <a:spcBef>
                <a:spcPts val="0"/>
              </a:spcBef>
              <a:spcAft>
                <a:spcPts val="0"/>
              </a:spcAft>
              <a:buNone/>
            </a:pPr>
            <a:r>
              <a:rPr b="1" i="1" lang="en" sz="1600"/>
              <a:t>“Evil” coli </a:t>
            </a:r>
            <a:endParaRPr b="1" i="1" sz="1600"/>
          </a:p>
          <a:p>
            <a:pPr indent="0" lvl="0" marL="0" rtl="0" algn="ctr">
              <a:lnSpc>
                <a:spcPct val="100000"/>
              </a:lnSpc>
              <a:spcBef>
                <a:spcPts val="0"/>
              </a:spcBef>
              <a:spcAft>
                <a:spcPts val="0"/>
              </a:spcAft>
              <a:buNone/>
            </a:pPr>
            <a:r>
              <a:rPr i="1" lang="en" sz="1600"/>
              <a:t>(0157:H7)</a:t>
            </a:r>
            <a:endParaRPr b="1" i="1" sz="1600"/>
          </a:p>
        </p:txBody>
      </p:sp>
      <p:sp>
        <p:nvSpPr>
          <p:cNvPr id="670" name="Google Shape;670;p106"/>
          <p:cNvSpPr txBox="1"/>
          <p:nvPr/>
        </p:nvSpPr>
        <p:spPr>
          <a:xfrm>
            <a:off x="531450" y="534375"/>
            <a:ext cx="8520900" cy="49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rPr>
              <a:t>What makes a pathogen “pathogenic” (disease causing?)</a:t>
            </a:r>
            <a:endParaRPr b="1" sz="2100">
              <a:solidFill>
                <a:schemeClr val="dk1"/>
              </a:solidFill>
            </a:endParaRPr>
          </a:p>
        </p:txBody>
      </p:sp>
      <p:pic>
        <p:nvPicPr>
          <p:cNvPr id="671" name="Google Shape;671;p106"/>
          <p:cNvPicPr preferRelativeResize="0"/>
          <p:nvPr/>
        </p:nvPicPr>
        <p:blipFill rotWithShape="1">
          <a:blip r:embed="rId6">
            <a:alphaModFix/>
          </a:blip>
          <a:srcRect b="0" l="9393" r="4356" t="0"/>
          <a:stretch/>
        </p:blipFill>
        <p:spPr>
          <a:xfrm>
            <a:off x="6451325" y="1606575"/>
            <a:ext cx="2692674" cy="1930350"/>
          </a:xfrm>
          <a:prstGeom prst="rect">
            <a:avLst/>
          </a:prstGeom>
          <a:noFill/>
          <a:ln>
            <a:noFill/>
          </a:ln>
        </p:spPr>
      </p:pic>
      <p:sp>
        <p:nvSpPr>
          <p:cNvPr id="672" name="Google Shape;672;p106"/>
          <p:cNvSpPr txBox="1"/>
          <p:nvPr/>
        </p:nvSpPr>
        <p:spPr>
          <a:xfrm>
            <a:off x="6645075" y="1100925"/>
            <a:ext cx="2542800" cy="431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i="1" lang="en" sz="1600">
                <a:solidFill>
                  <a:schemeClr val="dk1"/>
                </a:solidFill>
              </a:rPr>
              <a:t>Bacillus anthracis</a:t>
            </a:r>
            <a:endParaRPr b="1" i="1" sz="1600">
              <a:solidFill>
                <a:schemeClr val="dk1"/>
              </a:solidFill>
            </a:endParaRPr>
          </a:p>
        </p:txBody>
      </p:sp>
      <p:sp>
        <p:nvSpPr>
          <p:cNvPr id="673" name="Google Shape;673;p106"/>
          <p:cNvSpPr txBox="1"/>
          <p:nvPr/>
        </p:nvSpPr>
        <p:spPr>
          <a:xfrm>
            <a:off x="1763926" y="1100925"/>
            <a:ext cx="2067300" cy="431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1" lang="en" sz="1600">
                <a:solidFill>
                  <a:schemeClr val="dk1"/>
                </a:solidFill>
              </a:rPr>
              <a:t> </a:t>
            </a:r>
            <a:r>
              <a:rPr b="1" i="1" lang="en" sz="1600">
                <a:solidFill>
                  <a:schemeClr val="dk1"/>
                </a:solidFill>
              </a:rPr>
              <a:t>Escherichia</a:t>
            </a:r>
            <a:r>
              <a:rPr b="1" i="1" lang="en" sz="1600">
                <a:solidFill>
                  <a:schemeClr val="dk1"/>
                </a:solidFill>
              </a:rPr>
              <a:t> coli</a:t>
            </a:r>
            <a:endParaRPr b="1" sz="1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107"/>
          <p:cNvSpPr txBox="1"/>
          <p:nvPr>
            <p:ph type="title"/>
          </p:nvPr>
        </p:nvSpPr>
        <p:spPr>
          <a:xfrm>
            <a:off x="514756" y="706075"/>
            <a:ext cx="2603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500"/>
              <a:t>Session Goals:</a:t>
            </a:r>
            <a:endParaRPr b="1" sz="2500"/>
          </a:p>
        </p:txBody>
      </p:sp>
      <p:sp>
        <p:nvSpPr>
          <p:cNvPr id="679" name="Google Shape;679;p107"/>
          <p:cNvSpPr txBox="1"/>
          <p:nvPr>
            <p:ph idx="1" type="body"/>
          </p:nvPr>
        </p:nvSpPr>
        <p:spPr>
          <a:xfrm>
            <a:off x="134825" y="1293800"/>
            <a:ext cx="8402400" cy="3622500"/>
          </a:xfrm>
          <a:prstGeom prst="rect">
            <a:avLst/>
          </a:prstGeom>
        </p:spPr>
        <p:txBody>
          <a:bodyPr anchorCtr="0" anchor="t" bIns="34275" lIns="68575" spcFirstLastPara="1" rIns="68575" wrap="square" tIns="34275">
            <a:normAutofit/>
          </a:bodyPr>
          <a:lstStyle/>
          <a:p>
            <a:pPr indent="-361950" lvl="0" marL="457200" rtl="0" algn="l">
              <a:lnSpc>
                <a:spcPct val="115000"/>
              </a:lnSpc>
              <a:spcBef>
                <a:spcPts val="0"/>
              </a:spcBef>
              <a:spcAft>
                <a:spcPts val="0"/>
              </a:spcAft>
              <a:buSzPts val="2100"/>
              <a:buChar char="•"/>
            </a:pPr>
            <a:r>
              <a:rPr lang="en"/>
              <a:t>Improve your understanding of factors that influence </a:t>
            </a:r>
            <a:r>
              <a:rPr b="1" lang="en">
                <a:solidFill>
                  <a:srgbClr val="672F72"/>
                </a:solidFill>
              </a:rPr>
              <a:t>Pathogenicity</a:t>
            </a:r>
            <a:r>
              <a:rPr lang="en"/>
              <a:t> (degree to which an organism causes disease)</a:t>
            </a:r>
            <a:endParaRPr/>
          </a:p>
          <a:p>
            <a:pPr indent="0" lvl="0" marL="457200" rtl="0" algn="l">
              <a:lnSpc>
                <a:spcPct val="115000"/>
              </a:lnSpc>
              <a:spcBef>
                <a:spcPts val="0"/>
              </a:spcBef>
              <a:spcAft>
                <a:spcPts val="0"/>
              </a:spcAft>
              <a:buNone/>
            </a:pPr>
            <a:r>
              <a:t/>
            </a:r>
            <a:endParaRPr/>
          </a:p>
          <a:p>
            <a:pPr indent="-361950" lvl="0" marL="457200" rtl="0" algn="l">
              <a:lnSpc>
                <a:spcPct val="115000"/>
              </a:lnSpc>
              <a:spcBef>
                <a:spcPts val="0"/>
              </a:spcBef>
              <a:spcAft>
                <a:spcPts val="0"/>
              </a:spcAft>
              <a:buSzPts val="2100"/>
              <a:buChar char="•"/>
            </a:pPr>
            <a:r>
              <a:rPr lang="en"/>
              <a:t>Model examples of virulence strategies and mechanisms for a few key organisms.</a:t>
            </a:r>
            <a:endParaRPr/>
          </a:p>
          <a:p>
            <a:pPr indent="0" lvl="0" marL="457200" rtl="0" algn="l">
              <a:lnSpc>
                <a:spcPct val="115000"/>
              </a:lnSpc>
              <a:spcBef>
                <a:spcPts val="0"/>
              </a:spcBef>
              <a:spcAft>
                <a:spcPts val="0"/>
              </a:spcAft>
              <a:buNone/>
            </a:pPr>
            <a:r>
              <a:t/>
            </a:r>
            <a:endParaRPr/>
          </a:p>
          <a:p>
            <a:pPr indent="-361950" lvl="0" marL="457200" rtl="0" algn="l">
              <a:lnSpc>
                <a:spcPct val="115000"/>
              </a:lnSpc>
              <a:spcBef>
                <a:spcPts val="0"/>
              </a:spcBef>
              <a:spcAft>
                <a:spcPts val="0"/>
              </a:spcAft>
              <a:buSzPts val="2100"/>
              <a:buChar char="•"/>
            </a:pPr>
            <a:r>
              <a:rPr b="1" lang="en">
                <a:solidFill>
                  <a:srgbClr val="1EAC4C"/>
                </a:solidFill>
              </a:rPr>
              <a:t>Explore the versatility of the cell modeling kit as a tool for making sense of complex interactions.</a:t>
            </a:r>
            <a:endParaRPr b="1">
              <a:solidFill>
                <a:srgbClr val="1EAC4C"/>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108"/>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Robert Koch (1843-1910):  “Postulates”</a:t>
            </a:r>
            <a:endParaRPr b="1"/>
          </a:p>
        </p:txBody>
      </p:sp>
      <p:pic>
        <p:nvPicPr>
          <p:cNvPr id="685" name="Google Shape;685;p108"/>
          <p:cNvPicPr preferRelativeResize="0"/>
          <p:nvPr/>
        </p:nvPicPr>
        <p:blipFill>
          <a:blip r:embed="rId3">
            <a:alphaModFix/>
          </a:blip>
          <a:stretch>
            <a:fillRect/>
          </a:stretch>
        </p:blipFill>
        <p:spPr>
          <a:xfrm>
            <a:off x="400775" y="1127027"/>
            <a:ext cx="2647414" cy="3711674"/>
          </a:xfrm>
          <a:prstGeom prst="rect">
            <a:avLst/>
          </a:prstGeom>
          <a:noFill/>
          <a:ln>
            <a:noFill/>
          </a:ln>
        </p:spPr>
      </p:pic>
      <p:sp>
        <p:nvSpPr>
          <p:cNvPr id="686" name="Google Shape;686;p108"/>
          <p:cNvSpPr txBox="1"/>
          <p:nvPr/>
        </p:nvSpPr>
        <p:spPr>
          <a:xfrm>
            <a:off x="3108350" y="1242713"/>
            <a:ext cx="5890200" cy="306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1"/>
                </a:solidFill>
                <a:latin typeface="Roboto"/>
                <a:ea typeface="Roboto"/>
                <a:cs typeface="Roboto"/>
                <a:sym typeface="Roboto"/>
              </a:rPr>
              <a:t>Anthrax (1876</a:t>
            </a:r>
            <a:r>
              <a:rPr lang="en" sz="1900">
                <a:solidFill>
                  <a:schemeClr val="dk1"/>
                </a:solidFill>
                <a:latin typeface="Roboto"/>
                <a:ea typeface="Roboto"/>
                <a:cs typeface="Roboto"/>
                <a:sym typeface="Roboto"/>
              </a:rPr>
              <a:t>): Caused by </a:t>
            </a:r>
            <a:r>
              <a:rPr i="1" lang="en" sz="1900">
                <a:solidFill>
                  <a:schemeClr val="dk1"/>
                </a:solidFill>
                <a:latin typeface="Roboto"/>
                <a:ea typeface="Roboto"/>
                <a:cs typeface="Roboto"/>
                <a:sym typeface="Roboto"/>
              </a:rPr>
              <a:t>Bacillus anthracis</a:t>
            </a:r>
            <a:endParaRPr sz="1900">
              <a:solidFill>
                <a:schemeClr val="dk1"/>
              </a:solidFill>
              <a:latin typeface="Roboto"/>
              <a:ea typeface="Roboto"/>
              <a:cs typeface="Roboto"/>
              <a:sym typeface="Roboto"/>
            </a:endParaRPr>
          </a:p>
          <a:p>
            <a:pPr indent="0" lvl="0" marL="0" rtl="0" algn="l">
              <a:lnSpc>
                <a:spcPct val="115000"/>
              </a:lnSpc>
              <a:spcBef>
                <a:spcPts val="900"/>
              </a:spcBef>
              <a:spcAft>
                <a:spcPts val="0"/>
              </a:spcAft>
              <a:buNone/>
            </a:pPr>
            <a:r>
              <a:rPr b="1" lang="en" sz="1900">
                <a:solidFill>
                  <a:schemeClr val="dk1"/>
                </a:solidFill>
                <a:latin typeface="Roboto"/>
                <a:ea typeface="Roboto"/>
                <a:cs typeface="Roboto"/>
                <a:sym typeface="Roboto"/>
              </a:rPr>
              <a:t>Tuberculosis (1882)</a:t>
            </a:r>
            <a:r>
              <a:rPr lang="en" sz="1900">
                <a:solidFill>
                  <a:schemeClr val="dk1"/>
                </a:solidFill>
                <a:latin typeface="Roboto"/>
                <a:ea typeface="Roboto"/>
                <a:cs typeface="Roboto"/>
                <a:sym typeface="Roboto"/>
              </a:rPr>
              <a:t>: He identified the bacterium </a:t>
            </a:r>
            <a:r>
              <a:rPr i="1" lang="en" sz="1900">
                <a:solidFill>
                  <a:schemeClr val="dk1"/>
                </a:solidFill>
                <a:latin typeface="Roboto"/>
                <a:ea typeface="Roboto"/>
                <a:cs typeface="Roboto"/>
                <a:sym typeface="Roboto"/>
              </a:rPr>
              <a:t>Mycobacterium tuberculosis</a:t>
            </a:r>
            <a:r>
              <a:rPr lang="en" sz="1900">
                <a:solidFill>
                  <a:schemeClr val="dk1"/>
                </a:solidFill>
                <a:latin typeface="Roboto"/>
                <a:ea typeface="Roboto"/>
                <a:cs typeface="Roboto"/>
                <a:sym typeface="Roboto"/>
              </a:rPr>
              <a:t>, as the cause of tuberculosis (1905 Nobel Prize in Physiology or Medicine).</a:t>
            </a:r>
            <a:endParaRPr sz="1900">
              <a:solidFill>
                <a:schemeClr val="dk1"/>
              </a:solidFill>
              <a:latin typeface="Roboto"/>
              <a:ea typeface="Roboto"/>
              <a:cs typeface="Roboto"/>
              <a:sym typeface="Roboto"/>
            </a:endParaRPr>
          </a:p>
          <a:p>
            <a:pPr indent="0" lvl="0" marL="0" rtl="0" algn="l">
              <a:lnSpc>
                <a:spcPct val="115000"/>
              </a:lnSpc>
              <a:spcBef>
                <a:spcPts val="900"/>
              </a:spcBef>
              <a:spcAft>
                <a:spcPts val="900"/>
              </a:spcAft>
              <a:buNone/>
            </a:pPr>
            <a:r>
              <a:rPr b="1" lang="en" sz="1900">
                <a:solidFill>
                  <a:schemeClr val="dk1"/>
                </a:solidFill>
                <a:latin typeface="Roboto"/>
                <a:ea typeface="Roboto"/>
                <a:cs typeface="Roboto"/>
                <a:sym typeface="Roboto"/>
              </a:rPr>
              <a:t>Cholera (1883)</a:t>
            </a:r>
            <a:r>
              <a:rPr lang="en" sz="1900">
                <a:solidFill>
                  <a:schemeClr val="dk1"/>
                </a:solidFill>
                <a:latin typeface="Roboto"/>
                <a:ea typeface="Roboto"/>
                <a:cs typeface="Roboto"/>
                <a:sym typeface="Roboto"/>
              </a:rPr>
              <a:t>: He isolated </a:t>
            </a:r>
            <a:r>
              <a:rPr i="1" lang="en" sz="1900">
                <a:solidFill>
                  <a:schemeClr val="dk1"/>
                </a:solidFill>
                <a:latin typeface="Roboto"/>
                <a:ea typeface="Roboto"/>
                <a:cs typeface="Roboto"/>
                <a:sym typeface="Roboto"/>
              </a:rPr>
              <a:t>Vibrio cholerae</a:t>
            </a:r>
            <a:r>
              <a:rPr lang="en" sz="1900">
                <a:solidFill>
                  <a:schemeClr val="dk1"/>
                </a:solidFill>
                <a:latin typeface="Roboto"/>
                <a:ea typeface="Roboto"/>
                <a:cs typeface="Roboto"/>
                <a:sym typeface="Roboto"/>
              </a:rPr>
              <a:t> and identified transmission routes through contaminated food and water. </a:t>
            </a:r>
            <a:endParaRPr sz="1900">
              <a:solidFill>
                <a:schemeClr val="dk1"/>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109"/>
          <p:cNvSpPr txBox="1"/>
          <p:nvPr/>
        </p:nvSpPr>
        <p:spPr>
          <a:xfrm>
            <a:off x="0" y="4789500"/>
            <a:ext cx="7860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3"/>
              </a:rPr>
              <a:t>https://openwa.pressbooks.pub/bacar123/chapter/chapter-3-microbial-pathogenesis/</a:t>
            </a:r>
            <a:endParaRPr sz="1100"/>
          </a:p>
        </p:txBody>
      </p:sp>
      <p:pic>
        <p:nvPicPr>
          <p:cNvPr id="692" name="Google Shape;692;p109"/>
          <p:cNvPicPr preferRelativeResize="0"/>
          <p:nvPr/>
        </p:nvPicPr>
        <p:blipFill rotWithShape="1">
          <a:blip r:embed="rId4">
            <a:alphaModFix/>
          </a:blip>
          <a:srcRect b="9396" l="0" r="0" t="0"/>
          <a:stretch/>
        </p:blipFill>
        <p:spPr>
          <a:xfrm>
            <a:off x="801225" y="1088650"/>
            <a:ext cx="8014575" cy="3542475"/>
          </a:xfrm>
          <a:prstGeom prst="rect">
            <a:avLst/>
          </a:prstGeom>
          <a:noFill/>
          <a:ln>
            <a:noFill/>
          </a:ln>
        </p:spPr>
      </p:pic>
      <p:sp>
        <p:nvSpPr>
          <p:cNvPr id="693" name="Google Shape;693;p109"/>
          <p:cNvSpPr txBox="1"/>
          <p:nvPr/>
        </p:nvSpPr>
        <p:spPr>
          <a:xfrm>
            <a:off x="192200" y="785300"/>
            <a:ext cx="3692400" cy="1175700"/>
          </a:xfrm>
          <a:prstGeom prst="rect">
            <a:avLst/>
          </a:prstGeom>
          <a:solidFill>
            <a:schemeClr val="lt1"/>
          </a:solid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1EAC4C"/>
                </a:solidFill>
              </a:rPr>
              <a:t>Assumption</a:t>
            </a:r>
            <a:r>
              <a:rPr lang="en" sz="2100">
                <a:solidFill>
                  <a:schemeClr val="dk1"/>
                </a:solidFill>
              </a:rPr>
              <a:t>:  Disease causing microbes are absent from in healthy individuals.</a:t>
            </a:r>
            <a:endParaRPr sz="21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110"/>
          <p:cNvSpPr txBox="1"/>
          <p:nvPr/>
        </p:nvSpPr>
        <p:spPr>
          <a:xfrm>
            <a:off x="0" y="4789500"/>
            <a:ext cx="7860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3"/>
              </a:rPr>
              <a:t>https://openwa.pressbooks.pub/bacar123/chapter/chapter-3-microbial-pathogenesis/</a:t>
            </a:r>
            <a:endParaRPr sz="1100"/>
          </a:p>
        </p:txBody>
      </p:sp>
      <p:pic>
        <p:nvPicPr>
          <p:cNvPr id="699" name="Google Shape;699;p110"/>
          <p:cNvPicPr preferRelativeResize="0"/>
          <p:nvPr/>
        </p:nvPicPr>
        <p:blipFill rotWithShape="1">
          <a:blip r:embed="rId4">
            <a:alphaModFix amt="8000"/>
          </a:blip>
          <a:srcRect b="9396" l="0" r="0" t="0"/>
          <a:stretch/>
        </p:blipFill>
        <p:spPr>
          <a:xfrm>
            <a:off x="801225" y="2214963"/>
            <a:ext cx="3000051" cy="2416163"/>
          </a:xfrm>
          <a:prstGeom prst="rect">
            <a:avLst/>
          </a:prstGeom>
          <a:noFill/>
          <a:ln>
            <a:noFill/>
          </a:ln>
        </p:spPr>
      </p:pic>
      <p:sp>
        <p:nvSpPr>
          <p:cNvPr id="700" name="Google Shape;700;p110"/>
          <p:cNvSpPr txBox="1"/>
          <p:nvPr/>
        </p:nvSpPr>
        <p:spPr>
          <a:xfrm>
            <a:off x="192200" y="785300"/>
            <a:ext cx="3692400" cy="1297800"/>
          </a:xfrm>
          <a:prstGeom prst="rect">
            <a:avLst/>
          </a:prstGeom>
          <a:solidFill>
            <a:schemeClr val="lt1"/>
          </a:solid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rgbClr val="1EAC4C"/>
                </a:solidFill>
              </a:rPr>
              <a:t>Assumption</a:t>
            </a:r>
            <a:r>
              <a:rPr lang="en" sz="2100">
                <a:solidFill>
                  <a:schemeClr val="dk1"/>
                </a:solidFill>
              </a:rPr>
              <a:t>:  Disease causing microbes are absent from in healthy individuals.</a:t>
            </a:r>
            <a:endParaRPr sz="2100">
              <a:solidFill>
                <a:schemeClr val="dk1"/>
              </a:solidFill>
            </a:endParaRPr>
          </a:p>
        </p:txBody>
      </p:sp>
      <p:pic>
        <p:nvPicPr>
          <p:cNvPr id="701" name="Google Shape;701;p110"/>
          <p:cNvPicPr preferRelativeResize="0"/>
          <p:nvPr/>
        </p:nvPicPr>
        <p:blipFill>
          <a:blip r:embed="rId5">
            <a:alphaModFix/>
          </a:blip>
          <a:stretch>
            <a:fillRect/>
          </a:stretch>
        </p:blipFill>
        <p:spPr>
          <a:xfrm>
            <a:off x="4210485" y="785300"/>
            <a:ext cx="4166588" cy="4004200"/>
          </a:xfrm>
          <a:prstGeom prst="rect">
            <a:avLst/>
          </a:prstGeom>
          <a:noFill/>
          <a:ln>
            <a:noFill/>
          </a:ln>
        </p:spPr>
      </p:pic>
      <p:sp>
        <p:nvSpPr>
          <p:cNvPr id="702" name="Google Shape;702;p110"/>
          <p:cNvSpPr txBox="1"/>
          <p:nvPr/>
        </p:nvSpPr>
        <p:spPr>
          <a:xfrm>
            <a:off x="1044600" y="2786950"/>
            <a:ext cx="35274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rPr>
              <a:t>Many people carry </a:t>
            </a:r>
            <a:r>
              <a:rPr i="1" lang="en" sz="2100">
                <a:solidFill>
                  <a:schemeClr val="dk1"/>
                </a:solidFill>
              </a:rPr>
              <a:t>Staphylococcus </a:t>
            </a:r>
            <a:r>
              <a:rPr lang="en" sz="2100">
                <a:solidFill>
                  <a:schemeClr val="dk1"/>
                </a:solidFill>
              </a:rPr>
              <a:t>in their noses or on skin.</a:t>
            </a:r>
            <a:endParaRPr sz="2100">
              <a:solidFill>
                <a:schemeClr val="dk1"/>
              </a:solidFill>
            </a:endParaRPr>
          </a:p>
        </p:txBody>
      </p:sp>
      <p:pic>
        <p:nvPicPr>
          <p:cNvPr id="703" name="Google Shape;703;p110"/>
          <p:cNvPicPr preferRelativeResize="0"/>
          <p:nvPr/>
        </p:nvPicPr>
        <p:blipFill>
          <a:blip r:embed="rId6">
            <a:alphaModFix/>
          </a:blip>
          <a:stretch>
            <a:fillRect/>
          </a:stretch>
        </p:blipFill>
        <p:spPr>
          <a:xfrm rot="1282115">
            <a:off x="4319298" y="2381800"/>
            <a:ext cx="1025501" cy="17359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id="424" name="Google Shape;424;p84"/>
          <p:cNvPicPr preferRelativeResize="0"/>
          <p:nvPr/>
        </p:nvPicPr>
        <p:blipFill>
          <a:blip r:embed="rId3">
            <a:alphaModFix/>
          </a:blip>
          <a:stretch>
            <a:fillRect/>
          </a:stretch>
        </p:blipFill>
        <p:spPr>
          <a:xfrm>
            <a:off x="0" y="388441"/>
            <a:ext cx="9144003" cy="436661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pic>
        <p:nvPicPr>
          <p:cNvPr id="708" name="Google Shape;708;p111"/>
          <p:cNvPicPr preferRelativeResize="0"/>
          <p:nvPr/>
        </p:nvPicPr>
        <p:blipFill rotWithShape="1">
          <a:blip r:embed="rId3">
            <a:alphaModFix/>
          </a:blip>
          <a:srcRect b="0" l="0" r="43362" t="0"/>
          <a:stretch/>
        </p:blipFill>
        <p:spPr>
          <a:xfrm>
            <a:off x="1568000" y="541700"/>
            <a:ext cx="7129823" cy="4356075"/>
          </a:xfrm>
          <a:prstGeom prst="rect">
            <a:avLst/>
          </a:prstGeom>
          <a:noFill/>
          <a:ln>
            <a:noFill/>
          </a:ln>
        </p:spPr>
      </p:pic>
      <p:sp>
        <p:nvSpPr>
          <p:cNvPr id="709" name="Google Shape;709;p111"/>
          <p:cNvSpPr txBox="1"/>
          <p:nvPr>
            <p:ph type="title"/>
          </p:nvPr>
        </p:nvSpPr>
        <p:spPr>
          <a:xfrm>
            <a:off x="306400" y="1092600"/>
            <a:ext cx="3684300" cy="681000"/>
          </a:xfrm>
          <a:prstGeom prst="rect">
            <a:avLst/>
          </a:prstGeom>
          <a:ln cap="flat" cmpd="sng" w="19050">
            <a:solidFill>
              <a:srgbClr val="000000"/>
            </a:solidFill>
            <a:prstDash val="solid"/>
            <a:round/>
            <a:headEnd len="sm" w="sm" type="none"/>
            <a:tailEnd len="sm" w="sm" type="none"/>
          </a:ln>
        </p:spPr>
        <p:txBody>
          <a:bodyPr anchorCtr="0" anchor="t" bIns="34275" lIns="68575" spcFirstLastPara="1" rIns="68575" wrap="square" tIns="34275">
            <a:normAutofit fontScale="90000"/>
          </a:bodyPr>
          <a:lstStyle/>
          <a:p>
            <a:pPr indent="0" lvl="0" marL="0" rtl="0" algn="l">
              <a:spcBef>
                <a:spcPts val="1000"/>
              </a:spcBef>
              <a:spcAft>
                <a:spcPts val="0"/>
              </a:spcAft>
              <a:buNone/>
            </a:pPr>
            <a:r>
              <a:rPr b="1" lang="en">
                <a:solidFill>
                  <a:srgbClr val="1EAC4C"/>
                </a:solidFill>
              </a:rPr>
              <a:t>Assumption</a:t>
            </a:r>
            <a:r>
              <a:rPr lang="en"/>
              <a:t>:  Suspected agents will grow in the lab.</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pic>
        <p:nvPicPr>
          <p:cNvPr id="714" name="Google Shape;714;p112"/>
          <p:cNvPicPr preferRelativeResize="0"/>
          <p:nvPr/>
        </p:nvPicPr>
        <p:blipFill rotWithShape="1">
          <a:blip r:embed="rId3">
            <a:alphaModFix amt="6000"/>
          </a:blip>
          <a:srcRect b="0" l="0" r="43362" t="0"/>
          <a:stretch/>
        </p:blipFill>
        <p:spPr>
          <a:xfrm>
            <a:off x="1568000" y="541700"/>
            <a:ext cx="7129823" cy="4356075"/>
          </a:xfrm>
          <a:prstGeom prst="rect">
            <a:avLst/>
          </a:prstGeom>
          <a:noFill/>
          <a:ln>
            <a:noFill/>
          </a:ln>
        </p:spPr>
      </p:pic>
      <p:sp>
        <p:nvSpPr>
          <p:cNvPr id="715" name="Google Shape;715;p112"/>
          <p:cNvSpPr txBox="1"/>
          <p:nvPr>
            <p:ph type="title"/>
          </p:nvPr>
        </p:nvSpPr>
        <p:spPr>
          <a:xfrm>
            <a:off x="306400" y="1108025"/>
            <a:ext cx="3684300" cy="774300"/>
          </a:xfrm>
          <a:prstGeom prst="rect">
            <a:avLst/>
          </a:prstGeom>
          <a:ln cap="flat" cmpd="sng" w="19050">
            <a:solidFill>
              <a:srgbClr val="000000"/>
            </a:solidFill>
            <a:prstDash val="solid"/>
            <a:round/>
            <a:headEnd len="sm" w="sm" type="none"/>
            <a:tailEnd len="sm" w="sm" type="none"/>
          </a:ln>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solidFill>
                  <a:schemeClr val="accent2"/>
                </a:solidFill>
              </a:rPr>
              <a:t>Assumption</a:t>
            </a:r>
            <a:r>
              <a:rPr lang="en"/>
              <a:t>:  Suspected agents will grow in the lab.</a:t>
            </a:r>
            <a:endParaRPr/>
          </a:p>
        </p:txBody>
      </p:sp>
      <p:pic>
        <p:nvPicPr>
          <p:cNvPr id="716" name="Google Shape;716;p112"/>
          <p:cNvPicPr preferRelativeResize="0"/>
          <p:nvPr/>
        </p:nvPicPr>
        <p:blipFill>
          <a:blip r:embed="rId4">
            <a:alphaModFix/>
          </a:blip>
          <a:stretch>
            <a:fillRect/>
          </a:stretch>
        </p:blipFill>
        <p:spPr>
          <a:xfrm>
            <a:off x="2495399" y="2022179"/>
            <a:ext cx="5275050" cy="1802225"/>
          </a:xfrm>
          <a:prstGeom prst="rect">
            <a:avLst/>
          </a:prstGeom>
          <a:noFill/>
          <a:ln>
            <a:noFill/>
          </a:ln>
        </p:spPr>
      </p:pic>
      <p:sp>
        <p:nvSpPr>
          <p:cNvPr id="717" name="Google Shape;717;p112"/>
          <p:cNvSpPr txBox="1"/>
          <p:nvPr/>
        </p:nvSpPr>
        <p:spPr>
          <a:xfrm>
            <a:off x="2759250" y="3964250"/>
            <a:ext cx="5218800" cy="70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100">
                <a:solidFill>
                  <a:schemeClr val="dk1"/>
                </a:solidFill>
              </a:rPr>
              <a:t>Mycobacterium tuberculosis</a:t>
            </a:r>
            <a:r>
              <a:rPr lang="en" sz="2100">
                <a:solidFill>
                  <a:schemeClr val="dk1"/>
                </a:solidFill>
              </a:rPr>
              <a:t> grows very poorly under lab conditions.</a:t>
            </a:r>
            <a:endParaRPr sz="210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p113"/>
          <p:cNvPicPr preferRelativeResize="0"/>
          <p:nvPr/>
        </p:nvPicPr>
        <p:blipFill rotWithShape="1">
          <a:blip r:embed="rId3">
            <a:alphaModFix/>
          </a:blip>
          <a:srcRect b="0" l="41024" r="0" t="11918"/>
          <a:stretch/>
        </p:blipFill>
        <p:spPr>
          <a:xfrm>
            <a:off x="2198900" y="1221775"/>
            <a:ext cx="6586499" cy="3404050"/>
          </a:xfrm>
          <a:prstGeom prst="rect">
            <a:avLst/>
          </a:prstGeom>
          <a:noFill/>
          <a:ln>
            <a:noFill/>
          </a:ln>
        </p:spPr>
      </p:pic>
      <p:sp>
        <p:nvSpPr>
          <p:cNvPr id="723" name="Google Shape;723;p113"/>
          <p:cNvSpPr txBox="1"/>
          <p:nvPr>
            <p:ph type="title"/>
          </p:nvPr>
        </p:nvSpPr>
        <p:spPr>
          <a:xfrm>
            <a:off x="183225" y="764175"/>
            <a:ext cx="4214100" cy="793500"/>
          </a:xfrm>
          <a:prstGeom prst="rect">
            <a:avLst/>
          </a:prstGeom>
          <a:ln cap="flat" cmpd="sng" w="19050">
            <a:solidFill>
              <a:srgbClr val="000000"/>
            </a:solidFill>
            <a:prstDash val="solid"/>
            <a:round/>
            <a:headEnd len="sm" w="sm" type="none"/>
            <a:tailEnd len="sm" w="sm" type="none"/>
          </a:ln>
        </p:spPr>
        <p:txBody>
          <a:bodyPr anchorCtr="0" anchor="t" bIns="34275" lIns="68575" spcFirstLastPara="1" rIns="68575" wrap="square" tIns="34275">
            <a:normAutofit/>
          </a:bodyPr>
          <a:lstStyle/>
          <a:p>
            <a:pPr indent="0" lvl="0" marL="0" rtl="0" algn="l">
              <a:spcBef>
                <a:spcPts val="0"/>
              </a:spcBef>
              <a:spcAft>
                <a:spcPts val="0"/>
              </a:spcAft>
              <a:buNone/>
            </a:pPr>
            <a:r>
              <a:rPr b="1" lang="en">
                <a:solidFill>
                  <a:schemeClr val="accent2"/>
                </a:solidFill>
              </a:rPr>
              <a:t>Assumption</a:t>
            </a:r>
            <a:r>
              <a:rPr lang="en"/>
              <a:t>:  Infection looks the same in all individuals.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pic>
        <p:nvPicPr>
          <p:cNvPr id="728" name="Google Shape;728;p114"/>
          <p:cNvPicPr preferRelativeResize="0"/>
          <p:nvPr/>
        </p:nvPicPr>
        <p:blipFill rotWithShape="1">
          <a:blip r:embed="rId3">
            <a:alphaModFix amt="18000"/>
          </a:blip>
          <a:srcRect b="0" l="41024" r="0" t="11918"/>
          <a:stretch/>
        </p:blipFill>
        <p:spPr>
          <a:xfrm>
            <a:off x="2224225" y="1361100"/>
            <a:ext cx="6586499" cy="3404050"/>
          </a:xfrm>
          <a:prstGeom prst="rect">
            <a:avLst/>
          </a:prstGeom>
          <a:noFill/>
          <a:ln>
            <a:noFill/>
          </a:ln>
        </p:spPr>
      </p:pic>
      <p:sp>
        <p:nvSpPr>
          <p:cNvPr id="729" name="Google Shape;729;p114"/>
          <p:cNvSpPr txBox="1"/>
          <p:nvPr>
            <p:ph type="title"/>
          </p:nvPr>
        </p:nvSpPr>
        <p:spPr>
          <a:xfrm>
            <a:off x="145225" y="662850"/>
            <a:ext cx="4214100" cy="774300"/>
          </a:xfrm>
          <a:prstGeom prst="rect">
            <a:avLst/>
          </a:prstGeom>
          <a:ln cap="flat" cmpd="sng" w="19050">
            <a:solidFill>
              <a:srgbClr val="000000"/>
            </a:solidFill>
            <a:prstDash val="solid"/>
            <a:round/>
            <a:headEnd len="sm" w="sm" type="none"/>
            <a:tailEnd len="sm" w="sm" type="none"/>
          </a:ln>
        </p:spPr>
        <p:txBody>
          <a:bodyPr anchorCtr="0" anchor="t" bIns="34275" lIns="68575" spcFirstLastPara="1" rIns="68575" wrap="square" tIns="34275">
            <a:normAutofit/>
          </a:bodyPr>
          <a:lstStyle/>
          <a:p>
            <a:pPr indent="0" lvl="0" marL="0" rtl="0" algn="l">
              <a:spcBef>
                <a:spcPts val="0"/>
              </a:spcBef>
              <a:spcAft>
                <a:spcPts val="0"/>
              </a:spcAft>
              <a:buNone/>
            </a:pPr>
            <a:r>
              <a:rPr b="1" lang="en">
                <a:solidFill>
                  <a:schemeClr val="accent2"/>
                </a:solidFill>
              </a:rPr>
              <a:t>Assumption</a:t>
            </a:r>
            <a:r>
              <a:rPr lang="en"/>
              <a:t>:  Infection looks the same in all individuals.</a:t>
            </a:r>
            <a:endParaRPr/>
          </a:p>
        </p:txBody>
      </p:sp>
      <p:pic>
        <p:nvPicPr>
          <p:cNvPr id="730" name="Google Shape;730;p114"/>
          <p:cNvPicPr preferRelativeResize="0"/>
          <p:nvPr/>
        </p:nvPicPr>
        <p:blipFill>
          <a:blip r:embed="rId4">
            <a:alphaModFix/>
          </a:blip>
          <a:stretch>
            <a:fillRect/>
          </a:stretch>
        </p:blipFill>
        <p:spPr>
          <a:xfrm>
            <a:off x="3426250" y="1437100"/>
            <a:ext cx="5060611" cy="34040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pic>
        <p:nvPicPr>
          <p:cNvPr id="735" name="Google Shape;735;p115"/>
          <p:cNvPicPr preferRelativeResize="0"/>
          <p:nvPr/>
        </p:nvPicPr>
        <p:blipFill>
          <a:blip r:embed="rId3">
            <a:alphaModFix/>
          </a:blip>
          <a:stretch>
            <a:fillRect/>
          </a:stretch>
        </p:blipFill>
        <p:spPr>
          <a:xfrm>
            <a:off x="343650" y="205175"/>
            <a:ext cx="2304575" cy="3020774"/>
          </a:xfrm>
          <a:prstGeom prst="rect">
            <a:avLst/>
          </a:prstGeom>
          <a:noFill/>
          <a:ln>
            <a:noFill/>
          </a:ln>
        </p:spPr>
      </p:pic>
      <p:pic>
        <p:nvPicPr>
          <p:cNvPr id="736" name="Google Shape;736;p115"/>
          <p:cNvPicPr preferRelativeResize="0"/>
          <p:nvPr/>
        </p:nvPicPr>
        <p:blipFill>
          <a:blip r:embed="rId4">
            <a:alphaModFix/>
          </a:blip>
          <a:stretch>
            <a:fillRect/>
          </a:stretch>
        </p:blipFill>
        <p:spPr>
          <a:xfrm>
            <a:off x="2639450" y="148839"/>
            <a:ext cx="2201999" cy="2972512"/>
          </a:xfrm>
          <a:prstGeom prst="rect">
            <a:avLst/>
          </a:prstGeom>
          <a:noFill/>
          <a:ln>
            <a:noFill/>
          </a:ln>
        </p:spPr>
      </p:pic>
      <p:pic>
        <p:nvPicPr>
          <p:cNvPr id="737" name="Google Shape;737;p115"/>
          <p:cNvPicPr preferRelativeResize="0"/>
          <p:nvPr/>
        </p:nvPicPr>
        <p:blipFill>
          <a:blip r:embed="rId5">
            <a:alphaModFix/>
          </a:blip>
          <a:stretch>
            <a:fillRect/>
          </a:stretch>
        </p:blipFill>
        <p:spPr>
          <a:xfrm>
            <a:off x="4841450" y="210475"/>
            <a:ext cx="2097900" cy="2786894"/>
          </a:xfrm>
          <a:prstGeom prst="rect">
            <a:avLst/>
          </a:prstGeom>
          <a:noFill/>
          <a:ln>
            <a:noFill/>
          </a:ln>
        </p:spPr>
      </p:pic>
      <p:pic>
        <p:nvPicPr>
          <p:cNvPr id="738" name="Google Shape;738;p115"/>
          <p:cNvPicPr preferRelativeResize="0"/>
          <p:nvPr/>
        </p:nvPicPr>
        <p:blipFill>
          <a:blip r:embed="rId6">
            <a:alphaModFix/>
          </a:blip>
          <a:stretch>
            <a:fillRect/>
          </a:stretch>
        </p:blipFill>
        <p:spPr>
          <a:xfrm>
            <a:off x="6939350" y="170723"/>
            <a:ext cx="2097900" cy="2774577"/>
          </a:xfrm>
          <a:prstGeom prst="rect">
            <a:avLst/>
          </a:prstGeom>
          <a:noFill/>
          <a:ln>
            <a:noFill/>
          </a:ln>
        </p:spPr>
      </p:pic>
      <p:grpSp>
        <p:nvGrpSpPr>
          <p:cNvPr id="739" name="Google Shape;739;p115"/>
          <p:cNvGrpSpPr/>
          <p:nvPr/>
        </p:nvGrpSpPr>
        <p:grpSpPr>
          <a:xfrm>
            <a:off x="167987" y="3182304"/>
            <a:ext cx="1125118" cy="1072240"/>
            <a:chOff x="7257250" y="87025"/>
            <a:chExt cx="1437300" cy="1369575"/>
          </a:xfrm>
        </p:grpSpPr>
        <p:pic>
          <p:nvPicPr>
            <p:cNvPr id="740" name="Google Shape;740;p115"/>
            <p:cNvPicPr preferRelativeResize="0"/>
            <p:nvPr/>
          </p:nvPicPr>
          <p:blipFill>
            <a:blip r:embed="rId7">
              <a:alphaModFix/>
            </a:blip>
            <a:stretch>
              <a:fillRect/>
            </a:stretch>
          </p:blipFill>
          <p:spPr>
            <a:xfrm>
              <a:off x="7373925" y="87025"/>
              <a:ext cx="1087450" cy="1209800"/>
            </a:xfrm>
            <a:prstGeom prst="rect">
              <a:avLst/>
            </a:prstGeom>
            <a:noFill/>
            <a:ln>
              <a:noFill/>
            </a:ln>
          </p:spPr>
        </p:pic>
        <p:sp>
          <p:nvSpPr>
            <p:cNvPr id="741" name="Google Shape;741;p115"/>
            <p:cNvSpPr txBox="1"/>
            <p:nvPr/>
          </p:nvSpPr>
          <p:spPr>
            <a:xfrm>
              <a:off x="7257250" y="1179700"/>
              <a:ext cx="1437300" cy="276900"/>
            </a:xfrm>
            <a:prstGeom prst="rect">
              <a:avLst/>
            </a:prstGeom>
            <a:noFill/>
            <a:ln>
              <a:noFill/>
            </a:ln>
          </p:spPr>
          <p:txBody>
            <a:bodyPr anchorCtr="0" anchor="t" bIns="71575" lIns="71575" spcFirstLastPara="1" rIns="71575" wrap="square" tIns="71575">
              <a:spAutoFit/>
            </a:bodyPr>
            <a:lstStyle/>
            <a:p>
              <a:pPr indent="0" lvl="0" marL="0" rtl="0" algn="l">
                <a:spcBef>
                  <a:spcPts val="0"/>
                </a:spcBef>
                <a:spcAft>
                  <a:spcPts val="0"/>
                </a:spcAft>
                <a:buNone/>
              </a:pPr>
              <a:r>
                <a:rPr lang="en" sz="470" u="sng">
                  <a:solidFill>
                    <a:schemeClr val="hlink"/>
                  </a:solidFill>
                  <a:hlinkClick r:id="rId8"/>
                </a:rPr>
                <a:t>https://pdb101.rcsb.org/motm/69</a:t>
              </a:r>
              <a:endParaRPr sz="470"/>
            </a:p>
          </p:txBody>
        </p:sp>
      </p:grpSp>
      <p:grpSp>
        <p:nvGrpSpPr>
          <p:cNvPr id="742" name="Google Shape;742;p115"/>
          <p:cNvGrpSpPr/>
          <p:nvPr/>
        </p:nvGrpSpPr>
        <p:grpSpPr>
          <a:xfrm>
            <a:off x="1236202" y="3182297"/>
            <a:ext cx="1412031" cy="1072249"/>
            <a:chOff x="6978212" y="3736925"/>
            <a:chExt cx="1716338" cy="1138390"/>
          </a:xfrm>
        </p:grpSpPr>
        <p:pic>
          <p:nvPicPr>
            <p:cNvPr id="743" name="Google Shape;743;p115"/>
            <p:cNvPicPr preferRelativeResize="0"/>
            <p:nvPr/>
          </p:nvPicPr>
          <p:blipFill>
            <a:blip r:embed="rId9">
              <a:alphaModFix/>
            </a:blip>
            <a:stretch>
              <a:fillRect/>
            </a:stretch>
          </p:blipFill>
          <p:spPr>
            <a:xfrm>
              <a:off x="6978212" y="3736927"/>
              <a:ext cx="1706350" cy="1138387"/>
            </a:xfrm>
            <a:prstGeom prst="rect">
              <a:avLst/>
            </a:prstGeom>
            <a:noFill/>
            <a:ln>
              <a:noFill/>
            </a:ln>
          </p:spPr>
        </p:pic>
        <p:sp>
          <p:nvSpPr>
            <p:cNvPr id="744" name="Google Shape;744;p115"/>
            <p:cNvSpPr txBox="1"/>
            <p:nvPr/>
          </p:nvSpPr>
          <p:spPr>
            <a:xfrm>
              <a:off x="6988150" y="3736925"/>
              <a:ext cx="1706400" cy="282300"/>
            </a:xfrm>
            <a:prstGeom prst="rect">
              <a:avLst/>
            </a:prstGeom>
            <a:noFill/>
            <a:ln>
              <a:noFill/>
            </a:ln>
          </p:spPr>
          <p:txBody>
            <a:bodyPr anchorCtr="0" anchor="t" bIns="75225" lIns="75225" spcFirstLastPara="1" rIns="75225" wrap="square" tIns="75225">
              <a:spAutoFit/>
            </a:bodyPr>
            <a:lstStyle/>
            <a:p>
              <a:pPr indent="0" lvl="0" marL="0" rtl="0" algn="l">
                <a:spcBef>
                  <a:spcPts val="0"/>
                </a:spcBef>
                <a:spcAft>
                  <a:spcPts val="0"/>
                </a:spcAft>
                <a:buNone/>
              </a:pPr>
              <a:r>
                <a:rPr lang="en" sz="740">
                  <a:solidFill>
                    <a:schemeClr val="dk1"/>
                  </a:solidFill>
                </a:rPr>
                <a:t>G-protein coupled receptors</a:t>
              </a:r>
              <a:endParaRPr sz="740">
                <a:solidFill>
                  <a:schemeClr val="dk1"/>
                </a:solidFill>
              </a:endParaRPr>
            </a:p>
          </p:txBody>
        </p:sp>
      </p:grpSp>
      <p:sp>
        <p:nvSpPr>
          <p:cNvPr id="745" name="Google Shape;745;p115"/>
          <p:cNvSpPr txBox="1"/>
          <p:nvPr/>
        </p:nvSpPr>
        <p:spPr>
          <a:xfrm>
            <a:off x="286750" y="4397000"/>
            <a:ext cx="2202000" cy="37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solidFill>
                  <a:schemeClr val="dk1"/>
                </a:solidFill>
              </a:rPr>
              <a:t>Interactions</a:t>
            </a:r>
            <a:endParaRPr sz="2100">
              <a:solidFill>
                <a:schemeClr val="dk1"/>
              </a:solidFill>
            </a:endParaRPr>
          </a:p>
        </p:txBody>
      </p:sp>
      <p:pic>
        <p:nvPicPr>
          <p:cNvPr id="746" name="Google Shape;746;p115"/>
          <p:cNvPicPr preferRelativeResize="0"/>
          <p:nvPr/>
        </p:nvPicPr>
        <p:blipFill>
          <a:blip r:embed="rId10">
            <a:alphaModFix/>
          </a:blip>
          <a:stretch>
            <a:fillRect/>
          </a:stretch>
        </p:blipFill>
        <p:spPr>
          <a:xfrm>
            <a:off x="2985174" y="3182300"/>
            <a:ext cx="1729793" cy="1072250"/>
          </a:xfrm>
          <a:prstGeom prst="rect">
            <a:avLst/>
          </a:prstGeom>
          <a:noFill/>
          <a:ln>
            <a:noFill/>
          </a:ln>
        </p:spPr>
      </p:pic>
      <p:pic>
        <p:nvPicPr>
          <p:cNvPr id="747" name="Google Shape;747;p115"/>
          <p:cNvPicPr preferRelativeResize="0"/>
          <p:nvPr/>
        </p:nvPicPr>
        <p:blipFill>
          <a:blip r:embed="rId11">
            <a:alphaModFix/>
          </a:blip>
          <a:stretch>
            <a:fillRect/>
          </a:stretch>
        </p:blipFill>
        <p:spPr>
          <a:xfrm>
            <a:off x="3059920" y="4351241"/>
            <a:ext cx="572660" cy="563908"/>
          </a:xfrm>
          <a:prstGeom prst="rect">
            <a:avLst/>
          </a:prstGeom>
          <a:noFill/>
          <a:ln>
            <a:noFill/>
          </a:ln>
        </p:spPr>
      </p:pic>
      <p:pic>
        <p:nvPicPr>
          <p:cNvPr id="748" name="Google Shape;748;p115"/>
          <p:cNvPicPr preferRelativeResize="0"/>
          <p:nvPr/>
        </p:nvPicPr>
        <p:blipFill>
          <a:blip r:embed="rId12">
            <a:alphaModFix/>
          </a:blip>
          <a:stretch>
            <a:fillRect/>
          </a:stretch>
        </p:blipFill>
        <p:spPr>
          <a:xfrm rot="-5399918">
            <a:off x="3961195" y="4070644"/>
            <a:ext cx="635379" cy="1125108"/>
          </a:xfrm>
          <a:prstGeom prst="rect">
            <a:avLst/>
          </a:prstGeom>
          <a:noFill/>
          <a:ln>
            <a:noFill/>
          </a:ln>
        </p:spPr>
      </p:pic>
      <p:sp>
        <p:nvSpPr>
          <p:cNvPr id="749" name="Google Shape;749;p115"/>
          <p:cNvSpPr/>
          <p:nvPr/>
        </p:nvSpPr>
        <p:spPr>
          <a:xfrm rot="5400000">
            <a:off x="6625100" y="2291825"/>
            <a:ext cx="409800" cy="19641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0" name="Google Shape;750;p115"/>
          <p:cNvSpPr txBox="1"/>
          <p:nvPr/>
        </p:nvSpPr>
        <p:spPr>
          <a:xfrm>
            <a:off x="5847950" y="3372800"/>
            <a:ext cx="2097900" cy="139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100">
                <a:solidFill>
                  <a:schemeClr val="dk1"/>
                </a:solidFill>
              </a:rPr>
              <a:t>Exploring </a:t>
            </a:r>
            <a:r>
              <a:rPr lang="en" sz="2100">
                <a:solidFill>
                  <a:schemeClr val="dk1"/>
                </a:solidFill>
              </a:rPr>
              <a:t>interactions</a:t>
            </a:r>
            <a:endParaRPr sz="2100">
              <a:solidFill>
                <a:schemeClr val="dk1"/>
              </a:solidFill>
            </a:endParaRPr>
          </a:p>
          <a:p>
            <a:pPr indent="0" lvl="0" marL="0" rtl="0" algn="ctr">
              <a:spcBef>
                <a:spcPts val="0"/>
              </a:spcBef>
              <a:spcAft>
                <a:spcPts val="0"/>
              </a:spcAft>
              <a:buNone/>
            </a:pPr>
            <a:r>
              <a:rPr b="1" i="1" lang="en" sz="2100">
                <a:solidFill>
                  <a:schemeClr val="dk1"/>
                </a:solidFill>
              </a:rPr>
              <a:t>Engage</a:t>
            </a:r>
            <a:r>
              <a:rPr lang="en" sz="2100">
                <a:solidFill>
                  <a:schemeClr val="dk1"/>
                </a:solidFill>
              </a:rPr>
              <a:t> in complexity!</a:t>
            </a:r>
            <a:endParaRPr sz="21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4" name="Shape 754"/>
        <p:cNvGrpSpPr/>
        <p:nvPr/>
      </p:nvGrpSpPr>
      <p:grpSpPr>
        <a:xfrm>
          <a:off x="0" y="0"/>
          <a:ext cx="0" cy="0"/>
          <a:chOff x="0" y="0"/>
          <a:chExt cx="0" cy="0"/>
        </a:xfrm>
      </p:grpSpPr>
      <p:sp>
        <p:nvSpPr>
          <p:cNvPr id="755" name="Google Shape;755;p116"/>
          <p:cNvSpPr txBox="1"/>
          <p:nvPr>
            <p:ph type="title"/>
          </p:nvPr>
        </p:nvSpPr>
        <p:spPr>
          <a:xfrm>
            <a:off x="1072075" y="708700"/>
            <a:ext cx="7698600" cy="702000"/>
          </a:xfrm>
          <a:prstGeom prst="rect">
            <a:avLst/>
          </a:prstGeom>
        </p:spPr>
        <p:txBody>
          <a:bodyPr anchorCtr="0" anchor="t" bIns="34275" lIns="68575" spcFirstLastPara="1" rIns="68575" wrap="square" tIns="34275">
            <a:normAutofit fontScale="90000"/>
          </a:bodyPr>
          <a:lstStyle/>
          <a:p>
            <a:pPr indent="0" lvl="0" marL="0" rtl="0" algn="ctr">
              <a:spcBef>
                <a:spcPts val="0"/>
              </a:spcBef>
              <a:spcAft>
                <a:spcPts val="0"/>
              </a:spcAft>
              <a:buNone/>
            </a:pPr>
            <a:r>
              <a:rPr b="1" lang="en"/>
              <a:t>Work in pairs to design a tool for breaching host cells.</a:t>
            </a:r>
            <a:endParaRPr b="1"/>
          </a:p>
        </p:txBody>
      </p:sp>
      <p:pic>
        <p:nvPicPr>
          <p:cNvPr id="756" name="Google Shape;756;p116"/>
          <p:cNvPicPr preferRelativeResize="0"/>
          <p:nvPr/>
        </p:nvPicPr>
        <p:blipFill>
          <a:blip r:embed="rId3">
            <a:alphaModFix/>
          </a:blip>
          <a:stretch>
            <a:fillRect/>
          </a:stretch>
        </p:blipFill>
        <p:spPr>
          <a:xfrm rot="-7163623">
            <a:off x="1250601" y="2390834"/>
            <a:ext cx="1396815" cy="2473428"/>
          </a:xfrm>
          <a:prstGeom prst="rect">
            <a:avLst/>
          </a:prstGeom>
          <a:noFill/>
          <a:ln>
            <a:noFill/>
          </a:ln>
        </p:spPr>
      </p:pic>
      <p:sp>
        <p:nvSpPr>
          <p:cNvPr id="757" name="Google Shape;757;p116"/>
          <p:cNvSpPr txBox="1"/>
          <p:nvPr/>
        </p:nvSpPr>
        <p:spPr>
          <a:xfrm>
            <a:off x="1480750" y="1534687"/>
            <a:ext cx="7470000" cy="95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rPr>
              <a:t>Give your microbe a tool to use for breaching a host during infection.</a:t>
            </a:r>
            <a:endParaRPr sz="2100">
              <a:solidFill>
                <a:schemeClr val="dk1"/>
              </a:solidFill>
            </a:endParaRPr>
          </a:p>
        </p:txBody>
      </p:sp>
      <p:pic>
        <p:nvPicPr>
          <p:cNvPr id="758" name="Google Shape;758;p116"/>
          <p:cNvPicPr preferRelativeResize="0"/>
          <p:nvPr/>
        </p:nvPicPr>
        <p:blipFill>
          <a:blip r:embed="rId4">
            <a:alphaModFix/>
          </a:blip>
          <a:stretch>
            <a:fillRect/>
          </a:stretch>
        </p:blipFill>
        <p:spPr>
          <a:xfrm>
            <a:off x="5211013" y="2658900"/>
            <a:ext cx="1458525" cy="1436226"/>
          </a:xfrm>
          <a:prstGeom prst="rect">
            <a:avLst/>
          </a:prstGeom>
          <a:noFill/>
          <a:ln>
            <a:noFill/>
          </a:ln>
        </p:spPr>
      </p:pic>
      <p:sp>
        <p:nvSpPr>
          <p:cNvPr id="759" name="Google Shape;759;p116"/>
          <p:cNvSpPr txBox="1"/>
          <p:nvPr/>
        </p:nvSpPr>
        <p:spPr>
          <a:xfrm>
            <a:off x="6790750" y="3155463"/>
            <a:ext cx="1763400" cy="44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Tables 4-6</a:t>
            </a:r>
            <a:endParaRPr sz="2100">
              <a:solidFill>
                <a:schemeClr val="dk1"/>
              </a:solidFill>
            </a:endParaRPr>
          </a:p>
        </p:txBody>
      </p:sp>
      <p:sp>
        <p:nvSpPr>
          <p:cNvPr id="760" name="Google Shape;760;p116"/>
          <p:cNvSpPr txBox="1"/>
          <p:nvPr/>
        </p:nvSpPr>
        <p:spPr>
          <a:xfrm>
            <a:off x="2808600" y="3155450"/>
            <a:ext cx="1763400" cy="44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Tables 1-3</a:t>
            </a:r>
            <a:endParaRPr sz="2100">
              <a:solidFill>
                <a:schemeClr val="dk1"/>
              </a:solidFill>
            </a:endParaRPr>
          </a:p>
        </p:txBody>
      </p:sp>
      <p:sp>
        <p:nvSpPr>
          <p:cNvPr id="761" name="Google Shape;761;p116"/>
          <p:cNvSpPr/>
          <p:nvPr/>
        </p:nvSpPr>
        <p:spPr>
          <a:xfrm>
            <a:off x="189976" y="2110574"/>
            <a:ext cx="1126170" cy="548316"/>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043">
              <a:solidFill>
                <a:srgbClr val="272727"/>
              </a:solidFill>
              <a:latin typeface="Arial"/>
              <a:ea typeface="Arial"/>
              <a:cs typeface="Arial"/>
              <a:sym typeface="Arial"/>
            </a:endParaRPr>
          </a:p>
        </p:txBody>
      </p:sp>
      <p:pic>
        <p:nvPicPr>
          <p:cNvPr id="762" name="Google Shape;762;p116"/>
          <p:cNvPicPr preferRelativeResize="0"/>
          <p:nvPr/>
        </p:nvPicPr>
        <p:blipFill rotWithShape="1">
          <a:blip r:embed="rId5">
            <a:alphaModFix/>
          </a:blip>
          <a:srcRect b="38982" l="15020" r="59858" t="7167"/>
          <a:stretch/>
        </p:blipFill>
        <p:spPr>
          <a:xfrm>
            <a:off x="241775" y="719425"/>
            <a:ext cx="991526" cy="13283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117"/>
          <p:cNvSpPr txBox="1"/>
          <p:nvPr>
            <p:ph type="title"/>
          </p:nvPr>
        </p:nvSpPr>
        <p:spPr>
          <a:xfrm>
            <a:off x="179908" y="92342"/>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Actin Pedestal: EHEC </a:t>
            </a:r>
            <a:r>
              <a:rPr i="1" lang="en"/>
              <a:t>E.coli</a:t>
            </a:r>
            <a:endParaRPr i="1"/>
          </a:p>
        </p:txBody>
      </p:sp>
      <p:pic>
        <p:nvPicPr>
          <p:cNvPr descr="Watch this animation to see the molecular tricks that an infectious strain of Escherichia coli uses to infect your gut. E. coli are common, generally harmless bacteria, but certain less-common strains of E. coli can cause serious illness. An E. coli strain that's capable of infecting the intestinal tract is called enteropathogenic E. coli. Infection by enteropathogenic E. coli can cause severe diarrhea and can even result in death." id="768" name="Google Shape;768;p117" title="How a Pathogenic E. coli Infection Begins | HHMI BioInteractive Video">
            <a:hlinkClick r:id="rId3"/>
          </p:cNvPr>
          <p:cNvPicPr preferRelativeResize="0"/>
          <p:nvPr/>
        </p:nvPicPr>
        <p:blipFill>
          <a:blip r:embed="rId4">
            <a:alphaModFix/>
          </a:blip>
          <a:stretch>
            <a:fillRect/>
          </a:stretch>
        </p:blipFill>
        <p:spPr>
          <a:xfrm>
            <a:off x="3412375" y="680575"/>
            <a:ext cx="5236500" cy="2945550"/>
          </a:xfrm>
          <a:prstGeom prst="rect">
            <a:avLst/>
          </a:prstGeom>
          <a:noFill/>
          <a:ln>
            <a:noFill/>
          </a:ln>
        </p:spPr>
      </p:pic>
      <p:pic>
        <p:nvPicPr>
          <p:cNvPr id="769" name="Google Shape;769;p117"/>
          <p:cNvPicPr preferRelativeResize="0"/>
          <p:nvPr/>
        </p:nvPicPr>
        <p:blipFill>
          <a:blip r:embed="rId5">
            <a:alphaModFix/>
          </a:blip>
          <a:stretch>
            <a:fillRect/>
          </a:stretch>
        </p:blipFill>
        <p:spPr>
          <a:xfrm>
            <a:off x="179900" y="672636"/>
            <a:ext cx="6048150" cy="3798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8"/>
                                        </p:tgtEl>
                                        <p:attrNameLst>
                                          <p:attrName>style.visibility</p:attrName>
                                        </p:attrNameLst>
                                      </p:cBhvr>
                                      <p:to>
                                        <p:strVal val="visible"/>
                                      </p:to>
                                    </p:set>
                                    <p:animEffect filter="fade" transition="in">
                                      <p:cBhvr>
                                        <p:cTn dur="1000"/>
                                        <p:tgtEl>
                                          <p:spTgt spid="7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773" name="Shape 773"/>
        <p:cNvGrpSpPr/>
        <p:nvPr/>
      </p:nvGrpSpPr>
      <p:grpSpPr>
        <a:xfrm>
          <a:off x="0" y="0"/>
          <a:ext cx="0" cy="0"/>
          <a:chOff x="0" y="0"/>
          <a:chExt cx="0" cy="0"/>
        </a:xfrm>
      </p:grpSpPr>
      <p:pic>
        <p:nvPicPr>
          <p:cNvPr id="774" name="Google Shape;774;p118"/>
          <p:cNvPicPr preferRelativeResize="0"/>
          <p:nvPr/>
        </p:nvPicPr>
        <p:blipFill>
          <a:blip r:embed="rId3">
            <a:alphaModFix/>
          </a:blip>
          <a:stretch>
            <a:fillRect/>
          </a:stretch>
        </p:blipFill>
        <p:spPr>
          <a:xfrm>
            <a:off x="101123" y="974151"/>
            <a:ext cx="6072550" cy="3764199"/>
          </a:xfrm>
          <a:prstGeom prst="rect">
            <a:avLst/>
          </a:prstGeom>
          <a:noFill/>
          <a:ln>
            <a:noFill/>
          </a:ln>
        </p:spPr>
      </p:pic>
      <p:pic>
        <p:nvPicPr>
          <p:cNvPr id="775" name="Google Shape;775;p118"/>
          <p:cNvPicPr preferRelativeResize="0"/>
          <p:nvPr/>
        </p:nvPicPr>
        <p:blipFill>
          <a:blip r:embed="rId4">
            <a:alphaModFix/>
          </a:blip>
          <a:stretch>
            <a:fillRect/>
          </a:stretch>
        </p:blipFill>
        <p:spPr>
          <a:xfrm>
            <a:off x="7155850" y="3055850"/>
            <a:ext cx="1186025" cy="1167900"/>
          </a:xfrm>
          <a:prstGeom prst="rect">
            <a:avLst/>
          </a:prstGeom>
          <a:noFill/>
          <a:ln>
            <a:noFill/>
          </a:ln>
        </p:spPr>
      </p:pic>
      <p:pic>
        <p:nvPicPr>
          <p:cNvPr id="776" name="Google Shape;776;p118"/>
          <p:cNvPicPr preferRelativeResize="0"/>
          <p:nvPr/>
        </p:nvPicPr>
        <p:blipFill>
          <a:blip r:embed="rId5">
            <a:alphaModFix/>
          </a:blip>
          <a:stretch>
            <a:fillRect/>
          </a:stretch>
        </p:blipFill>
        <p:spPr>
          <a:xfrm rot="-5399907">
            <a:off x="6862895" y="748696"/>
            <a:ext cx="1315925" cy="233019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780" name="Shape 780"/>
        <p:cNvGrpSpPr/>
        <p:nvPr/>
      </p:nvGrpSpPr>
      <p:grpSpPr>
        <a:xfrm>
          <a:off x="0" y="0"/>
          <a:ext cx="0" cy="0"/>
          <a:chOff x="0" y="0"/>
          <a:chExt cx="0" cy="0"/>
        </a:xfrm>
      </p:grpSpPr>
      <p:pic>
        <p:nvPicPr>
          <p:cNvPr id="781" name="Google Shape;781;p119"/>
          <p:cNvPicPr preferRelativeResize="0"/>
          <p:nvPr/>
        </p:nvPicPr>
        <p:blipFill>
          <a:blip r:embed="rId3">
            <a:alphaModFix/>
          </a:blip>
          <a:stretch>
            <a:fillRect/>
          </a:stretch>
        </p:blipFill>
        <p:spPr>
          <a:xfrm>
            <a:off x="192173" y="689651"/>
            <a:ext cx="6072550" cy="3764199"/>
          </a:xfrm>
          <a:prstGeom prst="rect">
            <a:avLst/>
          </a:prstGeom>
          <a:noFill/>
          <a:ln>
            <a:noFill/>
          </a:ln>
        </p:spPr>
      </p:pic>
      <p:pic>
        <p:nvPicPr>
          <p:cNvPr id="782" name="Google Shape;782;p119"/>
          <p:cNvPicPr preferRelativeResize="0"/>
          <p:nvPr/>
        </p:nvPicPr>
        <p:blipFill>
          <a:blip r:embed="rId4">
            <a:alphaModFix/>
          </a:blip>
          <a:stretch>
            <a:fillRect/>
          </a:stretch>
        </p:blipFill>
        <p:spPr>
          <a:xfrm>
            <a:off x="1534425" y="1244900"/>
            <a:ext cx="933475" cy="919200"/>
          </a:xfrm>
          <a:prstGeom prst="rect">
            <a:avLst/>
          </a:prstGeom>
          <a:noFill/>
          <a:ln>
            <a:noFill/>
          </a:ln>
        </p:spPr>
      </p:pic>
      <p:pic>
        <p:nvPicPr>
          <p:cNvPr id="783" name="Google Shape;783;p119"/>
          <p:cNvPicPr preferRelativeResize="0"/>
          <p:nvPr/>
        </p:nvPicPr>
        <p:blipFill>
          <a:blip r:embed="rId5">
            <a:alphaModFix/>
          </a:blip>
          <a:stretch>
            <a:fillRect/>
          </a:stretch>
        </p:blipFill>
        <p:spPr>
          <a:xfrm rot="8100113">
            <a:off x="6895867" y="813632"/>
            <a:ext cx="1315924" cy="233019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787" name="Shape 787"/>
        <p:cNvGrpSpPr/>
        <p:nvPr/>
      </p:nvGrpSpPr>
      <p:grpSpPr>
        <a:xfrm>
          <a:off x="0" y="0"/>
          <a:ext cx="0" cy="0"/>
          <a:chOff x="0" y="0"/>
          <a:chExt cx="0" cy="0"/>
        </a:xfrm>
      </p:grpSpPr>
      <p:pic>
        <p:nvPicPr>
          <p:cNvPr id="788" name="Google Shape;788;p120"/>
          <p:cNvPicPr preferRelativeResize="0"/>
          <p:nvPr/>
        </p:nvPicPr>
        <p:blipFill rotWithShape="1">
          <a:blip r:embed="rId3">
            <a:alphaModFix/>
          </a:blip>
          <a:srcRect b="0" l="53478" r="0" t="0"/>
          <a:stretch/>
        </p:blipFill>
        <p:spPr>
          <a:xfrm>
            <a:off x="0" y="289125"/>
            <a:ext cx="3004450" cy="4565250"/>
          </a:xfrm>
          <a:prstGeom prst="rect">
            <a:avLst/>
          </a:prstGeom>
          <a:noFill/>
          <a:ln>
            <a:noFill/>
          </a:ln>
        </p:spPr>
      </p:pic>
      <p:pic>
        <p:nvPicPr>
          <p:cNvPr id="789" name="Google Shape;789;p120"/>
          <p:cNvPicPr preferRelativeResize="0"/>
          <p:nvPr/>
        </p:nvPicPr>
        <p:blipFill>
          <a:blip r:embed="rId4">
            <a:alphaModFix/>
          </a:blip>
          <a:stretch>
            <a:fillRect/>
          </a:stretch>
        </p:blipFill>
        <p:spPr>
          <a:xfrm rot="-5400000">
            <a:off x="5139586" y="-543285"/>
            <a:ext cx="2926673" cy="5082147"/>
          </a:xfrm>
          <a:prstGeom prst="rect">
            <a:avLst/>
          </a:prstGeom>
          <a:noFill/>
          <a:ln>
            <a:noFill/>
          </a:ln>
        </p:spPr>
      </p:pic>
      <p:grpSp>
        <p:nvGrpSpPr>
          <p:cNvPr id="790" name="Google Shape;790;p120"/>
          <p:cNvGrpSpPr/>
          <p:nvPr/>
        </p:nvGrpSpPr>
        <p:grpSpPr>
          <a:xfrm rot="-907046">
            <a:off x="2845088" y="314549"/>
            <a:ext cx="1088433" cy="1128557"/>
            <a:chOff x="2166425" y="252800"/>
            <a:chExt cx="1088425" cy="1128550"/>
          </a:xfrm>
        </p:grpSpPr>
        <p:pic>
          <p:nvPicPr>
            <p:cNvPr id="791" name="Google Shape;791;p120"/>
            <p:cNvPicPr preferRelativeResize="0"/>
            <p:nvPr/>
          </p:nvPicPr>
          <p:blipFill>
            <a:blip r:embed="rId5">
              <a:alphaModFix/>
            </a:blip>
            <a:stretch>
              <a:fillRect/>
            </a:stretch>
          </p:blipFill>
          <p:spPr>
            <a:xfrm>
              <a:off x="2740275" y="252800"/>
              <a:ext cx="283875" cy="296100"/>
            </a:xfrm>
            <a:prstGeom prst="rect">
              <a:avLst/>
            </a:prstGeom>
            <a:noFill/>
            <a:ln>
              <a:noFill/>
            </a:ln>
          </p:spPr>
        </p:pic>
        <p:pic>
          <p:nvPicPr>
            <p:cNvPr id="792" name="Google Shape;792;p120"/>
            <p:cNvPicPr preferRelativeResize="0"/>
            <p:nvPr/>
          </p:nvPicPr>
          <p:blipFill>
            <a:blip r:embed="rId5">
              <a:alphaModFix/>
            </a:blip>
            <a:stretch>
              <a:fillRect/>
            </a:stretch>
          </p:blipFill>
          <p:spPr>
            <a:xfrm>
              <a:off x="2970975" y="669025"/>
              <a:ext cx="283875" cy="296100"/>
            </a:xfrm>
            <a:prstGeom prst="rect">
              <a:avLst/>
            </a:prstGeom>
            <a:noFill/>
            <a:ln>
              <a:noFill/>
            </a:ln>
          </p:spPr>
        </p:pic>
        <p:pic>
          <p:nvPicPr>
            <p:cNvPr id="793" name="Google Shape;793;p120"/>
            <p:cNvPicPr preferRelativeResize="0"/>
            <p:nvPr/>
          </p:nvPicPr>
          <p:blipFill>
            <a:blip r:embed="rId5">
              <a:alphaModFix/>
            </a:blip>
            <a:stretch>
              <a:fillRect/>
            </a:stretch>
          </p:blipFill>
          <p:spPr>
            <a:xfrm>
              <a:off x="2541263" y="577050"/>
              <a:ext cx="283875" cy="296100"/>
            </a:xfrm>
            <a:prstGeom prst="rect">
              <a:avLst/>
            </a:prstGeom>
            <a:noFill/>
            <a:ln>
              <a:noFill/>
            </a:ln>
          </p:spPr>
        </p:pic>
        <p:pic>
          <p:nvPicPr>
            <p:cNvPr id="794" name="Google Shape;794;p120"/>
            <p:cNvPicPr preferRelativeResize="0"/>
            <p:nvPr/>
          </p:nvPicPr>
          <p:blipFill>
            <a:blip r:embed="rId5">
              <a:alphaModFix/>
            </a:blip>
            <a:stretch>
              <a:fillRect/>
            </a:stretch>
          </p:blipFill>
          <p:spPr>
            <a:xfrm>
              <a:off x="2740275" y="1085250"/>
              <a:ext cx="283875" cy="296100"/>
            </a:xfrm>
            <a:prstGeom prst="rect">
              <a:avLst/>
            </a:prstGeom>
            <a:noFill/>
            <a:ln>
              <a:noFill/>
            </a:ln>
          </p:spPr>
        </p:pic>
        <p:pic>
          <p:nvPicPr>
            <p:cNvPr id="795" name="Google Shape;795;p120"/>
            <p:cNvPicPr preferRelativeResize="0"/>
            <p:nvPr/>
          </p:nvPicPr>
          <p:blipFill>
            <a:blip r:embed="rId5">
              <a:alphaModFix/>
            </a:blip>
            <a:stretch>
              <a:fillRect/>
            </a:stretch>
          </p:blipFill>
          <p:spPr>
            <a:xfrm>
              <a:off x="2166425" y="280950"/>
              <a:ext cx="283875" cy="296100"/>
            </a:xfrm>
            <a:prstGeom prst="rect">
              <a:avLst/>
            </a:prstGeom>
            <a:noFill/>
            <a:ln>
              <a:noFill/>
            </a:ln>
          </p:spPr>
        </p:pic>
      </p:grpSp>
      <p:grpSp>
        <p:nvGrpSpPr>
          <p:cNvPr id="796" name="Google Shape;796;p120"/>
          <p:cNvGrpSpPr/>
          <p:nvPr/>
        </p:nvGrpSpPr>
        <p:grpSpPr>
          <a:xfrm>
            <a:off x="3717350" y="2940210"/>
            <a:ext cx="1481300" cy="1112178"/>
            <a:chOff x="3332650" y="3628485"/>
            <a:chExt cx="1481300" cy="1112178"/>
          </a:xfrm>
        </p:grpSpPr>
        <p:pic>
          <p:nvPicPr>
            <p:cNvPr id="797" name="Google Shape;797;p120"/>
            <p:cNvPicPr preferRelativeResize="0"/>
            <p:nvPr/>
          </p:nvPicPr>
          <p:blipFill>
            <a:blip r:embed="rId6">
              <a:alphaModFix/>
            </a:blip>
            <a:stretch>
              <a:fillRect/>
            </a:stretch>
          </p:blipFill>
          <p:spPr>
            <a:xfrm>
              <a:off x="3973175" y="4204872"/>
              <a:ext cx="187650" cy="200403"/>
            </a:xfrm>
            <a:prstGeom prst="rect">
              <a:avLst/>
            </a:prstGeom>
            <a:noFill/>
            <a:ln>
              <a:noFill/>
            </a:ln>
          </p:spPr>
        </p:pic>
        <p:pic>
          <p:nvPicPr>
            <p:cNvPr id="798" name="Google Shape;798;p120"/>
            <p:cNvPicPr preferRelativeResize="0"/>
            <p:nvPr/>
          </p:nvPicPr>
          <p:blipFill>
            <a:blip r:embed="rId6">
              <a:alphaModFix/>
            </a:blip>
            <a:stretch>
              <a:fillRect/>
            </a:stretch>
          </p:blipFill>
          <p:spPr>
            <a:xfrm>
              <a:off x="3716100" y="3628485"/>
              <a:ext cx="187650" cy="200403"/>
            </a:xfrm>
            <a:prstGeom prst="rect">
              <a:avLst/>
            </a:prstGeom>
            <a:noFill/>
            <a:ln>
              <a:noFill/>
            </a:ln>
          </p:spPr>
        </p:pic>
        <p:pic>
          <p:nvPicPr>
            <p:cNvPr id="799" name="Google Shape;799;p120"/>
            <p:cNvPicPr preferRelativeResize="0"/>
            <p:nvPr/>
          </p:nvPicPr>
          <p:blipFill>
            <a:blip r:embed="rId6">
              <a:alphaModFix/>
            </a:blip>
            <a:stretch>
              <a:fillRect/>
            </a:stretch>
          </p:blipFill>
          <p:spPr>
            <a:xfrm>
              <a:off x="4133850" y="3954497"/>
              <a:ext cx="187650" cy="200403"/>
            </a:xfrm>
            <a:prstGeom prst="rect">
              <a:avLst/>
            </a:prstGeom>
            <a:noFill/>
            <a:ln>
              <a:noFill/>
            </a:ln>
          </p:spPr>
        </p:pic>
        <p:pic>
          <p:nvPicPr>
            <p:cNvPr id="800" name="Google Shape;800;p120"/>
            <p:cNvPicPr preferRelativeResize="0"/>
            <p:nvPr/>
          </p:nvPicPr>
          <p:blipFill>
            <a:blip r:embed="rId6">
              <a:alphaModFix/>
            </a:blip>
            <a:stretch>
              <a:fillRect/>
            </a:stretch>
          </p:blipFill>
          <p:spPr>
            <a:xfrm>
              <a:off x="4125575" y="4357272"/>
              <a:ext cx="187650" cy="200403"/>
            </a:xfrm>
            <a:prstGeom prst="rect">
              <a:avLst/>
            </a:prstGeom>
            <a:noFill/>
            <a:ln>
              <a:noFill/>
            </a:ln>
          </p:spPr>
        </p:pic>
        <p:pic>
          <p:nvPicPr>
            <p:cNvPr id="801" name="Google Shape;801;p120"/>
            <p:cNvPicPr preferRelativeResize="0"/>
            <p:nvPr/>
          </p:nvPicPr>
          <p:blipFill>
            <a:blip r:embed="rId6">
              <a:alphaModFix/>
            </a:blip>
            <a:stretch>
              <a:fillRect/>
            </a:stretch>
          </p:blipFill>
          <p:spPr>
            <a:xfrm>
              <a:off x="3332650" y="4106910"/>
              <a:ext cx="187650" cy="200403"/>
            </a:xfrm>
            <a:prstGeom prst="rect">
              <a:avLst/>
            </a:prstGeom>
            <a:noFill/>
            <a:ln>
              <a:noFill/>
            </a:ln>
          </p:spPr>
        </p:pic>
        <p:pic>
          <p:nvPicPr>
            <p:cNvPr id="802" name="Google Shape;802;p120"/>
            <p:cNvPicPr preferRelativeResize="0"/>
            <p:nvPr/>
          </p:nvPicPr>
          <p:blipFill>
            <a:blip r:embed="rId6">
              <a:alphaModFix/>
            </a:blip>
            <a:stretch>
              <a:fillRect/>
            </a:stretch>
          </p:blipFill>
          <p:spPr>
            <a:xfrm>
              <a:off x="4286250" y="4106897"/>
              <a:ext cx="187650" cy="200403"/>
            </a:xfrm>
            <a:prstGeom prst="rect">
              <a:avLst/>
            </a:prstGeom>
            <a:noFill/>
            <a:ln>
              <a:noFill/>
            </a:ln>
          </p:spPr>
        </p:pic>
        <p:pic>
          <p:nvPicPr>
            <p:cNvPr id="803" name="Google Shape;803;p120"/>
            <p:cNvPicPr preferRelativeResize="0"/>
            <p:nvPr/>
          </p:nvPicPr>
          <p:blipFill>
            <a:blip r:embed="rId6">
              <a:alphaModFix/>
            </a:blip>
            <a:stretch>
              <a:fillRect/>
            </a:stretch>
          </p:blipFill>
          <p:spPr>
            <a:xfrm>
              <a:off x="4277975" y="4509672"/>
              <a:ext cx="187650" cy="200403"/>
            </a:xfrm>
            <a:prstGeom prst="rect">
              <a:avLst/>
            </a:prstGeom>
            <a:noFill/>
            <a:ln>
              <a:noFill/>
            </a:ln>
          </p:spPr>
        </p:pic>
        <p:pic>
          <p:nvPicPr>
            <p:cNvPr id="804" name="Google Shape;804;p120"/>
            <p:cNvPicPr preferRelativeResize="0"/>
            <p:nvPr/>
          </p:nvPicPr>
          <p:blipFill>
            <a:blip r:embed="rId6">
              <a:alphaModFix/>
            </a:blip>
            <a:stretch>
              <a:fillRect/>
            </a:stretch>
          </p:blipFill>
          <p:spPr>
            <a:xfrm>
              <a:off x="4626300" y="4540260"/>
              <a:ext cx="187650" cy="200403"/>
            </a:xfrm>
            <a:prstGeom prst="rect">
              <a:avLst/>
            </a:prstGeom>
            <a:noFill/>
            <a:ln>
              <a:noFill/>
            </a:ln>
          </p:spPr>
        </p:pic>
        <p:pic>
          <p:nvPicPr>
            <p:cNvPr id="805" name="Google Shape;805;p120"/>
            <p:cNvPicPr preferRelativeResize="0"/>
            <p:nvPr/>
          </p:nvPicPr>
          <p:blipFill>
            <a:blip r:embed="rId6">
              <a:alphaModFix/>
            </a:blip>
            <a:stretch>
              <a:fillRect/>
            </a:stretch>
          </p:blipFill>
          <p:spPr>
            <a:xfrm>
              <a:off x="4438650" y="4259297"/>
              <a:ext cx="187650" cy="200403"/>
            </a:xfrm>
            <a:prstGeom prst="rect">
              <a:avLst/>
            </a:prstGeom>
            <a:noFill/>
            <a:ln>
              <a:noFill/>
            </a:ln>
          </p:spPr>
        </p:pic>
        <p:pic>
          <p:nvPicPr>
            <p:cNvPr id="806" name="Google Shape;806;p120"/>
            <p:cNvPicPr preferRelativeResize="0"/>
            <p:nvPr/>
          </p:nvPicPr>
          <p:blipFill>
            <a:blip r:embed="rId6">
              <a:alphaModFix/>
            </a:blip>
            <a:stretch>
              <a:fillRect/>
            </a:stretch>
          </p:blipFill>
          <p:spPr>
            <a:xfrm>
              <a:off x="3598013" y="4025535"/>
              <a:ext cx="187650" cy="200403"/>
            </a:xfrm>
            <a:prstGeom prst="rect">
              <a:avLst/>
            </a:prstGeom>
            <a:noFill/>
            <a:ln>
              <a:noFill/>
            </a:ln>
          </p:spPr>
        </p:pic>
        <p:pic>
          <p:nvPicPr>
            <p:cNvPr id="807" name="Google Shape;807;p120"/>
            <p:cNvPicPr preferRelativeResize="0"/>
            <p:nvPr/>
          </p:nvPicPr>
          <p:blipFill>
            <a:blip r:embed="rId6">
              <a:alphaModFix/>
            </a:blip>
            <a:stretch>
              <a:fillRect/>
            </a:stretch>
          </p:blipFill>
          <p:spPr>
            <a:xfrm>
              <a:off x="3946338" y="4056122"/>
              <a:ext cx="187650" cy="200403"/>
            </a:xfrm>
            <a:prstGeom prst="rect">
              <a:avLst/>
            </a:prstGeom>
            <a:noFill/>
            <a:ln>
              <a:noFill/>
            </a:ln>
          </p:spPr>
        </p:pic>
        <p:pic>
          <p:nvPicPr>
            <p:cNvPr id="808" name="Google Shape;808;p120"/>
            <p:cNvPicPr preferRelativeResize="0"/>
            <p:nvPr/>
          </p:nvPicPr>
          <p:blipFill>
            <a:blip r:embed="rId6">
              <a:alphaModFix/>
            </a:blip>
            <a:stretch>
              <a:fillRect/>
            </a:stretch>
          </p:blipFill>
          <p:spPr>
            <a:xfrm>
              <a:off x="3758688" y="3775160"/>
              <a:ext cx="187650" cy="200403"/>
            </a:xfrm>
            <a:prstGeom prst="rect">
              <a:avLst/>
            </a:prstGeom>
            <a:noFill/>
            <a:ln>
              <a:noFill/>
            </a:ln>
          </p:spPr>
        </p:pic>
      </p:grpSp>
      <p:pic>
        <p:nvPicPr>
          <p:cNvPr id="809" name="Google Shape;809;p120"/>
          <p:cNvPicPr preferRelativeResize="0"/>
          <p:nvPr/>
        </p:nvPicPr>
        <p:blipFill>
          <a:blip r:embed="rId6">
            <a:alphaModFix/>
          </a:blip>
          <a:stretch>
            <a:fillRect/>
          </a:stretch>
        </p:blipFill>
        <p:spPr>
          <a:xfrm>
            <a:off x="6381350" y="2169035"/>
            <a:ext cx="187650" cy="200403"/>
          </a:xfrm>
          <a:prstGeom prst="rect">
            <a:avLst/>
          </a:prstGeom>
          <a:noFill/>
          <a:ln>
            <a:noFill/>
          </a:ln>
        </p:spPr>
      </p:pic>
      <p:pic>
        <p:nvPicPr>
          <p:cNvPr id="810" name="Google Shape;810;p120"/>
          <p:cNvPicPr preferRelativeResize="0"/>
          <p:nvPr/>
        </p:nvPicPr>
        <p:blipFill>
          <a:blip r:embed="rId6">
            <a:alphaModFix/>
          </a:blip>
          <a:stretch>
            <a:fillRect/>
          </a:stretch>
        </p:blipFill>
        <p:spPr>
          <a:xfrm>
            <a:off x="5944200" y="2369435"/>
            <a:ext cx="187650" cy="200403"/>
          </a:xfrm>
          <a:prstGeom prst="rect">
            <a:avLst/>
          </a:prstGeom>
          <a:noFill/>
          <a:ln>
            <a:noFill/>
          </a:ln>
        </p:spPr>
      </p:pic>
      <p:grpSp>
        <p:nvGrpSpPr>
          <p:cNvPr id="811" name="Google Shape;811;p120"/>
          <p:cNvGrpSpPr/>
          <p:nvPr/>
        </p:nvGrpSpPr>
        <p:grpSpPr>
          <a:xfrm rot="-1159804">
            <a:off x="2653750" y="75446"/>
            <a:ext cx="1574354" cy="1606765"/>
            <a:chOff x="5224823" y="3284625"/>
            <a:chExt cx="1574400" cy="1606812"/>
          </a:xfrm>
        </p:grpSpPr>
        <p:sp>
          <p:nvSpPr>
            <p:cNvPr id="812" name="Google Shape;812;p120"/>
            <p:cNvSpPr/>
            <p:nvPr/>
          </p:nvSpPr>
          <p:spPr>
            <a:xfrm rot="-784421">
              <a:off x="5360178" y="3414638"/>
              <a:ext cx="1303692" cy="1346775"/>
            </a:xfrm>
            <a:prstGeom prst="rect">
              <a:avLst/>
            </a:prstGeom>
            <a:solidFill>
              <a:srgbClr val="CCCCCC"/>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813" name="Google Shape;813;p120"/>
            <p:cNvGrpSpPr/>
            <p:nvPr/>
          </p:nvGrpSpPr>
          <p:grpSpPr>
            <a:xfrm rot="-784392">
              <a:off x="5421184" y="3524774"/>
              <a:ext cx="1097416" cy="1258861"/>
              <a:chOff x="5153224" y="3506362"/>
              <a:chExt cx="1097396" cy="1258838"/>
            </a:xfrm>
          </p:grpSpPr>
          <p:pic>
            <p:nvPicPr>
              <p:cNvPr id="814" name="Google Shape;814;p120"/>
              <p:cNvPicPr preferRelativeResize="0"/>
              <p:nvPr/>
            </p:nvPicPr>
            <p:blipFill>
              <a:blip r:embed="rId7">
                <a:alphaModFix/>
              </a:blip>
              <a:stretch>
                <a:fillRect/>
              </a:stretch>
            </p:blipFill>
            <p:spPr>
              <a:xfrm>
                <a:off x="5599074" y="3996050"/>
                <a:ext cx="346746" cy="296100"/>
              </a:xfrm>
              <a:prstGeom prst="rect">
                <a:avLst/>
              </a:prstGeom>
              <a:noFill/>
              <a:ln>
                <a:noFill/>
              </a:ln>
            </p:spPr>
          </p:pic>
          <p:pic>
            <p:nvPicPr>
              <p:cNvPr id="815" name="Google Shape;815;p120"/>
              <p:cNvPicPr preferRelativeResize="0"/>
              <p:nvPr/>
            </p:nvPicPr>
            <p:blipFill>
              <a:blip r:embed="rId7">
                <a:alphaModFix/>
              </a:blip>
              <a:stretch>
                <a:fillRect/>
              </a:stretch>
            </p:blipFill>
            <p:spPr>
              <a:xfrm>
                <a:off x="5903874" y="4300850"/>
                <a:ext cx="346746" cy="296100"/>
              </a:xfrm>
              <a:prstGeom prst="rect">
                <a:avLst/>
              </a:prstGeom>
              <a:noFill/>
              <a:ln>
                <a:noFill/>
              </a:ln>
            </p:spPr>
          </p:pic>
          <p:pic>
            <p:nvPicPr>
              <p:cNvPr id="816" name="Google Shape;816;p120"/>
              <p:cNvPicPr preferRelativeResize="0"/>
              <p:nvPr/>
            </p:nvPicPr>
            <p:blipFill>
              <a:blip r:embed="rId7">
                <a:alphaModFix/>
              </a:blip>
              <a:stretch>
                <a:fillRect/>
              </a:stretch>
            </p:blipFill>
            <p:spPr>
              <a:xfrm>
                <a:off x="5311249" y="4469100"/>
                <a:ext cx="346746" cy="296100"/>
              </a:xfrm>
              <a:prstGeom prst="rect">
                <a:avLst/>
              </a:prstGeom>
              <a:noFill/>
              <a:ln>
                <a:noFill/>
              </a:ln>
            </p:spPr>
          </p:pic>
          <p:pic>
            <p:nvPicPr>
              <p:cNvPr id="817" name="Google Shape;817;p120"/>
              <p:cNvPicPr preferRelativeResize="0"/>
              <p:nvPr/>
            </p:nvPicPr>
            <p:blipFill>
              <a:blip r:embed="rId7">
                <a:alphaModFix/>
              </a:blip>
              <a:stretch>
                <a:fillRect/>
              </a:stretch>
            </p:blipFill>
            <p:spPr>
              <a:xfrm>
                <a:off x="5802999" y="3506362"/>
                <a:ext cx="346746" cy="296100"/>
              </a:xfrm>
              <a:prstGeom prst="rect">
                <a:avLst/>
              </a:prstGeom>
              <a:noFill/>
              <a:ln>
                <a:noFill/>
              </a:ln>
            </p:spPr>
          </p:pic>
          <p:pic>
            <p:nvPicPr>
              <p:cNvPr id="818" name="Google Shape;818;p120"/>
              <p:cNvPicPr preferRelativeResize="0"/>
              <p:nvPr/>
            </p:nvPicPr>
            <p:blipFill>
              <a:blip r:embed="rId7">
                <a:alphaModFix/>
              </a:blip>
              <a:stretch>
                <a:fillRect/>
              </a:stretch>
            </p:blipFill>
            <p:spPr>
              <a:xfrm>
                <a:off x="5153224" y="3802475"/>
                <a:ext cx="346746" cy="296100"/>
              </a:xfrm>
              <a:prstGeom prst="rect">
                <a:avLst/>
              </a:prstGeom>
              <a:noFill/>
              <a:ln>
                <a:noFill/>
              </a:ln>
            </p:spPr>
          </p:pic>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85"/>
          <p:cNvSpPr txBox="1"/>
          <p:nvPr>
            <p:ph idx="1" type="body"/>
          </p:nvPr>
        </p:nvSpPr>
        <p:spPr>
          <a:xfrm>
            <a:off x="400783" y="1326356"/>
            <a:ext cx="8402400" cy="348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430" name="Google Shape;430;p85"/>
          <p:cNvPicPr preferRelativeResize="0"/>
          <p:nvPr/>
        </p:nvPicPr>
        <p:blipFill>
          <a:blip r:embed="rId3">
            <a:alphaModFix/>
          </a:blip>
          <a:stretch>
            <a:fillRect/>
          </a:stretch>
        </p:blipFill>
        <p:spPr>
          <a:xfrm>
            <a:off x="0" y="974072"/>
            <a:ext cx="9144000" cy="344670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CCCC"/>
        </a:solidFill>
      </p:bgPr>
    </p:bg>
    <p:spTree>
      <p:nvGrpSpPr>
        <p:cNvPr id="822" name="Shape 822"/>
        <p:cNvGrpSpPr/>
        <p:nvPr/>
      </p:nvGrpSpPr>
      <p:grpSpPr>
        <a:xfrm>
          <a:off x="0" y="0"/>
          <a:ext cx="0" cy="0"/>
          <a:chOff x="0" y="0"/>
          <a:chExt cx="0" cy="0"/>
        </a:xfrm>
      </p:grpSpPr>
      <p:pic>
        <p:nvPicPr>
          <p:cNvPr id="823" name="Google Shape;823;p121"/>
          <p:cNvPicPr preferRelativeResize="0"/>
          <p:nvPr/>
        </p:nvPicPr>
        <p:blipFill rotWithShape="1">
          <a:blip r:embed="rId3">
            <a:alphaModFix/>
          </a:blip>
          <a:srcRect b="0" l="0" r="0" t="0"/>
          <a:stretch/>
        </p:blipFill>
        <p:spPr>
          <a:xfrm>
            <a:off x="162650" y="1123475"/>
            <a:ext cx="4853076" cy="3008276"/>
          </a:xfrm>
          <a:prstGeom prst="rect">
            <a:avLst/>
          </a:prstGeom>
          <a:noFill/>
          <a:ln>
            <a:noFill/>
          </a:ln>
        </p:spPr>
      </p:pic>
      <p:pic>
        <p:nvPicPr>
          <p:cNvPr id="824" name="Google Shape;824;p121"/>
          <p:cNvPicPr preferRelativeResize="0"/>
          <p:nvPr/>
        </p:nvPicPr>
        <p:blipFill>
          <a:blip r:embed="rId4">
            <a:alphaModFix/>
          </a:blip>
          <a:stretch>
            <a:fillRect/>
          </a:stretch>
        </p:blipFill>
        <p:spPr>
          <a:xfrm rot="-5400000">
            <a:off x="6429748" y="782977"/>
            <a:ext cx="1640400" cy="2848547"/>
          </a:xfrm>
          <a:prstGeom prst="rect">
            <a:avLst/>
          </a:prstGeom>
          <a:noFill/>
          <a:ln>
            <a:noFill/>
          </a:ln>
        </p:spPr>
      </p:pic>
      <p:grpSp>
        <p:nvGrpSpPr>
          <p:cNvPr id="825" name="Google Shape;825;p121"/>
          <p:cNvGrpSpPr/>
          <p:nvPr/>
        </p:nvGrpSpPr>
        <p:grpSpPr>
          <a:xfrm rot="-1248652">
            <a:off x="6142392" y="680560"/>
            <a:ext cx="1481366" cy="1112228"/>
            <a:chOff x="3332650" y="3628485"/>
            <a:chExt cx="1481300" cy="1112178"/>
          </a:xfrm>
        </p:grpSpPr>
        <p:pic>
          <p:nvPicPr>
            <p:cNvPr id="826" name="Google Shape;826;p121"/>
            <p:cNvPicPr preferRelativeResize="0"/>
            <p:nvPr/>
          </p:nvPicPr>
          <p:blipFill>
            <a:blip r:embed="rId5">
              <a:alphaModFix/>
            </a:blip>
            <a:stretch>
              <a:fillRect/>
            </a:stretch>
          </p:blipFill>
          <p:spPr>
            <a:xfrm>
              <a:off x="3973175" y="4204872"/>
              <a:ext cx="187650" cy="200403"/>
            </a:xfrm>
            <a:prstGeom prst="rect">
              <a:avLst/>
            </a:prstGeom>
            <a:noFill/>
            <a:ln>
              <a:noFill/>
            </a:ln>
          </p:spPr>
        </p:pic>
        <p:pic>
          <p:nvPicPr>
            <p:cNvPr id="827" name="Google Shape;827;p121"/>
            <p:cNvPicPr preferRelativeResize="0"/>
            <p:nvPr/>
          </p:nvPicPr>
          <p:blipFill>
            <a:blip r:embed="rId5">
              <a:alphaModFix/>
            </a:blip>
            <a:stretch>
              <a:fillRect/>
            </a:stretch>
          </p:blipFill>
          <p:spPr>
            <a:xfrm>
              <a:off x="3716100" y="3628485"/>
              <a:ext cx="187650" cy="200403"/>
            </a:xfrm>
            <a:prstGeom prst="rect">
              <a:avLst/>
            </a:prstGeom>
            <a:noFill/>
            <a:ln>
              <a:noFill/>
            </a:ln>
          </p:spPr>
        </p:pic>
        <p:pic>
          <p:nvPicPr>
            <p:cNvPr id="828" name="Google Shape;828;p121"/>
            <p:cNvPicPr preferRelativeResize="0"/>
            <p:nvPr/>
          </p:nvPicPr>
          <p:blipFill>
            <a:blip r:embed="rId5">
              <a:alphaModFix/>
            </a:blip>
            <a:stretch>
              <a:fillRect/>
            </a:stretch>
          </p:blipFill>
          <p:spPr>
            <a:xfrm>
              <a:off x="4133850" y="3954497"/>
              <a:ext cx="187650" cy="200403"/>
            </a:xfrm>
            <a:prstGeom prst="rect">
              <a:avLst/>
            </a:prstGeom>
            <a:noFill/>
            <a:ln>
              <a:noFill/>
            </a:ln>
          </p:spPr>
        </p:pic>
        <p:pic>
          <p:nvPicPr>
            <p:cNvPr id="829" name="Google Shape;829;p121"/>
            <p:cNvPicPr preferRelativeResize="0"/>
            <p:nvPr/>
          </p:nvPicPr>
          <p:blipFill>
            <a:blip r:embed="rId5">
              <a:alphaModFix/>
            </a:blip>
            <a:stretch>
              <a:fillRect/>
            </a:stretch>
          </p:blipFill>
          <p:spPr>
            <a:xfrm>
              <a:off x="4125575" y="4357272"/>
              <a:ext cx="187650" cy="200403"/>
            </a:xfrm>
            <a:prstGeom prst="rect">
              <a:avLst/>
            </a:prstGeom>
            <a:noFill/>
            <a:ln>
              <a:noFill/>
            </a:ln>
          </p:spPr>
        </p:pic>
        <p:pic>
          <p:nvPicPr>
            <p:cNvPr id="830" name="Google Shape;830;p121"/>
            <p:cNvPicPr preferRelativeResize="0"/>
            <p:nvPr/>
          </p:nvPicPr>
          <p:blipFill>
            <a:blip r:embed="rId5">
              <a:alphaModFix/>
            </a:blip>
            <a:stretch>
              <a:fillRect/>
            </a:stretch>
          </p:blipFill>
          <p:spPr>
            <a:xfrm>
              <a:off x="3332650" y="4106910"/>
              <a:ext cx="187650" cy="200403"/>
            </a:xfrm>
            <a:prstGeom prst="rect">
              <a:avLst/>
            </a:prstGeom>
            <a:noFill/>
            <a:ln>
              <a:noFill/>
            </a:ln>
          </p:spPr>
        </p:pic>
        <p:pic>
          <p:nvPicPr>
            <p:cNvPr id="831" name="Google Shape;831;p121"/>
            <p:cNvPicPr preferRelativeResize="0"/>
            <p:nvPr/>
          </p:nvPicPr>
          <p:blipFill>
            <a:blip r:embed="rId5">
              <a:alphaModFix/>
            </a:blip>
            <a:stretch>
              <a:fillRect/>
            </a:stretch>
          </p:blipFill>
          <p:spPr>
            <a:xfrm>
              <a:off x="4286250" y="4106897"/>
              <a:ext cx="187650" cy="200403"/>
            </a:xfrm>
            <a:prstGeom prst="rect">
              <a:avLst/>
            </a:prstGeom>
            <a:noFill/>
            <a:ln>
              <a:noFill/>
            </a:ln>
          </p:spPr>
        </p:pic>
        <p:pic>
          <p:nvPicPr>
            <p:cNvPr id="832" name="Google Shape;832;p121"/>
            <p:cNvPicPr preferRelativeResize="0"/>
            <p:nvPr/>
          </p:nvPicPr>
          <p:blipFill>
            <a:blip r:embed="rId5">
              <a:alphaModFix/>
            </a:blip>
            <a:stretch>
              <a:fillRect/>
            </a:stretch>
          </p:blipFill>
          <p:spPr>
            <a:xfrm>
              <a:off x="4277975" y="4509672"/>
              <a:ext cx="187650" cy="200403"/>
            </a:xfrm>
            <a:prstGeom prst="rect">
              <a:avLst/>
            </a:prstGeom>
            <a:noFill/>
            <a:ln>
              <a:noFill/>
            </a:ln>
          </p:spPr>
        </p:pic>
        <p:pic>
          <p:nvPicPr>
            <p:cNvPr id="833" name="Google Shape;833;p121"/>
            <p:cNvPicPr preferRelativeResize="0"/>
            <p:nvPr/>
          </p:nvPicPr>
          <p:blipFill>
            <a:blip r:embed="rId5">
              <a:alphaModFix/>
            </a:blip>
            <a:stretch>
              <a:fillRect/>
            </a:stretch>
          </p:blipFill>
          <p:spPr>
            <a:xfrm>
              <a:off x="4626300" y="4540260"/>
              <a:ext cx="187650" cy="200403"/>
            </a:xfrm>
            <a:prstGeom prst="rect">
              <a:avLst/>
            </a:prstGeom>
            <a:noFill/>
            <a:ln>
              <a:noFill/>
            </a:ln>
          </p:spPr>
        </p:pic>
        <p:pic>
          <p:nvPicPr>
            <p:cNvPr id="834" name="Google Shape;834;p121"/>
            <p:cNvPicPr preferRelativeResize="0"/>
            <p:nvPr/>
          </p:nvPicPr>
          <p:blipFill>
            <a:blip r:embed="rId5">
              <a:alphaModFix/>
            </a:blip>
            <a:stretch>
              <a:fillRect/>
            </a:stretch>
          </p:blipFill>
          <p:spPr>
            <a:xfrm>
              <a:off x="4438650" y="4259297"/>
              <a:ext cx="187650" cy="200403"/>
            </a:xfrm>
            <a:prstGeom prst="rect">
              <a:avLst/>
            </a:prstGeom>
            <a:noFill/>
            <a:ln>
              <a:noFill/>
            </a:ln>
          </p:spPr>
        </p:pic>
        <p:pic>
          <p:nvPicPr>
            <p:cNvPr id="835" name="Google Shape;835;p121"/>
            <p:cNvPicPr preferRelativeResize="0"/>
            <p:nvPr/>
          </p:nvPicPr>
          <p:blipFill>
            <a:blip r:embed="rId5">
              <a:alphaModFix/>
            </a:blip>
            <a:stretch>
              <a:fillRect/>
            </a:stretch>
          </p:blipFill>
          <p:spPr>
            <a:xfrm>
              <a:off x="3598013" y="4025535"/>
              <a:ext cx="187650" cy="200403"/>
            </a:xfrm>
            <a:prstGeom prst="rect">
              <a:avLst/>
            </a:prstGeom>
            <a:noFill/>
            <a:ln>
              <a:noFill/>
            </a:ln>
          </p:spPr>
        </p:pic>
        <p:pic>
          <p:nvPicPr>
            <p:cNvPr id="836" name="Google Shape;836;p121"/>
            <p:cNvPicPr preferRelativeResize="0"/>
            <p:nvPr/>
          </p:nvPicPr>
          <p:blipFill>
            <a:blip r:embed="rId5">
              <a:alphaModFix/>
            </a:blip>
            <a:stretch>
              <a:fillRect/>
            </a:stretch>
          </p:blipFill>
          <p:spPr>
            <a:xfrm>
              <a:off x="3946338" y="4056122"/>
              <a:ext cx="187650" cy="200403"/>
            </a:xfrm>
            <a:prstGeom prst="rect">
              <a:avLst/>
            </a:prstGeom>
            <a:noFill/>
            <a:ln>
              <a:noFill/>
            </a:ln>
          </p:spPr>
        </p:pic>
        <p:pic>
          <p:nvPicPr>
            <p:cNvPr id="837" name="Google Shape;837;p121"/>
            <p:cNvPicPr preferRelativeResize="0"/>
            <p:nvPr/>
          </p:nvPicPr>
          <p:blipFill>
            <a:blip r:embed="rId5">
              <a:alphaModFix/>
            </a:blip>
            <a:stretch>
              <a:fillRect/>
            </a:stretch>
          </p:blipFill>
          <p:spPr>
            <a:xfrm>
              <a:off x="3758688" y="3775160"/>
              <a:ext cx="187650" cy="200403"/>
            </a:xfrm>
            <a:prstGeom prst="rect">
              <a:avLst/>
            </a:prstGeom>
            <a:noFill/>
            <a:ln>
              <a:noFill/>
            </a:ln>
          </p:spPr>
        </p:pic>
      </p:grpSp>
      <p:sp>
        <p:nvSpPr>
          <p:cNvPr id="838" name="Google Shape;838;p121"/>
          <p:cNvSpPr txBox="1"/>
          <p:nvPr/>
        </p:nvSpPr>
        <p:spPr>
          <a:xfrm>
            <a:off x="5015725" y="3741850"/>
            <a:ext cx="3734700" cy="78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900">
                <a:solidFill>
                  <a:schemeClr val="dk1"/>
                </a:solidFill>
              </a:rPr>
              <a:t>Interactions!</a:t>
            </a:r>
            <a:endParaRPr sz="49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t/>
            </a:r>
            <a:endParaRPr sz="2100">
              <a:solidFill>
                <a:schemeClr val="dk1"/>
              </a:solidFill>
            </a:endParaRPr>
          </a:p>
        </p:txBody>
      </p:sp>
      <p:pic>
        <p:nvPicPr>
          <p:cNvPr id="839" name="Google Shape;839;p121"/>
          <p:cNvPicPr preferRelativeResize="0"/>
          <p:nvPr/>
        </p:nvPicPr>
        <p:blipFill>
          <a:blip r:embed="rId6">
            <a:alphaModFix/>
          </a:blip>
          <a:stretch>
            <a:fillRect/>
          </a:stretch>
        </p:blipFill>
        <p:spPr>
          <a:xfrm>
            <a:off x="923525" y="1502675"/>
            <a:ext cx="908125" cy="894250"/>
          </a:xfrm>
          <a:prstGeom prst="rect">
            <a:avLst/>
          </a:prstGeom>
          <a:noFill/>
          <a:ln>
            <a:noFill/>
          </a:ln>
        </p:spPr>
      </p:pic>
      <p:grpSp>
        <p:nvGrpSpPr>
          <p:cNvPr id="840" name="Google Shape;840;p121"/>
          <p:cNvGrpSpPr/>
          <p:nvPr/>
        </p:nvGrpSpPr>
        <p:grpSpPr>
          <a:xfrm>
            <a:off x="762574" y="1495737"/>
            <a:ext cx="2697450" cy="1586825"/>
            <a:chOff x="762574" y="1495738"/>
            <a:chExt cx="2697450" cy="1586825"/>
          </a:xfrm>
        </p:grpSpPr>
        <p:pic>
          <p:nvPicPr>
            <p:cNvPr id="841" name="Google Shape;841;p121" title="noun-talking-face-3584830.png"/>
            <p:cNvPicPr preferRelativeResize="0"/>
            <p:nvPr/>
          </p:nvPicPr>
          <p:blipFill>
            <a:blip r:embed="rId7">
              <a:alphaModFix/>
            </a:blip>
            <a:stretch>
              <a:fillRect/>
            </a:stretch>
          </p:blipFill>
          <p:spPr>
            <a:xfrm>
              <a:off x="923525" y="1495738"/>
              <a:ext cx="908124" cy="908124"/>
            </a:xfrm>
            <a:prstGeom prst="rect">
              <a:avLst/>
            </a:prstGeom>
            <a:noFill/>
            <a:ln>
              <a:noFill/>
            </a:ln>
          </p:spPr>
        </p:pic>
        <p:cxnSp>
          <p:nvCxnSpPr>
            <p:cNvPr id="842" name="Google Shape;842;p121"/>
            <p:cNvCxnSpPr/>
            <p:nvPr/>
          </p:nvCxnSpPr>
          <p:spPr>
            <a:xfrm flipH="1" rot="10800000">
              <a:off x="1831649" y="1676800"/>
              <a:ext cx="957300" cy="273000"/>
            </a:xfrm>
            <a:prstGeom prst="straightConnector1">
              <a:avLst/>
            </a:prstGeom>
            <a:noFill/>
            <a:ln cap="flat" cmpd="sng" w="38100">
              <a:solidFill>
                <a:schemeClr val="dk2"/>
              </a:solidFill>
              <a:prstDash val="solid"/>
              <a:round/>
              <a:headEnd len="med" w="med" type="none"/>
              <a:tailEnd len="med" w="med" type="none"/>
            </a:ln>
          </p:spPr>
        </p:cxnSp>
        <p:cxnSp>
          <p:nvCxnSpPr>
            <p:cNvPr id="843" name="Google Shape;843;p121"/>
            <p:cNvCxnSpPr/>
            <p:nvPr/>
          </p:nvCxnSpPr>
          <p:spPr>
            <a:xfrm>
              <a:off x="1743424" y="2138125"/>
              <a:ext cx="1716600" cy="653100"/>
            </a:xfrm>
            <a:prstGeom prst="straightConnector1">
              <a:avLst/>
            </a:prstGeom>
            <a:noFill/>
            <a:ln cap="flat" cmpd="sng" w="38100">
              <a:solidFill>
                <a:schemeClr val="dk2"/>
              </a:solidFill>
              <a:prstDash val="solid"/>
              <a:round/>
              <a:headEnd len="med" w="med" type="none"/>
              <a:tailEnd len="med" w="med" type="none"/>
            </a:ln>
          </p:spPr>
        </p:cxnSp>
        <p:cxnSp>
          <p:nvCxnSpPr>
            <p:cNvPr id="844" name="Google Shape;844;p121"/>
            <p:cNvCxnSpPr/>
            <p:nvPr/>
          </p:nvCxnSpPr>
          <p:spPr>
            <a:xfrm>
              <a:off x="1642524" y="2188262"/>
              <a:ext cx="399000" cy="894300"/>
            </a:xfrm>
            <a:prstGeom prst="straightConnector1">
              <a:avLst/>
            </a:prstGeom>
            <a:noFill/>
            <a:ln cap="flat" cmpd="sng" w="38100">
              <a:solidFill>
                <a:schemeClr val="dk2"/>
              </a:solidFill>
              <a:prstDash val="solid"/>
              <a:round/>
              <a:headEnd len="med" w="med" type="none"/>
              <a:tailEnd len="med" w="med" type="none"/>
            </a:ln>
          </p:spPr>
        </p:cxnSp>
        <p:cxnSp>
          <p:nvCxnSpPr>
            <p:cNvPr id="845" name="Google Shape;845;p121"/>
            <p:cNvCxnSpPr/>
            <p:nvPr/>
          </p:nvCxnSpPr>
          <p:spPr>
            <a:xfrm flipH="1">
              <a:off x="762574" y="2228125"/>
              <a:ext cx="323100" cy="423900"/>
            </a:xfrm>
            <a:prstGeom prst="straightConnector1">
              <a:avLst/>
            </a:prstGeom>
            <a:noFill/>
            <a:ln cap="flat" cmpd="sng" w="38100">
              <a:solidFill>
                <a:schemeClr val="dk2"/>
              </a:solidFill>
              <a:prstDash val="solid"/>
              <a:round/>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pic>
        <p:nvPicPr>
          <p:cNvPr id="850" name="Google Shape;850;p122"/>
          <p:cNvPicPr preferRelativeResize="0"/>
          <p:nvPr/>
        </p:nvPicPr>
        <p:blipFill rotWithShape="1">
          <a:blip r:embed="rId3">
            <a:alphaModFix amt="93000"/>
          </a:blip>
          <a:srcRect b="0" l="1759" r="0" t="6586"/>
          <a:stretch/>
        </p:blipFill>
        <p:spPr>
          <a:xfrm>
            <a:off x="98300" y="554500"/>
            <a:ext cx="5675602" cy="4495749"/>
          </a:xfrm>
          <a:prstGeom prst="rect">
            <a:avLst/>
          </a:prstGeom>
          <a:noFill/>
          <a:ln>
            <a:noFill/>
          </a:ln>
        </p:spPr>
      </p:pic>
      <p:sp>
        <p:nvSpPr>
          <p:cNvPr id="851" name="Google Shape;851;p122"/>
          <p:cNvSpPr txBox="1"/>
          <p:nvPr>
            <p:ph type="title"/>
          </p:nvPr>
        </p:nvSpPr>
        <p:spPr>
          <a:xfrm>
            <a:off x="144525" y="193600"/>
            <a:ext cx="8556600" cy="771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300">
                <a:solidFill>
                  <a:srgbClr val="672F72"/>
                </a:solidFill>
              </a:rPr>
              <a:t>Virulence Factors</a:t>
            </a:r>
            <a:r>
              <a:rPr b="1" lang="en" sz="2300"/>
              <a:t> perform functions that support infection.</a:t>
            </a:r>
            <a:endParaRPr b="1" sz="2300"/>
          </a:p>
        </p:txBody>
      </p:sp>
      <p:sp>
        <p:nvSpPr>
          <p:cNvPr id="852" name="Google Shape;852;p122"/>
          <p:cNvSpPr txBox="1"/>
          <p:nvPr/>
        </p:nvSpPr>
        <p:spPr>
          <a:xfrm>
            <a:off x="5807137" y="1712625"/>
            <a:ext cx="2802600" cy="15147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381000" lvl="0" marL="457200" rtl="0" algn="l">
              <a:lnSpc>
                <a:spcPct val="90000"/>
              </a:lnSpc>
              <a:spcBef>
                <a:spcPts val="0"/>
              </a:spcBef>
              <a:spcAft>
                <a:spcPts val="0"/>
              </a:spcAft>
              <a:buClr>
                <a:schemeClr val="dk1"/>
              </a:buClr>
              <a:buSzPts val="2400"/>
              <a:buChar char="●"/>
            </a:pPr>
            <a:r>
              <a:rPr lang="en" sz="2400">
                <a:solidFill>
                  <a:schemeClr val="dk1"/>
                </a:solidFill>
              </a:rPr>
              <a:t>Gain entry</a:t>
            </a:r>
            <a:endParaRPr sz="2400">
              <a:solidFill>
                <a:schemeClr val="dk1"/>
              </a:solidFill>
            </a:endParaRPr>
          </a:p>
          <a:p>
            <a:pPr indent="-381000" lvl="0" marL="457200" rtl="0" algn="l">
              <a:lnSpc>
                <a:spcPct val="90000"/>
              </a:lnSpc>
              <a:spcBef>
                <a:spcPts val="0"/>
              </a:spcBef>
              <a:spcAft>
                <a:spcPts val="0"/>
              </a:spcAft>
              <a:buClr>
                <a:schemeClr val="dk1"/>
              </a:buClr>
              <a:buSzPts val="2400"/>
              <a:buChar char="●"/>
            </a:pPr>
            <a:r>
              <a:rPr lang="en" sz="2400">
                <a:solidFill>
                  <a:schemeClr val="dk1"/>
                </a:solidFill>
              </a:rPr>
              <a:t>Grow</a:t>
            </a:r>
            <a:endParaRPr sz="2400">
              <a:solidFill>
                <a:schemeClr val="dk1"/>
              </a:solidFill>
            </a:endParaRPr>
          </a:p>
          <a:p>
            <a:pPr indent="-381000" lvl="0" marL="457200" rtl="0" algn="l">
              <a:lnSpc>
                <a:spcPct val="90000"/>
              </a:lnSpc>
              <a:spcBef>
                <a:spcPts val="0"/>
              </a:spcBef>
              <a:spcAft>
                <a:spcPts val="0"/>
              </a:spcAft>
              <a:buClr>
                <a:schemeClr val="dk1"/>
              </a:buClr>
              <a:buSzPts val="2400"/>
              <a:buChar char="●"/>
            </a:pPr>
            <a:r>
              <a:rPr lang="en" sz="2400">
                <a:solidFill>
                  <a:schemeClr val="dk1"/>
                </a:solidFill>
              </a:rPr>
              <a:t>Hide</a:t>
            </a:r>
            <a:endParaRPr sz="2400">
              <a:solidFill>
                <a:schemeClr val="dk1"/>
              </a:solidFill>
            </a:endParaRPr>
          </a:p>
          <a:p>
            <a:pPr indent="-381000" lvl="0" marL="457200" rtl="0" algn="l">
              <a:lnSpc>
                <a:spcPct val="90000"/>
              </a:lnSpc>
              <a:spcBef>
                <a:spcPts val="0"/>
              </a:spcBef>
              <a:spcAft>
                <a:spcPts val="0"/>
              </a:spcAft>
              <a:buClr>
                <a:schemeClr val="dk1"/>
              </a:buClr>
              <a:buSzPts val="2400"/>
              <a:buChar char="●"/>
            </a:pPr>
            <a:r>
              <a:rPr lang="en" sz="2400">
                <a:solidFill>
                  <a:schemeClr val="dk1"/>
                </a:solidFill>
              </a:rPr>
              <a:t>Get nutrients</a:t>
            </a:r>
            <a:endParaRPr sz="2400">
              <a:solidFill>
                <a:schemeClr val="dk1"/>
              </a:solidFill>
            </a:endParaRPr>
          </a:p>
        </p:txBody>
      </p:sp>
      <p:pic>
        <p:nvPicPr>
          <p:cNvPr id="853" name="Google Shape;853;p122"/>
          <p:cNvPicPr preferRelativeResize="0"/>
          <p:nvPr/>
        </p:nvPicPr>
        <p:blipFill>
          <a:blip r:embed="rId4">
            <a:alphaModFix/>
          </a:blip>
          <a:stretch>
            <a:fillRect/>
          </a:stretch>
        </p:blipFill>
        <p:spPr>
          <a:xfrm>
            <a:off x="1779925" y="589107"/>
            <a:ext cx="634802" cy="462054"/>
          </a:xfrm>
          <a:prstGeom prst="rect">
            <a:avLst/>
          </a:prstGeom>
          <a:noFill/>
          <a:ln>
            <a:noFill/>
          </a:ln>
        </p:spPr>
      </p:pic>
      <p:pic>
        <p:nvPicPr>
          <p:cNvPr id="854" name="Google Shape;854;p122"/>
          <p:cNvPicPr preferRelativeResize="0"/>
          <p:nvPr/>
        </p:nvPicPr>
        <p:blipFill rotWithShape="1">
          <a:blip r:embed="rId5">
            <a:alphaModFix/>
          </a:blip>
          <a:srcRect b="0" l="0" r="0" t="55066"/>
          <a:stretch/>
        </p:blipFill>
        <p:spPr>
          <a:xfrm rot="10799980">
            <a:off x="585920" y="797200"/>
            <a:ext cx="893651" cy="711045"/>
          </a:xfrm>
          <a:prstGeom prst="rect">
            <a:avLst/>
          </a:prstGeom>
          <a:noFill/>
          <a:ln>
            <a:noFill/>
          </a:ln>
        </p:spPr>
      </p:pic>
      <p:pic>
        <p:nvPicPr>
          <p:cNvPr id="855" name="Google Shape;855;p122"/>
          <p:cNvPicPr preferRelativeResize="0"/>
          <p:nvPr/>
        </p:nvPicPr>
        <p:blipFill rotWithShape="1">
          <a:blip r:embed="rId5">
            <a:alphaModFix/>
          </a:blip>
          <a:srcRect b="41531" l="0" r="0" t="0"/>
          <a:stretch/>
        </p:blipFill>
        <p:spPr>
          <a:xfrm rot="-10799978">
            <a:off x="292002" y="2467228"/>
            <a:ext cx="795823" cy="823995"/>
          </a:xfrm>
          <a:prstGeom prst="rect">
            <a:avLst/>
          </a:prstGeom>
          <a:noFill/>
          <a:ln>
            <a:noFill/>
          </a:ln>
        </p:spPr>
      </p:pic>
      <p:grpSp>
        <p:nvGrpSpPr>
          <p:cNvPr id="856" name="Google Shape;856;p122"/>
          <p:cNvGrpSpPr/>
          <p:nvPr/>
        </p:nvGrpSpPr>
        <p:grpSpPr>
          <a:xfrm>
            <a:off x="1268025" y="3333760"/>
            <a:ext cx="1481300" cy="1112178"/>
            <a:chOff x="3332650" y="3628485"/>
            <a:chExt cx="1481300" cy="1112178"/>
          </a:xfrm>
        </p:grpSpPr>
        <p:pic>
          <p:nvPicPr>
            <p:cNvPr id="857" name="Google Shape;857;p122"/>
            <p:cNvPicPr preferRelativeResize="0"/>
            <p:nvPr/>
          </p:nvPicPr>
          <p:blipFill>
            <a:blip r:embed="rId6">
              <a:alphaModFix/>
            </a:blip>
            <a:stretch>
              <a:fillRect/>
            </a:stretch>
          </p:blipFill>
          <p:spPr>
            <a:xfrm>
              <a:off x="3973175" y="4204872"/>
              <a:ext cx="187650" cy="200403"/>
            </a:xfrm>
            <a:prstGeom prst="rect">
              <a:avLst/>
            </a:prstGeom>
            <a:noFill/>
            <a:ln>
              <a:noFill/>
            </a:ln>
          </p:spPr>
        </p:pic>
        <p:pic>
          <p:nvPicPr>
            <p:cNvPr id="858" name="Google Shape;858;p122"/>
            <p:cNvPicPr preferRelativeResize="0"/>
            <p:nvPr/>
          </p:nvPicPr>
          <p:blipFill>
            <a:blip r:embed="rId6">
              <a:alphaModFix/>
            </a:blip>
            <a:stretch>
              <a:fillRect/>
            </a:stretch>
          </p:blipFill>
          <p:spPr>
            <a:xfrm>
              <a:off x="3716100" y="3628485"/>
              <a:ext cx="187650" cy="200403"/>
            </a:xfrm>
            <a:prstGeom prst="rect">
              <a:avLst/>
            </a:prstGeom>
            <a:noFill/>
            <a:ln>
              <a:noFill/>
            </a:ln>
          </p:spPr>
        </p:pic>
        <p:pic>
          <p:nvPicPr>
            <p:cNvPr id="859" name="Google Shape;859;p122"/>
            <p:cNvPicPr preferRelativeResize="0"/>
            <p:nvPr/>
          </p:nvPicPr>
          <p:blipFill>
            <a:blip r:embed="rId6">
              <a:alphaModFix/>
            </a:blip>
            <a:stretch>
              <a:fillRect/>
            </a:stretch>
          </p:blipFill>
          <p:spPr>
            <a:xfrm>
              <a:off x="4133850" y="3954497"/>
              <a:ext cx="187650" cy="200403"/>
            </a:xfrm>
            <a:prstGeom prst="rect">
              <a:avLst/>
            </a:prstGeom>
            <a:noFill/>
            <a:ln>
              <a:noFill/>
            </a:ln>
          </p:spPr>
        </p:pic>
        <p:pic>
          <p:nvPicPr>
            <p:cNvPr id="860" name="Google Shape;860;p122"/>
            <p:cNvPicPr preferRelativeResize="0"/>
            <p:nvPr/>
          </p:nvPicPr>
          <p:blipFill>
            <a:blip r:embed="rId6">
              <a:alphaModFix/>
            </a:blip>
            <a:stretch>
              <a:fillRect/>
            </a:stretch>
          </p:blipFill>
          <p:spPr>
            <a:xfrm>
              <a:off x="4125575" y="4357272"/>
              <a:ext cx="187650" cy="200403"/>
            </a:xfrm>
            <a:prstGeom prst="rect">
              <a:avLst/>
            </a:prstGeom>
            <a:noFill/>
            <a:ln>
              <a:noFill/>
            </a:ln>
          </p:spPr>
        </p:pic>
        <p:pic>
          <p:nvPicPr>
            <p:cNvPr id="861" name="Google Shape;861;p122"/>
            <p:cNvPicPr preferRelativeResize="0"/>
            <p:nvPr/>
          </p:nvPicPr>
          <p:blipFill>
            <a:blip r:embed="rId6">
              <a:alphaModFix/>
            </a:blip>
            <a:stretch>
              <a:fillRect/>
            </a:stretch>
          </p:blipFill>
          <p:spPr>
            <a:xfrm>
              <a:off x="3332650" y="4106910"/>
              <a:ext cx="187650" cy="200403"/>
            </a:xfrm>
            <a:prstGeom prst="rect">
              <a:avLst/>
            </a:prstGeom>
            <a:noFill/>
            <a:ln>
              <a:noFill/>
            </a:ln>
          </p:spPr>
        </p:pic>
        <p:pic>
          <p:nvPicPr>
            <p:cNvPr id="862" name="Google Shape;862;p122"/>
            <p:cNvPicPr preferRelativeResize="0"/>
            <p:nvPr/>
          </p:nvPicPr>
          <p:blipFill>
            <a:blip r:embed="rId6">
              <a:alphaModFix/>
            </a:blip>
            <a:stretch>
              <a:fillRect/>
            </a:stretch>
          </p:blipFill>
          <p:spPr>
            <a:xfrm>
              <a:off x="4286250" y="4106897"/>
              <a:ext cx="187650" cy="200403"/>
            </a:xfrm>
            <a:prstGeom prst="rect">
              <a:avLst/>
            </a:prstGeom>
            <a:noFill/>
            <a:ln>
              <a:noFill/>
            </a:ln>
          </p:spPr>
        </p:pic>
        <p:pic>
          <p:nvPicPr>
            <p:cNvPr id="863" name="Google Shape;863;p122"/>
            <p:cNvPicPr preferRelativeResize="0"/>
            <p:nvPr/>
          </p:nvPicPr>
          <p:blipFill>
            <a:blip r:embed="rId6">
              <a:alphaModFix/>
            </a:blip>
            <a:stretch>
              <a:fillRect/>
            </a:stretch>
          </p:blipFill>
          <p:spPr>
            <a:xfrm>
              <a:off x="4277975" y="4509672"/>
              <a:ext cx="187650" cy="200403"/>
            </a:xfrm>
            <a:prstGeom prst="rect">
              <a:avLst/>
            </a:prstGeom>
            <a:noFill/>
            <a:ln>
              <a:noFill/>
            </a:ln>
          </p:spPr>
        </p:pic>
        <p:pic>
          <p:nvPicPr>
            <p:cNvPr id="864" name="Google Shape;864;p122"/>
            <p:cNvPicPr preferRelativeResize="0"/>
            <p:nvPr/>
          </p:nvPicPr>
          <p:blipFill>
            <a:blip r:embed="rId6">
              <a:alphaModFix/>
            </a:blip>
            <a:stretch>
              <a:fillRect/>
            </a:stretch>
          </p:blipFill>
          <p:spPr>
            <a:xfrm>
              <a:off x="4626300" y="4540260"/>
              <a:ext cx="187650" cy="200403"/>
            </a:xfrm>
            <a:prstGeom prst="rect">
              <a:avLst/>
            </a:prstGeom>
            <a:noFill/>
            <a:ln>
              <a:noFill/>
            </a:ln>
          </p:spPr>
        </p:pic>
        <p:pic>
          <p:nvPicPr>
            <p:cNvPr id="865" name="Google Shape;865;p122"/>
            <p:cNvPicPr preferRelativeResize="0"/>
            <p:nvPr/>
          </p:nvPicPr>
          <p:blipFill>
            <a:blip r:embed="rId6">
              <a:alphaModFix/>
            </a:blip>
            <a:stretch>
              <a:fillRect/>
            </a:stretch>
          </p:blipFill>
          <p:spPr>
            <a:xfrm>
              <a:off x="4438650" y="4259297"/>
              <a:ext cx="187650" cy="200403"/>
            </a:xfrm>
            <a:prstGeom prst="rect">
              <a:avLst/>
            </a:prstGeom>
            <a:noFill/>
            <a:ln>
              <a:noFill/>
            </a:ln>
          </p:spPr>
        </p:pic>
        <p:pic>
          <p:nvPicPr>
            <p:cNvPr id="866" name="Google Shape;866;p122"/>
            <p:cNvPicPr preferRelativeResize="0"/>
            <p:nvPr/>
          </p:nvPicPr>
          <p:blipFill>
            <a:blip r:embed="rId6">
              <a:alphaModFix/>
            </a:blip>
            <a:stretch>
              <a:fillRect/>
            </a:stretch>
          </p:blipFill>
          <p:spPr>
            <a:xfrm>
              <a:off x="3598013" y="4025535"/>
              <a:ext cx="187650" cy="200403"/>
            </a:xfrm>
            <a:prstGeom prst="rect">
              <a:avLst/>
            </a:prstGeom>
            <a:noFill/>
            <a:ln>
              <a:noFill/>
            </a:ln>
          </p:spPr>
        </p:pic>
        <p:pic>
          <p:nvPicPr>
            <p:cNvPr id="867" name="Google Shape;867;p122"/>
            <p:cNvPicPr preferRelativeResize="0"/>
            <p:nvPr/>
          </p:nvPicPr>
          <p:blipFill>
            <a:blip r:embed="rId6">
              <a:alphaModFix/>
            </a:blip>
            <a:stretch>
              <a:fillRect/>
            </a:stretch>
          </p:blipFill>
          <p:spPr>
            <a:xfrm>
              <a:off x="3946338" y="4056122"/>
              <a:ext cx="187650" cy="200403"/>
            </a:xfrm>
            <a:prstGeom prst="rect">
              <a:avLst/>
            </a:prstGeom>
            <a:noFill/>
            <a:ln>
              <a:noFill/>
            </a:ln>
          </p:spPr>
        </p:pic>
        <p:pic>
          <p:nvPicPr>
            <p:cNvPr id="868" name="Google Shape;868;p122"/>
            <p:cNvPicPr preferRelativeResize="0"/>
            <p:nvPr/>
          </p:nvPicPr>
          <p:blipFill>
            <a:blip r:embed="rId6">
              <a:alphaModFix/>
            </a:blip>
            <a:stretch>
              <a:fillRect/>
            </a:stretch>
          </p:blipFill>
          <p:spPr>
            <a:xfrm>
              <a:off x="3758688" y="3775160"/>
              <a:ext cx="187650" cy="200403"/>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23"/>
          <p:cNvSpPr txBox="1"/>
          <p:nvPr>
            <p:ph type="title"/>
          </p:nvPr>
        </p:nvSpPr>
        <p:spPr>
          <a:xfrm>
            <a:off x="270275" y="860325"/>
            <a:ext cx="3567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300"/>
              <a:t>Featured bacteria:</a:t>
            </a:r>
            <a:endParaRPr b="1" sz="2300"/>
          </a:p>
        </p:txBody>
      </p:sp>
      <p:sp>
        <p:nvSpPr>
          <p:cNvPr id="874" name="Google Shape;874;p123"/>
          <p:cNvSpPr txBox="1"/>
          <p:nvPr/>
        </p:nvSpPr>
        <p:spPr>
          <a:xfrm>
            <a:off x="802075" y="1462824"/>
            <a:ext cx="3567000" cy="1224900"/>
          </a:xfrm>
          <a:prstGeom prst="rect">
            <a:avLst/>
          </a:prstGeom>
          <a:solidFill>
            <a:srgbClr val="EA999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Extracellular Pathogen</a:t>
            </a:r>
            <a:r>
              <a:rPr b="1" lang="en" sz="1800">
                <a:solidFill>
                  <a:srgbClr val="000000"/>
                </a:solidFill>
              </a:rPr>
              <a:t>:  </a:t>
            </a:r>
            <a:endParaRPr b="1" sz="1800">
              <a:solidFill>
                <a:srgbClr val="000000"/>
              </a:solidFill>
            </a:endParaRPr>
          </a:p>
          <a:p>
            <a:pPr indent="-342900" lvl="0" marL="457200" rtl="0" algn="l">
              <a:spcBef>
                <a:spcPts val="0"/>
              </a:spcBef>
              <a:spcAft>
                <a:spcPts val="0"/>
              </a:spcAft>
              <a:buClr>
                <a:srgbClr val="000000"/>
              </a:buClr>
              <a:buSzPts val="1800"/>
              <a:buChar char="●"/>
            </a:pPr>
            <a:r>
              <a:rPr b="1" i="1" lang="en" sz="1800"/>
              <a:t>E.coli 0157:H7</a:t>
            </a:r>
            <a:endParaRPr b="1" i="1" sz="1800"/>
          </a:p>
          <a:p>
            <a:pPr indent="-342900" lvl="0" marL="457200" rtl="0" algn="l">
              <a:spcBef>
                <a:spcPts val="0"/>
              </a:spcBef>
              <a:spcAft>
                <a:spcPts val="0"/>
              </a:spcAft>
              <a:buSzPts val="1800"/>
              <a:buChar char="●"/>
            </a:pPr>
            <a:r>
              <a:rPr b="1" i="1" lang="en" sz="1800"/>
              <a:t>Bacillus anthracis</a:t>
            </a:r>
            <a:endParaRPr b="1" i="1" sz="1800"/>
          </a:p>
          <a:p>
            <a:pPr indent="-342900" lvl="0" marL="457200" rtl="0" algn="l">
              <a:spcBef>
                <a:spcPts val="0"/>
              </a:spcBef>
              <a:spcAft>
                <a:spcPts val="0"/>
              </a:spcAft>
              <a:buSzPts val="1800"/>
              <a:buChar char="●"/>
            </a:pPr>
            <a:r>
              <a:rPr b="1" i="1" lang="en" sz="1800"/>
              <a:t>Vibrio cholerae</a:t>
            </a:r>
            <a:endParaRPr b="1" i="1" sz="1800"/>
          </a:p>
        </p:txBody>
      </p:sp>
      <p:sp>
        <p:nvSpPr>
          <p:cNvPr id="875" name="Google Shape;875;p123"/>
          <p:cNvSpPr txBox="1"/>
          <p:nvPr/>
        </p:nvSpPr>
        <p:spPr>
          <a:xfrm>
            <a:off x="4586450" y="1462824"/>
            <a:ext cx="3864600" cy="814200"/>
          </a:xfrm>
          <a:prstGeom prst="rect">
            <a:avLst/>
          </a:prstGeom>
          <a:solidFill>
            <a:srgbClr val="FFD966"/>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Intracellular Pathogen:</a:t>
            </a:r>
            <a:endParaRPr b="1" sz="1800">
              <a:solidFill>
                <a:schemeClr val="dk1"/>
              </a:solidFill>
            </a:endParaRPr>
          </a:p>
          <a:p>
            <a:pPr indent="-342900" lvl="0" marL="457200" rtl="0" algn="l">
              <a:spcBef>
                <a:spcPts val="0"/>
              </a:spcBef>
              <a:spcAft>
                <a:spcPts val="0"/>
              </a:spcAft>
              <a:buClr>
                <a:schemeClr val="dk1"/>
              </a:buClr>
              <a:buSzPts val="1800"/>
              <a:buChar char="●"/>
            </a:pPr>
            <a:r>
              <a:rPr i="1" lang="en" sz="1800">
                <a:solidFill>
                  <a:schemeClr val="dk1"/>
                </a:solidFill>
              </a:rPr>
              <a:t>Mycobacterium tuberculosis</a:t>
            </a:r>
            <a:endParaRPr i="1" sz="1800">
              <a:solidFill>
                <a:schemeClr val="dk1"/>
              </a:solidFill>
            </a:endParaRPr>
          </a:p>
          <a:p>
            <a:pPr indent="0" lvl="0" marL="0" rtl="0" algn="l">
              <a:spcBef>
                <a:spcPts val="0"/>
              </a:spcBef>
              <a:spcAft>
                <a:spcPts val="0"/>
              </a:spcAft>
              <a:buNone/>
            </a:pPr>
            <a:r>
              <a:t/>
            </a:r>
            <a:endParaRPr b="1" sz="1800"/>
          </a:p>
        </p:txBody>
      </p:sp>
      <p:sp>
        <p:nvSpPr>
          <p:cNvPr id="876" name="Google Shape;876;p123"/>
          <p:cNvSpPr txBox="1"/>
          <p:nvPr/>
        </p:nvSpPr>
        <p:spPr>
          <a:xfrm>
            <a:off x="4586450" y="3199149"/>
            <a:ext cx="3864600" cy="1000800"/>
          </a:xfrm>
          <a:prstGeom prst="rect">
            <a:avLst/>
          </a:prstGeom>
          <a:solidFill>
            <a:srgbClr val="B6D7A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Opportunistic Pathogen</a:t>
            </a:r>
            <a:r>
              <a:rPr b="1" lang="en" sz="1800">
                <a:solidFill>
                  <a:srgbClr val="000000"/>
                </a:solidFill>
              </a:rPr>
              <a:t>:</a:t>
            </a:r>
            <a:endParaRPr b="1" sz="1800">
              <a:solidFill>
                <a:srgbClr val="000000"/>
              </a:solidFill>
            </a:endParaRPr>
          </a:p>
          <a:p>
            <a:pPr indent="-342900" lvl="0" marL="457200" rtl="0" algn="l">
              <a:spcBef>
                <a:spcPts val="0"/>
              </a:spcBef>
              <a:spcAft>
                <a:spcPts val="0"/>
              </a:spcAft>
              <a:buClr>
                <a:srgbClr val="000000"/>
              </a:buClr>
              <a:buSzPts val="1800"/>
              <a:buChar char="●"/>
            </a:pPr>
            <a:r>
              <a:rPr i="1" lang="en" sz="1800"/>
              <a:t>Acinetobacter baumannii</a:t>
            </a:r>
            <a:endParaRPr i="1" sz="1800">
              <a:solidFill>
                <a:srgbClr val="000000"/>
              </a:solidFill>
            </a:endParaRPr>
          </a:p>
          <a:p>
            <a:pPr indent="-342900" lvl="0" marL="457200" rtl="0" algn="l">
              <a:spcBef>
                <a:spcPts val="0"/>
              </a:spcBef>
              <a:spcAft>
                <a:spcPts val="0"/>
              </a:spcAft>
              <a:buClr>
                <a:srgbClr val="000000"/>
              </a:buClr>
              <a:buSzPts val="1800"/>
              <a:buChar char="●"/>
            </a:pPr>
            <a:r>
              <a:rPr i="1" lang="en" sz="1800"/>
              <a:t>Staphylococcus aureus</a:t>
            </a:r>
            <a:endParaRPr sz="1800">
              <a:solidFill>
                <a:srgbClr val="000000"/>
              </a:solidFill>
            </a:endParaRPr>
          </a:p>
        </p:txBody>
      </p:sp>
      <p:sp>
        <p:nvSpPr>
          <p:cNvPr id="877" name="Google Shape;877;p123"/>
          <p:cNvSpPr txBox="1"/>
          <p:nvPr/>
        </p:nvSpPr>
        <p:spPr>
          <a:xfrm>
            <a:off x="4586450" y="2365895"/>
            <a:ext cx="3864600" cy="738900"/>
          </a:xfrm>
          <a:prstGeom prst="rect">
            <a:avLst/>
          </a:prstGeom>
          <a:solidFill>
            <a:srgbClr val="FFF2CC"/>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Non-pathogenic variant</a:t>
            </a:r>
            <a:endParaRPr sz="1800">
              <a:solidFill>
                <a:schemeClr val="dk1"/>
              </a:solidFill>
            </a:endParaRPr>
          </a:p>
          <a:p>
            <a:pPr indent="-342900" lvl="0" marL="457200" rtl="0" algn="l">
              <a:spcBef>
                <a:spcPts val="0"/>
              </a:spcBef>
              <a:spcAft>
                <a:spcPts val="0"/>
              </a:spcAft>
              <a:buClr>
                <a:schemeClr val="dk1"/>
              </a:buClr>
              <a:buSzPts val="1800"/>
              <a:buChar char="●"/>
            </a:pPr>
            <a:r>
              <a:rPr i="1" lang="en" sz="1800">
                <a:solidFill>
                  <a:schemeClr val="dk1"/>
                </a:solidFill>
              </a:rPr>
              <a:t>Mycobacterium smegmatis</a:t>
            </a:r>
            <a:endParaRPr i="1" sz="1800">
              <a:solidFill>
                <a:schemeClr val="dk1"/>
              </a:solidFill>
            </a:endParaRPr>
          </a:p>
        </p:txBody>
      </p:sp>
      <p:sp>
        <p:nvSpPr>
          <p:cNvPr id="878" name="Google Shape;878;p123"/>
          <p:cNvSpPr txBox="1"/>
          <p:nvPr/>
        </p:nvSpPr>
        <p:spPr>
          <a:xfrm>
            <a:off x="802075" y="2906949"/>
            <a:ext cx="3567000" cy="1293000"/>
          </a:xfrm>
          <a:prstGeom prst="rect">
            <a:avLst/>
          </a:prstGeom>
          <a:solidFill>
            <a:srgbClr val="F4CCCC"/>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Non-pathogenic variant</a:t>
            </a:r>
            <a:endParaRPr sz="1800">
              <a:solidFill>
                <a:schemeClr val="dk1"/>
              </a:solidFill>
            </a:endParaRPr>
          </a:p>
          <a:p>
            <a:pPr indent="-342900" lvl="0" marL="457200" rtl="0" algn="l">
              <a:spcBef>
                <a:spcPts val="0"/>
              </a:spcBef>
              <a:spcAft>
                <a:spcPts val="0"/>
              </a:spcAft>
              <a:buClr>
                <a:schemeClr val="dk1"/>
              </a:buClr>
              <a:buSzPts val="1800"/>
              <a:buChar char="●"/>
            </a:pPr>
            <a:r>
              <a:rPr b="1" i="1" lang="en" sz="1800">
                <a:solidFill>
                  <a:schemeClr val="dk1"/>
                </a:solidFill>
              </a:rPr>
              <a:t>E.coli O6:K5:H1 </a:t>
            </a:r>
            <a:endParaRPr b="1" i="1" sz="1800">
              <a:solidFill>
                <a:schemeClr val="dk1"/>
              </a:solidFill>
            </a:endParaRPr>
          </a:p>
          <a:p>
            <a:pPr indent="-342900" lvl="0" marL="457200" rtl="0" algn="l">
              <a:spcBef>
                <a:spcPts val="0"/>
              </a:spcBef>
              <a:spcAft>
                <a:spcPts val="0"/>
              </a:spcAft>
              <a:buClr>
                <a:schemeClr val="dk1"/>
              </a:buClr>
              <a:buSzPts val="1800"/>
              <a:buChar char="●"/>
            </a:pPr>
            <a:r>
              <a:rPr b="1" i="1" lang="en" sz="1800">
                <a:solidFill>
                  <a:schemeClr val="dk1"/>
                </a:solidFill>
              </a:rPr>
              <a:t>Bacillus subtilis</a:t>
            </a:r>
            <a:endParaRPr b="1" i="1" sz="1800">
              <a:solidFill>
                <a:schemeClr val="dk1"/>
              </a:solidFill>
            </a:endParaRPr>
          </a:p>
          <a:p>
            <a:pPr indent="-342900" lvl="0" marL="457200" rtl="0" algn="l">
              <a:spcBef>
                <a:spcPts val="0"/>
              </a:spcBef>
              <a:spcAft>
                <a:spcPts val="0"/>
              </a:spcAft>
              <a:buClr>
                <a:schemeClr val="dk1"/>
              </a:buClr>
              <a:buSzPts val="1800"/>
              <a:buChar char="●"/>
            </a:pPr>
            <a:r>
              <a:rPr b="1" i="1" lang="en" sz="1800">
                <a:solidFill>
                  <a:schemeClr val="dk1"/>
                </a:solidFill>
              </a:rPr>
              <a:t>Vibrio fischeri</a:t>
            </a:r>
            <a:endParaRPr b="1" i="1"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graphicFrame>
        <p:nvGraphicFramePr>
          <p:cNvPr id="883" name="Google Shape;883;p124"/>
          <p:cNvGraphicFramePr/>
          <p:nvPr/>
        </p:nvGraphicFramePr>
        <p:xfrm>
          <a:off x="127425" y="152400"/>
          <a:ext cx="3000000" cy="3000000"/>
        </p:xfrm>
        <a:graphic>
          <a:graphicData uri="http://schemas.openxmlformats.org/drawingml/2006/table">
            <a:tbl>
              <a:tblPr>
                <a:noFill/>
                <a:tableStyleId>{B3985AB2-DB40-4A75-AF50-81575BF9D848}</a:tableStyleId>
              </a:tblPr>
              <a:tblGrid>
                <a:gridCol w="1521850"/>
                <a:gridCol w="1698500"/>
                <a:gridCol w="1576200"/>
                <a:gridCol w="1398150"/>
                <a:gridCol w="2821875"/>
              </a:tblGrid>
              <a:tr h="523875">
                <a:tc>
                  <a:txBody>
                    <a:bodyPr/>
                    <a:lstStyle/>
                    <a:p>
                      <a:pPr indent="0" lvl="0" marL="0" rtl="0" algn="ctr">
                        <a:lnSpc>
                          <a:spcPct val="115000"/>
                        </a:lnSpc>
                        <a:spcBef>
                          <a:spcPts val="0"/>
                        </a:spcBef>
                        <a:spcAft>
                          <a:spcPts val="0"/>
                        </a:spcAft>
                        <a:buNone/>
                      </a:pPr>
                      <a:r>
                        <a:rPr b="1" lang="en" sz="1600"/>
                        <a:t>Organism</a:t>
                      </a:r>
                      <a:endParaRPr b="1" sz="16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D9D9D9"/>
                    </a:solidFill>
                  </a:tcPr>
                </a:tc>
                <a:tc>
                  <a:txBody>
                    <a:bodyPr/>
                    <a:lstStyle/>
                    <a:p>
                      <a:pPr indent="0" lvl="0" marL="0" rtl="0" algn="ctr">
                        <a:lnSpc>
                          <a:spcPct val="115000"/>
                        </a:lnSpc>
                        <a:spcBef>
                          <a:spcPts val="0"/>
                        </a:spcBef>
                        <a:spcAft>
                          <a:spcPts val="0"/>
                        </a:spcAft>
                        <a:buNone/>
                      </a:pPr>
                      <a:r>
                        <a:rPr b="1" lang="en" sz="1600"/>
                        <a:t>Gram Status / Lifestyle</a:t>
                      </a:r>
                      <a:endParaRPr b="1" sz="16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D9D9D9"/>
                    </a:solidFill>
                  </a:tcPr>
                </a:tc>
                <a:tc>
                  <a:txBody>
                    <a:bodyPr/>
                    <a:lstStyle/>
                    <a:p>
                      <a:pPr indent="0" lvl="0" marL="0" rtl="0" algn="ctr">
                        <a:lnSpc>
                          <a:spcPct val="115000"/>
                        </a:lnSpc>
                        <a:spcBef>
                          <a:spcPts val="0"/>
                        </a:spcBef>
                        <a:spcAft>
                          <a:spcPts val="0"/>
                        </a:spcAft>
                        <a:buNone/>
                      </a:pPr>
                      <a:r>
                        <a:rPr b="1" lang="en" sz="1600"/>
                        <a:t>Friend (commensal)</a:t>
                      </a:r>
                      <a:endParaRPr b="1" sz="16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D9D9D9"/>
                    </a:solidFill>
                  </a:tcPr>
                </a:tc>
                <a:tc>
                  <a:txBody>
                    <a:bodyPr/>
                    <a:lstStyle/>
                    <a:p>
                      <a:pPr indent="0" lvl="0" marL="0" rtl="0" algn="ctr">
                        <a:lnSpc>
                          <a:spcPct val="115000"/>
                        </a:lnSpc>
                        <a:spcBef>
                          <a:spcPts val="0"/>
                        </a:spcBef>
                        <a:spcAft>
                          <a:spcPts val="0"/>
                        </a:spcAft>
                        <a:buNone/>
                      </a:pPr>
                      <a:r>
                        <a:rPr b="1" lang="en" sz="1600"/>
                        <a:t>Foe (pathogen)</a:t>
                      </a:r>
                      <a:endParaRPr b="1" sz="16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D9D9D9"/>
                    </a:solidFill>
                  </a:tcPr>
                </a:tc>
                <a:tc>
                  <a:txBody>
                    <a:bodyPr/>
                    <a:lstStyle/>
                    <a:p>
                      <a:pPr indent="0" lvl="0" marL="0" rtl="0" algn="ctr">
                        <a:lnSpc>
                          <a:spcPct val="115000"/>
                        </a:lnSpc>
                        <a:spcBef>
                          <a:spcPts val="0"/>
                        </a:spcBef>
                        <a:spcAft>
                          <a:spcPts val="0"/>
                        </a:spcAft>
                        <a:buNone/>
                      </a:pPr>
                      <a:r>
                        <a:rPr b="1" lang="en" sz="1600"/>
                        <a:t>Key Virulence Mechanism</a:t>
                      </a:r>
                      <a:endParaRPr b="1" sz="16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D9D9D9"/>
                    </a:solidFill>
                  </a:tcPr>
                </a:tc>
              </a:tr>
              <a:tr h="619125">
                <a:tc>
                  <a:txBody>
                    <a:bodyPr/>
                    <a:lstStyle/>
                    <a:p>
                      <a:pPr indent="0" lvl="0" marL="0" rtl="0" algn="ctr">
                        <a:lnSpc>
                          <a:spcPct val="115000"/>
                        </a:lnSpc>
                        <a:spcBef>
                          <a:spcPts val="0"/>
                        </a:spcBef>
                        <a:spcAft>
                          <a:spcPts val="0"/>
                        </a:spcAft>
                        <a:buNone/>
                      </a:pPr>
                      <a:r>
                        <a:rPr b="1" i="1" lang="en" sz="1500"/>
                        <a:t>Escherichia coli</a:t>
                      </a:r>
                      <a:r>
                        <a:rPr b="1" lang="en" sz="1500"/>
                        <a:t> O157:H7</a:t>
                      </a:r>
                      <a:endParaRPr b="1" sz="15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en" sz="1200"/>
                        <a:t>Gram (-) / Extracellular</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1"/>
                          </a:solidFill>
                        </a:rPr>
                        <a:t>Makes Vitamin K    </a:t>
                      </a:r>
                      <a:r>
                        <a:rPr lang="en" sz="1200"/>
                        <a:t>Gut commensal  </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Shiga-toxin producer</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300"/>
                        <a:t>Toxin</a:t>
                      </a:r>
                      <a:r>
                        <a:rPr lang="en" sz="1300"/>
                        <a:t>: Shuts down host cell protein synthesis; blood vessel damage.</a:t>
                      </a:r>
                      <a:endParaRPr sz="13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r>
              <a:tr h="619125">
                <a:tc>
                  <a:txBody>
                    <a:bodyPr/>
                    <a:lstStyle/>
                    <a:p>
                      <a:pPr indent="0" lvl="0" marL="0" rtl="0" algn="ctr">
                        <a:lnSpc>
                          <a:spcPct val="115000"/>
                        </a:lnSpc>
                        <a:spcBef>
                          <a:spcPts val="0"/>
                        </a:spcBef>
                        <a:spcAft>
                          <a:spcPts val="0"/>
                        </a:spcAft>
                        <a:buNone/>
                      </a:pPr>
                      <a:r>
                        <a:rPr b="1" i="1" lang="en" sz="1500"/>
                        <a:t>Vibrio cholerae</a:t>
                      </a:r>
                      <a:endParaRPr b="1" i="1" sz="15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en" sz="1200"/>
                        <a:t>Gram (-) / Extracellular</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200"/>
                        <a:t>V. fischeri</a:t>
                      </a:r>
                      <a:r>
                        <a:rPr lang="en" sz="1200"/>
                        <a:t> Marine plankton</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Cholera producer</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300"/>
                        <a:t>Toxin</a:t>
                      </a:r>
                      <a:r>
                        <a:rPr lang="en" sz="1300"/>
                        <a:t>: Hyper-activates CFTR ion channels; massive watery diarrhea.</a:t>
                      </a:r>
                      <a:endParaRPr sz="13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r>
              <a:tr h="619125">
                <a:tc>
                  <a:txBody>
                    <a:bodyPr/>
                    <a:lstStyle/>
                    <a:p>
                      <a:pPr indent="0" lvl="0" marL="0" rtl="0" algn="ctr">
                        <a:lnSpc>
                          <a:spcPct val="115000"/>
                        </a:lnSpc>
                        <a:spcBef>
                          <a:spcPts val="0"/>
                        </a:spcBef>
                        <a:spcAft>
                          <a:spcPts val="0"/>
                        </a:spcAft>
                        <a:buNone/>
                      </a:pPr>
                      <a:r>
                        <a:rPr b="1" i="1" lang="en" sz="1500"/>
                        <a:t>Staphylococcus aureus</a:t>
                      </a:r>
                      <a:endParaRPr b="1" i="1" sz="15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en" sz="1200"/>
                        <a:t>Gram (+) / Opportunistic</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Skin/nostrils commensal</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MRSA / Invasive </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300"/>
                        <a:t>Enzymes/Toxins</a:t>
                      </a:r>
                      <a:r>
                        <a:rPr lang="en" sz="1300"/>
                        <a:t>: Coagulase clots blood to hide bacteria; Hemolysins punch cell holes.</a:t>
                      </a:r>
                      <a:endParaRPr sz="13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r>
              <a:tr h="619125">
                <a:tc>
                  <a:txBody>
                    <a:bodyPr/>
                    <a:lstStyle/>
                    <a:p>
                      <a:pPr indent="0" lvl="0" marL="0" rtl="0" algn="ctr">
                        <a:lnSpc>
                          <a:spcPct val="115000"/>
                        </a:lnSpc>
                        <a:spcBef>
                          <a:spcPts val="0"/>
                        </a:spcBef>
                        <a:spcAft>
                          <a:spcPts val="0"/>
                        </a:spcAft>
                        <a:buNone/>
                      </a:pPr>
                      <a:r>
                        <a:rPr b="1" i="1" lang="en" sz="1500"/>
                        <a:t>Acinetobacter baumannii</a:t>
                      </a:r>
                      <a:endParaRPr b="1" i="1" sz="15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en" sz="1200"/>
                        <a:t>Gram (-) / Opportunistic</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Soil/Water saprophyte</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ICU Nightmare</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300"/>
                        <a:t>Biofilm/resistance</a:t>
                      </a:r>
                      <a:r>
                        <a:rPr lang="en" sz="1300"/>
                        <a:t>: Forms thick plastics-binding biofilms; pumps out antibiotics.</a:t>
                      </a:r>
                      <a:endParaRPr sz="13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r>
              <a:tr h="619125">
                <a:tc>
                  <a:txBody>
                    <a:bodyPr/>
                    <a:lstStyle/>
                    <a:p>
                      <a:pPr indent="0" lvl="0" marL="0" rtl="0" algn="ctr">
                        <a:lnSpc>
                          <a:spcPct val="115000"/>
                        </a:lnSpc>
                        <a:spcBef>
                          <a:spcPts val="0"/>
                        </a:spcBef>
                        <a:spcAft>
                          <a:spcPts val="0"/>
                        </a:spcAft>
                        <a:buNone/>
                      </a:pPr>
                      <a:r>
                        <a:rPr b="1" i="1" lang="en" sz="1500"/>
                        <a:t>Bacillus anthracis</a:t>
                      </a:r>
                      <a:endParaRPr b="1" i="1" sz="15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en" sz="1200"/>
                        <a:t>Gram (+) / Extracellular</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200"/>
                        <a:t>B. subtilis</a:t>
                      </a:r>
                      <a:r>
                        <a:rPr lang="en" sz="1200"/>
                        <a:t> Soil probiotic</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Anthrax</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300"/>
                        <a:t>Armor/Toxin</a:t>
                      </a:r>
                      <a:r>
                        <a:rPr lang="en" sz="1300"/>
                        <a:t>: Capsule prevents phagocytosis ; tripartite toxin kills host cells.  Siderophore to get iron.</a:t>
                      </a:r>
                      <a:endParaRPr sz="13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r>
              <a:tr h="619125">
                <a:tc>
                  <a:txBody>
                    <a:bodyPr/>
                    <a:lstStyle/>
                    <a:p>
                      <a:pPr indent="0" lvl="0" marL="0" rtl="0" algn="ctr">
                        <a:lnSpc>
                          <a:spcPct val="115000"/>
                        </a:lnSpc>
                        <a:spcBef>
                          <a:spcPts val="0"/>
                        </a:spcBef>
                        <a:spcAft>
                          <a:spcPts val="0"/>
                        </a:spcAft>
                        <a:buNone/>
                      </a:pPr>
                      <a:r>
                        <a:rPr b="1" i="1" lang="en" sz="1500"/>
                        <a:t>Mycobacterium tuberculosis</a:t>
                      </a:r>
                      <a:endParaRPr b="1" i="1" sz="15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en" sz="1200"/>
                        <a:t>Acid-Fast / Intracellular</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i="1" lang="en" sz="1200"/>
                        <a:t>M. smegmatis</a:t>
                      </a:r>
                      <a:r>
                        <a:rPr lang="en" sz="1200"/>
                        <a:t> Skin flora</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Tuberculosis (TB)</a:t>
                      </a:r>
                      <a:endParaRPr sz="1200"/>
                    </a:p>
                  </a:txBody>
                  <a:tcPr marT="19050" marB="19050" marR="28575" marL="28575" anchor="ctr">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300"/>
                        <a:t>Intracellular Hijack</a:t>
                      </a:r>
                      <a:r>
                        <a:rPr lang="en" sz="1300"/>
                        <a:t>: Blocks Phagosome-Lysosome fusion; causes destructive granulomas.</a:t>
                      </a:r>
                      <a:endParaRPr sz="1300"/>
                    </a:p>
                  </a:txBody>
                  <a:tcPr marT="19050" marB="19050" marR="28575" marL="28575" anchor="b">
                    <a:lnL cap="flat" cmpd="sng" w="11900">
                      <a:solidFill>
                        <a:srgbClr val="CCCCCC"/>
                      </a:solidFill>
                      <a:prstDash val="solid"/>
                      <a:round/>
                      <a:headEnd len="sm" w="sm" type="none"/>
                      <a:tailEnd len="sm" w="sm" type="none"/>
                    </a:lnL>
                    <a:lnR cap="flat" cmpd="sng" w="11900">
                      <a:solidFill>
                        <a:srgbClr val="CCCCCC"/>
                      </a:solidFill>
                      <a:prstDash val="solid"/>
                      <a:round/>
                      <a:headEnd len="sm" w="sm" type="none"/>
                      <a:tailEnd len="sm" w="sm" type="none"/>
                    </a:lnR>
                    <a:lnT cap="flat" cmpd="sng" w="11900">
                      <a:solidFill>
                        <a:srgbClr val="CCCCCC"/>
                      </a:solidFill>
                      <a:prstDash val="solid"/>
                      <a:round/>
                      <a:headEnd len="sm" w="sm" type="none"/>
                      <a:tailEnd len="sm" w="sm" type="none"/>
                    </a:lnT>
                    <a:lnB cap="flat" cmpd="sng" w="11900">
                      <a:solidFill>
                        <a:srgbClr val="CCCCCC"/>
                      </a:solidFill>
                      <a:prstDash val="solid"/>
                      <a:round/>
                      <a:headEnd len="sm" w="sm" type="none"/>
                      <a:tailEnd len="sm" w="sm" type="none"/>
                    </a:lnB>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125"/>
          <p:cNvSpPr txBox="1"/>
          <p:nvPr>
            <p:ph type="title"/>
          </p:nvPr>
        </p:nvSpPr>
        <p:spPr>
          <a:xfrm>
            <a:off x="1496700" y="936650"/>
            <a:ext cx="7121400" cy="4098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b="1"/>
          </a:p>
          <a:p>
            <a:pPr indent="0" lvl="0" marL="0" rtl="0" algn="l">
              <a:spcBef>
                <a:spcPts val="0"/>
              </a:spcBef>
              <a:spcAft>
                <a:spcPts val="0"/>
              </a:spcAft>
              <a:buNone/>
            </a:pPr>
            <a:r>
              <a:rPr b="1" lang="en"/>
              <a:t>Model 1 pathogen interaction/mechanism.</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Each group is unique &amp; so is your approach.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Use your summary dossier at your table, cell kits, and anything else you need to create a snapshot of an interaction. Discuss, explain.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pic>
        <p:nvPicPr>
          <p:cNvPr id="889" name="Google Shape;889;p125"/>
          <p:cNvPicPr preferRelativeResize="0"/>
          <p:nvPr/>
        </p:nvPicPr>
        <p:blipFill rotWithShape="1">
          <a:blip r:embed="rId3">
            <a:alphaModFix/>
          </a:blip>
          <a:srcRect b="11215" l="21153" r="28687" t="9809"/>
          <a:stretch/>
        </p:blipFill>
        <p:spPr>
          <a:xfrm>
            <a:off x="375800" y="1002609"/>
            <a:ext cx="1086998" cy="1069626"/>
          </a:xfrm>
          <a:prstGeom prst="rect">
            <a:avLst/>
          </a:prstGeom>
          <a:noFill/>
          <a:ln>
            <a:noFill/>
          </a:ln>
        </p:spPr>
      </p:pic>
      <p:pic>
        <p:nvPicPr>
          <p:cNvPr descr="a red apple with a green leaf on it on a white background (provided by Tenor)" id="890" name="Google Shape;890;p125"/>
          <p:cNvPicPr preferRelativeResize="0"/>
          <p:nvPr/>
        </p:nvPicPr>
        <p:blipFill>
          <a:blip r:embed="rId4">
            <a:alphaModFix/>
          </a:blip>
          <a:stretch>
            <a:fillRect/>
          </a:stretch>
        </p:blipFill>
        <p:spPr>
          <a:xfrm>
            <a:off x="341888" y="2379248"/>
            <a:ext cx="1154811" cy="1173724"/>
          </a:xfrm>
          <a:prstGeom prst="rect">
            <a:avLst/>
          </a:prstGeom>
          <a:noFill/>
          <a:ln>
            <a:noFill/>
          </a:ln>
        </p:spPr>
      </p:pic>
      <p:sp>
        <p:nvSpPr>
          <p:cNvPr id="891" name="Google Shape;891;p125"/>
          <p:cNvSpPr txBox="1"/>
          <p:nvPr>
            <p:ph type="title"/>
          </p:nvPr>
        </p:nvSpPr>
        <p:spPr>
          <a:xfrm>
            <a:off x="341900" y="59100"/>
            <a:ext cx="8040300" cy="943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REFLECTION: As a table group…</a:t>
            </a:r>
            <a:endParaRPr b="1"/>
          </a:p>
        </p:txBody>
      </p:sp>
      <p:pic>
        <p:nvPicPr>
          <p:cNvPr id="892" name="Google Shape;892;p125" title="Screenshot 2026-06-19 at 4.55.10 PM.png"/>
          <p:cNvPicPr preferRelativeResize="0"/>
          <p:nvPr/>
        </p:nvPicPr>
        <p:blipFill>
          <a:blip r:embed="rId5">
            <a:alphaModFix/>
          </a:blip>
          <a:stretch>
            <a:fillRect/>
          </a:stretch>
        </p:blipFill>
        <p:spPr>
          <a:xfrm>
            <a:off x="7057325" y="0"/>
            <a:ext cx="1618475" cy="1226750"/>
          </a:xfrm>
          <a:prstGeom prst="rect">
            <a:avLst/>
          </a:prstGeom>
          <a:noFill/>
          <a:ln>
            <a:noFill/>
          </a:ln>
        </p:spPr>
      </p:pic>
      <p:pic>
        <p:nvPicPr>
          <p:cNvPr id="893" name="Google Shape;893;p125" title="Screenshot 2026-06-21 at 9.49.50 AM.png"/>
          <p:cNvPicPr preferRelativeResize="0"/>
          <p:nvPr/>
        </p:nvPicPr>
        <p:blipFill>
          <a:blip r:embed="rId6">
            <a:alphaModFix/>
          </a:blip>
          <a:stretch>
            <a:fillRect/>
          </a:stretch>
        </p:blipFill>
        <p:spPr>
          <a:xfrm>
            <a:off x="6202595" y="3654725"/>
            <a:ext cx="2446974" cy="1488774"/>
          </a:xfrm>
          <a:prstGeom prst="rect">
            <a:avLst/>
          </a:prstGeom>
          <a:noFill/>
          <a:ln>
            <a:noFill/>
          </a:ln>
        </p:spPr>
      </p:pic>
      <p:pic>
        <p:nvPicPr>
          <p:cNvPr id="894" name="Google Shape;894;p125" title="Screenshot 2026-06-21 at 9.50.51 AM.png"/>
          <p:cNvPicPr preferRelativeResize="0"/>
          <p:nvPr/>
        </p:nvPicPr>
        <p:blipFill>
          <a:blip r:embed="rId7">
            <a:alphaModFix/>
          </a:blip>
          <a:stretch>
            <a:fillRect/>
          </a:stretch>
        </p:blipFill>
        <p:spPr>
          <a:xfrm>
            <a:off x="79045" y="3654729"/>
            <a:ext cx="2933756" cy="148877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126"/>
          <p:cNvSpPr txBox="1"/>
          <p:nvPr>
            <p:ph type="title"/>
          </p:nvPr>
        </p:nvSpPr>
        <p:spPr>
          <a:xfrm>
            <a:off x="538150" y="855700"/>
            <a:ext cx="29853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b="1" i="1" lang="en"/>
              <a:t>Escherichia coli</a:t>
            </a:r>
            <a:endParaRPr b="1" i="1"/>
          </a:p>
        </p:txBody>
      </p:sp>
      <p:sp>
        <p:nvSpPr>
          <p:cNvPr id="900" name="Google Shape;900;p126"/>
          <p:cNvSpPr/>
          <p:nvPr/>
        </p:nvSpPr>
        <p:spPr>
          <a:xfrm>
            <a:off x="311700" y="1431250"/>
            <a:ext cx="3905700" cy="2035500"/>
          </a:xfrm>
          <a:prstGeom prst="flowChartAlternateProcess">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1" name="Google Shape;901;p126"/>
          <p:cNvSpPr/>
          <p:nvPr/>
        </p:nvSpPr>
        <p:spPr>
          <a:xfrm>
            <a:off x="4461925" y="1431250"/>
            <a:ext cx="3905700" cy="2035500"/>
          </a:xfrm>
          <a:prstGeom prst="flowChartAlternateProcess">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902" name="Google Shape;902;p126"/>
          <p:cNvGrpSpPr/>
          <p:nvPr/>
        </p:nvGrpSpPr>
        <p:grpSpPr>
          <a:xfrm>
            <a:off x="6805055" y="513598"/>
            <a:ext cx="1314646" cy="2185232"/>
            <a:chOff x="6805055" y="513598"/>
            <a:chExt cx="1314646" cy="2185232"/>
          </a:xfrm>
        </p:grpSpPr>
        <p:pic>
          <p:nvPicPr>
            <p:cNvPr id="903" name="Google Shape;903;p126"/>
            <p:cNvPicPr preferRelativeResize="0"/>
            <p:nvPr/>
          </p:nvPicPr>
          <p:blipFill>
            <a:blip r:embed="rId3">
              <a:alphaModFix/>
            </a:blip>
            <a:stretch>
              <a:fillRect/>
            </a:stretch>
          </p:blipFill>
          <p:spPr>
            <a:xfrm rot="-2570298">
              <a:off x="7052037" y="692741"/>
              <a:ext cx="879451" cy="898620"/>
            </a:xfrm>
            <a:prstGeom prst="rect">
              <a:avLst/>
            </a:prstGeom>
            <a:noFill/>
            <a:ln>
              <a:noFill/>
            </a:ln>
          </p:spPr>
        </p:pic>
        <p:sp>
          <p:nvSpPr>
            <p:cNvPr id="904" name="Google Shape;904;p126"/>
            <p:cNvSpPr/>
            <p:nvPr/>
          </p:nvSpPr>
          <p:spPr>
            <a:xfrm>
              <a:off x="6805055" y="927675"/>
              <a:ext cx="1015800" cy="1771150"/>
            </a:xfrm>
            <a:custGeom>
              <a:rect b="b" l="l" r="r" t="t"/>
              <a:pathLst>
                <a:path extrusionOk="0" h="70846" w="40632">
                  <a:moveTo>
                    <a:pt x="25070" y="0"/>
                  </a:moveTo>
                  <a:cubicBezTo>
                    <a:pt x="26432" y="909"/>
                    <a:pt x="28945" y="644"/>
                    <a:pt x="29463" y="2197"/>
                  </a:cubicBezTo>
                  <a:cubicBezTo>
                    <a:pt x="31215" y="7453"/>
                    <a:pt x="27266" y="13132"/>
                    <a:pt x="27266" y="18673"/>
                  </a:cubicBezTo>
                  <a:cubicBezTo>
                    <a:pt x="27266" y="24060"/>
                    <a:pt x="29631" y="32896"/>
                    <a:pt x="24520" y="34599"/>
                  </a:cubicBezTo>
                  <a:cubicBezTo>
                    <a:pt x="18778" y="36512"/>
                    <a:pt x="10675" y="31416"/>
                    <a:pt x="6397" y="35697"/>
                  </a:cubicBezTo>
                  <a:cubicBezTo>
                    <a:pt x="3214" y="38882"/>
                    <a:pt x="-1067" y="43508"/>
                    <a:pt x="356" y="47780"/>
                  </a:cubicBezTo>
                  <a:cubicBezTo>
                    <a:pt x="2224" y="53386"/>
                    <a:pt x="11699" y="51099"/>
                    <a:pt x="17381" y="52722"/>
                  </a:cubicBezTo>
                  <a:cubicBezTo>
                    <a:pt x="26645" y="55368"/>
                    <a:pt x="44204" y="62227"/>
                    <a:pt x="39898" y="70846"/>
                  </a:cubicBezTo>
                </a:path>
              </a:pathLst>
            </a:custGeom>
            <a:noFill/>
            <a:ln cap="flat" cmpd="sng" w="9525">
              <a:solidFill>
                <a:schemeClr val="dk2"/>
              </a:solidFill>
              <a:prstDash val="solid"/>
              <a:round/>
              <a:headEnd len="med" w="med" type="none"/>
              <a:tailEnd len="med" w="med" type="none"/>
            </a:ln>
          </p:spPr>
        </p:sp>
        <p:sp>
          <p:nvSpPr>
            <p:cNvPr id="905" name="Google Shape;905;p126"/>
            <p:cNvSpPr txBox="1"/>
            <p:nvPr/>
          </p:nvSpPr>
          <p:spPr>
            <a:xfrm rot="1855161">
              <a:off x="7171656" y="2154040"/>
              <a:ext cx="929488" cy="32938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CC0000"/>
                  </a:solidFill>
                </a:rPr>
                <a:t>Toxin</a:t>
              </a:r>
              <a:endParaRPr b="1" sz="1800">
                <a:solidFill>
                  <a:srgbClr val="CC0000"/>
                </a:solidFill>
              </a:endParaRPr>
            </a:p>
          </p:txBody>
        </p:sp>
      </p:grpSp>
      <p:sp>
        <p:nvSpPr>
          <p:cNvPr id="906" name="Google Shape;906;p126"/>
          <p:cNvSpPr txBox="1"/>
          <p:nvPr>
            <p:ph type="title"/>
          </p:nvPr>
        </p:nvSpPr>
        <p:spPr>
          <a:xfrm>
            <a:off x="5173900" y="855700"/>
            <a:ext cx="1452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b="1" i="1" lang="en"/>
              <a:t>Evil coli</a:t>
            </a:r>
            <a:endParaRPr b="1" i="1"/>
          </a:p>
        </p:txBody>
      </p:sp>
      <p:sp>
        <p:nvSpPr>
          <p:cNvPr id="907" name="Google Shape;907;p126"/>
          <p:cNvSpPr txBox="1"/>
          <p:nvPr/>
        </p:nvSpPr>
        <p:spPr>
          <a:xfrm>
            <a:off x="534450" y="3728525"/>
            <a:ext cx="7585200" cy="98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What is the line between pathogen (disease causing organism) and non pathogen?</a:t>
            </a:r>
            <a:endParaRPr sz="1800">
              <a:solidFill>
                <a:schemeClr val="dk1"/>
              </a:solidFill>
            </a:endParaRPr>
          </a:p>
        </p:txBody>
      </p:sp>
      <p:pic>
        <p:nvPicPr>
          <p:cNvPr id="908" name="Google Shape;908;p126"/>
          <p:cNvPicPr preferRelativeResize="0"/>
          <p:nvPr/>
        </p:nvPicPr>
        <p:blipFill rotWithShape="1">
          <a:blip r:embed="rId4">
            <a:alphaModFix/>
          </a:blip>
          <a:srcRect b="18414" l="71090" r="13771" t="0"/>
          <a:stretch/>
        </p:blipFill>
        <p:spPr>
          <a:xfrm rot="-5400000">
            <a:off x="1565100" y="1468337"/>
            <a:ext cx="816350" cy="2727726"/>
          </a:xfrm>
          <a:prstGeom prst="rect">
            <a:avLst/>
          </a:prstGeom>
          <a:noFill/>
          <a:ln>
            <a:noFill/>
          </a:ln>
        </p:spPr>
      </p:pic>
      <p:pic>
        <p:nvPicPr>
          <p:cNvPr id="909" name="Google Shape;909;p126"/>
          <p:cNvPicPr preferRelativeResize="0"/>
          <p:nvPr/>
        </p:nvPicPr>
        <p:blipFill rotWithShape="1">
          <a:blip r:embed="rId4">
            <a:alphaModFix/>
          </a:blip>
          <a:srcRect b="18414" l="71090" r="13771" t="0"/>
          <a:stretch/>
        </p:blipFill>
        <p:spPr>
          <a:xfrm rot="-5400000">
            <a:off x="5728588" y="1468325"/>
            <a:ext cx="816350" cy="2727726"/>
          </a:xfrm>
          <a:prstGeom prst="rect">
            <a:avLst/>
          </a:prstGeom>
          <a:noFill/>
          <a:ln>
            <a:noFill/>
          </a:ln>
        </p:spPr>
      </p:pic>
      <p:grpSp>
        <p:nvGrpSpPr>
          <p:cNvPr id="910" name="Google Shape;910;p126"/>
          <p:cNvGrpSpPr/>
          <p:nvPr/>
        </p:nvGrpSpPr>
        <p:grpSpPr>
          <a:xfrm>
            <a:off x="4772900" y="1546102"/>
            <a:ext cx="2108725" cy="760201"/>
            <a:chOff x="4772900" y="1546102"/>
            <a:chExt cx="2108725" cy="760201"/>
          </a:xfrm>
        </p:grpSpPr>
        <p:pic>
          <p:nvPicPr>
            <p:cNvPr id="911" name="Google Shape;911;p126"/>
            <p:cNvPicPr preferRelativeResize="0"/>
            <p:nvPr/>
          </p:nvPicPr>
          <p:blipFill rotWithShape="1">
            <a:blip r:embed="rId4">
              <a:alphaModFix/>
            </a:blip>
            <a:srcRect b="21618" l="0" r="52921" t="0"/>
            <a:stretch/>
          </p:blipFill>
          <p:spPr>
            <a:xfrm>
              <a:off x="4772900" y="1546102"/>
              <a:ext cx="736478" cy="760201"/>
            </a:xfrm>
            <a:prstGeom prst="rect">
              <a:avLst/>
            </a:prstGeom>
            <a:noFill/>
            <a:ln>
              <a:noFill/>
            </a:ln>
          </p:spPr>
        </p:pic>
        <p:sp>
          <p:nvSpPr>
            <p:cNvPr id="912" name="Google Shape;912;p126"/>
            <p:cNvSpPr txBox="1"/>
            <p:nvPr/>
          </p:nvSpPr>
          <p:spPr>
            <a:xfrm>
              <a:off x="5594025" y="1639863"/>
              <a:ext cx="1287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F-plasmid</a:t>
              </a:r>
              <a:endParaRPr sz="1800">
                <a:solidFill>
                  <a:schemeClr val="dk1"/>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pic>
        <p:nvPicPr>
          <p:cNvPr id="917" name="Google Shape;917;p127"/>
          <p:cNvPicPr preferRelativeResize="0"/>
          <p:nvPr/>
        </p:nvPicPr>
        <p:blipFill>
          <a:blip r:embed="rId3">
            <a:alphaModFix/>
          </a:blip>
          <a:stretch>
            <a:fillRect/>
          </a:stretch>
        </p:blipFill>
        <p:spPr>
          <a:xfrm>
            <a:off x="0" y="0"/>
            <a:ext cx="8262650" cy="519587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12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Horizontal gene transfer</a:t>
            </a:r>
            <a:endParaRPr/>
          </a:p>
        </p:txBody>
      </p:sp>
      <p:pic>
        <p:nvPicPr>
          <p:cNvPr id="923" name="Google Shape;923;p128"/>
          <p:cNvPicPr preferRelativeResize="0"/>
          <p:nvPr/>
        </p:nvPicPr>
        <p:blipFill>
          <a:blip r:embed="rId3">
            <a:alphaModFix/>
          </a:blip>
          <a:stretch>
            <a:fillRect/>
          </a:stretch>
        </p:blipFill>
        <p:spPr>
          <a:xfrm>
            <a:off x="152400" y="1170125"/>
            <a:ext cx="8839199" cy="2799193"/>
          </a:xfrm>
          <a:prstGeom prst="rect">
            <a:avLst/>
          </a:prstGeom>
          <a:noFill/>
          <a:ln>
            <a:noFill/>
          </a:ln>
        </p:spPr>
      </p:pic>
      <p:sp>
        <p:nvSpPr>
          <p:cNvPr id="924" name="Google Shape;924;p128"/>
          <p:cNvSpPr txBox="1"/>
          <p:nvPr/>
        </p:nvSpPr>
        <p:spPr>
          <a:xfrm>
            <a:off x="3498877" y="1305431"/>
            <a:ext cx="929700" cy="329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CC0000"/>
                </a:solidFill>
              </a:rPr>
              <a:t>Toxin</a:t>
            </a:r>
            <a:endParaRPr b="1" sz="1800">
              <a:solidFill>
                <a:srgbClr val="CC0000"/>
              </a:solidFill>
            </a:endParaRPr>
          </a:p>
        </p:txBody>
      </p:sp>
      <p:sp>
        <p:nvSpPr>
          <p:cNvPr id="925" name="Google Shape;925;p128"/>
          <p:cNvSpPr txBox="1"/>
          <p:nvPr/>
        </p:nvSpPr>
        <p:spPr>
          <a:xfrm rot="1110">
            <a:off x="5728250" y="2571903"/>
            <a:ext cx="929400" cy="4347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CC0000"/>
                </a:solidFill>
              </a:rPr>
              <a:t>Toxin</a:t>
            </a:r>
            <a:endParaRPr b="1" sz="1800">
              <a:solidFill>
                <a:srgbClr val="CC0000"/>
              </a:solidFill>
            </a:endParaRPr>
          </a:p>
        </p:txBody>
      </p:sp>
      <p:sp>
        <p:nvSpPr>
          <p:cNvPr id="926" name="Google Shape;926;p128"/>
          <p:cNvSpPr txBox="1"/>
          <p:nvPr/>
        </p:nvSpPr>
        <p:spPr>
          <a:xfrm rot="1327">
            <a:off x="8214599" y="1369600"/>
            <a:ext cx="777000" cy="329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CC0000"/>
                </a:solidFill>
              </a:rPr>
              <a:t>Toxin</a:t>
            </a:r>
            <a:endParaRPr b="1" sz="1800">
              <a:solidFill>
                <a:srgbClr val="CC0000"/>
              </a:solidFill>
            </a:endParaRPr>
          </a:p>
        </p:txBody>
      </p:sp>
      <p:grpSp>
        <p:nvGrpSpPr>
          <p:cNvPr id="927" name="Google Shape;927;p128"/>
          <p:cNvGrpSpPr/>
          <p:nvPr/>
        </p:nvGrpSpPr>
        <p:grpSpPr>
          <a:xfrm>
            <a:off x="3143425" y="1550150"/>
            <a:ext cx="329846" cy="355046"/>
            <a:chOff x="3143425" y="1550150"/>
            <a:chExt cx="329846" cy="355046"/>
          </a:xfrm>
        </p:grpSpPr>
        <p:cxnSp>
          <p:nvCxnSpPr>
            <p:cNvPr id="928" name="Google Shape;928;p128"/>
            <p:cNvCxnSpPr/>
            <p:nvPr/>
          </p:nvCxnSpPr>
          <p:spPr>
            <a:xfrm flipH="1" rot="10800000">
              <a:off x="3143425" y="1550150"/>
              <a:ext cx="266100" cy="291300"/>
            </a:xfrm>
            <a:prstGeom prst="straightConnector1">
              <a:avLst/>
            </a:prstGeom>
            <a:noFill/>
            <a:ln cap="flat" cmpd="sng" w="28575">
              <a:solidFill>
                <a:srgbClr val="FCE5CD"/>
              </a:solidFill>
              <a:prstDash val="solid"/>
              <a:round/>
              <a:headEnd len="med" w="med" type="none"/>
              <a:tailEnd len="med" w="med" type="none"/>
            </a:ln>
          </p:spPr>
        </p:cxnSp>
        <p:cxnSp>
          <p:nvCxnSpPr>
            <p:cNvPr id="929" name="Google Shape;929;p128"/>
            <p:cNvCxnSpPr/>
            <p:nvPr/>
          </p:nvCxnSpPr>
          <p:spPr>
            <a:xfrm flipH="1" rot="10800000">
              <a:off x="3207171" y="1613896"/>
              <a:ext cx="266100" cy="291300"/>
            </a:xfrm>
            <a:prstGeom prst="straightConnector1">
              <a:avLst/>
            </a:prstGeom>
            <a:noFill/>
            <a:ln cap="flat" cmpd="sng" w="28575">
              <a:solidFill>
                <a:srgbClr val="FCE5CD"/>
              </a:solidFill>
              <a:prstDash val="solid"/>
              <a:round/>
              <a:headEnd len="med" w="med" type="none"/>
              <a:tailEnd len="med" w="med" type="none"/>
            </a:ln>
          </p:spPr>
        </p:cxnSp>
      </p:grpSp>
      <p:grpSp>
        <p:nvGrpSpPr>
          <p:cNvPr id="930" name="Google Shape;930;p128"/>
          <p:cNvGrpSpPr/>
          <p:nvPr/>
        </p:nvGrpSpPr>
        <p:grpSpPr>
          <a:xfrm>
            <a:off x="4980275" y="1634825"/>
            <a:ext cx="329846" cy="355046"/>
            <a:chOff x="3143425" y="1550150"/>
            <a:chExt cx="329846" cy="355046"/>
          </a:xfrm>
        </p:grpSpPr>
        <p:cxnSp>
          <p:nvCxnSpPr>
            <p:cNvPr id="931" name="Google Shape;931;p128"/>
            <p:cNvCxnSpPr/>
            <p:nvPr/>
          </p:nvCxnSpPr>
          <p:spPr>
            <a:xfrm flipH="1" rot="10800000">
              <a:off x="3143425" y="1550150"/>
              <a:ext cx="266100" cy="291300"/>
            </a:xfrm>
            <a:prstGeom prst="straightConnector1">
              <a:avLst/>
            </a:prstGeom>
            <a:noFill/>
            <a:ln cap="flat" cmpd="sng" w="28575">
              <a:solidFill>
                <a:srgbClr val="FCE5CD"/>
              </a:solidFill>
              <a:prstDash val="solid"/>
              <a:round/>
              <a:headEnd len="med" w="med" type="none"/>
              <a:tailEnd len="med" w="med" type="none"/>
            </a:ln>
          </p:spPr>
        </p:cxnSp>
        <p:cxnSp>
          <p:nvCxnSpPr>
            <p:cNvPr id="932" name="Google Shape;932;p128"/>
            <p:cNvCxnSpPr/>
            <p:nvPr/>
          </p:nvCxnSpPr>
          <p:spPr>
            <a:xfrm flipH="1" rot="10800000">
              <a:off x="3207171" y="1613896"/>
              <a:ext cx="266100" cy="291300"/>
            </a:xfrm>
            <a:prstGeom prst="straightConnector1">
              <a:avLst/>
            </a:prstGeom>
            <a:noFill/>
            <a:ln cap="flat" cmpd="sng" w="28575">
              <a:solidFill>
                <a:srgbClr val="FCE5CD"/>
              </a:solidFill>
              <a:prstDash val="solid"/>
              <a:round/>
              <a:headEnd len="med" w="med" type="none"/>
              <a:tailEnd len="med" w="med" type="none"/>
            </a:ln>
          </p:spPr>
        </p:cxnSp>
      </p:grpSp>
      <p:grpSp>
        <p:nvGrpSpPr>
          <p:cNvPr id="933" name="Google Shape;933;p128"/>
          <p:cNvGrpSpPr/>
          <p:nvPr/>
        </p:nvGrpSpPr>
        <p:grpSpPr>
          <a:xfrm>
            <a:off x="6867784" y="1600809"/>
            <a:ext cx="329846" cy="355046"/>
            <a:chOff x="3143425" y="1550150"/>
            <a:chExt cx="329846" cy="355046"/>
          </a:xfrm>
        </p:grpSpPr>
        <p:cxnSp>
          <p:nvCxnSpPr>
            <p:cNvPr id="934" name="Google Shape;934;p128"/>
            <p:cNvCxnSpPr/>
            <p:nvPr/>
          </p:nvCxnSpPr>
          <p:spPr>
            <a:xfrm flipH="1" rot="10800000">
              <a:off x="3143425" y="1550150"/>
              <a:ext cx="266100" cy="291300"/>
            </a:xfrm>
            <a:prstGeom prst="straightConnector1">
              <a:avLst/>
            </a:prstGeom>
            <a:noFill/>
            <a:ln cap="flat" cmpd="sng" w="28575">
              <a:solidFill>
                <a:srgbClr val="FCE5CD"/>
              </a:solidFill>
              <a:prstDash val="solid"/>
              <a:round/>
              <a:headEnd len="med" w="med" type="none"/>
              <a:tailEnd len="med" w="med" type="none"/>
            </a:ln>
          </p:spPr>
        </p:cxnSp>
        <p:cxnSp>
          <p:nvCxnSpPr>
            <p:cNvPr id="935" name="Google Shape;935;p128"/>
            <p:cNvCxnSpPr/>
            <p:nvPr/>
          </p:nvCxnSpPr>
          <p:spPr>
            <a:xfrm flipH="1" rot="10800000">
              <a:off x="3207171" y="1613896"/>
              <a:ext cx="266100" cy="291300"/>
            </a:xfrm>
            <a:prstGeom prst="straightConnector1">
              <a:avLst/>
            </a:prstGeom>
            <a:noFill/>
            <a:ln cap="flat" cmpd="sng" w="28575">
              <a:solidFill>
                <a:srgbClr val="FCE5CD"/>
              </a:solidFill>
              <a:prstDash val="solid"/>
              <a:round/>
              <a:headEnd len="med" w="med" type="none"/>
              <a:tailEnd len="med" w="med" type="none"/>
            </a:ln>
          </p:spPr>
        </p:cxn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pic>
        <p:nvPicPr>
          <p:cNvPr id="940" name="Google Shape;940;p129"/>
          <p:cNvPicPr preferRelativeResize="0"/>
          <p:nvPr/>
        </p:nvPicPr>
        <p:blipFill>
          <a:blip r:embed="rId3">
            <a:alphaModFix/>
          </a:blip>
          <a:stretch>
            <a:fillRect/>
          </a:stretch>
        </p:blipFill>
        <p:spPr>
          <a:xfrm>
            <a:off x="1468475" y="152400"/>
            <a:ext cx="5333126" cy="4838701"/>
          </a:xfrm>
          <a:prstGeom prst="rect">
            <a:avLst/>
          </a:prstGeom>
          <a:noFill/>
          <a:ln>
            <a:noFill/>
          </a:ln>
        </p:spPr>
      </p:pic>
      <p:sp>
        <p:nvSpPr>
          <p:cNvPr id="941" name="Google Shape;941;p129"/>
          <p:cNvSpPr txBox="1"/>
          <p:nvPr/>
        </p:nvSpPr>
        <p:spPr>
          <a:xfrm>
            <a:off x="6717725" y="4720850"/>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u="sng">
                <a:solidFill>
                  <a:schemeClr val="hlink"/>
                </a:solidFill>
                <a:hlinkClick r:id="rId4"/>
              </a:rPr>
              <a:t>https://en.wikipedia.org/wiki/Pilus</a:t>
            </a:r>
            <a:endParaRPr b="1" sz="1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pic>
        <p:nvPicPr>
          <p:cNvPr descr="Bacteria can transfer genetic material, and thus drug resistance, to other bacteria via conjugation." id="946" name="Google Shape;946;p130" title="Bacterial Conjugation | HHMI BioInteractive Video">
            <a:hlinkClick r:id="rId3"/>
          </p:cNvPr>
          <p:cNvPicPr preferRelativeResize="0"/>
          <p:nvPr/>
        </p:nvPicPr>
        <p:blipFill>
          <a:blip r:embed="rId4">
            <a:alphaModFix/>
          </a:blip>
          <a:stretch>
            <a:fillRect/>
          </a:stretch>
        </p:blipFill>
        <p:spPr>
          <a:xfrm>
            <a:off x="1409975" y="617478"/>
            <a:ext cx="6948575" cy="3908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6"/>
                                        </p:tgtEl>
                                        <p:attrNameLst>
                                          <p:attrName>style.visibility</p:attrName>
                                        </p:attrNameLst>
                                      </p:cBhvr>
                                      <p:to>
                                        <p:strVal val="visible"/>
                                      </p:to>
                                    </p:set>
                                    <p:animEffect filter="fade" transition="in">
                                      <p:cBhvr>
                                        <p:cTn dur="1000"/>
                                        <p:tgtEl>
                                          <p:spTgt spid="9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86"/>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Model Teacher Program</a:t>
            </a:r>
            <a:endParaRPr/>
          </a:p>
        </p:txBody>
      </p:sp>
      <p:sp>
        <p:nvSpPr>
          <p:cNvPr id="436" name="Google Shape;436;p86"/>
          <p:cNvSpPr txBox="1"/>
          <p:nvPr>
            <p:ph idx="1" type="body"/>
          </p:nvPr>
        </p:nvSpPr>
        <p:spPr>
          <a:xfrm>
            <a:off x="762144" y="924315"/>
            <a:ext cx="7935900" cy="399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437" name="Google Shape;437;p86">
            <a:hlinkClick r:id="rId3"/>
          </p:cNvPr>
          <p:cNvPicPr preferRelativeResize="0"/>
          <p:nvPr/>
        </p:nvPicPr>
        <p:blipFill>
          <a:blip r:embed="rId4">
            <a:alphaModFix/>
          </a:blip>
          <a:stretch>
            <a:fillRect/>
          </a:stretch>
        </p:blipFill>
        <p:spPr>
          <a:xfrm>
            <a:off x="-49347" y="0"/>
            <a:ext cx="9558897" cy="51435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pic>
        <p:nvPicPr>
          <p:cNvPr id="951" name="Google Shape;951;p131"/>
          <p:cNvPicPr preferRelativeResize="0"/>
          <p:nvPr/>
        </p:nvPicPr>
        <p:blipFill rotWithShape="1">
          <a:blip r:embed="rId3">
            <a:alphaModFix/>
          </a:blip>
          <a:srcRect b="59716" l="0" r="54918" t="0"/>
          <a:stretch/>
        </p:blipFill>
        <p:spPr>
          <a:xfrm rot="5400000">
            <a:off x="-116701" y="271200"/>
            <a:ext cx="5096325" cy="4553926"/>
          </a:xfrm>
          <a:prstGeom prst="rect">
            <a:avLst/>
          </a:prstGeom>
          <a:noFill/>
          <a:ln>
            <a:noFill/>
          </a:ln>
        </p:spPr>
      </p:pic>
      <p:sp>
        <p:nvSpPr>
          <p:cNvPr id="952" name="Google Shape;952;p131"/>
          <p:cNvSpPr txBox="1"/>
          <p:nvPr/>
        </p:nvSpPr>
        <p:spPr>
          <a:xfrm>
            <a:off x="4708425" y="4711425"/>
            <a:ext cx="43593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u="sng">
                <a:solidFill>
                  <a:schemeClr val="hlink"/>
                </a:solidFill>
                <a:hlinkClick r:id="rId4"/>
              </a:rPr>
              <a:t>https://www.cell.com/cell/fulltext/S0092-8674(16)31076-5</a:t>
            </a:r>
            <a:endParaRPr sz="100"/>
          </a:p>
        </p:txBody>
      </p:sp>
      <p:pic>
        <p:nvPicPr>
          <p:cNvPr descr="A close-up of a toy&#10;&#10;AI-generated content may be incorrect." id="953" name="Google Shape;953;p131"/>
          <p:cNvPicPr preferRelativeResize="0"/>
          <p:nvPr/>
        </p:nvPicPr>
        <p:blipFill rotWithShape="1">
          <a:blip r:embed="rId5">
            <a:alphaModFix/>
          </a:blip>
          <a:srcRect b="4945" l="15458" r="13861" t="4647"/>
          <a:stretch/>
        </p:blipFill>
        <p:spPr>
          <a:xfrm>
            <a:off x="5103926" y="1501649"/>
            <a:ext cx="3346052" cy="3209773"/>
          </a:xfrm>
          <a:prstGeom prst="rect">
            <a:avLst/>
          </a:prstGeom>
          <a:noFill/>
          <a:ln>
            <a:noFill/>
          </a:ln>
        </p:spPr>
      </p:pic>
      <p:sp>
        <p:nvSpPr>
          <p:cNvPr id="954" name="Google Shape;954;p131"/>
          <p:cNvSpPr/>
          <p:nvPr/>
        </p:nvSpPr>
        <p:spPr>
          <a:xfrm>
            <a:off x="6423600" y="1588175"/>
            <a:ext cx="772500" cy="747000"/>
          </a:xfrm>
          <a:prstGeom prst="roundRect">
            <a:avLst>
              <a:gd fmla="val 16667" name="adj"/>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55" name="Google Shape;955;p131"/>
          <p:cNvSpPr txBox="1"/>
          <p:nvPr/>
        </p:nvSpPr>
        <p:spPr>
          <a:xfrm>
            <a:off x="6247413" y="245700"/>
            <a:ext cx="926700" cy="51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chemeClr val="dk1"/>
                </a:solidFill>
              </a:rPr>
              <a:t>TraN</a:t>
            </a:r>
            <a:endParaRPr b="1" sz="2300">
              <a:solidFill>
                <a:schemeClr val="dk1"/>
              </a:solidFill>
            </a:endParaRPr>
          </a:p>
        </p:txBody>
      </p:sp>
      <p:sp>
        <p:nvSpPr>
          <p:cNvPr id="956" name="Google Shape;956;p131"/>
          <p:cNvSpPr txBox="1"/>
          <p:nvPr/>
        </p:nvSpPr>
        <p:spPr>
          <a:xfrm>
            <a:off x="1710150" y="3419925"/>
            <a:ext cx="926700" cy="5850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chemeClr val="dk1"/>
                </a:solidFill>
              </a:rPr>
              <a:t>TraA</a:t>
            </a:r>
            <a:endParaRPr b="1" sz="2200"/>
          </a:p>
        </p:txBody>
      </p:sp>
      <p:pic>
        <p:nvPicPr>
          <p:cNvPr id="957" name="Google Shape;957;p131" title="noun-hand-6149833.png"/>
          <p:cNvPicPr preferRelativeResize="0"/>
          <p:nvPr/>
        </p:nvPicPr>
        <p:blipFill>
          <a:blip r:embed="rId6">
            <a:alphaModFix/>
          </a:blip>
          <a:stretch>
            <a:fillRect/>
          </a:stretch>
        </p:blipFill>
        <p:spPr>
          <a:xfrm rot="10800000">
            <a:off x="5975522" y="611599"/>
            <a:ext cx="1470501" cy="1470501"/>
          </a:xfrm>
          <a:prstGeom prst="rect">
            <a:avLst/>
          </a:prstGeom>
          <a:noFill/>
          <a:ln>
            <a:noFill/>
          </a:ln>
        </p:spPr>
      </p:pic>
      <p:sp>
        <p:nvSpPr>
          <p:cNvPr id="958" name="Google Shape;958;p131"/>
          <p:cNvSpPr txBox="1"/>
          <p:nvPr/>
        </p:nvSpPr>
        <p:spPr>
          <a:xfrm>
            <a:off x="7208825" y="714300"/>
            <a:ext cx="1858800" cy="64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Mating pair stabilization</a:t>
            </a:r>
            <a:endParaRPr sz="1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132"/>
          <p:cNvSpPr txBox="1"/>
          <p:nvPr>
            <p:ph type="title"/>
          </p:nvPr>
        </p:nvSpPr>
        <p:spPr>
          <a:xfrm>
            <a:off x="227575" y="694450"/>
            <a:ext cx="7503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E.coli</a:t>
            </a:r>
            <a:r>
              <a:rPr b="1" lang="en"/>
              <a:t> O157:H7:  Ribosome Assassin </a:t>
            </a:r>
            <a:endParaRPr b="1"/>
          </a:p>
        </p:txBody>
      </p:sp>
      <p:sp>
        <p:nvSpPr>
          <p:cNvPr id="964" name="Google Shape;964;p132"/>
          <p:cNvSpPr txBox="1"/>
          <p:nvPr>
            <p:ph idx="1" type="body"/>
          </p:nvPr>
        </p:nvSpPr>
        <p:spPr>
          <a:xfrm>
            <a:off x="286550" y="1254425"/>
            <a:ext cx="5414400" cy="3488700"/>
          </a:xfrm>
          <a:prstGeom prst="rect">
            <a:avLst/>
          </a:prstGeom>
        </p:spPr>
        <p:txBody>
          <a:bodyPr anchorCtr="0" anchor="t" bIns="34275" lIns="68575" spcFirstLastPara="1" rIns="68575" wrap="square" tIns="34275">
            <a:noAutofit/>
          </a:bodyPr>
          <a:lstStyle/>
          <a:p>
            <a:pPr indent="0" lvl="0" marL="0" rtl="0" algn="l">
              <a:lnSpc>
                <a:spcPct val="130000"/>
              </a:lnSpc>
              <a:spcBef>
                <a:spcPts val="0"/>
              </a:spcBef>
              <a:spcAft>
                <a:spcPts val="0"/>
              </a:spcAft>
              <a:buNone/>
            </a:pPr>
            <a:r>
              <a:rPr b="1" lang="en"/>
              <a:t>Pathogen</a:t>
            </a:r>
            <a:r>
              <a:rPr lang="en"/>
              <a:t>:</a:t>
            </a:r>
            <a:r>
              <a:rPr lang="en"/>
              <a:t> </a:t>
            </a:r>
            <a:r>
              <a:rPr lang="en">
                <a:solidFill>
                  <a:schemeClr val="dk1"/>
                </a:solidFill>
              </a:rPr>
              <a:t> Extracellular    </a:t>
            </a:r>
            <a:endParaRPr>
              <a:solidFill>
                <a:schemeClr val="dk1"/>
              </a:solidFill>
            </a:endParaRPr>
          </a:p>
          <a:p>
            <a:pPr indent="0" lvl="0" marL="0" rtl="0" algn="l">
              <a:spcBef>
                <a:spcPts val="0"/>
              </a:spcBef>
              <a:spcAft>
                <a:spcPts val="0"/>
              </a:spcAft>
              <a:buNone/>
            </a:pPr>
            <a:r>
              <a:rPr b="1" lang="en">
                <a:solidFill>
                  <a:schemeClr val="dk1"/>
                </a:solidFill>
              </a:rPr>
              <a:t>Virulence factor</a:t>
            </a:r>
            <a:r>
              <a:rPr lang="en">
                <a:solidFill>
                  <a:schemeClr val="dk1"/>
                </a:solidFill>
              </a:rPr>
              <a:t>: Shiga Toxin</a:t>
            </a:r>
            <a:endParaRPr>
              <a:solidFill>
                <a:schemeClr val="dk1"/>
              </a:solidFill>
            </a:endParaRPr>
          </a:p>
          <a:p>
            <a:pPr indent="0" lvl="0" marL="0" rtl="0" algn="l">
              <a:spcBef>
                <a:spcPts val="0"/>
              </a:spcBef>
              <a:spcAft>
                <a:spcPts val="0"/>
              </a:spcAft>
              <a:buNone/>
            </a:pPr>
            <a:r>
              <a:t/>
            </a:r>
            <a:endParaRPr/>
          </a:p>
          <a:p>
            <a:pPr indent="0" lvl="0" marL="0" rtl="0" algn="l">
              <a:lnSpc>
                <a:spcPct val="100000"/>
              </a:lnSpc>
              <a:spcBef>
                <a:spcPts val="0"/>
              </a:spcBef>
              <a:spcAft>
                <a:spcPts val="0"/>
              </a:spcAft>
              <a:buNone/>
            </a:pPr>
            <a:r>
              <a:rPr lang="en"/>
              <a:t>Carries phage DNA integrated into the host genome that codes for a non-pore forming toxin (Shiga-toxin).</a:t>
            </a:r>
            <a:endParaRPr/>
          </a:p>
          <a:p>
            <a:pPr indent="0" lvl="0" marL="0" rtl="0" algn="l">
              <a:lnSpc>
                <a:spcPct val="150000"/>
              </a:lnSpc>
              <a:spcBef>
                <a:spcPts val="0"/>
              </a:spcBef>
              <a:spcAft>
                <a:spcPts val="0"/>
              </a:spcAft>
              <a:buNone/>
            </a:pPr>
            <a:r>
              <a:t/>
            </a:r>
            <a:endParaRPr/>
          </a:p>
          <a:p>
            <a:pPr indent="0" lvl="0" marL="0" rtl="0" algn="l">
              <a:lnSpc>
                <a:spcPct val="100000"/>
              </a:lnSpc>
              <a:spcBef>
                <a:spcPts val="0"/>
              </a:spcBef>
              <a:spcAft>
                <a:spcPts val="0"/>
              </a:spcAft>
              <a:buNone/>
            </a:pPr>
            <a:r>
              <a:rPr lang="en"/>
              <a:t>Toxin consists of 2 parts A &amp; B:</a:t>
            </a:r>
            <a:endParaRPr/>
          </a:p>
          <a:p>
            <a:pPr indent="-342900" lvl="0" marL="457200" rtl="0" algn="l">
              <a:lnSpc>
                <a:spcPct val="150000"/>
              </a:lnSpc>
              <a:spcBef>
                <a:spcPts val="0"/>
              </a:spcBef>
              <a:spcAft>
                <a:spcPts val="0"/>
              </a:spcAft>
              <a:buSzPts val="1800"/>
              <a:buChar char="•"/>
            </a:pPr>
            <a:r>
              <a:rPr b="1" lang="en"/>
              <a:t>B</a:t>
            </a:r>
            <a:r>
              <a:rPr lang="en"/>
              <a:t> binds to host glycolipid</a:t>
            </a:r>
            <a:endParaRPr/>
          </a:p>
          <a:p>
            <a:pPr indent="-342900" lvl="0" marL="457200" rtl="0" algn="l">
              <a:lnSpc>
                <a:spcPct val="150000"/>
              </a:lnSpc>
              <a:spcBef>
                <a:spcPts val="0"/>
              </a:spcBef>
              <a:spcAft>
                <a:spcPts val="0"/>
              </a:spcAft>
              <a:buSzPts val="1800"/>
              <a:buChar char="•"/>
            </a:pPr>
            <a:r>
              <a:rPr b="1" lang="en"/>
              <a:t>A</a:t>
            </a:r>
            <a:r>
              <a:rPr lang="en"/>
              <a:t> binds and deactivates host ribosomes</a:t>
            </a:r>
            <a:endParaRPr/>
          </a:p>
        </p:txBody>
      </p:sp>
      <p:pic>
        <p:nvPicPr>
          <p:cNvPr id="965" name="Google Shape;965;p132"/>
          <p:cNvPicPr preferRelativeResize="0"/>
          <p:nvPr/>
        </p:nvPicPr>
        <p:blipFill>
          <a:blip r:embed="rId3">
            <a:alphaModFix/>
          </a:blip>
          <a:stretch>
            <a:fillRect/>
          </a:stretch>
        </p:blipFill>
        <p:spPr>
          <a:xfrm>
            <a:off x="5999925" y="806450"/>
            <a:ext cx="2402949" cy="2939000"/>
          </a:xfrm>
          <a:prstGeom prst="rect">
            <a:avLst/>
          </a:prstGeom>
          <a:noFill/>
          <a:ln>
            <a:noFill/>
          </a:ln>
        </p:spPr>
      </p:pic>
      <p:sp>
        <p:nvSpPr>
          <p:cNvPr id="966" name="Google Shape;966;p132"/>
          <p:cNvSpPr txBox="1"/>
          <p:nvPr/>
        </p:nvSpPr>
        <p:spPr>
          <a:xfrm>
            <a:off x="5963550" y="3974050"/>
            <a:ext cx="2510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u="sng">
                <a:solidFill>
                  <a:schemeClr val="hlink"/>
                </a:solidFill>
                <a:hlinkClick r:id="rId4"/>
              </a:rPr>
              <a:t>https://pdb101.rcsb.org/learn/flyers-posters-and-calendars/poster/shiga-toxin2-in-complex-with-ribosomal-p-stalk</a:t>
            </a:r>
            <a:endParaRPr sz="8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0" name="Shape 970"/>
        <p:cNvGrpSpPr/>
        <p:nvPr/>
      </p:nvGrpSpPr>
      <p:grpSpPr>
        <a:xfrm>
          <a:off x="0" y="0"/>
          <a:ext cx="0" cy="0"/>
          <a:chOff x="0" y="0"/>
          <a:chExt cx="0" cy="0"/>
        </a:xfrm>
      </p:grpSpPr>
      <p:sp>
        <p:nvSpPr>
          <p:cNvPr id="971" name="Google Shape;971;p133"/>
          <p:cNvSpPr txBox="1"/>
          <p:nvPr>
            <p:ph type="title"/>
          </p:nvPr>
        </p:nvSpPr>
        <p:spPr>
          <a:xfrm>
            <a:off x="148633" y="188617"/>
            <a:ext cx="80211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i="1" lang="en"/>
              <a:t>Bacillus anthracis: Stealth Thief</a:t>
            </a:r>
            <a:endParaRPr b="1" i="1"/>
          </a:p>
          <a:p>
            <a:pPr indent="0" lvl="0" marL="0" rtl="0" algn="l">
              <a:spcBef>
                <a:spcPts val="0"/>
              </a:spcBef>
              <a:spcAft>
                <a:spcPts val="0"/>
              </a:spcAft>
              <a:buNone/>
            </a:pPr>
            <a:r>
              <a:t/>
            </a:r>
            <a:endParaRPr/>
          </a:p>
        </p:txBody>
      </p:sp>
      <p:sp>
        <p:nvSpPr>
          <p:cNvPr id="972" name="Google Shape;972;p133"/>
          <p:cNvSpPr txBox="1"/>
          <p:nvPr/>
        </p:nvSpPr>
        <p:spPr>
          <a:xfrm>
            <a:off x="148625" y="596925"/>
            <a:ext cx="46167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Pathogen</a:t>
            </a:r>
            <a:r>
              <a:rPr lang="en" sz="1800">
                <a:solidFill>
                  <a:schemeClr val="dk1"/>
                </a:solidFill>
              </a:rPr>
              <a:t>:  Extracellular     </a:t>
            </a:r>
            <a:endParaRPr sz="1800">
              <a:solidFill>
                <a:schemeClr val="dk1"/>
              </a:solidFill>
            </a:endParaRPr>
          </a:p>
          <a:p>
            <a:pPr indent="0" lvl="0" marL="0" rtl="0" algn="l">
              <a:spcBef>
                <a:spcPts val="0"/>
              </a:spcBef>
              <a:spcAft>
                <a:spcPts val="0"/>
              </a:spcAft>
              <a:buNone/>
            </a:pPr>
            <a:r>
              <a:rPr b="1" lang="en" sz="1800">
                <a:solidFill>
                  <a:schemeClr val="dk1"/>
                </a:solidFill>
              </a:rPr>
              <a:t>Virulence Factors:</a:t>
            </a:r>
            <a:r>
              <a:rPr lang="en" sz="1800">
                <a:solidFill>
                  <a:schemeClr val="dk1"/>
                </a:solidFill>
              </a:rPr>
              <a:t> Capsule, toxin, </a:t>
            </a:r>
            <a:r>
              <a:rPr b="1" lang="en" sz="1800">
                <a:solidFill>
                  <a:srgbClr val="672F72"/>
                </a:solidFill>
              </a:rPr>
              <a:t>Siderophore</a:t>
            </a:r>
            <a:r>
              <a:rPr lang="en" sz="1800">
                <a:solidFill>
                  <a:schemeClr val="dk1"/>
                </a:solidFill>
              </a:rPr>
              <a:t> (iron scavenging protein)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b="1" lang="en" sz="1800">
                <a:solidFill>
                  <a:schemeClr val="dk1"/>
                </a:solidFill>
              </a:rPr>
              <a:t>Virulence Factors</a:t>
            </a:r>
            <a:r>
              <a:rPr lang="en" sz="1800">
                <a:solidFill>
                  <a:schemeClr val="dk1"/>
                </a:solidFill>
              </a:rPr>
              <a:t>: Siderophore (for getting iron).  </a:t>
            </a:r>
            <a:endParaRPr sz="1800">
              <a:solidFill>
                <a:schemeClr val="dk1"/>
              </a:solidFill>
            </a:endParaRPr>
          </a:p>
          <a:p>
            <a:pPr indent="0" lvl="0" marL="0" rtl="0" algn="l">
              <a:spcBef>
                <a:spcPts val="0"/>
              </a:spcBef>
              <a:spcAft>
                <a:spcPts val="0"/>
              </a:spcAft>
              <a:buNone/>
            </a:pPr>
            <a:r>
              <a:t/>
            </a:r>
            <a:endParaRPr b="1" i="1" sz="1800">
              <a:solidFill>
                <a:schemeClr val="dk1"/>
              </a:solidFill>
            </a:endParaRPr>
          </a:p>
          <a:p>
            <a:pPr indent="0" lvl="0" marL="0" rtl="0" algn="l">
              <a:spcBef>
                <a:spcPts val="0"/>
              </a:spcBef>
              <a:spcAft>
                <a:spcPts val="0"/>
              </a:spcAft>
              <a:buNone/>
            </a:pPr>
            <a:r>
              <a:t/>
            </a:r>
            <a:endParaRPr sz="1800">
              <a:solidFill>
                <a:schemeClr val="dk1"/>
              </a:solidFill>
            </a:endParaRPr>
          </a:p>
        </p:txBody>
      </p:sp>
      <p:pic>
        <p:nvPicPr>
          <p:cNvPr id="973" name="Google Shape;973;p133"/>
          <p:cNvPicPr preferRelativeResize="0"/>
          <p:nvPr/>
        </p:nvPicPr>
        <p:blipFill>
          <a:blip r:embed="rId3">
            <a:alphaModFix/>
          </a:blip>
          <a:stretch>
            <a:fillRect/>
          </a:stretch>
        </p:blipFill>
        <p:spPr>
          <a:xfrm>
            <a:off x="4651650" y="0"/>
            <a:ext cx="3736275" cy="2236425"/>
          </a:xfrm>
          <a:prstGeom prst="rect">
            <a:avLst/>
          </a:prstGeom>
          <a:noFill/>
          <a:ln>
            <a:noFill/>
          </a:ln>
        </p:spPr>
      </p:pic>
      <p:sp>
        <p:nvSpPr>
          <p:cNvPr id="974" name="Google Shape;974;p133"/>
          <p:cNvSpPr txBox="1"/>
          <p:nvPr/>
        </p:nvSpPr>
        <p:spPr>
          <a:xfrm>
            <a:off x="6706450" y="1280388"/>
            <a:ext cx="1939200" cy="467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1"/>
                </a:solidFill>
              </a:rPr>
              <a:t>Siderophore + Iron</a:t>
            </a:r>
            <a:endParaRPr b="1" sz="1500">
              <a:solidFill>
                <a:schemeClr val="dk1"/>
              </a:solidFill>
            </a:endParaRPr>
          </a:p>
        </p:txBody>
      </p:sp>
      <p:sp>
        <p:nvSpPr>
          <p:cNvPr id="975" name="Google Shape;975;p133"/>
          <p:cNvSpPr txBox="1"/>
          <p:nvPr/>
        </p:nvSpPr>
        <p:spPr>
          <a:xfrm>
            <a:off x="148625" y="2571750"/>
            <a:ext cx="5822100" cy="237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i="1" lang="en" sz="1800">
                <a:solidFill>
                  <a:schemeClr val="dk1"/>
                </a:solidFill>
              </a:rPr>
              <a:t>Bacillus anthracis</a:t>
            </a:r>
            <a:r>
              <a:rPr lang="en" sz="1800">
                <a:solidFill>
                  <a:schemeClr val="dk1"/>
                </a:solidFill>
              </a:rPr>
              <a:t> scavenges iron in iron-low environments using a protein called a “</a:t>
            </a:r>
            <a:r>
              <a:rPr lang="en" sz="1800">
                <a:solidFill>
                  <a:schemeClr val="dk1"/>
                </a:solidFill>
              </a:rPr>
              <a:t>Siderophore</a:t>
            </a:r>
            <a:r>
              <a:rPr lang="en" sz="1800">
                <a:solidFill>
                  <a:schemeClr val="dk1"/>
                </a:solidFill>
              </a:rPr>
              <a:t>”.  </a:t>
            </a:r>
            <a:r>
              <a:rPr i="1" lang="en" sz="1800">
                <a:solidFill>
                  <a:schemeClr val="dk1"/>
                </a:solidFill>
              </a:rPr>
              <a:t>B.anthracis</a:t>
            </a:r>
            <a:r>
              <a:rPr lang="en" sz="1800">
                <a:solidFill>
                  <a:schemeClr val="dk1"/>
                </a:solidFill>
              </a:rPr>
              <a:t> carries a “stealth” siderophore (Petrobactin) which doesn’t fit the binding pocket of siderocalin, a host protein that blocks this action taken by many pathogens.  </a:t>
            </a:r>
            <a:r>
              <a:rPr i="1" lang="en" sz="1800">
                <a:solidFill>
                  <a:schemeClr val="dk1"/>
                </a:solidFill>
              </a:rPr>
              <a:t>B. anthracis </a:t>
            </a:r>
            <a:r>
              <a:rPr lang="en" sz="1800">
                <a:solidFill>
                  <a:schemeClr val="dk1"/>
                </a:solidFill>
              </a:rPr>
              <a:t>steals iron and immediately slurps it in through a </a:t>
            </a:r>
            <a:r>
              <a:rPr lang="en" sz="1800" u="sng">
                <a:solidFill>
                  <a:srgbClr val="0097A7"/>
                </a:solidFill>
                <a:hlinkClick r:id="rId4">
                  <a:extLst>
                    <a:ext uri="{A12FA001-AC4F-418D-AE19-62706E023703}">
                      <ahyp:hlinkClr val="tx"/>
                    </a:ext>
                  </a:extLst>
                </a:hlinkClick>
              </a:rPr>
              <a:t>membrane channel</a:t>
            </a:r>
            <a:r>
              <a:rPr lang="en" sz="1800">
                <a:solidFill>
                  <a:schemeClr val="dk1"/>
                </a:solidFill>
              </a:rPr>
              <a:t>. </a:t>
            </a:r>
            <a:endParaRPr sz="2000">
              <a:solidFill>
                <a:schemeClr val="dk1"/>
              </a:solidFill>
            </a:endParaRPr>
          </a:p>
        </p:txBody>
      </p:sp>
      <p:sp>
        <p:nvSpPr>
          <p:cNvPr id="976" name="Google Shape;976;p133"/>
          <p:cNvSpPr txBox="1"/>
          <p:nvPr/>
        </p:nvSpPr>
        <p:spPr>
          <a:xfrm>
            <a:off x="5710800" y="2104650"/>
            <a:ext cx="1435800" cy="467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u="sng">
                <a:solidFill>
                  <a:schemeClr val="hlink"/>
                </a:solidFill>
                <a:hlinkClick r:id="rId5"/>
              </a:rPr>
              <a:t>Siderocalin </a:t>
            </a:r>
            <a:endParaRPr b="1" sz="1500">
              <a:solidFill>
                <a:schemeClr val="dk1"/>
              </a:solidFill>
            </a:endParaRPr>
          </a:p>
        </p:txBody>
      </p:sp>
      <p:pic>
        <p:nvPicPr>
          <p:cNvPr id="977" name="Google Shape;977;p133"/>
          <p:cNvPicPr preferRelativeResize="0"/>
          <p:nvPr/>
        </p:nvPicPr>
        <p:blipFill>
          <a:blip r:embed="rId6">
            <a:alphaModFix/>
          </a:blip>
          <a:stretch>
            <a:fillRect/>
          </a:stretch>
        </p:blipFill>
        <p:spPr>
          <a:xfrm>
            <a:off x="6435925" y="2571750"/>
            <a:ext cx="1469861" cy="2005550"/>
          </a:xfrm>
          <a:prstGeom prst="rect">
            <a:avLst/>
          </a:prstGeom>
          <a:noFill/>
          <a:ln>
            <a:noFill/>
          </a:ln>
        </p:spPr>
      </p:pic>
      <p:sp>
        <p:nvSpPr>
          <p:cNvPr id="978" name="Google Shape;978;p133"/>
          <p:cNvSpPr txBox="1"/>
          <p:nvPr/>
        </p:nvSpPr>
        <p:spPr>
          <a:xfrm>
            <a:off x="6435925" y="4577300"/>
            <a:ext cx="1777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7"/>
              </a:rPr>
              <a:t>Petrobactin</a:t>
            </a:r>
            <a:endParaRPr sz="1800">
              <a:solidFill>
                <a:schemeClr val="dk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2" name="Shape 982"/>
        <p:cNvGrpSpPr/>
        <p:nvPr/>
      </p:nvGrpSpPr>
      <p:grpSpPr>
        <a:xfrm>
          <a:off x="0" y="0"/>
          <a:ext cx="0" cy="0"/>
          <a:chOff x="0" y="0"/>
          <a:chExt cx="0" cy="0"/>
        </a:xfrm>
      </p:grpSpPr>
      <p:sp>
        <p:nvSpPr>
          <p:cNvPr id="983" name="Google Shape;983;p134"/>
          <p:cNvSpPr txBox="1"/>
          <p:nvPr>
            <p:ph type="title"/>
          </p:nvPr>
        </p:nvSpPr>
        <p:spPr>
          <a:xfrm>
            <a:off x="164671" y="237625"/>
            <a:ext cx="79812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Mycobacterium tuberculosis</a:t>
            </a:r>
            <a:r>
              <a:rPr b="1" lang="en"/>
              <a:t>: "Inside Job Saboteur” </a:t>
            </a:r>
            <a:endParaRPr b="1"/>
          </a:p>
        </p:txBody>
      </p:sp>
      <p:sp>
        <p:nvSpPr>
          <p:cNvPr id="984" name="Google Shape;984;p134"/>
          <p:cNvSpPr txBox="1"/>
          <p:nvPr>
            <p:ph idx="4294967295" type="body"/>
          </p:nvPr>
        </p:nvSpPr>
        <p:spPr>
          <a:xfrm>
            <a:off x="289375" y="806225"/>
            <a:ext cx="8229600" cy="406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latin typeface="Arial"/>
                <a:ea typeface="Arial"/>
                <a:cs typeface="Arial"/>
                <a:sym typeface="Arial"/>
              </a:rPr>
              <a:t>Pathogen</a:t>
            </a:r>
            <a:r>
              <a:rPr lang="en">
                <a:latin typeface="Arial"/>
                <a:ea typeface="Arial"/>
                <a:cs typeface="Arial"/>
                <a:sym typeface="Arial"/>
              </a:rPr>
              <a:t>:  Intracellular     </a:t>
            </a:r>
            <a:endParaRPr>
              <a:latin typeface="Arial"/>
              <a:ea typeface="Arial"/>
              <a:cs typeface="Arial"/>
              <a:sym typeface="Arial"/>
            </a:endParaRPr>
          </a:p>
          <a:p>
            <a:pPr indent="0" lvl="0" marL="0" rtl="0" algn="l">
              <a:spcBef>
                <a:spcPts val="0"/>
              </a:spcBef>
              <a:spcAft>
                <a:spcPts val="0"/>
              </a:spcAft>
              <a:buNone/>
            </a:pPr>
            <a:r>
              <a:rPr b="1" lang="en">
                <a:latin typeface="Arial"/>
                <a:ea typeface="Arial"/>
                <a:cs typeface="Arial"/>
                <a:sym typeface="Arial"/>
              </a:rPr>
              <a:t>Virulence Factors:</a:t>
            </a:r>
            <a:r>
              <a:rPr lang="en">
                <a:latin typeface="Arial"/>
                <a:ea typeface="Arial"/>
                <a:cs typeface="Arial"/>
                <a:sym typeface="Arial"/>
              </a:rPr>
              <a:t>  Outer cell structures</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a:p>
            <a:pPr indent="0" lvl="0" marL="0" rtl="0" algn="l">
              <a:spcBef>
                <a:spcPts val="0"/>
              </a:spcBef>
              <a:spcAft>
                <a:spcPts val="0"/>
              </a:spcAft>
              <a:buNone/>
            </a:pPr>
            <a:r>
              <a:rPr lang="en">
                <a:latin typeface="Arial"/>
                <a:ea typeface="Arial"/>
                <a:cs typeface="Arial"/>
                <a:sym typeface="Arial"/>
              </a:rPr>
              <a:t>Glycolipids bind to macrophage target receptors:</a:t>
            </a:r>
            <a:endParaRPr>
              <a:latin typeface="Arial"/>
              <a:ea typeface="Arial"/>
              <a:cs typeface="Arial"/>
              <a:sym typeface="Arial"/>
            </a:endParaRPr>
          </a:p>
          <a:p>
            <a:pPr indent="0" lvl="0" marL="457200" rtl="0" algn="l">
              <a:spcBef>
                <a:spcPts val="0"/>
              </a:spcBef>
              <a:spcAft>
                <a:spcPts val="0"/>
              </a:spcAft>
              <a:buNone/>
            </a:pPr>
            <a:r>
              <a:rPr b="1" lang="en">
                <a:latin typeface="Arial"/>
                <a:ea typeface="Arial"/>
                <a:cs typeface="Arial"/>
                <a:sym typeface="Arial"/>
              </a:rPr>
              <a:t>LM</a:t>
            </a:r>
            <a:r>
              <a:rPr lang="en">
                <a:latin typeface="Arial"/>
                <a:ea typeface="Arial"/>
                <a:cs typeface="Arial"/>
                <a:sym typeface="Arial"/>
              </a:rPr>
              <a:t>:  triggers macrophage engulfment (extracellular alarm)</a:t>
            </a:r>
            <a:endParaRPr>
              <a:latin typeface="Arial"/>
              <a:ea typeface="Arial"/>
              <a:cs typeface="Arial"/>
              <a:sym typeface="Arial"/>
            </a:endParaRPr>
          </a:p>
          <a:p>
            <a:pPr indent="0" lvl="0" marL="457200" rtl="0" algn="l">
              <a:spcBef>
                <a:spcPts val="0"/>
              </a:spcBef>
              <a:spcAft>
                <a:spcPts val="0"/>
              </a:spcAft>
              <a:buNone/>
            </a:pPr>
            <a:r>
              <a:t/>
            </a:r>
            <a:endParaRPr>
              <a:latin typeface="Arial"/>
              <a:ea typeface="Arial"/>
              <a:cs typeface="Arial"/>
              <a:sym typeface="Arial"/>
            </a:endParaRPr>
          </a:p>
          <a:p>
            <a:pPr indent="0" lvl="0" marL="457200" rtl="0" algn="l">
              <a:lnSpc>
                <a:spcPct val="115000"/>
              </a:lnSpc>
              <a:spcBef>
                <a:spcPts val="0"/>
              </a:spcBef>
              <a:spcAft>
                <a:spcPts val="0"/>
              </a:spcAft>
              <a:buNone/>
            </a:pPr>
            <a:r>
              <a:rPr b="1" lang="en">
                <a:latin typeface="Arial"/>
                <a:ea typeface="Arial"/>
                <a:cs typeface="Arial"/>
                <a:sym typeface="Arial"/>
              </a:rPr>
              <a:t>LAM</a:t>
            </a:r>
            <a:r>
              <a:rPr lang="en">
                <a:latin typeface="Arial"/>
                <a:ea typeface="Arial"/>
                <a:cs typeface="Arial"/>
                <a:sym typeface="Arial"/>
              </a:rPr>
              <a:t>:  prevents the endosome from fusing with the lysosome (intracellular disruptor).  Turns macrophage recruitment signals down.</a:t>
            </a:r>
            <a:endParaRPr>
              <a:latin typeface="Arial"/>
              <a:ea typeface="Arial"/>
              <a:cs typeface="Arial"/>
              <a:sym typeface="Arial"/>
            </a:endParaRPr>
          </a:p>
          <a:p>
            <a:pPr indent="0" lvl="0" marL="0" rtl="0" algn="l">
              <a:lnSpc>
                <a:spcPct val="115000"/>
              </a:lnSpc>
              <a:spcBef>
                <a:spcPts val="0"/>
              </a:spcBef>
              <a:spcAft>
                <a:spcPts val="0"/>
              </a:spcAft>
              <a:buNone/>
            </a:pPr>
            <a:r>
              <a:t/>
            </a:r>
            <a:endParaRPr>
              <a:latin typeface="Arial"/>
              <a:ea typeface="Arial"/>
              <a:cs typeface="Arial"/>
              <a:sym typeface="Arial"/>
            </a:endParaRPr>
          </a:p>
          <a:p>
            <a:pPr indent="0" lvl="0" marL="0" rtl="0" algn="l">
              <a:lnSpc>
                <a:spcPct val="115000"/>
              </a:lnSpc>
              <a:spcBef>
                <a:spcPts val="0"/>
              </a:spcBef>
              <a:spcAft>
                <a:spcPts val="0"/>
              </a:spcAft>
              <a:buNone/>
            </a:pPr>
            <a:r>
              <a:rPr lang="en">
                <a:latin typeface="Arial"/>
                <a:ea typeface="Arial"/>
                <a:cs typeface="Arial"/>
                <a:sym typeface="Arial"/>
              </a:rPr>
              <a:t>Mycobacterium hides in macrophage by disrupting the normal pathway for endosomes.  It also tricks the immune system into walling off the infection in a “granuloma”, further isolating the microbe from immune assaults.</a:t>
            </a:r>
            <a:endParaRPr>
              <a:latin typeface="Arial"/>
              <a:ea typeface="Arial"/>
              <a:cs typeface="Arial"/>
              <a:sym typeface="Arial"/>
            </a:endParaRPr>
          </a:p>
        </p:txBody>
      </p:sp>
      <p:pic>
        <p:nvPicPr>
          <p:cNvPr id="985" name="Google Shape;985;p134"/>
          <p:cNvPicPr preferRelativeResize="0"/>
          <p:nvPr/>
        </p:nvPicPr>
        <p:blipFill rotWithShape="1">
          <a:blip r:embed="rId3">
            <a:alphaModFix/>
          </a:blip>
          <a:srcRect b="8322" l="4787" r="6071" t="18998"/>
          <a:stretch/>
        </p:blipFill>
        <p:spPr>
          <a:xfrm>
            <a:off x="6345175" y="890800"/>
            <a:ext cx="2014549" cy="10958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135"/>
          <p:cNvSpPr txBox="1"/>
          <p:nvPr>
            <p:ph type="title"/>
          </p:nvPr>
        </p:nvSpPr>
        <p:spPr>
          <a:xfrm>
            <a:off x="336127" y="188625"/>
            <a:ext cx="6213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Vibrio cholerae:  “Cell signal hijacker”</a:t>
            </a:r>
            <a:endParaRPr b="1" i="1"/>
          </a:p>
        </p:txBody>
      </p:sp>
      <p:sp>
        <p:nvSpPr>
          <p:cNvPr id="991" name="Google Shape;991;p135"/>
          <p:cNvSpPr txBox="1"/>
          <p:nvPr/>
        </p:nvSpPr>
        <p:spPr>
          <a:xfrm>
            <a:off x="336125" y="798000"/>
            <a:ext cx="7157100" cy="354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800">
                <a:solidFill>
                  <a:schemeClr val="dk1"/>
                </a:solidFill>
                <a:highlight>
                  <a:srgbClr val="FFFFFF"/>
                </a:highlight>
              </a:rPr>
              <a:t>Pathogen:  </a:t>
            </a:r>
            <a:r>
              <a:rPr lang="en" sz="1800">
                <a:solidFill>
                  <a:schemeClr val="dk1"/>
                </a:solidFill>
                <a:highlight>
                  <a:srgbClr val="FFFFFF"/>
                </a:highlight>
              </a:rPr>
              <a:t>E</a:t>
            </a:r>
            <a:r>
              <a:rPr lang="en" sz="1800">
                <a:solidFill>
                  <a:schemeClr val="dk1"/>
                </a:solidFill>
                <a:highlight>
                  <a:srgbClr val="FFFFFF"/>
                </a:highlight>
              </a:rPr>
              <a:t>xtracellular</a:t>
            </a:r>
            <a:endParaRPr sz="1800">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b="1" lang="en" sz="1800">
                <a:solidFill>
                  <a:schemeClr val="dk1"/>
                </a:solidFill>
                <a:highlight>
                  <a:schemeClr val="lt1"/>
                </a:highlight>
              </a:rPr>
              <a:t>Virulence factor:  </a:t>
            </a:r>
            <a:r>
              <a:rPr lang="en" sz="1800">
                <a:solidFill>
                  <a:schemeClr val="dk1"/>
                </a:solidFill>
                <a:highlight>
                  <a:schemeClr val="lt1"/>
                </a:highlight>
              </a:rPr>
              <a:t>Toxin</a:t>
            </a:r>
            <a:r>
              <a:rPr b="1" lang="en" sz="1800">
                <a:solidFill>
                  <a:schemeClr val="dk1"/>
                </a:solidFill>
                <a:highlight>
                  <a:schemeClr val="lt1"/>
                </a:highlight>
              </a:rPr>
              <a:t>      </a:t>
            </a:r>
            <a:endParaRPr sz="1800">
              <a:solidFill>
                <a:schemeClr val="dk1"/>
              </a:solidFill>
              <a:highlight>
                <a:srgbClr val="FFFFFF"/>
              </a:highlight>
            </a:endParaRPr>
          </a:p>
          <a:p>
            <a:pPr indent="0" lvl="0" marL="0" rtl="0" algn="l">
              <a:lnSpc>
                <a:spcPct val="115000"/>
              </a:lnSpc>
              <a:spcBef>
                <a:spcPts val="0"/>
              </a:spcBef>
              <a:spcAft>
                <a:spcPts val="0"/>
              </a:spcAft>
              <a:buNone/>
            </a:pPr>
            <a:r>
              <a:t/>
            </a:r>
            <a:endParaRPr b="1" sz="1800">
              <a:solidFill>
                <a:schemeClr val="dk1"/>
              </a:solidFill>
              <a:highlight>
                <a:srgbClr val="FFFFFF"/>
              </a:highlight>
            </a:endParaRPr>
          </a:p>
          <a:p>
            <a:pPr indent="0" lvl="0" marL="0" rtl="0" algn="l">
              <a:lnSpc>
                <a:spcPct val="115000"/>
              </a:lnSpc>
              <a:spcBef>
                <a:spcPts val="0"/>
              </a:spcBef>
              <a:spcAft>
                <a:spcPts val="0"/>
              </a:spcAft>
              <a:buNone/>
            </a:pPr>
            <a:r>
              <a:rPr b="1" lang="en" sz="1800">
                <a:solidFill>
                  <a:schemeClr val="dk1"/>
                </a:solidFill>
                <a:highlight>
                  <a:srgbClr val="FFFFFF"/>
                </a:highlight>
              </a:rPr>
              <a:t>What happens</a:t>
            </a:r>
            <a:r>
              <a:rPr lang="en" sz="1800">
                <a:solidFill>
                  <a:schemeClr val="dk1"/>
                </a:solidFill>
                <a:highlight>
                  <a:srgbClr val="FFFFFF"/>
                </a:highlight>
              </a:rPr>
              <a:t>:  Toxin binds to a special kind of signalling molecule called a “ </a:t>
            </a:r>
            <a:r>
              <a:rPr lang="en" sz="1800">
                <a:solidFill>
                  <a:schemeClr val="dk1"/>
                </a:solidFill>
                <a:highlight>
                  <a:srgbClr val="FFFFFF"/>
                </a:highlight>
                <a:uFill>
                  <a:noFill/>
                </a:uFill>
                <a:hlinkClick r:id="rId3">
                  <a:extLst>
                    <a:ext uri="{A12FA001-AC4F-418D-AE19-62706E023703}">
                      <ahyp:hlinkClr val="tx"/>
                    </a:ext>
                  </a:extLst>
                </a:hlinkClick>
              </a:rPr>
              <a:t>G protein</a:t>
            </a:r>
            <a:r>
              <a:rPr lang="en" sz="1800">
                <a:solidFill>
                  <a:schemeClr val="dk1"/>
                </a:solidFill>
                <a:highlight>
                  <a:srgbClr val="FFFFFF"/>
                </a:highlight>
              </a:rPr>
              <a:t>”, locking the G-protein in the “signal on” position. </a:t>
            </a:r>
            <a:endParaRPr sz="1800">
              <a:solidFill>
                <a:schemeClr val="dk1"/>
              </a:solidFill>
              <a:highlight>
                <a:srgbClr val="FFFFFF"/>
              </a:highlight>
            </a:endParaRPr>
          </a:p>
          <a:p>
            <a:pPr indent="0" lvl="0" marL="0" rtl="0" algn="l">
              <a:lnSpc>
                <a:spcPct val="115000"/>
              </a:lnSpc>
              <a:spcBef>
                <a:spcPts val="0"/>
              </a:spcBef>
              <a:spcAft>
                <a:spcPts val="0"/>
              </a:spcAft>
              <a:buNone/>
            </a:pPr>
            <a:r>
              <a:t/>
            </a:r>
            <a:endParaRPr sz="1800">
              <a:solidFill>
                <a:schemeClr val="dk1"/>
              </a:solidFill>
              <a:highlight>
                <a:srgbClr val="FFFFFF"/>
              </a:highlight>
            </a:endParaRPr>
          </a:p>
          <a:p>
            <a:pPr indent="0" lvl="0" marL="0" rtl="0" algn="l">
              <a:lnSpc>
                <a:spcPct val="115000"/>
              </a:lnSpc>
              <a:spcBef>
                <a:spcPts val="0"/>
              </a:spcBef>
              <a:spcAft>
                <a:spcPts val="0"/>
              </a:spcAft>
              <a:buNone/>
            </a:pPr>
            <a:r>
              <a:rPr b="1" lang="en" sz="1800">
                <a:solidFill>
                  <a:schemeClr val="dk1"/>
                </a:solidFill>
                <a:highlight>
                  <a:srgbClr val="FFFFFF"/>
                </a:highlight>
              </a:rPr>
              <a:t>Result</a:t>
            </a:r>
            <a:r>
              <a:rPr lang="en" sz="1800">
                <a:solidFill>
                  <a:schemeClr val="dk1"/>
                </a:solidFill>
                <a:highlight>
                  <a:srgbClr val="FFFFFF"/>
                </a:highlight>
              </a:rPr>
              <a:t>:  Intestinal cells are confused into opening their chloride ion channels (CFTR), which floods the intestinal lumen with sodium and chloride ions. </a:t>
            </a:r>
            <a:r>
              <a:rPr lang="en" sz="1800">
                <a:solidFill>
                  <a:schemeClr val="dk1"/>
                </a:solidFill>
              </a:rPr>
              <a:t>Water follows the salt via osmosis, leading to the classic, catastrophic "rice-water stool" and rapid dehydration. </a:t>
            </a:r>
            <a:endParaRPr sz="1800">
              <a:solidFill>
                <a:schemeClr val="dk1"/>
              </a:solidFill>
              <a:highlight>
                <a:srgbClr val="FFFFFF"/>
              </a:highlight>
            </a:endParaRPr>
          </a:p>
          <a:p>
            <a:pPr indent="0" lvl="0" marL="0" rtl="0" algn="l">
              <a:lnSpc>
                <a:spcPct val="115000"/>
              </a:lnSpc>
              <a:spcBef>
                <a:spcPts val="0"/>
              </a:spcBef>
              <a:spcAft>
                <a:spcPts val="0"/>
              </a:spcAft>
              <a:buNone/>
            </a:pPr>
            <a:r>
              <a:t/>
            </a:r>
            <a:endParaRPr sz="1100">
              <a:solidFill>
                <a:schemeClr val="dk1"/>
              </a:solidFill>
            </a:endParaRPr>
          </a:p>
        </p:txBody>
      </p:sp>
      <p:grpSp>
        <p:nvGrpSpPr>
          <p:cNvPr id="992" name="Google Shape;992;p135"/>
          <p:cNvGrpSpPr/>
          <p:nvPr/>
        </p:nvGrpSpPr>
        <p:grpSpPr>
          <a:xfrm>
            <a:off x="7102763" y="128200"/>
            <a:ext cx="1437300" cy="1369575"/>
            <a:chOff x="7257250" y="87025"/>
            <a:chExt cx="1437300" cy="1369575"/>
          </a:xfrm>
        </p:grpSpPr>
        <p:pic>
          <p:nvPicPr>
            <p:cNvPr id="993" name="Google Shape;993;p135"/>
            <p:cNvPicPr preferRelativeResize="0"/>
            <p:nvPr/>
          </p:nvPicPr>
          <p:blipFill>
            <a:blip r:embed="rId4">
              <a:alphaModFix/>
            </a:blip>
            <a:stretch>
              <a:fillRect/>
            </a:stretch>
          </p:blipFill>
          <p:spPr>
            <a:xfrm>
              <a:off x="7373925" y="87025"/>
              <a:ext cx="1087450" cy="1209800"/>
            </a:xfrm>
            <a:prstGeom prst="rect">
              <a:avLst/>
            </a:prstGeom>
            <a:noFill/>
            <a:ln>
              <a:noFill/>
            </a:ln>
          </p:spPr>
        </p:pic>
        <p:sp>
          <p:nvSpPr>
            <p:cNvPr id="994" name="Google Shape;994;p135"/>
            <p:cNvSpPr txBox="1"/>
            <p:nvPr/>
          </p:nvSpPr>
          <p:spPr>
            <a:xfrm>
              <a:off x="7257250" y="1179700"/>
              <a:ext cx="14373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 u="sng">
                  <a:solidFill>
                    <a:schemeClr val="hlink"/>
                  </a:solidFill>
                  <a:hlinkClick r:id="rId5"/>
                </a:rPr>
                <a:t>https://pdb101.rcsb.org/motm/69</a:t>
              </a:r>
              <a:endParaRPr sz="600"/>
            </a:p>
          </p:txBody>
        </p:sp>
      </p:grpSp>
      <p:grpSp>
        <p:nvGrpSpPr>
          <p:cNvPr id="995" name="Google Shape;995;p135"/>
          <p:cNvGrpSpPr/>
          <p:nvPr/>
        </p:nvGrpSpPr>
        <p:grpSpPr>
          <a:xfrm>
            <a:off x="6880239" y="3698729"/>
            <a:ext cx="1716338" cy="1303342"/>
            <a:chOff x="6978212" y="3736925"/>
            <a:chExt cx="1716338" cy="1138390"/>
          </a:xfrm>
        </p:grpSpPr>
        <p:pic>
          <p:nvPicPr>
            <p:cNvPr id="996" name="Google Shape;996;p135"/>
            <p:cNvPicPr preferRelativeResize="0"/>
            <p:nvPr/>
          </p:nvPicPr>
          <p:blipFill>
            <a:blip r:embed="rId6">
              <a:alphaModFix/>
            </a:blip>
            <a:stretch>
              <a:fillRect/>
            </a:stretch>
          </p:blipFill>
          <p:spPr>
            <a:xfrm>
              <a:off x="6978212" y="3736927"/>
              <a:ext cx="1706350" cy="1138387"/>
            </a:xfrm>
            <a:prstGeom prst="rect">
              <a:avLst/>
            </a:prstGeom>
            <a:noFill/>
            <a:ln>
              <a:noFill/>
            </a:ln>
          </p:spPr>
        </p:pic>
        <p:sp>
          <p:nvSpPr>
            <p:cNvPr id="997" name="Google Shape;997;p135"/>
            <p:cNvSpPr txBox="1"/>
            <p:nvPr/>
          </p:nvSpPr>
          <p:spPr>
            <a:xfrm>
              <a:off x="6988150" y="3736925"/>
              <a:ext cx="1706400" cy="28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rPr>
                <a:t>G-protein coupled receptors</a:t>
              </a:r>
              <a:endParaRPr sz="900">
                <a:solidFill>
                  <a:schemeClr val="dk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136"/>
          <p:cNvSpPr txBox="1"/>
          <p:nvPr>
            <p:ph type="title"/>
          </p:nvPr>
        </p:nvSpPr>
        <p:spPr>
          <a:xfrm>
            <a:off x="216008" y="180442"/>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Staphylococcus aureus: </a:t>
            </a:r>
            <a:r>
              <a:rPr b="1" lang="en"/>
              <a:t>Extracellular Wrecking Ball </a:t>
            </a:r>
            <a:endParaRPr b="1"/>
          </a:p>
        </p:txBody>
      </p:sp>
      <p:sp>
        <p:nvSpPr>
          <p:cNvPr id="1003" name="Google Shape;1003;p136"/>
          <p:cNvSpPr txBox="1"/>
          <p:nvPr/>
        </p:nvSpPr>
        <p:spPr>
          <a:xfrm>
            <a:off x="169475" y="808750"/>
            <a:ext cx="8261100" cy="396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Pathogen</a:t>
            </a:r>
            <a:r>
              <a:rPr lang="en" sz="1800">
                <a:solidFill>
                  <a:schemeClr val="dk1"/>
                </a:solidFill>
              </a:rPr>
              <a:t>:  Extracellular </a:t>
            </a:r>
            <a:endParaRPr sz="1800">
              <a:solidFill>
                <a:schemeClr val="dk1"/>
              </a:solidFill>
            </a:endParaRPr>
          </a:p>
          <a:p>
            <a:pPr indent="0" lvl="0" marL="0" rtl="0" algn="l">
              <a:spcBef>
                <a:spcPts val="0"/>
              </a:spcBef>
              <a:spcAft>
                <a:spcPts val="0"/>
              </a:spcAft>
              <a:buNone/>
            </a:pPr>
            <a:r>
              <a:rPr b="1" lang="en" sz="1800">
                <a:solidFill>
                  <a:schemeClr val="dk1"/>
                </a:solidFill>
              </a:rPr>
              <a:t>Virulence Factors</a:t>
            </a:r>
            <a:r>
              <a:rPr lang="en" sz="1800">
                <a:solidFill>
                  <a:schemeClr val="dk1"/>
                </a:solidFill>
              </a:rPr>
              <a:t>:  Many!!</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b="1" lang="en" sz="1800">
                <a:solidFill>
                  <a:srgbClr val="672F72"/>
                </a:solidFill>
              </a:rPr>
              <a:t>Coagulase</a:t>
            </a:r>
            <a:r>
              <a:rPr b="1" lang="en" sz="1800">
                <a:solidFill>
                  <a:schemeClr val="dk1"/>
                </a:solidFill>
              </a:rPr>
              <a:t> </a:t>
            </a:r>
            <a:r>
              <a:rPr lang="en" sz="1800">
                <a:solidFill>
                  <a:schemeClr val="dk1"/>
                </a:solidFill>
              </a:rPr>
              <a:t>enzyme triggers blood clot formation, shielding the microbes from host defenses such as phagocytosis.</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b="1" lang="en" sz="1800">
                <a:solidFill>
                  <a:srgbClr val="672F72"/>
                </a:solidFill>
              </a:rPr>
              <a:t>Hemolysins</a:t>
            </a:r>
            <a:r>
              <a:rPr b="1" lang="en" sz="1800">
                <a:solidFill>
                  <a:schemeClr val="dk1"/>
                </a:solidFill>
              </a:rPr>
              <a:t> </a:t>
            </a:r>
            <a:r>
              <a:rPr lang="en" sz="1800">
                <a:solidFill>
                  <a:schemeClr val="dk1"/>
                </a:solidFill>
              </a:rPr>
              <a:t>a pore forming protein that embeds in red blood cell membranes, causes them to leak “nutrients” that fuel the microbes. </a:t>
            </a:r>
            <a:endParaRPr sz="1800">
              <a:solidFill>
                <a:schemeClr val="dk1"/>
              </a:solidFill>
            </a:endParaRPr>
          </a:p>
          <a:p>
            <a:pPr indent="0" lvl="0" marL="0" rtl="0" algn="l">
              <a:spcBef>
                <a:spcPts val="0"/>
              </a:spcBef>
              <a:spcAft>
                <a:spcPts val="0"/>
              </a:spcAft>
              <a:buNone/>
            </a:pPr>
            <a:r>
              <a:t/>
            </a:r>
            <a:endParaRPr i="1" sz="1800">
              <a:solidFill>
                <a:schemeClr val="dk1"/>
              </a:solidFill>
            </a:endParaRPr>
          </a:p>
          <a:p>
            <a:pPr indent="0" lvl="0" marL="0" rtl="0" algn="l">
              <a:spcBef>
                <a:spcPts val="0"/>
              </a:spcBef>
              <a:spcAft>
                <a:spcPts val="0"/>
              </a:spcAft>
              <a:buNone/>
            </a:pPr>
            <a:r>
              <a:rPr b="1" lang="en" sz="1800">
                <a:solidFill>
                  <a:srgbClr val="672F72"/>
                </a:solidFill>
              </a:rPr>
              <a:t>Biofilms</a:t>
            </a:r>
            <a:r>
              <a:rPr lang="en" sz="1800">
                <a:solidFill>
                  <a:schemeClr val="dk1"/>
                </a:solidFill>
              </a:rPr>
              <a:t>: Medical devices are coated in our plasma proteins as soon as they are implanted.  </a:t>
            </a:r>
            <a:r>
              <a:rPr b="1" lang="en" sz="1800">
                <a:solidFill>
                  <a:schemeClr val="dk1"/>
                </a:solidFill>
              </a:rPr>
              <a:t>S. aureus</a:t>
            </a:r>
            <a:r>
              <a:rPr lang="en" sz="1800">
                <a:solidFill>
                  <a:schemeClr val="dk1"/>
                </a:solidFill>
              </a:rPr>
              <a:t> has a surface protein (MSCRAMM) that adheres to the plasma proteins like molecular velcro, anchoring the bacteria to the devices.  </a:t>
            </a:r>
            <a:endParaRPr sz="1800">
              <a:solidFill>
                <a:schemeClr val="dk1"/>
              </a:solidFill>
            </a:endParaRPr>
          </a:p>
        </p:txBody>
      </p:sp>
      <p:pic>
        <p:nvPicPr>
          <p:cNvPr id="1004" name="Google Shape;1004;p136"/>
          <p:cNvPicPr preferRelativeResize="0"/>
          <p:nvPr/>
        </p:nvPicPr>
        <p:blipFill>
          <a:blip r:embed="rId3">
            <a:alphaModFix/>
          </a:blip>
          <a:stretch>
            <a:fillRect/>
          </a:stretch>
        </p:blipFill>
        <p:spPr>
          <a:xfrm>
            <a:off x="6591350" y="712575"/>
            <a:ext cx="1685798" cy="1132650"/>
          </a:xfrm>
          <a:prstGeom prst="rect">
            <a:avLst/>
          </a:prstGeom>
          <a:noFill/>
          <a:ln>
            <a:noFill/>
          </a:ln>
        </p:spPr>
      </p:pic>
      <p:sp>
        <p:nvSpPr>
          <p:cNvPr id="1005" name="Google Shape;1005;p136"/>
          <p:cNvSpPr txBox="1"/>
          <p:nvPr/>
        </p:nvSpPr>
        <p:spPr>
          <a:xfrm>
            <a:off x="6591350" y="665900"/>
            <a:ext cx="2383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FF00"/>
                </a:solidFill>
              </a:rPr>
              <a:t>Biofilm on catheter</a:t>
            </a:r>
            <a:endParaRPr sz="1500">
              <a:solidFill>
                <a:srgbClr val="FFFF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p137"/>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S. aureus</a:t>
            </a:r>
            <a:r>
              <a:rPr lang="en"/>
              <a:t> Trojan Horse Twist~Persistor mode</a:t>
            </a:r>
            <a:endParaRPr/>
          </a:p>
        </p:txBody>
      </p:sp>
      <p:pic>
        <p:nvPicPr>
          <p:cNvPr id="1011" name="Google Shape;1011;p137" title="noun-trojan-horse-6887401.png"/>
          <p:cNvPicPr preferRelativeResize="0"/>
          <p:nvPr/>
        </p:nvPicPr>
        <p:blipFill>
          <a:blip r:embed="rId3">
            <a:alphaModFix/>
          </a:blip>
          <a:stretch>
            <a:fillRect/>
          </a:stretch>
        </p:blipFill>
        <p:spPr>
          <a:xfrm>
            <a:off x="7452050" y="106625"/>
            <a:ext cx="981201" cy="981201"/>
          </a:xfrm>
          <a:prstGeom prst="rect">
            <a:avLst/>
          </a:prstGeom>
          <a:noFill/>
          <a:ln>
            <a:noFill/>
          </a:ln>
        </p:spPr>
      </p:pic>
      <p:pic>
        <p:nvPicPr>
          <p:cNvPr descr="a 3d model of a chemical compound with a red and blue capsule (provided by Tenor)" id="1012" name="Google Shape;1012;p137"/>
          <p:cNvPicPr preferRelativeResize="0"/>
          <p:nvPr/>
        </p:nvPicPr>
        <p:blipFill rotWithShape="1">
          <a:blip r:embed="rId4">
            <a:alphaModFix/>
          </a:blip>
          <a:srcRect b="0" l="18779" r="23065" t="0"/>
          <a:stretch/>
        </p:blipFill>
        <p:spPr>
          <a:xfrm>
            <a:off x="161325" y="1087825"/>
            <a:ext cx="1668000" cy="1387925"/>
          </a:xfrm>
          <a:prstGeom prst="rect">
            <a:avLst/>
          </a:prstGeom>
          <a:noFill/>
          <a:ln>
            <a:noFill/>
          </a:ln>
        </p:spPr>
      </p:pic>
      <p:sp>
        <p:nvSpPr>
          <p:cNvPr id="1013" name="Google Shape;1013;p137"/>
          <p:cNvSpPr txBox="1"/>
          <p:nvPr/>
        </p:nvSpPr>
        <p:spPr>
          <a:xfrm>
            <a:off x="1999825" y="864300"/>
            <a:ext cx="6555900" cy="374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When an infected host is flooded with antibiotics, S.aureus can allow itself to be engulfed by host endothelial or macrophage cells.</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lang="en" sz="2100">
                <a:solidFill>
                  <a:schemeClr val="dk1"/>
                </a:solidFill>
              </a:rPr>
              <a:t>They enter a slow metabolic state called “</a:t>
            </a:r>
            <a:r>
              <a:rPr b="1" lang="en" sz="2100">
                <a:solidFill>
                  <a:srgbClr val="672F72"/>
                </a:solidFill>
              </a:rPr>
              <a:t>Small Colony Variant</a:t>
            </a:r>
            <a:r>
              <a:rPr lang="en" sz="2100">
                <a:solidFill>
                  <a:schemeClr val="dk1"/>
                </a:solidFill>
              </a:rPr>
              <a:t>” (SCV) which allows it to persist through the storm.</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lang="en" sz="2100">
                <a:solidFill>
                  <a:schemeClr val="dk1"/>
                </a:solidFill>
              </a:rPr>
              <a:t>Once the antibiotic storm passes, the microbe flips back to virulence mode and ruptures the cells from the inside out.</a:t>
            </a:r>
            <a:endParaRPr sz="2100">
              <a:solidFill>
                <a:schemeClr val="dk1"/>
              </a:solidFill>
            </a:endParaRPr>
          </a:p>
        </p:txBody>
      </p:sp>
      <p:sp>
        <p:nvSpPr>
          <p:cNvPr id="1014" name="Google Shape;1014;p137"/>
          <p:cNvSpPr txBox="1"/>
          <p:nvPr/>
        </p:nvSpPr>
        <p:spPr>
          <a:xfrm>
            <a:off x="3531500" y="4670925"/>
            <a:ext cx="51303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500" u="sng">
                <a:solidFill>
                  <a:schemeClr val="hlink"/>
                </a:solidFill>
                <a:hlinkClick r:id="rId5"/>
              </a:rPr>
              <a:t>https://www.nature.com/articles/s41467-020-15966-7</a:t>
            </a:r>
            <a:endParaRPr b="1" i="1" sz="50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8" name="Shape 1018"/>
        <p:cNvGrpSpPr/>
        <p:nvPr/>
      </p:nvGrpSpPr>
      <p:grpSpPr>
        <a:xfrm>
          <a:off x="0" y="0"/>
          <a:ext cx="0" cy="0"/>
          <a:chOff x="0" y="0"/>
          <a:chExt cx="0" cy="0"/>
        </a:xfrm>
      </p:grpSpPr>
      <p:sp>
        <p:nvSpPr>
          <p:cNvPr id="1019" name="Google Shape;1019;p138"/>
          <p:cNvSpPr txBox="1"/>
          <p:nvPr>
            <p:ph type="title"/>
          </p:nvPr>
        </p:nvSpPr>
        <p:spPr>
          <a:xfrm>
            <a:off x="1530053" y="283850"/>
            <a:ext cx="5420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Persistors…are very hard to kill!</a:t>
            </a:r>
            <a:endParaRPr b="1"/>
          </a:p>
        </p:txBody>
      </p:sp>
      <p:pic>
        <p:nvPicPr>
          <p:cNvPr id="1020" name="Google Shape;1020;p138"/>
          <p:cNvPicPr preferRelativeResize="0"/>
          <p:nvPr/>
        </p:nvPicPr>
        <p:blipFill>
          <a:blip r:embed="rId3">
            <a:alphaModFix/>
          </a:blip>
          <a:stretch>
            <a:fillRect/>
          </a:stretch>
        </p:blipFill>
        <p:spPr>
          <a:xfrm>
            <a:off x="1272949" y="1198113"/>
            <a:ext cx="2380000" cy="2343625"/>
          </a:xfrm>
          <a:prstGeom prst="rect">
            <a:avLst/>
          </a:prstGeom>
          <a:noFill/>
          <a:ln>
            <a:noFill/>
          </a:ln>
        </p:spPr>
      </p:pic>
      <p:sp>
        <p:nvSpPr>
          <p:cNvPr id="1021" name="Google Shape;1021;p138"/>
          <p:cNvSpPr txBox="1"/>
          <p:nvPr/>
        </p:nvSpPr>
        <p:spPr>
          <a:xfrm>
            <a:off x="4099550" y="869475"/>
            <a:ext cx="1590000" cy="8196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Maintain cell wall.</a:t>
            </a:r>
            <a:endParaRPr sz="2100">
              <a:solidFill>
                <a:schemeClr val="dk1"/>
              </a:solidFill>
            </a:endParaRPr>
          </a:p>
        </p:txBody>
      </p:sp>
      <p:sp>
        <p:nvSpPr>
          <p:cNvPr id="1022" name="Google Shape;1022;p138"/>
          <p:cNvSpPr txBox="1"/>
          <p:nvPr/>
        </p:nvSpPr>
        <p:spPr>
          <a:xfrm>
            <a:off x="4099550" y="1771438"/>
            <a:ext cx="1590000" cy="8196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Protect DNA </a:t>
            </a:r>
            <a:endParaRPr sz="2100">
              <a:solidFill>
                <a:schemeClr val="dk1"/>
              </a:solidFill>
            </a:endParaRPr>
          </a:p>
        </p:txBody>
      </p:sp>
      <p:sp>
        <p:nvSpPr>
          <p:cNvPr id="1023" name="Google Shape;1023;p138"/>
          <p:cNvSpPr txBox="1"/>
          <p:nvPr/>
        </p:nvSpPr>
        <p:spPr>
          <a:xfrm>
            <a:off x="4099550" y="2722125"/>
            <a:ext cx="2076600" cy="8196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Turn off proton motive force.</a:t>
            </a:r>
            <a:endParaRPr sz="2100">
              <a:solidFill>
                <a:schemeClr val="dk1"/>
              </a:solidFill>
            </a:endParaRPr>
          </a:p>
        </p:txBody>
      </p:sp>
      <p:sp>
        <p:nvSpPr>
          <p:cNvPr id="1024" name="Google Shape;1024;p138"/>
          <p:cNvSpPr txBox="1"/>
          <p:nvPr/>
        </p:nvSpPr>
        <p:spPr>
          <a:xfrm>
            <a:off x="4099550" y="3670350"/>
            <a:ext cx="2076600" cy="10836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Ribosomes go into low power mode.</a:t>
            </a:r>
            <a:endParaRPr sz="2100">
              <a:solidFill>
                <a:schemeClr val="dk1"/>
              </a:solidFill>
            </a:endParaRPr>
          </a:p>
        </p:txBody>
      </p:sp>
      <p:grpSp>
        <p:nvGrpSpPr>
          <p:cNvPr id="1025" name="Google Shape;1025;p138"/>
          <p:cNvGrpSpPr/>
          <p:nvPr/>
        </p:nvGrpSpPr>
        <p:grpSpPr>
          <a:xfrm>
            <a:off x="1313549" y="1104725"/>
            <a:ext cx="2380000" cy="2437012"/>
            <a:chOff x="5934249" y="411000"/>
            <a:chExt cx="2380000" cy="2437012"/>
          </a:xfrm>
        </p:grpSpPr>
        <p:sp>
          <p:nvSpPr>
            <p:cNvPr id="1026" name="Google Shape;1026;p138"/>
            <p:cNvSpPr/>
            <p:nvPr/>
          </p:nvSpPr>
          <p:spPr>
            <a:xfrm>
              <a:off x="5934250" y="411000"/>
              <a:ext cx="2229600" cy="2157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27" name="Google Shape;1027;p138"/>
            <p:cNvPicPr preferRelativeResize="0"/>
            <p:nvPr/>
          </p:nvPicPr>
          <p:blipFill>
            <a:blip r:embed="rId4">
              <a:alphaModFix/>
            </a:blip>
            <a:stretch>
              <a:fillRect/>
            </a:stretch>
          </p:blipFill>
          <p:spPr>
            <a:xfrm>
              <a:off x="5934249" y="504388"/>
              <a:ext cx="2380000" cy="23436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139"/>
          <p:cNvSpPr txBox="1"/>
          <p:nvPr>
            <p:ph type="title"/>
          </p:nvPr>
        </p:nvSpPr>
        <p:spPr>
          <a:xfrm>
            <a:off x="93424" y="251150"/>
            <a:ext cx="6746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Acinetobacter baumannii</a:t>
            </a:r>
            <a:r>
              <a:rPr lang="en"/>
              <a:t>:  </a:t>
            </a:r>
            <a:r>
              <a:rPr b="1" lang="en"/>
              <a:t>Surface Fortress</a:t>
            </a:r>
            <a:endParaRPr b="1"/>
          </a:p>
        </p:txBody>
      </p:sp>
      <p:pic>
        <p:nvPicPr>
          <p:cNvPr id="1033" name="Google Shape;1033;p139"/>
          <p:cNvPicPr preferRelativeResize="0"/>
          <p:nvPr/>
        </p:nvPicPr>
        <p:blipFill rotWithShape="1">
          <a:blip r:embed="rId3">
            <a:alphaModFix/>
          </a:blip>
          <a:srcRect b="0" l="47221" r="0" t="15555"/>
          <a:stretch/>
        </p:blipFill>
        <p:spPr>
          <a:xfrm>
            <a:off x="6699976" y="846275"/>
            <a:ext cx="1965276" cy="1833226"/>
          </a:xfrm>
          <a:prstGeom prst="rect">
            <a:avLst/>
          </a:prstGeom>
          <a:noFill/>
          <a:ln>
            <a:noFill/>
          </a:ln>
        </p:spPr>
      </p:pic>
      <p:sp>
        <p:nvSpPr>
          <p:cNvPr id="1034" name="Google Shape;1034;p139"/>
          <p:cNvSpPr txBox="1"/>
          <p:nvPr/>
        </p:nvSpPr>
        <p:spPr>
          <a:xfrm>
            <a:off x="203800" y="659450"/>
            <a:ext cx="68409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chemeClr val="dk1"/>
                </a:solidFill>
              </a:rPr>
              <a:t>Pathogen</a:t>
            </a:r>
            <a:r>
              <a:rPr lang="en" sz="1900">
                <a:solidFill>
                  <a:schemeClr val="dk1"/>
                </a:solidFill>
              </a:rPr>
              <a:t>:  extracellular/opportunist</a:t>
            </a:r>
            <a:endParaRPr sz="1900">
              <a:solidFill>
                <a:schemeClr val="dk1"/>
              </a:solidFill>
            </a:endParaRPr>
          </a:p>
          <a:p>
            <a:pPr indent="0" lvl="0" marL="0" rtl="0" algn="l">
              <a:spcBef>
                <a:spcPts val="0"/>
              </a:spcBef>
              <a:spcAft>
                <a:spcPts val="0"/>
              </a:spcAft>
              <a:buNone/>
            </a:pPr>
            <a:r>
              <a:rPr b="1" lang="en" sz="1900">
                <a:solidFill>
                  <a:schemeClr val="dk1"/>
                </a:solidFill>
              </a:rPr>
              <a:t>Virulence Factors</a:t>
            </a:r>
            <a:r>
              <a:rPr lang="en" sz="1900">
                <a:solidFill>
                  <a:schemeClr val="dk1"/>
                </a:solidFill>
              </a:rPr>
              <a:t>: Capsule, Biofilms, Quorum Sensing</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b="1" i="1" lang="en" sz="1900">
                <a:solidFill>
                  <a:schemeClr val="dk1"/>
                </a:solidFill>
              </a:rPr>
              <a:t>Acinetobacter </a:t>
            </a:r>
            <a:r>
              <a:rPr lang="en" sz="1900">
                <a:solidFill>
                  <a:schemeClr val="dk1"/>
                </a:solidFill>
              </a:rPr>
              <a:t>is found in sand and soil and its main virulence factors area actually adaptations that promote survival in soil.  Hospitals have become the primary reservoir for these opportunistic pathogens.</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 sz="1900">
                <a:solidFill>
                  <a:schemeClr val="dk1"/>
                </a:solidFill>
              </a:rPr>
              <a:t>They contain surface proteins called </a:t>
            </a:r>
            <a:r>
              <a:rPr b="1" lang="en" sz="1900">
                <a:solidFill>
                  <a:srgbClr val="672F72"/>
                </a:solidFill>
              </a:rPr>
              <a:t>adhesins</a:t>
            </a:r>
            <a:r>
              <a:rPr b="1" lang="en" sz="1900">
                <a:solidFill>
                  <a:schemeClr val="dk1"/>
                </a:solidFill>
              </a:rPr>
              <a:t> </a:t>
            </a:r>
            <a:r>
              <a:rPr lang="en" sz="1900">
                <a:solidFill>
                  <a:schemeClr val="dk1"/>
                </a:solidFill>
              </a:rPr>
              <a:t>that stick to surfaces (in patients and hospital settings).</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 sz="1900">
                <a:solidFill>
                  <a:schemeClr val="dk1"/>
                </a:solidFill>
              </a:rPr>
              <a:t>It has a </a:t>
            </a:r>
            <a:r>
              <a:rPr b="1" lang="en" sz="1900">
                <a:solidFill>
                  <a:srgbClr val="672F72"/>
                </a:solidFill>
              </a:rPr>
              <a:t>type 4 Pilus</a:t>
            </a:r>
            <a:r>
              <a:rPr b="1" lang="en" sz="1900">
                <a:solidFill>
                  <a:schemeClr val="dk1"/>
                </a:solidFill>
              </a:rPr>
              <a:t>, a sticky surface protein, </a:t>
            </a:r>
            <a:r>
              <a:rPr lang="en" sz="1900">
                <a:solidFill>
                  <a:schemeClr val="dk1"/>
                </a:solidFill>
              </a:rPr>
              <a:t> that and a charged capsule that hinders phagocytosis.</a:t>
            </a:r>
            <a:endParaRPr sz="19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p140"/>
          <p:cNvSpPr/>
          <p:nvPr/>
        </p:nvSpPr>
        <p:spPr>
          <a:xfrm>
            <a:off x="5792650" y="166050"/>
            <a:ext cx="3225900" cy="3246900"/>
          </a:xfrm>
          <a:prstGeom prst="rect">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0" name="Google Shape;1040;p140"/>
          <p:cNvSpPr txBox="1"/>
          <p:nvPr>
            <p:ph type="title"/>
          </p:nvPr>
        </p:nvSpPr>
        <p:spPr>
          <a:xfrm>
            <a:off x="208930" y="95325"/>
            <a:ext cx="29763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Bacillus anthracis</a:t>
            </a:r>
            <a:endParaRPr b="1" i="1"/>
          </a:p>
        </p:txBody>
      </p:sp>
      <p:sp>
        <p:nvSpPr>
          <p:cNvPr id="1041" name="Google Shape;1041;p140"/>
          <p:cNvSpPr txBox="1"/>
          <p:nvPr/>
        </p:nvSpPr>
        <p:spPr>
          <a:xfrm>
            <a:off x="305975" y="620800"/>
            <a:ext cx="5377500" cy="443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chemeClr val="dk1"/>
                </a:solidFill>
              </a:rPr>
              <a:t>Pathogen</a:t>
            </a:r>
            <a:r>
              <a:rPr lang="en" sz="1900">
                <a:solidFill>
                  <a:schemeClr val="dk1"/>
                </a:solidFill>
              </a:rPr>
              <a:t>:  extracellular/professional </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b="1" lang="en" sz="1700">
                <a:solidFill>
                  <a:schemeClr val="dk1"/>
                </a:solidFill>
              </a:rPr>
              <a:t>Virulence Factors</a:t>
            </a:r>
            <a:r>
              <a:rPr lang="en" sz="1700">
                <a:solidFill>
                  <a:schemeClr val="dk1"/>
                </a:solidFill>
              </a:rPr>
              <a:t>: Capsule, iron binding proteins (siderophore), 3-part toxin.</a:t>
            </a:r>
            <a:endParaRPr sz="17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lang="en" sz="1700">
                <a:solidFill>
                  <a:schemeClr val="dk1"/>
                </a:solidFill>
              </a:rPr>
              <a:t>Microbes need iron and they have evolved specialized molecules (</a:t>
            </a:r>
            <a:r>
              <a:rPr b="1" lang="en" sz="1700">
                <a:solidFill>
                  <a:schemeClr val="dk1"/>
                </a:solidFill>
              </a:rPr>
              <a:t>siderophores</a:t>
            </a:r>
            <a:r>
              <a:rPr lang="en" sz="1700">
                <a:solidFill>
                  <a:schemeClr val="dk1"/>
                </a:solidFill>
              </a:rPr>
              <a:t>) for scavenging it;  our immune system responded with scavenger molecules of our own:  siderocalin (a protein that scavenges bacterial siderophores).  Without iron, microbes can’t cause disease!</a:t>
            </a:r>
            <a:endParaRPr sz="17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lang="en" sz="1700">
                <a:solidFill>
                  <a:schemeClr val="dk1"/>
                </a:solidFill>
              </a:rPr>
              <a:t>The </a:t>
            </a:r>
            <a:r>
              <a:rPr b="1" lang="en" sz="1700">
                <a:solidFill>
                  <a:schemeClr val="dk1"/>
                </a:solidFill>
              </a:rPr>
              <a:t>capsule </a:t>
            </a:r>
            <a:r>
              <a:rPr lang="en" sz="1700">
                <a:solidFill>
                  <a:schemeClr val="dk1"/>
                </a:solidFill>
              </a:rPr>
              <a:t>allows the microbe to escape phagocytosis…think of it like a slimy bathrobe that the microbe can slip out of and scoot away when macrophage take a bite.</a:t>
            </a:r>
            <a:endParaRPr/>
          </a:p>
        </p:txBody>
      </p:sp>
      <p:grpSp>
        <p:nvGrpSpPr>
          <p:cNvPr id="1042" name="Google Shape;1042;p140"/>
          <p:cNvGrpSpPr/>
          <p:nvPr/>
        </p:nvGrpSpPr>
        <p:grpSpPr>
          <a:xfrm>
            <a:off x="5864598" y="385149"/>
            <a:ext cx="3154016" cy="1993969"/>
            <a:chOff x="4651200" y="238675"/>
            <a:chExt cx="3661075" cy="2191415"/>
          </a:xfrm>
        </p:grpSpPr>
        <p:pic>
          <p:nvPicPr>
            <p:cNvPr id="1043" name="Google Shape;1043;p140"/>
            <p:cNvPicPr preferRelativeResize="0"/>
            <p:nvPr/>
          </p:nvPicPr>
          <p:blipFill>
            <a:blip r:embed="rId3">
              <a:alphaModFix/>
            </a:blip>
            <a:stretch>
              <a:fillRect/>
            </a:stretch>
          </p:blipFill>
          <p:spPr>
            <a:xfrm>
              <a:off x="4651200" y="238675"/>
              <a:ext cx="3661075" cy="2191415"/>
            </a:xfrm>
            <a:prstGeom prst="rect">
              <a:avLst/>
            </a:prstGeom>
            <a:noFill/>
            <a:ln>
              <a:noFill/>
            </a:ln>
          </p:spPr>
        </p:pic>
        <p:sp>
          <p:nvSpPr>
            <p:cNvPr id="1044" name="Google Shape;1044;p140"/>
            <p:cNvSpPr/>
            <p:nvPr/>
          </p:nvSpPr>
          <p:spPr>
            <a:xfrm>
              <a:off x="6957200" y="1481575"/>
              <a:ext cx="1143000" cy="258900"/>
            </a:xfrm>
            <a:prstGeom prst="rect">
              <a:avLst/>
            </a:prstGeom>
            <a:solidFill>
              <a:schemeClr val="lt1"/>
            </a:solidFill>
            <a:ln cap="flat" cmpd="sng" w="8675">
              <a:solidFill>
                <a:schemeClr val="lt1"/>
              </a:solidFill>
              <a:prstDash val="solid"/>
              <a:round/>
              <a:headEnd len="sm" w="sm" type="none"/>
              <a:tailEnd len="sm" w="sm" type="none"/>
            </a:ln>
          </p:spPr>
          <p:txBody>
            <a:bodyPr anchorCtr="0" anchor="ctr" bIns="83200" lIns="83200" spcFirstLastPara="1" rIns="83200" wrap="square" tIns="83200">
              <a:noAutofit/>
            </a:bodyPr>
            <a:lstStyle/>
            <a:p>
              <a:pPr indent="0" lvl="0" marL="0" rtl="0" algn="ctr">
                <a:spcBef>
                  <a:spcPts val="0"/>
                </a:spcBef>
                <a:spcAft>
                  <a:spcPts val="0"/>
                </a:spcAft>
                <a:buNone/>
              </a:pPr>
              <a:r>
                <a:t/>
              </a:r>
              <a:endParaRPr sz="1274"/>
            </a:p>
          </p:txBody>
        </p:sp>
      </p:grpSp>
      <p:sp>
        <p:nvSpPr>
          <p:cNvPr id="1045" name="Google Shape;1045;p140"/>
          <p:cNvSpPr txBox="1"/>
          <p:nvPr/>
        </p:nvSpPr>
        <p:spPr>
          <a:xfrm>
            <a:off x="5811550" y="95325"/>
            <a:ext cx="22563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Host </a:t>
            </a:r>
            <a:r>
              <a:rPr b="1" lang="en" sz="2100">
                <a:solidFill>
                  <a:schemeClr val="dk1"/>
                </a:solidFill>
              </a:rPr>
              <a:t>Siderocalin</a:t>
            </a:r>
            <a:endParaRPr b="1" sz="2100">
              <a:solidFill>
                <a:schemeClr val="dk1"/>
              </a:solidFill>
            </a:endParaRPr>
          </a:p>
        </p:txBody>
      </p:sp>
      <p:sp>
        <p:nvSpPr>
          <p:cNvPr id="1046" name="Google Shape;1046;p140"/>
          <p:cNvSpPr txBox="1"/>
          <p:nvPr/>
        </p:nvSpPr>
        <p:spPr>
          <a:xfrm>
            <a:off x="6042350" y="2379100"/>
            <a:ext cx="2976300" cy="6336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rPr>
              <a:t>Bacterial </a:t>
            </a:r>
            <a:r>
              <a:rPr b="1" lang="en" sz="1500">
                <a:solidFill>
                  <a:schemeClr val="dk1"/>
                </a:solidFill>
              </a:rPr>
              <a:t>siderophore </a:t>
            </a:r>
            <a:r>
              <a:rPr lang="en" sz="1500">
                <a:solidFill>
                  <a:schemeClr val="dk1"/>
                </a:solidFill>
              </a:rPr>
              <a:t>(arrow) with iron bound (orange ball).</a:t>
            </a:r>
            <a:endParaRPr sz="1500">
              <a:solidFill>
                <a:schemeClr val="dk1"/>
              </a:solidFill>
            </a:endParaRPr>
          </a:p>
        </p:txBody>
      </p:sp>
      <p:sp>
        <p:nvSpPr>
          <p:cNvPr id="1047" name="Google Shape;1047;p140"/>
          <p:cNvSpPr/>
          <p:nvPr/>
        </p:nvSpPr>
        <p:spPr>
          <a:xfrm>
            <a:off x="8067850" y="1579825"/>
            <a:ext cx="690000" cy="8841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8" name="Google Shape;1048;p140"/>
          <p:cNvSpPr txBox="1"/>
          <p:nvPr/>
        </p:nvSpPr>
        <p:spPr>
          <a:xfrm>
            <a:off x="5864725" y="3012700"/>
            <a:ext cx="3153900" cy="400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hlinkClick r:id="rId4"/>
              </a:rPr>
              <a:t>https://pdb101.rcsb.org/motm/193</a:t>
            </a:r>
            <a:endParaRPr sz="700"/>
          </a:p>
        </p:txBody>
      </p:sp>
      <p:pic>
        <p:nvPicPr>
          <p:cNvPr id="1049" name="Google Shape;1049;p140"/>
          <p:cNvPicPr preferRelativeResize="0"/>
          <p:nvPr/>
        </p:nvPicPr>
        <p:blipFill>
          <a:blip r:embed="rId5">
            <a:alphaModFix/>
          </a:blip>
          <a:stretch>
            <a:fillRect/>
          </a:stretch>
        </p:blipFill>
        <p:spPr>
          <a:xfrm>
            <a:off x="0" y="0"/>
            <a:ext cx="9144000" cy="50482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87"/>
          <p:cNvSpPr txBox="1"/>
          <p:nvPr>
            <p:ph type="title"/>
          </p:nvPr>
        </p:nvSpPr>
        <p:spPr>
          <a:xfrm>
            <a:off x="980250" y="32050"/>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Monday’s Joy</a:t>
            </a:r>
            <a:endParaRPr/>
          </a:p>
        </p:txBody>
      </p:sp>
      <p:pic>
        <p:nvPicPr>
          <p:cNvPr id="443" name="Google Shape;443;p87" title="Untitled.png"/>
          <p:cNvPicPr preferRelativeResize="0"/>
          <p:nvPr/>
        </p:nvPicPr>
        <p:blipFill>
          <a:blip r:embed="rId3">
            <a:alphaModFix/>
          </a:blip>
          <a:stretch>
            <a:fillRect/>
          </a:stretch>
        </p:blipFill>
        <p:spPr>
          <a:xfrm>
            <a:off x="2475963" y="906375"/>
            <a:ext cx="4859862" cy="4237126"/>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141"/>
          <p:cNvSpPr txBox="1"/>
          <p:nvPr/>
        </p:nvSpPr>
        <p:spPr>
          <a:xfrm>
            <a:off x="3502925" y="781875"/>
            <a:ext cx="4969800" cy="1856400"/>
          </a:xfrm>
          <a:prstGeom prst="rect">
            <a:avLst/>
          </a:prstGeom>
          <a:noFill/>
          <a:ln>
            <a:noFill/>
          </a:ln>
        </p:spPr>
        <p:txBody>
          <a:bodyPr anchorCtr="0" anchor="t" bIns="91425" lIns="91425" spcFirstLastPara="1" rIns="91425" wrap="square" tIns="91425">
            <a:spAutoFit/>
          </a:bodyPr>
          <a:lstStyle/>
          <a:p>
            <a:pPr indent="-304800" lvl="0" marL="901700" marR="0" rtl="0" algn="l">
              <a:lnSpc>
                <a:spcPct val="115000"/>
              </a:lnSpc>
              <a:spcBef>
                <a:spcPts val="0"/>
              </a:spcBef>
              <a:spcAft>
                <a:spcPts val="0"/>
              </a:spcAft>
              <a:buClr>
                <a:srgbClr val="202122"/>
              </a:buClr>
              <a:buSzPts val="1200"/>
              <a:buFont typeface="Arial"/>
              <a:buAutoNum type="arabicPeriod"/>
            </a:pPr>
            <a:r>
              <a:rPr b="0" i="0" lang="en" sz="1200" u="none" cap="none" strike="noStrike">
                <a:solidFill>
                  <a:srgbClr val="202122"/>
                </a:solidFill>
                <a:highlight>
                  <a:srgbClr val="FFFFFF"/>
                </a:highlight>
                <a:latin typeface="Arial"/>
                <a:ea typeface="Arial"/>
                <a:cs typeface="Arial"/>
                <a:sym typeface="Arial"/>
              </a:rPr>
              <a:t>"The </a:t>
            </a:r>
            <a:r>
              <a:rPr b="0" i="0" lang="en" sz="1200" u="none" cap="none" strike="noStrike">
                <a:solidFill>
                  <a:srgbClr val="3366CC"/>
                </a:solidFill>
                <a:highlight>
                  <a:srgbClr val="FFFFFF"/>
                </a:highlight>
                <a:uFill>
                  <a:noFill/>
                </a:uFill>
                <a:latin typeface="Arial"/>
                <a:ea typeface="Arial"/>
                <a:cs typeface="Arial"/>
                <a:sym typeface="Arial"/>
                <a:hlinkClick r:id="rId3">
                  <a:extLst>
                    <a:ext uri="{A12FA001-AC4F-418D-AE19-62706E023703}">
                      <ahyp:hlinkClr val="tx"/>
                    </a:ext>
                  </a:extLst>
                </a:hlinkClick>
              </a:rPr>
              <a:t>phenotype</a:t>
            </a:r>
            <a:r>
              <a:rPr b="0" i="0" lang="en" sz="1200" u="none" cap="none" strike="noStrike">
                <a:solidFill>
                  <a:srgbClr val="202122"/>
                </a:solidFill>
                <a:highlight>
                  <a:srgbClr val="FFFFFF"/>
                </a:highlight>
                <a:latin typeface="Arial"/>
                <a:ea typeface="Arial"/>
                <a:cs typeface="Arial"/>
                <a:sym typeface="Arial"/>
              </a:rPr>
              <a:t> or property under investigation should be associated with pathogenic members of a genus or pathogenic strains of a </a:t>
            </a:r>
            <a:r>
              <a:rPr b="0" i="0" lang="en" sz="1200" u="none" cap="none" strike="noStrike">
                <a:solidFill>
                  <a:srgbClr val="3366CC"/>
                </a:solidFill>
                <a:highlight>
                  <a:srgbClr val="FFFFFF"/>
                </a:highlight>
                <a:uFill>
                  <a:noFill/>
                </a:uFill>
                <a:latin typeface="Arial"/>
                <a:ea typeface="Arial"/>
                <a:cs typeface="Arial"/>
                <a:sym typeface="Arial"/>
                <a:hlinkClick r:id="rId4">
                  <a:extLst>
                    <a:ext uri="{A12FA001-AC4F-418D-AE19-62706E023703}">
                      <ahyp:hlinkClr val="tx"/>
                    </a:ext>
                  </a:extLst>
                </a:hlinkClick>
              </a:rPr>
              <a:t>species</a:t>
            </a:r>
            <a:r>
              <a:rPr b="0" i="0" lang="en" sz="1200" u="none" cap="none" strike="noStrike">
                <a:solidFill>
                  <a:srgbClr val="202122"/>
                </a:solidFill>
                <a:highlight>
                  <a:srgbClr val="FFFFFF"/>
                </a:highlight>
                <a:latin typeface="Arial"/>
                <a:ea typeface="Arial"/>
                <a:cs typeface="Arial"/>
                <a:sym typeface="Arial"/>
              </a:rPr>
              <a:t>.</a:t>
            </a:r>
            <a:endParaRPr b="0" i="0" sz="1200" u="none" cap="none" strike="noStrike">
              <a:solidFill>
                <a:srgbClr val="202122"/>
              </a:solidFill>
              <a:highlight>
                <a:srgbClr val="FFFFFF"/>
              </a:highlight>
              <a:latin typeface="Arial"/>
              <a:ea typeface="Arial"/>
              <a:cs typeface="Arial"/>
              <a:sym typeface="Arial"/>
            </a:endParaRPr>
          </a:p>
          <a:p>
            <a:pPr indent="-304800" lvl="0" marL="901700" marR="0" rtl="0" algn="l">
              <a:lnSpc>
                <a:spcPct val="115000"/>
              </a:lnSpc>
              <a:spcBef>
                <a:spcPts val="0"/>
              </a:spcBef>
              <a:spcAft>
                <a:spcPts val="0"/>
              </a:spcAft>
              <a:buClr>
                <a:srgbClr val="202122"/>
              </a:buClr>
              <a:buSzPts val="1200"/>
              <a:buFont typeface="Arial"/>
              <a:buAutoNum type="arabicPeriod"/>
            </a:pPr>
            <a:r>
              <a:rPr b="0" i="0" lang="en" sz="1200" u="none" cap="none" strike="noStrike">
                <a:solidFill>
                  <a:srgbClr val="202122"/>
                </a:solidFill>
                <a:highlight>
                  <a:srgbClr val="FFFFFF"/>
                </a:highlight>
                <a:latin typeface="Arial"/>
                <a:ea typeface="Arial"/>
                <a:cs typeface="Arial"/>
                <a:sym typeface="Arial"/>
              </a:rPr>
              <a:t>Specific inactivation of the gene(s) associated with the suspected </a:t>
            </a:r>
            <a:r>
              <a:rPr b="0" i="0" lang="en" sz="1200" u="none" cap="none" strike="noStrike">
                <a:solidFill>
                  <a:srgbClr val="3366CC"/>
                </a:solidFill>
                <a:highlight>
                  <a:srgbClr val="FFFFFF"/>
                </a:highlight>
                <a:uFill>
                  <a:noFill/>
                </a:uFill>
                <a:latin typeface="Arial"/>
                <a:ea typeface="Arial"/>
                <a:cs typeface="Arial"/>
                <a:sym typeface="Arial"/>
                <a:hlinkClick r:id="rId5">
                  <a:extLst>
                    <a:ext uri="{A12FA001-AC4F-418D-AE19-62706E023703}">
                      <ahyp:hlinkClr val="tx"/>
                    </a:ext>
                  </a:extLst>
                </a:hlinkClick>
              </a:rPr>
              <a:t>virulence</a:t>
            </a:r>
            <a:r>
              <a:rPr b="0" i="0" lang="en" sz="1200" u="none" cap="none" strike="noStrike">
                <a:solidFill>
                  <a:srgbClr val="202122"/>
                </a:solidFill>
                <a:highlight>
                  <a:srgbClr val="FFFFFF"/>
                </a:highlight>
                <a:latin typeface="Arial"/>
                <a:ea typeface="Arial"/>
                <a:cs typeface="Arial"/>
                <a:sym typeface="Arial"/>
              </a:rPr>
              <a:t> trait should lead to a measurable loss in pathogenicity or </a:t>
            </a:r>
            <a:r>
              <a:rPr b="0" i="0" lang="en" sz="1200" u="none" cap="none" strike="noStrike">
                <a:solidFill>
                  <a:srgbClr val="3366CC"/>
                </a:solidFill>
                <a:highlight>
                  <a:srgbClr val="FFFFFF"/>
                </a:highlight>
                <a:uFill>
                  <a:noFill/>
                </a:uFill>
                <a:latin typeface="Arial"/>
                <a:ea typeface="Arial"/>
                <a:cs typeface="Arial"/>
                <a:sym typeface="Arial"/>
                <a:hlinkClick r:id="rId6">
                  <a:extLst>
                    <a:ext uri="{A12FA001-AC4F-418D-AE19-62706E023703}">
                      <ahyp:hlinkClr val="tx"/>
                    </a:ext>
                  </a:extLst>
                </a:hlinkClick>
              </a:rPr>
              <a:t>virulence</a:t>
            </a:r>
            <a:r>
              <a:rPr b="0" i="0" lang="en" sz="1200" u="none" cap="none" strike="noStrike">
                <a:solidFill>
                  <a:srgbClr val="202122"/>
                </a:solidFill>
                <a:highlight>
                  <a:srgbClr val="FFFFFF"/>
                </a:highlight>
                <a:latin typeface="Arial"/>
                <a:ea typeface="Arial"/>
                <a:cs typeface="Arial"/>
                <a:sym typeface="Arial"/>
              </a:rPr>
              <a:t>.</a:t>
            </a:r>
            <a:endParaRPr b="0" i="0" sz="1200" u="none" cap="none" strike="noStrike">
              <a:solidFill>
                <a:srgbClr val="202122"/>
              </a:solidFill>
              <a:highlight>
                <a:srgbClr val="FFFFFF"/>
              </a:highlight>
              <a:latin typeface="Arial"/>
              <a:ea typeface="Arial"/>
              <a:cs typeface="Arial"/>
              <a:sym typeface="Arial"/>
            </a:endParaRPr>
          </a:p>
          <a:p>
            <a:pPr indent="-304800" lvl="0" marL="901700" marR="0" rtl="0" algn="l">
              <a:lnSpc>
                <a:spcPct val="115000"/>
              </a:lnSpc>
              <a:spcBef>
                <a:spcPts val="0"/>
              </a:spcBef>
              <a:spcAft>
                <a:spcPts val="0"/>
              </a:spcAft>
              <a:buClr>
                <a:srgbClr val="202122"/>
              </a:buClr>
              <a:buSzPts val="1200"/>
              <a:buFont typeface="Arial"/>
              <a:buAutoNum type="arabicPeriod"/>
            </a:pPr>
            <a:r>
              <a:rPr b="0" i="0" lang="en" sz="1200" u="none" cap="none" strike="noStrike">
                <a:solidFill>
                  <a:srgbClr val="202122"/>
                </a:solidFill>
                <a:highlight>
                  <a:srgbClr val="FFFFFF"/>
                </a:highlight>
                <a:latin typeface="Arial"/>
                <a:ea typeface="Arial"/>
                <a:cs typeface="Arial"/>
                <a:sym typeface="Arial"/>
              </a:rPr>
              <a:t>Reversion or allelic replacement of the mutated gene should lead to restoration of pathogenicity."</a:t>
            </a:r>
            <a:endParaRPr b="0" i="0" sz="1200" u="none" cap="none" strike="noStrike">
              <a:solidFill>
                <a:srgbClr val="202122"/>
              </a:solidFill>
              <a:highlight>
                <a:srgbClr val="FFFFFF"/>
              </a:highlight>
              <a:latin typeface="Arial"/>
              <a:ea typeface="Arial"/>
              <a:cs typeface="Arial"/>
              <a:sym typeface="Arial"/>
            </a:endParaRPr>
          </a:p>
        </p:txBody>
      </p:sp>
      <p:sp>
        <p:nvSpPr>
          <p:cNvPr id="1055" name="Google Shape;1055;p141"/>
          <p:cNvSpPr txBox="1"/>
          <p:nvPr/>
        </p:nvSpPr>
        <p:spPr>
          <a:xfrm>
            <a:off x="4509150" y="2775125"/>
            <a:ext cx="41898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202122"/>
                </a:solidFill>
                <a:highlight>
                  <a:srgbClr val="FFFFFF"/>
                </a:highlight>
                <a:latin typeface="Arial"/>
                <a:ea typeface="Arial"/>
                <a:cs typeface="Arial"/>
                <a:sym typeface="Arial"/>
              </a:rPr>
              <a:t>Falkow was born into a Yiddish-speaking household in </a:t>
            </a:r>
            <a:r>
              <a:rPr b="0" i="0" lang="en" sz="1200" u="none" cap="none" strike="noStrike">
                <a:solidFill>
                  <a:srgbClr val="3366CC"/>
                </a:solidFill>
                <a:highlight>
                  <a:srgbClr val="FFFFFF"/>
                </a:highlight>
                <a:uFill>
                  <a:noFill/>
                </a:uFill>
                <a:latin typeface="Arial"/>
                <a:ea typeface="Arial"/>
                <a:cs typeface="Arial"/>
                <a:sym typeface="Arial"/>
                <a:hlinkClick r:id="rId7">
                  <a:extLst>
                    <a:ext uri="{A12FA001-AC4F-418D-AE19-62706E023703}">
                      <ahyp:hlinkClr val="tx"/>
                    </a:ext>
                  </a:extLst>
                </a:hlinkClick>
              </a:rPr>
              <a:t>Albany, New York</a:t>
            </a:r>
            <a:r>
              <a:rPr b="0" i="0" lang="en" sz="1200" u="none" cap="none" strike="noStrike">
                <a:solidFill>
                  <a:srgbClr val="202122"/>
                </a:solidFill>
                <a:highlight>
                  <a:srgbClr val="FFFFFF"/>
                </a:highlight>
                <a:latin typeface="Arial"/>
                <a:ea typeface="Arial"/>
                <a:cs typeface="Arial"/>
                <a:sym typeface="Arial"/>
              </a:rPr>
              <a:t>. His father was a shoe salesman and had immigrated from Soviet </a:t>
            </a:r>
            <a:r>
              <a:rPr b="0" i="0" lang="en" sz="1200" u="none" cap="none" strike="noStrike">
                <a:solidFill>
                  <a:srgbClr val="3366CC"/>
                </a:solidFill>
                <a:highlight>
                  <a:srgbClr val="FFFFFF"/>
                </a:highlight>
                <a:uFill>
                  <a:noFill/>
                </a:uFill>
                <a:latin typeface="Arial"/>
                <a:ea typeface="Arial"/>
                <a:cs typeface="Arial"/>
                <a:sym typeface="Arial"/>
                <a:hlinkClick r:id="rId8">
                  <a:extLst>
                    <a:ext uri="{A12FA001-AC4F-418D-AE19-62706E023703}">
                      <ahyp:hlinkClr val="tx"/>
                    </a:ext>
                  </a:extLst>
                </a:hlinkClick>
              </a:rPr>
              <a:t>Kyiv</a:t>
            </a:r>
            <a:r>
              <a:rPr b="0" i="0" lang="en" sz="1200" u="none" cap="none" strike="noStrike">
                <a:solidFill>
                  <a:srgbClr val="202122"/>
                </a:solidFill>
                <a:highlight>
                  <a:srgbClr val="FFFFFF"/>
                </a:highlight>
                <a:latin typeface="Arial"/>
                <a:ea typeface="Arial"/>
                <a:cs typeface="Arial"/>
                <a:sym typeface="Arial"/>
              </a:rPr>
              <a:t>, Ukraine.</a:t>
            </a:r>
            <a:r>
              <a:rPr b="0" baseline="30000" i="0" lang="en" sz="1600" u="none" cap="none" strike="noStrike">
                <a:solidFill>
                  <a:srgbClr val="3366CC"/>
                </a:solidFill>
                <a:highlight>
                  <a:srgbClr val="FFFFFF"/>
                </a:highlight>
                <a:uFill>
                  <a:noFill/>
                </a:uFill>
                <a:latin typeface="Arial"/>
                <a:ea typeface="Arial"/>
                <a:cs typeface="Arial"/>
                <a:sym typeface="Arial"/>
                <a:hlinkClick r:id="rId9">
                  <a:extLst>
                    <a:ext uri="{A12FA001-AC4F-418D-AE19-62706E023703}">
                      <ahyp:hlinkClr val="tx"/>
                    </a:ext>
                  </a:extLst>
                </a:hlinkClick>
              </a:rPr>
              <a:t>[3]</a:t>
            </a:r>
            <a:r>
              <a:rPr b="0" i="0" lang="en" sz="1200" u="none" cap="none" strike="noStrike">
                <a:solidFill>
                  <a:srgbClr val="202122"/>
                </a:solidFill>
                <a:highlight>
                  <a:srgbClr val="FFFFFF"/>
                </a:highlight>
                <a:latin typeface="Arial"/>
                <a:ea typeface="Arial"/>
                <a:cs typeface="Arial"/>
                <a:sym typeface="Arial"/>
              </a:rPr>
              <a:t> His mother came from a family of Jewish immigrants from Poland. She "rented several of their bedrooms and later opened a corset shop".</a:t>
            </a:r>
            <a:r>
              <a:rPr b="0" baseline="30000" i="0" lang="en" sz="1600" u="none" cap="none" strike="noStrike">
                <a:solidFill>
                  <a:srgbClr val="3366CC"/>
                </a:solidFill>
                <a:highlight>
                  <a:srgbClr val="FFFFFF"/>
                </a:highlight>
                <a:uFill>
                  <a:noFill/>
                </a:uFill>
                <a:latin typeface="Arial"/>
                <a:ea typeface="Arial"/>
                <a:cs typeface="Arial"/>
                <a:sym typeface="Arial"/>
                <a:hlinkClick r:id="rId10">
                  <a:extLst>
                    <a:ext uri="{A12FA001-AC4F-418D-AE19-62706E023703}">
                      <ahyp:hlinkClr val="tx"/>
                    </a:ext>
                  </a:extLst>
                </a:hlinkClick>
              </a:rPr>
              <a:t>[4]</a:t>
            </a:r>
            <a:r>
              <a:rPr b="0" i="0" lang="en" sz="11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56" name="Google Shape;1056;p141"/>
          <p:cNvSpPr txBox="1"/>
          <p:nvPr/>
        </p:nvSpPr>
        <p:spPr>
          <a:xfrm>
            <a:off x="502675" y="3994700"/>
            <a:ext cx="4171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sng" cap="none" strike="noStrike">
                <a:solidFill>
                  <a:schemeClr val="hlink"/>
                </a:solidFill>
                <a:latin typeface="Arial"/>
                <a:ea typeface="Arial"/>
                <a:cs typeface="Arial"/>
                <a:sym typeface="Arial"/>
                <a:hlinkClick r:id="rId11"/>
              </a:rPr>
              <a:t>https://www.ibiology.org/speakers/stanley-falkow/</a:t>
            </a:r>
            <a:endParaRPr b="0" i="0" sz="1100" u="none" cap="none" strike="noStrike">
              <a:solidFill>
                <a:srgbClr val="000000"/>
              </a:solidFill>
              <a:latin typeface="Arial"/>
              <a:ea typeface="Arial"/>
              <a:cs typeface="Arial"/>
              <a:sym typeface="Arial"/>
            </a:endParaRPr>
          </a:p>
        </p:txBody>
      </p:sp>
      <p:pic>
        <p:nvPicPr>
          <p:cNvPr id="1057" name="Google Shape;1057;p141"/>
          <p:cNvPicPr preferRelativeResize="0"/>
          <p:nvPr/>
        </p:nvPicPr>
        <p:blipFill rotWithShape="1">
          <a:blip r:embed="rId12">
            <a:alphaModFix/>
          </a:blip>
          <a:srcRect b="0" l="0" r="0" t="0"/>
          <a:stretch/>
        </p:blipFill>
        <p:spPr>
          <a:xfrm>
            <a:off x="502675" y="312825"/>
            <a:ext cx="2837476" cy="1956307"/>
          </a:xfrm>
          <a:prstGeom prst="rect">
            <a:avLst/>
          </a:prstGeom>
          <a:noFill/>
          <a:ln>
            <a:noFill/>
          </a:ln>
        </p:spPr>
      </p:pic>
      <p:pic>
        <p:nvPicPr>
          <p:cNvPr id="1058" name="Google Shape;1058;p141"/>
          <p:cNvPicPr preferRelativeResize="0"/>
          <p:nvPr/>
        </p:nvPicPr>
        <p:blipFill rotWithShape="1">
          <a:blip r:embed="rId13">
            <a:alphaModFix/>
          </a:blip>
          <a:srcRect b="0" l="0" r="0" t="0"/>
          <a:stretch/>
        </p:blipFill>
        <p:spPr>
          <a:xfrm>
            <a:off x="502679" y="2122700"/>
            <a:ext cx="1434951" cy="1794401"/>
          </a:xfrm>
          <a:prstGeom prst="rect">
            <a:avLst/>
          </a:prstGeom>
          <a:noFill/>
          <a:ln>
            <a:noFill/>
          </a:ln>
        </p:spPr>
      </p:pic>
      <p:sp>
        <p:nvSpPr>
          <p:cNvPr id="1059" name="Google Shape;1059;p141"/>
          <p:cNvSpPr txBox="1"/>
          <p:nvPr/>
        </p:nvSpPr>
        <p:spPr>
          <a:xfrm>
            <a:off x="502675" y="4348700"/>
            <a:ext cx="68247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sng" cap="none" strike="noStrike">
                <a:solidFill>
                  <a:schemeClr val="hlink"/>
                </a:solidFill>
                <a:latin typeface="Arial"/>
                <a:ea typeface="Arial"/>
                <a:cs typeface="Arial"/>
                <a:sym typeface="Arial"/>
                <a:hlinkClick r:id="rId14"/>
              </a:rPr>
              <a:t>https://med.stanford.edu/news/all-news/2018/05/renowned-microbe-hunter-stanley-falkow-dies-at-84.html</a:t>
            </a:r>
            <a:endParaRPr b="0" i="0" sz="1100" u="none" cap="none" strike="noStrike">
              <a:solidFill>
                <a:srgbClr val="000000"/>
              </a:solidFill>
              <a:latin typeface="Arial"/>
              <a:ea typeface="Arial"/>
              <a:cs typeface="Arial"/>
              <a:sym typeface="Arial"/>
            </a:endParaRPr>
          </a:p>
        </p:txBody>
      </p:sp>
      <p:pic>
        <p:nvPicPr>
          <p:cNvPr id="1060" name="Google Shape;1060;p141"/>
          <p:cNvPicPr preferRelativeResize="0"/>
          <p:nvPr/>
        </p:nvPicPr>
        <p:blipFill rotWithShape="1">
          <a:blip r:embed="rId15">
            <a:alphaModFix/>
          </a:blip>
          <a:srcRect b="0" l="0" r="0" t="0"/>
          <a:stretch/>
        </p:blipFill>
        <p:spPr>
          <a:xfrm>
            <a:off x="2025675" y="2775128"/>
            <a:ext cx="2232980" cy="1046700"/>
          </a:xfrm>
          <a:prstGeom prst="rect">
            <a:avLst/>
          </a:prstGeom>
          <a:noFill/>
          <a:ln>
            <a:noFill/>
          </a:ln>
        </p:spPr>
      </p:pic>
      <p:sp>
        <p:nvSpPr>
          <p:cNvPr id="1061" name="Google Shape;1061;p141"/>
          <p:cNvSpPr txBox="1"/>
          <p:nvPr/>
        </p:nvSpPr>
        <p:spPr>
          <a:xfrm>
            <a:off x="6139450" y="4637425"/>
            <a:ext cx="30000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 sz="1100" u="sng" cap="none" strike="noStrike">
                <a:solidFill>
                  <a:schemeClr val="hlink"/>
                </a:solidFill>
                <a:latin typeface="Arial"/>
                <a:ea typeface="Arial"/>
                <a:cs typeface="Arial"/>
                <a:sym typeface="Arial"/>
                <a:hlinkClick r:id="rId16"/>
              </a:rPr>
              <a:t>https://monacklab.stanford.edu/gallery-five</a:t>
            </a:r>
            <a:endParaRPr b="0" i="0" sz="1100" u="none" cap="none" strike="noStrike">
              <a:solidFill>
                <a:srgbClr val="000000"/>
              </a:solidFill>
              <a:latin typeface="Arial"/>
              <a:ea typeface="Arial"/>
              <a:cs typeface="Arial"/>
              <a:sym typeface="Arial"/>
            </a:endParaRPr>
          </a:p>
        </p:txBody>
      </p:sp>
      <p:sp>
        <p:nvSpPr>
          <p:cNvPr id="1062" name="Google Shape;1062;p141"/>
          <p:cNvSpPr txBox="1"/>
          <p:nvPr/>
        </p:nvSpPr>
        <p:spPr>
          <a:xfrm>
            <a:off x="3265750" y="312825"/>
            <a:ext cx="5633700" cy="4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Stanley Falkow:  </a:t>
            </a:r>
            <a:r>
              <a:rPr b="0" i="0" lang="en" sz="1500" u="none" cap="none" strike="noStrike">
                <a:solidFill>
                  <a:schemeClr val="dk1"/>
                </a:solidFill>
                <a:latin typeface="Arial"/>
                <a:ea typeface="Arial"/>
                <a:cs typeface="Arial"/>
                <a:sym typeface="Arial"/>
              </a:rPr>
              <a:t>Founded the </a:t>
            </a:r>
            <a:r>
              <a:rPr b="0" i="0" lang="en" sz="1500" u="none" cap="none" strike="noStrike">
                <a:solidFill>
                  <a:schemeClr val="dk1"/>
                </a:solidFill>
                <a:latin typeface="Times New Roman"/>
                <a:ea typeface="Times New Roman"/>
                <a:cs typeface="Times New Roman"/>
                <a:sym typeface="Times New Roman"/>
              </a:rPr>
              <a:t>field of bacterial pathogenicity</a:t>
            </a:r>
            <a:r>
              <a:rPr b="0" i="0" lang="en" sz="1500" u="none" cap="none" strike="noStrike">
                <a:solidFill>
                  <a:schemeClr val="dk1"/>
                </a:solidFill>
                <a:latin typeface="Arial"/>
                <a:ea typeface="Arial"/>
                <a:cs typeface="Arial"/>
                <a:sym typeface="Arial"/>
              </a:rPr>
              <a:t> </a:t>
            </a:r>
            <a:endParaRPr b="0" i="0" sz="1500" u="none" cap="none" strike="noStrike">
              <a:solidFill>
                <a:schemeClr val="dk1"/>
              </a:solidFill>
              <a:latin typeface="Arial"/>
              <a:ea typeface="Arial"/>
              <a:cs typeface="Arial"/>
              <a:sym typeface="Arial"/>
            </a:endParaRPr>
          </a:p>
        </p:txBody>
      </p:sp>
      <p:pic>
        <p:nvPicPr>
          <p:cNvPr id="1063" name="Google Shape;1063;p141"/>
          <p:cNvPicPr preferRelativeResize="0"/>
          <p:nvPr/>
        </p:nvPicPr>
        <p:blipFill rotWithShape="1">
          <a:blip r:embed="rId17">
            <a:alphaModFix/>
          </a:blip>
          <a:srcRect b="0" l="0" r="0" t="0"/>
          <a:stretch/>
        </p:blipFill>
        <p:spPr>
          <a:xfrm>
            <a:off x="6220730" y="2309258"/>
            <a:ext cx="2837475" cy="203944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pic>
        <p:nvPicPr>
          <p:cNvPr id="1068" name="Google Shape;1068;p142"/>
          <p:cNvPicPr preferRelativeResize="0"/>
          <p:nvPr/>
        </p:nvPicPr>
        <p:blipFill rotWithShape="1">
          <a:blip r:embed="rId3">
            <a:alphaModFix/>
          </a:blip>
          <a:srcRect b="0" l="0" r="0" t="0"/>
          <a:stretch/>
        </p:blipFill>
        <p:spPr>
          <a:xfrm>
            <a:off x="183050" y="255475"/>
            <a:ext cx="4572000" cy="4572000"/>
          </a:xfrm>
          <a:prstGeom prst="rect">
            <a:avLst/>
          </a:prstGeom>
          <a:noFill/>
          <a:ln>
            <a:noFill/>
          </a:ln>
        </p:spPr>
      </p:pic>
      <p:sp>
        <p:nvSpPr>
          <p:cNvPr id="1069" name="Google Shape;1069;p142"/>
          <p:cNvSpPr txBox="1"/>
          <p:nvPr/>
        </p:nvSpPr>
        <p:spPr>
          <a:xfrm>
            <a:off x="73900" y="4739125"/>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sng" cap="none" strike="noStrike">
                <a:solidFill>
                  <a:schemeClr val="hlink"/>
                </a:solidFill>
                <a:latin typeface="Arial"/>
                <a:ea typeface="Arial"/>
                <a:cs typeface="Arial"/>
                <a:sym typeface="Arial"/>
                <a:hlinkClick r:id="rId4"/>
              </a:rPr>
              <a:t>https://amievalab.stanford.edu/</a:t>
            </a:r>
            <a:endParaRPr b="0" i="0" sz="1400" u="none" cap="none" strike="noStrike">
              <a:solidFill>
                <a:srgbClr val="000000"/>
              </a:solidFill>
              <a:latin typeface="Arial"/>
              <a:ea typeface="Arial"/>
              <a:cs typeface="Arial"/>
              <a:sym typeface="Arial"/>
            </a:endParaRPr>
          </a:p>
        </p:txBody>
      </p:sp>
      <p:pic>
        <p:nvPicPr>
          <p:cNvPr id="1070" name="Google Shape;1070;p142"/>
          <p:cNvPicPr preferRelativeResize="0"/>
          <p:nvPr/>
        </p:nvPicPr>
        <p:blipFill rotWithShape="1">
          <a:blip r:embed="rId5">
            <a:alphaModFix/>
          </a:blip>
          <a:srcRect b="0" l="0" r="0" t="0"/>
          <a:stretch/>
        </p:blipFill>
        <p:spPr>
          <a:xfrm>
            <a:off x="4910150" y="1918357"/>
            <a:ext cx="3531958" cy="2648969"/>
          </a:xfrm>
          <a:prstGeom prst="rect">
            <a:avLst/>
          </a:prstGeom>
          <a:noFill/>
          <a:ln>
            <a:noFill/>
          </a:ln>
        </p:spPr>
      </p:pic>
      <p:pic>
        <p:nvPicPr>
          <p:cNvPr id="1071" name="Google Shape;1071;p142"/>
          <p:cNvPicPr preferRelativeResize="0"/>
          <p:nvPr/>
        </p:nvPicPr>
        <p:blipFill rotWithShape="1">
          <a:blip r:embed="rId6">
            <a:alphaModFix/>
          </a:blip>
          <a:srcRect b="0" l="0" r="0" t="0"/>
          <a:stretch/>
        </p:blipFill>
        <p:spPr>
          <a:xfrm>
            <a:off x="5827845" y="255475"/>
            <a:ext cx="2614248" cy="1742832"/>
          </a:xfrm>
          <a:prstGeom prst="rect">
            <a:avLst/>
          </a:prstGeom>
          <a:noFill/>
          <a:ln>
            <a:noFill/>
          </a:ln>
        </p:spPr>
      </p:pic>
      <p:pic>
        <p:nvPicPr>
          <p:cNvPr id="1072" name="Google Shape;1072;p142"/>
          <p:cNvPicPr preferRelativeResize="0"/>
          <p:nvPr/>
        </p:nvPicPr>
        <p:blipFill rotWithShape="1">
          <a:blip r:embed="rId7">
            <a:alphaModFix/>
          </a:blip>
          <a:srcRect b="0" l="0" r="0" t="0"/>
          <a:stretch/>
        </p:blipFill>
        <p:spPr>
          <a:xfrm>
            <a:off x="3939375" y="255475"/>
            <a:ext cx="1809021" cy="1742824"/>
          </a:xfrm>
          <a:prstGeom prst="rect">
            <a:avLst/>
          </a:prstGeom>
          <a:noFill/>
          <a:ln>
            <a:noFill/>
          </a:ln>
        </p:spPr>
      </p:pic>
      <p:sp>
        <p:nvSpPr>
          <p:cNvPr id="1073" name="Google Shape;1073;p142"/>
          <p:cNvSpPr txBox="1"/>
          <p:nvPr>
            <p:ph type="title"/>
          </p:nvPr>
        </p:nvSpPr>
        <p:spPr>
          <a:xfrm>
            <a:off x="183050" y="4346875"/>
            <a:ext cx="6928500" cy="480600"/>
          </a:xfrm>
          <a:prstGeom prst="rect">
            <a:avLst/>
          </a:prstGeom>
          <a:solidFill>
            <a:srgbClr val="D9D9D9"/>
          </a:solid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44595"/>
              <a:buNone/>
            </a:pPr>
            <a:r>
              <a:rPr i="1" lang="en" sz="2220"/>
              <a:t>Host-pathogen interactions (H. pylori &amp; intestinal organoids.</a:t>
            </a:r>
            <a:endParaRPr i="1" sz="222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43"/>
          <p:cNvSpPr txBox="1"/>
          <p:nvPr>
            <p:ph type="title"/>
          </p:nvPr>
        </p:nvSpPr>
        <p:spPr>
          <a:xfrm>
            <a:off x="170046" y="303392"/>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M. tuberculosis:  </a:t>
            </a:r>
            <a:r>
              <a:rPr b="1" lang="en"/>
              <a:t>  3 engagements with host cell</a:t>
            </a:r>
            <a:endParaRPr b="1"/>
          </a:p>
        </p:txBody>
      </p:sp>
      <p:sp>
        <p:nvSpPr>
          <p:cNvPr id="1079" name="Google Shape;1079;p143"/>
          <p:cNvSpPr txBox="1"/>
          <p:nvPr/>
        </p:nvSpPr>
        <p:spPr>
          <a:xfrm>
            <a:off x="259525" y="868909"/>
            <a:ext cx="8273100" cy="415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rPr>
              <a:t>Mincle</a:t>
            </a:r>
            <a:r>
              <a:rPr lang="en" sz="2100">
                <a:solidFill>
                  <a:schemeClr val="dk1"/>
                </a:solidFill>
              </a:rPr>
              <a:t>:  </a:t>
            </a:r>
            <a:endParaRPr sz="21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Macrophage Inducible C-type Lectin</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Triggers granuloma formation- which walls off the infection site  </a:t>
            </a:r>
            <a:endParaRPr sz="19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b="1" lang="en" sz="2100">
                <a:solidFill>
                  <a:schemeClr val="dk1"/>
                </a:solidFill>
              </a:rPr>
              <a:t>MARCO:</a:t>
            </a:r>
            <a:endParaRPr b="1" sz="21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Macrophage receptor with collagenous structure</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Tethers the greasy, slippery microbe to the macrophage  </a:t>
            </a:r>
            <a:endParaRPr sz="19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b="1" lang="en" sz="2100">
                <a:solidFill>
                  <a:schemeClr val="dk1"/>
                </a:solidFill>
              </a:rPr>
              <a:t>TLR</a:t>
            </a:r>
            <a:r>
              <a:rPr lang="en" sz="2100">
                <a:solidFill>
                  <a:schemeClr val="dk1"/>
                </a:solidFill>
              </a:rPr>
              <a:t>:</a:t>
            </a:r>
            <a:r>
              <a:rPr lang="en" sz="1900">
                <a:solidFill>
                  <a:schemeClr val="dk1"/>
                </a:solidFill>
              </a:rPr>
              <a:t>  </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Toll-like receptor (more on these later!) </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triggers phagocytosis by interacting with the LAM structure shown in the diagram.</a:t>
            </a:r>
            <a:endParaRPr sz="1900">
              <a:solidFill>
                <a:schemeClr val="dk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144"/>
          <p:cNvSpPr txBox="1"/>
          <p:nvPr>
            <p:ph type="title"/>
          </p:nvPr>
        </p:nvSpPr>
        <p:spPr>
          <a:xfrm>
            <a:off x="0" y="133800"/>
            <a:ext cx="91440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Model interactions between </a:t>
            </a:r>
            <a:r>
              <a:rPr i="1" lang="en"/>
              <a:t>Mycobacterium </a:t>
            </a:r>
            <a:r>
              <a:rPr lang="en"/>
              <a:t>and Macrophage</a:t>
            </a:r>
            <a:endParaRPr/>
          </a:p>
        </p:txBody>
      </p:sp>
      <p:sp>
        <p:nvSpPr>
          <p:cNvPr id="1085" name="Google Shape;1085;p144"/>
          <p:cNvSpPr txBox="1"/>
          <p:nvPr>
            <p:ph idx="1" type="body"/>
          </p:nvPr>
        </p:nvSpPr>
        <p:spPr>
          <a:xfrm>
            <a:off x="3997425" y="1189750"/>
            <a:ext cx="4974600" cy="3416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solidFill>
                  <a:schemeClr val="dk1"/>
                </a:solidFill>
              </a:rPr>
              <a:t>TLR:  Toll-like Receptors</a:t>
            </a:r>
            <a:endParaRPr>
              <a:solidFill>
                <a:schemeClr val="dk1"/>
              </a:solidFill>
            </a:endParaRPr>
          </a:p>
          <a:p>
            <a:pPr indent="0" lvl="0" marL="0" rtl="0" algn="l">
              <a:spcBef>
                <a:spcPts val="0"/>
              </a:spcBef>
              <a:spcAft>
                <a:spcPts val="0"/>
              </a:spcAft>
              <a:buNone/>
            </a:pPr>
            <a:r>
              <a:rPr lang="en">
                <a:solidFill>
                  <a:schemeClr val="dk1"/>
                </a:solidFill>
              </a:rPr>
              <a:t>Deactivate normal macrophage signalling</a:t>
            </a:r>
            <a:endParaRPr>
              <a:solidFill>
                <a:schemeClr val="dk1"/>
              </a:solidFill>
            </a:endParaRPr>
          </a:p>
          <a:p>
            <a:pPr indent="0" lvl="0" marL="0" rtl="0" algn="l">
              <a:spcBef>
                <a:spcPts val="0"/>
              </a:spcBef>
              <a:spcAft>
                <a:spcPts val="0"/>
              </a:spcAft>
              <a:buNone/>
            </a:pPr>
            <a:r>
              <a:rPr lang="en">
                <a:solidFill>
                  <a:schemeClr val="dk1"/>
                </a:solidFill>
              </a:rPr>
              <a:t>LAM:  Glycolipid</a:t>
            </a:r>
            <a:endParaRPr>
              <a:solidFill>
                <a:schemeClr val="dk1"/>
              </a:solidFill>
            </a:endParaRPr>
          </a:p>
          <a:p>
            <a:pPr indent="0" lvl="0" marL="0" rtl="0" algn="l">
              <a:spcBef>
                <a:spcPts val="0"/>
              </a:spcBef>
              <a:spcAft>
                <a:spcPts val="0"/>
              </a:spcAft>
              <a:buNone/>
            </a:pPr>
            <a:r>
              <a:t/>
            </a:r>
            <a:endParaRPr/>
          </a:p>
        </p:txBody>
      </p:sp>
      <p:pic>
        <p:nvPicPr>
          <p:cNvPr id="1086" name="Google Shape;1086;p144"/>
          <p:cNvPicPr preferRelativeResize="0"/>
          <p:nvPr/>
        </p:nvPicPr>
        <p:blipFill rotWithShape="1">
          <a:blip r:embed="rId3">
            <a:alphaModFix/>
          </a:blip>
          <a:srcRect b="18261" l="0" r="0" t="0"/>
          <a:stretch/>
        </p:blipFill>
        <p:spPr>
          <a:xfrm>
            <a:off x="0" y="840625"/>
            <a:ext cx="3857603" cy="4204403"/>
          </a:xfrm>
          <a:prstGeom prst="rect">
            <a:avLst/>
          </a:prstGeom>
          <a:noFill/>
          <a:ln>
            <a:noFill/>
          </a:ln>
        </p:spPr>
      </p:pic>
      <p:sp>
        <p:nvSpPr>
          <p:cNvPr id="1087" name="Google Shape;1087;p144"/>
          <p:cNvSpPr txBox="1"/>
          <p:nvPr/>
        </p:nvSpPr>
        <p:spPr>
          <a:xfrm rot="-2700000">
            <a:off x="1311490" y="2659496"/>
            <a:ext cx="593970" cy="38480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rPr>
              <a:t>LAM </a:t>
            </a:r>
            <a:endParaRPr sz="1300">
              <a:solidFill>
                <a:schemeClr val="lt1"/>
              </a:solidFill>
            </a:endParaRPr>
          </a:p>
        </p:txBody>
      </p:sp>
      <p:sp>
        <p:nvSpPr>
          <p:cNvPr id="1088" name="Google Shape;1088;p144"/>
          <p:cNvSpPr txBox="1"/>
          <p:nvPr/>
        </p:nvSpPr>
        <p:spPr>
          <a:xfrm rot="-2700000">
            <a:off x="2740865" y="1245921"/>
            <a:ext cx="593970" cy="38480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rPr>
              <a:t>TLR</a:t>
            </a:r>
            <a:endParaRPr sz="1300">
              <a:solidFill>
                <a:schemeClr val="lt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p145"/>
          <p:cNvSpPr txBox="1"/>
          <p:nvPr>
            <p:ph type="title"/>
          </p:nvPr>
        </p:nvSpPr>
        <p:spPr>
          <a:xfrm>
            <a:off x="0" y="86475"/>
            <a:ext cx="91440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Model interactions between </a:t>
            </a:r>
            <a:r>
              <a:rPr i="1" lang="en"/>
              <a:t>Mycobacterium </a:t>
            </a:r>
            <a:r>
              <a:rPr lang="en"/>
              <a:t>and Macrophage</a:t>
            </a:r>
            <a:endParaRPr/>
          </a:p>
        </p:txBody>
      </p:sp>
      <p:pic>
        <p:nvPicPr>
          <p:cNvPr id="1094" name="Google Shape;1094;p145"/>
          <p:cNvPicPr preferRelativeResize="0"/>
          <p:nvPr/>
        </p:nvPicPr>
        <p:blipFill rotWithShape="1">
          <a:blip r:embed="rId3">
            <a:alphaModFix/>
          </a:blip>
          <a:srcRect b="18261" l="0" r="0" t="0"/>
          <a:stretch/>
        </p:blipFill>
        <p:spPr>
          <a:xfrm>
            <a:off x="0" y="1306050"/>
            <a:ext cx="2978280" cy="3246030"/>
          </a:xfrm>
          <a:prstGeom prst="rect">
            <a:avLst/>
          </a:prstGeom>
          <a:noFill/>
          <a:ln>
            <a:noFill/>
          </a:ln>
        </p:spPr>
      </p:pic>
      <p:sp>
        <p:nvSpPr>
          <p:cNvPr id="1095" name="Google Shape;1095;p145"/>
          <p:cNvSpPr txBox="1"/>
          <p:nvPr/>
        </p:nvSpPr>
        <p:spPr>
          <a:xfrm rot="-2700000">
            <a:off x="934090" y="2185046"/>
            <a:ext cx="593970" cy="38480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rPr>
              <a:t>LM </a:t>
            </a:r>
            <a:endParaRPr sz="1300">
              <a:solidFill>
                <a:schemeClr val="lt1"/>
              </a:solidFill>
            </a:endParaRPr>
          </a:p>
        </p:txBody>
      </p:sp>
      <p:sp>
        <p:nvSpPr>
          <p:cNvPr id="1096" name="Google Shape;1096;p145"/>
          <p:cNvSpPr txBox="1"/>
          <p:nvPr/>
        </p:nvSpPr>
        <p:spPr>
          <a:xfrm rot="-2700000">
            <a:off x="2083090" y="1116521"/>
            <a:ext cx="593970" cy="38480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rPr>
              <a:t>TLR</a:t>
            </a:r>
            <a:endParaRPr sz="1300">
              <a:solidFill>
                <a:schemeClr val="lt1"/>
              </a:solidFill>
            </a:endParaRPr>
          </a:p>
        </p:txBody>
      </p:sp>
      <p:pic>
        <p:nvPicPr>
          <p:cNvPr id="1097" name="Google Shape;1097;p145"/>
          <p:cNvPicPr preferRelativeResize="0"/>
          <p:nvPr/>
        </p:nvPicPr>
        <p:blipFill rotWithShape="1">
          <a:blip r:embed="rId4">
            <a:alphaModFix/>
          </a:blip>
          <a:srcRect b="16199" l="15562" r="0" t="0"/>
          <a:stretch/>
        </p:blipFill>
        <p:spPr>
          <a:xfrm>
            <a:off x="3016038" y="1286799"/>
            <a:ext cx="2482085" cy="3284529"/>
          </a:xfrm>
          <a:prstGeom prst="rect">
            <a:avLst/>
          </a:prstGeom>
          <a:noFill/>
          <a:ln>
            <a:noFill/>
          </a:ln>
        </p:spPr>
      </p:pic>
      <p:sp>
        <p:nvSpPr>
          <p:cNvPr id="1098" name="Google Shape;1098;p145"/>
          <p:cNvSpPr/>
          <p:nvPr/>
        </p:nvSpPr>
        <p:spPr>
          <a:xfrm rot="-3809420">
            <a:off x="4567609" y="1272745"/>
            <a:ext cx="277586" cy="161936"/>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9" name="Google Shape;1099;p145"/>
          <p:cNvSpPr/>
          <p:nvPr/>
        </p:nvSpPr>
        <p:spPr>
          <a:xfrm rot="2849830">
            <a:off x="5023531" y="2019767"/>
            <a:ext cx="277520" cy="162008"/>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03" name="Shape 1103"/>
        <p:cNvGrpSpPr/>
        <p:nvPr/>
      </p:nvGrpSpPr>
      <p:grpSpPr>
        <a:xfrm>
          <a:off x="0" y="0"/>
          <a:ext cx="0" cy="0"/>
          <a:chOff x="0" y="0"/>
          <a:chExt cx="0" cy="0"/>
        </a:xfrm>
      </p:grpSpPr>
      <p:pic>
        <p:nvPicPr>
          <p:cNvPr descr="Video Clip of Chobani yogurt wet mount stained in Toluidine blue and visualized under 40X objective with 30X magnification in the eye piece.  Video taken with Celestron digital microscope imager." id="1104" name="Google Shape;1104;p146" title="Movie on 8 29 20 at 9 50 PM">
            <a:hlinkClick r:id="rId3"/>
          </p:cNvPr>
          <p:cNvPicPr preferRelativeResize="0"/>
          <p:nvPr/>
        </p:nvPicPr>
        <p:blipFill>
          <a:blip r:embed="rId4">
            <a:alphaModFix/>
          </a:blip>
          <a:stretch>
            <a:fillRect/>
          </a:stretch>
        </p:blipFill>
        <p:spPr>
          <a:xfrm>
            <a:off x="3781425" y="620050"/>
            <a:ext cx="5362576" cy="4021918"/>
          </a:xfrm>
          <a:prstGeom prst="rect">
            <a:avLst/>
          </a:prstGeom>
          <a:noFill/>
          <a:ln>
            <a:noFill/>
          </a:ln>
        </p:spPr>
      </p:pic>
      <p:pic>
        <p:nvPicPr>
          <p:cNvPr id="1105" name="Google Shape;1105;p146"/>
          <p:cNvPicPr preferRelativeResize="0"/>
          <p:nvPr/>
        </p:nvPicPr>
        <p:blipFill>
          <a:blip r:embed="rId5">
            <a:alphaModFix/>
          </a:blip>
          <a:stretch>
            <a:fillRect/>
          </a:stretch>
        </p:blipFill>
        <p:spPr>
          <a:xfrm>
            <a:off x="152400" y="152400"/>
            <a:ext cx="3629027" cy="4838702"/>
          </a:xfrm>
          <a:prstGeom prst="rect">
            <a:avLst/>
          </a:prstGeom>
          <a:noFill/>
          <a:ln>
            <a:noFill/>
          </a:ln>
        </p:spPr>
      </p:pic>
      <p:sp>
        <p:nvSpPr>
          <p:cNvPr id="1106" name="Google Shape;1106;p146"/>
          <p:cNvSpPr/>
          <p:nvPr/>
        </p:nvSpPr>
        <p:spPr>
          <a:xfrm>
            <a:off x="656375" y="1517200"/>
            <a:ext cx="2733300" cy="957600"/>
          </a:xfrm>
          <a:prstGeom prst="roundRect">
            <a:avLst>
              <a:gd fmla="val 16667" name="adj"/>
            </a:avLst>
          </a:prstGeom>
          <a:noFill/>
          <a:ln cap="flat" cmpd="sng" w="38100">
            <a:solidFill>
              <a:srgbClr val="0B539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4"/>
                                        </p:tgtEl>
                                        <p:attrNameLst>
                                          <p:attrName>style.visibility</p:attrName>
                                        </p:attrNameLst>
                                      </p:cBhvr>
                                      <p:to>
                                        <p:strVal val="visible"/>
                                      </p:to>
                                    </p:set>
                                    <p:animEffect filter="fade" transition="in">
                                      <p:cBhvr>
                                        <p:cTn dur="1000"/>
                                        <p:tgtEl>
                                          <p:spTgt spid="1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4"/>
                                        </p:tgtEl>
                                        <p:attrNameLst>
                                          <p:attrName>style.visibility</p:attrName>
                                        </p:attrNameLst>
                                      </p:cBhvr>
                                      <p:to>
                                        <p:strVal val="visible"/>
                                      </p:to>
                                    </p:set>
                                    <p:animEffect filter="fade" transition="in">
                                      <p:cBhvr>
                                        <p:cTn dur="1000"/>
                                        <p:tgtEl>
                                          <p:spTgt spid="1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sp>
        <p:nvSpPr>
          <p:cNvPr id="1115" name="Google Shape;1115;p148"/>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 </a:t>
            </a:r>
            <a:endParaRPr/>
          </a:p>
        </p:txBody>
      </p:sp>
      <p:pic>
        <p:nvPicPr>
          <p:cNvPr id="1116" name="Google Shape;1116;p148" title="Screenshot 2026-06-19 at 5.04.17 PM.png"/>
          <p:cNvPicPr preferRelativeResize="0"/>
          <p:nvPr/>
        </p:nvPicPr>
        <p:blipFill>
          <a:blip r:embed="rId3">
            <a:alphaModFix/>
          </a:blip>
          <a:stretch>
            <a:fillRect/>
          </a:stretch>
        </p:blipFill>
        <p:spPr>
          <a:xfrm>
            <a:off x="356200" y="1932377"/>
            <a:ext cx="8431600" cy="148987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1121" name="Google Shape;1121;p149" title="10 Minute Timer">
            <a:hlinkClick r:id="rId3"/>
          </p:cNvPr>
          <p:cNvPicPr preferRelativeResize="0"/>
          <p:nvPr/>
        </p:nvPicPr>
        <p:blipFill>
          <a:blip r:embed="rId4">
            <a:alphaModFix/>
          </a:blip>
          <a:stretch>
            <a:fillRect/>
          </a:stretch>
        </p:blipFill>
        <p:spPr>
          <a:xfrm>
            <a:off x="3048000" y="58937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gtEl>
                                        <p:attrNameLst>
                                          <p:attrName>style.visibility</p:attrName>
                                        </p:attrNameLst>
                                      </p:cBhvr>
                                      <p:to>
                                        <p:strVal val="visible"/>
                                      </p:to>
                                    </p:set>
                                    <p:animEffect filter="fade" transition="in">
                                      <p:cBhvr>
                                        <p:cTn dur="10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5" name="Shape 1125"/>
        <p:cNvGrpSpPr/>
        <p:nvPr/>
      </p:nvGrpSpPr>
      <p:grpSpPr>
        <a:xfrm>
          <a:off x="0" y="0"/>
          <a:ext cx="0" cy="0"/>
          <a:chOff x="0" y="0"/>
          <a:chExt cx="0" cy="0"/>
        </a:xfrm>
      </p:grpSpPr>
      <p:sp>
        <p:nvSpPr>
          <p:cNvPr id="1126" name="Google Shape;1126;p150"/>
          <p:cNvSpPr txBox="1"/>
          <p:nvPr/>
        </p:nvSpPr>
        <p:spPr>
          <a:xfrm>
            <a:off x="3242885" y="1517376"/>
            <a:ext cx="4449300" cy="145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4500">
                <a:solidFill>
                  <a:schemeClr val="dk1"/>
                </a:solidFill>
                <a:latin typeface="Calibri"/>
                <a:ea typeface="Calibri"/>
                <a:cs typeface="Calibri"/>
                <a:sym typeface="Calibri"/>
              </a:rPr>
              <a:t>How Does </a:t>
            </a:r>
            <a:r>
              <a:rPr b="1" lang="en" sz="4500">
                <a:solidFill>
                  <a:schemeClr val="dk1"/>
                </a:solidFill>
                <a:latin typeface="Calibri"/>
                <a:ea typeface="Calibri"/>
                <a:cs typeface="Calibri"/>
                <a:sym typeface="Calibri"/>
              </a:rPr>
              <a:t>Anthrax Kill You?</a:t>
            </a:r>
            <a:endParaRPr sz="1100"/>
          </a:p>
        </p:txBody>
      </p:sp>
      <p:sp>
        <p:nvSpPr>
          <p:cNvPr id="1127" name="Google Shape;1127;p150"/>
          <p:cNvSpPr txBox="1"/>
          <p:nvPr/>
        </p:nvSpPr>
        <p:spPr>
          <a:xfrm>
            <a:off x="4036868" y="3182488"/>
            <a:ext cx="4733100" cy="900300"/>
          </a:xfrm>
          <a:prstGeom prst="rect">
            <a:avLst/>
          </a:prstGeom>
          <a:noFill/>
          <a:ln>
            <a:noFill/>
          </a:ln>
        </p:spPr>
        <p:txBody>
          <a:bodyPr anchorCtr="0" anchor="t" bIns="34275" lIns="68575" spcFirstLastPara="1" rIns="68575" wrap="square" tIns="34275">
            <a:spAutoFit/>
          </a:bodyPr>
          <a:lstStyle/>
          <a:p>
            <a:pPr indent="-215900" lvl="0" marL="21590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CBM history and anthrax…</a:t>
            </a:r>
            <a:endParaRPr sz="1100"/>
          </a:p>
          <a:p>
            <a:pPr indent="-215900" lvl="0" marL="21590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How does anthrax kill you?</a:t>
            </a:r>
            <a:endParaRPr sz="1100"/>
          </a:p>
          <a:p>
            <a:pPr indent="-215900" lvl="0" marL="21590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Injectisomes… and the future.</a:t>
            </a:r>
            <a:endParaRPr sz="1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88"/>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    Tuesday’s Wants</a:t>
            </a:r>
            <a:endParaRPr/>
          </a:p>
        </p:txBody>
      </p:sp>
      <p:sp>
        <p:nvSpPr>
          <p:cNvPr id="449" name="Google Shape;449;p88"/>
          <p:cNvSpPr txBox="1"/>
          <p:nvPr>
            <p:ph idx="1" type="body"/>
          </p:nvPr>
        </p:nvSpPr>
        <p:spPr>
          <a:xfrm>
            <a:off x="980250" y="906375"/>
            <a:ext cx="67587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pic>
        <p:nvPicPr>
          <p:cNvPr id="450" name="Google Shape;450;p88" title="Untitled.jpeg"/>
          <p:cNvPicPr preferRelativeResize="0"/>
          <p:nvPr/>
        </p:nvPicPr>
        <p:blipFill>
          <a:blip r:embed="rId3">
            <a:alphaModFix/>
          </a:blip>
          <a:stretch>
            <a:fillRect/>
          </a:stretch>
        </p:blipFill>
        <p:spPr>
          <a:xfrm>
            <a:off x="5286375" y="0"/>
            <a:ext cx="3857626" cy="5143501"/>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sp>
        <p:nvSpPr>
          <p:cNvPr id="1132" name="Google Shape;1132;p151"/>
          <p:cNvSpPr txBox="1"/>
          <p:nvPr/>
        </p:nvSpPr>
        <p:spPr>
          <a:xfrm>
            <a:off x="1100777" y="552911"/>
            <a:ext cx="65733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rgbClr val="FF0000"/>
                </a:solidFill>
                <a:latin typeface="Calibri"/>
                <a:ea typeface="Calibri"/>
                <a:cs typeface="Calibri"/>
                <a:sym typeface="Calibri"/>
              </a:rPr>
              <a:t>Anthrax Pathogenesis </a:t>
            </a:r>
            <a:endParaRPr sz="1100"/>
          </a:p>
        </p:txBody>
      </p:sp>
      <p:sp>
        <p:nvSpPr>
          <p:cNvPr id="1133" name="Google Shape;1133;p151"/>
          <p:cNvSpPr txBox="1"/>
          <p:nvPr/>
        </p:nvSpPr>
        <p:spPr>
          <a:xfrm>
            <a:off x="835819" y="1340984"/>
            <a:ext cx="30219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u="sng">
                <a:solidFill>
                  <a:schemeClr val="dk1"/>
                </a:solidFill>
                <a:latin typeface="Calibri"/>
                <a:ea typeface="Calibri"/>
                <a:cs typeface="Calibri"/>
                <a:sym typeface="Calibri"/>
              </a:rPr>
              <a:t>A story about…</a:t>
            </a:r>
            <a:endParaRPr sz="1100"/>
          </a:p>
        </p:txBody>
      </p:sp>
      <p:sp>
        <p:nvSpPr>
          <p:cNvPr id="1134" name="Google Shape;1134;p151"/>
          <p:cNvSpPr txBox="1"/>
          <p:nvPr/>
        </p:nvSpPr>
        <p:spPr>
          <a:xfrm>
            <a:off x="999104" y="2036649"/>
            <a:ext cx="4952700" cy="2562900"/>
          </a:xfrm>
          <a:prstGeom prst="rect">
            <a:avLst/>
          </a:prstGeom>
          <a:noFill/>
          <a:ln>
            <a:noFill/>
          </a:ln>
        </p:spPr>
        <p:txBody>
          <a:bodyPr anchorCtr="0" anchor="t" bIns="34275" lIns="68575" spcFirstLastPara="1" rIns="68575" wrap="square" tIns="34275">
            <a:spAutoFit/>
          </a:bodyPr>
          <a:lstStyle/>
          <a:p>
            <a:pPr indent="-209550" lvl="0" marL="215900" marR="0" rtl="0" algn="l">
              <a:spcBef>
                <a:spcPts val="0"/>
              </a:spcBef>
              <a:spcAft>
                <a:spcPts val="0"/>
              </a:spcAft>
              <a:buClr>
                <a:schemeClr val="dk1"/>
              </a:buClr>
              <a:buSzPts val="2700"/>
              <a:buFont typeface="Arial"/>
              <a:buChar char="•"/>
            </a:pPr>
            <a:r>
              <a:rPr b="1" lang="en" sz="2700">
                <a:solidFill>
                  <a:schemeClr val="dk1"/>
                </a:solidFill>
                <a:latin typeface="Calibri"/>
                <a:ea typeface="Calibri"/>
                <a:cs typeface="Calibri"/>
                <a:sym typeface="Calibri"/>
              </a:rPr>
              <a:t>A bacterial toxin… </a:t>
            </a:r>
            <a:endParaRPr sz="1100"/>
          </a:p>
          <a:p>
            <a:pPr indent="-38100" lvl="0" marL="215900" marR="0" rtl="0" algn="l">
              <a:spcBef>
                <a:spcPts val="0"/>
              </a:spcBef>
              <a:spcAft>
                <a:spcPts val="0"/>
              </a:spcAft>
              <a:buClr>
                <a:schemeClr val="dk1"/>
              </a:buClr>
              <a:buSzPts val="2700"/>
              <a:buFont typeface="Arial"/>
              <a:buNone/>
            </a:pPr>
            <a:r>
              <a:t/>
            </a:r>
            <a:endParaRPr b="1" sz="2700">
              <a:solidFill>
                <a:schemeClr val="dk1"/>
              </a:solidFill>
              <a:latin typeface="Calibri"/>
              <a:ea typeface="Calibri"/>
              <a:cs typeface="Calibri"/>
              <a:sym typeface="Calibri"/>
            </a:endParaRPr>
          </a:p>
          <a:p>
            <a:pPr indent="-209550" lvl="0" marL="215900" marR="0" rtl="0" algn="l">
              <a:spcBef>
                <a:spcPts val="0"/>
              </a:spcBef>
              <a:spcAft>
                <a:spcPts val="0"/>
              </a:spcAft>
              <a:buClr>
                <a:schemeClr val="dk1"/>
              </a:buClr>
              <a:buSzPts val="2700"/>
              <a:buFont typeface="Arial"/>
              <a:buChar char="•"/>
            </a:pPr>
            <a:r>
              <a:rPr b="1" lang="en" sz="2700">
                <a:solidFill>
                  <a:schemeClr val="dk1"/>
                </a:solidFill>
                <a:latin typeface="Calibri"/>
                <a:ea typeface="Calibri"/>
                <a:cs typeface="Calibri"/>
                <a:sym typeface="Calibri"/>
              </a:rPr>
              <a:t>Bioterrorism… </a:t>
            </a:r>
            <a:endParaRPr sz="1100"/>
          </a:p>
          <a:p>
            <a:pPr indent="-38100" lvl="0" marL="215900" marR="0" rtl="0" algn="l">
              <a:spcBef>
                <a:spcPts val="0"/>
              </a:spcBef>
              <a:spcAft>
                <a:spcPts val="0"/>
              </a:spcAft>
              <a:buClr>
                <a:schemeClr val="dk1"/>
              </a:buClr>
              <a:buSzPts val="2700"/>
              <a:buFont typeface="Arial"/>
              <a:buNone/>
            </a:pPr>
            <a:r>
              <a:t/>
            </a:r>
            <a:endParaRPr b="1" sz="2700">
              <a:solidFill>
                <a:schemeClr val="dk1"/>
              </a:solidFill>
              <a:latin typeface="Calibri"/>
              <a:ea typeface="Calibri"/>
              <a:cs typeface="Calibri"/>
              <a:sym typeface="Calibri"/>
            </a:endParaRPr>
          </a:p>
          <a:p>
            <a:pPr indent="-209550" lvl="0" marL="215900" marR="0" rtl="0" algn="l">
              <a:spcBef>
                <a:spcPts val="0"/>
              </a:spcBef>
              <a:spcAft>
                <a:spcPts val="0"/>
              </a:spcAft>
              <a:buClr>
                <a:schemeClr val="dk1"/>
              </a:buClr>
              <a:buSzPts val="2700"/>
              <a:buFont typeface="Arial"/>
              <a:buChar char="•"/>
            </a:pPr>
            <a:r>
              <a:rPr b="1" lang="en" sz="2700">
                <a:solidFill>
                  <a:schemeClr val="dk1"/>
                </a:solidFill>
                <a:latin typeface="Calibri"/>
                <a:ea typeface="Calibri"/>
                <a:cs typeface="Calibri"/>
                <a:sym typeface="Calibri"/>
              </a:rPr>
              <a:t>The CBM’s first SMART Team</a:t>
            </a:r>
            <a:endParaRPr sz="1100"/>
          </a:p>
          <a:p>
            <a:pPr indent="0" lvl="0" marL="0" marR="0" rtl="0" algn="l">
              <a:spcBef>
                <a:spcPts val="0"/>
              </a:spcBef>
              <a:spcAft>
                <a:spcPts val="0"/>
              </a:spcAft>
              <a:buNone/>
            </a:pPr>
            <a:r>
              <a:rPr b="1" lang="en" sz="2700">
                <a:solidFill>
                  <a:schemeClr val="dk1"/>
                </a:solidFill>
                <a:latin typeface="Calibri"/>
                <a:ea typeface="Calibri"/>
                <a:cs typeface="Calibri"/>
                <a:sym typeface="Calibri"/>
              </a:rPr>
              <a:t>        </a:t>
            </a:r>
            <a:endParaRPr sz="1100"/>
          </a:p>
        </p:txBody>
      </p:sp>
      <p:pic>
        <p:nvPicPr>
          <p:cNvPr descr="Anthrax protective antigen molecule #1 Framed Print by Science Photo  Library - Science Photo Gallery" id="1135" name="Google Shape;1135;p151"/>
          <p:cNvPicPr preferRelativeResize="0"/>
          <p:nvPr/>
        </p:nvPicPr>
        <p:blipFill rotWithShape="1">
          <a:blip r:embed="rId3">
            <a:alphaModFix/>
          </a:blip>
          <a:srcRect b="17428" l="18189" r="17811" t="18002"/>
          <a:stretch/>
        </p:blipFill>
        <p:spPr>
          <a:xfrm>
            <a:off x="5719082" y="1279752"/>
            <a:ext cx="2743200" cy="2767692"/>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152"/>
          <p:cNvSpPr txBox="1"/>
          <p:nvPr>
            <p:ph type="title"/>
          </p:nvPr>
        </p:nvSpPr>
        <p:spPr>
          <a:xfrm>
            <a:off x="367307" y="413060"/>
            <a:ext cx="8021100" cy="4083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rgbClr val="FF0000"/>
              </a:buClr>
              <a:buSzPct val="100000"/>
              <a:buFont typeface="Arial"/>
              <a:buNone/>
            </a:pPr>
            <a:r>
              <a:rPr i="1" lang="en">
                <a:solidFill>
                  <a:srgbClr val="FF0000"/>
                </a:solidFill>
              </a:rPr>
              <a:t>Anthrax Pathogenesis…2001</a:t>
            </a:r>
            <a:br>
              <a:rPr i="1" lang="en">
                <a:solidFill>
                  <a:srgbClr val="FF0000"/>
                </a:solidFill>
              </a:rPr>
            </a:br>
            <a:br>
              <a:rPr i="1" lang="en">
                <a:solidFill>
                  <a:srgbClr val="FF0000"/>
                </a:solidFill>
              </a:rPr>
            </a:br>
            <a:r>
              <a:rPr lang="en" sz="2000"/>
              <a:t>A story of bioterrorism and the CBM’s first SMART Team</a:t>
            </a:r>
            <a:endParaRPr/>
          </a:p>
        </p:txBody>
      </p:sp>
      <p:sp>
        <p:nvSpPr>
          <p:cNvPr id="1141" name="Google Shape;1141;p152"/>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142" name="Google Shape;1142;p152"/>
          <p:cNvPicPr preferRelativeResize="0"/>
          <p:nvPr/>
        </p:nvPicPr>
        <p:blipFill rotWithShape="1">
          <a:blip r:embed="rId3">
            <a:alphaModFix/>
          </a:blip>
          <a:srcRect b="9455" l="60154" r="2432" t="27636"/>
          <a:stretch/>
        </p:blipFill>
        <p:spPr>
          <a:xfrm>
            <a:off x="481763" y="1509421"/>
            <a:ext cx="3241964" cy="3634081"/>
          </a:xfrm>
          <a:prstGeom prst="rect">
            <a:avLst/>
          </a:prstGeom>
          <a:noFill/>
          <a:ln>
            <a:noFill/>
          </a:ln>
        </p:spPr>
      </p:pic>
      <p:pic>
        <p:nvPicPr>
          <p:cNvPr descr="A group of people having a discussion&#10;&#10;Description automatically generated" id="1143" name="Google Shape;1143;p152"/>
          <p:cNvPicPr preferRelativeResize="0"/>
          <p:nvPr/>
        </p:nvPicPr>
        <p:blipFill rotWithShape="1">
          <a:blip r:embed="rId4">
            <a:alphaModFix/>
          </a:blip>
          <a:srcRect b="0" l="5562" r="3859" t="0"/>
          <a:stretch/>
        </p:blipFill>
        <p:spPr>
          <a:xfrm>
            <a:off x="4308701" y="1836895"/>
            <a:ext cx="3682046" cy="2780010"/>
          </a:xfrm>
          <a:prstGeom prst="rect">
            <a:avLst/>
          </a:prstGeom>
          <a:noFill/>
          <a:ln>
            <a:noFill/>
          </a:ln>
        </p:spPr>
      </p:pic>
      <p:sp>
        <p:nvSpPr>
          <p:cNvPr id="1144" name="Google Shape;1144;p152"/>
          <p:cNvSpPr/>
          <p:nvPr/>
        </p:nvSpPr>
        <p:spPr>
          <a:xfrm>
            <a:off x="6114030" y="1334909"/>
            <a:ext cx="214500" cy="348900"/>
          </a:xfrm>
          <a:prstGeom prst="downArrow">
            <a:avLst>
              <a:gd fmla="val 50000" name="adj1"/>
              <a:gd fmla="val 50000" name="adj2"/>
            </a:avLst>
          </a:prstGeom>
          <a:solidFill>
            <a:srgbClr val="FF0000"/>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45" name="Google Shape;1145;p152"/>
          <p:cNvSpPr/>
          <p:nvPr/>
        </p:nvSpPr>
        <p:spPr>
          <a:xfrm>
            <a:off x="2815659" y="1304550"/>
            <a:ext cx="214200" cy="275100"/>
          </a:xfrm>
          <a:prstGeom prst="downArrow">
            <a:avLst>
              <a:gd fmla="val 50000" name="adj1"/>
              <a:gd fmla="val 50000" name="adj2"/>
            </a:avLst>
          </a:prstGeom>
          <a:solidFill>
            <a:srgbClr val="FF0000"/>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grpSp>
        <p:nvGrpSpPr>
          <p:cNvPr id="1150" name="Google Shape;1150;p153"/>
          <p:cNvGrpSpPr/>
          <p:nvPr/>
        </p:nvGrpSpPr>
        <p:grpSpPr>
          <a:xfrm>
            <a:off x="1671272" y="259015"/>
            <a:ext cx="5947896" cy="482400"/>
            <a:chOff x="971075" y="501808"/>
            <a:chExt cx="8218731" cy="643200"/>
          </a:xfrm>
        </p:grpSpPr>
        <p:sp>
          <p:nvSpPr>
            <p:cNvPr id="1151" name="Google Shape;1151;p153"/>
            <p:cNvSpPr/>
            <p:nvPr/>
          </p:nvSpPr>
          <p:spPr>
            <a:xfrm>
              <a:off x="971075" y="501808"/>
              <a:ext cx="7500900" cy="6432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52" name="Google Shape;1152;p153"/>
            <p:cNvSpPr txBox="1"/>
            <p:nvPr/>
          </p:nvSpPr>
          <p:spPr>
            <a:xfrm>
              <a:off x="1124906" y="591116"/>
              <a:ext cx="80649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Storming the Castle</a:t>
              </a:r>
              <a:r>
                <a:rPr i="1" lang="en" sz="1800">
                  <a:solidFill>
                    <a:schemeClr val="dk1"/>
                  </a:solidFill>
                  <a:latin typeface="Calibri"/>
                  <a:ea typeface="Calibri"/>
                  <a:cs typeface="Calibri"/>
                  <a:sym typeface="Calibri"/>
                </a:rPr>
                <a:t>… an exercise in critical thinking</a:t>
              </a:r>
              <a:endParaRPr i="1" sz="1400">
                <a:solidFill>
                  <a:schemeClr val="dk1"/>
                </a:solidFill>
                <a:latin typeface="Calibri"/>
                <a:ea typeface="Calibri"/>
                <a:cs typeface="Calibri"/>
                <a:sym typeface="Calibri"/>
              </a:endParaRPr>
            </a:p>
          </p:txBody>
        </p:sp>
      </p:grpSp>
      <p:sp>
        <p:nvSpPr>
          <p:cNvPr id="1153" name="Google Shape;1153;p153"/>
          <p:cNvSpPr txBox="1"/>
          <p:nvPr/>
        </p:nvSpPr>
        <p:spPr>
          <a:xfrm>
            <a:off x="1176711" y="881882"/>
            <a:ext cx="69369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2100">
                <a:solidFill>
                  <a:srgbClr val="FF0000"/>
                </a:solidFill>
                <a:latin typeface="Calibri"/>
                <a:ea typeface="Calibri"/>
                <a:cs typeface="Calibri"/>
                <a:sym typeface="Calibri"/>
              </a:rPr>
              <a:t>How does the anthrax toxin get into your cells… and kill you?</a:t>
            </a:r>
            <a:endParaRPr sz="1100"/>
          </a:p>
        </p:txBody>
      </p:sp>
      <p:sp>
        <p:nvSpPr>
          <p:cNvPr id="1154" name="Google Shape;1154;p153"/>
          <p:cNvSpPr txBox="1"/>
          <p:nvPr/>
        </p:nvSpPr>
        <p:spPr>
          <a:xfrm>
            <a:off x="1523613" y="2126781"/>
            <a:ext cx="6927600" cy="1859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lang="en" sz="1500">
                <a:solidFill>
                  <a:schemeClr val="dk1"/>
                </a:solidFill>
                <a:latin typeface="Arial"/>
                <a:ea typeface="Arial"/>
                <a:cs typeface="Arial"/>
                <a:sym typeface="Arial"/>
              </a:rPr>
              <a:t>PA is known to be necessar</a:t>
            </a:r>
            <a:r>
              <a:rPr lang="en" sz="1500">
                <a:solidFill>
                  <a:schemeClr val="dk1"/>
                </a:solidFill>
              </a:rPr>
              <a:t>y </a:t>
            </a:r>
            <a:r>
              <a:rPr lang="en" sz="1500">
                <a:solidFill>
                  <a:schemeClr val="dk1"/>
                </a:solidFill>
                <a:latin typeface="Arial"/>
                <a:ea typeface="Arial"/>
                <a:cs typeface="Arial"/>
                <a:sym typeface="Arial"/>
              </a:rPr>
              <a:t>for either LF or EF to enter a cell:	</a:t>
            </a:r>
            <a:endParaRPr sz="1100"/>
          </a:p>
          <a:p>
            <a:pPr indent="-247650" lvl="0" marL="254000" marR="0" rtl="0" algn="l">
              <a:lnSpc>
                <a:spcPct val="107000"/>
              </a:lnSpc>
              <a:spcBef>
                <a:spcPts val="600"/>
              </a:spcBef>
              <a:spcAft>
                <a:spcPts val="0"/>
              </a:spcAft>
              <a:buClr>
                <a:schemeClr val="dk1"/>
              </a:buClr>
              <a:buSzPts val="1500"/>
              <a:buFont typeface="Noto Sans Symbols"/>
              <a:buChar char="∙"/>
            </a:pPr>
            <a:r>
              <a:rPr lang="en" sz="1500">
                <a:solidFill>
                  <a:schemeClr val="dk1"/>
                </a:solidFill>
                <a:latin typeface="Arial"/>
                <a:ea typeface="Arial"/>
                <a:cs typeface="Arial"/>
                <a:sym typeface="Arial"/>
              </a:rPr>
              <a:t>If you inject Protective Antigen (PA) into a mouse – it has no effect.</a:t>
            </a:r>
            <a:endParaRPr sz="1100"/>
          </a:p>
          <a:p>
            <a:pPr indent="-247650" lvl="0" marL="254000" marR="0" rtl="0" algn="l">
              <a:lnSpc>
                <a:spcPct val="107000"/>
              </a:lnSpc>
              <a:spcBef>
                <a:spcPts val="0"/>
              </a:spcBef>
              <a:spcAft>
                <a:spcPts val="0"/>
              </a:spcAft>
              <a:buClr>
                <a:schemeClr val="dk1"/>
              </a:buClr>
              <a:buSzPts val="1500"/>
              <a:buFont typeface="Noto Sans Symbols"/>
              <a:buChar char="∙"/>
            </a:pPr>
            <a:r>
              <a:rPr lang="en" sz="1500">
                <a:solidFill>
                  <a:schemeClr val="dk1"/>
                </a:solidFill>
                <a:latin typeface="Arial"/>
                <a:ea typeface="Arial"/>
                <a:cs typeface="Arial"/>
                <a:sym typeface="Arial"/>
              </a:rPr>
              <a:t>If you inject Lethal Factor (LF) into a mouse – it has no effect.</a:t>
            </a:r>
            <a:endParaRPr sz="1100"/>
          </a:p>
          <a:p>
            <a:pPr indent="-247650" lvl="0" marL="254000" marR="0" rtl="0" algn="l">
              <a:lnSpc>
                <a:spcPct val="107000"/>
              </a:lnSpc>
              <a:spcBef>
                <a:spcPts val="0"/>
              </a:spcBef>
              <a:spcAft>
                <a:spcPts val="0"/>
              </a:spcAft>
              <a:buClr>
                <a:schemeClr val="dk1"/>
              </a:buClr>
              <a:buSzPts val="1500"/>
              <a:buFont typeface="Noto Sans Symbols"/>
              <a:buChar char="∙"/>
            </a:pPr>
            <a:r>
              <a:rPr lang="en" sz="1500">
                <a:solidFill>
                  <a:schemeClr val="dk1"/>
                </a:solidFill>
                <a:latin typeface="Arial"/>
                <a:ea typeface="Arial"/>
                <a:cs typeface="Arial"/>
                <a:sym typeface="Arial"/>
              </a:rPr>
              <a:t>If you inject a mixture of PA and LF into a mouse – the mouse dies.</a:t>
            </a:r>
            <a:endParaRPr sz="1100"/>
          </a:p>
          <a:p>
            <a:pPr indent="-247650" lvl="0" marL="254000" marR="0" rtl="0" algn="l">
              <a:lnSpc>
                <a:spcPct val="107000"/>
              </a:lnSpc>
              <a:spcBef>
                <a:spcPts val="0"/>
              </a:spcBef>
              <a:spcAft>
                <a:spcPts val="0"/>
              </a:spcAft>
              <a:buClr>
                <a:schemeClr val="dk1"/>
              </a:buClr>
              <a:buSzPts val="1500"/>
              <a:buFont typeface="Noto Sans Symbols"/>
              <a:buChar char="∙"/>
            </a:pPr>
            <a:r>
              <a:rPr lang="en" sz="1500">
                <a:solidFill>
                  <a:schemeClr val="dk1"/>
                </a:solidFill>
                <a:latin typeface="Arial"/>
                <a:ea typeface="Arial"/>
                <a:cs typeface="Arial"/>
                <a:sym typeface="Arial"/>
              </a:rPr>
              <a:t>A similar result is seen with PA and EF.  The injection of either PA or EF alone has no effect.  Injection of a mixture of PA and EF results in a dead mouse.</a:t>
            </a:r>
            <a:endParaRPr sz="1100"/>
          </a:p>
        </p:txBody>
      </p:sp>
      <p:sp>
        <p:nvSpPr>
          <p:cNvPr id="1155" name="Google Shape;1155;p153"/>
          <p:cNvSpPr txBox="1"/>
          <p:nvPr/>
        </p:nvSpPr>
        <p:spPr>
          <a:xfrm>
            <a:off x="728307" y="1402118"/>
            <a:ext cx="7541400" cy="547200"/>
          </a:xfrm>
          <a:prstGeom prst="rect">
            <a:avLst/>
          </a:prstGeom>
          <a:noFill/>
          <a:ln>
            <a:noFill/>
          </a:ln>
        </p:spPr>
        <p:txBody>
          <a:bodyPr anchorCtr="0" anchor="t" bIns="34275" lIns="68575" spcFirstLastPara="1" rIns="68575" wrap="square" tIns="34275">
            <a:spAutoFit/>
          </a:bodyPr>
          <a:lstStyle/>
          <a:p>
            <a:pPr indent="0" lvl="0" marL="0" marR="0" rtl="0" algn="ctr">
              <a:lnSpc>
                <a:spcPct val="107000"/>
              </a:lnSpc>
              <a:spcBef>
                <a:spcPts val="0"/>
              </a:spcBef>
              <a:spcAft>
                <a:spcPts val="0"/>
              </a:spcAft>
              <a:buNone/>
            </a:pPr>
            <a:r>
              <a:rPr i="1" lang="en" sz="1500">
                <a:solidFill>
                  <a:schemeClr val="dk1"/>
                </a:solidFill>
                <a:latin typeface="Arial"/>
                <a:ea typeface="Arial"/>
                <a:cs typeface="Arial"/>
                <a:sym typeface="Arial"/>
              </a:rPr>
              <a:t>Bacillus anthracis </a:t>
            </a:r>
            <a:r>
              <a:rPr lang="en" sz="1500">
                <a:solidFill>
                  <a:schemeClr val="dk1"/>
                </a:solidFill>
                <a:latin typeface="Arial"/>
                <a:ea typeface="Arial"/>
                <a:cs typeface="Arial"/>
                <a:sym typeface="Arial"/>
              </a:rPr>
              <a:t>– hereafter known as Anthrax – </a:t>
            </a:r>
            <a:r>
              <a:rPr lang="en" sz="1500" u="sng">
                <a:solidFill>
                  <a:schemeClr val="dk1"/>
                </a:solidFill>
                <a:latin typeface="Arial"/>
                <a:ea typeface="Arial"/>
                <a:cs typeface="Arial"/>
                <a:sym typeface="Arial"/>
              </a:rPr>
              <a:t>produces 3 toxin proteins: </a:t>
            </a:r>
            <a:br>
              <a:rPr lang="en" sz="1500" u="sng">
                <a:solidFill>
                  <a:schemeClr val="dk1"/>
                </a:solidFill>
                <a:latin typeface="Arial"/>
                <a:ea typeface="Arial"/>
                <a:cs typeface="Arial"/>
                <a:sym typeface="Arial"/>
              </a:rPr>
            </a:br>
            <a:r>
              <a:rPr lang="en" sz="1500">
                <a:solidFill>
                  <a:schemeClr val="dk1"/>
                </a:solidFill>
                <a:latin typeface="Arial"/>
                <a:ea typeface="Arial"/>
                <a:cs typeface="Arial"/>
                <a:sym typeface="Arial"/>
              </a:rPr>
              <a:t>  </a:t>
            </a:r>
            <a:r>
              <a:rPr lang="en" sz="1500">
                <a:solidFill>
                  <a:schemeClr val="accent1"/>
                </a:solidFill>
                <a:latin typeface="Arial"/>
                <a:ea typeface="Arial"/>
                <a:cs typeface="Arial"/>
                <a:sym typeface="Arial"/>
              </a:rPr>
              <a:t>Protective Antigen (PA)</a:t>
            </a:r>
            <a:r>
              <a:rPr lang="en" sz="1500">
                <a:solidFill>
                  <a:schemeClr val="accent1"/>
                </a:solidFill>
              </a:rPr>
              <a:t>.</a:t>
            </a:r>
            <a:r>
              <a:rPr lang="en" sz="1500">
                <a:solidFill>
                  <a:schemeClr val="accent1"/>
                </a:solidFill>
                <a:latin typeface="Arial"/>
                <a:ea typeface="Arial"/>
                <a:cs typeface="Arial"/>
                <a:sym typeface="Arial"/>
              </a:rPr>
              <a:t>.. Lethal Factor(LF)</a:t>
            </a:r>
            <a:r>
              <a:rPr lang="en" sz="1500">
                <a:solidFill>
                  <a:schemeClr val="accent1"/>
                </a:solidFill>
              </a:rPr>
              <a:t>...</a:t>
            </a:r>
            <a:r>
              <a:rPr lang="en" sz="1500">
                <a:solidFill>
                  <a:schemeClr val="accent1"/>
                </a:solidFill>
                <a:latin typeface="Arial"/>
                <a:ea typeface="Arial"/>
                <a:cs typeface="Arial"/>
                <a:sym typeface="Arial"/>
              </a:rPr>
              <a:t> and Edema Factor(EF)</a:t>
            </a:r>
            <a:endParaRPr sz="1500">
              <a:solidFill>
                <a:schemeClr val="accent1"/>
              </a:solidFill>
              <a:latin typeface="Arial"/>
              <a:ea typeface="Arial"/>
              <a:cs typeface="Arial"/>
              <a:sym typeface="Arial"/>
            </a:endParaRPr>
          </a:p>
        </p:txBody>
      </p:sp>
      <p:sp>
        <p:nvSpPr>
          <p:cNvPr id="1156" name="Google Shape;1156;p153"/>
          <p:cNvSpPr txBox="1"/>
          <p:nvPr/>
        </p:nvSpPr>
        <p:spPr>
          <a:xfrm>
            <a:off x="674078" y="3916351"/>
            <a:ext cx="8053500" cy="8436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b="1" lang="en" sz="1800" u="sng">
                <a:solidFill>
                  <a:srgbClr val="FF0000"/>
                </a:solidFill>
                <a:latin typeface="Arial"/>
                <a:ea typeface="Arial"/>
                <a:cs typeface="Arial"/>
                <a:sym typeface="Arial"/>
              </a:rPr>
              <a:t>THE CHALLENGE:</a:t>
            </a:r>
            <a:r>
              <a:rPr lang="en" sz="1800">
                <a:solidFill>
                  <a:srgbClr val="FF0000"/>
                </a:solidFill>
                <a:latin typeface="Arial"/>
                <a:ea typeface="Arial"/>
                <a:cs typeface="Arial"/>
                <a:sym typeface="Arial"/>
              </a:rPr>
              <a:t> </a:t>
            </a:r>
            <a:r>
              <a:rPr lang="en" sz="1500">
                <a:solidFill>
                  <a:srgbClr val="FF0000"/>
                </a:solidFill>
                <a:latin typeface="Arial"/>
                <a:ea typeface="Arial"/>
                <a:cs typeface="Arial"/>
                <a:sym typeface="Arial"/>
              </a:rPr>
              <a:t>Consult with your group… and suggest a molecular mechanism whereby these 3 proteins (PA, LF and EF) interact with each other to enter your cells</a:t>
            </a:r>
            <a:r>
              <a:rPr lang="en" sz="1500">
                <a:solidFill>
                  <a:srgbClr val="FF0000"/>
                </a:solidFill>
              </a:rPr>
              <a:t>…</a:t>
            </a:r>
            <a:r>
              <a:rPr lang="en" sz="1500">
                <a:solidFill>
                  <a:srgbClr val="FF0000"/>
                </a:solidFill>
                <a:latin typeface="Arial"/>
                <a:ea typeface="Arial"/>
                <a:cs typeface="Arial"/>
                <a:sym typeface="Arial"/>
              </a:rPr>
              <a:t> </a:t>
            </a:r>
            <a:br>
              <a:rPr lang="en" sz="1500">
                <a:solidFill>
                  <a:srgbClr val="FF0000"/>
                </a:solidFill>
                <a:latin typeface="Arial"/>
                <a:ea typeface="Arial"/>
                <a:cs typeface="Arial"/>
                <a:sym typeface="Arial"/>
              </a:rPr>
            </a:br>
            <a:r>
              <a:rPr lang="en" sz="1500">
                <a:solidFill>
                  <a:srgbClr val="FF0000"/>
                </a:solidFill>
                <a:latin typeface="Arial"/>
                <a:ea typeface="Arial"/>
                <a:cs typeface="Arial"/>
                <a:sym typeface="Arial"/>
              </a:rPr>
              <a:t>and lead to  your demise. </a:t>
            </a:r>
            <a:endParaRPr sz="1400">
              <a:solidFill>
                <a:srgbClr val="FF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154"/>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162" name="Google Shape;1162;p154"/>
          <p:cNvSpPr txBox="1"/>
          <p:nvPr/>
        </p:nvSpPr>
        <p:spPr>
          <a:xfrm>
            <a:off x="592681" y="657490"/>
            <a:ext cx="76554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The first SMART Team… modeling </a:t>
            </a:r>
            <a:r>
              <a:rPr b="1" i="1" lang="en" sz="2100">
                <a:solidFill>
                  <a:schemeClr val="dk1"/>
                </a:solidFill>
                <a:latin typeface="Calibri"/>
                <a:ea typeface="Calibri"/>
                <a:cs typeface="Calibri"/>
                <a:sym typeface="Calibri"/>
              </a:rPr>
              <a:t>Anthrax Pathogenesis   </a:t>
            </a:r>
            <a:r>
              <a:rPr i="1" lang="en" sz="2100">
                <a:solidFill>
                  <a:schemeClr val="dk1"/>
                </a:solidFill>
                <a:latin typeface="Calibri"/>
                <a:ea typeface="Calibri"/>
                <a:cs typeface="Calibri"/>
                <a:sym typeface="Calibri"/>
              </a:rPr>
              <a:t>(2001)</a:t>
            </a:r>
            <a:endParaRPr sz="1100"/>
          </a:p>
        </p:txBody>
      </p:sp>
      <p:grpSp>
        <p:nvGrpSpPr>
          <p:cNvPr id="1163" name="Google Shape;1163;p154"/>
          <p:cNvGrpSpPr/>
          <p:nvPr/>
        </p:nvGrpSpPr>
        <p:grpSpPr>
          <a:xfrm>
            <a:off x="-4855436" y="2381930"/>
            <a:ext cx="13437263" cy="2000747"/>
            <a:chOff x="-6473915" y="3175907"/>
            <a:chExt cx="17916351" cy="2667663"/>
          </a:xfrm>
        </p:grpSpPr>
        <p:pic>
          <p:nvPicPr>
            <p:cNvPr descr="Close-up of colorful objects on a blue background&#10;&#10;Description automatically generated" id="1164" name="Google Shape;1164;p154"/>
            <p:cNvPicPr preferRelativeResize="0"/>
            <p:nvPr/>
          </p:nvPicPr>
          <p:blipFill rotWithShape="1">
            <a:blip r:embed="rId3">
              <a:alphaModFix/>
            </a:blip>
            <a:srcRect b="0" l="0" r="0" t="0"/>
            <a:stretch/>
          </p:blipFill>
          <p:spPr>
            <a:xfrm>
              <a:off x="702617" y="3316107"/>
              <a:ext cx="3395012" cy="2527428"/>
            </a:xfrm>
            <a:prstGeom prst="rect">
              <a:avLst/>
            </a:prstGeom>
            <a:noFill/>
            <a:ln>
              <a:noFill/>
            </a:ln>
          </p:spPr>
        </p:pic>
        <p:sp>
          <p:nvSpPr>
            <p:cNvPr id="1165" name="Google Shape;1165;p154"/>
            <p:cNvSpPr txBox="1"/>
            <p:nvPr/>
          </p:nvSpPr>
          <p:spPr>
            <a:xfrm>
              <a:off x="-6473915" y="3175907"/>
              <a:ext cx="28380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lt1"/>
                  </a:solidFill>
                  <a:latin typeface="Calibri"/>
                  <a:ea typeface="Calibri"/>
                  <a:cs typeface="Calibri"/>
                  <a:sym typeface="Calibri"/>
                </a:rPr>
                <a:t>Protective Antigen</a:t>
              </a:r>
              <a:endParaRPr sz="1100"/>
            </a:p>
          </p:txBody>
        </p:sp>
        <p:sp>
          <p:nvSpPr>
            <p:cNvPr id="1166" name="Google Shape;1166;p154"/>
            <p:cNvSpPr txBox="1"/>
            <p:nvPr/>
          </p:nvSpPr>
          <p:spPr>
            <a:xfrm>
              <a:off x="1030774" y="5258071"/>
              <a:ext cx="28488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lt1"/>
                  </a:solidFill>
                  <a:latin typeface="Calibri"/>
                  <a:ea typeface="Calibri"/>
                  <a:cs typeface="Calibri"/>
                  <a:sym typeface="Calibri"/>
                </a:rPr>
                <a:t>Protective Antigen</a:t>
              </a:r>
              <a:endParaRPr sz="1100"/>
            </a:p>
          </p:txBody>
        </p:sp>
        <p:pic>
          <p:nvPicPr>
            <p:cNvPr descr="A close-up of a colorful toy&#10;&#10;Description automatically generated" id="1167" name="Google Shape;1167;p154"/>
            <p:cNvPicPr preferRelativeResize="0"/>
            <p:nvPr/>
          </p:nvPicPr>
          <p:blipFill rotWithShape="1">
            <a:blip r:embed="rId4">
              <a:alphaModFix/>
            </a:blip>
            <a:srcRect b="0" l="0" r="0" t="0"/>
            <a:stretch/>
          </p:blipFill>
          <p:spPr>
            <a:xfrm>
              <a:off x="4548358" y="3316223"/>
              <a:ext cx="3394228" cy="2527311"/>
            </a:xfrm>
            <a:prstGeom prst="rect">
              <a:avLst/>
            </a:prstGeom>
            <a:noFill/>
            <a:ln>
              <a:noFill/>
            </a:ln>
          </p:spPr>
        </p:pic>
        <p:sp>
          <p:nvSpPr>
            <p:cNvPr id="1168" name="Google Shape;1168;p154"/>
            <p:cNvSpPr txBox="1"/>
            <p:nvPr/>
          </p:nvSpPr>
          <p:spPr>
            <a:xfrm>
              <a:off x="5149877" y="5371373"/>
              <a:ext cx="28488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lt1"/>
                  </a:solidFill>
                  <a:latin typeface="Calibri"/>
                  <a:ea typeface="Calibri"/>
                  <a:cs typeface="Calibri"/>
                  <a:sym typeface="Calibri"/>
                </a:rPr>
                <a:t>Edema Factor</a:t>
              </a:r>
              <a:endParaRPr sz="1100"/>
            </a:p>
          </p:txBody>
        </p:sp>
        <p:pic>
          <p:nvPicPr>
            <p:cNvPr descr="A white and green plastic toy&#10;&#10;Description automatically generated with medium confidence" id="1169" name="Google Shape;1169;p154"/>
            <p:cNvPicPr preferRelativeResize="0"/>
            <p:nvPr/>
          </p:nvPicPr>
          <p:blipFill rotWithShape="1">
            <a:blip r:embed="rId5">
              <a:alphaModFix/>
            </a:blip>
            <a:srcRect b="0" l="0" r="0" t="12265"/>
            <a:stretch/>
          </p:blipFill>
          <p:spPr>
            <a:xfrm>
              <a:off x="8393314" y="3316223"/>
              <a:ext cx="2307111" cy="2527312"/>
            </a:xfrm>
            <a:prstGeom prst="rect">
              <a:avLst/>
            </a:prstGeom>
            <a:noFill/>
            <a:ln>
              <a:noFill/>
            </a:ln>
          </p:spPr>
        </p:pic>
        <p:sp>
          <p:nvSpPr>
            <p:cNvPr id="1170" name="Google Shape;1170;p154"/>
            <p:cNvSpPr txBox="1"/>
            <p:nvPr/>
          </p:nvSpPr>
          <p:spPr>
            <a:xfrm>
              <a:off x="8593636" y="5381870"/>
              <a:ext cx="28488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lt1"/>
                  </a:solidFill>
                  <a:latin typeface="Calibri"/>
                  <a:ea typeface="Calibri"/>
                  <a:cs typeface="Calibri"/>
                  <a:sym typeface="Calibri"/>
                </a:rPr>
                <a:t>Lethal Factor</a:t>
              </a:r>
              <a:endParaRPr sz="1100"/>
            </a:p>
          </p:txBody>
        </p:sp>
      </p:grpSp>
      <p:sp>
        <p:nvSpPr>
          <p:cNvPr id="1171" name="Google Shape;1171;p154"/>
          <p:cNvSpPr txBox="1"/>
          <p:nvPr/>
        </p:nvSpPr>
        <p:spPr>
          <a:xfrm>
            <a:off x="538750" y="1516256"/>
            <a:ext cx="76554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100">
                <a:solidFill>
                  <a:schemeClr val="dk1"/>
                </a:solidFill>
                <a:latin typeface="Calibri"/>
                <a:ea typeface="Calibri"/>
                <a:cs typeface="Calibri"/>
                <a:sym typeface="Calibri"/>
              </a:rPr>
              <a:t>Bacillus anthracis </a:t>
            </a:r>
            <a:r>
              <a:rPr i="1" lang="en" sz="2100">
                <a:solidFill>
                  <a:schemeClr val="dk1"/>
                </a:solidFill>
                <a:latin typeface="Calibri"/>
                <a:ea typeface="Calibri"/>
                <a:cs typeface="Calibri"/>
                <a:sym typeface="Calibri"/>
              </a:rPr>
              <a:t>produces an </a:t>
            </a:r>
            <a:r>
              <a:rPr i="1" lang="en" sz="2100">
                <a:solidFill>
                  <a:srgbClr val="FF0000"/>
                </a:solidFill>
                <a:latin typeface="Calibri"/>
                <a:ea typeface="Calibri"/>
                <a:cs typeface="Calibri"/>
                <a:sym typeface="Calibri"/>
              </a:rPr>
              <a:t>AB toxin … </a:t>
            </a:r>
            <a:r>
              <a:rPr i="1" lang="en" sz="2100">
                <a:solidFill>
                  <a:schemeClr val="dk1"/>
                </a:solidFill>
                <a:latin typeface="Calibri"/>
                <a:ea typeface="Calibri"/>
                <a:cs typeface="Calibri"/>
                <a:sym typeface="Calibri"/>
              </a:rPr>
              <a:t>composed of three proteins </a:t>
            </a:r>
            <a:endParaRPr sz="1100"/>
          </a:p>
        </p:txBody>
      </p:sp>
      <p:sp>
        <p:nvSpPr>
          <p:cNvPr id="1172" name="Google Shape;1172;p154"/>
          <p:cNvSpPr txBox="1"/>
          <p:nvPr/>
        </p:nvSpPr>
        <p:spPr>
          <a:xfrm>
            <a:off x="1457192" y="4505546"/>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A</a:t>
            </a:r>
            <a:endParaRPr sz="1100"/>
          </a:p>
        </p:txBody>
      </p:sp>
      <p:sp>
        <p:nvSpPr>
          <p:cNvPr id="1173" name="Google Shape;1173;p154"/>
          <p:cNvSpPr txBox="1"/>
          <p:nvPr/>
        </p:nvSpPr>
        <p:spPr>
          <a:xfrm>
            <a:off x="7001008" y="4505546"/>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B</a:t>
            </a:r>
            <a:endParaRPr sz="1100"/>
          </a:p>
        </p:txBody>
      </p:sp>
      <p:sp>
        <p:nvSpPr>
          <p:cNvPr id="1174" name="Google Shape;1174;p154"/>
          <p:cNvSpPr txBox="1"/>
          <p:nvPr/>
        </p:nvSpPr>
        <p:spPr>
          <a:xfrm>
            <a:off x="4366394" y="4505546"/>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B</a:t>
            </a:r>
            <a:endParaRPr sz="110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pic>
        <p:nvPicPr>
          <p:cNvPr id="1179" name="Google Shape;1179;p155"/>
          <p:cNvPicPr preferRelativeResize="0"/>
          <p:nvPr/>
        </p:nvPicPr>
        <p:blipFill rotWithShape="1">
          <a:blip r:embed="rId3">
            <a:alphaModFix/>
          </a:blip>
          <a:srcRect b="10974" l="49972" r="3058" t="49136"/>
          <a:stretch/>
        </p:blipFill>
        <p:spPr>
          <a:xfrm>
            <a:off x="987878" y="820511"/>
            <a:ext cx="7292752" cy="4128930"/>
          </a:xfrm>
          <a:prstGeom prst="rect">
            <a:avLst/>
          </a:prstGeom>
          <a:noFill/>
          <a:ln>
            <a:noFill/>
          </a:ln>
        </p:spPr>
      </p:pic>
      <p:pic>
        <p:nvPicPr>
          <p:cNvPr id="1180" name="Google Shape;1180;p155"/>
          <p:cNvPicPr preferRelativeResize="0"/>
          <p:nvPr/>
        </p:nvPicPr>
        <p:blipFill rotWithShape="1">
          <a:blip r:embed="rId4">
            <a:alphaModFix/>
          </a:blip>
          <a:srcRect b="73559" l="2266" r="70858" t="16410"/>
          <a:stretch/>
        </p:blipFill>
        <p:spPr>
          <a:xfrm>
            <a:off x="443070" y="304590"/>
            <a:ext cx="2073570" cy="515919"/>
          </a:xfrm>
          <a:prstGeom prst="rect">
            <a:avLst/>
          </a:prstGeom>
          <a:noFill/>
          <a:ln>
            <a:noFill/>
          </a:ln>
        </p:spPr>
      </p:pic>
      <p:grpSp>
        <p:nvGrpSpPr>
          <p:cNvPr id="1181" name="Google Shape;1181;p155"/>
          <p:cNvGrpSpPr/>
          <p:nvPr/>
        </p:nvGrpSpPr>
        <p:grpSpPr>
          <a:xfrm>
            <a:off x="6974341" y="256389"/>
            <a:ext cx="1079467" cy="392400"/>
            <a:chOff x="8058150" y="750067"/>
            <a:chExt cx="1439290" cy="523200"/>
          </a:xfrm>
        </p:grpSpPr>
        <p:sp>
          <p:nvSpPr>
            <p:cNvPr id="1182" name="Google Shape;1182;p155"/>
            <p:cNvSpPr txBox="1"/>
            <p:nvPr/>
          </p:nvSpPr>
          <p:spPr>
            <a:xfrm>
              <a:off x="8276740" y="750067"/>
              <a:ext cx="12207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2005</a:t>
              </a:r>
              <a:endParaRPr sz="1100"/>
            </a:p>
          </p:txBody>
        </p:sp>
        <p:sp>
          <p:nvSpPr>
            <p:cNvPr id="1183" name="Google Shape;1183;p155"/>
            <p:cNvSpPr/>
            <p:nvPr/>
          </p:nvSpPr>
          <p:spPr>
            <a:xfrm>
              <a:off x="8058150" y="750067"/>
              <a:ext cx="1363500" cy="523200"/>
            </a:xfrm>
            <a:prstGeom prst="ellipse">
              <a:avLst/>
            </a:prstGeom>
            <a:noFill/>
            <a:ln cap="flat" cmpd="sng" w="2620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5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189" name="Google Shape;1189;p156"/>
          <p:cNvPicPr preferRelativeResize="0"/>
          <p:nvPr/>
        </p:nvPicPr>
        <p:blipFill rotWithShape="1">
          <a:blip r:embed="rId3">
            <a:alphaModFix/>
          </a:blip>
          <a:srcRect b="5056" l="0" r="8164" t="17287"/>
          <a:stretch/>
        </p:blipFill>
        <p:spPr>
          <a:xfrm>
            <a:off x="784450" y="571175"/>
            <a:ext cx="7774902" cy="4382750"/>
          </a:xfrm>
          <a:prstGeom prst="rect">
            <a:avLst/>
          </a:prstGeom>
          <a:noFill/>
          <a:ln>
            <a:noFill/>
          </a:ln>
        </p:spPr>
      </p:pic>
      <p:grpSp>
        <p:nvGrpSpPr>
          <p:cNvPr id="1190" name="Google Shape;1190;p156"/>
          <p:cNvGrpSpPr/>
          <p:nvPr/>
        </p:nvGrpSpPr>
        <p:grpSpPr>
          <a:xfrm>
            <a:off x="6524116" y="1448338"/>
            <a:ext cx="922725" cy="392400"/>
            <a:chOff x="8394060" y="1980104"/>
            <a:chExt cx="1230300" cy="523200"/>
          </a:xfrm>
        </p:grpSpPr>
        <p:sp>
          <p:nvSpPr>
            <p:cNvPr id="1191" name="Google Shape;1191;p156"/>
            <p:cNvSpPr txBox="1"/>
            <p:nvPr/>
          </p:nvSpPr>
          <p:spPr>
            <a:xfrm>
              <a:off x="8512472" y="1980104"/>
              <a:ext cx="9540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2002</a:t>
              </a:r>
              <a:endParaRPr sz="1100"/>
            </a:p>
          </p:txBody>
        </p:sp>
        <p:sp>
          <p:nvSpPr>
            <p:cNvPr id="1192" name="Google Shape;1192;p156"/>
            <p:cNvSpPr/>
            <p:nvPr/>
          </p:nvSpPr>
          <p:spPr>
            <a:xfrm>
              <a:off x="8394060" y="1980104"/>
              <a:ext cx="1230300" cy="5232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pic>
        <p:nvPicPr>
          <p:cNvPr id="1197" name="Google Shape;1197;p157"/>
          <p:cNvPicPr preferRelativeResize="0"/>
          <p:nvPr/>
        </p:nvPicPr>
        <p:blipFill rotWithShape="1">
          <a:blip r:embed="rId3">
            <a:alphaModFix/>
          </a:blip>
          <a:srcRect b="7312" l="6468" r="7864" t="17000"/>
          <a:stretch/>
        </p:blipFill>
        <p:spPr>
          <a:xfrm>
            <a:off x="852755" y="565202"/>
            <a:ext cx="7284650" cy="4296249"/>
          </a:xfrm>
          <a:prstGeom prst="rect">
            <a:avLst/>
          </a:prstGeom>
          <a:noFill/>
          <a:ln>
            <a:noFill/>
          </a:ln>
        </p:spPr>
      </p:pic>
      <p:sp>
        <p:nvSpPr>
          <p:cNvPr id="1198" name="Google Shape;1198;p157"/>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1199" name="Google Shape;1199;p157"/>
          <p:cNvGrpSpPr/>
          <p:nvPr/>
        </p:nvGrpSpPr>
        <p:grpSpPr>
          <a:xfrm>
            <a:off x="5875055" y="4332115"/>
            <a:ext cx="922725" cy="392441"/>
            <a:chOff x="8698821" y="1931118"/>
            <a:chExt cx="1230300" cy="523255"/>
          </a:xfrm>
        </p:grpSpPr>
        <p:sp>
          <p:nvSpPr>
            <p:cNvPr id="1200" name="Google Shape;1200;p157"/>
            <p:cNvSpPr/>
            <p:nvPr/>
          </p:nvSpPr>
          <p:spPr>
            <a:xfrm>
              <a:off x="8698821" y="1931118"/>
              <a:ext cx="1230300" cy="5232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01" name="Google Shape;1201;p157"/>
            <p:cNvSpPr txBox="1"/>
            <p:nvPr/>
          </p:nvSpPr>
          <p:spPr>
            <a:xfrm>
              <a:off x="8868806" y="1992673"/>
              <a:ext cx="1060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FF0000"/>
                  </a:solidFill>
                  <a:latin typeface="Calibri"/>
                  <a:ea typeface="Calibri"/>
                  <a:cs typeface="Calibri"/>
                  <a:sym typeface="Calibri"/>
                </a:rPr>
                <a:t>2002</a:t>
              </a:r>
              <a:endParaRPr sz="1800">
                <a:solidFill>
                  <a:schemeClr val="dk1"/>
                </a:solidFill>
                <a:latin typeface="Calibri"/>
                <a:ea typeface="Calibri"/>
                <a:cs typeface="Calibri"/>
                <a:sym typeface="Calibri"/>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15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207" name="Google Shape;1207;p158"/>
          <p:cNvPicPr preferRelativeResize="0"/>
          <p:nvPr/>
        </p:nvPicPr>
        <p:blipFill rotWithShape="1">
          <a:blip r:embed="rId3">
            <a:alphaModFix/>
          </a:blip>
          <a:srcRect b="36996" l="19948" r="17241" t="10549"/>
          <a:stretch/>
        </p:blipFill>
        <p:spPr>
          <a:xfrm>
            <a:off x="226088" y="627968"/>
            <a:ext cx="4845818" cy="2697985"/>
          </a:xfrm>
          <a:prstGeom prst="rect">
            <a:avLst/>
          </a:prstGeom>
          <a:noFill/>
          <a:ln>
            <a:noFill/>
          </a:ln>
        </p:spPr>
      </p:pic>
      <p:pic>
        <p:nvPicPr>
          <p:cNvPr id="1208" name="Google Shape;1208;p158"/>
          <p:cNvPicPr preferRelativeResize="0"/>
          <p:nvPr/>
        </p:nvPicPr>
        <p:blipFill rotWithShape="1">
          <a:blip r:embed="rId4">
            <a:alphaModFix/>
          </a:blip>
          <a:srcRect b="26763" l="27568" r="19294" t="24972"/>
          <a:stretch/>
        </p:blipFill>
        <p:spPr>
          <a:xfrm>
            <a:off x="3646091" y="1642904"/>
            <a:ext cx="5271821" cy="3192186"/>
          </a:xfrm>
          <a:prstGeom prst="rect">
            <a:avLst/>
          </a:prstGeom>
          <a:noFill/>
          <a:ln>
            <a:noFill/>
          </a:ln>
        </p:spPr>
      </p:pic>
      <p:sp>
        <p:nvSpPr>
          <p:cNvPr id="1209" name="Google Shape;1209;p158"/>
          <p:cNvSpPr txBox="1"/>
          <p:nvPr/>
        </p:nvSpPr>
        <p:spPr>
          <a:xfrm>
            <a:off x="362996" y="3953562"/>
            <a:ext cx="3121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200" u="none" strike="noStrike">
                <a:solidFill>
                  <a:schemeClr val="dk1"/>
                </a:solidFill>
                <a:latin typeface="Arial"/>
                <a:ea typeface="Arial"/>
                <a:cs typeface="Arial"/>
                <a:sym typeface="Arial"/>
              </a:rPr>
              <a:t>2 8 MAY 2 0 1 5 | VO L 5 2 1 | N AT U R E | 5 4 5</a:t>
            </a:r>
            <a:endParaRPr sz="3300">
              <a:solidFill>
                <a:schemeClr val="dk1"/>
              </a:solidFill>
              <a:latin typeface="Calibri"/>
              <a:ea typeface="Calibri"/>
              <a:cs typeface="Calibri"/>
              <a:sym typeface="Calibri"/>
            </a:endParaRPr>
          </a:p>
        </p:txBody>
      </p:sp>
      <p:sp>
        <p:nvSpPr>
          <p:cNvPr id="1210" name="Google Shape;1210;p158"/>
          <p:cNvSpPr/>
          <p:nvPr/>
        </p:nvSpPr>
        <p:spPr>
          <a:xfrm>
            <a:off x="1022809" y="3953558"/>
            <a:ext cx="538800" cy="302100"/>
          </a:xfrm>
          <a:prstGeom prst="ellipse">
            <a:avLst/>
          </a:prstGeom>
          <a:noFill/>
          <a:ln cap="flat" cmpd="sng" w="2382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pic>
        <p:nvPicPr>
          <p:cNvPr id="1215" name="Google Shape;1215;p159"/>
          <p:cNvPicPr preferRelativeResize="0"/>
          <p:nvPr/>
        </p:nvPicPr>
        <p:blipFill rotWithShape="1">
          <a:blip r:embed="rId3">
            <a:alphaModFix/>
          </a:blip>
          <a:srcRect b="34409" l="47168" r="15928" t="17735"/>
          <a:stretch/>
        </p:blipFill>
        <p:spPr>
          <a:xfrm>
            <a:off x="422501" y="349024"/>
            <a:ext cx="5248374" cy="4537302"/>
          </a:xfrm>
          <a:prstGeom prst="rect">
            <a:avLst/>
          </a:prstGeom>
          <a:noFill/>
          <a:ln>
            <a:noFill/>
          </a:ln>
        </p:spPr>
      </p:pic>
      <p:pic>
        <p:nvPicPr>
          <p:cNvPr id="1216" name="Google Shape;1216;p159"/>
          <p:cNvPicPr preferRelativeResize="0"/>
          <p:nvPr/>
        </p:nvPicPr>
        <p:blipFill rotWithShape="1">
          <a:blip r:embed="rId4">
            <a:alphaModFix/>
          </a:blip>
          <a:srcRect b="57339" l="53282" r="34038" t="21190"/>
          <a:stretch/>
        </p:blipFill>
        <p:spPr>
          <a:xfrm>
            <a:off x="5670874" y="707231"/>
            <a:ext cx="3303671" cy="3729036"/>
          </a:xfrm>
          <a:prstGeom prst="rect">
            <a:avLst/>
          </a:prstGeom>
          <a:noFill/>
          <a:ln>
            <a:noFill/>
          </a:ln>
        </p:spPr>
      </p:pic>
      <p:grpSp>
        <p:nvGrpSpPr>
          <p:cNvPr id="1217" name="Google Shape;1217;p159"/>
          <p:cNvGrpSpPr/>
          <p:nvPr/>
        </p:nvGrpSpPr>
        <p:grpSpPr>
          <a:xfrm>
            <a:off x="4987190" y="3808374"/>
            <a:ext cx="922725" cy="392400"/>
            <a:chOff x="8394060" y="1980104"/>
            <a:chExt cx="1230300" cy="523200"/>
          </a:xfrm>
        </p:grpSpPr>
        <p:sp>
          <p:nvSpPr>
            <p:cNvPr id="1218" name="Google Shape;1218;p159"/>
            <p:cNvSpPr txBox="1"/>
            <p:nvPr/>
          </p:nvSpPr>
          <p:spPr>
            <a:xfrm>
              <a:off x="8510824" y="1980104"/>
              <a:ext cx="9540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alibri"/>
                  <a:ea typeface="Calibri"/>
                  <a:cs typeface="Calibri"/>
                  <a:sym typeface="Calibri"/>
                </a:rPr>
                <a:t>2020</a:t>
              </a:r>
              <a:endParaRPr sz="1100"/>
            </a:p>
          </p:txBody>
        </p:sp>
        <p:sp>
          <p:nvSpPr>
            <p:cNvPr id="1219" name="Google Shape;1219;p159"/>
            <p:cNvSpPr/>
            <p:nvPr/>
          </p:nvSpPr>
          <p:spPr>
            <a:xfrm>
              <a:off x="8394060" y="1980104"/>
              <a:ext cx="1230300" cy="5232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pic>
        <p:nvPicPr>
          <p:cNvPr descr="A colorful tree made out of plastic&#10;&#10;Description automatically generated" id="1224" name="Google Shape;1224;p160"/>
          <p:cNvPicPr preferRelativeResize="0"/>
          <p:nvPr/>
        </p:nvPicPr>
        <p:blipFill rotWithShape="1">
          <a:blip r:embed="rId3">
            <a:alphaModFix/>
          </a:blip>
          <a:srcRect b="0" l="0" r="0" t="6568"/>
          <a:stretch/>
        </p:blipFill>
        <p:spPr>
          <a:xfrm>
            <a:off x="4821382" y="246784"/>
            <a:ext cx="3674174" cy="4805798"/>
          </a:xfrm>
          <a:prstGeom prst="rect">
            <a:avLst/>
          </a:prstGeom>
          <a:noFill/>
          <a:ln>
            <a:noFill/>
          </a:ln>
        </p:spPr>
      </p:pic>
      <p:sp>
        <p:nvSpPr>
          <p:cNvPr id="1225" name="Google Shape;1225;p160"/>
          <p:cNvSpPr txBox="1"/>
          <p:nvPr/>
        </p:nvSpPr>
        <p:spPr>
          <a:xfrm>
            <a:off x="311727" y="771005"/>
            <a:ext cx="4509600" cy="3301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The </a:t>
            </a:r>
            <a:r>
              <a:rPr b="1" lang="en" sz="2100">
                <a:solidFill>
                  <a:schemeClr val="dk1"/>
                </a:solidFill>
                <a:latin typeface="Calibri"/>
                <a:ea typeface="Calibri"/>
                <a:cs typeface="Calibri"/>
                <a:sym typeface="Calibri"/>
              </a:rPr>
              <a:t>Anthrax Protective Antigen </a:t>
            </a:r>
            <a:r>
              <a:rPr lang="en" sz="2100">
                <a:solidFill>
                  <a:schemeClr val="dk1"/>
                </a:solidFill>
                <a:latin typeface="Calibri"/>
                <a:ea typeface="Calibri"/>
                <a:cs typeface="Calibri"/>
                <a:sym typeface="Calibri"/>
              </a:rPr>
              <a:t>heptamer: following receptor-mediated endocytosis and acidification of the endosome…</a:t>
            </a:r>
            <a:endParaRPr sz="2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100">
              <a:solidFill>
                <a:schemeClr val="dk1"/>
              </a:solidFill>
              <a:latin typeface="Calibri"/>
              <a:ea typeface="Calibri"/>
              <a:cs typeface="Calibri"/>
              <a:sym typeface="Calibri"/>
            </a:endParaRPr>
          </a:p>
          <a:p>
            <a:pPr indent="0" lvl="0" marL="0" marR="0" rtl="0" algn="l">
              <a:spcBef>
                <a:spcPts val="0"/>
              </a:spcBef>
              <a:spcAft>
                <a:spcPts val="0"/>
              </a:spcAft>
              <a:buNone/>
            </a:pPr>
            <a:br>
              <a:rPr lang="en" sz="2100">
                <a:solidFill>
                  <a:schemeClr val="dk1"/>
                </a:solidFill>
                <a:latin typeface="Calibri"/>
                <a:ea typeface="Calibri"/>
                <a:cs typeface="Calibri"/>
                <a:sym typeface="Calibri"/>
              </a:rPr>
            </a:br>
            <a:r>
              <a:rPr lang="en" sz="2100">
                <a:solidFill>
                  <a:schemeClr val="dk1"/>
                </a:solidFill>
                <a:latin typeface="Calibri"/>
                <a:ea typeface="Calibri"/>
                <a:cs typeface="Calibri"/>
                <a:sym typeface="Calibri"/>
              </a:rPr>
              <a:t>… the 14-stranded beta-barrel forms a tube through which the unfolded </a:t>
            </a:r>
            <a:r>
              <a:rPr b="1" lang="en" sz="2100">
                <a:solidFill>
                  <a:schemeClr val="dk1"/>
                </a:solidFill>
                <a:latin typeface="Calibri"/>
                <a:ea typeface="Calibri"/>
                <a:cs typeface="Calibri"/>
                <a:sym typeface="Calibri"/>
              </a:rPr>
              <a:t>Lethal Factor </a:t>
            </a:r>
            <a:r>
              <a:rPr lang="en" sz="2100">
                <a:solidFill>
                  <a:schemeClr val="dk1"/>
                </a:solidFill>
                <a:latin typeface="Calibri"/>
                <a:ea typeface="Calibri"/>
                <a:cs typeface="Calibri"/>
                <a:sym typeface="Calibri"/>
              </a:rPr>
              <a:t>is transported across the cell membrane.</a:t>
            </a:r>
            <a:endParaRPr sz="1100"/>
          </a:p>
        </p:txBody>
      </p:sp>
      <p:sp>
        <p:nvSpPr>
          <p:cNvPr id="1226" name="Google Shape;1226;p160"/>
          <p:cNvSpPr/>
          <p:nvPr/>
        </p:nvSpPr>
        <p:spPr>
          <a:xfrm>
            <a:off x="4878557" y="246784"/>
            <a:ext cx="3674400" cy="4805700"/>
          </a:xfrm>
          <a:prstGeom prst="rect">
            <a:avLst/>
          </a:prstGeom>
          <a:noFill/>
          <a:ln cap="flat" cmpd="sng" w="428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pic>
        <p:nvPicPr>
          <p:cNvPr descr="A white square box with colorful plastic flowers&#10;&#10;Description automatically generated with medium confidence" id="1231" name="Google Shape;1231;p161"/>
          <p:cNvPicPr preferRelativeResize="0"/>
          <p:nvPr/>
        </p:nvPicPr>
        <p:blipFill rotWithShape="1">
          <a:blip r:embed="rId3">
            <a:alphaModFix/>
          </a:blip>
          <a:srcRect b="14270" l="0" r="0" t="6541"/>
          <a:stretch/>
        </p:blipFill>
        <p:spPr>
          <a:xfrm>
            <a:off x="1073324" y="394855"/>
            <a:ext cx="7110039" cy="4504459"/>
          </a:xfrm>
          <a:prstGeom prst="rect">
            <a:avLst/>
          </a:prstGeom>
          <a:noFill/>
          <a:ln>
            <a:noFill/>
          </a:ln>
        </p:spPr>
      </p:pic>
      <p:sp>
        <p:nvSpPr>
          <p:cNvPr id="1232" name="Google Shape;1232;p161"/>
          <p:cNvSpPr/>
          <p:nvPr/>
        </p:nvSpPr>
        <p:spPr>
          <a:xfrm>
            <a:off x="1028700" y="394855"/>
            <a:ext cx="7154700" cy="4504500"/>
          </a:xfrm>
          <a:prstGeom prst="rect">
            <a:avLst/>
          </a:prstGeom>
          <a:noFill/>
          <a:ln cap="flat" cmpd="sng" w="476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33" name="Google Shape;1233;p161"/>
          <p:cNvSpPr txBox="1"/>
          <p:nvPr/>
        </p:nvSpPr>
        <p:spPr>
          <a:xfrm>
            <a:off x="2467841" y="3626427"/>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pH 7</a:t>
            </a:r>
            <a:endParaRPr sz="1100"/>
          </a:p>
        </p:txBody>
      </p:sp>
      <p:sp>
        <p:nvSpPr>
          <p:cNvPr id="1234" name="Google Shape;1234;p161"/>
          <p:cNvSpPr txBox="1"/>
          <p:nvPr/>
        </p:nvSpPr>
        <p:spPr>
          <a:xfrm>
            <a:off x="6582641" y="3626427"/>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pH 5</a:t>
            </a:r>
            <a:endParaRPr sz="110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grpSp>
        <p:nvGrpSpPr>
          <p:cNvPr id="1239" name="Google Shape;1239;p162"/>
          <p:cNvGrpSpPr/>
          <p:nvPr/>
        </p:nvGrpSpPr>
        <p:grpSpPr>
          <a:xfrm>
            <a:off x="589269" y="862446"/>
            <a:ext cx="7780525" cy="3553687"/>
            <a:chOff x="715726" y="1011382"/>
            <a:chExt cx="10374033" cy="4738250"/>
          </a:xfrm>
        </p:grpSpPr>
        <p:pic>
          <p:nvPicPr>
            <p:cNvPr descr="A colorful structure made of plastic&#10;&#10;Description automatically generated with medium confidence" id="1240" name="Google Shape;1240;p162"/>
            <p:cNvPicPr preferRelativeResize="0"/>
            <p:nvPr/>
          </p:nvPicPr>
          <p:blipFill rotWithShape="1">
            <a:blip r:embed="rId3">
              <a:alphaModFix/>
            </a:blip>
            <a:srcRect b="0" l="0" r="0" t="0"/>
            <a:stretch/>
          </p:blipFill>
          <p:spPr>
            <a:xfrm>
              <a:off x="6392959" y="1011382"/>
              <a:ext cx="4696693" cy="4696693"/>
            </a:xfrm>
            <a:prstGeom prst="rect">
              <a:avLst/>
            </a:prstGeom>
            <a:noFill/>
            <a:ln>
              <a:noFill/>
            </a:ln>
          </p:spPr>
        </p:pic>
        <p:pic>
          <p:nvPicPr>
            <p:cNvPr descr="A group of colorful plastic objects&#10;&#10;Description automatically generated" id="1241" name="Google Shape;1241;p162"/>
            <p:cNvPicPr preferRelativeResize="0"/>
            <p:nvPr/>
          </p:nvPicPr>
          <p:blipFill rotWithShape="1">
            <a:blip r:embed="rId4">
              <a:alphaModFix/>
            </a:blip>
            <a:srcRect b="0" l="13621" r="12715" t="0"/>
            <a:stretch/>
          </p:blipFill>
          <p:spPr>
            <a:xfrm>
              <a:off x="715726" y="1011382"/>
              <a:ext cx="5235719" cy="4738250"/>
            </a:xfrm>
            <a:prstGeom prst="rect">
              <a:avLst/>
            </a:prstGeom>
            <a:noFill/>
            <a:ln>
              <a:noFill/>
            </a:ln>
          </p:spPr>
        </p:pic>
        <p:sp>
          <p:nvSpPr>
            <p:cNvPr id="1242" name="Google Shape;1242;p162"/>
            <p:cNvSpPr/>
            <p:nvPr/>
          </p:nvSpPr>
          <p:spPr>
            <a:xfrm>
              <a:off x="715726" y="1011382"/>
              <a:ext cx="5235600" cy="4696800"/>
            </a:xfrm>
            <a:prstGeom prst="rect">
              <a:avLst/>
            </a:prstGeom>
            <a:noFill/>
            <a:ln cap="flat" cmpd="sng" w="52400">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43" name="Google Shape;1243;p162"/>
            <p:cNvSpPr/>
            <p:nvPr/>
          </p:nvSpPr>
          <p:spPr>
            <a:xfrm>
              <a:off x="6392959" y="1032161"/>
              <a:ext cx="4696800" cy="4696800"/>
            </a:xfrm>
            <a:prstGeom prst="rect">
              <a:avLst/>
            </a:prstGeom>
            <a:noFill/>
            <a:ln cap="flat" cmpd="sng" w="52400">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244" name="Google Shape;1244;p162"/>
          <p:cNvSpPr txBox="1"/>
          <p:nvPr/>
        </p:nvSpPr>
        <p:spPr>
          <a:xfrm>
            <a:off x="7315199" y="914400"/>
            <a:ext cx="9924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rgbClr val="FF0000"/>
                </a:solidFill>
                <a:latin typeface="Calibri"/>
                <a:ea typeface="Calibri"/>
                <a:cs typeface="Calibri"/>
                <a:sym typeface="Calibri"/>
              </a:rPr>
              <a:t>Phe clamp</a:t>
            </a:r>
            <a:endParaRPr sz="1100"/>
          </a:p>
        </p:txBody>
      </p:sp>
      <p:cxnSp>
        <p:nvCxnSpPr>
          <p:cNvPr id="1245" name="Google Shape;1245;p162"/>
          <p:cNvCxnSpPr/>
          <p:nvPr/>
        </p:nvCxnSpPr>
        <p:spPr>
          <a:xfrm flipH="1">
            <a:off x="6650277" y="1191399"/>
            <a:ext cx="919500" cy="1177500"/>
          </a:xfrm>
          <a:prstGeom prst="straightConnector1">
            <a:avLst/>
          </a:prstGeom>
          <a:noFill/>
          <a:ln cap="flat" cmpd="sng" w="28575">
            <a:solidFill>
              <a:srgbClr val="FF0000"/>
            </a:solidFill>
            <a:prstDash val="solid"/>
            <a:miter lim="8000"/>
            <a:headEnd len="sm" w="sm" type="none"/>
            <a:tailEnd len="med" w="med" type="triangle"/>
          </a:ln>
        </p:spPr>
      </p:cxnSp>
      <p:sp>
        <p:nvSpPr>
          <p:cNvPr id="1246" name="Google Shape;1246;p162"/>
          <p:cNvSpPr txBox="1"/>
          <p:nvPr/>
        </p:nvSpPr>
        <p:spPr>
          <a:xfrm>
            <a:off x="3501737" y="3731555"/>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pH 7</a:t>
            </a:r>
            <a:endParaRPr sz="1100"/>
          </a:p>
        </p:txBody>
      </p:sp>
      <p:sp>
        <p:nvSpPr>
          <p:cNvPr id="1247" name="Google Shape;1247;p162"/>
          <p:cNvSpPr txBox="1"/>
          <p:nvPr/>
        </p:nvSpPr>
        <p:spPr>
          <a:xfrm>
            <a:off x="7510029" y="3755893"/>
            <a:ext cx="685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pH 5</a:t>
            </a:r>
            <a:endParaRPr sz="11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pic>
        <p:nvPicPr>
          <p:cNvPr descr="Pathogenesis: A History of the World in Eight Plagues Audiobook, by Jonathan Kennedy" id="1252" name="Google Shape;1252;p163"/>
          <p:cNvPicPr preferRelativeResize="0"/>
          <p:nvPr/>
        </p:nvPicPr>
        <p:blipFill rotWithShape="1">
          <a:blip r:embed="rId3">
            <a:alphaModFix/>
          </a:blip>
          <a:srcRect b="8726" l="16506" r="16344" t="0"/>
          <a:stretch/>
        </p:blipFill>
        <p:spPr>
          <a:xfrm>
            <a:off x="5436523" y="754070"/>
            <a:ext cx="2674621" cy="3635359"/>
          </a:xfrm>
          <a:prstGeom prst="rect">
            <a:avLst/>
          </a:prstGeom>
          <a:noFill/>
          <a:ln>
            <a:noFill/>
          </a:ln>
        </p:spPr>
      </p:pic>
      <p:sp>
        <p:nvSpPr>
          <p:cNvPr id="1253" name="Google Shape;1253;p163"/>
          <p:cNvSpPr txBox="1"/>
          <p:nvPr/>
        </p:nvSpPr>
        <p:spPr>
          <a:xfrm>
            <a:off x="675929" y="811220"/>
            <a:ext cx="4573200" cy="3624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2100">
                <a:solidFill>
                  <a:srgbClr val="555555"/>
                </a:solidFill>
                <a:highlight>
                  <a:srgbClr val="FFFFFF"/>
                </a:highlight>
                <a:latin typeface="Jost"/>
                <a:ea typeface="Jost"/>
                <a:cs typeface="Jost"/>
                <a:sym typeface="Jost"/>
              </a:rPr>
              <a:t>A sweeping look at how the major transformations in history—from the rise of </a:t>
            </a:r>
            <a:r>
              <a:rPr b="1" i="1" lang="en" sz="2100">
                <a:solidFill>
                  <a:srgbClr val="555555"/>
                </a:solidFill>
                <a:highlight>
                  <a:srgbClr val="FFFFFF"/>
                </a:highlight>
                <a:latin typeface="Jost"/>
                <a:ea typeface="Jost"/>
                <a:cs typeface="Jost"/>
                <a:sym typeface="Jost"/>
              </a:rPr>
              <a:t>Homo sapiens</a:t>
            </a:r>
            <a:r>
              <a:rPr b="1" i="0" lang="en" sz="2100">
                <a:solidFill>
                  <a:srgbClr val="555555"/>
                </a:solidFill>
                <a:highlight>
                  <a:srgbClr val="FFFFFF"/>
                </a:highlight>
                <a:latin typeface="Jost"/>
                <a:ea typeface="Jost"/>
                <a:cs typeface="Jost"/>
                <a:sym typeface="Jost"/>
              </a:rPr>
              <a:t> to the birth of capitalism—have been shaped not by humans but by germs</a:t>
            </a:r>
            <a:r>
              <a:rPr b="0" i="0" lang="en" sz="2100">
                <a:solidFill>
                  <a:srgbClr val="555555"/>
                </a:solidFill>
                <a:highlight>
                  <a:srgbClr val="FFFFFF"/>
                </a:highlight>
                <a:latin typeface="Jost"/>
                <a:ea typeface="Jost"/>
                <a:cs typeface="Jost"/>
                <a:sym typeface="Jost"/>
              </a:rPr>
              <a:t> </a:t>
            </a:r>
            <a:r>
              <a:rPr b="1" i="0" lang="en" sz="2100">
                <a:solidFill>
                  <a:srgbClr val="555555"/>
                </a:solidFill>
                <a:highlight>
                  <a:srgbClr val="FFFFFF"/>
                </a:highlight>
                <a:latin typeface="Jost"/>
                <a:ea typeface="Jost"/>
                <a:cs typeface="Jost"/>
                <a:sym typeface="Jost"/>
              </a:rPr>
              <a:t>“I love this surprising, learned, fascinating book; it brings human arrogance into sharp relief, reminding us that the real masters of the universe are microbes.”—Cal Flyn</a:t>
            </a:r>
            <a:endParaRPr sz="2100">
              <a:solidFill>
                <a:schemeClr val="dk1"/>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sp>
        <p:nvSpPr>
          <p:cNvPr id="1258" name="Google Shape;1258;p16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259" name="Google Shape;1259;p164"/>
          <p:cNvPicPr preferRelativeResize="0"/>
          <p:nvPr/>
        </p:nvPicPr>
        <p:blipFill rotWithShape="1">
          <a:blip r:embed="rId3">
            <a:alphaModFix/>
          </a:blip>
          <a:srcRect b="13702" l="2264" r="2597" t="24467"/>
          <a:stretch/>
        </p:blipFill>
        <p:spPr>
          <a:xfrm>
            <a:off x="587828" y="1036079"/>
            <a:ext cx="8210030" cy="3557118"/>
          </a:xfrm>
          <a:prstGeom prst="rect">
            <a:avLst/>
          </a:prstGeom>
          <a:noFill/>
          <a:ln>
            <a:noFill/>
          </a:ln>
        </p:spPr>
      </p:pic>
      <p:pic>
        <p:nvPicPr>
          <p:cNvPr id="1260" name="Google Shape;1260;p164"/>
          <p:cNvPicPr preferRelativeResize="0"/>
          <p:nvPr/>
        </p:nvPicPr>
        <p:blipFill rotWithShape="1">
          <a:blip r:embed="rId4">
            <a:alphaModFix/>
          </a:blip>
          <a:srcRect b="74303" l="2266" r="30285" t="16410"/>
          <a:stretch/>
        </p:blipFill>
        <p:spPr>
          <a:xfrm>
            <a:off x="587827" y="427054"/>
            <a:ext cx="5258665" cy="47769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sp>
        <p:nvSpPr>
          <p:cNvPr id="1265" name="Google Shape;1265;p165"/>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266" name="Google Shape;1266;p165"/>
          <p:cNvPicPr preferRelativeResize="0"/>
          <p:nvPr/>
        </p:nvPicPr>
        <p:blipFill rotWithShape="1">
          <a:blip r:embed="rId3">
            <a:alphaModFix/>
          </a:blip>
          <a:srcRect b="16942" l="21296" r="11482" t="15696"/>
          <a:stretch/>
        </p:blipFill>
        <p:spPr>
          <a:xfrm>
            <a:off x="1228724" y="507206"/>
            <a:ext cx="6430573" cy="4295904"/>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166"/>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73" name="Google Shape;1273;p166"/>
          <p:cNvSpPr txBox="1"/>
          <p:nvPr/>
        </p:nvSpPr>
        <p:spPr>
          <a:xfrm>
            <a:off x="439622" y="1222136"/>
            <a:ext cx="45114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400">
                <a:solidFill>
                  <a:srgbClr val="FF0000"/>
                </a:solidFill>
                <a:latin typeface="Calibri"/>
                <a:ea typeface="Calibri"/>
                <a:cs typeface="Calibri"/>
                <a:sym typeface="Calibri"/>
              </a:rPr>
              <a:t>Models give meaning to words…</a:t>
            </a:r>
            <a:endParaRPr sz="1100"/>
          </a:p>
        </p:txBody>
      </p:sp>
      <p:pic>
        <p:nvPicPr>
          <p:cNvPr id="1274" name="Google Shape;1274;p166"/>
          <p:cNvPicPr preferRelativeResize="0"/>
          <p:nvPr/>
        </p:nvPicPr>
        <p:blipFill rotWithShape="1">
          <a:blip r:embed="rId3">
            <a:alphaModFix/>
          </a:blip>
          <a:srcRect b="15833" l="27410" r="33145" t="18334"/>
          <a:stretch/>
        </p:blipFill>
        <p:spPr>
          <a:xfrm>
            <a:off x="5255249" y="764851"/>
            <a:ext cx="3043236" cy="3386137"/>
          </a:xfrm>
          <a:prstGeom prst="rect">
            <a:avLst/>
          </a:prstGeom>
          <a:noFill/>
          <a:ln>
            <a:noFill/>
          </a:ln>
        </p:spPr>
      </p:pic>
      <p:sp>
        <p:nvSpPr>
          <p:cNvPr id="1275" name="Google Shape;1275;p166"/>
          <p:cNvSpPr txBox="1"/>
          <p:nvPr/>
        </p:nvSpPr>
        <p:spPr>
          <a:xfrm>
            <a:off x="439625" y="1841050"/>
            <a:ext cx="45582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Until you have models, molecular visualization software (Jmol) </a:t>
            </a:r>
            <a:br>
              <a:rPr lang="en" sz="2100">
                <a:solidFill>
                  <a:schemeClr val="dk1"/>
                </a:solidFill>
                <a:latin typeface="Calibri"/>
                <a:ea typeface="Calibri"/>
                <a:cs typeface="Calibri"/>
                <a:sym typeface="Calibri"/>
              </a:rPr>
            </a:br>
            <a:r>
              <a:rPr lang="en" sz="2100">
                <a:solidFill>
                  <a:schemeClr val="dk1"/>
                </a:solidFill>
                <a:latin typeface="Calibri"/>
                <a:ea typeface="Calibri"/>
                <a:cs typeface="Calibri"/>
                <a:sym typeface="Calibri"/>
              </a:rPr>
              <a:t>is the next-best thing.</a:t>
            </a:r>
            <a:endParaRPr sz="1100"/>
          </a:p>
        </p:txBody>
      </p:sp>
      <p:sp>
        <p:nvSpPr>
          <p:cNvPr id="1276" name="Google Shape;1276;p166"/>
          <p:cNvSpPr txBox="1"/>
          <p:nvPr/>
        </p:nvSpPr>
        <p:spPr>
          <a:xfrm>
            <a:off x="439622" y="3305090"/>
            <a:ext cx="4264800" cy="762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Calibri"/>
                <a:ea typeface="Calibri"/>
                <a:cs typeface="Calibri"/>
                <a:sym typeface="Calibri"/>
              </a:rPr>
              <a:t>Check it out…</a:t>
            </a:r>
            <a:br>
              <a:rPr lang="en" sz="2100">
                <a:solidFill>
                  <a:schemeClr val="dk1"/>
                </a:solidFill>
                <a:latin typeface="Calibri"/>
                <a:ea typeface="Calibri"/>
                <a:cs typeface="Calibri"/>
                <a:sym typeface="Calibri"/>
              </a:rPr>
            </a:br>
            <a:r>
              <a:rPr b="1" i="1" lang="en" sz="2400">
                <a:solidFill>
                  <a:schemeClr val="dk1"/>
                </a:solidFill>
                <a:latin typeface="Calibri"/>
                <a:ea typeface="Calibri"/>
                <a:cs typeface="Calibri"/>
                <a:sym typeface="Calibri"/>
              </a:rPr>
              <a:t>The Protein Exploratorium</a:t>
            </a:r>
            <a:endParaRPr b="1" i="1" sz="2100">
              <a:solidFill>
                <a:schemeClr val="dk1"/>
              </a:solidFill>
              <a:latin typeface="Calibri"/>
              <a:ea typeface="Calibri"/>
              <a:cs typeface="Calibri"/>
              <a:sym typeface="Calibri"/>
            </a:endParaRPr>
          </a:p>
        </p:txBody>
      </p:sp>
      <p:sp>
        <p:nvSpPr>
          <p:cNvPr id="1277" name="Google Shape;1277;p166"/>
          <p:cNvSpPr txBox="1"/>
          <p:nvPr/>
        </p:nvSpPr>
        <p:spPr>
          <a:xfrm>
            <a:off x="6114029" y="4205525"/>
            <a:ext cx="13257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Hemolysin</a:t>
            </a:r>
            <a:endParaRPr sz="1100"/>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1" name="Shape 1281"/>
        <p:cNvGrpSpPr/>
        <p:nvPr/>
      </p:nvGrpSpPr>
      <p:grpSpPr>
        <a:xfrm>
          <a:off x="0" y="0"/>
          <a:ext cx="0" cy="0"/>
          <a:chOff x="0" y="0"/>
          <a:chExt cx="0" cy="0"/>
        </a:xfrm>
      </p:grpSpPr>
      <p:sp>
        <p:nvSpPr>
          <p:cNvPr id="1282" name="Google Shape;1282;p167"/>
          <p:cNvSpPr/>
          <p:nvPr/>
        </p:nvSpPr>
        <p:spPr>
          <a:xfrm>
            <a:off x="2712027" y="716973"/>
            <a:ext cx="3631800" cy="4083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83" name="Google Shape;1283;p167"/>
          <p:cNvSpPr txBox="1"/>
          <p:nvPr>
            <p:ph type="title"/>
          </p:nvPr>
        </p:nvSpPr>
        <p:spPr>
          <a:xfrm>
            <a:off x="402747" y="787295"/>
            <a:ext cx="8402400" cy="408300"/>
          </a:xfrm>
          <a:prstGeom prst="rect">
            <a:avLst/>
          </a:prstGeom>
          <a:noFill/>
          <a:ln>
            <a:noFill/>
          </a:ln>
        </p:spPr>
        <p:txBody>
          <a:bodyPr anchorCtr="0" anchor="t" bIns="34275" lIns="68575" spcFirstLastPara="1" rIns="68575" wrap="square" tIns="34275">
            <a:normAutofit fontScale="90000"/>
          </a:bodyPr>
          <a:lstStyle/>
          <a:p>
            <a:pPr indent="0" lvl="0" marL="0" rtl="0" algn="ctr">
              <a:lnSpc>
                <a:spcPct val="90000"/>
              </a:lnSpc>
              <a:spcBef>
                <a:spcPts val="0"/>
              </a:spcBef>
              <a:spcAft>
                <a:spcPts val="0"/>
              </a:spcAft>
              <a:buClr>
                <a:schemeClr val="dk1"/>
              </a:buClr>
              <a:buSzPct val="100000"/>
              <a:buFont typeface="Arial"/>
              <a:buNone/>
            </a:pPr>
            <a:r>
              <a:rPr i="1" lang="en" sz="2000"/>
              <a:t>Connecting the dots…</a:t>
            </a:r>
            <a:br>
              <a:rPr i="1" lang="en" sz="2100"/>
            </a:br>
            <a:br>
              <a:rPr lang="en" sz="2100">
                <a:solidFill>
                  <a:srgbClr val="FF0000"/>
                </a:solidFill>
              </a:rPr>
            </a:br>
            <a:r>
              <a:rPr lang="en" sz="2100">
                <a:solidFill>
                  <a:srgbClr val="FF0000"/>
                </a:solidFill>
              </a:rPr>
              <a:t>Other Protein Translocation/ Injection systems…</a:t>
            </a:r>
            <a:endParaRPr/>
          </a:p>
        </p:txBody>
      </p:sp>
      <p:sp>
        <p:nvSpPr>
          <p:cNvPr id="1284" name="Google Shape;1284;p167"/>
          <p:cNvSpPr txBox="1"/>
          <p:nvPr/>
        </p:nvSpPr>
        <p:spPr>
          <a:xfrm>
            <a:off x="970529" y="1812338"/>
            <a:ext cx="7681500" cy="392400"/>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Calibri"/>
                <a:ea typeface="Calibri"/>
                <a:cs typeface="Calibri"/>
                <a:sym typeface="Calibri"/>
              </a:rPr>
              <a:t>Bacteriophages</a:t>
            </a:r>
            <a:r>
              <a:rPr lang="en" sz="2100">
                <a:solidFill>
                  <a:schemeClr val="dk1"/>
                </a:solidFill>
                <a:latin typeface="Calibri"/>
                <a:ea typeface="Calibri"/>
                <a:cs typeface="Calibri"/>
                <a:sym typeface="Calibri"/>
              </a:rPr>
              <a:t>… delivering phage DNA into cells </a:t>
            </a:r>
            <a:r>
              <a:rPr lang="en" sz="1500">
                <a:solidFill>
                  <a:schemeClr val="dk1"/>
                </a:solidFill>
                <a:latin typeface="Calibri"/>
                <a:ea typeface="Calibri"/>
                <a:cs typeface="Calibri"/>
                <a:sym typeface="Calibri"/>
              </a:rPr>
              <a:t>(Friday)</a:t>
            </a:r>
            <a:endParaRPr sz="2100">
              <a:solidFill>
                <a:schemeClr val="dk1"/>
              </a:solidFill>
              <a:latin typeface="Calibri"/>
              <a:ea typeface="Calibri"/>
              <a:cs typeface="Calibri"/>
              <a:sym typeface="Calibri"/>
            </a:endParaRPr>
          </a:p>
        </p:txBody>
      </p:sp>
      <p:sp>
        <p:nvSpPr>
          <p:cNvPr id="1285" name="Google Shape;1285;p167"/>
          <p:cNvSpPr txBox="1"/>
          <p:nvPr/>
        </p:nvSpPr>
        <p:spPr>
          <a:xfrm>
            <a:off x="970529" y="4109921"/>
            <a:ext cx="7834800" cy="392400"/>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Calibri"/>
                <a:ea typeface="Calibri"/>
                <a:cs typeface="Calibri"/>
                <a:sym typeface="Calibri"/>
              </a:rPr>
              <a:t>Contractile Injection Systems</a:t>
            </a:r>
            <a:r>
              <a:rPr lang="en" sz="2100">
                <a:solidFill>
                  <a:schemeClr val="dk1"/>
                </a:solidFill>
                <a:latin typeface="Calibri"/>
                <a:ea typeface="Calibri"/>
                <a:cs typeface="Calibri"/>
                <a:sym typeface="Calibri"/>
              </a:rPr>
              <a:t>… introducing proteins into cells</a:t>
            </a:r>
            <a:endParaRPr sz="1100"/>
          </a:p>
        </p:txBody>
      </p:sp>
      <p:sp>
        <p:nvSpPr>
          <p:cNvPr id="1286" name="Google Shape;1286;p167"/>
          <p:cNvSpPr txBox="1"/>
          <p:nvPr/>
        </p:nvSpPr>
        <p:spPr>
          <a:xfrm>
            <a:off x="970529" y="2285826"/>
            <a:ext cx="6959100" cy="392400"/>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Calibri"/>
                <a:ea typeface="Calibri"/>
                <a:cs typeface="Calibri"/>
                <a:sym typeface="Calibri"/>
              </a:rPr>
              <a:t>Injectisomes</a:t>
            </a:r>
            <a:r>
              <a:rPr lang="en" sz="2100">
                <a:solidFill>
                  <a:schemeClr val="dk1"/>
                </a:solidFill>
                <a:latin typeface="Calibri"/>
                <a:ea typeface="Calibri"/>
                <a:cs typeface="Calibri"/>
                <a:sym typeface="Calibri"/>
              </a:rPr>
              <a:t>… June 2024 MOTM</a:t>
            </a:r>
            <a:endParaRPr sz="1100"/>
          </a:p>
        </p:txBody>
      </p:sp>
      <p:sp>
        <p:nvSpPr>
          <p:cNvPr id="1287" name="Google Shape;1287;p167"/>
          <p:cNvSpPr txBox="1"/>
          <p:nvPr/>
        </p:nvSpPr>
        <p:spPr>
          <a:xfrm>
            <a:off x="1683884" y="2770529"/>
            <a:ext cx="7329300" cy="1177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a:solidFill>
                  <a:srgbClr val="5A5A5A"/>
                </a:solidFill>
                <a:highlight>
                  <a:srgbClr val="FFFFFF"/>
                </a:highlight>
                <a:latin typeface="Helvetica Neue"/>
                <a:ea typeface="Helvetica Neue"/>
                <a:cs typeface="Helvetica Neue"/>
                <a:sym typeface="Helvetica Neue"/>
              </a:rPr>
              <a:t>Salmonella bacteria invade our cells and reproduce inside, causing life-threatening diseases like typhoid fever. As part of their pathogenic strategy, these bacteria inject several dozen types of </a:t>
            </a:r>
            <a:r>
              <a:rPr b="0" i="1" lang="en" sz="1800">
                <a:solidFill>
                  <a:srgbClr val="5A5A5A"/>
                </a:solidFill>
                <a:highlight>
                  <a:srgbClr val="FFFFFF"/>
                </a:highlight>
                <a:latin typeface="Helvetica Neue"/>
                <a:ea typeface="Helvetica Neue"/>
                <a:cs typeface="Helvetica Neue"/>
                <a:sym typeface="Helvetica Neue"/>
              </a:rPr>
              <a:t>effector proteins</a:t>
            </a:r>
            <a:r>
              <a:rPr b="0" i="0" lang="en" sz="1800">
                <a:solidFill>
                  <a:srgbClr val="5A5A5A"/>
                </a:solidFill>
                <a:highlight>
                  <a:srgbClr val="FFFFFF"/>
                </a:highlight>
                <a:latin typeface="Helvetica Neue"/>
                <a:ea typeface="Helvetica Neue"/>
                <a:cs typeface="Helvetica Neue"/>
                <a:sym typeface="Helvetica Neue"/>
              </a:rPr>
              <a:t> using a molecular needle called the </a:t>
            </a:r>
            <a:r>
              <a:rPr b="0" i="1" lang="en" sz="1800">
                <a:solidFill>
                  <a:srgbClr val="5A5A5A"/>
                </a:solidFill>
                <a:highlight>
                  <a:srgbClr val="FFFFFF"/>
                </a:highlight>
                <a:latin typeface="Helvetica Neue"/>
                <a:ea typeface="Helvetica Neue"/>
                <a:cs typeface="Helvetica Neue"/>
                <a:sym typeface="Helvetica Neue"/>
              </a:rPr>
              <a:t>injectisome.</a:t>
            </a:r>
            <a:endParaRPr sz="1800">
              <a:solidFill>
                <a:schemeClr val="dk1"/>
              </a:solidFill>
              <a:latin typeface="Calibri"/>
              <a:ea typeface="Calibri"/>
              <a:cs typeface="Calibri"/>
              <a:sym typeface="Calibri"/>
            </a:endParaRPr>
          </a:p>
        </p:txBody>
      </p:sp>
      <p:sp>
        <p:nvSpPr>
          <p:cNvPr id="1288" name="Google Shape;1288;p167"/>
          <p:cNvSpPr txBox="1"/>
          <p:nvPr/>
        </p:nvSpPr>
        <p:spPr>
          <a:xfrm>
            <a:off x="1735838" y="4502336"/>
            <a:ext cx="23970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See Feng Zhang at MIT</a:t>
            </a:r>
            <a:endParaRPr sz="11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168"/>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294" name="Google Shape;1294;p168"/>
          <p:cNvPicPr preferRelativeResize="0"/>
          <p:nvPr/>
        </p:nvPicPr>
        <p:blipFill rotWithShape="1">
          <a:blip r:embed="rId3">
            <a:alphaModFix/>
          </a:blip>
          <a:srcRect b="14691" l="54103" r="26464" t="32483"/>
          <a:stretch/>
        </p:blipFill>
        <p:spPr>
          <a:xfrm>
            <a:off x="6466211" y="1159722"/>
            <a:ext cx="2118162" cy="3838651"/>
          </a:xfrm>
          <a:prstGeom prst="rect">
            <a:avLst/>
          </a:prstGeom>
          <a:noFill/>
          <a:ln>
            <a:noFill/>
          </a:ln>
        </p:spPr>
      </p:pic>
      <p:pic>
        <p:nvPicPr>
          <p:cNvPr id="1295" name="Google Shape;1295;p168"/>
          <p:cNvPicPr preferRelativeResize="0"/>
          <p:nvPr/>
        </p:nvPicPr>
        <p:blipFill rotWithShape="1">
          <a:blip r:embed="rId3">
            <a:alphaModFix/>
          </a:blip>
          <a:srcRect b="58552" l="27613" r="45144" t="19752"/>
          <a:stretch/>
        </p:blipFill>
        <p:spPr>
          <a:xfrm>
            <a:off x="559626" y="651296"/>
            <a:ext cx="5851545" cy="3106776"/>
          </a:xfrm>
          <a:prstGeom prst="rect">
            <a:avLst/>
          </a:prstGeom>
          <a:noFill/>
          <a:ln>
            <a:noFill/>
          </a:ln>
        </p:spPr>
      </p:pic>
      <p:sp>
        <p:nvSpPr>
          <p:cNvPr id="1296" name="Google Shape;1296;p168"/>
          <p:cNvSpPr txBox="1"/>
          <p:nvPr/>
        </p:nvSpPr>
        <p:spPr>
          <a:xfrm>
            <a:off x="639041" y="3901787"/>
            <a:ext cx="1299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rgbClr val="FF0000"/>
                </a:solidFill>
                <a:latin typeface="Calibri"/>
                <a:ea typeface="Calibri"/>
                <a:cs typeface="Calibri"/>
                <a:sym typeface="Calibri"/>
              </a:rPr>
              <a:t>June, 2024</a:t>
            </a:r>
            <a:endParaRPr sz="1100"/>
          </a:p>
        </p:txBody>
      </p:sp>
      <p:sp>
        <p:nvSpPr>
          <p:cNvPr id="1297" name="Google Shape;1297;p168"/>
          <p:cNvSpPr txBox="1"/>
          <p:nvPr/>
        </p:nvSpPr>
        <p:spPr>
          <a:xfrm>
            <a:off x="7249481" y="408922"/>
            <a:ext cx="12990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rgbClr val="FF0000"/>
                </a:solidFill>
                <a:latin typeface="Calibri"/>
                <a:ea typeface="Calibri"/>
                <a:cs typeface="Calibri"/>
                <a:sym typeface="Calibri"/>
              </a:rPr>
              <a:t>Unfolded effector protein</a:t>
            </a:r>
            <a:endParaRPr sz="1100"/>
          </a:p>
        </p:txBody>
      </p:sp>
      <p:sp>
        <p:nvSpPr>
          <p:cNvPr id="1298" name="Google Shape;1298;p168"/>
          <p:cNvSpPr/>
          <p:nvPr/>
        </p:nvSpPr>
        <p:spPr>
          <a:xfrm rot="633661">
            <a:off x="7024346" y="679919"/>
            <a:ext cx="142169" cy="618430"/>
          </a:xfrm>
          <a:custGeom>
            <a:rect b="b" l="l" r="r" t="t"/>
            <a:pathLst>
              <a:path extrusionOk="0" h="824345" w="189506">
                <a:moveTo>
                  <a:pt x="99452" y="0"/>
                </a:moveTo>
                <a:cubicBezTo>
                  <a:pt x="43456" y="59459"/>
                  <a:pt x="-12539" y="118918"/>
                  <a:pt x="2470" y="256309"/>
                </a:cubicBezTo>
                <a:cubicBezTo>
                  <a:pt x="17479" y="393700"/>
                  <a:pt x="103492" y="609022"/>
                  <a:pt x="189506" y="824345"/>
                </a:cubicBezTo>
              </a:path>
            </a:pathLst>
          </a:custGeom>
          <a:noFill/>
          <a:ln cap="flat" cmpd="sng" w="2142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2" name="Shape 1302"/>
        <p:cNvGrpSpPr/>
        <p:nvPr/>
      </p:nvGrpSpPr>
      <p:grpSpPr>
        <a:xfrm>
          <a:off x="0" y="0"/>
          <a:ext cx="0" cy="0"/>
          <a:chOff x="0" y="0"/>
          <a:chExt cx="0" cy="0"/>
        </a:xfrm>
      </p:grpSpPr>
      <p:sp>
        <p:nvSpPr>
          <p:cNvPr id="1303" name="Google Shape;1303;p169"/>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304" name="Google Shape;1304;p169"/>
          <p:cNvPicPr preferRelativeResize="0"/>
          <p:nvPr/>
        </p:nvPicPr>
        <p:blipFill rotWithShape="1">
          <a:blip r:embed="rId3">
            <a:alphaModFix/>
          </a:blip>
          <a:srcRect b="6275" l="16101" r="20233" t="27670"/>
          <a:stretch/>
        </p:blipFill>
        <p:spPr>
          <a:xfrm>
            <a:off x="1142938" y="200558"/>
            <a:ext cx="6540683" cy="4523972"/>
          </a:xfrm>
          <a:prstGeom prst="rect">
            <a:avLst/>
          </a:prstGeom>
          <a:noFill/>
          <a:ln>
            <a:noFill/>
          </a:ln>
        </p:spPr>
      </p:pic>
      <p:sp>
        <p:nvSpPr>
          <p:cNvPr id="1305" name="Google Shape;1305;p169"/>
          <p:cNvSpPr txBox="1"/>
          <p:nvPr/>
        </p:nvSpPr>
        <p:spPr>
          <a:xfrm>
            <a:off x="3232150" y="4804443"/>
            <a:ext cx="4572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400" u="none" strike="noStrike">
                <a:solidFill>
                  <a:srgbClr val="FF0000"/>
                </a:solidFill>
                <a:latin typeface="Arial"/>
                <a:ea typeface="Arial"/>
                <a:cs typeface="Arial"/>
                <a:sym typeface="Arial"/>
              </a:rPr>
              <a:t>Nature | Vol 616 | 13 April 2023 | </a:t>
            </a:r>
            <a:r>
              <a:rPr b="1" i="0" lang="en" sz="1400" u="none" strike="noStrike">
                <a:solidFill>
                  <a:srgbClr val="FF0000"/>
                </a:solidFill>
                <a:latin typeface="Arial"/>
                <a:ea typeface="Arial"/>
                <a:cs typeface="Arial"/>
                <a:sym typeface="Arial"/>
              </a:rPr>
              <a:t>357</a:t>
            </a:r>
            <a:endParaRPr sz="1400">
              <a:solidFill>
                <a:srgbClr val="FF0000"/>
              </a:solidFill>
              <a:latin typeface="Calibri"/>
              <a:ea typeface="Calibri"/>
              <a:cs typeface="Calibri"/>
              <a:sym typeface="Calibri"/>
            </a:endParaRPr>
          </a:p>
        </p:txBody>
      </p:sp>
      <p:sp>
        <p:nvSpPr>
          <p:cNvPr id="1306" name="Google Shape;1306;p169"/>
          <p:cNvSpPr/>
          <p:nvPr/>
        </p:nvSpPr>
        <p:spPr>
          <a:xfrm>
            <a:off x="5327650" y="1454150"/>
            <a:ext cx="635100" cy="2769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07" name="Google Shape;1307;p169"/>
          <p:cNvSpPr/>
          <p:nvPr/>
        </p:nvSpPr>
        <p:spPr>
          <a:xfrm>
            <a:off x="2127250" y="1905000"/>
            <a:ext cx="635100" cy="2769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1" name="Shape 1311"/>
        <p:cNvGrpSpPr/>
        <p:nvPr/>
      </p:nvGrpSpPr>
      <p:grpSpPr>
        <a:xfrm>
          <a:off x="0" y="0"/>
          <a:ext cx="0" cy="0"/>
          <a:chOff x="0" y="0"/>
          <a:chExt cx="0" cy="0"/>
        </a:xfrm>
      </p:grpSpPr>
      <p:sp>
        <p:nvSpPr>
          <p:cNvPr id="1312" name="Google Shape;1312;p170"/>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313" name="Google Shape;1313;p170"/>
          <p:cNvSpPr txBox="1"/>
          <p:nvPr/>
        </p:nvSpPr>
        <p:spPr>
          <a:xfrm>
            <a:off x="671990" y="1507646"/>
            <a:ext cx="7518000" cy="3393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2400" u="none" strike="noStrike">
                <a:solidFill>
                  <a:schemeClr val="dk1"/>
                </a:solidFill>
                <a:latin typeface="Arial"/>
                <a:ea typeface="Arial"/>
                <a:cs typeface="Arial"/>
                <a:sym typeface="Arial"/>
              </a:rPr>
              <a:t>For endosymbiotic bacteria, it is often advantageous to secrete factors that modulate host biology in favour of symbiont fitness</a:t>
            </a:r>
            <a:r>
              <a:rPr b="0" i="0" lang="en" sz="800" u="none" strike="noStrike">
                <a:solidFill>
                  <a:schemeClr val="dk1"/>
                </a:solidFill>
                <a:latin typeface="Arial"/>
                <a:ea typeface="Arial"/>
                <a:cs typeface="Arial"/>
                <a:sym typeface="Arial"/>
              </a:rPr>
              <a:t>4</a:t>
            </a:r>
            <a:r>
              <a:rPr b="0" i="0" lang="en" sz="2400" u="none" strike="noStrike">
                <a:solidFill>
                  <a:schemeClr val="dk1"/>
                </a:solidFill>
                <a:latin typeface="Arial"/>
                <a:ea typeface="Arial"/>
                <a:cs typeface="Arial"/>
                <a:sym typeface="Arial"/>
              </a:rPr>
              <a:t>. However, many such factors cannot readily pass through cellular membranes; this has led to the development of intricate systems that actively deliver payload proteins into cells</a:t>
            </a:r>
            <a:r>
              <a:rPr b="0" i="0" lang="en" sz="800" u="none" strike="noStrike">
                <a:solidFill>
                  <a:schemeClr val="dk1"/>
                </a:solidFill>
                <a:latin typeface="Arial"/>
                <a:ea typeface="Arial"/>
                <a:cs typeface="Arial"/>
                <a:sym typeface="Arial"/>
              </a:rPr>
              <a:t>5</a:t>
            </a:r>
            <a:r>
              <a:rPr b="0" i="0" lang="en" sz="2400" u="none" strike="noStrike">
                <a:solidFill>
                  <a:schemeClr val="dk1"/>
                </a:solidFill>
                <a:latin typeface="Arial"/>
                <a:ea typeface="Arial"/>
                <a:cs typeface="Arial"/>
                <a:sym typeface="Arial"/>
              </a:rPr>
              <a:t>. One example is the contractile injection systems (CISs), a class of syringe-like nanomachines resembling bacteriophage tails</a:t>
            </a:r>
            <a:r>
              <a:rPr b="0" i="0" lang="en" sz="800" u="none" strike="noStrike">
                <a:solidFill>
                  <a:schemeClr val="dk1"/>
                </a:solidFill>
                <a:latin typeface="Arial"/>
                <a:ea typeface="Arial"/>
                <a:cs typeface="Arial"/>
                <a:sym typeface="Arial"/>
              </a:rPr>
              <a:t>6,</a:t>
            </a:r>
            <a:endParaRPr sz="2400">
              <a:solidFill>
                <a:schemeClr val="dk1"/>
              </a:solidFill>
              <a:latin typeface="Calibri"/>
              <a:ea typeface="Calibri"/>
              <a:cs typeface="Calibri"/>
              <a:sym typeface="Calibri"/>
            </a:endParaRPr>
          </a:p>
        </p:txBody>
      </p:sp>
      <p:sp>
        <p:nvSpPr>
          <p:cNvPr id="1314" name="Google Shape;1314;p170"/>
          <p:cNvSpPr txBox="1"/>
          <p:nvPr/>
        </p:nvSpPr>
        <p:spPr>
          <a:xfrm>
            <a:off x="587750" y="850475"/>
            <a:ext cx="54033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2100">
                <a:solidFill>
                  <a:schemeClr val="dk1"/>
                </a:solidFill>
                <a:latin typeface="Calibri"/>
                <a:ea typeface="Calibri"/>
                <a:cs typeface="Calibri"/>
                <a:sym typeface="Calibri"/>
              </a:rPr>
              <a:t>The first paragraph of Kreitz et.al.</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90"/>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sp>
        <p:nvSpPr>
          <p:cNvPr id="1319" name="Google Shape;1319;p171"/>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1320" name="Google Shape;1320;p171"/>
          <p:cNvPicPr preferRelativeResize="0"/>
          <p:nvPr/>
        </p:nvPicPr>
        <p:blipFill rotWithShape="1">
          <a:blip r:embed="rId3">
            <a:alphaModFix/>
          </a:blip>
          <a:srcRect b="33981" l="50000" r="16007" t="20850"/>
          <a:stretch/>
        </p:blipFill>
        <p:spPr>
          <a:xfrm>
            <a:off x="866833" y="446586"/>
            <a:ext cx="4829118" cy="4277944"/>
          </a:xfrm>
          <a:prstGeom prst="rect">
            <a:avLst/>
          </a:prstGeom>
          <a:noFill/>
          <a:ln>
            <a:noFill/>
          </a:ln>
        </p:spPr>
      </p:pic>
      <p:sp>
        <p:nvSpPr>
          <p:cNvPr id="1321" name="Google Shape;1321;p171"/>
          <p:cNvSpPr txBox="1"/>
          <p:nvPr/>
        </p:nvSpPr>
        <p:spPr>
          <a:xfrm>
            <a:off x="3165621" y="571500"/>
            <a:ext cx="5136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Model for protein delivery via reprogrammed CISs</a:t>
            </a:r>
            <a:endParaRPr sz="1100"/>
          </a:p>
        </p:txBody>
      </p:sp>
      <p:sp>
        <p:nvSpPr>
          <p:cNvPr id="1322" name="Google Shape;1322;p171"/>
          <p:cNvSpPr txBox="1"/>
          <p:nvPr/>
        </p:nvSpPr>
        <p:spPr>
          <a:xfrm>
            <a:off x="6200050" y="1782400"/>
            <a:ext cx="18078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C</a:t>
            </a:r>
            <a:r>
              <a:rPr b="1" i="0" lang="en" sz="2100" u="none" strike="noStrike">
                <a:solidFill>
                  <a:schemeClr val="dk1"/>
                </a:solidFill>
                <a:latin typeface="Arial"/>
                <a:ea typeface="Arial"/>
                <a:cs typeface="Arial"/>
                <a:sym typeface="Arial"/>
              </a:rPr>
              <a:t>ontractile</a:t>
            </a:r>
            <a:br>
              <a:rPr b="1" i="0" lang="en" sz="2100" u="none" strike="noStrike">
                <a:solidFill>
                  <a:schemeClr val="dk1"/>
                </a:solidFill>
                <a:latin typeface="Arial"/>
                <a:ea typeface="Arial"/>
                <a:cs typeface="Arial"/>
                <a:sym typeface="Arial"/>
              </a:rPr>
            </a:br>
            <a:r>
              <a:rPr b="1" i="0" lang="en" sz="2100" u="none" strike="noStrike">
                <a:solidFill>
                  <a:schemeClr val="dk1"/>
                </a:solidFill>
                <a:latin typeface="Arial"/>
                <a:ea typeface="Arial"/>
                <a:cs typeface="Arial"/>
                <a:sym typeface="Arial"/>
              </a:rPr>
              <a:t> </a:t>
            </a:r>
            <a:r>
              <a:rPr b="1" lang="en" sz="2100">
                <a:solidFill>
                  <a:schemeClr val="dk1"/>
                </a:solidFill>
                <a:latin typeface="Arial"/>
                <a:ea typeface="Arial"/>
                <a:cs typeface="Arial"/>
                <a:sym typeface="Arial"/>
              </a:rPr>
              <a:t>I</a:t>
            </a:r>
            <a:r>
              <a:rPr b="1" i="0" lang="en" sz="2100" u="none" strike="noStrike">
                <a:solidFill>
                  <a:schemeClr val="dk1"/>
                </a:solidFill>
                <a:latin typeface="Arial"/>
                <a:ea typeface="Arial"/>
                <a:cs typeface="Arial"/>
                <a:sym typeface="Arial"/>
              </a:rPr>
              <a:t>njection </a:t>
            </a:r>
            <a:br>
              <a:rPr b="1" i="0" lang="en" sz="2100" u="none" strike="noStrike">
                <a:solidFill>
                  <a:schemeClr val="dk1"/>
                </a:solidFill>
                <a:latin typeface="Arial"/>
                <a:ea typeface="Arial"/>
                <a:cs typeface="Arial"/>
                <a:sym typeface="Arial"/>
              </a:rPr>
            </a:br>
            <a:r>
              <a:rPr b="1" lang="en" sz="2100">
                <a:solidFill>
                  <a:schemeClr val="dk1"/>
                </a:solidFill>
                <a:latin typeface="Arial"/>
                <a:ea typeface="Arial"/>
                <a:cs typeface="Arial"/>
                <a:sym typeface="Arial"/>
              </a:rPr>
              <a:t>S</a:t>
            </a:r>
            <a:r>
              <a:rPr b="1" i="0" lang="en" sz="2100" u="none" strike="noStrike">
                <a:solidFill>
                  <a:schemeClr val="dk1"/>
                </a:solidFill>
                <a:latin typeface="Arial"/>
                <a:ea typeface="Arial"/>
                <a:cs typeface="Arial"/>
                <a:sym typeface="Arial"/>
              </a:rPr>
              <a:t>ystem</a:t>
            </a:r>
            <a:endParaRPr b="1" sz="2100">
              <a:solidFill>
                <a:schemeClr val="dk1"/>
              </a:solidFill>
              <a:latin typeface="Calibri"/>
              <a:ea typeface="Calibri"/>
              <a:cs typeface="Calibri"/>
              <a:sym typeface="Calibri"/>
            </a:endParaRPr>
          </a:p>
        </p:txBody>
      </p:sp>
      <p:cxnSp>
        <p:nvCxnSpPr>
          <p:cNvPr id="1323" name="Google Shape;1323;p171"/>
          <p:cNvCxnSpPr/>
          <p:nvPr/>
        </p:nvCxnSpPr>
        <p:spPr>
          <a:xfrm flipH="1">
            <a:off x="6874571" y="917749"/>
            <a:ext cx="862500" cy="864600"/>
          </a:xfrm>
          <a:prstGeom prst="straightConnector1">
            <a:avLst/>
          </a:prstGeom>
          <a:noFill/>
          <a:ln cap="flat" cmpd="sng" w="23825">
            <a:solidFill>
              <a:schemeClr val="dk1"/>
            </a:solidFill>
            <a:prstDash val="solid"/>
            <a:miter lim="8000"/>
            <a:headEnd len="sm" w="sm" type="none"/>
            <a:tailEnd len="med" w="med" type="triangle"/>
          </a:ln>
        </p:spPr>
      </p:cxn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172"/>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330" name="Google Shape;1330;p172"/>
          <p:cNvSpPr txBox="1"/>
          <p:nvPr/>
        </p:nvSpPr>
        <p:spPr>
          <a:xfrm>
            <a:off x="700088" y="1166619"/>
            <a:ext cx="49578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Digging deeper…</a:t>
            </a:r>
            <a:endParaRPr sz="1100"/>
          </a:p>
        </p:txBody>
      </p:sp>
      <p:sp>
        <p:nvSpPr>
          <p:cNvPr id="1331" name="Google Shape;1331;p172"/>
          <p:cNvSpPr txBox="1"/>
          <p:nvPr/>
        </p:nvSpPr>
        <p:spPr>
          <a:xfrm>
            <a:off x="700088" y="2329376"/>
            <a:ext cx="4957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exploring rabbit holes…</a:t>
            </a:r>
            <a:endParaRPr sz="1100"/>
          </a:p>
        </p:txBody>
      </p:sp>
      <p:sp>
        <p:nvSpPr>
          <p:cNvPr id="1332" name="Google Shape;1332;p172"/>
          <p:cNvSpPr txBox="1"/>
          <p:nvPr/>
        </p:nvSpPr>
        <p:spPr>
          <a:xfrm>
            <a:off x="700088" y="3107668"/>
            <a:ext cx="4957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but knowing when to stop.</a:t>
            </a:r>
            <a:endParaRPr sz="1100"/>
          </a:p>
        </p:txBody>
      </p:sp>
      <p:pic>
        <p:nvPicPr>
          <p:cNvPr descr="239 Rabbit burrow Stock Illustrations | Depositphotos" id="1333" name="Google Shape;1333;p172"/>
          <p:cNvPicPr preferRelativeResize="0"/>
          <p:nvPr/>
        </p:nvPicPr>
        <p:blipFill rotWithShape="1">
          <a:blip r:embed="rId3">
            <a:alphaModFix/>
          </a:blip>
          <a:srcRect b="0" l="0" r="0" t="0"/>
          <a:stretch/>
        </p:blipFill>
        <p:spPr>
          <a:xfrm>
            <a:off x="5774347" y="1685603"/>
            <a:ext cx="2927610" cy="2252888"/>
          </a:xfrm>
          <a:prstGeom prst="rect">
            <a:avLst/>
          </a:prstGeom>
          <a:noFill/>
          <a:ln>
            <a:noFill/>
          </a:ln>
        </p:spPr>
      </p:pic>
      <p:sp>
        <p:nvSpPr>
          <p:cNvPr id="1334" name="Google Shape;1334;p172"/>
          <p:cNvSpPr txBox="1"/>
          <p:nvPr/>
        </p:nvSpPr>
        <p:spPr>
          <a:xfrm>
            <a:off x="6006830" y="1090500"/>
            <a:ext cx="24627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rgbClr val="FF0000"/>
                </a:solidFill>
                <a:latin typeface="Calibri"/>
                <a:ea typeface="Calibri"/>
                <a:cs typeface="Calibri"/>
                <a:sym typeface="Calibri"/>
              </a:rPr>
              <a:t>CAUTION!! </a:t>
            </a:r>
            <a:endParaRPr sz="1100"/>
          </a:p>
        </p:txBody>
      </p:sp>
      <p:sp>
        <p:nvSpPr>
          <p:cNvPr id="1335" name="Google Shape;1335;p172"/>
          <p:cNvSpPr txBox="1"/>
          <p:nvPr/>
        </p:nvSpPr>
        <p:spPr>
          <a:xfrm>
            <a:off x="5953991" y="4159201"/>
            <a:ext cx="24627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Rabbit Holes</a:t>
            </a:r>
            <a:endParaRPr sz="1100"/>
          </a:p>
        </p:txBody>
      </p:sp>
      <p:sp>
        <p:nvSpPr>
          <p:cNvPr id="1336" name="Google Shape;1336;p172"/>
          <p:cNvSpPr txBox="1"/>
          <p:nvPr/>
        </p:nvSpPr>
        <p:spPr>
          <a:xfrm>
            <a:off x="2645100" y="3818650"/>
            <a:ext cx="2241600" cy="6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Go SO deep though!</a:t>
            </a:r>
            <a:endParaRPr sz="18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173"/>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342" name="Google Shape;1342;p173"/>
          <p:cNvSpPr txBox="1"/>
          <p:nvPr/>
        </p:nvSpPr>
        <p:spPr>
          <a:xfrm>
            <a:off x="886727" y="851635"/>
            <a:ext cx="58719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There are things we know…</a:t>
            </a:r>
            <a:endParaRPr sz="1100"/>
          </a:p>
        </p:txBody>
      </p:sp>
      <p:sp>
        <p:nvSpPr>
          <p:cNvPr id="1343" name="Google Shape;1343;p173"/>
          <p:cNvSpPr txBox="1"/>
          <p:nvPr/>
        </p:nvSpPr>
        <p:spPr>
          <a:xfrm>
            <a:off x="765190" y="1934420"/>
            <a:ext cx="58719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There are things we don’t know…</a:t>
            </a:r>
            <a:endParaRPr sz="1100"/>
          </a:p>
        </p:txBody>
      </p:sp>
      <p:sp>
        <p:nvSpPr>
          <p:cNvPr id="1344" name="Google Shape;1344;p173"/>
          <p:cNvSpPr txBox="1"/>
          <p:nvPr/>
        </p:nvSpPr>
        <p:spPr>
          <a:xfrm>
            <a:off x="1485641" y="1229615"/>
            <a:ext cx="58719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accent1"/>
                </a:solidFill>
                <a:latin typeface="Calibri"/>
                <a:ea typeface="Calibri"/>
                <a:cs typeface="Calibri"/>
                <a:sym typeface="Calibri"/>
              </a:rPr>
              <a:t>As we think deeply about what we know, we will begin to </a:t>
            </a:r>
            <a:r>
              <a:rPr lang="en" sz="1800">
                <a:solidFill>
                  <a:srgbClr val="FF0000"/>
                </a:solidFill>
                <a:latin typeface="Calibri"/>
                <a:ea typeface="Calibri"/>
                <a:cs typeface="Calibri"/>
                <a:sym typeface="Calibri"/>
              </a:rPr>
              <a:t>ask questions</a:t>
            </a:r>
            <a:r>
              <a:rPr lang="en" sz="1800">
                <a:solidFill>
                  <a:schemeClr val="accent1"/>
                </a:solidFill>
                <a:latin typeface="Calibri"/>
                <a:ea typeface="Calibri"/>
                <a:cs typeface="Calibri"/>
                <a:sym typeface="Calibri"/>
              </a:rPr>
              <a:t> about things we don’t know </a:t>
            </a:r>
            <a:endParaRPr sz="1100"/>
          </a:p>
        </p:txBody>
      </p:sp>
      <p:sp>
        <p:nvSpPr>
          <p:cNvPr id="1345" name="Google Shape;1345;p173"/>
          <p:cNvSpPr txBox="1"/>
          <p:nvPr/>
        </p:nvSpPr>
        <p:spPr>
          <a:xfrm>
            <a:off x="1562730" y="2680156"/>
            <a:ext cx="58719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There are things we know we don’t know.</a:t>
            </a:r>
            <a:endParaRPr sz="1100"/>
          </a:p>
        </p:txBody>
      </p:sp>
      <p:sp>
        <p:nvSpPr>
          <p:cNvPr id="1346" name="Google Shape;1346;p173"/>
          <p:cNvSpPr txBox="1"/>
          <p:nvPr/>
        </p:nvSpPr>
        <p:spPr>
          <a:xfrm>
            <a:off x="1562730" y="3456830"/>
            <a:ext cx="58719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There are things we don’t know we don’t know</a:t>
            </a:r>
            <a:endParaRPr sz="1100"/>
          </a:p>
        </p:txBody>
      </p:sp>
      <p:sp>
        <p:nvSpPr>
          <p:cNvPr id="1347" name="Google Shape;1347;p173"/>
          <p:cNvSpPr/>
          <p:nvPr/>
        </p:nvSpPr>
        <p:spPr>
          <a:xfrm>
            <a:off x="5356469" y="1671639"/>
            <a:ext cx="757238" cy="514350"/>
          </a:xfrm>
          <a:custGeom>
            <a:rect b="b" l="l" r="r" t="t"/>
            <a:pathLst>
              <a:path extrusionOk="0" h="685800" w="1009650">
                <a:moveTo>
                  <a:pt x="714375" y="0"/>
                </a:moveTo>
                <a:lnTo>
                  <a:pt x="1009650" y="4763"/>
                </a:lnTo>
                <a:lnTo>
                  <a:pt x="1009650" y="685800"/>
                </a:lnTo>
                <a:lnTo>
                  <a:pt x="0" y="685800"/>
                </a:lnTo>
              </a:path>
            </a:pathLst>
          </a:custGeom>
          <a:noFill/>
          <a:ln cap="flat" cmpd="sng" w="28575">
            <a:solidFill>
              <a:schemeClr val="accent1"/>
            </a:solidFill>
            <a:prstDash val="solid"/>
            <a:miter lim="8000"/>
            <a:headEnd len="sm" w="sm" type="none"/>
            <a:tailEnd len="med" w="med" type="stealth"/>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48" name="Google Shape;1348;p173"/>
          <p:cNvSpPr txBox="1"/>
          <p:nvPr/>
        </p:nvSpPr>
        <p:spPr>
          <a:xfrm>
            <a:off x="1485641" y="2326835"/>
            <a:ext cx="5871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accent1"/>
                </a:solidFill>
                <a:latin typeface="Calibri"/>
                <a:ea typeface="Calibri"/>
                <a:cs typeface="Calibri"/>
                <a:sym typeface="Calibri"/>
              </a:rPr>
              <a:t>There are two kinds of things we don’t know:</a:t>
            </a:r>
            <a:endParaRPr sz="1100"/>
          </a:p>
        </p:txBody>
      </p:sp>
      <p:grpSp>
        <p:nvGrpSpPr>
          <p:cNvPr id="1349" name="Google Shape;1349;p173"/>
          <p:cNvGrpSpPr/>
          <p:nvPr/>
        </p:nvGrpSpPr>
        <p:grpSpPr>
          <a:xfrm>
            <a:off x="5937282" y="2481513"/>
            <a:ext cx="1537357" cy="1202709"/>
            <a:chOff x="6796585" y="3657600"/>
            <a:chExt cx="3145809" cy="1603612"/>
          </a:xfrm>
        </p:grpSpPr>
        <p:sp>
          <p:nvSpPr>
            <p:cNvPr id="1350" name="Google Shape;1350;p173"/>
            <p:cNvSpPr/>
            <p:nvPr/>
          </p:nvSpPr>
          <p:spPr>
            <a:xfrm>
              <a:off x="6796585" y="3657600"/>
              <a:ext cx="3145809" cy="1603612"/>
            </a:xfrm>
            <a:custGeom>
              <a:rect b="b" l="l" r="r" t="t"/>
              <a:pathLst>
                <a:path extrusionOk="0" h="1603612" w="3145809">
                  <a:moveTo>
                    <a:pt x="0" y="6824"/>
                  </a:moveTo>
                  <a:lnTo>
                    <a:pt x="3132161" y="0"/>
                  </a:lnTo>
                  <a:lnTo>
                    <a:pt x="3145809" y="1603612"/>
                  </a:lnTo>
                  <a:lnTo>
                    <a:pt x="2599899" y="1596788"/>
                  </a:lnTo>
                </a:path>
              </a:pathLst>
            </a:custGeom>
            <a:noFill/>
            <a:ln cap="flat" cmpd="sng" w="28575">
              <a:solidFill>
                <a:schemeClr val="accent1"/>
              </a:solidFill>
              <a:prstDash val="solid"/>
              <a:miter lim="8000"/>
              <a:headEnd len="sm" w="sm" type="none"/>
              <a:tailEnd len="med" w="med" type="stealth"/>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51" name="Google Shape;1351;p173"/>
            <p:cNvSpPr/>
            <p:nvPr/>
          </p:nvSpPr>
          <p:spPr>
            <a:xfrm>
              <a:off x="8570794" y="4217158"/>
              <a:ext cx="1364776" cy="0"/>
            </a:xfrm>
            <a:custGeom>
              <a:rect b="b" l="l" r="r" t="t"/>
              <a:pathLst>
                <a:path extrusionOk="0" h="120000" w="1364776">
                  <a:moveTo>
                    <a:pt x="1364776" y="0"/>
                  </a:moveTo>
                  <a:lnTo>
                    <a:pt x="0" y="0"/>
                  </a:lnTo>
                </a:path>
              </a:pathLst>
            </a:custGeom>
            <a:noFill/>
            <a:ln cap="flat" cmpd="sng" w="28575">
              <a:solidFill>
                <a:schemeClr val="accent1"/>
              </a:solidFill>
              <a:prstDash val="solid"/>
              <a:miter lim="8000"/>
              <a:headEnd len="sm" w="sm" type="none"/>
              <a:tailEnd len="med" w="med" type="stealth"/>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352" name="Google Shape;1352;p173"/>
          <p:cNvSpPr txBox="1"/>
          <p:nvPr/>
        </p:nvSpPr>
        <p:spPr>
          <a:xfrm>
            <a:off x="1100889" y="4103891"/>
            <a:ext cx="74085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rgbClr val="FF0000"/>
                </a:solidFill>
                <a:latin typeface="Calibri"/>
                <a:ea typeface="Calibri"/>
                <a:cs typeface="Calibri"/>
                <a:sym typeface="Calibri"/>
              </a:rPr>
              <a:t>A teacher’s role is to encourage students to think deeply about what they know… and identify what they don’t know.</a:t>
            </a:r>
            <a:endParaRPr sz="1100"/>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sp>
        <p:nvSpPr>
          <p:cNvPr id="1357" name="Google Shape;1357;p17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358" name="Google Shape;1358;p174"/>
          <p:cNvSpPr txBox="1"/>
          <p:nvPr/>
        </p:nvSpPr>
        <p:spPr>
          <a:xfrm>
            <a:off x="698156" y="889687"/>
            <a:ext cx="7537500" cy="2331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accent1"/>
                </a:solidFill>
                <a:latin typeface="Calibri"/>
                <a:ea typeface="Calibri"/>
                <a:cs typeface="Calibri"/>
                <a:sym typeface="Calibri"/>
              </a:rPr>
              <a:t>Teachers should model for students… </a:t>
            </a:r>
            <a:endParaRPr sz="1100"/>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 sz="2400">
                <a:solidFill>
                  <a:schemeClr val="dk1"/>
                </a:solidFill>
                <a:latin typeface="Calibri"/>
                <a:ea typeface="Calibri"/>
                <a:cs typeface="Calibri"/>
                <a:sym typeface="Calibri"/>
              </a:rPr>
              <a:t>	… the joy of discovering something you didn’t know</a:t>
            </a:r>
            <a:endParaRPr sz="1100"/>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 sz="2400">
                <a:solidFill>
                  <a:schemeClr val="dk1"/>
                </a:solidFill>
                <a:latin typeface="Calibri"/>
                <a:ea typeface="Calibri"/>
                <a:cs typeface="Calibri"/>
                <a:sym typeface="Calibri"/>
              </a:rPr>
              <a:t>	… the joy of discovering something you didn’t even</a:t>
            </a:r>
            <a:br>
              <a:rPr lang="en" sz="2400">
                <a:solidFill>
                  <a:schemeClr val="dk1"/>
                </a:solidFill>
                <a:latin typeface="Calibri"/>
                <a:ea typeface="Calibri"/>
                <a:cs typeface="Calibri"/>
                <a:sym typeface="Calibri"/>
              </a:rPr>
            </a:br>
            <a:r>
              <a:rPr lang="en" sz="2400">
                <a:solidFill>
                  <a:schemeClr val="dk1"/>
                </a:solidFill>
                <a:latin typeface="Calibri"/>
                <a:ea typeface="Calibri"/>
                <a:cs typeface="Calibri"/>
                <a:sym typeface="Calibri"/>
              </a:rPr>
              <a:t>                               know you didn’t know.</a:t>
            </a:r>
            <a:endParaRPr sz="1100"/>
          </a:p>
        </p:txBody>
      </p:sp>
      <p:sp>
        <p:nvSpPr>
          <p:cNvPr id="1359" name="Google Shape;1359;p174"/>
          <p:cNvSpPr txBox="1"/>
          <p:nvPr/>
        </p:nvSpPr>
        <p:spPr>
          <a:xfrm>
            <a:off x="636373" y="3547285"/>
            <a:ext cx="7679700" cy="1316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chemeClr val="dk1"/>
                </a:solidFill>
                <a:latin typeface="Calibri"/>
                <a:ea typeface="Calibri"/>
                <a:cs typeface="Calibri"/>
                <a:sym typeface="Calibri"/>
              </a:rPr>
              <a:t>This discovery happens when you</a:t>
            </a:r>
            <a:br>
              <a:rPr b="1" lang="en" sz="2700">
                <a:solidFill>
                  <a:schemeClr val="dk1"/>
                </a:solidFill>
                <a:latin typeface="Calibri"/>
                <a:ea typeface="Calibri"/>
                <a:cs typeface="Calibri"/>
                <a:sym typeface="Calibri"/>
              </a:rPr>
            </a:br>
            <a:r>
              <a:rPr b="1" lang="en" sz="2700">
                <a:solidFill>
                  <a:schemeClr val="dk1"/>
                </a:solidFill>
                <a:latin typeface="Calibri"/>
                <a:ea typeface="Calibri"/>
                <a:cs typeface="Calibri"/>
                <a:sym typeface="Calibri"/>
              </a:rPr>
              <a:t> slow down… focus… think deeply…</a:t>
            </a:r>
            <a:br>
              <a:rPr b="1" lang="en" sz="2700">
                <a:solidFill>
                  <a:schemeClr val="dk1"/>
                </a:solidFill>
                <a:latin typeface="Calibri"/>
                <a:ea typeface="Calibri"/>
                <a:cs typeface="Calibri"/>
                <a:sym typeface="Calibri"/>
              </a:rPr>
            </a:br>
            <a:r>
              <a:rPr b="1" lang="en" sz="2700">
                <a:solidFill>
                  <a:schemeClr val="dk1"/>
                </a:solidFill>
                <a:latin typeface="Calibri"/>
                <a:ea typeface="Calibri"/>
                <a:cs typeface="Calibri"/>
                <a:sym typeface="Calibri"/>
              </a:rPr>
              <a:t>…and begin to </a:t>
            </a:r>
            <a:r>
              <a:rPr b="1" lang="en" sz="2700">
                <a:solidFill>
                  <a:srgbClr val="FF0000"/>
                </a:solidFill>
                <a:latin typeface="Calibri"/>
                <a:ea typeface="Calibri"/>
                <a:cs typeface="Calibri"/>
                <a:sym typeface="Calibri"/>
              </a:rPr>
              <a:t>ask questions</a:t>
            </a:r>
            <a:r>
              <a:rPr b="1" lang="en" sz="2700">
                <a:solidFill>
                  <a:schemeClr val="dk1"/>
                </a:solidFill>
                <a:latin typeface="Calibri"/>
                <a:ea typeface="Calibri"/>
                <a:cs typeface="Calibri"/>
                <a:sym typeface="Calibri"/>
              </a:rPr>
              <a:t>.</a:t>
            </a:r>
            <a:endParaRPr sz="1100"/>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175"/>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365" name="Google Shape;1365;p175"/>
          <p:cNvSpPr txBox="1"/>
          <p:nvPr/>
        </p:nvSpPr>
        <p:spPr>
          <a:xfrm>
            <a:off x="698156" y="889687"/>
            <a:ext cx="7537500" cy="4348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accent1"/>
                </a:solidFill>
                <a:latin typeface="Calibri"/>
                <a:ea typeface="Calibri"/>
                <a:cs typeface="Calibri"/>
                <a:sym typeface="Calibri"/>
              </a:rPr>
              <a:t>REFLECTION: </a:t>
            </a:r>
            <a:r>
              <a:rPr b="1" lang="en" sz="2700">
                <a:solidFill>
                  <a:schemeClr val="accent1"/>
                </a:solidFill>
                <a:latin typeface="Calibri"/>
                <a:ea typeface="Calibri"/>
                <a:cs typeface="Calibri"/>
                <a:sym typeface="Calibri"/>
              </a:rPr>
              <a:t>Teachers should remember what it’s like to be students… </a:t>
            </a:r>
            <a:endParaRPr sz="1100"/>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 sz="2400">
                <a:solidFill>
                  <a:schemeClr val="dk1"/>
                </a:solidFill>
                <a:latin typeface="Calibri"/>
                <a:ea typeface="Calibri"/>
                <a:cs typeface="Calibri"/>
                <a:sym typeface="Calibri"/>
              </a:rPr>
              <a:t>	… what brings YOU joy in this story? Quick 1 min share!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 sz="2400">
                <a:solidFill>
                  <a:schemeClr val="dk1"/>
                </a:solidFill>
                <a:latin typeface="Calibri"/>
                <a:ea typeface="Calibri"/>
                <a:cs typeface="Calibri"/>
                <a:sym typeface="Calibri"/>
              </a:rPr>
              <a:t>	… what EXCITES you to know more</a:t>
            </a:r>
            <a:r>
              <a:rPr lang="en"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	… what do you NEED more time to think deeply on?</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b="1" lang="en" sz="3200">
                <a:solidFill>
                  <a:schemeClr val="dk1"/>
                </a:solidFill>
                <a:latin typeface="Calibri"/>
                <a:ea typeface="Calibri"/>
                <a:cs typeface="Calibri"/>
                <a:sym typeface="Calibri"/>
              </a:rPr>
              <a:t>5 MINS: DIVE DOWN THE RABBIT HOLE! </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pic>
        <p:nvPicPr>
          <p:cNvPr descr="bugs bunny is standing next to a bowl of food in a cartoon scene . (Provided by Tenor)" id="1366" name="Google Shape;1366;p175"/>
          <p:cNvPicPr preferRelativeResize="0"/>
          <p:nvPr/>
        </p:nvPicPr>
        <p:blipFill>
          <a:blip r:embed="rId3">
            <a:alphaModFix/>
          </a:blip>
          <a:stretch>
            <a:fillRect/>
          </a:stretch>
        </p:blipFill>
        <p:spPr>
          <a:xfrm>
            <a:off x="7837575" y="3383025"/>
            <a:ext cx="1306425" cy="956825"/>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0" name="Shape 1370"/>
        <p:cNvGrpSpPr/>
        <p:nvPr/>
      </p:nvGrpSpPr>
      <p:grpSpPr>
        <a:xfrm>
          <a:off x="0" y="0"/>
          <a:ext cx="0" cy="0"/>
          <a:chOff x="0" y="0"/>
          <a:chExt cx="0" cy="0"/>
        </a:xfrm>
      </p:grpSpPr>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sp>
        <p:nvSpPr>
          <p:cNvPr id="1375" name="Google Shape;1375;p177"/>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
        <p:nvSpPr>
          <p:cNvPr id="1380" name="Google Shape;1380;p178"/>
          <p:cNvSpPr txBox="1"/>
          <p:nvPr>
            <p:ph type="title"/>
          </p:nvPr>
        </p:nvSpPr>
        <p:spPr>
          <a:xfrm>
            <a:off x="121172" y="261600"/>
            <a:ext cx="3488700" cy="12969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solidFill>
                  <a:srgbClr val="FF0000"/>
                </a:solidFill>
              </a:rPr>
              <a:t>Seeing Science Everywhere Challenge.</a:t>
            </a:r>
            <a:endParaRPr>
              <a:solidFill>
                <a:srgbClr val="FF0000"/>
              </a:solidFill>
            </a:endParaRPr>
          </a:p>
        </p:txBody>
      </p:sp>
      <p:pic>
        <p:nvPicPr>
          <p:cNvPr id="1381" name="Google Shape;1381;p178"/>
          <p:cNvPicPr preferRelativeResize="0"/>
          <p:nvPr/>
        </p:nvPicPr>
        <p:blipFill rotWithShape="1">
          <a:blip r:embed="rId3">
            <a:alphaModFix/>
          </a:blip>
          <a:srcRect b="0" l="0" r="0" t="22660"/>
          <a:stretch/>
        </p:blipFill>
        <p:spPr>
          <a:xfrm rot="5400000">
            <a:off x="5188414" y="1028885"/>
            <a:ext cx="3884496" cy="4005726"/>
          </a:xfrm>
          <a:prstGeom prst="rect">
            <a:avLst/>
          </a:prstGeom>
          <a:noFill/>
          <a:ln>
            <a:noFill/>
          </a:ln>
        </p:spPr>
      </p:pic>
      <p:pic>
        <p:nvPicPr>
          <p:cNvPr id="1382" name="Google Shape;1382;p178"/>
          <p:cNvPicPr preferRelativeResize="0"/>
          <p:nvPr/>
        </p:nvPicPr>
        <p:blipFill>
          <a:blip r:embed="rId4">
            <a:alphaModFix amt="68000"/>
          </a:blip>
          <a:stretch>
            <a:fillRect/>
          </a:stretch>
        </p:blipFill>
        <p:spPr>
          <a:xfrm>
            <a:off x="3664739" y="621712"/>
            <a:ext cx="1263441" cy="4321176"/>
          </a:xfrm>
          <a:prstGeom prst="rect">
            <a:avLst/>
          </a:prstGeom>
          <a:noFill/>
          <a:ln>
            <a:noFill/>
          </a:ln>
        </p:spPr>
      </p:pic>
      <p:pic>
        <p:nvPicPr>
          <p:cNvPr id="1383" name="Google Shape;1383;p178"/>
          <p:cNvPicPr preferRelativeResize="0"/>
          <p:nvPr/>
        </p:nvPicPr>
        <p:blipFill>
          <a:blip r:embed="rId5">
            <a:alphaModFix amt="67000"/>
          </a:blip>
          <a:stretch>
            <a:fillRect/>
          </a:stretch>
        </p:blipFill>
        <p:spPr>
          <a:xfrm rot="5400000">
            <a:off x="1969913" y="1997564"/>
            <a:ext cx="4849402" cy="1569475"/>
          </a:xfrm>
          <a:prstGeom prst="rect">
            <a:avLst/>
          </a:prstGeom>
          <a:noFill/>
          <a:ln>
            <a:noFill/>
          </a:ln>
        </p:spPr>
      </p:pic>
      <p:pic>
        <p:nvPicPr>
          <p:cNvPr id="1384" name="Google Shape;1384;p178"/>
          <p:cNvPicPr preferRelativeResize="0"/>
          <p:nvPr/>
        </p:nvPicPr>
        <p:blipFill>
          <a:blip r:embed="rId6">
            <a:alphaModFix/>
          </a:blip>
          <a:stretch>
            <a:fillRect/>
          </a:stretch>
        </p:blipFill>
        <p:spPr>
          <a:xfrm>
            <a:off x="232050" y="1874259"/>
            <a:ext cx="3130951" cy="306864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179"/>
          <p:cNvSpPr txBox="1"/>
          <p:nvPr>
            <p:ph type="title"/>
          </p:nvPr>
        </p:nvSpPr>
        <p:spPr>
          <a:xfrm>
            <a:off x="1221275" y="113800"/>
            <a:ext cx="7610400" cy="619800"/>
          </a:xfrm>
          <a:prstGeom prst="rect">
            <a:avLst/>
          </a:prstGeom>
        </p:spPr>
        <p:txBody>
          <a:bodyPr anchorCtr="0" anchor="t" bIns="68575" lIns="68575" spcFirstLastPara="1" rIns="68575" wrap="square" tIns="68575">
            <a:normAutofit fontScale="90000"/>
          </a:bodyPr>
          <a:lstStyle/>
          <a:p>
            <a:pPr indent="0" lvl="0" marL="0" rtl="0" algn="l">
              <a:lnSpc>
                <a:spcPct val="115000"/>
              </a:lnSpc>
              <a:spcBef>
                <a:spcPts val="0"/>
              </a:spcBef>
              <a:spcAft>
                <a:spcPts val="0"/>
              </a:spcAft>
              <a:buClr>
                <a:schemeClr val="dk1"/>
              </a:buClr>
              <a:buSzPct val="41079"/>
              <a:buFont typeface="Arial"/>
              <a:buNone/>
            </a:pPr>
            <a:r>
              <a:rPr lang="en" sz="2678">
                <a:solidFill>
                  <a:srgbClr val="0B672E"/>
                </a:solidFill>
                <a:highlight>
                  <a:srgbClr val="FFFFFF"/>
                </a:highlight>
                <a:latin typeface="Arial"/>
                <a:ea typeface="Arial"/>
                <a:cs typeface="Arial"/>
                <a:sym typeface="Arial"/>
              </a:rPr>
              <a:t>Lunch Options</a:t>
            </a:r>
            <a:endParaRPr sz="3778"/>
          </a:p>
          <a:p>
            <a:pPr indent="0" lvl="0" marL="0" rtl="0" algn="ctr">
              <a:spcBef>
                <a:spcPts val="400"/>
              </a:spcBef>
              <a:spcAft>
                <a:spcPts val="0"/>
              </a:spcAft>
              <a:buNone/>
            </a:pPr>
            <a:r>
              <a:t/>
            </a:r>
            <a:endParaRPr/>
          </a:p>
        </p:txBody>
      </p:sp>
      <p:sp>
        <p:nvSpPr>
          <p:cNvPr id="1390" name="Google Shape;1390;p179"/>
          <p:cNvSpPr txBox="1"/>
          <p:nvPr>
            <p:ph idx="1" type="body"/>
          </p:nvPr>
        </p:nvSpPr>
        <p:spPr>
          <a:xfrm>
            <a:off x="1221275" y="4183000"/>
            <a:ext cx="7922700" cy="869400"/>
          </a:xfrm>
          <a:prstGeom prst="rect">
            <a:avLst/>
          </a:prstGeom>
        </p:spPr>
        <p:txBody>
          <a:bodyPr anchorCtr="0" anchor="t" bIns="68575" lIns="68575" spcFirstLastPara="1" rIns="68575" wrap="square" tIns="68575">
            <a:normAutofit fontScale="25000" lnSpcReduction="20000"/>
          </a:bodyPr>
          <a:lstStyle/>
          <a:p>
            <a:pPr indent="0" lvl="0" marL="0" rtl="0" algn="l">
              <a:spcBef>
                <a:spcPts val="0"/>
              </a:spcBef>
              <a:spcAft>
                <a:spcPts val="0"/>
              </a:spcAft>
              <a:buNone/>
            </a:pPr>
            <a:r>
              <a:rPr lang="en" sz="6000">
                <a:solidFill>
                  <a:srgbClr val="231F20"/>
                </a:solidFill>
                <a:highlight>
                  <a:srgbClr val="FFFFFF"/>
                </a:highlight>
                <a:latin typeface="Arial"/>
                <a:ea typeface="Arial"/>
                <a:cs typeface="Arial"/>
                <a:sym typeface="Arial"/>
              </a:rPr>
              <a:t>3DMD Staff will escort groups to restaurants each day. Other good local options for fast lunches include: </a:t>
            </a:r>
            <a:r>
              <a:rPr lang="en" sz="6000" u="sng">
                <a:solidFill>
                  <a:srgbClr val="18A83F"/>
                </a:solidFill>
                <a:highlight>
                  <a:srgbClr val="FFFFFF"/>
                </a:highlight>
                <a:latin typeface="Arial"/>
                <a:ea typeface="Arial"/>
                <a:cs typeface="Arial"/>
                <a:sym typeface="Arial"/>
                <a:hlinkClick r:id="rId3">
                  <a:extLst>
                    <a:ext uri="{A12FA001-AC4F-418D-AE19-62706E023703}">
                      <ahyp:hlinkClr val="tx"/>
                    </a:ext>
                  </a:extLst>
                </a:hlinkClick>
              </a:rPr>
              <a:t>600 East Café</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4">
                  <a:extLst>
                    <a:ext uri="{A12FA001-AC4F-418D-AE19-62706E023703}">
                      <ahyp:hlinkClr val="tx"/>
                    </a:ext>
                  </a:extLst>
                </a:hlinkClick>
              </a:rPr>
              <a:t>Loaded Spuds</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5">
                  <a:extLst>
                    <a:ext uri="{A12FA001-AC4F-418D-AE19-62706E023703}">
                      <ahyp:hlinkClr val="tx"/>
                    </a:ext>
                  </a:extLst>
                </a:hlinkClick>
              </a:rPr>
              <a:t>Mediterranean Cuisine</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6">
                  <a:extLst>
                    <a:ext uri="{A12FA001-AC4F-418D-AE19-62706E023703}">
                      <ahyp:hlinkClr val="tx"/>
                    </a:ext>
                  </a:extLst>
                </a:hlinkClick>
              </a:rPr>
              <a:t>Your Office</a:t>
            </a:r>
            <a:r>
              <a:rPr b="1" lang="en" sz="1350" u="sng">
                <a:solidFill>
                  <a:srgbClr val="18A83F"/>
                </a:solidFill>
                <a:highlight>
                  <a:srgbClr val="FFFFFF"/>
                </a:highlight>
                <a:latin typeface="Arial"/>
                <a:ea typeface="Arial"/>
                <a:cs typeface="Arial"/>
                <a:sym typeface="Arial"/>
                <a:hlinkClick r:id="rId7">
                  <a:extLst>
                    <a:ext uri="{A12FA001-AC4F-418D-AE19-62706E023703}">
                      <ahyp:hlinkClr val="tx"/>
                    </a:ext>
                  </a:extLst>
                </a:hlinkClick>
              </a:rPr>
              <a:t> </a:t>
            </a:r>
            <a:endParaRPr b="1" sz="1350" u="sng">
              <a:solidFill>
                <a:srgbClr val="18A83F"/>
              </a:solidFill>
              <a:highlight>
                <a:srgbClr val="FFFFFF"/>
              </a:highlight>
              <a:latin typeface="Arial"/>
              <a:ea typeface="Arial"/>
              <a:cs typeface="Arial"/>
              <a:sym typeface="Arial"/>
            </a:endParaRPr>
          </a:p>
          <a:p>
            <a:pPr indent="0" lvl="0" marL="0" rtl="0" algn="l">
              <a:spcBef>
                <a:spcPts val="1700"/>
              </a:spcBef>
              <a:spcAft>
                <a:spcPts val="0"/>
              </a:spcAft>
              <a:buClr>
                <a:schemeClr val="dk1"/>
              </a:buClr>
              <a:buSzPct val="81481"/>
              <a:buFont typeface="Arial"/>
              <a:buNone/>
            </a:pPr>
            <a:r>
              <a:t/>
            </a:r>
            <a:endParaRPr sz="1350">
              <a:solidFill>
                <a:srgbClr val="231F20"/>
              </a:solidFill>
              <a:highlight>
                <a:srgbClr val="FFFFFF"/>
              </a:highlight>
              <a:latin typeface="Arial"/>
              <a:ea typeface="Arial"/>
              <a:cs typeface="Arial"/>
              <a:sym typeface="Arial"/>
            </a:endParaRPr>
          </a:p>
          <a:p>
            <a:pPr indent="0" lvl="0" marL="0" rtl="0" algn="l">
              <a:spcBef>
                <a:spcPts val="1700"/>
              </a:spcBef>
              <a:spcAft>
                <a:spcPts val="0"/>
              </a:spcAft>
              <a:buNone/>
            </a:pPr>
            <a:r>
              <a:t/>
            </a:r>
            <a:endParaRPr/>
          </a:p>
        </p:txBody>
      </p:sp>
      <p:pic>
        <p:nvPicPr>
          <p:cNvPr id="1391" name="Google Shape;1391;p179"/>
          <p:cNvPicPr preferRelativeResize="0"/>
          <p:nvPr/>
        </p:nvPicPr>
        <p:blipFill>
          <a:blip r:embed="rId8">
            <a:alphaModFix/>
          </a:blip>
          <a:stretch>
            <a:fillRect/>
          </a:stretch>
        </p:blipFill>
        <p:spPr>
          <a:xfrm>
            <a:off x="1221263" y="611113"/>
            <a:ext cx="6867525" cy="357187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pic>
        <p:nvPicPr>
          <p:cNvPr descr="This is a 1-hour countdown timer with no extra stuff, suitable for professional use. It has a soft undisturbing alarm at the end that will notify you when the timer ends." id="1396" name="Google Shape;1396;p180" title="1 HOUR TIMER - COUNTDOWN TIMER (MINIMAL) - With Alarm">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6"/>
                                        </p:tgtEl>
                                        <p:attrNameLst>
                                          <p:attrName>style.visibility</p:attrName>
                                        </p:attrNameLst>
                                      </p:cBhvr>
                                      <p:to>
                                        <p:strVal val="visible"/>
                                      </p:to>
                                    </p:set>
                                    <p:animEffect filter="fade" transition="in">
                                      <p:cBhvr>
                                        <p:cTn dur="1000"/>
                                        <p:tgtEl>
                                          <p:spTgt spid="1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