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 id="368" r:id="rId120"/>
    <p:sldId id="369" r:id="rId121"/>
    <p:sldId id="370" r:id="rId122"/>
    <p:sldId id="371" r:id="rId123"/>
    <p:sldId id="372" r:id="rId124"/>
    <p:sldId id="373" r:id="rId125"/>
    <p:sldId id="374" r:id="rId126"/>
    <p:sldId id="375" r:id="rId127"/>
    <p:sldId id="376" r:id="rId128"/>
    <p:sldId id="377" r:id="rId129"/>
  </p:sldIdLst>
  <p:sldSz cy="5143500" cx="9144000"/>
  <p:notesSz cx="6858000" cy="9144000"/>
  <p:embeddedFontLst>
    <p:embeddedFont>
      <p:font typeface="Helvetica Neue"/>
      <p:regular r:id="rId130"/>
      <p:bold r:id="rId131"/>
      <p:italic r:id="rId132"/>
      <p:boldItalic r:id="rId133"/>
    </p:embeddedFont>
    <p:embeddedFont>
      <p:font typeface="Noto Sans Symbols"/>
      <p:regular r:id="rId134"/>
      <p:bold r:id="rId1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Heather Rya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0EA0611-25AD-40CF-9841-D895ED64656F}">
  <a:tblStyle styleId="{50EA0611-25AD-40CF-9841-D895ED64656F}" styleName="Table_0">
    <a:wholeTbl>
      <a:tcTxStyle>
        <a:font>
          <a:latin typeface="Arial"/>
          <a:ea typeface="Arial"/>
          <a:cs typeface="Arial"/>
        </a:font>
        <a:srgbClr val="000000"/>
      </a:tcTxStyle>
      <a:tcStyle>
        <a:tcBdr>
          <a:left>
            <a:ln cap="flat" cmpd="sng" w="12700">
              <a:solidFill>
                <a:srgbClr val="538135"/>
              </a:solidFill>
              <a:prstDash val="solid"/>
              <a:round/>
              <a:headEnd len="sm" w="sm" type="none"/>
              <a:tailEnd len="sm" w="sm" type="none"/>
            </a:ln>
          </a:left>
          <a:right>
            <a:ln cap="flat" cmpd="sng" w="12700">
              <a:solidFill>
                <a:srgbClr val="538135"/>
              </a:solidFill>
              <a:prstDash val="solid"/>
              <a:round/>
              <a:headEnd len="sm" w="sm" type="none"/>
              <a:tailEnd len="sm" w="sm" type="none"/>
            </a:ln>
          </a:right>
          <a:top>
            <a:ln cap="flat" cmpd="sng" w="12700">
              <a:solidFill>
                <a:srgbClr val="538135"/>
              </a:solidFill>
              <a:prstDash val="solid"/>
              <a:round/>
              <a:headEnd len="sm" w="sm" type="none"/>
              <a:tailEnd len="sm" w="sm" type="none"/>
            </a:ln>
          </a:top>
          <a:bottom>
            <a:ln cap="flat" cmpd="sng" w="12700">
              <a:solidFill>
                <a:srgbClr val="538135"/>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57150">
              <a:solidFill>
                <a:srgbClr val="FFFFFF"/>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E2F0EF3-4B12-4B91-AFC5-342638DFC4BF}"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07" Type="http://schemas.openxmlformats.org/officeDocument/2006/relationships/slide" Target="slides/slide100.xml"/><Relationship Id="rId106" Type="http://schemas.openxmlformats.org/officeDocument/2006/relationships/slide" Target="slides/slide99.xml"/><Relationship Id="rId105" Type="http://schemas.openxmlformats.org/officeDocument/2006/relationships/slide" Target="slides/slide98.xml"/><Relationship Id="rId104" Type="http://schemas.openxmlformats.org/officeDocument/2006/relationships/slide" Target="slides/slide97.xml"/><Relationship Id="rId109" Type="http://schemas.openxmlformats.org/officeDocument/2006/relationships/slide" Target="slides/slide102.xml"/><Relationship Id="rId108" Type="http://schemas.openxmlformats.org/officeDocument/2006/relationships/slide" Target="slides/slide101.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103" Type="http://schemas.openxmlformats.org/officeDocument/2006/relationships/slide" Target="slides/slide96.xml"/><Relationship Id="rId102" Type="http://schemas.openxmlformats.org/officeDocument/2006/relationships/slide" Target="slides/slide95.xml"/><Relationship Id="rId101" Type="http://schemas.openxmlformats.org/officeDocument/2006/relationships/slide" Target="slides/slide94.xml"/><Relationship Id="rId100" Type="http://schemas.openxmlformats.org/officeDocument/2006/relationships/slide" Target="slides/slide93.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29" Type="http://schemas.openxmlformats.org/officeDocument/2006/relationships/slide" Target="slides/slide122.xml"/><Relationship Id="rId128" Type="http://schemas.openxmlformats.org/officeDocument/2006/relationships/slide" Target="slides/slide121.xml"/><Relationship Id="rId127" Type="http://schemas.openxmlformats.org/officeDocument/2006/relationships/slide" Target="slides/slide120.xml"/><Relationship Id="rId126" Type="http://schemas.openxmlformats.org/officeDocument/2006/relationships/slide" Target="slides/slide119.xml"/><Relationship Id="rId26" Type="http://schemas.openxmlformats.org/officeDocument/2006/relationships/slide" Target="slides/slide19.xml"/><Relationship Id="rId121" Type="http://schemas.openxmlformats.org/officeDocument/2006/relationships/slide" Target="slides/slide114.xml"/><Relationship Id="rId25" Type="http://schemas.openxmlformats.org/officeDocument/2006/relationships/slide" Target="slides/slide18.xml"/><Relationship Id="rId120" Type="http://schemas.openxmlformats.org/officeDocument/2006/relationships/slide" Target="slides/slide113.xml"/><Relationship Id="rId28" Type="http://schemas.openxmlformats.org/officeDocument/2006/relationships/slide" Target="slides/slide21.xml"/><Relationship Id="rId27" Type="http://schemas.openxmlformats.org/officeDocument/2006/relationships/slide" Target="slides/slide20.xml"/><Relationship Id="rId125" Type="http://schemas.openxmlformats.org/officeDocument/2006/relationships/slide" Target="slides/slide118.xml"/><Relationship Id="rId29" Type="http://schemas.openxmlformats.org/officeDocument/2006/relationships/slide" Target="slides/slide22.xml"/><Relationship Id="rId124" Type="http://schemas.openxmlformats.org/officeDocument/2006/relationships/slide" Target="slides/slide117.xml"/><Relationship Id="rId123" Type="http://schemas.openxmlformats.org/officeDocument/2006/relationships/slide" Target="slides/slide116.xml"/><Relationship Id="rId122" Type="http://schemas.openxmlformats.org/officeDocument/2006/relationships/slide" Target="slides/slide115.xml"/><Relationship Id="rId95" Type="http://schemas.openxmlformats.org/officeDocument/2006/relationships/slide" Target="slides/slide88.xml"/><Relationship Id="rId94" Type="http://schemas.openxmlformats.org/officeDocument/2006/relationships/slide" Target="slides/slide87.xml"/><Relationship Id="rId97" Type="http://schemas.openxmlformats.org/officeDocument/2006/relationships/slide" Target="slides/slide90.xml"/><Relationship Id="rId96" Type="http://schemas.openxmlformats.org/officeDocument/2006/relationships/slide" Target="slides/slide89.xml"/><Relationship Id="rId11" Type="http://schemas.openxmlformats.org/officeDocument/2006/relationships/slide" Target="slides/slide4.xml"/><Relationship Id="rId99" Type="http://schemas.openxmlformats.org/officeDocument/2006/relationships/slide" Target="slides/slide92.xml"/><Relationship Id="rId10" Type="http://schemas.openxmlformats.org/officeDocument/2006/relationships/slide" Target="slides/slide3.xml"/><Relationship Id="rId98" Type="http://schemas.openxmlformats.org/officeDocument/2006/relationships/slide" Target="slides/slide91.xml"/><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slide" Target="slides/slide84.xml"/><Relationship Id="rId90" Type="http://schemas.openxmlformats.org/officeDocument/2006/relationships/slide" Target="slides/slide83.xml"/><Relationship Id="rId93" Type="http://schemas.openxmlformats.org/officeDocument/2006/relationships/slide" Target="slides/slide86.xml"/><Relationship Id="rId92" Type="http://schemas.openxmlformats.org/officeDocument/2006/relationships/slide" Target="slides/slide85.xml"/><Relationship Id="rId118" Type="http://schemas.openxmlformats.org/officeDocument/2006/relationships/slide" Target="slides/slide111.xml"/><Relationship Id="rId117" Type="http://schemas.openxmlformats.org/officeDocument/2006/relationships/slide" Target="slides/slide110.xml"/><Relationship Id="rId116" Type="http://schemas.openxmlformats.org/officeDocument/2006/relationships/slide" Target="slides/slide109.xml"/><Relationship Id="rId115" Type="http://schemas.openxmlformats.org/officeDocument/2006/relationships/slide" Target="slides/slide108.xml"/><Relationship Id="rId119" Type="http://schemas.openxmlformats.org/officeDocument/2006/relationships/slide" Target="slides/slide112.xml"/><Relationship Id="rId15" Type="http://schemas.openxmlformats.org/officeDocument/2006/relationships/slide" Target="slides/slide8.xml"/><Relationship Id="rId110" Type="http://schemas.openxmlformats.org/officeDocument/2006/relationships/slide" Target="slides/slide103.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14" Type="http://schemas.openxmlformats.org/officeDocument/2006/relationships/slide" Target="slides/slide107.xml"/><Relationship Id="rId18" Type="http://schemas.openxmlformats.org/officeDocument/2006/relationships/slide" Target="slides/slide11.xml"/><Relationship Id="rId113" Type="http://schemas.openxmlformats.org/officeDocument/2006/relationships/slide" Target="slides/slide106.xml"/><Relationship Id="rId112" Type="http://schemas.openxmlformats.org/officeDocument/2006/relationships/slide" Target="slides/slide105.xml"/><Relationship Id="rId111" Type="http://schemas.openxmlformats.org/officeDocument/2006/relationships/slide" Target="slides/slide104.xml"/><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slide" Target="slides/slide79.xml"/><Relationship Id="rId85" Type="http://schemas.openxmlformats.org/officeDocument/2006/relationships/slide" Target="slides/slide78.xml"/><Relationship Id="rId88" Type="http://schemas.openxmlformats.org/officeDocument/2006/relationships/slide" Target="slides/slide81.xml"/><Relationship Id="rId87" Type="http://schemas.openxmlformats.org/officeDocument/2006/relationships/slide" Target="slides/slide80.xml"/><Relationship Id="rId89" Type="http://schemas.openxmlformats.org/officeDocument/2006/relationships/slide" Target="slides/slide82.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132" Type="http://schemas.openxmlformats.org/officeDocument/2006/relationships/font" Target="fonts/HelveticaNeue-italic.fntdata"/><Relationship Id="rId131" Type="http://schemas.openxmlformats.org/officeDocument/2006/relationships/font" Target="fonts/HelveticaNeue-bold.fntdata"/><Relationship Id="rId130" Type="http://schemas.openxmlformats.org/officeDocument/2006/relationships/font" Target="fonts/HelveticaNeue-regular.fntdata"/><Relationship Id="rId135" Type="http://schemas.openxmlformats.org/officeDocument/2006/relationships/font" Target="fonts/NotoSansSymbols-bold.fntdata"/><Relationship Id="rId134" Type="http://schemas.openxmlformats.org/officeDocument/2006/relationships/font" Target="fonts/NotoSansSymbols-regular.fntdata"/><Relationship Id="rId133" Type="http://schemas.openxmlformats.org/officeDocument/2006/relationships/font" Target="fonts/HelveticaNeue-boldItalic.fntdata"/><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65" Type="http://schemas.openxmlformats.org/officeDocument/2006/relationships/slide" Target="slides/slide58.xml"/><Relationship Id="rId68" Type="http://schemas.openxmlformats.org/officeDocument/2006/relationships/slide" Target="slides/slide61.xml"/><Relationship Id="rId67" Type="http://schemas.openxmlformats.org/officeDocument/2006/relationships/slide" Target="slides/slide60.xml"/><Relationship Id="rId60" Type="http://schemas.openxmlformats.org/officeDocument/2006/relationships/slide" Target="slides/slide53.xml"/><Relationship Id="rId69" Type="http://schemas.openxmlformats.org/officeDocument/2006/relationships/slide" Target="slides/slide6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59" Type="http://schemas.openxmlformats.org/officeDocument/2006/relationships/slide" Target="slides/slide52.xml"/><Relationship Id="rId58" Type="http://schemas.openxmlformats.org/officeDocument/2006/relationships/slide" Target="slides/slide5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6-17T19:56:28.368">
    <p:pos x="6000" y="0"/>
    <p:text>Staff can roam and join discussions as needs, but should be careful not to stay too long</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f05ed8833a_2_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g2f05ed8833a_2_8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8:00 	Heather Welcome</a:t>
            </a:r>
            <a:endParaRPr/>
          </a:p>
          <a:p>
            <a:pPr indent="0" lvl="0" marL="0" rtl="0" algn="l">
              <a:lnSpc>
                <a:spcPct val="100000"/>
              </a:lnSpc>
              <a:spcBef>
                <a:spcPts val="0"/>
              </a:spcBef>
              <a:spcAft>
                <a:spcPts val="0"/>
              </a:spcAft>
              <a:buSzPts val="1400"/>
              <a:buNone/>
            </a:pPr>
            <a:r>
              <a:rPr lang="en"/>
              <a:t>		Best weeks of the year</a:t>
            </a:r>
            <a:endParaRPr/>
          </a:p>
          <a:p>
            <a:pPr indent="0" lvl="0" marL="0" rtl="0" algn="l">
              <a:lnSpc>
                <a:spcPct val="100000"/>
              </a:lnSpc>
              <a:spcBef>
                <a:spcPts val="0"/>
              </a:spcBef>
              <a:spcAft>
                <a:spcPts val="0"/>
              </a:spcAft>
              <a:buSzPts val="1400"/>
              <a:buNone/>
            </a:pPr>
            <a:r>
              <a:rPr lang="en"/>
              <a:t>		WE2 Model</a:t>
            </a:r>
            <a:endParaRPr/>
          </a:p>
          <a:p>
            <a:pPr indent="0" lvl="0" marL="0" rtl="0" algn="l">
              <a:lnSpc>
                <a:spcPct val="100000"/>
              </a:lnSpc>
              <a:spcBef>
                <a:spcPts val="0"/>
              </a:spcBef>
              <a:spcAft>
                <a:spcPts val="0"/>
              </a:spcAft>
              <a:buSzPts val="1400"/>
              <a:buNone/>
            </a:pPr>
            <a:r>
              <a:rPr lang="en"/>
              <a:t>8:05 	Tim Welcome</a:t>
            </a:r>
            <a:endParaRPr/>
          </a:p>
          <a:p>
            <a:pPr indent="0" lvl="0" marL="0" rtl="0" algn="l">
              <a:lnSpc>
                <a:spcPct val="100000"/>
              </a:lnSpc>
              <a:spcBef>
                <a:spcPts val="0"/>
              </a:spcBef>
              <a:spcAft>
                <a:spcPts val="0"/>
              </a:spcAft>
              <a:buSzPts val="1400"/>
              <a:buNone/>
            </a:pPr>
            <a:r>
              <a:rPr lang="en"/>
              <a:t>8:10	Tina Welcome</a:t>
            </a:r>
            <a:endParaRPr/>
          </a:p>
          <a:p>
            <a:pPr indent="0" lvl="0" marL="0" rtl="0" algn="l">
              <a:lnSpc>
                <a:spcPct val="100000"/>
              </a:lnSpc>
              <a:spcBef>
                <a:spcPts val="0"/>
              </a:spcBef>
              <a:spcAft>
                <a:spcPts val="0"/>
              </a:spcAft>
              <a:buSzPts val="1400"/>
              <a:buNone/>
            </a:pPr>
            <a:r>
              <a:rPr lang="en"/>
              <a:t>8:15 	Introductions - Heather</a:t>
            </a:r>
            <a:endParaRPr/>
          </a:p>
          <a:p>
            <a:pPr indent="0" lvl="0" marL="0" rtl="0" algn="l">
              <a:lnSpc>
                <a:spcPct val="100000"/>
              </a:lnSpc>
              <a:spcBef>
                <a:spcPts val="0"/>
              </a:spcBef>
              <a:spcAft>
                <a:spcPts val="0"/>
              </a:spcAft>
              <a:buSzPts val="1400"/>
              <a:buNone/>
            </a:pPr>
            <a:r>
              <a:rPr lang="en"/>
              <a:t>	Instructor Bios via email - Tim, Keri, Heather &amp; Mark</a:t>
            </a:r>
            <a:endParaRPr/>
          </a:p>
          <a:p>
            <a:pPr indent="0" lvl="0" marL="0" rtl="0" algn="l">
              <a:lnSpc>
                <a:spcPct val="100000"/>
              </a:lnSpc>
              <a:spcBef>
                <a:spcPts val="0"/>
              </a:spcBef>
              <a:spcAft>
                <a:spcPts val="0"/>
              </a:spcAft>
              <a:buSzPts val="1400"/>
              <a:buNone/>
            </a:pPr>
            <a:r>
              <a:rPr lang="en"/>
              <a:t>	Evaluators</a:t>
            </a:r>
            <a:endParaRPr/>
          </a:p>
          <a:p>
            <a:pPr indent="0" lvl="0" marL="0" rtl="0" algn="l">
              <a:lnSpc>
                <a:spcPct val="100000"/>
              </a:lnSpc>
              <a:spcBef>
                <a:spcPts val="0"/>
              </a:spcBef>
              <a:spcAft>
                <a:spcPts val="0"/>
              </a:spcAft>
              <a:buSzPts val="1400"/>
              <a:buNone/>
            </a:pPr>
            <a:r>
              <a:rPr lang="en"/>
              <a:t>	Facilitators</a:t>
            </a:r>
            <a:endParaRPr/>
          </a:p>
          <a:p>
            <a:pPr indent="0" lvl="0" marL="0" rtl="0" algn="l">
              <a:lnSpc>
                <a:spcPct val="100000"/>
              </a:lnSpc>
              <a:spcBef>
                <a:spcPts val="0"/>
              </a:spcBef>
              <a:spcAft>
                <a:spcPts val="0"/>
              </a:spcAft>
              <a:buSzPts val="1400"/>
              <a:buNone/>
            </a:pPr>
            <a:r>
              <a:rPr lang="en"/>
              <a:t>	Participants - Josh</a:t>
            </a:r>
            <a:endParaRPr/>
          </a:p>
          <a:p>
            <a:pPr indent="0" lvl="0" marL="0" rtl="0" algn="l">
              <a:lnSpc>
                <a:spcPct val="100000"/>
              </a:lnSpc>
              <a:spcBef>
                <a:spcPts val="0"/>
              </a:spcBef>
              <a:spcAft>
                <a:spcPts val="0"/>
              </a:spcAft>
              <a:buSzPts val="1400"/>
              <a:buNone/>
            </a:pPr>
            <a:r>
              <a:rPr lang="en"/>
              <a:t>8:45 Course Logistics - Heather</a:t>
            </a:r>
            <a:endParaRPr/>
          </a:p>
          <a:p>
            <a:pPr indent="0" lvl="0" marL="0" rtl="0" algn="l">
              <a:lnSpc>
                <a:spcPct val="100000"/>
              </a:lnSpc>
              <a:spcBef>
                <a:spcPts val="0"/>
              </a:spcBef>
              <a:spcAft>
                <a:spcPts val="0"/>
              </a:spcAft>
              <a:buSzPts val="1400"/>
              <a:buNone/>
            </a:pPr>
            <a:r>
              <a:rPr lang="en"/>
              <a:t>	Schedule - breaks</a:t>
            </a:r>
            <a:endParaRPr/>
          </a:p>
          <a:p>
            <a:pPr indent="0" lvl="0" marL="0" rtl="0" algn="l">
              <a:lnSpc>
                <a:spcPct val="100000"/>
              </a:lnSpc>
              <a:spcBef>
                <a:spcPts val="0"/>
              </a:spcBef>
              <a:spcAft>
                <a:spcPts val="0"/>
              </a:spcAft>
              <a:buSzPts val="1400"/>
              <a:buNone/>
            </a:pPr>
            <a:r>
              <a:rPr lang="en"/>
              <a:t>	Website</a:t>
            </a:r>
            <a:endParaRPr/>
          </a:p>
          <a:p>
            <a:pPr indent="0" lvl="0" marL="0" rtl="0" algn="l">
              <a:lnSpc>
                <a:spcPct val="100000"/>
              </a:lnSpc>
              <a:spcBef>
                <a:spcPts val="0"/>
              </a:spcBef>
              <a:spcAft>
                <a:spcPts val="0"/>
              </a:spcAft>
              <a:buSzPts val="1400"/>
              <a:buNone/>
            </a:pPr>
            <a:r>
              <a:rPr lang="en"/>
              <a:t>	3DMD Staff</a:t>
            </a:r>
            <a:endParaRPr/>
          </a:p>
          <a:p>
            <a:pPr indent="0" lvl="0" marL="0" rtl="0" algn="l">
              <a:lnSpc>
                <a:spcPct val="100000"/>
              </a:lnSpc>
              <a:spcBef>
                <a:spcPts val="0"/>
              </a:spcBef>
              <a:spcAft>
                <a:spcPts val="0"/>
              </a:spcAft>
              <a:buSzPts val="1400"/>
              <a:buNone/>
            </a:pPr>
            <a:r>
              <a:rPr lang="en"/>
              <a:t>	Building</a:t>
            </a:r>
            <a:endParaRPr/>
          </a:p>
          <a:p>
            <a:pPr indent="0" lvl="0" marL="0" rtl="0" algn="l">
              <a:lnSpc>
                <a:spcPct val="100000"/>
              </a:lnSpc>
              <a:spcBef>
                <a:spcPts val="0"/>
              </a:spcBef>
              <a:spcAft>
                <a:spcPts val="0"/>
              </a:spcAft>
              <a:buSzPts val="1400"/>
              <a:buNone/>
            </a:pPr>
            <a:r>
              <a:rPr lang="en"/>
              <a:t>	Lunches</a:t>
            </a:r>
            <a:endParaRPr/>
          </a:p>
          <a:p>
            <a:pPr indent="0" lvl="0" marL="0" rtl="0" algn="l">
              <a:lnSpc>
                <a:spcPct val="100000"/>
              </a:lnSpc>
              <a:spcBef>
                <a:spcPts val="0"/>
              </a:spcBef>
              <a:spcAft>
                <a:spcPts val="0"/>
              </a:spcAft>
              <a:buSzPts val="1400"/>
              <a:buNone/>
            </a:pPr>
            <a:r>
              <a:rPr lang="en"/>
              <a:t>	Mug Exchange</a:t>
            </a:r>
            <a:endParaRPr/>
          </a:p>
          <a:p>
            <a:pPr indent="0" lvl="0" marL="0" rtl="0" algn="l">
              <a:lnSpc>
                <a:spcPct val="100000"/>
              </a:lnSpc>
              <a:spcBef>
                <a:spcPts val="0"/>
              </a:spcBef>
              <a:spcAft>
                <a:spcPts val="0"/>
              </a:spcAft>
              <a:buSzPts val="1400"/>
              <a:buNone/>
            </a:pPr>
            <a:r>
              <a:rPr lang="en"/>
              <a:t>8:55 Group Norms - Josh</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edfa62328c_0_1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1" name="Google Shape;291;g3edfa62328c_0_1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0" i="0" lang="en" sz="1100" u="none" cap="none" strike="noStrike">
                <a:solidFill>
                  <a:srgbClr val="000000"/>
                </a:solidFill>
                <a:latin typeface="Arial"/>
                <a:ea typeface="Arial"/>
                <a:cs typeface="Arial"/>
                <a:sym typeface="Arial"/>
              </a:rPr>
              <a:t>Time: 2–3 minutes.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Reinforce that Explain includes communication, evidence, conceptual connection, and possible revision.</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Close by making the iterative nature of WE2 explicit: Wonder, Explore, and Explain are revisited, not treated as one-and-done steps.</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g3ed953650a4_0_43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g3ed953650a4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g3ed953650a4_0_44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g3ed953650a4_0_4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9" name="Shape 1099"/>
        <p:cNvGrpSpPr/>
        <p:nvPr/>
      </p:nvGrpSpPr>
      <p:grpSpPr>
        <a:xfrm>
          <a:off x="0" y="0"/>
          <a:ext cx="0" cy="0"/>
          <a:chOff x="0" y="0"/>
          <a:chExt cx="0" cy="0"/>
        </a:xfrm>
      </p:grpSpPr>
      <p:sp>
        <p:nvSpPr>
          <p:cNvPr id="1100" name="Google Shape;1100;g3ed953650a4_0_44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g3ed953650a4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8" name="Shape 1108"/>
        <p:cNvGrpSpPr/>
        <p:nvPr/>
      </p:nvGrpSpPr>
      <p:grpSpPr>
        <a:xfrm>
          <a:off x="0" y="0"/>
          <a:ext cx="0" cy="0"/>
          <a:chOff x="0" y="0"/>
          <a:chExt cx="0" cy="0"/>
        </a:xfrm>
      </p:grpSpPr>
      <p:sp>
        <p:nvSpPr>
          <p:cNvPr id="1109" name="Google Shape;1109;g3ed953650a4_0_45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g3ed953650a4_0_4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4" name="Shape 1114"/>
        <p:cNvGrpSpPr/>
        <p:nvPr/>
      </p:nvGrpSpPr>
      <p:grpSpPr>
        <a:xfrm>
          <a:off x="0" y="0"/>
          <a:ext cx="0" cy="0"/>
          <a:chOff x="0" y="0"/>
          <a:chExt cx="0" cy="0"/>
        </a:xfrm>
      </p:grpSpPr>
      <p:sp>
        <p:nvSpPr>
          <p:cNvPr id="1115" name="Google Shape;1115;g3ec29377136_0_10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6" name="Google Shape;1116;g3ec29377136_0_10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8" name="Shape 1118"/>
        <p:cNvGrpSpPr/>
        <p:nvPr/>
      </p:nvGrpSpPr>
      <p:grpSpPr>
        <a:xfrm>
          <a:off x="0" y="0"/>
          <a:ext cx="0" cy="0"/>
          <a:chOff x="0" y="0"/>
          <a:chExt cx="0" cy="0"/>
        </a:xfrm>
      </p:grpSpPr>
      <p:sp>
        <p:nvSpPr>
          <p:cNvPr id="1119" name="Google Shape;1119;g3ec29377136_0_10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0" name="Google Shape;1120;g3ec29377136_0_10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3" name="Shape 1123"/>
        <p:cNvGrpSpPr/>
        <p:nvPr/>
      </p:nvGrpSpPr>
      <p:grpSpPr>
        <a:xfrm>
          <a:off x="0" y="0"/>
          <a:ext cx="0" cy="0"/>
          <a:chOff x="0" y="0"/>
          <a:chExt cx="0" cy="0"/>
        </a:xfrm>
      </p:grpSpPr>
      <p:sp>
        <p:nvSpPr>
          <p:cNvPr id="1124" name="Google Shape;1124;g3ec29377136_0_1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5" name="Google Shape;1125;g3ec29377136_0_1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0" name="Shape 1130"/>
        <p:cNvGrpSpPr/>
        <p:nvPr/>
      </p:nvGrpSpPr>
      <p:grpSpPr>
        <a:xfrm>
          <a:off x="0" y="0"/>
          <a:ext cx="0" cy="0"/>
          <a:chOff x="0" y="0"/>
          <a:chExt cx="0" cy="0"/>
        </a:xfrm>
      </p:grpSpPr>
      <p:sp>
        <p:nvSpPr>
          <p:cNvPr id="1131" name="Google Shape;1131;g3ec29377136_0_1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2" name="Google Shape;1132;g3ec29377136_0_1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5" name="Shape 1135"/>
        <p:cNvGrpSpPr/>
        <p:nvPr/>
      </p:nvGrpSpPr>
      <p:grpSpPr>
        <a:xfrm>
          <a:off x="0" y="0"/>
          <a:ext cx="0" cy="0"/>
          <a:chOff x="0" y="0"/>
          <a:chExt cx="0" cy="0"/>
        </a:xfrm>
      </p:grpSpPr>
      <p:sp>
        <p:nvSpPr>
          <p:cNvPr id="1136" name="Google Shape;1136;g3edb415881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7" name="Google Shape;1137;g3edb415881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1" name="Shape 1141"/>
        <p:cNvGrpSpPr/>
        <p:nvPr/>
      </p:nvGrpSpPr>
      <p:grpSpPr>
        <a:xfrm>
          <a:off x="0" y="0"/>
          <a:ext cx="0" cy="0"/>
          <a:chOff x="0" y="0"/>
          <a:chExt cx="0" cy="0"/>
        </a:xfrm>
      </p:grpSpPr>
      <p:sp>
        <p:nvSpPr>
          <p:cNvPr id="1142" name="Google Shape;1142;g3edb415881a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3" name="Google Shape;1143;g3edb415881a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ec29377136_0_10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3ec29377136_0_10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7" name="Shape 1147"/>
        <p:cNvGrpSpPr/>
        <p:nvPr/>
      </p:nvGrpSpPr>
      <p:grpSpPr>
        <a:xfrm>
          <a:off x="0" y="0"/>
          <a:ext cx="0" cy="0"/>
          <a:chOff x="0" y="0"/>
          <a:chExt cx="0" cy="0"/>
        </a:xfrm>
      </p:grpSpPr>
      <p:sp>
        <p:nvSpPr>
          <p:cNvPr id="1148" name="Google Shape;1148;g3edb415881a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9" name="Google Shape;1149;g3edb415881a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8" name="Shape 1168"/>
        <p:cNvGrpSpPr/>
        <p:nvPr/>
      </p:nvGrpSpPr>
      <p:grpSpPr>
        <a:xfrm>
          <a:off x="0" y="0"/>
          <a:ext cx="0" cy="0"/>
          <a:chOff x="0" y="0"/>
          <a:chExt cx="0" cy="0"/>
        </a:xfrm>
      </p:grpSpPr>
      <p:sp>
        <p:nvSpPr>
          <p:cNvPr id="1169" name="Google Shape;1169;g3edb415881a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0" name="Google Shape;1170;g3edb415881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2" name="Shape 1172"/>
        <p:cNvGrpSpPr/>
        <p:nvPr/>
      </p:nvGrpSpPr>
      <p:grpSpPr>
        <a:xfrm>
          <a:off x="0" y="0"/>
          <a:ext cx="0" cy="0"/>
          <a:chOff x="0" y="0"/>
          <a:chExt cx="0" cy="0"/>
        </a:xfrm>
      </p:grpSpPr>
      <p:sp>
        <p:nvSpPr>
          <p:cNvPr id="1173" name="Google Shape;1173;g3ed953650a4_0_5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4" name="Google Shape;1174;g3ed953650a4_0_5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0" name="Shape 1180"/>
        <p:cNvGrpSpPr/>
        <p:nvPr/>
      </p:nvGrpSpPr>
      <p:grpSpPr>
        <a:xfrm>
          <a:off x="0" y="0"/>
          <a:ext cx="0" cy="0"/>
          <a:chOff x="0" y="0"/>
          <a:chExt cx="0" cy="0"/>
        </a:xfrm>
      </p:grpSpPr>
      <p:sp>
        <p:nvSpPr>
          <p:cNvPr id="1181" name="Google Shape;1181;g3ec29377136_0_25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2" name="Google Shape;1182;g3ec29377136_0_25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5" name="Shape 1185"/>
        <p:cNvGrpSpPr/>
        <p:nvPr/>
      </p:nvGrpSpPr>
      <p:grpSpPr>
        <a:xfrm>
          <a:off x="0" y="0"/>
          <a:ext cx="0" cy="0"/>
          <a:chOff x="0" y="0"/>
          <a:chExt cx="0" cy="0"/>
        </a:xfrm>
      </p:grpSpPr>
      <p:sp>
        <p:nvSpPr>
          <p:cNvPr id="1186" name="Google Shape;1186;g3ec29377136_0_25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7" name="Google Shape;1187;g3ec29377136_0_25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3" name="Shape 1193"/>
        <p:cNvGrpSpPr/>
        <p:nvPr/>
      </p:nvGrpSpPr>
      <p:grpSpPr>
        <a:xfrm>
          <a:off x="0" y="0"/>
          <a:ext cx="0" cy="0"/>
          <a:chOff x="0" y="0"/>
          <a:chExt cx="0" cy="0"/>
        </a:xfrm>
      </p:grpSpPr>
      <p:sp>
        <p:nvSpPr>
          <p:cNvPr id="1194" name="Google Shape;1194;g3edb415881a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5" name="Google Shape;1195;g3edb415881a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9" name="Shape 1199"/>
        <p:cNvGrpSpPr/>
        <p:nvPr/>
      </p:nvGrpSpPr>
      <p:grpSpPr>
        <a:xfrm>
          <a:off x="0" y="0"/>
          <a:ext cx="0" cy="0"/>
          <a:chOff x="0" y="0"/>
          <a:chExt cx="0" cy="0"/>
        </a:xfrm>
      </p:grpSpPr>
      <p:sp>
        <p:nvSpPr>
          <p:cNvPr id="1200" name="Google Shape;1200;g3ec32055356_5_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1" name="Google Shape;1201;g3ec32055356_5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3" name="Shape 1203"/>
        <p:cNvGrpSpPr/>
        <p:nvPr/>
      </p:nvGrpSpPr>
      <p:grpSpPr>
        <a:xfrm>
          <a:off x="0" y="0"/>
          <a:ext cx="0" cy="0"/>
          <a:chOff x="0" y="0"/>
          <a:chExt cx="0" cy="0"/>
        </a:xfrm>
      </p:grpSpPr>
      <p:sp>
        <p:nvSpPr>
          <p:cNvPr id="1204" name="Google Shape;1204;g3ec32055356_5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5" name="Google Shape;1205;g3ec32055356_5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3" name="Shape 1213"/>
        <p:cNvGrpSpPr/>
        <p:nvPr/>
      </p:nvGrpSpPr>
      <p:grpSpPr>
        <a:xfrm>
          <a:off x="0" y="0"/>
          <a:ext cx="0" cy="0"/>
          <a:chOff x="0" y="0"/>
          <a:chExt cx="0" cy="0"/>
        </a:xfrm>
      </p:grpSpPr>
      <p:sp>
        <p:nvSpPr>
          <p:cNvPr id="1214" name="Google Shape;1214;g3ec32055356_5_3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5" name="Google Shape;1215;g3ec32055356_5_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7" name="Shape 1217"/>
        <p:cNvGrpSpPr/>
        <p:nvPr/>
      </p:nvGrpSpPr>
      <p:grpSpPr>
        <a:xfrm>
          <a:off x="0" y="0"/>
          <a:ext cx="0" cy="0"/>
          <a:chOff x="0" y="0"/>
          <a:chExt cx="0" cy="0"/>
        </a:xfrm>
      </p:grpSpPr>
      <p:sp>
        <p:nvSpPr>
          <p:cNvPr id="1218" name="Google Shape;1218;g3edfa62328c_0_4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9" name="Google Shape;1219;g3edfa62328c_0_4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ed953650a4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5" name="Google Shape;305;g3ed953650a4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2" name="Shape 1222"/>
        <p:cNvGrpSpPr/>
        <p:nvPr/>
      </p:nvGrpSpPr>
      <p:grpSpPr>
        <a:xfrm>
          <a:off x="0" y="0"/>
          <a:ext cx="0" cy="0"/>
          <a:chOff x="0" y="0"/>
          <a:chExt cx="0" cy="0"/>
        </a:xfrm>
      </p:grpSpPr>
      <p:sp>
        <p:nvSpPr>
          <p:cNvPr id="1223" name="Google Shape;1223;g3edfa62328c_0_2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4" name="Google Shape;1224;g3edfa62328c_0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8" name="Shape 1228"/>
        <p:cNvGrpSpPr/>
        <p:nvPr/>
      </p:nvGrpSpPr>
      <p:grpSpPr>
        <a:xfrm>
          <a:off x="0" y="0"/>
          <a:ext cx="0" cy="0"/>
          <a:chOff x="0" y="0"/>
          <a:chExt cx="0" cy="0"/>
        </a:xfrm>
      </p:grpSpPr>
      <p:sp>
        <p:nvSpPr>
          <p:cNvPr id="1229" name="Google Shape;1229;g3edefaf8be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0" name="Google Shape;1230;g3edefaf8be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7" name="Shape 1237"/>
        <p:cNvGrpSpPr/>
        <p:nvPr/>
      </p:nvGrpSpPr>
      <p:grpSpPr>
        <a:xfrm>
          <a:off x="0" y="0"/>
          <a:ext cx="0" cy="0"/>
          <a:chOff x="0" y="0"/>
          <a:chExt cx="0" cy="0"/>
        </a:xfrm>
      </p:grpSpPr>
      <p:sp>
        <p:nvSpPr>
          <p:cNvPr id="1238" name="Google Shape;1238;g3ec32055356_5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9" name="Google Shape;1239;g3ec32055356_5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ee2aaa5bcd_1_8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ee2aaa5bcd_1_8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edebde7fc3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edebde7fc3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ee2aaa5bcd_1_8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ee2aaa5bcd_1_8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ee2aaa5bcd_1_7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ee2aaa5bcd_1_7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edebde7fc3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edebde7fc3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ef377b219f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ef377b219f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ef377b219f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3ef377b219f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edfa62328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edfa62328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ee2aaa5bcd_1_2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3ee2aaa5bcd_1_2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ee2aaa5bcd_1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ee2aaa5bcd_1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ee2aaa5bcd_1_4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ee2aaa5bcd_1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ef377b219f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2" name="Google Shape;392;g3ef377b219f_0_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ee2aaa5bcd_1_4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3ee2aaa5bcd_1_4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ee2aaa5bcd_1_4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3ee2aaa5bcd_1_4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ef377b219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4" name="Google Shape;414;g3ef377b219f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ee2aaa5bcd_1_4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3ee2aaa5bcd_1_4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ee2aaa5bcd_1_4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3ee2aaa5bcd_1_4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edebde7fc3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3edebde7fc3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ec5bd5705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ec5bd5705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edebde7fc3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8" name="Google Shape;448;g3edebde7fc3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edebde7fc3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3edebde7fc3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edebde7fc3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3edebde7fc3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edebde7fc3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3edebde7fc3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3ee2aaa5bcd_1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7" name="Google Shape;517;g3ee2aaa5bcd_1_1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ee2aaa5bcd_1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5" name="Google Shape;525;g3ee2aaa5bcd_1_1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ee2aaa5bcd_1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8" name="Google Shape;538;g3ee2aaa5bcd_1_1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3edebde7fc3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g3edebde7fc3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3edebde7fc3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2" name="Google Shape;552;g3edebde7fc3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3edebde7fc3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3edebde7fc3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ec29377136_0_2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g3ec29377136_0_26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3edebde7fc3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1" name="Google Shape;571;g3edebde7fc3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3edebde7fc3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8" name="Google Shape;588;g3edebde7fc3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3ef377b219f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7" name="Google Shape;597;g3ef377b219f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3edebde7fc3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6" name="Google Shape;606;g3edebde7fc3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3edebde7fc3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3" name="Google Shape;613;g3edebde7fc3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3ee2aaa5bcd_1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0" name="Google Shape;620;g3ee2aaa5bcd_1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3ee2aaa5bcd_1_5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7" name="Google Shape;627;g3ee2aaa5bcd_1_5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3ef377b219f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9" name="Google Shape;639;g3ef377b219f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3ee2aaa5bcd_1_5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5" name="Google Shape;645;g3ee2aaa5bcd_1_5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3ee2aaa5bcd_1_5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3" name="Google Shape;653;g3ee2aaa5bcd_1_5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ec29377136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ec29377136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3ee2aaa5bcd_1_5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3" name="Google Shape;663;g3ee2aaa5bcd_1_5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3ee2aaa5bcd_1_6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1" name="Google Shape;671;g3ee2aaa5bcd_1_60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3ee2aaa5bcd_1_6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0" name="Google Shape;680;g3ee2aaa5bcd_1_6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3edebde7fc3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3edebde7fc3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g3edebde7fc3_0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9" name="Google Shape;699;g3edebde7fc3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g3edebde7fc3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8" name="Google Shape;708;g3edebde7fc3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g3edebde7fc3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5" name="Google Shape;725;g3edebde7fc3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3edebde7fc3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3" name="Google Shape;733;g3edebde7fc3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g3edebde7fc3_0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3" name="Google Shape;743;g3edebde7fc3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g3ee2aaa5bcd_1_6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0" name="Google Shape;750;g3ee2aaa5bcd_1_6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ec29377136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ec29377136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g3ee2aaa5bcd_1_6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7" name="Google Shape;757;g3ee2aaa5bcd_1_6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g3ee2aaa5bcd_1_6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3" name="Google Shape;763;g3ee2aaa5bcd_1_6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g3edebde7fc3_0_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9" name="Google Shape;769;g3edebde7fc3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DNA genomes might integrate with host DNA or enter the nucleus;  - RNA genome needs to be copied into + RNA before ribosomes can translate;  + RNA can be immediately translated but a -RNA must be made to copy the genome (they bring their own RNAP for this!).</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g3edebde7fc3_0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9" name="Google Shape;779;g3edebde7fc3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g3edebde7fc3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6" name="Google Shape;786;g3edebde7fc3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g3ee2aaa5bcd_1_9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4" name="Google Shape;794;g3ee2aaa5bcd_1_9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g3ee2aaa5bcd_1_9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1" name="Google Shape;801;g3ee2aaa5bcd_1_9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g3ee2aaa5bcd_1_9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0" name="Google Shape;810;g3ee2aaa5bcd_1_9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3ee2aaa5bcd_1_9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8" name="Google Shape;818;g3ee2aaa5bcd_1_9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g3ee2aaa5bcd_1_9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5" name="Google Shape;825;g3ee2aaa5bcd_1_9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e742184a40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e742184a40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2" name="Shape 832"/>
        <p:cNvGrpSpPr/>
        <p:nvPr/>
      </p:nvGrpSpPr>
      <p:grpSpPr>
        <a:xfrm>
          <a:off x="0" y="0"/>
          <a:ext cx="0" cy="0"/>
          <a:chOff x="0" y="0"/>
          <a:chExt cx="0" cy="0"/>
        </a:xfrm>
      </p:grpSpPr>
      <p:sp>
        <p:nvSpPr>
          <p:cNvPr id="833" name="Google Shape;833;g3ee2aaa5bcd_1_9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4" name="Google Shape;834;g3ee2aaa5bcd_1_9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g3ee2aaa5bcd_1_9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0" name="Google Shape;840;g3ee2aaa5bcd_1_9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g3ef377b219f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7" name="Google Shape;847;g3ef377b219f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g3ef377b219f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5" name="Google Shape;855;g3ef377b219f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 name="Shape 860"/>
        <p:cNvGrpSpPr/>
        <p:nvPr/>
      </p:nvGrpSpPr>
      <p:grpSpPr>
        <a:xfrm>
          <a:off x="0" y="0"/>
          <a:ext cx="0" cy="0"/>
          <a:chOff x="0" y="0"/>
          <a:chExt cx="0" cy="0"/>
        </a:xfrm>
      </p:grpSpPr>
      <p:sp>
        <p:nvSpPr>
          <p:cNvPr id="861" name="Google Shape;861;g3edebde7fc3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2" name="Google Shape;862;g3edebde7fc3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7" name="Shape 867"/>
        <p:cNvGrpSpPr/>
        <p:nvPr/>
      </p:nvGrpSpPr>
      <p:grpSpPr>
        <a:xfrm>
          <a:off x="0" y="0"/>
          <a:ext cx="0" cy="0"/>
          <a:chOff x="0" y="0"/>
          <a:chExt cx="0" cy="0"/>
        </a:xfrm>
      </p:grpSpPr>
      <p:sp>
        <p:nvSpPr>
          <p:cNvPr id="868" name="Google Shape;868;g3edebde7fc3_0_3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9" name="Google Shape;869;g3edebde7fc3_0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g3edebde7fc3_0_3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7" name="Google Shape;877;g3edebde7fc3_0_3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1" name="Shape 881"/>
        <p:cNvGrpSpPr/>
        <p:nvPr/>
      </p:nvGrpSpPr>
      <p:grpSpPr>
        <a:xfrm>
          <a:off x="0" y="0"/>
          <a:ext cx="0" cy="0"/>
          <a:chOff x="0" y="0"/>
          <a:chExt cx="0" cy="0"/>
        </a:xfrm>
      </p:grpSpPr>
      <p:sp>
        <p:nvSpPr>
          <p:cNvPr id="882" name="Google Shape;882;g3edebde7fc3_0_3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3" name="Google Shape;883;g3edebde7fc3_0_3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7" name="Shape 887"/>
        <p:cNvGrpSpPr/>
        <p:nvPr/>
      </p:nvGrpSpPr>
      <p:grpSpPr>
        <a:xfrm>
          <a:off x="0" y="0"/>
          <a:ext cx="0" cy="0"/>
          <a:chOff x="0" y="0"/>
          <a:chExt cx="0" cy="0"/>
        </a:xfrm>
      </p:grpSpPr>
      <p:sp>
        <p:nvSpPr>
          <p:cNvPr id="888" name="Google Shape;888;g3edebde7fc3_0_3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9" name="Google Shape;889;g3edebde7fc3_0_3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3" name="Shape 893"/>
        <p:cNvGrpSpPr/>
        <p:nvPr/>
      </p:nvGrpSpPr>
      <p:grpSpPr>
        <a:xfrm>
          <a:off x="0" y="0"/>
          <a:ext cx="0" cy="0"/>
          <a:chOff x="0" y="0"/>
          <a:chExt cx="0" cy="0"/>
        </a:xfrm>
      </p:grpSpPr>
      <p:sp>
        <p:nvSpPr>
          <p:cNvPr id="894" name="Google Shape;894;g3edebde7fc3_0_4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5" name="Google Shape;895;g3edebde7fc3_0_4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edfa62328c_0_10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4" name="Google Shape;274;g3edfa62328c_0_1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Time:</a:t>
            </a:r>
            <a:r>
              <a:rPr b="0" i="0" lang="en" sz="1100" u="none" cap="none" strike="noStrike">
                <a:solidFill>
                  <a:srgbClr val="000000"/>
                </a:solidFill>
                <a:latin typeface="Arial"/>
                <a:ea typeface="Arial"/>
                <a:cs typeface="Arial"/>
                <a:sym typeface="Arial"/>
              </a:rPr>
              <a:t> 4–6 min.</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Launch:</a:t>
            </a:r>
            <a:r>
              <a:rPr b="0" i="0" lang="en" sz="1100" u="none" cap="none" strike="noStrike">
                <a:solidFill>
                  <a:srgbClr val="000000"/>
                </a:solidFill>
                <a:latin typeface="Arial"/>
                <a:ea typeface="Arial"/>
                <a:cs typeface="Arial"/>
                <a:sym typeface="Arial"/>
              </a:rPr>
              <a:t> Prompt participants to explain what the model helps them understand, predict, or communicate.</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Facilitate:</a:t>
            </a:r>
            <a:r>
              <a:rPr b="0" i="0" lang="en" sz="1100" u="none" cap="none" strike="noStrike">
                <a:solidFill>
                  <a:srgbClr val="000000"/>
                </a:solidFill>
                <a:latin typeface="Arial"/>
                <a:ea typeface="Arial"/>
                <a:cs typeface="Arial"/>
                <a:sym typeface="Arial"/>
              </a:rPr>
              <a:t> Press for evidence with prompts like “What in the model supports that idea?” or “How did your exploration change your explanation?”</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Avoid:</a:t>
            </a:r>
            <a:r>
              <a:rPr b="0" i="0" lang="en" sz="1100" u="none" cap="none" strike="noStrike">
                <a:solidFill>
                  <a:srgbClr val="000000"/>
                </a:solidFill>
                <a:latin typeface="Arial"/>
                <a:ea typeface="Arial"/>
                <a:cs typeface="Arial"/>
                <a:sym typeface="Arial"/>
              </a:rPr>
              <a:t> Do not reduce this phase to answer-checking or instructor summary only.</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Quick check:</a:t>
            </a:r>
            <a:r>
              <a:rPr b="0" i="0" lang="en" sz="1100" u="none" cap="none" strike="noStrike">
                <a:solidFill>
                  <a:srgbClr val="000000"/>
                </a:solidFill>
                <a:latin typeface="Arial"/>
                <a:ea typeface="Arial"/>
                <a:cs typeface="Arial"/>
                <a:sym typeface="Arial"/>
              </a:rPr>
              <a:t> Look for causal or mechanistic reasoning made visible through the model.</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g3edebde7fc3_0_4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1" name="Google Shape;901;g3edebde7fc3_0_4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4" name="Shape 904"/>
        <p:cNvGrpSpPr/>
        <p:nvPr/>
      </p:nvGrpSpPr>
      <p:grpSpPr>
        <a:xfrm>
          <a:off x="0" y="0"/>
          <a:ext cx="0" cy="0"/>
          <a:chOff x="0" y="0"/>
          <a:chExt cx="0" cy="0"/>
        </a:xfrm>
      </p:grpSpPr>
      <p:sp>
        <p:nvSpPr>
          <p:cNvPr id="905" name="Google Shape;905;g3ed953650a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6" name="Google Shape;906;g3ed953650a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g3ec29377136_0_4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0" name="Google Shape;910;g3ec29377136_0_4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g3ec29377136_0_4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5" name="Google Shape;915;g3ec29377136_0_4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g3ed953650a4_0_27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g3ed953650a4_0_2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g3ed953650a4_0_27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g3ed953650a4_0_2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4" name="Shape 934"/>
        <p:cNvGrpSpPr/>
        <p:nvPr/>
      </p:nvGrpSpPr>
      <p:grpSpPr>
        <a:xfrm>
          <a:off x="0" y="0"/>
          <a:ext cx="0" cy="0"/>
          <a:chOff x="0" y="0"/>
          <a:chExt cx="0" cy="0"/>
        </a:xfrm>
      </p:grpSpPr>
      <p:sp>
        <p:nvSpPr>
          <p:cNvPr id="935" name="Google Shape;935;g3ed953650a4_0_28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g3ed953650a4_0_2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2" name="Shape 942"/>
        <p:cNvGrpSpPr/>
        <p:nvPr/>
      </p:nvGrpSpPr>
      <p:grpSpPr>
        <a:xfrm>
          <a:off x="0" y="0"/>
          <a:ext cx="0" cy="0"/>
          <a:chOff x="0" y="0"/>
          <a:chExt cx="0" cy="0"/>
        </a:xfrm>
      </p:grpSpPr>
      <p:sp>
        <p:nvSpPr>
          <p:cNvPr id="943" name="Google Shape;943;g3ed953650a4_0_29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g3ed953650a4_0_2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g3ed953650a4_0_30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g3ed953650a4_0_3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g3ed953650a4_0_31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g3ed953650a4_0_3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edfa62328c_0_1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3" name="Google Shape;283;g3edfa62328c_0_1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0" i="0" lang="en" sz="1100" u="none" cap="none" strike="noStrike">
                <a:solidFill>
                  <a:srgbClr val="000000"/>
                </a:solidFill>
                <a:latin typeface="Arial"/>
                <a:ea typeface="Arial"/>
                <a:cs typeface="Arial"/>
                <a:sym typeface="Arial"/>
              </a:rPr>
              <a:t>Time: 3–4 minutes.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Help instructors notice that Explain is not the end of thinking; strong explanations often surface new questions.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Discuss how grounding explanations in the model supports accessibility and clearer communication.</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Name assessment possibilities here, including observing reasoning, listening for conceptual connections, and identifying misconceptions.</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7" name="Shape 977"/>
        <p:cNvGrpSpPr/>
        <p:nvPr/>
      </p:nvGrpSpPr>
      <p:grpSpPr>
        <a:xfrm>
          <a:off x="0" y="0"/>
          <a:ext cx="0" cy="0"/>
          <a:chOff x="0" y="0"/>
          <a:chExt cx="0" cy="0"/>
        </a:xfrm>
      </p:grpSpPr>
      <p:sp>
        <p:nvSpPr>
          <p:cNvPr id="978" name="Google Shape;978;g3ed953650a4_0_32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g3ed953650a4_0_3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g3ed953650a4_0_33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g3ed953650a4_0_3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3" name="Shape 993"/>
        <p:cNvGrpSpPr/>
        <p:nvPr/>
      </p:nvGrpSpPr>
      <p:grpSpPr>
        <a:xfrm>
          <a:off x="0" y="0"/>
          <a:ext cx="0" cy="0"/>
          <a:chOff x="0" y="0"/>
          <a:chExt cx="0" cy="0"/>
        </a:xfrm>
      </p:grpSpPr>
      <p:sp>
        <p:nvSpPr>
          <p:cNvPr id="994" name="Google Shape;994;g3ed953650a4_0_34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g3ed953650a4_0_3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g3ed953650a4_0_34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g3ed953650a4_0_3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6" name="Shape 1016"/>
        <p:cNvGrpSpPr/>
        <p:nvPr/>
      </p:nvGrpSpPr>
      <p:grpSpPr>
        <a:xfrm>
          <a:off x="0" y="0"/>
          <a:ext cx="0" cy="0"/>
          <a:chOff x="0" y="0"/>
          <a:chExt cx="0" cy="0"/>
        </a:xfrm>
      </p:grpSpPr>
      <p:sp>
        <p:nvSpPr>
          <p:cNvPr id="1017" name="Google Shape;1017;g3ed953650a4_0_36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g3ed953650a4_0_3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4" name="Shape 1044"/>
        <p:cNvGrpSpPr/>
        <p:nvPr/>
      </p:nvGrpSpPr>
      <p:grpSpPr>
        <a:xfrm>
          <a:off x="0" y="0"/>
          <a:ext cx="0" cy="0"/>
          <a:chOff x="0" y="0"/>
          <a:chExt cx="0" cy="0"/>
        </a:xfrm>
      </p:grpSpPr>
      <p:sp>
        <p:nvSpPr>
          <p:cNvPr id="1045" name="Google Shape;1045;g3ed953650a4_0_38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g3ed953650a4_0_3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0" name="Shape 1050"/>
        <p:cNvGrpSpPr/>
        <p:nvPr/>
      </p:nvGrpSpPr>
      <p:grpSpPr>
        <a:xfrm>
          <a:off x="0" y="0"/>
          <a:ext cx="0" cy="0"/>
          <a:chOff x="0" y="0"/>
          <a:chExt cx="0" cy="0"/>
        </a:xfrm>
      </p:grpSpPr>
      <p:sp>
        <p:nvSpPr>
          <p:cNvPr id="1051" name="Google Shape;1051;g3ed953650a4_0_39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g3ed953650a4_0_3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6" name="Shape 1056"/>
        <p:cNvGrpSpPr/>
        <p:nvPr/>
      </p:nvGrpSpPr>
      <p:grpSpPr>
        <a:xfrm>
          <a:off x="0" y="0"/>
          <a:ext cx="0" cy="0"/>
          <a:chOff x="0" y="0"/>
          <a:chExt cx="0" cy="0"/>
        </a:xfrm>
      </p:grpSpPr>
      <p:sp>
        <p:nvSpPr>
          <p:cNvPr id="1057" name="Google Shape;1057;g3ed953650a4_0_40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g3ed953650a4_0_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3" name="Shape 1063"/>
        <p:cNvGrpSpPr/>
        <p:nvPr/>
      </p:nvGrpSpPr>
      <p:grpSpPr>
        <a:xfrm>
          <a:off x="0" y="0"/>
          <a:ext cx="0" cy="0"/>
          <a:chOff x="0" y="0"/>
          <a:chExt cx="0" cy="0"/>
        </a:xfrm>
      </p:grpSpPr>
      <p:sp>
        <p:nvSpPr>
          <p:cNvPr id="1064" name="Google Shape;1064;g3ed953650a4_0_41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g3ed953650a4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0" name="Shape 1070"/>
        <p:cNvGrpSpPr/>
        <p:nvPr/>
      </p:nvGrpSpPr>
      <p:grpSpPr>
        <a:xfrm>
          <a:off x="0" y="0"/>
          <a:ext cx="0" cy="0"/>
          <a:chOff x="0" y="0"/>
          <a:chExt cx="0" cy="0"/>
        </a:xfrm>
      </p:grpSpPr>
      <p:sp>
        <p:nvSpPr>
          <p:cNvPr id="1071" name="Google Shape;1071;g3ed953650a4_0_42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g3ed953650a4_0_4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1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9" name="Shape 9"/>
        <p:cNvGrpSpPr/>
        <p:nvPr/>
      </p:nvGrpSpPr>
      <p:grpSpPr>
        <a:xfrm>
          <a:off x="0" y="0"/>
          <a:ext cx="0" cy="0"/>
          <a:chOff x="0" y="0"/>
          <a:chExt cx="0" cy="0"/>
        </a:xfrm>
      </p:grpSpPr>
      <p:pic>
        <p:nvPicPr>
          <p:cNvPr descr="A picture containing map&#10;&#10;Description automatically generated" id="10" name="Google Shape;10;p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2">
    <p:spTree>
      <p:nvGrpSpPr>
        <p:cNvPr id="50" name="Shape 50"/>
        <p:cNvGrpSpPr/>
        <p:nvPr/>
      </p:nvGrpSpPr>
      <p:grpSpPr>
        <a:xfrm>
          <a:off x="0" y="0"/>
          <a:ext cx="0" cy="0"/>
          <a:chOff x="0" y="0"/>
          <a:chExt cx="0" cy="0"/>
        </a:xfrm>
      </p:grpSpPr>
      <p:sp>
        <p:nvSpPr>
          <p:cNvPr id="51" name="Google Shape;51;p11"/>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algn="ctr">
              <a:lnSpc>
                <a:spcPct val="90000"/>
              </a:lnSpc>
              <a:spcBef>
                <a:spcPts val="0"/>
              </a:spcBef>
              <a:spcAft>
                <a:spcPts val="0"/>
              </a:spcAft>
              <a:buClr>
                <a:schemeClr val="dk1"/>
              </a:buClr>
              <a:buSzPts val="3400"/>
              <a:buFont typeface="Calibri"/>
              <a:buNone/>
              <a:defRPr sz="4500">
                <a:latin typeface="Calibri"/>
                <a:ea typeface="Calibri"/>
                <a:cs typeface="Calibri"/>
                <a:sym typeface="Calibri"/>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52" name="Google Shape;52;p11"/>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algn="ctr">
              <a:lnSpc>
                <a:spcPct val="90000"/>
              </a:lnSpc>
              <a:spcBef>
                <a:spcPts val="800"/>
              </a:spcBef>
              <a:spcAft>
                <a:spcPts val="0"/>
              </a:spcAft>
              <a:buClr>
                <a:schemeClr val="dk1"/>
              </a:buClr>
              <a:buSzPts val="1400"/>
              <a:buNone/>
              <a:defRPr sz="1800">
                <a:latin typeface="Calibri"/>
                <a:ea typeface="Calibri"/>
                <a:cs typeface="Calibri"/>
                <a:sym typeface="Calibri"/>
              </a:defRPr>
            </a:lvl1pPr>
            <a:lvl2pPr lvl="1" algn="ctr">
              <a:lnSpc>
                <a:spcPct val="90000"/>
              </a:lnSpc>
              <a:spcBef>
                <a:spcPts val="1200"/>
              </a:spcBef>
              <a:spcAft>
                <a:spcPts val="0"/>
              </a:spcAft>
              <a:buClr>
                <a:schemeClr val="dk1"/>
              </a:buClr>
              <a:buSzPts val="1100"/>
              <a:buNone/>
              <a:defRPr sz="1500"/>
            </a:lvl2pPr>
            <a:lvl3pPr lvl="2" algn="ctr">
              <a:lnSpc>
                <a:spcPct val="90000"/>
              </a:lnSpc>
              <a:spcBef>
                <a:spcPts val="1200"/>
              </a:spcBef>
              <a:spcAft>
                <a:spcPts val="0"/>
              </a:spcAft>
              <a:buClr>
                <a:schemeClr val="dk1"/>
              </a:buClr>
              <a:buSzPts val="1100"/>
              <a:buNone/>
              <a:defRPr sz="1400"/>
            </a:lvl3pPr>
            <a:lvl4pPr lvl="3" algn="ctr">
              <a:lnSpc>
                <a:spcPct val="90000"/>
              </a:lnSpc>
              <a:spcBef>
                <a:spcPts val="1200"/>
              </a:spcBef>
              <a:spcAft>
                <a:spcPts val="0"/>
              </a:spcAft>
              <a:buClr>
                <a:schemeClr val="dk1"/>
              </a:buClr>
              <a:buSzPts val="900"/>
              <a:buNone/>
              <a:defRPr sz="1200"/>
            </a:lvl4pPr>
            <a:lvl5pPr lvl="4" algn="ctr">
              <a:lnSpc>
                <a:spcPct val="90000"/>
              </a:lnSpc>
              <a:spcBef>
                <a:spcPts val="1200"/>
              </a:spcBef>
              <a:spcAft>
                <a:spcPts val="0"/>
              </a:spcAft>
              <a:buClr>
                <a:schemeClr val="dk1"/>
              </a:buClr>
              <a:buSzPts val="900"/>
              <a:buNone/>
              <a:defRPr sz="1200"/>
            </a:lvl5pPr>
            <a:lvl6pPr lvl="5" algn="ctr">
              <a:lnSpc>
                <a:spcPct val="90000"/>
              </a:lnSpc>
              <a:spcBef>
                <a:spcPts val="1200"/>
              </a:spcBef>
              <a:spcAft>
                <a:spcPts val="0"/>
              </a:spcAft>
              <a:buClr>
                <a:schemeClr val="dk1"/>
              </a:buClr>
              <a:buSzPts val="900"/>
              <a:buNone/>
              <a:defRPr sz="1200"/>
            </a:lvl6pPr>
            <a:lvl7pPr lvl="6" algn="ctr">
              <a:lnSpc>
                <a:spcPct val="90000"/>
              </a:lnSpc>
              <a:spcBef>
                <a:spcPts val="1200"/>
              </a:spcBef>
              <a:spcAft>
                <a:spcPts val="0"/>
              </a:spcAft>
              <a:buClr>
                <a:schemeClr val="dk1"/>
              </a:buClr>
              <a:buSzPts val="900"/>
              <a:buNone/>
              <a:defRPr sz="1200"/>
            </a:lvl7pPr>
            <a:lvl8pPr lvl="7" algn="ctr">
              <a:lnSpc>
                <a:spcPct val="90000"/>
              </a:lnSpc>
              <a:spcBef>
                <a:spcPts val="1200"/>
              </a:spcBef>
              <a:spcAft>
                <a:spcPts val="0"/>
              </a:spcAft>
              <a:buClr>
                <a:schemeClr val="dk1"/>
              </a:buClr>
              <a:buSzPts val="900"/>
              <a:buNone/>
              <a:defRPr sz="1200"/>
            </a:lvl8pPr>
            <a:lvl9pPr lvl="8" algn="ctr">
              <a:lnSpc>
                <a:spcPct val="90000"/>
              </a:lnSpc>
              <a:spcBef>
                <a:spcPts val="1200"/>
              </a:spcBef>
              <a:spcAft>
                <a:spcPts val="1200"/>
              </a:spcAft>
              <a:buClr>
                <a:schemeClr val="dk1"/>
              </a:buClr>
              <a:buSzPts val="900"/>
              <a:buNone/>
              <a:defRPr sz="1200"/>
            </a:lvl9pPr>
          </a:lstStyle>
          <a:p/>
        </p:txBody>
      </p:sp>
      <p:sp>
        <p:nvSpPr>
          <p:cNvPr id="53" name="Google Shape;53;p11"/>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4" name="Google Shape;54;p11"/>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5" name="Google Shape;55;p11"/>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56" name="Shape 56"/>
        <p:cNvGrpSpPr/>
        <p:nvPr/>
      </p:nvGrpSpPr>
      <p:grpSpPr>
        <a:xfrm>
          <a:off x="0" y="0"/>
          <a:ext cx="0" cy="0"/>
          <a:chOff x="0" y="0"/>
          <a:chExt cx="0" cy="0"/>
        </a:xfrm>
      </p:grpSpPr>
      <p:sp>
        <p:nvSpPr>
          <p:cNvPr id="57" name="Google Shape;57;p12"/>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58" name="Google Shape;58;p12"/>
          <p:cNvSpPr txBox="1"/>
          <p:nvPr>
            <p:ph idx="1" type="body"/>
          </p:nvPr>
        </p:nvSpPr>
        <p:spPr>
          <a:xfrm>
            <a:off x="706925" y="997150"/>
            <a:ext cx="8111100" cy="37950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59" name="Google Shape;59;p12"/>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2">
    <p:bg>
      <p:bgPr>
        <a:blipFill>
          <a:blip r:embed="rId2">
            <a:alphaModFix/>
          </a:blip>
          <a:stretch>
            <a:fillRect/>
          </a:stretch>
        </a:blipFill>
      </p:bgPr>
    </p:bg>
    <p:spTree>
      <p:nvGrpSpPr>
        <p:cNvPr id="60" name="Shape 60"/>
        <p:cNvGrpSpPr/>
        <p:nvPr/>
      </p:nvGrpSpPr>
      <p:grpSpPr>
        <a:xfrm>
          <a:off x="0" y="0"/>
          <a:ext cx="0" cy="0"/>
          <a:chOff x="0" y="0"/>
          <a:chExt cx="0" cy="0"/>
        </a:xfrm>
      </p:grpSpPr>
      <p:sp>
        <p:nvSpPr>
          <p:cNvPr id="61" name="Google Shape;61;p13"/>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2" name="Google Shape;62;p13"/>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63" name="Google Shape;63;p13"/>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64" name="Google Shape;64;p13"/>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2">
    <p:bg>
      <p:bgPr>
        <a:blipFill>
          <a:blip r:embed="rId2">
            <a:alphaModFix/>
          </a:blip>
          <a:stretch>
            <a:fillRect/>
          </a:stretch>
        </a:blipFill>
      </p:bgPr>
    </p:bg>
    <p:spTree>
      <p:nvGrpSpPr>
        <p:cNvPr id="65" name="Shape 65"/>
        <p:cNvGrpSpPr/>
        <p:nvPr/>
      </p:nvGrpSpPr>
      <p:grpSpPr>
        <a:xfrm>
          <a:off x="0" y="0"/>
          <a:ext cx="0" cy="0"/>
          <a:chOff x="0" y="0"/>
          <a:chExt cx="0" cy="0"/>
        </a:xfrm>
      </p:grpSpPr>
      <p:sp>
        <p:nvSpPr>
          <p:cNvPr id="66" name="Google Shape;66;p1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7" name="Google Shape;67;p14"/>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68" name="Google Shape;68;p14"/>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69" name="Google Shape;69;p14"/>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70" name="Shape 70"/>
        <p:cNvGrpSpPr/>
        <p:nvPr/>
      </p:nvGrpSpPr>
      <p:grpSpPr>
        <a:xfrm>
          <a:off x="0" y="0"/>
          <a:ext cx="0" cy="0"/>
          <a:chOff x="0" y="0"/>
          <a:chExt cx="0" cy="0"/>
        </a:xfrm>
      </p:grpSpPr>
      <p:sp>
        <p:nvSpPr>
          <p:cNvPr id="71" name="Google Shape;71;p1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2" name="Google Shape;72;p15"/>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2">
    <p:bg>
      <p:bgPr>
        <a:blipFill>
          <a:blip r:embed="rId2">
            <a:alphaModFix/>
          </a:blip>
          <a:stretch>
            <a:fillRect/>
          </a:stretch>
        </a:blipFill>
      </p:bgPr>
    </p:bg>
    <p:spTree>
      <p:nvGrpSpPr>
        <p:cNvPr id="73" name="Shape 73"/>
        <p:cNvGrpSpPr/>
        <p:nvPr/>
      </p:nvGrpSpPr>
      <p:grpSpPr>
        <a:xfrm>
          <a:off x="0" y="0"/>
          <a:ext cx="0" cy="0"/>
          <a:chOff x="0" y="0"/>
          <a:chExt cx="0" cy="0"/>
        </a:xfrm>
      </p:grpSpPr>
      <p:sp>
        <p:nvSpPr>
          <p:cNvPr id="74" name="Google Shape;74;p16"/>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75" name="Google Shape;75;p1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6" name="Google Shape;76;p16"/>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3">
    <p:bg>
      <p:bgPr>
        <a:blipFill>
          <a:blip r:embed="rId2">
            <a:alphaModFix/>
          </a:blip>
          <a:stretch>
            <a:fillRect/>
          </a:stretch>
        </a:blipFill>
      </p:bgPr>
    </p:bg>
    <p:spTree>
      <p:nvGrpSpPr>
        <p:cNvPr id="77" name="Shape 77"/>
        <p:cNvGrpSpPr/>
        <p:nvPr/>
      </p:nvGrpSpPr>
      <p:grpSpPr>
        <a:xfrm>
          <a:off x="0" y="0"/>
          <a:ext cx="0" cy="0"/>
          <a:chOff x="0" y="0"/>
          <a:chExt cx="0" cy="0"/>
        </a:xfrm>
      </p:grpSpPr>
      <p:sp>
        <p:nvSpPr>
          <p:cNvPr id="78" name="Google Shape;78;p1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9" name="Google Shape;79;p17"/>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80" name="Google Shape;80;p17"/>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3">
    <p:bg>
      <p:bgPr>
        <a:blipFill>
          <a:blip r:embed="rId2">
            <a:alphaModFix/>
          </a:blip>
          <a:stretch>
            <a:fillRect/>
          </a:stretch>
        </a:blipFill>
      </p:bgPr>
    </p:bg>
    <p:spTree>
      <p:nvGrpSpPr>
        <p:cNvPr id="81" name="Shape 81"/>
        <p:cNvGrpSpPr/>
        <p:nvPr/>
      </p:nvGrpSpPr>
      <p:grpSpPr>
        <a:xfrm>
          <a:off x="0" y="0"/>
          <a:ext cx="0" cy="0"/>
          <a:chOff x="0" y="0"/>
          <a:chExt cx="0" cy="0"/>
        </a:xfrm>
      </p:grpSpPr>
      <p:sp>
        <p:nvSpPr>
          <p:cNvPr id="82" name="Google Shape;82;p18"/>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3" name="Google Shape;83;p18"/>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84" name="Google Shape;84;p18"/>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85" name="Shape 85"/>
        <p:cNvGrpSpPr/>
        <p:nvPr/>
      </p:nvGrpSpPr>
      <p:grpSpPr>
        <a:xfrm>
          <a:off x="0" y="0"/>
          <a:ext cx="0" cy="0"/>
          <a:chOff x="0" y="0"/>
          <a:chExt cx="0" cy="0"/>
        </a:xfrm>
      </p:grpSpPr>
      <p:pic>
        <p:nvPicPr>
          <p:cNvPr id="86" name="Google Shape;86;p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7" name="Google Shape;87;p1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88" name="Google Shape;88;p1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89" name="Google Shape;89;p1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 name="Google Shape;90;p19"/>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
    <p:spTree>
      <p:nvGrpSpPr>
        <p:cNvPr id="91" name="Shape 91"/>
        <p:cNvGrpSpPr/>
        <p:nvPr/>
      </p:nvGrpSpPr>
      <p:grpSpPr>
        <a:xfrm>
          <a:off x="0" y="0"/>
          <a:ext cx="0" cy="0"/>
          <a:chOff x="0" y="0"/>
          <a:chExt cx="0" cy="0"/>
        </a:xfrm>
      </p:grpSpPr>
      <p:sp>
        <p:nvSpPr>
          <p:cNvPr id="92" name="Google Shape;92;p20"/>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3" name="Google Shape;93;p20"/>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94" name="Google Shape;94;p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5" name="Google Shape;95;p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6" name="Google Shape;96;p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3"/>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3" name="Google Shape;13;p3"/>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4" name="Google Shape;14;p3"/>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97" name="Shape 97"/>
        <p:cNvGrpSpPr/>
        <p:nvPr/>
      </p:nvGrpSpPr>
      <p:grpSpPr>
        <a:xfrm>
          <a:off x="0" y="0"/>
          <a:ext cx="0" cy="0"/>
          <a:chOff x="0" y="0"/>
          <a:chExt cx="0" cy="0"/>
        </a:xfrm>
      </p:grpSpPr>
      <p:pic>
        <p:nvPicPr>
          <p:cNvPr id="98" name="Google Shape;98;p2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9" name="Google Shape;99;p21"/>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0" name="Google Shape;100;p2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01" name="Google Shape;101;p2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2" name="Google Shape;102;p21"/>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OBJECT_1">
    <p:spTree>
      <p:nvGrpSpPr>
        <p:cNvPr id="103" name="Shape 103"/>
        <p:cNvGrpSpPr/>
        <p:nvPr/>
      </p:nvGrpSpPr>
      <p:grpSpPr>
        <a:xfrm>
          <a:off x="0" y="0"/>
          <a:ext cx="0" cy="0"/>
          <a:chOff x="0" y="0"/>
          <a:chExt cx="0" cy="0"/>
        </a:xfrm>
      </p:grpSpPr>
      <p:sp>
        <p:nvSpPr>
          <p:cNvPr id="104" name="Google Shape;104;p2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05" name="Google Shape;105;p2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6" name="Google Shape;106;p2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7" name="Google Shape;107;p2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8" name="Google Shape;108;p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 your notebook">
  <p:cSld name="TITLE_ONLY_7_4_3">
    <p:spTree>
      <p:nvGrpSpPr>
        <p:cNvPr id="109" name="Shape 109"/>
        <p:cNvGrpSpPr/>
        <p:nvPr/>
      </p:nvGrpSpPr>
      <p:grpSpPr>
        <a:xfrm>
          <a:off x="0" y="0"/>
          <a:ext cx="0" cy="0"/>
          <a:chOff x="0" y="0"/>
          <a:chExt cx="0" cy="0"/>
        </a:xfrm>
      </p:grpSpPr>
      <p:sp>
        <p:nvSpPr>
          <p:cNvPr id="110" name="Google Shape;110;p23"/>
          <p:cNvSpPr txBox="1"/>
          <p:nvPr>
            <p:ph type="title"/>
          </p:nvPr>
        </p:nvSpPr>
        <p:spPr>
          <a:xfrm>
            <a:off x="311700" y="445025"/>
            <a:ext cx="8520600" cy="572700"/>
          </a:xfrm>
          <a:prstGeom prst="rect">
            <a:avLst/>
          </a:prstGeom>
        </p:spPr>
        <p:txBody>
          <a:bodyPr anchorCtr="0" anchor="t" bIns="68575" lIns="68575" spcFirstLastPara="1" rIns="68575" wrap="square" tIns="68575">
            <a:normAutofit/>
          </a:bodyPr>
          <a:lstStyle>
            <a:lvl1pPr lvl="0">
              <a:spcBef>
                <a:spcPts val="0"/>
              </a:spcBef>
              <a:spcAft>
                <a:spcPts val="0"/>
              </a:spcAft>
              <a:buSzPts val="30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11" name="Google Shape;111;p23"/>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12" name="Google Shape;112;p23"/>
          <p:cNvPicPr preferRelativeResize="0"/>
          <p:nvPr/>
        </p:nvPicPr>
        <p:blipFill>
          <a:blip r:embed="rId2">
            <a:alphaModFix/>
          </a:blip>
          <a:stretch>
            <a:fillRect/>
          </a:stretch>
        </p:blipFill>
        <p:spPr>
          <a:xfrm>
            <a:off x="0" y="4099425"/>
            <a:ext cx="1111476" cy="1083175"/>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113" name="Shape 113"/>
        <p:cNvGrpSpPr/>
        <p:nvPr/>
      </p:nvGrpSpPr>
      <p:grpSpPr>
        <a:xfrm>
          <a:off x="0" y="0"/>
          <a:ext cx="0" cy="0"/>
          <a:chOff x="0" y="0"/>
          <a:chExt cx="0" cy="0"/>
        </a:xfrm>
      </p:grpSpPr>
      <p:pic>
        <p:nvPicPr>
          <p:cNvPr descr="A picture containing background pattern&#10;&#10;Description automatically generated" id="114" name="Google Shape;114;p2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5" name="Google Shape;115;p24"/>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16" name="Google Shape;116;p2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17" name="Google Shape;117;p2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p:cSld name="OBJECT_2">
    <p:spTree>
      <p:nvGrpSpPr>
        <p:cNvPr id="118" name="Shape 118"/>
        <p:cNvGrpSpPr/>
        <p:nvPr/>
      </p:nvGrpSpPr>
      <p:grpSpPr>
        <a:xfrm>
          <a:off x="0" y="0"/>
          <a:ext cx="0" cy="0"/>
          <a:chOff x="0" y="0"/>
          <a:chExt cx="0" cy="0"/>
        </a:xfrm>
      </p:grpSpPr>
      <p:sp>
        <p:nvSpPr>
          <p:cNvPr id="119" name="Google Shape;119;p25"/>
          <p:cNvSpPr txBox="1"/>
          <p:nvPr>
            <p:ph type="title"/>
          </p:nvPr>
        </p:nvSpPr>
        <p:spPr>
          <a:xfrm>
            <a:off x="2578219" y="273844"/>
            <a:ext cx="59370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20" name="Google Shape;120;p2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1" name="Google Shape;121;p2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22" name="Google Shape;122;p2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23" name="Google Shape;123;p2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1">
  <p:cSld name="6_BODY Slide RIGHT 3_3">
    <p:spTree>
      <p:nvGrpSpPr>
        <p:cNvPr id="124" name="Shape 124"/>
        <p:cNvGrpSpPr/>
        <p:nvPr/>
      </p:nvGrpSpPr>
      <p:grpSpPr>
        <a:xfrm>
          <a:off x="0" y="0"/>
          <a:ext cx="0" cy="0"/>
          <a:chOff x="0" y="0"/>
          <a:chExt cx="0" cy="0"/>
        </a:xfrm>
      </p:grpSpPr>
      <p:pic>
        <p:nvPicPr>
          <p:cNvPr descr="Background pattern&#10;&#10;Description automatically generated with low confidence" id="125" name="Google Shape;125;p2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26" name="Google Shape;126;p26"/>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27" name="Google Shape;127;p26"/>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28" name="Google Shape;128;p26"/>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3">
    <p:spTree>
      <p:nvGrpSpPr>
        <p:cNvPr id="129" name="Shape 129"/>
        <p:cNvGrpSpPr/>
        <p:nvPr/>
      </p:nvGrpSpPr>
      <p:grpSpPr>
        <a:xfrm>
          <a:off x="0" y="0"/>
          <a:ext cx="0" cy="0"/>
          <a:chOff x="0" y="0"/>
          <a:chExt cx="0" cy="0"/>
        </a:xfrm>
      </p:grpSpPr>
      <p:sp>
        <p:nvSpPr>
          <p:cNvPr id="130" name="Google Shape;130;p27"/>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31" name="Google Shape;131;p27"/>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32" name="Google Shape;132;p2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33" name="Google Shape;133;p2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34" name="Google Shape;134;p2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135" name="Shape 135"/>
        <p:cNvGrpSpPr/>
        <p:nvPr/>
      </p:nvGrpSpPr>
      <p:grpSpPr>
        <a:xfrm>
          <a:off x="0" y="0"/>
          <a:ext cx="0" cy="0"/>
          <a:chOff x="0" y="0"/>
          <a:chExt cx="0" cy="0"/>
        </a:xfrm>
      </p:grpSpPr>
      <p:pic>
        <p:nvPicPr>
          <p:cNvPr descr="Background pattern&#10;&#10;Description automatically generated with low confidence" id="136" name="Google Shape;136;p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37" name="Google Shape;137;p28"/>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8" name="Google Shape;138;p28"/>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39" name="Google Shape;139;p2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40" name="Google Shape;140;p2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4">
    <p:spTree>
      <p:nvGrpSpPr>
        <p:cNvPr id="141" name="Shape 141"/>
        <p:cNvGrpSpPr/>
        <p:nvPr/>
      </p:nvGrpSpPr>
      <p:grpSpPr>
        <a:xfrm>
          <a:off x="0" y="0"/>
          <a:ext cx="0" cy="0"/>
          <a:chOff x="0" y="0"/>
          <a:chExt cx="0" cy="0"/>
        </a:xfrm>
      </p:grpSpPr>
      <p:sp>
        <p:nvSpPr>
          <p:cNvPr id="142" name="Google Shape;142;p29"/>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43" name="Google Shape;143;p29"/>
          <p:cNvSpPr txBox="1"/>
          <p:nvPr>
            <p:ph idx="1" type="subTitle"/>
          </p:nvPr>
        </p:nvSpPr>
        <p:spPr>
          <a:xfrm>
            <a:off x="311700" y="2834125"/>
            <a:ext cx="8520600" cy="792600"/>
          </a:xfrm>
          <a:prstGeom prst="rect">
            <a:avLst/>
          </a:prstGeom>
        </p:spPr>
        <p:txBody>
          <a:bodyPr anchorCtr="0" anchor="t" bIns="68575" lIns="68575" spcFirstLastPara="1" rIns="68575" wrap="square" tIns="6857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4" name="Google Shape;144;p29"/>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145" name="Shape 145"/>
        <p:cNvGrpSpPr/>
        <p:nvPr/>
      </p:nvGrpSpPr>
      <p:grpSpPr>
        <a:xfrm>
          <a:off x="0" y="0"/>
          <a:ext cx="0" cy="0"/>
          <a:chOff x="0" y="0"/>
          <a:chExt cx="0" cy="0"/>
        </a:xfrm>
      </p:grpSpPr>
      <p:pic>
        <p:nvPicPr>
          <p:cNvPr id="146" name="Google Shape;146;p3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47" name="Google Shape;147;p30"/>
          <p:cNvSpPr txBox="1"/>
          <p:nvPr>
            <p:ph type="title"/>
          </p:nvPr>
        </p:nvSpPr>
        <p:spPr>
          <a:xfrm>
            <a:off x="707065" y="220847"/>
            <a:ext cx="76503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8" name="Google Shape;148;p30"/>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49" name="Google Shape;149;p30"/>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50" name="Google Shape;150;p3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 name="Google Shape;17;p4"/>
          <p:cNvSpPr txBox="1"/>
          <p:nvPr>
            <p:ph type="title"/>
          </p:nvPr>
        </p:nvSpPr>
        <p:spPr>
          <a:xfrm>
            <a:off x="233200" y="91512"/>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b="1">
                <a:solidFill>
                  <a:schemeClr val="lt1"/>
                </a:solidFill>
              </a:defRPr>
            </a:lvl1pPr>
            <a:lvl2pPr lvl="1" algn="l">
              <a:lnSpc>
                <a:spcPct val="100000"/>
              </a:lnSpc>
              <a:spcBef>
                <a:spcPts val="0"/>
              </a:spcBef>
              <a:spcAft>
                <a:spcPts val="0"/>
              </a:spcAft>
              <a:buSzPts val="2100"/>
              <a:buNone/>
              <a:defRPr b="1"/>
            </a:lvl2pPr>
            <a:lvl3pPr lvl="2" algn="l">
              <a:lnSpc>
                <a:spcPct val="100000"/>
              </a:lnSpc>
              <a:spcBef>
                <a:spcPts val="0"/>
              </a:spcBef>
              <a:spcAft>
                <a:spcPts val="0"/>
              </a:spcAft>
              <a:buSzPts val="2100"/>
              <a:buNone/>
              <a:defRPr b="1"/>
            </a:lvl3pPr>
            <a:lvl4pPr lvl="3" algn="l">
              <a:lnSpc>
                <a:spcPct val="100000"/>
              </a:lnSpc>
              <a:spcBef>
                <a:spcPts val="0"/>
              </a:spcBef>
              <a:spcAft>
                <a:spcPts val="0"/>
              </a:spcAft>
              <a:buSzPts val="2100"/>
              <a:buNone/>
              <a:defRPr b="1"/>
            </a:lvl4pPr>
            <a:lvl5pPr lvl="4" algn="l">
              <a:lnSpc>
                <a:spcPct val="100000"/>
              </a:lnSpc>
              <a:spcBef>
                <a:spcPts val="0"/>
              </a:spcBef>
              <a:spcAft>
                <a:spcPts val="0"/>
              </a:spcAft>
              <a:buSzPts val="2100"/>
              <a:buNone/>
              <a:defRPr b="1"/>
            </a:lvl5pPr>
            <a:lvl6pPr lvl="5" algn="l">
              <a:lnSpc>
                <a:spcPct val="100000"/>
              </a:lnSpc>
              <a:spcBef>
                <a:spcPts val="0"/>
              </a:spcBef>
              <a:spcAft>
                <a:spcPts val="0"/>
              </a:spcAft>
              <a:buSzPts val="2100"/>
              <a:buNone/>
              <a:defRPr b="1"/>
            </a:lvl6pPr>
            <a:lvl7pPr lvl="6" algn="l">
              <a:lnSpc>
                <a:spcPct val="100000"/>
              </a:lnSpc>
              <a:spcBef>
                <a:spcPts val="0"/>
              </a:spcBef>
              <a:spcAft>
                <a:spcPts val="0"/>
              </a:spcAft>
              <a:buSzPts val="2100"/>
              <a:buNone/>
              <a:defRPr b="1"/>
            </a:lvl7pPr>
            <a:lvl8pPr lvl="7" algn="l">
              <a:lnSpc>
                <a:spcPct val="100000"/>
              </a:lnSpc>
              <a:spcBef>
                <a:spcPts val="0"/>
              </a:spcBef>
              <a:spcAft>
                <a:spcPts val="0"/>
              </a:spcAft>
              <a:buSzPts val="2100"/>
              <a:buNone/>
              <a:defRPr b="1"/>
            </a:lvl8pPr>
            <a:lvl9pPr lvl="8" algn="l">
              <a:lnSpc>
                <a:spcPct val="100000"/>
              </a:lnSpc>
              <a:spcBef>
                <a:spcPts val="0"/>
              </a:spcBef>
              <a:spcAft>
                <a:spcPts val="0"/>
              </a:spcAft>
              <a:buSzPts val="2100"/>
              <a:buNone/>
              <a:defRPr b="1"/>
            </a:lvl9pPr>
          </a:lstStyle>
          <a:p/>
        </p:txBody>
      </p:sp>
      <p:sp>
        <p:nvSpPr>
          <p:cNvPr id="18" name="Google Shape;18;p4"/>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9" name="Google Shape;19;p4"/>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151" name="Shape 151"/>
        <p:cNvGrpSpPr/>
        <p:nvPr/>
      </p:nvGrpSpPr>
      <p:grpSpPr>
        <a:xfrm>
          <a:off x="0" y="0"/>
          <a:ext cx="0" cy="0"/>
          <a:chOff x="0" y="0"/>
          <a:chExt cx="0" cy="0"/>
        </a:xfrm>
      </p:grpSpPr>
      <p:pic>
        <p:nvPicPr>
          <p:cNvPr id="152" name="Google Shape;152;p3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53" name="Google Shape;153;p3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54" name="Google Shape;154;p31"/>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5" name="Google Shape;155;p31"/>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56" name="Google Shape;156;p3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OBJECT_3">
    <p:spTree>
      <p:nvGrpSpPr>
        <p:cNvPr id="157" name="Shape 157"/>
        <p:cNvGrpSpPr/>
        <p:nvPr/>
      </p:nvGrpSpPr>
      <p:grpSpPr>
        <a:xfrm>
          <a:off x="0" y="0"/>
          <a:ext cx="0" cy="0"/>
          <a:chOff x="0" y="0"/>
          <a:chExt cx="0" cy="0"/>
        </a:xfrm>
      </p:grpSpPr>
      <p:sp>
        <p:nvSpPr>
          <p:cNvPr id="158" name="Google Shape;158;p3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9" name="Google Shape;159;p3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60" name="Google Shape;160;p3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1" name="Google Shape;161;p3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2" name="Google Shape;162;p3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163" name="Shape 163"/>
        <p:cNvGrpSpPr/>
        <p:nvPr/>
      </p:nvGrpSpPr>
      <p:grpSpPr>
        <a:xfrm>
          <a:off x="0" y="0"/>
          <a:ext cx="0" cy="0"/>
          <a:chOff x="0" y="0"/>
          <a:chExt cx="0" cy="0"/>
        </a:xfrm>
      </p:grpSpPr>
      <p:pic>
        <p:nvPicPr>
          <p:cNvPr id="164" name="Google Shape;164;p3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65" name="Google Shape;165;p33"/>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6" name="Google Shape;166;p33"/>
          <p:cNvSpPr/>
          <p:nvPr>
            <p:ph idx="2" type="pic"/>
          </p:nvPr>
        </p:nvSpPr>
        <p:spPr>
          <a:xfrm>
            <a:off x="6251239" y="2074787"/>
            <a:ext cx="3503700" cy="3503700"/>
          </a:xfrm>
          <a:prstGeom prst="rect">
            <a:avLst/>
          </a:prstGeom>
          <a:noFill/>
          <a:ln>
            <a:noFill/>
          </a:ln>
        </p:spPr>
      </p:sp>
      <p:sp>
        <p:nvSpPr>
          <p:cNvPr id="167" name="Google Shape;167;p33"/>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5">
    <p:spTree>
      <p:nvGrpSpPr>
        <p:cNvPr id="168" name="Shape 168"/>
        <p:cNvGrpSpPr/>
        <p:nvPr/>
      </p:nvGrpSpPr>
      <p:grpSpPr>
        <a:xfrm>
          <a:off x="0" y="0"/>
          <a:ext cx="0" cy="0"/>
          <a:chOff x="0" y="0"/>
          <a:chExt cx="0" cy="0"/>
        </a:xfrm>
      </p:grpSpPr>
      <p:sp>
        <p:nvSpPr>
          <p:cNvPr id="169" name="Google Shape;169;p34"/>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70" name="Google Shape;170;p34"/>
          <p:cNvSpPr txBox="1"/>
          <p:nvPr>
            <p:ph idx="1" type="subTitle"/>
          </p:nvPr>
        </p:nvSpPr>
        <p:spPr>
          <a:xfrm>
            <a:off x="311700" y="2834125"/>
            <a:ext cx="8520600" cy="792600"/>
          </a:xfrm>
          <a:prstGeom prst="rect">
            <a:avLst/>
          </a:prstGeom>
        </p:spPr>
        <p:txBody>
          <a:bodyPr anchorCtr="0" anchor="t" bIns="68575" lIns="68575" spcFirstLastPara="1" rIns="68575" wrap="square" tIns="6857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71" name="Google Shape;171;p34"/>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1">
  <p:cSld name="TITLE_AND_BODY_1_1_1">
    <p:spTree>
      <p:nvGrpSpPr>
        <p:cNvPr id="172" name="Shape 172"/>
        <p:cNvGrpSpPr/>
        <p:nvPr/>
      </p:nvGrpSpPr>
      <p:grpSpPr>
        <a:xfrm>
          <a:off x="0" y="0"/>
          <a:ext cx="0" cy="0"/>
          <a:chOff x="0" y="0"/>
          <a:chExt cx="0" cy="0"/>
        </a:xfrm>
      </p:grpSpPr>
      <p:sp>
        <p:nvSpPr>
          <p:cNvPr id="173" name="Google Shape;173;p35"/>
          <p:cNvSpPr txBox="1"/>
          <p:nvPr>
            <p:ph type="title"/>
          </p:nvPr>
        </p:nvSpPr>
        <p:spPr>
          <a:xfrm>
            <a:off x="1135669" y="205200"/>
            <a:ext cx="6630900" cy="858600"/>
          </a:xfrm>
          <a:prstGeom prst="rect">
            <a:avLst/>
          </a:prstGeom>
          <a:noFill/>
          <a:ln>
            <a:noFill/>
          </a:ln>
        </p:spPr>
        <p:txBody>
          <a:bodyPr anchorCtr="0" anchor="ctr" bIns="0" lIns="0" spcFirstLastPara="1" rIns="0" wrap="square" tIns="0">
            <a:normAutofit/>
          </a:bodyPr>
          <a:lstStyle>
            <a:lvl1pPr lvl="0" algn="l">
              <a:spcBef>
                <a:spcPts val="0"/>
              </a:spcBef>
              <a:spcAft>
                <a:spcPts val="0"/>
              </a:spcAft>
              <a:buSzPts val="2600"/>
              <a:buFont typeface="Calibri"/>
              <a:buNone/>
              <a:defRPr b="1" sz="2900">
                <a:latin typeface="Calibri"/>
                <a:ea typeface="Calibri"/>
                <a:cs typeface="Calibri"/>
                <a:sym typeface="Calibri"/>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p:txBody>
      </p:sp>
      <p:sp>
        <p:nvSpPr>
          <p:cNvPr id="174" name="Google Shape;174;p35"/>
          <p:cNvSpPr txBox="1"/>
          <p:nvPr>
            <p:ph idx="1" type="subTitle"/>
          </p:nvPr>
        </p:nvSpPr>
        <p:spPr>
          <a:xfrm>
            <a:off x="1410431" y="1203394"/>
            <a:ext cx="7276200" cy="2983200"/>
          </a:xfrm>
          <a:prstGeom prst="rect">
            <a:avLst/>
          </a:prstGeom>
          <a:noFill/>
          <a:ln>
            <a:noFill/>
          </a:ln>
        </p:spPr>
        <p:txBody>
          <a:bodyPr anchorCtr="1" anchor="ctr" bIns="0" lIns="0" spcFirstLastPara="1" rIns="0" wrap="square" tIns="0">
            <a:normAutofit/>
          </a:bodyPr>
          <a:lstStyle>
            <a:lvl1pPr lvl="0" algn="l">
              <a:spcBef>
                <a:spcPts val="0"/>
              </a:spcBef>
              <a:spcAft>
                <a:spcPts val="0"/>
              </a:spcAft>
              <a:buSzPts val="1800"/>
              <a:buFont typeface="Calibri"/>
              <a:buNone/>
              <a:defRPr>
                <a:latin typeface="Calibri"/>
                <a:ea typeface="Calibri"/>
                <a:cs typeface="Calibri"/>
                <a:sym typeface="Calibri"/>
              </a:defRPr>
            </a:lvl1pPr>
            <a:lvl2pPr lvl="1" algn="l">
              <a:spcBef>
                <a:spcPts val="0"/>
              </a:spcBef>
              <a:spcAft>
                <a:spcPts val="0"/>
              </a:spcAft>
              <a:buSzPts val="1500"/>
              <a:buNone/>
              <a:defRPr/>
            </a:lvl2pPr>
            <a:lvl3pPr lvl="2" algn="l">
              <a:spcBef>
                <a:spcPts val="0"/>
              </a:spcBef>
              <a:spcAft>
                <a:spcPts val="0"/>
              </a:spcAft>
              <a:buSzPts val="14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pic>
        <p:nvPicPr>
          <p:cNvPr id="175" name="Google Shape;175;p35"/>
          <p:cNvPicPr preferRelativeResize="0"/>
          <p:nvPr/>
        </p:nvPicPr>
        <p:blipFill>
          <a:blip r:embed="rId2">
            <a:alphaModFix/>
          </a:blip>
          <a:stretch>
            <a:fillRect/>
          </a:stretch>
        </p:blipFill>
        <p:spPr>
          <a:xfrm>
            <a:off x="7897425" y="168338"/>
            <a:ext cx="935719" cy="935719"/>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6" name="Shape 176"/>
        <p:cNvGrpSpPr/>
        <p:nvPr/>
      </p:nvGrpSpPr>
      <p:grpSpPr>
        <a:xfrm>
          <a:off x="0" y="0"/>
          <a:ext cx="0" cy="0"/>
          <a:chOff x="0" y="0"/>
          <a:chExt cx="0" cy="0"/>
        </a:xfrm>
      </p:grpSpPr>
      <p:sp>
        <p:nvSpPr>
          <p:cNvPr id="177" name="Google Shape;177;p36"/>
          <p:cNvSpPr txBox="1"/>
          <p:nvPr>
            <p:ph type="title"/>
          </p:nvPr>
        </p:nvSpPr>
        <p:spPr>
          <a:xfrm>
            <a:off x="311700" y="445025"/>
            <a:ext cx="8520600" cy="572700"/>
          </a:xfrm>
          <a:prstGeom prst="rect">
            <a:avLst/>
          </a:prstGeom>
        </p:spPr>
        <p:txBody>
          <a:bodyPr anchorCtr="0" anchor="t" bIns="68575" lIns="68575" spcFirstLastPara="1" rIns="68575" wrap="square" tIns="68575">
            <a:normAutofit/>
          </a:bodyPr>
          <a:lstStyle>
            <a:lvl1pPr lvl="0">
              <a:spcBef>
                <a:spcPts val="0"/>
              </a:spcBef>
              <a:spcAft>
                <a:spcPts val="0"/>
              </a:spcAft>
              <a:buSzPts val="30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78" name="Google Shape;178;p36"/>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179" name="Shape 179"/>
        <p:cNvGrpSpPr/>
        <p:nvPr/>
      </p:nvGrpSpPr>
      <p:grpSpPr>
        <a:xfrm>
          <a:off x="0" y="0"/>
          <a:ext cx="0" cy="0"/>
          <a:chOff x="0" y="0"/>
          <a:chExt cx="0" cy="0"/>
        </a:xfrm>
      </p:grpSpPr>
      <p:pic>
        <p:nvPicPr>
          <p:cNvPr id="180" name="Google Shape;180;p3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3">
  <p:cSld name="OBJECT_4">
    <p:spTree>
      <p:nvGrpSpPr>
        <p:cNvPr id="181" name="Shape 181"/>
        <p:cNvGrpSpPr/>
        <p:nvPr/>
      </p:nvGrpSpPr>
      <p:grpSpPr>
        <a:xfrm>
          <a:off x="0" y="0"/>
          <a:ext cx="0" cy="0"/>
          <a:chOff x="0" y="0"/>
          <a:chExt cx="0" cy="0"/>
        </a:xfrm>
      </p:grpSpPr>
      <p:sp>
        <p:nvSpPr>
          <p:cNvPr id="182" name="Google Shape;182;p3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83" name="Google Shape;183;p38"/>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84" name="Google Shape;184;p3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85" name="Google Shape;185;p3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86" name="Google Shape;186;p3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87" name="Shape 187"/>
        <p:cNvGrpSpPr/>
        <p:nvPr/>
      </p:nvGrpSpPr>
      <p:grpSpPr>
        <a:xfrm>
          <a:off x="0" y="0"/>
          <a:ext cx="0" cy="0"/>
          <a:chOff x="0" y="0"/>
          <a:chExt cx="0" cy="0"/>
        </a:xfrm>
      </p:grpSpPr>
      <p:sp>
        <p:nvSpPr>
          <p:cNvPr id="188" name="Google Shape;188;p39"/>
          <p:cNvSpPr txBox="1"/>
          <p:nvPr>
            <p:ph type="title"/>
          </p:nvPr>
        </p:nvSpPr>
        <p:spPr>
          <a:xfrm>
            <a:off x="311700" y="555600"/>
            <a:ext cx="2808000" cy="755700"/>
          </a:xfrm>
          <a:prstGeom prst="rect">
            <a:avLst/>
          </a:prstGeom>
        </p:spPr>
        <p:txBody>
          <a:bodyPr anchorCtr="0" anchor="b" bIns="68575" lIns="68575" spcFirstLastPara="1" rIns="68575" wrap="square" tIns="6857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89" name="Google Shape;189;p39"/>
          <p:cNvSpPr txBox="1"/>
          <p:nvPr>
            <p:ph idx="1" type="body"/>
          </p:nvPr>
        </p:nvSpPr>
        <p:spPr>
          <a:xfrm>
            <a:off x="311700" y="1389600"/>
            <a:ext cx="2808000" cy="3179400"/>
          </a:xfrm>
          <a:prstGeom prst="rect">
            <a:avLst/>
          </a:prstGeom>
        </p:spPr>
        <p:txBody>
          <a:bodyPr anchorCtr="0" anchor="t" bIns="68575" lIns="68575" spcFirstLastPara="1" rIns="68575" wrap="square" tIns="6857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90" name="Google Shape;190;p39"/>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191" name="Shape 191"/>
        <p:cNvGrpSpPr/>
        <p:nvPr/>
      </p:nvGrpSpPr>
      <p:grpSpPr>
        <a:xfrm>
          <a:off x="0" y="0"/>
          <a:ext cx="0" cy="0"/>
          <a:chOff x="0" y="0"/>
          <a:chExt cx="0" cy="0"/>
        </a:xfrm>
      </p:grpSpPr>
      <p:pic>
        <p:nvPicPr>
          <p:cNvPr id="192" name="Google Shape;192;p4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93" name="Google Shape;193;p4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94" name="Google Shape;194;p4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95" name="Google Shape;195;p40"/>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96" name="Google Shape;196;p40"/>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2" name="Google Shape;22;p5"/>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23" name="Google Shape;23;p5"/>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24" name="Google Shape;24;p5"/>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b="1"/>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197" name="Shape 197"/>
        <p:cNvGrpSpPr/>
        <p:nvPr/>
      </p:nvGrpSpPr>
      <p:grpSpPr>
        <a:xfrm>
          <a:off x="0" y="0"/>
          <a:ext cx="0" cy="0"/>
          <a:chOff x="0" y="0"/>
          <a:chExt cx="0" cy="0"/>
        </a:xfrm>
      </p:grpSpPr>
      <p:pic>
        <p:nvPicPr>
          <p:cNvPr id="198" name="Google Shape;198;p4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99" name="Google Shape;199;p4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00" name="Google Shape;200;p4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01" name="Google Shape;201;p41"/>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02" name="Google Shape;202;p41"/>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4">
  <p:cSld name="OBJECT_5">
    <p:spTree>
      <p:nvGrpSpPr>
        <p:cNvPr id="203" name="Shape 203"/>
        <p:cNvGrpSpPr/>
        <p:nvPr/>
      </p:nvGrpSpPr>
      <p:grpSpPr>
        <a:xfrm>
          <a:off x="0" y="0"/>
          <a:ext cx="0" cy="0"/>
          <a:chOff x="0" y="0"/>
          <a:chExt cx="0" cy="0"/>
        </a:xfrm>
      </p:grpSpPr>
      <p:sp>
        <p:nvSpPr>
          <p:cNvPr id="204" name="Google Shape;204;p4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05" name="Google Shape;205;p4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06" name="Google Shape;206;p4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207" name="Google Shape;207;p4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208" name="Google Shape;208;p4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6">
    <p:spTree>
      <p:nvGrpSpPr>
        <p:cNvPr id="209" name="Shape 209"/>
        <p:cNvGrpSpPr/>
        <p:nvPr/>
      </p:nvGrpSpPr>
      <p:grpSpPr>
        <a:xfrm>
          <a:off x="0" y="0"/>
          <a:ext cx="0" cy="0"/>
          <a:chOff x="0" y="0"/>
          <a:chExt cx="0" cy="0"/>
        </a:xfrm>
      </p:grpSpPr>
      <p:sp>
        <p:nvSpPr>
          <p:cNvPr id="210" name="Google Shape;210;p43"/>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11" name="Google Shape;211;p43"/>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212" name="Google Shape;212;p4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213" name="Google Shape;213;p4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214" name="Google Shape;214;p4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7">
    <p:spTree>
      <p:nvGrpSpPr>
        <p:cNvPr id="215" name="Shape 215"/>
        <p:cNvGrpSpPr/>
        <p:nvPr/>
      </p:nvGrpSpPr>
      <p:grpSpPr>
        <a:xfrm>
          <a:off x="0" y="0"/>
          <a:ext cx="0" cy="0"/>
          <a:chOff x="0" y="0"/>
          <a:chExt cx="0" cy="0"/>
        </a:xfrm>
      </p:grpSpPr>
      <p:sp>
        <p:nvSpPr>
          <p:cNvPr id="216" name="Google Shape;216;p44"/>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17" name="Google Shape;217;p44"/>
          <p:cNvSpPr txBox="1"/>
          <p:nvPr>
            <p:ph idx="1" type="subTitle"/>
          </p:nvPr>
        </p:nvSpPr>
        <p:spPr>
          <a:xfrm>
            <a:off x="311700" y="2834125"/>
            <a:ext cx="8520600" cy="792600"/>
          </a:xfrm>
          <a:prstGeom prst="rect">
            <a:avLst/>
          </a:prstGeom>
        </p:spPr>
        <p:txBody>
          <a:bodyPr anchorCtr="0" anchor="t" bIns="68575" lIns="68575" spcFirstLastPara="1" rIns="68575" wrap="square" tIns="6857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18" name="Google Shape;218;p44"/>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1">
  <p:cSld name="Vertical Stripe">
    <p:bg>
      <p:bgPr>
        <a:blipFill>
          <a:blip r:embed="rId2">
            <a:alphaModFix/>
          </a:blip>
          <a:stretch>
            <a:fillRect/>
          </a:stretch>
        </a:blipFill>
      </p:bgPr>
    </p:bg>
    <p:spTree>
      <p:nvGrpSpPr>
        <p:cNvPr id="219" name="Shape 219"/>
        <p:cNvGrpSpPr/>
        <p:nvPr/>
      </p:nvGrpSpPr>
      <p:grpSpPr>
        <a:xfrm>
          <a:off x="0" y="0"/>
          <a:ext cx="0" cy="0"/>
          <a:chOff x="0" y="0"/>
          <a:chExt cx="0" cy="0"/>
        </a:xfrm>
      </p:grpSpPr>
      <p:sp>
        <p:nvSpPr>
          <p:cNvPr id="220" name="Google Shape;220;p4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21" name="Google Shape;221;p45"/>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222" name="Google Shape;222;p4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223" name="Google Shape;223;p45"/>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b="1"/>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24" name="Shape 224"/>
        <p:cNvGrpSpPr/>
        <p:nvPr/>
      </p:nvGrpSpPr>
      <p:grpSpPr>
        <a:xfrm>
          <a:off x="0" y="0"/>
          <a:ext cx="0" cy="0"/>
          <a:chOff x="0" y="0"/>
          <a:chExt cx="0" cy="0"/>
        </a:xfrm>
      </p:grpSpPr>
      <p:sp>
        <p:nvSpPr>
          <p:cNvPr id="225" name="Google Shape;225;p46"/>
          <p:cNvSpPr txBox="1"/>
          <p:nvPr>
            <p:ph type="title"/>
          </p:nvPr>
        </p:nvSpPr>
        <p:spPr>
          <a:xfrm>
            <a:off x="685800" y="457200"/>
            <a:ext cx="7772400" cy="681900"/>
          </a:xfrm>
          <a:prstGeom prst="rect">
            <a:avLst/>
          </a:prstGeom>
          <a:noFill/>
          <a:ln>
            <a:noFill/>
          </a:ln>
        </p:spPr>
        <p:txBody>
          <a:bodyPr anchorCtr="0" anchor="t" bIns="0" lIns="0" spcFirstLastPara="1" rIns="0" wrap="square" tIns="0">
            <a:normAutofit/>
          </a:bodyPr>
          <a:lstStyle>
            <a:lvl1pPr lvl="0" algn="l">
              <a:spcBef>
                <a:spcPts val="0"/>
              </a:spcBef>
              <a:spcAft>
                <a:spcPts val="0"/>
              </a:spcAft>
              <a:buClr>
                <a:schemeClr val="dk1"/>
              </a:buClr>
              <a:buSzPts val="3600"/>
              <a:buFont typeface="Helvetica Neue"/>
              <a:buNone/>
              <a:defRPr sz="36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p:txBody>
      </p:sp>
      <p:sp>
        <p:nvSpPr>
          <p:cNvPr id="226" name="Google Shape;226;p46"/>
          <p:cNvSpPr txBox="1"/>
          <p:nvPr>
            <p:ph idx="12" type="sldNum"/>
          </p:nvPr>
        </p:nvSpPr>
        <p:spPr>
          <a:xfrm>
            <a:off x="8041861" y="4738144"/>
            <a:ext cx="411900" cy="273900"/>
          </a:xfrm>
          <a:prstGeom prst="rect">
            <a:avLst/>
          </a:prstGeom>
          <a:noFill/>
          <a:ln>
            <a:noFill/>
          </a:ln>
        </p:spPr>
        <p:txBody>
          <a:bodyPr anchorCtr="0" anchor="ctr" bIns="45700" lIns="91425" spcFirstLastPara="1" rIns="91425" wrap="square" tIns="45700">
            <a:normAutofit lnSpcReduction="10000"/>
          </a:bodyPr>
          <a:lstStyle>
            <a:lvl1pPr indent="0" lvl="0" marL="0" algn="r">
              <a:spcBef>
                <a:spcPts val="0"/>
              </a:spcBef>
              <a:buNone/>
              <a:defRPr sz="1200">
                <a:solidFill>
                  <a:srgbClr val="7F7F7F"/>
                </a:solidFill>
                <a:latin typeface="Helvetica Neue"/>
                <a:ea typeface="Helvetica Neue"/>
                <a:cs typeface="Helvetica Neue"/>
                <a:sym typeface="Helvetica Neue"/>
              </a:defRPr>
            </a:lvl1pPr>
            <a:lvl2pPr indent="0" lvl="1" marL="0" algn="r">
              <a:spcBef>
                <a:spcPts val="0"/>
              </a:spcBef>
              <a:buNone/>
              <a:defRPr sz="1200">
                <a:solidFill>
                  <a:srgbClr val="7F7F7F"/>
                </a:solidFill>
                <a:latin typeface="Helvetica Neue"/>
                <a:ea typeface="Helvetica Neue"/>
                <a:cs typeface="Helvetica Neue"/>
                <a:sym typeface="Helvetica Neue"/>
              </a:defRPr>
            </a:lvl2pPr>
            <a:lvl3pPr indent="0" lvl="2" marL="0" algn="r">
              <a:spcBef>
                <a:spcPts val="0"/>
              </a:spcBef>
              <a:buNone/>
              <a:defRPr sz="1200">
                <a:solidFill>
                  <a:srgbClr val="7F7F7F"/>
                </a:solidFill>
                <a:latin typeface="Helvetica Neue"/>
                <a:ea typeface="Helvetica Neue"/>
                <a:cs typeface="Helvetica Neue"/>
                <a:sym typeface="Helvetica Neue"/>
              </a:defRPr>
            </a:lvl3pPr>
            <a:lvl4pPr indent="0" lvl="3" marL="0" algn="r">
              <a:spcBef>
                <a:spcPts val="0"/>
              </a:spcBef>
              <a:buNone/>
              <a:defRPr sz="1200">
                <a:solidFill>
                  <a:srgbClr val="7F7F7F"/>
                </a:solidFill>
                <a:latin typeface="Helvetica Neue"/>
                <a:ea typeface="Helvetica Neue"/>
                <a:cs typeface="Helvetica Neue"/>
                <a:sym typeface="Helvetica Neue"/>
              </a:defRPr>
            </a:lvl4pPr>
            <a:lvl5pPr indent="0" lvl="4" marL="0" algn="r">
              <a:spcBef>
                <a:spcPts val="0"/>
              </a:spcBef>
              <a:buNone/>
              <a:defRPr sz="1200">
                <a:solidFill>
                  <a:srgbClr val="7F7F7F"/>
                </a:solidFill>
                <a:latin typeface="Helvetica Neue"/>
                <a:ea typeface="Helvetica Neue"/>
                <a:cs typeface="Helvetica Neue"/>
                <a:sym typeface="Helvetica Neue"/>
              </a:defRPr>
            </a:lvl5pPr>
            <a:lvl6pPr indent="0" lvl="5" marL="0" algn="r">
              <a:spcBef>
                <a:spcPts val="0"/>
              </a:spcBef>
              <a:buNone/>
              <a:defRPr sz="1200">
                <a:solidFill>
                  <a:srgbClr val="7F7F7F"/>
                </a:solidFill>
                <a:latin typeface="Helvetica Neue"/>
                <a:ea typeface="Helvetica Neue"/>
                <a:cs typeface="Helvetica Neue"/>
                <a:sym typeface="Helvetica Neue"/>
              </a:defRPr>
            </a:lvl6pPr>
            <a:lvl7pPr indent="0" lvl="6" marL="0" algn="r">
              <a:spcBef>
                <a:spcPts val="0"/>
              </a:spcBef>
              <a:buNone/>
              <a:defRPr sz="1200">
                <a:solidFill>
                  <a:srgbClr val="7F7F7F"/>
                </a:solidFill>
                <a:latin typeface="Helvetica Neue"/>
                <a:ea typeface="Helvetica Neue"/>
                <a:cs typeface="Helvetica Neue"/>
                <a:sym typeface="Helvetica Neue"/>
              </a:defRPr>
            </a:lvl7pPr>
            <a:lvl8pPr indent="0" lvl="7" marL="0" algn="r">
              <a:spcBef>
                <a:spcPts val="0"/>
              </a:spcBef>
              <a:buNone/>
              <a:defRPr sz="1200">
                <a:solidFill>
                  <a:srgbClr val="7F7F7F"/>
                </a:solidFill>
                <a:latin typeface="Helvetica Neue"/>
                <a:ea typeface="Helvetica Neue"/>
                <a:cs typeface="Helvetica Neue"/>
                <a:sym typeface="Helvetica Neue"/>
              </a:defRPr>
            </a:lvl8pPr>
            <a:lvl9pPr indent="0" lvl="8" marL="0" algn="r">
              <a:spcBef>
                <a:spcPts val="0"/>
              </a:spcBef>
              <a:buNone/>
              <a:defRPr sz="1200">
                <a:solidFill>
                  <a:srgbClr val="7F7F7F"/>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
              <a:t>‹#›</a:t>
            </a:fld>
            <a:endParaRPr/>
          </a:p>
        </p:txBody>
      </p:sp>
      <p:pic>
        <p:nvPicPr>
          <p:cNvPr id="227" name="Google Shape;227;p46"/>
          <p:cNvPicPr preferRelativeResize="0"/>
          <p:nvPr/>
        </p:nvPicPr>
        <p:blipFill rotWithShape="1">
          <a:blip r:embed="rId2">
            <a:alphaModFix/>
          </a:blip>
          <a:srcRect b="0" l="0" r="0" t="0"/>
          <a:stretch/>
        </p:blipFill>
        <p:spPr>
          <a:xfrm>
            <a:off x="685800" y="4551123"/>
            <a:ext cx="2250950" cy="497840"/>
          </a:xfrm>
          <a:prstGeom prst="rect">
            <a:avLst/>
          </a:prstGeom>
          <a:noFill/>
          <a:ln>
            <a:noFill/>
          </a:ln>
        </p:spPr>
      </p:pic>
      <p:cxnSp>
        <p:nvCxnSpPr>
          <p:cNvPr id="228" name="Google Shape;228;p46"/>
          <p:cNvCxnSpPr/>
          <p:nvPr/>
        </p:nvCxnSpPr>
        <p:spPr>
          <a:xfrm>
            <a:off x="685800" y="4389120"/>
            <a:ext cx="7772400" cy="0"/>
          </a:xfrm>
          <a:prstGeom prst="straightConnector1">
            <a:avLst/>
          </a:prstGeom>
          <a:noFill/>
          <a:ln cap="flat" cmpd="sng" w="12700">
            <a:solidFill>
              <a:schemeClr val="accent1"/>
            </a:solidFill>
            <a:prstDash val="solid"/>
            <a:round/>
            <a:headEnd len="sm" w="sm" type="none"/>
            <a:tailEnd len="sm" w="sm" type="none"/>
          </a:ln>
        </p:spPr>
      </p:cxnSp>
      <p:sp>
        <p:nvSpPr>
          <p:cNvPr id="229" name="Google Shape;229;p46"/>
          <p:cNvSpPr txBox="1"/>
          <p:nvPr>
            <p:ph idx="1" type="body"/>
          </p:nvPr>
        </p:nvSpPr>
        <p:spPr>
          <a:xfrm>
            <a:off x="685800" y="1143000"/>
            <a:ext cx="7768200" cy="2699100"/>
          </a:xfrm>
          <a:prstGeom prst="rect">
            <a:avLst/>
          </a:prstGeom>
          <a:noFill/>
          <a:ln>
            <a:noFill/>
          </a:ln>
        </p:spPr>
        <p:txBody>
          <a:bodyPr anchorCtr="0" anchor="t" bIns="0" lIns="0" spcFirstLastPara="1" rIns="0" wrap="square" tIns="0">
            <a:normAutofit/>
          </a:bodyPr>
          <a:lstStyle>
            <a:lvl1pPr indent="-368300" lvl="0" marL="457200" algn="l">
              <a:spcBef>
                <a:spcPts val="500"/>
              </a:spcBef>
              <a:spcAft>
                <a:spcPts val="0"/>
              </a:spcAft>
              <a:buClr>
                <a:schemeClr val="dk1"/>
              </a:buClr>
              <a:buSzPts val="2200"/>
              <a:buFont typeface="Helvetica Neue"/>
              <a:buChar char="•"/>
              <a:defRPr sz="1400"/>
            </a:lvl1pPr>
            <a:lvl2pPr indent="-368300" lvl="1" marL="914400" algn="l">
              <a:spcBef>
                <a:spcPts val="500"/>
              </a:spcBef>
              <a:spcAft>
                <a:spcPts val="0"/>
              </a:spcAft>
              <a:buClr>
                <a:schemeClr val="dk1"/>
              </a:buClr>
              <a:buSzPts val="2200"/>
              <a:buFont typeface="Helvetica Neue"/>
              <a:buChar char="•"/>
              <a:defRPr sz="1400"/>
            </a:lvl2pPr>
            <a:lvl3pPr indent="-342900" lvl="2" marL="1371600" algn="l">
              <a:spcBef>
                <a:spcPts val="400"/>
              </a:spcBef>
              <a:spcAft>
                <a:spcPts val="0"/>
              </a:spcAft>
              <a:buClr>
                <a:schemeClr val="accent1"/>
              </a:buClr>
              <a:buSzPts val="1800"/>
              <a:buFont typeface="Arial"/>
              <a:buChar char="•"/>
              <a:defRPr sz="1400"/>
            </a:lvl3pPr>
            <a:lvl4pPr indent="-342900" lvl="3" marL="1828800" algn="l">
              <a:spcBef>
                <a:spcPts val="400"/>
              </a:spcBef>
              <a:spcAft>
                <a:spcPts val="0"/>
              </a:spcAft>
              <a:buClr>
                <a:schemeClr val="accent1"/>
              </a:buClr>
              <a:buSzPts val="1800"/>
              <a:buFont typeface="Arial"/>
              <a:buChar char="•"/>
              <a:defRPr sz="1400"/>
            </a:lvl4pPr>
            <a:lvl5pPr indent="-342900" lvl="4" marL="2286000" algn="l">
              <a:spcBef>
                <a:spcPts val="400"/>
              </a:spcBef>
              <a:spcAft>
                <a:spcPts val="0"/>
              </a:spcAft>
              <a:buClr>
                <a:schemeClr val="accent1"/>
              </a:buClr>
              <a:buSzPts val="1800"/>
              <a:buFont typeface="Arial"/>
              <a:buChar char="•"/>
              <a:defRPr sz="1800"/>
            </a:lvl5pPr>
            <a:lvl6pPr indent="-342900" lvl="5" marL="2743200" algn="l">
              <a:spcBef>
                <a:spcPts val="400"/>
              </a:spcBef>
              <a:spcAft>
                <a:spcPts val="0"/>
              </a:spcAft>
              <a:buClr>
                <a:schemeClr val="dk1"/>
              </a:buClr>
              <a:buSzPts val="1800"/>
              <a:buChar char="■"/>
              <a:defRPr sz="1400"/>
            </a:lvl6pPr>
            <a:lvl7pPr indent="-342900" lvl="6" marL="3200400" algn="l">
              <a:spcBef>
                <a:spcPts val="400"/>
              </a:spcBef>
              <a:spcAft>
                <a:spcPts val="0"/>
              </a:spcAft>
              <a:buClr>
                <a:schemeClr val="dk1"/>
              </a:buClr>
              <a:buSzPts val="1800"/>
              <a:buChar char="●"/>
              <a:defRPr sz="1400"/>
            </a:lvl7pPr>
            <a:lvl8pPr indent="-342900" lvl="7" marL="3657600" algn="l">
              <a:spcBef>
                <a:spcPts val="400"/>
              </a:spcBef>
              <a:spcAft>
                <a:spcPts val="0"/>
              </a:spcAft>
              <a:buClr>
                <a:schemeClr val="dk1"/>
              </a:buClr>
              <a:buSzPts val="1800"/>
              <a:buChar char="○"/>
              <a:defRPr sz="1400"/>
            </a:lvl8pPr>
            <a:lvl9pPr indent="-342900" lvl="8" marL="4114800" algn="l">
              <a:spcBef>
                <a:spcPts val="400"/>
              </a:spcBef>
              <a:spcAft>
                <a:spcPts val="0"/>
              </a:spcAft>
              <a:buClr>
                <a:schemeClr val="dk1"/>
              </a:buClr>
              <a:buSzPts val="1800"/>
              <a:buChar char="■"/>
              <a:defRPr sz="1400"/>
            </a:lvl9pPr>
          </a:lstStyle>
          <a:p/>
        </p:txBody>
      </p:sp>
      <p:pic>
        <p:nvPicPr>
          <p:cNvPr id="230" name="Google Shape;230;p46"/>
          <p:cNvPicPr preferRelativeResize="0"/>
          <p:nvPr/>
        </p:nvPicPr>
        <p:blipFill rotWithShape="1">
          <a:blip r:embed="rId2">
            <a:alphaModFix/>
          </a:blip>
          <a:srcRect b="0" l="0" r="0" t="0"/>
          <a:stretch/>
        </p:blipFill>
        <p:spPr>
          <a:xfrm>
            <a:off x="685800" y="4551123"/>
            <a:ext cx="2250950" cy="497840"/>
          </a:xfrm>
          <a:prstGeom prst="rect">
            <a:avLst/>
          </a:prstGeom>
          <a:noFill/>
          <a:ln>
            <a:noFill/>
          </a:ln>
        </p:spPr>
      </p:pic>
      <p:cxnSp>
        <p:nvCxnSpPr>
          <p:cNvPr id="231" name="Google Shape;231;p46"/>
          <p:cNvCxnSpPr/>
          <p:nvPr/>
        </p:nvCxnSpPr>
        <p:spPr>
          <a:xfrm>
            <a:off x="685800" y="4389120"/>
            <a:ext cx="7772400" cy="0"/>
          </a:xfrm>
          <a:prstGeom prst="straightConnector1">
            <a:avLst/>
          </a:prstGeom>
          <a:noFill/>
          <a:ln cap="flat" cmpd="sng" w="12700">
            <a:solidFill>
              <a:schemeClr val="accent1"/>
            </a:solidFill>
            <a:prstDash val="solid"/>
            <a:round/>
            <a:headEnd len="sm" w="sm" type="none"/>
            <a:tailEnd len="sm" w="sm" type="none"/>
          </a:ln>
        </p:spPr>
      </p:cxnSp>
    </p:spTree>
  </p:cSld>
  <p:clrMapOvr>
    <a:masterClrMapping/>
  </p:clrMapOvr>
  <p:extLst>
    <p:ext uri="{DCECCB84-F9BA-43D5-87BE-67443E8EF086}">
      <p15:sldGuideLst>
        <p15:guide id="1" orient="horz" pos="1620">
          <p15:clr>
            <a:srgbClr val="FBAE40"/>
          </p15:clr>
        </p15:guide>
        <p15:guide id="2" pos="2880">
          <p15:clr>
            <a:srgbClr val="FBAE40"/>
          </p15:clr>
        </p15:guide>
        <p15:guide id="3" pos="432">
          <p15:clr>
            <a:srgbClr val="FBAE40"/>
          </p15:clr>
        </p15:guide>
        <p15:guide id="4" pos="5328">
          <p15:clr>
            <a:srgbClr val="FBAE40"/>
          </p15:clr>
        </p15:guide>
        <p15:guide id="5" orient="horz" pos="310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32" name="Shape 232"/>
        <p:cNvGrpSpPr/>
        <p:nvPr/>
      </p:nvGrpSpPr>
      <p:grpSpPr>
        <a:xfrm>
          <a:off x="0" y="0"/>
          <a:ext cx="0" cy="0"/>
          <a:chOff x="0" y="0"/>
          <a:chExt cx="0" cy="0"/>
        </a:xfrm>
      </p:grpSpPr>
      <p:sp>
        <p:nvSpPr>
          <p:cNvPr id="233" name="Google Shape;233;p47"/>
          <p:cNvSpPr txBox="1"/>
          <p:nvPr>
            <p:ph idx="1" type="body"/>
          </p:nvPr>
        </p:nvSpPr>
        <p:spPr>
          <a:xfrm>
            <a:off x="311700" y="4230575"/>
            <a:ext cx="5998800" cy="605100"/>
          </a:xfrm>
          <a:prstGeom prst="rect">
            <a:avLst/>
          </a:prstGeom>
        </p:spPr>
        <p:txBody>
          <a:bodyPr anchorCtr="0" anchor="ctr" bIns="68575" lIns="68575" spcFirstLastPara="1" rIns="68575" wrap="square" tIns="68575">
            <a:normAutofit/>
          </a:bodyPr>
          <a:lstStyle>
            <a:lvl1pPr indent="-228600" lvl="0" marL="457200">
              <a:lnSpc>
                <a:spcPct val="100000"/>
              </a:lnSpc>
              <a:spcBef>
                <a:spcPts val="0"/>
              </a:spcBef>
              <a:spcAft>
                <a:spcPts val="0"/>
              </a:spcAft>
              <a:buSzPts val="1800"/>
              <a:buNone/>
              <a:defRPr/>
            </a:lvl1pPr>
          </a:lstStyle>
          <a:p/>
        </p:txBody>
      </p:sp>
      <p:sp>
        <p:nvSpPr>
          <p:cNvPr id="234" name="Google Shape;234;p47"/>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27" name="Google Shape;27;p6"/>
          <p:cNvPicPr preferRelativeResize="0"/>
          <p:nvPr/>
        </p:nvPicPr>
        <p:blipFill rotWithShape="1">
          <a:blip r:embed="rId3">
            <a:alphaModFix/>
          </a:blip>
          <a:srcRect b="0" l="0" r="0" t="0"/>
          <a:stretch/>
        </p:blipFill>
        <p:spPr>
          <a:xfrm>
            <a:off x="1919666" y="4085271"/>
            <a:ext cx="2118725" cy="7612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28" name="Shape 28"/>
        <p:cNvGrpSpPr/>
        <p:nvPr/>
      </p:nvGrpSpPr>
      <p:grpSpPr>
        <a:xfrm>
          <a:off x="0" y="0"/>
          <a:ext cx="0" cy="0"/>
          <a:chOff x="0" y="0"/>
          <a:chExt cx="0" cy="0"/>
        </a:xfrm>
      </p:grpSpPr>
      <p:sp>
        <p:nvSpPr>
          <p:cNvPr id="29" name="Google Shape;29;p7"/>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algn="ctr">
              <a:lnSpc>
                <a:spcPct val="90000"/>
              </a:lnSpc>
              <a:spcBef>
                <a:spcPts val="0"/>
              </a:spcBef>
              <a:spcAft>
                <a:spcPts val="0"/>
              </a:spcAft>
              <a:buClr>
                <a:schemeClr val="dk1"/>
              </a:buClr>
              <a:buSzPts val="3400"/>
              <a:buFont typeface="Open Sans"/>
              <a:buNone/>
              <a:defRPr sz="4500"/>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30" name="Google Shape;30;p7"/>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algn="ctr">
              <a:lnSpc>
                <a:spcPct val="90000"/>
              </a:lnSpc>
              <a:spcBef>
                <a:spcPts val="800"/>
              </a:spcBef>
              <a:spcAft>
                <a:spcPts val="0"/>
              </a:spcAft>
              <a:buClr>
                <a:schemeClr val="dk1"/>
              </a:buClr>
              <a:buSzPts val="1400"/>
              <a:buNone/>
              <a:defRPr sz="1800"/>
            </a:lvl1pPr>
            <a:lvl2pPr lvl="1" algn="ctr">
              <a:lnSpc>
                <a:spcPct val="90000"/>
              </a:lnSpc>
              <a:spcBef>
                <a:spcPts val="1200"/>
              </a:spcBef>
              <a:spcAft>
                <a:spcPts val="0"/>
              </a:spcAft>
              <a:buClr>
                <a:schemeClr val="dk1"/>
              </a:buClr>
              <a:buSzPts val="1100"/>
              <a:buNone/>
              <a:defRPr sz="1500"/>
            </a:lvl2pPr>
            <a:lvl3pPr lvl="2" algn="ctr">
              <a:lnSpc>
                <a:spcPct val="90000"/>
              </a:lnSpc>
              <a:spcBef>
                <a:spcPts val="1200"/>
              </a:spcBef>
              <a:spcAft>
                <a:spcPts val="0"/>
              </a:spcAft>
              <a:buClr>
                <a:schemeClr val="dk1"/>
              </a:buClr>
              <a:buSzPts val="1100"/>
              <a:buNone/>
              <a:defRPr sz="1400"/>
            </a:lvl3pPr>
            <a:lvl4pPr lvl="3" algn="ctr">
              <a:lnSpc>
                <a:spcPct val="90000"/>
              </a:lnSpc>
              <a:spcBef>
                <a:spcPts val="1200"/>
              </a:spcBef>
              <a:spcAft>
                <a:spcPts val="0"/>
              </a:spcAft>
              <a:buClr>
                <a:schemeClr val="dk1"/>
              </a:buClr>
              <a:buSzPts val="900"/>
              <a:buNone/>
              <a:defRPr sz="1200"/>
            </a:lvl4pPr>
            <a:lvl5pPr lvl="4" algn="ctr">
              <a:lnSpc>
                <a:spcPct val="90000"/>
              </a:lnSpc>
              <a:spcBef>
                <a:spcPts val="1200"/>
              </a:spcBef>
              <a:spcAft>
                <a:spcPts val="0"/>
              </a:spcAft>
              <a:buClr>
                <a:schemeClr val="dk1"/>
              </a:buClr>
              <a:buSzPts val="900"/>
              <a:buNone/>
              <a:defRPr sz="1200"/>
            </a:lvl5pPr>
            <a:lvl6pPr lvl="5" algn="ctr">
              <a:lnSpc>
                <a:spcPct val="90000"/>
              </a:lnSpc>
              <a:spcBef>
                <a:spcPts val="1200"/>
              </a:spcBef>
              <a:spcAft>
                <a:spcPts val="0"/>
              </a:spcAft>
              <a:buClr>
                <a:schemeClr val="dk1"/>
              </a:buClr>
              <a:buSzPts val="900"/>
              <a:buNone/>
              <a:defRPr sz="1200"/>
            </a:lvl6pPr>
            <a:lvl7pPr lvl="6" algn="ctr">
              <a:lnSpc>
                <a:spcPct val="90000"/>
              </a:lnSpc>
              <a:spcBef>
                <a:spcPts val="1200"/>
              </a:spcBef>
              <a:spcAft>
                <a:spcPts val="0"/>
              </a:spcAft>
              <a:buClr>
                <a:schemeClr val="dk1"/>
              </a:buClr>
              <a:buSzPts val="900"/>
              <a:buNone/>
              <a:defRPr sz="1200"/>
            </a:lvl7pPr>
            <a:lvl8pPr lvl="7" algn="ctr">
              <a:lnSpc>
                <a:spcPct val="90000"/>
              </a:lnSpc>
              <a:spcBef>
                <a:spcPts val="1200"/>
              </a:spcBef>
              <a:spcAft>
                <a:spcPts val="0"/>
              </a:spcAft>
              <a:buClr>
                <a:schemeClr val="dk1"/>
              </a:buClr>
              <a:buSzPts val="900"/>
              <a:buNone/>
              <a:defRPr sz="1200"/>
            </a:lvl8pPr>
            <a:lvl9pPr lvl="8" algn="ctr">
              <a:lnSpc>
                <a:spcPct val="90000"/>
              </a:lnSpc>
              <a:spcBef>
                <a:spcPts val="1200"/>
              </a:spcBef>
              <a:spcAft>
                <a:spcPts val="1200"/>
              </a:spcAft>
              <a:buClr>
                <a:schemeClr val="dk1"/>
              </a:buClr>
              <a:buSzPts val="900"/>
              <a:buNone/>
              <a:defRPr sz="1200"/>
            </a:lvl9pPr>
          </a:lstStyle>
          <a:p/>
        </p:txBody>
      </p:sp>
      <p:sp>
        <p:nvSpPr>
          <p:cNvPr id="31" name="Google Shape;31;p7"/>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32" name="Google Shape;32;p7"/>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33" name="Google Shape;33;p7"/>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34" name="Shape 34"/>
        <p:cNvGrpSpPr/>
        <p:nvPr/>
      </p:nvGrpSpPr>
      <p:grpSpPr>
        <a:xfrm>
          <a:off x="0" y="0"/>
          <a:ext cx="0" cy="0"/>
          <a:chOff x="0" y="0"/>
          <a:chExt cx="0" cy="0"/>
        </a:xfrm>
      </p:grpSpPr>
      <p:sp>
        <p:nvSpPr>
          <p:cNvPr id="35" name="Google Shape;35;p8"/>
          <p:cNvSpPr txBox="1"/>
          <p:nvPr>
            <p:ph type="title"/>
          </p:nvPr>
        </p:nvSpPr>
        <p:spPr>
          <a:xfrm>
            <a:off x="457110" y="205200"/>
            <a:ext cx="8229300" cy="858600"/>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36" name="Google Shape;36;p8"/>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37" name="Google Shape;37;p8"/>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38" name="Google Shape;38;p8"/>
          <p:cNvSpPr txBox="1"/>
          <p:nvPr>
            <p:ph idx="3" type="body"/>
          </p:nvPr>
        </p:nvSpPr>
        <p:spPr>
          <a:xfrm>
            <a:off x="457110" y="276156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39" name="Google Shape;39;p8"/>
          <p:cNvSpPr txBox="1"/>
          <p:nvPr>
            <p:ph idx="4" type="body"/>
          </p:nvPr>
        </p:nvSpPr>
        <p:spPr>
          <a:xfrm>
            <a:off x="4673970" y="276156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40" name="Shape 40"/>
        <p:cNvGrpSpPr/>
        <p:nvPr/>
      </p:nvGrpSpPr>
      <p:grpSpPr>
        <a:xfrm>
          <a:off x="0" y="0"/>
          <a:ext cx="0" cy="0"/>
          <a:chOff x="0" y="0"/>
          <a:chExt cx="0" cy="0"/>
        </a:xfrm>
      </p:grpSpPr>
      <p:pic>
        <p:nvPicPr>
          <p:cNvPr descr="A picture containing text&#10;&#10;Description automatically generated" id="41" name="Google Shape;41;p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2" name="Google Shape;42;p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3" name="Google Shape;43;p9"/>
          <p:cNvSpPr txBox="1"/>
          <p:nvPr>
            <p:ph idx="12" type="sldNum"/>
          </p:nvPr>
        </p:nvSpPr>
        <p:spPr>
          <a:xfrm>
            <a:off x="8701958" y="4724530"/>
            <a:ext cx="328200" cy="273900"/>
          </a:xfrm>
          <a:prstGeom prst="rect">
            <a:avLst/>
          </a:prstGeom>
          <a:noFill/>
          <a:ln>
            <a:noFill/>
          </a:ln>
        </p:spPr>
        <p:txBody>
          <a:bodyPr anchorCtr="0" anchor="ctr" bIns="25700" lIns="51425" spcFirstLastPara="1" rIns="51425" wrap="square" tIns="25700">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4" name="Google Shape;44;p9"/>
          <p:cNvSpPr txBox="1"/>
          <p:nvPr>
            <p:ph type="title"/>
          </p:nvPr>
        </p:nvSpPr>
        <p:spPr>
          <a:xfrm>
            <a:off x="400784" y="718726"/>
            <a:ext cx="8402400" cy="408300"/>
          </a:xfrm>
          <a:prstGeom prst="rect">
            <a:avLst/>
          </a:prstGeom>
          <a:noFill/>
          <a:ln>
            <a:noFill/>
          </a:ln>
        </p:spPr>
        <p:txBody>
          <a:bodyPr anchorCtr="0" anchor="t" bIns="25700" lIns="51425" spcFirstLastPara="1" rIns="51425" wrap="square" tIns="25700">
            <a:normAutofit/>
          </a:bodyPr>
          <a:lstStyle>
            <a:lvl1pPr lvl="0" algn="l">
              <a:lnSpc>
                <a:spcPct val="90000"/>
              </a:lnSpc>
              <a:spcBef>
                <a:spcPts val="0"/>
              </a:spcBef>
              <a:spcAft>
                <a:spcPts val="0"/>
              </a:spcAft>
              <a:buClr>
                <a:schemeClr val="dk1"/>
              </a:buClr>
              <a:buSzPts val="1800"/>
              <a:buFont typeface="Arial"/>
              <a:buNone/>
              <a:defRPr sz="2400">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45" name="Google Shape;45;p9"/>
          <p:cNvSpPr txBox="1"/>
          <p:nvPr>
            <p:ph idx="1" type="body"/>
          </p:nvPr>
        </p:nvSpPr>
        <p:spPr>
          <a:xfrm>
            <a:off x="400783" y="1326356"/>
            <a:ext cx="8402400" cy="3488400"/>
          </a:xfrm>
          <a:prstGeom prst="rect">
            <a:avLst/>
          </a:prstGeom>
          <a:noFill/>
          <a:ln>
            <a:noFill/>
          </a:ln>
        </p:spPr>
        <p:txBody>
          <a:bodyPr anchorCtr="0" anchor="t" bIns="25700" lIns="51425" spcFirstLastPara="1" rIns="51425" wrap="square" tIns="25700">
            <a:normAutofit/>
          </a:bodyPr>
          <a:lstStyle>
            <a:lvl1pPr indent="-330200" lvl="0" marL="457200" algn="l">
              <a:lnSpc>
                <a:spcPct val="100000"/>
              </a:lnSpc>
              <a:spcBef>
                <a:spcPts val="0"/>
              </a:spcBef>
              <a:spcAft>
                <a:spcPts val="0"/>
              </a:spcAft>
              <a:buClr>
                <a:schemeClr val="dk1"/>
              </a:buClr>
              <a:buSzPts val="1600"/>
              <a:buChar char="●"/>
              <a:defRPr>
                <a:latin typeface="Arial"/>
                <a:ea typeface="Arial"/>
                <a:cs typeface="Arial"/>
                <a:sym typeface="Arial"/>
              </a:defRPr>
            </a:lvl1pPr>
            <a:lvl2pPr indent="-317500" lvl="1" marL="914400" algn="l">
              <a:lnSpc>
                <a:spcPct val="100000"/>
              </a:lnSpc>
              <a:spcBef>
                <a:spcPts val="500"/>
              </a:spcBef>
              <a:spcAft>
                <a:spcPts val="0"/>
              </a:spcAft>
              <a:buClr>
                <a:schemeClr val="dk1"/>
              </a:buClr>
              <a:buSzPts val="1400"/>
              <a:buChar char="○"/>
              <a:defRPr>
                <a:latin typeface="Arial"/>
                <a:ea typeface="Arial"/>
                <a:cs typeface="Arial"/>
                <a:sym typeface="Arial"/>
              </a:defRPr>
            </a:lvl2pPr>
            <a:lvl3pPr indent="-298450" lvl="2" marL="1371600" algn="l">
              <a:lnSpc>
                <a:spcPct val="100000"/>
              </a:lnSpc>
              <a:spcBef>
                <a:spcPts val="500"/>
              </a:spcBef>
              <a:spcAft>
                <a:spcPts val="0"/>
              </a:spcAft>
              <a:buClr>
                <a:schemeClr val="dk1"/>
              </a:buClr>
              <a:buSzPts val="1100"/>
              <a:buChar char="■"/>
              <a:defRPr>
                <a:latin typeface="Arial"/>
                <a:ea typeface="Arial"/>
                <a:cs typeface="Arial"/>
                <a:sym typeface="Arial"/>
              </a:defRPr>
            </a:lvl3pPr>
            <a:lvl4pPr indent="-298450" lvl="3" marL="1828800" algn="l">
              <a:lnSpc>
                <a:spcPct val="100000"/>
              </a:lnSpc>
              <a:spcBef>
                <a:spcPts val="500"/>
              </a:spcBef>
              <a:spcAft>
                <a:spcPts val="0"/>
              </a:spcAft>
              <a:buClr>
                <a:schemeClr val="dk1"/>
              </a:buClr>
              <a:buSzPts val="1100"/>
              <a:buChar char="●"/>
              <a:defRPr>
                <a:latin typeface="Arial"/>
                <a:ea typeface="Arial"/>
                <a:cs typeface="Arial"/>
                <a:sym typeface="Arial"/>
              </a:defRPr>
            </a:lvl4pPr>
            <a:lvl5pPr indent="-298450" lvl="4" marL="2286000" algn="l">
              <a:lnSpc>
                <a:spcPct val="100000"/>
              </a:lnSpc>
              <a:spcBef>
                <a:spcPts val="500"/>
              </a:spcBef>
              <a:spcAft>
                <a:spcPts val="0"/>
              </a:spcAft>
              <a:buClr>
                <a:schemeClr val="dk1"/>
              </a:buClr>
              <a:buSzPts val="1100"/>
              <a:buChar char="○"/>
              <a:defRPr>
                <a:latin typeface="Arial"/>
                <a:ea typeface="Arial"/>
                <a:cs typeface="Arial"/>
                <a:sym typeface="Arial"/>
              </a:defRPr>
            </a:lvl5pPr>
            <a:lvl6pPr indent="-298450" lvl="5" marL="2743200" algn="l">
              <a:lnSpc>
                <a:spcPct val="90000"/>
              </a:lnSpc>
              <a:spcBef>
                <a:spcPts val="500"/>
              </a:spcBef>
              <a:spcAft>
                <a:spcPts val="0"/>
              </a:spcAft>
              <a:buClr>
                <a:schemeClr val="dk1"/>
              </a:buClr>
              <a:buSzPts val="1100"/>
              <a:buChar char="■"/>
              <a:defRPr/>
            </a:lvl6pPr>
            <a:lvl7pPr indent="-298450" lvl="6" marL="3200400" algn="l">
              <a:lnSpc>
                <a:spcPct val="90000"/>
              </a:lnSpc>
              <a:spcBef>
                <a:spcPts val="1200"/>
              </a:spcBef>
              <a:spcAft>
                <a:spcPts val="0"/>
              </a:spcAft>
              <a:buClr>
                <a:schemeClr val="dk1"/>
              </a:buClr>
              <a:buSzPts val="1100"/>
              <a:buChar char="●"/>
              <a:defRPr/>
            </a:lvl7pPr>
            <a:lvl8pPr indent="-298450" lvl="7" marL="3657600" algn="l">
              <a:lnSpc>
                <a:spcPct val="90000"/>
              </a:lnSpc>
              <a:spcBef>
                <a:spcPts val="1200"/>
              </a:spcBef>
              <a:spcAft>
                <a:spcPts val="0"/>
              </a:spcAft>
              <a:buClr>
                <a:schemeClr val="dk1"/>
              </a:buClr>
              <a:buSzPts val="1100"/>
              <a:buChar char="○"/>
              <a:defRPr/>
            </a:lvl8pPr>
            <a:lvl9pPr indent="-298450" lvl="8" marL="4114800" algn="l">
              <a:lnSpc>
                <a:spcPct val="90000"/>
              </a:lnSpc>
              <a:spcBef>
                <a:spcPts val="1200"/>
              </a:spcBef>
              <a:spcAft>
                <a:spcPts val="1200"/>
              </a:spcAft>
              <a:buClr>
                <a:schemeClr val="dk1"/>
              </a:buClr>
              <a:buSzPts val="11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46" name="Shape 46"/>
        <p:cNvGrpSpPr/>
        <p:nvPr/>
      </p:nvGrpSpPr>
      <p:grpSpPr>
        <a:xfrm>
          <a:off x="0" y="0"/>
          <a:ext cx="0" cy="0"/>
          <a:chOff x="0" y="0"/>
          <a:chExt cx="0" cy="0"/>
        </a:xfrm>
      </p:grpSpPr>
      <p:sp>
        <p:nvSpPr>
          <p:cNvPr id="47" name="Google Shape;47;p10"/>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48" name="Google Shape;48;p10"/>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9" name="Google Shape;49;p10"/>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slideLayout" Target="../slideLayouts/slideLayout44.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46" Type="http://schemas.openxmlformats.org/officeDocument/2006/relationships/slideLayout" Target="../slideLayouts/slideLayout46.xml"/><Relationship Id="rId23" Type="http://schemas.openxmlformats.org/officeDocument/2006/relationships/slideLayout" Target="../slideLayouts/slideLayout23.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47" Type="http://schemas.openxmlformats.org/officeDocument/2006/relationships/theme" Target="../theme/theme1.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rmAutofit/>
          </a:bodyPr>
          <a:lstStyle>
            <a:lvl1pPr lvl="0" marR="0" rtl="0" algn="l">
              <a:lnSpc>
                <a:spcPct val="100000"/>
              </a:lnSpc>
              <a:spcBef>
                <a:spcPts val="0"/>
              </a:spcBef>
              <a:spcAft>
                <a:spcPts val="0"/>
              </a:spcAft>
              <a:buClr>
                <a:schemeClr val="dk1"/>
              </a:buClr>
              <a:buSzPts val="3000"/>
              <a:buFont typeface="Calibri"/>
              <a:buNone/>
              <a:defRPr b="0" i="0" sz="3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68575" lIns="68575" spcFirstLastPara="1" rIns="68575" wrap="square" tIns="68575">
            <a:normAutofit/>
          </a:bodyPr>
          <a:lstStyle>
            <a:lvl1pPr indent="-342900" lvl="0" marL="4572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1pPr>
            <a:lvl2pPr indent="-323850" lvl="1" marL="914400" marR="0" rtl="0" algn="l">
              <a:lnSpc>
                <a:spcPct val="115000"/>
              </a:lnSpc>
              <a:spcBef>
                <a:spcPts val="0"/>
              </a:spcBef>
              <a:spcAft>
                <a:spcPts val="0"/>
              </a:spcAft>
              <a:buClr>
                <a:schemeClr val="dk2"/>
              </a:buClr>
              <a:buSzPts val="1500"/>
              <a:buFont typeface="Calibri"/>
              <a:buChar char="○"/>
              <a:defRPr b="0" i="0" sz="1500" u="none" cap="none" strike="noStrike">
                <a:solidFill>
                  <a:schemeClr val="dk2"/>
                </a:solidFill>
                <a:latin typeface="Calibri"/>
                <a:ea typeface="Calibri"/>
                <a:cs typeface="Calibri"/>
                <a:sym typeface="Calibri"/>
              </a:defRPr>
            </a:lvl2pPr>
            <a:lvl3pPr indent="-317500" lvl="2" marL="13716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3pPr>
            <a:lvl4pPr indent="-304800" lvl="3" marL="1828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4pPr>
            <a:lvl5pPr indent="-304800" lvl="4" marL="22860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5pPr>
            <a:lvl6pPr indent="-304800" lvl="5" marL="27432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6pPr>
            <a:lvl7pPr indent="-304800" lvl="6" marL="32004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7pPr>
            <a:lvl8pPr indent="-304800" lvl="7" marL="36576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8pPr>
            <a:lvl9pPr indent="-304800" lvl="8" marL="4114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xml"/><Relationship Id="rId3" Type="http://schemas.openxmlformats.org/officeDocument/2006/relationships/image" Target="../media/image22.png"/><Relationship Id="rId4" Type="http://schemas.openxmlformats.org/officeDocument/2006/relationships/image" Target="../media/image34.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0.xml"/><Relationship Id="rId3" Type="http://schemas.openxmlformats.org/officeDocument/2006/relationships/image" Target="../media/image155.png"/><Relationship Id="rId4" Type="http://schemas.openxmlformats.org/officeDocument/2006/relationships/image" Target="../media/image159.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02.xml"/><Relationship Id="rId3" Type="http://schemas.openxmlformats.org/officeDocument/2006/relationships/image" Target="../media/image179.jpg"/><Relationship Id="rId4" Type="http://schemas.openxmlformats.org/officeDocument/2006/relationships/image" Target="../media/image153.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03.xml"/><Relationship Id="rId3" Type="http://schemas.openxmlformats.org/officeDocument/2006/relationships/image" Target="../media/image154.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6.xml"/><Relationship Id="rId3" Type="http://schemas.openxmlformats.org/officeDocument/2006/relationships/hyperlink" Target="https://600eastwisconsin.com/wp-content/uploads/2025/09/600_East_Cafe_Menu_Summer2025.pdf" TargetMode="External"/><Relationship Id="rId4" Type="http://schemas.openxmlformats.org/officeDocument/2006/relationships/hyperlink" Target="https://www.grubhub.com/restaurant/loaded-spud-789-n-water-st-milwaukee/11848128" TargetMode="External"/><Relationship Id="rId5" Type="http://schemas.openxmlformats.org/officeDocument/2006/relationships/hyperlink" Target="https://mediterraneancuisinemke.com/menu" TargetMode="External"/><Relationship Id="rId6" Type="http://schemas.openxmlformats.org/officeDocument/2006/relationships/hyperlink" Target="https://yourofficemke.com/menu/" TargetMode="External"/><Relationship Id="rId7" Type="http://schemas.openxmlformats.org/officeDocument/2006/relationships/hyperlink" Target="https://yourofficemke.com/menu/" TargetMode="External"/><Relationship Id="rId8" Type="http://schemas.openxmlformats.org/officeDocument/2006/relationships/image" Target="../media/image156.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 Id="rId3" Type="http://schemas.openxmlformats.org/officeDocument/2006/relationships/hyperlink" Target="http://www.youtube.com/watch?v=RS-8A64eVas" TargetMode="External"/><Relationship Id="rId4" Type="http://schemas.openxmlformats.org/officeDocument/2006/relationships/image" Target="../media/image157.jp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0.xml"/><Relationship Id="rId3" Type="http://schemas.openxmlformats.org/officeDocument/2006/relationships/image" Target="../media/image185.png"/><Relationship Id="rId4" Type="http://schemas.openxmlformats.org/officeDocument/2006/relationships/image" Target="../media/image183.jpg"/><Relationship Id="rId9" Type="http://schemas.openxmlformats.org/officeDocument/2006/relationships/image" Target="../media/image166.jpg"/><Relationship Id="rId5" Type="http://schemas.openxmlformats.org/officeDocument/2006/relationships/image" Target="../media/image158.png"/><Relationship Id="rId6" Type="http://schemas.openxmlformats.org/officeDocument/2006/relationships/image" Target="../media/image165.png"/><Relationship Id="rId7" Type="http://schemas.openxmlformats.org/officeDocument/2006/relationships/image" Target="../media/image163.png"/><Relationship Id="rId8" Type="http://schemas.openxmlformats.org/officeDocument/2006/relationships/image" Target="../media/image161.png"/><Relationship Id="rId11" Type="http://schemas.openxmlformats.org/officeDocument/2006/relationships/image" Target="../media/image190.jpg"/><Relationship Id="rId10" Type="http://schemas.openxmlformats.org/officeDocument/2006/relationships/image" Target="../media/image176.jpg"/><Relationship Id="rId13" Type="http://schemas.openxmlformats.org/officeDocument/2006/relationships/image" Target="../media/image167.png"/><Relationship Id="rId12" Type="http://schemas.openxmlformats.org/officeDocument/2006/relationships/image" Target="../media/image162.jpg"/><Relationship Id="rId15" Type="http://schemas.openxmlformats.org/officeDocument/2006/relationships/image" Target="../media/image177.png"/><Relationship Id="rId14" Type="http://schemas.openxmlformats.org/officeDocument/2006/relationships/image" Target="../media/image168.png"/><Relationship Id="rId17" Type="http://schemas.openxmlformats.org/officeDocument/2006/relationships/image" Target="../media/image171.png"/><Relationship Id="rId16" Type="http://schemas.openxmlformats.org/officeDocument/2006/relationships/image" Target="../media/image169.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2.xml"/><Relationship Id="rId3" Type="http://schemas.openxmlformats.org/officeDocument/2006/relationships/comments" Target="../comments/comment1.xml"/><Relationship Id="rId4" Type="http://schemas.openxmlformats.org/officeDocument/2006/relationships/hyperlink" Target="http://www.youtube.com/watch?v=klzeXSs2sAg" TargetMode="External"/><Relationship Id="rId5" Type="http://schemas.openxmlformats.org/officeDocument/2006/relationships/image" Target="../media/image175.jp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 Id="rId3" Type="http://schemas.openxmlformats.org/officeDocument/2006/relationships/hyperlink" Target="http://www.youtube.com/watch?v=4uQpeTJraTs" TargetMode="External"/><Relationship Id="rId4" Type="http://schemas.openxmlformats.org/officeDocument/2006/relationships/image" Target="../media/image174.jp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4.xml"/><Relationship Id="rId3" Type="http://schemas.openxmlformats.org/officeDocument/2006/relationships/image" Target="../media/image170.png"/><Relationship Id="rId4" Type="http://schemas.openxmlformats.org/officeDocument/2006/relationships/hyperlink" Target="http://www.youtube.com/watch?v=KQQhg8UfubQ" TargetMode="External"/><Relationship Id="rId5" Type="http://schemas.openxmlformats.org/officeDocument/2006/relationships/image" Target="../media/image184.jp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5.xml"/><Relationship Id="rId3" Type="http://schemas.openxmlformats.org/officeDocument/2006/relationships/image" Target="../media/image172.jp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7.xml"/><Relationship Id="rId3" Type="http://schemas.openxmlformats.org/officeDocument/2006/relationships/hyperlink" Target="http://www.youtube.com/watch?v=tuVa27WISyo" TargetMode="External"/><Relationship Id="rId4" Type="http://schemas.openxmlformats.org/officeDocument/2006/relationships/image" Target="../media/image173.jpg"/><Relationship Id="rId5" Type="http://schemas.openxmlformats.org/officeDocument/2006/relationships/image" Target="../media/image182.png"/><Relationship Id="rId6" Type="http://schemas.openxmlformats.org/officeDocument/2006/relationships/image" Target="../media/image186.jp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 Id="rId3" Type="http://schemas.openxmlformats.org/officeDocument/2006/relationships/image" Target="../media/image18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2.xml"/><Relationship Id="rId3" Type="http://schemas.openxmlformats.org/officeDocument/2006/relationships/image" Target="../media/image44.png"/><Relationship Id="rId4" Type="http://schemas.openxmlformats.org/officeDocument/2006/relationships/image" Target="../media/image51.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1.xml"/><Relationship Id="rId3" Type="http://schemas.openxmlformats.org/officeDocument/2006/relationships/image" Target="../media/image181.png"/><Relationship Id="rId4" Type="http://schemas.openxmlformats.org/officeDocument/2006/relationships/image" Target="../media/image178.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 Id="rId3"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xml"/><Relationship Id="rId3" Type="http://schemas.openxmlformats.org/officeDocument/2006/relationships/image" Target="../media/image35.png"/><Relationship Id="rId4" Type="http://schemas.openxmlformats.org/officeDocument/2006/relationships/image" Target="../media/image32.gif"/><Relationship Id="rId5" Type="http://schemas.openxmlformats.org/officeDocument/2006/relationships/image" Target="../media/image27.png"/><Relationship Id="rId6" Type="http://schemas.openxmlformats.org/officeDocument/2006/relationships/image" Target="../media/image4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6.xml"/><Relationship Id="rId3" Type="http://schemas.openxmlformats.org/officeDocument/2006/relationships/image" Target="../media/image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40.png"/><Relationship Id="rId4" Type="http://schemas.openxmlformats.org/officeDocument/2006/relationships/image" Target="../media/image39.png"/><Relationship Id="rId5" Type="http://schemas.openxmlformats.org/officeDocument/2006/relationships/image" Target="../media/image29.png"/><Relationship Id="rId6" Type="http://schemas.openxmlformats.org/officeDocument/2006/relationships/image" Target="../media/image44.png"/><Relationship Id="rId7" Type="http://schemas.openxmlformats.org/officeDocument/2006/relationships/image" Target="../media/image5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8.xml"/><Relationship Id="rId3" Type="http://schemas.openxmlformats.org/officeDocument/2006/relationships/image" Target="../media/image38.png"/><Relationship Id="rId4" Type="http://schemas.openxmlformats.org/officeDocument/2006/relationships/hyperlink" Target="https://www.biointeractive.org/classroom-resources/immune-syste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 Id="rId3" Type="http://schemas.openxmlformats.org/officeDocument/2006/relationships/image" Target="../media/image36.png"/><Relationship Id="rId4" Type="http://schemas.openxmlformats.org/officeDocument/2006/relationships/hyperlink" Target="https://www.biointeractive.org/classroom-resources/immune-syste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xml"/><Relationship Id="rId3" Type="http://schemas.openxmlformats.org/officeDocument/2006/relationships/hyperlink" Target="https://lend.3dmoleculardesigns.com/lending-library" TargetMode="External"/><Relationship Id="rId4" Type="http://schemas.openxmlformats.org/officeDocument/2006/relationships/image" Target="../media/image3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0.xml"/><Relationship Id="rId3" Type="http://schemas.openxmlformats.org/officeDocument/2006/relationships/image" Target="../media/image61.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22.xml"/><Relationship Id="rId3" Type="http://schemas.openxmlformats.org/officeDocument/2006/relationships/image" Target="../media/image43.pn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23.xml"/><Relationship Id="rId3" Type="http://schemas.openxmlformats.org/officeDocument/2006/relationships/image" Target="../media/image5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24.xml"/><Relationship Id="rId3" Type="http://schemas.openxmlformats.org/officeDocument/2006/relationships/image" Target="../media/image4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26.xml"/><Relationship Id="rId3" Type="http://schemas.openxmlformats.org/officeDocument/2006/relationships/image" Target="../media/image7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50.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28.xml"/><Relationship Id="rId3" Type="http://schemas.openxmlformats.org/officeDocument/2006/relationships/image" Target="../media/image5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9.xml"/><Relationship Id="rId3" Type="http://schemas.openxmlformats.org/officeDocument/2006/relationships/image" Target="../media/image47.png"/><Relationship Id="rId4" Type="http://schemas.openxmlformats.org/officeDocument/2006/relationships/image" Target="../media/image29.png"/><Relationship Id="rId5" Type="http://schemas.openxmlformats.org/officeDocument/2006/relationships/image" Target="../media/image57.png"/><Relationship Id="rId6" Type="http://schemas.openxmlformats.org/officeDocument/2006/relationships/image" Target="../media/image59.png"/><Relationship Id="rId7" Type="http://schemas.openxmlformats.org/officeDocument/2006/relationships/image" Target="../media/image54.png"/><Relationship Id="rId8" Type="http://schemas.openxmlformats.org/officeDocument/2006/relationships/image" Target="../media/image6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0.xml"/><Relationship Id="rId3" Type="http://schemas.openxmlformats.org/officeDocument/2006/relationships/image" Target="../media/image63.png"/><Relationship Id="rId4" Type="http://schemas.openxmlformats.org/officeDocument/2006/relationships/image" Target="../media/image62.png"/><Relationship Id="rId5" Type="http://schemas.openxmlformats.org/officeDocument/2006/relationships/image" Target="../media/image64.png"/><Relationship Id="rId6" Type="http://schemas.openxmlformats.org/officeDocument/2006/relationships/image" Target="../media/image55.png"/><Relationship Id="rId7" Type="http://schemas.openxmlformats.org/officeDocument/2006/relationships/image" Target="../media/image60.png"/><Relationship Id="rId8" Type="http://schemas.openxmlformats.org/officeDocument/2006/relationships/image" Target="../media/image32.gi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7.png"/><Relationship Id="rId4" Type="http://schemas.openxmlformats.org/officeDocument/2006/relationships/image" Target="../media/image46.png"/><Relationship Id="rId5" Type="http://schemas.openxmlformats.org/officeDocument/2006/relationships/image" Target="../media/image44.png"/><Relationship Id="rId6" Type="http://schemas.openxmlformats.org/officeDocument/2006/relationships/image" Target="../media/image68.png"/><Relationship Id="rId7" Type="http://schemas.openxmlformats.org/officeDocument/2006/relationships/image" Target="../media/image66.png"/><Relationship Id="rId8" Type="http://schemas.openxmlformats.org/officeDocument/2006/relationships/image" Target="../media/image6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7.png"/><Relationship Id="rId4" Type="http://schemas.openxmlformats.org/officeDocument/2006/relationships/image" Target="../media/image46.png"/><Relationship Id="rId5" Type="http://schemas.openxmlformats.org/officeDocument/2006/relationships/image" Target="../media/image44.png"/><Relationship Id="rId6" Type="http://schemas.openxmlformats.org/officeDocument/2006/relationships/image" Target="../media/image66.png"/><Relationship Id="rId7" Type="http://schemas.openxmlformats.org/officeDocument/2006/relationships/image" Target="../media/image69.png"/><Relationship Id="rId8"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7.png"/><Relationship Id="rId4" Type="http://schemas.openxmlformats.org/officeDocument/2006/relationships/image" Target="../media/image46.png"/><Relationship Id="rId5" Type="http://schemas.openxmlformats.org/officeDocument/2006/relationships/image" Target="../media/image44.png"/><Relationship Id="rId6" Type="http://schemas.openxmlformats.org/officeDocument/2006/relationships/image" Target="../media/image6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75.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76.jpg"/><Relationship Id="rId4" Type="http://schemas.openxmlformats.org/officeDocument/2006/relationships/image" Target="../media/image71.jpg"/><Relationship Id="rId5" Type="http://schemas.openxmlformats.org/officeDocument/2006/relationships/image" Target="../media/image9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92.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7.xml"/><Relationship Id="rId3" Type="http://schemas.openxmlformats.org/officeDocument/2006/relationships/image" Target="../media/image74.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8.xml"/><Relationship Id="rId3" Type="http://schemas.openxmlformats.org/officeDocument/2006/relationships/image" Target="../media/image74.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9.xml"/><Relationship Id="rId3" Type="http://schemas.openxmlformats.org/officeDocument/2006/relationships/image" Target="../media/image4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0.xml"/><Relationship Id="rId3" Type="http://schemas.openxmlformats.org/officeDocument/2006/relationships/image" Target="../media/image66.png"/><Relationship Id="rId4" Type="http://schemas.openxmlformats.org/officeDocument/2006/relationships/image" Target="../media/image102.jpg"/><Relationship Id="rId5" Type="http://schemas.openxmlformats.org/officeDocument/2006/relationships/image" Target="../media/image32.gi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1.xml"/><Relationship Id="rId3" Type="http://schemas.openxmlformats.org/officeDocument/2006/relationships/image" Target="../media/image73.jpg"/><Relationship Id="rId4" Type="http://schemas.openxmlformats.org/officeDocument/2006/relationships/hyperlink" Target="http://www.youtube.com/watch?v=Ogc4ZXRF6Y4" TargetMode="External"/><Relationship Id="rId5" Type="http://schemas.openxmlformats.org/officeDocument/2006/relationships/image" Target="../media/image67.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2.xml"/><Relationship Id="rId3" Type="http://schemas.openxmlformats.org/officeDocument/2006/relationships/image" Target="../media/image73.jpg"/><Relationship Id="rId4" Type="http://schemas.openxmlformats.org/officeDocument/2006/relationships/hyperlink" Target="http://www.youtube.com/watch?v=Ogc4ZXRF6Y4" TargetMode="External"/><Relationship Id="rId5" Type="http://schemas.openxmlformats.org/officeDocument/2006/relationships/image" Target="../media/image67.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3.xml"/><Relationship Id="rId3" Type="http://schemas.openxmlformats.org/officeDocument/2006/relationships/image" Target="../media/image78.png"/><Relationship Id="rId4" Type="http://schemas.openxmlformats.org/officeDocument/2006/relationships/image" Target="../media/image2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4.xml"/><Relationship Id="rId3" Type="http://schemas.openxmlformats.org/officeDocument/2006/relationships/hyperlink" Target="http://www.youtube.com/watch?v=Ogc4ZXRF6Y4" TargetMode="External"/><Relationship Id="rId4" Type="http://schemas.openxmlformats.org/officeDocument/2006/relationships/image" Target="../media/image67.jpg"/><Relationship Id="rId5" Type="http://schemas.openxmlformats.org/officeDocument/2006/relationships/image" Target="../media/image7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5.xml"/><Relationship Id="rId3" Type="http://schemas.openxmlformats.org/officeDocument/2006/relationships/image" Target="../media/image77.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6.xml"/><Relationship Id="rId3" Type="http://schemas.openxmlformats.org/officeDocument/2006/relationships/image" Target="../media/image79.jpg"/><Relationship Id="rId4" Type="http://schemas.openxmlformats.org/officeDocument/2006/relationships/image" Target="../media/image83.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7.xml"/><Relationship Id="rId3" Type="http://schemas.openxmlformats.org/officeDocument/2006/relationships/image" Target="../media/image2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8.xml"/><Relationship Id="rId3" Type="http://schemas.openxmlformats.org/officeDocument/2006/relationships/image" Target="../media/image82.jpg"/><Relationship Id="rId4" Type="http://schemas.openxmlformats.org/officeDocument/2006/relationships/image" Target="../media/image80.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8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89.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84.jpg"/><Relationship Id="rId4" Type="http://schemas.openxmlformats.org/officeDocument/2006/relationships/image" Target="../media/image88.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90.jpg"/><Relationship Id="rId4" Type="http://schemas.openxmlformats.org/officeDocument/2006/relationships/image" Target="../media/image91.jpg"/><Relationship Id="rId5" Type="http://schemas.openxmlformats.org/officeDocument/2006/relationships/image" Target="../media/image105.jpg"/><Relationship Id="rId6" Type="http://schemas.openxmlformats.org/officeDocument/2006/relationships/image" Target="../media/image87.jpg"/><Relationship Id="rId7" Type="http://schemas.openxmlformats.org/officeDocument/2006/relationships/image" Target="../media/image7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3.xml"/><Relationship Id="rId3" Type="http://schemas.openxmlformats.org/officeDocument/2006/relationships/image" Target="../media/image78.png"/><Relationship Id="rId4" Type="http://schemas.openxmlformats.org/officeDocument/2006/relationships/image" Target="../media/image2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54.xml"/><Relationship Id="rId3" Type="http://schemas.openxmlformats.org/officeDocument/2006/relationships/image" Target="../media/image100.png"/><Relationship Id="rId4" Type="http://schemas.openxmlformats.org/officeDocument/2006/relationships/hyperlink" Target="https://media.hhmi.org/biointeractive/click/virus-explorer/index.html"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55.xml"/><Relationship Id="rId3" Type="http://schemas.openxmlformats.org/officeDocument/2006/relationships/image" Target="../media/image85.png"/><Relationship Id="rId4" Type="http://schemas.openxmlformats.org/officeDocument/2006/relationships/image" Target="../media/image96.png"/><Relationship Id="rId9" Type="http://schemas.openxmlformats.org/officeDocument/2006/relationships/image" Target="../media/image29.png"/><Relationship Id="rId5" Type="http://schemas.openxmlformats.org/officeDocument/2006/relationships/image" Target="../media/image86.png"/><Relationship Id="rId6" Type="http://schemas.openxmlformats.org/officeDocument/2006/relationships/image" Target="../media/image99.png"/><Relationship Id="rId7" Type="http://schemas.openxmlformats.org/officeDocument/2006/relationships/image" Target="../media/image108.png"/><Relationship Id="rId8" Type="http://schemas.openxmlformats.org/officeDocument/2006/relationships/image" Target="../media/image11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56.xml"/><Relationship Id="rId3" Type="http://schemas.openxmlformats.org/officeDocument/2006/relationships/image" Target="../media/image104.png"/><Relationship Id="rId4" Type="http://schemas.openxmlformats.org/officeDocument/2006/relationships/image" Target="../media/image2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7.xml"/><Relationship Id="rId3" Type="http://schemas.openxmlformats.org/officeDocument/2006/relationships/image" Target="../media/image103.png"/><Relationship Id="rId4" Type="http://schemas.openxmlformats.org/officeDocument/2006/relationships/hyperlink" Target="https://worldofviruses.unl.edu/category/image-wall/microbe-sems/" TargetMode="External"/><Relationship Id="rId5" Type="http://schemas.openxmlformats.org/officeDocument/2006/relationships/image" Target="../media/image97.png"/><Relationship Id="rId6" Type="http://schemas.openxmlformats.org/officeDocument/2006/relationships/image" Target="../media/image44.png"/><Relationship Id="rId7" Type="http://schemas.openxmlformats.org/officeDocument/2006/relationships/image" Target="../media/image5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50.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94.jpg"/><Relationship Id="rId4" Type="http://schemas.openxmlformats.org/officeDocument/2006/relationships/image" Target="../media/image9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98.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107.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2.xml"/><Relationship Id="rId3" Type="http://schemas.openxmlformats.org/officeDocument/2006/relationships/image" Target="../media/image66.png"/><Relationship Id="rId4" Type="http://schemas.openxmlformats.org/officeDocument/2006/relationships/image" Target="../media/image29.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3.xml"/><Relationship Id="rId3" Type="http://schemas.openxmlformats.org/officeDocument/2006/relationships/image" Target="../media/image10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4.xml"/><Relationship Id="rId3" Type="http://schemas.openxmlformats.org/officeDocument/2006/relationships/image" Target="../media/image132.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5.xml"/><Relationship Id="rId3" Type="http://schemas.openxmlformats.org/officeDocument/2006/relationships/image" Target="../media/image32.gi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6.xml"/><Relationship Id="rId3" Type="http://schemas.openxmlformats.org/officeDocument/2006/relationships/image" Target="../media/image189.png"/><Relationship Id="rId4" Type="http://schemas.openxmlformats.org/officeDocument/2006/relationships/image" Target="../media/image188.png"/><Relationship Id="rId5" Type="http://schemas.openxmlformats.org/officeDocument/2006/relationships/image" Target="../media/image187.png"/><Relationship Id="rId6" Type="http://schemas.openxmlformats.org/officeDocument/2006/relationships/image" Target="../media/image44.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7.xml"/><Relationship Id="rId3" Type="http://schemas.openxmlformats.org/officeDocument/2006/relationships/image" Target="../media/image110.png"/><Relationship Id="rId4" Type="http://schemas.openxmlformats.org/officeDocument/2006/relationships/hyperlink" Target="https://www.cdc.gov/flu/php/viruses/antigenic.html"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8.xml"/><Relationship Id="rId3" Type="http://schemas.openxmlformats.org/officeDocument/2006/relationships/image" Target="../media/image109.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9.xml"/><Relationship Id="rId3" Type="http://schemas.openxmlformats.org/officeDocument/2006/relationships/image" Target="../media/image192.png"/><Relationship Id="rId4" Type="http://schemas.openxmlformats.org/officeDocument/2006/relationships/image" Target="../media/image189.png"/><Relationship Id="rId5" Type="http://schemas.openxmlformats.org/officeDocument/2006/relationships/image" Target="../media/image188.png"/><Relationship Id="rId6" Type="http://schemas.openxmlformats.org/officeDocument/2006/relationships/image" Target="../media/image18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8.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0.xml"/><Relationship Id="rId3" Type="http://schemas.openxmlformats.org/officeDocument/2006/relationships/image" Target="../media/image109.png"/><Relationship Id="rId4" Type="http://schemas.openxmlformats.org/officeDocument/2006/relationships/hyperlink" Target="https://www.cdc.gov/flu/php/viruses/antigenic.html"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1.xml"/><Relationship Id="rId3" Type="http://schemas.openxmlformats.org/officeDocument/2006/relationships/hyperlink" Target="https://ivr.cidrap.umn.edu/universal-influenza-vaccine-technology-landscape" TargetMode="External"/><Relationship Id="rId4" Type="http://schemas.openxmlformats.org/officeDocument/2006/relationships/image" Target="../media/image193.png"/><Relationship Id="rId5" Type="http://schemas.openxmlformats.org/officeDocument/2006/relationships/image" Target="../media/image19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2.xml"/><Relationship Id="rId3" Type="http://schemas.openxmlformats.org/officeDocument/2006/relationships/image" Target="../media/image11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3.xml"/><Relationship Id="rId3" Type="http://schemas.openxmlformats.org/officeDocument/2006/relationships/image" Target="../media/image114.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4.xml"/><Relationship Id="rId3" Type="http://schemas.openxmlformats.org/officeDocument/2006/relationships/image" Target="../media/image115.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112.png"/><Relationship Id="rId4" Type="http://schemas.openxmlformats.org/officeDocument/2006/relationships/image" Target="../media/image113.png"/><Relationship Id="rId5" Type="http://schemas.openxmlformats.org/officeDocument/2006/relationships/image" Target="../media/image12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11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124.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120.png"/><Relationship Id="rId4" Type="http://schemas.openxmlformats.org/officeDocument/2006/relationships/hyperlink" Target="https://animationlab.utah.edu/cova" TargetMode="Externa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123.png"/><Relationship Id="rId4" Type="http://schemas.openxmlformats.org/officeDocument/2006/relationships/image" Target="../media/image1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34.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0.xml"/><Relationship Id="rId3" Type="http://schemas.openxmlformats.org/officeDocument/2006/relationships/image" Target="../media/image32.gif"/></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 Id="rId3" Type="http://schemas.openxmlformats.org/officeDocument/2006/relationships/hyperlink" Target="http://www.youtube.com/watch?v=v77I_bByCDQ" TargetMode="External"/><Relationship Id="rId4" Type="http://schemas.openxmlformats.org/officeDocument/2006/relationships/image" Target="../media/image118.jp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84.xml"/><Relationship Id="rId3" Type="http://schemas.openxmlformats.org/officeDocument/2006/relationships/image" Target="../media/image121.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86.xml"/><Relationship Id="rId3" Type="http://schemas.openxmlformats.org/officeDocument/2006/relationships/image" Target="../media/image134.jp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87.xml"/><Relationship Id="rId3" Type="http://schemas.openxmlformats.org/officeDocument/2006/relationships/image" Target="../media/image130.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88.xml"/><Relationship Id="rId3" Type="http://schemas.openxmlformats.org/officeDocument/2006/relationships/image" Target="../media/image125.png"/><Relationship Id="rId4" Type="http://schemas.openxmlformats.org/officeDocument/2006/relationships/hyperlink" Target="https://youtu.be/7wMa06xhgWg" TargetMode="External"/><Relationship Id="rId5" Type="http://schemas.openxmlformats.org/officeDocument/2006/relationships/image" Target="../media/image129.png"/><Relationship Id="rId6" Type="http://schemas.openxmlformats.org/officeDocument/2006/relationships/hyperlink" Target="https://youtu.be/7wMa06xhgWg" TargetMode="External"/><Relationship Id="rId7" Type="http://schemas.openxmlformats.org/officeDocument/2006/relationships/hyperlink" Target="https://youtu.be/uM61BGIbiiU" TargetMode="Externa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9.xml"/><Relationship Id="rId3" Type="http://schemas.openxmlformats.org/officeDocument/2006/relationships/image" Target="../media/image122.jpg"/><Relationship Id="rId4" Type="http://schemas.openxmlformats.org/officeDocument/2006/relationships/image" Target="../media/image139.jpg"/><Relationship Id="rId5" Type="http://schemas.openxmlformats.org/officeDocument/2006/relationships/image" Target="../media/image12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3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0.xml"/><Relationship Id="rId3" Type="http://schemas.openxmlformats.org/officeDocument/2006/relationships/image" Target="../media/image136.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1.xml"/><Relationship Id="rId3" Type="http://schemas.openxmlformats.org/officeDocument/2006/relationships/image" Target="../media/image146.png"/><Relationship Id="rId4" Type="http://schemas.openxmlformats.org/officeDocument/2006/relationships/image" Target="../media/image135.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92.xml"/><Relationship Id="rId3" Type="http://schemas.openxmlformats.org/officeDocument/2006/relationships/image" Target="../media/image131.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93.xml"/><Relationship Id="rId3" Type="http://schemas.openxmlformats.org/officeDocument/2006/relationships/image" Target="../media/image133.png"/><Relationship Id="rId4" Type="http://schemas.openxmlformats.org/officeDocument/2006/relationships/image" Target="../media/image142.png"/><Relationship Id="rId5" Type="http://schemas.openxmlformats.org/officeDocument/2006/relationships/image" Target="../media/image138.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94.xml"/><Relationship Id="rId3" Type="http://schemas.openxmlformats.org/officeDocument/2006/relationships/image" Target="../media/image148.png"/><Relationship Id="rId4" Type="http://schemas.openxmlformats.org/officeDocument/2006/relationships/image" Target="../media/image140.png"/><Relationship Id="rId9" Type="http://schemas.openxmlformats.org/officeDocument/2006/relationships/image" Target="../media/image141.png"/><Relationship Id="rId5" Type="http://schemas.openxmlformats.org/officeDocument/2006/relationships/image" Target="../media/image143.png"/><Relationship Id="rId6" Type="http://schemas.openxmlformats.org/officeDocument/2006/relationships/image" Target="../media/image137.png"/><Relationship Id="rId7" Type="http://schemas.openxmlformats.org/officeDocument/2006/relationships/image" Target="../media/image150.png"/><Relationship Id="rId8" Type="http://schemas.openxmlformats.org/officeDocument/2006/relationships/image" Target="../media/image144.png"/><Relationship Id="rId11" Type="http://schemas.openxmlformats.org/officeDocument/2006/relationships/image" Target="../media/image145.png"/><Relationship Id="rId10" Type="http://schemas.openxmlformats.org/officeDocument/2006/relationships/image" Target="../media/image149.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5.xml"/><Relationship Id="rId3" Type="http://schemas.openxmlformats.org/officeDocument/2006/relationships/image" Target="../media/image147.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6.xml"/><Relationship Id="rId3" Type="http://schemas.openxmlformats.org/officeDocument/2006/relationships/image" Target="../media/image151.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7.xml"/><Relationship Id="rId3" Type="http://schemas.openxmlformats.org/officeDocument/2006/relationships/image" Target="../media/image152.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8.xml"/><Relationship Id="rId3" Type="http://schemas.openxmlformats.org/officeDocument/2006/relationships/image" Target="../media/image164.jp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99.xml"/><Relationship Id="rId3" Type="http://schemas.openxmlformats.org/officeDocument/2006/relationships/image" Target="../media/image16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8"/>
          <p:cNvSpPr txBox="1"/>
          <p:nvPr/>
        </p:nvSpPr>
        <p:spPr>
          <a:xfrm>
            <a:off x="87300" y="4881900"/>
            <a:ext cx="8969400" cy="261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500">
                <a:solidFill>
                  <a:srgbClr val="231F20"/>
                </a:solidFill>
                <a:highlight>
                  <a:srgbClr val="FFFFFF"/>
                </a:highlight>
              </a:rPr>
              <a:t>Research is supported by the National Institute of General Medical Sciences of the National Institutes of Health under Award Number 5R25GM146236. The content is solely the responsibility of the authors and does not necessarily represent the official views of the National Institutes of Health.</a:t>
            </a:r>
            <a:r>
              <a:rPr lang="en" sz="500">
                <a:solidFill>
                  <a:srgbClr val="000000"/>
                </a:solidFill>
              </a:rPr>
              <a:t> </a:t>
            </a:r>
            <a:endParaRPr sz="5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57"/>
          <p:cNvSpPr txBox="1"/>
          <p:nvPr>
            <p:ph idx="1" type="body"/>
          </p:nvPr>
        </p:nvSpPr>
        <p:spPr>
          <a:xfrm>
            <a:off x="1003852" y="906375"/>
            <a:ext cx="5989200" cy="1131000"/>
          </a:xfrm>
          <a:prstGeom prst="rect">
            <a:avLst/>
          </a:prstGeom>
          <a:noFill/>
          <a:ln>
            <a:noFill/>
          </a:ln>
        </p:spPr>
        <p:txBody>
          <a:bodyPr anchorCtr="0" anchor="t" bIns="68575" lIns="68575" spcFirstLastPara="1" rIns="68575" wrap="square" tIns="68575">
            <a:normAutofit lnSpcReduction="10000"/>
          </a:bodyPr>
          <a:lstStyle/>
          <a:p>
            <a:pPr indent="-352168" lvl="0" marL="457200" rtl="0" algn="l">
              <a:lnSpc>
                <a:spcPct val="115000"/>
              </a:lnSpc>
              <a:spcBef>
                <a:spcPts val="0"/>
              </a:spcBef>
              <a:spcAft>
                <a:spcPts val="0"/>
              </a:spcAft>
              <a:buSzPts val="1946"/>
              <a:buChar char="●"/>
            </a:pPr>
            <a:r>
              <a:rPr lang="en" sz="2200"/>
              <a:t>Learners articulate or illustrate thinking grounded in the model.</a:t>
            </a:r>
            <a:br>
              <a:rPr lang="en"/>
            </a:br>
            <a:endParaRPr/>
          </a:p>
        </p:txBody>
      </p:sp>
      <p:sp>
        <p:nvSpPr>
          <p:cNvPr id="294" name="Google Shape;294;p57"/>
          <p:cNvSpPr txBox="1"/>
          <p:nvPr>
            <p:ph type="title"/>
          </p:nvPr>
        </p:nvSpPr>
        <p:spPr>
          <a:xfrm>
            <a:off x="1152938" y="91512"/>
            <a:ext cx="75612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latin typeface="Arial"/>
                <a:ea typeface="Arial"/>
                <a:cs typeface="Arial"/>
                <a:sym typeface="Arial"/>
              </a:rPr>
              <a:t>Key Aspects of Explain</a:t>
            </a:r>
            <a:endParaRPr>
              <a:latin typeface="Arial"/>
              <a:ea typeface="Arial"/>
              <a:cs typeface="Arial"/>
              <a:sym typeface="Arial"/>
            </a:endParaRPr>
          </a:p>
        </p:txBody>
      </p:sp>
      <p:pic>
        <p:nvPicPr>
          <p:cNvPr id="295" name="Google Shape;295;p57"/>
          <p:cNvPicPr preferRelativeResize="0"/>
          <p:nvPr/>
        </p:nvPicPr>
        <p:blipFill rotWithShape="1">
          <a:blip r:embed="rId3">
            <a:alphaModFix/>
          </a:blip>
          <a:srcRect b="0" l="0" r="0" t="0"/>
          <a:stretch/>
        </p:blipFill>
        <p:spPr>
          <a:xfrm rot="5400000">
            <a:off x="6306801" y="260747"/>
            <a:ext cx="1054724" cy="1130147"/>
          </a:xfrm>
          <a:prstGeom prst="rect">
            <a:avLst/>
          </a:prstGeom>
          <a:noFill/>
          <a:ln>
            <a:noFill/>
          </a:ln>
        </p:spPr>
      </p:pic>
      <p:pic>
        <p:nvPicPr>
          <p:cNvPr id="296" name="Google Shape;296;p57"/>
          <p:cNvPicPr preferRelativeResize="0"/>
          <p:nvPr/>
        </p:nvPicPr>
        <p:blipFill rotWithShape="1">
          <a:blip r:embed="rId4">
            <a:alphaModFix/>
          </a:blip>
          <a:srcRect b="0" l="0" r="0" t="0"/>
          <a:stretch/>
        </p:blipFill>
        <p:spPr>
          <a:xfrm rot="-6626973">
            <a:off x="7763482" y="285384"/>
            <a:ext cx="974558" cy="1808774"/>
          </a:xfrm>
          <a:prstGeom prst="rect">
            <a:avLst/>
          </a:prstGeom>
          <a:noFill/>
          <a:ln>
            <a:noFill/>
          </a:ln>
        </p:spPr>
      </p:pic>
      <p:sp>
        <p:nvSpPr>
          <p:cNvPr id="297" name="Google Shape;297;p57"/>
          <p:cNvSpPr txBox="1"/>
          <p:nvPr/>
        </p:nvSpPr>
        <p:spPr>
          <a:xfrm>
            <a:off x="1003852" y="1803381"/>
            <a:ext cx="8140200" cy="3227700"/>
          </a:xfrm>
          <a:prstGeom prst="rect">
            <a:avLst/>
          </a:prstGeom>
          <a:noFill/>
          <a:ln>
            <a:noFill/>
          </a:ln>
        </p:spPr>
        <p:txBody>
          <a:bodyPr anchorCtr="0" anchor="t" bIns="68575" lIns="68575" spcFirstLastPara="1" rIns="68575" wrap="square" tIns="68575">
            <a:normAutofit/>
          </a:bodyPr>
          <a:lstStyle/>
          <a:p>
            <a:pPr indent="-342900" lvl="0" marL="457200" marR="0" rtl="0" algn="l">
              <a:lnSpc>
                <a:spcPct val="115000"/>
              </a:lnSpc>
              <a:spcBef>
                <a:spcPts val="0"/>
              </a:spcBef>
              <a:spcAft>
                <a:spcPts val="0"/>
              </a:spcAft>
              <a:buClr>
                <a:schemeClr val="dk1"/>
              </a:buClr>
              <a:buSzPts val="1800"/>
              <a:buFont typeface="Arial"/>
              <a:buChar char="●"/>
            </a:pPr>
            <a:r>
              <a:rPr b="0" i="0" lang="en" sz="2100" u="none" cap="none" strike="noStrike">
                <a:solidFill>
                  <a:schemeClr val="dk1"/>
                </a:solidFill>
                <a:latin typeface="Arial"/>
                <a:ea typeface="Arial"/>
                <a:cs typeface="Arial"/>
                <a:sym typeface="Arial"/>
              </a:rPr>
              <a:t>Explanations are supported by evidence from exploration.</a:t>
            </a:r>
            <a:endParaRPr/>
          </a:p>
          <a:p>
            <a:pPr indent="-228600" lvl="0" marL="457200" marR="0" rtl="0" algn="l">
              <a:lnSpc>
                <a:spcPct val="115000"/>
              </a:lnSpc>
              <a:spcBef>
                <a:spcPts val="0"/>
              </a:spcBef>
              <a:spcAft>
                <a:spcPts val="0"/>
              </a:spcAft>
              <a:buClr>
                <a:schemeClr val="dk1"/>
              </a:buClr>
              <a:buSzPts val="1800"/>
              <a:buFont typeface="Arial"/>
              <a:buNone/>
            </a:pPr>
            <a:r>
              <a:t/>
            </a:r>
            <a:endParaRPr b="0" i="0" sz="2100" u="none" cap="none" strike="noStrike">
              <a:solidFill>
                <a:schemeClr val="dk1"/>
              </a:solidFill>
              <a:latin typeface="Arial"/>
              <a:ea typeface="Arial"/>
              <a:cs typeface="Arial"/>
              <a:sym typeface="Arial"/>
            </a:endParaRPr>
          </a:p>
          <a:p>
            <a:pPr indent="-342900" lvl="0" marL="457200" marR="0" rtl="0" algn="l">
              <a:lnSpc>
                <a:spcPct val="115000"/>
              </a:lnSpc>
              <a:spcBef>
                <a:spcPts val="0"/>
              </a:spcBef>
              <a:spcAft>
                <a:spcPts val="0"/>
              </a:spcAft>
              <a:buClr>
                <a:schemeClr val="dk1"/>
              </a:buClr>
              <a:buSzPts val="1800"/>
              <a:buFont typeface="Arial"/>
              <a:buChar char="●"/>
            </a:pPr>
            <a:r>
              <a:rPr b="0" i="0" lang="en" sz="2100" u="none" cap="none" strike="noStrike">
                <a:solidFill>
                  <a:schemeClr val="dk1"/>
                </a:solidFill>
                <a:latin typeface="Arial"/>
                <a:ea typeface="Arial"/>
                <a:cs typeface="Arial"/>
                <a:sym typeface="Arial"/>
              </a:rPr>
              <a:t>Models anchor understanding and build confidence.</a:t>
            </a:r>
            <a:endParaRPr/>
          </a:p>
          <a:p>
            <a:pPr indent="-228600" lvl="0" marL="457200" marR="0" rtl="0" algn="l">
              <a:lnSpc>
                <a:spcPct val="115000"/>
              </a:lnSpc>
              <a:spcBef>
                <a:spcPts val="0"/>
              </a:spcBef>
              <a:spcAft>
                <a:spcPts val="0"/>
              </a:spcAft>
              <a:buClr>
                <a:schemeClr val="dk1"/>
              </a:buClr>
              <a:buSzPts val="1800"/>
              <a:buFont typeface="Arial"/>
              <a:buNone/>
            </a:pPr>
            <a:r>
              <a:t/>
            </a:r>
            <a:endParaRPr b="0" i="0" sz="2100" u="none" cap="none" strike="noStrike">
              <a:solidFill>
                <a:schemeClr val="dk1"/>
              </a:solidFill>
              <a:latin typeface="Arial"/>
              <a:ea typeface="Arial"/>
              <a:cs typeface="Arial"/>
              <a:sym typeface="Arial"/>
            </a:endParaRPr>
          </a:p>
          <a:p>
            <a:pPr indent="-342900" lvl="0" marL="457200" marR="0" rtl="0" algn="l">
              <a:lnSpc>
                <a:spcPct val="115000"/>
              </a:lnSpc>
              <a:spcBef>
                <a:spcPts val="0"/>
              </a:spcBef>
              <a:spcAft>
                <a:spcPts val="0"/>
              </a:spcAft>
              <a:buClr>
                <a:schemeClr val="dk1"/>
              </a:buClr>
              <a:buSzPts val="1800"/>
              <a:buFont typeface="Arial"/>
              <a:buChar char="●"/>
            </a:pPr>
            <a:r>
              <a:rPr b="0" i="0" lang="en" sz="2100" u="none" cap="none" strike="noStrike">
                <a:solidFill>
                  <a:schemeClr val="dk1"/>
                </a:solidFill>
                <a:latin typeface="Arial"/>
                <a:ea typeface="Arial"/>
                <a:cs typeface="Arial"/>
                <a:sym typeface="Arial"/>
              </a:rPr>
              <a:t>Explaining often generates deeper questions and another WE</a:t>
            </a:r>
            <a:r>
              <a:rPr b="0" baseline="30000" i="0" lang="en" sz="2100" u="none" cap="none" strike="noStrike">
                <a:solidFill>
                  <a:schemeClr val="dk1"/>
                </a:solidFill>
                <a:latin typeface="Arial"/>
                <a:ea typeface="Arial"/>
                <a:cs typeface="Arial"/>
                <a:sym typeface="Arial"/>
              </a:rPr>
              <a:t>2</a:t>
            </a:r>
            <a:r>
              <a:rPr b="0" i="0" lang="en" sz="2100" u="none" cap="none" strike="noStrike">
                <a:solidFill>
                  <a:schemeClr val="dk1"/>
                </a:solidFill>
                <a:latin typeface="Arial"/>
                <a:ea typeface="Arial"/>
                <a:cs typeface="Arial"/>
                <a:sym typeface="Arial"/>
              </a:rPr>
              <a:t> cycle.</a:t>
            </a:r>
            <a:br>
              <a:rPr b="0" i="0" lang="en" sz="2100" u="none" cap="none" strike="noStrike">
                <a:solidFill>
                  <a:schemeClr val="dk1"/>
                </a:solidFill>
                <a:latin typeface="Arial"/>
                <a:ea typeface="Arial"/>
                <a:cs typeface="Arial"/>
                <a:sym typeface="Arial"/>
              </a:rPr>
            </a:br>
            <a:endParaRPr b="0" i="0" sz="2100" u="none" cap="none" strike="noStrike">
              <a:solidFill>
                <a:schemeClr val="dk1"/>
              </a:solidFill>
              <a:latin typeface="Arial"/>
              <a:ea typeface="Arial"/>
              <a:cs typeface="Arial"/>
              <a:sym typeface="Arial"/>
            </a:endParaRPr>
          </a:p>
        </p:txBody>
      </p:sp>
      <p:sp>
        <p:nvSpPr>
          <p:cNvPr id="298" name="Google Shape;298;p57"/>
          <p:cNvSpPr txBox="1"/>
          <p:nvPr/>
        </p:nvSpPr>
        <p:spPr>
          <a:xfrm>
            <a:off x="2474875" y="4433888"/>
            <a:ext cx="4917300" cy="5850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600" u="none" cap="none" strike="noStrike">
                <a:solidFill>
                  <a:srgbClr val="27251E"/>
                </a:solidFill>
                <a:latin typeface="Arial"/>
                <a:ea typeface="Arial"/>
                <a:cs typeface="Arial"/>
                <a:sym typeface="Arial"/>
              </a:rPr>
              <a:t>This phase supports both formative and summative assessment by making reasoning visible.</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sp>
        <p:nvSpPr>
          <p:cNvPr id="1084" name="Google Shape;1084;p147"/>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085" name="Google Shape;1085;p147"/>
          <p:cNvSpPr txBox="1"/>
          <p:nvPr/>
        </p:nvSpPr>
        <p:spPr>
          <a:xfrm>
            <a:off x="597477" y="744687"/>
            <a:ext cx="47127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Kaitlyn Kariko</a:t>
            </a:r>
            <a:r>
              <a:rPr b="1" lang="en" sz="1800">
                <a:solidFill>
                  <a:schemeClr val="dk1"/>
                </a:solidFill>
                <a:latin typeface="Calibri"/>
                <a:ea typeface="Calibri"/>
                <a:cs typeface="Calibri"/>
                <a:sym typeface="Calibri"/>
              </a:rPr>
              <a:t> </a:t>
            </a:r>
            <a:r>
              <a:rPr b="1" lang="en" sz="1800">
                <a:solidFill>
                  <a:schemeClr val="dk1"/>
                </a:solidFill>
                <a:latin typeface="Calibri"/>
                <a:ea typeface="Calibri"/>
                <a:cs typeface="Calibri"/>
                <a:sym typeface="Calibri"/>
              </a:rPr>
              <a:t>and Drew Weissman</a:t>
            </a:r>
            <a:endParaRPr b="1" sz="2100">
              <a:solidFill>
                <a:schemeClr val="dk1"/>
              </a:solidFill>
              <a:latin typeface="Calibri"/>
              <a:ea typeface="Calibri"/>
              <a:cs typeface="Calibri"/>
              <a:sym typeface="Calibri"/>
            </a:endParaRPr>
          </a:p>
        </p:txBody>
      </p:sp>
      <p:sp>
        <p:nvSpPr>
          <p:cNvPr descr="Katalin Kariko, Drew Weissman win Nobel Prize in medicine ..." id="1086" name="Google Shape;1086;p147"/>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descr="Katalin Kariko, Drew Weissman win Nobel Prize in medicine ..." id="1087" name="Google Shape;1087;p147"/>
          <p:cNvSpPr/>
          <p:nvPr/>
        </p:nvSpPr>
        <p:spPr>
          <a:xfrm>
            <a:off x="4572000" y="2571750"/>
            <a:ext cx="228600" cy="22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id="1088" name="Google Shape;1088;p147"/>
          <p:cNvPicPr preferRelativeResize="0"/>
          <p:nvPr/>
        </p:nvPicPr>
        <p:blipFill rotWithShape="1">
          <a:blip r:embed="rId3">
            <a:alphaModFix/>
          </a:blip>
          <a:srcRect b="20502" l="977" r="73704" t="27276"/>
          <a:stretch/>
        </p:blipFill>
        <p:spPr>
          <a:xfrm>
            <a:off x="5891647" y="746521"/>
            <a:ext cx="2654879" cy="3650460"/>
          </a:xfrm>
          <a:prstGeom prst="rect">
            <a:avLst/>
          </a:prstGeom>
          <a:noFill/>
          <a:ln>
            <a:noFill/>
          </a:ln>
        </p:spPr>
      </p:pic>
      <p:sp>
        <p:nvSpPr>
          <p:cNvPr id="1089" name="Google Shape;1089;p147"/>
          <p:cNvSpPr txBox="1"/>
          <p:nvPr/>
        </p:nvSpPr>
        <p:spPr>
          <a:xfrm>
            <a:off x="493568" y="3846523"/>
            <a:ext cx="5016300" cy="1177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1800">
                <a:solidFill>
                  <a:srgbClr val="2E2A25"/>
                </a:solidFill>
                <a:latin typeface="Arial"/>
                <a:ea typeface="Arial"/>
                <a:cs typeface="Arial"/>
                <a:sym typeface="Arial"/>
              </a:rPr>
              <a:t>“for their discoveries concerning nucleoside base modifications that enabled the development of effective mRNA vaccines against COVID-19”</a:t>
            </a:r>
            <a:endParaRPr sz="1800">
              <a:solidFill>
                <a:schemeClr val="dk1"/>
              </a:solidFill>
              <a:latin typeface="Calibri"/>
              <a:ea typeface="Calibri"/>
              <a:cs typeface="Calibri"/>
              <a:sym typeface="Calibri"/>
            </a:endParaRPr>
          </a:p>
        </p:txBody>
      </p:sp>
      <p:pic>
        <p:nvPicPr>
          <p:cNvPr id="1090" name="Google Shape;1090;p147"/>
          <p:cNvPicPr preferRelativeResize="0"/>
          <p:nvPr/>
        </p:nvPicPr>
        <p:blipFill rotWithShape="1">
          <a:blip r:embed="rId4">
            <a:alphaModFix/>
          </a:blip>
          <a:srcRect b="16767" l="52963" r="5152" t="37879"/>
          <a:stretch/>
        </p:blipFill>
        <p:spPr>
          <a:xfrm>
            <a:off x="1324670" y="1260045"/>
            <a:ext cx="2945994" cy="2126609"/>
          </a:xfrm>
          <a:prstGeom prst="rect">
            <a:avLst/>
          </a:prstGeom>
          <a:noFill/>
          <a:ln>
            <a:noFill/>
          </a:ln>
        </p:spPr>
      </p:pic>
      <p:sp>
        <p:nvSpPr>
          <p:cNvPr id="1091" name="Google Shape;1091;p147"/>
          <p:cNvSpPr txBox="1"/>
          <p:nvPr/>
        </p:nvSpPr>
        <p:spPr>
          <a:xfrm>
            <a:off x="493568" y="3546521"/>
            <a:ext cx="47127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dk1"/>
                </a:solidFill>
                <a:latin typeface="Calibri"/>
                <a:ea typeface="Calibri"/>
                <a:cs typeface="Calibri"/>
                <a:sym typeface="Calibri"/>
              </a:rPr>
              <a:t>2023 Nobel Prize in Physiology or Medicine</a:t>
            </a:r>
            <a:endParaRPr sz="1100"/>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5" name="Shape 1095"/>
        <p:cNvGrpSpPr/>
        <p:nvPr/>
      </p:nvGrpSpPr>
      <p:grpSpPr>
        <a:xfrm>
          <a:off x="0" y="0"/>
          <a:ext cx="0" cy="0"/>
          <a:chOff x="0" y="0"/>
          <a:chExt cx="0" cy="0"/>
        </a:xfrm>
      </p:grpSpPr>
      <p:sp>
        <p:nvSpPr>
          <p:cNvPr id="1096" name="Google Shape;1096;p148"/>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097" name="Google Shape;1097;p148"/>
          <p:cNvSpPr txBox="1"/>
          <p:nvPr/>
        </p:nvSpPr>
        <p:spPr>
          <a:xfrm>
            <a:off x="2431474" y="3043139"/>
            <a:ext cx="59436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alibri"/>
                <a:ea typeface="Calibri"/>
                <a:cs typeface="Calibri"/>
                <a:sym typeface="Calibri"/>
              </a:rPr>
              <a:t>Answer… Toll–Like Receptors (TLRs)</a:t>
            </a:r>
            <a:endParaRPr sz="1100"/>
          </a:p>
        </p:txBody>
      </p:sp>
      <p:sp>
        <p:nvSpPr>
          <p:cNvPr id="1098" name="Google Shape;1098;p148"/>
          <p:cNvSpPr txBox="1"/>
          <p:nvPr/>
        </p:nvSpPr>
        <p:spPr>
          <a:xfrm>
            <a:off x="670214" y="1022147"/>
            <a:ext cx="7803600" cy="11775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1" lang="en" sz="2400">
                <a:solidFill>
                  <a:schemeClr val="dk1"/>
                </a:solidFill>
                <a:latin typeface="Calibri"/>
                <a:ea typeface="Calibri"/>
                <a:cs typeface="Calibri"/>
                <a:sym typeface="Calibri"/>
              </a:rPr>
              <a:t>But wait…</a:t>
            </a:r>
            <a:endParaRPr sz="1100"/>
          </a:p>
          <a:p>
            <a:pPr indent="0" lvl="0" marL="0" marR="0" rtl="0" algn="ctr">
              <a:spcBef>
                <a:spcPts val="0"/>
              </a:spcBef>
              <a:spcAft>
                <a:spcPts val="0"/>
              </a:spcAft>
              <a:buNone/>
            </a:pPr>
            <a:r>
              <a:rPr b="1" i="1" lang="en" sz="2400">
                <a:solidFill>
                  <a:schemeClr val="dk1"/>
                </a:solidFill>
                <a:latin typeface="Calibri"/>
                <a:ea typeface="Calibri"/>
                <a:cs typeface="Calibri"/>
                <a:sym typeface="Calibri"/>
              </a:rPr>
              <a:t>How do our cells distinguish between viral RNA </a:t>
            </a:r>
            <a:br>
              <a:rPr b="1" i="1" lang="en" sz="2400">
                <a:solidFill>
                  <a:schemeClr val="dk1"/>
                </a:solidFill>
                <a:latin typeface="Calibri"/>
                <a:ea typeface="Calibri"/>
                <a:cs typeface="Calibri"/>
                <a:sym typeface="Calibri"/>
              </a:rPr>
            </a:br>
            <a:r>
              <a:rPr b="1" i="1" lang="en" sz="2400">
                <a:solidFill>
                  <a:schemeClr val="dk1"/>
                </a:solidFill>
                <a:latin typeface="Calibri"/>
                <a:ea typeface="Calibri"/>
                <a:cs typeface="Calibri"/>
                <a:sym typeface="Calibri"/>
              </a:rPr>
              <a:t>and our endogenous mRNA?</a:t>
            </a:r>
            <a:endParaRPr sz="1100"/>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2" name="Shape 1102"/>
        <p:cNvGrpSpPr/>
        <p:nvPr/>
      </p:nvGrpSpPr>
      <p:grpSpPr>
        <a:xfrm>
          <a:off x="0" y="0"/>
          <a:ext cx="0" cy="0"/>
          <a:chOff x="0" y="0"/>
          <a:chExt cx="0" cy="0"/>
        </a:xfrm>
      </p:grpSpPr>
      <p:pic>
        <p:nvPicPr>
          <p:cNvPr descr="A colorful sculpture of multiple colored objects&#10;&#10;Description automatically generated with medium confidence" id="1103" name="Google Shape;1103;p149"/>
          <p:cNvPicPr preferRelativeResize="0"/>
          <p:nvPr/>
        </p:nvPicPr>
        <p:blipFill rotWithShape="1">
          <a:blip r:embed="rId3">
            <a:alphaModFix/>
          </a:blip>
          <a:srcRect b="8941" l="7730" r="7416" t="9923"/>
          <a:stretch/>
        </p:blipFill>
        <p:spPr>
          <a:xfrm>
            <a:off x="5161503" y="485110"/>
            <a:ext cx="4364665" cy="4173280"/>
          </a:xfrm>
          <a:prstGeom prst="rect">
            <a:avLst/>
          </a:prstGeom>
          <a:noFill/>
          <a:ln>
            <a:noFill/>
          </a:ln>
        </p:spPr>
      </p:pic>
      <p:sp>
        <p:nvSpPr>
          <p:cNvPr id="1104" name="Google Shape;1104;p149"/>
          <p:cNvSpPr txBox="1"/>
          <p:nvPr/>
        </p:nvSpPr>
        <p:spPr>
          <a:xfrm>
            <a:off x="584693" y="472777"/>
            <a:ext cx="4364700" cy="1546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accent6"/>
                </a:solidFill>
                <a:latin typeface="Calibri"/>
                <a:ea typeface="Calibri"/>
                <a:cs typeface="Calibri"/>
                <a:sym typeface="Calibri"/>
              </a:rPr>
              <a:t>Modularity in biology</a:t>
            </a:r>
            <a:r>
              <a:rPr b="1" lang="en" sz="2400">
                <a:solidFill>
                  <a:schemeClr val="dk1"/>
                </a:solidFill>
                <a:latin typeface="Calibri"/>
                <a:ea typeface="Calibri"/>
                <a:cs typeface="Calibri"/>
                <a:sym typeface="Calibri"/>
              </a:rPr>
              <a:t>… </a:t>
            </a:r>
            <a:endParaRPr sz="1100"/>
          </a:p>
          <a:p>
            <a:pPr indent="0" lvl="0" marL="0" marR="0" rtl="0" algn="l">
              <a:spcBef>
                <a:spcPts val="0"/>
              </a:spcBef>
              <a:spcAft>
                <a:spcPts val="0"/>
              </a:spcAft>
              <a:buNone/>
            </a:pPr>
            <a:r>
              <a:rPr b="1" lang="en" sz="2400">
                <a:solidFill>
                  <a:srgbClr val="0070C0"/>
                </a:solidFill>
                <a:latin typeface="Calibri"/>
                <a:ea typeface="Calibri"/>
                <a:cs typeface="Calibri"/>
                <a:sym typeface="Calibri"/>
              </a:rPr>
              <a:t>Leucine-Rich Repeats </a:t>
            </a:r>
            <a:r>
              <a:rPr b="1" lang="en" sz="2400">
                <a:solidFill>
                  <a:schemeClr val="dk1"/>
                </a:solidFill>
                <a:latin typeface="Calibri"/>
                <a:ea typeface="Calibri"/>
                <a:cs typeface="Calibri"/>
                <a:sym typeface="Calibri"/>
              </a:rPr>
              <a:t>(LRRs)… </a:t>
            </a:r>
            <a:endParaRPr sz="1100"/>
          </a:p>
          <a:p>
            <a:pPr indent="0" lvl="0" marL="0" marR="0" rtl="0" algn="l">
              <a:spcBef>
                <a:spcPts val="0"/>
              </a:spcBef>
              <a:spcAft>
                <a:spcPts val="0"/>
              </a:spcAft>
              <a:buNone/>
            </a:pPr>
            <a:r>
              <a:rPr b="1" lang="en" sz="2400">
                <a:solidFill>
                  <a:schemeClr val="dk1"/>
                </a:solidFill>
                <a:latin typeface="Calibri"/>
                <a:ea typeface="Calibri"/>
                <a:cs typeface="Calibri"/>
                <a:sym typeface="Calibri"/>
              </a:rPr>
              <a:t>and </a:t>
            </a:r>
            <a:r>
              <a:rPr b="1" lang="en" sz="2400">
                <a:solidFill>
                  <a:srgbClr val="FF0000"/>
                </a:solidFill>
                <a:latin typeface="Calibri"/>
                <a:ea typeface="Calibri"/>
                <a:cs typeface="Calibri"/>
                <a:sym typeface="Calibri"/>
              </a:rPr>
              <a:t>Toll Like Receptors </a:t>
            </a:r>
            <a:r>
              <a:rPr b="1" lang="en" sz="2400">
                <a:solidFill>
                  <a:schemeClr val="dk1"/>
                </a:solidFill>
                <a:latin typeface="Calibri"/>
                <a:ea typeface="Calibri"/>
                <a:cs typeface="Calibri"/>
                <a:sym typeface="Calibri"/>
              </a:rPr>
              <a:t>(TLRs)</a:t>
            </a:r>
            <a:endParaRPr sz="1100"/>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p:txBody>
      </p:sp>
      <p:sp>
        <p:nvSpPr>
          <p:cNvPr id="1105" name="Google Shape;1105;p149"/>
          <p:cNvSpPr txBox="1"/>
          <p:nvPr/>
        </p:nvSpPr>
        <p:spPr>
          <a:xfrm>
            <a:off x="6675313" y="4658390"/>
            <a:ext cx="1337100" cy="392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Calibri"/>
                <a:ea typeface="Calibri"/>
                <a:cs typeface="Calibri"/>
                <a:sym typeface="Calibri"/>
              </a:rPr>
              <a:t>TLR7</a:t>
            </a:r>
            <a:endParaRPr sz="1100"/>
          </a:p>
        </p:txBody>
      </p:sp>
      <p:pic>
        <p:nvPicPr>
          <p:cNvPr id="1106" name="Google Shape;1106;p149"/>
          <p:cNvPicPr preferRelativeResize="0"/>
          <p:nvPr/>
        </p:nvPicPr>
        <p:blipFill rotWithShape="1">
          <a:blip r:embed="rId4">
            <a:alphaModFix/>
          </a:blip>
          <a:srcRect b="8027" l="13110" r="7820" t="5751"/>
          <a:stretch/>
        </p:blipFill>
        <p:spPr>
          <a:xfrm>
            <a:off x="1355822" y="1901672"/>
            <a:ext cx="2344386" cy="2556573"/>
          </a:xfrm>
          <a:prstGeom prst="rect">
            <a:avLst/>
          </a:prstGeom>
          <a:noFill/>
          <a:ln>
            <a:noFill/>
          </a:ln>
        </p:spPr>
      </p:pic>
      <p:sp>
        <p:nvSpPr>
          <p:cNvPr id="1107" name="Google Shape;1107;p149"/>
          <p:cNvSpPr txBox="1"/>
          <p:nvPr/>
        </p:nvSpPr>
        <p:spPr>
          <a:xfrm>
            <a:off x="767041" y="4530328"/>
            <a:ext cx="3129900" cy="392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Calibri"/>
                <a:ea typeface="Calibri"/>
                <a:cs typeface="Calibri"/>
                <a:sym typeface="Calibri"/>
              </a:rPr>
              <a:t>Ribonuclease Inhibitor</a:t>
            </a:r>
            <a:endParaRPr sz="1100"/>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1" name="Shape 1111"/>
        <p:cNvGrpSpPr/>
        <p:nvPr/>
      </p:nvGrpSpPr>
      <p:grpSpPr>
        <a:xfrm>
          <a:off x="0" y="0"/>
          <a:ext cx="0" cy="0"/>
          <a:chOff x="0" y="0"/>
          <a:chExt cx="0" cy="0"/>
        </a:xfrm>
      </p:grpSpPr>
      <p:sp>
        <p:nvSpPr>
          <p:cNvPr id="1112" name="Google Shape;1112;p150"/>
          <p:cNvSpPr txBox="1"/>
          <p:nvPr/>
        </p:nvSpPr>
        <p:spPr>
          <a:xfrm>
            <a:off x="560070" y="330431"/>
            <a:ext cx="77466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Calibri"/>
              <a:buNone/>
            </a:pPr>
            <a:r>
              <a:rPr b="1" i="1" lang="en" sz="2400" u="none" cap="none" strike="noStrike">
                <a:solidFill>
                  <a:srgbClr val="000000"/>
                </a:solidFill>
                <a:latin typeface="Calibri"/>
                <a:ea typeface="Calibri"/>
                <a:cs typeface="Calibri"/>
                <a:sym typeface="Calibri"/>
              </a:rPr>
              <a:t>…and finally, a closer look at </a:t>
            </a:r>
            <a:r>
              <a:rPr b="1" i="1" lang="en" sz="2400" u="none" cap="none" strike="noStrike">
                <a:solidFill>
                  <a:srgbClr val="FF0000"/>
                </a:solidFill>
                <a:latin typeface="Calibri"/>
                <a:ea typeface="Calibri"/>
                <a:cs typeface="Calibri"/>
                <a:sym typeface="Calibri"/>
              </a:rPr>
              <a:t>TLR7</a:t>
            </a:r>
            <a:endParaRPr sz="1100"/>
          </a:p>
        </p:txBody>
      </p:sp>
      <p:pic>
        <p:nvPicPr>
          <p:cNvPr id="1113" name="Google Shape;1113;p150"/>
          <p:cNvPicPr preferRelativeResize="0"/>
          <p:nvPr/>
        </p:nvPicPr>
        <p:blipFill rotWithShape="1">
          <a:blip r:embed="rId3">
            <a:alphaModFix/>
          </a:blip>
          <a:srcRect b="25861" l="27910" r="22595" t="30158"/>
          <a:stretch/>
        </p:blipFill>
        <p:spPr>
          <a:xfrm>
            <a:off x="1631372" y="1118525"/>
            <a:ext cx="6135831" cy="3634930"/>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7" name="Shape 1117"/>
        <p:cNvGrpSpPr/>
        <p:nvPr/>
      </p:nvGrpSpPr>
      <p:grpSpPr>
        <a:xfrm>
          <a:off x="0" y="0"/>
          <a:ext cx="0" cy="0"/>
          <a:chOff x="0" y="0"/>
          <a:chExt cx="0" cy="0"/>
        </a:xfrm>
      </p:grpSpPr>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1" name="Shape 1121"/>
        <p:cNvGrpSpPr/>
        <p:nvPr/>
      </p:nvGrpSpPr>
      <p:grpSpPr>
        <a:xfrm>
          <a:off x="0" y="0"/>
          <a:ext cx="0" cy="0"/>
          <a:chOff x="0" y="0"/>
          <a:chExt cx="0" cy="0"/>
        </a:xfrm>
      </p:grpSpPr>
      <p:sp>
        <p:nvSpPr>
          <p:cNvPr id="1122" name="Google Shape;1122;p152"/>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Reflection</a:t>
            </a:r>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6" name="Shape 1126"/>
        <p:cNvGrpSpPr/>
        <p:nvPr/>
      </p:nvGrpSpPr>
      <p:grpSpPr>
        <a:xfrm>
          <a:off x="0" y="0"/>
          <a:ext cx="0" cy="0"/>
          <a:chOff x="0" y="0"/>
          <a:chExt cx="0" cy="0"/>
        </a:xfrm>
      </p:grpSpPr>
      <p:sp>
        <p:nvSpPr>
          <p:cNvPr id="1127" name="Google Shape;1127;p153"/>
          <p:cNvSpPr txBox="1"/>
          <p:nvPr>
            <p:ph type="title"/>
          </p:nvPr>
        </p:nvSpPr>
        <p:spPr>
          <a:xfrm>
            <a:off x="1221275" y="113800"/>
            <a:ext cx="7610400" cy="619800"/>
          </a:xfrm>
          <a:prstGeom prst="rect">
            <a:avLst/>
          </a:prstGeom>
        </p:spPr>
        <p:txBody>
          <a:bodyPr anchorCtr="0" anchor="t" bIns="68575" lIns="68575" spcFirstLastPara="1" rIns="68575" wrap="square" tIns="68575">
            <a:normAutofit fontScale="90000"/>
          </a:bodyPr>
          <a:lstStyle/>
          <a:p>
            <a:pPr indent="0" lvl="0" marL="0" rtl="0" algn="l">
              <a:lnSpc>
                <a:spcPct val="115000"/>
              </a:lnSpc>
              <a:spcBef>
                <a:spcPts val="0"/>
              </a:spcBef>
              <a:spcAft>
                <a:spcPts val="0"/>
              </a:spcAft>
              <a:buClr>
                <a:schemeClr val="dk1"/>
              </a:buClr>
              <a:buSzPct val="41079"/>
              <a:buFont typeface="Arial"/>
              <a:buNone/>
            </a:pPr>
            <a:r>
              <a:rPr lang="en" sz="2678">
                <a:solidFill>
                  <a:srgbClr val="0B672E"/>
                </a:solidFill>
                <a:highlight>
                  <a:srgbClr val="FFFFFF"/>
                </a:highlight>
                <a:latin typeface="Arial"/>
                <a:ea typeface="Arial"/>
                <a:cs typeface="Arial"/>
                <a:sym typeface="Arial"/>
              </a:rPr>
              <a:t>Lunch Options</a:t>
            </a:r>
            <a:endParaRPr sz="3778"/>
          </a:p>
          <a:p>
            <a:pPr indent="0" lvl="0" marL="0" rtl="0" algn="ctr">
              <a:spcBef>
                <a:spcPts val="400"/>
              </a:spcBef>
              <a:spcAft>
                <a:spcPts val="0"/>
              </a:spcAft>
              <a:buNone/>
            </a:pPr>
            <a:r>
              <a:t/>
            </a:r>
            <a:endParaRPr/>
          </a:p>
        </p:txBody>
      </p:sp>
      <p:sp>
        <p:nvSpPr>
          <p:cNvPr id="1128" name="Google Shape;1128;p153"/>
          <p:cNvSpPr txBox="1"/>
          <p:nvPr>
            <p:ph idx="1" type="body"/>
          </p:nvPr>
        </p:nvSpPr>
        <p:spPr>
          <a:xfrm>
            <a:off x="1221275" y="4183000"/>
            <a:ext cx="7922700" cy="869400"/>
          </a:xfrm>
          <a:prstGeom prst="rect">
            <a:avLst/>
          </a:prstGeom>
        </p:spPr>
        <p:txBody>
          <a:bodyPr anchorCtr="0" anchor="t" bIns="68575" lIns="68575" spcFirstLastPara="1" rIns="68575" wrap="square" tIns="68575">
            <a:normAutofit fontScale="25000" lnSpcReduction="20000"/>
          </a:bodyPr>
          <a:lstStyle/>
          <a:p>
            <a:pPr indent="0" lvl="0" marL="0" rtl="0" algn="l">
              <a:spcBef>
                <a:spcPts val="0"/>
              </a:spcBef>
              <a:spcAft>
                <a:spcPts val="0"/>
              </a:spcAft>
              <a:buNone/>
            </a:pPr>
            <a:r>
              <a:rPr lang="en" sz="6000">
                <a:solidFill>
                  <a:srgbClr val="231F20"/>
                </a:solidFill>
                <a:highlight>
                  <a:srgbClr val="FFFFFF"/>
                </a:highlight>
                <a:latin typeface="Arial"/>
                <a:ea typeface="Arial"/>
                <a:cs typeface="Arial"/>
                <a:sym typeface="Arial"/>
              </a:rPr>
              <a:t>3DMD Staff will escort groups to restaurants each day. Other good local options for fast lunches include: </a:t>
            </a:r>
            <a:r>
              <a:rPr lang="en" sz="6000" u="sng">
                <a:solidFill>
                  <a:srgbClr val="18A83F"/>
                </a:solidFill>
                <a:highlight>
                  <a:srgbClr val="FFFFFF"/>
                </a:highlight>
                <a:latin typeface="Arial"/>
                <a:ea typeface="Arial"/>
                <a:cs typeface="Arial"/>
                <a:sym typeface="Arial"/>
                <a:hlinkClick r:id="rId3">
                  <a:extLst>
                    <a:ext uri="{A12FA001-AC4F-418D-AE19-62706E023703}">
                      <ahyp:hlinkClr val="tx"/>
                    </a:ext>
                  </a:extLst>
                </a:hlinkClick>
              </a:rPr>
              <a:t>600 East Café</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4">
                  <a:extLst>
                    <a:ext uri="{A12FA001-AC4F-418D-AE19-62706E023703}">
                      <ahyp:hlinkClr val="tx"/>
                    </a:ext>
                  </a:extLst>
                </a:hlinkClick>
              </a:rPr>
              <a:t>Loaded Spuds</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5">
                  <a:extLst>
                    <a:ext uri="{A12FA001-AC4F-418D-AE19-62706E023703}">
                      <ahyp:hlinkClr val="tx"/>
                    </a:ext>
                  </a:extLst>
                </a:hlinkClick>
              </a:rPr>
              <a:t>Mediterranean Cuisine</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6">
                  <a:extLst>
                    <a:ext uri="{A12FA001-AC4F-418D-AE19-62706E023703}">
                      <ahyp:hlinkClr val="tx"/>
                    </a:ext>
                  </a:extLst>
                </a:hlinkClick>
              </a:rPr>
              <a:t>Your Office</a:t>
            </a:r>
            <a:r>
              <a:rPr b="1" lang="en" sz="1350" u="sng">
                <a:solidFill>
                  <a:srgbClr val="18A83F"/>
                </a:solidFill>
                <a:highlight>
                  <a:srgbClr val="FFFFFF"/>
                </a:highlight>
                <a:latin typeface="Arial"/>
                <a:ea typeface="Arial"/>
                <a:cs typeface="Arial"/>
                <a:sym typeface="Arial"/>
                <a:hlinkClick r:id="rId7">
                  <a:extLst>
                    <a:ext uri="{A12FA001-AC4F-418D-AE19-62706E023703}">
                      <ahyp:hlinkClr val="tx"/>
                    </a:ext>
                  </a:extLst>
                </a:hlinkClick>
              </a:rPr>
              <a:t> </a:t>
            </a:r>
            <a:endParaRPr b="1" sz="1350" u="sng">
              <a:solidFill>
                <a:srgbClr val="18A83F"/>
              </a:solidFill>
              <a:highlight>
                <a:srgbClr val="FFFFFF"/>
              </a:highlight>
              <a:latin typeface="Arial"/>
              <a:ea typeface="Arial"/>
              <a:cs typeface="Arial"/>
              <a:sym typeface="Arial"/>
            </a:endParaRPr>
          </a:p>
          <a:p>
            <a:pPr indent="0" lvl="0" marL="0" rtl="0" algn="l">
              <a:spcBef>
                <a:spcPts val="1700"/>
              </a:spcBef>
              <a:spcAft>
                <a:spcPts val="0"/>
              </a:spcAft>
              <a:buClr>
                <a:schemeClr val="dk1"/>
              </a:buClr>
              <a:buSzPct val="81481"/>
              <a:buFont typeface="Arial"/>
              <a:buNone/>
            </a:pPr>
            <a:r>
              <a:t/>
            </a:r>
            <a:endParaRPr sz="1350">
              <a:solidFill>
                <a:srgbClr val="231F20"/>
              </a:solidFill>
              <a:highlight>
                <a:srgbClr val="FFFFFF"/>
              </a:highlight>
              <a:latin typeface="Arial"/>
              <a:ea typeface="Arial"/>
              <a:cs typeface="Arial"/>
              <a:sym typeface="Arial"/>
            </a:endParaRPr>
          </a:p>
          <a:p>
            <a:pPr indent="0" lvl="0" marL="0" rtl="0" algn="l">
              <a:spcBef>
                <a:spcPts val="1700"/>
              </a:spcBef>
              <a:spcAft>
                <a:spcPts val="0"/>
              </a:spcAft>
              <a:buNone/>
            </a:pPr>
            <a:r>
              <a:t/>
            </a:r>
            <a:endParaRPr/>
          </a:p>
        </p:txBody>
      </p:sp>
      <p:pic>
        <p:nvPicPr>
          <p:cNvPr id="1129" name="Google Shape;1129;p153"/>
          <p:cNvPicPr preferRelativeResize="0"/>
          <p:nvPr/>
        </p:nvPicPr>
        <p:blipFill>
          <a:blip r:embed="rId8">
            <a:alphaModFix/>
          </a:blip>
          <a:stretch>
            <a:fillRect/>
          </a:stretch>
        </p:blipFill>
        <p:spPr>
          <a:xfrm>
            <a:off x="1221263" y="611113"/>
            <a:ext cx="6867525" cy="3571875"/>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3" name="Shape 1133"/>
        <p:cNvGrpSpPr/>
        <p:nvPr/>
      </p:nvGrpSpPr>
      <p:grpSpPr>
        <a:xfrm>
          <a:off x="0" y="0"/>
          <a:ext cx="0" cy="0"/>
          <a:chOff x="0" y="0"/>
          <a:chExt cx="0" cy="0"/>
        </a:xfrm>
      </p:grpSpPr>
      <p:pic>
        <p:nvPicPr>
          <p:cNvPr descr="This is a 1-hour countdown timer with no extra stuff, suitable for professional use. It has a soft undisturbing alarm at the end that will notify you when the timer ends." id="1134" name="Google Shape;1134;p154" title="1 HOUR TIMER - COUNTDOWN TIMER (MINIMAL) - With Alarm">
            <a:hlinkClick r:id="rId3"/>
          </p:cNvPr>
          <p:cNvPicPr preferRelativeResize="0"/>
          <p:nvPr/>
        </p:nvPicPr>
        <p:blipFill>
          <a:blip r:embed="rId4">
            <a:alphaModFix/>
          </a:blip>
          <a:stretch>
            <a:fillRect/>
          </a:stretch>
        </p:blipFill>
        <p:spPr>
          <a:xfrm>
            <a:off x="152400" y="1524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4"/>
                                        </p:tgtEl>
                                        <p:attrNameLst>
                                          <p:attrName>style.visibility</p:attrName>
                                        </p:attrNameLst>
                                      </p:cBhvr>
                                      <p:to>
                                        <p:strVal val="visible"/>
                                      </p:to>
                                    </p:set>
                                    <p:animEffect filter="fade" transition="in">
                                      <p:cBhvr>
                                        <p:cTn dur="1000"/>
                                        <p:tgtEl>
                                          <p:spTgt spid="1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8" name="Shape 1138"/>
        <p:cNvGrpSpPr/>
        <p:nvPr/>
      </p:nvGrpSpPr>
      <p:grpSpPr>
        <a:xfrm>
          <a:off x="0" y="0"/>
          <a:ext cx="0" cy="0"/>
          <a:chOff x="0" y="0"/>
          <a:chExt cx="0" cy="0"/>
        </a:xfrm>
      </p:grpSpPr>
      <p:sp>
        <p:nvSpPr>
          <p:cNvPr id="1139" name="Google Shape;1139;p155"/>
          <p:cNvSpPr txBox="1"/>
          <p:nvPr>
            <p:ph type="title"/>
          </p:nvPr>
        </p:nvSpPr>
        <p:spPr>
          <a:xfrm>
            <a:off x="980250" y="11"/>
            <a:ext cx="7851300" cy="973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How do our best models vary from traditional?</a:t>
            </a:r>
            <a:endParaRPr/>
          </a:p>
        </p:txBody>
      </p:sp>
      <p:graphicFrame>
        <p:nvGraphicFramePr>
          <p:cNvPr id="1140" name="Google Shape;1140;p155"/>
          <p:cNvGraphicFramePr/>
          <p:nvPr/>
        </p:nvGraphicFramePr>
        <p:xfrm>
          <a:off x="1949638" y="635575"/>
          <a:ext cx="3000000" cy="3000000"/>
        </p:xfrm>
        <a:graphic>
          <a:graphicData uri="http://schemas.openxmlformats.org/drawingml/2006/table">
            <a:tbl>
              <a:tblPr bandRow="1">
                <a:noFill/>
                <a:tableStyleId>{50EA0611-25AD-40CF-9841-D895ED64656F}</a:tableStyleId>
              </a:tblPr>
              <a:tblGrid>
                <a:gridCol w="5912525"/>
              </a:tblGrid>
              <a:tr h="344450">
                <a:tc>
                  <a:txBody>
                    <a:bodyPr/>
                    <a:lstStyle/>
                    <a:p>
                      <a:pPr indent="0" lvl="0" marL="0" rtl="0" algn="ctr">
                        <a:spcBef>
                          <a:spcPts val="0"/>
                        </a:spcBef>
                        <a:spcAft>
                          <a:spcPts val="0"/>
                        </a:spcAft>
                        <a:buNone/>
                      </a:pPr>
                      <a:r>
                        <a:rPr b="1" lang="en" sz="1700">
                          <a:latin typeface="Calibri"/>
                          <a:ea typeface="Calibri"/>
                          <a:cs typeface="Calibri"/>
                          <a:sym typeface="Calibri"/>
                        </a:rPr>
                        <a:t>Traditional Models</a:t>
                      </a:r>
                      <a:endParaRPr b="1" sz="1700">
                        <a:latin typeface="Calibri"/>
                        <a:ea typeface="Calibri"/>
                        <a:cs typeface="Calibri"/>
                        <a:sym typeface="Calibri"/>
                      </a:endParaRPr>
                    </a:p>
                  </a:txBody>
                  <a:tcPr marT="27300" marB="27300" marR="91450" marL="91450" anchor="ctr">
                    <a:solidFill>
                      <a:srgbClr val="C2E0C2"/>
                    </a:solidFill>
                  </a:tcPr>
                </a:tc>
              </a:tr>
              <a:tr h="5476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Are representational models designed to communicate specific information with limited opportunities for learner engagement or discovery</a:t>
                      </a:r>
                      <a:endParaRPr>
                        <a:solidFill>
                          <a:srgbClr val="244824"/>
                        </a:solidFill>
                        <a:latin typeface="Calibri"/>
                        <a:ea typeface="Calibri"/>
                        <a:cs typeface="Calibri"/>
                        <a:sym typeface="Calibri"/>
                      </a:endParaRPr>
                    </a:p>
                  </a:txBody>
                  <a:tcPr marT="9125" marB="9125" marR="91450" marL="91450" anchor="ctr">
                    <a:solidFill>
                      <a:srgbClr val="E5F2E5"/>
                    </a:solidFill>
                  </a:tcPr>
                </a:tc>
              </a:tr>
              <a:tr h="3483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Are used to inform or as an end-product of the learning cycle</a:t>
                      </a:r>
                      <a:endParaRPr>
                        <a:solidFill>
                          <a:srgbClr val="244824"/>
                        </a:solidFill>
                        <a:latin typeface="Calibri"/>
                        <a:ea typeface="Calibri"/>
                        <a:cs typeface="Calibri"/>
                        <a:sym typeface="Calibri"/>
                      </a:endParaRPr>
                    </a:p>
                  </a:txBody>
                  <a:tcPr marT="9125" marB="9125" marR="91450" marL="91450" anchor="ctr">
                    <a:solidFill>
                      <a:srgbClr val="E5F2E5"/>
                    </a:solidFill>
                  </a:tcPr>
                </a:tc>
              </a:tr>
              <a:tr h="3483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Are simplified representations created to provide information about a singular narrative or learning pathway</a:t>
                      </a:r>
                      <a:endParaRPr>
                        <a:solidFill>
                          <a:srgbClr val="244824"/>
                        </a:solidFill>
                        <a:latin typeface="Calibri"/>
                        <a:ea typeface="Calibri"/>
                        <a:cs typeface="Calibri"/>
                        <a:sym typeface="Calibri"/>
                      </a:endParaRPr>
                    </a:p>
                  </a:txBody>
                  <a:tcPr marT="9125" marB="9125" marR="91450" marL="91450" anchor="ctr">
                    <a:solidFill>
                      <a:srgbClr val="E5F2E5"/>
                    </a:solidFill>
                  </a:tcPr>
                </a:tc>
              </a:tr>
              <a:tr h="3483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Are designed to inform learners of specific features and ideas; generally have limited opportunities for discovery</a:t>
                      </a:r>
                      <a:endParaRPr>
                        <a:solidFill>
                          <a:srgbClr val="244824"/>
                        </a:solidFill>
                        <a:latin typeface="Calibri"/>
                        <a:ea typeface="Calibri"/>
                        <a:cs typeface="Calibri"/>
                        <a:sym typeface="Calibri"/>
                      </a:endParaRPr>
                    </a:p>
                  </a:txBody>
                  <a:tcPr marT="9125" marB="9125" marR="91450" marL="91450" anchor="ctr">
                    <a:solidFill>
                      <a:srgbClr val="E5F2E5"/>
                    </a:solidFill>
                  </a:tcPr>
                </a:tc>
              </a:tr>
              <a:tr h="3483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Are designed for prescribed learning, fitting in a specific context or learning arc</a:t>
                      </a:r>
                      <a:endParaRPr>
                        <a:solidFill>
                          <a:srgbClr val="244824"/>
                        </a:solidFill>
                        <a:latin typeface="Calibri"/>
                        <a:ea typeface="Calibri"/>
                        <a:cs typeface="Calibri"/>
                        <a:sym typeface="Calibri"/>
                      </a:endParaRPr>
                    </a:p>
                  </a:txBody>
                  <a:tcPr marT="9125" marB="9125" marR="91450" marL="91450" anchor="ctr">
                    <a:solidFill>
                      <a:srgbClr val="E5F2E5"/>
                    </a:solidFill>
                  </a:tcPr>
                </a:tc>
              </a:tr>
              <a:tr h="5476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Are often vocabulary-dependent and require significant conceptual background to engage with the model, creating a high cognitive load on the learner.</a:t>
                      </a:r>
                      <a:endParaRPr>
                        <a:solidFill>
                          <a:srgbClr val="244824"/>
                        </a:solidFill>
                        <a:latin typeface="Calibri"/>
                        <a:ea typeface="Calibri"/>
                        <a:cs typeface="Calibri"/>
                        <a:sym typeface="Calibri"/>
                      </a:endParaRPr>
                    </a:p>
                  </a:txBody>
                  <a:tcPr marT="9125" marB="9125" marR="91450" marL="91450" anchor="ctr">
                    <a:solidFill>
                      <a:srgbClr val="E5F2E5"/>
                    </a:solidFill>
                  </a:tcPr>
                </a:tc>
              </a:tr>
              <a:tr h="3483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Limits student accessibility with required conceptual background (high threshold for entry to learning)</a:t>
                      </a:r>
                      <a:endParaRPr>
                        <a:solidFill>
                          <a:srgbClr val="244824"/>
                        </a:solidFill>
                        <a:latin typeface="Calibri"/>
                        <a:ea typeface="Calibri"/>
                        <a:cs typeface="Calibri"/>
                        <a:sym typeface="Calibri"/>
                      </a:endParaRPr>
                    </a:p>
                  </a:txBody>
                  <a:tcPr marT="9125" marB="9125" marR="91450" marL="91450" anchor="ctr">
                    <a:solidFill>
                      <a:srgbClr val="E5F2E5"/>
                    </a:solidFill>
                  </a:tcPr>
                </a:tc>
              </a:tr>
              <a:tr h="5476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Limits mindsets for authentic model development with simple visual schematics and information already applied to the given model</a:t>
                      </a:r>
                      <a:endParaRPr>
                        <a:solidFill>
                          <a:srgbClr val="244824"/>
                        </a:solidFill>
                        <a:latin typeface="Calibri"/>
                        <a:ea typeface="Calibri"/>
                        <a:cs typeface="Calibri"/>
                        <a:sym typeface="Calibri"/>
                      </a:endParaRPr>
                    </a:p>
                  </a:txBody>
                  <a:tcPr marT="9125" marB="9125" marR="91450" marL="91450" anchor="ctr">
                    <a:solidFill>
                      <a:srgbClr val="E5F2E5"/>
                    </a:solidFill>
                  </a:tcPr>
                </a:tc>
              </a:tr>
              <a:tr h="3483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Are grounded in convergent thinking, expecting students to learn a particular set of features</a:t>
                      </a:r>
                      <a:endParaRPr>
                        <a:solidFill>
                          <a:srgbClr val="244824"/>
                        </a:solidFill>
                        <a:latin typeface="Calibri"/>
                        <a:ea typeface="Calibri"/>
                        <a:cs typeface="Calibri"/>
                        <a:sym typeface="Calibri"/>
                      </a:endParaRPr>
                    </a:p>
                  </a:txBody>
                  <a:tcPr marT="9125" marB="9125" marR="91450" marL="91450" anchor="ctr">
                    <a:solidFill>
                      <a:srgbClr val="E5F2E5"/>
                    </a:solidFill>
                  </a:tcPr>
                </a:tc>
              </a:tr>
            </a:tbl>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4" name="Shape 1144"/>
        <p:cNvGrpSpPr/>
        <p:nvPr/>
      </p:nvGrpSpPr>
      <p:grpSpPr>
        <a:xfrm>
          <a:off x="0" y="0"/>
          <a:ext cx="0" cy="0"/>
          <a:chOff x="0" y="0"/>
          <a:chExt cx="0" cy="0"/>
        </a:xfrm>
      </p:grpSpPr>
      <p:sp>
        <p:nvSpPr>
          <p:cNvPr id="1145" name="Google Shape;1145;p156"/>
          <p:cNvSpPr txBox="1"/>
          <p:nvPr>
            <p:ph type="title"/>
          </p:nvPr>
        </p:nvSpPr>
        <p:spPr>
          <a:xfrm>
            <a:off x="980250" y="113811"/>
            <a:ext cx="7851300" cy="973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Traditional vs. Foundational Models</a:t>
            </a:r>
            <a:endParaRPr/>
          </a:p>
        </p:txBody>
      </p:sp>
      <p:graphicFrame>
        <p:nvGraphicFramePr>
          <p:cNvPr id="1146" name="Google Shape;1146;p156"/>
          <p:cNvGraphicFramePr/>
          <p:nvPr/>
        </p:nvGraphicFramePr>
        <p:xfrm>
          <a:off x="1502700" y="834300"/>
          <a:ext cx="3000000" cy="3000000"/>
        </p:xfrm>
        <a:graphic>
          <a:graphicData uri="http://schemas.openxmlformats.org/drawingml/2006/table">
            <a:tbl>
              <a:tblPr bandRow="1">
                <a:noFill/>
                <a:tableStyleId>{50EA0611-25AD-40CF-9841-D895ED64656F}</a:tableStyleId>
              </a:tblPr>
              <a:tblGrid>
                <a:gridCol w="3522400"/>
                <a:gridCol w="3462775"/>
              </a:tblGrid>
              <a:tr h="222425">
                <a:tc>
                  <a:txBody>
                    <a:bodyPr/>
                    <a:lstStyle/>
                    <a:p>
                      <a:pPr indent="0" lvl="0" marL="0" rtl="0" algn="ctr">
                        <a:spcBef>
                          <a:spcPts val="0"/>
                        </a:spcBef>
                        <a:spcAft>
                          <a:spcPts val="0"/>
                        </a:spcAft>
                        <a:buNone/>
                      </a:pPr>
                      <a:r>
                        <a:rPr b="1" lang="en" sz="1100">
                          <a:latin typeface="Calibri"/>
                          <a:ea typeface="Calibri"/>
                          <a:cs typeface="Calibri"/>
                          <a:sym typeface="Calibri"/>
                        </a:rPr>
                        <a:t>Traditional Models</a:t>
                      </a:r>
                      <a:endParaRPr b="1" sz="1100">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C2E0C2"/>
                    </a:solidFill>
                  </a:tcPr>
                </a:tc>
                <a:tc>
                  <a:txBody>
                    <a:bodyPr/>
                    <a:lstStyle/>
                    <a:p>
                      <a:pPr indent="0" lvl="0" marL="0" rtl="0" algn="ctr">
                        <a:spcBef>
                          <a:spcPts val="0"/>
                        </a:spcBef>
                        <a:spcAft>
                          <a:spcPts val="0"/>
                        </a:spcAft>
                        <a:buNone/>
                      </a:pPr>
                      <a:r>
                        <a:rPr b="1" lang="en" sz="1100">
                          <a:latin typeface="Calibri"/>
                          <a:ea typeface="Calibri"/>
                          <a:cs typeface="Calibri"/>
                          <a:sym typeface="Calibri"/>
                        </a:rPr>
                        <a:t>Foundational Models</a:t>
                      </a:r>
                      <a:endParaRPr b="1" sz="1100">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538135"/>
                      </a:solidFill>
                      <a:prstDash val="solid"/>
                      <a:round/>
                      <a:headEnd len="sm" w="sm" type="none"/>
                      <a:tailEnd len="sm" w="sm" type="none"/>
                    </a:lnT>
                    <a:lnB cap="flat" cmpd="sng" w="12700">
                      <a:solidFill>
                        <a:srgbClr val="FFFFFF"/>
                      </a:solidFill>
                      <a:prstDash val="solid"/>
                      <a:round/>
                      <a:headEnd len="sm" w="sm" type="none"/>
                      <a:tailEnd len="sm" w="sm" type="none"/>
                    </a:lnB>
                    <a:solidFill>
                      <a:srgbClr val="C2E0C2"/>
                    </a:solidFill>
                  </a:tcPr>
                </a:tc>
              </a:tr>
              <a:tr h="48125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representational models designed to communicate specific information with limited opportunities for learner engagement or discovery</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interactive models that learners at various levels can actively engage with and discover features of throughout the learning cycle</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5F2E5"/>
                    </a:solidFill>
                  </a:tcPr>
                </a:tc>
              </a:tr>
              <a:tr h="21495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used to inform or as an end-product of the learning cycle</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integral to every phase of the learning cycle and sensemaking process</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5F2E5"/>
                    </a:solidFill>
                  </a:tcPr>
                </a:tc>
              </a:tr>
              <a:tr h="35365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simplified representations created to provide information about a singular narrative or learning pathway</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appropriate to use for a variety of learning objectives and at various levels.</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5F2E5"/>
                    </a:solidFill>
                  </a:tcPr>
                </a:tc>
              </a:tr>
              <a:tr h="35365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designed to inform learners of specific features and ideas; generally have limited opportunities for discovery</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designed for learners to make observations, uncover understanding, and generate questions through play</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5F2E5"/>
                    </a:solidFill>
                  </a:tcPr>
                </a:tc>
              </a:tr>
              <a:tr h="35365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designed for prescribed learning, fitting in a specific context or learning arc</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designed for just-in-time learning, allowing educators and learners to interact at just the appropriate level for any given storyline, phenomenon, or health concern</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5F2E5"/>
                    </a:solidFill>
                  </a:tcPr>
                </a:tc>
              </a:tr>
              <a:tr h="503625">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often vocabulary-dependent and require significant conceptual background to engage with the model, creating a high cognitive load on the learner.</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Encourage the exploration and engagement of new concepts and vocabulary within the model's context, thereby lowering the learner's cognitive load</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5F2E5"/>
                    </a:solidFill>
                  </a:tcPr>
                </a:tc>
              </a:tr>
              <a:tr h="35365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Limits student accessibility with required conceptual background (high threshold for entry to learning)</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Allow all learners to accessibly enter the learning cycle confidently (low threshold for entering learning)</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5F2E5"/>
                    </a:solidFill>
                  </a:tcPr>
                </a:tc>
              </a:tr>
              <a:tr h="48125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Limits mindsets for authentic model development with simple visual schematics and information already applied to the given model</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Promote mindsets that allow learners to develop dynamic conceptual models that are open to learner revision and modification</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5F2E5"/>
                    </a:solidFill>
                  </a:tcPr>
                </a:tc>
              </a:tr>
              <a:tr h="35365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grounded in convergent thinking, expecting students to learn a particular set of features</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Promote divergent thinking led by learner wondering and questioning</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538135"/>
                      </a:solidFill>
                      <a:prstDash val="solid"/>
                      <a:round/>
                      <a:headEnd len="sm" w="sm" type="none"/>
                      <a:tailEnd len="sm" w="sm" type="none"/>
                    </a:lnB>
                    <a:solidFill>
                      <a:srgbClr val="E5F2E5"/>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0" name="Shape 1150"/>
        <p:cNvGrpSpPr/>
        <p:nvPr/>
      </p:nvGrpSpPr>
      <p:grpSpPr>
        <a:xfrm>
          <a:off x="0" y="0"/>
          <a:ext cx="0" cy="0"/>
          <a:chOff x="0" y="0"/>
          <a:chExt cx="0" cy="0"/>
        </a:xfrm>
      </p:grpSpPr>
      <p:sp>
        <p:nvSpPr>
          <p:cNvPr id="1151" name="Google Shape;1151;p157"/>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Foundational Models</a:t>
            </a:r>
            <a:endParaRPr/>
          </a:p>
        </p:txBody>
      </p:sp>
      <p:sp>
        <p:nvSpPr>
          <p:cNvPr id="1152" name="Google Shape;1152;p157"/>
          <p:cNvSpPr txBox="1"/>
          <p:nvPr>
            <p:ph idx="1" type="body"/>
          </p:nvPr>
        </p:nvSpPr>
        <p:spPr>
          <a:xfrm>
            <a:off x="706925" y="1211175"/>
            <a:ext cx="7032000" cy="1739400"/>
          </a:xfrm>
          <a:prstGeom prst="rect">
            <a:avLst/>
          </a:prstGeom>
        </p:spPr>
        <p:txBody>
          <a:bodyPr anchorCtr="0" anchor="t" bIns="68575" lIns="68575" spcFirstLastPara="1" rIns="68575" wrap="square" tIns="68575">
            <a:normAutofit/>
          </a:bodyPr>
          <a:lstStyle/>
          <a:p>
            <a:pPr indent="0" lvl="0" marL="0" rtl="0" algn="l">
              <a:lnSpc>
                <a:spcPct val="100000"/>
              </a:lnSpc>
              <a:spcBef>
                <a:spcPts val="0"/>
              </a:spcBef>
              <a:spcAft>
                <a:spcPts val="0"/>
              </a:spcAft>
              <a:buNone/>
            </a:pPr>
            <a:r>
              <a:rPr lang="en" sz="2600">
                <a:solidFill>
                  <a:srgbClr val="000000"/>
                </a:solidFill>
                <a:latin typeface="Arial"/>
                <a:ea typeface="Arial"/>
                <a:cs typeface="Arial"/>
                <a:sym typeface="Arial"/>
              </a:rPr>
              <a:t>A </a:t>
            </a:r>
            <a:r>
              <a:rPr b="1" lang="en" sz="2600">
                <a:solidFill>
                  <a:srgbClr val="000000"/>
                </a:solidFill>
                <a:latin typeface="Arial"/>
                <a:ea typeface="Arial"/>
                <a:cs typeface="Arial"/>
                <a:sym typeface="Arial"/>
              </a:rPr>
              <a:t>foundational model</a:t>
            </a:r>
            <a:r>
              <a:rPr lang="en" sz="2600">
                <a:solidFill>
                  <a:srgbClr val="000000"/>
                </a:solidFill>
                <a:latin typeface="Arial"/>
                <a:ea typeface="Arial"/>
                <a:cs typeface="Arial"/>
                <a:sym typeface="Arial"/>
              </a:rPr>
              <a:t> is an interactive model with a low threshold and high ceiling that students can use throughout the learning cycle for multiple learning objectives.</a:t>
            </a:r>
            <a:endParaRPr/>
          </a:p>
        </p:txBody>
      </p:sp>
      <p:pic>
        <p:nvPicPr>
          <p:cNvPr id="1153" name="Google Shape;1153;p157"/>
          <p:cNvPicPr preferRelativeResize="0"/>
          <p:nvPr/>
        </p:nvPicPr>
        <p:blipFill rotWithShape="1">
          <a:blip r:embed="rId3">
            <a:alphaModFix/>
          </a:blip>
          <a:srcRect b="12501" l="9711" r="51321" t="35475"/>
          <a:stretch/>
        </p:blipFill>
        <p:spPr>
          <a:xfrm>
            <a:off x="233207" y="2950580"/>
            <a:ext cx="1019424" cy="907299"/>
          </a:xfrm>
          <a:prstGeom prst="rect">
            <a:avLst/>
          </a:prstGeom>
          <a:noFill/>
          <a:ln>
            <a:noFill/>
          </a:ln>
        </p:spPr>
      </p:pic>
      <p:pic>
        <p:nvPicPr>
          <p:cNvPr id="1154" name="Google Shape;1154;p157"/>
          <p:cNvPicPr preferRelativeResize="0"/>
          <p:nvPr/>
        </p:nvPicPr>
        <p:blipFill rotWithShape="1">
          <a:blip r:embed="rId4">
            <a:alphaModFix/>
          </a:blip>
          <a:srcRect b="0" l="35111" r="24419" t="0"/>
          <a:stretch/>
        </p:blipFill>
        <p:spPr>
          <a:xfrm>
            <a:off x="1411850" y="2989850"/>
            <a:ext cx="536028" cy="858225"/>
          </a:xfrm>
          <a:prstGeom prst="rect">
            <a:avLst/>
          </a:prstGeom>
          <a:noFill/>
          <a:ln>
            <a:noFill/>
          </a:ln>
        </p:spPr>
      </p:pic>
      <p:pic>
        <p:nvPicPr>
          <p:cNvPr id="1155" name="Google Shape;1155;p157"/>
          <p:cNvPicPr preferRelativeResize="0"/>
          <p:nvPr/>
        </p:nvPicPr>
        <p:blipFill>
          <a:blip r:embed="rId5">
            <a:alphaModFix/>
          </a:blip>
          <a:stretch>
            <a:fillRect/>
          </a:stretch>
        </p:blipFill>
        <p:spPr>
          <a:xfrm>
            <a:off x="3383948" y="2950575"/>
            <a:ext cx="1174811" cy="907300"/>
          </a:xfrm>
          <a:prstGeom prst="rect">
            <a:avLst/>
          </a:prstGeom>
          <a:noFill/>
          <a:ln>
            <a:noFill/>
          </a:ln>
        </p:spPr>
      </p:pic>
      <p:pic>
        <p:nvPicPr>
          <p:cNvPr id="1156" name="Google Shape;1156;p157"/>
          <p:cNvPicPr preferRelativeResize="0"/>
          <p:nvPr/>
        </p:nvPicPr>
        <p:blipFill>
          <a:blip r:embed="rId6">
            <a:alphaModFix/>
          </a:blip>
          <a:stretch>
            <a:fillRect/>
          </a:stretch>
        </p:blipFill>
        <p:spPr>
          <a:xfrm>
            <a:off x="7409700" y="4031151"/>
            <a:ext cx="645375" cy="903525"/>
          </a:xfrm>
          <a:prstGeom prst="rect">
            <a:avLst/>
          </a:prstGeom>
          <a:noFill/>
          <a:ln>
            <a:noFill/>
          </a:ln>
        </p:spPr>
      </p:pic>
      <p:pic>
        <p:nvPicPr>
          <p:cNvPr id="1157" name="Google Shape;1157;p157"/>
          <p:cNvPicPr preferRelativeResize="0"/>
          <p:nvPr/>
        </p:nvPicPr>
        <p:blipFill rotWithShape="1">
          <a:blip r:embed="rId7">
            <a:alphaModFix/>
          </a:blip>
          <a:srcRect b="9156" l="0" r="0" t="15921"/>
          <a:stretch/>
        </p:blipFill>
        <p:spPr>
          <a:xfrm>
            <a:off x="1947875" y="2950575"/>
            <a:ext cx="1507425" cy="903518"/>
          </a:xfrm>
          <a:prstGeom prst="rect">
            <a:avLst/>
          </a:prstGeom>
          <a:noFill/>
          <a:ln>
            <a:noFill/>
          </a:ln>
        </p:spPr>
      </p:pic>
      <p:pic>
        <p:nvPicPr>
          <p:cNvPr id="1158" name="Google Shape;1158;p157"/>
          <p:cNvPicPr preferRelativeResize="0"/>
          <p:nvPr/>
        </p:nvPicPr>
        <p:blipFill>
          <a:blip r:embed="rId8">
            <a:alphaModFix/>
          </a:blip>
          <a:stretch>
            <a:fillRect/>
          </a:stretch>
        </p:blipFill>
        <p:spPr>
          <a:xfrm rot="5400000">
            <a:off x="7337831" y="2178773"/>
            <a:ext cx="2521922" cy="907300"/>
          </a:xfrm>
          <a:prstGeom prst="rect">
            <a:avLst/>
          </a:prstGeom>
          <a:noFill/>
          <a:ln>
            <a:noFill/>
          </a:ln>
        </p:spPr>
      </p:pic>
      <p:pic>
        <p:nvPicPr>
          <p:cNvPr id="1159" name="Google Shape;1159;p157"/>
          <p:cNvPicPr preferRelativeResize="0"/>
          <p:nvPr/>
        </p:nvPicPr>
        <p:blipFill rotWithShape="1">
          <a:blip r:embed="rId9">
            <a:alphaModFix/>
          </a:blip>
          <a:srcRect b="0" l="0" r="0" t="0"/>
          <a:stretch/>
        </p:blipFill>
        <p:spPr>
          <a:xfrm>
            <a:off x="233212" y="4031151"/>
            <a:ext cx="677112" cy="907300"/>
          </a:xfrm>
          <a:prstGeom prst="rect">
            <a:avLst/>
          </a:prstGeom>
          <a:noFill/>
          <a:ln cap="flat" cmpd="sng" w="3250">
            <a:solidFill>
              <a:srgbClr val="000000"/>
            </a:solidFill>
            <a:prstDash val="solid"/>
            <a:round/>
            <a:headEnd len="sm" w="sm" type="none"/>
            <a:tailEnd len="sm" w="sm" type="none"/>
          </a:ln>
        </p:spPr>
      </p:pic>
      <p:pic>
        <p:nvPicPr>
          <p:cNvPr descr="Shape, arrow&#10;&#10;Description automatically generated" id="1160" name="Google Shape;1160;p157"/>
          <p:cNvPicPr preferRelativeResize="0"/>
          <p:nvPr/>
        </p:nvPicPr>
        <p:blipFill rotWithShape="1">
          <a:blip r:embed="rId10">
            <a:alphaModFix/>
          </a:blip>
          <a:srcRect b="0" l="0" r="0" t="0"/>
          <a:stretch/>
        </p:blipFill>
        <p:spPr>
          <a:xfrm>
            <a:off x="8255575" y="4019675"/>
            <a:ext cx="725706" cy="903524"/>
          </a:xfrm>
          <a:prstGeom prst="rect">
            <a:avLst/>
          </a:prstGeom>
          <a:noFill/>
          <a:ln cap="flat" cmpd="sng" w="3250">
            <a:solidFill>
              <a:srgbClr val="000000"/>
            </a:solidFill>
            <a:prstDash val="solid"/>
            <a:round/>
            <a:headEnd len="sm" w="sm" type="none"/>
            <a:tailEnd len="sm" w="sm" type="none"/>
          </a:ln>
        </p:spPr>
      </p:pic>
      <p:pic>
        <p:nvPicPr>
          <p:cNvPr id="1161" name="Google Shape;1161;p157"/>
          <p:cNvPicPr preferRelativeResize="0"/>
          <p:nvPr/>
        </p:nvPicPr>
        <p:blipFill rotWithShape="1">
          <a:blip r:embed="rId11">
            <a:alphaModFix/>
          </a:blip>
          <a:srcRect b="0" l="0" r="0" t="16234"/>
          <a:stretch/>
        </p:blipFill>
        <p:spPr>
          <a:xfrm>
            <a:off x="5576175" y="4031150"/>
            <a:ext cx="1624630" cy="907299"/>
          </a:xfrm>
          <a:prstGeom prst="rect">
            <a:avLst/>
          </a:prstGeom>
          <a:noFill/>
          <a:ln>
            <a:noFill/>
          </a:ln>
        </p:spPr>
      </p:pic>
      <p:pic>
        <p:nvPicPr>
          <p:cNvPr id="1162" name="Google Shape;1162;p157"/>
          <p:cNvPicPr preferRelativeResize="0"/>
          <p:nvPr/>
        </p:nvPicPr>
        <p:blipFill rotWithShape="1">
          <a:blip r:embed="rId12">
            <a:alphaModFix/>
          </a:blip>
          <a:srcRect b="15985" l="0" r="0" t="15992"/>
          <a:stretch/>
        </p:blipFill>
        <p:spPr>
          <a:xfrm>
            <a:off x="2355800" y="4031150"/>
            <a:ext cx="938574" cy="858225"/>
          </a:xfrm>
          <a:prstGeom prst="rect">
            <a:avLst/>
          </a:prstGeom>
          <a:noFill/>
          <a:ln cap="flat" cmpd="sng" w="9525">
            <a:solidFill>
              <a:srgbClr val="000000"/>
            </a:solidFill>
            <a:prstDash val="solid"/>
            <a:round/>
            <a:headEnd len="sm" w="sm" type="none"/>
            <a:tailEnd len="sm" w="sm" type="none"/>
          </a:ln>
        </p:spPr>
      </p:pic>
      <p:pic>
        <p:nvPicPr>
          <p:cNvPr id="1163" name="Google Shape;1163;p157"/>
          <p:cNvPicPr preferRelativeResize="0"/>
          <p:nvPr/>
        </p:nvPicPr>
        <p:blipFill>
          <a:blip r:embed="rId13">
            <a:alphaModFix/>
          </a:blip>
          <a:stretch>
            <a:fillRect/>
          </a:stretch>
        </p:blipFill>
        <p:spPr>
          <a:xfrm>
            <a:off x="6184325" y="3012497"/>
            <a:ext cx="2071262" cy="858225"/>
          </a:xfrm>
          <a:prstGeom prst="rect">
            <a:avLst/>
          </a:prstGeom>
          <a:noFill/>
          <a:ln>
            <a:noFill/>
          </a:ln>
        </p:spPr>
      </p:pic>
      <p:pic>
        <p:nvPicPr>
          <p:cNvPr id="1164" name="Google Shape;1164;p157"/>
          <p:cNvPicPr preferRelativeResize="0"/>
          <p:nvPr/>
        </p:nvPicPr>
        <p:blipFill>
          <a:blip r:embed="rId14">
            <a:alphaModFix/>
          </a:blip>
          <a:stretch>
            <a:fillRect/>
          </a:stretch>
        </p:blipFill>
        <p:spPr>
          <a:xfrm>
            <a:off x="4571999" y="4031150"/>
            <a:ext cx="1072775" cy="858224"/>
          </a:xfrm>
          <a:prstGeom prst="rect">
            <a:avLst/>
          </a:prstGeom>
          <a:noFill/>
          <a:ln>
            <a:noFill/>
          </a:ln>
        </p:spPr>
      </p:pic>
      <p:pic>
        <p:nvPicPr>
          <p:cNvPr id="1165" name="Google Shape;1165;p157"/>
          <p:cNvPicPr preferRelativeResize="0"/>
          <p:nvPr/>
        </p:nvPicPr>
        <p:blipFill>
          <a:blip r:embed="rId15">
            <a:alphaModFix/>
          </a:blip>
          <a:stretch>
            <a:fillRect/>
          </a:stretch>
        </p:blipFill>
        <p:spPr>
          <a:xfrm>
            <a:off x="3386849" y="4031151"/>
            <a:ext cx="1072773" cy="858225"/>
          </a:xfrm>
          <a:prstGeom prst="rect">
            <a:avLst/>
          </a:prstGeom>
          <a:noFill/>
          <a:ln>
            <a:noFill/>
          </a:ln>
        </p:spPr>
      </p:pic>
      <p:pic>
        <p:nvPicPr>
          <p:cNvPr id="1166" name="Google Shape;1166;p157"/>
          <p:cNvPicPr preferRelativeResize="0"/>
          <p:nvPr/>
        </p:nvPicPr>
        <p:blipFill rotWithShape="1">
          <a:blip r:embed="rId16">
            <a:alphaModFix/>
          </a:blip>
          <a:srcRect b="10402" l="13088" r="9835" t="11333"/>
          <a:stretch/>
        </p:blipFill>
        <p:spPr>
          <a:xfrm>
            <a:off x="4739850" y="2989850"/>
            <a:ext cx="1333647" cy="903525"/>
          </a:xfrm>
          <a:prstGeom prst="rect">
            <a:avLst/>
          </a:prstGeom>
          <a:noFill/>
          <a:ln>
            <a:noFill/>
          </a:ln>
        </p:spPr>
      </p:pic>
      <p:pic>
        <p:nvPicPr>
          <p:cNvPr id="1167" name="Google Shape;1167;p157"/>
          <p:cNvPicPr preferRelativeResize="0"/>
          <p:nvPr/>
        </p:nvPicPr>
        <p:blipFill rotWithShape="1">
          <a:blip r:embed="rId17">
            <a:alphaModFix/>
          </a:blip>
          <a:srcRect b="16528" l="10794" r="14249" t="13912"/>
          <a:stretch/>
        </p:blipFill>
        <p:spPr>
          <a:xfrm>
            <a:off x="962450" y="4074988"/>
            <a:ext cx="1244675" cy="77054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1" name="Shape 1171"/>
        <p:cNvGrpSpPr/>
        <p:nvPr/>
      </p:nvGrpSpPr>
      <p:grpSpPr>
        <a:xfrm>
          <a:off x="0" y="0"/>
          <a:ext cx="0" cy="0"/>
          <a:chOff x="0" y="0"/>
          <a:chExt cx="0" cy="0"/>
        </a:xfrm>
      </p:grpSpPr>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5" name="Shape 1175"/>
        <p:cNvGrpSpPr/>
        <p:nvPr/>
      </p:nvGrpSpPr>
      <p:grpSpPr>
        <a:xfrm>
          <a:off x="0" y="0"/>
          <a:ext cx="0" cy="0"/>
          <a:chOff x="0" y="0"/>
          <a:chExt cx="0" cy="0"/>
        </a:xfrm>
      </p:grpSpPr>
      <p:sp>
        <p:nvSpPr>
          <p:cNvPr id="1176" name="Google Shape;1176;p159"/>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Round Robin Model Exploration Time</a:t>
            </a:r>
            <a:endParaRPr/>
          </a:p>
        </p:txBody>
      </p:sp>
      <p:sp>
        <p:nvSpPr>
          <p:cNvPr id="1177" name="Google Shape;1177;p159"/>
          <p:cNvSpPr txBox="1"/>
          <p:nvPr>
            <p:ph idx="1" type="body"/>
          </p:nvPr>
        </p:nvSpPr>
        <p:spPr>
          <a:xfrm>
            <a:off x="706925" y="1104425"/>
            <a:ext cx="7032000" cy="39645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t>Collaborative Exploration Spaces</a:t>
            </a:r>
            <a:endParaRPr b="1"/>
          </a:p>
          <a:p>
            <a:pPr indent="0" lvl="0" marL="0" rtl="0" algn="l">
              <a:spcBef>
                <a:spcPts val="0"/>
              </a:spcBef>
              <a:spcAft>
                <a:spcPts val="0"/>
              </a:spcAft>
              <a:buNone/>
            </a:pP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Individual Exploration - ask for a kit to explore at your table</a:t>
            </a:r>
            <a:endParaRPr/>
          </a:p>
        </p:txBody>
      </p:sp>
      <p:graphicFrame>
        <p:nvGraphicFramePr>
          <p:cNvPr id="1178" name="Google Shape;1178;p159"/>
          <p:cNvGraphicFramePr/>
          <p:nvPr/>
        </p:nvGraphicFramePr>
        <p:xfrm>
          <a:off x="1061925" y="1510075"/>
          <a:ext cx="3000000" cy="3000000"/>
        </p:xfrm>
        <a:graphic>
          <a:graphicData uri="http://schemas.openxmlformats.org/drawingml/2006/table">
            <a:tbl>
              <a:tblPr>
                <a:noFill/>
                <a:tableStyleId>{9E2F0EF3-4B12-4B91-AFC5-342638DFC4BF}</a:tableStyleId>
              </a:tblPr>
              <a:tblGrid>
                <a:gridCol w="3041525"/>
                <a:gridCol w="3440125"/>
              </a:tblGrid>
              <a:tr h="381000">
                <a:tc>
                  <a:txBody>
                    <a:bodyPr/>
                    <a:lstStyle/>
                    <a:p>
                      <a:pPr indent="0" lvl="0" marL="0" rtl="0" algn="l">
                        <a:spcBef>
                          <a:spcPts val="0"/>
                        </a:spcBef>
                        <a:spcAft>
                          <a:spcPts val="0"/>
                        </a:spcAft>
                        <a:buNone/>
                      </a:pPr>
                      <a:r>
                        <a:rPr lang="en"/>
                        <a:t>Cell Modeling Kit</a:t>
                      </a:r>
                      <a:endParaRPr/>
                    </a:p>
                  </a:txBody>
                  <a:tcPr marT="91425" marB="91425" marR="91425" marL="91425"/>
                </a:tc>
                <a:tc>
                  <a:txBody>
                    <a:bodyPr/>
                    <a:lstStyle/>
                    <a:p>
                      <a:pPr indent="0" lvl="0" marL="0" rtl="0" algn="l">
                        <a:spcBef>
                          <a:spcPts val="0"/>
                        </a:spcBef>
                        <a:spcAft>
                          <a:spcPts val="0"/>
                        </a:spcAft>
                        <a:buNone/>
                      </a:pPr>
                      <a:r>
                        <a:rPr lang="en"/>
                        <a:t>Receiving</a:t>
                      </a:r>
                      <a:r>
                        <a:rPr lang="en"/>
                        <a:t> Table</a:t>
                      </a:r>
                      <a:endParaRPr/>
                    </a:p>
                  </a:txBody>
                  <a:tcPr marT="91425" marB="91425" marR="91425" marL="91425"/>
                </a:tc>
              </a:tr>
              <a:tr h="381000">
                <a:tc>
                  <a:txBody>
                    <a:bodyPr/>
                    <a:lstStyle/>
                    <a:p>
                      <a:pPr indent="0" lvl="0" marL="0" rtl="0" algn="l">
                        <a:spcBef>
                          <a:spcPts val="0"/>
                        </a:spcBef>
                        <a:spcAft>
                          <a:spcPts val="0"/>
                        </a:spcAft>
                        <a:buNone/>
                      </a:pPr>
                      <a:r>
                        <a:rPr lang="en"/>
                        <a:t>Molecules of Life Kit</a:t>
                      </a:r>
                      <a:endParaRPr/>
                    </a:p>
                  </a:txBody>
                  <a:tcPr marT="91425" marB="91425" marR="91425" marL="91425"/>
                </a:tc>
                <a:tc>
                  <a:txBody>
                    <a:bodyPr/>
                    <a:lstStyle/>
                    <a:p>
                      <a:pPr indent="0" lvl="0" marL="0" rtl="0" algn="l">
                        <a:spcBef>
                          <a:spcPts val="0"/>
                        </a:spcBef>
                        <a:spcAft>
                          <a:spcPts val="0"/>
                        </a:spcAft>
                        <a:buNone/>
                      </a:pPr>
                      <a:r>
                        <a:rPr lang="en"/>
                        <a:t>Graphic Design</a:t>
                      </a:r>
                      <a:endParaRPr/>
                    </a:p>
                  </a:txBody>
                  <a:tcPr marT="91425" marB="91425" marR="91425" marL="91425"/>
                </a:tc>
              </a:tr>
              <a:tr h="381000">
                <a:tc>
                  <a:txBody>
                    <a:bodyPr/>
                    <a:lstStyle/>
                    <a:p>
                      <a:pPr indent="0" lvl="0" marL="0" rtl="0" algn="l">
                        <a:spcBef>
                          <a:spcPts val="0"/>
                        </a:spcBef>
                        <a:spcAft>
                          <a:spcPts val="0"/>
                        </a:spcAft>
                        <a:buNone/>
                      </a:pPr>
                      <a:r>
                        <a:rPr lang="en"/>
                        <a:t>Bacterial Membrane Modeling Kit</a:t>
                      </a:r>
                      <a:endParaRPr/>
                    </a:p>
                  </a:txBody>
                  <a:tcPr marT="91425" marB="91425" marR="91425" marL="91425"/>
                </a:tc>
                <a:tc>
                  <a:txBody>
                    <a:bodyPr/>
                    <a:lstStyle/>
                    <a:p>
                      <a:pPr indent="0" lvl="0" marL="0" rtl="0" algn="l">
                        <a:spcBef>
                          <a:spcPts val="0"/>
                        </a:spcBef>
                        <a:spcAft>
                          <a:spcPts val="0"/>
                        </a:spcAft>
                        <a:buNone/>
                      </a:pPr>
                      <a:r>
                        <a:rPr lang="en"/>
                        <a:t>Conference Room</a:t>
                      </a:r>
                      <a:endParaRPr/>
                    </a:p>
                  </a:txBody>
                  <a:tcPr marT="91425" marB="91425" marR="91425" marL="91425"/>
                </a:tc>
              </a:tr>
              <a:tr h="381000">
                <a:tc>
                  <a:txBody>
                    <a:bodyPr/>
                    <a:lstStyle/>
                    <a:p>
                      <a:pPr indent="0" lvl="0" marL="0" rtl="0" algn="l">
                        <a:spcBef>
                          <a:spcPts val="0"/>
                        </a:spcBef>
                        <a:spcAft>
                          <a:spcPts val="0"/>
                        </a:spcAft>
                        <a:buNone/>
                      </a:pPr>
                      <a:r>
                        <a:rPr lang="en"/>
                        <a:t>Antibody Diversity Kit</a:t>
                      </a:r>
                      <a:endParaRPr/>
                    </a:p>
                  </a:txBody>
                  <a:tcPr marT="91425" marB="91425" marR="91425" marL="91425"/>
                </a:tc>
                <a:tc>
                  <a:txBody>
                    <a:bodyPr/>
                    <a:lstStyle/>
                    <a:p>
                      <a:pPr indent="0" lvl="0" marL="0" rtl="0" algn="l">
                        <a:spcBef>
                          <a:spcPts val="0"/>
                        </a:spcBef>
                        <a:spcAft>
                          <a:spcPts val="0"/>
                        </a:spcAft>
                        <a:buNone/>
                      </a:pPr>
                      <a:r>
                        <a:rPr lang="en"/>
                        <a:t>Product Shelves</a:t>
                      </a:r>
                      <a:endParaRPr/>
                    </a:p>
                  </a:txBody>
                  <a:tcPr marT="91425" marB="91425" marR="91425" marL="91425"/>
                </a:tc>
              </a:tr>
              <a:tr h="381000">
                <a:tc>
                  <a:txBody>
                    <a:bodyPr/>
                    <a:lstStyle/>
                    <a:p>
                      <a:pPr indent="0" lvl="0" marL="0" rtl="0" algn="l">
                        <a:spcBef>
                          <a:spcPts val="0"/>
                        </a:spcBef>
                        <a:spcAft>
                          <a:spcPts val="0"/>
                        </a:spcAft>
                        <a:buNone/>
                      </a:pPr>
                      <a:r>
                        <a:rPr lang="en"/>
                        <a:t>Lateral Flow &amp; Diagnostics</a:t>
                      </a:r>
                      <a:endParaRPr/>
                    </a:p>
                  </a:txBody>
                  <a:tcPr marT="91425" marB="91425" marR="91425" marL="91425"/>
                </a:tc>
                <a:tc>
                  <a:txBody>
                    <a:bodyPr/>
                    <a:lstStyle/>
                    <a:p>
                      <a:pPr indent="0" lvl="0" marL="0" rtl="0" algn="l">
                        <a:spcBef>
                          <a:spcPts val="0"/>
                        </a:spcBef>
                        <a:spcAft>
                          <a:spcPts val="0"/>
                        </a:spcAft>
                        <a:buNone/>
                      </a:pPr>
                      <a:r>
                        <a:rPr lang="en"/>
                        <a:t>Behind Whiteboards</a:t>
                      </a:r>
                      <a:endParaRPr/>
                    </a:p>
                  </a:txBody>
                  <a:tcPr marT="91425" marB="91425" marR="91425" marL="91425"/>
                </a:tc>
              </a:tr>
              <a:tr h="381000">
                <a:tc>
                  <a:txBody>
                    <a:bodyPr/>
                    <a:lstStyle/>
                    <a:p>
                      <a:pPr indent="0" lvl="0" marL="0" rtl="0" algn="l">
                        <a:spcBef>
                          <a:spcPts val="0"/>
                        </a:spcBef>
                        <a:spcAft>
                          <a:spcPts val="0"/>
                        </a:spcAft>
                        <a:buNone/>
                      </a:pPr>
                      <a:r>
                        <a:rPr lang="en"/>
                        <a:t>Virus Infection &amp; Immunity Kit</a:t>
                      </a:r>
                      <a:endParaRPr/>
                    </a:p>
                  </a:txBody>
                  <a:tcPr marT="91425" marB="91425" marR="91425" marL="91425"/>
                </a:tc>
                <a:tc>
                  <a:txBody>
                    <a:bodyPr/>
                    <a:lstStyle/>
                    <a:p>
                      <a:pPr indent="0" lvl="0" marL="0" rtl="0" algn="l">
                        <a:spcBef>
                          <a:spcPts val="0"/>
                        </a:spcBef>
                        <a:spcAft>
                          <a:spcPts val="0"/>
                        </a:spcAft>
                        <a:buNone/>
                      </a:pPr>
                      <a:r>
                        <a:rPr lang="en"/>
                        <a:t>Sitting Area</a:t>
                      </a:r>
                      <a:endParaRPr/>
                    </a:p>
                  </a:txBody>
                  <a:tcPr marT="91425" marB="91425" marR="91425" marL="91425"/>
                </a:tc>
              </a:tr>
              <a:tr h="381000">
                <a:tc>
                  <a:txBody>
                    <a:bodyPr/>
                    <a:lstStyle/>
                    <a:p>
                      <a:pPr indent="0" lvl="0" marL="0" rtl="0" algn="l">
                        <a:spcBef>
                          <a:spcPts val="0"/>
                        </a:spcBef>
                        <a:spcAft>
                          <a:spcPts val="0"/>
                        </a:spcAft>
                        <a:buNone/>
                      </a:pPr>
                      <a:r>
                        <a:rPr lang="en"/>
                        <a:t>3D Printed Models</a:t>
                      </a:r>
                      <a:endParaRPr/>
                    </a:p>
                  </a:txBody>
                  <a:tcPr marT="91425" marB="91425" marR="91425" marL="91425"/>
                </a:tc>
                <a:tc>
                  <a:txBody>
                    <a:bodyPr/>
                    <a:lstStyle/>
                    <a:p>
                      <a:pPr indent="0" lvl="0" marL="0" rtl="0" algn="l">
                        <a:spcBef>
                          <a:spcPts val="0"/>
                        </a:spcBef>
                        <a:spcAft>
                          <a:spcPts val="0"/>
                        </a:spcAft>
                        <a:buNone/>
                      </a:pPr>
                      <a:r>
                        <a:rPr lang="en"/>
                        <a:t>West of Sitting Area</a:t>
                      </a:r>
                      <a:endParaRPr/>
                    </a:p>
                  </a:txBody>
                  <a:tcPr marT="91425" marB="91425" marR="91425" marL="91425"/>
                </a:tc>
              </a:tr>
            </a:tbl>
          </a:graphicData>
        </a:graphic>
      </p:graphicFrame>
      <p:pic>
        <p:nvPicPr>
          <p:cNvPr descr="This is a 60 minute silent timer that can be used for meditation, reading, writing, focus work, the classroom, or anything else that you need an hour timer for. &#10;&#10;If you feel called to share, please let us know how you plan to use this timer below.  &#10;&#10;Wishing you a moment of peace today 🙏&#10;&#10;Thanks for watching and please consider subscribing ✨" id="1179" name="Google Shape;1179;p159" title="60 Minute Timer - No Music (with Chime at beginning and end)">
            <a:hlinkClick r:id="rId4"/>
          </p:cNvPr>
          <p:cNvPicPr preferRelativeResize="0"/>
          <p:nvPr/>
        </p:nvPicPr>
        <p:blipFill>
          <a:blip r:embed="rId5">
            <a:alphaModFix/>
          </a:blip>
          <a:stretch>
            <a:fillRect/>
          </a:stretch>
        </p:blipFill>
        <p:spPr>
          <a:xfrm>
            <a:off x="6498975" y="3717750"/>
            <a:ext cx="2645025" cy="1487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9"/>
                                        </p:tgtEl>
                                        <p:attrNameLst>
                                          <p:attrName>style.visibility</p:attrName>
                                        </p:attrNameLst>
                                      </p:cBhvr>
                                      <p:to>
                                        <p:strVal val="visible"/>
                                      </p:to>
                                    </p:set>
                                    <p:animEffect filter="fade" transition="in">
                                      <p:cBhvr>
                                        <p:cTn dur="1000"/>
                                        <p:tgtEl>
                                          <p:spTgt spid="11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3" name="Shape 1183"/>
        <p:cNvGrpSpPr/>
        <p:nvPr/>
      </p:nvGrpSpPr>
      <p:grpSpPr>
        <a:xfrm>
          <a:off x="0" y="0"/>
          <a:ext cx="0" cy="0"/>
          <a:chOff x="0" y="0"/>
          <a:chExt cx="0" cy="0"/>
        </a:xfrm>
      </p:grpSpPr>
      <p:pic>
        <p:nvPicPr>
          <p:cNvPr descr="Please leave a like if you enjoyed this video! I hope that you find it useful wherever you need a fifteen minute timer, such as when cooking or completing sections of an exam!" id="1184" name="Google Shape;1184;p160" title="15 Minute Radial Timer">
            <a:hlinkClick r:id="rId3"/>
          </p:cNvPr>
          <p:cNvPicPr preferRelativeResize="0"/>
          <p:nvPr/>
        </p:nvPicPr>
        <p:blipFill>
          <a:blip r:embed="rId4">
            <a:alphaModFix/>
          </a:blip>
          <a:stretch>
            <a:fillRect/>
          </a:stretch>
        </p:blipFill>
        <p:spPr>
          <a:xfrm>
            <a:off x="152400" y="1524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4"/>
                                        </p:tgtEl>
                                        <p:attrNameLst>
                                          <p:attrName>style.visibility</p:attrName>
                                        </p:attrNameLst>
                                      </p:cBhvr>
                                      <p:to>
                                        <p:strVal val="visible"/>
                                      </p:to>
                                    </p:set>
                                    <p:animEffect filter="fade" transition="in">
                                      <p:cBhvr>
                                        <p:cTn dur="1000"/>
                                        <p:tgtEl>
                                          <p:spTgt spid="11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8" name="Shape 1188"/>
        <p:cNvGrpSpPr/>
        <p:nvPr/>
      </p:nvGrpSpPr>
      <p:grpSpPr>
        <a:xfrm>
          <a:off x="0" y="0"/>
          <a:ext cx="0" cy="0"/>
          <a:chOff x="0" y="0"/>
          <a:chExt cx="0" cy="0"/>
        </a:xfrm>
      </p:grpSpPr>
      <p:sp>
        <p:nvSpPr>
          <p:cNvPr id="1189" name="Google Shape;1189;p161"/>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Individual Planning </a:t>
            </a:r>
            <a:r>
              <a:rPr lang="en"/>
              <a:t>Implementation</a:t>
            </a:r>
            <a:r>
              <a:rPr lang="en"/>
              <a:t> Time</a:t>
            </a:r>
            <a:endParaRPr/>
          </a:p>
        </p:txBody>
      </p:sp>
      <p:sp>
        <p:nvSpPr>
          <p:cNvPr id="1190" name="Google Shape;1190;p161"/>
          <p:cNvSpPr txBox="1"/>
          <p:nvPr>
            <p:ph idx="1" type="body"/>
          </p:nvPr>
        </p:nvSpPr>
        <p:spPr>
          <a:xfrm>
            <a:off x="699025" y="1203275"/>
            <a:ext cx="7876200" cy="36879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Create one implementation artifact you can use this year. Prompts include:</a:t>
            </a:r>
            <a:endParaRPr/>
          </a:p>
          <a:p>
            <a:pPr indent="-342900" lvl="0" marL="457200" rtl="0" algn="l">
              <a:spcBef>
                <a:spcPts val="0"/>
              </a:spcBef>
              <a:spcAft>
                <a:spcPts val="0"/>
              </a:spcAft>
              <a:buSzPts val="1800"/>
              <a:buChar char="➔"/>
            </a:pPr>
            <a:r>
              <a:rPr lang="en"/>
              <a:t>Build a Unity Spine</a:t>
            </a:r>
            <a:endParaRPr/>
          </a:p>
          <a:p>
            <a:pPr indent="-342900" lvl="0" marL="457200" rtl="0" algn="l">
              <a:spcBef>
                <a:spcPts val="0"/>
              </a:spcBef>
              <a:spcAft>
                <a:spcPts val="0"/>
              </a:spcAft>
              <a:buSzPts val="1800"/>
              <a:buChar char="➔"/>
            </a:pPr>
            <a:r>
              <a:rPr lang="en"/>
              <a:t>Design a Multi-Lesson Modeling Sequence</a:t>
            </a:r>
            <a:endParaRPr/>
          </a:p>
          <a:p>
            <a:pPr indent="-342900" lvl="0" marL="457200" rtl="0" algn="l">
              <a:spcBef>
                <a:spcPts val="0"/>
              </a:spcBef>
              <a:spcAft>
                <a:spcPts val="0"/>
              </a:spcAft>
              <a:buSzPts val="1800"/>
              <a:buChar char="➔"/>
            </a:pPr>
            <a:r>
              <a:rPr lang="en"/>
              <a:t>Create a Classroom Modeling Playbook</a:t>
            </a:r>
            <a:endParaRPr/>
          </a:p>
          <a:p>
            <a:pPr indent="-342900" lvl="0" marL="457200" rtl="0" algn="l">
              <a:spcBef>
                <a:spcPts val="0"/>
              </a:spcBef>
              <a:spcAft>
                <a:spcPts val="0"/>
              </a:spcAft>
              <a:buSzPts val="1800"/>
              <a:buChar char="➔"/>
            </a:pPr>
            <a:r>
              <a:rPr lang="en"/>
              <a:t>Plan for Assessment and Evidence of Learning</a:t>
            </a:r>
            <a:endParaRPr/>
          </a:p>
          <a:p>
            <a:pPr indent="-342900" lvl="0" marL="457200" rtl="0" algn="l">
              <a:spcBef>
                <a:spcPts val="0"/>
              </a:spcBef>
              <a:spcAft>
                <a:spcPts val="0"/>
              </a:spcAft>
              <a:buSzPts val="1800"/>
              <a:buChar char="➔"/>
            </a:pPr>
            <a:r>
              <a:rPr lang="en"/>
              <a:t>Design One WE</a:t>
            </a:r>
            <a:r>
              <a:rPr baseline="30000" lang="en"/>
              <a:t>2</a:t>
            </a:r>
            <a:r>
              <a:rPr lang="en"/>
              <a:t> Model Lesson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Be prepared to share:</a:t>
            </a:r>
            <a:endParaRPr/>
          </a:p>
          <a:p>
            <a:pPr indent="-342900" lvl="0" marL="457200" rtl="0" algn="l">
              <a:spcBef>
                <a:spcPts val="0"/>
              </a:spcBef>
              <a:spcAft>
                <a:spcPts val="0"/>
              </a:spcAft>
              <a:buSzPts val="1800"/>
              <a:buChar char="➔"/>
            </a:pPr>
            <a:r>
              <a:rPr lang="en"/>
              <a:t>Your central idea</a:t>
            </a:r>
            <a:endParaRPr/>
          </a:p>
          <a:p>
            <a:pPr indent="-342900" lvl="0" marL="457200" rtl="0" algn="l">
              <a:spcBef>
                <a:spcPts val="0"/>
              </a:spcBef>
              <a:spcAft>
                <a:spcPts val="0"/>
              </a:spcAft>
              <a:buSzPts val="1800"/>
              <a:buChar char="➔"/>
            </a:pPr>
            <a:r>
              <a:rPr lang="en"/>
              <a:t>Anticipated challenges</a:t>
            </a:r>
            <a:endParaRPr/>
          </a:p>
          <a:p>
            <a:pPr indent="-342900" lvl="0" marL="457200" rtl="0" algn="l">
              <a:spcBef>
                <a:spcPts val="0"/>
              </a:spcBef>
              <a:spcAft>
                <a:spcPts val="0"/>
              </a:spcAft>
              <a:buSzPts val="1800"/>
              <a:buChar char="➔"/>
            </a:pPr>
            <a:r>
              <a:rPr lang="en"/>
              <a:t>One aha moment you experienced while working</a:t>
            </a:r>
            <a:endParaRPr/>
          </a:p>
        </p:txBody>
      </p:sp>
      <p:pic>
        <p:nvPicPr>
          <p:cNvPr id="1191" name="Google Shape;1191;p161"/>
          <p:cNvPicPr preferRelativeResize="0"/>
          <p:nvPr/>
        </p:nvPicPr>
        <p:blipFill>
          <a:blip r:embed="rId3">
            <a:alphaModFix/>
          </a:blip>
          <a:stretch>
            <a:fillRect/>
          </a:stretch>
        </p:blipFill>
        <p:spPr>
          <a:xfrm>
            <a:off x="6672525" y="1792975"/>
            <a:ext cx="1625999" cy="1458399"/>
          </a:xfrm>
          <a:prstGeom prst="rect">
            <a:avLst/>
          </a:prstGeom>
          <a:noFill/>
          <a:ln cap="flat" cmpd="sng" w="1905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pic>
      <p:pic>
        <p:nvPicPr>
          <p:cNvPr descr="Silent 45 minute countdown timer with finishing alarm.&#10;Dot pattern black background" id="1192" name="Google Shape;1192;p161" title="45 Minute Timer / 45분 타이머">
            <a:hlinkClick r:id="rId4"/>
          </p:cNvPr>
          <p:cNvPicPr preferRelativeResize="0"/>
          <p:nvPr/>
        </p:nvPicPr>
        <p:blipFill>
          <a:blip r:embed="rId5">
            <a:alphaModFix/>
          </a:blip>
          <a:stretch>
            <a:fillRect/>
          </a:stretch>
        </p:blipFill>
        <p:spPr>
          <a:xfrm>
            <a:off x="6096000" y="34290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2"/>
                                        </p:tgtEl>
                                        <p:attrNameLst>
                                          <p:attrName>style.visibility</p:attrName>
                                        </p:attrNameLst>
                                      </p:cBhvr>
                                      <p:to>
                                        <p:strVal val="visible"/>
                                      </p:to>
                                    </p:set>
                                    <p:animEffect filter="fade" transition="in">
                                      <p:cBhvr>
                                        <p:cTn dur="1000"/>
                                        <p:tgtEl>
                                          <p:spTgt spid="1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6" name="Shape 1196"/>
        <p:cNvGrpSpPr/>
        <p:nvPr/>
      </p:nvGrpSpPr>
      <p:grpSpPr>
        <a:xfrm>
          <a:off x="0" y="0"/>
          <a:ext cx="0" cy="0"/>
          <a:chOff x="0" y="0"/>
          <a:chExt cx="0" cy="0"/>
        </a:xfrm>
      </p:grpSpPr>
      <p:sp>
        <p:nvSpPr>
          <p:cNvPr id="1197" name="Google Shape;1197;p162"/>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Share-out with your Table</a:t>
            </a:r>
            <a:endParaRPr/>
          </a:p>
        </p:txBody>
      </p:sp>
      <p:pic>
        <p:nvPicPr>
          <p:cNvPr descr="Different speech bubbles composition vector flat design isolated on white, global communication concept, public discussion or opinion diversity metaphor, conference or brainstorming. (Provided by Getty Images)" id="1198" name="Google Shape;1198;p162"/>
          <p:cNvPicPr preferRelativeResize="0"/>
          <p:nvPr/>
        </p:nvPicPr>
        <p:blipFill>
          <a:blip r:embed="rId3">
            <a:alphaModFix/>
          </a:blip>
          <a:stretch>
            <a:fillRect/>
          </a:stretch>
        </p:blipFill>
        <p:spPr>
          <a:xfrm>
            <a:off x="2590738" y="1065300"/>
            <a:ext cx="3765924" cy="3666627"/>
          </a:xfrm>
          <a:prstGeom prst="rect">
            <a:avLst/>
          </a:prstGeom>
          <a:noFill/>
          <a:ln>
            <a:noFill/>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2" name="Shape 1202"/>
        <p:cNvGrpSpPr/>
        <p:nvPr/>
      </p:nvGrpSpPr>
      <p:grpSpPr>
        <a:xfrm>
          <a:off x="0" y="0"/>
          <a:ext cx="0" cy="0"/>
          <a:chOff x="0" y="0"/>
          <a:chExt cx="0" cy="0"/>
        </a:xfrm>
      </p:grpSpPr>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6" name="Shape 1206"/>
        <p:cNvGrpSpPr/>
        <p:nvPr/>
      </p:nvGrpSpPr>
      <p:grpSpPr>
        <a:xfrm>
          <a:off x="0" y="0"/>
          <a:ext cx="0" cy="0"/>
          <a:chOff x="0" y="0"/>
          <a:chExt cx="0" cy="0"/>
        </a:xfrm>
      </p:grpSpPr>
      <p:sp>
        <p:nvSpPr>
          <p:cNvPr id="1207" name="Google Shape;1207;p164"/>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Field Test Kit Feedback Discussion</a:t>
            </a:r>
            <a:endParaRPr/>
          </a:p>
        </p:txBody>
      </p:sp>
      <p:sp>
        <p:nvSpPr>
          <p:cNvPr id="1208" name="Google Shape;1208;p164"/>
          <p:cNvSpPr txBox="1"/>
          <p:nvPr>
            <p:ph idx="1" type="body"/>
          </p:nvPr>
        </p:nvSpPr>
        <p:spPr>
          <a:xfrm>
            <a:off x="706925" y="1211175"/>
            <a:ext cx="3048000" cy="398100"/>
          </a:xfrm>
          <a:prstGeom prst="rect">
            <a:avLst/>
          </a:prstGeom>
        </p:spPr>
        <p:txBody>
          <a:bodyPr anchorCtr="0" anchor="t" bIns="68575" lIns="68575" spcFirstLastPara="1" rIns="68575" wrap="square" tIns="68575">
            <a:normAutofit lnSpcReduction="20000"/>
          </a:bodyPr>
          <a:lstStyle/>
          <a:p>
            <a:pPr indent="0" lvl="0" marL="0" rtl="0" algn="l">
              <a:spcBef>
                <a:spcPts val="0"/>
              </a:spcBef>
              <a:spcAft>
                <a:spcPts val="0"/>
              </a:spcAft>
              <a:buNone/>
            </a:pPr>
            <a:r>
              <a:rPr b="1" lang="en"/>
              <a:t>Virus Infection &amp; Immunity Kit</a:t>
            </a:r>
            <a:endParaRPr b="1"/>
          </a:p>
        </p:txBody>
      </p:sp>
      <p:pic>
        <p:nvPicPr>
          <p:cNvPr descr="Set a timer for 15 minutes. This 15 minute timer with alarm silently counts down to 00:00 and then alerts you with a gentle alarm sound.&#10;&#10;What Is the 15 Minute Timer?&#10;If you're looking for a timer to help you stay on track with your work, a 15 minute countdown is a great option. You can use it to break up your work time into manageable chunks, and it can also help you avoid getting bogged down with one task for too long.&#10;&#10;How to Set a 15 Minute Timer&#10;There are a few different ways to set a 15 minute timer. One option is to use an online timer or a mobile app. Another option is to set a timer on your phone’s built-in clock. Whichever method you choose, be sure to set the timer in a place where you can see it easily so that you don't lose track of time.&#10;&#10;Why Should You Use This 15 Minute Alarm?&#10;This timer is perfect for work or study sessions. It's also great for any activity where you want to be sure to take a break every 15 minutes, such as cooking, laundry, or working out.&#10;&#10;Online Timer - https://timer.onlinealarmkur.com/en/" id="1209" name="Google Shape;1209;p164" title="15 Minute Timer">
            <a:hlinkClick r:id="rId3"/>
          </p:cNvPr>
          <p:cNvPicPr preferRelativeResize="0"/>
          <p:nvPr/>
        </p:nvPicPr>
        <p:blipFill>
          <a:blip r:embed="rId4">
            <a:alphaModFix/>
          </a:blip>
          <a:stretch>
            <a:fillRect/>
          </a:stretch>
        </p:blipFill>
        <p:spPr>
          <a:xfrm>
            <a:off x="6096000" y="3429000"/>
            <a:ext cx="3048000" cy="1714500"/>
          </a:xfrm>
          <a:prstGeom prst="rect">
            <a:avLst/>
          </a:prstGeom>
          <a:noFill/>
          <a:ln>
            <a:noFill/>
          </a:ln>
        </p:spPr>
      </p:pic>
      <p:sp>
        <p:nvSpPr>
          <p:cNvPr id="1210" name="Google Shape;1210;p164"/>
          <p:cNvSpPr txBox="1"/>
          <p:nvPr>
            <p:ph idx="1" type="body"/>
          </p:nvPr>
        </p:nvSpPr>
        <p:spPr>
          <a:xfrm>
            <a:off x="5474275" y="1211175"/>
            <a:ext cx="3048000" cy="398100"/>
          </a:xfrm>
          <a:prstGeom prst="rect">
            <a:avLst/>
          </a:prstGeom>
        </p:spPr>
        <p:txBody>
          <a:bodyPr anchorCtr="0" anchor="t" bIns="68575" lIns="68575" spcFirstLastPara="1" rIns="68575" wrap="square" tIns="68575">
            <a:normAutofit lnSpcReduction="20000"/>
          </a:bodyPr>
          <a:lstStyle/>
          <a:p>
            <a:pPr indent="0" lvl="0" marL="0" rtl="0" algn="l">
              <a:spcBef>
                <a:spcPts val="0"/>
              </a:spcBef>
              <a:spcAft>
                <a:spcPts val="0"/>
              </a:spcAft>
              <a:buNone/>
            </a:pPr>
            <a:r>
              <a:rPr b="1" lang="en"/>
              <a:t>mRNA Vaccine Expansion Kit</a:t>
            </a:r>
            <a:endParaRPr b="1"/>
          </a:p>
        </p:txBody>
      </p:sp>
      <p:pic>
        <p:nvPicPr>
          <p:cNvPr id="1211" name="Google Shape;1211;p164"/>
          <p:cNvPicPr preferRelativeResize="0"/>
          <p:nvPr/>
        </p:nvPicPr>
        <p:blipFill>
          <a:blip r:embed="rId5">
            <a:alphaModFix/>
          </a:blip>
          <a:stretch>
            <a:fillRect/>
          </a:stretch>
        </p:blipFill>
        <p:spPr>
          <a:xfrm>
            <a:off x="706925" y="1755150"/>
            <a:ext cx="3333750" cy="2219325"/>
          </a:xfrm>
          <a:prstGeom prst="rect">
            <a:avLst/>
          </a:prstGeom>
          <a:noFill/>
          <a:ln>
            <a:noFill/>
          </a:ln>
        </p:spPr>
      </p:pic>
      <p:pic>
        <p:nvPicPr>
          <p:cNvPr id="1212" name="Google Shape;1212;p164" title="mRNA Vaccine Design Challenge.jpg"/>
          <p:cNvPicPr preferRelativeResize="0"/>
          <p:nvPr/>
        </p:nvPicPr>
        <p:blipFill>
          <a:blip r:embed="rId6">
            <a:alphaModFix/>
          </a:blip>
          <a:stretch>
            <a:fillRect/>
          </a:stretch>
        </p:blipFill>
        <p:spPr>
          <a:xfrm>
            <a:off x="5864975" y="1763800"/>
            <a:ext cx="2266609" cy="15106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9"/>
                                        </p:tgtEl>
                                        <p:attrNameLst>
                                          <p:attrName>style.visibility</p:attrName>
                                        </p:attrNameLst>
                                      </p:cBhvr>
                                      <p:to>
                                        <p:strVal val="visible"/>
                                      </p:to>
                                    </p:set>
                                    <p:animEffect filter="fade" transition="in">
                                      <p:cBhvr>
                                        <p:cTn dur="1000"/>
                                        <p:tgtEl>
                                          <p:spTgt spid="12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6" name="Shape 1216"/>
        <p:cNvGrpSpPr/>
        <p:nvPr/>
      </p:nvGrpSpPr>
      <p:grpSpPr>
        <a:xfrm>
          <a:off x="0" y="0"/>
          <a:ext cx="0" cy="0"/>
          <a:chOff x="0" y="0"/>
          <a:chExt cx="0" cy="0"/>
        </a:xfrm>
      </p:grpSpPr>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0" name="Shape 1220"/>
        <p:cNvGrpSpPr/>
        <p:nvPr/>
      </p:nvGrpSpPr>
      <p:grpSpPr>
        <a:xfrm>
          <a:off x="0" y="0"/>
          <a:ext cx="0" cy="0"/>
          <a:chOff x="0" y="0"/>
          <a:chExt cx="0" cy="0"/>
        </a:xfrm>
      </p:grpSpPr>
      <p:pic>
        <p:nvPicPr>
          <p:cNvPr id="1221" name="Google Shape;1221;p166"/>
          <p:cNvPicPr preferRelativeResize="0"/>
          <p:nvPr/>
        </p:nvPicPr>
        <p:blipFill>
          <a:blip r:embed="rId3">
            <a:alphaModFix/>
          </a:blip>
          <a:stretch>
            <a:fillRect/>
          </a:stretch>
        </p:blipFill>
        <p:spPr>
          <a:xfrm>
            <a:off x="1252675" y="152400"/>
            <a:ext cx="6638654" cy="4838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6" name="Shape 306"/>
        <p:cNvGrpSpPr/>
        <p:nvPr/>
      </p:nvGrpSpPr>
      <p:grpSpPr>
        <a:xfrm>
          <a:off x="0" y="0"/>
          <a:ext cx="0" cy="0"/>
          <a:chOff x="0" y="0"/>
          <a:chExt cx="0" cy="0"/>
        </a:xfrm>
      </p:grpSpPr>
      <p:sp>
        <p:nvSpPr>
          <p:cNvPr id="307" name="Google Shape;307;p59"/>
          <p:cNvSpPr txBox="1"/>
          <p:nvPr/>
        </p:nvSpPr>
        <p:spPr>
          <a:xfrm>
            <a:off x="1860650" y="1885424"/>
            <a:ext cx="6946200" cy="2693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400">
                <a:solidFill>
                  <a:schemeClr val="dk1"/>
                </a:solidFill>
              </a:rPr>
              <a:t>Modeling </a:t>
            </a:r>
            <a:endParaRPr b="1" sz="3400">
              <a:solidFill>
                <a:schemeClr val="dk1"/>
              </a:solidFill>
            </a:endParaRPr>
          </a:p>
          <a:p>
            <a:pPr indent="0" lvl="0" marL="0" rtl="0" algn="ctr">
              <a:spcBef>
                <a:spcPts val="0"/>
              </a:spcBef>
              <a:spcAft>
                <a:spcPts val="0"/>
              </a:spcAft>
              <a:buNone/>
            </a:pPr>
            <a:r>
              <a:rPr b="1" lang="en" sz="3400">
                <a:solidFill>
                  <a:schemeClr val="dk1"/>
                </a:solidFill>
              </a:rPr>
              <a:t>Infection &amp; Immunity:</a:t>
            </a:r>
            <a:r>
              <a:rPr b="1" lang="en" sz="3600">
                <a:solidFill>
                  <a:schemeClr val="dk1"/>
                </a:solidFill>
              </a:rPr>
              <a:t>  </a:t>
            </a:r>
            <a:endParaRPr b="1" sz="3600">
              <a:solidFill>
                <a:schemeClr val="dk1"/>
              </a:solidFill>
            </a:endParaRPr>
          </a:p>
          <a:p>
            <a:pPr indent="0" lvl="0" marL="0" rtl="0" algn="ctr">
              <a:spcBef>
                <a:spcPts val="0"/>
              </a:spcBef>
              <a:spcAft>
                <a:spcPts val="0"/>
              </a:spcAft>
              <a:buNone/>
            </a:pPr>
            <a:r>
              <a:rPr b="1" lang="en" sz="3200">
                <a:solidFill>
                  <a:schemeClr val="dk1"/>
                </a:solidFill>
              </a:rPr>
              <a:t>Cell exploration goes viral!</a:t>
            </a:r>
            <a:endParaRPr b="1" sz="3200">
              <a:solidFill>
                <a:schemeClr val="dk1"/>
              </a:solidFill>
            </a:endParaRPr>
          </a:p>
          <a:p>
            <a:pPr indent="0" lvl="0" marL="0" rtl="0" algn="ctr">
              <a:spcBef>
                <a:spcPts val="0"/>
              </a:spcBef>
              <a:spcAft>
                <a:spcPts val="0"/>
              </a:spcAft>
              <a:buNone/>
            </a:pPr>
            <a:r>
              <a:t/>
            </a:r>
            <a:endParaRPr b="1" sz="3200">
              <a:solidFill>
                <a:schemeClr val="dk1"/>
              </a:solidFill>
            </a:endParaRPr>
          </a:p>
          <a:p>
            <a:pPr indent="0" lvl="0" marL="0" rtl="0" algn="ctr">
              <a:spcBef>
                <a:spcPts val="0"/>
              </a:spcBef>
              <a:spcAft>
                <a:spcPts val="0"/>
              </a:spcAft>
              <a:buNone/>
            </a:pPr>
            <a:r>
              <a:rPr lang="en" sz="2900">
                <a:solidFill>
                  <a:schemeClr val="dk1"/>
                </a:solidFill>
              </a:rPr>
              <a:t>Christina Bowers </a:t>
            </a:r>
            <a:endParaRPr sz="2900">
              <a:solidFill>
                <a:schemeClr val="dk1"/>
              </a:solidFill>
            </a:endParaRPr>
          </a:p>
        </p:txBody>
      </p:sp>
      <p:pic>
        <p:nvPicPr>
          <p:cNvPr id="308" name="Google Shape;308;p59"/>
          <p:cNvPicPr preferRelativeResize="0"/>
          <p:nvPr/>
        </p:nvPicPr>
        <p:blipFill>
          <a:blip r:embed="rId3">
            <a:alphaModFix/>
          </a:blip>
          <a:stretch>
            <a:fillRect/>
          </a:stretch>
        </p:blipFill>
        <p:spPr>
          <a:xfrm>
            <a:off x="1055100" y="3483916"/>
            <a:ext cx="971551" cy="979284"/>
          </a:xfrm>
          <a:prstGeom prst="rect">
            <a:avLst/>
          </a:prstGeom>
          <a:noFill/>
          <a:ln>
            <a:noFill/>
          </a:ln>
        </p:spPr>
      </p:pic>
      <p:pic>
        <p:nvPicPr>
          <p:cNvPr id="309" name="Google Shape;309;p59"/>
          <p:cNvPicPr preferRelativeResize="0"/>
          <p:nvPr/>
        </p:nvPicPr>
        <p:blipFill>
          <a:blip r:embed="rId4">
            <a:alphaModFix/>
          </a:blip>
          <a:stretch>
            <a:fillRect/>
          </a:stretch>
        </p:blipFill>
        <p:spPr>
          <a:xfrm>
            <a:off x="8172438" y="3535550"/>
            <a:ext cx="971551" cy="1075324"/>
          </a:xfrm>
          <a:prstGeom prst="rect">
            <a:avLst/>
          </a:prstGeom>
          <a:noFill/>
          <a:ln>
            <a:noFill/>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5" name="Shape 1225"/>
        <p:cNvGrpSpPr/>
        <p:nvPr/>
      </p:nvGrpSpPr>
      <p:grpSpPr>
        <a:xfrm>
          <a:off x="0" y="0"/>
          <a:ext cx="0" cy="0"/>
          <a:chOff x="0" y="0"/>
          <a:chExt cx="0" cy="0"/>
        </a:xfrm>
      </p:grpSpPr>
      <p:sp>
        <p:nvSpPr>
          <p:cNvPr id="1226" name="Google Shape;1226;p167"/>
          <p:cNvSpPr txBox="1"/>
          <p:nvPr>
            <p:ph type="title"/>
          </p:nvPr>
        </p:nvSpPr>
        <p:spPr>
          <a:xfrm>
            <a:off x="980250" y="113811"/>
            <a:ext cx="7851300" cy="973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End of Day Announcements</a:t>
            </a:r>
            <a:endParaRPr/>
          </a:p>
        </p:txBody>
      </p:sp>
      <p:sp>
        <p:nvSpPr>
          <p:cNvPr id="1227" name="Google Shape;1227;p167"/>
          <p:cNvSpPr txBox="1"/>
          <p:nvPr>
            <p:ph idx="1" type="body"/>
          </p:nvPr>
        </p:nvSpPr>
        <p:spPr>
          <a:xfrm>
            <a:off x="1244525" y="906375"/>
            <a:ext cx="74490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t>Friday</a:t>
            </a:r>
            <a:r>
              <a:rPr b="1" lang="en"/>
              <a:t> Focus</a:t>
            </a:r>
            <a:endParaRPr b="1"/>
          </a:p>
          <a:p>
            <a:pPr indent="-342900" lvl="0" marL="457200" rtl="0" algn="l">
              <a:lnSpc>
                <a:spcPct val="115000"/>
              </a:lnSpc>
              <a:spcBef>
                <a:spcPts val="0"/>
              </a:spcBef>
              <a:spcAft>
                <a:spcPts val="0"/>
              </a:spcAft>
              <a:buSzPts val="1800"/>
              <a:buChar char="➔"/>
            </a:pPr>
            <a:r>
              <a:rPr lang="en"/>
              <a:t>Phage!</a:t>
            </a:r>
            <a:endParaRPr/>
          </a:p>
          <a:p>
            <a:pPr indent="-342900" lvl="0" marL="457200" rtl="0" algn="l">
              <a:lnSpc>
                <a:spcPct val="115000"/>
              </a:lnSpc>
              <a:spcBef>
                <a:spcPts val="0"/>
              </a:spcBef>
              <a:spcAft>
                <a:spcPts val="0"/>
              </a:spcAft>
              <a:buSzPts val="1800"/>
              <a:buChar char="➔"/>
            </a:pPr>
            <a:r>
              <a:rPr lang="en"/>
              <a:t>Download T4 Bacteriophage (search “Goodsell T4 Bacteriophage)</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Bring Your</a:t>
            </a:r>
            <a:endParaRPr b="1"/>
          </a:p>
          <a:p>
            <a:pPr indent="-342900" lvl="0" marL="457200" rtl="0" algn="l">
              <a:spcBef>
                <a:spcPts val="0"/>
              </a:spcBef>
              <a:spcAft>
                <a:spcPts val="0"/>
              </a:spcAft>
              <a:buSzPts val="1800"/>
              <a:buChar char="➔"/>
            </a:pPr>
            <a:r>
              <a:rPr lang="en"/>
              <a:t>Notebooks</a:t>
            </a:r>
            <a:endParaRPr/>
          </a:p>
          <a:p>
            <a:pPr indent="-342900" lvl="0" marL="457200" rtl="0" algn="l">
              <a:spcBef>
                <a:spcPts val="0"/>
              </a:spcBef>
              <a:spcAft>
                <a:spcPts val="0"/>
              </a:spcAft>
              <a:buSzPts val="1800"/>
              <a:buChar char="➔"/>
            </a:pPr>
            <a:r>
              <a:rPr lang="en"/>
              <a:t>Computer Phage Exploration</a:t>
            </a:r>
            <a:endParaRPr/>
          </a:p>
          <a:p>
            <a:pPr indent="0" lvl="0" marL="457200" rtl="0" algn="l">
              <a:spcBef>
                <a:spcPts val="0"/>
              </a:spcBef>
              <a:spcAft>
                <a:spcPts val="0"/>
              </a:spcAft>
              <a:buNone/>
            </a:pPr>
            <a:r>
              <a:t/>
            </a:r>
            <a:endParaRPr/>
          </a:p>
          <a:p>
            <a:pPr indent="0" lvl="0" marL="0" rtl="0" algn="l">
              <a:spcBef>
                <a:spcPts val="0"/>
              </a:spcBef>
              <a:spcAft>
                <a:spcPts val="0"/>
              </a:spcAft>
              <a:buNone/>
            </a:pPr>
            <a:r>
              <a:rPr b="1" lang="en"/>
              <a:t>Evening Plans</a:t>
            </a:r>
            <a:endParaRPr b="1"/>
          </a:p>
          <a:p>
            <a:pPr indent="-342900" lvl="0" marL="457200" rtl="0" algn="l">
              <a:spcBef>
                <a:spcPts val="0"/>
              </a:spcBef>
              <a:spcAft>
                <a:spcPts val="0"/>
              </a:spcAft>
              <a:buSzPts val="1800"/>
              <a:buChar char="➔"/>
            </a:pPr>
            <a:r>
              <a:rPr lang="en"/>
              <a:t>Dinner and/or Happy Hour @5:30</a:t>
            </a:r>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1" name="Shape 1231"/>
        <p:cNvGrpSpPr/>
        <p:nvPr/>
      </p:nvGrpSpPr>
      <p:grpSpPr>
        <a:xfrm>
          <a:off x="0" y="0"/>
          <a:ext cx="0" cy="0"/>
          <a:chOff x="0" y="0"/>
          <a:chExt cx="0" cy="0"/>
        </a:xfrm>
      </p:grpSpPr>
      <p:sp>
        <p:nvSpPr>
          <p:cNvPr id="1232" name="Google Shape;1232;p168"/>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End of Day Survey</a:t>
            </a:r>
            <a:endParaRPr/>
          </a:p>
        </p:txBody>
      </p:sp>
      <p:sp>
        <p:nvSpPr>
          <p:cNvPr id="1233" name="Google Shape;1233;p168"/>
          <p:cNvSpPr txBox="1"/>
          <p:nvPr>
            <p:ph idx="1" type="body"/>
          </p:nvPr>
        </p:nvSpPr>
        <p:spPr>
          <a:xfrm>
            <a:off x="706925" y="1226900"/>
            <a:ext cx="3783900" cy="3481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End of Day Survey</a:t>
            </a:r>
            <a:endParaRPr/>
          </a:p>
        </p:txBody>
      </p:sp>
      <p:sp>
        <p:nvSpPr>
          <p:cNvPr id="1234" name="Google Shape;1234;p168"/>
          <p:cNvSpPr txBox="1"/>
          <p:nvPr>
            <p:ph idx="1" type="body"/>
          </p:nvPr>
        </p:nvSpPr>
        <p:spPr>
          <a:xfrm>
            <a:off x="4640150" y="1226900"/>
            <a:ext cx="3840900" cy="3481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Material Feedback Form</a:t>
            </a:r>
            <a:endParaRPr/>
          </a:p>
        </p:txBody>
      </p:sp>
      <p:pic>
        <p:nvPicPr>
          <p:cNvPr id="1235" name="Google Shape;1235;p168" title="MII EOD Survey Code.png"/>
          <p:cNvPicPr preferRelativeResize="0"/>
          <p:nvPr/>
        </p:nvPicPr>
        <p:blipFill>
          <a:blip r:embed="rId3">
            <a:alphaModFix/>
          </a:blip>
          <a:stretch>
            <a:fillRect/>
          </a:stretch>
        </p:blipFill>
        <p:spPr>
          <a:xfrm>
            <a:off x="1242200" y="1767300"/>
            <a:ext cx="2713326" cy="2713326"/>
          </a:xfrm>
          <a:prstGeom prst="rect">
            <a:avLst/>
          </a:prstGeom>
          <a:noFill/>
          <a:ln>
            <a:noFill/>
          </a:ln>
        </p:spPr>
      </p:pic>
      <p:pic>
        <p:nvPicPr>
          <p:cNvPr id="1236" name="Google Shape;1236;p168" title="MII Material Feedback Form.png"/>
          <p:cNvPicPr preferRelativeResize="0"/>
          <p:nvPr/>
        </p:nvPicPr>
        <p:blipFill>
          <a:blip r:embed="rId4">
            <a:alphaModFix/>
          </a:blip>
          <a:stretch>
            <a:fillRect/>
          </a:stretch>
        </p:blipFill>
        <p:spPr>
          <a:xfrm>
            <a:off x="5242513" y="1805887"/>
            <a:ext cx="2636177" cy="2636149"/>
          </a:xfrm>
          <a:prstGeom prst="rect">
            <a:avLst/>
          </a:prstGeom>
          <a:noFill/>
          <a:ln>
            <a:noFill/>
          </a:ln>
        </p:spPr>
      </p:pic>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0" name="Shape 1240"/>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60"/>
          <p:cNvSpPr txBox="1"/>
          <p:nvPr>
            <p:ph type="title"/>
          </p:nvPr>
        </p:nvSpPr>
        <p:spPr>
          <a:xfrm>
            <a:off x="1864400" y="782825"/>
            <a:ext cx="7111800" cy="37584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Clr>
                <a:schemeClr val="dk1"/>
              </a:buClr>
              <a:buSzPts val="1100"/>
              <a:buFont typeface="Arial"/>
              <a:buNone/>
            </a:pPr>
            <a:r>
              <a:rPr b="1" lang="en"/>
              <a:t>Table talk</a:t>
            </a:r>
            <a:r>
              <a:rPr lang="en"/>
              <a:t>:  Discuss (2-3 mins)</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
              <a:t>“Things Cells Do</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Discuss with your group to identify 1 or 2 things that you know cells do.</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Decide/report:</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Each table has to share one unique thing.</a:t>
            </a:r>
            <a:endParaRPr/>
          </a:p>
        </p:txBody>
      </p:sp>
      <p:pic>
        <p:nvPicPr>
          <p:cNvPr id="315" name="Google Shape;315;p60"/>
          <p:cNvPicPr preferRelativeResize="0"/>
          <p:nvPr/>
        </p:nvPicPr>
        <p:blipFill rotWithShape="1">
          <a:blip r:embed="rId3">
            <a:alphaModFix/>
          </a:blip>
          <a:srcRect b="38982" l="15020" r="59858" t="7167"/>
          <a:stretch/>
        </p:blipFill>
        <p:spPr>
          <a:xfrm>
            <a:off x="556621" y="1174961"/>
            <a:ext cx="991526" cy="1328325"/>
          </a:xfrm>
          <a:prstGeom prst="rect">
            <a:avLst/>
          </a:prstGeom>
          <a:noFill/>
          <a:ln>
            <a:noFill/>
          </a:ln>
        </p:spPr>
      </p:pic>
      <p:sp>
        <p:nvSpPr>
          <p:cNvPr id="316" name="Google Shape;316;p60"/>
          <p:cNvSpPr/>
          <p:nvPr/>
        </p:nvSpPr>
        <p:spPr>
          <a:xfrm>
            <a:off x="489297" y="2629622"/>
            <a:ext cx="1126170" cy="548316"/>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043">
              <a:solidFill>
                <a:srgbClr val="272727"/>
              </a:solidFill>
              <a:latin typeface="Arial"/>
              <a:ea typeface="Arial"/>
              <a:cs typeface="Arial"/>
              <a:sym typeface="Arial"/>
            </a:endParaRPr>
          </a:p>
        </p:txBody>
      </p:sp>
      <p:sp>
        <p:nvSpPr>
          <p:cNvPr id="317" name="Google Shape;317;p60"/>
          <p:cNvSpPr txBox="1"/>
          <p:nvPr/>
        </p:nvSpPr>
        <p:spPr>
          <a:xfrm>
            <a:off x="1548150" y="4403325"/>
            <a:ext cx="6279900" cy="517200"/>
          </a:xfrm>
          <a:prstGeom prst="rect">
            <a:avLst/>
          </a:prstGeom>
          <a:solidFill>
            <a:srgbClr val="FFF2CC"/>
          </a:solid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2400">
                <a:solidFill>
                  <a:schemeClr val="dk1"/>
                </a:solidFill>
              </a:rPr>
              <a:t>Cells behave in certain predictable ways.</a:t>
            </a:r>
            <a:endParaRPr b="1" sz="24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id="322" name="Google Shape;322;p61"/>
          <p:cNvPicPr preferRelativeResize="0"/>
          <p:nvPr/>
        </p:nvPicPr>
        <p:blipFill rotWithShape="1">
          <a:blip r:embed="rId3">
            <a:alphaModFix/>
          </a:blip>
          <a:srcRect b="0" l="7046" r="0" t="0"/>
          <a:stretch/>
        </p:blipFill>
        <p:spPr>
          <a:xfrm>
            <a:off x="1366100" y="1123213"/>
            <a:ext cx="1825623" cy="1216799"/>
          </a:xfrm>
          <a:prstGeom prst="rect">
            <a:avLst/>
          </a:prstGeom>
          <a:noFill/>
          <a:ln>
            <a:noFill/>
          </a:ln>
        </p:spPr>
      </p:pic>
      <p:sp>
        <p:nvSpPr>
          <p:cNvPr id="323" name="Google Shape;323;p61"/>
          <p:cNvSpPr txBox="1"/>
          <p:nvPr>
            <p:ph type="title"/>
          </p:nvPr>
        </p:nvSpPr>
        <p:spPr>
          <a:xfrm>
            <a:off x="169200" y="621025"/>
            <a:ext cx="8805600" cy="8694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2800"/>
              <a:t>Modeling Dysfunction: Deactivate the Macrophage</a:t>
            </a:r>
            <a:endParaRPr b="1" sz="2800"/>
          </a:p>
        </p:txBody>
      </p:sp>
      <p:sp>
        <p:nvSpPr>
          <p:cNvPr id="324" name="Google Shape;324;p61"/>
          <p:cNvSpPr txBox="1"/>
          <p:nvPr>
            <p:ph idx="1" type="body"/>
          </p:nvPr>
        </p:nvSpPr>
        <p:spPr>
          <a:xfrm>
            <a:off x="4259025" y="1304125"/>
            <a:ext cx="4277400" cy="3349500"/>
          </a:xfrm>
          <a:prstGeom prst="rect">
            <a:avLst/>
          </a:prstGeom>
        </p:spPr>
        <p:txBody>
          <a:bodyPr anchorCtr="0" anchor="t" bIns="34275" lIns="68575" spcFirstLastPara="1" rIns="68575" wrap="square" tIns="34275">
            <a:normAutofit fontScale="92500" lnSpcReduction="20000"/>
          </a:bodyPr>
          <a:lstStyle/>
          <a:p>
            <a:pPr indent="0" lvl="0" marL="0" rtl="0" algn="ctr">
              <a:spcBef>
                <a:spcPts val="0"/>
              </a:spcBef>
              <a:spcAft>
                <a:spcPts val="0"/>
              </a:spcAft>
              <a:buNone/>
            </a:pPr>
            <a:r>
              <a:rPr b="1" lang="en" sz="3200">
                <a:solidFill>
                  <a:schemeClr val="dk1"/>
                </a:solidFill>
              </a:rPr>
              <a:t>Decide on a Context:  </a:t>
            </a:r>
            <a:endParaRPr b="1" sz="3200">
              <a:solidFill>
                <a:schemeClr val="dk1"/>
              </a:solidFill>
            </a:endParaRPr>
          </a:p>
          <a:p>
            <a:pPr indent="0" lvl="0" marL="0" rtl="0" algn="ctr">
              <a:spcBef>
                <a:spcPts val="0"/>
              </a:spcBef>
              <a:spcAft>
                <a:spcPts val="0"/>
              </a:spcAft>
              <a:buNone/>
            </a:pPr>
            <a:r>
              <a:t/>
            </a:r>
            <a:endParaRPr sz="3200">
              <a:solidFill>
                <a:schemeClr val="dk1"/>
              </a:solidFill>
            </a:endParaRPr>
          </a:p>
          <a:p>
            <a:pPr indent="0" lvl="0" marL="0" rtl="0" algn="ctr">
              <a:lnSpc>
                <a:spcPct val="115000"/>
              </a:lnSpc>
              <a:spcBef>
                <a:spcPts val="0"/>
              </a:spcBef>
              <a:spcAft>
                <a:spcPts val="0"/>
              </a:spcAft>
              <a:buNone/>
            </a:pPr>
            <a:r>
              <a:rPr lang="en" sz="3200">
                <a:solidFill>
                  <a:schemeClr val="dk1"/>
                </a:solidFill>
              </a:rPr>
              <a:t>Pick </a:t>
            </a:r>
            <a:r>
              <a:rPr b="1" lang="en" sz="3200">
                <a:solidFill>
                  <a:schemeClr val="accent2"/>
                </a:solidFill>
              </a:rPr>
              <a:t>one part of the system </a:t>
            </a:r>
            <a:r>
              <a:rPr lang="en" sz="3200">
                <a:solidFill>
                  <a:schemeClr val="dk1"/>
                </a:solidFill>
              </a:rPr>
              <a:t>and model how the cell would look if that </a:t>
            </a:r>
            <a:r>
              <a:rPr b="1" lang="en" sz="3200">
                <a:solidFill>
                  <a:schemeClr val="accent2"/>
                </a:solidFill>
              </a:rPr>
              <a:t>part </a:t>
            </a:r>
            <a:r>
              <a:rPr lang="en" sz="3200">
                <a:solidFill>
                  <a:schemeClr val="dk1"/>
                </a:solidFill>
              </a:rPr>
              <a:t>broke down.</a:t>
            </a:r>
            <a:endParaRPr sz="3200">
              <a:solidFill>
                <a:schemeClr val="dk1"/>
              </a:solidFill>
            </a:endParaRPr>
          </a:p>
          <a:p>
            <a:pPr indent="0" lvl="0" marL="0" rtl="0" algn="ctr">
              <a:spcBef>
                <a:spcPts val="0"/>
              </a:spcBef>
              <a:spcAft>
                <a:spcPts val="0"/>
              </a:spcAft>
              <a:buNone/>
            </a:pPr>
            <a:r>
              <a:t/>
            </a:r>
            <a:endParaRPr sz="3200">
              <a:solidFill>
                <a:schemeClr val="dk1"/>
              </a:solidFill>
            </a:endParaRPr>
          </a:p>
          <a:p>
            <a:pPr indent="0" lvl="0" marL="0" rtl="0" algn="ctr">
              <a:spcBef>
                <a:spcPts val="0"/>
              </a:spcBef>
              <a:spcAft>
                <a:spcPts val="0"/>
              </a:spcAft>
              <a:buNone/>
            </a:pPr>
            <a:r>
              <a:rPr b="1" lang="en" sz="3200">
                <a:solidFill>
                  <a:schemeClr val="dk1"/>
                </a:solidFill>
              </a:rPr>
              <a:t>Work in pairs.</a:t>
            </a:r>
            <a:endParaRPr b="1" sz="3200">
              <a:solidFill>
                <a:schemeClr val="dk1"/>
              </a:solidFill>
            </a:endParaRPr>
          </a:p>
        </p:txBody>
      </p:sp>
      <p:pic>
        <p:nvPicPr>
          <p:cNvPr descr="a red apple with a green leaf on it on a white background (provided by Tenor)" id="325" name="Google Shape;325;p61"/>
          <p:cNvPicPr preferRelativeResize="0"/>
          <p:nvPr/>
        </p:nvPicPr>
        <p:blipFill>
          <a:blip r:embed="rId4">
            <a:alphaModFix/>
          </a:blip>
          <a:stretch>
            <a:fillRect/>
          </a:stretch>
        </p:blipFill>
        <p:spPr>
          <a:xfrm>
            <a:off x="3231777" y="1123229"/>
            <a:ext cx="987200" cy="1003375"/>
          </a:xfrm>
          <a:prstGeom prst="rect">
            <a:avLst/>
          </a:prstGeom>
          <a:noFill/>
          <a:ln>
            <a:noFill/>
          </a:ln>
        </p:spPr>
      </p:pic>
      <p:pic>
        <p:nvPicPr>
          <p:cNvPr id="326" name="Google Shape;326;p61"/>
          <p:cNvPicPr preferRelativeResize="0"/>
          <p:nvPr/>
        </p:nvPicPr>
        <p:blipFill rotWithShape="1">
          <a:blip r:embed="rId5">
            <a:alphaModFix/>
          </a:blip>
          <a:srcRect b="-563" l="0" r="21254" t="0"/>
          <a:stretch/>
        </p:blipFill>
        <p:spPr>
          <a:xfrm rot="8932881">
            <a:off x="824052" y="623884"/>
            <a:ext cx="1676328" cy="4833707"/>
          </a:xfrm>
          <a:prstGeom prst="rect">
            <a:avLst/>
          </a:prstGeom>
          <a:noFill/>
          <a:ln>
            <a:noFill/>
          </a:ln>
        </p:spPr>
      </p:pic>
      <p:pic>
        <p:nvPicPr>
          <p:cNvPr id="327" name="Google Shape;327;p61"/>
          <p:cNvPicPr preferRelativeResize="0"/>
          <p:nvPr/>
        </p:nvPicPr>
        <p:blipFill>
          <a:blip r:embed="rId6">
            <a:alphaModFix/>
          </a:blip>
          <a:stretch>
            <a:fillRect/>
          </a:stretch>
        </p:blipFill>
        <p:spPr>
          <a:xfrm rot="10800000">
            <a:off x="-1" y="2976675"/>
            <a:ext cx="1686827" cy="21668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62"/>
          <p:cNvSpPr txBox="1"/>
          <p:nvPr>
            <p:ph type="title"/>
          </p:nvPr>
        </p:nvSpPr>
        <p:spPr>
          <a:xfrm>
            <a:off x="570119" y="10485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Goals</a:t>
            </a:r>
            <a:endParaRPr/>
          </a:p>
        </p:txBody>
      </p:sp>
      <p:sp>
        <p:nvSpPr>
          <p:cNvPr id="333" name="Google Shape;333;p62"/>
          <p:cNvSpPr txBox="1"/>
          <p:nvPr>
            <p:ph idx="1" type="body"/>
          </p:nvPr>
        </p:nvSpPr>
        <p:spPr>
          <a:xfrm>
            <a:off x="638725" y="650325"/>
            <a:ext cx="8267700" cy="42039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2200">
                <a:solidFill>
                  <a:schemeClr val="dk1"/>
                </a:solidFill>
              </a:rPr>
              <a:t>Explore ways to deepen student understanding of the systems of cells by predicting disruptions caused by virus infections.</a:t>
            </a:r>
            <a:endParaRPr b="1" sz="2200">
              <a:solidFill>
                <a:schemeClr val="dk1"/>
              </a:solidFill>
            </a:endParaRPr>
          </a:p>
          <a:p>
            <a:pPr indent="0" lvl="0" marL="0" rtl="0" algn="l">
              <a:spcBef>
                <a:spcPts val="0"/>
              </a:spcBef>
              <a:spcAft>
                <a:spcPts val="0"/>
              </a:spcAft>
              <a:buNone/>
            </a:pPr>
            <a:r>
              <a:t/>
            </a:r>
            <a:endParaRPr sz="2200"/>
          </a:p>
          <a:p>
            <a:pPr indent="-342900" lvl="0" marL="457200" rtl="0" algn="l">
              <a:lnSpc>
                <a:spcPct val="115000"/>
              </a:lnSpc>
              <a:spcBef>
                <a:spcPts val="0"/>
              </a:spcBef>
              <a:spcAft>
                <a:spcPts val="0"/>
              </a:spcAft>
              <a:buSzPts val="1800"/>
              <a:buChar char="•"/>
            </a:pPr>
            <a:r>
              <a:rPr lang="en">
                <a:solidFill>
                  <a:schemeClr val="dk1"/>
                </a:solidFill>
              </a:rPr>
              <a:t>Viruses fail several criteria that cells meet which provided insight into their discovery.</a:t>
            </a:r>
            <a:endParaRPr>
              <a:solidFill>
                <a:schemeClr val="dk1"/>
              </a:solidFill>
            </a:endParaRPr>
          </a:p>
          <a:p>
            <a:pPr indent="0" lvl="0" marL="457200" rtl="0" algn="l">
              <a:lnSpc>
                <a:spcPct val="115000"/>
              </a:lnSpc>
              <a:spcBef>
                <a:spcPts val="0"/>
              </a:spcBef>
              <a:spcAft>
                <a:spcPts val="0"/>
              </a:spcAft>
              <a:buNone/>
            </a:pPr>
            <a:r>
              <a:t/>
            </a:r>
            <a:endParaRPr>
              <a:solidFill>
                <a:schemeClr val="dk1"/>
              </a:solidFill>
            </a:endParaRPr>
          </a:p>
          <a:p>
            <a:pPr indent="-342900" lvl="0" marL="457200" rtl="0" algn="l">
              <a:lnSpc>
                <a:spcPct val="115000"/>
              </a:lnSpc>
              <a:spcBef>
                <a:spcPts val="0"/>
              </a:spcBef>
              <a:spcAft>
                <a:spcPts val="0"/>
              </a:spcAft>
              <a:buSzPts val="1800"/>
              <a:buChar char="•"/>
            </a:pPr>
            <a:r>
              <a:rPr lang="en">
                <a:solidFill>
                  <a:schemeClr val="dk1"/>
                </a:solidFill>
              </a:rPr>
              <a:t>We will use models to predict consequences of cellular damage and to anticipate possible ways that viruses might use the structures and systems of the cell to reproduce and spread.</a:t>
            </a:r>
            <a:endParaRPr>
              <a:solidFill>
                <a:schemeClr val="dk1"/>
              </a:solidFill>
            </a:endParaRPr>
          </a:p>
          <a:p>
            <a:pPr indent="0" lvl="0" marL="457200" rtl="0" algn="l">
              <a:lnSpc>
                <a:spcPct val="115000"/>
              </a:lnSpc>
              <a:spcBef>
                <a:spcPts val="0"/>
              </a:spcBef>
              <a:spcAft>
                <a:spcPts val="0"/>
              </a:spcAft>
              <a:buNone/>
            </a:pPr>
            <a:r>
              <a:t/>
            </a:r>
            <a:endParaRPr>
              <a:solidFill>
                <a:schemeClr val="dk1"/>
              </a:solidFill>
            </a:endParaRPr>
          </a:p>
          <a:p>
            <a:pPr indent="-342900" lvl="0" marL="457200" rtl="0" algn="l">
              <a:lnSpc>
                <a:spcPct val="115000"/>
              </a:lnSpc>
              <a:spcBef>
                <a:spcPts val="0"/>
              </a:spcBef>
              <a:spcAft>
                <a:spcPts val="0"/>
              </a:spcAft>
              <a:buSzPts val="1800"/>
              <a:buChar char="•"/>
            </a:pPr>
            <a:r>
              <a:rPr lang="en">
                <a:solidFill>
                  <a:schemeClr val="dk1"/>
                </a:solidFill>
              </a:rPr>
              <a:t>Modeling changes to surface antigens will alter antibody efficacy causing reduced protection against seasonal viruses like Influenza A.</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63"/>
          <p:cNvSpPr txBox="1"/>
          <p:nvPr>
            <p:ph type="title"/>
          </p:nvPr>
        </p:nvSpPr>
        <p:spPr>
          <a:xfrm>
            <a:off x="286200" y="718575"/>
            <a:ext cx="8674200" cy="5379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2600"/>
              <a:t>Puzzle of “Contagious Fluid” (Beijerinck 1850-1930)</a:t>
            </a:r>
            <a:endParaRPr b="1" sz="2600"/>
          </a:p>
        </p:txBody>
      </p:sp>
      <p:sp>
        <p:nvSpPr>
          <p:cNvPr id="339" name="Google Shape;339;p63"/>
          <p:cNvSpPr txBox="1"/>
          <p:nvPr>
            <p:ph idx="1" type="body"/>
          </p:nvPr>
        </p:nvSpPr>
        <p:spPr>
          <a:xfrm>
            <a:off x="286200" y="1352750"/>
            <a:ext cx="8674200" cy="3488700"/>
          </a:xfrm>
          <a:prstGeom prst="rect">
            <a:avLst/>
          </a:prstGeom>
        </p:spPr>
        <p:txBody>
          <a:bodyPr anchorCtr="0" anchor="t" bIns="34275" lIns="68575" spcFirstLastPara="1" rIns="68575" wrap="square" tIns="34275">
            <a:normAutofit fontScale="92500" lnSpcReduction="20000"/>
          </a:bodyPr>
          <a:lstStyle/>
          <a:p>
            <a:pPr indent="0" lvl="0" marL="0" rtl="0" algn="l">
              <a:spcBef>
                <a:spcPts val="0"/>
              </a:spcBef>
              <a:spcAft>
                <a:spcPts val="0"/>
              </a:spcAft>
              <a:buNone/>
            </a:pPr>
            <a:r>
              <a:rPr b="1" i="1" lang="en" sz="2400">
                <a:solidFill>
                  <a:schemeClr val="dk1"/>
                </a:solidFill>
              </a:rPr>
              <a:t>Identify by exclusion (based on what was known about cells)</a:t>
            </a:r>
            <a:endParaRPr b="1" i="1" sz="2400">
              <a:solidFill>
                <a:schemeClr val="dk1"/>
              </a:solidFill>
            </a:endParaRPr>
          </a:p>
          <a:p>
            <a:pPr indent="0" lvl="0" marL="0" rtl="0" algn="l">
              <a:spcBef>
                <a:spcPts val="0"/>
              </a:spcBef>
              <a:spcAft>
                <a:spcPts val="0"/>
              </a:spcAft>
              <a:buNone/>
            </a:pPr>
            <a:r>
              <a:t/>
            </a:r>
            <a:endParaRPr sz="2400">
              <a:solidFill>
                <a:schemeClr val="dk1"/>
              </a:solidFill>
            </a:endParaRPr>
          </a:p>
          <a:p>
            <a:pPr indent="-369570" lvl="0" marL="457200" rtl="0" algn="l">
              <a:lnSpc>
                <a:spcPct val="115000"/>
              </a:lnSpc>
              <a:spcBef>
                <a:spcPts val="0"/>
              </a:spcBef>
              <a:spcAft>
                <a:spcPts val="0"/>
              </a:spcAft>
              <a:buClr>
                <a:schemeClr val="dk1"/>
              </a:buClr>
              <a:buSzPct val="100000"/>
              <a:buAutoNum type="alphaUcPeriod"/>
            </a:pPr>
            <a:r>
              <a:rPr b="1" lang="en" sz="2400">
                <a:solidFill>
                  <a:schemeClr val="dk1"/>
                </a:solidFill>
              </a:rPr>
              <a:t>Heat stable</a:t>
            </a:r>
            <a:endParaRPr b="1" sz="2400">
              <a:solidFill>
                <a:schemeClr val="dk1"/>
              </a:solidFill>
            </a:endParaRPr>
          </a:p>
          <a:p>
            <a:pPr indent="-369570" lvl="0" marL="457200" rtl="0" algn="l">
              <a:lnSpc>
                <a:spcPct val="115000"/>
              </a:lnSpc>
              <a:spcBef>
                <a:spcPts val="0"/>
              </a:spcBef>
              <a:spcAft>
                <a:spcPts val="0"/>
              </a:spcAft>
              <a:buClr>
                <a:schemeClr val="dk1"/>
              </a:buClr>
              <a:buSzPct val="100000"/>
              <a:buAutoNum type="alphaUcPeriod"/>
            </a:pPr>
            <a:r>
              <a:rPr b="1" lang="en" sz="2400">
                <a:solidFill>
                  <a:schemeClr val="dk1"/>
                </a:solidFill>
              </a:rPr>
              <a:t>Alcohol Stable</a:t>
            </a:r>
            <a:endParaRPr b="1" sz="2400">
              <a:solidFill>
                <a:schemeClr val="dk1"/>
              </a:solidFill>
            </a:endParaRPr>
          </a:p>
          <a:p>
            <a:pPr indent="-369570" lvl="0" marL="457200" rtl="0" algn="l">
              <a:lnSpc>
                <a:spcPct val="115000"/>
              </a:lnSpc>
              <a:spcBef>
                <a:spcPts val="0"/>
              </a:spcBef>
              <a:spcAft>
                <a:spcPts val="0"/>
              </a:spcAft>
              <a:buClr>
                <a:schemeClr val="dk1"/>
              </a:buClr>
              <a:buSzPct val="100000"/>
              <a:buAutoNum type="alphaUcPeriod"/>
            </a:pPr>
            <a:r>
              <a:rPr b="1" lang="en" sz="2400">
                <a:solidFill>
                  <a:schemeClr val="dk1"/>
                </a:solidFill>
              </a:rPr>
              <a:t>Survives being dried</a:t>
            </a:r>
            <a:endParaRPr b="1" sz="2400">
              <a:solidFill>
                <a:schemeClr val="dk1"/>
              </a:solidFill>
            </a:endParaRPr>
          </a:p>
          <a:p>
            <a:pPr indent="-369570" lvl="0" marL="457200" rtl="0" algn="l">
              <a:lnSpc>
                <a:spcPct val="115000"/>
              </a:lnSpc>
              <a:spcBef>
                <a:spcPts val="0"/>
              </a:spcBef>
              <a:spcAft>
                <a:spcPts val="0"/>
              </a:spcAft>
              <a:buClr>
                <a:schemeClr val="dk1"/>
              </a:buClr>
              <a:buSzPct val="100000"/>
              <a:buAutoNum type="alphaUcPeriod"/>
            </a:pPr>
            <a:r>
              <a:rPr b="1" lang="en" sz="2400">
                <a:solidFill>
                  <a:schemeClr val="dk1"/>
                </a:solidFill>
              </a:rPr>
              <a:t>Smaller than </a:t>
            </a:r>
            <a:r>
              <a:rPr b="1" i="1" lang="en" sz="2400">
                <a:solidFill>
                  <a:schemeClr val="dk1"/>
                </a:solidFill>
              </a:rPr>
              <a:t>E.coli</a:t>
            </a:r>
            <a:endParaRPr b="1" i="1" sz="2400">
              <a:solidFill>
                <a:schemeClr val="dk1"/>
              </a:solidFill>
            </a:endParaRPr>
          </a:p>
          <a:p>
            <a:pPr indent="0" lvl="0" marL="457200" rtl="0" algn="l">
              <a:lnSpc>
                <a:spcPct val="115000"/>
              </a:lnSpc>
              <a:spcBef>
                <a:spcPts val="0"/>
              </a:spcBef>
              <a:spcAft>
                <a:spcPts val="0"/>
              </a:spcAft>
              <a:buNone/>
            </a:pPr>
            <a:r>
              <a:t/>
            </a:r>
            <a:endParaRPr i="1" sz="2400">
              <a:solidFill>
                <a:schemeClr val="dk1"/>
              </a:solidFill>
            </a:endParaRPr>
          </a:p>
          <a:p>
            <a:pPr indent="-369570" lvl="0" marL="457200" rtl="0" algn="l">
              <a:lnSpc>
                <a:spcPct val="115000"/>
              </a:lnSpc>
              <a:spcBef>
                <a:spcPts val="0"/>
              </a:spcBef>
              <a:spcAft>
                <a:spcPts val="0"/>
              </a:spcAft>
              <a:buSzPct val="100000"/>
              <a:buAutoNum type="alphaUcPeriod"/>
            </a:pPr>
            <a:r>
              <a:rPr lang="en" sz="2400">
                <a:solidFill>
                  <a:schemeClr val="dk1"/>
                </a:solidFill>
              </a:rPr>
              <a:t>Nucleotide ratios aren’t always predictable (A=T; G=C);  Sometimes U instead of T  (1950)</a:t>
            </a:r>
            <a:endParaRPr sz="2400">
              <a:solidFill>
                <a:schemeClr val="dk1"/>
              </a:solidFill>
            </a:endParaRPr>
          </a:p>
          <a:p>
            <a:pPr indent="0" lvl="0" marL="457200" rtl="0" algn="l">
              <a:lnSpc>
                <a:spcPct val="115000"/>
              </a:lnSpc>
              <a:spcBef>
                <a:spcPts val="0"/>
              </a:spcBef>
              <a:spcAft>
                <a:spcPts val="0"/>
              </a:spcAft>
              <a:buNone/>
            </a:pPr>
            <a:r>
              <a:t/>
            </a:r>
            <a:endParaRPr i="1" sz="2400">
              <a:solidFill>
                <a:schemeClr val="dk1"/>
              </a:solidFill>
            </a:endParaRPr>
          </a:p>
        </p:txBody>
      </p:sp>
      <p:pic>
        <p:nvPicPr>
          <p:cNvPr id="340" name="Google Shape;340;p63"/>
          <p:cNvPicPr preferRelativeResize="0"/>
          <p:nvPr/>
        </p:nvPicPr>
        <p:blipFill>
          <a:blip r:embed="rId3">
            <a:alphaModFix/>
          </a:blip>
          <a:stretch>
            <a:fillRect/>
          </a:stretch>
        </p:blipFill>
        <p:spPr>
          <a:xfrm rot="5400000">
            <a:off x="4837486" y="1488801"/>
            <a:ext cx="1286477" cy="2278053"/>
          </a:xfrm>
          <a:prstGeom prst="rect">
            <a:avLst/>
          </a:prstGeom>
          <a:noFill/>
          <a:ln>
            <a:noFill/>
          </a:ln>
        </p:spPr>
      </p:pic>
      <p:cxnSp>
        <p:nvCxnSpPr>
          <p:cNvPr id="341" name="Google Shape;341;p63"/>
          <p:cNvCxnSpPr/>
          <p:nvPr/>
        </p:nvCxnSpPr>
        <p:spPr>
          <a:xfrm>
            <a:off x="6507945" y="3517125"/>
            <a:ext cx="139800" cy="447300"/>
          </a:xfrm>
          <a:prstGeom prst="straightConnector1">
            <a:avLst/>
          </a:prstGeom>
          <a:noFill/>
          <a:ln cap="flat" cmpd="sng" w="19050">
            <a:solidFill>
              <a:schemeClr val="dk2"/>
            </a:solidFill>
            <a:prstDash val="solid"/>
            <a:round/>
            <a:headEnd len="med" w="med" type="none"/>
            <a:tailEnd len="med" w="med" type="none"/>
          </a:ln>
        </p:spPr>
      </p:cxnSp>
      <p:cxnSp>
        <p:nvCxnSpPr>
          <p:cNvPr id="342" name="Google Shape;342;p63"/>
          <p:cNvCxnSpPr/>
          <p:nvPr/>
        </p:nvCxnSpPr>
        <p:spPr>
          <a:xfrm>
            <a:off x="7137428" y="3517129"/>
            <a:ext cx="139800" cy="447300"/>
          </a:xfrm>
          <a:prstGeom prst="straightConnector1">
            <a:avLst/>
          </a:prstGeom>
          <a:noFill/>
          <a:ln cap="flat" cmpd="sng" w="19050">
            <a:solidFill>
              <a:schemeClr val="dk2"/>
            </a:solidFill>
            <a:prstDash val="solid"/>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64"/>
          <p:cNvSpPr txBox="1"/>
          <p:nvPr>
            <p:ph type="title"/>
          </p:nvPr>
        </p:nvSpPr>
        <p:spPr>
          <a:xfrm>
            <a:off x="1017075" y="491550"/>
            <a:ext cx="7565700" cy="17655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b="1" lang="en" sz="2900"/>
              <a:t>Compare and contrast:</a:t>
            </a:r>
            <a:endParaRPr b="1" sz="2900"/>
          </a:p>
          <a:p>
            <a:pPr indent="0" lvl="0" marL="0" rtl="0" algn="ctr">
              <a:spcBef>
                <a:spcPts val="0"/>
              </a:spcBef>
              <a:spcAft>
                <a:spcPts val="0"/>
              </a:spcAft>
              <a:buNone/>
            </a:pPr>
            <a:r>
              <a:rPr b="1" lang="en"/>
              <a:t>  </a:t>
            </a:r>
            <a:endParaRPr b="1"/>
          </a:p>
          <a:p>
            <a:pPr indent="0" lvl="0" marL="0" rtl="0" algn="l">
              <a:lnSpc>
                <a:spcPct val="115000"/>
              </a:lnSpc>
              <a:spcBef>
                <a:spcPts val="0"/>
              </a:spcBef>
              <a:spcAft>
                <a:spcPts val="0"/>
              </a:spcAft>
              <a:buNone/>
            </a:pPr>
            <a:r>
              <a:rPr lang="en" sz="2600"/>
              <a:t>I notice….  I wonder…</a:t>
            </a:r>
            <a:endParaRPr sz="2600"/>
          </a:p>
        </p:txBody>
      </p:sp>
      <p:pic>
        <p:nvPicPr>
          <p:cNvPr id="348" name="Google Shape;348;p64"/>
          <p:cNvPicPr preferRelativeResize="0"/>
          <p:nvPr/>
        </p:nvPicPr>
        <p:blipFill>
          <a:blip r:embed="rId3">
            <a:alphaModFix/>
          </a:blip>
          <a:stretch>
            <a:fillRect/>
          </a:stretch>
        </p:blipFill>
        <p:spPr>
          <a:xfrm>
            <a:off x="6925325" y="718250"/>
            <a:ext cx="1882301" cy="1853500"/>
          </a:xfrm>
          <a:prstGeom prst="rect">
            <a:avLst/>
          </a:prstGeom>
          <a:noFill/>
          <a:ln>
            <a:noFill/>
          </a:ln>
        </p:spPr>
      </p:pic>
      <p:pic>
        <p:nvPicPr>
          <p:cNvPr id="349" name="Google Shape;349;p64"/>
          <p:cNvPicPr preferRelativeResize="0"/>
          <p:nvPr/>
        </p:nvPicPr>
        <p:blipFill>
          <a:blip r:embed="rId4">
            <a:alphaModFix/>
          </a:blip>
          <a:stretch>
            <a:fillRect/>
          </a:stretch>
        </p:blipFill>
        <p:spPr>
          <a:xfrm rot="8100000">
            <a:off x="5337031" y="1162832"/>
            <a:ext cx="1887838" cy="3342912"/>
          </a:xfrm>
          <a:prstGeom prst="rect">
            <a:avLst/>
          </a:prstGeom>
          <a:noFill/>
          <a:ln>
            <a:noFill/>
          </a:ln>
        </p:spPr>
      </p:pic>
      <p:pic>
        <p:nvPicPr>
          <p:cNvPr id="350" name="Google Shape;350;p64"/>
          <p:cNvPicPr preferRelativeResize="0"/>
          <p:nvPr/>
        </p:nvPicPr>
        <p:blipFill rotWithShape="1">
          <a:blip r:embed="rId5">
            <a:alphaModFix/>
          </a:blip>
          <a:srcRect b="38982" l="15020" r="59858" t="7167"/>
          <a:stretch/>
        </p:blipFill>
        <p:spPr>
          <a:xfrm>
            <a:off x="118450" y="652950"/>
            <a:ext cx="876274" cy="1173924"/>
          </a:xfrm>
          <a:prstGeom prst="rect">
            <a:avLst/>
          </a:prstGeom>
          <a:noFill/>
          <a:ln>
            <a:noFill/>
          </a:ln>
        </p:spPr>
      </p:pic>
      <p:pic>
        <p:nvPicPr>
          <p:cNvPr id="351" name="Google Shape;351;p64"/>
          <p:cNvPicPr preferRelativeResize="0"/>
          <p:nvPr/>
        </p:nvPicPr>
        <p:blipFill>
          <a:blip r:embed="rId6">
            <a:alphaModFix/>
          </a:blip>
          <a:stretch>
            <a:fillRect/>
          </a:stretch>
        </p:blipFill>
        <p:spPr>
          <a:xfrm>
            <a:off x="2491250" y="2080799"/>
            <a:ext cx="1495088" cy="1506985"/>
          </a:xfrm>
          <a:prstGeom prst="rect">
            <a:avLst/>
          </a:prstGeom>
          <a:noFill/>
          <a:ln>
            <a:noFill/>
          </a:ln>
        </p:spPr>
      </p:pic>
      <p:pic>
        <p:nvPicPr>
          <p:cNvPr id="352" name="Google Shape;352;p64"/>
          <p:cNvPicPr preferRelativeResize="0"/>
          <p:nvPr/>
        </p:nvPicPr>
        <p:blipFill>
          <a:blip r:embed="rId7">
            <a:alphaModFix/>
          </a:blip>
          <a:stretch>
            <a:fillRect/>
          </a:stretch>
        </p:blipFill>
        <p:spPr>
          <a:xfrm>
            <a:off x="904951" y="3129673"/>
            <a:ext cx="1289328" cy="1427052"/>
          </a:xfrm>
          <a:prstGeom prst="rect">
            <a:avLst/>
          </a:prstGeom>
          <a:noFill/>
          <a:ln>
            <a:noFill/>
          </a:ln>
        </p:spPr>
      </p:pic>
      <p:sp>
        <p:nvSpPr>
          <p:cNvPr id="353" name="Google Shape;353;p64"/>
          <p:cNvSpPr/>
          <p:nvPr/>
        </p:nvSpPr>
        <p:spPr>
          <a:xfrm rot="-2155701">
            <a:off x="519106" y="2493826"/>
            <a:ext cx="3764488" cy="1724992"/>
          </a:xfrm>
          <a:prstGeom prst="roundRect">
            <a:avLst>
              <a:gd fmla="val 16667" name="adj"/>
            </a:avLst>
          </a:prstGeom>
          <a:noFill/>
          <a:ln cap="flat" cmpd="sng" w="2857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id="358" name="Google Shape;358;p65"/>
          <p:cNvPicPr preferRelativeResize="0"/>
          <p:nvPr/>
        </p:nvPicPr>
        <p:blipFill>
          <a:blip r:embed="rId3">
            <a:alphaModFix/>
          </a:blip>
          <a:stretch>
            <a:fillRect/>
          </a:stretch>
        </p:blipFill>
        <p:spPr>
          <a:xfrm>
            <a:off x="840875" y="784689"/>
            <a:ext cx="5459500" cy="3711674"/>
          </a:xfrm>
          <a:prstGeom prst="rect">
            <a:avLst/>
          </a:prstGeom>
          <a:noFill/>
          <a:ln>
            <a:noFill/>
          </a:ln>
        </p:spPr>
      </p:pic>
      <p:sp>
        <p:nvSpPr>
          <p:cNvPr id="359" name="Google Shape;359;p65"/>
          <p:cNvSpPr txBox="1"/>
          <p:nvPr/>
        </p:nvSpPr>
        <p:spPr>
          <a:xfrm>
            <a:off x="2906400" y="4592650"/>
            <a:ext cx="5759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hlinkClick r:id="rId4"/>
              </a:rPr>
              <a:t>https://www.biointeractive.org/classroom-resources/immune-system</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pic>
        <p:nvPicPr>
          <p:cNvPr id="364" name="Google Shape;364;p66"/>
          <p:cNvPicPr preferRelativeResize="0"/>
          <p:nvPr/>
        </p:nvPicPr>
        <p:blipFill>
          <a:blip r:embed="rId3">
            <a:alphaModFix/>
          </a:blip>
          <a:stretch>
            <a:fillRect/>
          </a:stretch>
        </p:blipFill>
        <p:spPr>
          <a:xfrm>
            <a:off x="2525125" y="493274"/>
            <a:ext cx="6384700" cy="4156950"/>
          </a:xfrm>
          <a:prstGeom prst="rect">
            <a:avLst/>
          </a:prstGeom>
          <a:noFill/>
          <a:ln>
            <a:noFill/>
          </a:ln>
        </p:spPr>
      </p:pic>
      <p:sp>
        <p:nvSpPr>
          <p:cNvPr id="365" name="Google Shape;365;p66"/>
          <p:cNvSpPr txBox="1"/>
          <p:nvPr/>
        </p:nvSpPr>
        <p:spPr>
          <a:xfrm>
            <a:off x="2837625" y="4647650"/>
            <a:ext cx="5759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hlinkClick r:id="rId4"/>
              </a:rPr>
              <a:t>https://www.biointeractive.org/classroom-resources/immune-system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pic>
        <p:nvPicPr>
          <p:cNvPr id="244" name="Google Shape;244;p49">
            <a:hlinkClick r:id="rId3"/>
          </p:cNvPr>
          <p:cNvPicPr preferRelativeResize="0"/>
          <p:nvPr/>
        </p:nvPicPr>
        <p:blipFill>
          <a:blip r:embed="rId4">
            <a:alphaModFix/>
          </a:blip>
          <a:stretch>
            <a:fillRect/>
          </a:stretch>
        </p:blipFill>
        <p:spPr>
          <a:xfrm>
            <a:off x="0" y="769048"/>
            <a:ext cx="9143998" cy="360540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pic>
        <p:nvPicPr>
          <p:cNvPr id="370" name="Google Shape;370;p67"/>
          <p:cNvPicPr preferRelativeResize="0"/>
          <p:nvPr/>
        </p:nvPicPr>
        <p:blipFill rotWithShape="1">
          <a:blip r:embed="rId3">
            <a:alphaModFix/>
          </a:blip>
          <a:srcRect b="24530" l="0" r="51581" t="11755"/>
          <a:stretch/>
        </p:blipFill>
        <p:spPr>
          <a:xfrm>
            <a:off x="604075" y="1826624"/>
            <a:ext cx="1673799" cy="1315249"/>
          </a:xfrm>
          <a:prstGeom prst="rect">
            <a:avLst/>
          </a:prstGeom>
          <a:noFill/>
          <a:ln>
            <a:noFill/>
          </a:ln>
        </p:spPr>
      </p:pic>
      <p:pic>
        <p:nvPicPr>
          <p:cNvPr id="371" name="Google Shape;371;p67"/>
          <p:cNvPicPr preferRelativeResize="0"/>
          <p:nvPr/>
        </p:nvPicPr>
        <p:blipFill rotWithShape="1">
          <a:blip r:embed="rId3">
            <a:alphaModFix amt="21000"/>
          </a:blip>
          <a:srcRect b="24073" l="48121" r="3462" t="13415"/>
          <a:stretch/>
        </p:blipFill>
        <p:spPr>
          <a:xfrm>
            <a:off x="2385889" y="1826624"/>
            <a:ext cx="1752219" cy="1315234"/>
          </a:xfrm>
          <a:prstGeom prst="rect">
            <a:avLst/>
          </a:prstGeom>
          <a:noFill/>
          <a:ln>
            <a:noFill/>
          </a:ln>
        </p:spPr>
      </p:pic>
      <p:pic>
        <p:nvPicPr>
          <p:cNvPr id="372" name="Google Shape;372;p67"/>
          <p:cNvPicPr preferRelativeResize="0"/>
          <p:nvPr/>
        </p:nvPicPr>
        <p:blipFill rotWithShape="1">
          <a:blip r:embed="rId4">
            <a:alphaModFix/>
          </a:blip>
          <a:srcRect b="23926" l="0" r="51653" t="13192"/>
          <a:stretch/>
        </p:blipFill>
        <p:spPr>
          <a:xfrm>
            <a:off x="4246123" y="1826624"/>
            <a:ext cx="1752208" cy="1315247"/>
          </a:xfrm>
          <a:prstGeom prst="rect">
            <a:avLst/>
          </a:prstGeom>
          <a:noFill/>
          <a:ln>
            <a:noFill/>
          </a:ln>
        </p:spPr>
      </p:pic>
      <p:pic>
        <p:nvPicPr>
          <p:cNvPr id="373" name="Google Shape;373;p67"/>
          <p:cNvPicPr preferRelativeResize="0"/>
          <p:nvPr/>
        </p:nvPicPr>
        <p:blipFill rotWithShape="1">
          <a:blip r:embed="rId4">
            <a:alphaModFix amt="26000"/>
          </a:blip>
          <a:srcRect b="24253" l="48339" r="3312" t="11056"/>
          <a:stretch/>
        </p:blipFill>
        <p:spPr>
          <a:xfrm>
            <a:off x="6106347" y="1782911"/>
            <a:ext cx="1782603" cy="1358931"/>
          </a:xfrm>
          <a:prstGeom prst="rect">
            <a:avLst/>
          </a:prstGeom>
          <a:noFill/>
          <a:ln>
            <a:noFill/>
          </a:ln>
        </p:spPr>
      </p:pic>
      <p:sp>
        <p:nvSpPr>
          <p:cNvPr id="374" name="Google Shape;374;p67"/>
          <p:cNvSpPr txBox="1"/>
          <p:nvPr>
            <p:ph type="title"/>
          </p:nvPr>
        </p:nvSpPr>
        <p:spPr>
          <a:xfrm>
            <a:off x="762150" y="310599"/>
            <a:ext cx="7935900" cy="11181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SzPts val="891"/>
              <a:buNone/>
            </a:pPr>
            <a:r>
              <a:rPr lang="en" sz="3092"/>
              <a:t>Cells and their structures form frameworks of interacting systems.</a:t>
            </a:r>
            <a:endParaRPr sz="3092"/>
          </a:p>
        </p:txBody>
      </p:sp>
      <p:sp>
        <p:nvSpPr>
          <p:cNvPr id="375" name="Google Shape;375;p67"/>
          <p:cNvSpPr/>
          <p:nvPr/>
        </p:nvSpPr>
        <p:spPr>
          <a:xfrm rot="6461182">
            <a:off x="8131130" y="488189"/>
            <a:ext cx="653986" cy="580207"/>
          </a:xfrm>
          <a:custGeom>
            <a:rect b="b" l="l" r="r" t="t"/>
            <a:pathLst>
              <a:path extrusionOk="0" h="20899" w="20986">
                <a:moveTo>
                  <a:pt x="9772" y="10263"/>
                </a:moveTo>
                <a:cubicBezTo>
                  <a:pt x="9797" y="10047"/>
                  <a:pt x="9787" y="9828"/>
                  <a:pt x="9744" y="9621"/>
                </a:cubicBezTo>
                <a:lnTo>
                  <a:pt x="18454" y="3096"/>
                </a:lnTo>
                <a:cubicBezTo>
                  <a:pt x="18573" y="3243"/>
                  <a:pt x="18715" y="3368"/>
                  <a:pt x="18877" y="3461"/>
                </a:cubicBezTo>
                <a:cubicBezTo>
                  <a:pt x="18938" y="3496"/>
                  <a:pt x="19000" y="3525"/>
                  <a:pt x="19063" y="3549"/>
                </a:cubicBezTo>
                <a:lnTo>
                  <a:pt x="18231" y="10689"/>
                </a:lnTo>
                <a:cubicBezTo>
                  <a:pt x="17279" y="10665"/>
                  <a:pt x="16359" y="11316"/>
                  <a:pt x="15929" y="12442"/>
                </a:cubicBezTo>
                <a:cubicBezTo>
                  <a:pt x="15894" y="12532"/>
                  <a:pt x="15864" y="12624"/>
                  <a:pt x="15837" y="12716"/>
                </a:cubicBezTo>
                <a:cubicBezTo>
                  <a:pt x="15837" y="12716"/>
                  <a:pt x="9772" y="10263"/>
                  <a:pt x="9772" y="10263"/>
                </a:cubicBezTo>
                <a:close/>
                <a:moveTo>
                  <a:pt x="19230" y="10976"/>
                </a:moveTo>
                <a:cubicBezTo>
                  <a:pt x="18990" y="10838"/>
                  <a:pt x="18741" y="10752"/>
                  <a:pt x="18492" y="10713"/>
                </a:cubicBezTo>
                <a:lnTo>
                  <a:pt x="19319" y="3618"/>
                </a:lnTo>
                <a:cubicBezTo>
                  <a:pt x="19940" y="3715"/>
                  <a:pt x="20567" y="3319"/>
                  <a:pt x="20846" y="2587"/>
                </a:cubicBezTo>
                <a:cubicBezTo>
                  <a:pt x="21193" y="1678"/>
                  <a:pt x="20874" y="597"/>
                  <a:pt x="20133" y="172"/>
                </a:cubicBezTo>
                <a:cubicBezTo>
                  <a:pt x="19392" y="-253"/>
                  <a:pt x="18511" y="139"/>
                  <a:pt x="18164" y="1047"/>
                </a:cubicBezTo>
                <a:cubicBezTo>
                  <a:pt x="17933" y="1652"/>
                  <a:pt x="17998" y="2333"/>
                  <a:pt x="18286" y="2847"/>
                </a:cubicBezTo>
                <a:lnTo>
                  <a:pt x="9654" y="9313"/>
                </a:lnTo>
                <a:cubicBezTo>
                  <a:pt x="9617" y="9219"/>
                  <a:pt x="9573" y="9128"/>
                  <a:pt x="9521" y="9043"/>
                </a:cubicBezTo>
                <a:lnTo>
                  <a:pt x="11427" y="6356"/>
                </a:lnTo>
                <a:cubicBezTo>
                  <a:pt x="11486" y="6405"/>
                  <a:pt x="11549" y="6448"/>
                  <a:pt x="11615" y="6486"/>
                </a:cubicBezTo>
                <a:cubicBezTo>
                  <a:pt x="12334" y="6899"/>
                  <a:pt x="13189" y="6519"/>
                  <a:pt x="13526" y="5637"/>
                </a:cubicBezTo>
                <a:cubicBezTo>
                  <a:pt x="13862" y="4756"/>
                  <a:pt x="13552" y="3706"/>
                  <a:pt x="12834" y="3294"/>
                </a:cubicBezTo>
                <a:cubicBezTo>
                  <a:pt x="12115" y="2881"/>
                  <a:pt x="11259" y="3261"/>
                  <a:pt x="10922" y="4143"/>
                </a:cubicBezTo>
                <a:cubicBezTo>
                  <a:pt x="10669" y="4807"/>
                  <a:pt x="10783" y="5568"/>
                  <a:pt x="11163" y="6078"/>
                </a:cubicBezTo>
                <a:lnTo>
                  <a:pt x="9279" y="8734"/>
                </a:lnTo>
                <a:cubicBezTo>
                  <a:pt x="9197" y="8654"/>
                  <a:pt x="9107" y="8584"/>
                  <a:pt x="9008" y="8527"/>
                </a:cubicBezTo>
                <a:cubicBezTo>
                  <a:pt x="8474" y="8221"/>
                  <a:pt x="7861" y="8380"/>
                  <a:pt x="7471" y="8868"/>
                </a:cubicBezTo>
                <a:lnTo>
                  <a:pt x="5557" y="6539"/>
                </a:lnTo>
                <a:cubicBezTo>
                  <a:pt x="5619" y="6423"/>
                  <a:pt x="5674" y="6300"/>
                  <a:pt x="5724" y="6170"/>
                </a:cubicBezTo>
                <a:cubicBezTo>
                  <a:pt x="6315" y="4621"/>
                  <a:pt x="5771" y="2777"/>
                  <a:pt x="4507" y="2052"/>
                </a:cubicBezTo>
                <a:cubicBezTo>
                  <a:pt x="3244" y="1327"/>
                  <a:pt x="1740" y="1995"/>
                  <a:pt x="1148" y="3544"/>
                </a:cubicBezTo>
                <a:cubicBezTo>
                  <a:pt x="557" y="5093"/>
                  <a:pt x="1101" y="6937"/>
                  <a:pt x="2365" y="7662"/>
                </a:cubicBezTo>
                <a:cubicBezTo>
                  <a:pt x="3419" y="8267"/>
                  <a:pt x="4640" y="7903"/>
                  <a:pt x="5359" y="6866"/>
                </a:cubicBezTo>
                <a:lnTo>
                  <a:pt x="7270" y="9191"/>
                </a:lnTo>
                <a:cubicBezTo>
                  <a:pt x="7249" y="9234"/>
                  <a:pt x="7230" y="9279"/>
                  <a:pt x="7213" y="9325"/>
                </a:cubicBezTo>
                <a:cubicBezTo>
                  <a:pt x="6995" y="9895"/>
                  <a:pt x="7065" y="10540"/>
                  <a:pt x="7350" y="11012"/>
                </a:cubicBezTo>
                <a:lnTo>
                  <a:pt x="4838" y="13716"/>
                </a:lnTo>
                <a:cubicBezTo>
                  <a:pt x="4638" y="13502"/>
                  <a:pt x="4410" y="13318"/>
                  <a:pt x="4156" y="13172"/>
                </a:cubicBezTo>
                <a:cubicBezTo>
                  <a:pt x="2697" y="12334"/>
                  <a:pt x="960" y="13106"/>
                  <a:pt x="276" y="14896"/>
                </a:cubicBezTo>
                <a:cubicBezTo>
                  <a:pt x="-407" y="16685"/>
                  <a:pt x="222" y="18815"/>
                  <a:pt x="1682" y="19653"/>
                </a:cubicBezTo>
                <a:cubicBezTo>
                  <a:pt x="3141" y="20491"/>
                  <a:pt x="4879" y="19720"/>
                  <a:pt x="5562" y="17930"/>
                </a:cubicBezTo>
                <a:cubicBezTo>
                  <a:pt x="6078" y="16580"/>
                  <a:pt x="5846" y="15036"/>
                  <a:pt x="5074" y="13999"/>
                </a:cubicBezTo>
                <a:lnTo>
                  <a:pt x="7577" y="11305"/>
                </a:lnTo>
                <a:cubicBezTo>
                  <a:pt x="7662" y="11391"/>
                  <a:pt x="7758" y="11466"/>
                  <a:pt x="7863" y="11526"/>
                </a:cubicBezTo>
                <a:cubicBezTo>
                  <a:pt x="8124" y="11676"/>
                  <a:pt x="8404" y="11714"/>
                  <a:pt x="8668" y="11657"/>
                </a:cubicBezTo>
                <a:lnTo>
                  <a:pt x="9299" y="14601"/>
                </a:lnTo>
                <a:cubicBezTo>
                  <a:pt x="8583" y="14839"/>
                  <a:pt x="7953" y="15447"/>
                  <a:pt x="7613" y="16336"/>
                </a:cubicBezTo>
                <a:cubicBezTo>
                  <a:pt x="7001" y="17939"/>
                  <a:pt x="7565" y="19846"/>
                  <a:pt x="8872" y="20597"/>
                </a:cubicBezTo>
                <a:cubicBezTo>
                  <a:pt x="10179" y="21347"/>
                  <a:pt x="11735" y="20656"/>
                  <a:pt x="12347" y="19053"/>
                </a:cubicBezTo>
                <a:cubicBezTo>
                  <a:pt x="12959" y="17451"/>
                  <a:pt x="12395" y="15543"/>
                  <a:pt x="11088" y="14793"/>
                </a:cubicBezTo>
                <a:cubicBezTo>
                  <a:pt x="10613" y="14520"/>
                  <a:pt x="10105" y="14438"/>
                  <a:pt x="9622" y="14520"/>
                </a:cubicBezTo>
                <a:lnTo>
                  <a:pt x="8982" y="11540"/>
                </a:lnTo>
                <a:cubicBezTo>
                  <a:pt x="9270" y="11384"/>
                  <a:pt x="9514" y="11105"/>
                  <a:pt x="9658" y="10729"/>
                </a:cubicBezTo>
                <a:cubicBezTo>
                  <a:pt x="9677" y="10678"/>
                  <a:pt x="9694" y="10627"/>
                  <a:pt x="9709" y="10576"/>
                </a:cubicBezTo>
                <a:lnTo>
                  <a:pt x="15763" y="13024"/>
                </a:lnTo>
                <a:cubicBezTo>
                  <a:pt x="15493" y="14400"/>
                  <a:pt x="16038" y="15866"/>
                  <a:pt x="17125" y="16489"/>
                </a:cubicBezTo>
                <a:cubicBezTo>
                  <a:pt x="18367" y="17202"/>
                  <a:pt x="19845" y="16546"/>
                  <a:pt x="20426" y="15023"/>
                </a:cubicBezTo>
                <a:cubicBezTo>
                  <a:pt x="21007" y="13501"/>
                  <a:pt x="20472" y="11688"/>
                  <a:pt x="19230" y="10976"/>
                </a:cubicBezTo>
                <a:close/>
                <a:moveTo>
                  <a:pt x="19230" y="10976"/>
                </a:moveTo>
              </a:path>
            </a:pathLst>
          </a:custGeom>
          <a:solidFill>
            <a:schemeClr val="dk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76" name="Google Shape;376;p67"/>
          <p:cNvSpPr txBox="1"/>
          <p:nvPr/>
        </p:nvSpPr>
        <p:spPr>
          <a:xfrm>
            <a:off x="574950" y="3496175"/>
            <a:ext cx="8310300" cy="1442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chemeClr val="dk1"/>
                </a:solidFill>
              </a:rPr>
              <a:t>Goal: </a:t>
            </a:r>
            <a:r>
              <a:rPr lang="en" sz="2200"/>
              <a:t> Apply knowledge about cell systems in a new context.</a:t>
            </a:r>
            <a:endParaRPr sz="2200"/>
          </a:p>
          <a:p>
            <a:pPr indent="0" lvl="0" marL="0" rtl="0" algn="l">
              <a:spcBef>
                <a:spcPts val="0"/>
              </a:spcBef>
              <a:spcAft>
                <a:spcPts val="0"/>
              </a:spcAft>
              <a:buNone/>
            </a:pPr>
            <a:r>
              <a:rPr lang="en" sz="2200"/>
              <a:t>Project:     Create teaching materials to explain viral pathways</a:t>
            </a:r>
            <a:endParaRPr sz="2200"/>
          </a:p>
          <a:p>
            <a:pPr indent="0" lvl="0" marL="0" rtl="0" algn="l">
              <a:lnSpc>
                <a:spcPct val="140000"/>
              </a:lnSpc>
              <a:spcBef>
                <a:spcPts val="0"/>
              </a:spcBef>
              <a:spcAft>
                <a:spcPts val="0"/>
              </a:spcAft>
              <a:buNone/>
            </a:pPr>
            <a:r>
              <a:t/>
            </a:r>
            <a:endParaRPr b="1" sz="900">
              <a:solidFill>
                <a:srgbClr val="212121"/>
              </a:solidFill>
              <a:highlight>
                <a:srgbClr val="FFFFFF"/>
              </a:highlight>
            </a:endParaRPr>
          </a:p>
          <a:p>
            <a:pPr indent="0" lvl="0" marL="0" rtl="0" algn="l">
              <a:lnSpc>
                <a:spcPct val="140000"/>
              </a:lnSpc>
              <a:spcBef>
                <a:spcPts val="600"/>
              </a:spcBef>
              <a:spcAft>
                <a:spcPts val="600"/>
              </a:spcAft>
              <a:buNone/>
            </a:pPr>
            <a:r>
              <a:rPr b="1" lang="en" sz="900">
                <a:solidFill>
                  <a:srgbClr val="212121"/>
                </a:solidFill>
                <a:highlight>
                  <a:srgbClr val="FFFFFF"/>
                </a:highlight>
              </a:rPr>
              <a:t>Brod 2021:  Toward an understanding of when prior knowledge helps or hinders learning</a:t>
            </a:r>
            <a:r>
              <a:rPr b="1" lang="en" sz="900">
                <a:solidFill>
                  <a:schemeClr val="dk1"/>
                </a:solidFill>
                <a:highlight>
                  <a:srgbClr val="FFFFFF"/>
                </a:highlight>
              </a:rPr>
              <a:t>.NPJ Sci Learn 2021 Aug 19;6(1):24. </a:t>
            </a:r>
            <a:endParaRPr b="1" sz="9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68"/>
          <p:cNvSpPr txBox="1"/>
          <p:nvPr>
            <p:ph type="title"/>
          </p:nvPr>
        </p:nvSpPr>
        <p:spPr>
          <a:xfrm>
            <a:off x="513425" y="1856025"/>
            <a:ext cx="6972600" cy="26364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lang="en" sz="3440"/>
              <a:t>Explain molecular mechanisms of viral infection pathways.</a:t>
            </a:r>
            <a:endParaRPr sz="344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69"/>
          <p:cNvSpPr/>
          <p:nvPr/>
        </p:nvSpPr>
        <p:spPr>
          <a:xfrm>
            <a:off x="0" y="0"/>
            <a:ext cx="9060000" cy="3610200"/>
          </a:xfrm>
          <a:prstGeom prst="rect">
            <a:avLst/>
          </a:prstGeom>
          <a:solidFill>
            <a:srgbClr val="442B2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7" name="Google Shape;387;p69"/>
          <p:cNvSpPr txBox="1"/>
          <p:nvPr>
            <p:ph idx="1" type="body"/>
          </p:nvPr>
        </p:nvSpPr>
        <p:spPr>
          <a:xfrm>
            <a:off x="0" y="3610200"/>
            <a:ext cx="9144000" cy="1136100"/>
          </a:xfrm>
          <a:prstGeom prst="rect">
            <a:avLst/>
          </a:prstGeom>
        </p:spPr>
        <p:txBody>
          <a:bodyPr anchorCtr="0" anchor="ctr" bIns="68575" lIns="68575" spcFirstLastPara="1" rIns="68575" wrap="square" tIns="68575">
            <a:noAutofit/>
          </a:bodyPr>
          <a:lstStyle/>
          <a:p>
            <a:pPr indent="0" lvl="0" marL="0" rtl="0" algn="l">
              <a:spcBef>
                <a:spcPts val="0"/>
              </a:spcBef>
              <a:spcAft>
                <a:spcPts val="0"/>
              </a:spcAft>
              <a:buNone/>
            </a:pPr>
            <a:r>
              <a:rPr lang="en" sz="2800">
                <a:solidFill>
                  <a:schemeClr val="dk1"/>
                </a:solidFill>
                <a:latin typeface="Arial"/>
                <a:ea typeface="Arial"/>
                <a:cs typeface="Arial"/>
                <a:sym typeface="Arial"/>
              </a:rPr>
              <a:t>All viruses have a capsid but for some it is tucked inside the membrane. How could this form inside of a host cell?</a:t>
            </a:r>
            <a:endParaRPr sz="2800">
              <a:solidFill>
                <a:schemeClr val="dk1"/>
              </a:solidFill>
              <a:latin typeface="Arial"/>
              <a:ea typeface="Arial"/>
              <a:cs typeface="Arial"/>
              <a:sym typeface="Arial"/>
            </a:endParaRPr>
          </a:p>
        </p:txBody>
      </p:sp>
      <p:pic>
        <p:nvPicPr>
          <p:cNvPr id="388" name="Google Shape;388;p69"/>
          <p:cNvPicPr preferRelativeResize="0"/>
          <p:nvPr/>
        </p:nvPicPr>
        <p:blipFill rotWithShape="1">
          <a:blip r:embed="rId3">
            <a:alphaModFix/>
          </a:blip>
          <a:srcRect b="-3500" l="6830" r="-6830" t="3500"/>
          <a:stretch/>
        </p:blipFill>
        <p:spPr>
          <a:xfrm>
            <a:off x="31725" y="-12"/>
            <a:ext cx="4540281" cy="3610224"/>
          </a:xfrm>
          <a:prstGeom prst="rect">
            <a:avLst/>
          </a:prstGeom>
          <a:noFill/>
          <a:ln>
            <a:noFill/>
          </a:ln>
        </p:spPr>
      </p:pic>
      <p:pic>
        <p:nvPicPr>
          <p:cNvPr id="389" name="Google Shape;389;p69"/>
          <p:cNvPicPr preferRelativeResize="0"/>
          <p:nvPr/>
        </p:nvPicPr>
        <p:blipFill>
          <a:blip r:embed="rId4">
            <a:alphaModFix/>
          </a:blip>
          <a:stretch>
            <a:fillRect/>
          </a:stretch>
        </p:blipFill>
        <p:spPr>
          <a:xfrm>
            <a:off x="4907150" y="116976"/>
            <a:ext cx="4026624" cy="3376251"/>
          </a:xfrm>
          <a:prstGeom prst="rect">
            <a:avLst/>
          </a:prstGeom>
          <a:solidFill>
            <a:srgbClr val="442B2B"/>
          </a:solid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pic>
        <p:nvPicPr>
          <p:cNvPr id="394" name="Google Shape;394;p70"/>
          <p:cNvPicPr preferRelativeResize="0"/>
          <p:nvPr/>
        </p:nvPicPr>
        <p:blipFill rotWithShape="1">
          <a:blip r:embed="rId3">
            <a:alphaModFix/>
          </a:blip>
          <a:srcRect b="53751" l="0" r="0" t="6972"/>
          <a:stretch/>
        </p:blipFill>
        <p:spPr>
          <a:xfrm>
            <a:off x="36325" y="274300"/>
            <a:ext cx="9071350" cy="1778926"/>
          </a:xfrm>
          <a:prstGeom prst="rect">
            <a:avLst/>
          </a:prstGeom>
          <a:noFill/>
          <a:ln>
            <a:noFill/>
          </a:ln>
        </p:spPr>
      </p:pic>
      <p:sp>
        <p:nvSpPr>
          <p:cNvPr id="395" name="Google Shape;395;p70"/>
          <p:cNvSpPr txBox="1"/>
          <p:nvPr>
            <p:ph idx="1" type="body"/>
          </p:nvPr>
        </p:nvSpPr>
        <p:spPr>
          <a:xfrm>
            <a:off x="72625" y="3939150"/>
            <a:ext cx="8499900" cy="840600"/>
          </a:xfrm>
          <a:prstGeom prst="rect">
            <a:avLst/>
          </a:prstGeom>
          <a:noFill/>
          <a:ln>
            <a:noFill/>
          </a:ln>
        </p:spPr>
        <p:txBody>
          <a:bodyPr anchorCtr="0" anchor="ctr" bIns="91425" lIns="91425" spcFirstLastPara="1" rIns="91425" wrap="square" tIns="91425">
            <a:normAutofit/>
          </a:bodyPr>
          <a:lstStyle/>
          <a:p>
            <a:pPr indent="0" lvl="0" marL="0" rtl="0" algn="l">
              <a:lnSpc>
                <a:spcPct val="100000"/>
              </a:lnSpc>
              <a:spcBef>
                <a:spcPts val="0"/>
              </a:spcBef>
              <a:spcAft>
                <a:spcPts val="0"/>
              </a:spcAft>
              <a:buSzPts val="1800"/>
              <a:buNone/>
            </a:pPr>
            <a:r>
              <a:rPr b="1" lang="en" sz="2200">
                <a:solidFill>
                  <a:schemeClr val="dk1"/>
                </a:solidFill>
              </a:rPr>
              <a:t>Enveloped viruses</a:t>
            </a:r>
            <a:r>
              <a:rPr lang="en" sz="2200">
                <a:solidFill>
                  <a:schemeClr val="dk1"/>
                </a:solidFill>
              </a:rPr>
              <a:t> </a:t>
            </a:r>
            <a:endParaRPr sz="2200">
              <a:solidFill>
                <a:schemeClr val="dk1"/>
              </a:solidFill>
            </a:endParaRPr>
          </a:p>
        </p:txBody>
      </p:sp>
      <p:pic>
        <p:nvPicPr>
          <p:cNvPr id="396" name="Google Shape;396;p70"/>
          <p:cNvPicPr preferRelativeResize="0"/>
          <p:nvPr/>
        </p:nvPicPr>
        <p:blipFill rotWithShape="1">
          <a:blip r:embed="rId3">
            <a:alphaModFix amt="26000"/>
          </a:blip>
          <a:srcRect b="12436" l="0" r="0" t="6971"/>
          <a:stretch/>
        </p:blipFill>
        <p:spPr>
          <a:xfrm>
            <a:off x="36313" y="274300"/>
            <a:ext cx="9071375" cy="3650125"/>
          </a:xfrm>
          <a:prstGeom prst="rect">
            <a:avLst/>
          </a:prstGeom>
          <a:noFill/>
          <a:ln>
            <a:noFill/>
          </a:ln>
        </p:spPr>
      </p:pic>
      <p:pic>
        <p:nvPicPr>
          <p:cNvPr id="397" name="Google Shape;397;p70"/>
          <p:cNvPicPr preferRelativeResize="0"/>
          <p:nvPr/>
        </p:nvPicPr>
        <p:blipFill rotWithShape="1">
          <a:blip r:embed="rId3">
            <a:alphaModFix amt="92000"/>
          </a:blip>
          <a:srcRect b="8031" l="79797" r="0" t="50655"/>
          <a:stretch/>
        </p:blipFill>
        <p:spPr>
          <a:xfrm>
            <a:off x="7274950" y="2053225"/>
            <a:ext cx="1832726" cy="18712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pic>
        <p:nvPicPr>
          <p:cNvPr id="402" name="Google Shape;402;p71"/>
          <p:cNvPicPr preferRelativeResize="0"/>
          <p:nvPr/>
        </p:nvPicPr>
        <p:blipFill rotWithShape="1">
          <a:blip r:embed="rId3">
            <a:alphaModFix/>
          </a:blip>
          <a:srcRect b="7519" l="0" r="636" t="0"/>
          <a:stretch/>
        </p:blipFill>
        <p:spPr>
          <a:xfrm>
            <a:off x="0" y="40575"/>
            <a:ext cx="6665675" cy="4652774"/>
          </a:xfrm>
          <a:prstGeom prst="rect">
            <a:avLst/>
          </a:prstGeom>
          <a:noFill/>
          <a:ln>
            <a:noFill/>
          </a:ln>
        </p:spPr>
      </p:pic>
      <p:sp>
        <p:nvSpPr>
          <p:cNvPr id="403" name="Google Shape;403;p71"/>
          <p:cNvSpPr txBox="1"/>
          <p:nvPr>
            <p:ph idx="1" type="body"/>
          </p:nvPr>
        </p:nvSpPr>
        <p:spPr>
          <a:xfrm>
            <a:off x="0" y="4515600"/>
            <a:ext cx="6665700" cy="627900"/>
          </a:xfrm>
          <a:prstGeom prst="rect">
            <a:avLst/>
          </a:prstGeom>
          <a:solidFill>
            <a:schemeClr val="lt2"/>
          </a:solidFill>
        </p:spPr>
        <p:txBody>
          <a:bodyPr anchorCtr="0" anchor="ctr" bIns="68575" lIns="68575" spcFirstLastPara="1" rIns="68575" wrap="square" tIns="68575">
            <a:normAutofit lnSpcReduction="20000"/>
          </a:bodyPr>
          <a:lstStyle/>
          <a:p>
            <a:pPr indent="0" lvl="0" marL="0" rtl="0" algn="l">
              <a:spcBef>
                <a:spcPts val="0"/>
              </a:spcBef>
              <a:spcAft>
                <a:spcPts val="0"/>
              </a:spcAft>
              <a:buNone/>
            </a:pPr>
            <a:r>
              <a:rPr lang="en">
                <a:solidFill>
                  <a:schemeClr val="dk1"/>
                </a:solidFill>
              </a:rPr>
              <a:t>Zika has proteins tightly packed on the outside but the proteins are membrane embedded.</a:t>
            </a:r>
            <a:endParaRPr>
              <a:solidFill>
                <a:schemeClr val="dk1"/>
              </a:solidFill>
            </a:endParaRPr>
          </a:p>
        </p:txBody>
      </p:sp>
      <p:sp>
        <p:nvSpPr>
          <p:cNvPr id="404" name="Google Shape;404;p71"/>
          <p:cNvSpPr txBox="1"/>
          <p:nvPr/>
        </p:nvSpPr>
        <p:spPr>
          <a:xfrm>
            <a:off x="6665700" y="1631025"/>
            <a:ext cx="2313900" cy="160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1"/>
                </a:solidFill>
              </a:rPr>
              <a:t>Where do you think the membrane comes from?</a:t>
            </a:r>
            <a:endParaRPr sz="2300">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pic>
        <p:nvPicPr>
          <p:cNvPr id="409" name="Google Shape;409;p72"/>
          <p:cNvPicPr preferRelativeResize="0"/>
          <p:nvPr/>
        </p:nvPicPr>
        <p:blipFill>
          <a:blip r:embed="rId3">
            <a:alphaModFix/>
          </a:blip>
          <a:stretch>
            <a:fillRect/>
          </a:stretch>
        </p:blipFill>
        <p:spPr>
          <a:xfrm>
            <a:off x="152400" y="152400"/>
            <a:ext cx="3629027" cy="4838702"/>
          </a:xfrm>
          <a:prstGeom prst="rect">
            <a:avLst/>
          </a:prstGeom>
          <a:noFill/>
          <a:ln>
            <a:noFill/>
          </a:ln>
        </p:spPr>
      </p:pic>
      <p:sp>
        <p:nvSpPr>
          <p:cNvPr id="410" name="Google Shape;410;p72"/>
          <p:cNvSpPr txBox="1"/>
          <p:nvPr/>
        </p:nvSpPr>
        <p:spPr>
          <a:xfrm>
            <a:off x="3850200" y="1680100"/>
            <a:ext cx="4511100" cy="23403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chemeClr val="dk1"/>
              </a:buClr>
              <a:buSzPts val="2400"/>
              <a:buChar char="●"/>
            </a:pPr>
            <a:r>
              <a:rPr lang="en" sz="2400">
                <a:solidFill>
                  <a:schemeClr val="dk1"/>
                </a:solidFill>
              </a:rPr>
              <a:t>This virus has an envelope made of membrane</a:t>
            </a:r>
            <a:endParaRPr sz="2400">
              <a:solidFill>
                <a:schemeClr val="dk1"/>
              </a:solidFill>
            </a:endParaRPr>
          </a:p>
          <a:p>
            <a:pPr indent="0" lvl="0" marL="457200" rtl="0" algn="l">
              <a:spcBef>
                <a:spcPts val="0"/>
              </a:spcBef>
              <a:spcAft>
                <a:spcPts val="0"/>
              </a:spcAft>
              <a:buNone/>
            </a:pPr>
            <a:r>
              <a:t/>
            </a:r>
            <a:endParaRPr sz="2400">
              <a:solidFill>
                <a:schemeClr val="dk1"/>
              </a:solidFill>
            </a:endParaRPr>
          </a:p>
          <a:p>
            <a:pPr indent="-381000" lvl="0" marL="457200" rtl="0" algn="l">
              <a:spcBef>
                <a:spcPts val="0"/>
              </a:spcBef>
              <a:spcAft>
                <a:spcPts val="0"/>
              </a:spcAft>
              <a:buClr>
                <a:schemeClr val="dk1"/>
              </a:buClr>
              <a:buSzPts val="2400"/>
              <a:buChar char="●"/>
            </a:pPr>
            <a:r>
              <a:rPr lang="en" sz="2400">
                <a:solidFill>
                  <a:schemeClr val="dk1"/>
                </a:solidFill>
              </a:rPr>
              <a:t>Inside there is a genome and assorted proteins.</a:t>
            </a:r>
            <a:endParaRPr sz="2400">
              <a:solidFill>
                <a:schemeClr val="dk1"/>
              </a:solidFill>
            </a:endParaRPr>
          </a:p>
        </p:txBody>
      </p:sp>
      <p:sp>
        <p:nvSpPr>
          <p:cNvPr id="411" name="Google Shape;411;p72"/>
          <p:cNvSpPr txBox="1"/>
          <p:nvPr/>
        </p:nvSpPr>
        <p:spPr>
          <a:xfrm>
            <a:off x="457313" y="68975"/>
            <a:ext cx="3019200" cy="62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chemeClr val="lt2"/>
                </a:solidFill>
              </a:rPr>
              <a:t>Influenza A</a:t>
            </a:r>
            <a:endParaRPr sz="3000">
              <a:solidFill>
                <a:schemeClr val="lt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73"/>
          <p:cNvSpPr txBox="1"/>
          <p:nvPr>
            <p:ph idx="1" type="body"/>
          </p:nvPr>
        </p:nvSpPr>
        <p:spPr>
          <a:xfrm>
            <a:off x="0" y="4283450"/>
            <a:ext cx="8499900" cy="840600"/>
          </a:xfrm>
          <a:prstGeom prst="rect">
            <a:avLst/>
          </a:prstGeom>
          <a:noFill/>
          <a:ln>
            <a:noFill/>
          </a:ln>
        </p:spPr>
        <p:txBody>
          <a:bodyPr anchorCtr="0" anchor="ctr" bIns="91425" lIns="91425" spcFirstLastPara="1" rIns="91425" wrap="square" tIns="91425">
            <a:normAutofit/>
          </a:bodyPr>
          <a:lstStyle/>
          <a:p>
            <a:pPr indent="0" lvl="0" marL="0" rtl="0" algn="l">
              <a:lnSpc>
                <a:spcPct val="100000"/>
              </a:lnSpc>
              <a:spcBef>
                <a:spcPts val="0"/>
              </a:spcBef>
              <a:spcAft>
                <a:spcPts val="0"/>
              </a:spcAft>
              <a:buSzPts val="1800"/>
              <a:buNone/>
            </a:pPr>
            <a:r>
              <a:rPr lang="en" sz="2200">
                <a:solidFill>
                  <a:schemeClr val="dk1"/>
                </a:solidFill>
              </a:rPr>
              <a:t>Naked viruses have a “non membranous” protein shell.</a:t>
            </a:r>
            <a:endParaRPr sz="2200">
              <a:solidFill>
                <a:schemeClr val="dk1"/>
              </a:solidFill>
            </a:endParaRPr>
          </a:p>
        </p:txBody>
      </p:sp>
      <p:pic>
        <p:nvPicPr>
          <p:cNvPr id="417" name="Google Shape;417;p73"/>
          <p:cNvPicPr preferRelativeResize="0"/>
          <p:nvPr/>
        </p:nvPicPr>
        <p:blipFill rotWithShape="1">
          <a:blip r:embed="rId3">
            <a:alphaModFix/>
          </a:blip>
          <a:srcRect b="86018" l="0" r="0" t="0"/>
          <a:stretch/>
        </p:blipFill>
        <p:spPr>
          <a:xfrm>
            <a:off x="0" y="0"/>
            <a:ext cx="9144001" cy="598925"/>
          </a:xfrm>
          <a:prstGeom prst="rect">
            <a:avLst/>
          </a:prstGeom>
          <a:noFill/>
          <a:ln>
            <a:noFill/>
          </a:ln>
        </p:spPr>
      </p:pic>
      <p:pic>
        <p:nvPicPr>
          <p:cNvPr id="418" name="Google Shape;418;p73"/>
          <p:cNvPicPr preferRelativeResize="0"/>
          <p:nvPr/>
        </p:nvPicPr>
        <p:blipFill rotWithShape="1">
          <a:blip r:embed="rId3">
            <a:alphaModFix amt="46000"/>
          </a:blip>
          <a:srcRect b="0" l="79100" r="0" t="55609"/>
          <a:stretch/>
        </p:blipFill>
        <p:spPr>
          <a:xfrm>
            <a:off x="7232900" y="2299725"/>
            <a:ext cx="1911098" cy="1901450"/>
          </a:xfrm>
          <a:prstGeom prst="rect">
            <a:avLst/>
          </a:prstGeom>
          <a:noFill/>
          <a:ln>
            <a:noFill/>
          </a:ln>
        </p:spPr>
      </p:pic>
      <p:pic>
        <p:nvPicPr>
          <p:cNvPr id="419" name="Google Shape;419;p73"/>
          <p:cNvPicPr preferRelativeResize="0"/>
          <p:nvPr/>
        </p:nvPicPr>
        <p:blipFill rotWithShape="1">
          <a:blip r:embed="rId3">
            <a:alphaModFix amt="40000"/>
          </a:blip>
          <a:srcRect b="45886" l="0" r="0" t="14406"/>
          <a:stretch/>
        </p:blipFill>
        <p:spPr>
          <a:xfrm>
            <a:off x="0" y="598923"/>
            <a:ext cx="9144001" cy="1700800"/>
          </a:xfrm>
          <a:prstGeom prst="rect">
            <a:avLst/>
          </a:prstGeom>
          <a:noFill/>
          <a:ln>
            <a:noFill/>
          </a:ln>
        </p:spPr>
      </p:pic>
      <p:pic>
        <p:nvPicPr>
          <p:cNvPr id="420" name="Google Shape;420;p73"/>
          <p:cNvPicPr preferRelativeResize="0"/>
          <p:nvPr/>
        </p:nvPicPr>
        <p:blipFill rotWithShape="1">
          <a:blip r:embed="rId3">
            <a:alphaModFix/>
          </a:blip>
          <a:srcRect b="0" l="0" r="22167" t="57389"/>
          <a:stretch/>
        </p:blipFill>
        <p:spPr>
          <a:xfrm>
            <a:off x="0" y="2302776"/>
            <a:ext cx="7232899" cy="19014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pic>
        <p:nvPicPr>
          <p:cNvPr id="425" name="Google Shape;425;p74"/>
          <p:cNvPicPr preferRelativeResize="0"/>
          <p:nvPr/>
        </p:nvPicPr>
        <p:blipFill>
          <a:blip r:embed="rId3">
            <a:alphaModFix/>
          </a:blip>
          <a:stretch>
            <a:fillRect/>
          </a:stretch>
        </p:blipFill>
        <p:spPr>
          <a:xfrm>
            <a:off x="-12" y="0"/>
            <a:ext cx="3857626" cy="5143501"/>
          </a:xfrm>
          <a:prstGeom prst="rect">
            <a:avLst/>
          </a:prstGeom>
          <a:noFill/>
          <a:ln>
            <a:noFill/>
          </a:ln>
        </p:spPr>
      </p:pic>
      <p:sp>
        <p:nvSpPr>
          <p:cNvPr id="426" name="Google Shape;426;p74"/>
          <p:cNvSpPr txBox="1"/>
          <p:nvPr/>
        </p:nvSpPr>
        <p:spPr>
          <a:xfrm>
            <a:off x="584750" y="179000"/>
            <a:ext cx="3019200" cy="62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chemeClr val="lt2"/>
                </a:solidFill>
              </a:rPr>
              <a:t>Adenovirus</a:t>
            </a:r>
            <a:endParaRPr sz="3000">
              <a:solidFill>
                <a:schemeClr val="lt2"/>
              </a:solidFill>
            </a:endParaRPr>
          </a:p>
        </p:txBody>
      </p:sp>
      <p:sp>
        <p:nvSpPr>
          <p:cNvPr id="427" name="Google Shape;427;p74"/>
          <p:cNvSpPr txBox="1"/>
          <p:nvPr/>
        </p:nvSpPr>
        <p:spPr>
          <a:xfrm>
            <a:off x="3857625" y="1957200"/>
            <a:ext cx="5214900" cy="122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rPr>
              <a:t>How might the process differ for a virus enclosed in a protein-coat?</a:t>
            </a:r>
            <a:endParaRPr sz="2600">
              <a:solidFill>
                <a:schemeClr val="dk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pic>
        <p:nvPicPr>
          <p:cNvPr id="432" name="Google Shape;432;p75"/>
          <p:cNvPicPr preferRelativeResize="0"/>
          <p:nvPr/>
        </p:nvPicPr>
        <p:blipFill rotWithShape="1">
          <a:blip r:embed="rId3">
            <a:alphaModFix/>
          </a:blip>
          <a:srcRect b="0" l="0" r="0" t="11731"/>
          <a:stretch/>
        </p:blipFill>
        <p:spPr>
          <a:xfrm>
            <a:off x="11175" y="-53100"/>
            <a:ext cx="8861850" cy="4888775"/>
          </a:xfrm>
          <a:prstGeom prst="rect">
            <a:avLst/>
          </a:prstGeom>
          <a:noFill/>
          <a:ln>
            <a:noFill/>
          </a:ln>
        </p:spPr>
      </p:pic>
      <p:sp>
        <p:nvSpPr>
          <p:cNvPr id="433" name="Google Shape;433;p75"/>
          <p:cNvSpPr txBox="1"/>
          <p:nvPr>
            <p:ph idx="1" type="body"/>
          </p:nvPr>
        </p:nvSpPr>
        <p:spPr>
          <a:xfrm>
            <a:off x="11100" y="3701750"/>
            <a:ext cx="8862000" cy="1315500"/>
          </a:xfrm>
          <a:prstGeom prst="rect">
            <a:avLst/>
          </a:prstGeom>
        </p:spPr>
        <p:txBody>
          <a:bodyPr anchorCtr="0" anchor="ctr" bIns="68575" lIns="68575" spcFirstLastPara="1" rIns="68575" wrap="square" tIns="68575">
            <a:normAutofit/>
          </a:bodyPr>
          <a:lstStyle/>
          <a:p>
            <a:pPr indent="0" lvl="0" marL="0" rtl="0" algn="l">
              <a:spcBef>
                <a:spcPts val="0"/>
              </a:spcBef>
              <a:spcAft>
                <a:spcPts val="0"/>
              </a:spcAft>
              <a:buNone/>
            </a:pPr>
            <a:r>
              <a:rPr lang="en" sz="2300">
                <a:solidFill>
                  <a:schemeClr val="lt2"/>
                </a:solidFill>
              </a:rPr>
              <a:t>These noroviruses each have hard protein shells.  What do you think this means about the physical tolerance of the virus?</a:t>
            </a:r>
            <a:endParaRPr sz="2300">
              <a:solidFill>
                <a:schemeClr val="lt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pic>
        <p:nvPicPr>
          <p:cNvPr id="438" name="Google Shape;438;p76"/>
          <p:cNvPicPr preferRelativeResize="0"/>
          <p:nvPr/>
        </p:nvPicPr>
        <p:blipFill rotWithShape="1">
          <a:blip r:embed="rId3">
            <a:alphaModFix/>
          </a:blip>
          <a:srcRect b="902" l="0" r="980" t="3129"/>
          <a:stretch/>
        </p:blipFill>
        <p:spPr>
          <a:xfrm rot="-1051234">
            <a:off x="2577735" y="881869"/>
            <a:ext cx="1551579" cy="1440763"/>
          </a:xfrm>
          <a:prstGeom prst="roundRect">
            <a:avLst>
              <a:gd fmla="val 16667" name="adj"/>
            </a:avLst>
          </a:prstGeom>
          <a:noFill/>
          <a:ln>
            <a:noFill/>
          </a:ln>
          <a:effectLst>
            <a:outerShdw blurRad="57150" rotWithShape="0" algn="bl" dir="5400000" dist="19050">
              <a:srgbClr val="000000">
                <a:alpha val="50000"/>
              </a:srgbClr>
            </a:outerShdw>
          </a:effectLst>
        </p:spPr>
      </p:pic>
      <p:sp>
        <p:nvSpPr>
          <p:cNvPr id="439" name="Google Shape;439;p76"/>
          <p:cNvSpPr txBox="1"/>
          <p:nvPr>
            <p:ph type="title"/>
          </p:nvPr>
        </p:nvSpPr>
        <p:spPr>
          <a:xfrm>
            <a:off x="1374550" y="3225750"/>
            <a:ext cx="7666500" cy="12642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3300"/>
              <a:t>Work with your team to order the infection cycle cards.   </a:t>
            </a:r>
            <a:endParaRPr sz="3300"/>
          </a:p>
        </p:txBody>
      </p:sp>
      <p:pic>
        <p:nvPicPr>
          <p:cNvPr id="440" name="Google Shape;440;p76"/>
          <p:cNvPicPr preferRelativeResize="0"/>
          <p:nvPr/>
        </p:nvPicPr>
        <p:blipFill rotWithShape="1">
          <a:blip r:embed="rId4">
            <a:alphaModFix/>
          </a:blip>
          <a:srcRect b="38982" l="15020" r="59858" t="7167"/>
          <a:stretch/>
        </p:blipFill>
        <p:spPr>
          <a:xfrm>
            <a:off x="186275" y="2642571"/>
            <a:ext cx="991526" cy="1328325"/>
          </a:xfrm>
          <a:prstGeom prst="rect">
            <a:avLst/>
          </a:prstGeom>
          <a:noFill/>
          <a:ln>
            <a:noFill/>
          </a:ln>
        </p:spPr>
      </p:pic>
      <p:sp>
        <p:nvSpPr>
          <p:cNvPr id="441" name="Google Shape;441;p76"/>
          <p:cNvSpPr/>
          <p:nvPr/>
        </p:nvSpPr>
        <p:spPr>
          <a:xfrm>
            <a:off x="118951" y="4138382"/>
            <a:ext cx="1126170" cy="548316"/>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043">
              <a:solidFill>
                <a:srgbClr val="272727"/>
              </a:solidFill>
              <a:latin typeface="Arial"/>
              <a:ea typeface="Arial"/>
              <a:cs typeface="Arial"/>
              <a:sym typeface="Arial"/>
            </a:endParaRPr>
          </a:p>
        </p:txBody>
      </p:sp>
      <p:pic>
        <p:nvPicPr>
          <p:cNvPr id="442" name="Google Shape;442;p76"/>
          <p:cNvPicPr preferRelativeResize="0"/>
          <p:nvPr/>
        </p:nvPicPr>
        <p:blipFill rotWithShape="1">
          <a:blip r:embed="rId5">
            <a:alphaModFix/>
          </a:blip>
          <a:srcRect b="0" l="1166" r="0" t="5545"/>
          <a:stretch/>
        </p:blipFill>
        <p:spPr>
          <a:xfrm>
            <a:off x="4828200" y="722575"/>
            <a:ext cx="1658700" cy="1536900"/>
          </a:xfrm>
          <a:prstGeom prst="roundRect">
            <a:avLst>
              <a:gd fmla="val 16667" name="adj"/>
            </a:avLst>
          </a:prstGeom>
          <a:noFill/>
          <a:ln>
            <a:noFill/>
          </a:ln>
          <a:effectLst>
            <a:outerShdw blurRad="57150" rotWithShape="0" algn="bl" dir="5400000" dist="19050">
              <a:srgbClr val="000000">
                <a:alpha val="50000"/>
              </a:srgbClr>
            </a:outerShdw>
          </a:effectLst>
        </p:spPr>
      </p:pic>
      <p:pic>
        <p:nvPicPr>
          <p:cNvPr id="443" name="Google Shape;443;p76"/>
          <p:cNvPicPr preferRelativeResize="0"/>
          <p:nvPr/>
        </p:nvPicPr>
        <p:blipFill rotWithShape="1">
          <a:blip r:embed="rId6">
            <a:alphaModFix/>
          </a:blip>
          <a:srcRect b="2394" l="1684" r="954" t="2241"/>
          <a:stretch/>
        </p:blipFill>
        <p:spPr>
          <a:xfrm>
            <a:off x="1037000" y="944825"/>
            <a:ext cx="1680600" cy="1551600"/>
          </a:xfrm>
          <a:prstGeom prst="roundRect">
            <a:avLst>
              <a:gd fmla="val 16667" name="adj"/>
            </a:avLst>
          </a:prstGeom>
          <a:noFill/>
          <a:ln>
            <a:noFill/>
          </a:ln>
          <a:effectLst>
            <a:outerShdw blurRad="57150" rotWithShape="0" algn="bl" dir="5400000" dist="19050">
              <a:srgbClr val="000000">
                <a:alpha val="50000"/>
              </a:srgbClr>
            </a:outerShdw>
          </a:effectLst>
        </p:spPr>
      </p:pic>
      <p:pic>
        <p:nvPicPr>
          <p:cNvPr id="444" name="Google Shape;444;p76"/>
          <p:cNvPicPr preferRelativeResize="0"/>
          <p:nvPr/>
        </p:nvPicPr>
        <p:blipFill rotWithShape="1">
          <a:blip r:embed="rId7">
            <a:alphaModFix/>
          </a:blip>
          <a:srcRect b="1981" l="2396" r="1395" t="3697"/>
          <a:stretch/>
        </p:blipFill>
        <p:spPr>
          <a:xfrm rot="-900765">
            <a:off x="6273432" y="1161759"/>
            <a:ext cx="1660786" cy="1530672"/>
          </a:xfrm>
          <a:prstGeom prst="roundRect">
            <a:avLst>
              <a:gd fmla="val 16667" name="adj"/>
            </a:avLst>
          </a:prstGeom>
          <a:noFill/>
          <a:ln>
            <a:noFill/>
          </a:ln>
          <a:effectLst>
            <a:outerShdw blurRad="57150" rotWithShape="0" algn="bl" dir="5400000" dist="19050">
              <a:srgbClr val="000000">
                <a:alpha val="50000"/>
              </a:srgbClr>
            </a:outerShdw>
          </a:effectLst>
        </p:spPr>
      </p:pic>
      <p:pic>
        <p:nvPicPr>
          <p:cNvPr id="445" name="Google Shape;445;p76"/>
          <p:cNvPicPr preferRelativeResize="0"/>
          <p:nvPr/>
        </p:nvPicPr>
        <p:blipFill rotWithShape="1">
          <a:blip r:embed="rId8">
            <a:alphaModFix/>
          </a:blip>
          <a:srcRect b="1144" l="3203" r="1186" t="4347"/>
          <a:stretch/>
        </p:blipFill>
        <p:spPr>
          <a:xfrm rot="1165047">
            <a:off x="3871051" y="1252650"/>
            <a:ext cx="1604459" cy="1480351"/>
          </a:xfrm>
          <a:prstGeom prst="roundRect">
            <a:avLst>
              <a:gd fmla="val 16667" name="adj"/>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50"/>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Field Test Pricing Updates</a:t>
            </a:r>
            <a:endParaRPr/>
          </a:p>
        </p:txBody>
      </p:sp>
      <p:sp>
        <p:nvSpPr>
          <p:cNvPr id="250" name="Google Shape;250;p50"/>
          <p:cNvSpPr txBox="1"/>
          <p:nvPr>
            <p:ph idx="1" type="body"/>
          </p:nvPr>
        </p:nvSpPr>
        <p:spPr>
          <a:xfrm>
            <a:off x="706925" y="1211175"/>
            <a:ext cx="55314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sz="2100"/>
              <a:t>Virus Infection &amp; Immunity Kits 	$36</a:t>
            </a:r>
            <a:endParaRPr sz="2100"/>
          </a:p>
          <a:p>
            <a:pPr indent="0" lvl="0" marL="0" rtl="0" algn="l">
              <a:spcBef>
                <a:spcPts val="0"/>
              </a:spcBef>
              <a:spcAft>
                <a:spcPts val="0"/>
              </a:spcAft>
              <a:buNone/>
            </a:pPr>
            <a:r>
              <a:t/>
            </a:r>
            <a:endParaRPr sz="2100"/>
          </a:p>
          <a:p>
            <a:pPr indent="0" lvl="0" marL="0" rtl="0" algn="l">
              <a:spcBef>
                <a:spcPts val="0"/>
              </a:spcBef>
              <a:spcAft>
                <a:spcPts val="0"/>
              </a:spcAft>
              <a:buNone/>
            </a:pPr>
            <a:r>
              <a:rPr lang="en" sz="2100"/>
              <a:t>Blood Typing Kits				TBD</a:t>
            </a:r>
            <a:endParaRPr sz="2100"/>
          </a:p>
          <a:p>
            <a:pPr indent="0" lvl="0" marL="0" rtl="0" algn="l">
              <a:spcBef>
                <a:spcPts val="0"/>
              </a:spcBef>
              <a:spcAft>
                <a:spcPts val="0"/>
              </a:spcAft>
              <a:buNone/>
            </a:pPr>
            <a:r>
              <a:t/>
            </a:r>
            <a:endParaRPr sz="2100"/>
          </a:p>
          <a:p>
            <a:pPr indent="0" lvl="0" marL="0" rtl="0" algn="l">
              <a:spcBef>
                <a:spcPts val="0"/>
              </a:spcBef>
              <a:spcAft>
                <a:spcPts val="0"/>
              </a:spcAft>
              <a:buNone/>
            </a:pPr>
            <a:r>
              <a:t/>
            </a:r>
            <a:endParaRPr sz="2100"/>
          </a:p>
          <a:p>
            <a:pPr indent="0" lvl="0" marL="0" rtl="0" algn="l">
              <a:spcBef>
                <a:spcPts val="0"/>
              </a:spcBef>
              <a:spcAft>
                <a:spcPts val="0"/>
              </a:spcAft>
              <a:buNone/>
            </a:pPr>
            <a:r>
              <a:t/>
            </a:r>
            <a:endParaRPr sz="2100"/>
          </a:p>
          <a:p>
            <a:pPr indent="0" lvl="0" marL="0" rtl="0" algn="l">
              <a:spcBef>
                <a:spcPts val="0"/>
              </a:spcBef>
              <a:spcAft>
                <a:spcPts val="0"/>
              </a:spcAft>
              <a:buNone/>
            </a:pPr>
            <a:r>
              <a:rPr lang="en" sz="2100"/>
              <a:t>A new spreadsheet with updated information will be posted before lunch.</a:t>
            </a:r>
            <a:endParaRPr sz="21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pic>
        <p:nvPicPr>
          <p:cNvPr id="450" name="Google Shape;450;p77"/>
          <p:cNvPicPr preferRelativeResize="0"/>
          <p:nvPr/>
        </p:nvPicPr>
        <p:blipFill rotWithShape="1">
          <a:blip r:embed="rId3">
            <a:alphaModFix/>
          </a:blip>
          <a:srcRect b="0" l="1917" r="2690" t="3679"/>
          <a:stretch/>
        </p:blipFill>
        <p:spPr>
          <a:xfrm>
            <a:off x="3155730" y="725050"/>
            <a:ext cx="2561569" cy="2371350"/>
          </a:xfrm>
          <a:prstGeom prst="rect">
            <a:avLst/>
          </a:prstGeom>
          <a:noFill/>
          <a:ln>
            <a:noFill/>
          </a:ln>
        </p:spPr>
      </p:pic>
      <p:pic>
        <p:nvPicPr>
          <p:cNvPr id="451" name="Google Shape;451;p77"/>
          <p:cNvPicPr preferRelativeResize="0"/>
          <p:nvPr/>
        </p:nvPicPr>
        <p:blipFill>
          <a:blip r:embed="rId4">
            <a:alphaModFix/>
          </a:blip>
          <a:stretch>
            <a:fillRect/>
          </a:stretch>
        </p:blipFill>
        <p:spPr>
          <a:xfrm>
            <a:off x="5532650" y="1089338"/>
            <a:ext cx="3285750" cy="1482424"/>
          </a:xfrm>
          <a:prstGeom prst="rect">
            <a:avLst/>
          </a:prstGeom>
          <a:noFill/>
          <a:ln>
            <a:noFill/>
          </a:ln>
        </p:spPr>
      </p:pic>
      <p:pic>
        <p:nvPicPr>
          <p:cNvPr id="452" name="Google Shape;452;p77"/>
          <p:cNvPicPr preferRelativeResize="0"/>
          <p:nvPr/>
        </p:nvPicPr>
        <p:blipFill rotWithShape="1">
          <a:blip r:embed="rId5">
            <a:alphaModFix/>
          </a:blip>
          <a:srcRect b="8324" l="0" r="0" t="0"/>
          <a:stretch/>
        </p:blipFill>
        <p:spPr>
          <a:xfrm>
            <a:off x="3250675" y="3200300"/>
            <a:ext cx="3437076" cy="1628401"/>
          </a:xfrm>
          <a:prstGeom prst="rect">
            <a:avLst/>
          </a:prstGeom>
          <a:noFill/>
          <a:ln>
            <a:noFill/>
          </a:ln>
        </p:spPr>
      </p:pic>
      <p:pic>
        <p:nvPicPr>
          <p:cNvPr id="453" name="Google Shape;453;p77" title="Gemini_Generated_Image_9revcq9revcq9rev.png"/>
          <p:cNvPicPr preferRelativeResize="0"/>
          <p:nvPr/>
        </p:nvPicPr>
        <p:blipFill>
          <a:blip r:embed="rId6">
            <a:alphaModFix/>
          </a:blip>
          <a:stretch>
            <a:fillRect/>
          </a:stretch>
        </p:blipFill>
        <p:spPr>
          <a:xfrm>
            <a:off x="5341425" y="3438625"/>
            <a:ext cx="2561576" cy="1441258"/>
          </a:xfrm>
          <a:prstGeom prst="rect">
            <a:avLst/>
          </a:prstGeom>
          <a:noFill/>
          <a:ln>
            <a:noFill/>
          </a:ln>
        </p:spPr>
      </p:pic>
      <p:grpSp>
        <p:nvGrpSpPr>
          <p:cNvPr id="454" name="Google Shape;454;p77"/>
          <p:cNvGrpSpPr/>
          <p:nvPr/>
        </p:nvGrpSpPr>
        <p:grpSpPr>
          <a:xfrm rot="-827161">
            <a:off x="189375" y="1245994"/>
            <a:ext cx="3166967" cy="2326096"/>
            <a:chOff x="295450" y="1022600"/>
            <a:chExt cx="2664820" cy="1957275"/>
          </a:xfrm>
        </p:grpSpPr>
        <p:pic>
          <p:nvPicPr>
            <p:cNvPr id="455" name="Google Shape;455;p77"/>
            <p:cNvPicPr preferRelativeResize="0"/>
            <p:nvPr/>
          </p:nvPicPr>
          <p:blipFill>
            <a:blip r:embed="rId7">
              <a:alphaModFix/>
            </a:blip>
            <a:stretch>
              <a:fillRect/>
            </a:stretch>
          </p:blipFill>
          <p:spPr>
            <a:xfrm>
              <a:off x="336225" y="1022600"/>
              <a:ext cx="2624045" cy="1776250"/>
            </a:xfrm>
            <a:prstGeom prst="rect">
              <a:avLst/>
            </a:prstGeom>
            <a:noFill/>
            <a:ln>
              <a:noFill/>
            </a:ln>
          </p:spPr>
        </p:pic>
        <p:sp>
          <p:nvSpPr>
            <p:cNvPr id="456" name="Google Shape;456;p77"/>
            <p:cNvSpPr/>
            <p:nvPr/>
          </p:nvSpPr>
          <p:spPr>
            <a:xfrm>
              <a:off x="295450" y="1851875"/>
              <a:ext cx="759600" cy="1128000"/>
            </a:xfrm>
            <a:prstGeom prst="rect">
              <a:avLst/>
            </a:prstGeom>
            <a:solidFill>
              <a:schemeClr val="lt1"/>
            </a:solidFill>
            <a:ln cap="flat" cmpd="sng" w="11325">
              <a:solidFill>
                <a:schemeClr val="lt1"/>
              </a:solidFill>
              <a:prstDash val="solid"/>
              <a:round/>
              <a:headEnd len="sm" w="sm" type="none"/>
              <a:tailEnd len="sm" w="sm" type="none"/>
            </a:ln>
          </p:spPr>
          <p:txBody>
            <a:bodyPr anchorCtr="0" anchor="ctr" bIns="108650" lIns="108650" spcFirstLastPara="1" rIns="108650" wrap="square" tIns="108650">
              <a:noAutofit/>
            </a:bodyPr>
            <a:lstStyle/>
            <a:p>
              <a:pPr indent="0" lvl="0" marL="0" rtl="0" algn="ctr">
                <a:spcBef>
                  <a:spcPts val="0"/>
                </a:spcBef>
                <a:spcAft>
                  <a:spcPts val="0"/>
                </a:spcAft>
                <a:buNone/>
              </a:pPr>
              <a:r>
                <a:t/>
              </a:r>
              <a:endParaRPr sz="1664"/>
            </a:p>
          </p:txBody>
        </p:sp>
      </p:grpSp>
      <p:pic>
        <p:nvPicPr>
          <p:cNvPr descr="a red apple with a green leaf on it on a white background (provided by Tenor)" id="457" name="Google Shape;457;p77"/>
          <p:cNvPicPr preferRelativeResize="0"/>
          <p:nvPr/>
        </p:nvPicPr>
        <p:blipFill>
          <a:blip r:embed="rId8">
            <a:alphaModFix/>
          </a:blip>
          <a:stretch>
            <a:fillRect/>
          </a:stretch>
        </p:blipFill>
        <p:spPr>
          <a:xfrm>
            <a:off x="436200" y="3200312"/>
            <a:ext cx="1117787" cy="113607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E0E3"/>
        </a:solidFill>
      </p:bgPr>
    </p:bg>
    <p:spTree>
      <p:nvGrpSpPr>
        <p:cNvPr id="461" name="Shape 461"/>
        <p:cNvGrpSpPr/>
        <p:nvPr/>
      </p:nvGrpSpPr>
      <p:grpSpPr>
        <a:xfrm>
          <a:off x="0" y="0"/>
          <a:ext cx="0" cy="0"/>
          <a:chOff x="0" y="0"/>
          <a:chExt cx="0" cy="0"/>
        </a:xfrm>
      </p:grpSpPr>
      <p:pic>
        <p:nvPicPr>
          <p:cNvPr id="462" name="Google Shape;462;p78"/>
          <p:cNvPicPr preferRelativeResize="0"/>
          <p:nvPr/>
        </p:nvPicPr>
        <p:blipFill rotWithShape="1">
          <a:blip r:embed="rId3">
            <a:alphaModFix/>
          </a:blip>
          <a:srcRect b="-563" l="0" r="0" t="0"/>
          <a:stretch/>
        </p:blipFill>
        <p:spPr>
          <a:xfrm rot="8932890">
            <a:off x="821910" y="583863"/>
            <a:ext cx="2128808" cy="5070494"/>
          </a:xfrm>
          <a:prstGeom prst="rect">
            <a:avLst/>
          </a:prstGeom>
          <a:noFill/>
          <a:ln>
            <a:noFill/>
          </a:ln>
        </p:spPr>
      </p:pic>
      <p:pic>
        <p:nvPicPr>
          <p:cNvPr id="463" name="Google Shape;463;p78"/>
          <p:cNvPicPr preferRelativeResize="0"/>
          <p:nvPr/>
        </p:nvPicPr>
        <p:blipFill>
          <a:blip r:embed="rId4">
            <a:alphaModFix/>
          </a:blip>
          <a:stretch>
            <a:fillRect/>
          </a:stretch>
        </p:blipFill>
        <p:spPr>
          <a:xfrm rot="10800000">
            <a:off x="-1" y="2976675"/>
            <a:ext cx="1686827" cy="2166825"/>
          </a:xfrm>
          <a:prstGeom prst="rect">
            <a:avLst/>
          </a:prstGeom>
          <a:noFill/>
          <a:ln>
            <a:noFill/>
          </a:ln>
        </p:spPr>
      </p:pic>
      <p:pic>
        <p:nvPicPr>
          <p:cNvPr id="464" name="Google Shape;464;p78"/>
          <p:cNvPicPr preferRelativeResize="0"/>
          <p:nvPr/>
        </p:nvPicPr>
        <p:blipFill>
          <a:blip r:embed="rId5">
            <a:alphaModFix/>
          </a:blip>
          <a:stretch>
            <a:fillRect/>
          </a:stretch>
        </p:blipFill>
        <p:spPr>
          <a:xfrm>
            <a:off x="1988825" y="3438001"/>
            <a:ext cx="1066376" cy="1074847"/>
          </a:xfrm>
          <a:prstGeom prst="rect">
            <a:avLst/>
          </a:prstGeom>
          <a:noFill/>
          <a:ln>
            <a:noFill/>
          </a:ln>
        </p:spPr>
      </p:pic>
      <p:pic>
        <p:nvPicPr>
          <p:cNvPr id="465" name="Google Shape;465;p78"/>
          <p:cNvPicPr preferRelativeResize="0"/>
          <p:nvPr/>
        </p:nvPicPr>
        <p:blipFill rotWithShape="1">
          <a:blip r:embed="rId3">
            <a:alphaModFix/>
          </a:blip>
          <a:srcRect b="-563" l="0" r="0" t="0"/>
          <a:stretch/>
        </p:blipFill>
        <p:spPr>
          <a:xfrm flipH="1" rot="7267110">
            <a:off x="6062960" y="-621875"/>
            <a:ext cx="2128808" cy="5070494"/>
          </a:xfrm>
          <a:prstGeom prst="rect">
            <a:avLst/>
          </a:prstGeom>
          <a:noFill/>
          <a:ln>
            <a:noFill/>
          </a:ln>
        </p:spPr>
      </p:pic>
      <p:pic>
        <p:nvPicPr>
          <p:cNvPr id="466" name="Google Shape;466;p78"/>
          <p:cNvPicPr preferRelativeResize="0"/>
          <p:nvPr/>
        </p:nvPicPr>
        <p:blipFill>
          <a:blip r:embed="rId4">
            <a:alphaModFix/>
          </a:blip>
          <a:stretch>
            <a:fillRect/>
          </a:stretch>
        </p:blipFill>
        <p:spPr>
          <a:xfrm flipH="1" rot="5400000">
            <a:off x="7224928" y="-212942"/>
            <a:ext cx="1686827" cy="2166825"/>
          </a:xfrm>
          <a:prstGeom prst="rect">
            <a:avLst/>
          </a:prstGeom>
          <a:noFill/>
          <a:ln>
            <a:noFill/>
          </a:ln>
        </p:spPr>
      </p:pic>
      <p:cxnSp>
        <p:nvCxnSpPr>
          <p:cNvPr id="467" name="Google Shape;467;p78"/>
          <p:cNvCxnSpPr/>
          <p:nvPr/>
        </p:nvCxnSpPr>
        <p:spPr>
          <a:xfrm flipH="1" rot="10800000">
            <a:off x="1016025" y="349788"/>
            <a:ext cx="670800" cy="916200"/>
          </a:xfrm>
          <a:prstGeom prst="straightConnector1">
            <a:avLst/>
          </a:prstGeom>
          <a:noFill/>
          <a:ln cap="flat" cmpd="sng" w="28575">
            <a:solidFill>
              <a:schemeClr val="dk2"/>
            </a:solidFill>
            <a:prstDash val="solid"/>
            <a:round/>
            <a:headEnd len="med" w="med" type="none"/>
            <a:tailEnd len="med" w="med" type="triangle"/>
          </a:ln>
        </p:spPr>
      </p:cxnSp>
      <p:cxnSp>
        <p:nvCxnSpPr>
          <p:cNvPr id="468" name="Google Shape;468;p78"/>
          <p:cNvCxnSpPr/>
          <p:nvPr/>
        </p:nvCxnSpPr>
        <p:spPr>
          <a:xfrm flipH="1" rot="10800000">
            <a:off x="2811950" y="2068088"/>
            <a:ext cx="1037100" cy="712200"/>
          </a:xfrm>
          <a:prstGeom prst="straightConnector1">
            <a:avLst/>
          </a:prstGeom>
          <a:noFill/>
          <a:ln cap="flat" cmpd="sng" w="28575">
            <a:solidFill>
              <a:schemeClr val="dk2"/>
            </a:solidFill>
            <a:prstDash val="solid"/>
            <a:round/>
            <a:headEnd len="med" w="med" type="none"/>
            <a:tailEnd len="med" w="med" type="triangle"/>
          </a:ln>
        </p:spPr>
      </p:cxnSp>
      <p:cxnSp>
        <p:nvCxnSpPr>
          <p:cNvPr id="469" name="Google Shape;469;p78"/>
          <p:cNvCxnSpPr/>
          <p:nvPr/>
        </p:nvCxnSpPr>
        <p:spPr>
          <a:xfrm flipH="1" rot="10800000">
            <a:off x="1858613" y="1234750"/>
            <a:ext cx="885600" cy="794100"/>
          </a:xfrm>
          <a:prstGeom prst="straightConnector1">
            <a:avLst/>
          </a:prstGeom>
          <a:noFill/>
          <a:ln cap="flat" cmpd="sng" w="28575">
            <a:solidFill>
              <a:schemeClr val="dk2"/>
            </a:solidFill>
            <a:prstDash val="solid"/>
            <a:round/>
            <a:headEnd len="med" w="med" type="none"/>
            <a:tailEnd len="med" w="med" type="triangle"/>
          </a:ln>
        </p:spPr>
      </p:cxnSp>
      <p:cxnSp>
        <p:nvCxnSpPr>
          <p:cNvPr id="470" name="Google Shape;470;p78"/>
          <p:cNvCxnSpPr/>
          <p:nvPr/>
        </p:nvCxnSpPr>
        <p:spPr>
          <a:xfrm flipH="1" rot="10800000">
            <a:off x="3452425" y="3287075"/>
            <a:ext cx="1203900" cy="337200"/>
          </a:xfrm>
          <a:prstGeom prst="straightConnector1">
            <a:avLst/>
          </a:prstGeom>
          <a:noFill/>
          <a:ln cap="flat" cmpd="sng" w="28575">
            <a:solidFill>
              <a:schemeClr val="dk2"/>
            </a:solidFill>
            <a:prstDash val="solid"/>
            <a:round/>
            <a:headEnd len="med" w="med" type="none"/>
            <a:tailEnd len="med" w="med" type="triangle"/>
          </a:ln>
        </p:spPr>
      </p:cxnSp>
      <p:cxnSp>
        <p:nvCxnSpPr>
          <p:cNvPr id="471" name="Google Shape;471;p78"/>
          <p:cNvCxnSpPr/>
          <p:nvPr/>
        </p:nvCxnSpPr>
        <p:spPr>
          <a:xfrm flipH="1" rot="10800000">
            <a:off x="3582600" y="4670950"/>
            <a:ext cx="1145700" cy="15600"/>
          </a:xfrm>
          <a:prstGeom prst="straightConnector1">
            <a:avLst/>
          </a:prstGeom>
          <a:noFill/>
          <a:ln cap="flat" cmpd="sng" w="28575">
            <a:solidFill>
              <a:schemeClr val="dk2"/>
            </a:solidFill>
            <a:prstDash val="solid"/>
            <a:round/>
            <a:headEnd len="med" w="med" type="none"/>
            <a:tailEnd len="med" w="med" type="triangle"/>
          </a:ln>
        </p:spPr>
      </p:cxnSp>
      <p:pic>
        <p:nvPicPr>
          <p:cNvPr id="472" name="Google Shape;472;p78"/>
          <p:cNvPicPr preferRelativeResize="0"/>
          <p:nvPr/>
        </p:nvPicPr>
        <p:blipFill>
          <a:blip r:embed="rId6">
            <a:alphaModFix/>
          </a:blip>
          <a:stretch>
            <a:fillRect/>
          </a:stretch>
        </p:blipFill>
        <p:spPr>
          <a:xfrm rot="2971701">
            <a:off x="3476372" y="499468"/>
            <a:ext cx="786211" cy="741987"/>
          </a:xfrm>
          <a:prstGeom prst="rect">
            <a:avLst/>
          </a:prstGeom>
          <a:noFill/>
          <a:ln>
            <a:noFill/>
          </a:ln>
        </p:spPr>
      </p:pic>
      <p:sp>
        <p:nvSpPr>
          <p:cNvPr id="473" name="Google Shape;473;p78"/>
          <p:cNvSpPr txBox="1"/>
          <p:nvPr/>
        </p:nvSpPr>
        <p:spPr>
          <a:xfrm>
            <a:off x="5056225" y="3890450"/>
            <a:ext cx="3629400" cy="99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rPr>
              <a:t>Infected cells sound the alarm molecule: “</a:t>
            </a:r>
            <a:r>
              <a:rPr b="1" lang="en" sz="2000">
                <a:solidFill>
                  <a:schemeClr val="accent5"/>
                </a:solidFill>
              </a:rPr>
              <a:t>interferon</a:t>
            </a:r>
            <a:r>
              <a:rPr lang="en" sz="2000">
                <a:solidFill>
                  <a:schemeClr val="dk1"/>
                </a:solidFill>
              </a:rPr>
              <a:t>”.</a:t>
            </a:r>
            <a:r>
              <a:rPr lang="en" sz="1800">
                <a:solidFill>
                  <a:schemeClr val="dk2"/>
                </a:solidFill>
              </a:rPr>
              <a:t>  </a:t>
            </a:r>
            <a:endParaRPr sz="1800">
              <a:solidFill>
                <a:schemeClr val="dk2"/>
              </a:solidFill>
            </a:endParaRPr>
          </a:p>
        </p:txBody>
      </p:sp>
      <p:pic>
        <p:nvPicPr>
          <p:cNvPr descr="A logo of a cell&#10;&#10;AI-generated content may be incorrect." id="474" name="Google Shape;474;p78"/>
          <p:cNvPicPr preferRelativeResize="0"/>
          <p:nvPr/>
        </p:nvPicPr>
        <p:blipFill rotWithShape="1">
          <a:blip r:embed="rId7">
            <a:alphaModFix/>
          </a:blip>
          <a:srcRect b="0" l="0" r="0" t="0"/>
          <a:stretch/>
        </p:blipFill>
        <p:spPr>
          <a:xfrm rot="1016307">
            <a:off x="7883161" y="2211834"/>
            <a:ext cx="526598" cy="591329"/>
          </a:xfrm>
          <a:prstGeom prst="rect">
            <a:avLst/>
          </a:prstGeom>
          <a:noFill/>
          <a:ln>
            <a:noFill/>
          </a:ln>
        </p:spPr>
      </p:pic>
      <p:pic>
        <p:nvPicPr>
          <p:cNvPr id="475" name="Google Shape;475;p78"/>
          <p:cNvPicPr preferRelativeResize="0"/>
          <p:nvPr/>
        </p:nvPicPr>
        <p:blipFill>
          <a:blip r:embed="rId6">
            <a:alphaModFix/>
          </a:blip>
          <a:stretch>
            <a:fillRect/>
          </a:stretch>
        </p:blipFill>
        <p:spPr>
          <a:xfrm rot="2971701">
            <a:off x="4330172" y="1542380"/>
            <a:ext cx="786211" cy="741987"/>
          </a:xfrm>
          <a:prstGeom prst="rect">
            <a:avLst/>
          </a:prstGeom>
          <a:noFill/>
          <a:ln>
            <a:noFill/>
          </a:ln>
        </p:spPr>
      </p:pic>
      <p:pic>
        <p:nvPicPr>
          <p:cNvPr id="476" name="Google Shape;476;p78"/>
          <p:cNvPicPr preferRelativeResize="0"/>
          <p:nvPr/>
        </p:nvPicPr>
        <p:blipFill>
          <a:blip r:embed="rId6">
            <a:alphaModFix/>
          </a:blip>
          <a:stretch>
            <a:fillRect/>
          </a:stretch>
        </p:blipFill>
        <p:spPr>
          <a:xfrm rot="4213544">
            <a:off x="5030947" y="2696193"/>
            <a:ext cx="786211" cy="741988"/>
          </a:xfrm>
          <a:prstGeom prst="rect">
            <a:avLst/>
          </a:prstGeom>
          <a:noFill/>
          <a:ln>
            <a:noFill/>
          </a:ln>
        </p:spPr>
      </p:pic>
      <p:pic>
        <p:nvPicPr>
          <p:cNvPr descr="A logo of a cell&#10;&#10;AI-generated content may be incorrect." id="477" name="Google Shape;477;p78"/>
          <p:cNvPicPr preferRelativeResize="0"/>
          <p:nvPr/>
        </p:nvPicPr>
        <p:blipFill rotWithShape="1">
          <a:blip r:embed="rId7">
            <a:alphaModFix/>
          </a:blip>
          <a:srcRect b="0" l="0" r="0" t="0"/>
          <a:stretch/>
        </p:blipFill>
        <p:spPr>
          <a:xfrm rot="1016307">
            <a:off x="208986" y="1822659"/>
            <a:ext cx="526598" cy="591329"/>
          </a:xfrm>
          <a:prstGeom prst="rect">
            <a:avLst/>
          </a:prstGeom>
          <a:noFill/>
          <a:ln>
            <a:noFill/>
          </a:ln>
        </p:spPr>
      </p:pic>
      <p:pic>
        <p:nvPicPr>
          <p:cNvPr id="478" name="Google Shape;478;p78"/>
          <p:cNvPicPr preferRelativeResize="0"/>
          <p:nvPr/>
        </p:nvPicPr>
        <p:blipFill>
          <a:blip r:embed="rId8">
            <a:alphaModFix/>
          </a:blip>
          <a:stretch>
            <a:fillRect/>
          </a:stretch>
        </p:blipFill>
        <p:spPr>
          <a:xfrm>
            <a:off x="7586238" y="2147950"/>
            <a:ext cx="964200" cy="964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E0E3"/>
        </a:solidFill>
      </p:bgPr>
    </p:bg>
    <p:spTree>
      <p:nvGrpSpPr>
        <p:cNvPr id="482" name="Shape 482"/>
        <p:cNvGrpSpPr/>
        <p:nvPr/>
      </p:nvGrpSpPr>
      <p:grpSpPr>
        <a:xfrm>
          <a:off x="0" y="0"/>
          <a:ext cx="0" cy="0"/>
          <a:chOff x="0" y="0"/>
          <a:chExt cx="0" cy="0"/>
        </a:xfrm>
      </p:grpSpPr>
      <p:pic>
        <p:nvPicPr>
          <p:cNvPr id="483" name="Google Shape;483;p79"/>
          <p:cNvPicPr preferRelativeResize="0"/>
          <p:nvPr/>
        </p:nvPicPr>
        <p:blipFill rotWithShape="1">
          <a:blip r:embed="rId3">
            <a:alphaModFix/>
          </a:blip>
          <a:srcRect b="-563" l="0" r="0" t="0"/>
          <a:stretch/>
        </p:blipFill>
        <p:spPr>
          <a:xfrm rot="8932890">
            <a:off x="878435" y="627838"/>
            <a:ext cx="2128808" cy="5070494"/>
          </a:xfrm>
          <a:prstGeom prst="rect">
            <a:avLst/>
          </a:prstGeom>
          <a:noFill/>
          <a:ln>
            <a:noFill/>
          </a:ln>
        </p:spPr>
      </p:pic>
      <p:pic>
        <p:nvPicPr>
          <p:cNvPr id="484" name="Google Shape;484;p79"/>
          <p:cNvPicPr preferRelativeResize="0"/>
          <p:nvPr/>
        </p:nvPicPr>
        <p:blipFill>
          <a:blip r:embed="rId4">
            <a:alphaModFix/>
          </a:blip>
          <a:stretch>
            <a:fillRect/>
          </a:stretch>
        </p:blipFill>
        <p:spPr>
          <a:xfrm rot="10800000">
            <a:off x="-1" y="2976675"/>
            <a:ext cx="1686827" cy="2166825"/>
          </a:xfrm>
          <a:prstGeom prst="rect">
            <a:avLst/>
          </a:prstGeom>
          <a:noFill/>
          <a:ln>
            <a:noFill/>
          </a:ln>
        </p:spPr>
      </p:pic>
      <p:pic>
        <p:nvPicPr>
          <p:cNvPr id="485" name="Google Shape;485;p79"/>
          <p:cNvPicPr preferRelativeResize="0"/>
          <p:nvPr/>
        </p:nvPicPr>
        <p:blipFill>
          <a:blip r:embed="rId5">
            <a:alphaModFix/>
          </a:blip>
          <a:stretch>
            <a:fillRect/>
          </a:stretch>
        </p:blipFill>
        <p:spPr>
          <a:xfrm>
            <a:off x="1894625" y="3456826"/>
            <a:ext cx="1066376" cy="1074847"/>
          </a:xfrm>
          <a:prstGeom prst="rect">
            <a:avLst/>
          </a:prstGeom>
          <a:noFill/>
          <a:ln>
            <a:noFill/>
          </a:ln>
        </p:spPr>
      </p:pic>
      <p:pic>
        <p:nvPicPr>
          <p:cNvPr id="486" name="Google Shape;486;p79"/>
          <p:cNvPicPr preferRelativeResize="0"/>
          <p:nvPr/>
        </p:nvPicPr>
        <p:blipFill rotWithShape="1">
          <a:blip r:embed="rId3">
            <a:alphaModFix/>
          </a:blip>
          <a:srcRect b="-563" l="0" r="0" t="0"/>
          <a:stretch/>
        </p:blipFill>
        <p:spPr>
          <a:xfrm flipH="1" rot="7267110">
            <a:off x="6062960" y="-621875"/>
            <a:ext cx="2128808" cy="5070494"/>
          </a:xfrm>
          <a:prstGeom prst="rect">
            <a:avLst/>
          </a:prstGeom>
          <a:noFill/>
          <a:ln>
            <a:noFill/>
          </a:ln>
        </p:spPr>
      </p:pic>
      <p:pic>
        <p:nvPicPr>
          <p:cNvPr id="487" name="Google Shape;487;p79"/>
          <p:cNvPicPr preferRelativeResize="0"/>
          <p:nvPr/>
        </p:nvPicPr>
        <p:blipFill>
          <a:blip r:embed="rId4">
            <a:alphaModFix/>
          </a:blip>
          <a:stretch>
            <a:fillRect/>
          </a:stretch>
        </p:blipFill>
        <p:spPr>
          <a:xfrm flipH="1" rot="5400000">
            <a:off x="7224928" y="-212942"/>
            <a:ext cx="1686827" cy="2166825"/>
          </a:xfrm>
          <a:prstGeom prst="rect">
            <a:avLst/>
          </a:prstGeom>
          <a:noFill/>
          <a:ln>
            <a:noFill/>
          </a:ln>
        </p:spPr>
      </p:pic>
      <p:sp>
        <p:nvSpPr>
          <p:cNvPr id="488" name="Google Shape;488;p79"/>
          <p:cNvSpPr txBox="1"/>
          <p:nvPr/>
        </p:nvSpPr>
        <p:spPr>
          <a:xfrm>
            <a:off x="1146250" y="318325"/>
            <a:ext cx="3868500" cy="99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rPr>
              <a:t>Why is interfering in this cell signalling “good” for the virus?</a:t>
            </a:r>
            <a:r>
              <a:rPr lang="en" sz="1800">
                <a:solidFill>
                  <a:schemeClr val="dk2"/>
                </a:solidFill>
              </a:rPr>
              <a:t> </a:t>
            </a:r>
            <a:endParaRPr sz="1800">
              <a:solidFill>
                <a:schemeClr val="dk2"/>
              </a:solidFill>
            </a:endParaRPr>
          </a:p>
        </p:txBody>
      </p:sp>
      <p:pic>
        <p:nvPicPr>
          <p:cNvPr descr="A logo of a cell&#10;&#10;AI-generated content may be incorrect." id="489" name="Google Shape;489;p79"/>
          <p:cNvPicPr preferRelativeResize="0"/>
          <p:nvPr/>
        </p:nvPicPr>
        <p:blipFill rotWithShape="1">
          <a:blip r:embed="rId6">
            <a:alphaModFix/>
          </a:blip>
          <a:srcRect b="0" l="0" r="0" t="0"/>
          <a:stretch/>
        </p:blipFill>
        <p:spPr>
          <a:xfrm rot="1016307">
            <a:off x="7883161" y="2211834"/>
            <a:ext cx="526598" cy="591329"/>
          </a:xfrm>
          <a:prstGeom prst="rect">
            <a:avLst/>
          </a:prstGeom>
          <a:noFill/>
          <a:ln>
            <a:noFill/>
          </a:ln>
        </p:spPr>
      </p:pic>
      <p:pic>
        <p:nvPicPr>
          <p:cNvPr descr="A logo of a cell&#10;&#10;AI-generated content may be incorrect." id="490" name="Google Shape;490;p79"/>
          <p:cNvPicPr preferRelativeResize="0"/>
          <p:nvPr/>
        </p:nvPicPr>
        <p:blipFill rotWithShape="1">
          <a:blip r:embed="rId6">
            <a:alphaModFix/>
          </a:blip>
          <a:srcRect b="0" l="0" r="0" t="0"/>
          <a:stretch/>
        </p:blipFill>
        <p:spPr>
          <a:xfrm rot="1016307">
            <a:off x="208986" y="1822659"/>
            <a:ext cx="526598" cy="591329"/>
          </a:xfrm>
          <a:prstGeom prst="rect">
            <a:avLst/>
          </a:prstGeom>
          <a:noFill/>
          <a:ln>
            <a:noFill/>
          </a:ln>
        </p:spPr>
      </p:pic>
      <p:pic>
        <p:nvPicPr>
          <p:cNvPr id="491" name="Google Shape;491;p79"/>
          <p:cNvPicPr preferRelativeResize="0"/>
          <p:nvPr/>
        </p:nvPicPr>
        <p:blipFill>
          <a:blip r:embed="rId7">
            <a:alphaModFix/>
          </a:blip>
          <a:stretch>
            <a:fillRect/>
          </a:stretch>
        </p:blipFill>
        <p:spPr>
          <a:xfrm>
            <a:off x="7586238" y="2147950"/>
            <a:ext cx="964200" cy="964200"/>
          </a:xfrm>
          <a:prstGeom prst="rect">
            <a:avLst/>
          </a:prstGeom>
          <a:noFill/>
          <a:ln>
            <a:noFill/>
          </a:ln>
        </p:spPr>
      </p:pic>
      <p:pic>
        <p:nvPicPr>
          <p:cNvPr descr="A logo of a cell&#10;&#10;AI-generated content may be incorrect." id="492" name="Google Shape;492;p79"/>
          <p:cNvPicPr preferRelativeResize="0"/>
          <p:nvPr/>
        </p:nvPicPr>
        <p:blipFill rotWithShape="1">
          <a:blip r:embed="rId6">
            <a:alphaModFix/>
          </a:blip>
          <a:srcRect b="0" l="0" r="0" t="0"/>
          <a:stretch/>
        </p:blipFill>
        <p:spPr>
          <a:xfrm rot="1016307">
            <a:off x="6141461" y="423834"/>
            <a:ext cx="526598" cy="591329"/>
          </a:xfrm>
          <a:prstGeom prst="rect">
            <a:avLst/>
          </a:prstGeom>
          <a:noFill/>
          <a:ln>
            <a:noFill/>
          </a:ln>
        </p:spPr>
      </p:pic>
      <p:pic>
        <p:nvPicPr>
          <p:cNvPr id="493" name="Google Shape;493;p79"/>
          <p:cNvPicPr preferRelativeResize="0"/>
          <p:nvPr/>
        </p:nvPicPr>
        <p:blipFill rotWithShape="1">
          <a:blip r:embed="rId8">
            <a:alphaModFix/>
          </a:blip>
          <a:srcRect b="38982" l="15021" r="61536" t="17443"/>
          <a:stretch/>
        </p:blipFill>
        <p:spPr>
          <a:xfrm>
            <a:off x="134275" y="185125"/>
            <a:ext cx="925301" cy="1074849"/>
          </a:xfrm>
          <a:prstGeom prst="rect">
            <a:avLst/>
          </a:prstGeom>
          <a:noFill/>
          <a:ln>
            <a:noFill/>
          </a:ln>
        </p:spPr>
      </p:pic>
      <p:sp>
        <p:nvSpPr>
          <p:cNvPr id="494" name="Google Shape;494;p79"/>
          <p:cNvSpPr txBox="1"/>
          <p:nvPr/>
        </p:nvSpPr>
        <p:spPr>
          <a:xfrm>
            <a:off x="2845800" y="2292600"/>
            <a:ext cx="3788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chemeClr val="dk1"/>
                </a:solidFill>
              </a:rPr>
              <a:t>Virus scrambles the signals.</a:t>
            </a:r>
            <a:endParaRPr b="1"/>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E0E3"/>
        </a:solidFill>
      </p:bgPr>
    </p:bg>
    <p:spTree>
      <p:nvGrpSpPr>
        <p:cNvPr id="498" name="Shape 498"/>
        <p:cNvGrpSpPr/>
        <p:nvPr/>
      </p:nvGrpSpPr>
      <p:grpSpPr>
        <a:xfrm>
          <a:off x="0" y="0"/>
          <a:ext cx="0" cy="0"/>
          <a:chOff x="0" y="0"/>
          <a:chExt cx="0" cy="0"/>
        </a:xfrm>
      </p:grpSpPr>
      <p:pic>
        <p:nvPicPr>
          <p:cNvPr id="499" name="Google Shape;499;p80"/>
          <p:cNvPicPr preferRelativeResize="0"/>
          <p:nvPr/>
        </p:nvPicPr>
        <p:blipFill rotWithShape="1">
          <a:blip r:embed="rId3">
            <a:alphaModFix/>
          </a:blip>
          <a:srcRect b="-563" l="0" r="0" t="0"/>
          <a:stretch/>
        </p:blipFill>
        <p:spPr>
          <a:xfrm rot="8932890">
            <a:off x="878435" y="627838"/>
            <a:ext cx="2128808" cy="5070494"/>
          </a:xfrm>
          <a:prstGeom prst="rect">
            <a:avLst/>
          </a:prstGeom>
          <a:noFill/>
          <a:ln>
            <a:noFill/>
          </a:ln>
        </p:spPr>
      </p:pic>
      <p:pic>
        <p:nvPicPr>
          <p:cNvPr id="500" name="Google Shape;500;p80"/>
          <p:cNvPicPr preferRelativeResize="0"/>
          <p:nvPr/>
        </p:nvPicPr>
        <p:blipFill>
          <a:blip r:embed="rId4">
            <a:alphaModFix/>
          </a:blip>
          <a:stretch>
            <a:fillRect/>
          </a:stretch>
        </p:blipFill>
        <p:spPr>
          <a:xfrm rot="10800000">
            <a:off x="-1" y="2976675"/>
            <a:ext cx="1686827" cy="2166825"/>
          </a:xfrm>
          <a:prstGeom prst="rect">
            <a:avLst/>
          </a:prstGeom>
          <a:noFill/>
          <a:ln>
            <a:noFill/>
          </a:ln>
        </p:spPr>
      </p:pic>
      <p:pic>
        <p:nvPicPr>
          <p:cNvPr id="501" name="Google Shape;501;p80"/>
          <p:cNvPicPr preferRelativeResize="0"/>
          <p:nvPr/>
        </p:nvPicPr>
        <p:blipFill>
          <a:blip r:embed="rId5">
            <a:alphaModFix/>
          </a:blip>
          <a:stretch>
            <a:fillRect/>
          </a:stretch>
        </p:blipFill>
        <p:spPr>
          <a:xfrm>
            <a:off x="641150" y="136088"/>
            <a:ext cx="1387404" cy="1398422"/>
          </a:xfrm>
          <a:prstGeom prst="rect">
            <a:avLst/>
          </a:prstGeom>
          <a:noFill/>
          <a:ln>
            <a:noFill/>
          </a:ln>
        </p:spPr>
      </p:pic>
      <p:pic>
        <p:nvPicPr>
          <p:cNvPr id="502" name="Google Shape;502;p80"/>
          <p:cNvPicPr preferRelativeResize="0"/>
          <p:nvPr/>
        </p:nvPicPr>
        <p:blipFill rotWithShape="1">
          <a:blip r:embed="rId3">
            <a:alphaModFix/>
          </a:blip>
          <a:srcRect b="-563" l="0" r="0" t="0"/>
          <a:stretch/>
        </p:blipFill>
        <p:spPr>
          <a:xfrm flipH="1" rot="7267110">
            <a:off x="6062960" y="-621875"/>
            <a:ext cx="2128808" cy="5070494"/>
          </a:xfrm>
          <a:prstGeom prst="rect">
            <a:avLst/>
          </a:prstGeom>
          <a:noFill/>
          <a:ln>
            <a:noFill/>
          </a:ln>
        </p:spPr>
      </p:pic>
      <p:pic>
        <p:nvPicPr>
          <p:cNvPr id="503" name="Google Shape;503;p80"/>
          <p:cNvPicPr preferRelativeResize="0"/>
          <p:nvPr/>
        </p:nvPicPr>
        <p:blipFill>
          <a:blip r:embed="rId4">
            <a:alphaModFix/>
          </a:blip>
          <a:stretch>
            <a:fillRect/>
          </a:stretch>
        </p:blipFill>
        <p:spPr>
          <a:xfrm flipH="1" rot="5400000">
            <a:off x="7224928" y="-212942"/>
            <a:ext cx="1686827" cy="2166825"/>
          </a:xfrm>
          <a:prstGeom prst="rect">
            <a:avLst/>
          </a:prstGeom>
          <a:noFill/>
          <a:ln>
            <a:noFill/>
          </a:ln>
        </p:spPr>
      </p:pic>
      <p:pic>
        <p:nvPicPr>
          <p:cNvPr descr="A logo of a cell&#10;&#10;AI-generated content may be incorrect." id="504" name="Google Shape;504;p80"/>
          <p:cNvPicPr preferRelativeResize="0"/>
          <p:nvPr/>
        </p:nvPicPr>
        <p:blipFill rotWithShape="1">
          <a:blip r:embed="rId6">
            <a:alphaModFix/>
          </a:blip>
          <a:srcRect b="0" l="0" r="0" t="0"/>
          <a:stretch/>
        </p:blipFill>
        <p:spPr>
          <a:xfrm rot="1016307">
            <a:off x="7883161" y="2211834"/>
            <a:ext cx="526598" cy="591329"/>
          </a:xfrm>
          <a:prstGeom prst="rect">
            <a:avLst/>
          </a:prstGeom>
          <a:noFill/>
          <a:ln>
            <a:noFill/>
          </a:ln>
        </p:spPr>
      </p:pic>
      <p:pic>
        <p:nvPicPr>
          <p:cNvPr descr="A logo of a cell&#10;&#10;AI-generated content may be incorrect." id="505" name="Google Shape;505;p80"/>
          <p:cNvPicPr preferRelativeResize="0"/>
          <p:nvPr/>
        </p:nvPicPr>
        <p:blipFill rotWithShape="1">
          <a:blip r:embed="rId6">
            <a:alphaModFix/>
          </a:blip>
          <a:srcRect b="0" l="0" r="0" t="0"/>
          <a:stretch/>
        </p:blipFill>
        <p:spPr>
          <a:xfrm rot="1016307">
            <a:off x="208986" y="1822659"/>
            <a:ext cx="526598" cy="591329"/>
          </a:xfrm>
          <a:prstGeom prst="rect">
            <a:avLst/>
          </a:prstGeom>
          <a:noFill/>
          <a:ln>
            <a:noFill/>
          </a:ln>
        </p:spPr>
      </p:pic>
      <p:pic>
        <p:nvPicPr>
          <p:cNvPr descr="A logo of a cell&#10;&#10;AI-generated content may be incorrect." id="506" name="Google Shape;506;p80"/>
          <p:cNvPicPr preferRelativeResize="0"/>
          <p:nvPr/>
        </p:nvPicPr>
        <p:blipFill rotWithShape="1">
          <a:blip r:embed="rId6">
            <a:alphaModFix/>
          </a:blip>
          <a:srcRect b="0" l="0" r="0" t="0"/>
          <a:stretch/>
        </p:blipFill>
        <p:spPr>
          <a:xfrm rot="1016307">
            <a:off x="6141461" y="423834"/>
            <a:ext cx="526598" cy="591329"/>
          </a:xfrm>
          <a:prstGeom prst="rect">
            <a:avLst/>
          </a:prstGeom>
          <a:noFill/>
          <a:ln>
            <a:noFill/>
          </a:ln>
        </p:spPr>
      </p:pic>
      <p:pic>
        <p:nvPicPr>
          <p:cNvPr id="507" name="Google Shape;507;p80"/>
          <p:cNvPicPr preferRelativeResize="0"/>
          <p:nvPr/>
        </p:nvPicPr>
        <p:blipFill>
          <a:blip r:embed="rId5">
            <a:alphaModFix/>
          </a:blip>
          <a:stretch>
            <a:fillRect/>
          </a:stretch>
        </p:blipFill>
        <p:spPr>
          <a:xfrm>
            <a:off x="1836025" y="3718976"/>
            <a:ext cx="1387404" cy="1398422"/>
          </a:xfrm>
          <a:prstGeom prst="rect">
            <a:avLst/>
          </a:prstGeom>
          <a:noFill/>
          <a:ln>
            <a:noFill/>
          </a:ln>
        </p:spPr>
      </p:pic>
      <p:pic>
        <p:nvPicPr>
          <p:cNvPr id="508" name="Google Shape;508;p80"/>
          <p:cNvPicPr preferRelativeResize="0"/>
          <p:nvPr/>
        </p:nvPicPr>
        <p:blipFill>
          <a:blip r:embed="rId5">
            <a:alphaModFix/>
          </a:blip>
          <a:stretch>
            <a:fillRect/>
          </a:stretch>
        </p:blipFill>
        <p:spPr>
          <a:xfrm>
            <a:off x="1410650" y="2867051"/>
            <a:ext cx="1387404" cy="1398422"/>
          </a:xfrm>
          <a:prstGeom prst="rect">
            <a:avLst/>
          </a:prstGeom>
          <a:noFill/>
          <a:ln>
            <a:noFill/>
          </a:ln>
        </p:spPr>
      </p:pic>
      <p:pic>
        <p:nvPicPr>
          <p:cNvPr id="509" name="Google Shape;509;p80"/>
          <p:cNvPicPr preferRelativeResize="0"/>
          <p:nvPr/>
        </p:nvPicPr>
        <p:blipFill>
          <a:blip r:embed="rId5">
            <a:alphaModFix/>
          </a:blip>
          <a:stretch>
            <a:fillRect/>
          </a:stretch>
        </p:blipFill>
        <p:spPr>
          <a:xfrm>
            <a:off x="1104600" y="2390901"/>
            <a:ext cx="1387404" cy="1398422"/>
          </a:xfrm>
          <a:prstGeom prst="rect">
            <a:avLst/>
          </a:prstGeom>
          <a:noFill/>
          <a:ln>
            <a:noFill/>
          </a:ln>
        </p:spPr>
      </p:pic>
      <p:pic>
        <p:nvPicPr>
          <p:cNvPr id="510" name="Google Shape;510;p80"/>
          <p:cNvPicPr preferRelativeResize="0"/>
          <p:nvPr/>
        </p:nvPicPr>
        <p:blipFill>
          <a:blip r:embed="rId5">
            <a:alphaModFix/>
          </a:blip>
          <a:stretch>
            <a:fillRect/>
          </a:stretch>
        </p:blipFill>
        <p:spPr>
          <a:xfrm>
            <a:off x="5216475" y="3607601"/>
            <a:ext cx="1387404" cy="1398422"/>
          </a:xfrm>
          <a:prstGeom prst="rect">
            <a:avLst/>
          </a:prstGeom>
          <a:noFill/>
          <a:ln>
            <a:noFill/>
          </a:ln>
        </p:spPr>
      </p:pic>
      <p:pic>
        <p:nvPicPr>
          <p:cNvPr id="511" name="Google Shape;511;p80"/>
          <p:cNvPicPr preferRelativeResize="0"/>
          <p:nvPr/>
        </p:nvPicPr>
        <p:blipFill>
          <a:blip r:embed="rId5">
            <a:alphaModFix/>
          </a:blip>
          <a:stretch>
            <a:fillRect/>
          </a:stretch>
        </p:blipFill>
        <p:spPr>
          <a:xfrm>
            <a:off x="4791100" y="2755676"/>
            <a:ext cx="1387404" cy="1398422"/>
          </a:xfrm>
          <a:prstGeom prst="rect">
            <a:avLst/>
          </a:prstGeom>
          <a:noFill/>
          <a:ln>
            <a:noFill/>
          </a:ln>
        </p:spPr>
      </p:pic>
      <p:pic>
        <p:nvPicPr>
          <p:cNvPr id="512" name="Google Shape;512;p80"/>
          <p:cNvPicPr preferRelativeResize="0"/>
          <p:nvPr/>
        </p:nvPicPr>
        <p:blipFill>
          <a:blip r:embed="rId5">
            <a:alphaModFix/>
          </a:blip>
          <a:stretch>
            <a:fillRect/>
          </a:stretch>
        </p:blipFill>
        <p:spPr>
          <a:xfrm>
            <a:off x="4485050" y="2279526"/>
            <a:ext cx="1387404" cy="1398422"/>
          </a:xfrm>
          <a:prstGeom prst="rect">
            <a:avLst/>
          </a:prstGeom>
          <a:noFill/>
          <a:ln>
            <a:noFill/>
          </a:ln>
        </p:spPr>
      </p:pic>
      <p:pic>
        <p:nvPicPr>
          <p:cNvPr id="513" name="Google Shape;513;p80"/>
          <p:cNvPicPr preferRelativeResize="0"/>
          <p:nvPr/>
        </p:nvPicPr>
        <p:blipFill>
          <a:blip r:embed="rId5">
            <a:alphaModFix/>
          </a:blip>
          <a:stretch>
            <a:fillRect/>
          </a:stretch>
        </p:blipFill>
        <p:spPr>
          <a:xfrm>
            <a:off x="6984925" y="1079051"/>
            <a:ext cx="1387404" cy="1398422"/>
          </a:xfrm>
          <a:prstGeom prst="rect">
            <a:avLst/>
          </a:prstGeom>
          <a:noFill/>
          <a:ln>
            <a:noFill/>
          </a:ln>
        </p:spPr>
      </p:pic>
      <p:sp>
        <p:nvSpPr>
          <p:cNvPr id="514" name="Google Shape;514;p80"/>
          <p:cNvSpPr txBox="1"/>
          <p:nvPr/>
        </p:nvSpPr>
        <p:spPr>
          <a:xfrm>
            <a:off x="2116475" y="280088"/>
            <a:ext cx="2989500" cy="97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700">
                <a:solidFill>
                  <a:schemeClr val="dk1"/>
                </a:solidFill>
              </a:rPr>
              <a:t>What does it need to do?</a:t>
            </a:r>
            <a:endParaRPr b="1" sz="27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1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pic>
        <p:nvPicPr>
          <p:cNvPr id="519" name="Google Shape;519;p81"/>
          <p:cNvPicPr preferRelativeResize="0"/>
          <p:nvPr/>
        </p:nvPicPr>
        <p:blipFill rotWithShape="1">
          <a:blip r:embed="rId3">
            <a:alphaModFix/>
          </a:blip>
          <a:srcRect b="0" l="0" r="0" t="5339"/>
          <a:stretch/>
        </p:blipFill>
        <p:spPr>
          <a:xfrm rot="5400000">
            <a:off x="673049" y="-673056"/>
            <a:ext cx="5133999" cy="6480108"/>
          </a:xfrm>
          <a:prstGeom prst="rect">
            <a:avLst/>
          </a:prstGeom>
          <a:noFill/>
          <a:ln>
            <a:noFill/>
          </a:ln>
        </p:spPr>
      </p:pic>
      <p:sp>
        <p:nvSpPr>
          <p:cNvPr id="520" name="Google Shape;520;p81"/>
          <p:cNvSpPr txBox="1"/>
          <p:nvPr/>
        </p:nvSpPr>
        <p:spPr>
          <a:xfrm>
            <a:off x="1121775" y="250600"/>
            <a:ext cx="2792400" cy="966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521" name="Google Shape;521;p81"/>
          <p:cNvSpPr txBox="1"/>
          <p:nvPr/>
        </p:nvSpPr>
        <p:spPr>
          <a:xfrm>
            <a:off x="1491725" y="3699500"/>
            <a:ext cx="4928700" cy="1276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chemeClr val="lt2"/>
                </a:solidFill>
                <a:latin typeface="Arial"/>
                <a:ea typeface="Arial"/>
                <a:cs typeface="Arial"/>
                <a:sym typeface="Arial"/>
              </a:rPr>
              <a:t>What will a virus “see” when it first encounters a cell?</a:t>
            </a:r>
            <a:endParaRPr b="0" i="0" sz="2900" u="none" cap="none" strike="noStrike">
              <a:solidFill>
                <a:schemeClr val="lt2"/>
              </a:solidFill>
              <a:latin typeface="Arial"/>
              <a:ea typeface="Arial"/>
              <a:cs typeface="Arial"/>
              <a:sym typeface="Arial"/>
            </a:endParaRPr>
          </a:p>
        </p:txBody>
      </p:sp>
      <p:sp>
        <p:nvSpPr>
          <p:cNvPr id="522" name="Google Shape;522;p81"/>
          <p:cNvSpPr txBox="1"/>
          <p:nvPr/>
        </p:nvSpPr>
        <p:spPr>
          <a:xfrm>
            <a:off x="6480100" y="1056175"/>
            <a:ext cx="2376600" cy="2567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b="0" i="0" lang="en" sz="2900" u="none" cap="none" strike="noStrike">
                <a:solidFill>
                  <a:schemeClr val="dk1"/>
                </a:solidFill>
                <a:latin typeface="Arial"/>
                <a:ea typeface="Arial"/>
                <a:cs typeface="Arial"/>
                <a:sym typeface="Arial"/>
              </a:rPr>
              <a:t>Make a cell’s edge along one side of your lab table.</a:t>
            </a:r>
            <a:endParaRPr b="0" i="0" sz="2900" u="none" cap="none" strike="noStrike">
              <a:solidFill>
                <a:schemeClr val="dk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82"/>
          <p:cNvSpPr/>
          <p:nvPr/>
        </p:nvSpPr>
        <p:spPr>
          <a:xfrm>
            <a:off x="133113" y="483800"/>
            <a:ext cx="9060000" cy="2556000"/>
          </a:xfrm>
          <a:prstGeom prst="rect">
            <a:avLst/>
          </a:prstGeom>
          <a:solidFill>
            <a:srgbClr val="442B2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28" name="Google Shape;528;p82"/>
          <p:cNvPicPr preferRelativeResize="0"/>
          <p:nvPr/>
        </p:nvPicPr>
        <p:blipFill rotWithShape="1">
          <a:blip r:embed="rId3">
            <a:alphaModFix/>
          </a:blip>
          <a:srcRect b="0" l="7256" r="20112" t="0"/>
          <a:stretch/>
        </p:blipFill>
        <p:spPr>
          <a:xfrm rot="5400000">
            <a:off x="405826" y="458427"/>
            <a:ext cx="2524477" cy="2606772"/>
          </a:xfrm>
          <a:prstGeom prst="rect">
            <a:avLst/>
          </a:prstGeom>
          <a:noFill/>
          <a:ln>
            <a:noFill/>
          </a:ln>
        </p:spPr>
      </p:pic>
      <p:pic>
        <p:nvPicPr>
          <p:cNvPr id="529" name="Google Shape;529;p82"/>
          <p:cNvPicPr preferRelativeResize="0"/>
          <p:nvPr/>
        </p:nvPicPr>
        <p:blipFill rotWithShape="1">
          <a:blip r:embed="rId4">
            <a:alphaModFix/>
          </a:blip>
          <a:srcRect b="0" l="5742" r="6731" t="0"/>
          <a:stretch/>
        </p:blipFill>
        <p:spPr>
          <a:xfrm flipH="1" rot="5400000">
            <a:off x="6256349" y="700273"/>
            <a:ext cx="2477696" cy="2123055"/>
          </a:xfrm>
          <a:prstGeom prst="rect">
            <a:avLst/>
          </a:prstGeom>
          <a:noFill/>
          <a:ln>
            <a:noFill/>
          </a:ln>
        </p:spPr>
      </p:pic>
      <p:pic>
        <p:nvPicPr>
          <p:cNvPr id="530" name="Google Shape;530;p82"/>
          <p:cNvPicPr preferRelativeResize="0"/>
          <p:nvPr/>
        </p:nvPicPr>
        <p:blipFill rotWithShape="1">
          <a:blip r:embed="rId5">
            <a:alphaModFix/>
          </a:blip>
          <a:srcRect b="0" l="18998" r="14970" t="0"/>
          <a:stretch/>
        </p:blipFill>
        <p:spPr>
          <a:xfrm rot="5400000">
            <a:off x="3416675" y="361872"/>
            <a:ext cx="2492872" cy="2831478"/>
          </a:xfrm>
          <a:prstGeom prst="rect">
            <a:avLst/>
          </a:prstGeom>
          <a:noFill/>
          <a:ln>
            <a:noFill/>
          </a:ln>
        </p:spPr>
      </p:pic>
      <p:sp>
        <p:nvSpPr>
          <p:cNvPr id="531" name="Google Shape;531;p82"/>
          <p:cNvSpPr txBox="1"/>
          <p:nvPr/>
        </p:nvSpPr>
        <p:spPr>
          <a:xfrm>
            <a:off x="462800" y="3184550"/>
            <a:ext cx="2123100" cy="5679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 sz="2500" u="none" cap="none" strike="noStrike">
                <a:solidFill>
                  <a:schemeClr val="dk1"/>
                </a:solidFill>
                <a:latin typeface="Arial"/>
                <a:ea typeface="Arial"/>
                <a:cs typeface="Arial"/>
                <a:sym typeface="Arial"/>
              </a:rPr>
              <a:t>Nucleus</a:t>
            </a:r>
            <a:endParaRPr b="0" i="0" sz="2500" u="none" cap="none" strike="noStrike">
              <a:solidFill>
                <a:schemeClr val="dk1"/>
              </a:solidFill>
              <a:latin typeface="Arial"/>
              <a:ea typeface="Arial"/>
              <a:cs typeface="Arial"/>
              <a:sym typeface="Arial"/>
            </a:endParaRPr>
          </a:p>
        </p:txBody>
      </p:sp>
      <p:sp>
        <p:nvSpPr>
          <p:cNvPr id="532" name="Google Shape;532;p82"/>
          <p:cNvSpPr txBox="1"/>
          <p:nvPr/>
        </p:nvSpPr>
        <p:spPr>
          <a:xfrm>
            <a:off x="3457425" y="3039800"/>
            <a:ext cx="2411400" cy="857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 sz="2500" u="none" cap="none" strike="noStrike">
                <a:solidFill>
                  <a:schemeClr val="dk1"/>
                </a:solidFill>
                <a:latin typeface="Arial"/>
                <a:ea typeface="Arial"/>
                <a:cs typeface="Arial"/>
                <a:sym typeface="Arial"/>
              </a:rPr>
              <a:t>Endoplasmic Reticulum</a:t>
            </a:r>
            <a:endParaRPr b="0" i="0" sz="2500" u="none" cap="none" strike="noStrike">
              <a:solidFill>
                <a:schemeClr val="dk1"/>
              </a:solidFill>
              <a:latin typeface="Arial"/>
              <a:ea typeface="Arial"/>
              <a:cs typeface="Arial"/>
              <a:sym typeface="Arial"/>
            </a:endParaRPr>
          </a:p>
        </p:txBody>
      </p:sp>
      <p:sp>
        <p:nvSpPr>
          <p:cNvPr id="533" name="Google Shape;533;p82"/>
          <p:cNvSpPr txBox="1"/>
          <p:nvPr/>
        </p:nvSpPr>
        <p:spPr>
          <a:xfrm>
            <a:off x="6352875" y="3184550"/>
            <a:ext cx="2123100" cy="5679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 sz="2500" u="none" cap="none" strike="noStrike">
                <a:solidFill>
                  <a:schemeClr val="dk1"/>
                </a:solidFill>
                <a:latin typeface="Arial"/>
                <a:ea typeface="Arial"/>
                <a:cs typeface="Arial"/>
                <a:sym typeface="Arial"/>
              </a:rPr>
              <a:t>Golgi</a:t>
            </a:r>
            <a:endParaRPr b="0" i="0" sz="2500" u="none" cap="none" strike="noStrike">
              <a:solidFill>
                <a:schemeClr val="dk1"/>
              </a:solidFill>
              <a:latin typeface="Arial"/>
              <a:ea typeface="Arial"/>
              <a:cs typeface="Arial"/>
              <a:sym typeface="Arial"/>
            </a:endParaRPr>
          </a:p>
        </p:txBody>
      </p:sp>
      <p:sp>
        <p:nvSpPr>
          <p:cNvPr id="534" name="Google Shape;534;p82"/>
          <p:cNvSpPr txBox="1"/>
          <p:nvPr/>
        </p:nvSpPr>
        <p:spPr>
          <a:xfrm>
            <a:off x="702750" y="4057150"/>
            <a:ext cx="9060000" cy="857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 sz="2300" u="none" cap="none" strike="noStrike">
                <a:solidFill>
                  <a:schemeClr val="dk1"/>
                </a:solidFill>
                <a:latin typeface="Arial"/>
                <a:ea typeface="Arial"/>
                <a:cs typeface="Arial"/>
                <a:sym typeface="Arial"/>
              </a:rPr>
              <a:t>Distribute your endomembrane system. </a:t>
            </a:r>
            <a:endParaRPr b="0" i="0" sz="2300" u="none" cap="none" strike="noStrike">
              <a:solidFill>
                <a:schemeClr val="dk1"/>
              </a:solidFill>
              <a:latin typeface="Arial"/>
              <a:ea typeface="Arial"/>
              <a:cs typeface="Arial"/>
              <a:sym typeface="Arial"/>
            </a:endParaRPr>
          </a:p>
        </p:txBody>
      </p:sp>
      <p:cxnSp>
        <p:nvCxnSpPr>
          <p:cNvPr id="535" name="Google Shape;535;p82"/>
          <p:cNvCxnSpPr/>
          <p:nvPr/>
        </p:nvCxnSpPr>
        <p:spPr>
          <a:xfrm>
            <a:off x="158625" y="3961425"/>
            <a:ext cx="9009000" cy="31500"/>
          </a:xfrm>
          <a:prstGeom prst="straightConnector1">
            <a:avLst/>
          </a:prstGeom>
          <a:noFill/>
          <a:ln cap="flat" cmpd="sng" w="28575">
            <a:solidFill>
              <a:schemeClr val="dk2"/>
            </a:solidFill>
            <a:prstDash val="solid"/>
            <a:round/>
            <a:headEnd len="sm" w="sm" type="none"/>
            <a:tailEnd len="sm" w="sm" type="none"/>
          </a:ln>
        </p:spPr>
      </p:cxn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pic>
        <p:nvPicPr>
          <p:cNvPr id="540" name="Google Shape;540;p83"/>
          <p:cNvPicPr preferRelativeResize="0"/>
          <p:nvPr/>
        </p:nvPicPr>
        <p:blipFill rotWithShape="1">
          <a:blip r:embed="rId3">
            <a:alphaModFix/>
          </a:blip>
          <a:srcRect b="0" l="0" r="0" t="0"/>
          <a:stretch/>
        </p:blipFill>
        <p:spPr>
          <a:xfrm>
            <a:off x="152400" y="152400"/>
            <a:ext cx="6451604" cy="4838703"/>
          </a:xfrm>
          <a:prstGeom prst="rect">
            <a:avLst/>
          </a:prstGeom>
          <a:noFill/>
          <a:ln>
            <a:noFill/>
          </a:ln>
        </p:spPr>
      </p:pic>
      <p:sp>
        <p:nvSpPr>
          <p:cNvPr id="541" name="Google Shape;541;p83"/>
          <p:cNvSpPr txBox="1"/>
          <p:nvPr/>
        </p:nvSpPr>
        <p:spPr>
          <a:xfrm>
            <a:off x="6604000" y="1644925"/>
            <a:ext cx="2177400" cy="1641000"/>
          </a:xfrm>
          <a:prstGeom prst="rect">
            <a:avLst/>
          </a:prstGeom>
          <a:solidFill>
            <a:schemeClr val="lt2"/>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chemeClr val="dk2"/>
                </a:solidFill>
                <a:latin typeface="Arial"/>
                <a:ea typeface="Arial"/>
                <a:cs typeface="Arial"/>
                <a:sym typeface="Arial"/>
              </a:rPr>
              <a:t>What are the blue structures?</a:t>
            </a:r>
            <a:endParaRPr b="0" i="0" sz="2900" u="none" cap="none" strike="noStrike">
              <a:solidFill>
                <a:schemeClr val="dk2"/>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pic>
        <p:nvPicPr>
          <p:cNvPr id="546" name="Google Shape;546;p84"/>
          <p:cNvPicPr preferRelativeResize="0"/>
          <p:nvPr/>
        </p:nvPicPr>
        <p:blipFill rotWithShape="1">
          <a:blip r:embed="rId3">
            <a:alphaModFix/>
          </a:blip>
          <a:srcRect b="666" l="19278" r="29545" t="0"/>
          <a:stretch/>
        </p:blipFill>
        <p:spPr>
          <a:xfrm flipH="1" rot="5400000">
            <a:off x="2822303" y="-2164361"/>
            <a:ext cx="3499396" cy="9056076"/>
          </a:xfrm>
          <a:prstGeom prst="rect">
            <a:avLst/>
          </a:prstGeom>
          <a:noFill/>
          <a:ln>
            <a:noFill/>
          </a:ln>
        </p:spPr>
      </p:pic>
      <p:sp>
        <p:nvSpPr>
          <p:cNvPr id="547" name="Google Shape;547;p84"/>
          <p:cNvSpPr txBox="1"/>
          <p:nvPr>
            <p:ph type="title"/>
          </p:nvPr>
        </p:nvSpPr>
        <p:spPr>
          <a:xfrm>
            <a:off x="43950" y="4184100"/>
            <a:ext cx="8402400" cy="6519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200"/>
              <a:t>Recall</a:t>
            </a:r>
            <a:r>
              <a:rPr lang="en" sz="3200"/>
              <a:t>:  Activated B cell making antibodies.</a:t>
            </a:r>
            <a:endParaRPr sz="3200"/>
          </a:p>
        </p:txBody>
      </p:sp>
      <p:sp>
        <p:nvSpPr>
          <p:cNvPr id="548" name="Google Shape;548;p84"/>
          <p:cNvSpPr/>
          <p:nvPr/>
        </p:nvSpPr>
        <p:spPr>
          <a:xfrm>
            <a:off x="3087675" y="1299650"/>
            <a:ext cx="391800" cy="428100"/>
          </a:xfrm>
          <a:custGeom>
            <a:rect b="b" l="l" r="r" t="t"/>
            <a:pathLst>
              <a:path extrusionOk="0" h="17124" w="15672">
                <a:moveTo>
                  <a:pt x="0" y="0"/>
                </a:moveTo>
                <a:cubicBezTo>
                  <a:pt x="4234" y="847"/>
                  <a:pt x="8164" y="4498"/>
                  <a:pt x="9767" y="8507"/>
                </a:cubicBezTo>
                <a:cubicBezTo>
                  <a:pt x="10330" y="9913"/>
                  <a:pt x="14111" y="9622"/>
                  <a:pt x="13548" y="11028"/>
                </a:cubicBezTo>
                <a:cubicBezTo>
                  <a:pt x="12842" y="12794"/>
                  <a:pt x="8932" y="13241"/>
                  <a:pt x="7877" y="11658"/>
                </a:cubicBezTo>
                <a:cubicBezTo>
                  <a:pt x="7017" y="10368"/>
                  <a:pt x="10533" y="8876"/>
                  <a:pt x="11973" y="9452"/>
                </a:cubicBezTo>
                <a:cubicBezTo>
                  <a:pt x="13299" y="9983"/>
                  <a:pt x="13065" y="12918"/>
                  <a:pt x="14493" y="12918"/>
                </a:cubicBezTo>
                <a:cubicBezTo>
                  <a:pt x="14966" y="12918"/>
                  <a:pt x="15176" y="13311"/>
                  <a:pt x="15438" y="12918"/>
                </a:cubicBezTo>
                <a:cubicBezTo>
                  <a:pt x="15908" y="12213"/>
                  <a:pt x="14524" y="14840"/>
                  <a:pt x="15123" y="15439"/>
                </a:cubicBezTo>
                <a:cubicBezTo>
                  <a:pt x="15523" y="15839"/>
                  <a:pt x="15029" y="16835"/>
                  <a:pt x="14493" y="17014"/>
                </a:cubicBezTo>
                <a:cubicBezTo>
                  <a:pt x="13164" y="17457"/>
                  <a:pt x="14801" y="13545"/>
                  <a:pt x="13548" y="12918"/>
                </a:cubicBezTo>
              </a:path>
            </a:pathLst>
          </a:custGeom>
          <a:noFill/>
          <a:ln cap="flat" cmpd="sng" w="28575">
            <a:solidFill>
              <a:srgbClr val="CC0000"/>
            </a:solidFill>
            <a:prstDash val="solid"/>
            <a:round/>
            <a:headEnd len="med" w="med" type="none"/>
            <a:tailEnd len="med" w="med" type="none"/>
          </a:ln>
        </p:spPr>
      </p:sp>
      <p:sp>
        <p:nvSpPr>
          <p:cNvPr id="549" name="Google Shape;549;p84"/>
          <p:cNvSpPr/>
          <p:nvPr/>
        </p:nvSpPr>
        <p:spPr>
          <a:xfrm rot="-8496412">
            <a:off x="3342384" y="2637079"/>
            <a:ext cx="391766" cy="521197"/>
          </a:xfrm>
          <a:custGeom>
            <a:rect b="b" l="l" r="r" t="t"/>
            <a:pathLst>
              <a:path extrusionOk="0" h="17124" w="15672">
                <a:moveTo>
                  <a:pt x="0" y="0"/>
                </a:moveTo>
                <a:cubicBezTo>
                  <a:pt x="4234" y="847"/>
                  <a:pt x="8164" y="4498"/>
                  <a:pt x="9767" y="8507"/>
                </a:cubicBezTo>
                <a:cubicBezTo>
                  <a:pt x="10330" y="9913"/>
                  <a:pt x="14111" y="9622"/>
                  <a:pt x="13548" y="11028"/>
                </a:cubicBezTo>
                <a:cubicBezTo>
                  <a:pt x="12842" y="12794"/>
                  <a:pt x="8932" y="13241"/>
                  <a:pt x="7877" y="11658"/>
                </a:cubicBezTo>
                <a:cubicBezTo>
                  <a:pt x="7017" y="10368"/>
                  <a:pt x="10533" y="8876"/>
                  <a:pt x="11973" y="9452"/>
                </a:cubicBezTo>
                <a:cubicBezTo>
                  <a:pt x="13299" y="9983"/>
                  <a:pt x="13065" y="12918"/>
                  <a:pt x="14493" y="12918"/>
                </a:cubicBezTo>
                <a:cubicBezTo>
                  <a:pt x="14966" y="12918"/>
                  <a:pt x="15176" y="13311"/>
                  <a:pt x="15438" y="12918"/>
                </a:cubicBezTo>
                <a:cubicBezTo>
                  <a:pt x="15908" y="12213"/>
                  <a:pt x="14524" y="14840"/>
                  <a:pt x="15123" y="15439"/>
                </a:cubicBezTo>
                <a:cubicBezTo>
                  <a:pt x="15523" y="15839"/>
                  <a:pt x="15029" y="16835"/>
                  <a:pt x="14493" y="17014"/>
                </a:cubicBezTo>
                <a:cubicBezTo>
                  <a:pt x="13164" y="17457"/>
                  <a:pt x="14801" y="13545"/>
                  <a:pt x="13548" y="12918"/>
                </a:cubicBezTo>
              </a:path>
            </a:pathLst>
          </a:custGeom>
          <a:noFill/>
          <a:ln cap="flat" cmpd="sng" w="28575">
            <a:solidFill>
              <a:srgbClr val="FFD966"/>
            </a:solidFill>
            <a:prstDash val="solid"/>
            <a:round/>
            <a:headEnd len="med" w="med" type="none"/>
            <a:tailEnd len="med" w="med" type="none"/>
          </a:ln>
        </p:spPr>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pic>
        <p:nvPicPr>
          <p:cNvPr id="554" name="Google Shape;554;p85"/>
          <p:cNvPicPr preferRelativeResize="0"/>
          <p:nvPr/>
        </p:nvPicPr>
        <p:blipFill rotWithShape="1">
          <a:blip r:embed="rId3">
            <a:alphaModFix/>
          </a:blip>
          <a:srcRect b="666" l="19278" r="29545" t="0"/>
          <a:stretch/>
        </p:blipFill>
        <p:spPr>
          <a:xfrm flipH="1" rot="5400000">
            <a:off x="2822303" y="-2164361"/>
            <a:ext cx="3499396" cy="9056076"/>
          </a:xfrm>
          <a:prstGeom prst="rect">
            <a:avLst/>
          </a:prstGeom>
          <a:noFill/>
          <a:ln>
            <a:noFill/>
          </a:ln>
        </p:spPr>
      </p:pic>
      <p:sp>
        <p:nvSpPr>
          <p:cNvPr id="555" name="Google Shape;555;p85"/>
          <p:cNvSpPr txBox="1"/>
          <p:nvPr>
            <p:ph type="title"/>
          </p:nvPr>
        </p:nvSpPr>
        <p:spPr>
          <a:xfrm>
            <a:off x="285825" y="4296550"/>
            <a:ext cx="6504900" cy="6519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200"/>
              <a:t>Model for a general target cell.</a:t>
            </a:r>
            <a:endParaRPr sz="3200"/>
          </a:p>
        </p:txBody>
      </p:sp>
      <p:sp>
        <p:nvSpPr>
          <p:cNvPr id="556" name="Google Shape;556;p85"/>
          <p:cNvSpPr/>
          <p:nvPr/>
        </p:nvSpPr>
        <p:spPr>
          <a:xfrm>
            <a:off x="3087675" y="1299650"/>
            <a:ext cx="391800" cy="428100"/>
          </a:xfrm>
          <a:custGeom>
            <a:rect b="b" l="l" r="r" t="t"/>
            <a:pathLst>
              <a:path extrusionOk="0" h="17124" w="15672">
                <a:moveTo>
                  <a:pt x="0" y="0"/>
                </a:moveTo>
                <a:cubicBezTo>
                  <a:pt x="4234" y="847"/>
                  <a:pt x="8164" y="4498"/>
                  <a:pt x="9767" y="8507"/>
                </a:cubicBezTo>
                <a:cubicBezTo>
                  <a:pt x="10330" y="9913"/>
                  <a:pt x="14111" y="9622"/>
                  <a:pt x="13548" y="11028"/>
                </a:cubicBezTo>
                <a:cubicBezTo>
                  <a:pt x="12842" y="12794"/>
                  <a:pt x="8932" y="13241"/>
                  <a:pt x="7877" y="11658"/>
                </a:cubicBezTo>
                <a:cubicBezTo>
                  <a:pt x="7017" y="10368"/>
                  <a:pt x="10533" y="8876"/>
                  <a:pt x="11973" y="9452"/>
                </a:cubicBezTo>
                <a:cubicBezTo>
                  <a:pt x="13299" y="9983"/>
                  <a:pt x="13065" y="12918"/>
                  <a:pt x="14493" y="12918"/>
                </a:cubicBezTo>
                <a:cubicBezTo>
                  <a:pt x="14966" y="12918"/>
                  <a:pt x="15176" y="13311"/>
                  <a:pt x="15438" y="12918"/>
                </a:cubicBezTo>
                <a:cubicBezTo>
                  <a:pt x="15908" y="12213"/>
                  <a:pt x="14524" y="14840"/>
                  <a:pt x="15123" y="15439"/>
                </a:cubicBezTo>
                <a:cubicBezTo>
                  <a:pt x="15523" y="15839"/>
                  <a:pt x="15029" y="16835"/>
                  <a:pt x="14493" y="17014"/>
                </a:cubicBezTo>
                <a:cubicBezTo>
                  <a:pt x="13164" y="17457"/>
                  <a:pt x="14801" y="13545"/>
                  <a:pt x="13548" y="12918"/>
                </a:cubicBezTo>
              </a:path>
            </a:pathLst>
          </a:custGeom>
          <a:noFill/>
          <a:ln cap="flat" cmpd="sng" w="28575">
            <a:solidFill>
              <a:srgbClr val="CC0000"/>
            </a:solidFill>
            <a:prstDash val="solid"/>
            <a:round/>
            <a:headEnd len="med" w="med" type="none"/>
            <a:tailEnd len="med" w="med" type="none"/>
          </a:ln>
        </p:spPr>
      </p:sp>
      <p:sp>
        <p:nvSpPr>
          <p:cNvPr id="557" name="Google Shape;557;p85"/>
          <p:cNvSpPr/>
          <p:nvPr/>
        </p:nvSpPr>
        <p:spPr>
          <a:xfrm rot="-8496412">
            <a:off x="3342384" y="2637079"/>
            <a:ext cx="391766" cy="521197"/>
          </a:xfrm>
          <a:custGeom>
            <a:rect b="b" l="l" r="r" t="t"/>
            <a:pathLst>
              <a:path extrusionOk="0" h="17124" w="15672">
                <a:moveTo>
                  <a:pt x="0" y="0"/>
                </a:moveTo>
                <a:cubicBezTo>
                  <a:pt x="4234" y="847"/>
                  <a:pt x="8164" y="4498"/>
                  <a:pt x="9767" y="8507"/>
                </a:cubicBezTo>
                <a:cubicBezTo>
                  <a:pt x="10330" y="9913"/>
                  <a:pt x="14111" y="9622"/>
                  <a:pt x="13548" y="11028"/>
                </a:cubicBezTo>
                <a:cubicBezTo>
                  <a:pt x="12842" y="12794"/>
                  <a:pt x="8932" y="13241"/>
                  <a:pt x="7877" y="11658"/>
                </a:cubicBezTo>
                <a:cubicBezTo>
                  <a:pt x="7017" y="10368"/>
                  <a:pt x="10533" y="8876"/>
                  <a:pt x="11973" y="9452"/>
                </a:cubicBezTo>
                <a:cubicBezTo>
                  <a:pt x="13299" y="9983"/>
                  <a:pt x="13065" y="12918"/>
                  <a:pt x="14493" y="12918"/>
                </a:cubicBezTo>
                <a:cubicBezTo>
                  <a:pt x="14966" y="12918"/>
                  <a:pt x="15176" y="13311"/>
                  <a:pt x="15438" y="12918"/>
                </a:cubicBezTo>
                <a:cubicBezTo>
                  <a:pt x="15908" y="12213"/>
                  <a:pt x="14524" y="14840"/>
                  <a:pt x="15123" y="15439"/>
                </a:cubicBezTo>
                <a:cubicBezTo>
                  <a:pt x="15523" y="15839"/>
                  <a:pt x="15029" y="16835"/>
                  <a:pt x="14493" y="17014"/>
                </a:cubicBezTo>
                <a:cubicBezTo>
                  <a:pt x="13164" y="17457"/>
                  <a:pt x="14801" y="13545"/>
                  <a:pt x="13548" y="12918"/>
                </a:cubicBezTo>
              </a:path>
            </a:pathLst>
          </a:custGeom>
          <a:noFill/>
          <a:ln cap="flat" cmpd="sng" w="28575">
            <a:solidFill>
              <a:srgbClr val="FFD966"/>
            </a:solidFill>
            <a:prstDash val="solid"/>
            <a:round/>
            <a:headEnd len="med" w="med" type="none"/>
            <a:tailEnd len="med" w="med" type="none"/>
          </a:ln>
        </p:spPr>
      </p:sp>
      <p:sp>
        <p:nvSpPr>
          <p:cNvPr id="558" name="Google Shape;558;p85"/>
          <p:cNvSpPr txBox="1"/>
          <p:nvPr/>
        </p:nvSpPr>
        <p:spPr>
          <a:xfrm>
            <a:off x="6249975" y="4209550"/>
            <a:ext cx="27684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990000"/>
                </a:solidFill>
              </a:rPr>
              <a:t>(Measles and EBV infect B cells!)</a:t>
            </a:r>
            <a:endParaRPr b="1" sz="1800">
              <a:solidFill>
                <a:srgbClr val="9900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pic>
        <p:nvPicPr>
          <p:cNvPr id="563" name="Google Shape;563;p86"/>
          <p:cNvPicPr preferRelativeResize="0"/>
          <p:nvPr/>
        </p:nvPicPr>
        <p:blipFill rotWithShape="1">
          <a:blip r:embed="rId3">
            <a:alphaModFix/>
          </a:blip>
          <a:srcRect b="3662" l="0" r="0" t="-533"/>
          <a:stretch/>
        </p:blipFill>
        <p:spPr>
          <a:xfrm rot="5400000">
            <a:off x="4358212" y="292950"/>
            <a:ext cx="3629027" cy="4838702"/>
          </a:xfrm>
          <a:prstGeom prst="rect">
            <a:avLst/>
          </a:prstGeom>
          <a:noFill/>
          <a:ln>
            <a:noFill/>
          </a:ln>
        </p:spPr>
      </p:pic>
      <p:sp>
        <p:nvSpPr>
          <p:cNvPr id="564" name="Google Shape;564;p86"/>
          <p:cNvSpPr txBox="1"/>
          <p:nvPr/>
        </p:nvSpPr>
        <p:spPr>
          <a:xfrm>
            <a:off x="3879838" y="862675"/>
            <a:ext cx="4838700" cy="62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chemeClr val="lt2"/>
                </a:solidFill>
              </a:rPr>
              <a:t>                           Flu Virus</a:t>
            </a:r>
            <a:endParaRPr b="1" sz="3000">
              <a:solidFill>
                <a:schemeClr val="lt2"/>
              </a:solidFill>
            </a:endParaRPr>
          </a:p>
        </p:txBody>
      </p:sp>
      <p:sp>
        <p:nvSpPr>
          <p:cNvPr id="565" name="Google Shape;565;p86"/>
          <p:cNvSpPr txBox="1"/>
          <p:nvPr/>
        </p:nvSpPr>
        <p:spPr>
          <a:xfrm>
            <a:off x="0" y="455838"/>
            <a:ext cx="3669000" cy="4231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b="1" sz="1000">
              <a:solidFill>
                <a:srgbClr val="990000"/>
              </a:solidFill>
            </a:endParaRPr>
          </a:p>
          <a:p>
            <a:pPr indent="0" lvl="0" marL="0" rtl="0" algn="ctr">
              <a:spcBef>
                <a:spcPts val="0"/>
              </a:spcBef>
              <a:spcAft>
                <a:spcPts val="0"/>
              </a:spcAft>
              <a:buNone/>
            </a:pPr>
            <a:r>
              <a:rPr b="1" lang="en" sz="2500">
                <a:solidFill>
                  <a:srgbClr val="990000"/>
                </a:solidFill>
              </a:rPr>
              <a:t>Goal: Enter host &amp; build more viruses.</a:t>
            </a:r>
            <a:endParaRPr b="1" sz="2500">
              <a:solidFill>
                <a:srgbClr val="990000"/>
              </a:solidFill>
            </a:endParaRPr>
          </a:p>
          <a:p>
            <a:pPr indent="0" lvl="0" marL="0" rtl="0" algn="l">
              <a:spcBef>
                <a:spcPts val="0"/>
              </a:spcBef>
              <a:spcAft>
                <a:spcPts val="0"/>
              </a:spcAft>
              <a:buNone/>
            </a:pPr>
            <a:r>
              <a:t/>
            </a:r>
            <a:endParaRPr b="1" sz="1600">
              <a:solidFill>
                <a:schemeClr val="dk1"/>
              </a:solidFill>
            </a:endParaRPr>
          </a:p>
          <a:p>
            <a:pPr indent="0" lvl="0" marL="0" rtl="0" algn="l">
              <a:spcBef>
                <a:spcPts val="0"/>
              </a:spcBef>
              <a:spcAft>
                <a:spcPts val="0"/>
              </a:spcAft>
              <a:buNone/>
            </a:pPr>
            <a:r>
              <a:rPr b="1" lang="en" sz="2500">
                <a:solidFill>
                  <a:schemeClr val="dk1"/>
                </a:solidFill>
              </a:rPr>
              <a:t>Limited Cargo:</a:t>
            </a:r>
            <a:endParaRPr b="1" sz="2500">
              <a:solidFill>
                <a:schemeClr val="dk1"/>
              </a:solidFill>
            </a:endParaRPr>
          </a:p>
          <a:p>
            <a:pPr indent="-387350" lvl="0" marL="457200" rtl="0" algn="l">
              <a:spcBef>
                <a:spcPts val="0"/>
              </a:spcBef>
              <a:spcAft>
                <a:spcPts val="0"/>
              </a:spcAft>
              <a:buClr>
                <a:schemeClr val="dk1"/>
              </a:buClr>
              <a:buSzPts val="2500"/>
              <a:buChar char="●"/>
            </a:pPr>
            <a:r>
              <a:rPr lang="en" sz="2500">
                <a:solidFill>
                  <a:schemeClr val="dk1"/>
                </a:solidFill>
              </a:rPr>
              <a:t>RNA genome</a:t>
            </a:r>
            <a:endParaRPr sz="2500">
              <a:solidFill>
                <a:schemeClr val="dk1"/>
              </a:solidFill>
            </a:endParaRPr>
          </a:p>
          <a:p>
            <a:pPr indent="-387350" lvl="0" marL="457200" rtl="0" algn="l">
              <a:spcBef>
                <a:spcPts val="0"/>
              </a:spcBef>
              <a:spcAft>
                <a:spcPts val="0"/>
              </a:spcAft>
              <a:buClr>
                <a:schemeClr val="dk1"/>
              </a:buClr>
              <a:buSzPts val="2500"/>
              <a:buChar char="●"/>
            </a:pPr>
            <a:r>
              <a:rPr lang="en" sz="2500">
                <a:solidFill>
                  <a:schemeClr val="dk1"/>
                </a:solidFill>
              </a:rPr>
              <a:t>RNA polymerase</a:t>
            </a:r>
            <a:endParaRPr sz="2500">
              <a:solidFill>
                <a:schemeClr val="dk1"/>
              </a:solidFill>
            </a:endParaRPr>
          </a:p>
          <a:p>
            <a:pPr indent="0" lvl="0" marL="0" rtl="0" algn="l">
              <a:spcBef>
                <a:spcPts val="0"/>
              </a:spcBef>
              <a:spcAft>
                <a:spcPts val="0"/>
              </a:spcAft>
              <a:buNone/>
            </a:pPr>
            <a:r>
              <a:t/>
            </a:r>
            <a:endParaRPr b="1" sz="2500">
              <a:solidFill>
                <a:schemeClr val="dk1"/>
              </a:solidFill>
            </a:endParaRPr>
          </a:p>
          <a:p>
            <a:pPr indent="0" lvl="0" marL="0" rtl="0" algn="l">
              <a:spcBef>
                <a:spcPts val="0"/>
              </a:spcBef>
              <a:spcAft>
                <a:spcPts val="0"/>
              </a:spcAft>
              <a:buNone/>
            </a:pPr>
            <a:r>
              <a:rPr b="1" lang="en" sz="2500">
                <a:solidFill>
                  <a:schemeClr val="dk1"/>
                </a:solidFill>
              </a:rPr>
              <a:t>Challenge:  </a:t>
            </a:r>
            <a:endParaRPr b="1" sz="2500">
              <a:solidFill>
                <a:schemeClr val="dk1"/>
              </a:solidFill>
            </a:endParaRPr>
          </a:p>
          <a:p>
            <a:pPr indent="0" lvl="0" marL="0" rtl="0" algn="l">
              <a:spcBef>
                <a:spcPts val="0"/>
              </a:spcBef>
              <a:spcAft>
                <a:spcPts val="0"/>
              </a:spcAft>
              <a:buNone/>
            </a:pPr>
            <a:r>
              <a:rPr lang="en" sz="2500">
                <a:solidFill>
                  <a:schemeClr val="dk1"/>
                </a:solidFill>
              </a:rPr>
              <a:t>Lacks ribosomes</a:t>
            </a:r>
            <a:endParaRPr sz="2500">
              <a:solidFill>
                <a:schemeClr val="dk1"/>
              </a:solidFill>
            </a:endParaRPr>
          </a:p>
        </p:txBody>
      </p:sp>
      <p:cxnSp>
        <p:nvCxnSpPr>
          <p:cNvPr id="566" name="Google Shape;566;p86"/>
          <p:cNvCxnSpPr/>
          <p:nvPr/>
        </p:nvCxnSpPr>
        <p:spPr>
          <a:xfrm>
            <a:off x="2600025" y="2311325"/>
            <a:ext cx="3218100" cy="309000"/>
          </a:xfrm>
          <a:prstGeom prst="straightConnector1">
            <a:avLst/>
          </a:prstGeom>
          <a:noFill/>
          <a:ln cap="flat" cmpd="sng" w="76200">
            <a:solidFill>
              <a:srgbClr val="E69138"/>
            </a:solidFill>
            <a:prstDash val="solid"/>
            <a:round/>
            <a:headEnd len="med" w="med" type="none"/>
            <a:tailEnd len="med" w="med" type="none"/>
          </a:ln>
        </p:spPr>
      </p:cxnSp>
      <p:cxnSp>
        <p:nvCxnSpPr>
          <p:cNvPr id="567" name="Google Shape;567;p86"/>
          <p:cNvCxnSpPr/>
          <p:nvPr/>
        </p:nvCxnSpPr>
        <p:spPr>
          <a:xfrm>
            <a:off x="3119150" y="2763350"/>
            <a:ext cx="2502300" cy="328500"/>
          </a:xfrm>
          <a:prstGeom prst="straightConnector1">
            <a:avLst/>
          </a:prstGeom>
          <a:noFill/>
          <a:ln cap="flat" cmpd="sng" w="76200">
            <a:solidFill>
              <a:srgbClr val="FF00FF"/>
            </a:solidFill>
            <a:prstDash val="solid"/>
            <a:round/>
            <a:headEnd len="med" w="med" type="none"/>
            <a:tailEnd len="med" w="med" type="none"/>
          </a:ln>
        </p:spPr>
      </p:cxnSp>
      <p:sp>
        <p:nvSpPr>
          <p:cNvPr id="568" name="Google Shape;568;p86"/>
          <p:cNvSpPr txBox="1"/>
          <p:nvPr/>
        </p:nvSpPr>
        <p:spPr>
          <a:xfrm>
            <a:off x="5818125" y="2401975"/>
            <a:ext cx="1208700" cy="62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FFFF00"/>
                </a:solidFill>
              </a:rPr>
              <a:t>RNA</a:t>
            </a:r>
            <a:endParaRPr b="1" sz="2800">
              <a:solidFill>
                <a:srgbClr val="FFFF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87"/>
          <p:cNvSpPr txBox="1"/>
          <p:nvPr>
            <p:ph type="title"/>
          </p:nvPr>
        </p:nvSpPr>
        <p:spPr>
          <a:xfrm>
            <a:off x="904527" y="769950"/>
            <a:ext cx="6642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What are the implications of an RNA Genome?</a:t>
            </a:r>
            <a:endParaRPr/>
          </a:p>
        </p:txBody>
      </p:sp>
      <p:pic>
        <p:nvPicPr>
          <p:cNvPr descr="A logo of a cell&#10;&#10;AI-generated content may be incorrect." id="574" name="Google Shape;574;p87"/>
          <p:cNvPicPr preferRelativeResize="0"/>
          <p:nvPr/>
        </p:nvPicPr>
        <p:blipFill rotWithShape="1">
          <a:blip r:embed="rId3">
            <a:alphaModFix/>
          </a:blip>
          <a:srcRect b="0" l="0" r="0" t="0"/>
          <a:stretch/>
        </p:blipFill>
        <p:spPr>
          <a:xfrm>
            <a:off x="7604775" y="612150"/>
            <a:ext cx="842309" cy="945825"/>
          </a:xfrm>
          <a:prstGeom prst="rect">
            <a:avLst/>
          </a:prstGeom>
          <a:noFill/>
          <a:ln>
            <a:noFill/>
          </a:ln>
        </p:spPr>
      </p:pic>
      <p:pic>
        <p:nvPicPr>
          <p:cNvPr id="575" name="Google Shape;575;p87"/>
          <p:cNvPicPr preferRelativeResize="0"/>
          <p:nvPr/>
        </p:nvPicPr>
        <p:blipFill rotWithShape="1">
          <a:blip r:embed="rId4">
            <a:alphaModFix/>
          </a:blip>
          <a:srcRect b="0" l="12153" r="13426" t="0"/>
          <a:stretch/>
        </p:blipFill>
        <p:spPr>
          <a:xfrm rot="5400000">
            <a:off x="2535489" y="-144237"/>
            <a:ext cx="2373525" cy="6028198"/>
          </a:xfrm>
          <a:prstGeom prst="rect">
            <a:avLst/>
          </a:prstGeom>
          <a:noFill/>
          <a:ln>
            <a:noFill/>
          </a:ln>
        </p:spPr>
      </p:pic>
      <p:sp>
        <p:nvSpPr>
          <p:cNvPr id="576" name="Google Shape;576;p87"/>
          <p:cNvSpPr txBox="1"/>
          <p:nvPr/>
        </p:nvSpPr>
        <p:spPr>
          <a:xfrm>
            <a:off x="323950" y="3560250"/>
            <a:ext cx="520800" cy="33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5’</a:t>
            </a:r>
            <a:endParaRPr sz="1800">
              <a:solidFill>
                <a:schemeClr val="dk1"/>
              </a:solidFill>
            </a:endParaRPr>
          </a:p>
        </p:txBody>
      </p:sp>
      <p:sp>
        <p:nvSpPr>
          <p:cNvPr id="577" name="Google Shape;577;p87"/>
          <p:cNvSpPr txBox="1"/>
          <p:nvPr/>
        </p:nvSpPr>
        <p:spPr>
          <a:xfrm>
            <a:off x="6736350" y="3517575"/>
            <a:ext cx="520800" cy="33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3’</a:t>
            </a:r>
            <a:endParaRPr sz="1800">
              <a:solidFill>
                <a:schemeClr val="dk1"/>
              </a:solidFill>
            </a:endParaRPr>
          </a:p>
        </p:txBody>
      </p:sp>
      <p:sp>
        <p:nvSpPr>
          <p:cNvPr id="578" name="Google Shape;578;p87"/>
          <p:cNvSpPr txBox="1"/>
          <p:nvPr/>
        </p:nvSpPr>
        <p:spPr>
          <a:xfrm>
            <a:off x="6736350" y="1973375"/>
            <a:ext cx="520800" cy="33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5’</a:t>
            </a:r>
            <a:endParaRPr sz="1800">
              <a:solidFill>
                <a:schemeClr val="dk1"/>
              </a:solidFill>
            </a:endParaRPr>
          </a:p>
        </p:txBody>
      </p:sp>
      <p:sp>
        <p:nvSpPr>
          <p:cNvPr id="579" name="Google Shape;579;p87"/>
          <p:cNvSpPr txBox="1"/>
          <p:nvPr/>
        </p:nvSpPr>
        <p:spPr>
          <a:xfrm>
            <a:off x="332493" y="1798900"/>
            <a:ext cx="520800" cy="33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3’</a:t>
            </a:r>
            <a:endParaRPr sz="1800">
              <a:solidFill>
                <a:schemeClr val="dk1"/>
              </a:solidFill>
            </a:endParaRPr>
          </a:p>
        </p:txBody>
      </p:sp>
      <p:sp>
        <p:nvSpPr>
          <p:cNvPr id="580" name="Google Shape;580;p87"/>
          <p:cNvSpPr txBox="1"/>
          <p:nvPr/>
        </p:nvSpPr>
        <p:spPr>
          <a:xfrm>
            <a:off x="708150" y="4056625"/>
            <a:ext cx="1647900" cy="5208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b="1" lang="en" sz="1800">
                <a:solidFill>
                  <a:schemeClr val="dk1"/>
                </a:solidFill>
              </a:rPr>
              <a:t>Strand</a:t>
            </a:r>
            <a:endParaRPr b="1" sz="1800">
              <a:solidFill>
                <a:schemeClr val="dk1"/>
              </a:solidFill>
            </a:endParaRPr>
          </a:p>
        </p:txBody>
      </p:sp>
      <p:sp>
        <p:nvSpPr>
          <p:cNvPr id="581" name="Google Shape;581;p87"/>
          <p:cNvSpPr txBox="1"/>
          <p:nvPr/>
        </p:nvSpPr>
        <p:spPr>
          <a:xfrm>
            <a:off x="751350" y="1278100"/>
            <a:ext cx="1647900" cy="52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rPr>
              <a:t>-  Strand</a:t>
            </a:r>
            <a:endParaRPr b="1" sz="1800">
              <a:solidFill>
                <a:schemeClr val="dk1"/>
              </a:solidFill>
            </a:endParaRPr>
          </a:p>
        </p:txBody>
      </p:sp>
      <p:pic>
        <p:nvPicPr>
          <p:cNvPr descr="a red apple with a green leaf on it on a white background (provided by Tenor)" id="582" name="Google Shape;582;p87"/>
          <p:cNvPicPr preferRelativeResize="0"/>
          <p:nvPr/>
        </p:nvPicPr>
        <p:blipFill>
          <a:blip r:embed="rId5">
            <a:alphaModFix/>
          </a:blip>
          <a:stretch>
            <a:fillRect/>
          </a:stretch>
        </p:blipFill>
        <p:spPr>
          <a:xfrm>
            <a:off x="153570" y="612150"/>
            <a:ext cx="597776" cy="607575"/>
          </a:xfrm>
          <a:prstGeom prst="rect">
            <a:avLst/>
          </a:prstGeom>
          <a:noFill/>
          <a:ln>
            <a:noFill/>
          </a:ln>
        </p:spPr>
      </p:pic>
      <p:sp>
        <p:nvSpPr>
          <p:cNvPr id="583" name="Google Shape;583;p87"/>
          <p:cNvSpPr txBox="1"/>
          <p:nvPr/>
        </p:nvSpPr>
        <p:spPr>
          <a:xfrm>
            <a:off x="4268900" y="4473800"/>
            <a:ext cx="3782400" cy="60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Opportunity to apply knowledge!</a:t>
            </a:r>
            <a:endParaRPr sz="1800">
              <a:solidFill>
                <a:schemeClr val="dk1"/>
              </a:solidFill>
            </a:endParaRPr>
          </a:p>
        </p:txBody>
      </p:sp>
      <p:sp>
        <p:nvSpPr>
          <p:cNvPr id="584" name="Google Shape;584;p87"/>
          <p:cNvSpPr txBox="1"/>
          <p:nvPr/>
        </p:nvSpPr>
        <p:spPr>
          <a:xfrm>
            <a:off x="7046075" y="1973375"/>
            <a:ext cx="1290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rPr>
              <a:t>Template</a:t>
            </a:r>
            <a:endParaRPr sz="1800">
              <a:solidFill>
                <a:schemeClr val="dk1"/>
              </a:solidFill>
            </a:endParaRPr>
          </a:p>
        </p:txBody>
      </p:sp>
      <p:sp>
        <p:nvSpPr>
          <p:cNvPr id="585" name="Google Shape;585;p87"/>
          <p:cNvSpPr txBox="1"/>
          <p:nvPr/>
        </p:nvSpPr>
        <p:spPr>
          <a:xfrm>
            <a:off x="7100875" y="3453225"/>
            <a:ext cx="1061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rPr>
              <a:t>Coding</a:t>
            </a:r>
            <a:endParaRPr sz="18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88"/>
          <p:cNvSpPr txBox="1"/>
          <p:nvPr>
            <p:ph type="title"/>
          </p:nvPr>
        </p:nvSpPr>
        <p:spPr>
          <a:xfrm>
            <a:off x="228475" y="1473575"/>
            <a:ext cx="4165500" cy="13581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2700"/>
              <a:t>Use the cell model kit to </a:t>
            </a:r>
            <a:r>
              <a:rPr b="1" lang="en" sz="2700">
                <a:solidFill>
                  <a:schemeClr val="accent2"/>
                </a:solidFill>
              </a:rPr>
              <a:t>EXPLORE </a:t>
            </a:r>
            <a:r>
              <a:rPr lang="en" sz="2700"/>
              <a:t>ways this virus might engage with a cell.</a:t>
            </a:r>
            <a:endParaRPr sz="2700"/>
          </a:p>
        </p:txBody>
      </p:sp>
      <p:pic>
        <p:nvPicPr>
          <p:cNvPr id="591" name="Google Shape;591;p88"/>
          <p:cNvPicPr preferRelativeResize="0"/>
          <p:nvPr/>
        </p:nvPicPr>
        <p:blipFill rotWithShape="1">
          <a:blip r:embed="rId3">
            <a:alphaModFix/>
          </a:blip>
          <a:srcRect b="0" l="22891" r="13733" t="4744"/>
          <a:stretch/>
        </p:blipFill>
        <p:spPr>
          <a:xfrm>
            <a:off x="4572000" y="592250"/>
            <a:ext cx="3898569" cy="4394945"/>
          </a:xfrm>
          <a:prstGeom prst="rect">
            <a:avLst/>
          </a:prstGeom>
          <a:noFill/>
          <a:ln>
            <a:noFill/>
          </a:ln>
        </p:spPr>
      </p:pic>
      <p:sp>
        <p:nvSpPr>
          <p:cNvPr id="592" name="Google Shape;592;p88"/>
          <p:cNvSpPr/>
          <p:nvPr/>
        </p:nvSpPr>
        <p:spPr>
          <a:xfrm>
            <a:off x="7826175" y="1881225"/>
            <a:ext cx="644400" cy="1110000"/>
          </a:xfrm>
          <a:prstGeom prst="upArrow">
            <a:avLst>
              <a:gd fmla="val 50000" name="adj1"/>
              <a:gd fmla="val 50000" name="adj2"/>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93" name="Google Shape;593;p88"/>
          <p:cNvSpPr/>
          <p:nvPr/>
        </p:nvSpPr>
        <p:spPr>
          <a:xfrm rot="10800000">
            <a:off x="5240075" y="2463350"/>
            <a:ext cx="644400" cy="1110000"/>
          </a:xfrm>
          <a:prstGeom prst="upArrow">
            <a:avLst>
              <a:gd fmla="val 50000" name="adj1"/>
              <a:gd fmla="val 50000" name="adj2"/>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This 10 Minute Timer with Alarm Alert at the End counts down silently to 0:00 exactly.&#10;&#10;Playlist with all Timers! : https://www.youtube.com/playlist?list=PLhJ10MzpCOQ10WPDPYQFt10iJAdnqTFQ-ksu&#10;&#10;Do you want another timer? Tell me in comments.&#10;The only thing you have to do is only to credit me with the link of the video and my channel (https://www.youtube.com/channel/UCRJD10e10100IvvEGPhoq-rV10g), very easy!&#10;&#10;Subscribe : https://www.youtube.com/channel/UCRJD10e10100IvvEGPhoq-rV10g?sub_confirmation=1&#10;&#10;#timer&#10;&#10;00:00 10 Minute Timer &#10;00:00 10 Min Timer&#10;00:00 Ten Minute Timer&#10;&#10;Original Creator : https://youtube.com/@AdamEschborn&#10;Timer playlist of Adam Eschborn : https://youtube.com/playlist?list=PLBMED-rCVbDiiqfY_XfNA79I7k7npEsP9" id="594" name="Google Shape;594;p88" title="10 Minute Timer">
            <a:hlinkClick r:id="rId4"/>
          </p:cNvPr>
          <p:cNvPicPr preferRelativeResize="0"/>
          <p:nvPr/>
        </p:nvPicPr>
        <p:blipFill>
          <a:blip r:embed="rId5">
            <a:alphaModFix/>
          </a:blip>
          <a:stretch>
            <a:fillRect/>
          </a:stretch>
        </p:blipFill>
        <p:spPr>
          <a:xfrm>
            <a:off x="605075" y="3322100"/>
            <a:ext cx="2806134" cy="1578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4"/>
                                        </p:tgtEl>
                                        <p:attrNameLst>
                                          <p:attrName>style.visibility</p:attrName>
                                        </p:attrNameLst>
                                      </p:cBhvr>
                                      <p:to>
                                        <p:strVal val="visible"/>
                                      </p:to>
                                    </p:set>
                                    <p:animEffect filter="fade" transition="in">
                                      <p:cBhvr>
                                        <p:cTn dur="1000"/>
                                        <p:tgtEl>
                                          <p:spTgt spid="5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89"/>
          <p:cNvSpPr txBox="1"/>
          <p:nvPr>
            <p:ph type="title"/>
          </p:nvPr>
        </p:nvSpPr>
        <p:spPr>
          <a:xfrm>
            <a:off x="228475" y="1473575"/>
            <a:ext cx="4165500" cy="13581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2700"/>
              <a:t>Now</a:t>
            </a:r>
            <a:r>
              <a:rPr lang="en" sz="2700"/>
              <a:t> </a:t>
            </a:r>
            <a:r>
              <a:rPr b="1" lang="en" sz="2700">
                <a:solidFill>
                  <a:schemeClr val="accent2"/>
                </a:solidFill>
              </a:rPr>
              <a:t>EXPLORE </a:t>
            </a:r>
            <a:r>
              <a:rPr lang="en" sz="2700"/>
              <a:t>ways this cell might “notice” that a virus is inside.  </a:t>
            </a:r>
            <a:endParaRPr sz="2700"/>
          </a:p>
        </p:txBody>
      </p:sp>
      <p:pic>
        <p:nvPicPr>
          <p:cNvPr id="600" name="Google Shape;600;p89"/>
          <p:cNvPicPr preferRelativeResize="0"/>
          <p:nvPr/>
        </p:nvPicPr>
        <p:blipFill rotWithShape="1">
          <a:blip r:embed="rId3">
            <a:alphaModFix/>
          </a:blip>
          <a:srcRect b="0" l="22891" r="13733" t="4744"/>
          <a:stretch/>
        </p:blipFill>
        <p:spPr>
          <a:xfrm>
            <a:off x="4572000" y="592250"/>
            <a:ext cx="3898569" cy="4394945"/>
          </a:xfrm>
          <a:prstGeom prst="rect">
            <a:avLst/>
          </a:prstGeom>
          <a:noFill/>
          <a:ln>
            <a:noFill/>
          </a:ln>
        </p:spPr>
      </p:pic>
      <p:sp>
        <p:nvSpPr>
          <p:cNvPr id="601" name="Google Shape;601;p89"/>
          <p:cNvSpPr/>
          <p:nvPr/>
        </p:nvSpPr>
        <p:spPr>
          <a:xfrm>
            <a:off x="7826175" y="1881225"/>
            <a:ext cx="644400" cy="1110000"/>
          </a:xfrm>
          <a:prstGeom prst="upArrow">
            <a:avLst>
              <a:gd fmla="val 50000" name="adj1"/>
              <a:gd fmla="val 50000" name="adj2"/>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2" name="Google Shape;602;p89"/>
          <p:cNvSpPr/>
          <p:nvPr/>
        </p:nvSpPr>
        <p:spPr>
          <a:xfrm rot="10800000">
            <a:off x="5240075" y="2463350"/>
            <a:ext cx="644400" cy="1110000"/>
          </a:xfrm>
          <a:prstGeom prst="upArrow">
            <a:avLst>
              <a:gd fmla="val 50000" name="adj1"/>
              <a:gd fmla="val 50000" name="adj2"/>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This 10 Minute Timer with Alarm Alert at the End counts down silently to 0:00 exactly.&#10;&#10;Playlist with all Timers! : https://www.youtube.com/playlist?list=PLhJ10MzpCOQ10WPDPYQFt10iJAdnqTFQ-ksu&#10;&#10;Do you want another timer? Tell me in comments.&#10;The only thing you have to do is only to credit me with the link of the video and my channel (https://www.youtube.com/channel/UCRJD10e10100IvvEGPhoq-rV10g), very easy!&#10;&#10;Subscribe : https://www.youtube.com/channel/UCRJD10e10100IvvEGPhoq-rV10g?sub_confirmation=1&#10;&#10;#timer&#10;&#10;00:00 10 Minute Timer &#10;00:00 10 Min Timer&#10;00:00 Ten Minute Timer&#10;&#10;Original Creator : https://youtube.com/@AdamEschborn&#10;Timer playlist of Adam Eschborn : https://youtube.com/playlist?list=PLBMED-rCVbDiiqfY_XfNA79I7k7npEsP9" id="603" name="Google Shape;603;p89" title="10 Minute Timer">
            <a:hlinkClick r:id="rId4"/>
          </p:cNvPr>
          <p:cNvPicPr preferRelativeResize="0"/>
          <p:nvPr/>
        </p:nvPicPr>
        <p:blipFill>
          <a:blip r:embed="rId5">
            <a:alphaModFix/>
          </a:blip>
          <a:stretch>
            <a:fillRect/>
          </a:stretch>
        </p:blipFill>
        <p:spPr>
          <a:xfrm>
            <a:off x="605075" y="3322100"/>
            <a:ext cx="2806134" cy="1578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3"/>
                                        </p:tgtEl>
                                        <p:attrNameLst>
                                          <p:attrName>style.visibility</p:attrName>
                                        </p:attrNameLst>
                                      </p:cBhvr>
                                      <p:to>
                                        <p:strVal val="visible"/>
                                      </p:to>
                                    </p:set>
                                    <p:animEffect filter="fade" transition="in">
                                      <p:cBhvr>
                                        <p:cTn dur="1000"/>
                                        <p:tgtEl>
                                          <p:spTgt spid="6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90"/>
          <p:cNvSpPr txBox="1"/>
          <p:nvPr>
            <p:ph type="title"/>
          </p:nvPr>
        </p:nvSpPr>
        <p:spPr>
          <a:xfrm>
            <a:off x="231725" y="1698625"/>
            <a:ext cx="4340400" cy="31362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How is color being used in this model?</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Where in the cell do transcription and translation happen?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What do the arrows mean?</a:t>
            </a:r>
            <a:endParaRPr/>
          </a:p>
        </p:txBody>
      </p:sp>
      <p:pic>
        <p:nvPicPr>
          <p:cNvPr id="609" name="Google Shape;609;p90"/>
          <p:cNvPicPr preferRelativeResize="0"/>
          <p:nvPr/>
        </p:nvPicPr>
        <p:blipFill rotWithShape="1">
          <a:blip r:embed="rId3">
            <a:alphaModFix/>
          </a:blip>
          <a:srcRect b="0" l="0" r="50077" t="0"/>
          <a:stretch/>
        </p:blipFill>
        <p:spPr>
          <a:xfrm>
            <a:off x="4679325" y="789925"/>
            <a:ext cx="3743325" cy="4238625"/>
          </a:xfrm>
          <a:prstGeom prst="rect">
            <a:avLst/>
          </a:prstGeom>
          <a:noFill/>
          <a:ln>
            <a:noFill/>
          </a:ln>
        </p:spPr>
      </p:pic>
      <p:pic>
        <p:nvPicPr>
          <p:cNvPr id="610" name="Google Shape;610;p90"/>
          <p:cNvPicPr preferRelativeResize="0"/>
          <p:nvPr/>
        </p:nvPicPr>
        <p:blipFill rotWithShape="1">
          <a:blip r:embed="rId4">
            <a:alphaModFix/>
          </a:blip>
          <a:srcRect b="38982" l="15021" r="61536" t="17443"/>
          <a:stretch/>
        </p:blipFill>
        <p:spPr>
          <a:xfrm>
            <a:off x="1700775" y="568225"/>
            <a:ext cx="925301" cy="107484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91"/>
          <p:cNvSpPr txBox="1"/>
          <p:nvPr/>
        </p:nvSpPr>
        <p:spPr>
          <a:xfrm>
            <a:off x="422600" y="2849450"/>
            <a:ext cx="6858000" cy="200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chemeClr val="dk2"/>
                </a:solidFill>
                <a:latin typeface="Calibri"/>
                <a:ea typeface="Calibri"/>
                <a:cs typeface="Calibri"/>
                <a:sym typeface="Calibri"/>
              </a:rPr>
              <a:t>Continue modeling the pathway.  </a:t>
            </a:r>
            <a:endParaRPr sz="3200">
              <a:solidFill>
                <a:schemeClr val="dk2"/>
              </a:solidFill>
              <a:latin typeface="Calibri"/>
              <a:ea typeface="Calibri"/>
              <a:cs typeface="Calibri"/>
              <a:sym typeface="Calibri"/>
            </a:endParaRPr>
          </a:p>
          <a:p>
            <a:pPr indent="0" lvl="0" marL="0" rtl="0" algn="l">
              <a:spcBef>
                <a:spcPts val="0"/>
              </a:spcBef>
              <a:spcAft>
                <a:spcPts val="0"/>
              </a:spcAft>
              <a:buNone/>
            </a:pPr>
            <a:r>
              <a:t/>
            </a:r>
            <a:endParaRPr sz="3200">
              <a:solidFill>
                <a:schemeClr val="dk2"/>
              </a:solidFill>
              <a:latin typeface="Calibri"/>
              <a:ea typeface="Calibri"/>
              <a:cs typeface="Calibri"/>
              <a:sym typeface="Calibri"/>
            </a:endParaRPr>
          </a:p>
          <a:p>
            <a:pPr indent="0" lvl="0" marL="0" rtl="0" algn="l">
              <a:spcBef>
                <a:spcPts val="0"/>
              </a:spcBef>
              <a:spcAft>
                <a:spcPts val="0"/>
              </a:spcAft>
              <a:buNone/>
            </a:pPr>
            <a:r>
              <a:rPr lang="en" sz="3200">
                <a:solidFill>
                  <a:schemeClr val="dk2"/>
                </a:solidFill>
                <a:latin typeface="Calibri"/>
                <a:ea typeface="Calibri"/>
                <a:cs typeface="Calibri"/>
                <a:sym typeface="Calibri"/>
              </a:rPr>
              <a:t>Consider redesigning your virus model for more effective modeling.</a:t>
            </a:r>
            <a:endParaRPr sz="3200">
              <a:solidFill>
                <a:schemeClr val="dk2"/>
              </a:solidFill>
              <a:latin typeface="Calibri"/>
              <a:ea typeface="Calibri"/>
              <a:cs typeface="Calibri"/>
              <a:sym typeface="Calibri"/>
            </a:endParaRPr>
          </a:p>
        </p:txBody>
      </p:sp>
      <p:pic>
        <p:nvPicPr>
          <p:cNvPr descr="This 10 Minute Timer with Alarm Alert at the End counts down silently to 0:00 exactly.&#10;&#10;Playlist with all Timers! : https://www.youtube.com/playlist?list=PLhJ10MzpCOQ10WPDPYQFt10iJAdnqTFQ-ksu&#10;&#10;Do you want another timer? Tell me in comments.&#10;The only thing you have to do is only to credit me with the link of the video and my channel (https://www.youtube.com/channel/UCRJD10e10100IvvEGPhoq-rV10g), very easy!&#10;&#10;Subscribe : https://www.youtube.com/channel/UCRJD10e10100IvvEGPhoq-rV10g?sub_confirmation=1&#10;&#10;#timer&#10;&#10;00:00 10 Minute Timer &#10;00:00 10 Min Timer&#10;00:00 Ten Minute Timer&#10;&#10;Original Creator : https://youtube.com/@AdamEschborn&#10;Timer playlist of Adam Eschborn : https://youtube.com/playlist?list=PLBMED-rCVbDiiqfY_XfNA79I7k7npEsP9" id="616" name="Google Shape;616;p91" title="10 Minute Timer">
            <a:hlinkClick r:id="rId3"/>
          </p:cNvPr>
          <p:cNvPicPr preferRelativeResize="0"/>
          <p:nvPr/>
        </p:nvPicPr>
        <p:blipFill>
          <a:blip r:embed="rId4">
            <a:alphaModFix/>
          </a:blip>
          <a:stretch>
            <a:fillRect/>
          </a:stretch>
        </p:blipFill>
        <p:spPr>
          <a:xfrm>
            <a:off x="230775" y="883175"/>
            <a:ext cx="2806134" cy="1578450"/>
          </a:xfrm>
          <a:prstGeom prst="rect">
            <a:avLst/>
          </a:prstGeom>
          <a:noFill/>
          <a:ln>
            <a:noFill/>
          </a:ln>
        </p:spPr>
      </p:pic>
      <p:pic>
        <p:nvPicPr>
          <p:cNvPr id="617" name="Google Shape;617;p91"/>
          <p:cNvPicPr preferRelativeResize="0"/>
          <p:nvPr/>
        </p:nvPicPr>
        <p:blipFill rotWithShape="1">
          <a:blip r:embed="rId5">
            <a:alphaModFix/>
          </a:blip>
          <a:srcRect b="0" l="0" r="50077" t="0"/>
          <a:stretch/>
        </p:blipFill>
        <p:spPr>
          <a:xfrm>
            <a:off x="6234100" y="1026275"/>
            <a:ext cx="2356525" cy="266832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pic>
        <p:nvPicPr>
          <p:cNvPr id="622" name="Google Shape;622;p92"/>
          <p:cNvPicPr preferRelativeResize="0"/>
          <p:nvPr/>
        </p:nvPicPr>
        <p:blipFill>
          <a:blip r:embed="rId3">
            <a:alphaModFix/>
          </a:blip>
          <a:stretch>
            <a:fillRect/>
          </a:stretch>
        </p:blipFill>
        <p:spPr>
          <a:xfrm rot="5400000">
            <a:off x="759419" y="453175"/>
            <a:ext cx="3629027" cy="4838702"/>
          </a:xfrm>
          <a:prstGeom prst="rect">
            <a:avLst/>
          </a:prstGeom>
          <a:noFill/>
          <a:ln>
            <a:noFill/>
          </a:ln>
        </p:spPr>
      </p:pic>
      <p:sp>
        <p:nvSpPr>
          <p:cNvPr id="623" name="Google Shape;623;p92"/>
          <p:cNvSpPr txBox="1"/>
          <p:nvPr/>
        </p:nvSpPr>
        <p:spPr>
          <a:xfrm>
            <a:off x="5041575" y="892825"/>
            <a:ext cx="3957000" cy="395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dk1"/>
                </a:solidFill>
              </a:rPr>
              <a:t>Virus and endosome membranes fuse!</a:t>
            </a:r>
            <a:endParaRPr sz="3000">
              <a:solidFill>
                <a:schemeClr val="dk1"/>
              </a:solidFill>
            </a:endParaRPr>
          </a:p>
          <a:p>
            <a:pPr indent="0" lvl="0" marL="0" rtl="0" algn="l">
              <a:spcBef>
                <a:spcPts val="0"/>
              </a:spcBef>
              <a:spcAft>
                <a:spcPts val="0"/>
              </a:spcAft>
              <a:buNone/>
            </a:pPr>
            <a:r>
              <a:t/>
            </a:r>
            <a:endParaRPr sz="3000">
              <a:solidFill>
                <a:schemeClr val="dk1"/>
              </a:solidFill>
            </a:endParaRPr>
          </a:p>
          <a:p>
            <a:pPr indent="0" lvl="0" marL="0" rtl="0" algn="l">
              <a:spcBef>
                <a:spcPts val="0"/>
              </a:spcBef>
              <a:spcAft>
                <a:spcPts val="0"/>
              </a:spcAft>
              <a:buNone/>
            </a:pPr>
            <a:r>
              <a:rPr lang="en" sz="3000">
                <a:solidFill>
                  <a:schemeClr val="dk1"/>
                </a:solidFill>
              </a:rPr>
              <a:t>Contents of the virus particle are released into the cytoplasm.</a:t>
            </a:r>
            <a:endParaRPr sz="3000">
              <a:solidFill>
                <a:schemeClr val="dk1"/>
              </a:solidFill>
            </a:endParaRPr>
          </a:p>
          <a:p>
            <a:pPr indent="0" lvl="0" marL="0" rtl="0" algn="l">
              <a:spcBef>
                <a:spcPts val="0"/>
              </a:spcBef>
              <a:spcAft>
                <a:spcPts val="0"/>
              </a:spcAft>
              <a:buNone/>
            </a:pPr>
            <a:r>
              <a:t/>
            </a:r>
            <a:endParaRPr sz="3000">
              <a:solidFill>
                <a:schemeClr val="dk1"/>
              </a:solidFill>
            </a:endParaRPr>
          </a:p>
          <a:p>
            <a:pPr indent="0" lvl="0" marL="0" rtl="0" algn="l">
              <a:spcBef>
                <a:spcPts val="0"/>
              </a:spcBef>
              <a:spcAft>
                <a:spcPts val="0"/>
              </a:spcAft>
              <a:buNone/>
            </a:pPr>
            <a:r>
              <a:rPr lang="en" sz="3000">
                <a:solidFill>
                  <a:schemeClr val="dk1"/>
                </a:solidFill>
              </a:rPr>
              <a:t>Our model is limited!</a:t>
            </a:r>
            <a:endParaRPr sz="3000">
              <a:solidFill>
                <a:schemeClr val="dk1"/>
              </a:solidFill>
            </a:endParaRPr>
          </a:p>
        </p:txBody>
      </p:sp>
      <p:sp>
        <p:nvSpPr>
          <p:cNvPr id="624" name="Google Shape;624;p92"/>
          <p:cNvSpPr txBox="1"/>
          <p:nvPr>
            <p:ph type="title"/>
          </p:nvPr>
        </p:nvSpPr>
        <p:spPr>
          <a:xfrm>
            <a:off x="292396" y="173477"/>
            <a:ext cx="68580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400"/>
              <a:t>Can you build a better model?</a:t>
            </a:r>
            <a:endParaRPr b="1" sz="34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pic>
        <p:nvPicPr>
          <p:cNvPr id="629" name="Google Shape;629;p93"/>
          <p:cNvPicPr preferRelativeResize="0"/>
          <p:nvPr/>
        </p:nvPicPr>
        <p:blipFill rotWithShape="1">
          <a:blip r:embed="rId3">
            <a:alphaModFix/>
          </a:blip>
          <a:srcRect b="0" l="0" r="0" t="0"/>
          <a:stretch/>
        </p:blipFill>
        <p:spPr>
          <a:xfrm>
            <a:off x="152400" y="152400"/>
            <a:ext cx="2974280" cy="3965706"/>
          </a:xfrm>
          <a:prstGeom prst="rect">
            <a:avLst/>
          </a:prstGeom>
          <a:noFill/>
          <a:ln>
            <a:noFill/>
          </a:ln>
        </p:spPr>
      </p:pic>
      <p:pic>
        <p:nvPicPr>
          <p:cNvPr id="630" name="Google Shape;630;p93"/>
          <p:cNvPicPr preferRelativeResize="0"/>
          <p:nvPr/>
        </p:nvPicPr>
        <p:blipFill rotWithShape="1">
          <a:blip r:embed="rId4">
            <a:alphaModFix/>
          </a:blip>
          <a:srcRect b="5315" l="11051" r="18383" t="40505"/>
          <a:stretch/>
        </p:blipFill>
        <p:spPr>
          <a:xfrm>
            <a:off x="3365802" y="152398"/>
            <a:ext cx="3873850" cy="3965706"/>
          </a:xfrm>
          <a:prstGeom prst="rect">
            <a:avLst/>
          </a:prstGeom>
          <a:noFill/>
          <a:ln>
            <a:noFill/>
          </a:ln>
        </p:spPr>
      </p:pic>
      <p:sp>
        <p:nvSpPr>
          <p:cNvPr id="631" name="Google Shape;631;p93"/>
          <p:cNvSpPr/>
          <p:nvPr/>
        </p:nvSpPr>
        <p:spPr>
          <a:xfrm rot="-2701421">
            <a:off x="4232599" y="926729"/>
            <a:ext cx="513147" cy="551119"/>
          </a:xfrm>
          <a:prstGeom prst="downArrow">
            <a:avLst>
              <a:gd fmla="val 50000" name="adj1"/>
              <a:gd fmla="val 50000" name="adj2"/>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93"/>
          <p:cNvSpPr/>
          <p:nvPr/>
        </p:nvSpPr>
        <p:spPr>
          <a:xfrm rot="-2919013">
            <a:off x="735007" y="1382753"/>
            <a:ext cx="513128" cy="572647"/>
          </a:xfrm>
          <a:prstGeom prst="downArrow">
            <a:avLst>
              <a:gd fmla="val 50000" name="adj1"/>
              <a:gd fmla="val 50000" name="adj2"/>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93"/>
          <p:cNvSpPr/>
          <p:nvPr/>
        </p:nvSpPr>
        <p:spPr>
          <a:xfrm rot="3752176">
            <a:off x="6682089" y="1072425"/>
            <a:ext cx="513241" cy="572681"/>
          </a:xfrm>
          <a:prstGeom prst="downArrow">
            <a:avLst>
              <a:gd fmla="val 50000" name="adj1"/>
              <a:gd fmla="val 50000" name="adj2"/>
            </a:avLst>
          </a:prstGeom>
          <a:solidFill>
            <a:srgbClr val="A64D7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p93"/>
          <p:cNvSpPr/>
          <p:nvPr/>
        </p:nvSpPr>
        <p:spPr>
          <a:xfrm rot="3756669">
            <a:off x="2487766" y="679435"/>
            <a:ext cx="513231" cy="551069"/>
          </a:xfrm>
          <a:prstGeom prst="downArrow">
            <a:avLst>
              <a:gd fmla="val 50000" name="adj1"/>
              <a:gd fmla="val 50000" name="adj2"/>
            </a:avLst>
          </a:prstGeom>
          <a:solidFill>
            <a:srgbClr val="A64D7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93"/>
          <p:cNvSpPr txBox="1"/>
          <p:nvPr/>
        </p:nvSpPr>
        <p:spPr>
          <a:xfrm>
            <a:off x="190950" y="4200725"/>
            <a:ext cx="7120200" cy="82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lang="en" sz="2400">
                <a:solidFill>
                  <a:schemeClr val="dk1"/>
                </a:solidFill>
              </a:rPr>
              <a:t>This was the model a student group built.</a:t>
            </a:r>
            <a:endParaRPr b="0" i="0" sz="2400" u="none" cap="none" strike="noStrike">
              <a:solidFill>
                <a:schemeClr val="dk1"/>
              </a:solidFill>
              <a:latin typeface="Arial"/>
              <a:ea typeface="Arial"/>
              <a:cs typeface="Arial"/>
              <a:sym typeface="Arial"/>
            </a:endParaRPr>
          </a:p>
        </p:txBody>
      </p:sp>
      <p:sp>
        <p:nvSpPr>
          <p:cNvPr id="636" name="Google Shape;636;p93"/>
          <p:cNvSpPr txBox="1"/>
          <p:nvPr>
            <p:ph type="title"/>
          </p:nvPr>
        </p:nvSpPr>
        <p:spPr>
          <a:xfrm>
            <a:off x="292396" y="173477"/>
            <a:ext cx="68580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94"/>
          <p:cNvSpPr txBox="1"/>
          <p:nvPr>
            <p:ph type="title"/>
          </p:nvPr>
        </p:nvSpPr>
        <p:spPr>
          <a:xfrm>
            <a:off x="213800" y="1509150"/>
            <a:ext cx="8028600" cy="30522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Why do you think that the virus receptors are synthesized on bound ribosomes?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Use the model to figure out how the receptor moves from the RER, to Golgi to the cell membrane.</a:t>
            </a:r>
            <a:endParaRPr/>
          </a:p>
        </p:txBody>
      </p:sp>
      <p:pic>
        <p:nvPicPr>
          <p:cNvPr id="642" name="Google Shape;642;p94"/>
          <p:cNvPicPr preferRelativeResize="0"/>
          <p:nvPr/>
        </p:nvPicPr>
        <p:blipFill rotWithShape="1">
          <a:blip r:embed="rId3">
            <a:alphaModFix/>
          </a:blip>
          <a:srcRect b="38982" l="15020" r="59858" t="7167"/>
          <a:stretch/>
        </p:blipFill>
        <p:spPr>
          <a:xfrm>
            <a:off x="213800" y="180821"/>
            <a:ext cx="991526" cy="13283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pic>
        <p:nvPicPr>
          <p:cNvPr id="647" name="Google Shape;647;p95"/>
          <p:cNvPicPr preferRelativeResize="0"/>
          <p:nvPr/>
        </p:nvPicPr>
        <p:blipFill rotWithShape="1">
          <a:blip r:embed="rId3">
            <a:alphaModFix/>
          </a:blip>
          <a:srcRect b="6715" l="0" r="0" t="3751"/>
          <a:stretch/>
        </p:blipFill>
        <p:spPr>
          <a:xfrm>
            <a:off x="247875" y="286400"/>
            <a:ext cx="3629030" cy="4331996"/>
          </a:xfrm>
          <a:prstGeom prst="rect">
            <a:avLst/>
          </a:prstGeom>
          <a:noFill/>
          <a:ln>
            <a:noFill/>
          </a:ln>
        </p:spPr>
      </p:pic>
      <p:pic>
        <p:nvPicPr>
          <p:cNvPr id="648" name="Google Shape;648;p95"/>
          <p:cNvPicPr preferRelativeResize="0"/>
          <p:nvPr/>
        </p:nvPicPr>
        <p:blipFill rotWithShape="1">
          <a:blip r:embed="rId4">
            <a:alphaModFix/>
          </a:blip>
          <a:srcRect b="-4166" l="0" r="0" t="7510"/>
          <a:stretch/>
        </p:blipFill>
        <p:spPr>
          <a:xfrm>
            <a:off x="5019800" y="326812"/>
            <a:ext cx="3629030" cy="4489876"/>
          </a:xfrm>
          <a:prstGeom prst="rect">
            <a:avLst/>
          </a:prstGeom>
          <a:noFill/>
          <a:ln>
            <a:noFill/>
          </a:ln>
        </p:spPr>
      </p:pic>
      <p:sp>
        <p:nvSpPr>
          <p:cNvPr id="649" name="Google Shape;649;p95"/>
          <p:cNvSpPr txBox="1"/>
          <p:nvPr/>
        </p:nvSpPr>
        <p:spPr>
          <a:xfrm>
            <a:off x="247875" y="286400"/>
            <a:ext cx="3678300" cy="102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0" i="0" lang="en" sz="2200" u="none" cap="none" strike="noStrike">
                <a:solidFill>
                  <a:schemeClr val="lt2"/>
                </a:solidFill>
                <a:latin typeface="Arial"/>
                <a:ea typeface="Arial"/>
                <a:cs typeface="Arial"/>
                <a:sym typeface="Arial"/>
              </a:rPr>
              <a:t>Modeling membrane fusion</a:t>
            </a:r>
            <a:endParaRPr b="0" i="0" sz="2200" u="none" cap="none" strike="noStrike">
              <a:solidFill>
                <a:schemeClr val="lt2"/>
              </a:solidFill>
              <a:latin typeface="Arial"/>
              <a:ea typeface="Arial"/>
              <a:cs typeface="Arial"/>
              <a:sym typeface="Arial"/>
            </a:endParaRPr>
          </a:p>
        </p:txBody>
      </p:sp>
      <p:sp>
        <p:nvSpPr>
          <p:cNvPr id="650" name="Google Shape;650;p95"/>
          <p:cNvSpPr/>
          <p:nvPr/>
        </p:nvSpPr>
        <p:spPr>
          <a:xfrm>
            <a:off x="3055100" y="3651775"/>
            <a:ext cx="3138600" cy="8115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pic>
        <p:nvPicPr>
          <p:cNvPr id="655" name="Google Shape;655;p96"/>
          <p:cNvPicPr preferRelativeResize="0"/>
          <p:nvPr/>
        </p:nvPicPr>
        <p:blipFill rotWithShape="1">
          <a:blip r:embed="rId3">
            <a:alphaModFix/>
          </a:blip>
          <a:srcRect b="-100" l="12762" r="20245" t="0"/>
          <a:stretch/>
        </p:blipFill>
        <p:spPr>
          <a:xfrm rot="-5400000">
            <a:off x="2313776" y="-2240676"/>
            <a:ext cx="4516451" cy="8997801"/>
          </a:xfrm>
          <a:prstGeom prst="rect">
            <a:avLst/>
          </a:prstGeom>
          <a:noFill/>
          <a:ln>
            <a:noFill/>
          </a:ln>
        </p:spPr>
      </p:pic>
      <p:sp>
        <p:nvSpPr>
          <p:cNvPr id="656" name="Google Shape;656;p96"/>
          <p:cNvSpPr/>
          <p:nvPr/>
        </p:nvSpPr>
        <p:spPr>
          <a:xfrm rot="-1222490">
            <a:off x="1169479" y="2803170"/>
            <a:ext cx="1432099" cy="572861"/>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96"/>
          <p:cNvSpPr txBox="1"/>
          <p:nvPr/>
        </p:nvSpPr>
        <p:spPr>
          <a:xfrm>
            <a:off x="3228300" y="3991450"/>
            <a:ext cx="954600" cy="525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lt1"/>
                </a:solidFill>
                <a:latin typeface="Arial"/>
                <a:ea typeface="Arial"/>
                <a:cs typeface="Arial"/>
                <a:sym typeface="Arial"/>
              </a:rPr>
              <a:t>inside</a:t>
            </a:r>
            <a:endParaRPr b="0" i="0" sz="2100" u="none" cap="none" strike="noStrike">
              <a:solidFill>
                <a:schemeClr val="lt1"/>
              </a:solidFill>
              <a:latin typeface="Arial"/>
              <a:ea typeface="Arial"/>
              <a:cs typeface="Arial"/>
              <a:sym typeface="Arial"/>
            </a:endParaRPr>
          </a:p>
        </p:txBody>
      </p:sp>
      <p:sp>
        <p:nvSpPr>
          <p:cNvPr id="658" name="Google Shape;658;p96"/>
          <p:cNvSpPr txBox="1"/>
          <p:nvPr/>
        </p:nvSpPr>
        <p:spPr>
          <a:xfrm>
            <a:off x="73100" y="3961950"/>
            <a:ext cx="1053000" cy="525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lt1"/>
                </a:solidFill>
                <a:latin typeface="Arial"/>
                <a:ea typeface="Arial"/>
                <a:cs typeface="Arial"/>
                <a:sym typeface="Arial"/>
              </a:rPr>
              <a:t>outside</a:t>
            </a:r>
            <a:endParaRPr b="0" i="0" sz="2100" u="none" cap="none" strike="noStrike">
              <a:solidFill>
                <a:schemeClr val="lt1"/>
              </a:solidFill>
              <a:latin typeface="Arial"/>
              <a:ea typeface="Arial"/>
              <a:cs typeface="Arial"/>
              <a:sym typeface="Arial"/>
            </a:endParaRPr>
          </a:p>
        </p:txBody>
      </p:sp>
      <p:sp>
        <p:nvSpPr>
          <p:cNvPr id="659" name="Google Shape;659;p96"/>
          <p:cNvSpPr txBox="1"/>
          <p:nvPr/>
        </p:nvSpPr>
        <p:spPr>
          <a:xfrm>
            <a:off x="179000" y="4558750"/>
            <a:ext cx="8833500" cy="42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rPr>
              <a:t>Virus particles assemble on the cell membrane.</a:t>
            </a:r>
            <a:endParaRPr b="1" i="0" sz="2100" u="none" cap="none" strike="noStrike">
              <a:solidFill>
                <a:schemeClr val="dk1"/>
              </a:solidFill>
            </a:endParaRPr>
          </a:p>
        </p:txBody>
      </p:sp>
      <p:sp>
        <p:nvSpPr>
          <p:cNvPr id="660" name="Google Shape;660;p96"/>
          <p:cNvSpPr/>
          <p:nvPr/>
        </p:nvSpPr>
        <p:spPr>
          <a:xfrm>
            <a:off x="1407350" y="215450"/>
            <a:ext cx="2062800" cy="1375200"/>
          </a:xfrm>
          <a:prstGeom prst="roundRect">
            <a:avLst>
              <a:gd fmla="val 16667" name="adj"/>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52"/>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Evaluation</a:t>
            </a:r>
            <a:endParaRPr/>
          </a:p>
        </p:txBody>
      </p:sp>
      <p:sp>
        <p:nvSpPr>
          <p:cNvPr id="260" name="Google Shape;260;p52"/>
          <p:cNvSpPr txBox="1"/>
          <p:nvPr>
            <p:ph idx="1" type="body"/>
          </p:nvPr>
        </p:nvSpPr>
        <p:spPr>
          <a:xfrm>
            <a:off x="315750" y="1094844"/>
            <a:ext cx="7383900" cy="1486800"/>
          </a:xfrm>
          <a:prstGeom prst="rect">
            <a:avLst/>
          </a:prstGeom>
        </p:spPr>
        <p:txBody>
          <a:bodyPr anchorCtr="0" anchor="t" bIns="68575" lIns="68575" spcFirstLastPara="1" rIns="68575" wrap="square" tIns="68575">
            <a:noAutofit/>
          </a:bodyPr>
          <a:lstStyle/>
          <a:p>
            <a:pPr indent="0" lvl="0" marL="0" rtl="0" algn="l">
              <a:lnSpc>
                <a:spcPct val="95000"/>
              </a:lnSpc>
              <a:spcBef>
                <a:spcPts val="0"/>
              </a:spcBef>
              <a:spcAft>
                <a:spcPts val="0"/>
              </a:spcAft>
              <a:buNone/>
            </a:pPr>
            <a:r>
              <a:rPr lang="en" sz="2000"/>
              <a:t>Tomorrow we will be collecting post-workshop survey information</a:t>
            </a:r>
            <a:endParaRPr sz="2000"/>
          </a:p>
          <a:p>
            <a:pPr indent="-355600" lvl="1" marL="914400" rtl="0" algn="l">
              <a:lnSpc>
                <a:spcPct val="95000"/>
              </a:lnSpc>
              <a:spcBef>
                <a:spcPts val="0"/>
              </a:spcBef>
              <a:spcAft>
                <a:spcPts val="0"/>
              </a:spcAft>
              <a:buSzPts val="2000"/>
              <a:buChar char="●"/>
            </a:pPr>
            <a:r>
              <a:rPr lang="en" sz="2000"/>
              <a:t>Teacher Participant Evaluation</a:t>
            </a:r>
            <a:endParaRPr sz="2000"/>
          </a:p>
          <a:p>
            <a:pPr indent="-355600" lvl="1" marL="914400" rtl="0" algn="l">
              <a:lnSpc>
                <a:spcPct val="95000"/>
              </a:lnSpc>
              <a:spcBef>
                <a:spcPts val="0"/>
              </a:spcBef>
              <a:spcAft>
                <a:spcPts val="0"/>
              </a:spcAft>
              <a:buSzPts val="2000"/>
              <a:buChar char="●"/>
            </a:pPr>
            <a:r>
              <a:rPr lang="en" sz="2000"/>
              <a:t>Teacher Participant Qualitative Post-Workshop Survey</a:t>
            </a:r>
            <a:endParaRPr sz="2000"/>
          </a:p>
          <a:p>
            <a:pPr indent="0" lvl="0" marL="0" rtl="0" algn="l">
              <a:lnSpc>
                <a:spcPct val="95000"/>
              </a:lnSpc>
              <a:spcBef>
                <a:spcPts val="0"/>
              </a:spcBef>
              <a:spcAft>
                <a:spcPts val="0"/>
              </a:spcAft>
              <a:buNone/>
            </a:pPr>
            <a:r>
              <a:t/>
            </a:r>
            <a:endParaRPr sz="2000"/>
          </a:p>
          <a:p>
            <a:pPr indent="0" lvl="0" marL="0" rtl="0" algn="l">
              <a:lnSpc>
                <a:spcPct val="95000"/>
              </a:lnSpc>
              <a:spcBef>
                <a:spcPts val="0"/>
              </a:spcBef>
              <a:spcAft>
                <a:spcPts val="0"/>
              </a:spcAft>
              <a:buNone/>
            </a:pPr>
            <a:r>
              <a:t/>
            </a:r>
            <a:endParaRPr sz="2000"/>
          </a:p>
        </p:txBody>
      </p:sp>
      <p:sp>
        <p:nvSpPr>
          <p:cNvPr id="261" name="Google Shape;261;p52"/>
          <p:cNvSpPr txBox="1"/>
          <p:nvPr/>
        </p:nvSpPr>
        <p:spPr>
          <a:xfrm>
            <a:off x="7297025" y="2082650"/>
            <a:ext cx="1577700" cy="2124000"/>
          </a:xfrm>
          <a:prstGeom prst="rect">
            <a:avLst/>
          </a:prstGeom>
          <a:solidFill>
            <a:schemeClr val="accent4"/>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accent1"/>
                </a:solidFill>
                <a:latin typeface="Calibri"/>
                <a:ea typeface="Calibri"/>
                <a:cs typeface="Calibri"/>
                <a:sym typeface="Calibri"/>
              </a:rPr>
              <a:t>Participants who submit their posters will </a:t>
            </a:r>
            <a:r>
              <a:rPr b="1" lang="en" sz="1800">
                <a:solidFill>
                  <a:schemeClr val="accent1"/>
                </a:solidFill>
                <a:latin typeface="Calibri"/>
                <a:ea typeface="Calibri"/>
                <a:cs typeface="Calibri"/>
                <a:sym typeface="Calibri"/>
              </a:rPr>
              <a:t>receive</a:t>
            </a:r>
            <a:r>
              <a:rPr b="1" lang="en" sz="1800">
                <a:solidFill>
                  <a:schemeClr val="accent1"/>
                </a:solidFill>
                <a:latin typeface="Calibri"/>
                <a:ea typeface="Calibri"/>
                <a:cs typeface="Calibri"/>
                <a:sym typeface="Calibri"/>
              </a:rPr>
              <a:t> an additional $250 Material Stipend!</a:t>
            </a:r>
            <a:endParaRPr b="1" sz="1800">
              <a:solidFill>
                <a:schemeClr val="accent1"/>
              </a:solidFill>
              <a:latin typeface="Calibri"/>
              <a:ea typeface="Calibri"/>
              <a:cs typeface="Calibri"/>
              <a:sym typeface="Calibri"/>
            </a:endParaRPr>
          </a:p>
        </p:txBody>
      </p:sp>
      <p:sp>
        <p:nvSpPr>
          <p:cNvPr id="262" name="Google Shape;262;p52"/>
          <p:cNvSpPr txBox="1"/>
          <p:nvPr/>
        </p:nvSpPr>
        <p:spPr>
          <a:xfrm>
            <a:off x="315750" y="2244919"/>
            <a:ext cx="6958800" cy="2816700"/>
          </a:xfrm>
          <a:prstGeom prst="rect">
            <a:avLst/>
          </a:prstGeom>
          <a:noFill/>
          <a:ln>
            <a:noFill/>
          </a:ln>
        </p:spPr>
        <p:txBody>
          <a:bodyPr anchorCtr="0" anchor="t" bIns="91425" lIns="91425" spcFirstLastPara="1" rIns="91425" wrap="square" tIns="91425">
            <a:spAutoFit/>
          </a:bodyPr>
          <a:lstStyle/>
          <a:p>
            <a:pPr indent="0" lvl="0" marL="0" rtl="0" algn="l">
              <a:lnSpc>
                <a:spcPct val="95000"/>
              </a:lnSpc>
              <a:spcBef>
                <a:spcPts val="0"/>
              </a:spcBef>
              <a:spcAft>
                <a:spcPts val="0"/>
              </a:spcAft>
              <a:buNone/>
            </a:pPr>
            <a:r>
              <a:rPr lang="en" sz="2000">
                <a:solidFill>
                  <a:schemeClr val="dk1"/>
                </a:solidFill>
                <a:latin typeface="Calibri"/>
                <a:ea typeface="Calibri"/>
                <a:cs typeface="Calibri"/>
                <a:sym typeface="Calibri"/>
              </a:rPr>
              <a:t>You will also complete a poster documenting your implementation experience.</a:t>
            </a:r>
            <a:endParaRPr sz="2000">
              <a:solidFill>
                <a:schemeClr val="dk1"/>
              </a:solidFill>
              <a:latin typeface="Calibri"/>
              <a:ea typeface="Calibri"/>
              <a:cs typeface="Calibri"/>
              <a:sym typeface="Calibri"/>
            </a:endParaRPr>
          </a:p>
          <a:p>
            <a:pPr indent="0" lvl="0" marL="0" rtl="0" algn="l">
              <a:lnSpc>
                <a:spcPct val="95000"/>
              </a:lnSpc>
              <a:spcBef>
                <a:spcPts val="0"/>
              </a:spcBef>
              <a:spcAft>
                <a:spcPts val="0"/>
              </a:spcAft>
              <a:buNone/>
            </a:pPr>
            <a:r>
              <a:t/>
            </a:r>
            <a:endParaRPr sz="2000">
              <a:solidFill>
                <a:schemeClr val="dk1"/>
              </a:solidFill>
              <a:latin typeface="Calibri"/>
              <a:ea typeface="Calibri"/>
              <a:cs typeface="Calibri"/>
              <a:sym typeface="Calibri"/>
            </a:endParaRPr>
          </a:p>
          <a:p>
            <a:pPr indent="0" lvl="0" marL="0" rtl="0" algn="l">
              <a:lnSpc>
                <a:spcPct val="95000"/>
              </a:lnSpc>
              <a:spcBef>
                <a:spcPts val="0"/>
              </a:spcBef>
              <a:spcAft>
                <a:spcPts val="0"/>
              </a:spcAft>
              <a:buNone/>
            </a:pPr>
            <a:r>
              <a:rPr lang="en" sz="2000">
                <a:solidFill>
                  <a:schemeClr val="dk1"/>
                </a:solidFill>
                <a:latin typeface="Calibri"/>
                <a:ea typeface="Calibri"/>
                <a:cs typeface="Calibri"/>
                <a:sym typeface="Calibri"/>
              </a:rPr>
              <a:t>During the late fall/early winter, we will reach out with two further surveys.</a:t>
            </a:r>
            <a:endParaRPr sz="2000">
              <a:solidFill>
                <a:schemeClr val="dk1"/>
              </a:solidFill>
              <a:latin typeface="Calibri"/>
              <a:ea typeface="Calibri"/>
              <a:cs typeface="Calibri"/>
              <a:sym typeface="Calibri"/>
            </a:endParaRPr>
          </a:p>
          <a:p>
            <a:pPr indent="0" lvl="0" marL="0" rtl="0" algn="l">
              <a:lnSpc>
                <a:spcPct val="95000"/>
              </a:lnSpc>
              <a:spcBef>
                <a:spcPts val="0"/>
              </a:spcBef>
              <a:spcAft>
                <a:spcPts val="0"/>
              </a:spcAft>
              <a:buNone/>
            </a:pPr>
            <a:r>
              <a:t/>
            </a:r>
            <a:endParaRPr sz="2000">
              <a:solidFill>
                <a:schemeClr val="dk1"/>
              </a:solidFill>
              <a:latin typeface="Calibri"/>
              <a:ea typeface="Calibri"/>
              <a:cs typeface="Calibri"/>
              <a:sym typeface="Calibri"/>
            </a:endParaRPr>
          </a:p>
          <a:p>
            <a:pPr indent="0" lvl="0" marL="0" rtl="0" algn="l">
              <a:lnSpc>
                <a:spcPct val="95000"/>
              </a:lnSpc>
              <a:spcBef>
                <a:spcPts val="0"/>
              </a:spcBef>
              <a:spcAft>
                <a:spcPts val="0"/>
              </a:spcAft>
              <a:buNone/>
            </a:pPr>
            <a:r>
              <a:rPr lang="en" sz="2000">
                <a:solidFill>
                  <a:schemeClr val="dk1"/>
                </a:solidFill>
                <a:latin typeface="Calibri"/>
                <a:ea typeface="Calibri"/>
                <a:cs typeface="Calibri"/>
                <a:sym typeface="Calibri"/>
              </a:rPr>
              <a:t>We will also be requesting short online interviews with a random selection of participants to learn more about your implementation.</a:t>
            </a:r>
            <a:endParaRPr sz="20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pic>
        <p:nvPicPr>
          <p:cNvPr id="665" name="Google Shape;665;p97"/>
          <p:cNvPicPr preferRelativeResize="0"/>
          <p:nvPr/>
        </p:nvPicPr>
        <p:blipFill rotWithShape="1">
          <a:blip r:embed="rId3">
            <a:alphaModFix/>
          </a:blip>
          <a:srcRect b="2525" l="7313" r="0" t="6961"/>
          <a:stretch/>
        </p:blipFill>
        <p:spPr>
          <a:xfrm>
            <a:off x="0" y="0"/>
            <a:ext cx="3950350" cy="5143501"/>
          </a:xfrm>
          <a:prstGeom prst="rect">
            <a:avLst/>
          </a:prstGeom>
          <a:noFill/>
          <a:ln>
            <a:noFill/>
          </a:ln>
        </p:spPr>
      </p:pic>
      <p:sp>
        <p:nvSpPr>
          <p:cNvPr id="666" name="Google Shape;666;p97"/>
          <p:cNvSpPr txBox="1"/>
          <p:nvPr/>
        </p:nvSpPr>
        <p:spPr>
          <a:xfrm>
            <a:off x="417675" y="1831875"/>
            <a:ext cx="1969200" cy="644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 sz="2600" u="none" cap="none" strike="noStrike">
                <a:solidFill>
                  <a:schemeClr val="lt2"/>
                </a:solidFill>
                <a:latin typeface="Arial"/>
                <a:ea typeface="Arial"/>
                <a:cs typeface="Arial"/>
                <a:sym typeface="Arial"/>
              </a:rPr>
              <a:t>Exocytosis</a:t>
            </a:r>
            <a:r>
              <a:rPr b="0" i="0" lang="en" sz="2700" u="none" cap="none" strike="noStrike">
                <a:solidFill>
                  <a:schemeClr val="lt2"/>
                </a:solidFill>
                <a:latin typeface="Arial"/>
                <a:ea typeface="Arial"/>
                <a:cs typeface="Arial"/>
                <a:sym typeface="Arial"/>
              </a:rPr>
              <a:t>!</a:t>
            </a:r>
            <a:endParaRPr b="0" i="0" sz="2700" u="none" cap="none" strike="noStrike">
              <a:solidFill>
                <a:schemeClr val="lt2"/>
              </a:solidFill>
              <a:latin typeface="Arial"/>
              <a:ea typeface="Arial"/>
              <a:cs typeface="Arial"/>
              <a:sym typeface="Arial"/>
            </a:endParaRPr>
          </a:p>
        </p:txBody>
      </p:sp>
      <p:sp>
        <p:nvSpPr>
          <p:cNvPr id="667" name="Google Shape;667;p97"/>
          <p:cNvSpPr txBox="1"/>
          <p:nvPr/>
        </p:nvSpPr>
        <p:spPr>
          <a:xfrm>
            <a:off x="1497875" y="131275"/>
            <a:ext cx="954600" cy="525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lt1"/>
                </a:solidFill>
                <a:latin typeface="Arial"/>
                <a:ea typeface="Arial"/>
                <a:cs typeface="Arial"/>
                <a:sym typeface="Arial"/>
              </a:rPr>
              <a:t>inside</a:t>
            </a:r>
            <a:endParaRPr b="0" i="0" sz="2100" u="none" cap="none" strike="noStrike">
              <a:solidFill>
                <a:schemeClr val="lt1"/>
              </a:solidFill>
              <a:latin typeface="Arial"/>
              <a:ea typeface="Arial"/>
              <a:cs typeface="Arial"/>
              <a:sym typeface="Arial"/>
            </a:endParaRPr>
          </a:p>
        </p:txBody>
      </p:sp>
      <p:sp>
        <p:nvSpPr>
          <p:cNvPr id="668" name="Google Shape;668;p97"/>
          <p:cNvSpPr txBox="1"/>
          <p:nvPr/>
        </p:nvSpPr>
        <p:spPr>
          <a:xfrm>
            <a:off x="80800" y="131275"/>
            <a:ext cx="1053000" cy="525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lt1"/>
                </a:solidFill>
                <a:latin typeface="Arial"/>
                <a:ea typeface="Arial"/>
                <a:cs typeface="Arial"/>
                <a:sym typeface="Arial"/>
              </a:rPr>
              <a:t>outside</a:t>
            </a:r>
            <a:endParaRPr b="0" i="0" sz="2100" u="none" cap="none" strike="noStrike">
              <a:solidFill>
                <a:schemeClr val="lt1"/>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pic>
        <p:nvPicPr>
          <p:cNvPr id="673" name="Google Shape;673;p98"/>
          <p:cNvPicPr preferRelativeResize="0"/>
          <p:nvPr/>
        </p:nvPicPr>
        <p:blipFill rotWithShape="1">
          <a:blip r:embed="rId3">
            <a:alphaModFix/>
          </a:blip>
          <a:srcRect b="0" l="0" r="0" t="0"/>
          <a:stretch/>
        </p:blipFill>
        <p:spPr>
          <a:xfrm rot="10800000">
            <a:off x="4489103" y="707201"/>
            <a:ext cx="4479852" cy="3359877"/>
          </a:xfrm>
          <a:prstGeom prst="rect">
            <a:avLst/>
          </a:prstGeom>
          <a:noFill/>
          <a:ln>
            <a:noFill/>
          </a:ln>
        </p:spPr>
      </p:pic>
      <p:pic>
        <p:nvPicPr>
          <p:cNvPr id="674" name="Google Shape;674;p98"/>
          <p:cNvPicPr preferRelativeResize="0"/>
          <p:nvPr/>
        </p:nvPicPr>
        <p:blipFill rotWithShape="1">
          <a:blip r:embed="rId4">
            <a:alphaModFix/>
          </a:blip>
          <a:srcRect b="0" l="0" r="0" t="0"/>
          <a:stretch/>
        </p:blipFill>
        <p:spPr>
          <a:xfrm rot="10800000">
            <a:off x="1" y="738273"/>
            <a:ext cx="4396954" cy="3297727"/>
          </a:xfrm>
          <a:prstGeom prst="rect">
            <a:avLst/>
          </a:prstGeom>
          <a:noFill/>
          <a:ln>
            <a:noFill/>
          </a:ln>
        </p:spPr>
      </p:pic>
      <p:sp>
        <p:nvSpPr>
          <p:cNvPr id="675" name="Google Shape;675;p98"/>
          <p:cNvSpPr/>
          <p:nvPr/>
        </p:nvSpPr>
        <p:spPr>
          <a:xfrm>
            <a:off x="835375" y="4067075"/>
            <a:ext cx="7255800" cy="3699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98"/>
          <p:cNvSpPr txBox="1"/>
          <p:nvPr/>
        </p:nvSpPr>
        <p:spPr>
          <a:xfrm>
            <a:off x="5000275" y="4367800"/>
            <a:ext cx="3274500" cy="51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 sz="2300" u="none" cap="none" strike="noStrike">
                <a:solidFill>
                  <a:schemeClr val="dk1"/>
                </a:solidFill>
                <a:latin typeface="Arial"/>
                <a:ea typeface="Arial"/>
                <a:cs typeface="Arial"/>
                <a:sym typeface="Arial"/>
              </a:rPr>
              <a:t>Vesicle buds from RER</a:t>
            </a:r>
            <a:endParaRPr b="0" i="0" sz="2300" u="none" cap="none" strike="noStrike">
              <a:solidFill>
                <a:schemeClr val="dk1"/>
              </a:solidFill>
              <a:latin typeface="Arial"/>
              <a:ea typeface="Arial"/>
              <a:cs typeface="Arial"/>
              <a:sym typeface="Arial"/>
            </a:endParaRPr>
          </a:p>
        </p:txBody>
      </p:sp>
      <p:sp>
        <p:nvSpPr>
          <p:cNvPr id="677" name="Google Shape;677;p98"/>
          <p:cNvSpPr txBox="1"/>
          <p:nvPr/>
        </p:nvSpPr>
        <p:spPr>
          <a:xfrm>
            <a:off x="1071275" y="4367800"/>
            <a:ext cx="3274500" cy="51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 sz="2300" u="none" cap="none" strike="noStrike">
                <a:solidFill>
                  <a:schemeClr val="dk1"/>
                </a:solidFill>
                <a:latin typeface="Arial"/>
                <a:ea typeface="Arial"/>
                <a:cs typeface="Arial"/>
                <a:sym typeface="Arial"/>
              </a:rPr>
              <a:t>Vesicle travels to Golgi</a:t>
            </a:r>
            <a:endParaRPr b="0" i="0" sz="2300" u="none" cap="none" strike="noStrike">
              <a:solidFill>
                <a:schemeClr val="dk1"/>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pic>
        <p:nvPicPr>
          <p:cNvPr id="682" name="Google Shape;682;p99"/>
          <p:cNvPicPr preferRelativeResize="0"/>
          <p:nvPr/>
        </p:nvPicPr>
        <p:blipFill rotWithShape="1">
          <a:blip r:embed="rId3">
            <a:alphaModFix/>
          </a:blip>
          <a:srcRect b="0" l="0" r="0" t="0"/>
          <a:stretch/>
        </p:blipFill>
        <p:spPr>
          <a:xfrm flipH="1" rot="10800000">
            <a:off x="6155254" y="859402"/>
            <a:ext cx="2607473" cy="1955604"/>
          </a:xfrm>
          <a:prstGeom prst="rect">
            <a:avLst/>
          </a:prstGeom>
          <a:noFill/>
          <a:ln>
            <a:noFill/>
          </a:ln>
        </p:spPr>
      </p:pic>
      <p:pic>
        <p:nvPicPr>
          <p:cNvPr id="683" name="Google Shape;683;p99"/>
          <p:cNvPicPr preferRelativeResize="0"/>
          <p:nvPr/>
        </p:nvPicPr>
        <p:blipFill rotWithShape="1">
          <a:blip r:embed="rId4">
            <a:alphaModFix/>
          </a:blip>
          <a:srcRect b="0" l="0" r="0" t="0"/>
          <a:stretch/>
        </p:blipFill>
        <p:spPr>
          <a:xfrm flipH="1" rot="-5400000">
            <a:off x="3753433" y="565085"/>
            <a:ext cx="1955869" cy="2607872"/>
          </a:xfrm>
          <a:prstGeom prst="rect">
            <a:avLst/>
          </a:prstGeom>
          <a:noFill/>
          <a:ln>
            <a:noFill/>
          </a:ln>
        </p:spPr>
      </p:pic>
      <p:pic>
        <p:nvPicPr>
          <p:cNvPr id="684" name="Google Shape;684;p99"/>
          <p:cNvPicPr preferRelativeResize="0"/>
          <p:nvPr/>
        </p:nvPicPr>
        <p:blipFill rotWithShape="1">
          <a:blip r:embed="rId5">
            <a:alphaModFix/>
          </a:blip>
          <a:srcRect b="29657" l="0" r="0" t="0"/>
          <a:stretch/>
        </p:blipFill>
        <p:spPr>
          <a:xfrm flipH="1" rot="-5400000">
            <a:off x="1402150" y="946874"/>
            <a:ext cx="1966368" cy="1844291"/>
          </a:xfrm>
          <a:prstGeom prst="rect">
            <a:avLst/>
          </a:prstGeom>
          <a:noFill/>
          <a:ln>
            <a:noFill/>
          </a:ln>
        </p:spPr>
      </p:pic>
      <p:pic>
        <p:nvPicPr>
          <p:cNvPr id="685" name="Google Shape;685;p99"/>
          <p:cNvPicPr preferRelativeResize="0"/>
          <p:nvPr/>
        </p:nvPicPr>
        <p:blipFill rotWithShape="1">
          <a:blip r:embed="rId6">
            <a:alphaModFix/>
          </a:blip>
          <a:srcRect b="54305" l="0" r="0" t="0"/>
          <a:stretch/>
        </p:blipFill>
        <p:spPr>
          <a:xfrm flipH="1" rot="-5400000">
            <a:off x="-203813" y="1262663"/>
            <a:ext cx="1944046" cy="1184471"/>
          </a:xfrm>
          <a:prstGeom prst="rect">
            <a:avLst/>
          </a:prstGeom>
          <a:noFill/>
          <a:ln>
            <a:noFill/>
          </a:ln>
        </p:spPr>
      </p:pic>
      <p:sp>
        <p:nvSpPr>
          <p:cNvPr id="686" name="Google Shape;686;p99"/>
          <p:cNvSpPr/>
          <p:nvPr/>
        </p:nvSpPr>
        <p:spPr>
          <a:xfrm>
            <a:off x="680250" y="2852200"/>
            <a:ext cx="7255800" cy="3699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99"/>
          <p:cNvSpPr txBox="1"/>
          <p:nvPr/>
        </p:nvSpPr>
        <p:spPr>
          <a:xfrm>
            <a:off x="4995700" y="3259300"/>
            <a:ext cx="3274500" cy="51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 sz="2300" u="none" cap="none" strike="noStrike">
                <a:solidFill>
                  <a:schemeClr val="dk1"/>
                </a:solidFill>
                <a:latin typeface="Arial"/>
                <a:ea typeface="Arial"/>
                <a:cs typeface="Arial"/>
                <a:sym typeface="Arial"/>
              </a:rPr>
              <a:t>Vesicle buds from Golgi</a:t>
            </a:r>
            <a:endParaRPr b="0" i="0" sz="2300" u="none" cap="none" strike="noStrike">
              <a:solidFill>
                <a:schemeClr val="dk1"/>
              </a:solidFill>
              <a:latin typeface="Arial"/>
              <a:ea typeface="Arial"/>
              <a:cs typeface="Arial"/>
              <a:sym typeface="Arial"/>
            </a:endParaRPr>
          </a:p>
        </p:txBody>
      </p:sp>
      <p:sp>
        <p:nvSpPr>
          <p:cNvPr id="688" name="Google Shape;688;p99"/>
          <p:cNvSpPr txBox="1"/>
          <p:nvPr/>
        </p:nvSpPr>
        <p:spPr>
          <a:xfrm>
            <a:off x="560875" y="3227350"/>
            <a:ext cx="4224600" cy="848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 sz="2300" u="none" cap="none" strike="noStrike">
                <a:solidFill>
                  <a:schemeClr val="dk1"/>
                </a:solidFill>
                <a:latin typeface="Arial"/>
                <a:ea typeface="Arial"/>
                <a:cs typeface="Arial"/>
                <a:sym typeface="Arial"/>
              </a:rPr>
              <a:t>Vesicle travels to and fuses with the cell membrane.</a:t>
            </a:r>
            <a:endParaRPr b="0" i="0" sz="2300" u="none" cap="none" strike="noStrike">
              <a:solidFill>
                <a:schemeClr val="dk1"/>
              </a:solidFill>
              <a:latin typeface="Arial"/>
              <a:ea typeface="Arial"/>
              <a:cs typeface="Arial"/>
              <a:sym typeface="Arial"/>
            </a:endParaRPr>
          </a:p>
        </p:txBody>
      </p:sp>
      <p:pic>
        <p:nvPicPr>
          <p:cNvPr id="689" name="Google Shape;689;p99"/>
          <p:cNvPicPr preferRelativeResize="0"/>
          <p:nvPr/>
        </p:nvPicPr>
        <p:blipFill rotWithShape="1">
          <a:blip r:embed="rId7">
            <a:alphaModFix/>
          </a:blip>
          <a:srcRect b="69203" l="31803" r="50077" t="0"/>
          <a:stretch/>
        </p:blipFill>
        <p:spPr>
          <a:xfrm>
            <a:off x="2011800" y="745325"/>
            <a:ext cx="4143450" cy="39809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100"/>
          <p:cNvSpPr txBox="1"/>
          <p:nvPr>
            <p:ph type="title"/>
          </p:nvPr>
        </p:nvSpPr>
        <p:spPr>
          <a:xfrm>
            <a:off x="268850" y="2095275"/>
            <a:ext cx="3863400" cy="18675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Using your handout, explore this pathway.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3 similarities, 3 differences across pathways.</a:t>
            </a:r>
            <a:endParaRPr/>
          </a:p>
        </p:txBody>
      </p:sp>
      <p:pic>
        <p:nvPicPr>
          <p:cNvPr id="695" name="Google Shape;695;p100"/>
          <p:cNvPicPr preferRelativeResize="0"/>
          <p:nvPr/>
        </p:nvPicPr>
        <p:blipFill rotWithShape="1">
          <a:blip r:embed="rId3">
            <a:alphaModFix/>
          </a:blip>
          <a:srcRect b="0" l="0" r="50077" t="0"/>
          <a:stretch/>
        </p:blipFill>
        <p:spPr>
          <a:xfrm>
            <a:off x="4664500" y="711675"/>
            <a:ext cx="3743325" cy="4238625"/>
          </a:xfrm>
          <a:prstGeom prst="rect">
            <a:avLst/>
          </a:prstGeom>
          <a:noFill/>
          <a:ln>
            <a:noFill/>
          </a:ln>
        </p:spPr>
      </p:pic>
      <p:pic>
        <p:nvPicPr>
          <p:cNvPr id="696" name="Google Shape;696;p100"/>
          <p:cNvPicPr preferRelativeResize="0"/>
          <p:nvPr/>
        </p:nvPicPr>
        <p:blipFill rotWithShape="1">
          <a:blip r:embed="rId4">
            <a:alphaModFix/>
          </a:blip>
          <a:srcRect b="38982" l="15021" r="61536" t="17443"/>
          <a:stretch/>
        </p:blipFill>
        <p:spPr>
          <a:xfrm>
            <a:off x="1474650" y="875975"/>
            <a:ext cx="925301" cy="1074849"/>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sp>
        <p:nvSpPr>
          <p:cNvPr id="701" name="Google Shape;701;p101"/>
          <p:cNvSpPr txBox="1"/>
          <p:nvPr>
            <p:ph type="title"/>
          </p:nvPr>
        </p:nvSpPr>
        <p:spPr>
          <a:xfrm>
            <a:off x="311700" y="445025"/>
            <a:ext cx="8520600" cy="5727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t/>
            </a:r>
            <a:endParaRPr/>
          </a:p>
        </p:txBody>
      </p:sp>
      <p:pic>
        <p:nvPicPr>
          <p:cNvPr id="702" name="Google Shape;702;p101"/>
          <p:cNvPicPr preferRelativeResize="0"/>
          <p:nvPr/>
        </p:nvPicPr>
        <p:blipFill>
          <a:blip r:embed="rId3">
            <a:alphaModFix/>
          </a:blip>
          <a:stretch>
            <a:fillRect/>
          </a:stretch>
        </p:blipFill>
        <p:spPr>
          <a:xfrm>
            <a:off x="129175" y="14325"/>
            <a:ext cx="9014825" cy="5114851"/>
          </a:xfrm>
          <a:prstGeom prst="rect">
            <a:avLst/>
          </a:prstGeom>
          <a:noFill/>
          <a:ln>
            <a:noFill/>
          </a:ln>
        </p:spPr>
      </p:pic>
      <p:sp>
        <p:nvSpPr>
          <p:cNvPr id="703" name="Google Shape;703;p101"/>
          <p:cNvSpPr txBox="1"/>
          <p:nvPr/>
        </p:nvSpPr>
        <p:spPr>
          <a:xfrm>
            <a:off x="6144000" y="14325"/>
            <a:ext cx="30000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u="sng">
                <a:solidFill>
                  <a:schemeClr val="hlink"/>
                </a:solidFill>
                <a:hlinkClick r:id="rId4"/>
              </a:rPr>
              <a:t>https://media.hhmi.org/biointeractive/click/virus-explorer/index.html</a:t>
            </a:r>
            <a:endParaRPr sz="700"/>
          </a:p>
        </p:txBody>
      </p:sp>
      <p:sp>
        <p:nvSpPr>
          <p:cNvPr id="704" name="Google Shape;704;p101"/>
          <p:cNvSpPr/>
          <p:nvPr/>
        </p:nvSpPr>
        <p:spPr>
          <a:xfrm>
            <a:off x="7385200" y="2860250"/>
            <a:ext cx="1554000" cy="1569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05" name="Google Shape;705;p101"/>
          <p:cNvSpPr txBox="1"/>
          <p:nvPr/>
        </p:nvSpPr>
        <p:spPr>
          <a:xfrm>
            <a:off x="7385200" y="2860150"/>
            <a:ext cx="16392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CC0000"/>
                </a:solidFill>
              </a:rPr>
              <a:t>How is color used?</a:t>
            </a:r>
            <a:endParaRPr sz="1800">
              <a:solidFill>
                <a:srgbClr val="CC0000"/>
              </a:solidFill>
            </a:endParaRPr>
          </a:p>
          <a:p>
            <a:pPr indent="0" lvl="0" marL="0" rtl="0" algn="l">
              <a:spcBef>
                <a:spcPts val="0"/>
              </a:spcBef>
              <a:spcAft>
                <a:spcPts val="0"/>
              </a:spcAft>
              <a:buNone/>
            </a:pPr>
            <a:r>
              <a:t/>
            </a:r>
            <a:endParaRPr sz="1800">
              <a:solidFill>
                <a:srgbClr val="CC0000"/>
              </a:solidFill>
            </a:endParaRPr>
          </a:p>
          <a:p>
            <a:pPr indent="0" lvl="0" marL="0" rtl="0" algn="l">
              <a:spcBef>
                <a:spcPts val="0"/>
              </a:spcBef>
              <a:spcAft>
                <a:spcPts val="0"/>
              </a:spcAft>
              <a:buNone/>
            </a:pPr>
            <a:r>
              <a:rPr lang="en" sz="1800">
                <a:solidFill>
                  <a:srgbClr val="CC0000"/>
                </a:solidFill>
              </a:rPr>
              <a:t>What do the arrows mean?</a:t>
            </a:r>
            <a:endParaRPr sz="1800">
              <a:solidFill>
                <a:srgbClr val="CC0000"/>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9" name="Shape 709"/>
        <p:cNvGrpSpPr/>
        <p:nvPr/>
      </p:nvGrpSpPr>
      <p:grpSpPr>
        <a:xfrm>
          <a:off x="0" y="0"/>
          <a:ext cx="0" cy="0"/>
          <a:chOff x="0" y="0"/>
          <a:chExt cx="0" cy="0"/>
        </a:xfrm>
      </p:grpSpPr>
      <p:sp>
        <p:nvSpPr>
          <p:cNvPr id="710" name="Google Shape;710;p102"/>
          <p:cNvSpPr txBox="1"/>
          <p:nvPr>
            <p:ph type="title"/>
          </p:nvPr>
        </p:nvSpPr>
        <p:spPr>
          <a:xfrm>
            <a:off x="503425" y="77100"/>
            <a:ext cx="72516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Entry:  3 viruses, 3 mechanisms</a:t>
            </a:r>
            <a:endParaRPr b="1"/>
          </a:p>
        </p:txBody>
      </p:sp>
      <p:pic>
        <p:nvPicPr>
          <p:cNvPr id="711" name="Google Shape;711;p102"/>
          <p:cNvPicPr preferRelativeResize="0"/>
          <p:nvPr/>
        </p:nvPicPr>
        <p:blipFill rotWithShape="1">
          <a:blip r:embed="rId3">
            <a:alphaModFix/>
          </a:blip>
          <a:srcRect b="60655" l="-4329" r="62943" t="-1108"/>
          <a:stretch/>
        </p:blipFill>
        <p:spPr>
          <a:xfrm>
            <a:off x="1267587" y="2157600"/>
            <a:ext cx="1801174" cy="2028726"/>
          </a:xfrm>
          <a:prstGeom prst="rect">
            <a:avLst/>
          </a:prstGeom>
          <a:noFill/>
          <a:ln>
            <a:noFill/>
          </a:ln>
        </p:spPr>
      </p:pic>
      <p:pic>
        <p:nvPicPr>
          <p:cNvPr id="712" name="Google Shape;712;p102"/>
          <p:cNvPicPr preferRelativeResize="0"/>
          <p:nvPr/>
        </p:nvPicPr>
        <p:blipFill rotWithShape="1">
          <a:blip r:embed="rId4">
            <a:alphaModFix/>
          </a:blip>
          <a:srcRect b="54548" l="0" r="30070" t="0"/>
          <a:stretch/>
        </p:blipFill>
        <p:spPr>
          <a:xfrm>
            <a:off x="5666050" y="2249063"/>
            <a:ext cx="2459100" cy="1937251"/>
          </a:xfrm>
          <a:prstGeom prst="rect">
            <a:avLst/>
          </a:prstGeom>
          <a:noFill/>
          <a:ln>
            <a:noFill/>
          </a:ln>
        </p:spPr>
      </p:pic>
      <p:pic>
        <p:nvPicPr>
          <p:cNvPr id="713" name="Google Shape;713;p102"/>
          <p:cNvPicPr preferRelativeResize="0"/>
          <p:nvPr/>
        </p:nvPicPr>
        <p:blipFill rotWithShape="1">
          <a:blip r:embed="rId5">
            <a:alphaModFix/>
          </a:blip>
          <a:srcRect b="58506" l="0" r="60231" t="0"/>
          <a:stretch/>
        </p:blipFill>
        <p:spPr>
          <a:xfrm>
            <a:off x="3544599" y="2228475"/>
            <a:ext cx="1645600" cy="1978426"/>
          </a:xfrm>
          <a:prstGeom prst="rect">
            <a:avLst/>
          </a:prstGeom>
          <a:noFill/>
          <a:ln>
            <a:noFill/>
          </a:ln>
        </p:spPr>
      </p:pic>
      <p:pic>
        <p:nvPicPr>
          <p:cNvPr id="714" name="Google Shape;714;p102"/>
          <p:cNvPicPr preferRelativeResize="0"/>
          <p:nvPr/>
        </p:nvPicPr>
        <p:blipFill>
          <a:blip r:embed="rId6">
            <a:alphaModFix/>
          </a:blip>
          <a:stretch>
            <a:fillRect/>
          </a:stretch>
        </p:blipFill>
        <p:spPr>
          <a:xfrm>
            <a:off x="3985150" y="1206488"/>
            <a:ext cx="942150" cy="871549"/>
          </a:xfrm>
          <a:prstGeom prst="rect">
            <a:avLst/>
          </a:prstGeom>
          <a:noFill/>
          <a:ln>
            <a:noFill/>
          </a:ln>
        </p:spPr>
      </p:pic>
      <p:pic>
        <p:nvPicPr>
          <p:cNvPr id="715" name="Google Shape;715;p102"/>
          <p:cNvPicPr preferRelativeResize="0"/>
          <p:nvPr/>
        </p:nvPicPr>
        <p:blipFill>
          <a:blip r:embed="rId7">
            <a:alphaModFix/>
          </a:blip>
          <a:stretch>
            <a:fillRect/>
          </a:stretch>
        </p:blipFill>
        <p:spPr>
          <a:xfrm>
            <a:off x="6502288" y="1464350"/>
            <a:ext cx="552826" cy="548800"/>
          </a:xfrm>
          <a:prstGeom prst="rect">
            <a:avLst/>
          </a:prstGeom>
          <a:noFill/>
          <a:ln>
            <a:noFill/>
          </a:ln>
        </p:spPr>
      </p:pic>
      <p:pic>
        <p:nvPicPr>
          <p:cNvPr id="716" name="Google Shape;716;p102"/>
          <p:cNvPicPr preferRelativeResize="0"/>
          <p:nvPr/>
        </p:nvPicPr>
        <p:blipFill rotWithShape="1">
          <a:blip r:embed="rId8">
            <a:alphaModFix/>
          </a:blip>
          <a:srcRect b="64615" l="12480" r="71161" t="7656"/>
          <a:stretch/>
        </p:blipFill>
        <p:spPr>
          <a:xfrm>
            <a:off x="1581563" y="1051059"/>
            <a:ext cx="1087850" cy="1182428"/>
          </a:xfrm>
          <a:prstGeom prst="rect">
            <a:avLst/>
          </a:prstGeom>
          <a:noFill/>
          <a:ln>
            <a:noFill/>
          </a:ln>
        </p:spPr>
      </p:pic>
      <p:sp>
        <p:nvSpPr>
          <p:cNvPr id="717" name="Google Shape;717;p102"/>
          <p:cNvSpPr txBox="1"/>
          <p:nvPr/>
        </p:nvSpPr>
        <p:spPr>
          <a:xfrm>
            <a:off x="2283750" y="193150"/>
            <a:ext cx="353400" cy="13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718" name="Google Shape;718;p102"/>
          <p:cNvSpPr txBox="1"/>
          <p:nvPr/>
        </p:nvSpPr>
        <p:spPr>
          <a:xfrm>
            <a:off x="1581575" y="704275"/>
            <a:ext cx="1278000" cy="29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Influenza</a:t>
            </a:r>
            <a:endParaRPr sz="1800">
              <a:solidFill>
                <a:schemeClr val="dk1"/>
              </a:solidFill>
            </a:endParaRPr>
          </a:p>
        </p:txBody>
      </p:sp>
      <p:sp>
        <p:nvSpPr>
          <p:cNvPr id="719" name="Google Shape;719;p102"/>
          <p:cNvSpPr txBox="1"/>
          <p:nvPr/>
        </p:nvSpPr>
        <p:spPr>
          <a:xfrm>
            <a:off x="4106350" y="759350"/>
            <a:ext cx="619500" cy="29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HIV</a:t>
            </a:r>
            <a:endParaRPr sz="1800">
              <a:solidFill>
                <a:schemeClr val="dk1"/>
              </a:solidFill>
            </a:endParaRPr>
          </a:p>
        </p:txBody>
      </p:sp>
      <p:sp>
        <p:nvSpPr>
          <p:cNvPr id="720" name="Google Shape;720;p102"/>
          <p:cNvSpPr txBox="1"/>
          <p:nvPr/>
        </p:nvSpPr>
        <p:spPr>
          <a:xfrm>
            <a:off x="6406546" y="826533"/>
            <a:ext cx="661200" cy="29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HPV</a:t>
            </a:r>
            <a:endParaRPr sz="1800">
              <a:solidFill>
                <a:schemeClr val="dk1"/>
              </a:solidFill>
            </a:endParaRPr>
          </a:p>
        </p:txBody>
      </p:sp>
      <p:sp>
        <p:nvSpPr>
          <p:cNvPr id="721" name="Google Shape;721;p102"/>
          <p:cNvSpPr txBox="1"/>
          <p:nvPr/>
        </p:nvSpPr>
        <p:spPr>
          <a:xfrm>
            <a:off x="1315475" y="4401650"/>
            <a:ext cx="7610700" cy="4617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n" sz="2000">
                <a:solidFill>
                  <a:schemeClr val="dk1"/>
                </a:solidFill>
              </a:rPr>
              <a:t>I notice….  I wonder….</a:t>
            </a:r>
            <a:endParaRPr sz="2000">
              <a:solidFill>
                <a:schemeClr val="dk1"/>
              </a:solidFill>
            </a:endParaRPr>
          </a:p>
        </p:txBody>
      </p:sp>
      <p:pic>
        <p:nvPicPr>
          <p:cNvPr id="722" name="Google Shape;722;p102"/>
          <p:cNvPicPr preferRelativeResize="0"/>
          <p:nvPr/>
        </p:nvPicPr>
        <p:blipFill rotWithShape="1">
          <a:blip r:embed="rId9">
            <a:alphaModFix/>
          </a:blip>
          <a:srcRect b="38982" l="15020" r="59858" t="7167"/>
          <a:stretch/>
        </p:blipFill>
        <p:spPr>
          <a:xfrm>
            <a:off x="503425" y="3829751"/>
            <a:ext cx="882619" cy="1182426"/>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sp>
        <p:nvSpPr>
          <p:cNvPr id="727" name="Google Shape;727;p103"/>
          <p:cNvSpPr txBox="1"/>
          <p:nvPr>
            <p:ph type="title"/>
          </p:nvPr>
        </p:nvSpPr>
        <p:spPr>
          <a:xfrm>
            <a:off x="574294" y="1996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Exit:  3 viruses, 3 mechanisms</a:t>
            </a:r>
            <a:endParaRPr b="1"/>
          </a:p>
        </p:txBody>
      </p:sp>
      <p:pic>
        <p:nvPicPr>
          <p:cNvPr id="728" name="Google Shape;728;p103"/>
          <p:cNvPicPr preferRelativeResize="0"/>
          <p:nvPr/>
        </p:nvPicPr>
        <p:blipFill rotWithShape="1">
          <a:blip r:embed="rId3">
            <a:alphaModFix/>
          </a:blip>
          <a:srcRect b="0" l="0" r="0" t="9788"/>
          <a:stretch/>
        </p:blipFill>
        <p:spPr>
          <a:xfrm>
            <a:off x="538163" y="802550"/>
            <a:ext cx="8067675" cy="3694900"/>
          </a:xfrm>
          <a:prstGeom prst="rect">
            <a:avLst/>
          </a:prstGeom>
          <a:noFill/>
          <a:ln>
            <a:noFill/>
          </a:ln>
        </p:spPr>
      </p:pic>
      <p:sp>
        <p:nvSpPr>
          <p:cNvPr id="729" name="Google Shape;729;p103"/>
          <p:cNvSpPr txBox="1"/>
          <p:nvPr/>
        </p:nvSpPr>
        <p:spPr>
          <a:xfrm>
            <a:off x="1349625" y="4247950"/>
            <a:ext cx="7610700" cy="4617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2000">
                <a:solidFill>
                  <a:schemeClr val="dk1"/>
                </a:solidFill>
              </a:rPr>
              <a:t>I notice….  I wonder….</a:t>
            </a:r>
            <a:endParaRPr b="1" sz="2000">
              <a:solidFill>
                <a:schemeClr val="dk1"/>
              </a:solidFill>
            </a:endParaRPr>
          </a:p>
        </p:txBody>
      </p:sp>
      <p:pic>
        <p:nvPicPr>
          <p:cNvPr id="730" name="Google Shape;730;p103"/>
          <p:cNvPicPr preferRelativeResize="0"/>
          <p:nvPr/>
        </p:nvPicPr>
        <p:blipFill rotWithShape="1">
          <a:blip r:embed="rId4">
            <a:alphaModFix/>
          </a:blip>
          <a:srcRect b="38982" l="15020" r="59858" t="7167"/>
          <a:stretch/>
        </p:blipFill>
        <p:spPr>
          <a:xfrm>
            <a:off x="503425" y="3829751"/>
            <a:ext cx="882619" cy="1182426"/>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p104"/>
          <p:cNvSpPr txBox="1"/>
          <p:nvPr>
            <p:ph type="title"/>
          </p:nvPr>
        </p:nvSpPr>
        <p:spPr>
          <a:xfrm>
            <a:off x="263751" y="693600"/>
            <a:ext cx="38625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Models and micrographs…</a:t>
            </a:r>
            <a:endParaRPr/>
          </a:p>
        </p:txBody>
      </p:sp>
      <p:pic>
        <p:nvPicPr>
          <p:cNvPr id="736" name="Google Shape;736;p104"/>
          <p:cNvPicPr preferRelativeResize="0"/>
          <p:nvPr/>
        </p:nvPicPr>
        <p:blipFill rotWithShape="1">
          <a:blip r:embed="rId3">
            <a:alphaModFix/>
          </a:blip>
          <a:srcRect b="11032" l="0" r="0" t="0"/>
          <a:stretch/>
        </p:blipFill>
        <p:spPr>
          <a:xfrm>
            <a:off x="4426075" y="1393925"/>
            <a:ext cx="4320574" cy="3258150"/>
          </a:xfrm>
          <a:prstGeom prst="rect">
            <a:avLst/>
          </a:prstGeom>
          <a:noFill/>
          <a:ln>
            <a:noFill/>
          </a:ln>
        </p:spPr>
      </p:pic>
      <p:sp>
        <p:nvSpPr>
          <p:cNvPr id="737" name="Google Shape;737;p104"/>
          <p:cNvSpPr txBox="1"/>
          <p:nvPr/>
        </p:nvSpPr>
        <p:spPr>
          <a:xfrm>
            <a:off x="116975" y="4630100"/>
            <a:ext cx="6075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hlinkClick r:id="rId4"/>
              </a:rPr>
              <a:t>https://worldofviruses.unl.edu/category/image-wall/microbe-sems/</a:t>
            </a:r>
            <a:endParaRPr/>
          </a:p>
        </p:txBody>
      </p:sp>
      <p:pic>
        <p:nvPicPr>
          <p:cNvPr id="738" name="Google Shape;738;p104"/>
          <p:cNvPicPr preferRelativeResize="0"/>
          <p:nvPr/>
        </p:nvPicPr>
        <p:blipFill>
          <a:blip r:embed="rId5">
            <a:alphaModFix/>
          </a:blip>
          <a:stretch>
            <a:fillRect/>
          </a:stretch>
        </p:blipFill>
        <p:spPr>
          <a:xfrm>
            <a:off x="224201" y="1371950"/>
            <a:ext cx="4166474" cy="3258149"/>
          </a:xfrm>
          <a:prstGeom prst="rect">
            <a:avLst/>
          </a:prstGeom>
          <a:noFill/>
          <a:ln>
            <a:noFill/>
          </a:ln>
        </p:spPr>
      </p:pic>
      <p:pic>
        <p:nvPicPr>
          <p:cNvPr id="739" name="Google Shape;739;p104"/>
          <p:cNvPicPr preferRelativeResize="0"/>
          <p:nvPr/>
        </p:nvPicPr>
        <p:blipFill>
          <a:blip r:embed="rId6">
            <a:alphaModFix/>
          </a:blip>
          <a:stretch>
            <a:fillRect/>
          </a:stretch>
        </p:blipFill>
        <p:spPr>
          <a:xfrm>
            <a:off x="7228576" y="848070"/>
            <a:ext cx="1882296" cy="1897281"/>
          </a:xfrm>
          <a:prstGeom prst="rect">
            <a:avLst/>
          </a:prstGeom>
          <a:noFill/>
          <a:ln>
            <a:noFill/>
          </a:ln>
        </p:spPr>
      </p:pic>
      <p:pic>
        <p:nvPicPr>
          <p:cNvPr id="740" name="Google Shape;740;p104"/>
          <p:cNvPicPr preferRelativeResize="0"/>
          <p:nvPr/>
        </p:nvPicPr>
        <p:blipFill>
          <a:blip r:embed="rId7">
            <a:alphaModFix/>
          </a:blip>
          <a:stretch>
            <a:fillRect/>
          </a:stretch>
        </p:blipFill>
        <p:spPr>
          <a:xfrm>
            <a:off x="2858919" y="1045312"/>
            <a:ext cx="1535973" cy="1700042"/>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pic>
        <p:nvPicPr>
          <p:cNvPr id="745" name="Google Shape;745;p105"/>
          <p:cNvPicPr preferRelativeResize="0"/>
          <p:nvPr/>
        </p:nvPicPr>
        <p:blipFill>
          <a:blip r:embed="rId3">
            <a:alphaModFix/>
          </a:blip>
          <a:stretch>
            <a:fillRect/>
          </a:stretch>
        </p:blipFill>
        <p:spPr>
          <a:xfrm>
            <a:off x="-12" y="0"/>
            <a:ext cx="3857626" cy="5143501"/>
          </a:xfrm>
          <a:prstGeom prst="rect">
            <a:avLst/>
          </a:prstGeom>
          <a:noFill/>
          <a:ln>
            <a:noFill/>
          </a:ln>
        </p:spPr>
      </p:pic>
      <p:sp>
        <p:nvSpPr>
          <p:cNvPr id="746" name="Google Shape;746;p105"/>
          <p:cNvSpPr txBox="1"/>
          <p:nvPr/>
        </p:nvSpPr>
        <p:spPr>
          <a:xfrm>
            <a:off x="584750" y="179000"/>
            <a:ext cx="3019200" cy="62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chemeClr val="lt2"/>
                </a:solidFill>
              </a:rPr>
              <a:t>HPV</a:t>
            </a:r>
            <a:endParaRPr b="1" sz="3000">
              <a:solidFill>
                <a:schemeClr val="lt2"/>
              </a:solidFill>
            </a:endParaRPr>
          </a:p>
        </p:txBody>
      </p:sp>
      <p:sp>
        <p:nvSpPr>
          <p:cNvPr id="747" name="Google Shape;747;p105"/>
          <p:cNvSpPr txBox="1"/>
          <p:nvPr/>
        </p:nvSpPr>
        <p:spPr>
          <a:xfrm>
            <a:off x="3777925" y="1813775"/>
            <a:ext cx="5214900" cy="122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rPr>
              <a:t>How might the process differ for a virus enclosed in a protein-coat?</a:t>
            </a:r>
            <a:endParaRPr sz="2600">
              <a:solidFill>
                <a:schemeClr val="dk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1" name="Shape 751"/>
        <p:cNvGrpSpPr/>
        <p:nvPr/>
      </p:nvGrpSpPr>
      <p:grpSpPr>
        <a:xfrm>
          <a:off x="0" y="0"/>
          <a:ext cx="0" cy="0"/>
          <a:chOff x="0" y="0"/>
          <a:chExt cx="0" cy="0"/>
        </a:xfrm>
      </p:grpSpPr>
      <p:pic>
        <p:nvPicPr>
          <p:cNvPr id="752" name="Google Shape;752;p106"/>
          <p:cNvPicPr preferRelativeResize="0"/>
          <p:nvPr/>
        </p:nvPicPr>
        <p:blipFill rotWithShape="1">
          <a:blip r:embed="rId3">
            <a:alphaModFix/>
          </a:blip>
          <a:srcRect b="0" l="0" r="0" t="0"/>
          <a:stretch/>
        </p:blipFill>
        <p:spPr>
          <a:xfrm>
            <a:off x="152400" y="152400"/>
            <a:ext cx="3629027" cy="4838702"/>
          </a:xfrm>
          <a:prstGeom prst="rect">
            <a:avLst/>
          </a:prstGeom>
          <a:noFill/>
          <a:ln>
            <a:noFill/>
          </a:ln>
        </p:spPr>
      </p:pic>
      <p:pic>
        <p:nvPicPr>
          <p:cNvPr id="753" name="Google Shape;753;p106"/>
          <p:cNvPicPr preferRelativeResize="0"/>
          <p:nvPr/>
        </p:nvPicPr>
        <p:blipFill rotWithShape="1">
          <a:blip r:embed="rId4">
            <a:alphaModFix/>
          </a:blip>
          <a:srcRect b="21806" l="0" r="0" t="19260"/>
          <a:stretch/>
        </p:blipFill>
        <p:spPr>
          <a:xfrm rot="5400000">
            <a:off x="3181786" y="669787"/>
            <a:ext cx="4830075" cy="3795302"/>
          </a:xfrm>
          <a:prstGeom prst="rect">
            <a:avLst/>
          </a:prstGeom>
          <a:noFill/>
          <a:ln>
            <a:noFill/>
          </a:ln>
        </p:spPr>
      </p:pic>
      <p:sp>
        <p:nvSpPr>
          <p:cNvPr id="754" name="Google Shape;754;p106"/>
          <p:cNvSpPr/>
          <p:nvPr/>
        </p:nvSpPr>
        <p:spPr>
          <a:xfrm>
            <a:off x="2219725" y="1969075"/>
            <a:ext cx="1670700" cy="7518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pic>
        <p:nvPicPr>
          <p:cNvPr id="759" name="Google Shape;759;p107"/>
          <p:cNvPicPr preferRelativeResize="0"/>
          <p:nvPr/>
        </p:nvPicPr>
        <p:blipFill rotWithShape="1">
          <a:blip r:embed="rId3">
            <a:alphaModFix/>
          </a:blip>
          <a:srcRect b="0" l="9794" r="12603" t="0"/>
          <a:stretch/>
        </p:blipFill>
        <p:spPr>
          <a:xfrm rot="-5400000">
            <a:off x="1825213" y="-1825212"/>
            <a:ext cx="5083822" cy="8734249"/>
          </a:xfrm>
          <a:prstGeom prst="rect">
            <a:avLst/>
          </a:prstGeom>
          <a:noFill/>
          <a:ln>
            <a:noFill/>
          </a:ln>
        </p:spPr>
      </p:pic>
      <p:sp>
        <p:nvSpPr>
          <p:cNvPr id="760" name="Google Shape;760;p107"/>
          <p:cNvSpPr txBox="1"/>
          <p:nvPr/>
        </p:nvSpPr>
        <p:spPr>
          <a:xfrm>
            <a:off x="0" y="179025"/>
            <a:ext cx="78882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lt2"/>
                </a:solidFill>
                <a:latin typeface="Arial"/>
                <a:ea typeface="Arial"/>
                <a:cs typeface="Arial"/>
                <a:sym typeface="Arial"/>
              </a:rPr>
              <a:t>Adenovirus has to find its way into the nucleus.  How might this happen?</a:t>
            </a:r>
            <a:endParaRPr b="0" i="0" sz="1800" u="none" cap="none" strike="noStrike">
              <a:solidFill>
                <a:schemeClr val="lt2"/>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4" name="Shape 764"/>
        <p:cNvGrpSpPr/>
        <p:nvPr/>
      </p:nvGrpSpPr>
      <p:grpSpPr>
        <a:xfrm>
          <a:off x="0" y="0"/>
          <a:ext cx="0" cy="0"/>
          <a:chOff x="0" y="0"/>
          <a:chExt cx="0" cy="0"/>
        </a:xfrm>
      </p:grpSpPr>
      <p:pic>
        <p:nvPicPr>
          <p:cNvPr id="765" name="Google Shape;765;p108"/>
          <p:cNvPicPr preferRelativeResize="0"/>
          <p:nvPr/>
        </p:nvPicPr>
        <p:blipFill rotWithShape="1">
          <a:blip r:embed="rId3">
            <a:alphaModFix/>
          </a:blip>
          <a:srcRect b="0" l="0" r="0" t="0"/>
          <a:stretch/>
        </p:blipFill>
        <p:spPr>
          <a:xfrm rot="-5400000">
            <a:off x="855267" y="-855265"/>
            <a:ext cx="5131580" cy="6842107"/>
          </a:xfrm>
          <a:prstGeom prst="rect">
            <a:avLst/>
          </a:prstGeom>
          <a:noFill/>
          <a:ln>
            <a:noFill/>
          </a:ln>
        </p:spPr>
      </p:pic>
      <p:sp>
        <p:nvSpPr>
          <p:cNvPr id="766" name="Google Shape;766;p108"/>
          <p:cNvSpPr txBox="1"/>
          <p:nvPr/>
        </p:nvSpPr>
        <p:spPr>
          <a:xfrm>
            <a:off x="0" y="95475"/>
            <a:ext cx="4572000" cy="811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lt2"/>
                </a:solidFill>
                <a:latin typeface="Arial"/>
                <a:ea typeface="Arial"/>
                <a:cs typeface="Arial"/>
                <a:sym typeface="Arial"/>
              </a:rPr>
              <a:t>Could the vesicle travel backwards through the endomembrane system?</a:t>
            </a:r>
            <a:endParaRPr b="0" i="0" sz="2000" u="none" cap="none" strike="noStrike">
              <a:solidFill>
                <a:schemeClr val="lt2"/>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0" name="Shape 770"/>
        <p:cNvGrpSpPr/>
        <p:nvPr/>
      </p:nvGrpSpPr>
      <p:grpSpPr>
        <a:xfrm>
          <a:off x="0" y="0"/>
          <a:ext cx="0" cy="0"/>
          <a:chOff x="0" y="0"/>
          <a:chExt cx="0" cy="0"/>
        </a:xfrm>
      </p:grpSpPr>
      <p:sp>
        <p:nvSpPr>
          <p:cNvPr id="771" name="Google Shape;771;p109"/>
          <p:cNvSpPr txBox="1"/>
          <p:nvPr>
            <p:ph idx="1" type="body"/>
          </p:nvPr>
        </p:nvSpPr>
        <p:spPr>
          <a:xfrm>
            <a:off x="1139275" y="1693958"/>
            <a:ext cx="1927200" cy="2597400"/>
          </a:xfrm>
          <a:prstGeom prst="rect">
            <a:avLst/>
          </a:prstGeom>
          <a:solidFill>
            <a:srgbClr val="F4CCCC"/>
          </a:solidFill>
        </p:spPr>
        <p:txBody>
          <a:bodyPr anchorCtr="0" anchor="t" bIns="34275" lIns="68575" spcFirstLastPara="1" rIns="68575" wrap="square" tIns="34275">
            <a:normAutofit/>
          </a:bodyPr>
          <a:lstStyle/>
          <a:p>
            <a:pPr indent="0" lvl="0" marL="0" rtl="0" algn="l">
              <a:spcBef>
                <a:spcPts val="0"/>
              </a:spcBef>
              <a:spcAft>
                <a:spcPts val="0"/>
              </a:spcAft>
              <a:buNone/>
            </a:pPr>
            <a:r>
              <a:rPr b="1" lang="en">
                <a:solidFill>
                  <a:schemeClr val="dk1"/>
                </a:solidFill>
              </a:rPr>
              <a:t>DNA Genome</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ctr">
              <a:lnSpc>
                <a:spcPct val="150000"/>
              </a:lnSpc>
              <a:spcBef>
                <a:spcPts val="0"/>
              </a:spcBef>
              <a:spcAft>
                <a:spcPts val="0"/>
              </a:spcAft>
              <a:buNone/>
            </a:pPr>
            <a:r>
              <a:rPr lang="en">
                <a:solidFill>
                  <a:schemeClr val="dk1"/>
                </a:solidFill>
              </a:rPr>
              <a:t>HPV</a:t>
            </a:r>
            <a:endParaRPr>
              <a:solidFill>
                <a:schemeClr val="dk1"/>
              </a:solidFill>
            </a:endParaRPr>
          </a:p>
          <a:p>
            <a:pPr indent="0" lvl="0" marL="0" rtl="0" algn="ctr">
              <a:lnSpc>
                <a:spcPct val="150000"/>
              </a:lnSpc>
              <a:spcBef>
                <a:spcPts val="0"/>
              </a:spcBef>
              <a:spcAft>
                <a:spcPts val="0"/>
              </a:spcAft>
              <a:buNone/>
            </a:pPr>
            <a:r>
              <a:rPr lang="en">
                <a:solidFill>
                  <a:schemeClr val="dk1"/>
                </a:solidFill>
              </a:rPr>
              <a:t>Adenovirus</a:t>
            </a:r>
            <a:endParaRPr>
              <a:solidFill>
                <a:schemeClr val="dk1"/>
              </a:solidFill>
            </a:endParaRPr>
          </a:p>
        </p:txBody>
      </p:sp>
      <p:sp>
        <p:nvSpPr>
          <p:cNvPr id="772" name="Google Shape;772;p109"/>
          <p:cNvSpPr txBox="1"/>
          <p:nvPr>
            <p:ph type="title"/>
          </p:nvPr>
        </p:nvSpPr>
        <p:spPr>
          <a:xfrm>
            <a:off x="856200" y="565225"/>
            <a:ext cx="8287800" cy="7905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What are some inferences we can make about infection pathway differences based on genome type?</a:t>
            </a:r>
            <a:endParaRPr b="1"/>
          </a:p>
        </p:txBody>
      </p:sp>
      <p:sp>
        <p:nvSpPr>
          <p:cNvPr id="773" name="Google Shape;773;p109"/>
          <p:cNvSpPr txBox="1"/>
          <p:nvPr>
            <p:ph idx="1" type="body"/>
          </p:nvPr>
        </p:nvSpPr>
        <p:spPr>
          <a:xfrm>
            <a:off x="3155763" y="1693958"/>
            <a:ext cx="2415300" cy="2576100"/>
          </a:xfrm>
          <a:prstGeom prst="rect">
            <a:avLst/>
          </a:prstGeom>
          <a:solidFill>
            <a:srgbClr val="C9DAF8"/>
          </a:solidFill>
        </p:spPr>
        <p:txBody>
          <a:bodyPr anchorCtr="0" anchor="t" bIns="34275" lIns="68575" spcFirstLastPara="1" rIns="68575" wrap="square" tIns="34275">
            <a:normAutofit/>
          </a:bodyPr>
          <a:lstStyle/>
          <a:p>
            <a:pPr indent="-361950" lvl="0" marL="457200" rtl="0" algn="l">
              <a:spcBef>
                <a:spcPts val="0"/>
              </a:spcBef>
              <a:spcAft>
                <a:spcPts val="0"/>
              </a:spcAft>
              <a:buSzPts val="2100"/>
              <a:buChar char="-"/>
            </a:pPr>
            <a:r>
              <a:rPr b="1" lang="en">
                <a:solidFill>
                  <a:schemeClr val="dk1"/>
                </a:solidFill>
              </a:rPr>
              <a:t>RNA Genome</a:t>
            </a:r>
            <a:endParaRPr b="1">
              <a:solidFill>
                <a:schemeClr val="dk1"/>
              </a:solidFill>
            </a:endParaRPr>
          </a:p>
          <a:p>
            <a:pPr indent="0" lvl="0" marL="0" rtl="0" algn="ctr">
              <a:spcBef>
                <a:spcPts val="0"/>
              </a:spcBef>
              <a:spcAft>
                <a:spcPts val="0"/>
              </a:spcAft>
              <a:buNone/>
            </a:pPr>
            <a:r>
              <a:rPr lang="en">
                <a:solidFill>
                  <a:schemeClr val="dk1"/>
                </a:solidFill>
              </a:rPr>
              <a:t>(template strand)</a:t>
            </a:r>
            <a:endParaRPr>
              <a:solidFill>
                <a:schemeClr val="dk1"/>
              </a:solidFill>
            </a:endParaRPr>
          </a:p>
          <a:p>
            <a:pPr indent="0" lvl="0" marL="0" rtl="0" algn="ctr">
              <a:spcBef>
                <a:spcPts val="0"/>
              </a:spcBef>
              <a:spcAft>
                <a:spcPts val="0"/>
              </a:spcAft>
              <a:buNone/>
            </a:pPr>
            <a:r>
              <a:t/>
            </a:r>
            <a:endParaRPr>
              <a:solidFill>
                <a:schemeClr val="dk1"/>
              </a:solidFill>
            </a:endParaRPr>
          </a:p>
          <a:p>
            <a:pPr indent="0" lvl="0" marL="0" rtl="0" algn="ctr">
              <a:lnSpc>
                <a:spcPct val="150000"/>
              </a:lnSpc>
              <a:spcBef>
                <a:spcPts val="0"/>
              </a:spcBef>
              <a:spcAft>
                <a:spcPts val="0"/>
              </a:spcAft>
              <a:buNone/>
            </a:pPr>
            <a:r>
              <a:rPr lang="en">
                <a:solidFill>
                  <a:schemeClr val="dk1"/>
                </a:solidFill>
              </a:rPr>
              <a:t>Rabies</a:t>
            </a:r>
            <a:endParaRPr>
              <a:solidFill>
                <a:schemeClr val="dk1"/>
              </a:solidFill>
            </a:endParaRPr>
          </a:p>
          <a:p>
            <a:pPr indent="0" lvl="0" marL="0" rtl="0" algn="ctr">
              <a:lnSpc>
                <a:spcPct val="150000"/>
              </a:lnSpc>
              <a:spcBef>
                <a:spcPts val="0"/>
              </a:spcBef>
              <a:spcAft>
                <a:spcPts val="0"/>
              </a:spcAft>
              <a:buNone/>
            </a:pPr>
            <a:r>
              <a:rPr lang="en">
                <a:solidFill>
                  <a:schemeClr val="dk1"/>
                </a:solidFill>
              </a:rPr>
              <a:t>Influenza</a:t>
            </a:r>
            <a:endParaRPr>
              <a:solidFill>
                <a:schemeClr val="dk1"/>
              </a:solidFill>
            </a:endParaRPr>
          </a:p>
          <a:p>
            <a:pPr indent="0" lvl="0" marL="0" rtl="0" algn="ctr">
              <a:lnSpc>
                <a:spcPct val="150000"/>
              </a:lnSpc>
              <a:spcBef>
                <a:spcPts val="0"/>
              </a:spcBef>
              <a:spcAft>
                <a:spcPts val="0"/>
              </a:spcAft>
              <a:buNone/>
            </a:pPr>
            <a:r>
              <a:rPr lang="en">
                <a:solidFill>
                  <a:schemeClr val="dk1"/>
                </a:solidFill>
              </a:rPr>
              <a:t>Ebola</a:t>
            </a:r>
            <a:endParaRPr>
              <a:solidFill>
                <a:schemeClr val="dk1"/>
              </a:solidFill>
            </a:endParaRPr>
          </a:p>
        </p:txBody>
      </p:sp>
      <p:sp>
        <p:nvSpPr>
          <p:cNvPr id="774" name="Google Shape;774;p109"/>
          <p:cNvSpPr txBox="1"/>
          <p:nvPr>
            <p:ph idx="1" type="body"/>
          </p:nvPr>
        </p:nvSpPr>
        <p:spPr>
          <a:xfrm>
            <a:off x="5660350" y="1715407"/>
            <a:ext cx="2211600" cy="2576100"/>
          </a:xfrm>
          <a:prstGeom prst="rect">
            <a:avLst/>
          </a:prstGeom>
          <a:solidFill>
            <a:srgbClr val="D9D2E9"/>
          </a:solidFill>
        </p:spPr>
        <p:txBody>
          <a:bodyPr anchorCtr="0" anchor="t" bIns="34275" lIns="68575" spcFirstLastPara="1" rIns="68575" wrap="square" tIns="34275">
            <a:normAutofit/>
          </a:bodyPr>
          <a:lstStyle/>
          <a:p>
            <a:pPr indent="-361950" lvl="0" marL="457200" rtl="0" algn="ctr">
              <a:spcBef>
                <a:spcPts val="0"/>
              </a:spcBef>
              <a:spcAft>
                <a:spcPts val="0"/>
              </a:spcAft>
              <a:buSzPts val="2100"/>
              <a:buChar char="+"/>
            </a:pPr>
            <a:r>
              <a:rPr b="1" lang="en">
                <a:solidFill>
                  <a:schemeClr val="dk1"/>
                </a:solidFill>
              </a:rPr>
              <a:t>RNA Genome</a:t>
            </a:r>
            <a:endParaRPr b="1">
              <a:solidFill>
                <a:schemeClr val="dk1"/>
              </a:solidFill>
            </a:endParaRPr>
          </a:p>
          <a:p>
            <a:pPr indent="0" lvl="0" marL="0" rtl="0" algn="ctr">
              <a:spcBef>
                <a:spcPts val="0"/>
              </a:spcBef>
              <a:spcAft>
                <a:spcPts val="0"/>
              </a:spcAft>
              <a:buNone/>
            </a:pPr>
            <a:r>
              <a:rPr lang="en">
                <a:solidFill>
                  <a:schemeClr val="dk1"/>
                </a:solidFill>
              </a:rPr>
              <a:t>(Coding Strand)</a:t>
            </a:r>
            <a:endParaRPr>
              <a:solidFill>
                <a:schemeClr val="dk1"/>
              </a:solidFill>
            </a:endParaRPr>
          </a:p>
          <a:p>
            <a:pPr indent="0" lvl="0" marL="0" rtl="0" algn="ctr">
              <a:spcBef>
                <a:spcPts val="0"/>
              </a:spcBef>
              <a:spcAft>
                <a:spcPts val="0"/>
              </a:spcAft>
              <a:buNone/>
            </a:pPr>
            <a:r>
              <a:t/>
            </a:r>
            <a:endParaRPr>
              <a:solidFill>
                <a:schemeClr val="dk1"/>
              </a:solidFill>
            </a:endParaRPr>
          </a:p>
          <a:p>
            <a:pPr indent="0" lvl="0" marL="0" rtl="0" algn="ctr">
              <a:lnSpc>
                <a:spcPct val="150000"/>
              </a:lnSpc>
              <a:spcBef>
                <a:spcPts val="0"/>
              </a:spcBef>
              <a:spcAft>
                <a:spcPts val="0"/>
              </a:spcAft>
              <a:buNone/>
            </a:pPr>
            <a:r>
              <a:rPr lang="en">
                <a:solidFill>
                  <a:schemeClr val="dk1"/>
                </a:solidFill>
              </a:rPr>
              <a:t>SarsCov2</a:t>
            </a:r>
            <a:endParaRPr>
              <a:solidFill>
                <a:schemeClr val="dk1"/>
              </a:solidFill>
            </a:endParaRPr>
          </a:p>
          <a:p>
            <a:pPr indent="0" lvl="0" marL="0" rtl="0" algn="ctr">
              <a:lnSpc>
                <a:spcPct val="150000"/>
              </a:lnSpc>
              <a:spcBef>
                <a:spcPts val="0"/>
              </a:spcBef>
              <a:spcAft>
                <a:spcPts val="0"/>
              </a:spcAft>
              <a:buNone/>
            </a:pPr>
            <a:r>
              <a:rPr lang="en">
                <a:solidFill>
                  <a:schemeClr val="dk1"/>
                </a:solidFill>
              </a:rPr>
              <a:t>Zika</a:t>
            </a:r>
            <a:endParaRPr>
              <a:solidFill>
                <a:schemeClr val="dk1"/>
              </a:solidFill>
            </a:endParaRPr>
          </a:p>
          <a:p>
            <a:pPr indent="0" lvl="0" marL="0" rtl="0" algn="ctr">
              <a:lnSpc>
                <a:spcPct val="150000"/>
              </a:lnSpc>
              <a:spcBef>
                <a:spcPts val="0"/>
              </a:spcBef>
              <a:spcAft>
                <a:spcPts val="0"/>
              </a:spcAft>
              <a:buNone/>
            </a:pPr>
            <a:r>
              <a:rPr lang="en">
                <a:solidFill>
                  <a:schemeClr val="dk1"/>
                </a:solidFill>
              </a:rPr>
              <a:t>HIV</a:t>
            </a:r>
            <a:endParaRPr>
              <a:solidFill>
                <a:schemeClr val="dk1"/>
              </a:solidFill>
            </a:endParaRPr>
          </a:p>
          <a:p>
            <a:pPr indent="0" lvl="0" marL="0" rtl="0" algn="ctr">
              <a:lnSpc>
                <a:spcPct val="150000"/>
              </a:lnSpc>
              <a:spcBef>
                <a:spcPts val="0"/>
              </a:spcBef>
              <a:spcAft>
                <a:spcPts val="0"/>
              </a:spcAft>
              <a:buNone/>
            </a:pPr>
            <a:r>
              <a:rPr lang="en">
                <a:solidFill>
                  <a:schemeClr val="dk1"/>
                </a:solidFill>
              </a:rPr>
              <a:t>TMV</a:t>
            </a:r>
            <a:endParaRPr>
              <a:solidFill>
                <a:schemeClr val="dk1"/>
              </a:solidFill>
            </a:endParaRPr>
          </a:p>
        </p:txBody>
      </p:sp>
      <p:pic>
        <p:nvPicPr>
          <p:cNvPr descr="A logo of a cell&#10;&#10;AI-generated content may be incorrect." id="775" name="Google Shape;775;p109"/>
          <p:cNvPicPr preferRelativeResize="0"/>
          <p:nvPr/>
        </p:nvPicPr>
        <p:blipFill rotWithShape="1">
          <a:blip r:embed="rId3">
            <a:alphaModFix/>
          </a:blip>
          <a:srcRect b="0" l="0" r="0" t="0"/>
          <a:stretch/>
        </p:blipFill>
        <p:spPr>
          <a:xfrm rot="1016280">
            <a:off x="7374275" y="3430883"/>
            <a:ext cx="842309" cy="945825"/>
          </a:xfrm>
          <a:prstGeom prst="rect">
            <a:avLst/>
          </a:prstGeom>
          <a:noFill/>
          <a:ln>
            <a:noFill/>
          </a:ln>
        </p:spPr>
      </p:pic>
      <p:pic>
        <p:nvPicPr>
          <p:cNvPr id="776" name="Google Shape;776;p109"/>
          <p:cNvPicPr preferRelativeResize="0"/>
          <p:nvPr/>
        </p:nvPicPr>
        <p:blipFill rotWithShape="1">
          <a:blip r:embed="rId4">
            <a:alphaModFix/>
          </a:blip>
          <a:srcRect b="38982" l="15020" r="59858" t="7167"/>
          <a:stretch/>
        </p:blipFill>
        <p:spPr>
          <a:xfrm>
            <a:off x="137525" y="301327"/>
            <a:ext cx="787051" cy="1054401"/>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sp>
        <p:nvSpPr>
          <p:cNvPr id="781" name="Google Shape;781;p110"/>
          <p:cNvSpPr txBox="1"/>
          <p:nvPr>
            <p:ph type="title"/>
          </p:nvPr>
        </p:nvSpPr>
        <p:spPr>
          <a:xfrm>
            <a:off x="3655675" y="1578150"/>
            <a:ext cx="5408100" cy="11277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3500"/>
              <a:t>How do variations in virus proteins come about?</a:t>
            </a:r>
            <a:endParaRPr sz="3500"/>
          </a:p>
        </p:txBody>
      </p:sp>
      <p:pic>
        <p:nvPicPr>
          <p:cNvPr id="782" name="Google Shape;782;p110"/>
          <p:cNvPicPr preferRelativeResize="0"/>
          <p:nvPr/>
        </p:nvPicPr>
        <p:blipFill>
          <a:blip r:embed="rId3">
            <a:alphaModFix/>
          </a:blip>
          <a:stretch>
            <a:fillRect/>
          </a:stretch>
        </p:blipFill>
        <p:spPr>
          <a:xfrm>
            <a:off x="200974" y="1006175"/>
            <a:ext cx="3454700" cy="2228275"/>
          </a:xfrm>
          <a:prstGeom prst="rect">
            <a:avLst/>
          </a:prstGeom>
          <a:noFill/>
          <a:ln>
            <a:noFill/>
          </a:ln>
        </p:spPr>
      </p:pic>
      <p:sp>
        <p:nvSpPr>
          <p:cNvPr id="783" name="Google Shape;783;p110"/>
          <p:cNvSpPr txBox="1"/>
          <p:nvPr/>
        </p:nvSpPr>
        <p:spPr>
          <a:xfrm>
            <a:off x="812475" y="3348100"/>
            <a:ext cx="7434300" cy="140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200">
              <a:solidFill>
                <a:schemeClr val="dk1"/>
              </a:solidFill>
            </a:endParaRPr>
          </a:p>
          <a:p>
            <a:pPr indent="0" lvl="0" marL="0" rtl="0" algn="l">
              <a:spcBef>
                <a:spcPts val="0"/>
              </a:spcBef>
              <a:spcAft>
                <a:spcPts val="0"/>
              </a:spcAft>
              <a:buNone/>
            </a:pPr>
            <a:r>
              <a:rPr i="1" lang="en" sz="2600">
                <a:solidFill>
                  <a:schemeClr val="dk1"/>
                </a:solidFill>
              </a:rPr>
              <a:t>RNA Polymerase lacks error-proofing!</a:t>
            </a:r>
            <a:endParaRPr i="1" sz="26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8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pic>
        <p:nvPicPr>
          <p:cNvPr id="788" name="Google Shape;788;p111"/>
          <p:cNvPicPr preferRelativeResize="0"/>
          <p:nvPr/>
        </p:nvPicPr>
        <p:blipFill>
          <a:blip r:embed="rId3">
            <a:alphaModFix/>
          </a:blip>
          <a:stretch>
            <a:fillRect/>
          </a:stretch>
        </p:blipFill>
        <p:spPr>
          <a:xfrm>
            <a:off x="316213" y="674376"/>
            <a:ext cx="8511576" cy="4217349"/>
          </a:xfrm>
          <a:prstGeom prst="rect">
            <a:avLst/>
          </a:prstGeom>
          <a:noFill/>
          <a:ln>
            <a:noFill/>
          </a:ln>
        </p:spPr>
      </p:pic>
      <p:sp>
        <p:nvSpPr>
          <p:cNvPr id="789" name="Google Shape;789;p111"/>
          <p:cNvSpPr txBox="1"/>
          <p:nvPr/>
        </p:nvSpPr>
        <p:spPr>
          <a:xfrm>
            <a:off x="4635550" y="2484250"/>
            <a:ext cx="1152900" cy="59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lt1"/>
                </a:solidFill>
              </a:rPr>
              <a:t>HPV</a:t>
            </a:r>
            <a:endParaRPr sz="3000">
              <a:solidFill>
                <a:schemeClr val="lt1"/>
              </a:solidFill>
            </a:endParaRPr>
          </a:p>
        </p:txBody>
      </p:sp>
      <p:sp>
        <p:nvSpPr>
          <p:cNvPr id="790" name="Google Shape;790;p111"/>
          <p:cNvSpPr txBox="1"/>
          <p:nvPr/>
        </p:nvSpPr>
        <p:spPr>
          <a:xfrm>
            <a:off x="7242325" y="2145775"/>
            <a:ext cx="1152900" cy="59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lt1"/>
                </a:solidFill>
              </a:rPr>
              <a:t>HIV</a:t>
            </a:r>
            <a:endParaRPr sz="3000">
              <a:solidFill>
                <a:schemeClr val="lt1"/>
              </a:solidFill>
            </a:endParaRPr>
          </a:p>
        </p:txBody>
      </p:sp>
      <p:sp>
        <p:nvSpPr>
          <p:cNvPr id="791" name="Google Shape;791;p111"/>
          <p:cNvSpPr txBox="1"/>
          <p:nvPr/>
        </p:nvSpPr>
        <p:spPr>
          <a:xfrm>
            <a:off x="1690300" y="1974150"/>
            <a:ext cx="875100" cy="59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lt1"/>
                </a:solidFill>
              </a:rPr>
              <a:t>Flu</a:t>
            </a:r>
            <a:endParaRPr sz="3000">
              <a:solidFill>
                <a:schemeClr val="lt1"/>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sp>
        <p:nvSpPr>
          <p:cNvPr id="796" name="Google Shape;796;p112"/>
          <p:cNvSpPr txBox="1"/>
          <p:nvPr>
            <p:ph type="title"/>
          </p:nvPr>
        </p:nvSpPr>
        <p:spPr>
          <a:xfrm>
            <a:off x="527750" y="785875"/>
            <a:ext cx="8316300" cy="1236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sz="2800"/>
              <a:t>Receptor binding is shown as a key process common to all virus pathways.</a:t>
            </a:r>
            <a:endParaRPr b="1" sz="2800"/>
          </a:p>
        </p:txBody>
      </p:sp>
      <p:sp>
        <p:nvSpPr>
          <p:cNvPr id="797" name="Google Shape;797;p112"/>
          <p:cNvSpPr txBox="1"/>
          <p:nvPr>
            <p:ph idx="1" type="body"/>
          </p:nvPr>
        </p:nvSpPr>
        <p:spPr>
          <a:xfrm>
            <a:off x="1920050" y="2319000"/>
            <a:ext cx="6693300" cy="12957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2500">
                <a:solidFill>
                  <a:schemeClr val="dk1"/>
                </a:solidFill>
              </a:rPr>
              <a:t>What are some themes/concepts that we teach that we  can connect to cell receptors and binding to receptors?</a:t>
            </a:r>
            <a:endParaRPr sz="2500">
              <a:solidFill>
                <a:schemeClr val="dk1"/>
              </a:solidFill>
            </a:endParaRPr>
          </a:p>
        </p:txBody>
      </p:sp>
      <p:pic>
        <p:nvPicPr>
          <p:cNvPr descr="a red apple with a green leaf on it on a white background (provided by Tenor)" id="798" name="Google Shape;798;p112"/>
          <p:cNvPicPr preferRelativeResize="0"/>
          <p:nvPr/>
        </p:nvPicPr>
        <p:blipFill>
          <a:blip r:embed="rId3">
            <a:alphaModFix/>
          </a:blip>
          <a:stretch>
            <a:fillRect/>
          </a:stretch>
        </p:blipFill>
        <p:spPr>
          <a:xfrm>
            <a:off x="736100" y="2374925"/>
            <a:ext cx="1049475" cy="106665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sp>
        <p:nvSpPr>
          <p:cNvPr id="803" name="Google Shape;803;p113"/>
          <p:cNvSpPr txBox="1"/>
          <p:nvPr>
            <p:ph type="title"/>
          </p:nvPr>
        </p:nvSpPr>
        <p:spPr>
          <a:xfrm>
            <a:off x="928350" y="431825"/>
            <a:ext cx="7287300" cy="9627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3300"/>
              <a:t>Why do we need a new vaccine every year to protect against the flu?</a:t>
            </a:r>
            <a:endParaRPr sz="3300"/>
          </a:p>
        </p:txBody>
      </p:sp>
      <p:pic>
        <p:nvPicPr>
          <p:cNvPr id="804" name="Google Shape;804;p113"/>
          <p:cNvPicPr preferRelativeResize="0"/>
          <p:nvPr/>
        </p:nvPicPr>
        <p:blipFill>
          <a:blip r:embed="rId3">
            <a:alphaModFix/>
          </a:blip>
          <a:stretch>
            <a:fillRect/>
          </a:stretch>
        </p:blipFill>
        <p:spPr>
          <a:xfrm rot="5932945">
            <a:off x="3401156" y="2082295"/>
            <a:ext cx="1611186" cy="1437160"/>
          </a:xfrm>
          <a:prstGeom prst="rect">
            <a:avLst/>
          </a:prstGeom>
          <a:noFill/>
          <a:ln>
            <a:noFill/>
          </a:ln>
        </p:spPr>
      </p:pic>
      <p:pic>
        <p:nvPicPr>
          <p:cNvPr id="805" name="Google Shape;805;p113"/>
          <p:cNvPicPr preferRelativeResize="0"/>
          <p:nvPr/>
        </p:nvPicPr>
        <p:blipFill>
          <a:blip r:embed="rId4">
            <a:alphaModFix/>
          </a:blip>
          <a:stretch>
            <a:fillRect/>
          </a:stretch>
        </p:blipFill>
        <p:spPr>
          <a:xfrm>
            <a:off x="6385749" y="1894008"/>
            <a:ext cx="1428599" cy="1355476"/>
          </a:xfrm>
          <a:prstGeom prst="rect">
            <a:avLst/>
          </a:prstGeom>
          <a:noFill/>
          <a:ln>
            <a:noFill/>
          </a:ln>
        </p:spPr>
      </p:pic>
      <p:pic>
        <p:nvPicPr>
          <p:cNvPr id="806" name="Google Shape;806;p113"/>
          <p:cNvPicPr preferRelativeResize="0"/>
          <p:nvPr/>
        </p:nvPicPr>
        <p:blipFill>
          <a:blip r:embed="rId5">
            <a:alphaModFix/>
          </a:blip>
          <a:stretch>
            <a:fillRect/>
          </a:stretch>
        </p:blipFill>
        <p:spPr>
          <a:xfrm>
            <a:off x="5041103" y="3249474"/>
            <a:ext cx="1344647" cy="1525024"/>
          </a:xfrm>
          <a:prstGeom prst="rect">
            <a:avLst/>
          </a:prstGeom>
          <a:noFill/>
          <a:ln>
            <a:noFill/>
          </a:ln>
        </p:spPr>
      </p:pic>
      <p:pic>
        <p:nvPicPr>
          <p:cNvPr id="807" name="Google Shape;807;p113"/>
          <p:cNvPicPr preferRelativeResize="0"/>
          <p:nvPr/>
        </p:nvPicPr>
        <p:blipFill>
          <a:blip r:embed="rId6">
            <a:alphaModFix/>
          </a:blip>
          <a:stretch>
            <a:fillRect/>
          </a:stretch>
        </p:blipFill>
        <p:spPr>
          <a:xfrm>
            <a:off x="863151" y="1841620"/>
            <a:ext cx="1882296" cy="1897281"/>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1" name="Shape 811"/>
        <p:cNvGrpSpPr/>
        <p:nvPr/>
      </p:nvGrpSpPr>
      <p:grpSpPr>
        <a:xfrm>
          <a:off x="0" y="0"/>
          <a:ext cx="0" cy="0"/>
          <a:chOff x="0" y="0"/>
          <a:chExt cx="0" cy="0"/>
        </a:xfrm>
      </p:grpSpPr>
      <p:sp>
        <p:nvSpPr>
          <p:cNvPr id="812" name="Google Shape;812;p114"/>
          <p:cNvSpPr txBox="1"/>
          <p:nvPr/>
        </p:nvSpPr>
        <p:spPr>
          <a:xfrm>
            <a:off x="475950" y="1163225"/>
            <a:ext cx="8192100" cy="11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50">
                <a:solidFill>
                  <a:srgbClr val="1C1D1F"/>
                </a:solidFill>
                <a:highlight>
                  <a:srgbClr val="FFFFFF"/>
                </a:highlight>
              </a:rPr>
              <a:t>HA proteins on the surface of flu viruses can bind to RBC and “glue” them together, forming a lattice structure (this is known as “hemagglutination”</a:t>
            </a:r>
            <a:r>
              <a:rPr lang="en" sz="1100">
                <a:solidFill>
                  <a:schemeClr val="dk1"/>
                </a:solidFill>
              </a:rPr>
              <a:t> </a:t>
            </a:r>
            <a:endParaRPr/>
          </a:p>
        </p:txBody>
      </p:sp>
      <p:sp>
        <p:nvSpPr>
          <p:cNvPr id="813" name="Google Shape;813;p114"/>
          <p:cNvSpPr txBox="1"/>
          <p:nvPr/>
        </p:nvSpPr>
        <p:spPr>
          <a:xfrm>
            <a:off x="579275" y="205550"/>
            <a:ext cx="7470000" cy="85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rPr>
              <a:t>Hemagglutination Assay:  Test Flu Virus Antigens</a:t>
            </a:r>
            <a:endParaRPr b="1" sz="2200">
              <a:solidFill>
                <a:schemeClr val="dk1"/>
              </a:solidFill>
            </a:endParaRPr>
          </a:p>
        </p:txBody>
      </p:sp>
      <p:pic>
        <p:nvPicPr>
          <p:cNvPr id="814" name="Google Shape;814;p114"/>
          <p:cNvPicPr preferRelativeResize="0"/>
          <p:nvPr/>
        </p:nvPicPr>
        <p:blipFill>
          <a:blip r:embed="rId3">
            <a:alphaModFix/>
          </a:blip>
          <a:stretch>
            <a:fillRect/>
          </a:stretch>
        </p:blipFill>
        <p:spPr>
          <a:xfrm>
            <a:off x="475950" y="2397200"/>
            <a:ext cx="8515650" cy="1820260"/>
          </a:xfrm>
          <a:prstGeom prst="rect">
            <a:avLst/>
          </a:prstGeom>
          <a:noFill/>
          <a:ln>
            <a:noFill/>
          </a:ln>
        </p:spPr>
      </p:pic>
      <p:sp>
        <p:nvSpPr>
          <p:cNvPr id="815" name="Google Shape;815;p114"/>
          <p:cNvSpPr txBox="1"/>
          <p:nvPr/>
        </p:nvSpPr>
        <p:spPr>
          <a:xfrm>
            <a:off x="579275" y="4217450"/>
            <a:ext cx="5610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hlinkClick r:id="rId4"/>
              </a:rPr>
              <a:t>https://www.cdc.gov/flu/php/viruses/antigenic.html</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p115"/>
          <p:cNvSpPr txBox="1"/>
          <p:nvPr>
            <p:ph idx="1" type="body"/>
          </p:nvPr>
        </p:nvSpPr>
        <p:spPr>
          <a:xfrm>
            <a:off x="804525" y="1653167"/>
            <a:ext cx="7935900" cy="7527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solidFill>
                  <a:srgbClr val="1C1D1F"/>
                </a:solidFill>
                <a:highlight>
                  <a:srgbClr val="FFFFFF"/>
                </a:highlight>
              </a:rPr>
              <a:t>The HI test works by measuring how well antibodies bind to the HA proteins and prevent them from “gluing” red blood cells together</a:t>
            </a:r>
            <a:r>
              <a:rPr lang="en">
                <a:solidFill>
                  <a:schemeClr val="dk1"/>
                </a:solidFill>
              </a:rPr>
              <a:t> </a:t>
            </a:r>
            <a:endParaRPr/>
          </a:p>
        </p:txBody>
      </p:sp>
      <p:sp>
        <p:nvSpPr>
          <p:cNvPr id="821" name="Google Shape;821;p115"/>
          <p:cNvSpPr txBox="1"/>
          <p:nvPr>
            <p:ph type="title"/>
          </p:nvPr>
        </p:nvSpPr>
        <p:spPr>
          <a:xfrm>
            <a:off x="762150" y="310600"/>
            <a:ext cx="7146900" cy="8901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Predict:  How would this result change if the antibodies lost their effectiveness?</a:t>
            </a:r>
            <a:endParaRPr/>
          </a:p>
        </p:txBody>
      </p:sp>
      <p:pic>
        <p:nvPicPr>
          <p:cNvPr id="822" name="Google Shape;822;p115"/>
          <p:cNvPicPr preferRelativeResize="0"/>
          <p:nvPr/>
        </p:nvPicPr>
        <p:blipFill rotWithShape="1">
          <a:blip r:embed="rId3">
            <a:alphaModFix/>
          </a:blip>
          <a:srcRect b="0" l="6288" r="0" t="69908"/>
          <a:stretch/>
        </p:blipFill>
        <p:spPr>
          <a:xfrm>
            <a:off x="719775" y="2405875"/>
            <a:ext cx="8020650" cy="184020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sp>
        <p:nvSpPr>
          <p:cNvPr id="827" name="Google Shape;827;p116"/>
          <p:cNvSpPr txBox="1"/>
          <p:nvPr>
            <p:ph type="title"/>
          </p:nvPr>
        </p:nvSpPr>
        <p:spPr>
          <a:xfrm>
            <a:off x="762150" y="310600"/>
            <a:ext cx="7166700" cy="13554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CDR region of the antibody binds to the virus surface protein.  What is the consequence?</a:t>
            </a:r>
            <a:endParaRPr/>
          </a:p>
        </p:txBody>
      </p:sp>
      <p:pic>
        <p:nvPicPr>
          <p:cNvPr id="828" name="Google Shape;828;p116"/>
          <p:cNvPicPr preferRelativeResize="0"/>
          <p:nvPr/>
        </p:nvPicPr>
        <p:blipFill rotWithShape="1">
          <a:blip r:embed="rId3">
            <a:alphaModFix/>
          </a:blip>
          <a:srcRect b="1530" l="0" r="24340" t="-1530"/>
          <a:stretch/>
        </p:blipFill>
        <p:spPr>
          <a:xfrm rot="-5400000">
            <a:off x="1798560" y="357013"/>
            <a:ext cx="2719302" cy="4792123"/>
          </a:xfrm>
          <a:prstGeom prst="rect">
            <a:avLst/>
          </a:prstGeom>
          <a:noFill/>
          <a:ln>
            <a:noFill/>
          </a:ln>
        </p:spPr>
      </p:pic>
      <p:pic>
        <p:nvPicPr>
          <p:cNvPr id="829" name="Google Shape;829;p116"/>
          <p:cNvPicPr preferRelativeResize="0"/>
          <p:nvPr/>
        </p:nvPicPr>
        <p:blipFill>
          <a:blip r:embed="rId4">
            <a:alphaModFix/>
          </a:blip>
          <a:stretch>
            <a:fillRect/>
          </a:stretch>
        </p:blipFill>
        <p:spPr>
          <a:xfrm rot="5932945">
            <a:off x="6863431" y="2487270"/>
            <a:ext cx="1611186" cy="1437160"/>
          </a:xfrm>
          <a:prstGeom prst="rect">
            <a:avLst/>
          </a:prstGeom>
          <a:noFill/>
          <a:ln>
            <a:noFill/>
          </a:ln>
        </p:spPr>
      </p:pic>
      <p:pic>
        <p:nvPicPr>
          <p:cNvPr id="830" name="Google Shape;830;p116"/>
          <p:cNvPicPr preferRelativeResize="0"/>
          <p:nvPr/>
        </p:nvPicPr>
        <p:blipFill>
          <a:blip r:embed="rId5">
            <a:alphaModFix/>
          </a:blip>
          <a:stretch>
            <a:fillRect/>
          </a:stretch>
        </p:blipFill>
        <p:spPr>
          <a:xfrm>
            <a:off x="7581949" y="994570"/>
            <a:ext cx="1428599" cy="1355476"/>
          </a:xfrm>
          <a:prstGeom prst="rect">
            <a:avLst/>
          </a:prstGeom>
          <a:noFill/>
          <a:ln>
            <a:noFill/>
          </a:ln>
        </p:spPr>
      </p:pic>
      <p:pic>
        <p:nvPicPr>
          <p:cNvPr id="831" name="Google Shape;831;p116"/>
          <p:cNvPicPr preferRelativeResize="0"/>
          <p:nvPr/>
        </p:nvPicPr>
        <p:blipFill>
          <a:blip r:embed="rId6">
            <a:alphaModFix/>
          </a:blip>
          <a:stretch>
            <a:fillRect/>
          </a:stretch>
        </p:blipFill>
        <p:spPr>
          <a:xfrm>
            <a:off x="5554278" y="1504899"/>
            <a:ext cx="1344647" cy="15250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p54"/>
          <p:cNvPicPr preferRelativeResize="0"/>
          <p:nvPr/>
        </p:nvPicPr>
        <p:blipFill>
          <a:blip r:embed="rId3">
            <a:alphaModFix/>
          </a:blip>
          <a:stretch>
            <a:fillRect/>
          </a:stretch>
        </p:blipFill>
        <p:spPr>
          <a:xfrm>
            <a:off x="152400" y="1547114"/>
            <a:ext cx="8839203" cy="2049266"/>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5" name="Shape 835"/>
        <p:cNvGrpSpPr/>
        <p:nvPr/>
      </p:nvGrpSpPr>
      <p:grpSpPr>
        <a:xfrm>
          <a:off x="0" y="0"/>
          <a:ext cx="0" cy="0"/>
          <a:chOff x="0" y="0"/>
          <a:chExt cx="0" cy="0"/>
        </a:xfrm>
      </p:grpSpPr>
      <p:pic>
        <p:nvPicPr>
          <p:cNvPr id="836" name="Google Shape;836;p117"/>
          <p:cNvPicPr preferRelativeResize="0"/>
          <p:nvPr/>
        </p:nvPicPr>
        <p:blipFill>
          <a:blip r:embed="rId3">
            <a:alphaModFix/>
          </a:blip>
          <a:stretch>
            <a:fillRect/>
          </a:stretch>
        </p:blipFill>
        <p:spPr>
          <a:xfrm>
            <a:off x="565950" y="158301"/>
            <a:ext cx="5766228" cy="4119799"/>
          </a:xfrm>
          <a:prstGeom prst="rect">
            <a:avLst/>
          </a:prstGeom>
          <a:noFill/>
          <a:ln>
            <a:noFill/>
          </a:ln>
        </p:spPr>
      </p:pic>
      <p:sp>
        <p:nvSpPr>
          <p:cNvPr id="837" name="Google Shape;837;p117"/>
          <p:cNvSpPr txBox="1"/>
          <p:nvPr/>
        </p:nvSpPr>
        <p:spPr>
          <a:xfrm>
            <a:off x="1009100" y="4148425"/>
            <a:ext cx="5162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accent5"/>
                </a:solidFill>
                <a:hlinkClick r:id="rId4">
                  <a:extLst>
                    <a:ext uri="{A12FA001-AC4F-418D-AE19-62706E023703}">
                      <ahyp:hlinkClr val="tx"/>
                    </a:ext>
                  </a:extLst>
                </a:hlinkClick>
              </a:rPr>
              <a:t>https://www.cdc.gov/flu/php/viruses/antigenic.html</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sp>
        <p:nvSpPr>
          <p:cNvPr id="842" name="Google Shape;842;p118"/>
          <p:cNvSpPr txBox="1"/>
          <p:nvPr>
            <p:ph type="title"/>
          </p:nvPr>
        </p:nvSpPr>
        <p:spPr>
          <a:xfrm>
            <a:off x="537900" y="310600"/>
            <a:ext cx="7693500" cy="3855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1700" u="sng">
                <a:solidFill>
                  <a:schemeClr val="hlink"/>
                </a:solidFill>
                <a:hlinkClick r:id="rId3"/>
              </a:rPr>
              <a:t>https://ivr.cidrap.umn.edu/universal-influenza-vaccine-technology-landscape</a:t>
            </a:r>
            <a:endParaRPr sz="1700"/>
          </a:p>
        </p:txBody>
      </p:sp>
      <p:pic>
        <p:nvPicPr>
          <p:cNvPr id="843" name="Google Shape;843;p118"/>
          <p:cNvPicPr preferRelativeResize="0"/>
          <p:nvPr/>
        </p:nvPicPr>
        <p:blipFill rotWithShape="1">
          <a:blip r:embed="rId4">
            <a:alphaModFix/>
          </a:blip>
          <a:srcRect b="0" l="2153" r="0" t="0"/>
          <a:stretch/>
        </p:blipFill>
        <p:spPr>
          <a:xfrm>
            <a:off x="610425" y="1083275"/>
            <a:ext cx="3023478" cy="4119797"/>
          </a:xfrm>
          <a:prstGeom prst="rect">
            <a:avLst/>
          </a:prstGeom>
          <a:noFill/>
          <a:ln>
            <a:noFill/>
          </a:ln>
        </p:spPr>
      </p:pic>
      <p:pic>
        <p:nvPicPr>
          <p:cNvPr id="844" name="Google Shape;844;p118"/>
          <p:cNvPicPr preferRelativeResize="0"/>
          <p:nvPr/>
        </p:nvPicPr>
        <p:blipFill>
          <a:blip r:embed="rId5">
            <a:alphaModFix/>
          </a:blip>
          <a:stretch>
            <a:fillRect/>
          </a:stretch>
        </p:blipFill>
        <p:spPr>
          <a:xfrm>
            <a:off x="3975350" y="764075"/>
            <a:ext cx="3284571" cy="4379427"/>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8" name="Shape 848"/>
        <p:cNvGrpSpPr/>
        <p:nvPr/>
      </p:nvGrpSpPr>
      <p:grpSpPr>
        <a:xfrm>
          <a:off x="0" y="0"/>
          <a:ext cx="0" cy="0"/>
          <a:chOff x="0" y="0"/>
          <a:chExt cx="0" cy="0"/>
        </a:xfrm>
      </p:grpSpPr>
      <p:sp>
        <p:nvSpPr>
          <p:cNvPr id="849" name="Google Shape;849;p119"/>
          <p:cNvSpPr txBox="1"/>
          <p:nvPr>
            <p:ph idx="1" type="body"/>
          </p:nvPr>
        </p:nvSpPr>
        <p:spPr>
          <a:xfrm>
            <a:off x="762144" y="924315"/>
            <a:ext cx="7935900" cy="39984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sp>
        <p:nvSpPr>
          <p:cNvPr id="850" name="Google Shape;850;p119"/>
          <p:cNvSpPr txBox="1"/>
          <p:nvPr>
            <p:ph type="title"/>
          </p:nvPr>
        </p:nvSpPr>
        <p:spPr>
          <a:xfrm>
            <a:off x="762144" y="3106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851" name="Google Shape;851;p119"/>
          <p:cNvPicPr preferRelativeResize="0"/>
          <p:nvPr/>
        </p:nvPicPr>
        <p:blipFill>
          <a:blip r:embed="rId3">
            <a:alphaModFix/>
          </a:blip>
          <a:stretch>
            <a:fillRect/>
          </a:stretch>
        </p:blipFill>
        <p:spPr>
          <a:xfrm>
            <a:off x="373500" y="0"/>
            <a:ext cx="8770500" cy="4730650"/>
          </a:xfrm>
          <a:prstGeom prst="rect">
            <a:avLst/>
          </a:prstGeom>
          <a:noFill/>
          <a:ln>
            <a:noFill/>
          </a:ln>
        </p:spPr>
      </p:pic>
      <p:sp>
        <p:nvSpPr>
          <p:cNvPr id="852" name="Google Shape;852;p119"/>
          <p:cNvSpPr txBox="1"/>
          <p:nvPr/>
        </p:nvSpPr>
        <p:spPr>
          <a:xfrm>
            <a:off x="660125" y="4522525"/>
            <a:ext cx="721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https://www.biointeractive.org/classroom-resources/immune-system</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6" name="Shape 856"/>
        <p:cNvGrpSpPr/>
        <p:nvPr/>
      </p:nvGrpSpPr>
      <p:grpSpPr>
        <a:xfrm>
          <a:off x="0" y="0"/>
          <a:ext cx="0" cy="0"/>
          <a:chOff x="0" y="0"/>
          <a:chExt cx="0" cy="0"/>
        </a:xfrm>
      </p:grpSpPr>
      <p:sp>
        <p:nvSpPr>
          <p:cNvPr id="857" name="Google Shape;857;p120"/>
          <p:cNvSpPr txBox="1"/>
          <p:nvPr>
            <p:ph idx="1" type="body"/>
          </p:nvPr>
        </p:nvSpPr>
        <p:spPr>
          <a:xfrm>
            <a:off x="514600" y="4775066"/>
            <a:ext cx="7935900" cy="308700"/>
          </a:xfrm>
          <a:prstGeom prst="rect">
            <a:avLst/>
          </a:prstGeom>
        </p:spPr>
        <p:txBody>
          <a:bodyPr anchorCtr="0" anchor="t" bIns="34275" lIns="68575" spcFirstLastPara="1" rIns="68575" wrap="square" tIns="34275">
            <a:normAutofit lnSpcReduction="20000"/>
          </a:bodyPr>
          <a:lstStyle/>
          <a:p>
            <a:pPr indent="0" lvl="0" marL="0" rtl="0" algn="l">
              <a:spcBef>
                <a:spcPts val="0"/>
              </a:spcBef>
              <a:spcAft>
                <a:spcPts val="0"/>
              </a:spcAft>
              <a:buNone/>
            </a:pPr>
            <a:r>
              <a:rPr lang="en"/>
              <a:t>https://www.biointeractive.org/classroom-resources/immune-system</a:t>
            </a:r>
            <a:endParaRPr/>
          </a:p>
        </p:txBody>
      </p:sp>
      <p:sp>
        <p:nvSpPr>
          <p:cNvPr id="858" name="Google Shape;858;p120"/>
          <p:cNvSpPr txBox="1"/>
          <p:nvPr>
            <p:ph type="title"/>
          </p:nvPr>
        </p:nvSpPr>
        <p:spPr>
          <a:xfrm>
            <a:off x="762144" y="287776"/>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Scientific data demonstrate vaccine effectiveness</a:t>
            </a:r>
            <a:endParaRPr/>
          </a:p>
        </p:txBody>
      </p:sp>
      <p:pic>
        <p:nvPicPr>
          <p:cNvPr id="859" name="Google Shape;859;p120"/>
          <p:cNvPicPr preferRelativeResize="0"/>
          <p:nvPr/>
        </p:nvPicPr>
        <p:blipFill>
          <a:blip r:embed="rId3">
            <a:alphaModFix/>
          </a:blip>
          <a:stretch>
            <a:fillRect/>
          </a:stretch>
        </p:blipFill>
        <p:spPr>
          <a:xfrm>
            <a:off x="762150" y="696063"/>
            <a:ext cx="6514044" cy="3751366"/>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3" name="Shape 863"/>
        <p:cNvGrpSpPr/>
        <p:nvPr/>
      </p:nvGrpSpPr>
      <p:grpSpPr>
        <a:xfrm>
          <a:off x="0" y="0"/>
          <a:ext cx="0" cy="0"/>
          <a:chOff x="0" y="0"/>
          <a:chExt cx="0" cy="0"/>
        </a:xfrm>
      </p:grpSpPr>
      <p:sp>
        <p:nvSpPr>
          <p:cNvPr id="864" name="Google Shape;864;p121"/>
          <p:cNvSpPr txBox="1"/>
          <p:nvPr>
            <p:ph type="title"/>
          </p:nvPr>
        </p:nvSpPr>
        <p:spPr>
          <a:xfrm>
            <a:off x="438672" y="523052"/>
            <a:ext cx="8402400" cy="4083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lang="en"/>
              <a:t>Antigenic variation:  happens in the most flexible protein regions</a:t>
            </a:r>
            <a:endParaRPr/>
          </a:p>
        </p:txBody>
      </p:sp>
      <p:pic>
        <p:nvPicPr>
          <p:cNvPr id="865" name="Google Shape;865;p121"/>
          <p:cNvPicPr preferRelativeResize="0"/>
          <p:nvPr/>
        </p:nvPicPr>
        <p:blipFill>
          <a:blip r:embed="rId3">
            <a:alphaModFix/>
          </a:blip>
          <a:stretch>
            <a:fillRect/>
          </a:stretch>
        </p:blipFill>
        <p:spPr>
          <a:xfrm>
            <a:off x="476550" y="1013852"/>
            <a:ext cx="8326631" cy="3711674"/>
          </a:xfrm>
          <a:prstGeom prst="rect">
            <a:avLst/>
          </a:prstGeom>
          <a:noFill/>
          <a:ln>
            <a:noFill/>
          </a:ln>
        </p:spPr>
      </p:pic>
      <p:sp>
        <p:nvSpPr>
          <p:cNvPr id="866" name="Google Shape;866;p121"/>
          <p:cNvSpPr txBox="1"/>
          <p:nvPr/>
        </p:nvSpPr>
        <p:spPr>
          <a:xfrm>
            <a:off x="545100" y="46403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https://worldofviruses.unl.edu</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0" name="Shape 870"/>
        <p:cNvGrpSpPr/>
        <p:nvPr/>
      </p:nvGrpSpPr>
      <p:grpSpPr>
        <a:xfrm>
          <a:off x="0" y="0"/>
          <a:ext cx="0" cy="0"/>
          <a:chOff x="0" y="0"/>
          <a:chExt cx="0" cy="0"/>
        </a:xfrm>
      </p:grpSpPr>
      <p:pic>
        <p:nvPicPr>
          <p:cNvPr id="871" name="Google Shape;871;p122"/>
          <p:cNvPicPr preferRelativeResize="0"/>
          <p:nvPr/>
        </p:nvPicPr>
        <p:blipFill>
          <a:blip r:embed="rId3">
            <a:alphaModFix/>
          </a:blip>
          <a:stretch>
            <a:fillRect/>
          </a:stretch>
        </p:blipFill>
        <p:spPr>
          <a:xfrm>
            <a:off x="272200" y="152400"/>
            <a:ext cx="2567621" cy="4838700"/>
          </a:xfrm>
          <a:prstGeom prst="rect">
            <a:avLst/>
          </a:prstGeom>
          <a:noFill/>
          <a:ln>
            <a:noFill/>
          </a:ln>
        </p:spPr>
      </p:pic>
      <p:sp>
        <p:nvSpPr>
          <p:cNvPr id="872" name="Google Shape;872;p122"/>
          <p:cNvSpPr/>
          <p:nvPr/>
        </p:nvSpPr>
        <p:spPr>
          <a:xfrm>
            <a:off x="2941200" y="154225"/>
            <a:ext cx="713100" cy="771000"/>
          </a:xfrm>
          <a:prstGeom prst="roundRect">
            <a:avLst>
              <a:gd fmla="val 16667" name="adj"/>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73" name="Google Shape;873;p122"/>
          <p:cNvPicPr preferRelativeResize="0"/>
          <p:nvPr/>
        </p:nvPicPr>
        <p:blipFill>
          <a:blip r:embed="rId4">
            <a:alphaModFix/>
          </a:blip>
          <a:stretch>
            <a:fillRect/>
          </a:stretch>
        </p:blipFill>
        <p:spPr>
          <a:xfrm>
            <a:off x="2918899" y="199025"/>
            <a:ext cx="3440900" cy="2159000"/>
          </a:xfrm>
          <a:prstGeom prst="rect">
            <a:avLst/>
          </a:prstGeom>
          <a:noFill/>
          <a:ln>
            <a:noFill/>
          </a:ln>
        </p:spPr>
      </p:pic>
      <p:pic>
        <p:nvPicPr>
          <p:cNvPr id="874" name="Google Shape;874;p122"/>
          <p:cNvPicPr preferRelativeResize="0"/>
          <p:nvPr/>
        </p:nvPicPr>
        <p:blipFill rotWithShape="1">
          <a:blip r:embed="rId5">
            <a:alphaModFix/>
          </a:blip>
          <a:srcRect b="61879" l="0" r="46533" t="0"/>
          <a:stretch/>
        </p:blipFill>
        <p:spPr>
          <a:xfrm>
            <a:off x="2953500" y="2421825"/>
            <a:ext cx="3371699" cy="2611184"/>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78" name="Shape 878"/>
        <p:cNvGrpSpPr/>
        <p:nvPr/>
      </p:nvGrpSpPr>
      <p:grpSpPr>
        <a:xfrm>
          <a:off x="0" y="0"/>
          <a:ext cx="0" cy="0"/>
          <a:chOff x="0" y="0"/>
          <a:chExt cx="0" cy="0"/>
        </a:xfrm>
      </p:grpSpPr>
      <p:pic>
        <p:nvPicPr>
          <p:cNvPr id="879" name="Google Shape;879;p123"/>
          <p:cNvPicPr preferRelativeResize="0"/>
          <p:nvPr/>
        </p:nvPicPr>
        <p:blipFill>
          <a:blip r:embed="rId3">
            <a:alphaModFix/>
          </a:blip>
          <a:stretch>
            <a:fillRect/>
          </a:stretch>
        </p:blipFill>
        <p:spPr>
          <a:xfrm>
            <a:off x="0" y="239800"/>
            <a:ext cx="5624400" cy="4456350"/>
          </a:xfrm>
          <a:prstGeom prst="rect">
            <a:avLst/>
          </a:prstGeom>
          <a:noFill/>
          <a:ln>
            <a:noFill/>
          </a:ln>
        </p:spPr>
      </p:pic>
      <p:sp>
        <p:nvSpPr>
          <p:cNvPr id="880" name="Google Shape;880;p123"/>
          <p:cNvSpPr txBox="1"/>
          <p:nvPr/>
        </p:nvSpPr>
        <p:spPr>
          <a:xfrm>
            <a:off x="5863225" y="1838275"/>
            <a:ext cx="2805600" cy="101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300">
                <a:solidFill>
                  <a:schemeClr val="lt1"/>
                </a:solidFill>
              </a:rPr>
              <a:t>Janet Iwasa</a:t>
            </a:r>
            <a:endParaRPr sz="3300">
              <a:solidFill>
                <a:schemeClr val="lt1"/>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4" name="Shape 884"/>
        <p:cNvGrpSpPr/>
        <p:nvPr/>
      </p:nvGrpSpPr>
      <p:grpSpPr>
        <a:xfrm>
          <a:off x="0" y="0"/>
          <a:ext cx="0" cy="0"/>
          <a:chOff x="0" y="0"/>
          <a:chExt cx="0" cy="0"/>
        </a:xfrm>
      </p:grpSpPr>
      <p:pic>
        <p:nvPicPr>
          <p:cNvPr id="885" name="Google Shape;885;p124"/>
          <p:cNvPicPr preferRelativeResize="0"/>
          <p:nvPr/>
        </p:nvPicPr>
        <p:blipFill>
          <a:blip r:embed="rId3">
            <a:alphaModFix/>
          </a:blip>
          <a:stretch>
            <a:fillRect/>
          </a:stretch>
        </p:blipFill>
        <p:spPr>
          <a:xfrm>
            <a:off x="85525" y="152400"/>
            <a:ext cx="4157133" cy="4838699"/>
          </a:xfrm>
          <a:prstGeom prst="rect">
            <a:avLst/>
          </a:prstGeom>
          <a:noFill/>
          <a:ln>
            <a:noFill/>
          </a:ln>
        </p:spPr>
      </p:pic>
      <p:sp>
        <p:nvSpPr>
          <p:cNvPr id="886" name="Google Shape;886;p124"/>
          <p:cNvSpPr txBox="1"/>
          <p:nvPr/>
        </p:nvSpPr>
        <p:spPr>
          <a:xfrm>
            <a:off x="4501700" y="1659500"/>
            <a:ext cx="4084500" cy="147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400">
                <a:solidFill>
                  <a:schemeClr val="dk2"/>
                </a:solidFill>
                <a:latin typeface="Calibri"/>
                <a:ea typeface="Calibri"/>
                <a:cs typeface="Calibri"/>
                <a:sym typeface="Calibri"/>
              </a:rPr>
              <a:t>SARS-</a:t>
            </a:r>
            <a:r>
              <a:rPr lang="en" sz="3400">
                <a:solidFill>
                  <a:schemeClr val="dk2"/>
                </a:solidFill>
                <a:latin typeface="Calibri"/>
                <a:ea typeface="Calibri"/>
                <a:cs typeface="Calibri"/>
                <a:sym typeface="Calibri"/>
              </a:rPr>
              <a:t>CoV 2</a:t>
            </a:r>
            <a:r>
              <a:rPr lang="en" sz="3400">
                <a:solidFill>
                  <a:schemeClr val="dk2"/>
                </a:solidFill>
                <a:latin typeface="Calibri"/>
                <a:ea typeface="Calibri"/>
                <a:cs typeface="Calibri"/>
                <a:sym typeface="Calibri"/>
              </a:rPr>
              <a:t> can enter two different ways.</a:t>
            </a:r>
            <a:endParaRPr sz="3400">
              <a:solidFill>
                <a:schemeClr val="dk2"/>
              </a:solidFill>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90" name="Shape 890"/>
        <p:cNvGrpSpPr/>
        <p:nvPr/>
      </p:nvGrpSpPr>
      <p:grpSpPr>
        <a:xfrm>
          <a:off x="0" y="0"/>
          <a:ext cx="0" cy="0"/>
          <a:chOff x="0" y="0"/>
          <a:chExt cx="0" cy="0"/>
        </a:xfrm>
      </p:grpSpPr>
      <p:pic>
        <p:nvPicPr>
          <p:cNvPr id="891" name="Google Shape;891;p125"/>
          <p:cNvPicPr preferRelativeResize="0"/>
          <p:nvPr/>
        </p:nvPicPr>
        <p:blipFill>
          <a:blip r:embed="rId3">
            <a:alphaModFix/>
          </a:blip>
          <a:stretch>
            <a:fillRect/>
          </a:stretch>
        </p:blipFill>
        <p:spPr>
          <a:xfrm>
            <a:off x="44425" y="64025"/>
            <a:ext cx="8022400" cy="5014000"/>
          </a:xfrm>
          <a:prstGeom prst="rect">
            <a:avLst/>
          </a:prstGeom>
          <a:noFill/>
          <a:ln>
            <a:noFill/>
          </a:ln>
        </p:spPr>
      </p:pic>
      <p:sp>
        <p:nvSpPr>
          <p:cNvPr id="892" name="Google Shape;892;p125"/>
          <p:cNvSpPr txBox="1"/>
          <p:nvPr/>
        </p:nvSpPr>
        <p:spPr>
          <a:xfrm>
            <a:off x="19650" y="4677825"/>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u="sng">
                <a:solidFill>
                  <a:schemeClr val="hlink"/>
                </a:solidFill>
                <a:hlinkClick r:id="rId4"/>
              </a:rPr>
              <a:t>https://animationlab.utah.edu/cova</a:t>
            </a:r>
            <a:endParaRPr sz="1100"/>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6" name="Shape 896"/>
        <p:cNvGrpSpPr/>
        <p:nvPr/>
      </p:nvGrpSpPr>
      <p:grpSpPr>
        <a:xfrm>
          <a:off x="0" y="0"/>
          <a:ext cx="0" cy="0"/>
          <a:chOff x="0" y="0"/>
          <a:chExt cx="0" cy="0"/>
        </a:xfrm>
      </p:grpSpPr>
      <p:pic>
        <p:nvPicPr>
          <p:cNvPr id="897" name="Google Shape;897;p126"/>
          <p:cNvPicPr preferRelativeResize="0"/>
          <p:nvPr/>
        </p:nvPicPr>
        <p:blipFill>
          <a:blip r:embed="rId3">
            <a:alphaModFix/>
          </a:blip>
          <a:stretch>
            <a:fillRect/>
          </a:stretch>
        </p:blipFill>
        <p:spPr>
          <a:xfrm>
            <a:off x="34090" y="29950"/>
            <a:ext cx="8811770" cy="5143499"/>
          </a:xfrm>
          <a:prstGeom prst="rect">
            <a:avLst/>
          </a:prstGeom>
          <a:noFill/>
          <a:ln>
            <a:noFill/>
          </a:ln>
        </p:spPr>
      </p:pic>
      <p:pic>
        <p:nvPicPr>
          <p:cNvPr id="898" name="Google Shape;898;p126"/>
          <p:cNvPicPr preferRelativeResize="0"/>
          <p:nvPr/>
        </p:nvPicPr>
        <p:blipFill>
          <a:blip r:embed="rId4">
            <a:alphaModFix/>
          </a:blip>
          <a:stretch>
            <a:fillRect/>
          </a:stretch>
        </p:blipFill>
        <p:spPr>
          <a:xfrm>
            <a:off x="1569106" y="54225"/>
            <a:ext cx="6300789" cy="51435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55"/>
          <p:cNvSpPr txBox="1"/>
          <p:nvPr>
            <p:ph type="title"/>
          </p:nvPr>
        </p:nvSpPr>
        <p:spPr>
          <a:xfrm>
            <a:off x="233200" y="91512"/>
            <a:ext cx="84810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t>Explain</a:t>
            </a:r>
            <a:endParaRPr/>
          </a:p>
        </p:txBody>
      </p:sp>
      <p:sp>
        <p:nvSpPr>
          <p:cNvPr id="277" name="Google Shape;277;p55"/>
          <p:cNvSpPr txBox="1"/>
          <p:nvPr>
            <p:ph idx="1" type="body"/>
          </p:nvPr>
        </p:nvSpPr>
        <p:spPr>
          <a:xfrm>
            <a:off x="706924" y="1211175"/>
            <a:ext cx="8007300" cy="3497400"/>
          </a:xfrm>
          <a:prstGeom prst="rect">
            <a:avLst/>
          </a:prstGeom>
          <a:noFill/>
          <a:ln>
            <a:noFill/>
          </a:ln>
        </p:spPr>
        <p:txBody>
          <a:bodyPr anchorCtr="0" anchor="t" bIns="68575" lIns="68575" spcFirstLastPara="1" rIns="68575" wrap="square" tIns="68575">
            <a:normAutofit/>
          </a:bodyPr>
          <a:lstStyle/>
          <a:p>
            <a:pPr indent="0" lvl="0" marL="0" rtl="0" algn="l">
              <a:lnSpc>
                <a:spcPct val="115000"/>
              </a:lnSpc>
              <a:spcBef>
                <a:spcPts val="0"/>
              </a:spcBef>
              <a:spcAft>
                <a:spcPts val="0"/>
              </a:spcAft>
              <a:buSzPts val="1800"/>
              <a:buNone/>
            </a:pPr>
            <a:r>
              <a:rPr lang="en" sz="2000">
                <a:solidFill>
                  <a:schemeClr val="dk1"/>
                </a:solidFill>
              </a:rPr>
              <a:t>Use the microbes to explain how macrophage cells sense microbes. </a:t>
            </a:r>
            <a:endParaRPr sz="2000">
              <a:solidFill>
                <a:schemeClr val="dk1"/>
              </a:solidFill>
            </a:endParaRPr>
          </a:p>
        </p:txBody>
      </p:sp>
      <p:pic>
        <p:nvPicPr>
          <p:cNvPr id="278" name="Google Shape;278;p55"/>
          <p:cNvPicPr preferRelativeResize="0"/>
          <p:nvPr/>
        </p:nvPicPr>
        <p:blipFill rotWithShape="1">
          <a:blip r:embed="rId3">
            <a:alphaModFix/>
          </a:blip>
          <a:srcRect b="0" l="0" r="0" t="0"/>
          <a:stretch/>
        </p:blipFill>
        <p:spPr>
          <a:xfrm rot="5400000">
            <a:off x="5187656" y="1913085"/>
            <a:ext cx="2114724" cy="2082375"/>
          </a:xfrm>
          <a:prstGeom prst="rect">
            <a:avLst/>
          </a:prstGeom>
          <a:noFill/>
          <a:ln>
            <a:noFill/>
          </a:ln>
        </p:spPr>
      </p:pic>
      <p:pic>
        <p:nvPicPr>
          <p:cNvPr id="279" name="Google Shape;279;p55"/>
          <p:cNvPicPr preferRelativeResize="0"/>
          <p:nvPr/>
        </p:nvPicPr>
        <p:blipFill rotWithShape="1">
          <a:blip r:embed="rId4">
            <a:alphaModFix/>
          </a:blip>
          <a:srcRect b="0" l="0" r="0" t="0"/>
          <a:stretch/>
        </p:blipFill>
        <p:spPr>
          <a:xfrm rot="-6620654">
            <a:off x="1493129" y="1347858"/>
            <a:ext cx="2109849" cy="3736048"/>
          </a:xfrm>
          <a:prstGeom prst="rect">
            <a:avLst/>
          </a:prstGeom>
          <a:noFill/>
          <a:ln>
            <a:noFill/>
          </a:ln>
        </p:spPr>
      </p:pic>
      <p:sp>
        <p:nvSpPr>
          <p:cNvPr id="280" name="Google Shape;280;p55"/>
          <p:cNvSpPr txBox="1"/>
          <p:nvPr/>
        </p:nvSpPr>
        <p:spPr>
          <a:xfrm>
            <a:off x="706923" y="4331218"/>
            <a:ext cx="78804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2000" u="none" cap="none" strike="noStrike">
                <a:solidFill>
                  <a:srgbClr val="27251E"/>
                </a:solidFill>
                <a:latin typeface="Arial"/>
                <a:ea typeface="Arial"/>
                <a:cs typeface="Arial"/>
                <a:sym typeface="Arial"/>
              </a:rPr>
              <a:t>What evidence from your exploration supports your explanation?</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pic>
        <p:nvPicPr>
          <p:cNvPr descr="a red apple with a green leaf on it on a white background (provided by Tenor)" id="903" name="Google Shape;903;p127"/>
          <p:cNvPicPr preferRelativeResize="0"/>
          <p:nvPr/>
        </p:nvPicPr>
        <p:blipFill>
          <a:blip r:embed="rId3">
            <a:alphaModFix/>
          </a:blip>
          <a:stretch>
            <a:fillRect/>
          </a:stretch>
        </p:blipFill>
        <p:spPr>
          <a:xfrm>
            <a:off x="2404475" y="874853"/>
            <a:ext cx="3153450" cy="320510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 name="Shape 907"/>
        <p:cNvGrpSpPr/>
        <p:nvPr/>
      </p:nvGrpSpPr>
      <p:grpSpPr>
        <a:xfrm>
          <a:off x="0" y="0"/>
          <a:ext cx="0" cy="0"/>
          <a:chOff x="0" y="0"/>
          <a:chExt cx="0" cy="0"/>
        </a:xfrm>
      </p:grpSpPr>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 name="Shape 911"/>
        <p:cNvGrpSpPr/>
        <p:nvPr/>
      </p:nvGrpSpPr>
      <p:grpSpPr>
        <a:xfrm>
          <a:off x="0" y="0"/>
          <a:ext cx="0" cy="0"/>
          <a:chOff x="0" y="0"/>
          <a:chExt cx="0" cy="0"/>
        </a:xfrm>
      </p:grpSpPr>
      <p:sp>
        <p:nvSpPr>
          <p:cNvPr id="912" name="Google Shape;912;p129"/>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Reflection </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pic>
        <p:nvPicPr>
          <p:cNvPr descr="This 10 Minute Timer with Alarm Alert at the End counts down silently to 0:00 exactly.&#10;&#10;Playlist with all Timers! : https://www.youtube.com/playlist?list=PLhJ10MzpCOQ10WPDPYQFt10iJAdnqTFQ-ksu&#10;&#10;Do you want another timer? Tell me in comments.&#10;The only thing you have to do is only to credit me with the link of the video and my channel (https://www.youtube.com/channel/UCRJD10e10100IvvEGPhoq-rV10g), very easy!&#10;&#10;Subscribe : https://www.youtube.com/channel/UCRJD10e10100IvvEGPhoq-rV10g?sub_confirmation=1&#10;&#10;#timer&#10;&#10;00:00 10 Minute Timer &#10;00:00 10 Min Timer&#10;00:00 Ten Minute Timer" id="917" name="Google Shape;917;p130" title="10 Minute Timer">
            <a:hlinkClick r:id="rId3"/>
          </p:cNvPr>
          <p:cNvPicPr preferRelativeResize="0"/>
          <p:nvPr/>
        </p:nvPicPr>
        <p:blipFill>
          <a:blip r:embed="rId4">
            <a:alphaModFix/>
          </a:blip>
          <a:stretch>
            <a:fillRect/>
          </a:stretch>
        </p:blipFill>
        <p:spPr>
          <a:xfrm>
            <a:off x="3048000" y="589375"/>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7"/>
                                        </p:tgtEl>
                                        <p:attrNameLst>
                                          <p:attrName>style.visibility</p:attrName>
                                        </p:attrNameLst>
                                      </p:cBhvr>
                                      <p:to>
                                        <p:strVal val="visible"/>
                                      </p:to>
                                    </p:set>
                                    <p:animEffect filter="fade" transition="in">
                                      <p:cBhvr>
                                        <p:cTn dur="1000"/>
                                        <p:tgtEl>
                                          <p:spTgt spid="9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1" name="Shape 921"/>
        <p:cNvGrpSpPr/>
        <p:nvPr/>
      </p:nvGrpSpPr>
      <p:grpSpPr>
        <a:xfrm>
          <a:off x="0" y="0"/>
          <a:ext cx="0" cy="0"/>
          <a:chOff x="0" y="0"/>
          <a:chExt cx="0" cy="0"/>
        </a:xfrm>
      </p:grpSpPr>
      <p:sp>
        <p:nvSpPr>
          <p:cNvPr id="922" name="Google Shape;922;p131"/>
          <p:cNvSpPr txBox="1"/>
          <p:nvPr>
            <p:ph idx="1" type="subTitle"/>
          </p:nvPr>
        </p:nvSpPr>
        <p:spPr>
          <a:xfrm>
            <a:off x="1099260" y="4071581"/>
            <a:ext cx="2629500" cy="546000"/>
          </a:xfrm>
          <a:prstGeom prst="rect">
            <a:avLst/>
          </a:prstGeom>
          <a:noFill/>
          <a:ln>
            <a:noFill/>
          </a:ln>
        </p:spPr>
        <p:txBody>
          <a:bodyPr anchorCtr="0" anchor="t" bIns="34275" lIns="68575" spcFirstLastPara="1" rIns="68575" wrap="square" tIns="34275">
            <a:normAutofit lnSpcReduction="10000"/>
          </a:bodyPr>
          <a:lstStyle/>
          <a:p>
            <a:pPr indent="0" lvl="0" marL="0" rtl="0" algn="l">
              <a:lnSpc>
                <a:spcPct val="90000"/>
              </a:lnSpc>
              <a:spcBef>
                <a:spcPts val="0"/>
              </a:spcBef>
              <a:spcAft>
                <a:spcPts val="0"/>
              </a:spcAft>
              <a:buClr>
                <a:srgbClr val="7F7F7F"/>
              </a:buClr>
              <a:buSzPts val="1800"/>
              <a:buNone/>
            </a:pPr>
            <a:r>
              <a:rPr lang="en"/>
              <a:t>Tim Herman</a:t>
            </a:r>
            <a:endParaRPr/>
          </a:p>
          <a:p>
            <a:pPr indent="0" lvl="0" marL="0" rtl="0" algn="l">
              <a:lnSpc>
                <a:spcPct val="90000"/>
              </a:lnSpc>
              <a:spcBef>
                <a:spcPts val="0"/>
              </a:spcBef>
              <a:spcAft>
                <a:spcPts val="0"/>
              </a:spcAft>
              <a:buClr>
                <a:srgbClr val="7F7F7F"/>
              </a:buClr>
              <a:buSzPts val="1800"/>
              <a:buNone/>
            </a:pPr>
            <a:r>
              <a:rPr lang="en"/>
              <a:t>3D Molecular Designs</a:t>
            </a:r>
            <a:endParaRPr/>
          </a:p>
        </p:txBody>
      </p:sp>
      <p:pic>
        <p:nvPicPr>
          <p:cNvPr id="923" name="Google Shape;923;p131"/>
          <p:cNvPicPr preferRelativeResize="0"/>
          <p:nvPr/>
        </p:nvPicPr>
        <p:blipFill rotWithShape="1">
          <a:blip r:embed="rId3">
            <a:alphaModFix/>
          </a:blip>
          <a:srcRect b="38444" l="4989" r="15183" t="42778"/>
          <a:stretch/>
        </p:blipFill>
        <p:spPr>
          <a:xfrm>
            <a:off x="2494083" y="2737097"/>
            <a:ext cx="6158787" cy="965777"/>
          </a:xfrm>
          <a:prstGeom prst="rect">
            <a:avLst/>
          </a:prstGeom>
          <a:noFill/>
          <a:ln>
            <a:noFill/>
          </a:ln>
        </p:spPr>
      </p:pic>
      <p:sp>
        <p:nvSpPr>
          <p:cNvPr id="924" name="Google Shape;924;p131"/>
          <p:cNvSpPr txBox="1"/>
          <p:nvPr/>
        </p:nvSpPr>
        <p:spPr>
          <a:xfrm>
            <a:off x="3474720" y="1245863"/>
            <a:ext cx="5509500" cy="1085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3300" u="none" cap="none" strike="noStrike">
                <a:solidFill>
                  <a:schemeClr val="dk1"/>
                </a:solidFill>
                <a:latin typeface="Calibri"/>
                <a:ea typeface="Calibri"/>
                <a:cs typeface="Calibri"/>
                <a:sym typeface="Calibri"/>
              </a:rPr>
              <a:t>Teaching </a:t>
            </a:r>
            <a:r>
              <a:rPr b="1" i="0" lang="en" sz="3300" u="none" cap="none" strike="noStrike">
                <a:solidFill>
                  <a:schemeClr val="dk1"/>
                </a:solidFill>
                <a:latin typeface="Calibri"/>
                <a:ea typeface="Calibri"/>
                <a:cs typeface="Calibri"/>
                <a:sym typeface="Calibri"/>
              </a:rPr>
              <a:t>mRNA Vaccines…</a:t>
            </a:r>
            <a:br>
              <a:rPr b="1" i="0" lang="en" sz="3300" u="none" cap="none" strike="noStrike">
                <a:solidFill>
                  <a:schemeClr val="dk1"/>
                </a:solidFill>
                <a:latin typeface="Calibri"/>
                <a:ea typeface="Calibri"/>
                <a:cs typeface="Calibri"/>
                <a:sym typeface="Calibri"/>
              </a:rPr>
            </a:br>
            <a:r>
              <a:rPr b="0" i="0" lang="en" sz="3300" u="none" cap="none" strike="noStrike">
                <a:solidFill>
                  <a:schemeClr val="dk1"/>
                </a:solidFill>
                <a:latin typeface="Calibri"/>
                <a:ea typeface="Calibri"/>
                <a:cs typeface="Calibri"/>
                <a:sym typeface="Calibri"/>
              </a:rPr>
              <a:t> </a:t>
            </a:r>
            <a:r>
              <a:rPr b="0" i="1" lang="en" sz="2700" u="none" cap="none" strike="noStrike">
                <a:solidFill>
                  <a:schemeClr val="dk1"/>
                </a:solidFill>
                <a:latin typeface="Calibri"/>
                <a:ea typeface="Calibri"/>
                <a:cs typeface="Calibri"/>
                <a:sym typeface="Calibri"/>
              </a:rPr>
              <a:t>and the future of therapeutic RNAs</a:t>
            </a:r>
            <a:endParaRPr sz="2700">
              <a:solidFill>
                <a:schemeClr val="dk1"/>
              </a:solidFill>
              <a:latin typeface="Calibri"/>
              <a:ea typeface="Calibri"/>
              <a:cs typeface="Calibri"/>
              <a:sym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sp>
        <p:nvSpPr>
          <p:cNvPr id="929" name="Google Shape;929;p132"/>
          <p:cNvSpPr/>
          <p:nvPr/>
        </p:nvSpPr>
        <p:spPr>
          <a:xfrm>
            <a:off x="1689578" y="1879506"/>
            <a:ext cx="5765100" cy="1758300"/>
          </a:xfrm>
          <a:prstGeom prst="roundRect">
            <a:avLst>
              <a:gd fmla="val 16667" name="adj"/>
            </a:avLst>
          </a:prstGeom>
          <a:solidFill>
            <a:srgbClr val="F2F2F2"/>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30" name="Google Shape;930;p132"/>
          <p:cNvSpPr txBox="1"/>
          <p:nvPr>
            <p:ph idx="1" type="body"/>
          </p:nvPr>
        </p:nvSpPr>
        <p:spPr>
          <a:xfrm>
            <a:off x="859859" y="2047088"/>
            <a:ext cx="7203300" cy="1716900"/>
          </a:xfrm>
          <a:prstGeom prst="rect">
            <a:avLst/>
          </a:prstGeom>
          <a:noFill/>
          <a:ln>
            <a:noFill/>
          </a:ln>
        </p:spPr>
        <p:txBody>
          <a:bodyPr anchorCtr="0" anchor="t" bIns="34275" lIns="68575" spcFirstLastPara="1" rIns="68575" wrap="square" tIns="34275">
            <a:normAutofit lnSpcReduction="20000"/>
          </a:bodyPr>
          <a:lstStyle/>
          <a:p>
            <a:pPr indent="0" lvl="0" marL="0" rtl="0" algn="ctr">
              <a:lnSpc>
                <a:spcPct val="100000"/>
              </a:lnSpc>
              <a:spcBef>
                <a:spcPts val="0"/>
              </a:spcBef>
              <a:spcAft>
                <a:spcPts val="0"/>
              </a:spcAft>
              <a:buClr>
                <a:schemeClr val="accent1"/>
              </a:buClr>
              <a:buSzPts val="2600"/>
              <a:buNone/>
            </a:pPr>
            <a:r>
              <a:rPr b="1" lang="en" sz="2600">
                <a:solidFill>
                  <a:schemeClr val="accent1"/>
                </a:solidFill>
                <a:latin typeface="Calibri"/>
                <a:ea typeface="Calibri"/>
                <a:cs typeface="Calibri"/>
                <a:sym typeface="Calibri"/>
              </a:rPr>
              <a:t>An mRNA Vaccine Design Activity</a:t>
            </a:r>
            <a:r>
              <a:rPr i="1" lang="en" sz="2600">
                <a:solidFill>
                  <a:schemeClr val="accent1"/>
                </a:solidFill>
                <a:latin typeface="Calibri"/>
                <a:ea typeface="Calibri"/>
                <a:cs typeface="Calibri"/>
                <a:sym typeface="Calibri"/>
              </a:rPr>
              <a:t>  </a:t>
            </a:r>
            <a:br>
              <a:rPr i="1" lang="en" sz="2600">
                <a:solidFill>
                  <a:schemeClr val="accent1"/>
                </a:solidFill>
              </a:rPr>
            </a:br>
            <a:r>
              <a:rPr i="1" lang="en">
                <a:solidFill>
                  <a:schemeClr val="accent1"/>
                </a:solidFill>
              </a:rPr>
              <a:t>  </a:t>
            </a:r>
            <a:endParaRPr/>
          </a:p>
          <a:p>
            <a:pPr indent="0" lvl="0" marL="0" rtl="0" algn="ctr">
              <a:lnSpc>
                <a:spcPct val="100000"/>
              </a:lnSpc>
              <a:spcBef>
                <a:spcPts val="500"/>
              </a:spcBef>
              <a:spcAft>
                <a:spcPts val="0"/>
              </a:spcAft>
              <a:buClr>
                <a:schemeClr val="dk1"/>
              </a:buClr>
              <a:buSzPts val="2100"/>
              <a:buNone/>
            </a:pPr>
            <a:r>
              <a:rPr i="1" lang="en"/>
              <a:t>Why did it take so long? </a:t>
            </a:r>
            <a:br>
              <a:rPr i="1" lang="en"/>
            </a:br>
            <a:r>
              <a:rPr i="1" lang="en"/>
              <a:t>…and…</a:t>
            </a:r>
            <a:br>
              <a:rPr i="1" lang="en"/>
            </a:br>
            <a:r>
              <a:rPr i="1" lang="en"/>
              <a:t>Why did it happen so fast?</a:t>
            </a:r>
            <a:endParaRPr/>
          </a:p>
          <a:p>
            <a:pPr indent="0" lvl="0" marL="0" rtl="0" algn="ctr">
              <a:lnSpc>
                <a:spcPct val="100000"/>
              </a:lnSpc>
              <a:spcBef>
                <a:spcPts val="500"/>
              </a:spcBef>
              <a:spcAft>
                <a:spcPts val="0"/>
              </a:spcAft>
              <a:buClr>
                <a:schemeClr val="dk1"/>
              </a:buClr>
              <a:buSzPts val="2100"/>
              <a:buNone/>
            </a:pPr>
            <a:r>
              <a:rPr b="1" lang="en"/>
              <a:t>  </a:t>
            </a:r>
            <a:endParaRPr i="1">
              <a:solidFill>
                <a:srgbClr val="FF0000"/>
              </a:solidFill>
            </a:endParaRPr>
          </a:p>
        </p:txBody>
      </p:sp>
      <p:sp>
        <p:nvSpPr>
          <p:cNvPr id="931" name="Google Shape;931;p132"/>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932" name="Google Shape;932;p132"/>
          <p:cNvSpPr txBox="1"/>
          <p:nvPr/>
        </p:nvSpPr>
        <p:spPr>
          <a:xfrm>
            <a:off x="246249" y="819338"/>
            <a:ext cx="8086500" cy="854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700">
                <a:solidFill>
                  <a:schemeClr val="dk1"/>
                </a:solidFill>
                <a:latin typeface="Calibri"/>
                <a:ea typeface="Calibri"/>
                <a:cs typeface="Calibri"/>
                <a:sym typeface="Calibri"/>
              </a:rPr>
              <a:t>COVID-19… and mRNA vaccines</a:t>
            </a:r>
            <a:endParaRPr sz="1100"/>
          </a:p>
          <a:p>
            <a:pPr indent="0" lvl="0" marL="0" marR="0" rtl="0" algn="ctr">
              <a:spcBef>
                <a:spcPts val="0"/>
              </a:spcBef>
              <a:spcAft>
                <a:spcPts val="0"/>
              </a:spcAft>
              <a:buNone/>
            </a:pPr>
            <a:r>
              <a:rPr i="1" lang="en" sz="2400">
                <a:solidFill>
                  <a:schemeClr val="dk1"/>
                </a:solidFill>
                <a:latin typeface="Calibri"/>
                <a:ea typeface="Calibri"/>
                <a:cs typeface="Calibri"/>
                <a:sym typeface="Calibri"/>
              </a:rPr>
              <a:t>       A story about the process of science... </a:t>
            </a:r>
            <a:endParaRPr sz="1100"/>
          </a:p>
        </p:txBody>
      </p:sp>
      <p:sp>
        <p:nvSpPr>
          <p:cNvPr id="933" name="Google Shape;933;p132"/>
          <p:cNvSpPr txBox="1"/>
          <p:nvPr/>
        </p:nvSpPr>
        <p:spPr>
          <a:xfrm>
            <a:off x="293915" y="3931748"/>
            <a:ext cx="81780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2100" u="none" cap="none" strike="noStrike">
                <a:solidFill>
                  <a:srgbClr val="FF0000"/>
                </a:solidFill>
                <a:latin typeface="Arial"/>
                <a:ea typeface="Arial"/>
                <a:cs typeface="Arial"/>
                <a:sym typeface="Arial"/>
              </a:rPr>
              <a:t>Student Challenge</a:t>
            </a:r>
            <a:r>
              <a:rPr lang="en" sz="2100">
                <a:solidFill>
                  <a:srgbClr val="FF0000"/>
                </a:solidFill>
              </a:rPr>
              <a:t>:</a:t>
            </a:r>
            <a:r>
              <a:rPr b="0" i="1" lang="en" sz="2100" u="none" cap="none" strike="noStrike">
                <a:solidFill>
                  <a:srgbClr val="FF0000"/>
                </a:solidFill>
                <a:latin typeface="Arial"/>
                <a:ea typeface="Arial"/>
                <a:cs typeface="Arial"/>
                <a:sym typeface="Arial"/>
              </a:rPr>
              <a:t> Can you engineer an mRNA vaccine?</a:t>
            </a:r>
            <a:endParaRPr sz="1400">
              <a:solidFill>
                <a:schemeClr val="dk1"/>
              </a:solidFill>
              <a:latin typeface="Calibri"/>
              <a:ea typeface="Calibri"/>
              <a:cs typeface="Calibri"/>
              <a:sym typeface="Calibri"/>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7" name="Shape 937"/>
        <p:cNvGrpSpPr/>
        <p:nvPr/>
      </p:nvGrpSpPr>
      <p:grpSpPr>
        <a:xfrm>
          <a:off x="0" y="0"/>
          <a:ext cx="0" cy="0"/>
          <a:chOff x="0" y="0"/>
          <a:chExt cx="0" cy="0"/>
        </a:xfrm>
      </p:grpSpPr>
      <p:sp>
        <p:nvSpPr>
          <p:cNvPr id="938" name="Google Shape;938;p133"/>
          <p:cNvSpPr txBox="1"/>
          <p:nvPr>
            <p:ph type="title"/>
          </p:nvPr>
        </p:nvSpPr>
        <p:spPr>
          <a:xfrm>
            <a:off x="300588" y="539045"/>
            <a:ext cx="6301800" cy="306300"/>
          </a:xfrm>
          <a:prstGeom prst="rect">
            <a:avLst/>
          </a:prstGeom>
          <a:noFill/>
          <a:ln>
            <a:noFill/>
          </a:ln>
        </p:spPr>
        <p:txBody>
          <a:bodyPr anchorCtr="0" anchor="t"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00000"/>
              <a:buFont typeface="Arial"/>
              <a:buNone/>
            </a:pPr>
            <a:r>
              <a:rPr b="1" lang="en"/>
              <a:t>Coronavirus …and the Spike protein</a:t>
            </a:r>
            <a:endParaRPr/>
          </a:p>
        </p:txBody>
      </p:sp>
      <p:pic>
        <p:nvPicPr>
          <p:cNvPr descr="A cake made to look like a flower&#10;&#10;Description automatically generated" id="939" name="Google Shape;939;p133"/>
          <p:cNvPicPr preferRelativeResize="0"/>
          <p:nvPr/>
        </p:nvPicPr>
        <p:blipFill rotWithShape="1">
          <a:blip r:embed="rId3">
            <a:alphaModFix/>
          </a:blip>
          <a:srcRect b="0" l="0" r="0" t="0"/>
          <a:stretch/>
        </p:blipFill>
        <p:spPr>
          <a:xfrm>
            <a:off x="1878154" y="1127157"/>
            <a:ext cx="5387694" cy="3488533"/>
          </a:xfrm>
          <a:prstGeom prst="rect">
            <a:avLst/>
          </a:prstGeom>
          <a:noFill/>
          <a:ln>
            <a:noFill/>
          </a:ln>
        </p:spPr>
      </p:pic>
      <p:sp>
        <p:nvSpPr>
          <p:cNvPr id="940" name="Google Shape;940;p133"/>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941" name="Google Shape;941;p133"/>
          <p:cNvSpPr txBox="1"/>
          <p:nvPr/>
        </p:nvSpPr>
        <p:spPr>
          <a:xfrm>
            <a:off x="4941485" y="4615688"/>
            <a:ext cx="29133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rgbClr val="FF0000"/>
                </a:solidFill>
                <a:latin typeface="Calibri"/>
                <a:ea typeface="Calibri"/>
                <a:cs typeface="Calibri"/>
                <a:sym typeface="Calibri"/>
              </a:rPr>
              <a:t>The magic of models…</a:t>
            </a:r>
            <a:endParaRPr sz="1100"/>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5" name="Shape 945"/>
        <p:cNvGrpSpPr/>
        <p:nvPr/>
      </p:nvGrpSpPr>
      <p:grpSpPr>
        <a:xfrm>
          <a:off x="0" y="0"/>
          <a:ext cx="0" cy="0"/>
          <a:chOff x="0" y="0"/>
          <a:chExt cx="0" cy="0"/>
        </a:xfrm>
      </p:grpSpPr>
      <p:sp>
        <p:nvSpPr>
          <p:cNvPr id="946" name="Google Shape;946;p134"/>
          <p:cNvSpPr/>
          <p:nvPr/>
        </p:nvSpPr>
        <p:spPr>
          <a:xfrm>
            <a:off x="762680" y="102734"/>
            <a:ext cx="7293300" cy="727800"/>
          </a:xfrm>
          <a:prstGeom prst="roundRect">
            <a:avLst>
              <a:gd fmla="val 16667" name="adj"/>
            </a:avLst>
          </a:prstGeom>
          <a:solidFill>
            <a:srgbClr val="F2F2F2"/>
          </a:solidFill>
          <a:ln cap="flat" cmpd="sng" w="9525">
            <a:solidFill>
              <a:srgbClr val="31538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id="947" name="Google Shape;947;p134"/>
          <p:cNvPicPr preferRelativeResize="0"/>
          <p:nvPr/>
        </p:nvPicPr>
        <p:blipFill rotWithShape="1">
          <a:blip r:embed="rId3">
            <a:alphaModFix/>
          </a:blip>
          <a:srcRect b="13924" l="30487" r="48813" t="39400"/>
          <a:stretch/>
        </p:blipFill>
        <p:spPr>
          <a:xfrm>
            <a:off x="7589631" y="2715160"/>
            <a:ext cx="1274580" cy="1608593"/>
          </a:xfrm>
          <a:prstGeom prst="rect">
            <a:avLst/>
          </a:prstGeom>
          <a:noFill/>
          <a:ln>
            <a:noFill/>
          </a:ln>
        </p:spPr>
      </p:pic>
      <p:sp>
        <p:nvSpPr>
          <p:cNvPr id="948" name="Google Shape;948;p13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sp>
        <p:nvSpPr>
          <p:cNvPr id="949" name="Google Shape;949;p134"/>
          <p:cNvSpPr txBox="1"/>
          <p:nvPr>
            <p:ph idx="1" type="body"/>
          </p:nvPr>
        </p:nvSpPr>
        <p:spPr>
          <a:xfrm>
            <a:off x="833156" y="997687"/>
            <a:ext cx="7935900" cy="3998400"/>
          </a:xfrm>
          <a:prstGeom prst="rect">
            <a:avLst/>
          </a:prstGeom>
          <a:noFill/>
          <a:ln>
            <a:noFill/>
          </a:ln>
        </p:spPr>
        <p:txBody>
          <a:bodyPr anchorCtr="0" anchor="t" bIns="34275" lIns="68575" spcFirstLastPara="1" rIns="68575" wrap="square" tIns="34275">
            <a:normAutofit/>
          </a:bodyPr>
          <a:lstStyle/>
          <a:p>
            <a:pPr indent="0" lvl="0" marL="0" rtl="0" algn="l">
              <a:lnSpc>
                <a:spcPct val="150000"/>
              </a:lnSpc>
              <a:spcBef>
                <a:spcPts val="0"/>
              </a:spcBef>
              <a:spcAft>
                <a:spcPts val="0"/>
              </a:spcAft>
              <a:buClr>
                <a:schemeClr val="dk1"/>
              </a:buClr>
              <a:buSzPts val="1800"/>
              <a:buNone/>
            </a:pPr>
            <a:r>
              <a:rPr b="1" lang="en" sz="1800">
                <a:latin typeface="Arial"/>
                <a:ea typeface="Arial"/>
                <a:cs typeface="Arial"/>
                <a:sym typeface="Arial"/>
              </a:rPr>
              <a:t>December 2019, </a:t>
            </a:r>
            <a:r>
              <a:rPr lang="en" sz="1800">
                <a:latin typeface="Arial"/>
                <a:ea typeface="Arial"/>
                <a:cs typeface="Arial"/>
                <a:sym typeface="Arial"/>
              </a:rPr>
              <a:t>new coronavirus (CoV-2) reported in China</a:t>
            </a:r>
            <a:endParaRPr sz="1800">
              <a:latin typeface="Arial"/>
              <a:ea typeface="Arial"/>
              <a:cs typeface="Arial"/>
              <a:sym typeface="Arial"/>
            </a:endParaRPr>
          </a:p>
          <a:p>
            <a:pPr indent="0" lvl="0" marL="0" rtl="0" algn="l">
              <a:lnSpc>
                <a:spcPct val="150000"/>
              </a:lnSpc>
              <a:spcBef>
                <a:spcPts val="500"/>
              </a:spcBef>
              <a:spcAft>
                <a:spcPts val="0"/>
              </a:spcAft>
              <a:buClr>
                <a:schemeClr val="dk1"/>
              </a:buClr>
              <a:buSzPts val="1800"/>
              <a:buNone/>
            </a:pPr>
            <a:r>
              <a:rPr b="1" lang="en" sz="1800">
                <a:latin typeface="Arial"/>
                <a:ea typeface="Arial"/>
                <a:cs typeface="Arial"/>
                <a:sym typeface="Arial"/>
              </a:rPr>
              <a:t>January 10, 2020, </a:t>
            </a:r>
            <a:r>
              <a:rPr lang="en" sz="1800">
                <a:latin typeface="Arial"/>
                <a:ea typeface="Arial"/>
                <a:cs typeface="Arial"/>
                <a:sym typeface="Arial"/>
              </a:rPr>
              <a:t>nucleotide sequence of CoV-2 reported…</a:t>
            </a:r>
            <a:br>
              <a:rPr lang="en" sz="1800">
                <a:latin typeface="Arial"/>
                <a:ea typeface="Arial"/>
                <a:cs typeface="Arial"/>
                <a:sym typeface="Arial"/>
              </a:rPr>
            </a:br>
            <a:r>
              <a:rPr lang="en" sz="1800">
                <a:latin typeface="Arial"/>
                <a:ea typeface="Arial"/>
                <a:cs typeface="Arial"/>
                <a:sym typeface="Arial"/>
              </a:rPr>
              <a:t>                                and shared with the world.</a:t>
            </a:r>
            <a:endParaRPr sz="1800">
              <a:latin typeface="Arial"/>
              <a:ea typeface="Arial"/>
              <a:cs typeface="Arial"/>
              <a:sym typeface="Arial"/>
            </a:endParaRPr>
          </a:p>
          <a:p>
            <a:pPr indent="0" lvl="0" marL="0" rtl="0" algn="l">
              <a:lnSpc>
                <a:spcPct val="150000"/>
              </a:lnSpc>
              <a:spcBef>
                <a:spcPts val="0"/>
              </a:spcBef>
              <a:spcAft>
                <a:spcPts val="0"/>
              </a:spcAft>
              <a:buClr>
                <a:schemeClr val="dk1"/>
              </a:buClr>
              <a:buSzPts val="1800"/>
              <a:buNone/>
            </a:pPr>
            <a:r>
              <a:rPr b="1" lang="en" sz="1800">
                <a:latin typeface="Arial"/>
                <a:ea typeface="Arial"/>
                <a:cs typeface="Arial"/>
                <a:sym typeface="Arial"/>
              </a:rPr>
              <a:t>January 13, 2020, </a:t>
            </a:r>
            <a:r>
              <a:rPr lang="en" sz="1800">
                <a:latin typeface="Arial"/>
                <a:ea typeface="Arial"/>
                <a:cs typeface="Arial"/>
                <a:sym typeface="Arial"/>
              </a:rPr>
              <a:t>optimized version of the spike gene sent to Moderna.</a:t>
            </a:r>
            <a:endParaRPr sz="1800">
              <a:latin typeface="Arial"/>
              <a:ea typeface="Arial"/>
              <a:cs typeface="Arial"/>
              <a:sym typeface="Arial"/>
            </a:endParaRPr>
          </a:p>
          <a:p>
            <a:pPr indent="0" lvl="0" marL="0" rtl="0" algn="l">
              <a:lnSpc>
                <a:spcPct val="150000"/>
              </a:lnSpc>
              <a:spcBef>
                <a:spcPts val="0"/>
              </a:spcBef>
              <a:spcAft>
                <a:spcPts val="0"/>
              </a:spcAft>
              <a:buClr>
                <a:schemeClr val="dk1"/>
              </a:buClr>
              <a:buSzPts val="1800"/>
              <a:buNone/>
            </a:pPr>
            <a:r>
              <a:rPr b="1" lang="en" sz="1800">
                <a:latin typeface="Arial"/>
                <a:ea typeface="Arial"/>
                <a:cs typeface="Arial"/>
                <a:sym typeface="Arial"/>
              </a:rPr>
              <a:t>March 20, 2020,   </a:t>
            </a:r>
            <a:r>
              <a:rPr lang="en" sz="1800">
                <a:latin typeface="Arial"/>
                <a:ea typeface="Arial"/>
                <a:cs typeface="Arial"/>
                <a:sym typeface="Arial"/>
              </a:rPr>
              <a:t>Jason McLellan publishes 3D structure</a:t>
            </a:r>
            <a:br>
              <a:rPr lang="en" sz="1800">
                <a:latin typeface="Arial"/>
                <a:ea typeface="Arial"/>
                <a:cs typeface="Arial"/>
                <a:sym typeface="Arial"/>
              </a:rPr>
            </a:br>
            <a:r>
              <a:rPr lang="en" sz="1800">
                <a:latin typeface="Arial"/>
                <a:ea typeface="Arial"/>
                <a:cs typeface="Arial"/>
                <a:sym typeface="Arial"/>
              </a:rPr>
              <a:t>                                 of CoV-2 spike protein. </a:t>
            </a:r>
            <a:endParaRPr sz="1800"/>
          </a:p>
          <a:p>
            <a:pPr indent="0" lvl="0" marL="0" rtl="0" algn="l">
              <a:lnSpc>
                <a:spcPct val="150000"/>
              </a:lnSpc>
              <a:spcBef>
                <a:spcPts val="0"/>
              </a:spcBef>
              <a:spcAft>
                <a:spcPts val="0"/>
              </a:spcAft>
              <a:buClr>
                <a:schemeClr val="dk1"/>
              </a:buClr>
              <a:buSzPts val="1800"/>
              <a:buNone/>
            </a:pPr>
            <a:r>
              <a:rPr b="1" lang="en" sz="1800">
                <a:latin typeface="Arial"/>
                <a:ea typeface="Arial"/>
                <a:cs typeface="Arial"/>
                <a:sym typeface="Arial"/>
              </a:rPr>
              <a:t>Clinical Trials...</a:t>
            </a:r>
            <a:endParaRPr/>
          </a:p>
          <a:p>
            <a:pPr indent="0" lvl="0" marL="0" rtl="0" algn="l">
              <a:lnSpc>
                <a:spcPct val="150000"/>
              </a:lnSpc>
              <a:spcBef>
                <a:spcPts val="0"/>
              </a:spcBef>
              <a:spcAft>
                <a:spcPts val="0"/>
              </a:spcAft>
              <a:buClr>
                <a:schemeClr val="dk1"/>
              </a:buClr>
              <a:buSzPts val="1800"/>
              <a:buNone/>
            </a:pPr>
            <a:r>
              <a:rPr b="1" lang="en" sz="1800">
                <a:latin typeface="Arial"/>
                <a:ea typeface="Arial"/>
                <a:cs typeface="Arial"/>
                <a:sym typeface="Arial"/>
              </a:rPr>
              <a:t>December 18, 2021, </a:t>
            </a:r>
            <a:r>
              <a:rPr lang="en" sz="1800">
                <a:latin typeface="Arial"/>
                <a:ea typeface="Arial"/>
                <a:cs typeface="Arial"/>
                <a:sym typeface="Arial"/>
              </a:rPr>
              <a:t>Moderna mRNA vaccine EUA.</a:t>
            </a:r>
            <a:endParaRPr b="1" sz="1800">
              <a:latin typeface="Arial"/>
              <a:ea typeface="Arial"/>
              <a:cs typeface="Arial"/>
              <a:sym typeface="Arial"/>
            </a:endParaRPr>
          </a:p>
          <a:p>
            <a:pPr indent="0" lvl="0" marL="0" rtl="0" algn="l">
              <a:lnSpc>
                <a:spcPct val="150000"/>
              </a:lnSpc>
              <a:spcBef>
                <a:spcPts val="0"/>
              </a:spcBef>
              <a:spcAft>
                <a:spcPts val="0"/>
              </a:spcAft>
              <a:buClr>
                <a:schemeClr val="dk1"/>
              </a:buClr>
              <a:buSzPts val="1800"/>
              <a:buNone/>
            </a:pPr>
            <a:r>
              <a:t/>
            </a:r>
            <a:endParaRPr sz="1800"/>
          </a:p>
        </p:txBody>
      </p:sp>
      <p:sp>
        <p:nvSpPr>
          <p:cNvPr id="950" name="Google Shape;950;p134"/>
          <p:cNvSpPr txBox="1"/>
          <p:nvPr>
            <p:ph type="title"/>
          </p:nvPr>
        </p:nvSpPr>
        <p:spPr>
          <a:xfrm>
            <a:off x="1012175" y="265952"/>
            <a:ext cx="6891300" cy="390600"/>
          </a:xfrm>
          <a:prstGeom prst="rect">
            <a:avLst/>
          </a:prstGeom>
          <a:noFill/>
          <a:ln>
            <a:noFill/>
          </a:ln>
        </p:spPr>
        <p:txBody>
          <a:bodyPr anchorCtr="0" anchor="t"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00000"/>
              <a:buFont typeface="Arial"/>
              <a:buNone/>
            </a:pPr>
            <a:r>
              <a:rPr b="1" lang="en" sz="2400"/>
              <a:t>Here’s the story</a:t>
            </a:r>
            <a:r>
              <a:rPr b="1" lang="en"/>
              <a:t>: </a:t>
            </a:r>
            <a:r>
              <a:rPr b="1" lang="en" sz="2400">
                <a:solidFill>
                  <a:srgbClr val="FF0000"/>
                </a:solidFill>
              </a:rPr>
              <a:t>SCIENCE</a:t>
            </a:r>
            <a:r>
              <a:rPr b="1" i="1" lang="en" sz="2400">
                <a:solidFill>
                  <a:srgbClr val="FF0000"/>
                </a:solidFill>
              </a:rPr>
              <a:t> to the rescue…</a:t>
            </a:r>
            <a:br>
              <a:rPr b="1" i="1" lang="en" sz="2400">
                <a:solidFill>
                  <a:srgbClr val="FF0000"/>
                </a:solidFill>
              </a:rPr>
            </a:b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4" name="Shape 954"/>
        <p:cNvGrpSpPr/>
        <p:nvPr/>
      </p:nvGrpSpPr>
      <p:grpSpPr>
        <a:xfrm>
          <a:off x="0" y="0"/>
          <a:ext cx="0" cy="0"/>
          <a:chOff x="0" y="0"/>
          <a:chExt cx="0" cy="0"/>
        </a:xfrm>
      </p:grpSpPr>
      <p:pic>
        <p:nvPicPr>
          <p:cNvPr id="955" name="Google Shape;955;p135"/>
          <p:cNvPicPr preferRelativeResize="0"/>
          <p:nvPr/>
        </p:nvPicPr>
        <p:blipFill rotWithShape="1">
          <a:blip r:embed="rId3">
            <a:alphaModFix/>
          </a:blip>
          <a:srcRect b="39068" l="15782" r="68238" t="26945"/>
          <a:stretch/>
        </p:blipFill>
        <p:spPr>
          <a:xfrm>
            <a:off x="6375741" y="1031570"/>
            <a:ext cx="2178013" cy="3077692"/>
          </a:xfrm>
          <a:prstGeom prst="rect">
            <a:avLst/>
          </a:prstGeom>
          <a:noFill/>
          <a:ln>
            <a:noFill/>
          </a:ln>
        </p:spPr>
      </p:pic>
      <p:sp>
        <p:nvSpPr>
          <p:cNvPr id="956" name="Google Shape;956;p13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sp>
        <p:nvSpPr>
          <p:cNvPr id="957" name="Google Shape;957;p135"/>
          <p:cNvSpPr txBox="1"/>
          <p:nvPr>
            <p:ph type="title"/>
          </p:nvPr>
        </p:nvSpPr>
        <p:spPr>
          <a:xfrm>
            <a:off x="994315" y="346319"/>
            <a:ext cx="7935900" cy="4083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1800"/>
              <a:buFont typeface="Arial"/>
              <a:buNone/>
            </a:pPr>
            <a:r>
              <a:rPr lang="en" sz="1800">
                <a:latin typeface="Arial"/>
                <a:ea typeface="Arial"/>
                <a:cs typeface="Arial"/>
                <a:sym typeface="Arial"/>
              </a:rPr>
              <a:t>within 3 months of the CoV-2 genome being sequenced... </a:t>
            </a:r>
            <a:br>
              <a:rPr lang="en" sz="1800"/>
            </a:br>
            <a:endParaRPr sz="1800"/>
          </a:p>
        </p:txBody>
      </p:sp>
      <p:pic>
        <p:nvPicPr>
          <p:cNvPr id="958" name="Google Shape;958;p135">
            <a:hlinkClick r:id="rId4"/>
          </p:cNvPr>
          <p:cNvPicPr preferRelativeResize="0"/>
          <p:nvPr/>
        </p:nvPicPr>
        <p:blipFill rotWithShape="1">
          <a:blip r:embed="rId5">
            <a:alphaModFix/>
          </a:blip>
          <a:srcRect b="12250" l="19291" r="23363" t="28655"/>
          <a:stretch/>
        </p:blipFill>
        <p:spPr>
          <a:xfrm>
            <a:off x="1339914" y="1310125"/>
            <a:ext cx="4540608" cy="2630405"/>
          </a:xfrm>
          <a:prstGeom prst="rect">
            <a:avLst/>
          </a:prstGeom>
          <a:noFill/>
          <a:ln>
            <a:noFill/>
          </a:ln>
        </p:spPr>
      </p:pic>
      <p:sp>
        <p:nvSpPr>
          <p:cNvPr id="959" name="Google Shape;959;p135"/>
          <p:cNvSpPr txBox="1"/>
          <p:nvPr/>
        </p:nvSpPr>
        <p:spPr>
          <a:xfrm>
            <a:off x="1094357" y="4104938"/>
            <a:ext cx="5953800" cy="253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u="sng">
                <a:solidFill>
                  <a:schemeClr val="dk1"/>
                </a:solidFill>
                <a:latin typeface="Arial"/>
                <a:ea typeface="Arial"/>
                <a:cs typeface="Arial"/>
                <a:sym typeface="Arial"/>
                <a:hlinkClick r:id="rId6">
                  <a:extLst>
                    <a:ext uri="{A12FA001-AC4F-418D-AE19-62706E023703}">
                      <ahyp:hlinkClr val="tx"/>
                    </a:ext>
                  </a:extLst>
                </a:hlinkClick>
              </a:rPr>
              <a:t>Key Innovations from UT Austin’s McLellan Lab Powers COVID-19 Vaccines</a:t>
            </a:r>
            <a:endParaRPr sz="1200">
              <a:solidFill>
                <a:schemeClr val="dk1"/>
              </a:solidFill>
              <a:latin typeface="Arial"/>
              <a:ea typeface="Arial"/>
              <a:cs typeface="Arial"/>
              <a:sym typeface="Arial"/>
            </a:endParaRPr>
          </a:p>
        </p:txBody>
      </p:sp>
      <p:sp>
        <p:nvSpPr>
          <p:cNvPr id="960" name="Google Shape;960;p135"/>
          <p:cNvSpPr txBox="1"/>
          <p:nvPr/>
        </p:nvSpPr>
        <p:spPr>
          <a:xfrm>
            <a:off x="1090636" y="4358015"/>
            <a:ext cx="70998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u="sng">
                <a:solidFill>
                  <a:schemeClr val="dk1"/>
                </a:solidFill>
                <a:latin typeface="Arial"/>
                <a:ea typeface="Arial"/>
                <a:cs typeface="Arial"/>
                <a:sym typeface="Arial"/>
                <a:hlinkClick r:id="rId7">
                  <a:extLst>
                    <a:ext uri="{A12FA001-AC4F-418D-AE19-62706E023703}">
                      <ahyp:hlinkClr val="tx"/>
                    </a:ext>
                  </a:extLst>
                </a:hlinkClick>
              </a:rPr>
              <a:t>UT-Austin researcher explains lab’s key role in coronavirus vaccine development</a:t>
            </a:r>
            <a:endParaRPr sz="1400">
              <a:solidFill>
                <a:schemeClr val="dk1"/>
              </a:solidFill>
              <a:latin typeface="Arial"/>
              <a:ea typeface="Arial"/>
              <a:cs typeface="Arial"/>
              <a:sym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4" name="Shape 964"/>
        <p:cNvGrpSpPr/>
        <p:nvPr/>
      </p:nvGrpSpPr>
      <p:grpSpPr>
        <a:xfrm>
          <a:off x="0" y="0"/>
          <a:ext cx="0" cy="0"/>
          <a:chOff x="0" y="0"/>
          <a:chExt cx="0" cy="0"/>
        </a:xfrm>
      </p:grpSpPr>
      <p:sp>
        <p:nvSpPr>
          <p:cNvPr id="965" name="Google Shape;965;p136"/>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grpSp>
        <p:nvGrpSpPr>
          <p:cNvPr id="966" name="Google Shape;966;p136"/>
          <p:cNvGrpSpPr/>
          <p:nvPr/>
        </p:nvGrpSpPr>
        <p:grpSpPr>
          <a:xfrm>
            <a:off x="914188" y="2591630"/>
            <a:ext cx="7537229" cy="1494933"/>
            <a:chOff x="1275707" y="3714618"/>
            <a:chExt cx="10049639" cy="1993244"/>
          </a:xfrm>
        </p:grpSpPr>
        <p:pic>
          <p:nvPicPr>
            <p:cNvPr descr="Dr. Kariko and her family in 1985." id="967" name="Google Shape;967;p136"/>
            <p:cNvPicPr preferRelativeResize="0"/>
            <p:nvPr/>
          </p:nvPicPr>
          <p:blipFill rotWithShape="1">
            <a:blip r:embed="rId3">
              <a:alphaModFix/>
            </a:blip>
            <a:srcRect b="0" l="0" r="0" t="0"/>
            <a:stretch/>
          </p:blipFill>
          <p:spPr>
            <a:xfrm>
              <a:off x="1275707" y="3718163"/>
              <a:ext cx="1954745" cy="1921212"/>
            </a:xfrm>
            <a:prstGeom prst="rect">
              <a:avLst/>
            </a:prstGeom>
            <a:noFill/>
            <a:ln>
              <a:noFill/>
            </a:ln>
          </p:spPr>
        </p:pic>
        <p:grpSp>
          <p:nvGrpSpPr>
            <p:cNvPr id="968" name="Google Shape;968;p136"/>
            <p:cNvGrpSpPr/>
            <p:nvPr/>
          </p:nvGrpSpPr>
          <p:grpSpPr>
            <a:xfrm>
              <a:off x="3571505" y="3714618"/>
              <a:ext cx="3811179" cy="1804713"/>
              <a:chOff x="3729446" y="1288383"/>
              <a:chExt cx="3811179" cy="1804713"/>
            </a:xfrm>
          </p:grpSpPr>
          <p:pic>
            <p:nvPicPr>
              <p:cNvPr id="969" name="Google Shape;969;p136"/>
              <p:cNvPicPr preferRelativeResize="0"/>
              <p:nvPr/>
            </p:nvPicPr>
            <p:blipFill rotWithShape="1">
              <a:blip r:embed="rId4">
                <a:alphaModFix/>
              </a:blip>
              <a:srcRect b="0" l="0" r="0" t="0"/>
              <a:stretch/>
            </p:blipFill>
            <p:spPr>
              <a:xfrm>
                <a:off x="4651375" y="1288383"/>
                <a:ext cx="2889250" cy="1804713"/>
              </a:xfrm>
              <a:prstGeom prst="rect">
                <a:avLst/>
              </a:prstGeom>
              <a:noFill/>
              <a:ln>
                <a:noFill/>
              </a:ln>
            </p:spPr>
          </p:pic>
          <p:sp>
            <p:nvSpPr>
              <p:cNvPr id="970" name="Google Shape;970;p136"/>
              <p:cNvSpPr/>
              <p:nvPr/>
            </p:nvSpPr>
            <p:spPr>
              <a:xfrm>
                <a:off x="3729446" y="2065482"/>
                <a:ext cx="588300" cy="461700"/>
              </a:xfrm>
              <a:prstGeom prst="rightArrow">
                <a:avLst>
                  <a:gd fmla="val 50000" name="adj1"/>
                  <a:gd fmla="val 50000" name="adj2"/>
                </a:avLst>
              </a:prstGeom>
              <a:solidFill>
                <a:schemeClr val="accent1"/>
              </a:solidFill>
              <a:ln cap="flat" cmpd="sng" w="9525">
                <a:solidFill>
                  <a:srgbClr val="31538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971" name="Google Shape;971;p136"/>
            <p:cNvGrpSpPr/>
            <p:nvPr/>
          </p:nvGrpSpPr>
          <p:grpSpPr>
            <a:xfrm>
              <a:off x="7540147" y="3714618"/>
              <a:ext cx="3785199" cy="1993244"/>
              <a:chOff x="7698088" y="1288383"/>
              <a:chExt cx="3785199" cy="1993244"/>
            </a:xfrm>
          </p:grpSpPr>
          <p:pic>
            <p:nvPicPr>
              <p:cNvPr id="972" name="Google Shape;972;p136"/>
              <p:cNvPicPr preferRelativeResize="0"/>
              <p:nvPr/>
            </p:nvPicPr>
            <p:blipFill rotWithShape="1">
              <a:blip r:embed="rId5">
                <a:alphaModFix/>
              </a:blip>
              <a:srcRect b="0" l="0" r="0" t="0"/>
              <a:stretch/>
            </p:blipFill>
            <p:spPr>
              <a:xfrm>
                <a:off x="8443838" y="1288383"/>
                <a:ext cx="3039449" cy="1993244"/>
              </a:xfrm>
              <a:prstGeom prst="rect">
                <a:avLst/>
              </a:prstGeom>
              <a:noFill/>
              <a:ln>
                <a:noFill/>
              </a:ln>
            </p:spPr>
          </p:pic>
          <p:sp>
            <p:nvSpPr>
              <p:cNvPr id="973" name="Google Shape;973;p136"/>
              <p:cNvSpPr/>
              <p:nvPr/>
            </p:nvSpPr>
            <p:spPr>
              <a:xfrm>
                <a:off x="7698088" y="2065482"/>
                <a:ext cx="588300" cy="461700"/>
              </a:xfrm>
              <a:prstGeom prst="rightArrow">
                <a:avLst>
                  <a:gd fmla="val 50000" name="adj1"/>
                  <a:gd fmla="val 50000" name="adj2"/>
                </a:avLst>
              </a:prstGeom>
              <a:solidFill>
                <a:schemeClr val="accent1"/>
              </a:solidFill>
              <a:ln cap="flat" cmpd="sng" w="9525">
                <a:solidFill>
                  <a:srgbClr val="31538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sp>
        <p:nvSpPr>
          <p:cNvPr id="974" name="Google Shape;974;p136"/>
          <p:cNvSpPr txBox="1"/>
          <p:nvPr/>
        </p:nvSpPr>
        <p:spPr>
          <a:xfrm>
            <a:off x="2337146" y="4378388"/>
            <a:ext cx="45708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Kati Kariko</a:t>
            </a:r>
            <a:r>
              <a:rPr i="1" lang="en" sz="2100">
                <a:solidFill>
                  <a:schemeClr val="dk1"/>
                </a:solidFill>
                <a:latin typeface="Calibri"/>
                <a:ea typeface="Calibri"/>
                <a:cs typeface="Calibri"/>
                <a:sym typeface="Calibri"/>
              </a:rPr>
              <a:t>… persistence rewarded.</a:t>
            </a:r>
            <a:endParaRPr sz="1100"/>
          </a:p>
        </p:txBody>
      </p:sp>
      <p:sp>
        <p:nvSpPr>
          <p:cNvPr id="975" name="Google Shape;975;p136"/>
          <p:cNvSpPr txBox="1"/>
          <p:nvPr/>
        </p:nvSpPr>
        <p:spPr>
          <a:xfrm>
            <a:off x="1556011" y="757162"/>
            <a:ext cx="6895500" cy="484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rgbClr val="FF0000"/>
                </a:solidFill>
                <a:latin typeface="Calibri"/>
                <a:ea typeface="Calibri"/>
                <a:cs typeface="Calibri"/>
                <a:sym typeface="Calibri"/>
              </a:rPr>
              <a:t>mRNA Vaccines</a:t>
            </a:r>
            <a:r>
              <a:rPr i="1" lang="en" sz="2400">
                <a:solidFill>
                  <a:srgbClr val="FF0000"/>
                </a:solidFill>
                <a:latin typeface="Calibri"/>
                <a:ea typeface="Calibri"/>
                <a:cs typeface="Calibri"/>
                <a:sym typeface="Calibri"/>
              </a:rPr>
              <a:t>, yesterday’s science today!</a:t>
            </a:r>
            <a:endParaRPr sz="1800">
              <a:solidFill>
                <a:srgbClr val="FF0000"/>
              </a:solidFill>
              <a:latin typeface="Calibri"/>
              <a:ea typeface="Calibri"/>
              <a:cs typeface="Calibri"/>
              <a:sym typeface="Calibri"/>
            </a:endParaRPr>
          </a:p>
        </p:txBody>
      </p:sp>
      <p:sp>
        <p:nvSpPr>
          <p:cNvPr id="976" name="Google Shape;976;p136"/>
          <p:cNvSpPr txBox="1"/>
          <p:nvPr/>
        </p:nvSpPr>
        <p:spPr>
          <a:xfrm>
            <a:off x="935673" y="1538603"/>
            <a:ext cx="8136000" cy="900300"/>
          </a:xfrm>
          <a:prstGeom prst="rect">
            <a:avLst/>
          </a:prstGeom>
          <a:noFill/>
          <a:ln>
            <a:noFill/>
          </a:ln>
        </p:spPr>
        <p:txBody>
          <a:bodyPr anchorCtr="0" anchor="t" bIns="34275" lIns="68575" spcFirstLastPara="1" rIns="68575" wrap="square" tIns="34275">
            <a:spAutoFit/>
          </a:bodyPr>
          <a:lstStyle/>
          <a:p>
            <a:pPr indent="-215900" lvl="0" marL="215900" marR="0" rtl="0" algn="l">
              <a:spcBef>
                <a:spcPts val="0"/>
              </a:spcBef>
              <a:spcAft>
                <a:spcPts val="0"/>
              </a:spcAft>
              <a:buClr>
                <a:schemeClr val="dk1"/>
              </a:buClr>
              <a:buSzPts val="1800"/>
              <a:buFont typeface="Arial"/>
              <a:buChar char="•"/>
            </a:pPr>
            <a:r>
              <a:rPr lang="en" sz="1800">
                <a:solidFill>
                  <a:schemeClr val="dk1"/>
                </a:solidFill>
                <a:latin typeface="Calibri"/>
                <a:ea typeface="Calibri"/>
                <a:cs typeface="Calibri"/>
                <a:sym typeface="Calibri"/>
              </a:rPr>
              <a:t>CoV2 RNA genome published in December of 2020</a:t>
            </a:r>
            <a:endParaRPr sz="1100"/>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215900" lvl="0" marL="215900" marR="0" rtl="0" algn="l">
              <a:spcBef>
                <a:spcPts val="0"/>
              </a:spcBef>
              <a:spcAft>
                <a:spcPts val="0"/>
              </a:spcAft>
              <a:buClr>
                <a:schemeClr val="dk1"/>
              </a:buClr>
              <a:buSzPts val="1800"/>
              <a:buFont typeface="Arial"/>
              <a:buChar char="•"/>
            </a:pPr>
            <a:r>
              <a:rPr lang="en" sz="1800">
                <a:solidFill>
                  <a:schemeClr val="dk1"/>
                </a:solidFill>
                <a:latin typeface="Calibri"/>
                <a:ea typeface="Calibri"/>
                <a:cs typeface="Calibri"/>
                <a:sym typeface="Calibri"/>
              </a:rPr>
              <a:t>mRNA vaccine for CoV2 approved for emergency use in less than 1 year.</a:t>
            </a:r>
            <a:endParaRPr sz="11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56"/>
          <p:cNvSpPr txBox="1"/>
          <p:nvPr>
            <p:ph idx="1" type="body"/>
          </p:nvPr>
        </p:nvSpPr>
        <p:spPr>
          <a:xfrm>
            <a:off x="1152937" y="906375"/>
            <a:ext cx="7561200" cy="3497400"/>
          </a:xfrm>
          <a:prstGeom prst="rect">
            <a:avLst/>
          </a:prstGeom>
          <a:noFill/>
          <a:ln>
            <a:noFill/>
          </a:ln>
        </p:spPr>
        <p:txBody>
          <a:bodyPr anchorCtr="0" anchor="t" bIns="68575" lIns="68575" spcFirstLastPara="1" rIns="68575" wrap="square" tIns="68575">
            <a:normAutofit/>
          </a:bodyPr>
          <a:lstStyle/>
          <a:p>
            <a:pPr indent="-342900" lvl="0" marL="457200" rtl="0" algn="l">
              <a:lnSpc>
                <a:spcPct val="115000"/>
              </a:lnSpc>
              <a:spcBef>
                <a:spcPts val="0"/>
              </a:spcBef>
              <a:spcAft>
                <a:spcPts val="0"/>
              </a:spcAft>
              <a:buSzPts val="1800"/>
              <a:buChar char="●"/>
            </a:pPr>
            <a:r>
              <a:rPr lang="en"/>
              <a:t>How did the model support confidence in explaining?</a:t>
            </a:r>
            <a:endParaRPr/>
          </a:p>
          <a:p>
            <a:pPr indent="-228600" lvl="0" marL="457200" rtl="0" algn="l">
              <a:lnSpc>
                <a:spcPct val="115000"/>
              </a:lnSpc>
              <a:spcBef>
                <a:spcPts val="0"/>
              </a:spcBef>
              <a:spcAft>
                <a:spcPts val="0"/>
              </a:spcAft>
              <a:buSzPts val="1800"/>
              <a:buNone/>
            </a:pPr>
            <a:r>
              <a:t/>
            </a:r>
            <a:endParaRPr/>
          </a:p>
          <a:p>
            <a:pPr indent="-228600" lvl="0" marL="457200" rtl="0" algn="l">
              <a:lnSpc>
                <a:spcPct val="115000"/>
              </a:lnSpc>
              <a:spcBef>
                <a:spcPts val="0"/>
              </a:spcBef>
              <a:spcAft>
                <a:spcPts val="0"/>
              </a:spcAft>
              <a:buSzPts val="1800"/>
              <a:buNone/>
            </a:pPr>
            <a:r>
              <a:t/>
            </a:r>
            <a:endParaRPr/>
          </a:p>
          <a:p>
            <a:pPr indent="-342900" lvl="0" marL="457200" rtl="0" algn="l">
              <a:lnSpc>
                <a:spcPct val="115000"/>
              </a:lnSpc>
              <a:spcBef>
                <a:spcPts val="0"/>
              </a:spcBef>
              <a:spcAft>
                <a:spcPts val="0"/>
              </a:spcAft>
              <a:buSzPts val="1800"/>
              <a:buChar char="●"/>
            </a:pPr>
            <a:r>
              <a:rPr lang="en"/>
              <a:t>What counted as evidence in this phase?</a:t>
            </a:r>
            <a:endParaRPr/>
          </a:p>
          <a:p>
            <a:pPr indent="-228600" lvl="0" marL="457200" rtl="0" algn="l">
              <a:lnSpc>
                <a:spcPct val="115000"/>
              </a:lnSpc>
              <a:spcBef>
                <a:spcPts val="0"/>
              </a:spcBef>
              <a:spcAft>
                <a:spcPts val="0"/>
              </a:spcAft>
              <a:buSzPts val="1800"/>
              <a:buNone/>
            </a:pPr>
            <a:r>
              <a:t/>
            </a:r>
            <a:endParaRPr/>
          </a:p>
          <a:p>
            <a:pPr indent="-228600" lvl="0" marL="457200" rtl="0" algn="l">
              <a:lnSpc>
                <a:spcPct val="115000"/>
              </a:lnSpc>
              <a:spcBef>
                <a:spcPts val="0"/>
              </a:spcBef>
              <a:spcAft>
                <a:spcPts val="0"/>
              </a:spcAft>
              <a:buSzPts val="1800"/>
              <a:buNone/>
            </a:pPr>
            <a:r>
              <a:t/>
            </a:r>
            <a:endParaRPr/>
          </a:p>
          <a:p>
            <a:pPr indent="-342900" lvl="0" marL="457200" rtl="0" algn="l">
              <a:lnSpc>
                <a:spcPct val="115000"/>
              </a:lnSpc>
              <a:spcBef>
                <a:spcPts val="0"/>
              </a:spcBef>
              <a:spcAft>
                <a:spcPts val="0"/>
              </a:spcAft>
              <a:buSzPts val="1800"/>
              <a:buChar char="●"/>
            </a:pPr>
            <a:r>
              <a:rPr lang="en"/>
              <a:t>How could this explanation lead to a new cycle of Wonder?</a:t>
            </a:r>
            <a:br>
              <a:rPr lang="en"/>
            </a:br>
            <a:endParaRPr/>
          </a:p>
        </p:txBody>
      </p:sp>
      <p:sp>
        <p:nvSpPr>
          <p:cNvPr id="286" name="Google Shape;286;p56"/>
          <p:cNvSpPr txBox="1"/>
          <p:nvPr>
            <p:ph type="title"/>
          </p:nvPr>
        </p:nvSpPr>
        <p:spPr>
          <a:xfrm>
            <a:off x="1152938" y="91512"/>
            <a:ext cx="75612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latin typeface="Arial"/>
                <a:ea typeface="Arial"/>
                <a:cs typeface="Arial"/>
                <a:sym typeface="Arial"/>
              </a:rPr>
              <a:t>Discuss the Explain Phase</a:t>
            </a:r>
            <a:endParaRPr>
              <a:latin typeface="Arial"/>
              <a:ea typeface="Arial"/>
              <a:cs typeface="Arial"/>
              <a:sym typeface="Arial"/>
            </a:endParaRPr>
          </a:p>
        </p:txBody>
      </p:sp>
      <p:pic>
        <p:nvPicPr>
          <p:cNvPr id="287" name="Google Shape;287;p56"/>
          <p:cNvPicPr preferRelativeResize="0"/>
          <p:nvPr/>
        </p:nvPicPr>
        <p:blipFill rotWithShape="1">
          <a:blip r:embed="rId3">
            <a:alphaModFix/>
          </a:blip>
          <a:srcRect b="0" l="0" r="0" t="0"/>
          <a:stretch/>
        </p:blipFill>
        <p:spPr>
          <a:xfrm rot="5400000">
            <a:off x="6883129" y="1569939"/>
            <a:ext cx="1533129" cy="1412400"/>
          </a:xfrm>
          <a:prstGeom prst="rect">
            <a:avLst/>
          </a:prstGeom>
          <a:noFill/>
          <a:ln>
            <a:noFill/>
          </a:ln>
        </p:spPr>
      </p:pic>
      <p:pic>
        <p:nvPicPr>
          <p:cNvPr id="288" name="Google Shape;288;p56"/>
          <p:cNvPicPr preferRelativeResize="0"/>
          <p:nvPr/>
        </p:nvPicPr>
        <p:blipFill rotWithShape="1">
          <a:blip r:embed="rId4">
            <a:alphaModFix/>
          </a:blip>
          <a:srcRect b="0" l="0" r="0" t="0"/>
          <a:stretch/>
        </p:blipFill>
        <p:spPr>
          <a:xfrm rot="-6626967">
            <a:off x="2271794" y="3064476"/>
            <a:ext cx="1340376" cy="2817742"/>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0" name="Shape 980"/>
        <p:cNvGrpSpPr/>
        <p:nvPr/>
      </p:nvGrpSpPr>
      <p:grpSpPr>
        <a:xfrm>
          <a:off x="0" y="0"/>
          <a:ext cx="0" cy="0"/>
          <a:chOff x="0" y="0"/>
          <a:chExt cx="0" cy="0"/>
        </a:xfrm>
      </p:grpSpPr>
      <p:sp>
        <p:nvSpPr>
          <p:cNvPr id="981" name="Google Shape;981;p137"/>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982" name="Google Shape;982;p137"/>
          <p:cNvPicPr preferRelativeResize="0"/>
          <p:nvPr/>
        </p:nvPicPr>
        <p:blipFill rotWithShape="1">
          <a:blip r:embed="rId3">
            <a:alphaModFix/>
          </a:blip>
          <a:srcRect b="6665" l="13226" r="14619" t="33988"/>
          <a:stretch/>
        </p:blipFill>
        <p:spPr>
          <a:xfrm>
            <a:off x="1633817" y="712694"/>
            <a:ext cx="6299946" cy="3454320"/>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sp>
        <p:nvSpPr>
          <p:cNvPr id="987" name="Google Shape;987;p138"/>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988" name="Google Shape;988;p138"/>
          <p:cNvPicPr preferRelativeResize="0"/>
          <p:nvPr/>
        </p:nvPicPr>
        <p:blipFill rotWithShape="1">
          <a:blip r:embed="rId3">
            <a:alphaModFix/>
          </a:blip>
          <a:srcRect b="40393" l="14532" r="57058" t="31634"/>
          <a:stretch/>
        </p:blipFill>
        <p:spPr>
          <a:xfrm>
            <a:off x="611841" y="927847"/>
            <a:ext cx="2683503" cy="1761565"/>
          </a:xfrm>
          <a:prstGeom prst="rect">
            <a:avLst/>
          </a:prstGeom>
          <a:noFill/>
          <a:ln>
            <a:noFill/>
          </a:ln>
        </p:spPr>
      </p:pic>
      <p:sp>
        <p:nvSpPr>
          <p:cNvPr id="989" name="Google Shape;989;p138"/>
          <p:cNvSpPr txBox="1"/>
          <p:nvPr/>
        </p:nvSpPr>
        <p:spPr>
          <a:xfrm>
            <a:off x="3953435" y="978273"/>
            <a:ext cx="43299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The 2023 Nobel Prize in Medicine</a:t>
            </a:r>
            <a:endParaRPr sz="1100"/>
          </a:p>
        </p:txBody>
      </p:sp>
      <p:pic>
        <p:nvPicPr>
          <p:cNvPr id="990" name="Google Shape;990;p138"/>
          <p:cNvPicPr preferRelativeResize="0"/>
          <p:nvPr/>
        </p:nvPicPr>
        <p:blipFill rotWithShape="1">
          <a:blip r:embed="rId4">
            <a:alphaModFix/>
          </a:blip>
          <a:srcRect b="41568" l="13312" r="41285" t="52288"/>
          <a:stretch/>
        </p:blipFill>
        <p:spPr>
          <a:xfrm>
            <a:off x="1158418" y="3172168"/>
            <a:ext cx="6215707" cy="560727"/>
          </a:xfrm>
          <a:prstGeom prst="rect">
            <a:avLst/>
          </a:prstGeom>
          <a:noFill/>
          <a:ln>
            <a:noFill/>
          </a:ln>
        </p:spPr>
      </p:pic>
      <p:sp>
        <p:nvSpPr>
          <p:cNvPr id="991" name="Google Shape;991;p138"/>
          <p:cNvSpPr txBox="1"/>
          <p:nvPr/>
        </p:nvSpPr>
        <p:spPr>
          <a:xfrm>
            <a:off x="773459" y="4215653"/>
            <a:ext cx="67719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1" lang="en" sz="1500">
                <a:solidFill>
                  <a:srgbClr val="4A5759"/>
                </a:solidFill>
                <a:latin typeface="Calibri"/>
                <a:ea typeface="Calibri"/>
                <a:cs typeface="Calibri"/>
                <a:sym typeface="Calibri"/>
              </a:rPr>
              <a:t>Katalin donated the more than half a million dollars associated with her Nobel Prize to her former alma mater, which will benefit outstanding teachers and students.</a:t>
            </a:r>
            <a:endParaRPr b="1" sz="1500">
              <a:solidFill>
                <a:schemeClr val="dk1"/>
              </a:solidFill>
              <a:latin typeface="Calibri"/>
              <a:ea typeface="Calibri"/>
              <a:cs typeface="Calibri"/>
              <a:sym typeface="Calibri"/>
            </a:endParaRPr>
          </a:p>
        </p:txBody>
      </p:sp>
      <p:sp>
        <p:nvSpPr>
          <p:cNvPr id="992" name="Google Shape;992;p138"/>
          <p:cNvSpPr txBox="1"/>
          <p:nvPr/>
        </p:nvSpPr>
        <p:spPr>
          <a:xfrm>
            <a:off x="4057674" y="1689767"/>
            <a:ext cx="43032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Calibri"/>
                <a:ea typeface="Calibri"/>
                <a:cs typeface="Calibri"/>
                <a:sym typeface="Calibri"/>
              </a:rPr>
              <a:t>Katalin Kariko and Drew Weissman</a:t>
            </a:r>
            <a:endParaRPr sz="1100"/>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6" name="Shape 996"/>
        <p:cNvGrpSpPr/>
        <p:nvPr/>
      </p:nvGrpSpPr>
      <p:grpSpPr>
        <a:xfrm>
          <a:off x="0" y="0"/>
          <a:ext cx="0" cy="0"/>
          <a:chOff x="0" y="0"/>
          <a:chExt cx="0" cy="0"/>
        </a:xfrm>
      </p:grpSpPr>
      <p:sp>
        <p:nvSpPr>
          <p:cNvPr id="997" name="Google Shape;997;p139"/>
          <p:cNvSpPr txBox="1"/>
          <p:nvPr/>
        </p:nvSpPr>
        <p:spPr>
          <a:xfrm>
            <a:off x="716675" y="219100"/>
            <a:ext cx="60726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rgbClr val="0070C0"/>
                </a:solidFill>
                <a:latin typeface="Calibri"/>
                <a:ea typeface="Calibri"/>
                <a:cs typeface="Calibri"/>
                <a:sym typeface="Calibri"/>
              </a:rPr>
              <a:t>tRNA Modifications</a:t>
            </a:r>
            <a:endParaRPr sz="2400">
              <a:solidFill>
                <a:srgbClr val="0070C0"/>
              </a:solidFill>
              <a:latin typeface="Calibri"/>
              <a:ea typeface="Calibri"/>
              <a:cs typeface="Calibri"/>
              <a:sym typeface="Calibri"/>
            </a:endParaRPr>
          </a:p>
        </p:txBody>
      </p:sp>
      <p:pic>
        <p:nvPicPr>
          <p:cNvPr descr="A) Sequence and secondary structure of E. coli tyrosyl tRNA molecule.... |  Download Scientific Diagram" id="998" name="Google Shape;998;p139"/>
          <p:cNvPicPr preferRelativeResize="0"/>
          <p:nvPr/>
        </p:nvPicPr>
        <p:blipFill rotWithShape="1">
          <a:blip r:embed="rId3">
            <a:alphaModFix/>
          </a:blip>
          <a:srcRect b="0" l="0" r="0" t="0"/>
          <a:stretch/>
        </p:blipFill>
        <p:spPr>
          <a:xfrm>
            <a:off x="1486391" y="833724"/>
            <a:ext cx="6856980" cy="4251327"/>
          </a:xfrm>
          <a:prstGeom prst="rect">
            <a:avLst/>
          </a:prstGeom>
          <a:noFill/>
          <a:ln>
            <a:noFill/>
          </a:ln>
        </p:spPr>
      </p:pic>
      <p:sp>
        <p:nvSpPr>
          <p:cNvPr id="999" name="Google Shape;999;p139"/>
          <p:cNvSpPr txBox="1"/>
          <p:nvPr/>
        </p:nvSpPr>
        <p:spPr>
          <a:xfrm>
            <a:off x="3372890" y="43057"/>
            <a:ext cx="4744500" cy="700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4100">
                <a:solidFill>
                  <a:srgbClr val="FF0000"/>
                </a:solidFill>
                <a:latin typeface="Calibri"/>
                <a:ea typeface="Calibri"/>
                <a:cs typeface="Calibri"/>
                <a:sym typeface="Calibri"/>
              </a:rPr>
              <a:t>…WHY?</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3" name="Shape 1003"/>
        <p:cNvGrpSpPr/>
        <p:nvPr/>
      </p:nvGrpSpPr>
      <p:grpSpPr>
        <a:xfrm>
          <a:off x="0" y="0"/>
          <a:ext cx="0" cy="0"/>
          <a:chOff x="0" y="0"/>
          <a:chExt cx="0" cy="0"/>
        </a:xfrm>
      </p:grpSpPr>
      <p:pic>
        <p:nvPicPr>
          <p:cNvPr id="1004" name="Google Shape;1004;p140"/>
          <p:cNvPicPr preferRelativeResize="0"/>
          <p:nvPr/>
        </p:nvPicPr>
        <p:blipFill rotWithShape="1">
          <a:blip r:embed="rId3">
            <a:alphaModFix/>
          </a:blip>
          <a:srcRect b="34445" l="20500" r="66125" t="31110"/>
          <a:stretch/>
        </p:blipFill>
        <p:spPr>
          <a:xfrm>
            <a:off x="6209128" y="1626577"/>
            <a:ext cx="2351944" cy="3407020"/>
          </a:xfrm>
          <a:prstGeom prst="rect">
            <a:avLst/>
          </a:prstGeom>
          <a:noFill/>
          <a:ln>
            <a:noFill/>
          </a:ln>
        </p:spPr>
      </p:pic>
      <p:pic>
        <p:nvPicPr>
          <p:cNvPr id="1005" name="Google Shape;1005;p140"/>
          <p:cNvPicPr preferRelativeResize="0"/>
          <p:nvPr/>
        </p:nvPicPr>
        <p:blipFill rotWithShape="1">
          <a:blip r:embed="rId4">
            <a:alphaModFix/>
          </a:blip>
          <a:srcRect b="25556" l="50002" r="6248" t="50000"/>
          <a:stretch/>
        </p:blipFill>
        <p:spPr>
          <a:xfrm>
            <a:off x="182713" y="2447656"/>
            <a:ext cx="6026416" cy="1894016"/>
          </a:xfrm>
          <a:prstGeom prst="rect">
            <a:avLst/>
          </a:prstGeom>
          <a:noFill/>
          <a:ln>
            <a:noFill/>
          </a:ln>
        </p:spPr>
      </p:pic>
      <p:pic>
        <p:nvPicPr>
          <p:cNvPr id="1006" name="Google Shape;1006;p140"/>
          <p:cNvPicPr preferRelativeResize="0"/>
          <p:nvPr/>
        </p:nvPicPr>
        <p:blipFill rotWithShape="1">
          <a:blip r:embed="rId5">
            <a:alphaModFix/>
          </a:blip>
          <a:srcRect b="34446" l="7248" r="7876" t="30467"/>
          <a:stretch/>
        </p:blipFill>
        <p:spPr>
          <a:xfrm>
            <a:off x="582930" y="199074"/>
            <a:ext cx="6468500" cy="1504211"/>
          </a:xfrm>
          <a:prstGeom prst="rect">
            <a:avLst/>
          </a:prstGeom>
          <a:noFill/>
          <a:ln>
            <a:noFill/>
          </a:ln>
        </p:spPr>
      </p:pic>
      <p:sp>
        <p:nvSpPr>
          <p:cNvPr id="1007" name="Google Shape;1007;p140"/>
          <p:cNvSpPr txBox="1"/>
          <p:nvPr/>
        </p:nvSpPr>
        <p:spPr>
          <a:xfrm>
            <a:off x="685800" y="1890778"/>
            <a:ext cx="45720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Molecular Therapy vol. 16 no. 11, 1833–1840 nov. 2008</a:t>
            </a:r>
            <a:endParaRPr sz="1100"/>
          </a:p>
        </p:txBody>
      </p:sp>
      <p:sp>
        <p:nvSpPr>
          <p:cNvPr id="1008" name="Google Shape;1008;p140"/>
          <p:cNvSpPr/>
          <p:nvPr/>
        </p:nvSpPr>
        <p:spPr>
          <a:xfrm>
            <a:off x="483577" y="1230923"/>
            <a:ext cx="1204500" cy="316500"/>
          </a:xfrm>
          <a:prstGeom prst="ellipse">
            <a:avLst/>
          </a:prstGeom>
          <a:noFill/>
          <a:ln cap="flat" cmpd="sng" w="38100">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09" name="Google Shape;1009;p140"/>
          <p:cNvSpPr/>
          <p:nvPr/>
        </p:nvSpPr>
        <p:spPr>
          <a:xfrm>
            <a:off x="3925328" y="3756102"/>
            <a:ext cx="481200" cy="381300"/>
          </a:xfrm>
          <a:prstGeom prst="ellipse">
            <a:avLst/>
          </a:prstGeom>
          <a:noFill/>
          <a:ln cap="flat" cmpd="sng" w="38100">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10" name="Google Shape;1010;p140"/>
          <p:cNvSpPr/>
          <p:nvPr/>
        </p:nvSpPr>
        <p:spPr>
          <a:xfrm>
            <a:off x="1193117" y="3783569"/>
            <a:ext cx="495000" cy="326100"/>
          </a:xfrm>
          <a:prstGeom prst="ellipse">
            <a:avLst/>
          </a:prstGeom>
          <a:noFill/>
          <a:ln cap="flat" cmpd="sng" w="38100">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11" name="Google Shape;1011;p140"/>
          <p:cNvSpPr txBox="1"/>
          <p:nvPr/>
        </p:nvSpPr>
        <p:spPr>
          <a:xfrm>
            <a:off x="4406267" y="2167490"/>
            <a:ext cx="20688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rgbClr val="FF0000"/>
                </a:solidFill>
                <a:latin typeface="Calibri"/>
                <a:ea typeface="Calibri"/>
                <a:cs typeface="Calibri"/>
                <a:sym typeface="Calibri"/>
              </a:rPr>
              <a:t>pseudouridine</a:t>
            </a:r>
            <a:endParaRPr b="1" sz="1800">
              <a:solidFill>
                <a:srgbClr val="FF0000"/>
              </a:solidFill>
              <a:latin typeface="Calibri"/>
              <a:ea typeface="Calibri"/>
              <a:cs typeface="Calibri"/>
              <a:sym typeface="Calibri"/>
            </a:endParaRPr>
          </a:p>
        </p:txBody>
      </p:sp>
      <p:sp>
        <p:nvSpPr>
          <p:cNvPr id="1012" name="Google Shape;1012;p140"/>
          <p:cNvSpPr/>
          <p:nvPr/>
        </p:nvSpPr>
        <p:spPr>
          <a:xfrm>
            <a:off x="4160520" y="2372768"/>
            <a:ext cx="251460" cy="290422"/>
          </a:xfrm>
          <a:custGeom>
            <a:rect b="b" l="l" r="r" t="t"/>
            <a:pathLst>
              <a:path extrusionOk="0" h="387230" w="335280">
                <a:moveTo>
                  <a:pt x="335280" y="6230"/>
                </a:moveTo>
                <a:cubicBezTo>
                  <a:pt x="302260" y="-2660"/>
                  <a:pt x="269240" y="-11550"/>
                  <a:pt x="213360" y="51950"/>
                </a:cubicBezTo>
                <a:cubicBezTo>
                  <a:pt x="157480" y="115450"/>
                  <a:pt x="78740" y="251340"/>
                  <a:pt x="0" y="387230"/>
                </a:cubicBezTo>
              </a:path>
            </a:pathLst>
          </a:custGeom>
          <a:noFill/>
          <a:ln cap="flat" cmpd="sng" w="38100">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1013" name="Google Shape;1013;p140"/>
          <p:cNvGrpSpPr/>
          <p:nvPr/>
        </p:nvGrpSpPr>
        <p:grpSpPr>
          <a:xfrm>
            <a:off x="816725" y="4416550"/>
            <a:ext cx="5721525" cy="573825"/>
            <a:chOff x="1088967" y="5888733"/>
            <a:chExt cx="7628700" cy="765100"/>
          </a:xfrm>
        </p:grpSpPr>
        <p:sp>
          <p:nvSpPr>
            <p:cNvPr id="1014" name="Google Shape;1014;p140"/>
            <p:cNvSpPr txBox="1"/>
            <p:nvPr/>
          </p:nvSpPr>
          <p:spPr>
            <a:xfrm>
              <a:off x="1088967" y="5888733"/>
              <a:ext cx="76287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ourier New"/>
                  <a:ea typeface="Courier New"/>
                  <a:cs typeface="Courier New"/>
                  <a:sym typeface="Courier New"/>
                </a:rPr>
                <a:t>G</a:t>
              </a:r>
              <a:r>
                <a:rPr b="1" lang="en" sz="1400">
                  <a:solidFill>
                    <a:srgbClr val="00B0F0"/>
                  </a:solidFill>
                  <a:latin typeface="Courier New"/>
                  <a:ea typeface="Courier New"/>
                  <a:cs typeface="Courier New"/>
                  <a:sym typeface="Courier New"/>
                </a:rPr>
                <a:t>U</a:t>
              </a:r>
              <a:r>
                <a:rPr lang="en" sz="1400">
                  <a:solidFill>
                    <a:schemeClr val="dk1"/>
                  </a:solidFill>
                  <a:latin typeface="Courier New"/>
                  <a:ea typeface="Courier New"/>
                  <a:cs typeface="Courier New"/>
                  <a:sym typeface="Courier New"/>
                </a:rPr>
                <a:t>AAC</a:t>
              </a:r>
              <a:r>
                <a:rPr b="1" lang="en" sz="1400">
                  <a:solidFill>
                    <a:srgbClr val="00B0F0"/>
                  </a:solidFill>
                  <a:latin typeface="Courier New"/>
                  <a:ea typeface="Courier New"/>
                  <a:cs typeface="Courier New"/>
                  <a:sym typeface="Courier New"/>
                </a:rPr>
                <a:t>U</a:t>
              </a:r>
              <a:r>
                <a:rPr lang="en" sz="1400">
                  <a:solidFill>
                    <a:schemeClr val="dk1"/>
                  </a:solidFill>
                  <a:latin typeface="Courier New"/>
                  <a:ea typeface="Courier New"/>
                  <a:cs typeface="Courier New"/>
                  <a:sym typeface="Courier New"/>
                </a:rPr>
                <a:t>GCAUGC</a:t>
              </a:r>
              <a:r>
                <a:rPr b="1" lang="en" sz="1400">
                  <a:solidFill>
                    <a:srgbClr val="00B0F0"/>
                  </a:solidFill>
                  <a:latin typeface="Courier New"/>
                  <a:ea typeface="Courier New"/>
                  <a:cs typeface="Courier New"/>
                  <a:sym typeface="Courier New"/>
                </a:rPr>
                <a:t>U</a:t>
              </a:r>
              <a:r>
                <a:rPr lang="en" sz="1400">
                  <a:solidFill>
                    <a:schemeClr val="dk1"/>
                  </a:solidFill>
                  <a:latin typeface="Courier New"/>
                  <a:ea typeface="Courier New"/>
                  <a:cs typeface="Courier New"/>
                  <a:sym typeface="Courier New"/>
                </a:rPr>
                <a:t>AGC</a:t>
              </a:r>
              <a:r>
                <a:rPr b="1" lang="en" sz="1400">
                  <a:solidFill>
                    <a:srgbClr val="00B0F0"/>
                  </a:solidFill>
                  <a:latin typeface="Courier New"/>
                  <a:ea typeface="Courier New"/>
                  <a:cs typeface="Courier New"/>
                  <a:sym typeface="Courier New"/>
                </a:rPr>
                <a:t>U</a:t>
              </a:r>
              <a:r>
                <a:rPr lang="en" sz="1400">
                  <a:solidFill>
                    <a:schemeClr val="dk1"/>
                  </a:solidFill>
                  <a:latin typeface="Courier New"/>
                  <a:ea typeface="Courier New"/>
                  <a:cs typeface="Courier New"/>
                  <a:sym typeface="Courier New"/>
                </a:rPr>
                <a:t>AGC</a:t>
              </a:r>
              <a:r>
                <a:rPr b="1" lang="en" sz="1400">
                  <a:solidFill>
                    <a:srgbClr val="00B0F0"/>
                  </a:solidFill>
                  <a:latin typeface="Courier New"/>
                  <a:ea typeface="Courier New"/>
                  <a:cs typeface="Courier New"/>
                  <a:sym typeface="Courier New"/>
                </a:rPr>
                <a:t>U</a:t>
              </a:r>
              <a:r>
                <a:rPr lang="en" sz="1400">
                  <a:solidFill>
                    <a:schemeClr val="dk1"/>
                  </a:solidFill>
                  <a:latin typeface="Courier New"/>
                  <a:ea typeface="Courier New"/>
                  <a:cs typeface="Courier New"/>
                  <a:sym typeface="Courier New"/>
                </a:rPr>
                <a:t>AGC</a:t>
              </a:r>
              <a:r>
                <a:rPr b="1" lang="en" sz="1400">
                  <a:solidFill>
                    <a:srgbClr val="00B0F0"/>
                  </a:solidFill>
                  <a:latin typeface="Courier New"/>
                  <a:ea typeface="Courier New"/>
                  <a:cs typeface="Courier New"/>
                  <a:sym typeface="Courier New"/>
                </a:rPr>
                <a:t>U</a:t>
              </a:r>
              <a:r>
                <a:rPr lang="en" sz="1400">
                  <a:solidFill>
                    <a:schemeClr val="dk1"/>
                  </a:solidFill>
                  <a:latin typeface="Courier New"/>
                  <a:ea typeface="Courier New"/>
                  <a:cs typeface="Courier New"/>
                  <a:sym typeface="Courier New"/>
                </a:rPr>
                <a:t>CAG</a:t>
              </a:r>
              <a:r>
                <a:rPr b="1" lang="en" sz="1400">
                  <a:solidFill>
                    <a:srgbClr val="00B0F0"/>
                  </a:solidFill>
                  <a:latin typeface="Courier New"/>
                  <a:ea typeface="Courier New"/>
                  <a:cs typeface="Courier New"/>
                  <a:sym typeface="Courier New"/>
                </a:rPr>
                <a:t>U</a:t>
              </a:r>
              <a:r>
                <a:rPr lang="en" sz="1400">
                  <a:solidFill>
                    <a:schemeClr val="dk1"/>
                  </a:solidFill>
                  <a:latin typeface="Courier New"/>
                  <a:ea typeface="Courier New"/>
                  <a:cs typeface="Courier New"/>
                  <a:sym typeface="Courier New"/>
                </a:rPr>
                <a:t>GC</a:t>
              </a:r>
              <a:r>
                <a:rPr b="1" lang="en" sz="1400">
                  <a:solidFill>
                    <a:srgbClr val="00B0F0"/>
                  </a:solidFill>
                  <a:latin typeface="Courier New"/>
                  <a:ea typeface="Courier New"/>
                  <a:cs typeface="Courier New"/>
                  <a:sym typeface="Courier New"/>
                </a:rPr>
                <a:t>U</a:t>
              </a:r>
              <a:r>
                <a:rPr lang="en" sz="1400">
                  <a:solidFill>
                    <a:schemeClr val="dk1"/>
                  </a:solidFill>
                  <a:latin typeface="Courier New"/>
                  <a:ea typeface="Courier New"/>
                  <a:cs typeface="Courier New"/>
                  <a:sym typeface="Courier New"/>
                </a:rPr>
                <a:t>GC</a:t>
              </a:r>
              <a:r>
                <a:rPr b="1" lang="en" sz="1400">
                  <a:solidFill>
                    <a:srgbClr val="00B0F0"/>
                  </a:solidFill>
                  <a:latin typeface="Courier New"/>
                  <a:ea typeface="Courier New"/>
                  <a:cs typeface="Courier New"/>
                  <a:sym typeface="Courier New"/>
                </a:rPr>
                <a:t>U</a:t>
              </a:r>
              <a:r>
                <a:rPr lang="en" sz="1400">
                  <a:solidFill>
                    <a:schemeClr val="dk1"/>
                  </a:solidFill>
                  <a:latin typeface="Courier New"/>
                  <a:ea typeface="Courier New"/>
                  <a:cs typeface="Courier New"/>
                  <a:sym typeface="Courier New"/>
                </a:rPr>
                <a:t>GC</a:t>
              </a:r>
              <a:r>
                <a:rPr b="1" lang="en" sz="1400">
                  <a:solidFill>
                    <a:srgbClr val="00B0F0"/>
                  </a:solidFill>
                  <a:latin typeface="Courier New"/>
                  <a:ea typeface="Courier New"/>
                  <a:cs typeface="Courier New"/>
                  <a:sym typeface="Courier New"/>
                </a:rPr>
                <a:t>U</a:t>
              </a:r>
              <a:r>
                <a:rPr lang="en" sz="1400">
                  <a:solidFill>
                    <a:schemeClr val="dk1"/>
                  </a:solidFill>
                  <a:latin typeface="Courier New"/>
                  <a:ea typeface="Courier New"/>
                  <a:cs typeface="Courier New"/>
                  <a:sym typeface="Courier New"/>
                </a:rPr>
                <a:t>G</a:t>
              </a:r>
              <a:r>
                <a:rPr b="1" lang="en" sz="1400">
                  <a:solidFill>
                    <a:srgbClr val="00B0F0"/>
                  </a:solidFill>
                  <a:latin typeface="Courier New"/>
                  <a:ea typeface="Courier New"/>
                  <a:cs typeface="Courier New"/>
                  <a:sym typeface="Courier New"/>
                </a:rPr>
                <a:t>U</a:t>
              </a:r>
              <a:r>
                <a:rPr lang="en" sz="1400">
                  <a:solidFill>
                    <a:schemeClr val="dk1"/>
                  </a:solidFill>
                  <a:latin typeface="Courier New"/>
                  <a:ea typeface="Courier New"/>
                  <a:cs typeface="Courier New"/>
                  <a:sym typeface="Courier New"/>
                </a:rPr>
                <a:t>A</a:t>
              </a:r>
              <a:r>
                <a:rPr b="1" lang="en" sz="1400">
                  <a:solidFill>
                    <a:srgbClr val="00B0F0"/>
                  </a:solidFill>
                  <a:latin typeface="Courier New"/>
                  <a:ea typeface="Courier New"/>
                  <a:cs typeface="Courier New"/>
                  <a:sym typeface="Courier New"/>
                </a:rPr>
                <a:t>UUU</a:t>
              </a:r>
              <a:r>
                <a:rPr lang="en" sz="1400">
                  <a:solidFill>
                    <a:schemeClr val="dk1"/>
                  </a:solidFill>
                  <a:latin typeface="Courier New"/>
                  <a:ea typeface="Courier New"/>
                  <a:cs typeface="Courier New"/>
                  <a:sym typeface="Courier New"/>
                </a:rPr>
                <a:t>GC</a:t>
              </a:r>
              <a:r>
                <a:rPr b="1" lang="en" sz="1400">
                  <a:solidFill>
                    <a:srgbClr val="00B0F0"/>
                  </a:solidFill>
                  <a:latin typeface="Courier New"/>
                  <a:ea typeface="Courier New"/>
                  <a:cs typeface="Courier New"/>
                  <a:sym typeface="Courier New"/>
                </a:rPr>
                <a:t>UU</a:t>
              </a:r>
              <a:r>
                <a:rPr lang="en" sz="1400">
                  <a:solidFill>
                    <a:schemeClr val="dk1"/>
                  </a:solidFill>
                  <a:latin typeface="Courier New"/>
                  <a:ea typeface="Courier New"/>
                  <a:cs typeface="Courier New"/>
                  <a:sym typeface="Courier New"/>
                </a:rPr>
                <a:t>GA</a:t>
              </a:r>
              <a:endParaRPr sz="1100"/>
            </a:p>
          </p:txBody>
        </p:sp>
        <p:sp>
          <p:nvSpPr>
            <p:cNvPr id="1015" name="Google Shape;1015;p140"/>
            <p:cNvSpPr txBox="1"/>
            <p:nvPr/>
          </p:nvSpPr>
          <p:spPr>
            <a:xfrm>
              <a:off x="1088967" y="6274333"/>
              <a:ext cx="76287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ourier New"/>
                  <a:ea typeface="Courier New"/>
                  <a:cs typeface="Courier New"/>
                  <a:sym typeface="Courier New"/>
                </a:rPr>
                <a:t>G</a:t>
              </a:r>
              <a:r>
                <a:rPr b="1" lang="en" sz="1100">
                  <a:solidFill>
                    <a:srgbClr val="C55A11"/>
                  </a:solidFill>
                  <a:latin typeface="Noto Sans Symbols"/>
                  <a:ea typeface="Noto Sans Symbols"/>
                  <a:cs typeface="Noto Sans Symbols"/>
                  <a:sym typeface="Noto Sans Symbols"/>
                </a:rPr>
                <a:t>Ψ</a:t>
              </a:r>
              <a:r>
                <a:rPr lang="en" sz="1400">
                  <a:solidFill>
                    <a:schemeClr val="dk1"/>
                  </a:solidFill>
                  <a:latin typeface="Courier New"/>
                  <a:ea typeface="Courier New"/>
                  <a:cs typeface="Courier New"/>
                  <a:sym typeface="Courier New"/>
                </a:rPr>
                <a:t>AAC</a:t>
              </a:r>
              <a:r>
                <a:rPr b="1" lang="en" sz="1100">
                  <a:solidFill>
                    <a:srgbClr val="C55A11"/>
                  </a:solidFill>
                  <a:latin typeface="Noto Sans Symbols"/>
                  <a:ea typeface="Noto Sans Symbols"/>
                  <a:cs typeface="Noto Sans Symbols"/>
                  <a:sym typeface="Noto Sans Symbols"/>
                </a:rPr>
                <a:t>Ψ</a:t>
              </a:r>
              <a:r>
                <a:rPr lang="en" sz="1400">
                  <a:solidFill>
                    <a:schemeClr val="dk1"/>
                  </a:solidFill>
                  <a:latin typeface="Courier New"/>
                  <a:ea typeface="Courier New"/>
                  <a:cs typeface="Courier New"/>
                  <a:sym typeface="Courier New"/>
                </a:rPr>
                <a:t>GCAUGC</a:t>
              </a:r>
              <a:r>
                <a:rPr b="1" lang="en" sz="1100">
                  <a:solidFill>
                    <a:srgbClr val="C55A11"/>
                  </a:solidFill>
                  <a:latin typeface="Noto Sans Symbols"/>
                  <a:ea typeface="Noto Sans Symbols"/>
                  <a:cs typeface="Noto Sans Symbols"/>
                  <a:sym typeface="Noto Sans Symbols"/>
                </a:rPr>
                <a:t>Ψ</a:t>
              </a:r>
              <a:r>
                <a:rPr lang="en" sz="1400">
                  <a:solidFill>
                    <a:schemeClr val="dk1"/>
                  </a:solidFill>
                  <a:latin typeface="Courier New"/>
                  <a:ea typeface="Courier New"/>
                  <a:cs typeface="Courier New"/>
                  <a:sym typeface="Courier New"/>
                </a:rPr>
                <a:t>AGC</a:t>
              </a:r>
              <a:r>
                <a:rPr b="1" lang="en" sz="1100">
                  <a:solidFill>
                    <a:srgbClr val="C55A11"/>
                  </a:solidFill>
                  <a:latin typeface="Noto Sans Symbols"/>
                  <a:ea typeface="Noto Sans Symbols"/>
                  <a:cs typeface="Noto Sans Symbols"/>
                  <a:sym typeface="Noto Sans Symbols"/>
                </a:rPr>
                <a:t>Ψ</a:t>
              </a:r>
              <a:r>
                <a:rPr lang="en" sz="1400">
                  <a:solidFill>
                    <a:schemeClr val="dk1"/>
                  </a:solidFill>
                  <a:latin typeface="Courier New"/>
                  <a:ea typeface="Courier New"/>
                  <a:cs typeface="Courier New"/>
                  <a:sym typeface="Courier New"/>
                </a:rPr>
                <a:t>AGC</a:t>
              </a:r>
              <a:r>
                <a:rPr b="1" lang="en" sz="1100">
                  <a:solidFill>
                    <a:srgbClr val="C55A11"/>
                  </a:solidFill>
                  <a:latin typeface="Noto Sans Symbols"/>
                  <a:ea typeface="Noto Sans Symbols"/>
                  <a:cs typeface="Noto Sans Symbols"/>
                  <a:sym typeface="Noto Sans Symbols"/>
                </a:rPr>
                <a:t>Ψ</a:t>
              </a:r>
              <a:r>
                <a:rPr lang="en" sz="1400">
                  <a:solidFill>
                    <a:schemeClr val="dk1"/>
                  </a:solidFill>
                  <a:latin typeface="Courier New"/>
                  <a:ea typeface="Courier New"/>
                  <a:cs typeface="Courier New"/>
                  <a:sym typeface="Courier New"/>
                </a:rPr>
                <a:t>AGC</a:t>
              </a:r>
              <a:r>
                <a:rPr b="1" lang="en" sz="1100">
                  <a:solidFill>
                    <a:srgbClr val="C55A11"/>
                  </a:solidFill>
                  <a:latin typeface="Noto Sans Symbols"/>
                  <a:ea typeface="Noto Sans Symbols"/>
                  <a:cs typeface="Noto Sans Symbols"/>
                  <a:sym typeface="Noto Sans Symbols"/>
                </a:rPr>
                <a:t>Ψ</a:t>
              </a:r>
              <a:r>
                <a:rPr lang="en" sz="1400">
                  <a:solidFill>
                    <a:schemeClr val="dk1"/>
                  </a:solidFill>
                  <a:latin typeface="Courier New"/>
                  <a:ea typeface="Courier New"/>
                  <a:cs typeface="Courier New"/>
                  <a:sym typeface="Courier New"/>
                </a:rPr>
                <a:t>CAG</a:t>
              </a:r>
              <a:r>
                <a:rPr b="1" lang="en" sz="1100">
                  <a:solidFill>
                    <a:srgbClr val="C55A11"/>
                  </a:solidFill>
                  <a:latin typeface="Noto Sans Symbols"/>
                  <a:ea typeface="Noto Sans Symbols"/>
                  <a:cs typeface="Noto Sans Symbols"/>
                  <a:sym typeface="Noto Sans Symbols"/>
                </a:rPr>
                <a:t>Ψ</a:t>
              </a:r>
              <a:r>
                <a:rPr lang="en" sz="1400">
                  <a:solidFill>
                    <a:schemeClr val="dk1"/>
                  </a:solidFill>
                  <a:latin typeface="Courier New"/>
                  <a:ea typeface="Courier New"/>
                  <a:cs typeface="Courier New"/>
                  <a:sym typeface="Courier New"/>
                </a:rPr>
                <a:t>GC</a:t>
              </a:r>
              <a:r>
                <a:rPr b="1" lang="en" sz="1100">
                  <a:solidFill>
                    <a:srgbClr val="C55A11"/>
                  </a:solidFill>
                  <a:latin typeface="Noto Sans Symbols"/>
                  <a:ea typeface="Noto Sans Symbols"/>
                  <a:cs typeface="Noto Sans Symbols"/>
                  <a:sym typeface="Noto Sans Symbols"/>
                </a:rPr>
                <a:t>Ψ</a:t>
              </a:r>
              <a:r>
                <a:rPr lang="en" sz="1400">
                  <a:solidFill>
                    <a:schemeClr val="dk1"/>
                  </a:solidFill>
                  <a:latin typeface="Courier New"/>
                  <a:ea typeface="Courier New"/>
                  <a:cs typeface="Courier New"/>
                  <a:sym typeface="Courier New"/>
                </a:rPr>
                <a:t>GC</a:t>
              </a:r>
              <a:r>
                <a:rPr b="1" lang="en" sz="1100">
                  <a:solidFill>
                    <a:srgbClr val="C55A11"/>
                  </a:solidFill>
                  <a:latin typeface="Noto Sans Symbols"/>
                  <a:ea typeface="Noto Sans Symbols"/>
                  <a:cs typeface="Noto Sans Symbols"/>
                  <a:sym typeface="Noto Sans Symbols"/>
                </a:rPr>
                <a:t>Ψ</a:t>
              </a:r>
              <a:r>
                <a:rPr lang="en" sz="1400">
                  <a:solidFill>
                    <a:schemeClr val="dk1"/>
                  </a:solidFill>
                  <a:latin typeface="Courier New"/>
                  <a:ea typeface="Courier New"/>
                  <a:cs typeface="Courier New"/>
                  <a:sym typeface="Courier New"/>
                </a:rPr>
                <a:t>GC</a:t>
              </a:r>
              <a:r>
                <a:rPr b="1" lang="en" sz="1100">
                  <a:solidFill>
                    <a:srgbClr val="C55A11"/>
                  </a:solidFill>
                  <a:latin typeface="Noto Sans Symbols"/>
                  <a:ea typeface="Noto Sans Symbols"/>
                  <a:cs typeface="Noto Sans Symbols"/>
                  <a:sym typeface="Noto Sans Symbols"/>
                </a:rPr>
                <a:t>Ψ</a:t>
              </a:r>
              <a:r>
                <a:rPr lang="en" sz="1400">
                  <a:solidFill>
                    <a:schemeClr val="dk1"/>
                  </a:solidFill>
                  <a:latin typeface="Courier New"/>
                  <a:ea typeface="Courier New"/>
                  <a:cs typeface="Courier New"/>
                  <a:sym typeface="Courier New"/>
                </a:rPr>
                <a:t>G</a:t>
              </a:r>
              <a:r>
                <a:rPr b="1" lang="en" sz="1100">
                  <a:solidFill>
                    <a:srgbClr val="C55A11"/>
                  </a:solidFill>
                  <a:latin typeface="Noto Sans Symbols"/>
                  <a:ea typeface="Noto Sans Symbols"/>
                  <a:cs typeface="Noto Sans Symbols"/>
                  <a:sym typeface="Noto Sans Symbols"/>
                </a:rPr>
                <a:t>Ψ</a:t>
              </a:r>
              <a:r>
                <a:rPr lang="en" sz="1400">
                  <a:solidFill>
                    <a:schemeClr val="dk1"/>
                  </a:solidFill>
                  <a:latin typeface="Courier New"/>
                  <a:ea typeface="Courier New"/>
                  <a:cs typeface="Courier New"/>
                  <a:sym typeface="Courier New"/>
                </a:rPr>
                <a:t>A</a:t>
              </a:r>
              <a:r>
                <a:rPr b="1" lang="en" sz="1100">
                  <a:solidFill>
                    <a:srgbClr val="C55A11"/>
                  </a:solidFill>
                  <a:latin typeface="Noto Sans Symbols"/>
                  <a:ea typeface="Noto Sans Symbols"/>
                  <a:cs typeface="Noto Sans Symbols"/>
                  <a:sym typeface="Noto Sans Symbols"/>
                </a:rPr>
                <a:t>ΨΨΨ</a:t>
              </a:r>
              <a:r>
                <a:rPr lang="en" sz="1400">
                  <a:solidFill>
                    <a:schemeClr val="dk1"/>
                  </a:solidFill>
                  <a:latin typeface="Courier New"/>
                  <a:ea typeface="Courier New"/>
                  <a:cs typeface="Courier New"/>
                  <a:sym typeface="Courier New"/>
                </a:rPr>
                <a:t>GC</a:t>
              </a:r>
              <a:r>
                <a:rPr b="1" lang="en" sz="1100">
                  <a:solidFill>
                    <a:srgbClr val="C55A11"/>
                  </a:solidFill>
                  <a:latin typeface="Noto Sans Symbols"/>
                  <a:ea typeface="Noto Sans Symbols"/>
                  <a:cs typeface="Noto Sans Symbols"/>
                  <a:sym typeface="Noto Sans Symbols"/>
                </a:rPr>
                <a:t>ΨΨ</a:t>
              </a:r>
              <a:r>
                <a:rPr lang="en" sz="1400">
                  <a:solidFill>
                    <a:schemeClr val="dk1"/>
                  </a:solidFill>
                  <a:latin typeface="Courier New"/>
                  <a:ea typeface="Courier New"/>
                  <a:cs typeface="Courier New"/>
                  <a:sym typeface="Courier New"/>
                </a:rPr>
                <a:t>GA</a:t>
              </a:r>
              <a:endParaRPr sz="1100"/>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9" name="Shape 1019"/>
        <p:cNvGrpSpPr/>
        <p:nvPr/>
      </p:nvGrpSpPr>
      <p:grpSpPr>
        <a:xfrm>
          <a:off x="0" y="0"/>
          <a:ext cx="0" cy="0"/>
          <a:chOff x="0" y="0"/>
          <a:chExt cx="0" cy="0"/>
        </a:xfrm>
      </p:grpSpPr>
      <p:pic>
        <p:nvPicPr>
          <p:cNvPr descr="Icon&#10;&#10;Description automatically generated" id="1020" name="Google Shape;1020;p141"/>
          <p:cNvPicPr preferRelativeResize="0"/>
          <p:nvPr/>
        </p:nvPicPr>
        <p:blipFill rotWithShape="1">
          <a:blip r:embed="rId3">
            <a:alphaModFix/>
          </a:blip>
          <a:srcRect b="0" l="0" r="0" t="0"/>
          <a:stretch/>
        </p:blipFill>
        <p:spPr>
          <a:xfrm>
            <a:off x="2040918" y="2666074"/>
            <a:ext cx="1308951" cy="1315551"/>
          </a:xfrm>
          <a:prstGeom prst="rect">
            <a:avLst/>
          </a:prstGeom>
          <a:noFill/>
          <a:ln>
            <a:noFill/>
          </a:ln>
        </p:spPr>
      </p:pic>
      <p:pic>
        <p:nvPicPr>
          <p:cNvPr descr="Icon&#10;&#10;Description automatically generated with medium confidence" id="1021" name="Google Shape;1021;p141"/>
          <p:cNvPicPr preferRelativeResize="0"/>
          <p:nvPr/>
        </p:nvPicPr>
        <p:blipFill rotWithShape="1">
          <a:blip r:embed="rId4">
            <a:alphaModFix/>
          </a:blip>
          <a:srcRect b="0" l="0" r="0" t="0"/>
          <a:stretch/>
        </p:blipFill>
        <p:spPr>
          <a:xfrm>
            <a:off x="5123064" y="293192"/>
            <a:ext cx="386483" cy="424919"/>
          </a:xfrm>
          <a:prstGeom prst="rect">
            <a:avLst/>
          </a:prstGeom>
          <a:noFill/>
          <a:ln>
            <a:noFill/>
          </a:ln>
        </p:spPr>
      </p:pic>
      <p:pic>
        <p:nvPicPr>
          <p:cNvPr descr="Shape, circle&#10;&#10;Description automatically generated" id="1022" name="Google Shape;1022;p141"/>
          <p:cNvPicPr preferRelativeResize="0"/>
          <p:nvPr/>
        </p:nvPicPr>
        <p:blipFill rotWithShape="1">
          <a:blip r:embed="rId5">
            <a:alphaModFix/>
          </a:blip>
          <a:srcRect b="0" l="0" r="0" t="0"/>
          <a:stretch/>
        </p:blipFill>
        <p:spPr>
          <a:xfrm>
            <a:off x="6083509" y="408605"/>
            <a:ext cx="489076" cy="515679"/>
          </a:xfrm>
          <a:prstGeom prst="rect">
            <a:avLst/>
          </a:prstGeom>
          <a:noFill/>
          <a:ln>
            <a:noFill/>
          </a:ln>
        </p:spPr>
      </p:pic>
      <p:pic>
        <p:nvPicPr>
          <p:cNvPr descr="Icon&#10;&#10;Description automatically generated" id="1023" name="Google Shape;1023;p141"/>
          <p:cNvPicPr preferRelativeResize="0"/>
          <p:nvPr/>
        </p:nvPicPr>
        <p:blipFill rotWithShape="1">
          <a:blip r:embed="rId6">
            <a:alphaModFix/>
          </a:blip>
          <a:srcRect b="0" l="0" r="0" t="0"/>
          <a:stretch/>
        </p:blipFill>
        <p:spPr>
          <a:xfrm>
            <a:off x="7839221" y="765954"/>
            <a:ext cx="219902" cy="225899"/>
          </a:xfrm>
          <a:prstGeom prst="rect">
            <a:avLst/>
          </a:prstGeom>
          <a:noFill/>
          <a:ln>
            <a:noFill/>
          </a:ln>
        </p:spPr>
      </p:pic>
      <p:sp>
        <p:nvSpPr>
          <p:cNvPr id="1024" name="Google Shape;1024;p141"/>
          <p:cNvSpPr txBox="1"/>
          <p:nvPr/>
        </p:nvSpPr>
        <p:spPr>
          <a:xfrm>
            <a:off x="1175030" y="4239939"/>
            <a:ext cx="1992600" cy="392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Calibri"/>
                <a:ea typeface="Calibri"/>
                <a:cs typeface="Calibri"/>
                <a:sym typeface="Calibri"/>
              </a:rPr>
              <a:t>Uridine</a:t>
            </a:r>
            <a:endParaRPr sz="1100"/>
          </a:p>
        </p:txBody>
      </p:sp>
      <p:sp>
        <p:nvSpPr>
          <p:cNvPr id="1025" name="Google Shape;1025;p141"/>
          <p:cNvSpPr txBox="1"/>
          <p:nvPr/>
        </p:nvSpPr>
        <p:spPr>
          <a:xfrm>
            <a:off x="5888826" y="4239939"/>
            <a:ext cx="1992600" cy="392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Calibri"/>
                <a:ea typeface="Calibri"/>
                <a:cs typeface="Calibri"/>
                <a:sym typeface="Calibri"/>
              </a:rPr>
              <a:t>Pseudo-Uridine</a:t>
            </a:r>
            <a:endParaRPr sz="1100"/>
          </a:p>
        </p:txBody>
      </p:sp>
      <p:pic>
        <p:nvPicPr>
          <p:cNvPr descr="Shape&#10;&#10;Description automatically generated with medium confidence" id="1026" name="Google Shape;1026;p141"/>
          <p:cNvPicPr preferRelativeResize="0"/>
          <p:nvPr/>
        </p:nvPicPr>
        <p:blipFill rotWithShape="1">
          <a:blip r:embed="rId7">
            <a:alphaModFix/>
          </a:blip>
          <a:srcRect b="0" l="0" r="0" t="0"/>
          <a:stretch/>
        </p:blipFill>
        <p:spPr>
          <a:xfrm>
            <a:off x="7285593" y="1993098"/>
            <a:ext cx="811140" cy="780009"/>
          </a:xfrm>
          <a:prstGeom prst="rect">
            <a:avLst/>
          </a:prstGeom>
          <a:noFill/>
          <a:ln>
            <a:noFill/>
          </a:ln>
        </p:spPr>
      </p:pic>
      <p:grpSp>
        <p:nvGrpSpPr>
          <p:cNvPr id="1027" name="Google Shape;1027;p141"/>
          <p:cNvGrpSpPr/>
          <p:nvPr/>
        </p:nvGrpSpPr>
        <p:grpSpPr>
          <a:xfrm>
            <a:off x="4900092" y="1557026"/>
            <a:ext cx="2736907" cy="2330276"/>
            <a:chOff x="6533456" y="2076034"/>
            <a:chExt cx="3649209" cy="3107035"/>
          </a:xfrm>
        </p:grpSpPr>
        <p:pic>
          <p:nvPicPr>
            <p:cNvPr descr="Icon&#10;&#10;Description automatically generated" id="1028" name="Google Shape;1028;p141"/>
            <p:cNvPicPr preferRelativeResize="0"/>
            <p:nvPr/>
          </p:nvPicPr>
          <p:blipFill rotWithShape="1">
            <a:blip r:embed="rId8">
              <a:alphaModFix/>
            </a:blip>
            <a:srcRect b="0" l="0" r="0" t="0"/>
            <a:stretch/>
          </p:blipFill>
          <p:spPr>
            <a:xfrm>
              <a:off x="6709466" y="2076034"/>
              <a:ext cx="2032085" cy="2202872"/>
            </a:xfrm>
            <a:prstGeom prst="rect">
              <a:avLst/>
            </a:prstGeom>
            <a:noFill/>
            <a:ln>
              <a:noFill/>
            </a:ln>
          </p:spPr>
        </p:pic>
        <p:pic>
          <p:nvPicPr>
            <p:cNvPr descr="Icon&#10;&#10;Description automatically generated" id="1029" name="Google Shape;1029;p141"/>
            <p:cNvPicPr preferRelativeResize="0"/>
            <p:nvPr/>
          </p:nvPicPr>
          <p:blipFill rotWithShape="1">
            <a:blip r:embed="rId3">
              <a:alphaModFix/>
            </a:blip>
            <a:srcRect b="0" l="0" r="0" t="0"/>
            <a:stretch/>
          </p:blipFill>
          <p:spPr>
            <a:xfrm>
              <a:off x="8437396" y="3429000"/>
              <a:ext cx="1745269" cy="1754069"/>
            </a:xfrm>
            <a:prstGeom prst="rect">
              <a:avLst/>
            </a:prstGeom>
            <a:noFill/>
            <a:ln>
              <a:noFill/>
            </a:ln>
          </p:spPr>
        </p:pic>
        <p:sp>
          <p:nvSpPr>
            <p:cNvPr id="1030" name="Google Shape;1030;p141"/>
            <p:cNvSpPr/>
            <p:nvPr/>
          </p:nvSpPr>
          <p:spPr>
            <a:xfrm rot="-467713">
              <a:off x="6554025" y="2223204"/>
              <a:ext cx="515362" cy="339121"/>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1031" name="Google Shape;1031;p141"/>
          <p:cNvGrpSpPr/>
          <p:nvPr/>
        </p:nvGrpSpPr>
        <p:grpSpPr>
          <a:xfrm>
            <a:off x="824328" y="1476005"/>
            <a:ext cx="2985276" cy="1661737"/>
            <a:chOff x="1099104" y="1968007"/>
            <a:chExt cx="3980368" cy="2215650"/>
          </a:xfrm>
        </p:grpSpPr>
        <p:pic>
          <p:nvPicPr>
            <p:cNvPr descr="Shape&#10;&#10;Description automatically generated with medium confidence" id="1032" name="Google Shape;1032;p141"/>
            <p:cNvPicPr preferRelativeResize="0"/>
            <p:nvPr/>
          </p:nvPicPr>
          <p:blipFill rotWithShape="1">
            <a:blip r:embed="rId7">
              <a:alphaModFix/>
            </a:blip>
            <a:srcRect b="0" l="0" r="0" t="0"/>
            <a:stretch/>
          </p:blipFill>
          <p:spPr>
            <a:xfrm>
              <a:off x="3997952" y="2783229"/>
              <a:ext cx="1081520" cy="1040012"/>
            </a:xfrm>
            <a:prstGeom prst="rect">
              <a:avLst/>
            </a:prstGeom>
            <a:noFill/>
            <a:ln>
              <a:noFill/>
            </a:ln>
          </p:spPr>
        </p:pic>
        <p:pic>
          <p:nvPicPr>
            <p:cNvPr descr="Icon&#10;&#10;Description automatically generated" id="1033" name="Google Shape;1033;p141"/>
            <p:cNvPicPr preferRelativeResize="0"/>
            <p:nvPr/>
          </p:nvPicPr>
          <p:blipFill rotWithShape="1">
            <a:blip r:embed="rId9">
              <a:alphaModFix/>
            </a:blip>
            <a:srcRect b="0" l="0" r="0" t="0"/>
            <a:stretch/>
          </p:blipFill>
          <p:spPr>
            <a:xfrm>
              <a:off x="1273919" y="2297593"/>
              <a:ext cx="1906596" cy="1886064"/>
            </a:xfrm>
            <a:prstGeom prst="rect">
              <a:avLst/>
            </a:prstGeom>
            <a:noFill/>
            <a:ln>
              <a:noFill/>
            </a:ln>
          </p:spPr>
        </p:pic>
        <p:pic>
          <p:nvPicPr>
            <p:cNvPr descr="Shape&#10;&#10;Description automatically generated" id="1034" name="Google Shape;1034;p141"/>
            <p:cNvPicPr preferRelativeResize="0"/>
            <p:nvPr/>
          </p:nvPicPr>
          <p:blipFill rotWithShape="1">
            <a:blip r:embed="rId10">
              <a:alphaModFix/>
            </a:blip>
            <a:srcRect b="0" l="0" r="0" t="0"/>
            <a:stretch/>
          </p:blipFill>
          <p:spPr>
            <a:xfrm>
              <a:off x="1566707" y="1968007"/>
              <a:ext cx="515311" cy="548737"/>
            </a:xfrm>
            <a:prstGeom prst="rect">
              <a:avLst/>
            </a:prstGeom>
            <a:noFill/>
            <a:ln>
              <a:noFill/>
            </a:ln>
          </p:spPr>
        </p:pic>
        <p:pic>
          <p:nvPicPr>
            <p:cNvPr descr="A picture containing text, monitor, display, light&#10;&#10;Description automatically generated" id="1035" name="Google Shape;1035;p141"/>
            <p:cNvPicPr preferRelativeResize="0"/>
            <p:nvPr/>
          </p:nvPicPr>
          <p:blipFill rotWithShape="1">
            <a:blip r:embed="rId11">
              <a:alphaModFix/>
            </a:blip>
            <a:srcRect b="0" l="0" r="0" t="0"/>
            <a:stretch/>
          </p:blipFill>
          <p:spPr>
            <a:xfrm>
              <a:off x="1273919" y="2905603"/>
              <a:ext cx="349054" cy="258124"/>
            </a:xfrm>
            <a:prstGeom prst="rect">
              <a:avLst/>
            </a:prstGeom>
            <a:noFill/>
            <a:ln>
              <a:noFill/>
            </a:ln>
          </p:spPr>
        </p:pic>
        <p:sp>
          <p:nvSpPr>
            <p:cNvPr id="1036" name="Google Shape;1036;p141"/>
            <p:cNvSpPr/>
            <p:nvPr/>
          </p:nvSpPr>
          <p:spPr>
            <a:xfrm>
              <a:off x="1107662" y="2890453"/>
              <a:ext cx="515400" cy="2859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37" name="Google Shape;1037;p141"/>
            <p:cNvSpPr/>
            <p:nvPr/>
          </p:nvSpPr>
          <p:spPr>
            <a:xfrm>
              <a:off x="1099104" y="3794485"/>
              <a:ext cx="515400" cy="2859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1038" name="Google Shape;1038;p141"/>
          <p:cNvGrpSpPr/>
          <p:nvPr/>
        </p:nvGrpSpPr>
        <p:grpSpPr>
          <a:xfrm>
            <a:off x="728003" y="2026355"/>
            <a:ext cx="4068718" cy="474885"/>
            <a:chOff x="970671" y="2701807"/>
            <a:chExt cx="5424957" cy="633180"/>
          </a:xfrm>
        </p:grpSpPr>
        <p:cxnSp>
          <p:nvCxnSpPr>
            <p:cNvPr id="1039" name="Google Shape;1039;p141"/>
            <p:cNvCxnSpPr/>
            <p:nvPr/>
          </p:nvCxnSpPr>
          <p:spPr>
            <a:xfrm>
              <a:off x="970671" y="3074287"/>
              <a:ext cx="2623200" cy="0"/>
            </a:xfrm>
            <a:prstGeom prst="straightConnector1">
              <a:avLst/>
            </a:prstGeom>
            <a:noFill/>
            <a:ln cap="flat" cmpd="sng" w="28575">
              <a:solidFill>
                <a:schemeClr val="dk1"/>
              </a:solidFill>
              <a:prstDash val="solid"/>
              <a:miter lim="8000"/>
              <a:headEnd len="sm" w="sm" type="none"/>
              <a:tailEnd len="sm" w="sm" type="none"/>
            </a:ln>
          </p:spPr>
        </p:cxnSp>
        <p:sp>
          <p:nvSpPr>
            <p:cNvPr id="1040" name="Google Shape;1040;p141"/>
            <p:cNvSpPr/>
            <p:nvPr/>
          </p:nvSpPr>
          <p:spPr>
            <a:xfrm>
              <a:off x="3282557" y="2701807"/>
              <a:ext cx="272700" cy="251400"/>
            </a:xfrm>
            <a:prstGeom prst="curvedDownArrow">
              <a:avLst>
                <a:gd fmla="val 25000" name="adj1"/>
                <a:gd fmla="val 50000" name="adj2"/>
                <a:gd fmla="val 25000" name="adj3"/>
              </a:avLst>
            </a:prstGeom>
            <a:solidFill>
              <a:schemeClr val="dk1"/>
            </a:solidFill>
            <a:ln cap="flat" cmpd="sng" w="9525">
              <a:solidFill>
                <a:srgbClr val="31538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041" name="Google Shape;1041;p141"/>
            <p:cNvSpPr/>
            <p:nvPr/>
          </p:nvSpPr>
          <p:spPr>
            <a:xfrm>
              <a:off x="5796228" y="3074287"/>
              <a:ext cx="599400" cy="260700"/>
            </a:xfrm>
            <a:prstGeom prst="rightArrow">
              <a:avLst>
                <a:gd fmla="val 50000" name="adj1"/>
                <a:gd fmla="val 50000" name="adj2"/>
              </a:avLst>
            </a:prstGeom>
            <a:solidFill>
              <a:schemeClr val="dk1"/>
            </a:solidFill>
            <a:ln cap="flat" cmpd="sng" w="9525">
              <a:solidFill>
                <a:srgbClr val="31538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1042" name="Google Shape;1042;p141"/>
          <p:cNvSpPr/>
          <p:nvPr/>
        </p:nvSpPr>
        <p:spPr>
          <a:xfrm>
            <a:off x="4855907" y="71899"/>
            <a:ext cx="3539700" cy="12180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43" name="Google Shape;1043;p141"/>
          <p:cNvSpPr txBox="1"/>
          <p:nvPr/>
        </p:nvSpPr>
        <p:spPr>
          <a:xfrm>
            <a:off x="2063915" y="552166"/>
            <a:ext cx="3810900" cy="484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700">
                <a:solidFill>
                  <a:schemeClr val="dk1"/>
                </a:solidFill>
                <a:latin typeface="Calibri"/>
                <a:ea typeface="Calibri"/>
                <a:cs typeface="Calibri"/>
                <a:sym typeface="Calibri"/>
              </a:rPr>
              <a:t>Tactile Base Pairs</a:t>
            </a:r>
            <a:endParaRPr sz="1100"/>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7" name="Shape 1047"/>
        <p:cNvGrpSpPr/>
        <p:nvPr/>
      </p:nvGrpSpPr>
      <p:grpSpPr>
        <a:xfrm>
          <a:off x="0" y="0"/>
          <a:ext cx="0" cy="0"/>
          <a:chOff x="0" y="0"/>
          <a:chExt cx="0" cy="0"/>
        </a:xfrm>
      </p:grpSpPr>
      <p:sp>
        <p:nvSpPr>
          <p:cNvPr id="1048" name="Google Shape;1048;p142"/>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049" name="Google Shape;1049;p142"/>
          <p:cNvPicPr preferRelativeResize="0"/>
          <p:nvPr/>
        </p:nvPicPr>
        <p:blipFill rotWithShape="1">
          <a:blip r:embed="rId3">
            <a:alphaModFix/>
          </a:blip>
          <a:srcRect b="23641" l="15973" r="27102" t="11714"/>
          <a:stretch/>
        </p:blipFill>
        <p:spPr>
          <a:xfrm>
            <a:off x="2022763" y="720436"/>
            <a:ext cx="5224522" cy="3955474"/>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3" name="Shape 1053"/>
        <p:cNvGrpSpPr/>
        <p:nvPr/>
      </p:nvGrpSpPr>
      <p:grpSpPr>
        <a:xfrm>
          <a:off x="0" y="0"/>
          <a:ext cx="0" cy="0"/>
          <a:chOff x="0" y="0"/>
          <a:chExt cx="0" cy="0"/>
        </a:xfrm>
      </p:grpSpPr>
      <p:sp>
        <p:nvSpPr>
          <p:cNvPr id="1054" name="Google Shape;1054;p143"/>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055" name="Google Shape;1055;p143"/>
          <p:cNvPicPr preferRelativeResize="0"/>
          <p:nvPr/>
        </p:nvPicPr>
        <p:blipFill rotWithShape="1">
          <a:blip r:embed="rId3">
            <a:alphaModFix/>
          </a:blip>
          <a:srcRect b="-1744" l="16417" r="26479" t="11848"/>
          <a:stretch/>
        </p:blipFill>
        <p:spPr>
          <a:xfrm>
            <a:off x="2667000" y="519545"/>
            <a:ext cx="4405744" cy="4623957"/>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9" name="Shape 1059"/>
        <p:cNvGrpSpPr/>
        <p:nvPr/>
      </p:nvGrpSpPr>
      <p:grpSpPr>
        <a:xfrm>
          <a:off x="0" y="0"/>
          <a:ext cx="0" cy="0"/>
          <a:chOff x="0" y="0"/>
          <a:chExt cx="0" cy="0"/>
        </a:xfrm>
      </p:grpSpPr>
      <p:sp>
        <p:nvSpPr>
          <p:cNvPr id="1060" name="Google Shape;1060;p144"/>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descr="Graphical user interface, text, application&#10;&#10;Description automatically generated" id="1061" name="Google Shape;1061;p144"/>
          <p:cNvPicPr preferRelativeResize="0"/>
          <p:nvPr/>
        </p:nvPicPr>
        <p:blipFill rotWithShape="1">
          <a:blip r:embed="rId3">
            <a:alphaModFix/>
          </a:blip>
          <a:srcRect b="38819" l="4088" r="15287" t="42429"/>
          <a:stretch/>
        </p:blipFill>
        <p:spPr>
          <a:xfrm>
            <a:off x="257626" y="2108129"/>
            <a:ext cx="8444332" cy="1309329"/>
          </a:xfrm>
          <a:prstGeom prst="rect">
            <a:avLst/>
          </a:prstGeom>
          <a:noFill/>
          <a:ln>
            <a:noFill/>
          </a:ln>
        </p:spPr>
      </p:pic>
      <p:sp>
        <p:nvSpPr>
          <p:cNvPr id="1062" name="Google Shape;1062;p144"/>
          <p:cNvSpPr txBox="1"/>
          <p:nvPr>
            <p:ph type="title"/>
          </p:nvPr>
        </p:nvSpPr>
        <p:spPr>
          <a:xfrm>
            <a:off x="849168" y="1259437"/>
            <a:ext cx="6858000" cy="408300"/>
          </a:xfrm>
          <a:prstGeom prst="rect">
            <a:avLst/>
          </a:prstGeom>
          <a:noFill/>
          <a:ln>
            <a:noFill/>
          </a:ln>
        </p:spPr>
        <p:txBody>
          <a:bodyPr anchorCtr="0" anchor="t" bIns="34275" lIns="68575" spcFirstLastPara="1" rIns="68575" wrap="square" tIns="34275">
            <a:normAutofit/>
          </a:bodyPr>
          <a:lstStyle/>
          <a:p>
            <a:pPr indent="0" lvl="0" marL="0" rtl="0" algn="ctr">
              <a:lnSpc>
                <a:spcPct val="90000"/>
              </a:lnSpc>
              <a:spcBef>
                <a:spcPts val="0"/>
              </a:spcBef>
              <a:spcAft>
                <a:spcPts val="0"/>
              </a:spcAft>
              <a:buClr>
                <a:schemeClr val="dk1"/>
              </a:buClr>
              <a:buSzPts val="2400"/>
              <a:buFont typeface="Arial"/>
              <a:buNone/>
            </a:pPr>
            <a:r>
              <a:rPr i="1" lang="en">
                <a:latin typeface="Arial"/>
                <a:ea typeface="Arial"/>
                <a:cs typeface="Arial"/>
                <a:sym typeface="Arial"/>
              </a:rPr>
              <a:t>...a vaccine design activity</a:t>
            </a:r>
            <a:endParaRPr i="1"/>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6" name="Shape 1066"/>
        <p:cNvGrpSpPr/>
        <p:nvPr/>
      </p:nvGrpSpPr>
      <p:grpSpPr>
        <a:xfrm>
          <a:off x="0" y="0"/>
          <a:ext cx="0" cy="0"/>
          <a:chOff x="0" y="0"/>
          <a:chExt cx="0" cy="0"/>
        </a:xfrm>
      </p:grpSpPr>
      <p:sp>
        <p:nvSpPr>
          <p:cNvPr id="1067" name="Google Shape;1067;p145"/>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descr="A close-up of a compass&#10;&#10;Description automatically generated with low confidence" id="1068" name="Google Shape;1068;p145"/>
          <p:cNvPicPr preferRelativeResize="0"/>
          <p:nvPr/>
        </p:nvPicPr>
        <p:blipFill rotWithShape="1">
          <a:blip r:embed="rId3">
            <a:alphaModFix/>
          </a:blip>
          <a:srcRect b="0" l="0" r="0" t="0"/>
          <a:stretch/>
        </p:blipFill>
        <p:spPr>
          <a:xfrm>
            <a:off x="4234057" y="827267"/>
            <a:ext cx="4070250" cy="4034184"/>
          </a:xfrm>
          <a:prstGeom prst="rect">
            <a:avLst/>
          </a:prstGeom>
          <a:noFill/>
          <a:ln>
            <a:noFill/>
          </a:ln>
        </p:spPr>
      </p:pic>
      <p:sp>
        <p:nvSpPr>
          <p:cNvPr id="1069" name="Google Shape;1069;p145"/>
          <p:cNvSpPr txBox="1"/>
          <p:nvPr/>
        </p:nvSpPr>
        <p:spPr>
          <a:xfrm>
            <a:off x="415636" y="1371600"/>
            <a:ext cx="3420600" cy="992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A Table of Genetic Codons…</a:t>
            </a:r>
            <a:endParaRPr sz="1100"/>
          </a:p>
          <a:p>
            <a:pPr indent="0" lvl="0" marL="0" marR="0" rtl="0" algn="l">
              <a:spcBef>
                <a:spcPts val="0"/>
              </a:spcBef>
              <a:spcAft>
                <a:spcPts val="0"/>
              </a:spcAft>
              <a:buNone/>
            </a:pPr>
            <a:r>
              <a:t/>
            </a:r>
            <a:endParaRPr b="1" sz="2100">
              <a:solidFill>
                <a:schemeClr val="dk1"/>
              </a:solidFill>
              <a:latin typeface="Calibri"/>
              <a:ea typeface="Calibri"/>
              <a:cs typeface="Calibri"/>
              <a:sym typeface="Calibri"/>
            </a:endParaRPr>
          </a:p>
          <a:p>
            <a:pPr indent="0" lvl="0" marL="0" marR="0" rtl="0" algn="l">
              <a:spcBef>
                <a:spcPts val="0"/>
              </a:spcBef>
              <a:spcAft>
                <a:spcPts val="0"/>
              </a:spcAft>
              <a:buNone/>
            </a:pPr>
            <a:r>
              <a:rPr lang="en" sz="1800">
                <a:solidFill>
                  <a:schemeClr val="dk1"/>
                </a:solidFill>
                <a:latin typeface="Calibri"/>
                <a:ea typeface="Calibri"/>
                <a:cs typeface="Calibri"/>
                <a:sym typeface="Calibri"/>
              </a:rPr>
              <a:t>… </a:t>
            </a:r>
            <a:r>
              <a:rPr i="1" lang="en" sz="1800">
                <a:solidFill>
                  <a:srgbClr val="FF0000"/>
                </a:solidFill>
                <a:latin typeface="Calibri"/>
                <a:ea typeface="Calibri"/>
                <a:cs typeface="Calibri"/>
                <a:sym typeface="Calibri"/>
              </a:rPr>
              <a:t>with human codon preferences</a:t>
            </a:r>
            <a:endParaRPr sz="1100"/>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3" name="Shape 1073"/>
        <p:cNvGrpSpPr/>
        <p:nvPr/>
      </p:nvGrpSpPr>
      <p:grpSpPr>
        <a:xfrm>
          <a:off x="0" y="0"/>
          <a:ext cx="0" cy="0"/>
          <a:chOff x="0" y="0"/>
          <a:chExt cx="0" cy="0"/>
        </a:xfrm>
      </p:grpSpPr>
      <p:sp>
        <p:nvSpPr>
          <p:cNvPr id="1074" name="Google Shape;1074;p146"/>
          <p:cNvSpPr txBox="1"/>
          <p:nvPr/>
        </p:nvSpPr>
        <p:spPr>
          <a:xfrm>
            <a:off x="540327" y="423949"/>
            <a:ext cx="7936800" cy="484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Clr>
                <a:srgbClr val="0070C0"/>
              </a:buClr>
              <a:buSzPts val="2700"/>
              <a:buFont typeface="Calibri"/>
              <a:buNone/>
            </a:pPr>
            <a:r>
              <a:rPr b="1" lang="en" sz="2700">
                <a:solidFill>
                  <a:srgbClr val="0070C0"/>
                </a:solidFill>
                <a:latin typeface="Calibri"/>
                <a:ea typeface="Calibri"/>
                <a:cs typeface="Calibri"/>
                <a:sym typeface="Calibri"/>
              </a:rPr>
              <a:t>The Components of mRNA</a:t>
            </a:r>
            <a:endParaRPr sz="1100"/>
          </a:p>
        </p:txBody>
      </p:sp>
      <p:pic>
        <p:nvPicPr>
          <p:cNvPr descr="RNA processing begins with the addition of a 5'-cap and a 3'-poly(rA) tail to the pre-mRNA. The protein coding region contains coding sequences called exons. The exons are spliced together to form the mature mRNA. " id="1075" name="Google Shape;1075;p146"/>
          <p:cNvPicPr preferRelativeResize="0"/>
          <p:nvPr/>
        </p:nvPicPr>
        <p:blipFill rotWithShape="1">
          <a:blip r:embed="rId3">
            <a:alphaModFix/>
          </a:blip>
          <a:srcRect b="0" l="0" r="0" t="0"/>
          <a:stretch/>
        </p:blipFill>
        <p:spPr>
          <a:xfrm>
            <a:off x="445939" y="859419"/>
            <a:ext cx="8410094" cy="3217688"/>
          </a:xfrm>
          <a:prstGeom prst="rect">
            <a:avLst/>
          </a:prstGeom>
          <a:noFill/>
          <a:ln>
            <a:noFill/>
          </a:ln>
        </p:spPr>
      </p:pic>
      <p:grpSp>
        <p:nvGrpSpPr>
          <p:cNvPr id="1076" name="Google Shape;1076;p146"/>
          <p:cNvGrpSpPr/>
          <p:nvPr/>
        </p:nvGrpSpPr>
        <p:grpSpPr>
          <a:xfrm>
            <a:off x="5042670" y="2952403"/>
            <a:ext cx="3323025" cy="1615948"/>
            <a:chOff x="6723560" y="3936537"/>
            <a:chExt cx="4430700" cy="2154597"/>
          </a:xfrm>
        </p:grpSpPr>
        <p:sp>
          <p:nvSpPr>
            <p:cNvPr id="1077" name="Google Shape;1077;p146"/>
            <p:cNvSpPr txBox="1"/>
            <p:nvPr/>
          </p:nvSpPr>
          <p:spPr>
            <a:xfrm>
              <a:off x="6882887" y="3936537"/>
              <a:ext cx="2760000" cy="8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600">
                  <a:solidFill>
                    <a:srgbClr val="FF0000"/>
                  </a:solidFill>
                  <a:latin typeface="Calibri"/>
                  <a:ea typeface="Calibri"/>
                  <a:cs typeface="Calibri"/>
                  <a:sym typeface="Calibri"/>
                </a:rPr>
                <a:t>WHY?</a:t>
              </a:r>
              <a:endParaRPr sz="1100"/>
            </a:p>
          </p:txBody>
        </p:sp>
        <p:sp>
          <p:nvSpPr>
            <p:cNvPr id="1078" name="Google Shape;1078;p146"/>
            <p:cNvSpPr txBox="1"/>
            <p:nvPr/>
          </p:nvSpPr>
          <p:spPr>
            <a:xfrm>
              <a:off x="6723560" y="4767534"/>
              <a:ext cx="4430700" cy="1323600"/>
            </a:xfrm>
            <a:prstGeom prst="rect">
              <a:avLst/>
            </a:prstGeom>
            <a:noFill/>
            <a:ln>
              <a:noFill/>
            </a:ln>
          </p:spPr>
          <p:txBody>
            <a:bodyPr anchorCtr="0" anchor="t" bIns="34275" lIns="68575" spcFirstLastPara="1" rIns="68575" wrap="square" tIns="34275">
              <a:spAutoFit/>
            </a:bodyPr>
            <a:lstStyle/>
            <a:p>
              <a:pPr indent="-247650" lvl="0" marL="254000" marR="0" rtl="0" algn="l">
                <a:spcBef>
                  <a:spcPts val="0"/>
                </a:spcBef>
                <a:spcAft>
                  <a:spcPts val="0"/>
                </a:spcAft>
                <a:buClr>
                  <a:schemeClr val="dk1"/>
                </a:buClr>
                <a:buSzPts val="1500"/>
                <a:buFont typeface="Calibri"/>
                <a:buAutoNum type="arabicPeriod"/>
              </a:pPr>
              <a:r>
                <a:rPr lang="en" sz="1500">
                  <a:solidFill>
                    <a:schemeClr val="dk1"/>
                  </a:solidFill>
                  <a:latin typeface="Calibri"/>
                  <a:ea typeface="Calibri"/>
                  <a:cs typeface="Calibri"/>
                  <a:sym typeface="Calibri"/>
                </a:rPr>
                <a:t>Protect mRNA from degradation </a:t>
              </a:r>
              <a:endParaRPr sz="1100"/>
            </a:p>
            <a:p>
              <a:pPr indent="-247650" lvl="0" marL="254000" marR="0" rtl="0" algn="l">
                <a:spcBef>
                  <a:spcPts val="0"/>
                </a:spcBef>
                <a:spcAft>
                  <a:spcPts val="0"/>
                </a:spcAft>
                <a:buClr>
                  <a:schemeClr val="dk1"/>
                </a:buClr>
                <a:buSzPts val="1500"/>
                <a:buFont typeface="Calibri"/>
                <a:buAutoNum type="arabicPeriod"/>
              </a:pPr>
              <a:r>
                <a:rPr lang="en" sz="1500">
                  <a:solidFill>
                    <a:schemeClr val="dk1"/>
                  </a:solidFill>
                  <a:latin typeface="Calibri"/>
                  <a:ea typeface="Calibri"/>
                  <a:cs typeface="Calibri"/>
                  <a:sym typeface="Calibri"/>
                </a:rPr>
                <a:t>Ribosome engagement site</a:t>
              </a:r>
              <a:endParaRPr sz="1100"/>
            </a:p>
            <a:p>
              <a:pPr indent="-247650" lvl="0" marL="254000" marR="0" rtl="0" algn="l">
                <a:spcBef>
                  <a:spcPts val="0"/>
                </a:spcBef>
                <a:spcAft>
                  <a:spcPts val="0"/>
                </a:spcAft>
                <a:buClr>
                  <a:schemeClr val="dk1"/>
                </a:buClr>
                <a:buSzPts val="1500"/>
                <a:buFont typeface="Calibri"/>
                <a:buAutoNum type="arabicPeriod"/>
              </a:pPr>
              <a:r>
                <a:rPr lang="en" sz="1500">
                  <a:solidFill>
                    <a:schemeClr val="dk1"/>
                  </a:solidFill>
                  <a:latin typeface="Calibri"/>
                  <a:ea typeface="Calibri"/>
                  <a:cs typeface="Calibri"/>
                  <a:sym typeface="Calibri"/>
                </a:rPr>
                <a:t>Distinguish between viral RNA and endogenous mRNA</a:t>
              </a:r>
              <a:endParaRPr sz="1100"/>
            </a:p>
          </p:txBody>
        </p:sp>
      </p:grpSp>
      <p:sp>
        <p:nvSpPr>
          <p:cNvPr id="1079" name="Google Shape;1079;p146"/>
          <p:cNvSpPr txBox="1"/>
          <p:nvPr/>
        </p:nvSpPr>
        <p:spPr>
          <a:xfrm>
            <a:off x="676980" y="4434623"/>
            <a:ext cx="41604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alibri"/>
                <a:ea typeface="Calibri"/>
                <a:cs typeface="Calibri"/>
                <a:sym typeface="Calibri"/>
              </a:rPr>
              <a:t>HOW?</a:t>
            </a:r>
            <a:r>
              <a:rPr lang="en" sz="2100">
                <a:solidFill>
                  <a:schemeClr val="dk1"/>
                </a:solidFill>
                <a:latin typeface="Calibri"/>
                <a:ea typeface="Calibri"/>
                <a:cs typeface="Calibri"/>
                <a:sym typeface="Calibri"/>
              </a:rPr>
              <a:t> … with T7 RNA polymerase</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