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972aaed3f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972aaed3f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972aaed3f7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972aaed3f7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e2fe83a7d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e2fe83a7d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972aaed3f7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972aaed3f7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972aaed3f7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972aaed3f7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/>
          <p:nvPr/>
        </p:nvSpPr>
        <p:spPr>
          <a:xfrm>
            <a:off x="370700" y="376500"/>
            <a:ext cx="3961500" cy="3654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3"/>
          <p:cNvSpPr txBox="1"/>
          <p:nvPr/>
        </p:nvSpPr>
        <p:spPr>
          <a:xfrm>
            <a:off x="971300" y="472325"/>
            <a:ext cx="2708700" cy="6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</a:rPr>
              <a:t>Cell Entry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57" name="Google Shape;57;p13"/>
          <p:cNvSpPr/>
          <p:nvPr/>
        </p:nvSpPr>
        <p:spPr>
          <a:xfrm>
            <a:off x="4428225" y="315775"/>
            <a:ext cx="3909900" cy="359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3"/>
          <p:cNvSpPr txBox="1"/>
          <p:nvPr/>
        </p:nvSpPr>
        <p:spPr>
          <a:xfrm>
            <a:off x="5064350" y="472325"/>
            <a:ext cx="2708700" cy="6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</a:rPr>
              <a:t>Host Entry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5701" y="845050"/>
            <a:ext cx="3699875" cy="287495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 rotWithShape="1">
          <a:blip r:embed="rId4">
            <a:alphaModFix/>
          </a:blip>
          <a:srcRect b="20464" l="0" r="63521" t="0"/>
          <a:stretch/>
        </p:blipFill>
        <p:spPr>
          <a:xfrm>
            <a:off x="5064350" y="993825"/>
            <a:ext cx="2817976" cy="268177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4"/>
          <p:cNvSpPr/>
          <p:nvPr/>
        </p:nvSpPr>
        <p:spPr>
          <a:xfrm>
            <a:off x="370700" y="376500"/>
            <a:ext cx="3909900" cy="359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4"/>
          <p:cNvSpPr txBox="1"/>
          <p:nvPr/>
        </p:nvSpPr>
        <p:spPr>
          <a:xfrm>
            <a:off x="791600" y="516725"/>
            <a:ext cx="3068100" cy="6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</a:rPr>
              <a:t>Uncoating: enter cytoplasm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68" name="Google Shape;68;p14"/>
          <p:cNvPicPr preferRelativeResize="0"/>
          <p:nvPr/>
        </p:nvPicPr>
        <p:blipFill rotWithShape="1">
          <a:blip r:embed="rId3">
            <a:alphaModFix/>
          </a:blip>
          <a:srcRect b="52096" l="0" r="60278" t="6636"/>
          <a:stretch/>
        </p:blipFill>
        <p:spPr>
          <a:xfrm>
            <a:off x="969850" y="1020950"/>
            <a:ext cx="2711600" cy="2817049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4"/>
          <p:cNvSpPr/>
          <p:nvPr/>
        </p:nvSpPr>
        <p:spPr>
          <a:xfrm>
            <a:off x="4572000" y="376500"/>
            <a:ext cx="3909900" cy="359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14"/>
          <p:cNvSpPr txBox="1"/>
          <p:nvPr/>
        </p:nvSpPr>
        <p:spPr>
          <a:xfrm>
            <a:off x="4992900" y="516725"/>
            <a:ext cx="3068100" cy="6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</a:rPr>
              <a:t>Genome Replication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71" name="Google Shape;7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38825" y="1316727"/>
            <a:ext cx="3588426" cy="1722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5"/>
          <p:cNvSpPr/>
          <p:nvPr/>
        </p:nvSpPr>
        <p:spPr>
          <a:xfrm>
            <a:off x="370700" y="376500"/>
            <a:ext cx="3909900" cy="359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5"/>
          <p:cNvSpPr txBox="1"/>
          <p:nvPr/>
        </p:nvSpPr>
        <p:spPr>
          <a:xfrm>
            <a:off x="791600" y="516725"/>
            <a:ext cx="3068100" cy="6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</a:rPr>
              <a:t>Transcription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79" name="Google Shape;79;p15"/>
          <p:cNvSpPr/>
          <p:nvPr/>
        </p:nvSpPr>
        <p:spPr>
          <a:xfrm>
            <a:off x="4356775" y="379450"/>
            <a:ext cx="3909900" cy="359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5"/>
          <p:cNvSpPr txBox="1"/>
          <p:nvPr/>
        </p:nvSpPr>
        <p:spPr>
          <a:xfrm>
            <a:off x="4777675" y="519675"/>
            <a:ext cx="3068100" cy="6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</a:rPr>
              <a:t>Translation of viral proteins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81" name="Google Shape;8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29700" y="1118500"/>
            <a:ext cx="3537751" cy="2211099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5"/>
          <p:cNvSpPr/>
          <p:nvPr/>
        </p:nvSpPr>
        <p:spPr>
          <a:xfrm>
            <a:off x="398125" y="2571750"/>
            <a:ext cx="504300" cy="351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3" name="Google Shape;83;p15"/>
          <p:cNvPicPr preferRelativeResize="0"/>
          <p:nvPr/>
        </p:nvPicPr>
        <p:blipFill rotWithShape="1">
          <a:blip r:embed="rId4">
            <a:alphaModFix/>
          </a:blip>
          <a:srcRect b="0" l="2018" r="0" t="0"/>
          <a:stretch/>
        </p:blipFill>
        <p:spPr>
          <a:xfrm>
            <a:off x="449650" y="1349650"/>
            <a:ext cx="3830950" cy="1629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6"/>
          <p:cNvSpPr/>
          <p:nvPr/>
        </p:nvSpPr>
        <p:spPr>
          <a:xfrm>
            <a:off x="370700" y="376500"/>
            <a:ext cx="3909900" cy="359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6"/>
          <p:cNvSpPr txBox="1"/>
          <p:nvPr/>
        </p:nvSpPr>
        <p:spPr>
          <a:xfrm>
            <a:off x="791600" y="516725"/>
            <a:ext cx="3068100" cy="6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</a:rPr>
              <a:t>Assembly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91" name="Google Shape;9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8550" y="1325724"/>
            <a:ext cx="3620601" cy="195512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sp>
        <p:nvSpPr>
          <p:cNvPr id="92" name="Google Shape;92;p16"/>
          <p:cNvSpPr/>
          <p:nvPr/>
        </p:nvSpPr>
        <p:spPr>
          <a:xfrm>
            <a:off x="4572000" y="376488"/>
            <a:ext cx="3909900" cy="359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</a:rPr>
              <a:t>Assembly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93" name="Google Shape;93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26850" y="1325725"/>
            <a:ext cx="3800201" cy="1842511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6"/>
          <p:cNvSpPr txBox="1"/>
          <p:nvPr/>
        </p:nvSpPr>
        <p:spPr>
          <a:xfrm>
            <a:off x="5026950" y="629675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</a:rPr>
              <a:t>Maturation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7"/>
          <p:cNvSpPr/>
          <p:nvPr/>
        </p:nvSpPr>
        <p:spPr>
          <a:xfrm>
            <a:off x="141025" y="322000"/>
            <a:ext cx="3909900" cy="3597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00" name="Google Shape;100;p17"/>
          <p:cNvSpPr txBox="1"/>
          <p:nvPr/>
        </p:nvSpPr>
        <p:spPr>
          <a:xfrm>
            <a:off x="649250" y="51220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</a:rPr>
              <a:t>Release</a:t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id="101" name="Google Shape;10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025" y="1236674"/>
            <a:ext cx="3795376" cy="2047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