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frontiersin.org/journals/immunology/articles/10.3389/fimmu.2015.00534/full" TargetMode="External"/><Relationship Id="rId3" Type="http://schemas.openxmlformats.org/officeDocument/2006/relationships/hyperlink" Target="https://sqonline.ucsd.edu/2022/11/dendritic-cells-stimulating-immune-response/" TargetMode="Externa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frontiersin.org/journals/immunology/articles/10.3389/fimmu.2015.00534/full" TargetMode="External"/><Relationship Id="rId3" Type="http://schemas.openxmlformats.org/officeDocument/2006/relationships/hyperlink" Target="https://sqonline.ucsd.edu/2022/11/dendritic-cells-stimulating-immune-response/" TargetMode="Externa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frontiersin.org/journals/immunology/articles/10.3389/fimmu.2015.00534/full" TargetMode="External"/><Relationship Id="rId3" Type="http://schemas.openxmlformats.org/officeDocument/2006/relationships/hyperlink" Target="https://sqonline.ucsd.edu/2022/11/dendritic-cells-stimulating-immune-response/" TargetMode="Externa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e5c5f7ebdc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e5c5f7ebdc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e5c5f7ebdc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e5c5f7ebdc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e5c5f7ebdc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e5c5f7ebdc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e5c5f7ebd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e5c5f7ebd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e5c5f7ebdc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e5c5f7ebdc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Skin dendritic cell:  </a:t>
            </a:r>
            <a:r>
              <a:rPr lang="en-GB" u="sng">
                <a:solidFill>
                  <a:schemeClr val="hlink"/>
                </a:solidFill>
                <a:hlinkClick r:id="rId2"/>
              </a:rPr>
              <a:t>https://www.frontiersin.org/journals/immunology/articles/10.3389/fimmu.2015.00534/full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Skin dendritic cell colorized: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 https://sqonline.ucsd.edu/2022/11/dendritic-cells-stimulating-immune-response/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e5c5f7ebdc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e5c5f7ebdc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Skin dendritic cell:  </a:t>
            </a:r>
            <a:r>
              <a:rPr lang="en-GB" u="sng">
                <a:solidFill>
                  <a:schemeClr val="hlink"/>
                </a:solidFill>
                <a:hlinkClick r:id="rId2"/>
              </a:rPr>
              <a:t>https://www.frontiersin.org/journals/immunology/articles/10.3389/fimmu.2015.00534/full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Skin dendritic cell colorized: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 https://sqonline.ucsd.edu/2022/11/dendritic-cells-stimulating-immune-response/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e5c5f7ebdc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e5c5f7ebdc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Skin dendritic cell:  </a:t>
            </a:r>
            <a:r>
              <a:rPr lang="en-GB" u="sng">
                <a:solidFill>
                  <a:schemeClr val="hlink"/>
                </a:solidFill>
                <a:hlinkClick r:id="rId2"/>
              </a:rPr>
              <a:t>https://www.frontiersin.org/journals/immunology/articles/10.3389/fimmu.2015.00534/full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Skin dendritic cell colorized: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 https://sqonline.ucsd.edu/2022/11/dendritic-cells-stimulating-immune-response/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e5c5f7ebdc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e5c5f7ebdc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e5c5f7ebdc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e5c5f7ebdc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e5c5f7ebdc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e5c5f7ebdc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e5c5f7ebdc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e5c5f7ebdc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BODY Slide TOP 3">
  <p:cSld name="3_BODY Slide TOP 3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3"/>
          <p:cNvSpPr/>
          <p:nvPr/>
        </p:nvSpPr>
        <p:spPr>
          <a:xfrm>
            <a:off x="8750582" y="4745936"/>
            <a:ext cx="231000" cy="231000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701958" y="4724530"/>
            <a:ext cx="328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4" name="Google Shape;54;p13"/>
          <p:cNvSpPr txBox="1"/>
          <p:nvPr>
            <p:ph type="title"/>
          </p:nvPr>
        </p:nvSpPr>
        <p:spPr>
          <a:xfrm>
            <a:off x="400784" y="718726"/>
            <a:ext cx="84024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5" name="Google Shape;55;p13"/>
          <p:cNvSpPr txBox="1"/>
          <p:nvPr>
            <p:ph idx="1" type="body"/>
          </p:nvPr>
        </p:nvSpPr>
        <p:spPr>
          <a:xfrm>
            <a:off x="400783" y="1326356"/>
            <a:ext cx="8402400" cy="348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www.txbiomed.org/news-press/news/alveolar-macrophage-model/" TargetMode="External"/><Relationship Id="rId4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hyperlink" Target="https://www.plasticsurgeoncapetown.com/skin-cancers.php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png"/><Relationship Id="rId4" Type="http://schemas.openxmlformats.org/officeDocument/2006/relationships/image" Target="../media/image2.png"/><Relationship Id="rId5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Relationship Id="rId4" Type="http://schemas.openxmlformats.org/officeDocument/2006/relationships/image" Target="../media/image1.png"/><Relationship Id="rId5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12.png"/><Relationship Id="rId5" Type="http://schemas.openxmlformats.org/officeDocument/2006/relationships/image" Target="../media/image1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Extra Slides</a:t>
            </a:r>
            <a:endParaRPr/>
          </a:p>
        </p:txBody>
      </p:sp>
      <p:sp>
        <p:nvSpPr>
          <p:cNvPr id="61" name="Google Shape;61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Tissue specific cell types:  Lung and Skin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 txBox="1"/>
          <p:nvPr>
            <p:ph type="title"/>
          </p:nvPr>
        </p:nvSpPr>
        <p:spPr>
          <a:xfrm>
            <a:off x="0" y="657300"/>
            <a:ext cx="6910500" cy="5892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Devouring Sentinel</a:t>
            </a:r>
            <a:r>
              <a:rPr lang="en-GB"/>
              <a:t> (</a:t>
            </a:r>
            <a:r>
              <a:rPr i="1" lang="en-GB"/>
              <a:t>Macrophage</a:t>
            </a:r>
            <a:r>
              <a:rPr lang="en-GB"/>
              <a:t>)</a:t>
            </a:r>
            <a:endParaRPr/>
          </a:p>
        </p:txBody>
      </p:sp>
      <p:pic>
        <p:nvPicPr>
          <p:cNvPr id="130" name="Google Shape;13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228650"/>
            <a:ext cx="5183598" cy="3458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3"/>
          <p:cNvPicPr preferRelativeResize="0"/>
          <p:nvPr/>
        </p:nvPicPr>
        <p:blipFill rotWithShape="1">
          <a:blip r:embed="rId4">
            <a:alphaModFix/>
          </a:blip>
          <a:srcRect b="0" l="3251" r="0" t="0"/>
          <a:stretch/>
        </p:blipFill>
        <p:spPr>
          <a:xfrm>
            <a:off x="5146525" y="908400"/>
            <a:ext cx="3954974" cy="4099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4"/>
          <p:cNvSpPr txBox="1"/>
          <p:nvPr>
            <p:ph type="title"/>
          </p:nvPr>
        </p:nvSpPr>
        <p:spPr>
          <a:xfrm>
            <a:off x="400784" y="718726"/>
            <a:ext cx="8402400" cy="408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24"/>
          <p:cNvSpPr txBox="1"/>
          <p:nvPr>
            <p:ph idx="1" type="body"/>
          </p:nvPr>
        </p:nvSpPr>
        <p:spPr>
          <a:xfrm>
            <a:off x="207925" y="3897600"/>
            <a:ext cx="4364100" cy="7077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u="sng">
                <a:solidFill>
                  <a:schemeClr val="hlink"/>
                </a:solidFill>
                <a:hlinkClick r:id="rId3"/>
              </a:rPr>
              <a:t>https://www.txbiomed.org/news-press/news/alveolar-macrophage-model/</a:t>
            </a:r>
            <a:endParaRPr sz="1000"/>
          </a:p>
        </p:txBody>
      </p:sp>
      <p:pic>
        <p:nvPicPr>
          <p:cNvPr id="138" name="Google Shape;138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15450" y="718725"/>
            <a:ext cx="4087725" cy="409945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4"/>
          <p:cNvSpPr txBox="1"/>
          <p:nvPr>
            <p:ph type="title"/>
          </p:nvPr>
        </p:nvSpPr>
        <p:spPr>
          <a:xfrm>
            <a:off x="905475" y="2571750"/>
            <a:ext cx="3291600" cy="11250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Devouring Sentinel</a:t>
            </a:r>
            <a:r>
              <a:rPr lang="en-GB"/>
              <a:t> (</a:t>
            </a:r>
            <a:r>
              <a:rPr i="1" lang="en-GB"/>
              <a:t>Alveolar</a:t>
            </a:r>
            <a:r>
              <a:rPr lang="en-GB"/>
              <a:t> </a:t>
            </a:r>
            <a:r>
              <a:rPr i="1" lang="en-GB"/>
              <a:t>Macrophage</a:t>
            </a:r>
            <a:r>
              <a:rPr lang="en-GB"/>
              <a:t>)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5"/>
          <p:cNvSpPr txBox="1"/>
          <p:nvPr>
            <p:ph type="title"/>
          </p:nvPr>
        </p:nvSpPr>
        <p:spPr>
          <a:xfrm>
            <a:off x="329284" y="2367602"/>
            <a:ext cx="8402400" cy="408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Macrophage</a:t>
            </a:r>
            <a:endParaRPr/>
          </a:p>
        </p:txBody>
      </p:sp>
      <p:pic>
        <p:nvPicPr>
          <p:cNvPr id="145" name="Google Shape;145;p25"/>
          <p:cNvPicPr preferRelativeResize="0"/>
          <p:nvPr/>
        </p:nvPicPr>
        <p:blipFill rotWithShape="1">
          <a:blip r:embed="rId3">
            <a:alphaModFix/>
          </a:blip>
          <a:srcRect b="860" l="0" r="0" t="-860"/>
          <a:stretch/>
        </p:blipFill>
        <p:spPr>
          <a:xfrm>
            <a:off x="2296340" y="468098"/>
            <a:ext cx="6847650" cy="456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5272630" y="718725"/>
            <a:ext cx="3530700" cy="408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Skin tissue Overview</a:t>
            </a:r>
            <a:endParaRPr b="1"/>
          </a:p>
        </p:txBody>
      </p:sp>
      <p:pic>
        <p:nvPicPr>
          <p:cNvPr id="67" name="Google Shape;67;p15"/>
          <p:cNvPicPr preferRelativeResize="0"/>
          <p:nvPr/>
        </p:nvPicPr>
        <p:blipFill rotWithShape="1">
          <a:blip r:embed="rId3">
            <a:alphaModFix/>
          </a:blip>
          <a:srcRect b="1410" l="0" r="7218" t="0"/>
          <a:stretch/>
        </p:blipFill>
        <p:spPr>
          <a:xfrm>
            <a:off x="298150" y="641825"/>
            <a:ext cx="4909924" cy="3659475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5"/>
          <p:cNvSpPr txBox="1"/>
          <p:nvPr/>
        </p:nvSpPr>
        <p:spPr>
          <a:xfrm>
            <a:off x="808825" y="4247100"/>
            <a:ext cx="1651500" cy="4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Melanocyte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15"/>
          <p:cNvSpPr txBox="1"/>
          <p:nvPr/>
        </p:nvSpPr>
        <p:spPr>
          <a:xfrm>
            <a:off x="2677800" y="4229550"/>
            <a:ext cx="1894200" cy="5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Sensory nerve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5"/>
          <p:cNvSpPr/>
          <p:nvPr/>
        </p:nvSpPr>
        <p:spPr>
          <a:xfrm>
            <a:off x="2388600" y="3407000"/>
            <a:ext cx="531900" cy="894300"/>
          </a:xfrm>
          <a:prstGeom prst="roundRect">
            <a:avLst>
              <a:gd fmla="val 16667" name="adj"/>
            </a:avLst>
          </a:prstGeom>
          <a:solidFill>
            <a:srgbClr val="EFC8BA"/>
          </a:solidFill>
          <a:ln cap="flat" cmpd="sng" w="9525">
            <a:solidFill>
              <a:srgbClr val="EFC8B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5"/>
          <p:cNvSpPr txBox="1"/>
          <p:nvPr/>
        </p:nvSpPr>
        <p:spPr>
          <a:xfrm>
            <a:off x="5208075" y="2940925"/>
            <a:ext cx="1894200" cy="5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Basal cell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5"/>
          <p:cNvSpPr txBox="1"/>
          <p:nvPr/>
        </p:nvSpPr>
        <p:spPr>
          <a:xfrm>
            <a:off x="5208075" y="1786050"/>
            <a:ext cx="2687100" cy="7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Antigen presenting Cell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15"/>
          <p:cNvSpPr txBox="1"/>
          <p:nvPr/>
        </p:nvSpPr>
        <p:spPr>
          <a:xfrm>
            <a:off x="5179350" y="3697650"/>
            <a:ext cx="2604000" cy="5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Mechanosensory cell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15"/>
          <p:cNvSpPr txBox="1"/>
          <p:nvPr/>
        </p:nvSpPr>
        <p:spPr>
          <a:xfrm>
            <a:off x="3845075" y="4655150"/>
            <a:ext cx="5183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1EAC4C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https://www.plasticsurgeoncapetown.com/skin-cancers.php</a:t>
            </a:r>
            <a:endParaRPr>
              <a:solidFill>
                <a:srgbClr val="1EAC4C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6"/>
          <p:cNvPicPr preferRelativeResize="0"/>
          <p:nvPr/>
        </p:nvPicPr>
        <p:blipFill rotWithShape="1">
          <a:blip r:embed="rId3">
            <a:alphaModFix/>
          </a:blip>
          <a:srcRect b="69657" l="17617" r="55884" t="10144"/>
          <a:stretch/>
        </p:blipFill>
        <p:spPr>
          <a:xfrm>
            <a:off x="43475" y="2054728"/>
            <a:ext cx="3085250" cy="209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 rotWithShape="1">
          <a:blip r:embed="rId4">
            <a:alphaModFix/>
          </a:blip>
          <a:srcRect b="17060" l="17515" r="18513" t="11347"/>
          <a:stretch/>
        </p:blipFill>
        <p:spPr>
          <a:xfrm>
            <a:off x="3128725" y="1747653"/>
            <a:ext cx="2672026" cy="224270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6"/>
          <p:cNvSpPr txBox="1"/>
          <p:nvPr/>
        </p:nvSpPr>
        <p:spPr>
          <a:xfrm>
            <a:off x="197950" y="1485775"/>
            <a:ext cx="3048900" cy="4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Intermediate Filaments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16"/>
          <p:cNvSpPr txBox="1"/>
          <p:nvPr>
            <p:ph type="title"/>
          </p:nvPr>
        </p:nvSpPr>
        <p:spPr>
          <a:xfrm>
            <a:off x="407398" y="738875"/>
            <a:ext cx="4759500" cy="408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“Armor Builder”:  Keratinocytes</a:t>
            </a:r>
            <a:endParaRPr b="1"/>
          </a:p>
        </p:txBody>
      </p:sp>
      <p:pic>
        <p:nvPicPr>
          <p:cNvPr id="83" name="Google Shape;83;p16"/>
          <p:cNvPicPr preferRelativeResize="0"/>
          <p:nvPr/>
        </p:nvPicPr>
        <p:blipFill rotWithShape="1">
          <a:blip r:embed="rId5">
            <a:alphaModFix/>
          </a:blip>
          <a:srcRect b="0" l="52415" r="0" t="0"/>
          <a:stretch/>
        </p:blipFill>
        <p:spPr>
          <a:xfrm>
            <a:off x="5779027" y="1244850"/>
            <a:ext cx="3364974" cy="3711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7"/>
          <p:cNvPicPr preferRelativeResize="0"/>
          <p:nvPr/>
        </p:nvPicPr>
        <p:blipFill rotWithShape="1">
          <a:blip r:embed="rId3">
            <a:alphaModFix/>
          </a:blip>
          <a:srcRect b="66602" l="50488" r="11863" t="2379"/>
          <a:stretch/>
        </p:blipFill>
        <p:spPr>
          <a:xfrm>
            <a:off x="206150" y="2074125"/>
            <a:ext cx="2418150" cy="1772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7"/>
          <p:cNvPicPr preferRelativeResize="0"/>
          <p:nvPr/>
        </p:nvPicPr>
        <p:blipFill rotWithShape="1">
          <a:blip r:embed="rId4">
            <a:alphaModFix/>
          </a:blip>
          <a:srcRect b="0" l="13449" r="12531" t="0"/>
          <a:stretch/>
        </p:blipFill>
        <p:spPr>
          <a:xfrm>
            <a:off x="2744100" y="1406788"/>
            <a:ext cx="2518275" cy="3402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7"/>
          <p:cNvPicPr preferRelativeResize="0"/>
          <p:nvPr/>
        </p:nvPicPr>
        <p:blipFill rotWithShape="1">
          <a:blip r:embed="rId5">
            <a:alphaModFix/>
          </a:blip>
          <a:srcRect b="4735" l="0" r="0" t="0"/>
          <a:stretch/>
        </p:blipFill>
        <p:spPr>
          <a:xfrm>
            <a:off x="5321400" y="1406800"/>
            <a:ext cx="3445650" cy="34021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7"/>
          <p:cNvSpPr txBox="1"/>
          <p:nvPr>
            <p:ph type="title"/>
          </p:nvPr>
        </p:nvSpPr>
        <p:spPr>
          <a:xfrm>
            <a:off x="407400" y="738875"/>
            <a:ext cx="6070800" cy="408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GB" sz="2460"/>
              <a:t>“Pigment Broadcaster”:  Melanocytes</a:t>
            </a:r>
            <a:endParaRPr b="1" sz="246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8"/>
          <p:cNvPicPr preferRelativeResize="0"/>
          <p:nvPr/>
        </p:nvPicPr>
        <p:blipFill rotWithShape="1">
          <a:blip r:embed="rId3">
            <a:alphaModFix/>
          </a:blip>
          <a:srcRect b="0" l="52826" r="0" t="16743"/>
          <a:stretch/>
        </p:blipFill>
        <p:spPr>
          <a:xfrm>
            <a:off x="2433112" y="1555926"/>
            <a:ext cx="4121816" cy="281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8"/>
          <p:cNvPicPr preferRelativeResize="0"/>
          <p:nvPr/>
        </p:nvPicPr>
        <p:blipFill rotWithShape="1">
          <a:blip r:embed="rId4">
            <a:alphaModFix/>
          </a:blip>
          <a:srcRect b="3402" l="8608" r="6083" t="3402"/>
          <a:stretch/>
        </p:blipFill>
        <p:spPr>
          <a:xfrm>
            <a:off x="6156775" y="1555925"/>
            <a:ext cx="2887124" cy="2811999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8"/>
          <p:cNvSpPr txBox="1"/>
          <p:nvPr>
            <p:ph type="title"/>
          </p:nvPr>
        </p:nvSpPr>
        <p:spPr>
          <a:xfrm>
            <a:off x="207675" y="782300"/>
            <a:ext cx="7494900" cy="408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GB" sz="2460"/>
              <a:t>“Intradermal sentinel”:  antigen presenting cell</a:t>
            </a:r>
            <a:endParaRPr b="1" sz="2460"/>
          </a:p>
        </p:txBody>
      </p:sp>
      <p:pic>
        <p:nvPicPr>
          <p:cNvPr id="99" name="Google Shape;99;p18"/>
          <p:cNvPicPr preferRelativeResize="0"/>
          <p:nvPr/>
        </p:nvPicPr>
        <p:blipFill rotWithShape="1">
          <a:blip r:embed="rId5">
            <a:alphaModFix/>
          </a:blip>
          <a:srcRect b="14874" l="12112" r="51096" t="39779"/>
          <a:stretch/>
        </p:blipFill>
        <p:spPr>
          <a:xfrm rot="5400000">
            <a:off x="264625" y="1419963"/>
            <a:ext cx="2812825" cy="308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/>
          <p:nvPr>
            <p:ph type="title"/>
          </p:nvPr>
        </p:nvSpPr>
        <p:spPr>
          <a:xfrm>
            <a:off x="322384" y="502952"/>
            <a:ext cx="8402400" cy="408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Lung Tissue Overview</a:t>
            </a:r>
            <a:endParaRPr b="1"/>
          </a:p>
        </p:txBody>
      </p:sp>
      <p:pic>
        <p:nvPicPr>
          <p:cNvPr id="105" name="Google Shape;10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1850" y="947100"/>
            <a:ext cx="5832324" cy="394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 txBox="1"/>
          <p:nvPr>
            <p:ph type="title"/>
          </p:nvPr>
        </p:nvSpPr>
        <p:spPr>
          <a:xfrm>
            <a:off x="400784" y="718726"/>
            <a:ext cx="8402400" cy="408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Type II Alveolar Cell</a:t>
            </a:r>
            <a:endParaRPr/>
          </a:p>
        </p:txBody>
      </p:sp>
      <p:pic>
        <p:nvPicPr>
          <p:cNvPr id="111" name="Google Shape;111;p20"/>
          <p:cNvPicPr preferRelativeResize="0"/>
          <p:nvPr/>
        </p:nvPicPr>
        <p:blipFill rotWithShape="1">
          <a:blip r:embed="rId3">
            <a:alphaModFix/>
          </a:blip>
          <a:srcRect b="0" l="2239" r="0" t="0"/>
          <a:stretch/>
        </p:blipFill>
        <p:spPr>
          <a:xfrm>
            <a:off x="204481" y="1162025"/>
            <a:ext cx="8939525" cy="329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0"/>
          <p:cNvSpPr txBox="1"/>
          <p:nvPr/>
        </p:nvSpPr>
        <p:spPr>
          <a:xfrm>
            <a:off x="1131850" y="1798075"/>
            <a:ext cx="40476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</a:rPr>
              <a:t>The Ultra-Thin Window</a:t>
            </a:r>
            <a:r>
              <a:rPr lang="en-GB" sz="2400">
                <a:solidFill>
                  <a:schemeClr val="dk1"/>
                </a:solidFill>
              </a:rPr>
              <a:t> </a:t>
            </a:r>
            <a:r>
              <a:rPr i="1" lang="en-GB" sz="2400">
                <a:solidFill>
                  <a:schemeClr val="dk1"/>
                </a:solidFill>
              </a:rPr>
              <a:t>(Type I Alveolar Cell)</a:t>
            </a:r>
            <a:r>
              <a:rPr lang="en-GB" sz="2400">
                <a:solidFill>
                  <a:schemeClr val="dk1"/>
                </a:solidFill>
              </a:rPr>
              <a:t> </a:t>
            </a:r>
            <a:endParaRPr sz="2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1"/>
          <p:cNvPicPr preferRelativeResize="0"/>
          <p:nvPr/>
        </p:nvPicPr>
        <p:blipFill rotWithShape="1">
          <a:blip r:embed="rId3">
            <a:alphaModFix/>
          </a:blip>
          <a:srcRect b="0" l="0" r="26216" t="0"/>
          <a:stretch/>
        </p:blipFill>
        <p:spPr>
          <a:xfrm>
            <a:off x="2242950" y="1080150"/>
            <a:ext cx="4313751" cy="3735925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1"/>
          <p:cNvSpPr txBox="1"/>
          <p:nvPr>
            <p:ph type="title"/>
          </p:nvPr>
        </p:nvSpPr>
        <p:spPr>
          <a:xfrm>
            <a:off x="5652825" y="2153625"/>
            <a:ext cx="3436200" cy="9957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The Ultra-Thin Window</a:t>
            </a:r>
            <a:r>
              <a:rPr lang="en-GB"/>
              <a:t> </a:t>
            </a:r>
            <a:r>
              <a:rPr i="1" lang="en-GB"/>
              <a:t>(Type I Alveolar Cell)</a:t>
            </a:r>
            <a:r>
              <a:rPr lang="en-GB"/>
              <a:t> </a:t>
            </a:r>
            <a:endParaRPr/>
          </a:p>
        </p:txBody>
      </p:sp>
      <p:sp>
        <p:nvSpPr>
          <p:cNvPr id="119" name="Google Shape;119;p21"/>
          <p:cNvSpPr txBox="1"/>
          <p:nvPr>
            <p:ph type="title"/>
          </p:nvPr>
        </p:nvSpPr>
        <p:spPr>
          <a:xfrm>
            <a:off x="417825" y="1157925"/>
            <a:ext cx="3436200" cy="9957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Surfactant Factory</a:t>
            </a:r>
            <a:r>
              <a:rPr lang="en-GB"/>
              <a:t> </a:t>
            </a:r>
            <a:r>
              <a:rPr i="1" lang="en-GB"/>
              <a:t>(Type II Alveolar Cell)</a:t>
            </a:r>
            <a:r>
              <a:rPr lang="en-GB"/>
              <a:t> 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50628" y="511525"/>
            <a:ext cx="6817171" cy="452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