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0" r:id="rId5"/>
    <p:sldMasterId id="214748370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Lst>
  <p:sldSz cy="5143500" cx="9144000"/>
  <p:notesSz cx="6858000" cy="9144000"/>
  <p:embeddedFontLst>
    <p:embeddedFont>
      <p:font typeface="Raleway"/>
      <p:regular r:id="rId152"/>
      <p:bold r:id="rId153"/>
      <p:italic r:id="rId154"/>
      <p:boldItalic r:id="rId155"/>
    </p:embeddedFont>
    <p:embeddedFont>
      <p:font typeface="Roboto"/>
      <p:regular r:id="rId156"/>
      <p:bold r:id="rId157"/>
      <p:italic r:id="rId158"/>
      <p:boldItalic r:id="rId159"/>
    </p:embeddedFont>
    <p:embeddedFont>
      <p:font typeface="Raleway Light"/>
      <p:regular r:id="rId160"/>
      <p:bold r:id="rId161"/>
      <p:italic r:id="rId162"/>
      <p:boldItalic r:id="rId163"/>
    </p:embeddedFont>
    <p:embeddedFont>
      <p:font typeface="Helvetica Neue"/>
      <p:regular r:id="rId164"/>
      <p:bold r:id="rId165"/>
      <p:italic r:id="rId166"/>
      <p:boldItalic r:id="rId1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slide" Target="slides/slide122.xml"/><Relationship Id="rId128" Type="http://schemas.openxmlformats.org/officeDocument/2006/relationships/slide" Target="slides/slide121.xml"/><Relationship Id="rId127" Type="http://schemas.openxmlformats.org/officeDocument/2006/relationships/slide" Target="slides/slide120.xml"/><Relationship Id="rId126" Type="http://schemas.openxmlformats.org/officeDocument/2006/relationships/slide" Target="slides/slide119.xml"/><Relationship Id="rId26" Type="http://schemas.openxmlformats.org/officeDocument/2006/relationships/slide" Target="slides/slide19.xml"/><Relationship Id="rId121" Type="http://schemas.openxmlformats.org/officeDocument/2006/relationships/slide" Target="slides/slide114.xml"/><Relationship Id="rId25" Type="http://schemas.openxmlformats.org/officeDocument/2006/relationships/slide" Target="slides/slide18.xml"/><Relationship Id="rId120" Type="http://schemas.openxmlformats.org/officeDocument/2006/relationships/slide" Target="slides/slide113.xml"/><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slide" Target="slides/slide118.xml"/><Relationship Id="rId29" Type="http://schemas.openxmlformats.org/officeDocument/2006/relationships/slide" Target="slides/slide22.xml"/><Relationship Id="rId124" Type="http://schemas.openxmlformats.org/officeDocument/2006/relationships/slide" Target="slides/slide117.xml"/><Relationship Id="rId123" Type="http://schemas.openxmlformats.org/officeDocument/2006/relationships/slide" Target="slides/slide116.xml"/><Relationship Id="rId122" Type="http://schemas.openxmlformats.org/officeDocument/2006/relationships/slide" Target="slides/slide115.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5" Type="http://schemas.openxmlformats.org/officeDocument/2006/relationships/slide" Target="slides/slide8.xml"/><Relationship Id="rId110" Type="http://schemas.openxmlformats.org/officeDocument/2006/relationships/slide" Target="slides/slide103.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slide" Target="slides/slide107.xml"/><Relationship Id="rId18" Type="http://schemas.openxmlformats.org/officeDocument/2006/relationships/slide" Target="slides/slide11.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150" Type="http://schemas.openxmlformats.org/officeDocument/2006/relationships/slide" Target="slides/slide143.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2.xml"/><Relationship Id="rId4" Type="http://schemas.openxmlformats.org/officeDocument/2006/relationships/commentAuthors" Target="commentAuthors.xml"/><Relationship Id="rId148" Type="http://schemas.openxmlformats.org/officeDocument/2006/relationships/slide" Target="slides/slide141.xml"/><Relationship Id="rId9" Type="http://schemas.openxmlformats.org/officeDocument/2006/relationships/slide" Target="slides/slide2.xml"/><Relationship Id="rId143" Type="http://schemas.openxmlformats.org/officeDocument/2006/relationships/slide" Target="slides/slide136.xml"/><Relationship Id="rId142" Type="http://schemas.openxmlformats.org/officeDocument/2006/relationships/slide" Target="slides/slide135.xml"/><Relationship Id="rId141" Type="http://schemas.openxmlformats.org/officeDocument/2006/relationships/slide" Target="slides/slide134.xml"/><Relationship Id="rId140" Type="http://schemas.openxmlformats.org/officeDocument/2006/relationships/slide" Target="slides/slide133.xml"/><Relationship Id="rId5" Type="http://schemas.openxmlformats.org/officeDocument/2006/relationships/slideMaster" Target="slideMasters/slideMaster1.xml"/><Relationship Id="rId147" Type="http://schemas.openxmlformats.org/officeDocument/2006/relationships/slide" Target="slides/slide140.xml"/><Relationship Id="rId6" Type="http://schemas.openxmlformats.org/officeDocument/2006/relationships/slideMaster" Target="slideMasters/slideMaster2.xml"/><Relationship Id="rId146" Type="http://schemas.openxmlformats.org/officeDocument/2006/relationships/slide" Target="slides/slide139.xml"/><Relationship Id="rId7" Type="http://schemas.openxmlformats.org/officeDocument/2006/relationships/notesMaster" Target="notesMasters/notesMaster1.xml"/><Relationship Id="rId145" Type="http://schemas.openxmlformats.org/officeDocument/2006/relationships/slide" Target="slides/slide138.xml"/><Relationship Id="rId8" Type="http://schemas.openxmlformats.org/officeDocument/2006/relationships/slide" Target="slides/slide1.xml"/><Relationship Id="rId144" Type="http://schemas.openxmlformats.org/officeDocument/2006/relationships/slide" Target="slides/slide137.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9" Type="http://schemas.openxmlformats.org/officeDocument/2006/relationships/slide" Target="slides/slide132.xml"/><Relationship Id="rId138" Type="http://schemas.openxmlformats.org/officeDocument/2006/relationships/slide" Target="slides/slide131.xml"/><Relationship Id="rId137" Type="http://schemas.openxmlformats.org/officeDocument/2006/relationships/slide" Target="slides/slide130.xml"/><Relationship Id="rId132" Type="http://schemas.openxmlformats.org/officeDocument/2006/relationships/slide" Target="slides/slide125.xml"/><Relationship Id="rId131" Type="http://schemas.openxmlformats.org/officeDocument/2006/relationships/slide" Target="slides/slide124.xml"/><Relationship Id="rId130" Type="http://schemas.openxmlformats.org/officeDocument/2006/relationships/slide" Target="slides/slide123.xml"/><Relationship Id="rId136" Type="http://schemas.openxmlformats.org/officeDocument/2006/relationships/slide" Target="slides/slide129.xml"/><Relationship Id="rId135" Type="http://schemas.openxmlformats.org/officeDocument/2006/relationships/slide" Target="slides/slide128.xml"/><Relationship Id="rId134" Type="http://schemas.openxmlformats.org/officeDocument/2006/relationships/slide" Target="slides/slide127.xml"/><Relationship Id="rId133" Type="http://schemas.openxmlformats.org/officeDocument/2006/relationships/slide" Target="slides/slide126.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165" Type="http://schemas.openxmlformats.org/officeDocument/2006/relationships/font" Target="fonts/HelveticaNeue-bold.fntdata"/><Relationship Id="rId69" Type="http://schemas.openxmlformats.org/officeDocument/2006/relationships/slide" Target="slides/slide62.xml"/><Relationship Id="rId164" Type="http://schemas.openxmlformats.org/officeDocument/2006/relationships/font" Target="fonts/HelveticaNeue-regular.fntdata"/><Relationship Id="rId163" Type="http://schemas.openxmlformats.org/officeDocument/2006/relationships/font" Target="fonts/RalewayLight-boldItalic.fntdata"/><Relationship Id="rId162" Type="http://schemas.openxmlformats.org/officeDocument/2006/relationships/font" Target="fonts/RalewayLight-italic.fntdata"/><Relationship Id="rId167" Type="http://schemas.openxmlformats.org/officeDocument/2006/relationships/font" Target="fonts/HelveticaNeue-boldItalic.fntdata"/><Relationship Id="rId166" Type="http://schemas.openxmlformats.org/officeDocument/2006/relationships/font" Target="fonts/HelveticaNeue-italic.fntdata"/><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161" Type="http://schemas.openxmlformats.org/officeDocument/2006/relationships/font" Target="fonts/RalewayLight-bold.fntdata"/><Relationship Id="rId54" Type="http://schemas.openxmlformats.org/officeDocument/2006/relationships/slide" Target="slides/slide47.xml"/><Relationship Id="rId160" Type="http://schemas.openxmlformats.org/officeDocument/2006/relationships/font" Target="fonts/RalewayLight-regular.fntdata"/><Relationship Id="rId57" Type="http://schemas.openxmlformats.org/officeDocument/2006/relationships/slide" Target="slides/slide50.xml"/><Relationship Id="rId56" Type="http://schemas.openxmlformats.org/officeDocument/2006/relationships/slide" Target="slides/slide49.xml"/><Relationship Id="rId159" Type="http://schemas.openxmlformats.org/officeDocument/2006/relationships/font" Target="fonts/Roboto-boldItalic.fntdata"/><Relationship Id="rId59" Type="http://schemas.openxmlformats.org/officeDocument/2006/relationships/slide" Target="slides/slide52.xml"/><Relationship Id="rId154" Type="http://schemas.openxmlformats.org/officeDocument/2006/relationships/font" Target="fonts/Raleway-italic.fntdata"/><Relationship Id="rId58" Type="http://schemas.openxmlformats.org/officeDocument/2006/relationships/slide" Target="slides/slide51.xml"/><Relationship Id="rId153" Type="http://schemas.openxmlformats.org/officeDocument/2006/relationships/font" Target="fonts/Raleway-bold.fntdata"/><Relationship Id="rId152" Type="http://schemas.openxmlformats.org/officeDocument/2006/relationships/font" Target="fonts/Raleway-regular.fntdata"/><Relationship Id="rId151" Type="http://schemas.openxmlformats.org/officeDocument/2006/relationships/slide" Target="slides/slide144.xml"/><Relationship Id="rId158" Type="http://schemas.openxmlformats.org/officeDocument/2006/relationships/font" Target="fonts/Roboto-italic.fntdata"/><Relationship Id="rId157" Type="http://schemas.openxmlformats.org/officeDocument/2006/relationships/font" Target="fonts/Roboto-bold.fntdata"/><Relationship Id="rId156" Type="http://schemas.openxmlformats.org/officeDocument/2006/relationships/font" Target="fonts/Roboto-regular.fntdata"/><Relationship Id="rId155" Type="http://schemas.openxmlformats.org/officeDocument/2006/relationships/font" Target="fonts/Raleway-bold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18T13:17:39.440">
    <p:pos x="6000" y="0"/>
    <p:text>@garofalosal@gmail.com &amp; @sjfarenga@gmail.com Finally got to Friday. Add what you want!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8:00 	Heather Welcome</a:t>
            </a:r>
            <a:endParaRPr/>
          </a:p>
          <a:p>
            <a:pPr indent="0" lvl="0" marL="0" rtl="0" algn="l">
              <a:lnSpc>
                <a:spcPct val="100000"/>
              </a:lnSpc>
              <a:spcBef>
                <a:spcPts val="0"/>
              </a:spcBef>
              <a:spcAft>
                <a:spcPts val="0"/>
              </a:spcAft>
              <a:buSzPts val="1400"/>
              <a:buNone/>
            </a:pPr>
            <a:r>
              <a:rPr lang="en"/>
              <a:t>		Best weeks of the year</a:t>
            </a:r>
            <a:endParaRPr/>
          </a:p>
          <a:p>
            <a:pPr indent="0" lvl="0" marL="0" rtl="0" algn="l">
              <a:lnSpc>
                <a:spcPct val="100000"/>
              </a:lnSpc>
              <a:spcBef>
                <a:spcPts val="0"/>
              </a:spcBef>
              <a:spcAft>
                <a:spcPts val="0"/>
              </a:spcAft>
              <a:buSzPts val="1400"/>
              <a:buNone/>
            </a:pPr>
            <a:r>
              <a:rPr lang="en"/>
              <a:t>		WE2 Model</a:t>
            </a:r>
            <a:endParaRPr/>
          </a:p>
          <a:p>
            <a:pPr indent="0" lvl="0" marL="0" rtl="0" algn="l">
              <a:lnSpc>
                <a:spcPct val="100000"/>
              </a:lnSpc>
              <a:spcBef>
                <a:spcPts val="0"/>
              </a:spcBef>
              <a:spcAft>
                <a:spcPts val="0"/>
              </a:spcAft>
              <a:buSzPts val="1400"/>
              <a:buNone/>
            </a:pPr>
            <a:r>
              <a:rPr lang="en"/>
              <a:t>8:05 	Tim Welcome</a:t>
            </a:r>
            <a:endParaRPr/>
          </a:p>
          <a:p>
            <a:pPr indent="0" lvl="0" marL="0" rtl="0" algn="l">
              <a:lnSpc>
                <a:spcPct val="100000"/>
              </a:lnSpc>
              <a:spcBef>
                <a:spcPts val="0"/>
              </a:spcBef>
              <a:spcAft>
                <a:spcPts val="0"/>
              </a:spcAft>
              <a:buSzPts val="1400"/>
              <a:buNone/>
            </a:pPr>
            <a:r>
              <a:rPr lang="en"/>
              <a:t>8:10	Tina Welcome</a:t>
            </a:r>
            <a:endParaRPr/>
          </a:p>
          <a:p>
            <a:pPr indent="0" lvl="0" marL="0" rtl="0" algn="l">
              <a:lnSpc>
                <a:spcPct val="100000"/>
              </a:lnSpc>
              <a:spcBef>
                <a:spcPts val="0"/>
              </a:spcBef>
              <a:spcAft>
                <a:spcPts val="0"/>
              </a:spcAft>
              <a:buSzPts val="1400"/>
              <a:buNone/>
            </a:pPr>
            <a:r>
              <a:rPr lang="en"/>
              <a:t>8:15 	Introductions - Heather</a:t>
            </a:r>
            <a:endParaRPr/>
          </a:p>
          <a:p>
            <a:pPr indent="0" lvl="0" marL="0" rtl="0" algn="l">
              <a:lnSpc>
                <a:spcPct val="100000"/>
              </a:lnSpc>
              <a:spcBef>
                <a:spcPts val="0"/>
              </a:spcBef>
              <a:spcAft>
                <a:spcPts val="0"/>
              </a:spcAft>
              <a:buSzPts val="1400"/>
              <a:buNone/>
            </a:pPr>
            <a:r>
              <a:rPr lang="en"/>
              <a:t>	Instructor Bios via email - Tim, Keri, Heather &amp; Mark</a:t>
            </a:r>
            <a:endParaRPr/>
          </a:p>
          <a:p>
            <a:pPr indent="0" lvl="0" marL="0" rtl="0" algn="l">
              <a:lnSpc>
                <a:spcPct val="100000"/>
              </a:lnSpc>
              <a:spcBef>
                <a:spcPts val="0"/>
              </a:spcBef>
              <a:spcAft>
                <a:spcPts val="0"/>
              </a:spcAft>
              <a:buSzPts val="1400"/>
              <a:buNone/>
            </a:pPr>
            <a:r>
              <a:rPr lang="en"/>
              <a:t>	Evaluators</a:t>
            </a:r>
            <a:endParaRPr/>
          </a:p>
          <a:p>
            <a:pPr indent="0" lvl="0" marL="0" rtl="0" algn="l">
              <a:lnSpc>
                <a:spcPct val="100000"/>
              </a:lnSpc>
              <a:spcBef>
                <a:spcPts val="0"/>
              </a:spcBef>
              <a:spcAft>
                <a:spcPts val="0"/>
              </a:spcAft>
              <a:buSzPts val="1400"/>
              <a:buNone/>
            </a:pPr>
            <a:r>
              <a:rPr lang="en"/>
              <a:t>	Facilitators</a:t>
            </a:r>
            <a:endParaRPr/>
          </a:p>
          <a:p>
            <a:pPr indent="0" lvl="0" marL="0" rtl="0" algn="l">
              <a:lnSpc>
                <a:spcPct val="100000"/>
              </a:lnSpc>
              <a:spcBef>
                <a:spcPts val="0"/>
              </a:spcBef>
              <a:spcAft>
                <a:spcPts val="0"/>
              </a:spcAft>
              <a:buSzPts val="1400"/>
              <a:buNone/>
            </a:pPr>
            <a:r>
              <a:rPr lang="en"/>
              <a:t>	Participants - Josh</a:t>
            </a:r>
            <a:endParaRPr/>
          </a:p>
          <a:p>
            <a:pPr indent="0" lvl="0" marL="0" rtl="0" algn="l">
              <a:lnSpc>
                <a:spcPct val="100000"/>
              </a:lnSpc>
              <a:spcBef>
                <a:spcPts val="0"/>
              </a:spcBef>
              <a:spcAft>
                <a:spcPts val="0"/>
              </a:spcAft>
              <a:buSzPts val="1400"/>
              <a:buNone/>
            </a:pPr>
            <a:r>
              <a:rPr lang="en"/>
              <a:t>8:45 Course Logistics - Heather</a:t>
            </a:r>
            <a:endParaRPr/>
          </a:p>
          <a:p>
            <a:pPr indent="0" lvl="0" marL="0" rtl="0" algn="l">
              <a:lnSpc>
                <a:spcPct val="100000"/>
              </a:lnSpc>
              <a:spcBef>
                <a:spcPts val="0"/>
              </a:spcBef>
              <a:spcAft>
                <a:spcPts val="0"/>
              </a:spcAft>
              <a:buSzPts val="1400"/>
              <a:buNone/>
            </a:pPr>
            <a:r>
              <a:rPr lang="en"/>
              <a:t>	Schedule - breaks</a:t>
            </a:r>
            <a:endParaRPr/>
          </a:p>
          <a:p>
            <a:pPr indent="0" lvl="0" marL="0" rtl="0" algn="l">
              <a:lnSpc>
                <a:spcPct val="100000"/>
              </a:lnSpc>
              <a:spcBef>
                <a:spcPts val="0"/>
              </a:spcBef>
              <a:spcAft>
                <a:spcPts val="0"/>
              </a:spcAft>
              <a:buSzPts val="1400"/>
              <a:buNone/>
            </a:pPr>
            <a:r>
              <a:rPr lang="en"/>
              <a:t>	Website</a:t>
            </a:r>
            <a:endParaRPr/>
          </a:p>
          <a:p>
            <a:pPr indent="0" lvl="0" marL="0" rtl="0" algn="l">
              <a:lnSpc>
                <a:spcPct val="100000"/>
              </a:lnSpc>
              <a:spcBef>
                <a:spcPts val="0"/>
              </a:spcBef>
              <a:spcAft>
                <a:spcPts val="0"/>
              </a:spcAft>
              <a:buSzPts val="1400"/>
              <a:buNone/>
            </a:pPr>
            <a:r>
              <a:rPr lang="en"/>
              <a:t>	3DMD Staff</a:t>
            </a:r>
            <a:endParaRPr/>
          </a:p>
          <a:p>
            <a:pPr indent="0" lvl="0" marL="0" rtl="0" algn="l">
              <a:lnSpc>
                <a:spcPct val="100000"/>
              </a:lnSpc>
              <a:spcBef>
                <a:spcPts val="0"/>
              </a:spcBef>
              <a:spcAft>
                <a:spcPts val="0"/>
              </a:spcAft>
              <a:buSzPts val="1400"/>
              <a:buNone/>
            </a:pPr>
            <a:r>
              <a:rPr lang="en"/>
              <a:t>	Building</a:t>
            </a:r>
            <a:endParaRPr/>
          </a:p>
          <a:p>
            <a:pPr indent="0" lvl="0" marL="0" rtl="0" algn="l">
              <a:lnSpc>
                <a:spcPct val="100000"/>
              </a:lnSpc>
              <a:spcBef>
                <a:spcPts val="0"/>
              </a:spcBef>
              <a:spcAft>
                <a:spcPts val="0"/>
              </a:spcAft>
              <a:buSzPts val="1400"/>
              <a:buNone/>
            </a:pPr>
            <a:r>
              <a:rPr lang="en"/>
              <a:t>	Lunches</a:t>
            </a:r>
            <a:endParaRPr/>
          </a:p>
          <a:p>
            <a:pPr indent="0" lvl="0" marL="0" rtl="0" algn="l">
              <a:lnSpc>
                <a:spcPct val="100000"/>
              </a:lnSpc>
              <a:spcBef>
                <a:spcPts val="0"/>
              </a:spcBef>
              <a:spcAft>
                <a:spcPts val="0"/>
              </a:spcAft>
              <a:buSzPts val="1400"/>
              <a:buNone/>
            </a:pPr>
            <a:r>
              <a:rPr lang="en"/>
              <a:t>	Mug Exchange</a:t>
            </a:r>
            <a:endParaRPr/>
          </a:p>
          <a:p>
            <a:pPr indent="0" lvl="0" marL="0" rtl="0" algn="l">
              <a:lnSpc>
                <a:spcPct val="100000"/>
              </a:lnSpc>
              <a:spcBef>
                <a:spcPts val="0"/>
              </a:spcBef>
              <a:spcAft>
                <a:spcPts val="0"/>
              </a:spcAft>
              <a:buSzPts val="1400"/>
              <a:buNone/>
            </a:pPr>
            <a:r>
              <a:rPr lang="en"/>
              <a:t>8:55 Group Norms - Josh</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c29377136_0_1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c29377136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3edb6239a2f_0_21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81" name="Google Shape;1081;g3edb6239a2f_0_212: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082" name="Google Shape;1082;g3edb6239a2f_0_212: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g3edb6239a2f_0_2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g3edb6239a2f_0_2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3edb6239a2f_0_2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g3edb6239a2f_0_24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g3edb6239a2f_0_25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g3edb6239a2f_0_25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3edb6239a2f_0_26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g3edb6239a2f_0_26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3edb6239a2f_0_27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g3edb6239a2f_0_27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edb6239a2f_0_27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g3edb6239a2f_0_27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8" name="Shape 1158"/>
        <p:cNvGrpSpPr/>
        <p:nvPr/>
      </p:nvGrpSpPr>
      <p:grpSpPr>
        <a:xfrm>
          <a:off x="0" y="0"/>
          <a:ext cx="0" cy="0"/>
          <a:chOff x="0" y="0"/>
          <a:chExt cx="0" cy="0"/>
        </a:xfrm>
      </p:grpSpPr>
      <p:sp>
        <p:nvSpPr>
          <p:cNvPr id="1159" name="Google Shape;1159;g3edb6239a2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0" name="Google Shape;1160;g3edb6239a2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3edb6239a2f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3edb6239a2f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3edb6239a2f_0_2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g3edb6239a2f_0_28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db6239a2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db6239a2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g3ef7e0932ad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8" name="Google Shape;1178;g3ef7e0932a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3ef7e0932ad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3ef7e0932ad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g3ef7e0932ad_1_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1" name="Google Shape;1201;g3ef7e0932ad_1_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3ef7e0932ad_1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1" name="Google Shape;1211;g3ef7e0932ad_1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ef7e0932ad_1_6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ef7e0932ad_1_6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3" name="Shape 1223"/>
        <p:cNvGrpSpPr/>
        <p:nvPr/>
      </p:nvGrpSpPr>
      <p:grpSpPr>
        <a:xfrm>
          <a:off x="0" y="0"/>
          <a:ext cx="0" cy="0"/>
          <a:chOff x="0" y="0"/>
          <a:chExt cx="0" cy="0"/>
        </a:xfrm>
      </p:grpSpPr>
      <p:sp>
        <p:nvSpPr>
          <p:cNvPr id="1224" name="Google Shape;1224;g3ef7e0932ad_1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5" name="Google Shape;1225;g3ef7e0932ad_1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g3ef7e0932ad_1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1" name="Google Shape;1231;g3ef7e0932ad_1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3ef7e0932ad_2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6" name="Google Shape;1236;g3ef7e0932ad_2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g3ef7e0932ad_2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2" name="Google Shape;1242;g3ef7e0932ad_2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3ef7e0932ad_2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0" name="Google Shape;1250;g3ef7e0932ad_2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ef7e0932ad_2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ef7e0932ad_2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g3ef7e0932ad_2_5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7" name="Google Shape;1257;g3ef7e0932ad_2_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g3ef7e0932ad_1_7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3" name="Google Shape;1263;g3ef7e0932ad_1_7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g3ef7e0932ad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8" name="Google Shape;1268;g3ef7e0932ad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g3ef7e0932ad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3" name="Google Shape;1273;g3ef7e0932ad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3ef7e0932ad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8" name="Google Shape;1278;g3ef7e0932ad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g3ef7e0932ad_1_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3" name="Google Shape;1283;g3ef7e0932ad_1_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3ef7e0932ad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9" name="Google Shape;1289;g3ef7e0932ad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3ef7e0932ad_1_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6" name="Google Shape;1296;g3ef7e0932ad_1_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3ef7e0932ad_1_9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4" name="Google Shape;1304;g3ef7e0932ad_1_9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3ef7e0932ad_1_9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3ef7e0932ad_1_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ef7e0932ad_2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ef7e0932ad_2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3ef7e0932ad_1_9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0" name="Google Shape;1320;g3ef7e0932ad_1_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g3ef7e0932ad_1_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7" name="Google Shape;1327;g3ef7e0932ad_1_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3ef7e0932ad_1_9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4" name="Google Shape;1334;g3ef7e0932ad_1_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3edb6239a2f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0" name="Google Shape;1340;g3edb6239a2f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3ec29377136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3ec29377136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g3ec2937713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9" name="Google Shape;1349;g3ec2937713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g3ec29377136_0_1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6" name="Google Shape;1356;g3ec29377136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3ef81a47bf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2" name="Google Shape;1362;g3ef81a47bf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3ef81a47bf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3ef81a47bf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g3edb6239a2f_0_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2" name="Google Shape;1372;g3edb6239a2f_0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ef7e0932ad_2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ef7e0932ad_2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3ec29377136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8" name="Google Shape;1378;g3ec29377136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3edb6239a2f_0_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2" name="Google Shape;1382;g3edb6239a2f_0_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g3ec29377136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4" name="Google Shape;1394;g3ec29377136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7" name="Shape 1397"/>
        <p:cNvGrpSpPr/>
        <p:nvPr/>
      </p:nvGrpSpPr>
      <p:grpSpPr>
        <a:xfrm>
          <a:off x="0" y="0"/>
          <a:ext cx="0" cy="0"/>
          <a:chOff x="0" y="0"/>
          <a:chExt cx="0" cy="0"/>
        </a:xfrm>
      </p:grpSpPr>
      <p:sp>
        <p:nvSpPr>
          <p:cNvPr id="1398" name="Google Shape;1398;g3edefc5e38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9" name="Google Shape;1399;g3edefc5e38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3ec32055356_5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3ec32055356_5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ef7e0932ad_2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ef7e0932ad_2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ef7e0932ad_2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ef7e0932ad_2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ef7e0932ad_2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ef7e0932ad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https://portlandpress.com/biochemsoctrans/article/52/5/1981/235010/Mechanisms-conferring-bacterial-cell-wall</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ef7e0932ad_2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ef7e0932ad_2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ef7e0932ad_2_4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ef7e0932ad_2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17b9ad85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f17b9ad85a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ef7e0932ad_1_9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ef7e0932ad_1_9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ef7e0932ad_1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ef7e0932ad_1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ef7e0932ad_1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ef7e0932ad_1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ee0d79966b_3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ee0d79966b_3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ee0d79966b_3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ee0d79966b_3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ee0d79966b_3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ee0d79966b_3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e0d79966b_3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ee0d79966b_3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e0d79966b_3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ee0d79966b_3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ee0d79966b_3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ee0d79966b_3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ee0d79966b_3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ee0d79966b_3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ef6a713e9a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ef6a713e9a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ee0d79966b_3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ee0d79966b_3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ee0d79966b_3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ee0d79966b_3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ee0d79966b_3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ee0d79966b_3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 was perfectly reasonable to think it might have been an enzyme.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e0d79966b_3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ee0d79966b_3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ee0d79966b_3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ee0d79966b_3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ee0d79966b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ee0d79966b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ee0d79966b_3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ee0d79966b_3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ef7e0932ad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ef7e0932ad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ee0d79966b_3_1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ee0d79966b_3_10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ee0d79966b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ee0d79966b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e742184a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e742184a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ee0d79966b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ee0d79966b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edb6239a2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edb6239a2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edb6239a2f_0_2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edb6239a2f_0_2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edb6239a2f_0_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edb6239a2f_0_3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edb6239a2f_0_5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edb6239a2f_0_5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edb6239a2f_0_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edb6239a2f_0_6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edb6239a2f_0_7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edb6239a2f_0_7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edb6239a2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edb6239a2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ec29377136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ec29377136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ec29377136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ec29377136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db6239a2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edb6239a2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ee0d79966b_4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3ee0d79966b_4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ee0d79966b_4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ee0d79966b_4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3ee0d79966b_4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3ee0d79966b_4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3ee0d79966b_4_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3ee0d79966b_4_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3ee0d79966b_4_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3ee0d79966b_4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ee0d79966b_4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ee0d79966b_4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ee0d79966b_4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3ee0d79966b_4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ee0d79966b_4_7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3ee0d79966b_4_7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ee0d79966b_4_7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3ee0d79966b_4_7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3ee0d79966b_4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3ee0d79966b_4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f6a713e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ef6a713e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ee0d79966b_4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3ee0d79966b_4_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ef7e0932ad_2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3ef7e0932ad_2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3ef7e0932ad_2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 name="Google Shape;735;g3ef7e0932ad_2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3ef7e0932ad_2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3ef7e0932ad_2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ee0d79966b_4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3ee0d79966b_4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3ee0d79966b_4_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9" name="Google Shape;759;g3ee0d79966b_4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3ee0d79966b_4_7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3ee0d79966b_4_7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ee0d79966b_4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ee0d79966b_4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3ee0d79966b_4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3ee0d79966b_4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ee0d79966b_4_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3ee0d79966b_4_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ef7e0932ad_2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ef7e0932ad_2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3ee0d79966b_4_7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3ee0d79966b_4_7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3ee0d79966b_4_7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ee0d79966b_4_7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Rex B forms pores but only when phage infect.  Rex A “senses” when phage are inside the cell.   E.coli B doesn’t have a RexA/B system.</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3ee0d79966b_4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3ee0d79966b_4_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Rex B forms pores but only when phage infect.  Rex A “senses” when phage are inside the cell.   E.coli B doesn’t have a RexA/B system.</a:t>
            </a:r>
            <a:r>
              <a:rPr lang="en" sz="1200">
                <a:solidFill>
                  <a:srgbClr val="595959"/>
                </a:solidFill>
              </a:rPr>
              <a:t>rexAB genes are on a phage lysogen (integrated with the bacterial chromosome!) that provides these survival tools.</a:t>
            </a:r>
            <a:endParaRPr sz="120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3ee0d79966b_4_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3ee0d79966b_4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ee0d79966b_4_8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ee0d79966b_4_8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ee0d79966b_4_8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ee0d79966b_4_8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ee0d79966b_4_8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3ee0d79966b_4_8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g3ee0d79966b_4_8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0" name="Google Shape;870;g3ee0d79966b_4_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ee0d79966b_4_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ee0d79966b_4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3ee0d79966b_4_8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1" name="Google Shape;881;g3ee0d79966b_4_8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ec29377136_0_2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3ec29377136_0_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ee0d79966b_4_8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3ee0d79966b_4_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ee0d79966b_4_8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ee0d79966b_4_8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ee0d79966b_4_8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 name="Google Shape;901;g3ee0d79966b_4_8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ee0d79966b_4_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3ee0d79966b_4_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g3ee0d79966b_4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4" name="Google Shape;914;g3ee0d79966b_4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ee0d79966b_4_9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3ee0d79966b_4_9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ee0d79966b_4_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3ee0d79966b_4_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3ee0d79966b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6" name="Google Shape;936;g3ee0d79966b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3edb6239a2f_0_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g3edb6239a2f_0_8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3edb6239a2f_0_9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955" name="Google Shape;955;g3edb6239a2f_0_9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956" name="Google Shape;956;g3edb6239a2f_0_9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c5bd570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c5bd570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3edb6239a2f_0_1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g3edb6239a2f_0_10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3edb6239a2f_0_1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g3edb6239a2f_0_11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3edb6239a2f_0_1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g3edb6239a2f_0_11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3edb6239a2f_0_1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g3edb6239a2f_0_12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3edb6239a2f_0_1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g3edb6239a2f_0_13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3edb6239a2f_0_16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28" name="Google Shape;1028;g3edb6239a2f_0_16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029" name="Google Shape;1029;g3edb6239a2f_0_16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3edb6239a2f_0_17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42" name="Google Shape;1042;g3edb6239a2f_0_177: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043" name="Google Shape;1043;g3edb6239a2f_0_177: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g3edb6239a2f_0_1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g3edb6239a2f_0_18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edb6239a2f_0_1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g3edb6239a2f_0_19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3edb6239a2f_0_20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72" name="Google Shape;1072;g3edb6239a2f_0_20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073" name="Google Shape;1073;g3edb6239a2f_0_20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 name="Shape 9"/>
        <p:cNvGrpSpPr/>
        <p:nvPr/>
      </p:nvGrpSpPr>
      <p:grpSpPr>
        <a:xfrm>
          <a:off x="0" y="0"/>
          <a:ext cx="0" cy="0"/>
          <a:chOff x="0" y="0"/>
          <a:chExt cx="0" cy="0"/>
        </a:xfrm>
      </p:grpSpPr>
      <p:pic>
        <p:nvPicPr>
          <p:cNvPr descr="A picture containing map&#10;&#10;Description automatically generated" id="10" name="Google Shape;10;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0" name="Shape 50"/>
        <p:cNvGrpSpPr/>
        <p:nvPr/>
      </p:nvGrpSpPr>
      <p:grpSpPr>
        <a:xfrm>
          <a:off x="0" y="0"/>
          <a:ext cx="0" cy="0"/>
          <a:chOff x="0" y="0"/>
          <a:chExt cx="0" cy="0"/>
        </a:xfrm>
      </p:grpSpPr>
      <p:sp>
        <p:nvSpPr>
          <p:cNvPr id="51" name="Google Shape;51;p1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2" name="Google Shape;52;p1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53" name="Google Shape;53;p1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8" name="Google Shape;58;p1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 name="Google Shape;59;p1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1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3" name="Google Shape;63;p1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4" name="Google Shape;64;p1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8" name="Google Shape;68;p1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9" name="Google Shape;69;p1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7"/>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0" name="Google Shape;80;p17"/>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8"/>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4" name="Google Shape;84;p1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 name="Google Shape;87;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 name="Google Shape;89;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1" name="Shape 91"/>
        <p:cNvGrpSpPr/>
        <p:nvPr/>
      </p:nvGrpSpPr>
      <p:grpSpPr>
        <a:xfrm>
          <a:off x="0" y="0"/>
          <a:ext cx="0" cy="0"/>
          <a:chOff x="0" y="0"/>
          <a:chExt cx="0" cy="0"/>
        </a:xfrm>
      </p:grpSpPr>
      <p:sp>
        <p:nvSpPr>
          <p:cNvPr id="92" name="Google Shape;92;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4" name="Google Shape;94;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 name="Google Shape;13;p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 name="Google Shape;99;p2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1" name="Google Shape;101;p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2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3" name="Shape 103"/>
        <p:cNvGrpSpPr/>
        <p:nvPr/>
      </p:nvGrpSpPr>
      <p:grpSpPr>
        <a:xfrm>
          <a:off x="0" y="0"/>
          <a:ext cx="0" cy="0"/>
          <a:chOff x="0" y="0"/>
          <a:chExt cx="0" cy="0"/>
        </a:xfrm>
      </p:grpSpPr>
      <p:sp>
        <p:nvSpPr>
          <p:cNvPr id="104" name="Google Shape;104;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5" name="Google Shape;105;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 name="Google Shape;107;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8" name="Google Shape;108;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109" name="Shape 109"/>
        <p:cNvGrpSpPr/>
        <p:nvPr/>
      </p:nvGrpSpPr>
      <p:grpSpPr>
        <a:xfrm>
          <a:off x="0" y="0"/>
          <a:ext cx="0" cy="0"/>
          <a:chOff x="0" y="0"/>
          <a:chExt cx="0" cy="0"/>
        </a:xfrm>
      </p:grpSpPr>
      <p:sp>
        <p:nvSpPr>
          <p:cNvPr id="110" name="Google Shape;110;p23"/>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1" name="Google Shape;111;p23"/>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p23"/>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13" name="Shape 113"/>
        <p:cNvGrpSpPr/>
        <p:nvPr/>
      </p:nvGrpSpPr>
      <p:grpSpPr>
        <a:xfrm>
          <a:off x="0" y="0"/>
          <a:ext cx="0" cy="0"/>
          <a:chOff x="0" y="0"/>
          <a:chExt cx="0" cy="0"/>
        </a:xfrm>
      </p:grpSpPr>
      <p:pic>
        <p:nvPicPr>
          <p:cNvPr descr="A picture containing background pattern&#10;&#10;Description automatically generated" id="114" name="Google Shape;114;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5" name="Google Shape;115;p2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6" name="Google Shape;116;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7" name="Google Shape;117;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118" name="Shape 118"/>
        <p:cNvGrpSpPr/>
        <p:nvPr/>
      </p:nvGrpSpPr>
      <p:grpSpPr>
        <a:xfrm>
          <a:off x="0" y="0"/>
          <a:ext cx="0" cy="0"/>
          <a:chOff x="0" y="0"/>
          <a:chExt cx="0" cy="0"/>
        </a:xfrm>
      </p:grpSpPr>
      <p:sp>
        <p:nvSpPr>
          <p:cNvPr id="119" name="Google Shape;119;p25"/>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0" name="Google Shape;120;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2" name="Google Shape;122;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3" name="Google Shape;123;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124" name="Shape 124"/>
        <p:cNvGrpSpPr/>
        <p:nvPr/>
      </p:nvGrpSpPr>
      <p:grpSpPr>
        <a:xfrm>
          <a:off x="0" y="0"/>
          <a:ext cx="0" cy="0"/>
          <a:chOff x="0" y="0"/>
          <a:chExt cx="0" cy="0"/>
        </a:xfrm>
      </p:grpSpPr>
      <p:pic>
        <p:nvPicPr>
          <p:cNvPr descr="Background pattern&#10;&#10;Description automatically generated with low confidence" id="125" name="Google Shape;125;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6" name="Google Shape;126;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7" name="Google Shape;127;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8" name="Google Shape;128;p2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9" name="Shape 129"/>
        <p:cNvGrpSpPr/>
        <p:nvPr/>
      </p:nvGrpSpPr>
      <p:grpSpPr>
        <a:xfrm>
          <a:off x="0" y="0"/>
          <a:ext cx="0" cy="0"/>
          <a:chOff x="0" y="0"/>
          <a:chExt cx="0" cy="0"/>
        </a:xfrm>
      </p:grpSpPr>
      <p:sp>
        <p:nvSpPr>
          <p:cNvPr id="130" name="Google Shape;130;p2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2" name="Google Shape;13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3" name="Google Shape;13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4" name="Google Shape;13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35" name="Shape 135"/>
        <p:cNvGrpSpPr/>
        <p:nvPr/>
      </p:nvGrpSpPr>
      <p:grpSpPr>
        <a:xfrm>
          <a:off x="0" y="0"/>
          <a:ext cx="0" cy="0"/>
          <a:chOff x="0" y="0"/>
          <a:chExt cx="0" cy="0"/>
        </a:xfrm>
      </p:grpSpPr>
      <p:pic>
        <p:nvPicPr>
          <p:cNvPr descr="Background pattern&#10;&#10;Description automatically generated with low confidence" id="136" name="Google Shape;136;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7" name="Google Shape;137;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9" name="Google Shape;13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0" name="Google Shape;140;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41" name="Shape 141"/>
        <p:cNvGrpSpPr/>
        <p:nvPr/>
      </p:nvGrpSpPr>
      <p:grpSpPr>
        <a:xfrm>
          <a:off x="0" y="0"/>
          <a:ext cx="0" cy="0"/>
          <a:chOff x="0" y="0"/>
          <a:chExt cx="0" cy="0"/>
        </a:xfrm>
      </p:grpSpPr>
      <p:sp>
        <p:nvSpPr>
          <p:cNvPr id="142" name="Google Shape;142;p2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3" name="Google Shape;143;p2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4" name="Google Shape;144;p2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45" name="Shape 145"/>
        <p:cNvGrpSpPr/>
        <p:nvPr/>
      </p:nvGrpSpPr>
      <p:grpSpPr>
        <a:xfrm>
          <a:off x="0" y="0"/>
          <a:ext cx="0" cy="0"/>
          <a:chOff x="0" y="0"/>
          <a:chExt cx="0" cy="0"/>
        </a:xfrm>
      </p:grpSpPr>
      <p:pic>
        <p:nvPicPr>
          <p:cNvPr id="146" name="Google Shape;14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7" name="Google Shape;147;p3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9" name="Google Shape;149;p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0" name="Google Shape;150;p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4"/>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8" name="Google Shape;18;p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 name="Google Shape;19;p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51" name="Shape 151"/>
        <p:cNvGrpSpPr/>
        <p:nvPr/>
      </p:nvGrpSpPr>
      <p:grpSpPr>
        <a:xfrm>
          <a:off x="0" y="0"/>
          <a:ext cx="0" cy="0"/>
          <a:chOff x="0" y="0"/>
          <a:chExt cx="0" cy="0"/>
        </a:xfrm>
      </p:grpSpPr>
      <p:pic>
        <p:nvPicPr>
          <p:cNvPr id="152" name="Google Shape;15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4" name="Google Shape;154;p3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OBJECT_3">
    <p:spTree>
      <p:nvGrpSpPr>
        <p:cNvPr id="157" name="Shape 157"/>
        <p:cNvGrpSpPr/>
        <p:nvPr/>
      </p:nvGrpSpPr>
      <p:grpSpPr>
        <a:xfrm>
          <a:off x="0" y="0"/>
          <a:ext cx="0" cy="0"/>
          <a:chOff x="0" y="0"/>
          <a:chExt cx="0" cy="0"/>
        </a:xfrm>
      </p:grpSpPr>
      <p:sp>
        <p:nvSpPr>
          <p:cNvPr id="158" name="Google Shape;158;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3" name="Shape 163"/>
        <p:cNvGrpSpPr/>
        <p:nvPr/>
      </p:nvGrpSpPr>
      <p:grpSpPr>
        <a:xfrm>
          <a:off x="0" y="0"/>
          <a:ext cx="0" cy="0"/>
          <a:chOff x="0" y="0"/>
          <a:chExt cx="0" cy="0"/>
        </a:xfrm>
      </p:grpSpPr>
      <p:pic>
        <p:nvPicPr>
          <p:cNvPr id="164" name="Google Shape;164;p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3"/>
          <p:cNvSpPr/>
          <p:nvPr>
            <p:ph idx="2" type="pic"/>
          </p:nvPr>
        </p:nvSpPr>
        <p:spPr>
          <a:xfrm>
            <a:off x="6251239" y="2074787"/>
            <a:ext cx="3503700" cy="3503700"/>
          </a:xfrm>
          <a:prstGeom prst="rect">
            <a:avLst/>
          </a:prstGeom>
          <a:noFill/>
          <a:ln>
            <a:noFill/>
          </a:ln>
        </p:spPr>
      </p:sp>
      <p:sp>
        <p:nvSpPr>
          <p:cNvPr id="167" name="Google Shape;167;p3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68" name="Shape 168"/>
        <p:cNvGrpSpPr/>
        <p:nvPr/>
      </p:nvGrpSpPr>
      <p:grpSpPr>
        <a:xfrm>
          <a:off x="0" y="0"/>
          <a:ext cx="0" cy="0"/>
          <a:chOff x="0" y="0"/>
          <a:chExt cx="0" cy="0"/>
        </a:xfrm>
      </p:grpSpPr>
      <p:sp>
        <p:nvSpPr>
          <p:cNvPr id="169" name="Google Shape;169;p3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AND_BODY_1_1_1">
    <p:spTree>
      <p:nvGrpSpPr>
        <p:cNvPr id="172" name="Shape 172"/>
        <p:cNvGrpSpPr/>
        <p:nvPr/>
      </p:nvGrpSpPr>
      <p:grpSpPr>
        <a:xfrm>
          <a:off x="0" y="0"/>
          <a:ext cx="0" cy="0"/>
          <a:chOff x="0" y="0"/>
          <a:chExt cx="0" cy="0"/>
        </a:xfrm>
      </p:grpSpPr>
      <p:sp>
        <p:nvSpPr>
          <p:cNvPr id="173" name="Google Shape;173;p35"/>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p:txBody>
      </p:sp>
      <p:sp>
        <p:nvSpPr>
          <p:cNvPr id="174" name="Google Shape;174;p35"/>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0"/>
              </a:spcBef>
              <a:spcAft>
                <a:spcPts val="0"/>
              </a:spcAft>
              <a:buSzPts val="1500"/>
              <a:buNone/>
              <a:defRPr/>
            </a:lvl2pPr>
            <a:lvl3pPr lvl="2" algn="l">
              <a:spcBef>
                <a:spcPts val="0"/>
              </a:spcBef>
              <a:spcAft>
                <a:spcPts val="0"/>
              </a:spcAft>
              <a:buSzPts val="14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pic>
        <p:nvPicPr>
          <p:cNvPr id="175" name="Google Shape;175;p35"/>
          <p:cNvPicPr preferRelativeResize="0"/>
          <p:nvPr/>
        </p:nvPicPr>
        <p:blipFill>
          <a:blip r:embed="rId2">
            <a:alphaModFix/>
          </a:blip>
          <a:stretch>
            <a:fillRect/>
          </a:stretch>
        </p:blipFill>
        <p:spPr>
          <a:xfrm>
            <a:off x="7897425" y="168338"/>
            <a:ext cx="935719" cy="9357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78" name="Google Shape;178;p36"/>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79" name="Shape 179"/>
        <p:cNvGrpSpPr/>
        <p:nvPr/>
      </p:nvGrpSpPr>
      <p:grpSpPr>
        <a:xfrm>
          <a:off x="0" y="0"/>
          <a:ext cx="0" cy="0"/>
          <a:chOff x="0" y="0"/>
          <a:chExt cx="0" cy="0"/>
        </a:xfrm>
      </p:grpSpPr>
      <p:pic>
        <p:nvPicPr>
          <p:cNvPr id="180" name="Google Shape;180;p3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3">
  <p:cSld name="OBJECT_4">
    <p:spTree>
      <p:nvGrpSpPr>
        <p:cNvPr id="181" name="Shape 181"/>
        <p:cNvGrpSpPr/>
        <p:nvPr/>
      </p:nvGrpSpPr>
      <p:grpSpPr>
        <a:xfrm>
          <a:off x="0" y="0"/>
          <a:ext cx="0" cy="0"/>
          <a:chOff x="0" y="0"/>
          <a:chExt cx="0" cy="0"/>
        </a:xfrm>
      </p:grpSpPr>
      <p:sp>
        <p:nvSpPr>
          <p:cNvPr id="182" name="Google Shape;18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3" name="Google Shape;18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5" name="Google Shape;18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6" name="Google Shape;18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187" name="Shape 187"/>
        <p:cNvGrpSpPr/>
        <p:nvPr/>
      </p:nvGrpSpPr>
      <p:grpSpPr>
        <a:xfrm>
          <a:off x="0" y="0"/>
          <a:ext cx="0" cy="0"/>
          <a:chOff x="0" y="0"/>
          <a:chExt cx="0" cy="0"/>
        </a:xfrm>
      </p:grpSpPr>
      <p:sp>
        <p:nvSpPr>
          <p:cNvPr id="188" name="Google Shape;188;p3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89" name="Google Shape;189;p3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0" name="Google Shape;190;p3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5" name="Shape 195"/>
        <p:cNvGrpSpPr/>
        <p:nvPr/>
      </p:nvGrpSpPr>
      <p:grpSpPr>
        <a:xfrm>
          <a:off x="0" y="0"/>
          <a:ext cx="0" cy="0"/>
          <a:chOff x="0" y="0"/>
          <a:chExt cx="0" cy="0"/>
        </a:xfrm>
      </p:grpSpPr>
      <p:sp>
        <p:nvSpPr>
          <p:cNvPr id="196" name="Google Shape;196;p4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7" name="Google Shape;197;p4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8" name="Google Shape;198;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3" name="Google Shape;23;p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4" name="Google Shape;24;p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9" name="Shape 199"/>
        <p:cNvGrpSpPr/>
        <p:nvPr/>
      </p:nvGrpSpPr>
      <p:grpSpPr>
        <a:xfrm>
          <a:off x="0" y="0"/>
          <a:ext cx="0" cy="0"/>
          <a:chOff x="0" y="0"/>
          <a:chExt cx="0" cy="0"/>
        </a:xfrm>
      </p:grpSpPr>
      <p:sp>
        <p:nvSpPr>
          <p:cNvPr id="200" name="Google Shape;200;p42"/>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1" name="Google Shape;201;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2" name="Shape 202"/>
        <p:cNvGrpSpPr/>
        <p:nvPr/>
      </p:nvGrpSpPr>
      <p:grpSpPr>
        <a:xfrm>
          <a:off x="0" y="0"/>
          <a:ext cx="0" cy="0"/>
          <a:chOff x="0" y="0"/>
          <a:chExt cx="0" cy="0"/>
        </a:xfrm>
      </p:grpSpPr>
      <p:sp>
        <p:nvSpPr>
          <p:cNvPr id="203" name="Google Shape;203;p4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4" name="Google Shape;204;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5" name="Google Shape;205;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6" name="Shape 206"/>
        <p:cNvGrpSpPr/>
        <p:nvPr/>
      </p:nvGrpSpPr>
      <p:grpSpPr>
        <a:xfrm>
          <a:off x="0" y="0"/>
          <a:ext cx="0" cy="0"/>
          <a:chOff x="0" y="0"/>
          <a:chExt cx="0" cy="0"/>
        </a:xfrm>
      </p:grpSpPr>
      <p:sp>
        <p:nvSpPr>
          <p:cNvPr id="207" name="Google Shape;207;p4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8" name="Google Shape;208;p4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9" name="Google Shape;209;p4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10" name="Google Shape;210;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1" name="Shape 211"/>
        <p:cNvGrpSpPr/>
        <p:nvPr/>
      </p:nvGrpSpPr>
      <p:grpSpPr>
        <a:xfrm>
          <a:off x="0" y="0"/>
          <a:ext cx="0" cy="0"/>
          <a:chOff x="0" y="0"/>
          <a:chExt cx="0" cy="0"/>
        </a:xfrm>
      </p:grpSpPr>
      <p:sp>
        <p:nvSpPr>
          <p:cNvPr id="212" name="Google Shape;212;p4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3" name="Google Shape;213;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14" name="Shape 214"/>
        <p:cNvGrpSpPr/>
        <p:nvPr/>
      </p:nvGrpSpPr>
      <p:grpSpPr>
        <a:xfrm>
          <a:off x="0" y="0"/>
          <a:ext cx="0" cy="0"/>
          <a:chOff x="0" y="0"/>
          <a:chExt cx="0" cy="0"/>
        </a:xfrm>
      </p:grpSpPr>
      <p:sp>
        <p:nvSpPr>
          <p:cNvPr id="215" name="Google Shape;215;p4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16" name="Google Shape;216;p4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17" name="Google Shape;217;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18" name="Shape 218"/>
        <p:cNvGrpSpPr/>
        <p:nvPr/>
      </p:nvGrpSpPr>
      <p:grpSpPr>
        <a:xfrm>
          <a:off x="0" y="0"/>
          <a:ext cx="0" cy="0"/>
          <a:chOff x="0" y="0"/>
          <a:chExt cx="0" cy="0"/>
        </a:xfrm>
      </p:grpSpPr>
      <p:sp>
        <p:nvSpPr>
          <p:cNvPr id="219" name="Google Shape;219;p4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220" name="Google Shape;220;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21" name="Shape 221"/>
        <p:cNvGrpSpPr/>
        <p:nvPr/>
      </p:nvGrpSpPr>
      <p:grpSpPr>
        <a:xfrm>
          <a:off x="0" y="0"/>
          <a:ext cx="0" cy="0"/>
          <a:chOff x="0" y="0"/>
          <a:chExt cx="0" cy="0"/>
        </a:xfrm>
      </p:grpSpPr>
      <p:sp>
        <p:nvSpPr>
          <p:cNvPr id="222" name="Google Shape;222;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224" name="Google Shape;224;p4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25" name="Google Shape;225;p4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6" name="Google Shape;226;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7" name="Shape 227"/>
        <p:cNvGrpSpPr/>
        <p:nvPr/>
      </p:nvGrpSpPr>
      <p:grpSpPr>
        <a:xfrm>
          <a:off x="0" y="0"/>
          <a:ext cx="0" cy="0"/>
          <a:chOff x="0" y="0"/>
          <a:chExt cx="0" cy="0"/>
        </a:xfrm>
      </p:grpSpPr>
      <p:sp>
        <p:nvSpPr>
          <p:cNvPr id="228" name="Google Shape;228;p4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229" name="Google Shape;229;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30" name="Shape 230"/>
        <p:cNvGrpSpPr/>
        <p:nvPr/>
      </p:nvGrpSpPr>
      <p:grpSpPr>
        <a:xfrm>
          <a:off x="0" y="0"/>
          <a:ext cx="0" cy="0"/>
          <a:chOff x="0" y="0"/>
          <a:chExt cx="0" cy="0"/>
        </a:xfrm>
      </p:grpSpPr>
      <p:sp>
        <p:nvSpPr>
          <p:cNvPr id="231" name="Google Shape;231;p50"/>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32" name="Google Shape;232;p50"/>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233" name="Google Shape;233;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7" name="Google Shape;27;p6"/>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36" name="Shape 236"/>
        <p:cNvGrpSpPr/>
        <p:nvPr/>
      </p:nvGrpSpPr>
      <p:grpSpPr>
        <a:xfrm>
          <a:off x="0" y="0"/>
          <a:ext cx="0" cy="0"/>
          <a:chOff x="0" y="0"/>
          <a:chExt cx="0" cy="0"/>
        </a:xfrm>
      </p:grpSpPr>
      <p:pic>
        <p:nvPicPr>
          <p:cNvPr descr="Background pattern&#10;&#10;Description automatically generated with low confidence" id="237" name="Google Shape;237;p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8" name="Google Shape;238;p5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9" name="Google Shape;239;p5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0" name="Google Shape;240;p5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1" name="Google Shape;241;p5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242" name="Shape 242"/>
        <p:cNvGrpSpPr/>
        <p:nvPr/>
      </p:nvGrpSpPr>
      <p:grpSpPr>
        <a:xfrm>
          <a:off x="0" y="0"/>
          <a:ext cx="0" cy="0"/>
          <a:chOff x="0" y="0"/>
          <a:chExt cx="0" cy="0"/>
        </a:xfrm>
      </p:grpSpPr>
      <p:sp>
        <p:nvSpPr>
          <p:cNvPr id="243" name="Google Shape;243;p5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4" name="Google Shape;244;p5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45" name="Google Shape;245;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46" name="Shape 246"/>
        <p:cNvGrpSpPr/>
        <p:nvPr/>
      </p:nvGrpSpPr>
      <p:grpSpPr>
        <a:xfrm>
          <a:off x="0" y="0"/>
          <a:ext cx="0" cy="0"/>
          <a:chOff x="0" y="0"/>
          <a:chExt cx="0" cy="0"/>
        </a:xfrm>
      </p:grpSpPr>
      <p:pic>
        <p:nvPicPr>
          <p:cNvPr id="247" name="Google Shape;247;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8" name="Google Shape;248;p5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9" name="Google Shape;249;p54"/>
          <p:cNvSpPr/>
          <p:nvPr>
            <p:ph idx="2" type="pic"/>
          </p:nvPr>
        </p:nvSpPr>
        <p:spPr>
          <a:xfrm>
            <a:off x="6251239" y="2074787"/>
            <a:ext cx="3503700" cy="3503700"/>
          </a:xfrm>
          <a:prstGeom prst="rect">
            <a:avLst/>
          </a:prstGeom>
          <a:noFill/>
          <a:ln>
            <a:noFill/>
          </a:ln>
        </p:spPr>
      </p:sp>
      <p:sp>
        <p:nvSpPr>
          <p:cNvPr id="250" name="Google Shape;250;p5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8" name="Shape 28"/>
        <p:cNvGrpSpPr/>
        <p:nvPr/>
      </p:nvGrpSpPr>
      <p:grpSpPr>
        <a:xfrm>
          <a:off x="0" y="0"/>
          <a:ext cx="0" cy="0"/>
          <a:chOff x="0" y="0"/>
          <a:chExt cx="0" cy="0"/>
        </a:xfrm>
      </p:grpSpPr>
      <p:sp>
        <p:nvSpPr>
          <p:cNvPr id="29" name="Google Shape;29;p7"/>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0" name="Google Shape;30;p7"/>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31" name="Google Shape;31;p7"/>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2" name="Google Shape;32;p7"/>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3" name="Google Shape;33;p7"/>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4" name="Shape 34"/>
        <p:cNvGrpSpPr/>
        <p:nvPr/>
      </p:nvGrpSpPr>
      <p:grpSpPr>
        <a:xfrm>
          <a:off x="0" y="0"/>
          <a:ext cx="0" cy="0"/>
          <a:chOff x="0" y="0"/>
          <a:chExt cx="0" cy="0"/>
        </a:xfrm>
      </p:grpSpPr>
      <p:sp>
        <p:nvSpPr>
          <p:cNvPr id="35" name="Google Shape;35;p8"/>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6" name="Google Shape;36;p8"/>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7" name="Google Shape;37;p8"/>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8" name="Google Shape;38;p8"/>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9" name="Google Shape;39;p8"/>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 name="Shape 40"/>
        <p:cNvGrpSpPr/>
        <p:nvPr/>
      </p:nvGrpSpPr>
      <p:grpSpPr>
        <a:xfrm>
          <a:off x="0" y="0"/>
          <a:ext cx="0" cy="0"/>
          <a:chOff x="0" y="0"/>
          <a:chExt cx="0" cy="0"/>
        </a:xfrm>
      </p:grpSpPr>
      <p:pic>
        <p:nvPicPr>
          <p:cNvPr descr="A picture containing text&#10;&#10;Description automatically generated" id="41" name="Google Shape;4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 name="Google Shape;4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 name="Google Shape;43;p9"/>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9"/>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5" name="Google Shape;45;p9"/>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8" name="Google Shape;48;p1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3.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5" Type="http://schemas.openxmlformats.org/officeDocument/2006/relationships/theme" Target="../theme/theme2.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1" name="Shape 191"/>
        <p:cNvGrpSpPr/>
        <p:nvPr/>
      </p:nvGrpSpPr>
      <p:grpSpPr>
        <a:xfrm>
          <a:off x="0" y="0"/>
          <a:ext cx="0" cy="0"/>
          <a:chOff x="0" y="0"/>
          <a:chExt cx="0" cy="0"/>
        </a:xfrm>
      </p:grpSpPr>
      <p:sp>
        <p:nvSpPr>
          <p:cNvPr id="192" name="Google Shape;192;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93" name="Google Shape;193;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94" name="Google Shape;194;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0.xml"/><Relationship Id="rId3" Type="http://schemas.openxmlformats.org/officeDocument/2006/relationships/image" Target="../media/image146.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1.xml"/><Relationship Id="rId3" Type="http://schemas.openxmlformats.org/officeDocument/2006/relationships/image" Target="../media/image129.jpg"/><Relationship Id="rId4" Type="http://schemas.openxmlformats.org/officeDocument/2006/relationships/image" Target="../media/image14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2.xml"/><Relationship Id="rId3" Type="http://schemas.openxmlformats.org/officeDocument/2006/relationships/image" Target="../media/image129.jpg"/><Relationship Id="rId4" Type="http://schemas.openxmlformats.org/officeDocument/2006/relationships/image" Target="../media/image160.png"/><Relationship Id="rId5" Type="http://schemas.openxmlformats.org/officeDocument/2006/relationships/image" Target="../media/image175.png"/><Relationship Id="rId6" Type="http://schemas.openxmlformats.org/officeDocument/2006/relationships/image" Target="../media/image155.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3.xml"/><Relationship Id="rId3" Type="http://schemas.openxmlformats.org/officeDocument/2006/relationships/image" Target="../media/image16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5.xml"/><Relationship Id="rId3" Type="http://schemas.openxmlformats.org/officeDocument/2006/relationships/image" Target="../media/image149.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6.xml"/><Relationship Id="rId3" Type="http://schemas.openxmlformats.org/officeDocument/2006/relationships/image" Target="../media/image17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 Id="rId3" Type="http://schemas.openxmlformats.org/officeDocument/2006/relationships/image" Target="../media/image135.png"/><Relationship Id="rId4" Type="http://schemas.openxmlformats.org/officeDocument/2006/relationships/image" Target="../media/image136.jpg"/><Relationship Id="rId5" Type="http://schemas.openxmlformats.org/officeDocument/2006/relationships/image" Target="../media/image13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1.xml"/><Relationship Id="rId3" Type="http://schemas.openxmlformats.org/officeDocument/2006/relationships/image" Target="../media/image45.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0.xml"/><Relationship Id="rId3" Type="http://schemas.openxmlformats.org/officeDocument/2006/relationships/image" Target="../media/image140.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1.xml"/><Relationship Id="rId3" Type="http://schemas.openxmlformats.org/officeDocument/2006/relationships/image" Target="../media/image36.png"/><Relationship Id="rId4" Type="http://schemas.openxmlformats.org/officeDocument/2006/relationships/image" Target="../media/image26.png"/><Relationship Id="rId5" Type="http://schemas.openxmlformats.org/officeDocument/2006/relationships/image" Target="../media/image39.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2.xml"/><Relationship Id="rId3" Type="http://schemas.openxmlformats.org/officeDocument/2006/relationships/image" Target="../media/image36.png"/><Relationship Id="rId4" Type="http://schemas.openxmlformats.org/officeDocument/2006/relationships/image" Target="../media/image28.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157.jpg"/><Relationship Id="rId4" Type="http://schemas.openxmlformats.org/officeDocument/2006/relationships/image" Target="../media/image144.png"/><Relationship Id="rId5" Type="http://schemas.openxmlformats.org/officeDocument/2006/relationships/image" Target="../media/image143.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hyperlink" Target="http://www.youtube.com/watch?v=Eces5h-6OWc" TargetMode="External"/><Relationship Id="rId4" Type="http://schemas.openxmlformats.org/officeDocument/2006/relationships/image" Target="../media/image142.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174.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7.xml"/><Relationship Id="rId3" Type="http://schemas.openxmlformats.org/officeDocument/2006/relationships/image" Target="../media/image140.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8.xml"/><Relationship Id="rId3" Type="http://schemas.openxmlformats.org/officeDocument/2006/relationships/image" Target="../media/image178.jpg"/><Relationship Id="rId4" Type="http://schemas.openxmlformats.org/officeDocument/2006/relationships/image" Target="../media/image153.gif"/></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152.png"/><Relationship Id="rId4" Type="http://schemas.openxmlformats.org/officeDocument/2006/relationships/hyperlink" Target="https://www.sciencedirect.com/science/article/pii/S095816692030133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hyperlink" Target="https://theconversation.com/e-coli-is-one-of-the-most-widely-studied-organisms-and-that-may-be-a-problem-for-both-science-and-medicine-206045" TargetMode="Externa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0.xml"/><Relationship Id="rId3" Type="http://schemas.openxmlformats.org/officeDocument/2006/relationships/image" Target="../media/image178.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hyperlink" Target="http://www.youtube.com/watch?v=a8ud75jD5AM" TargetMode="External"/><Relationship Id="rId4" Type="http://schemas.openxmlformats.org/officeDocument/2006/relationships/image" Target="../media/image147.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hyperlink" Target="http://www.youtube.com/watch?v=WcmUBXBm8oM" TargetMode="External"/><Relationship Id="rId4" Type="http://schemas.openxmlformats.org/officeDocument/2006/relationships/image" Target="../media/image151.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15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154.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5.xml"/><Relationship Id="rId3" Type="http://schemas.openxmlformats.org/officeDocument/2006/relationships/image" Target="../media/image161.png"/><Relationship Id="rId4" Type="http://schemas.openxmlformats.org/officeDocument/2006/relationships/hyperlink" Target="https://phageguard.com/knowledge-center/fda-usda-approves-pgs-processing-aid" TargetMode="Externa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6.xml"/><Relationship Id="rId3" Type="http://schemas.openxmlformats.org/officeDocument/2006/relationships/image" Target="../media/image159.png"/><Relationship Id="rId4" Type="http://schemas.openxmlformats.org/officeDocument/2006/relationships/hyperlink" Target="https://phys.org/news/2023-05-phage-captured-benefit-biotech-applications.html" TargetMode="Externa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7.xml"/><Relationship Id="rId3" Type="http://schemas.openxmlformats.org/officeDocument/2006/relationships/image" Target="../media/image158.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8.xml"/><Relationship Id="rId3" Type="http://schemas.openxmlformats.org/officeDocument/2006/relationships/image" Target="../media/image158.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9.xml"/><Relationship Id="rId3" Type="http://schemas.openxmlformats.org/officeDocument/2006/relationships/image" Target="../media/image1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35.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0.xml"/><Relationship Id="rId3" Type="http://schemas.openxmlformats.org/officeDocument/2006/relationships/image" Target="../media/image158.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1.xml"/><Relationship Id="rId3" Type="http://schemas.openxmlformats.org/officeDocument/2006/relationships/image" Target="../media/image171.png"/><Relationship Id="rId4" Type="http://schemas.openxmlformats.org/officeDocument/2006/relationships/hyperlink" Target="https://www.cell.com/cell-host-microbe/fulltext/S1931-3128(25)00088-5?_returnURL=https%3A%2F%2Flinkinghub.elsevier.com%2Fretrieve%2Fpii%2FS1931312825000885%3Fshowall%3Dtrue" TargetMode="Externa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2.xml"/><Relationship Id="rId3" Type="http://schemas.openxmlformats.org/officeDocument/2006/relationships/image" Target="../media/image165.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5.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173.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 Id="rId3" Type="http://schemas.openxmlformats.org/officeDocument/2006/relationships/hyperlink" Target="http://www.youtube.com/watch?v=RS-8A64eVas" TargetMode="External"/><Relationship Id="rId4" Type="http://schemas.openxmlformats.org/officeDocument/2006/relationships/image" Target="../media/image167.jpg"/><Relationship Id="rId5" Type="http://schemas.openxmlformats.org/officeDocument/2006/relationships/image" Target="../media/image170.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170.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 Id="rId3" Type="http://schemas.openxmlformats.org/officeDocument/2006/relationships/image" Target="../media/image172.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26.png"/><Relationship Id="rId5" Type="http://schemas.openxmlformats.org/officeDocument/2006/relationships/image" Target="../media/image39.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image" Target="../media/image162.png"/><Relationship Id="rId4" Type="http://schemas.openxmlformats.org/officeDocument/2006/relationships/image" Target="../media/image180.png"/><Relationship Id="rId5" Type="http://schemas.openxmlformats.org/officeDocument/2006/relationships/image" Target="../media/image181.png"/><Relationship Id="rId6" Type="http://schemas.openxmlformats.org/officeDocument/2006/relationships/hyperlink" Target="http://www.youtube.com/watch?v=hrbc1PuJhgQ" TargetMode="External"/><Relationship Id="rId7" Type="http://schemas.openxmlformats.org/officeDocument/2006/relationships/image" Target="../media/image163.jp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 Id="rId3" Type="http://schemas.openxmlformats.org/officeDocument/2006/relationships/hyperlink" Target="http://www.youtube.com/watch?v=4uQpeTJraTs" TargetMode="External"/><Relationship Id="rId4" Type="http://schemas.openxmlformats.org/officeDocument/2006/relationships/image" Target="../media/image164.jp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3.xml"/><Relationship Id="rId3" Type="http://schemas.openxmlformats.org/officeDocument/2006/relationships/image" Target="../media/image166.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48.png"/><Relationship Id="rId5" Type="http://schemas.openxmlformats.org/officeDocument/2006/relationships/hyperlink" Target="https://chemistry-europe.onlinelibrary.wiley.com/doi/abs/10.1002/cbic.20080067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hyperlink" Target="https://www.sdsu.edu/news/2015/10/the-phage-lonely-hunt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20.png"/><Relationship Id="rId7"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 Id="rId3"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hyperlink" Target="https://www.mdpi.com/2076-0817/8/3/10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hyperlink" Target="https://www.researchgate.net/publication/333528671_Bacteriophages_Their_Structural_Organisation_and_Function" TargetMode="Externa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image" Target="../media/image44.png"/><Relationship Id="rId4" Type="http://schemas.openxmlformats.org/officeDocument/2006/relationships/hyperlink" Target="https://worldofviruses.unl.edu/category/image-wall/microbe-sems/" TargetMode="External"/><Relationship Id="rId5" Type="http://schemas.openxmlformats.org/officeDocument/2006/relationships/image" Target="../media/image40.png"/><Relationship Id="rId6" Type="http://schemas.openxmlformats.org/officeDocument/2006/relationships/image" Target="../media/image57.png"/><Relationship Id="rId7" Type="http://schemas.openxmlformats.org/officeDocument/2006/relationships/image" Target="../media/image50.png"/><Relationship Id="rId8"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4.xml"/><Relationship Id="rId3"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51.png"/><Relationship Id="rId4" Type="http://schemas.openxmlformats.org/officeDocument/2006/relationships/image" Target="../media/image6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37.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image" Target="../media/image61.jp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62.png"/><Relationship Id="rId4" Type="http://schemas.openxmlformats.org/officeDocument/2006/relationships/hyperlink" Target="https://en.wikipedia.org/wiki/Frederick_Twort" TargetMode="External"/><Relationship Id="rId5"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hyperlink" Target="https://en.wikipedia.org/wiki/F%C3%A9lix_d%27H%C3%A9relle" TargetMode="External"/><Relationship Id="rId4" Type="http://schemas.openxmlformats.org/officeDocument/2006/relationships/image" Target="../media/image66.png"/><Relationship Id="rId5" Type="http://schemas.openxmlformats.org/officeDocument/2006/relationships/image" Target="../media/image53.png"/><Relationship Id="rId6" Type="http://schemas.openxmlformats.org/officeDocument/2006/relationships/image" Target="../media/image5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1.xml"/><Relationship Id="rId3" Type="http://schemas.openxmlformats.org/officeDocument/2006/relationships/image" Target="../media/image6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 Id="rId3" Type="http://schemas.openxmlformats.org/officeDocument/2006/relationships/image" Target="../media/image5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 Id="rId3" Type="http://schemas.openxmlformats.org/officeDocument/2006/relationships/image" Target="../media/image54.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4.xml"/><Relationship Id="rId3" Type="http://schemas.openxmlformats.org/officeDocument/2006/relationships/image" Target="../media/image69.jp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 Id="rId3" Type="http://schemas.openxmlformats.org/officeDocument/2006/relationships/image" Target="../media/image6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6.xml"/><Relationship Id="rId3" Type="http://schemas.openxmlformats.org/officeDocument/2006/relationships/image" Target="../media/image63.png"/><Relationship Id="rId4" Type="http://schemas.openxmlformats.org/officeDocument/2006/relationships/image" Target="../media/image65.png"/><Relationship Id="rId5" Type="http://schemas.openxmlformats.org/officeDocument/2006/relationships/image" Target="../media/image8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 Id="rId3" Type="http://schemas.openxmlformats.org/officeDocument/2006/relationships/image" Target="../media/image73.png"/><Relationship Id="rId4" Type="http://schemas.openxmlformats.org/officeDocument/2006/relationships/hyperlink" Target="https://doi.org/10.1016/j.jtbi.2017.07.024"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8.xml"/><Relationship Id="rId3" Type="http://schemas.openxmlformats.org/officeDocument/2006/relationships/image" Target="../media/image7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9.xml"/><Relationship Id="rId3"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2.xml"/><Relationship Id="rId3" Type="http://schemas.openxmlformats.org/officeDocument/2006/relationships/image" Target="../media/image4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3.xml"/><Relationship Id="rId3" Type="http://schemas.openxmlformats.org/officeDocument/2006/relationships/image" Target="../media/image4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5.xml"/><Relationship Id="rId3" Type="http://schemas.openxmlformats.org/officeDocument/2006/relationships/image" Target="../media/image79.png"/><Relationship Id="rId4" Type="http://schemas.openxmlformats.org/officeDocument/2006/relationships/image" Target="../media/image4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6.xml"/><Relationship Id="rId3" Type="http://schemas.openxmlformats.org/officeDocument/2006/relationships/image" Target="../media/image61.jpg"/><Relationship Id="rId4" Type="http://schemas.openxmlformats.org/officeDocument/2006/relationships/image" Target="../media/image8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hyperlink" Target="http://www.youtube.com/watch?v=v77I_bByCDQ" TargetMode="External"/><Relationship Id="rId4" Type="http://schemas.openxmlformats.org/officeDocument/2006/relationships/image" Target="../media/image7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0.xml"/><Relationship Id="rId3" Type="http://schemas.openxmlformats.org/officeDocument/2006/relationships/image" Target="../media/image6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1.xml"/><Relationship Id="rId3" Type="http://schemas.openxmlformats.org/officeDocument/2006/relationships/image" Target="../media/image75.png"/><Relationship Id="rId4" Type="http://schemas.openxmlformats.org/officeDocument/2006/relationships/hyperlink" Target="https://www.cell.com/cell-host-microbe/fulltext/S1931-3128(19)30052-6"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2.xml"/><Relationship Id="rId3" Type="http://schemas.openxmlformats.org/officeDocument/2006/relationships/image" Target="../media/image89.png"/><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3.xml"/><Relationship Id="rId3" Type="http://schemas.openxmlformats.org/officeDocument/2006/relationships/image" Target="../media/image76.png"/><Relationship Id="rId4" Type="http://schemas.openxmlformats.org/officeDocument/2006/relationships/image" Target="../media/image71.png"/><Relationship Id="rId5" Type="http://schemas.openxmlformats.org/officeDocument/2006/relationships/image" Target="../media/image127.jpg"/><Relationship Id="rId6" Type="http://schemas.openxmlformats.org/officeDocument/2006/relationships/image" Target="../media/image17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5.xml"/><Relationship Id="rId3" Type="http://schemas.openxmlformats.org/officeDocument/2006/relationships/image" Target="../media/image8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6.xml"/><Relationship Id="rId3" Type="http://schemas.openxmlformats.org/officeDocument/2006/relationships/image" Target="../media/image8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7.xml"/><Relationship Id="rId3" Type="http://schemas.openxmlformats.org/officeDocument/2006/relationships/image" Target="../media/image9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8.xml"/><Relationship Id="rId3" Type="http://schemas.openxmlformats.org/officeDocument/2006/relationships/image" Target="../media/image7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9.xml"/><Relationship Id="rId3" Type="http://schemas.openxmlformats.org/officeDocument/2006/relationships/image" Target="../media/image6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tuVa27WISyo" TargetMode="External"/><Relationship Id="rId4" Type="http://schemas.openxmlformats.org/officeDocument/2006/relationships/image" Target="../media/image17.jpg"/><Relationship Id="rId5" Type="http://schemas.openxmlformats.org/officeDocument/2006/relationships/image" Target="../media/image18.png"/><Relationship Id="rId6" Type="http://schemas.openxmlformats.org/officeDocument/2006/relationships/image" Target="../media/image6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0.xml"/><Relationship Id="rId3" Type="http://schemas.openxmlformats.org/officeDocument/2006/relationships/image" Target="../media/image81.png"/><Relationship Id="rId4" Type="http://schemas.openxmlformats.org/officeDocument/2006/relationships/image" Target="../media/image8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1.xml"/><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3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3.xml"/><Relationship Id="rId3" Type="http://schemas.openxmlformats.org/officeDocument/2006/relationships/image" Target="../media/image92.png"/><Relationship Id="rId4" Type="http://schemas.openxmlformats.org/officeDocument/2006/relationships/image" Target="../media/image95.png"/><Relationship Id="rId5" Type="http://schemas.openxmlformats.org/officeDocument/2006/relationships/image" Target="../media/image107.png"/><Relationship Id="rId6" Type="http://schemas.openxmlformats.org/officeDocument/2006/relationships/image" Target="../media/image9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4.xml"/><Relationship Id="rId3" Type="http://schemas.openxmlformats.org/officeDocument/2006/relationships/image" Target="../media/image97.png"/><Relationship Id="rId4" Type="http://schemas.openxmlformats.org/officeDocument/2006/relationships/image" Target="../media/image9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5.xml"/><Relationship Id="rId3" Type="http://schemas.openxmlformats.org/officeDocument/2006/relationships/image" Target="../media/image9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6.xml"/><Relationship Id="rId3" Type="http://schemas.openxmlformats.org/officeDocument/2006/relationships/image" Target="../media/image3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7.xml"/><Relationship Id="rId3" Type="http://schemas.openxmlformats.org/officeDocument/2006/relationships/image" Target="../media/image120.jpg"/><Relationship Id="rId4" Type="http://schemas.openxmlformats.org/officeDocument/2006/relationships/image" Target="../media/image122.jpg"/><Relationship Id="rId5" Type="http://schemas.openxmlformats.org/officeDocument/2006/relationships/image" Target="../media/image114.jpg"/><Relationship Id="rId6" Type="http://schemas.openxmlformats.org/officeDocument/2006/relationships/image" Target="../media/image113.jpg"/><Relationship Id="rId7" Type="http://schemas.openxmlformats.org/officeDocument/2006/relationships/image" Target="../media/image116.jpg"/><Relationship Id="rId8" Type="http://schemas.openxmlformats.org/officeDocument/2006/relationships/image" Target="../media/image118.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8.xml"/><Relationship Id="rId3" Type="http://schemas.openxmlformats.org/officeDocument/2006/relationships/image" Target="../media/image93.png"/><Relationship Id="rId4" Type="http://schemas.openxmlformats.org/officeDocument/2006/relationships/image" Target="../media/image3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9.xml"/><Relationship Id="rId3"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87.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0.xml"/><Relationship Id="rId3" Type="http://schemas.openxmlformats.org/officeDocument/2006/relationships/image" Target="../media/image132.jpg"/><Relationship Id="rId4" Type="http://schemas.openxmlformats.org/officeDocument/2006/relationships/image" Target="../media/image131.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1.xml"/><Relationship Id="rId3" Type="http://schemas.openxmlformats.org/officeDocument/2006/relationships/image" Target="../media/image10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2.xml"/><Relationship Id="rId3" Type="http://schemas.openxmlformats.org/officeDocument/2006/relationships/image" Target="../media/image100.png"/><Relationship Id="rId4" Type="http://schemas.openxmlformats.org/officeDocument/2006/relationships/image" Target="../media/image9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3.xml"/><Relationship Id="rId3" Type="http://schemas.openxmlformats.org/officeDocument/2006/relationships/image" Target="../media/image103.png"/><Relationship Id="rId4" Type="http://schemas.openxmlformats.org/officeDocument/2006/relationships/image" Target="../media/image9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4.xml"/><Relationship Id="rId3" Type="http://schemas.openxmlformats.org/officeDocument/2006/relationships/image" Target="../media/image10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6.xml"/><Relationship Id="rId3" Type="http://schemas.openxmlformats.org/officeDocument/2006/relationships/image" Target="../media/image10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7.xml"/><Relationship Id="rId3" Type="http://schemas.openxmlformats.org/officeDocument/2006/relationships/image" Target="../media/image10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8.xml"/><Relationship Id="rId3" Type="http://schemas.openxmlformats.org/officeDocument/2006/relationships/image" Target="../media/image10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9.xml"/><Relationship Id="rId3" Type="http://schemas.openxmlformats.org/officeDocument/2006/relationships/image" Target="../media/image1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0.xml"/><Relationship Id="rId3" Type="http://schemas.openxmlformats.org/officeDocument/2006/relationships/image" Target="../media/image10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1.xml"/><Relationship Id="rId3" Type="http://schemas.openxmlformats.org/officeDocument/2006/relationships/image" Target="../media/image10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2.xml"/><Relationship Id="rId3" Type="http://schemas.openxmlformats.org/officeDocument/2006/relationships/image" Target="../media/image10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3.xml"/><Relationship Id="rId3" Type="http://schemas.openxmlformats.org/officeDocument/2006/relationships/image" Target="../media/image10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4.xml"/><Relationship Id="rId3" Type="http://schemas.openxmlformats.org/officeDocument/2006/relationships/image" Target="../media/image145.jpg"/><Relationship Id="rId4" Type="http://schemas.openxmlformats.org/officeDocument/2006/relationships/image" Target="../media/image130.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5.xml"/><Relationship Id="rId3" Type="http://schemas.openxmlformats.org/officeDocument/2006/relationships/image" Target="../media/image134.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6.xml"/><Relationship Id="rId3" Type="http://schemas.openxmlformats.org/officeDocument/2006/relationships/image" Target="../media/image139.jpg"/><Relationship Id="rId4" Type="http://schemas.openxmlformats.org/officeDocument/2006/relationships/image" Target="../media/image11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8.xml"/><Relationship Id="rId3" Type="http://schemas.openxmlformats.org/officeDocument/2006/relationships/image" Target="../media/image124.jpg"/><Relationship Id="rId4" Type="http://schemas.openxmlformats.org/officeDocument/2006/relationships/image" Target="../media/image111.png"/><Relationship Id="rId5" Type="http://schemas.openxmlformats.org/officeDocument/2006/relationships/image" Target="../media/image11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9.xml"/><Relationship Id="rId3" Type="http://schemas.openxmlformats.org/officeDocument/2006/relationships/image" Target="../media/image1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0.xml"/><Relationship Id="rId3" Type="http://schemas.openxmlformats.org/officeDocument/2006/relationships/image" Target="../media/image7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1.xml"/><Relationship Id="rId3" Type="http://schemas.openxmlformats.org/officeDocument/2006/relationships/image" Target="../media/image17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2.xml"/><Relationship Id="rId3" Type="http://schemas.openxmlformats.org/officeDocument/2006/relationships/image" Target="../media/image156.jpg"/><Relationship Id="rId4" Type="http://schemas.openxmlformats.org/officeDocument/2006/relationships/image" Target="../media/image12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3.xml"/><Relationship Id="rId3" Type="http://schemas.openxmlformats.org/officeDocument/2006/relationships/image" Target="../media/image12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4.xml"/><Relationship Id="rId3" Type="http://schemas.openxmlformats.org/officeDocument/2006/relationships/image" Target="../media/image129.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5.xml"/><Relationship Id="rId3" Type="http://schemas.openxmlformats.org/officeDocument/2006/relationships/image" Target="../media/image126.png"/><Relationship Id="rId4" Type="http://schemas.openxmlformats.org/officeDocument/2006/relationships/image" Target="../media/image148.png"/><Relationship Id="rId5" Type="http://schemas.openxmlformats.org/officeDocument/2006/relationships/image" Target="../media/image138.png"/><Relationship Id="rId6" Type="http://schemas.openxmlformats.org/officeDocument/2006/relationships/image" Target="../media/image128.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6.xml"/><Relationship Id="rId3" Type="http://schemas.openxmlformats.org/officeDocument/2006/relationships/image" Target="../media/image12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55"/>
          <p:cNvSpPr txBox="1"/>
          <p:nvPr/>
        </p:nvSpPr>
        <p:spPr>
          <a:xfrm>
            <a:off x="87300" y="4881900"/>
            <a:ext cx="8961300" cy="26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500">
                <a:solidFill>
                  <a:srgbClr val="231F20"/>
                </a:solidFill>
                <a:highlight>
                  <a:srgbClr val="FFFFFF"/>
                </a:highlight>
              </a:rPr>
              <a:t>Research is supported by the National Institute of General Medical Sciences of the National Institutes of Health under Award Number 5R25GM146236. The content is solely the responsibility of the authors and does not necessarily represent the official views of the National Institutes of Health.</a:t>
            </a:r>
            <a:r>
              <a:rPr lang="en" sz="500">
                <a:solidFill>
                  <a:srgbClr val="000000"/>
                </a:solidFill>
              </a:rPr>
              <a:t> </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grpSp>
        <p:nvGrpSpPr>
          <p:cNvPr id="1084" name="Google Shape;1084;p154"/>
          <p:cNvGrpSpPr/>
          <p:nvPr/>
        </p:nvGrpSpPr>
        <p:grpSpPr>
          <a:xfrm>
            <a:off x="4795446" y="3715120"/>
            <a:ext cx="3980499" cy="1078320"/>
            <a:chOff x="6323982" y="4973785"/>
            <a:chExt cx="4885247" cy="1437760"/>
          </a:xfrm>
        </p:grpSpPr>
        <p:sp>
          <p:nvSpPr>
            <p:cNvPr id="1085" name="Google Shape;1085;p154"/>
            <p:cNvSpPr/>
            <p:nvPr/>
          </p:nvSpPr>
          <p:spPr>
            <a:xfrm>
              <a:off x="6323982" y="5916245"/>
              <a:ext cx="4885200" cy="495300"/>
            </a:xfrm>
            <a:prstGeom prst="roundRect">
              <a:avLst>
                <a:gd fmla="val 16667" name="adj"/>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6" name="Google Shape;1086;p154"/>
            <p:cNvSpPr/>
            <p:nvPr/>
          </p:nvSpPr>
          <p:spPr>
            <a:xfrm>
              <a:off x="10348829" y="4973785"/>
              <a:ext cx="860400" cy="1420500"/>
            </a:xfrm>
            <a:prstGeom prst="roundRect">
              <a:avLst>
                <a:gd fmla="val 16667" name="adj"/>
              </a:avLst>
            </a:prstGeom>
            <a:solidFill>
              <a:srgbClr val="F2F2F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087" name="Google Shape;1087;p15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088" name="Google Shape;1088;p154"/>
          <p:cNvPicPr preferRelativeResize="0"/>
          <p:nvPr/>
        </p:nvPicPr>
        <p:blipFill rotWithShape="1">
          <a:blip r:embed="rId3">
            <a:alphaModFix/>
          </a:blip>
          <a:srcRect b="26019" l="0" r="14865" t="0"/>
          <a:stretch/>
        </p:blipFill>
        <p:spPr>
          <a:xfrm>
            <a:off x="1138918" y="506185"/>
            <a:ext cx="6568541" cy="3747641"/>
          </a:xfrm>
          <a:prstGeom prst="rect">
            <a:avLst/>
          </a:prstGeom>
          <a:noFill/>
          <a:ln>
            <a:noFill/>
          </a:ln>
        </p:spPr>
      </p:pic>
      <p:grpSp>
        <p:nvGrpSpPr>
          <p:cNvPr id="1089" name="Google Shape;1089;p154"/>
          <p:cNvGrpSpPr/>
          <p:nvPr/>
        </p:nvGrpSpPr>
        <p:grpSpPr>
          <a:xfrm>
            <a:off x="2495375" y="812822"/>
            <a:ext cx="5212125" cy="592200"/>
            <a:chOff x="3327167" y="1083762"/>
            <a:chExt cx="6949500" cy="789600"/>
          </a:xfrm>
        </p:grpSpPr>
        <p:sp>
          <p:nvSpPr>
            <p:cNvPr id="1090" name="Google Shape;1090;p154"/>
            <p:cNvSpPr/>
            <p:nvPr/>
          </p:nvSpPr>
          <p:spPr>
            <a:xfrm>
              <a:off x="3327167" y="1083762"/>
              <a:ext cx="6949500" cy="789600"/>
            </a:xfrm>
            <a:prstGeom prst="roundRect">
              <a:avLst>
                <a:gd fmla="val 16667" name="adj"/>
              </a:avLst>
            </a:prstGeom>
            <a:solidFill>
              <a:srgbClr val="FEFEE6"/>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91" name="Google Shape;1091;p154"/>
            <p:cNvSpPr txBox="1"/>
            <p:nvPr/>
          </p:nvSpPr>
          <p:spPr>
            <a:xfrm>
              <a:off x="4535461" y="1186229"/>
              <a:ext cx="47841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Looking for patterns….</a:t>
              </a:r>
              <a:endParaRPr sz="1100"/>
            </a:p>
          </p:txBody>
        </p:sp>
      </p:grpSp>
      <p:grpSp>
        <p:nvGrpSpPr>
          <p:cNvPr id="1092" name="Google Shape;1092;p154"/>
          <p:cNvGrpSpPr/>
          <p:nvPr/>
        </p:nvGrpSpPr>
        <p:grpSpPr>
          <a:xfrm>
            <a:off x="4275895" y="3685370"/>
            <a:ext cx="5165039" cy="1146600"/>
            <a:chOff x="5701194" y="4913826"/>
            <a:chExt cx="6886719" cy="1528800"/>
          </a:xfrm>
        </p:grpSpPr>
        <p:sp>
          <p:nvSpPr>
            <p:cNvPr id="1093" name="Google Shape;1093;p154"/>
            <p:cNvSpPr txBox="1"/>
            <p:nvPr/>
          </p:nvSpPr>
          <p:spPr>
            <a:xfrm>
              <a:off x="5701194" y="5895953"/>
              <a:ext cx="5196300" cy="37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alibri"/>
                  <a:ea typeface="Calibri"/>
                  <a:cs typeface="Calibri"/>
                  <a:sym typeface="Calibri"/>
                </a:rPr>
                <a:t>209 amino acids         209 / 20 = 10.5</a:t>
              </a:r>
              <a:endParaRPr sz="1100"/>
            </a:p>
          </p:txBody>
        </p:sp>
        <p:sp>
          <p:nvSpPr>
            <p:cNvPr id="1094" name="Google Shape;1094;p154"/>
            <p:cNvSpPr txBox="1"/>
            <p:nvPr/>
          </p:nvSpPr>
          <p:spPr>
            <a:xfrm>
              <a:off x="10814313" y="4913826"/>
              <a:ext cx="1773600" cy="152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Cys   0</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Ala  22</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Gly  38</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His  14</a:t>
              </a:r>
              <a:endParaRPr sz="1100"/>
            </a:p>
            <a:p>
              <a:pPr indent="0" lvl="0" marL="0" marR="0" rtl="0" algn="l">
                <a:spcBef>
                  <a:spcPts val="0"/>
                </a:spcBef>
                <a:spcAft>
                  <a:spcPts val="0"/>
                </a:spcAft>
                <a:buNone/>
              </a:pPr>
              <a:r>
                <a:rPr lang="en" sz="1400">
                  <a:solidFill>
                    <a:schemeClr val="dk1"/>
                  </a:solidFill>
                  <a:latin typeface="Calibri"/>
                  <a:ea typeface="Calibri"/>
                  <a:cs typeface="Calibri"/>
                  <a:sym typeface="Calibri"/>
                </a:rPr>
                <a:t>Val  11</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pic>
        <p:nvPicPr>
          <p:cNvPr descr="A white structure made of cotton swabs&#10;&#10;AI-generated content may be incorrect." id="1099" name="Google Shape;1099;p155"/>
          <p:cNvPicPr preferRelativeResize="0"/>
          <p:nvPr/>
        </p:nvPicPr>
        <p:blipFill rotWithShape="1">
          <a:blip r:embed="rId3">
            <a:alphaModFix/>
          </a:blip>
          <a:srcRect b="0" l="0" r="0" t="0"/>
          <a:stretch/>
        </p:blipFill>
        <p:spPr>
          <a:xfrm>
            <a:off x="957842" y="1492069"/>
            <a:ext cx="2483430" cy="3104288"/>
          </a:xfrm>
          <a:prstGeom prst="rect">
            <a:avLst/>
          </a:prstGeom>
          <a:noFill/>
          <a:ln>
            <a:noFill/>
          </a:ln>
        </p:spPr>
      </p:pic>
      <p:sp>
        <p:nvSpPr>
          <p:cNvPr id="1100" name="Google Shape;1100;p155"/>
          <p:cNvSpPr/>
          <p:nvPr/>
        </p:nvSpPr>
        <p:spPr>
          <a:xfrm>
            <a:off x="1149235" y="378564"/>
            <a:ext cx="6349200" cy="7275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01" name="Google Shape;1101;p15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02" name="Google Shape;1102;p155"/>
          <p:cNvSpPr txBox="1"/>
          <p:nvPr/>
        </p:nvSpPr>
        <p:spPr>
          <a:xfrm>
            <a:off x="1215736" y="498764"/>
            <a:ext cx="5876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The Structure of the Tip of the Long Tail Fiber</a:t>
            </a:r>
            <a:endParaRPr sz="1100"/>
          </a:p>
        </p:txBody>
      </p:sp>
      <p:grpSp>
        <p:nvGrpSpPr>
          <p:cNvPr id="1103" name="Google Shape;1103;p155"/>
          <p:cNvGrpSpPr/>
          <p:nvPr/>
        </p:nvGrpSpPr>
        <p:grpSpPr>
          <a:xfrm>
            <a:off x="3441270" y="1261267"/>
            <a:ext cx="5235288" cy="3723864"/>
            <a:chOff x="4498394" y="1699346"/>
            <a:chExt cx="6980385" cy="4965151"/>
          </a:xfrm>
        </p:grpSpPr>
        <p:pic>
          <p:nvPicPr>
            <p:cNvPr descr="A screenshot of a computer&#10;&#10;Description automatically generated" id="1104" name="Google Shape;1104;p155"/>
            <p:cNvPicPr preferRelativeResize="0"/>
            <p:nvPr/>
          </p:nvPicPr>
          <p:blipFill rotWithShape="1">
            <a:blip r:embed="rId4">
              <a:alphaModFix/>
            </a:blip>
            <a:srcRect b="29655" l="52880" r="10593" t="30335"/>
            <a:stretch/>
          </p:blipFill>
          <p:spPr>
            <a:xfrm>
              <a:off x="4678326" y="1699346"/>
              <a:ext cx="6800453" cy="4965151"/>
            </a:xfrm>
            <a:prstGeom prst="rect">
              <a:avLst/>
            </a:prstGeom>
            <a:noFill/>
            <a:ln>
              <a:noFill/>
            </a:ln>
          </p:spPr>
        </p:pic>
        <p:grpSp>
          <p:nvGrpSpPr>
            <p:cNvPr id="1105" name="Google Shape;1105;p155"/>
            <p:cNvGrpSpPr/>
            <p:nvPr/>
          </p:nvGrpSpPr>
          <p:grpSpPr>
            <a:xfrm>
              <a:off x="4498394" y="2549236"/>
              <a:ext cx="667525" cy="1790340"/>
              <a:chOff x="4498394" y="2549236"/>
              <a:chExt cx="667525" cy="1790340"/>
            </a:xfrm>
          </p:grpSpPr>
          <p:sp>
            <p:nvSpPr>
              <p:cNvPr id="1106" name="Google Shape;1106;p155"/>
              <p:cNvSpPr/>
              <p:nvPr/>
            </p:nvSpPr>
            <p:spPr>
              <a:xfrm>
                <a:off x="4565073" y="2549236"/>
                <a:ext cx="415500" cy="1149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07" name="Google Shape;1107;p155"/>
              <p:cNvSpPr/>
              <p:nvPr/>
            </p:nvSpPr>
            <p:spPr>
              <a:xfrm rot="-5400000">
                <a:off x="4834869" y="3305768"/>
                <a:ext cx="415500" cy="246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08" name="Google Shape;1108;p155"/>
              <p:cNvSpPr/>
              <p:nvPr/>
            </p:nvSpPr>
            <p:spPr>
              <a:xfrm rot="-5400000">
                <a:off x="4413944" y="4008526"/>
                <a:ext cx="415500" cy="2466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1109" name="Google Shape;1109;p155"/>
          <p:cNvSpPr/>
          <p:nvPr/>
        </p:nvSpPr>
        <p:spPr>
          <a:xfrm>
            <a:off x="2189830" y="2975134"/>
            <a:ext cx="1091100" cy="1669500"/>
          </a:xfrm>
          <a:prstGeom prst="ellipse">
            <a:avLst/>
          </a:prstGeom>
          <a:noFill/>
          <a:ln cap="flat" cmpd="sng" w="28575">
            <a:solidFill>
              <a:schemeClr val="accent1"/>
            </a:solidFill>
            <a:prstDash val="dash"/>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110" name="Google Shape;1110;p155"/>
          <p:cNvCxnSpPr/>
          <p:nvPr/>
        </p:nvCxnSpPr>
        <p:spPr>
          <a:xfrm flipH="1" rot="10800000">
            <a:off x="2936471" y="2188234"/>
            <a:ext cx="753000" cy="786900"/>
          </a:xfrm>
          <a:prstGeom prst="straightConnector1">
            <a:avLst/>
          </a:prstGeom>
          <a:noFill/>
          <a:ln cap="flat" cmpd="sng" w="23825">
            <a:solidFill>
              <a:schemeClr val="accent1"/>
            </a:solidFill>
            <a:prstDash val="dash"/>
            <a:miter lim="800000"/>
            <a:headEnd len="sm" w="sm" type="none"/>
            <a:tailEnd len="med" w="med" type="triangle"/>
          </a:ln>
        </p:spPr>
      </p:cxnSp>
      <p:sp>
        <p:nvSpPr>
          <p:cNvPr id="1111" name="Google Shape;1111;p155"/>
          <p:cNvSpPr txBox="1"/>
          <p:nvPr/>
        </p:nvSpPr>
        <p:spPr>
          <a:xfrm>
            <a:off x="2118777" y="4764935"/>
            <a:ext cx="12552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Long Tail Fibers</a:t>
            </a:r>
            <a:endParaRPr sz="1100"/>
          </a:p>
        </p:txBody>
      </p:sp>
      <p:grpSp>
        <p:nvGrpSpPr>
          <p:cNvPr id="1112" name="Google Shape;1112;p155"/>
          <p:cNvGrpSpPr/>
          <p:nvPr/>
        </p:nvGrpSpPr>
        <p:grpSpPr>
          <a:xfrm>
            <a:off x="3526210" y="2906282"/>
            <a:ext cx="4925250" cy="1719675"/>
            <a:chOff x="1821873" y="1336965"/>
            <a:chExt cx="6567000" cy="2292900"/>
          </a:xfrm>
        </p:grpSpPr>
        <p:sp>
          <p:nvSpPr>
            <p:cNvPr id="1113" name="Google Shape;1113;p155"/>
            <p:cNvSpPr/>
            <p:nvPr/>
          </p:nvSpPr>
          <p:spPr>
            <a:xfrm>
              <a:off x="1821873" y="1336965"/>
              <a:ext cx="6567000" cy="2292900"/>
            </a:xfrm>
            <a:prstGeom prst="rect">
              <a:avLst/>
            </a:prstGeom>
            <a:solidFill>
              <a:srgbClr val="E9EDF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14" name="Google Shape;1114;p155"/>
            <p:cNvSpPr txBox="1"/>
            <p:nvPr/>
          </p:nvSpPr>
          <p:spPr>
            <a:xfrm>
              <a:off x="2398423" y="1891145"/>
              <a:ext cx="5757600" cy="1077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Exploring the structure of gp37 </a:t>
              </a:r>
              <a:br>
                <a:rPr lang="en" sz="2400">
                  <a:solidFill>
                    <a:schemeClr val="dk1"/>
                  </a:solidFill>
                  <a:latin typeface="Calibri"/>
                  <a:ea typeface="Calibri"/>
                  <a:cs typeface="Calibri"/>
                  <a:sym typeface="Calibri"/>
                </a:rPr>
              </a:br>
              <a:r>
                <a:rPr lang="en" sz="2400">
                  <a:solidFill>
                    <a:schemeClr val="dk1"/>
                  </a:solidFill>
                  <a:latin typeface="Calibri"/>
                  <a:ea typeface="Calibri"/>
                  <a:cs typeface="Calibri"/>
                  <a:sym typeface="Calibri"/>
                </a:rPr>
                <a:t>with the Protein Exploratorium</a:t>
              </a:r>
              <a:endParaRPr sz="1100"/>
            </a:p>
          </p:txBody>
        </p:sp>
      </p:grpSp>
      <p:sp>
        <p:nvSpPr>
          <p:cNvPr id="1115" name="Google Shape;1115;p155"/>
          <p:cNvSpPr/>
          <p:nvPr/>
        </p:nvSpPr>
        <p:spPr>
          <a:xfrm>
            <a:off x="3647143" y="4625976"/>
            <a:ext cx="4738200" cy="396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9" name="Shape 1119"/>
        <p:cNvGrpSpPr/>
        <p:nvPr/>
      </p:nvGrpSpPr>
      <p:grpSpPr>
        <a:xfrm>
          <a:off x="0" y="0"/>
          <a:ext cx="0" cy="0"/>
          <a:chOff x="0" y="0"/>
          <a:chExt cx="0" cy="0"/>
        </a:xfrm>
      </p:grpSpPr>
      <p:sp>
        <p:nvSpPr>
          <p:cNvPr id="1120" name="Google Shape;1120;p156"/>
          <p:cNvSpPr/>
          <p:nvPr/>
        </p:nvSpPr>
        <p:spPr>
          <a:xfrm>
            <a:off x="1105594" y="357441"/>
            <a:ext cx="6219900" cy="5874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1" name="Google Shape;1121;p15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22" name="Google Shape;1122;p156"/>
          <p:cNvSpPr txBox="1"/>
          <p:nvPr/>
        </p:nvSpPr>
        <p:spPr>
          <a:xfrm>
            <a:off x="1750867" y="357441"/>
            <a:ext cx="48474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700">
                <a:solidFill>
                  <a:schemeClr val="accent1"/>
                </a:solidFill>
                <a:latin typeface="Calibri"/>
                <a:ea typeface="Calibri"/>
                <a:cs typeface="Calibri"/>
                <a:sym typeface="Calibri"/>
              </a:rPr>
              <a:t>Exploring the Structure of gp37</a:t>
            </a:r>
            <a:endParaRPr sz="1400">
              <a:solidFill>
                <a:schemeClr val="dk1"/>
              </a:solidFill>
              <a:latin typeface="Calibri"/>
              <a:ea typeface="Calibri"/>
              <a:cs typeface="Calibri"/>
              <a:sym typeface="Calibri"/>
            </a:endParaRPr>
          </a:p>
        </p:txBody>
      </p:sp>
      <p:pic>
        <p:nvPicPr>
          <p:cNvPr descr="A white structure made of cotton swabs&#10;&#10;AI-generated content may be incorrect." id="1123" name="Google Shape;1123;p156"/>
          <p:cNvPicPr preferRelativeResize="0"/>
          <p:nvPr/>
        </p:nvPicPr>
        <p:blipFill rotWithShape="1">
          <a:blip r:embed="rId3">
            <a:alphaModFix/>
          </a:blip>
          <a:srcRect b="0" l="0" r="0" t="0"/>
          <a:stretch/>
        </p:blipFill>
        <p:spPr>
          <a:xfrm>
            <a:off x="881167" y="1429723"/>
            <a:ext cx="2483430" cy="3104288"/>
          </a:xfrm>
          <a:prstGeom prst="rect">
            <a:avLst/>
          </a:prstGeom>
          <a:noFill/>
          <a:ln>
            <a:noFill/>
          </a:ln>
        </p:spPr>
      </p:pic>
      <p:pic>
        <p:nvPicPr>
          <p:cNvPr id="1124" name="Google Shape;1124;p156"/>
          <p:cNvPicPr preferRelativeResize="0"/>
          <p:nvPr/>
        </p:nvPicPr>
        <p:blipFill rotWithShape="1">
          <a:blip r:embed="rId4">
            <a:alphaModFix/>
          </a:blip>
          <a:srcRect b="43968" l="31817" r="6029" t="33629"/>
          <a:stretch/>
        </p:blipFill>
        <p:spPr>
          <a:xfrm>
            <a:off x="3709555" y="1093574"/>
            <a:ext cx="4992404" cy="1199624"/>
          </a:xfrm>
          <a:prstGeom prst="rect">
            <a:avLst/>
          </a:prstGeom>
          <a:noFill/>
          <a:ln>
            <a:noFill/>
          </a:ln>
        </p:spPr>
      </p:pic>
      <p:pic>
        <p:nvPicPr>
          <p:cNvPr id="1125" name="Google Shape;1125;p156"/>
          <p:cNvPicPr preferRelativeResize="0"/>
          <p:nvPr/>
        </p:nvPicPr>
        <p:blipFill rotWithShape="1">
          <a:blip r:embed="rId5">
            <a:alphaModFix/>
          </a:blip>
          <a:srcRect b="40618" l="31727" r="0" t="34965"/>
          <a:stretch/>
        </p:blipFill>
        <p:spPr>
          <a:xfrm>
            <a:off x="3709555" y="2382054"/>
            <a:ext cx="5031365" cy="1199624"/>
          </a:xfrm>
          <a:prstGeom prst="rect">
            <a:avLst/>
          </a:prstGeom>
          <a:noFill/>
          <a:ln>
            <a:noFill/>
          </a:ln>
        </p:spPr>
      </p:pic>
      <p:pic>
        <p:nvPicPr>
          <p:cNvPr id="1126" name="Google Shape;1126;p156"/>
          <p:cNvPicPr preferRelativeResize="0"/>
          <p:nvPr/>
        </p:nvPicPr>
        <p:blipFill rotWithShape="1">
          <a:blip r:embed="rId6">
            <a:alphaModFix/>
          </a:blip>
          <a:srcRect b="41091" l="31810" r="782" t="35187"/>
          <a:stretch/>
        </p:blipFill>
        <p:spPr>
          <a:xfrm>
            <a:off x="3706816" y="3677125"/>
            <a:ext cx="5031365" cy="1180407"/>
          </a:xfrm>
          <a:prstGeom prst="rect">
            <a:avLst/>
          </a:prstGeom>
          <a:noFill/>
          <a:ln>
            <a:noFill/>
          </a:ln>
        </p:spPr>
      </p:pic>
      <p:sp>
        <p:nvSpPr>
          <p:cNvPr id="1127" name="Google Shape;1127;p156"/>
          <p:cNvSpPr txBox="1"/>
          <p:nvPr/>
        </p:nvSpPr>
        <p:spPr>
          <a:xfrm>
            <a:off x="774339" y="4647560"/>
            <a:ext cx="1953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Tip of the Long Tail Fiber</a:t>
            </a:r>
            <a:endParaRPr sz="1100"/>
          </a:p>
        </p:txBody>
      </p:sp>
      <p:sp>
        <p:nvSpPr>
          <p:cNvPr id="1128" name="Google Shape;1128;p156"/>
          <p:cNvSpPr/>
          <p:nvPr/>
        </p:nvSpPr>
        <p:spPr>
          <a:xfrm rot="656157">
            <a:off x="2115277" y="4183791"/>
            <a:ext cx="360517" cy="465675"/>
          </a:xfrm>
          <a:custGeom>
            <a:rect b="b" l="l" r="r" t="t"/>
            <a:pathLst>
              <a:path extrusionOk="0" h="516467" w="479959">
                <a:moveTo>
                  <a:pt x="48159" y="516467"/>
                </a:moveTo>
                <a:cubicBezTo>
                  <a:pt x="7942" y="440972"/>
                  <a:pt x="-32275" y="365478"/>
                  <a:pt x="39692" y="279400"/>
                </a:cubicBezTo>
                <a:cubicBezTo>
                  <a:pt x="111659" y="193322"/>
                  <a:pt x="295809" y="96661"/>
                  <a:pt x="479959" y="0"/>
                </a:cubicBezTo>
              </a:path>
            </a:pathLst>
          </a:custGeom>
          <a:noFill/>
          <a:ln cap="flat" cmpd="sng" w="238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pic>
        <p:nvPicPr>
          <p:cNvPr id="1133" name="Google Shape;1133;p157"/>
          <p:cNvPicPr preferRelativeResize="0"/>
          <p:nvPr/>
        </p:nvPicPr>
        <p:blipFill rotWithShape="1">
          <a:blip r:embed="rId3">
            <a:alphaModFix/>
          </a:blip>
          <a:srcRect b="6028" l="0" r="0" t="7242"/>
          <a:stretch/>
        </p:blipFill>
        <p:spPr>
          <a:xfrm>
            <a:off x="966355" y="587828"/>
            <a:ext cx="7715249" cy="4460966"/>
          </a:xfrm>
          <a:prstGeom prst="rect">
            <a:avLst/>
          </a:prstGeom>
          <a:noFill/>
          <a:ln>
            <a:noFill/>
          </a:ln>
        </p:spPr>
      </p:pic>
      <p:sp>
        <p:nvSpPr>
          <p:cNvPr id="1134" name="Google Shape;1134;p157"/>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35" name="Google Shape;1135;p157"/>
          <p:cNvSpPr txBox="1"/>
          <p:nvPr/>
        </p:nvSpPr>
        <p:spPr>
          <a:xfrm>
            <a:off x="3330287" y="1470314"/>
            <a:ext cx="4847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highlight>
                  <a:srgbClr val="FFFF00"/>
                </a:highlight>
                <a:latin typeface="Calibri"/>
                <a:ea typeface="Calibri"/>
                <a:cs typeface="Calibri"/>
                <a:sym typeface="Calibri"/>
              </a:rPr>
              <a:t>Exploring gp37 with the Protein Exploratorium</a:t>
            </a:r>
            <a:endParaRPr sz="1100"/>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158"/>
          <p:cNvSpPr/>
          <p:nvPr/>
        </p:nvSpPr>
        <p:spPr>
          <a:xfrm>
            <a:off x="2124941" y="1416865"/>
            <a:ext cx="5340900" cy="3444600"/>
          </a:xfrm>
          <a:prstGeom prst="roundRect">
            <a:avLst>
              <a:gd fmla="val 16667" name="adj"/>
            </a:avLst>
          </a:prstGeom>
          <a:solidFill>
            <a:srgbClr val="F2F2F2"/>
          </a:solidFill>
          <a:ln cap="flat" cmpd="sng" w="238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41" name="Google Shape;1141;p15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42" name="Google Shape;1142;p158"/>
          <p:cNvSpPr txBox="1"/>
          <p:nvPr/>
        </p:nvSpPr>
        <p:spPr>
          <a:xfrm>
            <a:off x="2514329" y="1422121"/>
            <a:ext cx="4572000" cy="3434100"/>
          </a:xfrm>
          <a:prstGeom prst="rect">
            <a:avLst/>
          </a:prstGeom>
          <a:noFill/>
          <a:ln>
            <a:noFill/>
          </a:ln>
        </p:spPr>
        <p:txBody>
          <a:bodyPr anchorCtr="0" anchor="t" bIns="34275" lIns="68575" spcFirstLastPara="1" rIns="68575" wrap="square" tIns="34275">
            <a:spAutoFit/>
          </a:bodyPr>
          <a:lstStyle/>
          <a:p>
            <a:pPr indent="0" lvl="0" marL="0" marR="0" rtl="0" algn="l">
              <a:lnSpc>
                <a:spcPct val="115000"/>
              </a:lnSpc>
              <a:spcBef>
                <a:spcPts val="0"/>
              </a:spcBef>
              <a:spcAft>
                <a:spcPts val="0"/>
              </a:spcAft>
              <a:buClr>
                <a:schemeClr val="dk1"/>
              </a:buClr>
              <a:buSzPts val="1800"/>
              <a:buFont typeface="Arial"/>
              <a:buNone/>
            </a:pPr>
            <a:r>
              <a:rPr lang="en" sz="1800">
                <a:solidFill>
                  <a:schemeClr val="dk1"/>
                </a:solidFill>
                <a:latin typeface="Arial"/>
                <a:ea typeface="Arial"/>
                <a:cs typeface="Arial"/>
                <a:sym typeface="Arial"/>
              </a:rPr>
              <a:t>Select His and (sidechain or alpha)</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Wireframe 200</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Select hetero and not HOH</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Spacefill</a:t>
            </a:r>
            <a:endParaRPr sz="1800">
              <a:solidFill>
                <a:schemeClr val="dk1"/>
              </a:solidFill>
              <a:latin typeface="Arial"/>
              <a:ea typeface="Arial"/>
              <a:cs typeface="Arial"/>
              <a:sym typeface="Arial"/>
            </a:endParaRPr>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Select hydrophobic and (sidechain or alpha)</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Wireframe 200</a:t>
            </a:r>
            <a:endParaRPr sz="1100"/>
          </a:p>
          <a:p>
            <a:pPr indent="0" lvl="0" marL="0" marR="0" rtl="0" algn="l">
              <a:lnSpc>
                <a:spcPct val="115000"/>
              </a:lnSpc>
              <a:spcBef>
                <a:spcPts val="600"/>
              </a:spcBef>
              <a:spcAft>
                <a:spcPts val="0"/>
              </a:spcAft>
              <a:buClr>
                <a:schemeClr val="dk1"/>
              </a:buClr>
              <a:buSzPts val="1800"/>
              <a:buFont typeface="Arial"/>
              <a:buNone/>
            </a:pPr>
            <a:r>
              <a:rPr lang="en" sz="1800">
                <a:solidFill>
                  <a:schemeClr val="dk1"/>
                </a:solidFill>
                <a:latin typeface="Arial"/>
                <a:ea typeface="Arial"/>
                <a:cs typeface="Arial"/>
                <a:sym typeface="Arial"/>
              </a:rPr>
              <a:t>Color yellow</a:t>
            </a:r>
            <a:endParaRPr sz="1100"/>
          </a:p>
          <a:p>
            <a:pPr indent="0" lvl="0" marL="0" marR="0" rtl="0" algn="l">
              <a:lnSpc>
                <a:spcPct val="115000"/>
              </a:lnSpc>
              <a:spcBef>
                <a:spcPts val="600"/>
              </a:spcBef>
              <a:spcAft>
                <a:spcPts val="0"/>
              </a:spcAft>
              <a:buNone/>
            </a:pPr>
            <a:r>
              <a:rPr lang="en" sz="1800">
                <a:solidFill>
                  <a:schemeClr val="dk1"/>
                </a:solidFill>
                <a:latin typeface="Arial"/>
                <a:ea typeface="Arial"/>
                <a:cs typeface="Arial"/>
                <a:sym typeface="Arial"/>
              </a:rPr>
              <a:t>Spin x</a:t>
            </a:r>
            <a:endParaRPr sz="1100"/>
          </a:p>
        </p:txBody>
      </p:sp>
      <p:sp>
        <p:nvSpPr>
          <p:cNvPr id="1143" name="Google Shape;1143;p158"/>
          <p:cNvSpPr txBox="1"/>
          <p:nvPr/>
        </p:nvSpPr>
        <p:spPr>
          <a:xfrm>
            <a:off x="784525" y="818200"/>
            <a:ext cx="80316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15000"/>
              </a:lnSpc>
              <a:spcBef>
                <a:spcPts val="0"/>
              </a:spcBef>
              <a:spcAft>
                <a:spcPts val="0"/>
              </a:spcAft>
              <a:buClr>
                <a:srgbClr val="FF0000"/>
              </a:buClr>
              <a:buSzPts val="2100"/>
              <a:buFont typeface="Arial"/>
              <a:buNone/>
            </a:pPr>
            <a:r>
              <a:rPr b="1" lang="en" sz="2100">
                <a:solidFill>
                  <a:srgbClr val="FF0000"/>
                </a:solidFill>
                <a:latin typeface="Arial"/>
                <a:ea typeface="Arial"/>
                <a:cs typeface="Arial"/>
                <a:sym typeface="Arial"/>
              </a:rPr>
              <a:t>Jmol Commands</a:t>
            </a:r>
            <a:r>
              <a:rPr lang="en" sz="1800">
                <a:solidFill>
                  <a:schemeClr val="dk1"/>
                </a:solidFill>
              </a:rPr>
              <a:t>..</a:t>
            </a:r>
            <a:r>
              <a:rPr lang="en" sz="1800">
                <a:solidFill>
                  <a:schemeClr val="dk1"/>
                </a:solidFill>
                <a:latin typeface="Arial"/>
                <a:ea typeface="Arial"/>
                <a:cs typeface="Arial"/>
                <a:sym typeface="Arial"/>
              </a:rPr>
              <a:t>. to generate an image showing the structure of the LTF</a:t>
            </a:r>
            <a:endParaRPr sz="1100"/>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159"/>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149" name="Google Shape;1149;p159"/>
          <p:cNvPicPr preferRelativeResize="0"/>
          <p:nvPr/>
        </p:nvPicPr>
        <p:blipFill rotWithShape="1">
          <a:blip r:embed="rId3">
            <a:alphaModFix/>
          </a:blip>
          <a:srcRect b="6147" l="0" r="0" t="6532"/>
          <a:stretch/>
        </p:blipFill>
        <p:spPr>
          <a:xfrm>
            <a:off x="714375" y="507055"/>
            <a:ext cx="7715249" cy="449132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p160"/>
          <p:cNvSpPr/>
          <p:nvPr/>
        </p:nvSpPr>
        <p:spPr>
          <a:xfrm>
            <a:off x="2778260" y="588935"/>
            <a:ext cx="4356600" cy="4377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155" name="Google Shape;1155;p160"/>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56" name="Google Shape;1156;p160"/>
          <p:cNvSpPr txBox="1"/>
          <p:nvPr/>
        </p:nvSpPr>
        <p:spPr>
          <a:xfrm>
            <a:off x="2727613" y="611570"/>
            <a:ext cx="4457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Calibri"/>
              <a:buNone/>
            </a:pPr>
            <a:r>
              <a:rPr b="1" i="0" lang="en" sz="2100" u="none" cap="none" strike="noStrike">
                <a:solidFill>
                  <a:srgbClr val="000000"/>
                </a:solidFill>
                <a:latin typeface="Calibri"/>
                <a:ea typeface="Calibri"/>
                <a:cs typeface="Calibri"/>
                <a:sym typeface="Calibri"/>
              </a:rPr>
              <a:t>The Protein Exploratorium</a:t>
            </a:r>
            <a:endParaRPr sz="1100"/>
          </a:p>
        </p:txBody>
      </p:sp>
      <p:pic>
        <p:nvPicPr>
          <p:cNvPr id="1157" name="Google Shape;1157;p160"/>
          <p:cNvPicPr preferRelativeResize="0"/>
          <p:nvPr/>
        </p:nvPicPr>
        <p:blipFill rotWithShape="1">
          <a:blip r:embed="rId3">
            <a:alphaModFix/>
          </a:blip>
          <a:srcRect b="4645" l="0" r="0" t="17679"/>
          <a:stretch/>
        </p:blipFill>
        <p:spPr>
          <a:xfrm>
            <a:off x="672811" y="1049253"/>
            <a:ext cx="7715249" cy="399530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1" name="Shape 1161"/>
        <p:cNvGrpSpPr/>
        <p:nvPr/>
      </p:nvGrpSpPr>
      <p:grpSpPr>
        <a:xfrm>
          <a:off x="0" y="0"/>
          <a:ext cx="0" cy="0"/>
          <a:chOff x="0" y="0"/>
          <a:chExt cx="0" cy="0"/>
        </a:xfrm>
      </p:grpSpPr>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162"/>
          <p:cNvSpPr txBox="1"/>
          <p:nvPr>
            <p:ph type="title"/>
          </p:nvPr>
        </p:nvSpPr>
        <p:spPr>
          <a:xfrm>
            <a:off x="3408629" y="1295885"/>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Phage Therapy</a:t>
            </a:r>
            <a:endParaRPr/>
          </a:p>
        </p:txBody>
      </p:sp>
      <p:sp>
        <p:nvSpPr>
          <p:cNvPr id="1167" name="Google Shape;1167;p162"/>
          <p:cNvSpPr/>
          <p:nvPr>
            <p:ph idx="2" type="pic"/>
          </p:nvPr>
        </p:nvSpPr>
        <p:spPr>
          <a:xfrm>
            <a:off x="6251239" y="2074787"/>
            <a:ext cx="3503700" cy="3503700"/>
          </a:xfrm>
          <a:prstGeom prst="rect">
            <a:avLst/>
          </a:prstGeom>
        </p:spPr>
      </p:sp>
      <p:sp>
        <p:nvSpPr>
          <p:cNvPr id="1168" name="Google Shape;1168;p162"/>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pic>
        <p:nvPicPr>
          <p:cNvPr id="1173" name="Google Shape;1173;p163"/>
          <p:cNvPicPr preferRelativeResize="0"/>
          <p:nvPr/>
        </p:nvPicPr>
        <p:blipFill rotWithShape="1">
          <a:blip r:embed="rId3">
            <a:alphaModFix/>
          </a:blip>
          <a:srcRect b="0" l="0" r="0" t="0"/>
          <a:stretch/>
        </p:blipFill>
        <p:spPr>
          <a:xfrm>
            <a:off x="5192431" y="1389519"/>
            <a:ext cx="2913468" cy="1638826"/>
          </a:xfrm>
          <a:prstGeom prst="rect">
            <a:avLst/>
          </a:prstGeom>
          <a:noFill/>
          <a:ln>
            <a:noFill/>
          </a:ln>
        </p:spPr>
      </p:pic>
      <p:pic>
        <p:nvPicPr>
          <p:cNvPr descr="The Perfect Predator - by  Steffanie Strathdee &amp; Thomas Patterson (Paperback), 1 of 2" id="1174" name="Google Shape;1174;p163"/>
          <p:cNvPicPr preferRelativeResize="0"/>
          <p:nvPr/>
        </p:nvPicPr>
        <p:blipFill rotWithShape="1">
          <a:blip r:embed="rId4">
            <a:alphaModFix/>
          </a:blip>
          <a:srcRect b="0" l="0" r="0" t="0"/>
          <a:stretch/>
        </p:blipFill>
        <p:spPr>
          <a:xfrm>
            <a:off x="1003595" y="970231"/>
            <a:ext cx="3568405" cy="3568405"/>
          </a:xfrm>
          <a:prstGeom prst="rect">
            <a:avLst/>
          </a:prstGeom>
          <a:noFill/>
          <a:ln>
            <a:noFill/>
          </a:ln>
        </p:spPr>
      </p:pic>
      <p:pic>
        <p:nvPicPr>
          <p:cNvPr descr="The Good Virus (Hardcover)" id="1175" name="Google Shape;1175;p163"/>
          <p:cNvPicPr preferRelativeResize="0"/>
          <p:nvPr/>
        </p:nvPicPr>
        <p:blipFill rotWithShape="1">
          <a:blip r:embed="rId5">
            <a:alphaModFix/>
          </a:blip>
          <a:srcRect b="0" l="0" r="0" t="0"/>
          <a:stretch/>
        </p:blipFill>
        <p:spPr>
          <a:xfrm>
            <a:off x="4864961" y="970232"/>
            <a:ext cx="3568405" cy="356840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65"/>
          <p:cNvSpPr txBox="1"/>
          <p:nvPr>
            <p:ph type="title"/>
          </p:nvPr>
        </p:nvSpPr>
        <p:spPr>
          <a:xfrm>
            <a:off x="3408629" y="2092660"/>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Heads or Tails: </a:t>
            </a:r>
            <a:endParaRPr/>
          </a:p>
          <a:p>
            <a:pPr indent="0" lvl="0" marL="0" rtl="0" algn="l">
              <a:spcBef>
                <a:spcPts val="0"/>
              </a:spcBef>
              <a:spcAft>
                <a:spcPts val="0"/>
              </a:spcAft>
              <a:buNone/>
            </a:pPr>
            <a:r>
              <a:rPr lang="en"/>
              <a:t>Build a Phage</a:t>
            </a:r>
            <a:endParaRPr/>
          </a:p>
        </p:txBody>
      </p:sp>
      <p:sp>
        <p:nvSpPr>
          <p:cNvPr id="330" name="Google Shape;330;p65"/>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Christina Bowers</a:t>
            </a:r>
            <a:endParaRPr/>
          </a:p>
        </p:txBody>
      </p:sp>
      <p:pic>
        <p:nvPicPr>
          <p:cNvPr descr="A white structure made of cotton swabs&#10;&#10;AI-generated content may be incorrect." id="331" name="Google Shape;331;p65"/>
          <p:cNvPicPr preferRelativeResize="0"/>
          <p:nvPr/>
        </p:nvPicPr>
        <p:blipFill rotWithShape="1">
          <a:blip r:embed="rId3">
            <a:alphaModFix/>
          </a:blip>
          <a:srcRect b="0" l="0" r="0" t="0"/>
          <a:stretch/>
        </p:blipFill>
        <p:spPr>
          <a:xfrm>
            <a:off x="6627305" y="1863025"/>
            <a:ext cx="2264443" cy="2830554"/>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164"/>
          <p:cNvSpPr txBox="1"/>
          <p:nvPr>
            <p:ph type="title"/>
          </p:nvPr>
        </p:nvSpPr>
        <p:spPr>
          <a:xfrm>
            <a:off x="762150" y="310600"/>
            <a:ext cx="6883800" cy="7299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solidFill>
                  <a:srgbClr val="000000"/>
                </a:solidFill>
              </a:rPr>
              <a:t>Let’s take a moment now and label the bacterial cell envelope.</a:t>
            </a:r>
            <a:endParaRPr>
              <a:solidFill>
                <a:srgbClr val="000000"/>
              </a:solidFill>
            </a:endParaRPr>
          </a:p>
          <a:p>
            <a:pPr indent="0" lvl="0" marL="0" rtl="0" algn="l">
              <a:spcBef>
                <a:spcPts val="0"/>
              </a:spcBef>
              <a:spcAft>
                <a:spcPts val="0"/>
              </a:spcAft>
              <a:buNone/>
            </a:pPr>
            <a:r>
              <a:t/>
            </a:r>
            <a:endParaRPr/>
          </a:p>
        </p:txBody>
      </p:sp>
      <p:pic>
        <p:nvPicPr>
          <p:cNvPr descr="BACTERIAL MEMBRANE KIT" id="1181" name="Google Shape;1181;p164"/>
          <p:cNvPicPr preferRelativeResize="0"/>
          <p:nvPr/>
        </p:nvPicPr>
        <p:blipFill rotWithShape="1">
          <a:blip r:embed="rId3">
            <a:alphaModFix/>
          </a:blip>
          <a:srcRect b="0" l="0" r="0" t="0"/>
          <a:stretch/>
        </p:blipFill>
        <p:spPr>
          <a:xfrm>
            <a:off x="846707" y="967420"/>
            <a:ext cx="6266075" cy="4176092"/>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65"/>
          <p:cNvSpPr txBox="1"/>
          <p:nvPr>
            <p:ph type="title"/>
          </p:nvPr>
        </p:nvSpPr>
        <p:spPr>
          <a:xfrm>
            <a:off x="705069" y="294901"/>
            <a:ext cx="68838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Label and insert the membrane proteins as shown.</a:t>
            </a:r>
            <a:endParaRPr b="1"/>
          </a:p>
        </p:txBody>
      </p:sp>
      <p:pic>
        <p:nvPicPr>
          <p:cNvPr id="1187" name="Google Shape;1187;p165"/>
          <p:cNvPicPr preferRelativeResize="0"/>
          <p:nvPr/>
        </p:nvPicPr>
        <p:blipFill rotWithShape="1">
          <a:blip r:embed="rId3">
            <a:alphaModFix/>
          </a:blip>
          <a:srcRect b="0" l="0" r="4462" t="0"/>
          <a:stretch/>
        </p:blipFill>
        <p:spPr>
          <a:xfrm>
            <a:off x="859500" y="703200"/>
            <a:ext cx="2177150" cy="4210801"/>
          </a:xfrm>
          <a:prstGeom prst="rect">
            <a:avLst/>
          </a:prstGeom>
          <a:noFill/>
          <a:ln>
            <a:noFill/>
          </a:ln>
        </p:spPr>
      </p:pic>
      <p:sp>
        <p:nvSpPr>
          <p:cNvPr id="1188" name="Google Shape;1188;p165"/>
          <p:cNvSpPr/>
          <p:nvPr/>
        </p:nvSpPr>
        <p:spPr>
          <a:xfrm>
            <a:off x="3036650" y="1579225"/>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9" name="Google Shape;1189;p165"/>
          <p:cNvSpPr txBox="1"/>
          <p:nvPr/>
        </p:nvSpPr>
        <p:spPr>
          <a:xfrm>
            <a:off x="3169475" y="2445025"/>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1190" name="Google Shape;1190;p165"/>
          <p:cNvSpPr txBox="1"/>
          <p:nvPr/>
        </p:nvSpPr>
        <p:spPr>
          <a:xfrm>
            <a:off x="2998100" y="1010325"/>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1191" name="Google Shape;1191;p165"/>
          <p:cNvSpPr txBox="1"/>
          <p:nvPr/>
        </p:nvSpPr>
        <p:spPr>
          <a:xfrm>
            <a:off x="2998100" y="36311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pic>
        <p:nvPicPr>
          <p:cNvPr id="1192" name="Google Shape;1192;p165"/>
          <p:cNvPicPr preferRelativeResize="0"/>
          <p:nvPr/>
        </p:nvPicPr>
        <p:blipFill>
          <a:blip r:embed="rId4">
            <a:alphaModFix/>
          </a:blip>
          <a:stretch>
            <a:fillRect/>
          </a:stretch>
        </p:blipFill>
        <p:spPr>
          <a:xfrm>
            <a:off x="6508425" y="1133275"/>
            <a:ext cx="2359125" cy="2280125"/>
          </a:xfrm>
          <a:prstGeom prst="rect">
            <a:avLst/>
          </a:prstGeom>
          <a:noFill/>
          <a:ln>
            <a:noFill/>
          </a:ln>
        </p:spPr>
      </p:pic>
      <p:pic>
        <p:nvPicPr>
          <p:cNvPr id="1193" name="Google Shape;1193;p165"/>
          <p:cNvPicPr preferRelativeResize="0"/>
          <p:nvPr/>
        </p:nvPicPr>
        <p:blipFill>
          <a:blip r:embed="rId5">
            <a:alphaModFix/>
          </a:blip>
          <a:stretch>
            <a:fillRect/>
          </a:stretch>
        </p:blipFill>
        <p:spPr>
          <a:xfrm>
            <a:off x="4420807" y="982877"/>
            <a:ext cx="1938592" cy="2580950"/>
          </a:xfrm>
          <a:prstGeom prst="rect">
            <a:avLst/>
          </a:prstGeom>
          <a:noFill/>
          <a:ln>
            <a:noFill/>
          </a:ln>
        </p:spPr>
      </p:pic>
      <p:sp>
        <p:nvSpPr>
          <p:cNvPr id="1194" name="Google Shape;1194;p165"/>
          <p:cNvSpPr txBox="1"/>
          <p:nvPr/>
        </p:nvSpPr>
        <p:spPr>
          <a:xfrm>
            <a:off x="7021900" y="1931788"/>
            <a:ext cx="1233300" cy="68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OMP C</a:t>
            </a:r>
            <a:endParaRPr b="1" sz="1800">
              <a:solidFill>
                <a:schemeClr val="dk1"/>
              </a:solidFill>
            </a:endParaRPr>
          </a:p>
          <a:p>
            <a:pPr indent="0" lvl="0" marL="0" rtl="0" algn="ctr">
              <a:spcBef>
                <a:spcPts val="0"/>
              </a:spcBef>
              <a:spcAft>
                <a:spcPts val="0"/>
              </a:spcAft>
              <a:buNone/>
            </a:pPr>
            <a:r>
              <a:rPr b="1" lang="en" sz="1800">
                <a:solidFill>
                  <a:schemeClr val="dk1"/>
                </a:solidFill>
              </a:rPr>
              <a:t>Porin</a:t>
            </a:r>
            <a:endParaRPr b="1" sz="1800">
              <a:solidFill>
                <a:schemeClr val="dk1"/>
              </a:solidFill>
            </a:endParaRPr>
          </a:p>
        </p:txBody>
      </p:sp>
      <p:sp>
        <p:nvSpPr>
          <p:cNvPr id="1195" name="Google Shape;1195;p165"/>
          <p:cNvSpPr txBox="1"/>
          <p:nvPr/>
        </p:nvSpPr>
        <p:spPr>
          <a:xfrm>
            <a:off x="5044200" y="915550"/>
            <a:ext cx="559800" cy="27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Q</a:t>
            </a:r>
            <a:endParaRPr b="1" sz="1800">
              <a:solidFill>
                <a:schemeClr val="dk1"/>
              </a:solidFill>
            </a:endParaRPr>
          </a:p>
          <a:p>
            <a:pPr indent="0" lvl="0" marL="0" rtl="0" algn="ctr">
              <a:spcBef>
                <a:spcPts val="0"/>
              </a:spcBef>
              <a:spcAft>
                <a:spcPts val="0"/>
              </a:spcAft>
              <a:buNone/>
            </a:pPr>
            <a:r>
              <a:rPr b="1" lang="en" sz="1800">
                <a:solidFill>
                  <a:schemeClr val="dk1"/>
                </a:solidFill>
              </a:rPr>
              <a:t>U</a:t>
            </a:r>
            <a:endParaRPr b="1" sz="1800">
              <a:solidFill>
                <a:schemeClr val="dk1"/>
              </a:solidFill>
            </a:endParaRPr>
          </a:p>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P</a:t>
            </a:r>
            <a:endParaRPr b="1" sz="1800">
              <a:solidFill>
                <a:schemeClr val="dk1"/>
              </a:solidFill>
            </a:endParaRPr>
          </a:p>
          <a:p>
            <a:pPr indent="0" lvl="0" marL="0" rtl="0" algn="ctr">
              <a:spcBef>
                <a:spcPts val="0"/>
              </a:spcBef>
              <a:spcAft>
                <a:spcPts val="0"/>
              </a:spcAft>
              <a:buNone/>
            </a:pPr>
            <a:r>
              <a:rPr b="1" lang="en" sz="1800">
                <a:solidFill>
                  <a:schemeClr val="dk1"/>
                </a:solidFill>
              </a:rPr>
              <a:t>O</a:t>
            </a:r>
            <a:endParaRPr b="1" sz="1800">
              <a:solidFill>
                <a:schemeClr val="dk1"/>
              </a:solidFill>
            </a:endParaRPr>
          </a:p>
          <a:p>
            <a:pPr indent="0" lvl="0" marL="0" rtl="0" algn="ctr">
              <a:spcBef>
                <a:spcPts val="0"/>
              </a:spcBef>
              <a:spcAft>
                <a:spcPts val="0"/>
              </a:spcAft>
              <a:buNone/>
            </a:pPr>
            <a:r>
              <a:rPr b="1" lang="en" sz="1800">
                <a:solidFill>
                  <a:schemeClr val="dk1"/>
                </a:solidFill>
              </a:rPr>
              <a:t>R</a:t>
            </a:r>
            <a:endParaRPr b="1" sz="1800">
              <a:solidFill>
                <a:schemeClr val="dk1"/>
              </a:solidFill>
            </a:endParaRPr>
          </a:p>
          <a:p>
            <a:pPr indent="0" lvl="0" marL="0" rtl="0" algn="ctr">
              <a:spcBef>
                <a:spcPts val="0"/>
              </a:spcBef>
              <a:spcAft>
                <a:spcPts val="0"/>
              </a:spcAft>
              <a:buNone/>
            </a:pPr>
            <a:r>
              <a:rPr b="1" lang="en" sz="1800">
                <a:solidFill>
                  <a:schemeClr val="dk1"/>
                </a:solidFill>
              </a:rPr>
              <a:t>I</a:t>
            </a:r>
            <a:endParaRPr b="1" sz="1800">
              <a:solidFill>
                <a:schemeClr val="dk1"/>
              </a:solidFill>
            </a:endParaRPr>
          </a:p>
          <a:p>
            <a:pPr indent="0" lvl="0" marL="0" rtl="0" algn="ctr">
              <a:spcBef>
                <a:spcPts val="0"/>
              </a:spcBef>
              <a:spcAft>
                <a:spcPts val="0"/>
              </a:spcAft>
              <a:buNone/>
            </a:pPr>
            <a:r>
              <a:rPr b="1" lang="en" sz="1800">
                <a:solidFill>
                  <a:schemeClr val="dk1"/>
                </a:solidFill>
              </a:rPr>
              <a:t>N</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p:txBody>
      </p:sp>
      <p:sp>
        <p:nvSpPr>
          <p:cNvPr id="1196" name="Google Shape;1196;p165"/>
          <p:cNvSpPr txBox="1"/>
          <p:nvPr/>
        </p:nvSpPr>
        <p:spPr>
          <a:xfrm>
            <a:off x="4572000" y="3843500"/>
            <a:ext cx="4399800" cy="10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rPr>
              <a:t>How do you think these proteins might be made?</a:t>
            </a:r>
            <a:endParaRPr sz="2900">
              <a:solidFill>
                <a:schemeClr val="dk1"/>
              </a:solidFill>
            </a:endParaRPr>
          </a:p>
        </p:txBody>
      </p:sp>
      <p:sp>
        <p:nvSpPr>
          <p:cNvPr id="1197" name="Google Shape;1197;p165"/>
          <p:cNvSpPr/>
          <p:nvPr/>
        </p:nvSpPr>
        <p:spPr>
          <a:xfrm>
            <a:off x="2101175" y="703208"/>
            <a:ext cx="5059650" cy="802100"/>
          </a:xfrm>
          <a:custGeom>
            <a:rect b="b" l="l" r="r" t="t"/>
            <a:pathLst>
              <a:path extrusionOk="0" h="32084" w="202386">
                <a:moveTo>
                  <a:pt x="0" y="22022"/>
                </a:moveTo>
                <a:cubicBezTo>
                  <a:pt x="12146" y="9870"/>
                  <a:pt x="30293" y="4942"/>
                  <a:pt x="46962" y="777"/>
                </a:cubicBezTo>
                <a:cubicBezTo>
                  <a:pt x="57574" y="-1875"/>
                  <a:pt x="68561" y="4261"/>
                  <a:pt x="79389" y="5808"/>
                </a:cubicBezTo>
                <a:cubicBezTo>
                  <a:pt x="93237" y="7786"/>
                  <a:pt x="107749" y="4095"/>
                  <a:pt x="121320" y="7486"/>
                </a:cubicBezTo>
                <a:cubicBezTo>
                  <a:pt x="134162" y="10695"/>
                  <a:pt x="147910" y="6732"/>
                  <a:pt x="161014" y="8604"/>
                </a:cubicBezTo>
                <a:cubicBezTo>
                  <a:pt x="168140" y="9622"/>
                  <a:pt x="174312" y="14155"/>
                  <a:pt x="181141" y="16431"/>
                </a:cubicBezTo>
                <a:cubicBezTo>
                  <a:pt x="189486" y="19213"/>
                  <a:pt x="198452" y="24217"/>
                  <a:pt x="202386" y="32085"/>
                </a:cubicBezTo>
              </a:path>
            </a:pathLst>
          </a:custGeom>
          <a:noFill/>
          <a:ln cap="flat" cmpd="sng" w="38100">
            <a:solidFill>
              <a:schemeClr val="dk2"/>
            </a:solidFill>
            <a:prstDash val="solid"/>
            <a:round/>
            <a:headEnd len="med" w="med" type="none"/>
            <a:tailEnd len="med" w="med" type="none"/>
          </a:ln>
        </p:spPr>
      </p:sp>
      <p:sp>
        <p:nvSpPr>
          <p:cNvPr id="1198" name="Google Shape;1198;p165"/>
          <p:cNvSpPr/>
          <p:nvPr/>
        </p:nvSpPr>
        <p:spPr>
          <a:xfrm>
            <a:off x="1598025" y="3475600"/>
            <a:ext cx="3019000" cy="813225"/>
          </a:xfrm>
          <a:custGeom>
            <a:rect b="b" l="l" r="r" t="t"/>
            <a:pathLst>
              <a:path extrusionOk="0" h="32529" w="120760">
                <a:moveTo>
                  <a:pt x="120760" y="0"/>
                </a:moveTo>
                <a:cubicBezTo>
                  <a:pt x="105322" y="7719"/>
                  <a:pt x="96322" y="26409"/>
                  <a:pt x="79948" y="31867"/>
                </a:cubicBezTo>
                <a:cubicBezTo>
                  <a:pt x="73682" y="33956"/>
                  <a:pt x="66434" y="29940"/>
                  <a:pt x="60939" y="26276"/>
                </a:cubicBezTo>
                <a:cubicBezTo>
                  <a:pt x="55055" y="22353"/>
                  <a:pt x="47674" y="21281"/>
                  <a:pt x="40813" y="19567"/>
                </a:cubicBezTo>
                <a:cubicBezTo>
                  <a:pt x="34444" y="17975"/>
                  <a:pt x="27472" y="19725"/>
                  <a:pt x="21245" y="21804"/>
                </a:cubicBezTo>
                <a:cubicBezTo>
                  <a:pt x="14470" y="24066"/>
                  <a:pt x="7143" y="19008"/>
                  <a:pt x="0" y="19008"/>
                </a:cubicBezTo>
              </a:path>
            </a:pathLst>
          </a:custGeom>
          <a:noFill/>
          <a:ln cap="flat" cmpd="sng" w="38100">
            <a:solidFill>
              <a:schemeClr val="dk2"/>
            </a:solidFill>
            <a:prstDash val="solid"/>
            <a:round/>
            <a:headEnd len="med" w="med" type="none"/>
            <a:tailEnd len="med" w="med" type="none"/>
          </a:ln>
        </p:spPr>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pic>
        <p:nvPicPr>
          <p:cNvPr id="1203" name="Google Shape;1203;p166"/>
          <p:cNvPicPr preferRelativeResize="0"/>
          <p:nvPr/>
        </p:nvPicPr>
        <p:blipFill rotWithShape="1">
          <a:blip r:embed="rId3">
            <a:alphaModFix/>
          </a:blip>
          <a:srcRect b="0" l="0" r="4462" t="0"/>
          <a:stretch/>
        </p:blipFill>
        <p:spPr>
          <a:xfrm>
            <a:off x="859500" y="703200"/>
            <a:ext cx="2177150" cy="4210801"/>
          </a:xfrm>
          <a:prstGeom prst="rect">
            <a:avLst/>
          </a:prstGeom>
          <a:noFill/>
          <a:ln>
            <a:noFill/>
          </a:ln>
        </p:spPr>
      </p:pic>
      <p:sp>
        <p:nvSpPr>
          <p:cNvPr id="1204" name="Google Shape;1204;p166"/>
          <p:cNvSpPr/>
          <p:nvPr/>
        </p:nvSpPr>
        <p:spPr>
          <a:xfrm>
            <a:off x="3036650" y="1579225"/>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5" name="Google Shape;1205;p166"/>
          <p:cNvSpPr txBox="1"/>
          <p:nvPr/>
        </p:nvSpPr>
        <p:spPr>
          <a:xfrm>
            <a:off x="3169475" y="2445025"/>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1206" name="Google Shape;1206;p166"/>
          <p:cNvSpPr txBox="1"/>
          <p:nvPr/>
        </p:nvSpPr>
        <p:spPr>
          <a:xfrm>
            <a:off x="2998100" y="1010325"/>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1207" name="Google Shape;1207;p166"/>
          <p:cNvSpPr txBox="1"/>
          <p:nvPr/>
        </p:nvSpPr>
        <p:spPr>
          <a:xfrm>
            <a:off x="2998100" y="36311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pic>
        <p:nvPicPr>
          <p:cNvPr id="1208" name="Google Shape;1208;p166"/>
          <p:cNvPicPr preferRelativeResize="0"/>
          <p:nvPr/>
        </p:nvPicPr>
        <p:blipFill rotWithShape="1">
          <a:blip r:embed="rId4">
            <a:alphaModFix/>
          </a:blip>
          <a:srcRect b="3818" l="35704" r="0" t="0"/>
          <a:stretch/>
        </p:blipFill>
        <p:spPr>
          <a:xfrm>
            <a:off x="4315975" y="614075"/>
            <a:ext cx="4107300" cy="438905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1819"/>
        </a:solidFill>
      </p:bgPr>
    </p:bg>
    <p:spTree>
      <p:nvGrpSpPr>
        <p:cNvPr id="1212" name="Shape 1212"/>
        <p:cNvGrpSpPr/>
        <p:nvPr/>
      </p:nvGrpSpPr>
      <p:grpSpPr>
        <a:xfrm>
          <a:off x="0" y="0"/>
          <a:ext cx="0" cy="0"/>
          <a:chOff x="0" y="0"/>
          <a:chExt cx="0" cy="0"/>
        </a:xfrm>
      </p:grpSpPr>
      <p:pic>
        <p:nvPicPr>
          <p:cNvPr id="1213" name="Google Shape;1213;p167"/>
          <p:cNvPicPr preferRelativeResize="0"/>
          <p:nvPr/>
        </p:nvPicPr>
        <p:blipFill>
          <a:blip r:embed="rId3">
            <a:alphaModFix/>
          </a:blip>
          <a:stretch>
            <a:fillRect/>
          </a:stretch>
        </p:blipFill>
        <p:spPr>
          <a:xfrm rot="-5400000">
            <a:off x="859191" y="-859196"/>
            <a:ext cx="5155205" cy="6873578"/>
          </a:xfrm>
          <a:prstGeom prst="rect">
            <a:avLst/>
          </a:prstGeom>
          <a:noFill/>
          <a:ln>
            <a:noFill/>
          </a:ln>
        </p:spPr>
      </p:pic>
      <p:pic>
        <p:nvPicPr>
          <p:cNvPr id="1214" name="Google Shape;1214;p167"/>
          <p:cNvPicPr preferRelativeResize="0"/>
          <p:nvPr/>
        </p:nvPicPr>
        <p:blipFill>
          <a:blip r:embed="rId4">
            <a:alphaModFix/>
          </a:blip>
          <a:stretch>
            <a:fillRect/>
          </a:stretch>
        </p:blipFill>
        <p:spPr>
          <a:xfrm rot="-6467308">
            <a:off x="6818749" y="1740102"/>
            <a:ext cx="1828799" cy="2591733"/>
          </a:xfrm>
          <a:prstGeom prst="rect">
            <a:avLst/>
          </a:prstGeom>
          <a:noFill/>
          <a:ln>
            <a:noFill/>
          </a:ln>
        </p:spPr>
      </p:pic>
      <p:sp>
        <p:nvSpPr>
          <p:cNvPr id="1215" name="Google Shape;1215;p167"/>
          <p:cNvSpPr txBox="1"/>
          <p:nvPr/>
        </p:nvSpPr>
        <p:spPr>
          <a:xfrm>
            <a:off x="6798800" y="294700"/>
            <a:ext cx="2009400" cy="59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lt1"/>
                </a:solidFill>
              </a:rPr>
              <a:t>Deactivate the penicillin!</a:t>
            </a:r>
            <a:endParaRPr b="1" sz="2200">
              <a:solidFill>
                <a:schemeClr val="lt1"/>
              </a:solidFill>
            </a:endParaRPr>
          </a:p>
        </p:txBody>
      </p:sp>
      <p:sp>
        <p:nvSpPr>
          <p:cNvPr id="1216" name="Google Shape;1216;p167"/>
          <p:cNvSpPr/>
          <p:nvPr/>
        </p:nvSpPr>
        <p:spPr>
          <a:xfrm rot="-1552202">
            <a:off x="7282878" y="1952274"/>
            <a:ext cx="254394" cy="490137"/>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17" name="Google Shape;1217;p167"/>
          <p:cNvPicPr preferRelativeResize="0"/>
          <p:nvPr/>
        </p:nvPicPr>
        <p:blipFill>
          <a:blip r:embed="rId5">
            <a:alphaModFix/>
          </a:blip>
          <a:stretch>
            <a:fillRect/>
          </a:stretch>
        </p:blipFill>
        <p:spPr>
          <a:xfrm>
            <a:off x="6438575" y="953350"/>
            <a:ext cx="1301474" cy="1261501"/>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FF9E"/>
            </a:gs>
            <a:gs pos="100000">
              <a:srgbClr val="005E80"/>
            </a:gs>
          </a:gsLst>
          <a:path path="circle">
            <a:fillToRect b="50%" l="50%" r="50%" t="50%"/>
          </a:path>
          <a:tileRect/>
        </a:gradFill>
      </p:bgPr>
    </p:bg>
    <p:spTree>
      <p:nvGrpSpPr>
        <p:cNvPr id="1221" name="Shape 1221"/>
        <p:cNvGrpSpPr/>
        <p:nvPr/>
      </p:nvGrpSpPr>
      <p:grpSpPr>
        <a:xfrm>
          <a:off x="0" y="0"/>
          <a:ext cx="0" cy="0"/>
          <a:chOff x="0" y="0"/>
          <a:chExt cx="0" cy="0"/>
        </a:xfrm>
      </p:grpSpPr>
      <p:pic>
        <p:nvPicPr>
          <p:cNvPr descr="For more information on #YaleMedicine, visit: https://www.yalemedicine.org.&#10;&#10;&#10;Certain bacteria are evolving to become resistant to our antibiotics. But what if we could kill them with a specific virus? That’s the idea behind bacteriophage therapy. Yale researchers and Yale Medicine physicians are working together to help patients with this form of personalized medicine." id="1222" name="Google Shape;1222;p168" title="Phage Therapy: Fighting Antibiotic Resistant Bacteria With Viruses">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2"/>
                                        </p:tgtEl>
                                        <p:attrNameLst>
                                          <p:attrName>style.visibility</p:attrName>
                                        </p:attrNameLst>
                                      </p:cBhvr>
                                      <p:to>
                                        <p:strVal val="visible"/>
                                      </p:to>
                                    </p:set>
                                    <p:animEffect filter="fade" transition="in">
                                      <p:cBhvr>
                                        <p:cTn dur="1000"/>
                                        <p:tgtEl>
                                          <p:spTgt spid="1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6" name="Shape 1226"/>
        <p:cNvGrpSpPr/>
        <p:nvPr/>
      </p:nvGrpSpPr>
      <p:grpSpPr>
        <a:xfrm>
          <a:off x="0" y="0"/>
          <a:ext cx="0" cy="0"/>
          <a:chOff x="0" y="0"/>
          <a:chExt cx="0" cy="0"/>
        </a:xfrm>
      </p:grpSpPr>
      <p:sp>
        <p:nvSpPr>
          <p:cNvPr id="1227" name="Google Shape;1227;p169"/>
          <p:cNvSpPr txBox="1"/>
          <p:nvPr>
            <p:ph type="title"/>
          </p:nvPr>
        </p:nvSpPr>
        <p:spPr>
          <a:xfrm>
            <a:off x="500775" y="867225"/>
            <a:ext cx="61875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700"/>
              <a:t>Compare and Contrast Discussion</a:t>
            </a:r>
            <a:endParaRPr b="1" sz="2700"/>
          </a:p>
        </p:txBody>
      </p:sp>
      <p:sp>
        <p:nvSpPr>
          <p:cNvPr id="1228" name="Google Shape;1228;p169"/>
          <p:cNvSpPr/>
          <p:nvPr/>
        </p:nvSpPr>
        <p:spPr>
          <a:xfrm>
            <a:off x="407500" y="1652150"/>
            <a:ext cx="7683682" cy="46382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2"/>
                </a:solidFill>
                <a:latin typeface="Arial"/>
              </a:rPr>
              <a:t>Antibiotic Therapy vs Phage Therapy</a:t>
            </a: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2727"/>
        </a:solidFill>
      </p:bgPr>
    </p:bg>
    <p:spTree>
      <p:nvGrpSpPr>
        <p:cNvPr id="1232" name="Shape 1232"/>
        <p:cNvGrpSpPr/>
        <p:nvPr/>
      </p:nvGrpSpPr>
      <p:grpSpPr>
        <a:xfrm>
          <a:off x="0" y="0"/>
          <a:ext cx="0" cy="0"/>
          <a:chOff x="0" y="0"/>
          <a:chExt cx="0" cy="0"/>
        </a:xfrm>
      </p:grpSpPr>
      <p:pic>
        <p:nvPicPr>
          <p:cNvPr id="1233" name="Google Shape;1233;p170"/>
          <p:cNvPicPr preferRelativeResize="0"/>
          <p:nvPr/>
        </p:nvPicPr>
        <p:blipFill>
          <a:blip r:embed="rId3">
            <a:alphaModFix/>
          </a:blip>
          <a:stretch>
            <a:fillRect/>
          </a:stretch>
        </p:blipFill>
        <p:spPr>
          <a:xfrm>
            <a:off x="152400" y="0"/>
            <a:ext cx="6857999" cy="514349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71"/>
          <p:cNvSpPr txBox="1"/>
          <p:nvPr>
            <p:ph type="title"/>
          </p:nvPr>
        </p:nvSpPr>
        <p:spPr>
          <a:xfrm>
            <a:off x="762150" y="310600"/>
            <a:ext cx="6883800" cy="729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solidFill>
                  <a:srgbClr val="000000"/>
                </a:solidFill>
              </a:rPr>
              <a:t>Use your model pieces to build an efflux pump.</a:t>
            </a:r>
            <a:endParaRPr>
              <a:solidFill>
                <a:srgbClr val="000000"/>
              </a:solidFill>
            </a:endParaRPr>
          </a:p>
          <a:p>
            <a:pPr indent="0" lvl="0" marL="0" rtl="0" algn="l">
              <a:spcBef>
                <a:spcPts val="0"/>
              </a:spcBef>
              <a:spcAft>
                <a:spcPts val="0"/>
              </a:spcAft>
              <a:buNone/>
            </a:pPr>
            <a:r>
              <a:t/>
            </a:r>
            <a:endParaRPr/>
          </a:p>
        </p:txBody>
      </p:sp>
      <p:pic>
        <p:nvPicPr>
          <p:cNvPr descr="BACTERIAL MEMBRANE KIT" id="1239" name="Google Shape;1239;p171"/>
          <p:cNvPicPr preferRelativeResize="0"/>
          <p:nvPr/>
        </p:nvPicPr>
        <p:blipFill rotWithShape="1">
          <a:blip r:embed="rId3">
            <a:alphaModFix/>
          </a:blip>
          <a:srcRect b="0" l="0" r="0" t="0"/>
          <a:stretch/>
        </p:blipFill>
        <p:spPr>
          <a:xfrm>
            <a:off x="846707" y="967420"/>
            <a:ext cx="6266075" cy="4176092"/>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pic>
        <p:nvPicPr>
          <p:cNvPr id="1244" name="Google Shape;1244;p172"/>
          <p:cNvPicPr preferRelativeResize="0"/>
          <p:nvPr/>
        </p:nvPicPr>
        <p:blipFill>
          <a:blip r:embed="rId3">
            <a:alphaModFix/>
          </a:blip>
          <a:stretch>
            <a:fillRect/>
          </a:stretch>
        </p:blipFill>
        <p:spPr>
          <a:xfrm>
            <a:off x="714363" y="0"/>
            <a:ext cx="3857626" cy="5143501"/>
          </a:xfrm>
          <a:prstGeom prst="rect">
            <a:avLst/>
          </a:prstGeom>
          <a:noFill/>
          <a:ln>
            <a:noFill/>
          </a:ln>
        </p:spPr>
      </p:pic>
      <p:sp>
        <p:nvSpPr>
          <p:cNvPr id="1245" name="Google Shape;1245;p172"/>
          <p:cNvSpPr txBox="1"/>
          <p:nvPr/>
        </p:nvSpPr>
        <p:spPr>
          <a:xfrm>
            <a:off x="4572000" y="1203700"/>
            <a:ext cx="4156200" cy="97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2"/>
                </a:solidFill>
                <a:latin typeface="Calibri"/>
                <a:ea typeface="Calibri"/>
                <a:cs typeface="Calibri"/>
                <a:sym typeface="Calibri"/>
              </a:rPr>
              <a:t>Discuss/recall:  How do efflux pumps cause antibiotic resistance?</a:t>
            </a:r>
            <a:endParaRPr sz="2100">
              <a:solidFill>
                <a:schemeClr val="dk2"/>
              </a:solidFill>
              <a:latin typeface="Calibri"/>
              <a:ea typeface="Calibri"/>
              <a:cs typeface="Calibri"/>
              <a:sym typeface="Calibri"/>
            </a:endParaRPr>
          </a:p>
        </p:txBody>
      </p:sp>
      <p:pic>
        <p:nvPicPr>
          <p:cNvPr id="1246" name="Google Shape;1246;p172" title="problems-water.gif"/>
          <p:cNvPicPr preferRelativeResize="0"/>
          <p:nvPr/>
        </p:nvPicPr>
        <p:blipFill>
          <a:blip r:embed="rId4">
            <a:alphaModFix/>
          </a:blip>
          <a:stretch>
            <a:fillRect/>
          </a:stretch>
        </p:blipFill>
        <p:spPr>
          <a:xfrm>
            <a:off x="5104200" y="2176300"/>
            <a:ext cx="1656625" cy="2944250"/>
          </a:xfrm>
          <a:prstGeom prst="rect">
            <a:avLst/>
          </a:prstGeom>
          <a:noFill/>
          <a:ln>
            <a:noFill/>
          </a:ln>
        </p:spPr>
      </p:pic>
      <p:sp>
        <p:nvSpPr>
          <p:cNvPr id="1247" name="Google Shape;1247;p172"/>
          <p:cNvSpPr txBox="1"/>
          <p:nvPr/>
        </p:nvSpPr>
        <p:spPr>
          <a:xfrm>
            <a:off x="4695225" y="231100"/>
            <a:ext cx="3301200" cy="97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Modeling with sticky note labels</a:t>
            </a:r>
            <a:endParaRPr b="1" sz="24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pic>
        <p:nvPicPr>
          <p:cNvPr id="1252" name="Google Shape;1252;p173"/>
          <p:cNvPicPr preferRelativeResize="0"/>
          <p:nvPr/>
        </p:nvPicPr>
        <p:blipFill>
          <a:blip r:embed="rId3">
            <a:alphaModFix/>
          </a:blip>
          <a:stretch>
            <a:fillRect/>
          </a:stretch>
        </p:blipFill>
        <p:spPr>
          <a:xfrm>
            <a:off x="152400" y="618900"/>
            <a:ext cx="8839200" cy="3905693"/>
          </a:xfrm>
          <a:prstGeom prst="rect">
            <a:avLst/>
          </a:prstGeom>
          <a:noFill/>
          <a:ln>
            <a:noFill/>
          </a:ln>
        </p:spPr>
      </p:pic>
      <p:sp>
        <p:nvSpPr>
          <p:cNvPr id="1253" name="Google Shape;1253;p173"/>
          <p:cNvSpPr txBox="1"/>
          <p:nvPr/>
        </p:nvSpPr>
        <p:spPr>
          <a:xfrm>
            <a:off x="196500" y="157200"/>
            <a:ext cx="8371200" cy="73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2"/>
                </a:solidFill>
                <a:latin typeface="Calibri"/>
                <a:ea typeface="Calibri"/>
                <a:cs typeface="Calibri"/>
                <a:sym typeface="Calibri"/>
              </a:rPr>
              <a:t>Researchers are using co-</a:t>
            </a:r>
            <a:r>
              <a:rPr b="1" lang="en" sz="2300">
                <a:solidFill>
                  <a:schemeClr val="dk2"/>
                </a:solidFill>
                <a:latin typeface="Calibri"/>
                <a:ea typeface="Calibri"/>
                <a:cs typeface="Calibri"/>
                <a:sym typeface="Calibri"/>
              </a:rPr>
              <a:t>evolution</a:t>
            </a:r>
            <a:r>
              <a:rPr b="1" lang="en" sz="2300">
                <a:solidFill>
                  <a:schemeClr val="dk2"/>
                </a:solidFill>
                <a:latin typeface="Calibri"/>
                <a:ea typeface="Calibri"/>
                <a:cs typeface="Calibri"/>
                <a:sym typeface="Calibri"/>
              </a:rPr>
              <a:t> to increase phage host range</a:t>
            </a:r>
            <a:endParaRPr b="1" sz="2300">
              <a:solidFill>
                <a:schemeClr val="dk2"/>
              </a:solidFill>
              <a:latin typeface="Calibri"/>
              <a:ea typeface="Calibri"/>
              <a:cs typeface="Calibri"/>
              <a:sym typeface="Calibri"/>
            </a:endParaRPr>
          </a:p>
        </p:txBody>
      </p:sp>
      <p:sp>
        <p:nvSpPr>
          <p:cNvPr id="1254" name="Google Shape;1254;p173"/>
          <p:cNvSpPr txBox="1"/>
          <p:nvPr/>
        </p:nvSpPr>
        <p:spPr>
          <a:xfrm>
            <a:off x="-37500" y="4672000"/>
            <a:ext cx="88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https://www.sciencedirect.com/science/article/pii/S0958166920301336</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66"/>
          <p:cNvPicPr preferRelativeResize="0"/>
          <p:nvPr/>
        </p:nvPicPr>
        <p:blipFill>
          <a:blip r:embed="rId3">
            <a:alphaModFix/>
          </a:blip>
          <a:stretch>
            <a:fillRect/>
          </a:stretch>
        </p:blipFill>
        <p:spPr>
          <a:xfrm>
            <a:off x="1876400" y="524325"/>
            <a:ext cx="7059426" cy="4294475"/>
          </a:xfrm>
          <a:prstGeom prst="rect">
            <a:avLst/>
          </a:prstGeom>
          <a:noFill/>
          <a:ln>
            <a:noFill/>
          </a:ln>
        </p:spPr>
      </p:pic>
      <p:sp>
        <p:nvSpPr>
          <p:cNvPr id="337" name="Google Shape;337;p66"/>
          <p:cNvSpPr txBox="1"/>
          <p:nvPr>
            <p:ph type="title"/>
          </p:nvPr>
        </p:nvSpPr>
        <p:spPr>
          <a:xfrm>
            <a:off x="280023" y="807150"/>
            <a:ext cx="2142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Microbe: </a:t>
            </a:r>
            <a:r>
              <a:rPr i="1" lang="en"/>
              <a:t>E.coli</a:t>
            </a:r>
            <a:endParaRPr i="1"/>
          </a:p>
        </p:txBody>
      </p:sp>
      <p:sp>
        <p:nvSpPr>
          <p:cNvPr id="338" name="Google Shape;338;p66"/>
          <p:cNvSpPr txBox="1"/>
          <p:nvPr/>
        </p:nvSpPr>
        <p:spPr>
          <a:xfrm>
            <a:off x="0" y="4436075"/>
            <a:ext cx="8376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https://theconversation.com/e-coli-is-one-of-the-most-widely-studied-organisms-and-that-may-be-a-problem-for-both-science-and-medicine-206045</a:t>
            </a:r>
            <a:endParaRPr sz="1200"/>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pic>
        <p:nvPicPr>
          <p:cNvPr id="1259" name="Google Shape;1259;p174"/>
          <p:cNvPicPr preferRelativeResize="0"/>
          <p:nvPr/>
        </p:nvPicPr>
        <p:blipFill>
          <a:blip r:embed="rId3">
            <a:alphaModFix/>
          </a:blip>
          <a:stretch>
            <a:fillRect/>
          </a:stretch>
        </p:blipFill>
        <p:spPr>
          <a:xfrm>
            <a:off x="714363" y="0"/>
            <a:ext cx="3857626" cy="5143501"/>
          </a:xfrm>
          <a:prstGeom prst="rect">
            <a:avLst/>
          </a:prstGeom>
          <a:noFill/>
          <a:ln>
            <a:noFill/>
          </a:ln>
        </p:spPr>
      </p:pic>
      <p:sp>
        <p:nvSpPr>
          <p:cNvPr id="1260" name="Google Shape;1260;p174"/>
          <p:cNvSpPr txBox="1"/>
          <p:nvPr/>
        </p:nvSpPr>
        <p:spPr>
          <a:xfrm>
            <a:off x="4572000" y="1807850"/>
            <a:ext cx="4156200" cy="16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2"/>
                </a:solidFill>
                <a:latin typeface="Calibri"/>
                <a:ea typeface="Calibri"/>
                <a:cs typeface="Calibri"/>
                <a:sym typeface="Calibri"/>
              </a:rPr>
              <a:t>Discuss:  If you treat a resistant infection with phage that use the efflux pump, should we worry if the host cell becomes phage resistant?</a:t>
            </a:r>
            <a:endParaRPr sz="2100">
              <a:solidFill>
                <a:schemeClr val="dk2"/>
              </a:solidFill>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C73DB"/>
            </a:gs>
            <a:gs pos="100000">
              <a:srgbClr val="8434CF"/>
            </a:gs>
          </a:gsLst>
          <a:path path="circle">
            <a:fillToRect b="50%" l="50%" r="50%" t="50%"/>
          </a:path>
          <a:tileRect/>
        </a:gradFill>
      </p:bgPr>
    </p:bg>
    <p:spTree>
      <p:nvGrpSpPr>
        <p:cNvPr id="1264" name="Shape 1264"/>
        <p:cNvGrpSpPr/>
        <p:nvPr/>
      </p:nvGrpSpPr>
      <p:grpSpPr>
        <a:xfrm>
          <a:off x="0" y="0"/>
          <a:ext cx="0" cy="0"/>
          <a:chOff x="0" y="0"/>
          <a:chExt cx="0" cy="0"/>
        </a:xfrm>
      </p:grpSpPr>
      <p:pic>
        <p:nvPicPr>
          <p:cNvPr descr="In 2016, Stephanie Strathdee helplessly watched for nine months as her husband lay dying in a San Diego hospital, as a &quot;super bug&quot; attacked his body. When doctors revealed all hope of recovery was lost, the trained epidemiologist went digging for answers. &#10;&#10;Remarkably she came across phage therapy - a century-old medicine discovered by a French-Canadian doctor - which had all but been forgotten.&#10;&#10;For more info, please go to http://www.globalnews.ca&#10;Subscribe to Global News Channel HERE: http://bit.ly/20fcXDc&#10;Like Global News on Facebook HERE: http://bit.ly/255GMJQ&#10;Follow Global News on Twitter HERE: http://bit.ly/1Toz8mt&#10;Follow Global News on Instagram HERE: https://bit.ly/2QZaZIB&#10;#PhageTherapy #Health #GlobalNews #HealthNews" id="1265" name="Google Shape;1265;p175" title="Phage therapy: How Canadian doctor used century-old medicine to save dying husband from 'super bug'">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5"/>
                                        </p:tgtEl>
                                        <p:attrNameLst>
                                          <p:attrName>style.visibility</p:attrName>
                                        </p:attrNameLst>
                                      </p:cBhvr>
                                      <p:to>
                                        <p:strVal val="visible"/>
                                      </p:to>
                                    </p:set>
                                    <p:animEffect filter="fade" transition="in">
                                      <p:cBhvr>
                                        <p:cTn dur="1000"/>
                                        <p:tgtEl>
                                          <p:spTgt spid="1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C73DB"/>
            </a:gs>
            <a:gs pos="100000">
              <a:srgbClr val="8434CF"/>
            </a:gs>
          </a:gsLst>
          <a:path path="circle">
            <a:fillToRect b="50%" l="50%" r="50%" t="50%"/>
          </a:path>
          <a:tileRect/>
        </a:gradFill>
      </p:bgPr>
    </p:bg>
    <p:spTree>
      <p:nvGrpSpPr>
        <p:cNvPr id="1269" name="Shape 1269"/>
        <p:cNvGrpSpPr/>
        <p:nvPr/>
      </p:nvGrpSpPr>
      <p:grpSpPr>
        <a:xfrm>
          <a:off x="0" y="0"/>
          <a:ext cx="0" cy="0"/>
          <a:chOff x="0" y="0"/>
          <a:chExt cx="0" cy="0"/>
        </a:xfrm>
      </p:grpSpPr>
      <p:pic>
        <p:nvPicPr>
          <p:cNvPr descr="The TWiV team travels to Texas A&amp;M University, home of the Center for Phage Technology, where they speak with Ry Young and Jason Gill about their work on viruses that infect bacteria." id="1270" name="Google Shape;1270;p176" title="TWiV 502: Texas road phage">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0"/>
                                        </p:tgtEl>
                                        <p:attrNameLst>
                                          <p:attrName>style.visibility</p:attrName>
                                        </p:attrNameLst>
                                      </p:cBhvr>
                                      <p:to>
                                        <p:strVal val="visible"/>
                                      </p:to>
                                    </p:set>
                                    <p:animEffect filter="fade" transition="in">
                                      <p:cBhvr>
                                        <p:cTn dur="1000"/>
                                        <p:tgtEl>
                                          <p:spTgt spid="1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pic>
        <p:nvPicPr>
          <p:cNvPr id="1275" name="Google Shape;1275;p177"/>
          <p:cNvPicPr preferRelativeResize="0"/>
          <p:nvPr/>
        </p:nvPicPr>
        <p:blipFill>
          <a:blip r:embed="rId3">
            <a:alphaModFix/>
          </a:blip>
          <a:stretch>
            <a:fillRect/>
          </a:stretch>
        </p:blipFill>
        <p:spPr>
          <a:xfrm>
            <a:off x="152400" y="152400"/>
            <a:ext cx="8715375" cy="474345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pic>
        <p:nvPicPr>
          <p:cNvPr id="1280" name="Google Shape;1280;p178"/>
          <p:cNvPicPr preferRelativeResize="0"/>
          <p:nvPr/>
        </p:nvPicPr>
        <p:blipFill rotWithShape="1">
          <a:blip r:embed="rId3">
            <a:alphaModFix/>
          </a:blip>
          <a:srcRect b="50000" l="49352" r="0" t="0"/>
          <a:stretch/>
        </p:blipFill>
        <p:spPr>
          <a:xfrm>
            <a:off x="152275" y="122875"/>
            <a:ext cx="6490749" cy="4897751"/>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pic>
        <p:nvPicPr>
          <p:cNvPr id="1285" name="Google Shape;1285;p179"/>
          <p:cNvPicPr preferRelativeResize="0"/>
          <p:nvPr/>
        </p:nvPicPr>
        <p:blipFill>
          <a:blip r:embed="rId3">
            <a:alphaModFix/>
          </a:blip>
          <a:stretch>
            <a:fillRect/>
          </a:stretch>
        </p:blipFill>
        <p:spPr>
          <a:xfrm>
            <a:off x="535600" y="311250"/>
            <a:ext cx="8267874" cy="3928324"/>
          </a:xfrm>
          <a:prstGeom prst="rect">
            <a:avLst/>
          </a:prstGeom>
          <a:noFill/>
          <a:ln>
            <a:noFill/>
          </a:ln>
        </p:spPr>
      </p:pic>
      <p:sp>
        <p:nvSpPr>
          <p:cNvPr id="1286" name="Google Shape;1286;p179"/>
          <p:cNvSpPr txBox="1"/>
          <p:nvPr/>
        </p:nvSpPr>
        <p:spPr>
          <a:xfrm>
            <a:off x="618975" y="4312200"/>
            <a:ext cx="7963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https://phageguard.com/knowledge-center/fda-usda-approves-pgs-processing-aid</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180"/>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Filamentous phage: Phage Display</a:t>
            </a:r>
            <a:endParaRPr/>
          </a:p>
        </p:txBody>
      </p:sp>
      <p:pic>
        <p:nvPicPr>
          <p:cNvPr id="1292" name="Google Shape;1292;p180"/>
          <p:cNvPicPr preferRelativeResize="0"/>
          <p:nvPr/>
        </p:nvPicPr>
        <p:blipFill>
          <a:blip r:embed="rId3">
            <a:alphaModFix/>
          </a:blip>
          <a:stretch>
            <a:fillRect/>
          </a:stretch>
        </p:blipFill>
        <p:spPr>
          <a:xfrm rot="5400000">
            <a:off x="1621629" y="-140604"/>
            <a:ext cx="4413550" cy="6325050"/>
          </a:xfrm>
          <a:prstGeom prst="rect">
            <a:avLst/>
          </a:prstGeom>
          <a:noFill/>
          <a:ln>
            <a:noFill/>
          </a:ln>
        </p:spPr>
      </p:pic>
      <p:sp>
        <p:nvSpPr>
          <p:cNvPr id="1293" name="Google Shape;1293;p180"/>
          <p:cNvSpPr txBox="1"/>
          <p:nvPr/>
        </p:nvSpPr>
        <p:spPr>
          <a:xfrm>
            <a:off x="5583575" y="1389025"/>
            <a:ext cx="3000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https://phys.org/news/2023-05-phage-captured-benefit-biotech-applications.html</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181"/>
          <p:cNvSpPr txBox="1"/>
          <p:nvPr>
            <p:ph type="title"/>
          </p:nvPr>
        </p:nvSpPr>
        <p:spPr>
          <a:xfrm>
            <a:off x="311700" y="445025"/>
            <a:ext cx="8520600" cy="1407000"/>
          </a:xfrm>
          <a:prstGeom prst="rect">
            <a:avLst/>
          </a:prstGeom>
        </p:spPr>
        <p:txBody>
          <a:bodyPr anchorCtr="0" anchor="t" bIns="68575" lIns="68575" spcFirstLastPara="1" rIns="68575" wrap="square" tIns="68575">
            <a:normAutofit fontScale="90000"/>
          </a:bodyPr>
          <a:lstStyle/>
          <a:p>
            <a:pPr indent="0" lvl="0" marL="0" rtl="0" algn="ctr">
              <a:spcBef>
                <a:spcPts val="0"/>
              </a:spcBef>
              <a:spcAft>
                <a:spcPts val="0"/>
              </a:spcAft>
              <a:buNone/>
            </a:pPr>
            <a:r>
              <a:rPr b="1" lang="en" sz="4300"/>
              <a:t>Purpose:  Screen for functional antibodies</a:t>
            </a:r>
            <a:endParaRPr b="1" sz="4300"/>
          </a:p>
          <a:p>
            <a:pPr indent="0" lvl="0" marL="0" rtl="0" algn="l">
              <a:spcBef>
                <a:spcPts val="0"/>
              </a:spcBef>
              <a:spcAft>
                <a:spcPts val="0"/>
              </a:spcAft>
              <a:buNone/>
            </a:pPr>
            <a:r>
              <a:t/>
            </a:r>
            <a:endParaRPr/>
          </a:p>
        </p:txBody>
      </p:sp>
      <p:pic>
        <p:nvPicPr>
          <p:cNvPr id="1299" name="Google Shape;1299;p181"/>
          <p:cNvPicPr preferRelativeResize="0"/>
          <p:nvPr/>
        </p:nvPicPr>
        <p:blipFill rotWithShape="1">
          <a:blip r:embed="rId3">
            <a:alphaModFix/>
          </a:blip>
          <a:srcRect b="73545" l="16920" r="36736" t="0"/>
          <a:stretch/>
        </p:blipFill>
        <p:spPr>
          <a:xfrm>
            <a:off x="0" y="2337525"/>
            <a:ext cx="4107600" cy="2364401"/>
          </a:xfrm>
          <a:prstGeom prst="rect">
            <a:avLst/>
          </a:prstGeom>
          <a:noFill/>
          <a:ln>
            <a:noFill/>
          </a:ln>
        </p:spPr>
      </p:pic>
      <p:sp>
        <p:nvSpPr>
          <p:cNvPr id="1300" name="Google Shape;1300;p181"/>
          <p:cNvSpPr txBox="1"/>
          <p:nvPr/>
        </p:nvSpPr>
        <p:spPr>
          <a:xfrm>
            <a:off x="4677475" y="2653775"/>
            <a:ext cx="4107600" cy="198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300">
                <a:solidFill>
                  <a:schemeClr val="dk1"/>
                </a:solidFill>
              </a:rPr>
              <a:t>B cell DNA goes here!</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p:txBody>
      </p:sp>
      <p:sp>
        <p:nvSpPr>
          <p:cNvPr id="1301" name="Google Shape;1301;p181"/>
          <p:cNvSpPr/>
          <p:nvPr/>
        </p:nvSpPr>
        <p:spPr>
          <a:xfrm flipH="1" rot="-2364429">
            <a:off x="2794778" y="2244802"/>
            <a:ext cx="2342056" cy="1282731"/>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182"/>
          <p:cNvSpPr txBox="1"/>
          <p:nvPr>
            <p:ph type="title"/>
          </p:nvPr>
        </p:nvSpPr>
        <p:spPr>
          <a:xfrm>
            <a:off x="311700" y="445025"/>
            <a:ext cx="8520600" cy="1407000"/>
          </a:xfrm>
          <a:prstGeom prst="rect">
            <a:avLst/>
          </a:prstGeom>
        </p:spPr>
        <p:txBody>
          <a:bodyPr anchorCtr="0" anchor="t" bIns="68575" lIns="68575" spcFirstLastPara="1" rIns="68575" wrap="square" tIns="68575">
            <a:normAutofit fontScale="90000"/>
          </a:bodyPr>
          <a:lstStyle/>
          <a:p>
            <a:pPr indent="0" lvl="0" marL="0" rtl="0" algn="ctr">
              <a:spcBef>
                <a:spcPts val="0"/>
              </a:spcBef>
              <a:spcAft>
                <a:spcPts val="0"/>
              </a:spcAft>
              <a:buNone/>
            </a:pPr>
            <a:r>
              <a:rPr b="1" lang="en" sz="4300"/>
              <a:t>Phage gene III is fused with antibody fragments</a:t>
            </a:r>
            <a:endParaRPr b="1" sz="4300"/>
          </a:p>
          <a:p>
            <a:pPr indent="0" lvl="0" marL="0" rtl="0" algn="l">
              <a:spcBef>
                <a:spcPts val="0"/>
              </a:spcBef>
              <a:spcAft>
                <a:spcPts val="0"/>
              </a:spcAft>
              <a:buNone/>
            </a:pPr>
            <a:r>
              <a:t/>
            </a:r>
            <a:endParaRPr/>
          </a:p>
        </p:txBody>
      </p:sp>
      <p:pic>
        <p:nvPicPr>
          <p:cNvPr id="1307" name="Google Shape;1307;p182"/>
          <p:cNvPicPr preferRelativeResize="0"/>
          <p:nvPr/>
        </p:nvPicPr>
        <p:blipFill rotWithShape="1">
          <a:blip r:embed="rId3">
            <a:alphaModFix/>
          </a:blip>
          <a:srcRect b="73545" l="16920" r="36736" t="0"/>
          <a:stretch/>
        </p:blipFill>
        <p:spPr>
          <a:xfrm>
            <a:off x="0" y="2337525"/>
            <a:ext cx="4107600" cy="2364401"/>
          </a:xfrm>
          <a:prstGeom prst="rect">
            <a:avLst/>
          </a:prstGeom>
          <a:noFill/>
          <a:ln>
            <a:noFill/>
          </a:ln>
        </p:spPr>
      </p:pic>
      <p:sp>
        <p:nvSpPr>
          <p:cNvPr id="1308" name="Google Shape;1308;p182"/>
          <p:cNvSpPr txBox="1"/>
          <p:nvPr/>
        </p:nvSpPr>
        <p:spPr>
          <a:xfrm>
            <a:off x="4339700" y="2653775"/>
            <a:ext cx="4668000" cy="198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300">
                <a:solidFill>
                  <a:schemeClr val="dk1"/>
                </a:solidFill>
              </a:rPr>
              <a:t>Phage gene III is defective here</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p:txBody>
      </p:sp>
      <p:sp>
        <p:nvSpPr>
          <p:cNvPr id="1309" name="Google Shape;1309;p182"/>
          <p:cNvSpPr/>
          <p:nvPr/>
        </p:nvSpPr>
        <p:spPr>
          <a:xfrm flipH="1" rot="-2364429">
            <a:off x="2794778" y="2244802"/>
            <a:ext cx="2342056" cy="1282731"/>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83"/>
          <p:cNvSpPr txBox="1"/>
          <p:nvPr>
            <p:ph type="title"/>
          </p:nvPr>
        </p:nvSpPr>
        <p:spPr>
          <a:xfrm>
            <a:off x="311700" y="251200"/>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b="1" lang="en"/>
              <a:t>Helper phage:  Defective origin of replication</a:t>
            </a:r>
            <a:endParaRPr b="1"/>
          </a:p>
        </p:txBody>
      </p:sp>
      <p:pic>
        <p:nvPicPr>
          <p:cNvPr id="1315" name="Google Shape;1315;p183"/>
          <p:cNvPicPr preferRelativeResize="0"/>
          <p:nvPr/>
        </p:nvPicPr>
        <p:blipFill rotWithShape="1">
          <a:blip r:embed="rId3">
            <a:alphaModFix/>
          </a:blip>
          <a:srcRect b="42682" l="69153" r="0" t="26883"/>
          <a:stretch/>
        </p:blipFill>
        <p:spPr>
          <a:xfrm>
            <a:off x="368700" y="823900"/>
            <a:ext cx="4146973" cy="4125775"/>
          </a:xfrm>
          <a:prstGeom prst="rect">
            <a:avLst/>
          </a:prstGeom>
          <a:noFill/>
          <a:ln>
            <a:noFill/>
          </a:ln>
        </p:spPr>
      </p:pic>
      <p:sp>
        <p:nvSpPr>
          <p:cNvPr id="1316" name="Google Shape;1316;p183"/>
          <p:cNvSpPr txBox="1"/>
          <p:nvPr/>
        </p:nvSpPr>
        <p:spPr>
          <a:xfrm>
            <a:off x="4339700" y="2653775"/>
            <a:ext cx="4668000" cy="198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300">
                <a:solidFill>
                  <a:schemeClr val="dk1"/>
                </a:solidFill>
              </a:rPr>
              <a:t>Phage gene III is FUNCTIONAL here</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a:p>
            <a:pPr indent="0" lvl="0" marL="0" rtl="0" algn="ctr">
              <a:spcBef>
                <a:spcPts val="0"/>
              </a:spcBef>
              <a:spcAft>
                <a:spcPts val="0"/>
              </a:spcAft>
              <a:buNone/>
            </a:pPr>
            <a:r>
              <a:t/>
            </a:r>
            <a:endParaRPr b="1" sz="4300">
              <a:solidFill>
                <a:schemeClr val="dk1"/>
              </a:solidFill>
            </a:endParaRPr>
          </a:p>
        </p:txBody>
      </p:sp>
      <p:sp>
        <p:nvSpPr>
          <p:cNvPr id="1317" name="Google Shape;1317;p183"/>
          <p:cNvSpPr/>
          <p:nvPr/>
        </p:nvSpPr>
        <p:spPr>
          <a:xfrm flipH="1" rot="-2364429">
            <a:off x="3547278" y="1777352"/>
            <a:ext cx="2342056" cy="1282731"/>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7"/>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344" name="Google Shape;344;p67"/>
          <p:cNvPicPr preferRelativeResize="0"/>
          <p:nvPr/>
        </p:nvPicPr>
        <p:blipFill>
          <a:blip r:embed="rId3">
            <a:alphaModFix/>
          </a:blip>
          <a:stretch>
            <a:fillRect/>
          </a:stretch>
        </p:blipFill>
        <p:spPr>
          <a:xfrm>
            <a:off x="336125" y="798350"/>
            <a:ext cx="4048300" cy="4017850"/>
          </a:xfrm>
          <a:prstGeom prst="rect">
            <a:avLst/>
          </a:prstGeom>
          <a:noFill/>
          <a:ln>
            <a:noFill/>
          </a:ln>
        </p:spPr>
      </p:pic>
      <p:pic>
        <p:nvPicPr>
          <p:cNvPr id="345" name="Google Shape;345;p67"/>
          <p:cNvPicPr preferRelativeResize="0"/>
          <p:nvPr/>
        </p:nvPicPr>
        <p:blipFill>
          <a:blip r:embed="rId4">
            <a:alphaModFix/>
          </a:blip>
          <a:stretch>
            <a:fillRect/>
          </a:stretch>
        </p:blipFill>
        <p:spPr>
          <a:xfrm>
            <a:off x="4890875" y="369900"/>
            <a:ext cx="3311919" cy="4403699"/>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sp>
        <p:nvSpPr>
          <p:cNvPr id="1322" name="Google Shape;1322;p184"/>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1323" name="Google Shape;1323;p184"/>
          <p:cNvPicPr preferRelativeResize="0"/>
          <p:nvPr/>
        </p:nvPicPr>
        <p:blipFill>
          <a:blip r:embed="rId3">
            <a:alphaModFix/>
          </a:blip>
          <a:stretch>
            <a:fillRect/>
          </a:stretch>
        </p:blipFill>
        <p:spPr>
          <a:xfrm>
            <a:off x="311700" y="1017725"/>
            <a:ext cx="3789396" cy="3820974"/>
          </a:xfrm>
          <a:prstGeom prst="rect">
            <a:avLst/>
          </a:prstGeom>
          <a:noFill/>
          <a:ln>
            <a:noFill/>
          </a:ln>
        </p:spPr>
      </p:pic>
      <p:sp>
        <p:nvSpPr>
          <p:cNvPr id="1324" name="Google Shape;1324;p184"/>
          <p:cNvSpPr txBox="1"/>
          <p:nvPr/>
        </p:nvSpPr>
        <p:spPr>
          <a:xfrm>
            <a:off x="4545225" y="1263525"/>
            <a:ext cx="4107600" cy="1989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AutoNum type="arabicPeriod"/>
            </a:pPr>
            <a:r>
              <a:rPr lang="en" sz="1800">
                <a:solidFill>
                  <a:schemeClr val="dk2"/>
                </a:solidFill>
              </a:rPr>
              <a:t>Isolate antibody genes from B cells</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en" sz="1800">
                <a:solidFill>
                  <a:schemeClr val="dk2"/>
                </a:solidFill>
              </a:rPr>
              <a:t>Clone fragments into a phage gene.</a:t>
            </a:r>
            <a:endParaRPr sz="1800">
              <a:solidFill>
                <a:schemeClr val="dk2"/>
              </a:solidFill>
            </a:endParaRPr>
          </a:p>
          <a:p>
            <a:pPr indent="0" lvl="0" marL="45720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KEY:  phagemid has defective origin of replication so no replication unless a “helper phage” is supplied.</a:t>
            </a:r>
            <a:endParaRPr sz="1800">
              <a:solidFill>
                <a:schemeClr val="dk2"/>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185"/>
          <p:cNvSpPr txBox="1"/>
          <p:nvPr>
            <p:ph type="title"/>
          </p:nvPr>
        </p:nvSpPr>
        <p:spPr>
          <a:xfrm>
            <a:off x="5349000" y="445025"/>
            <a:ext cx="3483300" cy="21267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Phage use compartments within prokaryotic cells!</a:t>
            </a:r>
            <a:endParaRPr/>
          </a:p>
        </p:txBody>
      </p:sp>
      <p:pic>
        <p:nvPicPr>
          <p:cNvPr id="1330" name="Google Shape;1330;p185"/>
          <p:cNvPicPr preferRelativeResize="0"/>
          <p:nvPr/>
        </p:nvPicPr>
        <p:blipFill>
          <a:blip r:embed="rId3">
            <a:alphaModFix/>
          </a:blip>
          <a:stretch>
            <a:fillRect/>
          </a:stretch>
        </p:blipFill>
        <p:spPr>
          <a:xfrm>
            <a:off x="0" y="0"/>
            <a:ext cx="5143501" cy="5143501"/>
          </a:xfrm>
          <a:prstGeom prst="rect">
            <a:avLst/>
          </a:prstGeom>
          <a:noFill/>
          <a:ln>
            <a:noFill/>
          </a:ln>
        </p:spPr>
      </p:pic>
      <p:sp>
        <p:nvSpPr>
          <p:cNvPr id="1331" name="Google Shape;1331;p185"/>
          <p:cNvSpPr txBox="1"/>
          <p:nvPr/>
        </p:nvSpPr>
        <p:spPr>
          <a:xfrm>
            <a:off x="5591600" y="4215250"/>
            <a:ext cx="3037500" cy="75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4"/>
              </a:rPr>
              <a:t>Link to Doudna paper</a:t>
            </a:r>
            <a:endParaRPr sz="1800">
              <a:solidFill>
                <a:schemeClr val="dk2"/>
              </a:solidFill>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186"/>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1337" name="Google Shape;1337;p186"/>
          <p:cNvPicPr preferRelativeResize="0"/>
          <p:nvPr/>
        </p:nvPicPr>
        <p:blipFill>
          <a:blip r:embed="rId3">
            <a:alphaModFix/>
          </a:blip>
          <a:stretch>
            <a:fillRect/>
          </a:stretch>
        </p:blipFill>
        <p:spPr>
          <a:xfrm>
            <a:off x="152400" y="1170125"/>
            <a:ext cx="6394284" cy="3820974"/>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18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189"/>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1352" name="Google Shape;1352;p189"/>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1353" name="Google Shape;1353;p189"/>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pic>
        <p:nvPicPr>
          <p:cNvPr descr="This is a 1-hour countdown timer with no extra stuff, suitable for professional use. It has a soft undisturbing alarm at the end that will notify you when the timer ends." id="1358" name="Google Shape;1358;p190" title="1 HOUR TIMER - COUNTDOWN TIMER (MINIMAL) - With Alarm">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pic>
        <p:nvPicPr>
          <p:cNvPr id="1359" name="Google Shape;1359;p190"/>
          <p:cNvPicPr preferRelativeResize="0"/>
          <p:nvPr/>
        </p:nvPicPr>
        <p:blipFill>
          <a:blip r:embed="rId5">
            <a:alphaModFix/>
          </a:blip>
          <a:stretch>
            <a:fillRect/>
          </a:stretch>
        </p:blipFill>
        <p:spPr>
          <a:xfrm>
            <a:off x="3352800" y="152400"/>
            <a:ext cx="5638800" cy="3171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8"/>
                                        </p:tgtEl>
                                        <p:attrNameLst>
                                          <p:attrName>style.visibility</p:attrName>
                                        </p:attrNameLst>
                                      </p:cBhvr>
                                      <p:to>
                                        <p:strVal val="visible"/>
                                      </p:to>
                                    </p:set>
                                    <p:animEffect filter="fade" transition="in">
                                      <p:cBhvr>
                                        <p:cTn dur="1000"/>
                                        <p:tgtEl>
                                          <p:spTgt spid="1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pic>
        <p:nvPicPr>
          <p:cNvPr id="1364" name="Google Shape;1364;p191"/>
          <p:cNvPicPr preferRelativeResize="0"/>
          <p:nvPr/>
        </p:nvPicPr>
        <p:blipFill>
          <a:blip r:embed="rId3">
            <a:alphaModFix/>
          </a:blip>
          <a:stretch>
            <a:fillRect/>
          </a:stretch>
        </p:blipFill>
        <p:spPr>
          <a:xfrm>
            <a:off x="-118533" y="0"/>
            <a:ext cx="9262532" cy="5210174"/>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pic>
        <p:nvPicPr>
          <p:cNvPr id="1369" name="Google Shape;1369;p192"/>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19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Post-Tests</a:t>
            </a:r>
            <a:endParaRPr/>
          </a:p>
        </p:txBody>
      </p:sp>
      <p:sp>
        <p:nvSpPr>
          <p:cNvPr id="1375" name="Google Shape;1375;p193"/>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68"/>
          <p:cNvSpPr txBox="1"/>
          <p:nvPr>
            <p:ph type="title"/>
          </p:nvPr>
        </p:nvSpPr>
        <p:spPr>
          <a:xfrm>
            <a:off x="705069" y="294901"/>
            <a:ext cx="68838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Label and insert the membrane proteins as shown.</a:t>
            </a:r>
            <a:endParaRPr b="1"/>
          </a:p>
        </p:txBody>
      </p:sp>
      <p:pic>
        <p:nvPicPr>
          <p:cNvPr id="351" name="Google Shape;351;p68"/>
          <p:cNvPicPr preferRelativeResize="0"/>
          <p:nvPr/>
        </p:nvPicPr>
        <p:blipFill rotWithShape="1">
          <a:blip r:embed="rId3">
            <a:alphaModFix/>
          </a:blip>
          <a:srcRect b="0" l="0" r="4462" t="0"/>
          <a:stretch/>
        </p:blipFill>
        <p:spPr>
          <a:xfrm>
            <a:off x="859500" y="703200"/>
            <a:ext cx="2177150" cy="4210801"/>
          </a:xfrm>
          <a:prstGeom prst="rect">
            <a:avLst/>
          </a:prstGeom>
          <a:noFill/>
          <a:ln>
            <a:noFill/>
          </a:ln>
        </p:spPr>
      </p:pic>
      <p:sp>
        <p:nvSpPr>
          <p:cNvPr id="352" name="Google Shape;352;p68"/>
          <p:cNvSpPr/>
          <p:nvPr/>
        </p:nvSpPr>
        <p:spPr>
          <a:xfrm>
            <a:off x="3036650" y="1579225"/>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3" name="Google Shape;353;p68"/>
          <p:cNvSpPr txBox="1"/>
          <p:nvPr/>
        </p:nvSpPr>
        <p:spPr>
          <a:xfrm>
            <a:off x="3169475" y="2445025"/>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354" name="Google Shape;354;p68"/>
          <p:cNvSpPr txBox="1"/>
          <p:nvPr/>
        </p:nvSpPr>
        <p:spPr>
          <a:xfrm>
            <a:off x="2998100" y="1010325"/>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355" name="Google Shape;355;p68"/>
          <p:cNvSpPr txBox="1"/>
          <p:nvPr/>
        </p:nvSpPr>
        <p:spPr>
          <a:xfrm>
            <a:off x="2998100" y="36311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pic>
        <p:nvPicPr>
          <p:cNvPr id="356" name="Google Shape;356;p68"/>
          <p:cNvPicPr preferRelativeResize="0"/>
          <p:nvPr/>
        </p:nvPicPr>
        <p:blipFill>
          <a:blip r:embed="rId4">
            <a:alphaModFix/>
          </a:blip>
          <a:stretch>
            <a:fillRect/>
          </a:stretch>
        </p:blipFill>
        <p:spPr>
          <a:xfrm>
            <a:off x="6508425" y="1133275"/>
            <a:ext cx="2359125" cy="2280125"/>
          </a:xfrm>
          <a:prstGeom prst="rect">
            <a:avLst/>
          </a:prstGeom>
          <a:noFill/>
          <a:ln>
            <a:noFill/>
          </a:ln>
        </p:spPr>
      </p:pic>
      <p:pic>
        <p:nvPicPr>
          <p:cNvPr id="357" name="Google Shape;357;p68"/>
          <p:cNvPicPr preferRelativeResize="0"/>
          <p:nvPr/>
        </p:nvPicPr>
        <p:blipFill>
          <a:blip r:embed="rId5">
            <a:alphaModFix/>
          </a:blip>
          <a:stretch>
            <a:fillRect/>
          </a:stretch>
        </p:blipFill>
        <p:spPr>
          <a:xfrm>
            <a:off x="4420807" y="982877"/>
            <a:ext cx="1938592" cy="2580950"/>
          </a:xfrm>
          <a:prstGeom prst="rect">
            <a:avLst/>
          </a:prstGeom>
          <a:noFill/>
          <a:ln>
            <a:noFill/>
          </a:ln>
        </p:spPr>
      </p:pic>
      <p:sp>
        <p:nvSpPr>
          <p:cNvPr id="358" name="Google Shape;358;p68"/>
          <p:cNvSpPr txBox="1"/>
          <p:nvPr/>
        </p:nvSpPr>
        <p:spPr>
          <a:xfrm>
            <a:off x="7021900" y="1931788"/>
            <a:ext cx="1233300" cy="68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OMP C</a:t>
            </a:r>
            <a:endParaRPr b="1" sz="1800">
              <a:solidFill>
                <a:schemeClr val="dk1"/>
              </a:solidFill>
            </a:endParaRPr>
          </a:p>
          <a:p>
            <a:pPr indent="0" lvl="0" marL="0" rtl="0" algn="ctr">
              <a:spcBef>
                <a:spcPts val="0"/>
              </a:spcBef>
              <a:spcAft>
                <a:spcPts val="0"/>
              </a:spcAft>
              <a:buNone/>
            </a:pPr>
            <a:r>
              <a:rPr b="1" lang="en" sz="1800">
                <a:solidFill>
                  <a:schemeClr val="dk1"/>
                </a:solidFill>
              </a:rPr>
              <a:t>Porin</a:t>
            </a:r>
            <a:endParaRPr b="1" sz="1800">
              <a:solidFill>
                <a:schemeClr val="dk1"/>
              </a:solidFill>
            </a:endParaRPr>
          </a:p>
        </p:txBody>
      </p:sp>
      <p:sp>
        <p:nvSpPr>
          <p:cNvPr id="359" name="Google Shape;359;p68"/>
          <p:cNvSpPr txBox="1"/>
          <p:nvPr/>
        </p:nvSpPr>
        <p:spPr>
          <a:xfrm>
            <a:off x="5044200" y="915550"/>
            <a:ext cx="559800" cy="27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Q</a:t>
            </a:r>
            <a:endParaRPr b="1" sz="1800">
              <a:solidFill>
                <a:schemeClr val="dk1"/>
              </a:solidFill>
            </a:endParaRPr>
          </a:p>
          <a:p>
            <a:pPr indent="0" lvl="0" marL="0" rtl="0" algn="ctr">
              <a:spcBef>
                <a:spcPts val="0"/>
              </a:spcBef>
              <a:spcAft>
                <a:spcPts val="0"/>
              </a:spcAft>
              <a:buNone/>
            </a:pPr>
            <a:r>
              <a:rPr b="1" lang="en" sz="1800">
                <a:solidFill>
                  <a:schemeClr val="dk1"/>
                </a:solidFill>
              </a:rPr>
              <a:t>U</a:t>
            </a:r>
            <a:endParaRPr b="1" sz="1800">
              <a:solidFill>
                <a:schemeClr val="dk1"/>
              </a:solidFill>
            </a:endParaRPr>
          </a:p>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P</a:t>
            </a:r>
            <a:endParaRPr b="1" sz="1800">
              <a:solidFill>
                <a:schemeClr val="dk1"/>
              </a:solidFill>
            </a:endParaRPr>
          </a:p>
          <a:p>
            <a:pPr indent="0" lvl="0" marL="0" rtl="0" algn="ctr">
              <a:spcBef>
                <a:spcPts val="0"/>
              </a:spcBef>
              <a:spcAft>
                <a:spcPts val="0"/>
              </a:spcAft>
              <a:buNone/>
            </a:pPr>
            <a:r>
              <a:rPr b="1" lang="en" sz="1800">
                <a:solidFill>
                  <a:schemeClr val="dk1"/>
                </a:solidFill>
              </a:rPr>
              <a:t>O</a:t>
            </a:r>
            <a:endParaRPr b="1" sz="1800">
              <a:solidFill>
                <a:schemeClr val="dk1"/>
              </a:solidFill>
            </a:endParaRPr>
          </a:p>
          <a:p>
            <a:pPr indent="0" lvl="0" marL="0" rtl="0" algn="ctr">
              <a:spcBef>
                <a:spcPts val="0"/>
              </a:spcBef>
              <a:spcAft>
                <a:spcPts val="0"/>
              </a:spcAft>
              <a:buNone/>
            </a:pPr>
            <a:r>
              <a:rPr b="1" lang="en" sz="1800">
                <a:solidFill>
                  <a:schemeClr val="dk1"/>
                </a:solidFill>
              </a:rPr>
              <a:t>R</a:t>
            </a:r>
            <a:endParaRPr b="1" sz="1800">
              <a:solidFill>
                <a:schemeClr val="dk1"/>
              </a:solidFill>
            </a:endParaRPr>
          </a:p>
          <a:p>
            <a:pPr indent="0" lvl="0" marL="0" rtl="0" algn="ctr">
              <a:spcBef>
                <a:spcPts val="0"/>
              </a:spcBef>
              <a:spcAft>
                <a:spcPts val="0"/>
              </a:spcAft>
              <a:buNone/>
            </a:pPr>
            <a:r>
              <a:rPr b="1" lang="en" sz="1800">
                <a:solidFill>
                  <a:schemeClr val="dk1"/>
                </a:solidFill>
              </a:rPr>
              <a:t>I</a:t>
            </a:r>
            <a:endParaRPr b="1" sz="1800">
              <a:solidFill>
                <a:schemeClr val="dk1"/>
              </a:solidFill>
            </a:endParaRPr>
          </a:p>
          <a:p>
            <a:pPr indent="0" lvl="0" marL="0" rtl="0" algn="ctr">
              <a:spcBef>
                <a:spcPts val="0"/>
              </a:spcBef>
              <a:spcAft>
                <a:spcPts val="0"/>
              </a:spcAft>
              <a:buNone/>
            </a:pPr>
            <a:r>
              <a:rPr b="1" lang="en" sz="1800">
                <a:solidFill>
                  <a:schemeClr val="dk1"/>
                </a:solidFill>
              </a:rPr>
              <a:t>N</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p:txBody>
      </p:sp>
      <p:sp>
        <p:nvSpPr>
          <p:cNvPr id="360" name="Google Shape;360;p68"/>
          <p:cNvSpPr txBox="1"/>
          <p:nvPr/>
        </p:nvSpPr>
        <p:spPr>
          <a:xfrm>
            <a:off x="4572000" y="3843500"/>
            <a:ext cx="4399800" cy="10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rPr>
              <a:t>How do you think these proteins might be made?</a:t>
            </a:r>
            <a:endParaRPr sz="2900">
              <a:solidFill>
                <a:schemeClr val="dk1"/>
              </a:solidFill>
            </a:endParaRPr>
          </a:p>
        </p:txBody>
      </p:sp>
      <p:sp>
        <p:nvSpPr>
          <p:cNvPr id="361" name="Google Shape;361;p68"/>
          <p:cNvSpPr/>
          <p:nvPr/>
        </p:nvSpPr>
        <p:spPr>
          <a:xfrm>
            <a:off x="2101175" y="703208"/>
            <a:ext cx="5059650" cy="802100"/>
          </a:xfrm>
          <a:custGeom>
            <a:rect b="b" l="l" r="r" t="t"/>
            <a:pathLst>
              <a:path extrusionOk="0" h="32084" w="202386">
                <a:moveTo>
                  <a:pt x="0" y="22022"/>
                </a:moveTo>
                <a:cubicBezTo>
                  <a:pt x="12146" y="9870"/>
                  <a:pt x="30293" y="4942"/>
                  <a:pt x="46962" y="777"/>
                </a:cubicBezTo>
                <a:cubicBezTo>
                  <a:pt x="57574" y="-1875"/>
                  <a:pt x="68561" y="4261"/>
                  <a:pt x="79389" y="5808"/>
                </a:cubicBezTo>
                <a:cubicBezTo>
                  <a:pt x="93237" y="7786"/>
                  <a:pt x="107749" y="4095"/>
                  <a:pt x="121320" y="7486"/>
                </a:cubicBezTo>
                <a:cubicBezTo>
                  <a:pt x="134162" y="10695"/>
                  <a:pt x="147910" y="6732"/>
                  <a:pt x="161014" y="8604"/>
                </a:cubicBezTo>
                <a:cubicBezTo>
                  <a:pt x="168140" y="9622"/>
                  <a:pt x="174312" y="14155"/>
                  <a:pt x="181141" y="16431"/>
                </a:cubicBezTo>
                <a:cubicBezTo>
                  <a:pt x="189486" y="19213"/>
                  <a:pt x="198452" y="24217"/>
                  <a:pt x="202386" y="32085"/>
                </a:cubicBezTo>
              </a:path>
            </a:pathLst>
          </a:custGeom>
          <a:noFill/>
          <a:ln cap="flat" cmpd="sng" w="38100">
            <a:solidFill>
              <a:schemeClr val="dk2"/>
            </a:solidFill>
            <a:prstDash val="solid"/>
            <a:round/>
            <a:headEnd len="med" w="med" type="none"/>
            <a:tailEnd len="med" w="med" type="none"/>
          </a:ln>
        </p:spPr>
      </p:sp>
      <p:sp>
        <p:nvSpPr>
          <p:cNvPr id="362" name="Google Shape;362;p68"/>
          <p:cNvSpPr/>
          <p:nvPr/>
        </p:nvSpPr>
        <p:spPr>
          <a:xfrm>
            <a:off x="1598025" y="3475600"/>
            <a:ext cx="3019000" cy="813225"/>
          </a:xfrm>
          <a:custGeom>
            <a:rect b="b" l="l" r="r" t="t"/>
            <a:pathLst>
              <a:path extrusionOk="0" h="32529" w="120760">
                <a:moveTo>
                  <a:pt x="120760" y="0"/>
                </a:moveTo>
                <a:cubicBezTo>
                  <a:pt x="105322" y="7719"/>
                  <a:pt x="96322" y="26409"/>
                  <a:pt x="79948" y="31867"/>
                </a:cubicBezTo>
                <a:cubicBezTo>
                  <a:pt x="73682" y="33956"/>
                  <a:pt x="66434" y="29940"/>
                  <a:pt x="60939" y="26276"/>
                </a:cubicBezTo>
                <a:cubicBezTo>
                  <a:pt x="55055" y="22353"/>
                  <a:pt x="47674" y="21281"/>
                  <a:pt x="40813" y="19567"/>
                </a:cubicBezTo>
                <a:cubicBezTo>
                  <a:pt x="34444" y="17975"/>
                  <a:pt x="27472" y="19725"/>
                  <a:pt x="21245" y="21804"/>
                </a:cubicBezTo>
                <a:cubicBezTo>
                  <a:pt x="14470" y="24066"/>
                  <a:pt x="7143" y="19008"/>
                  <a:pt x="0" y="19008"/>
                </a:cubicBezTo>
              </a:path>
            </a:pathLst>
          </a:custGeom>
          <a:noFill/>
          <a:ln cap="flat" cmpd="sng" w="38100">
            <a:solidFill>
              <a:schemeClr val="dk2"/>
            </a:solidFill>
            <a:prstDash val="solid"/>
            <a:round/>
            <a:headEnd len="med" w="med" type="none"/>
            <a:tailEnd len="med" w="med" type="none"/>
          </a:ln>
        </p:spPr>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195"/>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Collaborative Planning &amp; Material Ordering</a:t>
            </a:r>
            <a:endParaRPr/>
          </a:p>
        </p:txBody>
      </p:sp>
      <p:sp>
        <p:nvSpPr>
          <p:cNvPr id="1385" name="Google Shape;1385;p195"/>
          <p:cNvSpPr txBox="1"/>
          <p:nvPr>
            <p:ph idx="1" type="body"/>
          </p:nvPr>
        </p:nvSpPr>
        <p:spPr>
          <a:xfrm>
            <a:off x="612450" y="2292600"/>
            <a:ext cx="2253000" cy="28509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lang="en">
                <a:solidFill>
                  <a:srgbClr val="27251E"/>
                </a:solidFill>
                <a:latin typeface="Arial"/>
                <a:ea typeface="Arial"/>
                <a:cs typeface="Arial"/>
                <a:sym typeface="Arial"/>
              </a:rPr>
              <a:t>Partner up to refine your field-test implementation plan.</a:t>
            </a:r>
            <a:endParaRPr>
              <a:solidFill>
                <a:srgbClr val="27251E"/>
              </a:solidFill>
              <a:latin typeface="Arial"/>
              <a:ea typeface="Arial"/>
              <a:cs typeface="Arial"/>
              <a:sym typeface="Arial"/>
            </a:endParaRPr>
          </a:p>
          <a:p>
            <a:pPr indent="0" lvl="0" marL="457200" rtl="0" algn="l">
              <a:spcBef>
                <a:spcPts val="0"/>
              </a:spcBef>
              <a:spcAft>
                <a:spcPts val="0"/>
              </a:spcAft>
              <a:buNone/>
            </a:pPr>
            <a:r>
              <a:t/>
            </a:r>
            <a:endParaRPr>
              <a:solidFill>
                <a:srgbClr val="27251E"/>
              </a:solidFill>
              <a:latin typeface="Arial"/>
              <a:ea typeface="Arial"/>
              <a:cs typeface="Arial"/>
              <a:sym typeface="Arial"/>
            </a:endParaRPr>
          </a:p>
          <a:p>
            <a:pPr indent="0" lvl="0" marL="0" rtl="0" algn="l">
              <a:spcBef>
                <a:spcPts val="0"/>
              </a:spcBef>
              <a:spcAft>
                <a:spcPts val="0"/>
              </a:spcAft>
              <a:buNone/>
            </a:pPr>
            <a:r>
              <a:rPr lang="en">
                <a:solidFill>
                  <a:srgbClr val="27251E"/>
                </a:solidFill>
                <a:latin typeface="Arial"/>
                <a:ea typeface="Arial"/>
                <a:cs typeface="Arial"/>
                <a:sym typeface="Arial"/>
              </a:rPr>
              <a:t>Use the office space and borrow kits to explore and test ideas.</a:t>
            </a:r>
            <a:endParaRPr>
              <a:solidFill>
                <a:srgbClr val="27251E"/>
              </a:solidFill>
              <a:latin typeface="Arial"/>
              <a:ea typeface="Arial"/>
              <a:cs typeface="Arial"/>
              <a:sym typeface="Arial"/>
            </a:endParaRPr>
          </a:p>
          <a:p>
            <a:pPr indent="0" lvl="0" marL="457200" rtl="0" algn="l">
              <a:spcBef>
                <a:spcPts val="0"/>
              </a:spcBef>
              <a:spcAft>
                <a:spcPts val="0"/>
              </a:spcAft>
              <a:buNone/>
            </a:pPr>
            <a:r>
              <a:t/>
            </a:r>
            <a:endParaRPr>
              <a:solidFill>
                <a:srgbClr val="27251E"/>
              </a:solidFill>
              <a:latin typeface="Arial"/>
              <a:ea typeface="Arial"/>
              <a:cs typeface="Arial"/>
              <a:sym typeface="Arial"/>
            </a:endParaRPr>
          </a:p>
          <a:p>
            <a:pPr indent="0" lvl="0" marL="0" rtl="0" algn="l">
              <a:spcBef>
                <a:spcPts val="0"/>
              </a:spcBef>
              <a:spcAft>
                <a:spcPts val="0"/>
              </a:spcAft>
              <a:buNone/>
            </a:pPr>
            <a:r>
              <a:t/>
            </a:r>
            <a:endParaRPr/>
          </a:p>
        </p:txBody>
      </p:sp>
      <p:pic>
        <p:nvPicPr>
          <p:cNvPr descr="Diverse Group of Students working on project vector clipart image ..." id="1386" name="Google Shape;1386;p195"/>
          <p:cNvPicPr preferRelativeResize="0"/>
          <p:nvPr/>
        </p:nvPicPr>
        <p:blipFill>
          <a:blip r:embed="rId3">
            <a:alphaModFix/>
          </a:blip>
          <a:stretch>
            <a:fillRect/>
          </a:stretch>
        </p:blipFill>
        <p:spPr>
          <a:xfrm>
            <a:off x="866282" y="1138150"/>
            <a:ext cx="1439324" cy="1081602"/>
          </a:xfrm>
          <a:prstGeom prst="rect">
            <a:avLst/>
          </a:prstGeom>
          <a:noFill/>
          <a:ln>
            <a:noFill/>
          </a:ln>
        </p:spPr>
      </p:pic>
      <p:pic>
        <p:nvPicPr>
          <p:cNvPr descr="cloud storage icon vector. Isolated contour symbol illustration (Provided by Getty Images)" id="1387" name="Google Shape;1387;p195"/>
          <p:cNvPicPr preferRelativeResize="0"/>
          <p:nvPr/>
        </p:nvPicPr>
        <p:blipFill>
          <a:blip r:embed="rId4">
            <a:alphaModFix/>
          </a:blip>
          <a:stretch>
            <a:fillRect/>
          </a:stretch>
        </p:blipFill>
        <p:spPr>
          <a:xfrm>
            <a:off x="6705476" y="925151"/>
            <a:ext cx="1367450" cy="1367450"/>
          </a:xfrm>
          <a:prstGeom prst="rect">
            <a:avLst/>
          </a:prstGeom>
          <a:noFill/>
          <a:ln>
            <a:noFill/>
          </a:ln>
        </p:spPr>
      </p:pic>
      <p:pic>
        <p:nvPicPr>
          <p:cNvPr descr="Buy Icon/Online Buy, Purchase/Online Shopping Icon (Provided by Getty Images)" id="1388" name="Google Shape;1388;p195"/>
          <p:cNvPicPr preferRelativeResize="0"/>
          <p:nvPr/>
        </p:nvPicPr>
        <p:blipFill>
          <a:blip r:embed="rId5">
            <a:alphaModFix/>
          </a:blip>
          <a:stretch>
            <a:fillRect/>
          </a:stretch>
        </p:blipFill>
        <p:spPr>
          <a:xfrm>
            <a:off x="3423788" y="1609201"/>
            <a:ext cx="1714499" cy="1714499"/>
          </a:xfrm>
          <a:prstGeom prst="rect">
            <a:avLst/>
          </a:prstGeom>
          <a:noFill/>
          <a:ln>
            <a:noFill/>
          </a:ln>
        </p:spPr>
      </p:pic>
      <p:sp>
        <p:nvSpPr>
          <p:cNvPr id="1389" name="Google Shape;1389;p195"/>
          <p:cNvSpPr txBox="1"/>
          <p:nvPr>
            <p:ph idx="1" type="body"/>
          </p:nvPr>
        </p:nvSpPr>
        <p:spPr>
          <a:xfrm>
            <a:off x="5865200" y="2169725"/>
            <a:ext cx="3048000" cy="1275900"/>
          </a:xfrm>
          <a:prstGeom prst="rect">
            <a:avLst/>
          </a:prstGeom>
        </p:spPr>
        <p:txBody>
          <a:bodyPr anchorCtr="0" anchor="t" bIns="68575" lIns="68575" spcFirstLastPara="1" rIns="68575" wrap="square" tIns="68575">
            <a:normAutofit lnSpcReduction="10000"/>
          </a:bodyPr>
          <a:lstStyle/>
          <a:p>
            <a:pPr indent="0" lvl="0" marL="0" rtl="0" algn="l">
              <a:spcBef>
                <a:spcPts val="0"/>
              </a:spcBef>
              <a:spcAft>
                <a:spcPts val="0"/>
              </a:spcAft>
              <a:buNone/>
            </a:pPr>
            <a:r>
              <a:rPr lang="en">
                <a:solidFill>
                  <a:srgbClr val="27251E"/>
                </a:solidFill>
                <a:latin typeface="Arial"/>
                <a:ea typeface="Arial"/>
                <a:cs typeface="Arial"/>
                <a:sym typeface="Arial"/>
              </a:rPr>
              <a:t>Upload your plan to the course Google Drive before the end of the session.</a:t>
            </a:r>
            <a:endParaRPr>
              <a:solidFill>
                <a:srgbClr val="27251E"/>
              </a:solidFill>
              <a:latin typeface="Arial"/>
              <a:ea typeface="Arial"/>
              <a:cs typeface="Arial"/>
              <a:sym typeface="Arial"/>
            </a:endParaRPr>
          </a:p>
          <a:p>
            <a:pPr indent="0" lvl="0" marL="0" rtl="0" algn="l">
              <a:spcBef>
                <a:spcPts val="0"/>
              </a:spcBef>
              <a:spcAft>
                <a:spcPts val="0"/>
              </a:spcAft>
              <a:buNone/>
            </a:pPr>
            <a:r>
              <a:t/>
            </a:r>
            <a:endParaRPr/>
          </a:p>
        </p:txBody>
      </p:sp>
      <p:sp>
        <p:nvSpPr>
          <p:cNvPr id="1390" name="Google Shape;1390;p195"/>
          <p:cNvSpPr txBox="1"/>
          <p:nvPr>
            <p:ph idx="1" type="body"/>
          </p:nvPr>
        </p:nvSpPr>
        <p:spPr>
          <a:xfrm>
            <a:off x="3136775" y="3190450"/>
            <a:ext cx="2368200" cy="1275900"/>
          </a:xfrm>
          <a:prstGeom prst="rect">
            <a:avLst/>
          </a:prstGeom>
        </p:spPr>
        <p:txBody>
          <a:bodyPr anchorCtr="0" anchor="t" bIns="68575" lIns="68575" spcFirstLastPara="1" rIns="68575" wrap="square" tIns="68575">
            <a:normAutofit lnSpcReduction="10000"/>
          </a:bodyPr>
          <a:lstStyle/>
          <a:p>
            <a:pPr indent="0" lvl="0" marL="0" rtl="0" algn="l">
              <a:spcBef>
                <a:spcPts val="0"/>
              </a:spcBef>
              <a:spcAft>
                <a:spcPts val="0"/>
              </a:spcAft>
              <a:buNone/>
            </a:pPr>
            <a:r>
              <a:rPr lang="en">
                <a:solidFill>
                  <a:srgbClr val="27251E"/>
                </a:solidFill>
                <a:latin typeface="Arial"/>
                <a:ea typeface="Arial"/>
                <a:cs typeface="Arial"/>
                <a:sym typeface="Arial"/>
              </a:rPr>
              <a:t>Check in with Kris to finalize orders.</a:t>
            </a:r>
            <a:endParaRPr>
              <a:solidFill>
                <a:srgbClr val="27251E"/>
              </a:solidFill>
              <a:latin typeface="Arial"/>
              <a:ea typeface="Arial"/>
              <a:cs typeface="Arial"/>
              <a:sym typeface="Arial"/>
            </a:endParaRPr>
          </a:p>
          <a:p>
            <a:pPr indent="0" lvl="0" marL="457200" rtl="0" algn="l">
              <a:spcBef>
                <a:spcPts val="0"/>
              </a:spcBef>
              <a:spcAft>
                <a:spcPts val="0"/>
              </a:spcAft>
              <a:buNone/>
            </a:pPr>
            <a:r>
              <a:t/>
            </a:r>
            <a:endParaRPr>
              <a:solidFill>
                <a:srgbClr val="27251E"/>
              </a:solidFill>
              <a:latin typeface="Arial"/>
              <a:ea typeface="Arial"/>
              <a:cs typeface="Arial"/>
              <a:sym typeface="Arial"/>
            </a:endParaRPr>
          </a:p>
          <a:p>
            <a:pPr indent="0" lvl="0" marL="0" rtl="0" algn="l">
              <a:spcBef>
                <a:spcPts val="0"/>
              </a:spcBef>
              <a:spcAft>
                <a:spcPts val="0"/>
              </a:spcAft>
              <a:buNone/>
            </a:pPr>
            <a:r>
              <a:t/>
            </a:r>
            <a:endParaRPr/>
          </a:p>
        </p:txBody>
      </p:sp>
      <p:pic>
        <p:nvPicPr>
          <p:cNvPr descr="This video was created by me, Mr. Adam Eschborn, a math teacher from New York. I created this video to help me keep time in my classroom, keeping students focused and on pace, while giving them a nice visual along the way. Thanks for watching! This timer silently counts down to 0:00, then alerts you that time is up with a gentle beep sound." id="1391" name="Google Shape;1391;p195" title="45 Minute Timer">
            <a:hlinkClick r:id="rId6"/>
          </p:cNvPr>
          <p:cNvPicPr preferRelativeResize="0"/>
          <p:nvPr/>
        </p:nvPicPr>
        <p:blipFill>
          <a:blip r:embed="rId7">
            <a:alphaModFix/>
          </a:blip>
          <a:stretch>
            <a:fillRect/>
          </a:stretch>
        </p:blipFill>
        <p:spPr>
          <a:xfrm>
            <a:off x="5865200" y="3323700"/>
            <a:ext cx="3278800" cy="1844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1"/>
                                        </p:tgtEl>
                                        <p:attrNameLst>
                                          <p:attrName>style.visibility</p:attrName>
                                        </p:attrNameLst>
                                      </p:cBhvr>
                                      <p:to>
                                        <p:strVal val="visible"/>
                                      </p:to>
                                    </p:set>
                                    <p:animEffect filter="fade" transition="in">
                                      <p:cBhvr>
                                        <p:cTn dur="1000"/>
                                        <p:tgtEl>
                                          <p:spTgt spid="1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pic>
        <p:nvPicPr>
          <p:cNvPr descr="Please leave a like if you enjoyed this video! I hope that you find it useful wherever you need a fifteen minute timer, such as when cooking or completing sections of an exam!" id="1396" name="Google Shape;1396;p196" title="15 Minute Radial Timer">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6"/>
                                        </p:tgtEl>
                                        <p:attrNameLst>
                                          <p:attrName>style.visibility</p:attrName>
                                        </p:attrNameLst>
                                      </p:cBhvr>
                                      <p:to>
                                        <p:strVal val="visible"/>
                                      </p:to>
                                    </p:set>
                                    <p:animEffect filter="fade" transition="in">
                                      <p:cBhvr>
                                        <p:cTn dur="1000"/>
                                        <p:tgtEl>
                                          <p:spTgt spid="1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0" name="Shape 1400"/>
        <p:cNvGrpSpPr/>
        <p:nvPr/>
      </p:nvGrpSpPr>
      <p:grpSpPr>
        <a:xfrm>
          <a:off x="0" y="0"/>
          <a:ext cx="0" cy="0"/>
          <a:chOff x="0" y="0"/>
          <a:chExt cx="0" cy="0"/>
        </a:xfrm>
      </p:grpSpPr>
      <p:sp>
        <p:nvSpPr>
          <p:cNvPr id="1401" name="Google Shape;1401;p19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End of Course Survey</a:t>
            </a:r>
            <a:endParaRPr/>
          </a:p>
        </p:txBody>
      </p:sp>
      <p:sp>
        <p:nvSpPr>
          <p:cNvPr id="1402" name="Google Shape;1402;p197"/>
          <p:cNvSpPr txBox="1"/>
          <p:nvPr>
            <p:ph idx="1" type="body"/>
          </p:nvPr>
        </p:nvSpPr>
        <p:spPr>
          <a:xfrm>
            <a:off x="706925" y="1226900"/>
            <a:ext cx="3783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Course Survey</a:t>
            </a:r>
            <a:endParaRPr/>
          </a:p>
        </p:txBody>
      </p:sp>
      <p:sp>
        <p:nvSpPr>
          <p:cNvPr id="1403" name="Google Shape;1403;p197"/>
          <p:cNvSpPr txBox="1"/>
          <p:nvPr>
            <p:ph idx="1" type="body"/>
          </p:nvPr>
        </p:nvSpPr>
        <p:spPr>
          <a:xfrm>
            <a:off x="4640150" y="1226900"/>
            <a:ext cx="3840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Material Feedback Form</a:t>
            </a:r>
            <a:endParaRPr/>
          </a:p>
        </p:txBody>
      </p:sp>
      <p:pic>
        <p:nvPicPr>
          <p:cNvPr id="1404" name="Google Shape;1404;p197" title="MII Material Feedback Form.png"/>
          <p:cNvPicPr preferRelativeResize="0"/>
          <p:nvPr/>
        </p:nvPicPr>
        <p:blipFill>
          <a:blip r:embed="rId3">
            <a:alphaModFix/>
          </a:blip>
          <a:stretch>
            <a:fillRect/>
          </a:stretch>
        </p:blipFill>
        <p:spPr>
          <a:xfrm>
            <a:off x="5242513" y="1805887"/>
            <a:ext cx="2636177" cy="2636149"/>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69"/>
          <p:cNvPicPr preferRelativeResize="0"/>
          <p:nvPr/>
        </p:nvPicPr>
        <p:blipFill rotWithShape="1">
          <a:blip r:embed="rId3">
            <a:alphaModFix/>
          </a:blip>
          <a:srcRect b="0" l="0" r="4462" t="0"/>
          <a:stretch/>
        </p:blipFill>
        <p:spPr>
          <a:xfrm>
            <a:off x="859500" y="703200"/>
            <a:ext cx="2177150" cy="4210801"/>
          </a:xfrm>
          <a:prstGeom prst="rect">
            <a:avLst/>
          </a:prstGeom>
          <a:noFill/>
          <a:ln>
            <a:noFill/>
          </a:ln>
        </p:spPr>
      </p:pic>
      <p:sp>
        <p:nvSpPr>
          <p:cNvPr id="368" name="Google Shape;368;p69"/>
          <p:cNvSpPr/>
          <p:nvPr/>
        </p:nvSpPr>
        <p:spPr>
          <a:xfrm>
            <a:off x="3036650" y="1579225"/>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9" name="Google Shape;369;p69"/>
          <p:cNvSpPr txBox="1"/>
          <p:nvPr/>
        </p:nvSpPr>
        <p:spPr>
          <a:xfrm>
            <a:off x="3169475" y="2445025"/>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370" name="Google Shape;370;p69"/>
          <p:cNvSpPr txBox="1"/>
          <p:nvPr/>
        </p:nvSpPr>
        <p:spPr>
          <a:xfrm>
            <a:off x="2998100" y="1010325"/>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371" name="Google Shape;371;p69"/>
          <p:cNvSpPr txBox="1"/>
          <p:nvPr/>
        </p:nvSpPr>
        <p:spPr>
          <a:xfrm>
            <a:off x="2998100" y="36311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pic>
        <p:nvPicPr>
          <p:cNvPr id="372" name="Google Shape;372;p69"/>
          <p:cNvPicPr preferRelativeResize="0"/>
          <p:nvPr/>
        </p:nvPicPr>
        <p:blipFill rotWithShape="1">
          <a:blip r:embed="rId4">
            <a:alphaModFix/>
          </a:blip>
          <a:srcRect b="3818" l="35704" r="0" t="0"/>
          <a:stretch/>
        </p:blipFill>
        <p:spPr>
          <a:xfrm>
            <a:off x="4315975" y="614075"/>
            <a:ext cx="4107300" cy="4389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70"/>
          <p:cNvPicPr preferRelativeResize="0"/>
          <p:nvPr/>
        </p:nvPicPr>
        <p:blipFill>
          <a:blip r:embed="rId3">
            <a:alphaModFix/>
          </a:blip>
          <a:stretch>
            <a:fillRect/>
          </a:stretch>
        </p:blipFill>
        <p:spPr>
          <a:xfrm>
            <a:off x="918775" y="183825"/>
            <a:ext cx="4111750" cy="4775850"/>
          </a:xfrm>
          <a:prstGeom prst="rect">
            <a:avLst/>
          </a:prstGeom>
          <a:noFill/>
          <a:ln>
            <a:noFill/>
          </a:ln>
        </p:spPr>
      </p:pic>
      <p:pic>
        <p:nvPicPr>
          <p:cNvPr id="378" name="Google Shape;378;p70"/>
          <p:cNvPicPr preferRelativeResize="0"/>
          <p:nvPr/>
        </p:nvPicPr>
        <p:blipFill>
          <a:blip r:embed="rId4">
            <a:alphaModFix/>
          </a:blip>
          <a:stretch>
            <a:fillRect/>
          </a:stretch>
        </p:blipFill>
        <p:spPr>
          <a:xfrm>
            <a:off x="152400" y="1629007"/>
            <a:ext cx="9144000" cy="2190286"/>
          </a:xfrm>
          <a:prstGeom prst="rect">
            <a:avLst/>
          </a:prstGeom>
          <a:noFill/>
          <a:ln>
            <a:noFill/>
          </a:ln>
        </p:spPr>
      </p:pic>
      <p:sp>
        <p:nvSpPr>
          <p:cNvPr id="379" name="Google Shape;379;p70"/>
          <p:cNvSpPr txBox="1"/>
          <p:nvPr/>
        </p:nvSpPr>
        <p:spPr>
          <a:xfrm>
            <a:off x="5688825" y="4334700"/>
            <a:ext cx="3000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5"/>
              </a:rPr>
              <a:t>https://chemistry-europe.onlinelibrary.wiley.com/doi/abs/10.1002/cbic.200800678</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71"/>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385" name="Google Shape;385;p71"/>
          <p:cNvPicPr preferRelativeResize="0"/>
          <p:nvPr/>
        </p:nvPicPr>
        <p:blipFill>
          <a:blip r:embed="rId3">
            <a:alphaModFix/>
          </a:blip>
          <a:stretch>
            <a:fillRect/>
          </a:stretch>
        </p:blipFill>
        <p:spPr>
          <a:xfrm>
            <a:off x="771500" y="233101"/>
            <a:ext cx="6865110" cy="4119801"/>
          </a:xfrm>
          <a:prstGeom prst="rect">
            <a:avLst/>
          </a:prstGeom>
          <a:noFill/>
          <a:ln>
            <a:noFill/>
          </a:ln>
        </p:spPr>
      </p:pic>
      <p:sp>
        <p:nvSpPr>
          <p:cNvPr id="386" name="Google Shape;386;p71"/>
          <p:cNvSpPr txBox="1"/>
          <p:nvPr/>
        </p:nvSpPr>
        <p:spPr>
          <a:xfrm>
            <a:off x="484150" y="4620300"/>
            <a:ext cx="79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https://portlandpress.com/view-large/figure/3601449/BST-2023-0027C.01.tif</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72"/>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392" name="Google Shape;392;p72"/>
          <p:cNvPicPr preferRelativeResize="0"/>
          <p:nvPr/>
        </p:nvPicPr>
        <p:blipFill rotWithShape="1">
          <a:blip r:embed="rId3">
            <a:alphaModFix/>
          </a:blip>
          <a:srcRect b="15709" l="0" r="0" t="20642"/>
          <a:stretch/>
        </p:blipFill>
        <p:spPr>
          <a:xfrm>
            <a:off x="0" y="0"/>
            <a:ext cx="9144000" cy="4365070"/>
          </a:xfrm>
          <a:prstGeom prst="rect">
            <a:avLst/>
          </a:prstGeom>
          <a:noFill/>
          <a:ln>
            <a:noFill/>
          </a:ln>
        </p:spPr>
      </p:pic>
      <p:sp>
        <p:nvSpPr>
          <p:cNvPr id="393" name="Google Shape;393;p72"/>
          <p:cNvSpPr/>
          <p:nvPr/>
        </p:nvSpPr>
        <p:spPr>
          <a:xfrm rot="5400000">
            <a:off x="3213200" y="4084975"/>
            <a:ext cx="316200" cy="350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72"/>
          <p:cNvSpPr txBox="1"/>
          <p:nvPr/>
        </p:nvSpPr>
        <p:spPr>
          <a:xfrm>
            <a:off x="3029425" y="4365075"/>
            <a:ext cx="803400" cy="31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Fixative</a:t>
            </a:r>
            <a:endParaRPr sz="13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73"/>
          <p:cNvPicPr preferRelativeResize="0"/>
          <p:nvPr/>
        </p:nvPicPr>
        <p:blipFill>
          <a:blip r:embed="rId3">
            <a:alphaModFix/>
          </a:blip>
          <a:stretch>
            <a:fillRect/>
          </a:stretch>
        </p:blipFill>
        <p:spPr>
          <a:xfrm>
            <a:off x="226100" y="79525"/>
            <a:ext cx="6070812" cy="5063975"/>
          </a:xfrm>
          <a:prstGeom prst="rect">
            <a:avLst/>
          </a:prstGeom>
          <a:noFill/>
          <a:ln>
            <a:noFill/>
          </a:ln>
        </p:spPr>
      </p:pic>
      <p:sp>
        <p:nvSpPr>
          <p:cNvPr id="400" name="Google Shape;400;p73"/>
          <p:cNvSpPr txBox="1"/>
          <p:nvPr>
            <p:ph type="title"/>
          </p:nvPr>
        </p:nvSpPr>
        <p:spPr>
          <a:xfrm>
            <a:off x="4476072" y="4540375"/>
            <a:ext cx="3929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SzPts val="990"/>
              <a:buNone/>
            </a:pPr>
            <a:r>
              <a:rPr lang="en" sz="900" u="sng">
                <a:solidFill>
                  <a:schemeClr val="hlink"/>
                </a:solidFill>
                <a:hlinkClick r:id="rId4"/>
              </a:rPr>
              <a:t>https://www.sdsu.edu/news/2015/10/the-phage-lonely-hunter</a:t>
            </a:r>
            <a:endParaRPr sz="900"/>
          </a:p>
        </p:txBody>
      </p:sp>
      <p:sp>
        <p:nvSpPr>
          <p:cNvPr id="401" name="Google Shape;401;p73"/>
          <p:cNvSpPr txBox="1"/>
          <p:nvPr/>
        </p:nvSpPr>
        <p:spPr>
          <a:xfrm>
            <a:off x="432300" y="4416425"/>
            <a:ext cx="2358000" cy="53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Illustration:  Ben Darby</a:t>
            </a:r>
            <a:endParaRPr sz="180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56"/>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261" name="Google Shape;261;p56"/>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0"/>
              </a:spcBef>
              <a:spcAft>
                <a:spcPts val="0"/>
              </a:spcAft>
              <a:buNone/>
            </a:pPr>
            <a:r>
              <a:rPr lang="en" sz="1700"/>
              <a:t>incorporating one of the kits into your class(s)</a:t>
            </a:r>
            <a:endParaRPr sz="1700"/>
          </a:p>
          <a:p>
            <a:pPr indent="0" lvl="0" marL="0" rtl="0" algn="l">
              <a:spcBef>
                <a:spcPts val="0"/>
              </a:spcBef>
              <a:spcAft>
                <a:spcPts val="0"/>
              </a:spcAft>
              <a:buNone/>
            </a:pPr>
            <a:r>
              <a:t/>
            </a:r>
            <a:endParaRPr sz="1700"/>
          </a:p>
          <a:p>
            <a:pPr indent="0" lvl="0" marL="2743200" rtl="0" algn="l">
              <a:spcBef>
                <a:spcPts val="0"/>
              </a:spcBef>
              <a:spcAft>
                <a:spcPts val="0"/>
              </a:spcAft>
              <a:buNone/>
            </a:pPr>
            <a:r>
              <a:rPr lang="en" sz="1700"/>
              <a:t>To apply:</a:t>
            </a:r>
            <a:endParaRPr sz="1700"/>
          </a:p>
          <a:p>
            <a:pPr indent="-336550" lvl="0" marL="3200400" rtl="0" algn="l">
              <a:spcBef>
                <a:spcPts val="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262" name="Google Shape;262;p56"/>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263" name="Google Shape;263;p56"/>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id="406" name="Google Shape;406;p74"/>
          <p:cNvPicPr preferRelativeResize="0"/>
          <p:nvPr/>
        </p:nvPicPr>
        <p:blipFill>
          <a:blip r:embed="rId3">
            <a:alphaModFix/>
          </a:blip>
          <a:stretch>
            <a:fillRect/>
          </a:stretch>
        </p:blipFill>
        <p:spPr>
          <a:xfrm>
            <a:off x="482475" y="87400"/>
            <a:ext cx="6710926" cy="49627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75"/>
          <p:cNvPicPr preferRelativeResize="0"/>
          <p:nvPr/>
        </p:nvPicPr>
        <p:blipFill>
          <a:blip r:embed="rId3">
            <a:alphaModFix/>
          </a:blip>
          <a:stretch>
            <a:fillRect/>
          </a:stretch>
        </p:blipFill>
        <p:spPr>
          <a:xfrm>
            <a:off x="456875" y="912575"/>
            <a:ext cx="5861496" cy="4230925"/>
          </a:xfrm>
          <a:prstGeom prst="rect">
            <a:avLst/>
          </a:prstGeom>
          <a:noFill/>
          <a:ln>
            <a:noFill/>
          </a:ln>
        </p:spPr>
      </p:pic>
      <p:sp>
        <p:nvSpPr>
          <p:cNvPr id="412" name="Google Shape;412;p75"/>
          <p:cNvSpPr/>
          <p:nvPr/>
        </p:nvSpPr>
        <p:spPr>
          <a:xfrm>
            <a:off x="6495850" y="1812525"/>
            <a:ext cx="2393100" cy="1980300"/>
          </a:xfrm>
          <a:prstGeom prst="roundRect">
            <a:avLst>
              <a:gd fmla="val 16667" name="adj"/>
            </a:avLst>
          </a:prstGeom>
          <a:solidFill>
            <a:srgbClr val="CBCBC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13" name="Google Shape;413;p75"/>
          <p:cNvSpPr txBox="1"/>
          <p:nvPr>
            <p:ph type="title"/>
          </p:nvPr>
        </p:nvSpPr>
        <p:spPr>
          <a:xfrm>
            <a:off x="762148" y="310600"/>
            <a:ext cx="4175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Where can we find phage?</a:t>
            </a:r>
            <a:endParaRPr/>
          </a:p>
        </p:txBody>
      </p:sp>
      <p:sp>
        <p:nvSpPr>
          <p:cNvPr id="414" name="Google Shape;414;p75"/>
          <p:cNvSpPr/>
          <p:nvPr/>
        </p:nvSpPr>
        <p:spPr>
          <a:xfrm>
            <a:off x="6722003" y="2826724"/>
            <a:ext cx="953326" cy="7380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2"/>
                </a:solidFill>
                <a:latin typeface="Arial"/>
              </a:rPr>
              <a:t>10</a:t>
            </a:r>
          </a:p>
        </p:txBody>
      </p:sp>
      <p:sp>
        <p:nvSpPr>
          <p:cNvPr id="415" name="Google Shape;415;p75"/>
          <p:cNvSpPr/>
          <p:nvPr/>
        </p:nvSpPr>
        <p:spPr>
          <a:xfrm>
            <a:off x="7675328" y="2088674"/>
            <a:ext cx="1019141" cy="7380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2"/>
                </a:solidFill>
                <a:latin typeface="Arial"/>
              </a:rPr>
              <a:t>30</a:t>
            </a:r>
          </a:p>
        </p:txBody>
      </p:sp>
      <p:sp>
        <p:nvSpPr>
          <p:cNvPr id="416" name="Google Shape;416;p75"/>
          <p:cNvSpPr txBox="1"/>
          <p:nvPr/>
        </p:nvSpPr>
        <p:spPr>
          <a:xfrm>
            <a:off x="6527950" y="1350663"/>
            <a:ext cx="2328900" cy="7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Marine Environments</a:t>
            </a:r>
            <a:endParaRPr sz="1800">
              <a:solidFill>
                <a:schemeClr val="dk2"/>
              </a:solidFill>
              <a:latin typeface="Calibri"/>
              <a:ea typeface="Calibri"/>
              <a:cs typeface="Calibri"/>
              <a:sym typeface="Calibri"/>
            </a:endParaRPr>
          </a:p>
        </p:txBody>
      </p:sp>
      <p:sp>
        <p:nvSpPr>
          <p:cNvPr id="417" name="Google Shape;417;p75"/>
          <p:cNvSpPr txBox="1"/>
          <p:nvPr/>
        </p:nvSpPr>
        <p:spPr>
          <a:xfrm>
            <a:off x="6023675" y="4665425"/>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4"/>
              </a:rPr>
              <a:t>https://www.mdpi.com/2076-0817/8/3/100</a:t>
            </a:r>
            <a:endParaRPr sz="1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76"/>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u="sng">
                <a:solidFill>
                  <a:schemeClr val="hlink"/>
                </a:solidFill>
                <a:hlinkClick r:id="rId3"/>
              </a:rPr>
              <a:t>Bacteriophage and their structural Organization</a:t>
            </a:r>
            <a:endParaRPr/>
          </a:p>
        </p:txBody>
      </p:sp>
      <p:pic>
        <p:nvPicPr>
          <p:cNvPr id="423" name="Google Shape;423;p76"/>
          <p:cNvPicPr preferRelativeResize="0"/>
          <p:nvPr/>
        </p:nvPicPr>
        <p:blipFill>
          <a:blip r:embed="rId4">
            <a:alphaModFix/>
          </a:blip>
          <a:stretch>
            <a:fillRect/>
          </a:stretch>
        </p:blipFill>
        <p:spPr>
          <a:xfrm>
            <a:off x="762150" y="718901"/>
            <a:ext cx="5942669" cy="41197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77"/>
          <p:cNvSpPr txBox="1"/>
          <p:nvPr>
            <p:ph type="title"/>
          </p:nvPr>
        </p:nvSpPr>
        <p:spPr>
          <a:xfrm>
            <a:off x="1450000" y="466624"/>
            <a:ext cx="6883800" cy="927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860"/>
              <a:t>If you know the parts of a virus do you know how it was built?</a:t>
            </a:r>
            <a:endParaRPr sz="2860"/>
          </a:p>
        </p:txBody>
      </p:sp>
      <p:pic>
        <p:nvPicPr>
          <p:cNvPr id="429" name="Google Shape;429;p77"/>
          <p:cNvPicPr preferRelativeResize="0"/>
          <p:nvPr/>
        </p:nvPicPr>
        <p:blipFill rotWithShape="1">
          <a:blip r:embed="rId3">
            <a:alphaModFix/>
          </a:blip>
          <a:srcRect b="11032" l="0" r="0" t="0"/>
          <a:stretch/>
        </p:blipFill>
        <p:spPr>
          <a:xfrm>
            <a:off x="4946675" y="2102275"/>
            <a:ext cx="3100725" cy="2338250"/>
          </a:xfrm>
          <a:prstGeom prst="rect">
            <a:avLst/>
          </a:prstGeom>
          <a:noFill/>
          <a:ln>
            <a:noFill/>
          </a:ln>
        </p:spPr>
      </p:pic>
      <p:sp>
        <p:nvSpPr>
          <p:cNvPr id="430" name="Google Shape;430;p77"/>
          <p:cNvSpPr txBox="1"/>
          <p:nvPr/>
        </p:nvSpPr>
        <p:spPr>
          <a:xfrm>
            <a:off x="484050" y="4652075"/>
            <a:ext cx="607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https://worldofviruses.unl.edu/category/image-wall/microbe-sems/</a:t>
            </a:r>
            <a:endParaRPr/>
          </a:p>
        </p:txBody>
      </p:sp>
      <p:pic>
        <p:nvPicPr>
          <p:cNvPr id="431" name="Google Shape;431;p77"/>
          <p:cNvPicPr preferRelativeResize="0"/>
          <p:nvPr/>
        </p:nvPicPr>
        <p:blipFill>
          <a:blip r:embed="rId5">
            <a:alphaModFix/>
          </a:blip>
          <a:stretch>
            <a:fillRect/>
          </a:stretch>
        </p:blipFill>
        <p:spPr>
          <a:xfrm>
            <a:off x="887780" y="2102275"/>
            <a:ext cx="2990120" cy="2338250"/>
          </a:xfrm>
          <a:prstGeom prst="rect">
            <a:avLst/>
          </a:prstGeom>
          <a:noFill/>
          <a:ln>
            <a:noFill/>
          </a:ln>
        </p:spPr>
      </p:pic>
      <p:pic>
        <p:nvPicPr>
          <p:cNvPr id="432" name="Google Shape;432;p77"/>
          <p:cNvPicPr preferRelativeResize="0"/>
          <p:nvPr/>
        </p:nvPicPr>
        <p:blipFill>
          <a:blip r:embed="rId6">
            <a:alphaModFix/>
          </a:blip>
          <a:stretch>
            <a:fillRect/>
          </a:stretch>
        </p:blipFill>
        <p:spPr>
          <a:xfrm>
            <a:off x="6702276" y="1393933"/>
            <a:ext cx="1882296" cy="1897281"/>
          </a:xfrm>
          <a:prstGeom prst="rect">
            <a:avLst/>
          </a:prstGeom>
          <a:noFill/>
          <a:ln>
            <a:noFill/>
          </a:ln>
        </p:spPr>
      </p:pic>
      <p:pic>
        <p:nvPicPr>
          <p:cNvPr id="433" name="Google Shape;433;p77"/>
          <p:cNvPicPr preferRelativeResize="0"/>
          <p:nvPr/>
        </p:nvPicPr>
        <p:blipFill>
          <a:blip r:embed="rId7">
            <a:alphaModFix/>
          </a:blip>
          <a:stretch>
            <a:fillRect/>
          </a:stretch>
        </p:blipFill>
        <p:spPr>
          <a:xfrm>
            <a:off x="2890094" y="1393937"/>
            <a:ext cx="1535973" cy="1700042"/>
          </a:xfrm>
          <a:prstGeom prst="rect">
            <a:avLst/>
          </a:prstGeom>
          <a:noFill/>
          <a:ln>
            <a:noFill/>
          </a:ln>
        </p:spPr>
      </p:pic>
      <p:pic>
        <p:nvPicPr>
          <p:cNvPr id="434" name="Google Shape;434;p77"/>
          <p:cNvPicPr preferRelativeResize="0"/>
          <p:nvPr/>
        </p:nvPicPr>
        <p:blipFill rotWithShape="1">
          <a:blip r:embed="rId8">
            <a:alphaModFix/>
          </a:blip>
          <a:srcRect b="39007" l="15755" r="57929" t="15462"/>
          <a:stretch/>
        </p:blipFill>
        <p:spPr>
          <a:xfrm>
            <a:off x="348299" y="334600"/>
            <a:ext cx="1101701" cy="11913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78" title="Screenshot (1689).png"/>
          <p:cNvPicPr preferRelativeResize="0"/>
          <p:nvPr/>
        </p:nvPicPr>
        <p:blipFill rotWithShape="1">
          <a:blip r:embed="rId3">
            <a:alphaModFix/>
          </a:blip>
          <a:srcRect b="17638" l="14708" r="14785" t="28880"/>
          <a:stretch/>
        </p:blipFill>
        <p:spPr>
          <a:xfrm>
            <a:off x="0" y="0"/>
            <a:ext cx="9144000" cy="433519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79"/>
          <p:cNvSpPr txBox="1"/>
          <p:nvPr>
            <p:ph type="title"/>
          </p:nvPr>
        </p:nvSpPr>
        <p:spPr>
          <a:xfrm>
            <a:off x="370809" y="70317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If we know the parts of a virus do we know how it was built?</a:t>
            </a:r>
            <a:endParaRPr/>
          </a:p>
        </p:txBody>
      </p:sp>
      <p:pic>
        <p:nvPicPr>
          <p:cNvPr id="445" name="Google Shape;445;p79"/>
          <p:cNvPicPr preferRelativeResize="0"/>
          <p:nvPr/>
        </p:nvPicPr>
        <p:blipFill rotWithShape="1">
          <a:blip r:embed="rId3">
            <a:alphaModFix/>
          </a:blip>
          <a:srcRect b="0" l="5078" r="0" t="0"/>
          <a:stretch/>
        </p:blipFill>
        <p:spPr>
          <a:xfrm>
            <a:off x="4022675" y="1338250"/>
            <a:ext cx="4387523" cy="3410323"/>
          </a:xfrm>
          <a:prstGeom prst="rect">
            <a:avLst/>
          </a:prstGeom>
          <a:noFill/>
          <a:ln>
            <a:noFill/>
          </a:ln>
        </p:spPr>
      </p:pic>
      <p:pic>
        <p:nvPicPr>
          <p:cNvPr descr="A close-up of several white objects&#10;&#10;AI-generated content may be incorrect." id="446" name="Google Shape;446;p79"/>
          <p:cNvPicPr preferRelativeResize="0"/>
          <p:nvPr/>
        </p:nvPicPr>
        <p:blipFill rotWithShape="1">
          <a:blip r:embed="rId4">
            <a:alphaModFix/>
          </a:blip>
          <a:srcRect b="8891" l="5150" r="0" t="26866"/>
          <a:stretch/>
        </p:blipFill>
        <p:spPr>
          <a:xfrm>
            <a:off x="358550" y="1223275"/>
            <a:ext cx="3469877" cy="352529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80"/>
          <p:cNvSpPr txBox="1"/>
          <p:nvPr>
            <p:ph type="title"/>
          </p:nvPr>
        </p:nvSpPr>
        <p:spPr>
          <a:xfrm>
            <a:off x="400784" y="718726"/>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900"/>
              <a:t>Bacteriophage:  virus that infections bacteria</a:t>
            </a:r>
            <a:endParaRPr b="1" sz="2900"/>
          </a:p>
        </p:txBody>
      </p:sp>
      <p:pic>
        <p:nvPicPr>
          <p:cNvPr id="452" name="Google Shape;452;p80"/>
          <p:cNvPicPr preferRelativeResize="0"/>
          <p:nvPr/>
        </p:nvPicPr>
        <p:blipFill rotWithShape="1">
          <a:blip r:embed="rId3">
            <a:alphaModFix/>
          </a:blip>
          <a:srcRect b="39007" l="15755" r="57929" t="15462"/>
          <a:stretch/>
        </p:blipFill>
        <p:spPr>
          <a:xfrm>
            <a:off x="499574" y="2153338"/>
            <a:ext cx="1101701" cy="1191351"/>
          </a:xfrm>
          <a:prstGeom prst="rect">
            <a:avLst/>
          </a:prstGeom>
          <a:noFill/>
          <a:ln>
            <a:noFill/>
          </a:ln>
        </p:spPr>
      </p:pic>
      <p:sp>
        <p:nvSpPr>
          <p:cNvPr id="453" name="Google Shape;453;p80"/>
          <p:cNvSpPr txBox="1"/>
          <p:nvPr/>
        </p:nvSpPr>
        <p:spPr>
          <a:xfrm>
            <a:off x="1465775" y="2240250"/>
            <a:ext cx="7337400" cy="119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rPr>
              <a:t>What are things that a virus must do in order to make more viruses?</a:t>
            </a:r>
            <a:endParaRPr sz="3000">
              <a:solidFill>
                <a:schemeClr val="dk1"/>
              </a:solidFill>
            </a:endParaRPr>
          </a:p>
        </p:txBody>
      </p:sp>
      <p:sp>
        <p:nvSpPr>
          <p:cNvPr id="454" name="Google Shape;454;p80"/>
          <p:cNvSpPr/>
          <p:nvPr/>
        </p:nvSpPr>
        <p:spPr>
          <a:xfrm>
            <a:off x="1921257" y="3670325"/>
            <a:ext cx="6881918" cy="899875"/>
          </a:xfrm>
          <a:prstGeom prst="rect">
            <a:avLst/>
          </a:prstGeom>
        </p:spPr>
        <p:txBody>
          <a:bodyPr>
            <a:prstTxWarp prst="textPlain"/>
          </a:bodyPr>
          <a:lstStyle/>
          <a:p>
            <a:pPr lvl="0" algn="ctr"/>
            <a:r>
              <a:rPr b="1" i="0">
                <a:ln cap="flat" cmpd="sng" w="9525">
                  <a:solidFill>
                    <a:schemeClr val="dk2"/>
                  </a:solidFill>
                  <a:prstDash val="solid"/>
                  <a:round/>
                  <a:headEnd len="sm" w="sm" type="none"/>
                  <a:tailEnd len="sm" w="sm" type="none"/>
                </a:ln>
                <a:solidFill>
                  <a:srgbClr val="1EAC4C"/>
                </a:solidFill>
                <a:latin typeface="Arial"/>
              </a:rPr>
              <a:t>2-minute Table Talk...</a:t>
            </a:r>
          </a:p>
        </p:txBody>
      </p:sp>
      <p:sp>
        <p:nvSpPr>
          <p:cNvPr id="455" name="Google Shape;455;p80"/>
          <p:cNvSpPr txBox="1"/>
          <p:nvPr/>
        </p:nvSpPr>
        <p:spPr>
          <a:xfrm>
            <a:off x="1921250" y="1233600"/>
            <a:ext cx="1294800" cy="569400"/>
          </a:xfrm>
          <a:prstGeom prst="rect">
            <a:avLst/>
          </a:prstGeom>
          <a:solidFill>
            <a:srgbClr val="FFF2CC"/>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2500"/>
              <a:t>φαγεῖν </a:t>
            </a:r>
            <a:endParaRPr sz="2500"/>
          </a:p>
        </p:txBody>
      </p:sp>
      <p:pic>
        <p:nvPicPr>
          <p:cNvPr id="456" name="Google Shape;456;p80"/>
          <p:cNvPicPr preferRelativeResize="0"/>
          <p:nvPr/>
        </p:nvPicPr>
        <p:blipFill>
          <a:blip r:embed="rId4">
            <a:alphaModFix/>
          </a:blip>
          <a:stretch>
            <a:fillRect/>
          </a:stretch>
        </p:blipFill>
        <p:spPr>
          <a:xfrm>
            <a:off x="2831250" y="710075"/>
            <a:ext cx="1616457" cy="1616457"/>
          </a:xfrm>
          <a:prstGeom prst="rect">
            <a:avLst/>
          </a:prstGeom>
          <a:noFill/>
          <a:ln>
            <a:noFill/>
          </a:ln>
        </p:spPr>
      </p:pic>
      <p:sp>
        <p:nvSpPr>
          <p:cNvPr id="457" name="Google Shape;457;p80"/>
          <p:cNvSpPr txBox="1"/>
          <p:nvPr/>
        </p:nvSpPr>
        <p:spPr>
          <a:xfrm>
            <a:off x="32675" y="4681800"/>
            <a:ext cx="203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Noun project icon</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81"/>
          <p:cNvSpPr txBox="1"/>
          <p:nvPr>
            <p:ph type="title"/>
          </p:nvPr>
        </p:nvSpPr>
        <p:spPr>
          <a:xfrm>
            <a:off x="4822375" y="2389850"/>
            <a:ext cx="3996300" cy="11097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sz="3800"/>
              <a:t>What gets built first and why?</a:t>
            </a:r>
            <a:endParaRPr sz="3800"/>
          </a:p>
        </p:txBody>
      </p:sp>
      <p:pic>
        <p:nvPicPr>
          <p:cNvPr descr="A close-up of several white objects&#10;&#10;AI-generated content may be incorrect." id="463" name="Google Shape;463;p81"/>
          <p:cNvPicPr preferRelativeResize="0"/>
          <p:nvPr/>
        </p:nvPicPr>
        <p:blipFill rotWithShape="1">
          <a:blip r:embed="rId3">
            <a:alphaModFix/>
          </a:blip>
          <a:srcRect b="8891" l="5150" r="0" t="26866"/>
          <a:stretch/>
        </p:blipFill>
        <p:spPr>
          <a:xfrm>
            <a:off x="400776" y="594401"/>
            <a:ext cx="4281726" cy="4350124"/>
          </a:xfrm>
          <a:prstGeom prst="rect">
            <a:avLst/>
          </a:prstGeom>
          <a:noFill/>
          <a:ln>
            <a:noFill/>
          </a:ln>
        </p:spPr>
      </p:pic>
      <p:pic>
        <p:nvPicPr>
          <p:cNvPr id="464" name="Google Shape;464;p81"/>
          <p:cNvPicPr preferRelativeResize="0"/>
          <p:nvPr/>
        </p:nvPicPr>
        <p:blipFill rotWithShape="1">
          <a:blip r:embed="rId4">
            <a:alphaModFix/>
          </a:blip>
          <a:srcRect b="39007" l="15755" r="57929" t="15462"/>
          <a:stretch/>
        </p:blipFill>
        <p:spPr>
          <a:xfrm>
            <a:off x="6062624" y="754813"/>
            <a:ext cx="1101701" cy="11913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82"/>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470" name="Google Shape;470;p82"/>
          <p:cNvPicPr preferRelativeResize="0"/>
          <p:nvPr/>
        </p:nvPicPr>
        <p:blipFill rotWithShape="1">
          <a:blip r:embed="rId3">
            <a:alphaModFix/>
          </a:blip>
          <a:srcRect b="0" l="0" r="0" t="48065"/>
          <a:stretch/>
        </p:blipFill>
        <p:spPr>
          <a:xfrm>
            <a:off x="200388" y="718726"/>
            <a:ext cx="8743224" cy="4048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83"/>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Observation…Description….</a:t>
            </a:r>
            <a:endParaRPr/>
          </a:p>
        </p:txBody>
      </p:sp>
      <p:pic>
        <p:nvPicPr>
          <p:cNvPr id="476" name="Google Shape;476;p83"/>
          <p:cNvPicPr preferRelativeResize="0"/>
          <p:nvPr/>
        </p:nvPicPr>
        <p:blipFill>
          <a:blip r:embed="rId3">
            <a:alphaModFix/>
          </a:blip>
          <a:stretch>
            <a:fillRect/>
          </a:stretch>
        </p:blipFill>
        <p:spPr>
          <a:xfrm>
            <a:off x="587500" y="1750750"/>
            <a:ext cx="2324550" cy="3022775"/>
          </a:xfrm>
          <a:prstGeom prst="rect">
            <a:avLst/>
          </a:prstGeom>
          <a:noFill/>
          <a:ln>
            <a:noFill/>
          </a:ln>
        </p:spPr>
      </p:pic>
      <p:sp>
        <p:nvSpPr>
          <p:cNvPr id="477" name="Google Shape;477;p83"/>
          <p:cNvSpPr txBox="1"/>
          <p:nvPr/>
        </p:nvSpPr>
        <p:spPr>
          <a:xfrm>
            <a:off x="587425" y="1227550"/>
            <a:ext cx="3038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1"/>
                </a:solidFill>
              </a:rPr>
              <a:t>Frederick Twort (1915)</a:t>
            </a:r>
            <a:endParaRPr sz="2200">
              <a:solidFill>
                <a:schemeClr val="dk1"/>
              </a:solidFill>
            </a:endParaRPr>
          </a:p>
        </p:txBody>
      </p:sp>
      <p:sp>
        <p:nvSpPr>
          <p:cNvPr id="478" name="Google Shape;478;p83"/>
          <p:cNvSpPr txBox="1"/>
          <p:nvPr/>
        </p:nvSpPr>
        <p:spPr>
          <a:xfrm>
            <a:off x="2211775" y="2110050"/>
            <a:ext cx="2890200" cy="461700"/>
          </a:xfrm>
          <a:prstGeom prst="rect">
            <a:avLst/>
          </a:prstGeom>
          <a:solidFill>
            <a:srgbClr val="FCE5C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4"/>
              </a:rPr>
              <a:t>Smallpox vaccine puzzle</a:t>
            </a:r>
            <a:endParaRPr sz="1800">
              <a:solidFill>
                <a:schemeClr val="dk2"/>
              </a:solidFill>
            </a:endParaRPr>
          </a:p>
        </p:txBody>
      </p:sp>
      <p:sp>
        <p:nvSpPr>
          <p:cNvPr id="479" name="Google Shape;479;p83"/>
          <p:cNvSpPr txBox="1"/>
          <p:nvPr/>
        </p:nvSpPr>
        <p:spPr>
          <a:xfrm>
            <a:off x="2988725" y="2667575"/>
            <a:ext cx="5469900" cy="18180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2"/>
              </a:buClr>
              <a:buSzPts val="2300"/>
              <a:buChar char="●"/>
            </a:pPr>
            <a:r>
              <a:rPr lang="en" sz="2300">
                <a:solidFill>
                  <a:schemeClr val="dk2"/>
                </a:solidFill>
              </a:rPr>
              <a:t>Clear areas on the colonies (on agar)</a:t>
            </a:r>
            <a:endParaRPr sz="2300">
              <a:solidFill>
                <a:schemeClr val="dk2"/>
              </a:solidFill>
            </a:endParaRPr>
          </a:p>
          <a:p>
            <a:pPr indent="-374650" lvl="0" marL="457200" rtl="0" algn="l">
              <a:spcBef>
                <a:spcPts val="0"/>
              </a:spcBef>
              <a:spcAft>
                <a:spcPts val="0"/>
              </a:spcAft>
              <a:buClr>
                <a:schemeClr val="dk2"/>
              </a:buClr>
              <a:buSzPts val="2300"/>
              <a:buChar char="●"/>
            </a:pPr>
            <a:r>
              <a:rPr lang="en" sz="2300">
                <a:solidFill>
                  <a:schemeClr val="dk2"/>
                </a:solidFill>
              </a:rPr>
              <a:t>Pick from clear area -&gt;transfer to another colony and it “cleared”.</a:t>
            </a:r>
            <a:endParaRPr sz="2300">
              <a:solidFill>
                <a:schemeClr val="dk2"/>
              </a:solidFill>
            </a:endParaRPr>
          </a:p>
          <a:p>
            <a:pPr indent="-374650" lvl="0" marL="457200" rtl="0" algn="l">
              <a:spcBef>
                <a:spcPts val="0"/>
              </a:spcBef>
              <a:spcAft>
                <a:spcPts val="0"/>
              </a:spcAft>
              <a:buClr>
                <a:schemeClr val="dk2"/>
              </a:buClr>
              <a:buSzPts val="2300"/>
              <a:buChar char="●"/>
            </a:pPr>
            <a:r>
              <a:rPr lang="en" sz="2300">
                <a:solidFill>
                  <a:schemeClr val="dk2"/>
                </a:solidFill>
              </a:rPr>
              <a:t>It was filterable…</a:t>
            </a:r>
            <a:endParaRPr sz="2300">
              <a:solidFill>
                <a:schemeClr val="dk2"/>
              </a:solidFill>
            </a:endParaRPr>
          </a:p>
        </p:txBody>
      </p:sp>
      <p:pic>
        <p:nvPicPr>
          <p:cNvPr id="480" name="Google Shape;480;p83"/>
          <p:cNvPicPr preferRelativeResize="0"/>
          <p:nvPr/>
        </p:nvPicPr>
        <p:blipFill>
          <a:blip r:embed="rId5">
            <a:alphaModFix/>
          </a:blip>
          <a:stretch>
            <a:fillRect/>
          </a:stretch>
        </p:blipFill>
        <p:spPr>
          <a:xfrm>
            <a:off x="5736075" y="718724"/>
            <a:ext cx="2324550" cy="186436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Pricing Updates</a:t>
            </a:r>
            <a:endParaRPr/>
          </a:p>
        </p:txBody>
      </p:sp>
      <p:sp>
        <p:nvSpPr>
          <p:cNvPr id="269" name="Google Shape;269;p57"/>
          <p:cNvSpPr txBox="1"/>
          <p:nvPr>
            <p:ph idx="1" type="body"/>
          </p:nvPr>
        </p:nvSpPr>
        <p:spPr>
          <a:xfrm>
            <a:off x="706925" y="1211175"/>
            <a:ext cx="7947000" cy="38376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sz="2100"/>
              <a:t>Virus Infection &amp; Immunity Kits 	$36</a:t>
            </a:r>
            <a:endParaRPr sz="2100"/>
          </a:p>
          <a:p>
            <a:pPr indent="0" lvl="0" marL="0" rtl="0" algn="l">
              <a:spcBef>
                <a:spcPts val="0"/>
              </a:spcBef>
              <a:spcAft>
                <a:spcPts val="0"/>
              </a:spcAft>
              <a:buNone/>
            </a:pPr>
            <a:r>
              <a:rPr lang="en" sz="2100"/>
              <a:t>Blood Typing Kits				$49</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lang="en" sz="2100"/>
              <a:t>A new spreadsheet with updated information will be posted soon.</a:t>
            </a:r>
            <a:endParaRPr sz="2100"/>
          </a:p>
          <a:p>
            <a:pPr indent="0" lvl="0" marL="0" rtl="0" algn="l">
              <a:spcBef>
                <a:spcPts val="0"/>
              </a:spcBef>
              <a:spcAft>
                <a:spcPts val="0"/>
              </a:spcAft>
              <a:buNone/>
            </a:pPr>
            <a:r>
              <a:t/>
            </a:r>
            <a:endParaRPr sz="2100"/>
          </a:p>
          <a:p>
            <a:pPr indent="-361950" lvl="0" marL="457200" rtl="0" algn="l">
              <a:spcBef>
                <a:spcPts val="0"/>
              </a:spcBef>
              <a:spcAft>
                <a:spcPts val="0"/>
              </a:spcAft>
              <a:buSzPts val="2100"/>
              <a:buChar char="●"/>
            </a:pPr>
            <a:r>
              <a:rPr lang="en" sz="2100"/>
              <a:t>Balance your order in your spreadsheet</a:t>
            </a:r>
            <a:endParaRPr sz="2100"/>
          </a:p>
          <a:p>
            <a:pPr indent="-361950" lvl="0" marL="457200" rtl="0" algn="l">
              <a:spcBef>
                <a:spcPts val="0"/>
              </a:spcBef>
              <a:spcAft>
                <a:spcPts val="0"/>
              </a:spcAft>
              <a:buSzPts val="2100"/>
              <a:buChar char="●"/>
            </a:pPr>
            <a:r>
              <a:rPr lang="en" sz="2100"/>
              <a:t>Add items &amp; </a:t>
            </a:r>
            <a:r>
              <a:rPr lang="en" sz="2100"/>
              <a:t>quantities</a:t>
            </a:r>
            <a:r>
              <a:rPr lang="en" sz="2100"/>
              <a:t> into your cart (do not have to log in)</a:t>
            </a:r>
            <a:endParaRPr sz="2100"/>
          </a:p>
          <a:p>
            <a:pPr indent="-361950" lvl="0" marL="457200" rtl="0" algn="l">
              <a:spcBef>
                <a:spcPts val="0"/>
              </a:spcBef>
              <a:spcAft>
                <a:spcPts val="0"/>
              </a:spcAft>
              <a:buSzPts val="2100"/>
              <a:buChar char="●"/>
            </a:pPr>
            <a:r>
              <a:rPr lang="en" sz="2100"/>
              <a:t>Don’t worry about applying discounts</a:t>
            </a:r>
            <a:endParaRPr sz="2100"/>
          </a:p>
          <a:p>
            <a:pPr indent="-361950" lvl="0" marL="457200" rtl="0" algn="l">
              <a:spcBef>
                <a:spcPts val="0"/>
              </a:spcBef>
              <a:spcAft>
                <a:spcPts val="0"/>
              </a:spcAft>
              <a:buSzPts val="2100"/>
              <a:buChar char="●"/>
            </a:pPr>
            <a:r>
              <a:rPr lang="en" sz="2100"/>
              <a:t>Click “Create a Quote” instead of “Check-out”</a:t>
            </a:r>
            <a:endParaRPr sz="2100"/>
          </a:p>
          <a:p>
            <a:pPr indent="-361950" lvl="0" marL="457200" rtl="0" algn="l">
              <a:spcBef>
                <a:spcPts val="0"/>
              </a:spcBef>
              <a:spcAft>
                <a:spcPts val="0"/>
              </a:spcAft>
              <a:buSzPts val="2100"/>
              <a:buChar char="●"/>
            </a:pPr>
            <a:r>
              <a:rPr lang="en" sz="2100"/>
              <a:t>Kris will then apply discounts and process your order</a:t>
            </a:r>
            <a:endParaRPr sz="21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84"/>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Observation…Description….</a:t>
            </a:r>
            <a:endParaRPr/>
          </a:p>
        </p:txBody>
      </p:sp>
      <p:sp>
        <p:nvSpPr>
          <p:cNvPr id="486" name="Google Shape;486;p84"/>
          <p:cNvSpPr txBox="1"/>
          <p:nvPr/>
        </p:nvSpPr>
        <p:spPr>
          <a:xfrm>
            <a:off x="587425" y="1227550"/>
            <a:ext cx="3333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u="sng">
                <a:solidFill>
                  <a:schemeClr val="hlink"/>
                </a:solidFill>
                <a:hlinkClick r:id="rId3"/>
              </a:rPr>
              <a:t>Felix D’Herrelle</a:t>
            </a:r>
            <a:r>
              <a:rPr lang="en" sz="2200">
                <a:solidFill>
                  <a:schemeClr val="dk1"/>
                </a:solidFill>
              </a:rPr>
              <a:t> (1917)</a:t>
            </a:r>
            <a:endParaRPr sz="2200">
              <a:solidFill>
                <a:schemeClr val="dk1"/>
              </a:solidFill>
            </a:endParaRPr>
          </a:p>
        </p:txBody>
      </p:sp>
      <p:sp>
        <p:nvSpPr>
          <p:cNvPr id="487" name="Google Shape;487;p84"/>
          <p:cNvSpPr txBox="1"/>
          <p:nvPr/>
        </p:nvSpPr>
        <p:spPr>
          <a:xfrm>
            <a:off x="2988725" y="2667575"/>
            <a:ext cx="5469900" cy="20748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2"/>
              </a:buClr>
              <a:buSzPts val="2300"/>
              <a:buChar char="●"/>
            </a:pPr>
            <a:r>
              <a:rPr lang="en" sz="2300">
                <a:solidFill>
                  <a:schemeClr val="dk2"/>
                </a:solidFill>
              </a:rPr>
              <a:t>Invisible Antagonist</a:t>
            </a:r>
            <a:endParaRPr sz="2300">
              <a:solidFill>
                <a:schemeClr val="dk2"/>
              </a:solidFill>
            </a:endParaRPr>
          </a:p>
          <a:p>
            <a:pPr indent="-374650" lvl="0" marL="457200" rtl="0" algn="l">
              <a:spcBef>
                <a:spcPts val="0"/>
              </a:spcBef>
              <a:spcAft>
                <a:spcPts val="0"/>
              </a:spcAft>
              <a:buClr>
                <a:schemeClr val="dk2"/>
              </a:buClr>
              <a:buSzPts val="2300"/>
              <a:buChar char="●"/>
            </a:pPr>
            <a:r>
              <a:rPr lang="en" sz="2300">
                <a:solidFill>
                  <a:schemeClr val="dk2"/>
                </a:solidFill>
              </a:rPr>
              <a:t>Working independently discovered several viruses (filterable agents)</a:t>
            </a:r>
            <a:endParaRPr sz="2300">
              <a:solidFill>
                <a:schemeClr val="dk2"/>
              </a:solidFill>
            </a:endParaRPr>
          </a:p>
          <a:p>
            <a:pPr indent="-374650" lvl="0" marL="457200" rtl="0" algn="l">
              <a:spcBef>
                <a:spcPts val="0"/>
              </a:spcBef>
              <a:spcAft>
                <a:spcPts val="0"/>
              </a:spcAft>
              <a:buClr>
                <a:schemeClr val="dk2"/>
              </a:buClr>
              <a:buSzPts val="2300"/>
              <a:buChar char="●"/>
            </a:pPr>
            <a:r>
              <a:rPr lang="en" sz="2300">
                <a:solidFill>
                  <a:schemeClr val="dk2"/>
                </a:solidFill>
              </a:rPr>
              <a:t>Targeted some important pathogens… (</a:t>
            </a:r>
            <a:r>
              <a:rPr i="1" lang="en" sz="2300">
                <a:solidFill>
                  <a:schemeClr val="dk2"/>
                </a:solidFill>
              </a:rPr>
              <a:t>Vibrio cholerae</a:t>
            </a:r>
            <a:r>
              <a:rPr lang="en" sz="2300">
                <a:solidFill>
                  <a:schemeClr val="dk2"/>
                </a:solidFill>
              </a:rPr>
              <a:t>)</a:t>
            </a:r>
            <a:endParaRPr sz="2300">
              <a:solidFill>
                <a:schemeClr val="dk2"/>
              </a:solidFill>
            </a:endParaRPr>
          </a:p>
        </p:txBody>
      </p:sp>
      <p:pic>
        <p:nvPicPr>
          <p:cNvPr id="488" name="Google Shape;488;p84"/>
          <p:cNvPicPr preferRelativeResize="0"/>
          <p:nvPr/>
        </p:nvPicPr>
        <p:blipFill>
          <a:blip r:embed="rId4">
            <a:alphaModFix/>
          </a:blip>
          <a:stretch>
            <a:fillRect/>
          </a:stretch>
        </p:blipFill>
        <p:spPr>
          <a:xfrm>
            <a:off x="5736075" y="718724"/>
            <a:ext cx="2324550" cy="1864362"/>
          </a:xfrm>
          <a:prstGeom prst="rect">
            <a:avLst/>
          </a:prstGeom>
          <a:noFill/>
          <a:ln>
            <a:noFill/>
          </a:ln>
        </p:spPr>
      </p:pic>
      <p:pic>
        <p:nvPicPr>
          <p:cNvPr id="489" name="Google Shape;489;p84"/>
          <p:cNvPicPr preferRelativeResize="0"/>
          <p:nvPr/>
        </p:nvPicPr>
        <p:blipFill>
          <a:blip r:embed="rId5">
            <a:alphaModFix/>
          </a:blip>
          <a:stretch>
            <a:fillRect/>
          </a:stretch>
        </p:blipFill>
        <p:spPr>
          <a:xfrm>
            <a:off x="590638" y="1654525"/>
            <a:ext cx="2318281" cy="3087951"/>
          </a:xfrm>
          <a:prstGeom prst="rect">
            <a:avLst/>
          </a:prstGeom>
          <a:noFill/>
          <a:ln>
            <a:noFill/>
          </a:ln>
        </p:spPr>
      </p:pic>
      <p:pic>
        <p:nvPicPr>
          <p:cNvPr id="490" name="Google Shape;490;p84"/>
          <p:cNvPicPr preferRelativeResize="0"/>
          <p:nvPr/>
        </p:nvPicPr>
        <p:blipFill>
          <a:blip r:embed="rId6">
            <a:alphaModFix/>
          </a:blip>
          <a:stretch>
            <a:fillRect/>
          </a:stretch>
        </p:blipFill>
        <p:spPr>
          <a:xfrm>
            <a:off x="7267825" y="3608150"/>
            <a:ext cx="1535349" cy="15353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85"/>
          <p:cNvSpPr txBox="1"/>
          <p:nvPr>
            <p:ph type="title"/>
          </p:nvPr>
        </p:nvSpPr>
        <p:spPr>
          <a:xfrm>
            <a:off x="617369" y="75525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Phage in clinical isolates</a:t>
            </a:r>
            <a:endParaRPr/>
          </a:p>
        </p:txBody>
      </p:sp>
      <p:pic>
        <p:nvPicPr>
          <p:cNvPr id="496" name="Google Shape;496;p85"/>
          <p:cNvPicPr preferRelativeResize="0"/>
          <p:nvPr/>
        </p:nvPicPr>
        <p:blipFill rotWithShape="1">
          <a:blip r:embed="rId3">
            <a:alphaModFix/>
          </a:blip>
          <a:srcRect b="0" l="0" r="0" t="49538"/>
          <a:stretch/>
        </p:blipFill>
        <p:spPr>
          <a:xfrm>
            <a:off x="4732975" y="1163550"/>
            <a:ext cx="4022376" cy="2661275"/>
          </a:xfrm>
          <a:prstGeom prst="rect">
            <a:avLst/>
          </a:prstGeom>
          <a:noFill/>
          <a:ln>
            <a:noFill/>
          </a:ln>
        </p:spPr>
      </p:pic>
      <p:pic>
        <p:nvPicPr>
          <p:cNvPr id="497" name="Google Shape;497;p85"/>
          <p:cNvPicPr preferRelativeResize="0"/>
          <p:nvPr/>
        </p:nvPicPr>
        <p:blipFill rotWithShape="1">
          <a:blip r:embed="rId3">
            <a:alphaModFix/>
          </a:blip>
          <a:srcRect b="49538" l="0" r="0" t="0"/>
          <a:stretch/>
        </p:blipFill>
        <p:spPr>
          <a:xfrm>
            <a:off x="617375" y="1163550"/>
            <a:ext cx="4022376" cy="266127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86"/>
          <p:cNvSpPr txBox="1"/>
          <p:nvPr>
            <p:ph type="title"/>
          </p:nvPr>
        </p:nvSpPr>
        <p:spPr>
          <a:xfrm>
            <a:off x="1974225" y="1920601"/>
            <a:ext cx="6883800" cy="1302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does the evidence suggest about the “invisible antagonist?”</a:t>
            </a:r>
            <a:endParaRPr/>
          </a:p>
        </p:txBody>
      </p:sp>
      <p:pic>
        <p:nvPicPr>
          <p:cNvPr id="503" name="Google Shape;503;p86"/>
          <p:cNvPicPr preferRelativeResize="0"/>
          <p:nvPr/>
        </p:nvPicPr>
        <p:blipFill>
          <a:blip r:embed="rId3">
            <a:alphaModFix/>
          </a:blip>
          <a:stretch>
            <a:fillRect/>
          </a:stretch>
        </p:blipFill>
        <p:spPr>
          <a:xfrm>
            <a:off x="354400" y="1325499"/>
            <a:ext cx="2267052" cy="2267052"/>
          </a:xfrm>
          <a:prstGeom prst="rect">
            <a:avLst/>
          </a:prstGeom>
          <a:noFill/>
          <a:ln>
            <a:noFill/>
          </a:ln>
        </p:spPr>
      </p:pic>
      <p:pic>
        <p:nvPicPr>
          <p:cNvPr id="504" name="Google Shape;504;p86"/>
          <p:cNvPicPr preferRelativeResize="0"/>
          <p:nvPr/>
        </p:nvPicPr>
        <p:blipFill>
          <a:blip r:embed="rId4">
            <a:alphaModFix/>
          </a:blip>
          <a:stretch>
            <a:fillRect/>
          </a:stretch>
        </p:blipFill>
        <p:spPr>
          <a:xfrm>
            <a:off x="5306752" y="2782424"/>
            <a:ext cx="2399963" cy="1835700"/>
          </a:xfrm>
          <a:prstGeom prst="rect">
            <a:avLst/>
          </a:prstGeom>
          <a:noFill/>
          <a:ln>
            <a:noFill/>
          </a:ln>
        </p:spPr>
      </p:pic>
      <p:sp>
        <p:nvSpPr>
          <p:cNvPr id="505" name="Google Shape;505;p86"/>
          <p:cNvSpPr txBox="1"/>
          <p:nvPr/>
        </p:nvSpPr>
        <p:spPr>
          <a:xfrm>
            <a:off x="2761650" y="3685800"/>
            <a:ext cx="2937000" cy="51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rPr>
              <a:t>Could it be an enzyme?</a:t>
            </a:r>
            <a:endParaRPr b="1"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87"/>
          <p:cNvSpPr txBox="1"/>
          <p:nvPr>
            <p:ph type="title"/>
          </p:nvPr>
        </p:nvSpPr>
        <p:spPr>
          <a:xfrm>
            <a:off x="762150" y="348988"/>
            <a:ext cx="52827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Recall the lysozyme experiment</a:t>
            </a:r>
            <a:endParaRPr b="1"/>
          </a:p>
        </p:txBody>
      </p:sp>
      <p:pic>
        <p:nvPicPr>
          <p:cNvPr id="511" name="Google Shape;511;p87"/>
          <p:cNvPicPr preferRelativeResize="0"/>
          <p:nvPr/>
        </p:nvPicPr>
        <p:blipFill rotWithShape="1">
          <a:blip r:embed="rId3">
            <a:alphaModFix/>
          </a:blip>
          <a:srcRect b="12165" l="0" r="48229" t="0"/>
          <a:stretch/>
        </p:blipFill>
        <p:spPr>
          <a:xfrm>
            <a:off x="4776375" y="897463"/>
            <a:ext cx="3809851" cy="3618674"/>
          </a:xfrm>
          <a:prstGeom prst="rect">
            <a:avLst/>
          </a:prstGeom>
          <a:noFill/>
          <a:ln>
            <a:noFill/>
          </a:ln>
        </p:spPr>
      </p:pic>
      <p:pic>
        <p:nvPicPr>
          <p:cNvPr id="512" name="Google Shape;512;p87"/>
          <p:cNvPicPr preferRelativeResize="0"/>
          <p:nvPr/>
        </p:nvPicPr>
        <p:blipFill rotWithShape="1">
          <a:blip r:embed="rId4">
            <a:alphaModFix/>
          </a:blip>
          <a:srcRect b="9377" l="2229" r="0" t="2408"/>
          <a:stretch/>
        </p:blipFill>
        <p:spPr>
          <a:xfrm>
            <a:off x="762150" y="889650"/>
            <a:ext cx="3924876" cy="3634301"/>
          </a:xfrm>
          <a:prstGeom prst="rect">
            <a:avLst/>
          </a:prstGeom>
          <a:noFill/>
          <a:ln>
            <a:noFill/>
          </a:ln>
        </p:spPr>
      </p:pic>
      <p:sp>
        <p:nvSpPr>
          <p:cNvPr id="513" name="Google Shape;513;p87"/>
          <p:cNvSpPr txBox="1"/>
          <p:nvPr/>
        </p:nvSpPr>
        <p:spPr>
          <a:xfrm>
            <a:off x="4776375" y="4523950"/>
            <a:ext cx="40899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M. luteus</a:t>
            </a:r>
            <a:endParaRPr i="1" sz="1800">
              <a:solidFill>
                <a:schemeClr val="dk2"/>
              </a:solidFill>
            </a:endParaRPr>
          </a:p>
        </p:txBody>
      </p:sp>
      <p:sp>
        <p:nvSpPr>
          <p:cNvPr id="514" name="Google Shape;514;p87"/>
          <p:cNvSpPr txBox="1"/>
          <p:nvPr/>
        </p:nvSpPr>
        <p:spPr>
          <a:xfrm>
            <a:off x="966375" y="4523950"/>
            <a:ext cx="38100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E.coli</a:t>
            </a:r>
            <a:endParaRPr sz="1800">
              <a:solidFill>
                <a:schemeClr val="dk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88"/>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How does it “grow”?  You have to break the wall!</a:t>
            </a:r>
            <a:endParaRPr/>
          </a:p>
        </p:txBody>
      </p:sp>
      <p:pic>
        <p:nvPicPr>
          <p:cNvPr descr="A close-up of a toy&#10;&#10;AI-generated content may be incorrect." id="520" name="Google Shape;520;p88"/>
          <p:cNvPicPr preferRelativeResize="0"/>
          <p:nvPr/>
        </p:nvPicPr>
        <p:blipFill rotWithShape="1">
          <a:blip r:embed="rId3">
            <a:alphaModFix/>
          </a:blip>
          <a:srcRect b="4945" l="15458" r="13861" t="4647"/>
          <a:stretch/>
        </p:blipFill>
        <p:spPr>
          <a:xfrm>
            <a:off x="762149" y="989528"/>
            <a:ext cx="3714798" cy="3563500"/>
          </a:xfrm>
          <a:prstGeom prst="rect">
            <a:avLst/>
          </a:prstGeom>
          <a:noFill/>
          <a:ln>
            <a:noFill/>
          </a:ln>
        </p:spPr>
      </p:pic>
      <p:pic>
        <p:nvPicPr>
          <p:cNvPr id="521" name="Google Shape;521;p88"/>
          <p:cNvPicPr preferRelativeResize="0"/>
          <p:nvPr/>
        </p:nvPicPr>
        <p:blipFill rotWithShape="1">
          <a:blip r:embed="rId4">
            <a:alphaModFix/>
          </a:blip>
          <a:srcRect b="0" l="0" r="48964" t="0"/>
          <a:stretch/>
        </p:blipFill>
        <p:spPr>
          <a:xfrm>
            <a:off x="4799200" y="850775"/>
            <a:ext cx="2613650" cy="3841000"/>
          </a:xfrm>
          <a:prstGeom prst="rect">
            <a:avLst/>
          </a:prstGeom>
          <a:noFill/>
          <a:ln>
            <a:noFill/>
          </a:ln>
        </p:spPr>
      </p:pic>
      <p:sp>
        <p:nvSpPr>
          <p:cNvPr id="522" name="Google Shape;522;p88"/>
          <p:cNvSpPr txBox="1"/>
          <p:nvPr/>
        </p:nvSpPr>
        <p:spPr>
          <a:xfrm>
            <a:off x="6935700" y="1129175"/>
            <a:ext cx="221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Break it to build it!</a:t>
            </a:r>
            <a:endParaRPr b="1" sz="1800">
              <a:solidFill>
                <a:schemeClr val="dk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89"/>
          <p:cNvPicPr preferRelativeResize="0"/>
          <p:nvPr/>
        </p:nvPicPr>
        <p:blipFill>
          <a:blip r:embed="rId3">
            <a:alphaModFix/>
          </a:blip>
          <a:stretch>
            <a:fillRect/>
          </a:stretch>
        </p:blipFill>
        <p:spPr>
          <a:xfrm>
            <a:off x="1026325" y="718902"/>
            <a:ext cx="5622725" cy="41296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90"/>
          <p:cNvSpPr txBox="1"/>
          <p:nvPr>
            <p:ph type="title"/>
          </p:nvPr>
        </p:nvSpPr>
        <p:spPr>
          <a:xfrm>
            <a:off x="177900" y="826725"/>
            <a:ext cx="87882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What was it like to SEE these for the first time?</a:t>
            </a:r>
            <a:endParaRPr b="1" sz="3000"/>
          </a:p>
        </p:txBody>
      </p:sp>
      <p:pic>
        <p:nvPicPr>
          <p:cNvPr id="533" name="Google Shape;533;p90"/>
          <p:cNvPicPr preferRelativeResize="0"/>
          <p:nvPr/>
        </p:nvPicPr>
        <p:blipFill>
          <a:blip r:embed="rId3">
            <a:alphaModFix/>
          </a:blip>
          <a:stretch>
            <a:fillRect/>
          </a:stretch>
        </p:blipFill>
        <p:spPr>
          <a:xfrm>
            <a:off x="5240200" y="1732275"/>
            <a:ext cx="3989299" cy="2991975"/>
          </a:xfrm>
          <a:prstGeom prst="rect">
            <a:avLst/>
          </a:prstGeom>
          <a:noFill/>
          <a:ln>
            <a:noFill/>
          </a:ln>
        </p:spPr>
      </p:pic>
      <p:pic>
        <p:nvPicPr>
          <p:cNvPr id="534" name="Google Shape;534;p90"/>
          <p:cNvPicPr preferRelativeResize="0"/>
          <p:nvPr/>
        </p:nvPicPr>
        <p:blipFill rotWithShape="1">
          <a:blip r:embed="rId4">
            <a:alphaModFix/>
          </a:blip>
          <a:srcRect b="0" l="14288" r="0" t="0"/>
          <a:stretch/>
        </p:blipFill>
        <p:spPr>
          <a:xfrm>
            <a:off x="-5" y="1746400"/>
            <a:ext cx="3097080" cy="2963725"/>
          </a:xfrm>
          <a:prstGeom prst="rect">
            <a:avLst/>
          </a:prstGeom>
          <a:noFill/>
          <a:ln>
            <a:noFill/>
          </a:ln>
        </p:spPr>
      </p:pic>
      <p:pic>
        <p:nvPicPr>
          <p:cNvPr id="535" name="Google Shape;535;p90"/>
          <p:cNvPicPr preferRelativeResize="0"/>
          <p:nvPr/>
        </p:nvPicPr>
        <p:blipFill>
          <a:blip r:embed="rId5">
            <a:alphaModFix/>
          </a:blip>
          <a:stretch>
            <a:fillRect/>
          </a:stretch>
        </p:blipFill>
        <p:spPr>
          <a:xfrm>
            <a:off x="2905050" y="1746400"/>
            <a:ext cx="2335151" cy="29637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91"/>
          <p:cNvSpPr txBox="1"/>
          <p:nvPr>
            <p:ph type="title"/>
          </p:nvPr>
        </p:nvSpPr>
        <p:spPr>
          <a:xfrm>
            <a:off x="579584" y="773751"/>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Brainstorm some reasons that might drive this genetic “decision”.</a:t>
            </a:r>
            <a:endParaRPr/>
          </a:p>
        </p:txBody>
      </p:sp>
      <p:pic>
        <p:nvPicPr>
          <p:cNvPr id="541" name="Google Shape;541;p91"/>
          <p:cNvPicPr preferRelativeResize="0"/>
          <p:nvPr/>
        </p:nvPicPr>
        <p:blipFill>
          <a:blip r:embed="rId3">
            <a:alphaModFix/>
          </a:blip>
          <a:stretch>
            <a:fillRect/>
          </a:stretch>
        </p:blipFill>
        <p:spPr>
          <a:xfrm>
            <a:off x="697775" y="1127026"/>
            <a:ext cx="6735711" cy="3711674"/>
          </a:xfrm>
          <a:prstGeom prst="rect">
            <a:avLst/>
          </a:prstGeom>
          <a:noFill/>
          <a:ln>
            <a:noFill/>
          </a:ln>
        </p:spPr>
      </p:pic>
      <p:sp>
        <p:nvSpPr>
          <p:cNvPr id="542" name="Google Shape;542;p91"/>
          <p:cNvSpPr txBox="1"/>
          <p:nvPr/>
        </p:nvSpPr>
        <p:spPr>
          <a:xfrm>
            <a:off x="5611075" y="4469400"/>
            <a:ext cx="3000000" cy="369300"/>
          </a:xfrm>
          <a:prstGeom prst="rect">
            <a:avLst/>
          </a:prstGeom>
          <a:noFill/>
          <a:ln>
            <a:noFill/>
          </a:ln>
        </p:spPr>
        <p:txBody>
          <a:bodyPr anchorCtr="0" anchor="t" bIns="91425" lIns="91425" spcFirstLastPara="1" rIns="91425" wrap="square" tIns="91425">
            <a:spAutoFit/>
          </a:bodyPr>
          <a:lstStyle/>
          <a:p>
            <a:pPr indent="-228600" lvl="0" marL="457200" rtl="0" algn="l">
              <a:lnSpc>
                <a:spcPct val="150000"/>
              </a:lnSpc>
              <a:spcBef>
                <a:spcPts val="0"/>
              </a:spcBef>
              <a:spcAft>
                <a:spcPts val="0"/>
              </a:spcAft>
              <a:buClr>
                <a:srgbClr val="212121"/>
              </a:buClr>
              <a:buSzPts val="1200"/>
              <a:buFont typeface="Roboto"/>
              <a:buNone/>
            </a:pPr>
            <a:r>
              <a:rPr lang="en" sz="1200">
                <a:solidFill>
                  <a:srgbClr val="212121"/>
                </a:solidFill>
                <a:highlight>
                  <a:srgbClr val="FFFFFF"/>
                </a:highlight>
                <a:latin typeface="Roboto"/>
                <a:ea typeface="Roboto"/>
                <a:cs typeface="Roboto"/>
                <a:sym typeface="Roboto"/>
              </a:rPr>
              <a:t>DOI: </a:t>
            </a:r>
            <a:r>
              <a:rPr lang="en" sz="1200">
                <a:solidFill>
                  <a:srgbClr val="0071BC"/>
                </a:solidFill>
                <a:highlight>
                  <a:srgbClr val="FFFFFF"/>
                </a:highlight>
                <a:uFill>
                  <a:noFill/>
                </a:uFill>
                <a:latin typeface="Roboto"/>
                <a:ea typeface="Roboto"/>
                <a:cs typeface="Roboto"/>
                <a:sym typeface="Roboto"/>
                <a:hlinkClick r:id="rId4">
                  <a:extLst>
                    <a:ext uri="{A12FA001-AC4F-418D-AE19-62706E023703}">
                      <ahyp:hlinkClr val="tx"/>
                    </a:ext>
                  </a:extLst>
                </a:hlinkClick>
              </a:rPr>
              <a:t>10.1016/j.jtbi.2017.07.024</a:t>
            </a:r>
            <a:endParaRPr sz="1200">
              <a:solidFill>
                <a:srgbClr val="0071BC"/>
              </a:solidFill>
              <a:highlight>
                <a:srgbClr val="FFFFFF"/>
              </a:highlight>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9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548" name="Google Shape;548;p92"/>
          <p:cNvSpPr txBox="1"/>
          <p:nvPr/>
        </p:nvSpPr>
        <p:spPr>
          <a:xfrm>
            <a:off x="864380" y="722205"/>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549" name="Google Shape;549;p92"/>
          <p:cNvSpPr txBox="1"/>
          <p:nvPr/>
        </p:nvSpPr>
        <p:spPr>
          <a:xfrm>
            <a:off x="522200" y="1375475"/>
            <a:ext cx="3879300" cy="2131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600">
                <a:solidFill>
                  <a:schemeClr val="dk1"/>
                </a:solidFill>
                <a:latin typeface="Calibri"/>
                <a:ea typeface="Calibri"/>
                <a:cs typeface="Calibri"/>
                <a:sym typeface="Calibri"/>
              </a:rPr>
              <a:t>Tim is going to take us on an adventure through Goodsell’s </a:t>
            </a:r>
            <a:r>
              <a:rPr b="1" lang="en" sz="2600">
                <a:solidFill>
                  <a:srgbClr val="1EAC4C"/>
                </a:solidFill>
                <a:latin typeface="Calibri"/>
                <a:ea typeface="Calibri"/>
                <a:cs typeface="Calibri"/>
                <a:sym typeface="Calibri"/>
              </a:rPr>
              <a:t>Most Excellent Phagescape</a:t>
            </a:r>
            <a:r>
              <a:rPr lang="en" sz="2600">
                <a:solidFill>
                  <a:schemeClr val="dk1"/>
                </a:solidFill>
                <a:latin typeface="Calibri"/>
                <a:ea typeface="Calibri"/>
                <a:cs typeface="Calibri"/>
                <a:sym typeface="Calibri"/>
              </a:rPr>
              <a:t>….</a:t>
            </a:r>
            <a:endParaRPr sz="2600"/>
          </a:p>
          <a:p>
            <a:pPr indent="-152400" lvl="0" marL="254000" marR="0" rtl="0" algn="l">
              <a:spcBef>
                <a:spcPts val="0"/>
              </a:spcBef>
              <a:spcAft>
                <a:spcPts val="0"/>
              </a:spcAft>
              <a:buClr>
                <a:schemeClr val="dk1"/>
              </a:buClr>
              <a:buSzPts val="1500"/>
              <a:buFont typeface="Noto Sans Symbols"/>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pic>
        <p:nvPicPr>
          <p:cNvPr id="550" name="Google Shape;550;p92"/>
          <p:cNvPicPr preferRelativeResize="0"/>
          <p:nvPr/>
        </p:nvPicPr>
        <p:blipFill rotWithShape="1">
          <a:blip r:embed="rId3">
            <a:alphaModFix/>
          </a:blip>
          <a:srcRect b="0" l="0" r="5339" t="4398"/>
          <a:stretch/>
        </p:blipFill>
        <p:spPr>
          <a:xfrm>
            <a:off x="4292600" y="517450"/>
            <a:ext cx="3492151" cy="46260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id="555" name="Google Shape;555;p93" title="Screenshot (1689).png"/>
          <p:cNvPicPr preferRelativeResize="0"/>
          <p:nvPr/>
        </p:nvPicPr>
        <p:blipFill rotWithShape="1">
          <a:blip r:embed="rId3">
            <a:alphaModFix/>
          </a:blip>
          <a:srcRect b="17638" l="14708" r="14785" t="28880"/>
          <a:stretch/>
        </p:blipFill>
        <p:spPr>
          <a:xfrm>
            <a:off x="0" y="0"/>
            <a:ext cx="9144000" cy="43351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58"/>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94"/>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374650" lvl="0" marL="457200" rtl="0" algn="l">
              <a:spcBef>
                <a:spcPts val="0"/>
              </a:spcBef>
              <a:spcAft>
                <a:spcPts val="0"/>
              </a:spcAft>
              <a:buSzPts val="2300"/>
              <a:buChar char="•"/>
            </a:pPr>
            <a:r>
              <a:rPr lang="en" sz="2300"/>
              <a:t>What are the purposes of each part?</a:t>
            </a:r>
            <a:endParaRPr sz="2300"/>
          </a:p>
          <a:p>
            <a:pPr indent="0" lvl="0" marL="457200" rtl="0" algn="l">
              <a:spcBef>
                <a:spcPts val="0"/>
              </a:spcBef>
              <a:spcAft>
                <a:spcPts val="0"/>
              </a:spcAft>
              <a:buNone/>
            </a:pPr>
            <a:r>
              <a:t/>
            </a:r>
            <a:endParaRPr sz="2300"/>
          </a:p>
          <a:p>
            <a:pPr indent="-374650" lvl="0" marL="457200" rtl="0" algn="l">
              <a:spcBef>
                <a:spcPts val="0"/>
              </a:spcBef>
              <a:spcAft>
                <a:spcPts val="0"/>
              </a:spcAft>
              <a:buSzPts val="2300"/>
              <a:buChar char="•"/>
            </a:pPr>
            <a:r>
              <a:rPr lang="en" sz="2300"/>
              <a:t>Which structures interact?</a:t>
            </a:r>
            <a:endParaRPr sz="2300"/>
          </a:p>
          <a:p>
            <a:pPr indent="0" lvl="0" marL="457200" rtl="0" algn="l">
              <a:spcBef>
                <a:spcPts val="0"/>
              </a:spcBef>
              <a:spcAft>
                <a:spcPts val="0"/>
              </a:spcAft>
              <a:buNone/>
            </a:pPr>
            <a:r>
              <a:t/>
            </a:r>
            <a:endParaRPr sz="2300"/>
          </a:p>
          <a:p>
            <a:pPr indent="-374650" lvl="0" marL="457200" rtl="0" algn="l">
              <a:spcBef>
                <a:spcPts val="0"/>
              </a:spcBef>
              <a:spcAft>
                <a:spcPts val="0"/>
              </a:spcAft>
              <a:buSzPts val="2300"/>
              <a:buChar char="•"/>
            </a:pPr>
            <a:r>
              <a:rPr lang="en" sz="2300"/>
              <a:t>How do the phage parts relate to other phage parts…</a:t>
            </a:r>
            <a:endParaRPr sz="2300"/>
          </a:p>
          <a:p>
            <a:pPr indent="0" lvl="0" marL="457200" rtl="0" algn="l">
              <a:spcBef>
                <a:spcPts val="0"/>
              </a:spcBef>
              <a:spcAft>
                <a:spcPts val="0"/>
              </a:spcAft>
              <a:buNone/>
            </a:pPr>
            <a:r>
              <a:t/>
            </a:r>
            <a:endParaRPr sz="2300"/>
          </a:p>
          <a:p>
            <a:pPr indent="-374650" lvl="0" marL="457200" rtl="0" algn="l">
              <a:spcBef>
                <a:spcPts val="0"/>
              </a:spcBef>
              <a:spcAft>
                <a:spcPts val="0"/>
              </a:spcAft>
              <a:buSzPts val="2300"/>
              <a:buChar char="•"/>
            </a:pPr>
            <a:r>
              <a:rPr lang="en" sz="2300"/>
              <a:t>How do the phage parts relate to the bacterium?</a:t>
            </a:r>
            <a:endParaRPr sz="2300"/>
          </a:p>
          <a:p>
            <a:pPr indent="0" lvl="0" marL="457200" rtl="0" algn="l">
              <a:spcBef>
                <a:spcPts val="0"/>
              </a:spcBef>
              <a:spcAft>
                <a:spcPts val="0"/>
              </a:spcAft>
              <a:buNone/>
            </a:pPr>
            <a:r>
              <a:t/>
            </a:r>
            <a:endParaRPr sz="2300"/>
          </a:p>
          <a:p>
            <a:pPr indent="-374650" lvl="0" marL="457200" rtl="0" algn="l">
              <a:spcBef>
                <a:spcPts val="0"/>
              </a:spcBef>
              <a:spcAft>
                <a:spcPts val="0"/>
              </a:spcAft>
              <a:buSzPts val="2300"/>
              <a:buChar char="•"/>
            </a:pPr>
            <a:r>
              <a:rPr lang="en" sz="2300"/>
              <a:t>How does the bacterial cell respond to the phage parts.</a:t>
            </a:r>
            <a:endParaRPr sz="23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61" name="Google Shape;561;p94"/>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Observe…as closely as you can!</a:t>
            </a:r>
            <a:endParaRPr b="1"/>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95"/>
          <p:cNvSpPr txBox="1"/>
          <p:nvPr>
            <p:ph type="title"/>
          </p:nvPr>
        </p:nvSpPr>
        <p:spPr>
          <a:xfrm>
            <a:off x="3408629" y="1295885"/>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Phage Landscape</a:t>
            </a:r>
            <a:endParaRPr/>
          </a:p>
        </p:txBody>
      </p:sp>
      <p:sp>
        <p:nvSpPr>
          <p:cNvPr id="567" name="Google Shape;567;p95"/>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1" name="Shape 571"/>
        <p:cNvGrpSpPr/>
        <p:nvPr/>
      </p:nvGrpSpPr>
      <p:grpSpPr>
        <a:xfrm>
          <a:off x="0" y="0"/>
          <a:ext cx="0" cy="0"/>
          <a:chOff x="0" y="0"/>
          <a:chExt cx="0" cy="0"/>
        </a:xfrm>
      </p:grpSpPr>
      <p:sp>
        <p:nvSpPr>
          <p:cNvPr id="572" name="Google Shape;572;p96"/>
          <p:cNvSpPr txBox="1"/>
          <p:nvPr/>
        </p:nvSpPr>
        <p:spPr>
          <a:xfrm>
            <a:off x="2600941" y="2385284"/>
            <a:ext cx="40551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300" u="none" cap="none" strike="noStrike">
                <a:solidFill>
                  <a:srgbClr val="FF0000"/>
                </a:solidFill>
                <a:latin typeface="Calibri"/>
                <a:ea typeface="Calibri"/>
                <a:cs typeface="Calibri"/>
                <a:sym typeface="Calibri"/>
              </a:rPr>
              <a:t>Bacteriophage T4</a:t>
            </a:r>
            <a:endParaRPr sz="1100"/>
          </a:p>
        </p:txBody>
      </p:sp>
      <p:sp>
        <p:nvSpPr>
          <p:cNvPr id="573" name="Google Shape;573;p96"/>
          <p:cNvSpPr txBox="1"/>
          <p:nvPr/>
        </p:nvSpPr>
        <p:spPr>
          <a:xfrm>
            <a:off x="180680" y="4512312"/>
            <a:ext cx="2477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800" u="none" cap="none" strike="noStrike">
                <a:solidFill>
                  <a:schemeClr val="dk1"/>
                </a:solidFill>
                <a:latin typeface="Calibri"/>
                <a:ea typeface="Calibri"/>
                <a:cs typeface="Calibri"/>
                <a:sym typeface="Calibri"/>
              </a:rPr>
              <a:t>Tim Herman</a:t>
            </a:r>
            <a:endParaRPr sz="1100"/>
          </a:p>
        </p:txBody>
      </p:sp>
      <p:sp>
        <p:nvSpPr>
          <p:cNvPr id="574" name="Google Shape;574;p96"/>
          <p:cNvSpPr txBox="1"/>
          <p:nvPr/>
        </p:nvSpPr>
        <p:spPr>
          <a:xfrm>
            <a:off x="2009552" y="3230968"/>
            <a:ext cx="46464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400" u="none" cap="none" strike="noStrike">
                <a:solidFill>
                  <a:schemeClr val="dk1"/>
                </a:solidFill>
                <a:latin typeface="Calibri"/>
                <a:ea typeface="Calibri"/>
                <a:cs typeface="Calibri"/>
                <a:sym typeface="Calibri"/>
              </a:rPr>
              <a:t>…a molecular killing machine!</a:t>
            </a:r>
            <a:endParaRPr sz="1100"/>
          </a:p>
        </p:txBody>
      </p:sp>
      <p:pic>
        <p:nvPicPr>
          <p:cNvPr descr="A white structure made of cotton swabs&#10;&#10;AI-generated content may be incorrect." id="575" name="Google Shape;575;p96"/>
          <p:cNvPicPr preferRelativeResize="0"/>
          <p:nvPr/>
        </p:nvPicPr>
        <p:blipFill rotWithShape="1">
          <a:blip r:embed="rId3">
            <a:alphaModFix/>
          </a:blip>
          <a:srcRect b="0" l="0" r="0" t="0"/>
          <a:stretch/>
        </p:blipFill>
        <p:spPr>
          <a:xfrm>
            <a:off x="6655980" y="1156475"/>
            <a:ext cx="2264443" cy="283055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pic>
        <p:nvPicPr>
          <p:cNvPr descr="A white structure made of cotton swabs&#10;&#10;AI-generated content may be incorrect." id="580" name="Google Shape;580;p97"/>
          <p:cNvPicPr preferRelativeResize="0"/>
          <p:nvPr/>
        </p:nvPicPr>
        <p:blipFill rotWithShape="1">
          <a:blip r:embed="rId3">
            <a:alphaModFix/>
          </a:blip>
          <a:srcRect b="0" l="0" r="0" t="0"/>
          <a:stretch/>
        </p:blipFill>
        <p:spPr>
          <a:xfrm>
            <a:off x="4332614" y="649180"/>
            <a:ext cx="3401098" cy="4251373"/>
          </a:xfrm>
          <a:prstGeom prst="rect">
            <a:avLst/>
          </a:prstGeom>
          <a:noFill/>
          <a:ln>
            <a:noFill/>
          </a:ln>
        </p:spPr>
      </p:pic>
      <p:sp>
        <p:nvSpPr>
          <p:cNvPr id="581" name="Google Shape;581;p9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582" name="Google Shape;582;p97"/>
          <p:cNvSpPr txBox="1"/>
          <p:nvPr/>
        </p:nvSpPr>
        <p:spPr>
          <a:xfrm>
            <a:off x="1052080" y="649180"/>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583" name="Google Shape;583;p97"/>
          <p:cNvSpPr txBox="1"/>
          <p:nvPr/>
        </p:nvSpPr>
        <p:spPr>
          <a:xfrm>
            <a:off x="4574598" y="938006"/>
            <a:ext cx="685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Head</a:t>
            </a:r>
            <a:endParaRPr sz="1100"/>
          </a:p>
        </p:txBody>
      </p:sp>
      <p:sp>
        <p:nvSpPr>
          <p:cNvPr id="584" name="Google Shape;584;p97"/>
          <p:cNvSpPr txBox="1"/>
          <p:nvPr/>
        </p:nvSpPr>
        <p:spPr>
          <a:xfrm>
            <a:off x="4482845" y="2374569"/>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Sheath</a:t>
            </a:r>
            <a:endParaRPr sz="1100"/>
          </a:p>
        </p:txBody>
      </p:sp>
      <p:sp>
        <p:nvSpPr>
          <p:cNvPr id="585" name="Google Shape;585;p97"/>
          <p:cNvSpPr txBox="1"/>
          <p:nvPr/>
        </p:nvSpPr>
        <p:spPr>
          <a:xfrm>
            <a:off x="5974146" y="4000304"/>
            <a:ext cx="6858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Long Tail Fiber</a:t>
            </a:r>
            <a:endParaRPr sz="1100"/>
          </a:p>
        </p:txBody>
      </p:sp>
      <p:cxnSp>
        <p:nvCxnSpPr>
          <p:cNvPr id="586" name="Google Shape;586;p97"/>
          <p:cNvCxnSpPr/>
          <p:nvPr/>
        </p:nvCxnSpPr>
        <p:spPr>
          <a:xfrm>
            <a:off x="5185064" y="1231148"/>
            <a:ext cx="418200" cy="331800"/>
          </a:xfrm>
          <a:prstGeom prst="straightConnector1">
            <a:avLst/>
          </a:prstGeom>
          <a:noFill/>
          <a:ln cap="flat" cmpd="sng" w="28575">
            <a:solidFill>
              <a:schemeClr val="dk1"/>
            </a:solidFill>
            <a:prstDash val="solid"/>
            <a:miter lim="800000"/>
            <a:headEnd len="sm" w="sm" type="none"/>
            <a:tailEnd len="sm" w="sm" type="none"/>
          </a:ln>
        </p:spPr>
      </p:cxnSp>
      <p:cxnSp>
        <p:nvCxnSpPr>
          <p:cNvPr id="587" name="Google Shape;587;p97"/>
          <p:cNvCxnSpPr/>
          <p:nvPr/>
        </p:nvCxnSpPr>
        <p:spPr>
          <a:xfrm>
            <a:off x="5343526" y="2574477"/>
            <a:ext cx="431400" cy="0"/>
          </a:xfrm>
          <a:prstGeom prst="straightConnector1">
            <a:avLst/>
          </a:prstGeom>
          <a:noFill/>
          <a:ln cap="flat" cmpd="sng" w="28575">
            <a:solidFill>
              <a:schemeClr val="dk1"/>
            </a:solidFill>
            <a:prstDash val="solid"/>
            <a:miter lim="800000"/>
            <a:headEnd len="sm" w="sm" type="none"/>
            <a:tailEnd len="sm" w="sm" type="none"/>
          </a:ln>
        </p:spPr>
      </p:cxnSp>
      <p:cxnSp>
        <p:nvCxnSpPr>
          <p:cNvPr id="588" name="Google Shape;588;p97"/>
          <p:cNvCxnSpPr/>
          <p:nvPr/>
        </p:nvCxnSpPr>
        <p:spPr>
          <a:xfrm flipH="1" rot="10800000">
            <a:off x="6380018" y="3628285"/>
            <a:ext cx="187800" cy="455400"/>
          </a:xfrm>
          <a:prstGeom prst="straightConnector1">
            <a:avLst/>
          </a:prstGeom>
          <a:noFill/>
          <a:ln cap="flat" cmpd="sng" w="28575">
            <a:solidFill>
              <a:schemeClr val="dk1"/>
            </a:solidFill>
            <a:prstDash val="solid"/>
            <a:miter lim="800000"/>
            <a:headEnd len="sm" w="sm" type="none"/>
            <a:tailEnd len="sm" w="sm" type="none"/>
          </a:ln>
        </p:spPr>
      </p:cxnSp>
      <p:sp>
        <p:nvSpPr>
          <p:cNvPr id="589" name="Google Shape;589;p97"/>
          <p:cNvSpPr txBox="1"/>
          <p:nvPr/>
        </p:nvSpPr>
        <p:spPr>
          <a:xfrm>
            <a:off x="4720071" y="3957928"/>
            <a:ext cx="6858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Base Plate</a:t>
            </a:r>
            <a:endParaRPr sz="1100"/>
          </a:p>
        </p:txBody>
      </p:sp>
      <p:sp>
        <p:nvSpPr>
          <p:cNvPr id="590" name="Google Shape;590;p97"/>
          <p:cNvSpPr txBox="1"/>
          <p:nvPr/>
        </p:nvSpPr>
        <p:spPr>
          <a:xfrm>
            <a:off x="6521533" y="1982154"/>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Collar</a:t>
            </a:r>
            <a:endParaRPr sz="1100"/>
          </a:p>
        </p:txBody>
      </p:sp>
      <p:cxnSp>
        <p:nvCxnSpPr>
          <p:cNvPr id="591" name="Google Shape;591;p97"/>
          <p:cNvCxnSpPr/>
          <p:nvPr/>
        </p:nvCxnSpPr>
        <p:spPr>
          <a:xfrm>
            <a:off x="6081280" y="2156086"/>
            <a:ext cx="431400" cy="0"/>
          </a:xfrm>
          <a:prstGeom prst="straightConnector1">
            <a:avLst/>
          </a:prstGeom>
          <a:noFill/>
          <a:ln cap="flat" cmpd="sng" w="28575">
            <a:solidFill>
              <a:schemeClr val="dk1"/>
            </a:solidFill>
            <a:prstDash val="solid"/>
            <a:miter lim="800000"/>
            <a:headEnd len="sm" w="sm" type="none"/>
            <a:tailEnd len="sm" w="sm" type="none"/>
          </a:ln>
        </p:spPr>
      </p:cxnSp>
      <p:cxnSp>
        <p:nvCxnSpPr>
          <p:cNvPr id="592" name="Google Shape;592;p97"/>
          <p:cNvCxnSpPr/>
          <p:nvPr/>
        </p:nvCxnSpPr>
        <p:spPr>
          <a:xfrm flipH="1" rot="10800000">
            <a:off x="5259771" y="3689785"/>
            <a:ext cx="650100" cy="393900"/>
          </a:xfrm>
          <a:prstGeom prst="straightConnector1">
            <a:avLst/>
          </a:prstGeom>
          <a:noFill/>
          <a:ln cap="flat" cmpd="sng" w="28575">
            <a:solidFill>
              <a:schemeClr val="dk1"/>
            </a:solidFill>
            <a:prstDash val="solid"/>
            <a:miter lim="800000"/>
            <a:headEnd len="sm" w="sm" type="none"/>
            <a:tailEnd len="sm" w="sm" type="none"/>
          </a:ln>
        </p:spPr>
      </p:cxnSp>
      <p:sp>
        <p:nvSpPr>
          <p:cNvPr id="593" name="Google Shape;593;p97"/>
          <p:cNvSpPr txBox="1"/>
          <p:nvPr/>
        </p:nvSpPr>
        <p:spPr>
          <a:xfrm>
            <a:off x="848339" y="1741937"/>
            <a:ext cx="2980500" cy="3070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   Some numbers: </a:t>
            </a:r>
            <a:br>
              <a:rPr lang="en" sz="1500">
                <a:solidFill>
                  <a:schemeClr val="dk1"/>
                </a:solidFill>
                <a:latin typeface="Calibri"/>
                <a:ea typeface="Calibri"/>
                <a:cs typeface="Calibri"/>
                <a:sym typeface="Calibri"/>
              </a:rPr>
            </a:b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169,000 bp genome…</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…encoding  &gt;200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~50 </a:t>
            </a:r>
            <a:r>
              <a:rPr i="1" lang="en" sz="1500">
                <a:solidFill>
                  <a:schemeClr val="dk1"/>
                </a:solidFill>
                <a:latin typeface="Calibri"/>
                <a:ea typeface="Calibri"/>
                <a:cs typeface="Calibri"/>
                <a:sym typeface="Calibri"/>
              </a:rPr>
              <a:t>different</a:t>
            </a:r>
            <a:r>
              <a:rPr lang="en" sz="1500">
                <a:solidFill>
                  <a:schemeClr val="dk1"/>
                </a:solidFill>
                <a:latin typeface="Calibri"/>
                <a:ea typeface="Calibri"/>
                <a:cs typeface="Calibri"/>
                <a:sym typeface="Calibri"/>
              </a:rPr>
              <a:t> structural proteins.</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The virus particle is composed of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&gt;2000 individual proteins.</a:t>
            </a:r>
            <a:endParaRPr sz="1100"/>
          </a:p>
          <a:p>
            <a:pPr indent="-152400" lvl="0" marL="254000" marR="0" rtl="0" algn="l">
              <a:spcBef>
                <a:spcPts val="0"/>
              </a:spcBef>
              <a:spcAft>
                <a:spcPts val="0"/>
              </a:spcAft>
              <a:buClr>
                <a:schemeClr val="dk1"/>
              </a:buClr>
              <a:buSzPts val="1500"/>
              <a:buFont typeface="Noto Sans Symbols"/>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sp>
        <p:nvSpPr>
          <p:cNvPr id="594" name="Google Shape;594;p97"/>
          <p:cNvSpPr txBox="1"/>
          <p:nvPr/>
        </p:nvSpPr>
        <p:spPr>
          <a:xfrm>
            <a:off x="940582" y="1191920"/>
            <a:ext cx="2940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A molecular killing machine</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98"/>
          <p:cNvSpPr/>
          <p:nvPr/>
        </p:nvSpPr>
        <p:spPr>
          <a:xfrm>
            <a:off x="665825" y="314450"/>
            <a:ext cx="7017000" cy="7275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600" name="Google Shape;600;p9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601" name="Google Shape;601;p98"/>
          <p:cNvSpPr txBox="1"/>
          <p:nvPr/>
        </p:nvSpPr>
        <p:spPr>
          <a:xfrm>
            <a:off x="665825" y="458900"/>
            <a:ext cx="70962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400">
                <a:solidFill>
                  <a:srgbClr val="FF0000"/>
                </a:solidFill>
                <a:latin typeface="Arial"/>
                <a:ea typeface="Arial"/>
                <a:cs typeface="Arial"/>
                <a:sym typeface="Arial"/>
              </a:rPr>
              <a:t>What can I teach</a:t>
            </a:r>
            <a:r>
              <a:rPr lang="en" sz="1400">
                <a:solidFill>
                  <a:srgbClr val="FF0000"/>
                </a:solidFill>
                <a:latin typeface="Arial"/>
                <a:ea typeface="Arial"/>
                <a:cs typeface="Arial"/>
                <a:sym typeface="Arial"/>
              </a:rPr>
              <a:t>…… </a:t>
            </a:r>
            <a:r>
              <a:rPr b="1" lang="en" sz="1800">
                <a:solidFill>
                  <a:schemeClr val="dk1"/>
                </a:solidFill>
                <a:latin typeface="Arial"/>
                <a:ea typeface="Arial"/>
                <a:cs typeface="Arial"/>
                <a:sym typeface="Arial"/>
              </a:rPr>
              <a:t>with</a:t>
            </a:r>
            <a:r>
              <a:rPr b="1" lang="en" sz="1800">
                <a:solidFill>
                  <a:srgbClr val="FF0000"/>
                </a:solidFill>
                <a:latin typeface="Arial"/>
                <a:ea typeface="Arial"/>
                <a:cs typeface="Arial"/>
                <a:sym typeface="Arial"/>
              </a:rPr>
              <a:t> </a:t>
            </a:r>
            <a:r>
              <a:rPr b="1" lang="en" sz="2100">
                <a:solidFill>
                  <a:schemeClr val="dk1"/>
                </a:solidFill>
                <a:latin typeface="Arial"/>
                <a:ea typeface="Arial"/>
                <a:cs typeface="Arial"/>
                <a:sym typeface="Arial"/>
              </a:rPr>
              <a:t>a Bacteriophage T4 Model?</a:t>
            </a:r>
            <a:endParaRPr sz="1400">
              <a:solidFill>
                <a:schemeClr val="dk1"/>
              </a:solidFill>
              <a:latin typeface="Arial"/>
              <a:ea typeface="Arial"/>
              <a:cs typeface="Arial"/>
              <a:sym typeface="Arial"/>
            </a:endParaRPr>
          </a:p>
        </p:txBody>
      </p:sp>
      <p:sp>
        <p:nvSpPr>
          <p:cNvPr id="602" name="Google Shape;602;p98"/>
          <p:cNvSpPr txBox="1"/>
          <p:nvPr/>
        </p:nvSpPr>
        <p:spPr>
          <a:xfrm>
            <a:off x="1502024" y="4259439"/>
            <a:ext cx="5689200" cy="7383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lang="en" sz="2100">
                <a:solidFill>
                  <a:schemeClr val="dk1"/>
                </a:solidFill>
                <a:latin typeface="Arial"/>
                <a:ea typeface="Arial"/>
                <a:cs typeface="Arial"/>
                <a:sym typeface="Arial"/>
              </a:rPr>
              <a:t>Because </a:t>
            </a:r>
            <a:r>
              <a:rPr lang="en" sz="2100">
                <a:solidFill>
                  <a:srgbClr val="FF0000"/>
                </a:solidFill>
                <a:latin typeface="Arial"/>
                <a:ea typeface="Arial"/>
                <a:cs typeface="Arial"/>
                <a:sym typeface="Arial"/>
              </a:rPr>
              <a:t>this is the model that will inspire a student to pursue </a:t>
            </a:r>
            <a:r>
              <a:rPr b="1" lang="en" sz="2100">
                <a:solidFill>
                  <a:srgbClr val="FF0000"/>
                </a:solidFill>
                <a:latin typeface="Arial"/>
                <a:ea typeface="Arial"/>
                <a:cs typeface="Arial"/>
                <a:sym typeface="Arial"/>
              </a:rPr>
              <a:t>a career in science</a:t>
            </a:r>
            <a:r>
              <a:rPr lang="en" sz="2100">
                <a:solidFill>
                  <a:srgbClr val="FF0000"/>
                </a:solidFill>
                <a:latin typeface="Arial"/>
                <a:ea typeface="Arial"/>
                <a:cs typeface="Arial"/>
                <a:sym typeface="Arial"/>
              </a:rPr>
              <a:t>!  </a:t>
            </a:r>
            <a:endParaRPr sz="1100"/>
          </a:p>
        </p:txBody>
      </p:sp>
      <p:sp>
        <p:nvSpPr>
          <p:cNvPr id="603" name="Google Shape;603;p98"/>
          <p:cNvSpPr txBox="1"/>
          <p:nvPr/>
        </p:nvSpPr>
        <p:spPr>
          <a:xfrm>
            <a:off x="1502024" y="2294882"/>
            <a:ext cx="6867900" cy="13344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b="1" lang="en" sz="2100">
                <a:solidFill>
                  <a:schemeClr val="dk1"/>
                </a:solidFill>
                <a:latin typeface="Arial"/>
                <a:ea typeface="Arial"/>
                <a:cs typeface="Arial"/>
                <a:sym typeface="Arial"/>
              </a:rPr>
              <a:t>Protein Structure</a:t>
            </a:r>
            <a:r>
              <a:rPr lang="en" sz="2100">
                <a:solidFill>
                  <a:schemeClr val="dk1"/>
                </a:solidFill>
                <a:latin typeface="Arial"/>
                <a:ea typeface="Arial"/>
                <a:cs typeface="Arial"/>
                <a:sym typeface="Arial"/>
              </a:rPr>
              <a:t>…</a:t>
            </a:r>
            <a:r>
              <a:rPr lang="en" sz="2100">
                <a:solidFill>
                  <a:schemeClr val="dk1"/>
                </a:solidFill>
              </a:rPr>
              <a:t> </a:t>
            </a:r>
            <a:r>
              <a:rPr lang="en" sz="2100">
                <a:solidFill>
                  <a:schemeClr val="dk1"/>
                </a:solidFill>
                <a:latin typeface="Arial"/>
                <a:ea typeface="Arial"/>
                <a:cs typeface="Arial"/>
                <a:sym typeface="Arial"/>
              </a:rPr>
              <a:t>and </a:t>
            </a:r>
            <a:r>
              <a:rPr b="1" lang="en" sz="2100">
                <a:solidFill>
                  <a:schemeClr val="dk1"/>
                </a:solidFill>
                <a:latin typeface="Arial"/>
                <a:ea typeface="Arial"/>
                <a:cs typeface="Arial"/>
                <a:sym typeface="Arial"/>
              </a:rPr>
              <a:t>Function</a:t>
            </a:r>
            <a:r>
              <a:rPr lang="en" sz="2100">
                <a:solidFill>
                  <a:schemeClr val="dk1"/>
                </a:solidFill>
                <a:latin typeface="Arial"/>
                <a:ea typeface="Arial"/>
                <a:cs typeface="Arial"/>
                <a:sym typeface="Arial"/>
              </a:rPr>
              <a:t>.</a:t>
            </a:r>
            <a:endParaRPr sz="1100"/>
          </a:p>
          <a:p>
            <a:pPr indent="0" lvl="0" marL="0" marR="0" rtl="0" algn="l">
              <a:lnSpc>
                <a:spcPct val="107000"/>
              </a:lnSpc>
              <a:spcBef>
                <a:spcPts val="0"/>
              </a:spcBef>
              <a:spcAft>
                <a:spcPts val="0"/>
              </a:spcAft>
              <a:buNone/>
            </a:pPr>
            <a:r>
              <a:rPr lang="en" sz="2100">
                <a:solidFill>
                  <a:schemeClr val="dk1"/>
                </a:solidFill>
                <a:latin typeface="Arial"/>
                <a:ea typeface="Arial"/>
                <a:cs typeface="Arial"/>
                <a:sym typeface="Arial"/>
              </a:rPr>
              <a:t>	</a:t>
            </a:r>
            <a:r>
              <a:rPr lang="en" sz="1800">
                <a:solidFill>
                  <a:schemeClr val="dk1"/>
                </a:solidFill>
                <a:latin typeface="Arial"/>
                <a:ea typeface="Arial"/>
                <a:cs typeface="Arial"/>
                <a:sym typeface="Arial"/>
              </a:rPr>
              <a:t>Principles of Chemistry 🡪 Protein Folding </a:t>
            </a:r>
            <a:endParaRPr sz="1100"/>
          </a:p>
          <a:p>
            <a:pPr indent="0" lvl="0" marL="0" marR="0" rtl="0" algn="l">
              <a:lnSpc>
                <a:spcPct val="107000"/>
              </a:lnSpc>
              <a:spcBef>
                <a:spcPts val="0"/>
              </a:spcBef>
              <a:spcAft>
                <a:spcPts val="0"/>
              </a:spcAft>
              <a:buNone/>
            </a:pPr>
            <a:r>
              <a:rPr lang="en" sz="1800">
                <a:solidFill>
                  <a:schemeClr val="dk1"/>
                </a:solidFill>
                <a:latin typeface="Arial"/>
                <a:ea typeface="Arial"/>
                <a:cs typeface="Arial"/>
                <a:sym typeface="Arial"/>
              </a:rPr>
              <a:t>	Importance of Quaternary Structure 🡪 Molecular Machines</a:t>
            </a:r>
            <a:endParaRPr sz="1800">
              <a:solidFill>
                <a:schemeClr val="dk1"/>
              </a:solidFill>
              <a:latin typeface="Arial"/>
              <a:ea typeface="Arial"/>
              <a:cs typeface="Arial"/>
              <a:sym typeface="Arial"/>
            </a:endParaRPr>
          </a:p>
          <a:p>
            <a:pPr indent="0" lvl="0" marL="0" marR="0" rtl="0" algn="l">
              <a:lnSpc>
                <a:spcPct val="107000"/>
              </a:lnSpc>
              <a:spcBef>
                <a:spcPts val="0"/>
              </a:spcBef>
              <a:spcAft>
                <a:spcPts val="0"/>
              </a:spcAft>
              <a:buNone/>
            </a:pPr>
            <a:r>
              <a:rPr lang="en" sz="1800">
                <a:solidFill>
                  <a:schemeClr val="dk1"/>
                </a:solidFill>
                <a:latin typeface="Arial"/>
                <a:ea typeface="Arial"/>
                <a:cs typeface="Arial"/>
                <a:sym typeface="Arial"/>
              </a:rPr>
              <a:t>	</a:t>
            </a:r>
            <a:endParaRPr sz="2100">
              <a:solidFill>
                <a:schemeClr val="dk1"/>
              </a:solidFill>
              <a:latin typeface="Arial"/>
              <a:ea typeface="Arial"/>
              <a:cs typeface="Arial"/>
              <a:sym typeface="Arial"/>
            </a:endParaRPr>
          </a:p>
        </p:txBody>
      </p:sp>
      <p:sp>
        <p:nvSpPr>
          <p:cNvPr id="604" name="Google Shape;604;p98"/>
          <p:cNvSpPr txBox="1"/>
          <p:nvPr/>
        </p:nvSpPr>
        <p:spPr>
          <a:xfrm>
            <a:off x="1502024" y="1335421"/>
            <a:ext cx="6031500" cy="7383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lang="en" sz="2100">
                <a:solidFill>
                  <a:schemeClr val="dk1"/>
                </a:solidFill>
                <a:latin typeface="Arial"/>
                <a:ea typeface="Arial"/>
                <a:cs typeface="Arial"/>
                <a:sym typeface="Arial"/>
              </a:rPr>
              <a:t>The </a:t>
            </a:r>
            <a:r>
              <a:rPr b="1" lang="en" sz="2100">
                <a:solidFill>
                  <a:schemeClr val="dk1"/>
                </a:solidFill>
                <a:latin typeface="Arial"/>
                <a:ea typeface="Arial"/>
                <a:cs typeface="Arial"/>
                <a:sym typeface="Arial"/>
              </a:rPr>
              <a:t>Bacteriophage </a:t>
            </a:r>
            <a:r>
              <a:rPr lang="en" sz="2100">
                <a:solidFill>
                  <a:schemeClr val="dk1"/>
                </a:solidFill>
                <a:latin typeface="Arial"/>
                <a:ea typeface="Arial"/>
                <a:cs typeface="Arial"/>
                <a:sym typeface="Arial"/>
              </a:rPr>
              <a:t>I</a:t>
            </a:r>
            <a:r>
              <a:rPr b="1" lang="en" sz="2100">
                <a:solidFill>
                  <a:schemeClr val="dk1"/>
                </a:solidFill>
                <a:latin typeface="Arial"/>
                <a:ea typeface="Arial"/>
                <a:cs typeface="Arial"/>
                <a:sym typeface="Arial"/>
              </a:rPr>
              <a:t>nfection Mechanism</a:t>
            </a:r>
            <a:endParaRPr sz="2100">
              <a:solidFill>
                <a:schemeClr val="dk1"/>
              </a:solidFill>
              <a:latin typeface="Arial"/>
              <a:ea typeface="Arial"/>
              <a:cs typeface="Arial"/>
              <a:sym typeface="Arial"/>
            </a:endParaRPr>
          </a:p>
          <a:p>
            <a:pPr indent="0" lvl="0" marL="0" marR="0" rtl="0" algn="l">
              <a:lnSpc>
                <a:spcPct val="107000"/>
              </a:lnSpc>
              <a:spcBef>
                <a:spcPts val="0"/>
              </a:spcBef>
              <a:spcAft>
                <a:spcPts val="0"/>
              </a:spcAft>
              <a:buNone/>
            </a:pPr>
            <a:r>
              <a:rPr lang="en" sz="2100">
                <a:solidFill>
                  <a:schemeClr val="dk1"/>
                </a:solidFill>
                <a:latin typeface="Arial"/>
                <a:ea typeface="Arial"/>
                <a:cs typeface="Arial"/>
                <a:sym typeface="Arial"/>
              </a:rPr>
              <a:t>	</a:t>
            </a:r>
            <a:r>
              <a:rPr lang="en" sz="1800">
                <a:solidFill>
                  <a:srgbClr val="FF0000"/>
                </a:solidFill>
                <a:latin typeface="Arial"/>
                <a:ea typeface="Arial"/>
                <a:cs typeface="Arial"/>
                <a:sym typeface="Arial"/>
              </a:rPr>
              <a:t>Why?</a:t>
            </a:r>
            <a:r>
              <a:rPr lang="en" sz="1800">
                <a:solidFill>
                  <a:schemeClr val="dk1"/>
                </a:solidFill>
                <a:latin typeface="Arial"/>
                <a:ea typeface="Arial"/>
                <a:cs typeface="Arial"/>
                <a:sym typeface="Arial"/>
              </a:rPr>
              <a:t>   Because </a:t>
            </a:r>
            <a:r>
              <a:rPr b="1" lang="en" sz="1800">
                <a:solidFill>
                  <a:schemeClr val="dk1"/>
                </a:solidFill>
                <a:latin typeface="Arial"/>
                <a:ea typeface="Arial"/>
                <a:cs typeface="Arial"/>
                <a:sym typeface="Arial"/>
              </a:rPr>
              <a:t>phage therapy </a:t>
            </a:r>
            <a:r>
              <a:rPr lang="en" sz="1800">
                <a:solidFill>
                  <a:schemeClr val="dk1"/>
                </a:solidFill>
                <a:latin typeface="Arial"/>
                <a:ea typeface="Arial"/>
                <a:cs typeface="Arial"/>
                <a:sym typeface="Arial"/>
              </a:rPr>
              <a:t>is coming (maybe)</a:t>
            </a:r>
            <a:endParaRPr sz="2100">
              <a:solidFill>
                <a:schemeClr val="dk1"/>
              </a:solidFill>
              <a:latin typeface="Arial"/>
              <a:ea typeface="Arial"/>
              <a:cs typeface="Arial"/>
              <a:sym typeface="Arial"/>
            </a:endParaRPr>
          </a:p>
        </p:txBody>
      </p:sp>
      <p:sp>
        <p:nvSpPr>
          <p:cNvPr id="605" name="Google Shape;605;p98"/>
          <p:cNvSpPr txBox="1"/>
          <p:nvPr/>
        </p:nvSpPr>
        <p:spPr>
          <a:xfrm>
            <a:off x="1502024" y="3461147"/>
            <a:ext cx="6603000" cy="692100"/>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7000"/>
              </a:lnSpc>
              <a:spcBef>
                <a:spcPts val="0"/>
              </a:spcBef>
              <a:spcAft>
                <a:spcPts val="0"/>
              </a:spcAft>
              <a:buClr>
                <a:schemeClr val="dk1"/>
              </a:buClr>
              <a:buSzPts val="2100"/>
              <a:buFont typeface="Noto Sans Symbols"/>
              <a:buChar char="∙"/>
            </a:pPr>
            <a:r>
              <a:rPr b="1" lang="en" sz="2100">
                <a:solidFill>
                  <a:schemeClr val="dk1"/>
                </a:solidFill>
                <a:latin typeface="Arial"/>
                <a:ea typeface="Arial"/>
                <a:cs typeface="Arial"/>
                <a:sym typeface="Arial"/>
              </a:rPr>
              <a:t>A Molecular Mindset… </a:t>
            </a:r>
            <a:r>
              <a:rPr i="1" lang="en" sz="1800">
                <a:solidFill>
                  <a:schemeClr val="dk1"/>
                </a:solidFill>
                <a:latin typeface="Arial"/>
                <a:ea typeface="Arial"/>
                <a:cs typeface="Arial"/>
                <a:sym typeface="Arial"/>
              </a:rPr>
              <a:t>how do things work at the molecular level?</a:t>
            </a:r>
            <a:endParaRPr i="1" sz="21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9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611" name="Google Shape;611;p99"/>
          <p:cNvSpPr txBox="1"/>
          <p:nvPr/>
        </p:nvSpPr>
        <p:spPr>
          <a:xfrm>
            <a:off x="1465116" y="752634"/>
            <a:ext cx="6634500" cy="4317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lang="en" sz="2400">
                <a:solidFill>
                  <a:schemeClr val="dk1"/>
                </a:solidFill>
                <a:latin typeface="Calibri"/>
                <a:ea typeface="Calibri"/>
                <a:cs typeface="Calibri"/>
                <a:sym typeface="Calibri"/>
              </a:rPr>
              <a:t>	</a:t>
            </a:r>
            <a:r>
              <a:rPr b="1" lang="en" sz="2400">
                <a:solidFill>
                  <a:schemeClr val="accent1"/>
                </a:solidFill>
                <a:latin typeface="Calibri"/>
                <a:ea typeface="Calibri"/>
                <a:cs typeface="Calibri"/>
                <a:sym typeface="Calibri"/>
              </a:rPr>
              <a:t>Virus Life Cycle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Infection</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Replication and Release</a:t>
            </a:r>
            <a:br>
              <a:rPr lang="en" sz="2400">
                <a:solidFill>
                  <a:schemeClr val="dk1"/>
                </a:solidFill>
                <a:latin typeface="Calibri"/>
                <a:ea typeface="Calibri"/>
                <a:cs typeface="Calibri"/>
                <a:sym typeface="Calibri"/>
              </a:rPr>
            </a:b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Goodsell Landscape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endParaRPr sz="1100"/>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r>
              <a:rPr b="1" lang="en" sz="2400">
                <a:solidFill>
                  <a:schemeClr val="accent1"/>
                </a:solidFill>
                <a:latin typeface="Calibri"/>
                <a:ea typeface="Calibri"/>
                <a:cs typeface="Calibri"/>
                <a:sym typeface="Calibri"/>
              </a:rPr>
              <a:t>Phage Therapy</a:t>
            </a:r>
            <a:endParaRPr sz="1100"/>
          </a:p>
        </p:txBody>
      </p:sp>
      <p:sp>
        <p:nvSpPr>
          <p:cNvPr id="612" name="Google Shape;612;p99"/>
          <p:cNvSpPr txBox="1"/>
          <p:nvPr/>
        </p:nvSpPr>
        <p:spPr>
          <a:xfrm>
            <a:off x="1413161" y="98714"/>
            <a:ext cx="456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b="1" lang="en" sz="2400">
                <a:solidFill>
                  <a:srgbClr val="FF0000"/>
                </a:solidFill>
                <a:latin typeface="Calibri"/>
                <a:ea typeface="Calibri"/>
                <a:cs typeface="Calibri"/>
                <a:sym typeface="Calibri"/>
              </a:rPr>
              <a:t>What can you teach?</a:t>
            </a:r>
            <a:endParaRPr sz="1100"/>
          </a:p>
        </p:txBody>
      </p:sp>
      <p:sp>
        <p:nvSpPr>
          <p:cNvPr id="613" name="Google Shape;613;p99"/>
          <p:cNvSpPr txBox="1"/>
          <p:nvPr/>
        </p:nvSpPr>
        <p:spPr>
          <a:xfrm>
            <a:off x="2148374" y="2627904"/>
            <a:ext cx="6717900" cy="1916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accent1"/>
                </a:solidFill>
                <a:latin typeface="Calibri"/>
                <a:ea typeface="Calibri"/>
                <a:cs typeface="Calibri"/>
                <a:sym typeface="Calibri"/>
              </a:rPr>
              <a:t>Protein Structure</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Multi-subunit Molecular Machines</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Long Tail Fiber</a:t>
            </a:r>
            <a:endParaRPr sz="1100"/>
          </a:p>
          <a:p>
            <a:pPr indent="0" lvl="0" marL="0" marR="0" rtl="0" algn="l">
              <a:spcBef>
                <a:spcPts val="0"/>
              </a:spcBef>
              <a:spcAft>
                <a:spcPts val="0"/>
              </a:spcAft>
              <a:buNone/>
            </a:pP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Protein Exploratorium</a:t>
            </a:r>
            <a:endParaRPr sz="1100"/>
          </a:p>
          <a:p>
            <a:pPr indent="0" lvl="0" marL="0" marR="0" rtl="0" algn="l">
              <a:spcBef>
                <a:spcPts val="0"/>
              </a:spcBef>
              <a:spcAft>
                <a:spcPts val="0"/>
              </a:spcAft>
              <a:buNone/>
            </a:pPr>
            <a:r>
              <a:rPr i="1" lang="en" sz="2400">
                <a:solidFill>
                  <a:schemeClr val="dk1"/>
                </a:solidFill>
                <a:latin typeface="Calibri"/>
                <a:ea typeface="Calibri"/>
                <a:cs typeface="Calibri"/>
                <a:sym typeface="Calibri"/>
              </a:rPr>
              <a:t>	Student-centered Protein Design Challenge</a:t>
            </a:r>
            <a:endParaRPr sz="1100"/>
          </a:p>
        </p:txBody>
      </p:sp>
      <p:pic>
        <p:nvPicPr>
          <p:cNvPr descr="A screenshot of a computer&#10;&#10;AI-generated content may be incorrect." id="614" name="Google Shape;614;p99"/>
          <p:cNvPicPr preferRelativeResize="0"/>
          <p:nvPr/>
        </p:nvPicPr>
        <p:blipFill rotWithShape="1">
          <a:blip r:embed="rId3">
            <a:alphaModFix/>
          </a:blip>
          <a:srcRect b="13782" l="26945" r="9402" t="28551"/>
          <a:stretch/>
        </p:blipFill>
        <p:spPr>
          <a:xfrm>
            <a:off x="6175272" y="1669789"/>
            <a:ext cx="2137095" cy="1290787"/>
          </a:xfrm>
          <a:prstGeom prst="rect">
            <a:avLst/>
          </a:prstGeom>
          <a:noFill/>
          <a:ln>
            <a:noFill/>
          </a:ln>
        </p:spPr>
      </p:pic>
      <p:pic>
        <p:nvPicPr>
          <p:cNvPr descr="A white structure made of cotton swabs&#10;&#10;AI-generated content may be incorrect." id="615" name="Google Shape;615;p99"/>
          <p:cNvPicPr preferRelativeResize="0"/>
          <p:nvPr/>
        </p:nvPicPr>
        <p:blipFill rotWithShape="1">
          <a:blip r:embed="rId4">
            <a:alphaModFix/>
          </a:blip>
          <a:srcRect b="0" l="0" r="0" t="0"/>
          <a:stretch/>
        </p:blipFill>
        <p:spPr>
          <a:xfrm>
            <a:off x="7505423" y="1110156"/>
            <a:ext cx="895411" cy="111926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10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621" name="Google Shape;621;p100"/>
          <p:cNvSpPr txBox="1"/>
          <p:nvPr/>
        </p:nvSpPr>
        <p:spPr>
          <a:xfrm>
            <a:off x="1043958" y="63578"/>
            <a:ext cx="456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chemeClr val="dk1"/>
              </a:buClr>
              <a:buSzPts val="2400"/>
              <a:buFont typeface="Calibri"/>
              <a:buNone/>
            </a:pPr>
            <a:r>
              <a:rPr b="1" i="0" lang="en" sz="2400" u="none" cap="none" strike="noStrike">
                <a:solidFill>
                  <a:schemeClr val="dk1"/>
                </a:solidFill>
                <a:latin typeface="Calibri"/>
                <a:ea typeface="Calibri"/>
                <a:cs typeface="Calibri"/>
                <a:sym typeface="Calibri"/>
              </a:rPr>
              <a:t>Using the model</a:t>
            </a:r>
            <a:r>
              <a:rPr b="1" lang="en" sz="2400">
                <a:solidFill>
                  <a:schemeClr val="dk1"/>
                </a:solidFill>
                <a:latin typeface="Calibri"/>
                <a:ea typeface="Calibri"/>
                <a:cs typeface="Calibri"/>
                <a:sym typeface="Calibri"/>
              </a:rPr>
              <a:t> </a:t>
            </a:r>
            <a:r>
              <a:rPr b="1" lang="en" sz="2400">
                <a:solidFill>
                  <a:schemeClr val="dk1"/>
                </a:solidFill>
                <a:latin typeface="Calibri"/>
                <a:ea typeface="Calibri"/>
                <a:cs typeface="Calibri"/>
                <a:sym typeface="Calibri"/>
              </a:rPr>
              <a:t>t</a:t>
            </a:r>
            <a:r>
              <a:rPr b="1" i="0" lang="en" sz="2400" u="none" cap="none" strike="noStrike">
                <a:solidFill>
                  <a:schemeClr val="dk1"/>
                </a:solidFill>
                <a:latin typeface="Calibri"/>
                <a:ea typeface="Calibri"/>
                <a:cs typeface="Calibri"/>
                <a:sym typeface="Calibri"/>
              </a:rPr>
              <a:t>o teach…</a:t>
            </a:r>
            <a:endParaRPr sz="1100"/>
          </a:p>
        </p:txBody>
      </p:sp>
      <p:sp>
        <p:nvSpPr>
          <p:cNvPr id="622" name="Google Shape;622;p100"/>
          <p:cNvSpPr txBox="1"/>
          <p:nvPr/>
        </p:nvSpPr>
        <p:spPr>
          <a:xfrm>
            <a:off x="1620981" y="877679"/>
            <a:ext cx="29511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The Infection Cycle</a:t>
            </a:r>
            <a:endParaRPr b="0" i="1" sz="2100" u="none" cap="none" strike="noStrike">
              <a:solidFill>
                <a:srgbClr val="FF0000"/>
              </a:solidFill>
              <a:latin typeface="Calibri"/>
              <a:ea typeface="Calibri"/>
              <a:cs typeface="Calibri"/>
              <a:sym typeface="Calibri"/>
            </a:endParaRPr>
          </a:p>
        </p:txBody>
      </p:sp>
      <p:pic>
        <p:nvPicPr>
          <p:cNvPr descr="A close-up of several white objects&#10;&#10;AI-generated content may be incorrect." id="623" name="Google Shape;623;p100"/>
          <p:cNvPicPr preferRelativeResize="0"/>
          <p:nvPr/>
        </p:nvPicPr>
        <p:blipFill rotWithShape="1">
          <a:blip r:embed="rId3">
            <a:alphaModFix/>
          </a:blip>
          <a:srcRect b="8891" l="5150" r="0" t="26866"/>
          <a:stretch/>
        </p:blipFill>
        <p:spPr>
          <a:xfrm>
            <a:off x="5517574" y="1486074"/>
            <a:ext cx="2654548" cy="2696954"/>
          </a:xfrm>
          <a:prstGeom prst="rect">
            <a:avLst/>
          </a:prstGeom>
          <a:noFill/>
          <a:ln>
            <a:noFill/>
          </a:ln>
        </p:spPr>
      </p:pic>
      <p:pic>
        <p:nvPicPr>
          <p:cNvPr descr="A close-up of a white structure&#10;&#10;AI-generated content may be incorrect." id="624" name="Google Shape;624;p100"/>
          <p:cNvPicPr preferRelativeResize="0"/>
          <p:nvPr/>
        </p:nvPicPr>
        <p:blipFill rotWithShape="1">
          <a:blip r:embed="rId4">
            <a:alphaModFix/>
          </a:blip>
          <a:srcRect b="6562" l="0" r="0" t="11417"/>
          <a:stretch/>
        </p:blipFill>
        <p:spPr>
          <a:xfrm>
            <a:off x="1735281" y="1367572"/>
            <a:ext cx="2431322" cy="2991523"/>
          </a:xfrm>
          <a:prstGeom prst="rect">
            <a:avLst/>
          </a:prstGeom>
          <a:noFill/>
          <a:ln>
            <a:noFill/>
          </a:ln>
        </p:spPr>
      </p:pic>
      <p:sp>
        <p:nvSpPr>
          <p:cNvPr id="625" name="Google Shape;625;p100"/>
          <p:cNvSpPr txBox="1"/>
          <p:nvPr/>
        </p:nvSpPr>
        <p:spPr>
          <a:xfrm>
            <a:off x="3164030" y="4605959"/>
            <a:ext cx="32628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 and Protein Structure.</a:t>
            </a:r>
            <a:endParaRPr b="0" i="1" sz="2100" u="none" cap="none" strike="noStrike">
              <a:solidFill>
                <a:srgbClr val="FF0000"/>
              </a:solidFill>
              <a:latin typeface="Calibri"/>
              <a:ea typeface="Calibri"/>
              <a:cs typeface="Calibri"/>
              <a:sym typeface="Calibri"/>
            </a:endParaRPr>
          </a:p>
        </p:txBody>
      </p:sp>
      <p:sp>
        <p:nvSpPr>
          <p:cNvPr id="626" name="Google Shape;626;p100"/>
          <p:cNvSpPr txBox="1"/>
          <p:nvPr/>
        </p:nvSpPr>
        <p:spPr>
          <a:xfrm>
            <a:off x="5605569" y="824555"/>
            <a:ext cx="25665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Virus Replication</a:t>
            </a:r>
            <a:br>
              <a:rPr b="1" i="0" lang="en" sz="2100" u="none" cap="none" strike="noStrike">
                <a:solidFill>
                  <a:srgbClr val="FF0000"/>
                </a:solidFill>
                <a:latin typeface="Calibri"/>
                <a:ea typeface="Calibri"/>
                <a:cs typeface="Calibri"/>
                <a:sym typeface="Calibri"/>
              </a:rPr>
            </a:br>
            <a:r>
              <a:rPr b="1" i="0" lang="en" sz="1500" u="none" cap="none" strike="noStrike">
                <a:solidFill>
                  <a:srgbClr val="FF0000"/>
                </a:solidFill>
                <a:latin typeface="Calibri"/>
                <a:ea typeface="Calibri"/>
                <a:cs typeface="Calibri"/>
                <a:sym typeface="Calibri"/>
              </a:rPr>
              <a:t>(lytic infection)</a:t>
            </a:r>
            <a:endParaRPr b="0" i="1" sz="2100" u="none" cap="none" strike="noStrike">
              <a:solidFill>
                <a:srgbClr val="FF0000"/>
              </a:solidFill>
              <a:latin typeface="Calibri"/>
              <a:ea typeface="Calibri"/>
              <a:cs typeface="Calibri"/>
              <a:sym typeface="Calibri"/>
            </a:endParaRPr>
          </a:p>
        </p:txBody>
      </p:sp>
      <p:sp>
        <p:nvSpPr>
          <p:cNvPr id="627" name="Google Shape;627;p100"/>
          <p:cNvSpPr/>
          <p:nvPr/>
        </p:nvSpPr>
        <p:spPr>
          <a:xfrm>
            <a:off x="3688773" y="4062845"/>
            <a:ext cx="1075459" cy="509155"/>
          </a:xfrm>
          <a:custGeom>
            <a:rect b="b" l="l" r="r" t="t"/>
            <a:pathLst>
              <a:path extrusionOk="0" h="678873" w="1433945">
                <a:moveTo>
                  <a:pt x="1433945" y="678873"/>
                </a:moveTo>
                <a:cubicBezTo>
                  <a:pt x="1427595" y="678873"/>
                  <a:pt x="1421245" y="678873"/>
                  <a:pt x="1385454" y="609600"/>
                </a:cubicBezTo>
                <a:cubicBezTo>
                  <a:pt x="1349663" y="540327"/>
                  <a:pt x="1450109" y="364837"/>
                  <a:pt x="1219200" y="263237"/>
                </a:cubicBezTo>
                <a:cubicBezTo>
                  <a:pt x="988291" y="161637"/>
                  <a:pt x="0" y="0"/>
                  <a:pt x="0" y="0"/>
                </a:cubicBezTo>
                <a:lnTo>
                  <a:pt x="0" y="0"/>
                </a:lnTo>
              </a:path>
            </a:pathLst>
          </a:custGeom>
          <a:noFill/>
          <a:ln cap="flat" cmpd="sng" w="2857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10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641" name="Google Shape;641;p103" title="10 Minute Timer">
            <a:hlinkClick r:id="rId3"/>
          </p:cNvPr>
          <p:cNvPicPr preferRelativeResize="0"/>
          <p:nvPr/>
        </p:nvPicPr>
        <p:blipFill>
          <a:blip r:embed="rId4">
            <a:alphaModFix/>
          </a:blip>
          <a:stretch>
            <a:fillRect/>
          </a:stretch>
        </p:blipFill>
        <p:spPr>
          <a:xfrm>
            <a:off x="3048000" y="58937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9"/>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WE</a:t>
            </a:r>
            <a:r>
              <a:rPr baseline="30000" lang="en"/>
              <a:t>2</a:t>
            </a:r>
            <a:r>
              <a:rPr lang="en"/>
              <a:t> Model</a:t>
            </a:r>
            <a:endParaRPr/>
          </a:p>
        </p:txBody>
      </p:sp>
      <p:sp>
        <p:nvSpPr>
          <p:cNvPr id="280" name="Google Shape;280;p59"/>
          <p:cNvSpPr txBox="1"/>
          <p:nvPr>
            <p:ph idx="1" type="body"/>
          </p:nvPr>
        </p:nvSpPr>
        <p:spPr>
          <a:xfrm>
            <a:off x="706925" y="1211175"/>
            <a:ext cx="7032000" cy="3497400"/>
          </a:xfrm>
          <a:prstGeom prst="rect">
            <a:avLst/>
          </a:prstGeom>
        </p:spPr>
        <p:txBody>
          <a:bodyPr anchorCtr="0" anchor="t" bIns="68575" lIns="68575" spcFirstLastPara="1" rIns="68575" wrap="square" tIns="68575">
            <a:normAutofit lnSpcReduction="10000"/>
          </a:bodyPr>
          <a:lstStyle/>
          <a:p>
            <a:pPr indent="0" lvl="0" marL="0" rtl="0" algn="l">
              <a:lnSpc>
                <a:spcPct val="100000"/>
              </a:lnSpc>
              <a:spcBef>
                <a:spcPts val="0"/>
              </a:spcBef>
              <a:spcAft>
                <a:spcPts val="0"/>
              </a:spcAft>
              <a:buNone/>
            </a:pPr>
            <a:r>
              <a:rPr b="1" lang="en" sz="1800">
                <a:solidFill>
                  <a:schemeClr val="dk1"/>
                </a:solidFill>
                <a:latin typeface="Raleway"/>
                <a:ea typeface="Raleway"/>
                <a:cs typeface="Raleway"/>
                <a:sym typeface="Raleway"/>
              </a:rPr>
              <a:t>Wonder</a:t>
            </a:r>
            <a:r>
              <a:rPr lang="en" sz="1800">
                <a:solidFill>
                  <a:schemeClr val="dk1"/>
                </a:solidFill>
                <a:latin typeface="Raleway Light"/>
                <a:ea typeface="Raleway Light"/>
                <a:cs typeface="Raleway Light"/>
                <a:sym typeface="Raleway Light"/>
              </a:rPr>
              <a:t> – Allows authentic learner play, Ignites learner questions, engages learners to want to know more. </a:t>
            </a:r>
            <a:endParaRPr sz="1800">
              <a:solidFill>
                <a:schemeClr val="dk1"/>
              </a:solidFill>
              <a:latin typeface="Raleway Light"/>
              <a:ea typeface="Raleway Light"/>
              <a:cs typeface="Raleway Light"/>
              <a:sym typeface="Raleway Light"/>
            </a:endParaRPr>
          </a:p>
          <a:p>
            <a:pPr indent="0" lvl="0" marL="914400" rtl="0" algn="l">
              <a:lnSpc>
                <a:spcPct val="100000"/>
              </a:lnSpc>
              <a:spcBef>
                <a:spcPts val="0"/>
              </a:spcBef>
              <a:spcAft>
                <a:spcPts val="0"/>
              </a:spcAft>
              <a:buNone/>
            </a:pPr>
            <a:r>
              <a:t/>
            </a:r>
            <a:endParaRPr sz="1800">
              <a:solidFill>
                <a:schemeClr val="dk1"/>
              </a:solidFill>
              <a:latin typeface="Raleway Light"/>
              <a:ea typeface="Raleway Light"/>
              <a:cs typeface="Raleway Light"/>
              <a:sym typeface="Raleway Light"/>
            </a:endParaRPr>
          </a:p>
          <a:p>
            <a:pPr indent="0" lvl="0" marL="0" rtl="0" algn="l">
              <a:lnSpc>
                <a:spcPct val="100000"/>
              </a:lnSpc>
              <a:spcBef>
                <a:spcPts val="0"/>
              </a:spcBef>
              <a:spcAft>
                <a:spcPts val="0"/>
              </a:spcAft>
              <a:buNone/>
            </a:pPr>
            <a:r>
              <a:rPr b="1" lang="en" sz="1800">
                <a:solidFill>
                  <a:schemeClr val="dk1"/>
                </a:solidFill>
                <a:latin typeface="Raleway"/>
                <a:ea typeface="Raleway"/>
                <a:cs typeface="Raleway"/>
                <a:sym typeface="Raleway"/>
              </a:rPr>
              <a:t>Explore</a:t>
            </a:r>
            <a:r>
              <a:rPr lang="en" sz="1800">
                <a:solidFill>
                  <a:schemeClr val="dk1"/>
                </a:solidFill>
                <a:latin typeface="Raleway Light"/>
                <a:ea typeface="Raleway Light"/>
                <a:cs typeface="Raleway Light"/>
                <a:sym typeface="Raleway Light"/>
              </a:rPr>
              <a:t> – Allows learners to make sense of their thinking by systematically and intentionally applying content understanding and vocabulary within the context modeling as they and extend their thinking and expand on their questions.</a:t>
            </a:r>
            <a:endParaRPr sz="1800">
              <a:solidFill>
                <a:schemeClr val="dk1"/>
              </a:solidFill>
              <a:latin typeface="Raleway Light"/>
              <a:ea typeface="Raleway Light"/>
              <a:cs typeface="Raleway Light"/>
              <a:sym typeface="Raleway Light"/>
            </a:endParaRPr>
          </a:p>
          <a:p>
            <a:pPr indent="0" lvl="0" marL="914400" rtl="0" algn="l">
              <a:lnSpc>
                <a:spcPct val="100000"/>
              </a:lnSpc>
              <a:spcBef>
                <a:spcPts val="0"/>
              </a:spcBef>
              <a:spcAft>
                <a:spcPts val="0"/>
              </a:spcAft>
              <a:buNone/>
            </a:pPr>
            <a:r>
              <a:t/>
            </a:r>
            <a:endParaRPr sz="1800">
              <a:solidFill>
                <a:schemeClr val="dk1"/>
              </a:solidFill>
              <a:latin typeface="Raleway Light"/>
              <a:ea typeface="Raleway Light"/>
              <a:cs typeface="Raleway Light"/>
              <a:sym typeface="Raleway Light"/>
            </a:endParaRPr>
          </a:p>
          <a:p>
            <a:pPr indent="0" lvl="0" marL="0" rtl="0" algn="l">
              <a:lnSpc>
                <a:spcPct val="100000"/>
              </a:lnSpc>
              <a:spcBef>
                <a:spcPts val="0"/>
              </a:spcBef>
              <a:spcAft>
                <a:spcPts val="0"/>
              </a:spcAft>
              <a:buNone/>
            </a:pPr>
            <a:r>
              <a:rPr b="1" lang="en" sz="1800">
                <a:solidFill>
                  <a:schemeClr val="dk1"/>
                </a:solidFill>
                <a:latin typeface="Raleway"/>
                <a:ea typeface="Raleway"/>
                <a:cs typeface="Raleway"/>
                <a:sym typeface="Raleway"/>
              </a:rPr>
              <a:t>Explain</a:t>
            </a:r>
            <a:r>
              <a:rPr lang="en" sz="1800">
                <a:solidFill>
                  <a:schemeClr val="dk1"/>
                </a:solidFill>
                <a:latin typeface="Raleway Light"/>
                <a:ea typeface="Raleway Light"/>
                <a:cs typeface="Raleway Light"/>
                <a:sym typeface="Raleway Light"/>
              </a:rPr>
              <a:t> – Allows students to articulate or illustrate their thinking,  grounded in the learning from the models. Fosters confidence by using models to anchor their understanding but expands to connecting conceptual ideas.</a:t>
            </a:r>
            <a:endParaRPr sz="2000">
              <a:solidFill>
                <a:schemeClr val="dk1"/>
              </a:solidFill>
              <a:latin typeface="Raleway Light"/>
              <a:ea typeface="Raleway Light"/>
              <a:cs typeface="Raleway Light"/>
              <a:sym typeface="Raleway Light"/>
            </a:endParaRPr>
          </a:p>
          <a:p>
            <a:pPr indent="0" lvl="0" marL="0" rtl="0" algn="l">
              <a:spcBef>
                <a:spcPts val="0"/>
              </a:spcBef>
              <a:spcAft>
                <a:spcPts val="0"/>
              </a:spcAf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104"/>
          <p:cNvSpPr txBox="1"/>
          <p:nvPr>
            <p:ph type="title"/>
          </p:nvPr>
        </p:nvSpPr>
        <p:spPr>
          <a:xfrm>
            <a:off x="3189025" y="1027200"/>
            <a:ext cx="5673300" cy="681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Structures and Functions</a:t>
            </a:r>
            <a:endParaRPr/>
          </a:p>
        </p:txBody>
      </p:sp>
      <p:sp>
        <p:nvSpPr>
          <p:cNvPr id="647" name="Google Shape;647;p104"/>
          <p:cNvSpPr txBox="1"/>
          <p:nvPr>
            <p:ph idx="1" type="subTitle"/>
          </p:nvPr>
        </p:nvSpPr>
        <p:spPr>
          <a:xfrm>
            <a:off x="1211000" y="4156473"/>
            <a:ext cx="2629500" cy="553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500"/>
              <a:t>Christina Bowers</a:t>
            </a:r>
            <a:endParaRPr sz="2500"/>
          </a:p>
        </p:txBody>
      </p:sp>
      <p:pic>
        <p:nvPicPr>
          <p:cNvPr descr="A close-up of several white objects&#10;&#10;AI-generated content may be incorrect." id="648" name="Google Shape;648;p104"/>
          <p:cNvPicPr preferRelativeResize="0"/>
          <p:nvPr/>
        </p:nvPicPr>
        <p:blipFill rotWithShape="1">
          <a:blip r:embed="rId3">
            <a:alphaModFix/>
          </a:blip>
          <a:srcRect b="8891" l="5150" r="0" t="26866"/>
          <a:stretch/>
        </p:blipFill>
        <p:spPr>
          <a:xfrm>
            <a:off x="4263600" y="1708500"/>
            <a:ext cx="2969952" cy="301739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pic>
        <p:nvPicPr>
          <p:cNvPr id="653" name="Google Shape;653;p105"/>
          <p:cNvPicPr preferRelativeResize="0"/>
          <p:nvPr/>
        </p:nvPicPr>
        <p:blipFill>
          <a:blip r:embed="rId3">
            <a:alphaModFix/>
          </a:blip>
          <a:stretch>
            <a:fillRect/>
          </a:stretch>
        </p:blipFill>
        <p:spPr>
          <a:xfrm>
            <a:off x="97300" y="1066638"/>
            <a:ext cx="8437092" cy="3315038"/>
          </a:xfrm>
          <a:prstGeom prst="rect">
            <a:avLst/>
          </a:prstGeom>
          <a:noFill/>
          <a:ln>
            <a:noFill/>
          </a:ln>
        </p:spPr>
      </p:pic>
      <p:sp>
        <p:nvSpPr>
          <p:cNvPr id="654" name="Google Shape;654;p105"/>
          <p:cNvSpPr txBox="1"/>
          <p:nvPr/>
        </p:nvSpPr>
        <p:spPr>
          <a:xfrm>
            <a:off x="1000325" y="4525075"/>
            <a:ext cx="7425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4"/>
              </a:rPr>
              <a:t>https://www.cell.com/cell-host-microbe/fulltext/S1931-3128(19)30052-6</a:t>
            </a:r>
            <a:endParaRPr/>
          </a:p>
        </p:txBody>
      </p:sp>
      <p:sp>
        <p:nvSpPr>
          <p:cNvPr id="655" name="Google Shape;655;p105"/>
          <p:cNvSpPr txBox="1"/>
          <p:nvPr>
            <p:ph type="title"/>
          </p:nvPr>
        </p:nvSpPr>
        <p:spPr>
          <a:xfrm>
            <a:off x="97308" y="87156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Structures that phage use to get in:</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106"/>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Phage binds to the pilus and breaks it, providing access</a:t>
            </a:r>
            <a:endParaRPr/>
          </a:p>
        </p:txBody>
      </p:sp>
      <p:pic>
        <p:nvPicPr>
          <p:cNvPr id="661" name="Google Shape;661;p106"/>
          <p:cNvPicPr preferRelativeResize="0"/>
          <p:nvPr/>
        </p:nvPicPr>
        <p:blipFill rotWithShape="1">
          <a:blip r:embed="rId3">
            <a:alphaModFix/>
          </a:blip>
          <a:srcRect b="77366" l="77657" r="0" t="0"/>
          <a:stretch/>
        </p:blipFill>
        <p:spPr>
          <a:xfrm>
            <a:off x="546163" y="596927"/>
            <a:ext cx="4767877" cy="4369874"/>
          </a:xfrm>
          <a:prstGeom prst="rect">
            <a:avLst/>
          </a:prstGeom>
          <a:noFill/>
          <a:ln>
            <a:noFill/>
          </a:ln>
        </p:spPr>
      </p:pic>
      <p:sp>
        <p:nvSpPr>
          <p:cNvPr id="662" name="Google Shape;662;p106"/>
          <p:cNvSpPr txBox="1"/>
          <p:nvPr/>
        </p:nvSpPr>
        <p:spPr>
          <a:xfrm>
            <a:off x="2583575" y="4143150"/>
            <a:ext cx="598500" cy="29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OM</a:t>
            </a:r>
            <a:endParaRPr sz="1800">
              <a:solidFill>
                <a:schemeClr val="dk2"/>
              </a:solidFill>
            </a:endParaRPr>
          </a:p>
        </p:txBody>
      </p:sp>
      <p:sp>
        <p:nvSpPr>
          <p:cNvPr id="663" name="Google Shape;663;p106"/>
          <p:cNvSpPr txBox="1"/>
          <p:nvPr/>
        </p:nvSpPr>
        <p:spPr>
          <a:xfrm>
            <a:off x="4240425" y="4143150"/>
            <a:ext cx="598500" cy="29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IM</a:t>
            </a:r>
            <a:endParaRPr sz="1800">
              <a:solidFill>
                <a:schemeClr val="dk2"/>
              </a:solidFill>
            </a:endParaRPr>
          </a:p>
        </p:txBody>
      </p:sp>
      <p:sp>
        <p:nvSpPr>
          <p:cNvPr id="664" name="Google Shape;664;p106"/>
          <p:cNvSpPr txBox="1"/>
          <p:nvPr/>
        </p:nvSpPr>
        <p:spPr>
          <a:xfrm>
            <a:off x="3313725" y="4211650"/>
            <a:ext cx="598500" cy="29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PG</a:t>
            </a:r>
            <a:endParaRPr sz="1800">
              <a:solidFill>
                <a:schemeClr val="dk2"/>
              </a:solidFill>
            </a:endParaRPr>
          </a:p>
        </p:txBody>
      </p:sp>
      <p:pic>
        <p:nvPicPr>
          <p:cNvPr id="665" name="Google Shape;665;p106"/>
          <p:cNvPicPr preferRelativeResize="0"/>
          <p:nvPr/>
        </p:nvPicPr>
        <p:blipFill rotWithShape="1">
          <a:blip r:embed="rId4">
            <a:alphaModFix/>
          </a:blip>
          <a:srcRect b="19632" l="-678" r="52932" t="62722"/>
          <a:stretch/>
        </p:blipFill>
        <p:spPr>
          <a:xfrm rot="-6">
            <a:off x="5314051" y="1013003"/>
            <a:ext cx="3169950" cy="207467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107"/>
          <p:cNvPicPr preferRelativeResize="0"/>
          <p:nvPr/>
        </p:nvPicPr>
        <p:blipFill rotWithShape="1">
          <a:blip r:embed="rId3">
            <a:alphaModFix/>
          </a:blip>
          <a:srcRect b="0" l="0" r="8029" t="1720"/>
          <a:stretch/>
        </p:blipFill>
        <p:spPr>
          <a:xfrm>
            <a:off x="336125" y="596925"/>
            <a:ext cx="3229025" cy="3734350"/>
          </a:xfrm>
          <a:prstGeom prst="rect">
            <a:avLst/>
          </a:prstGeom>
          <a:noFill/>
          <a:ln>
            <a:noFill/>
          </a:ln>
        </p:spPr>
      </p:pic>
      <p:pic>
        <p:nvPicPr>
          <p:cNvPr id="671" name="Google Shape;671;p107"/>
          <p:cNvPicPr preferRelativeResize="0"/>
          <p:nvPr/>
        </p:nvPicPr>
        <p:blipFill>
          <a:blip r:embed="rId4">
            <a:alphaModFix/>
          </a:blip>
          <a:stretch>
            <a:fillRect/>
          </a:stretch>
        </p:blipFill>
        <p:spPr>
          <a:xfrm rot="8846836">
            <a:off x="4733992" y="-29396"/>
            <a:ext cx="2937858" cy="5202274"/>
          </a:xfrm>
          <a:prstGeom prst="rect">
            <a:avLst/>
          </a:prstGeom>
          <a:noFill/>
          <a:ln>
            <a:noFill/>
          </a:ln>
        </p:spPr>
      </p:pic>
      <p:cxnSp>
        <p:nvCxnSpPr>
          <p:cNvPr id="672" name="Google Shape;672;p107"/>
          <p:cNvCxnSpPr/>
          <p:nvPr/>
        </p:nvCxnSpPr>
        <p:spPr>
          <a:xfrm flipH="1" rot="10800000">
            <a:off x="3439425" y="844150"/>
            <a:ext cx="1203900" cy="250200"/>
          </a:xfrm>
          <a:prstGeom prst="straightConnector1">
            <a:avLst/>
          </a:prstGeom>
          <a:noFill/>
          <a:ln cap="flat" cmpd="sng" w="76200">
            <a:solidFill>
              <a:schemeClr val="dk2"/>
            </a:solidFill>
            <a:prstDash val="solid"/>
            <a:round/>
            <a:headEnd len="med" w="med" type="none"/>
            <a:tailEnd len="med" w="med" type="none"/>
          </a:ln>
        </p:spPr>
      </p:cxnSp>
      <p:pic>
        <p:nvPicPr>
          <p:cNvPr id="673" name="Google Shape;673;p107"/>
          <p:cNvPicPr preferRelativeResize="0"/>
          <p:nvPr/>
        </p:nvPicPr>
        <p:blipFill rotWithShape="1">
          <a:blip r:embed="rId5">
            <a:alphaModFix/>
          </a:blip>
          <a:srcRect b="0" l="0" r="0" t="6332"/>
          <a:stretch/>
        </p:blipFill>
        <p:spPr>
          <a:xfrm>
            <a:off x="177325" y="56650"/>
            <a:ext cx="4072917" cy="5086850"/>
          </a:xfrm>
          <a:prstGeom prst="rect">
            <a:avLst/>
          </a:prstGeom>
          <a:noFill/>
          <a:ln>
            <a:noFill/>
          </a:ln>
        </p:spPr>
      </p:pic>
      <p:pic>
        <p:nvPicPr>
          <p:cNvPr id="674" name="Google Shape;674;p107" title="2.png"/>
          <p:cNvPicPr preferRelativeResize="0"/>
          <p:nvPr/>
        </p:nvPicPr>
        <p:blipFill rotWithShape="1">
          <a:blip r:embed="rId6">
            <a:alphaModFix/>
          </a:blip>
          <a:srcRect b="10955" l="0" r="80047" t="59534"/>
          <a:stretch/>
        </p:blipFill>
        <p:spPr>
          <a:xfrm>
            <a:off x="4512500" y="71538"/>
            <a:ext cx="3380828" cy="5000402"/>
          </a:xfrm>
          <a:prstGeom prst="rect">
            <a:avLst/>
          </a:prstGeom>
          <a:no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pic>
      <p:sp>
        <p:nvSpPr>
          <p:cNvPr id="675" name="Google Shape;675;p107"/>
          <p:cNvSpPr/>
          <p:nvPr/>
        </p:nvSpPr>
        <p:spPr>
          <a:xfrm rot="-3489575">
            <a:off x="5368225" y="850483"/>
            <a:ext cx="1203855" cy="3002945"/>
          </a:xfrm>
          <a:prstGeom prst="roundRect">
            <a:avLst>
              <a:gd fmla="val 16667" name="adj"/>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108"/>
          <p:cNvSpPr txBox="1"/>
          <p:nvPr>
            <p:ph type="title"/>
          </p:nvPr>
        </p:nvSpPr>
        <p:spPr>
          <a:xfrm>
            <a:off x="128025" y="1299625"/>
            <a:ext cx="8435400" cy="21660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3700"/>
              <a:t>How does energy factor into the assembly of phage particles?</a:t>
            </a:r>
            <a:endParaRPr sz="3700"/>
          </a:p>
          <a:p>
            <a:pPr indent="0" lvl="0" marL="0" rtl="0" algn="l">
              <a:spcBef>
                <a:spcPts val="0"/>
              </a:spcBef>
              <a:spcAft>
                <a:spcPts val="0"/>
              </a:spcAft>
              <a:buNone/>
            </a:pPr>
            <a:r>
              <a:t/>
            </a:r>
            <a:endParaRPr sz="3700"/>
          </a:p>
          <a:p>
            <a:pPr indent="0" lvl="0" marL="0" rtl="0" algn="r">
              <a:spcBef>
                <a:spcPts val="0"/>
              </a:spcBef>
              <a:spcAft>
                <a:spcPts val="0"/>
              </a:spcAft>
              <a:buNone/>
            </a:pPr>
            <a:r>
              <a:rPr i="1" lang="en" sz="3700"/>
              <a:t>Building is expensive…</a:t>
            </a:r>
            <a:endParaRPr i="1" sz="37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109"/>
          <p:cNvSpPr txBox="1"/>
          <p:nvPr>
            <p:ph type="title"/>
          </p:nvPr>
        </p:nvSpPr>
        <p:spPr>
          <a:xfrm>
            <a:off x="181955" y="370825"/>
            <a:ext cx="28500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2800"/>
              <a:t>Tail Fiber</a:t>
            </a:r>
            <a:endParaRPr sz="2800"/>
          </a:p>
        </p:txBody>
      </p:sp>
      <p:sp>
        <p:nvSpPr>
          <p:cNvPr id="686" name="Google Shape;686;p109"/>
          <p:cNvSpPr txBox="1"/>
          <p:nvPr/>
        </p:nvSpPr>
        <p:spPr>
          <a:xfrm>
            <a:off x="181950" y="2644150"/>
            <a:ext cx="3396600" cy="14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rPr>
              <a:t>Energy for injection is Mechanical!</a:t>
            </a:r>
            <a:endParaRPr sz="2900">
              <a:solidFill>
                <a:schemeClr val="dk1"/>
              </a:solidFill>
            </a:endParaRPr>
          </a:p>
        </p:txBody>
      </p:sp>
      <p:pic>
        <p:nvPicPr>
          <p:cNvPr id="687" name="Google Shape;687;p109"/>
          <p:cNvPicPr preferRelativeResize="0"/>
          <p:nvPr/>
        </p:nvPicPr>
        <p:blipFill rotWithShape="1">
          <a:blip r:embed="rId3">
            <a:alphaModFix/>
          </a:blip>
          <a:srcRect b="37965" l="0" r="0" t="0"/>
          <a:stretch/>
        </p:blipFill>
        <p:spPr>
          <a:xfrm>
            <a:off x="3441675" y="495200"/>
            <a:ext cx="4423475" cy="45922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110"/>
          <p:cNvSpPr txBox="1"/>
          <p:nvPr>
            <p:ph type="title"/>
          </p:nvPr>
        </p:nvSpPr>
        <p:spPr>
          <a:xfrm>
            <a:off x="224275" y="499977"/>
            <a:ext cx="8021100" cy="705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900"/>
              <a:t>Head:  Stuffing DNA into the head requires </a:t>
            </a:r>
            <a:r>
              <a:rPr b="1" lang="en" sz="2900"/>
              <a:t>ATP</a:t>
            </a:r>
            <a:endParaRPr b="1" sz="2900"/>
          </a:p>
        </p:txBody>
      </p:sp>
      <p:sp>
        <p:nvSpPr>
          <p:cNvPr id="693" name="Google Shape;693;p110"/>
          <p:cNvSpPr txBox="1"/>
          <p:nvPr/>
        </p:nvSpPr>
        <p:spPr>
          <a:xfrm>
            <a:off x="304025" y="1205875"/>
            <a:ext cx="6508200" cy="5223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rPr>
              <a:t>Host bacterial cell has to make the ATP… that’s dark.</a:t>
            </a:r>
            <a:endParaRPr sz="2000">
              <a:solidFill>
                <a:schemeClr val="dk1"/>
              </a:solidFill>
            </a:endParaRPr>
          </a:p>
        </p:txBody>
      </p:sp>
      <p:pic>
        <p:nvPicPr>
          <p:cNvPr id="694" name="Google Shape;694;p110"/>
          <p:cNvPicPr preferRelativeResize="0"/>
          <p:nvPr/>
        </p:nvPicPr>
        <p:blipFill>
          <a:blip r:embed="rId3">
            <a:alphaModFix/>
          </a:blip>
          <a:stretch>
            <a:fillRect/>
          </a:stretch>
        </p:blipFill>
        <p:spPr>
          <a:xfrm>
            <a:off x="304025" y="2049150"/>
            <a:ext cx="7436798" cy="24607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111"/>
          <p:cNvSpPr txBox="1"/>
          <p:nvPr>
            <p:ph type="title"/>
          </p:nvPr>
        </p:nvSpPr>
        <p:spPr>
          <a:xfrm>
            <a:off x="233471" y="32614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View into the capsid with cutaway</a:t>
            </a:r>
            <a:endParaRPr/>
          </a:p>
        </p:txBody>
      </p:sp>
      <p:pic>
        <p:nvPicPr>
          <p:cNvPr id="700" name="Google Shape;700;p111"/>
          <p:cNvPicPr preferRelativeResize="0"/>
          <p:nvPr/>
        </p:nvPicPr>
        <p:blipFill rotWithShape="1">
          <a:blip r:embed="rId3">
            <a:alphaModFix/>
          </a:blip>
          <a:srcRect b="0" l="0" r="5455" t="0"/>
          <a:stretch/>
        </p:blipFill>
        <p:spPr>
          <a:xfrm>
            <a:off x="130800" y="910775"/>
            <a:ext cx="8226425" cy="3321950"/>
          </a:xfrm>
          <a:prstGeom prst="rect">
            <a:avLst/>
          </a:prstGeom>
          <a:noFill/>
          <a:ln>
            <a:noFill/>
          </a:ln>
        </p:spPr>
      </p:pic>
      <p:sp>
        <p:nvSpPr>
          <p:cNvPr id="701" name="Google Shape;701;p111"/>
          <p:cNvSpPr txBox="1"/>
          <p:nvPr/>
        </p:nvSpPr>
        <p:spPr>
          <a:xfrm>
            <a:off x="334650" y="3997450"/>
            <a:ext cx="3396900" cy="53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Scaffold proteins fall away</a:t>
            </a:r>
            <a:endParaRPr sz="2100">
              <a:solidFill>
                <a:schemeClr val="dk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112"/>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707" name="Google Shape;707;p112"/>
          <p:cNvPicPr preferRelativeResize="0"/>
          <p:nvPr/>
        </p:nvPicPr>
        <p:blipFill>
          <a:blip r:embed="rId3">
            <a:alphaModFix/>
          </a:blip>
          <a:stretch>
            <a:fillRect/>
          </a:stretch>
        </p:blipFill>
        <p:spPr>
          <a:xfrm>
            <a:off x="68325" y="735325"/>
            <a:ext cx="8288901" cy="3885422"/>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113"/>
          <p:cNvSpPr txBox="1"/>
          <p:nvPr>
            <p:ph type="title"/>
          </p:nvPr>
        </p:nvSpPr>
        <p:spPr>
          <a:xfrm>
            <a:off x="69858"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Parts of the phage:  Purposes with engineering potential</a:t>
            </a:r>
            <a:endParaRPr/>
          </a:p>
        </p:txBody>
      </p:sp>
      <p:pic>
        <p:nvPicPr>
          <p:cNvPr descr="A close-up of several white objects&#10;&#10;AI-generated content may be incorrect." id="713" name="Google Shape;713;p113"/>
          <p:cNvPicPr preferRelativeResize="0"/>
          <p:nvPr/>
        </p:nvPicPr>
        <p:blipFill rotWithShape="1">
          <a:blip r:embed="rId3">
            <a:alphaModFix/>
          </a:blip>
          <a:srcRect b="8891" l="5150" r="0" t="26866"/>
          <a:stretch/>
        </p:blipFill>
        <p:spPr>
          <a:xfrm>
            <a:off x="139925" y="1171550"/>
            <a:ext cx="3143001" cy="3193198"/>
          </a:xfrm>
          <a:prstGeom prst="rect">
            <a:avLst/>
          </a:prstGeom>
          <a:noFill/>
          <a:ln>
            <a:noFill/>
          </a:ln>
        </p:spPr>
      </p:pic>
      <p:sp>
        <p:nvSpPr>
          <p:cNvPr id="714" name="Google Shape;714;p113"/>
          <p:cNvSpPr txBox="1"/>
          <p:nvPr/>
        </p:nvSpPr>
        <p:spPr>
          <a:xfrm>
            <a:off x="3282925" y="836225"/>
            <a:ext cx="5283600" cy="4188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2900">
                <a:solidFill>
                  <a:schemeClr val="dk1"/>
                </a:solidFill>
              </a:rPr>
              <a:t>Discuss:  </a:t>
            </a:r>
            <a:endParaRPr b="1" sz="2900">
              <a:solidFill>
                <a:schemeClr val="dk1"/>
              </a:solidFill>
            </a:endParaRPr>
          </a:p>
          <a:p>
            <a:pPr indent="0" lvl="0" marL="0" rtl="0" algn="l">
              <a:lnSpc>
                <a:spcPct val="90000"/>
              </a:lnSpc>
              <a:spcBef>
                <a:spcPts val="0"/>
              </a:spcBef>
              <a:spcAft>
                <a:spcPts val="0"/>
              </a:spcAft>
              <a:buNone/>
            </a:pPr>
            <a:r>
              <a:rPr b="1" lang="en" sz="2900">
                <a:solidFill>
                  <a:schemeClr val="dk1"/>
                </a:solidFill>
              </a:rPr>
              <a:t>How might phage “modularity” be manipulated to engineer “the perfect predator”?  </a:t>
            </a:r>
            <a:endParaRPr b="1" sz="2900">
              <a:solidFill>
                <a:schemeClr val="dk1"/>
              </a:solidFill>
            </a:endParaRPr>
          </a:p>
          <a:p>
            <a:pPr indent="0" lvl="0" marL="0" rtl="0" algn="l">
              <a:lnSpc>
                <a:spcPct val="90000"/>
              </a:lnSpc>
              <a:spcBef>
                <a:spcPts val="0"/>
              </a:spcBef>
              <a:spcAft>
                <a:spcPts val="0"/>
              </a:spcAft>
              <a:buNone/>
            </a:pPr>
            <a:r>
              <a:t/>
            </a:r>
            <a:endParaRPr sz="2400">
              <a:solidFill>
                <a:schemeClr val="dk1"/>
              </a:solidFill>
            </a:endParaRPr>
          </a:p>
          <a:p>
            <a:pPr indent="0" lvl="0" marL="0" rtl="0" algn="l">
              <a:lnSpc>
                <a:spcPct val="90000"/>
              </a:lnSpc>
              <a:spcBef>
                <a:spcPts val="0"/>
              </a:spcBef>
              <a:spcAft>
                <a:spcPts val="0"/>
              </a:spcAft>
              <a:buNone/>
            </a:pPr>
            <a:r>
              <a:rPr lang="en" sz="2400">
                <a:solidFill>
                  <a:schemeClr val="dk1"/>
                </a:solidFill>
              </a:rPr>
              <a:t>Make a priority parts list from most to least useful, justifying your selections.  </a:t>
            </a:r>
            <a:endParaRPr sz="2400">
              <a:solidFill>
                <a:schemeClr val="dk1"/>
              </a:solidFill>
            </a:endParaRPr>
          </a:p>
          <a:p>
            <a:pPr indent="0" lvl="0" marL="0" rtl="0" algn="l">
              <a:lnSpc>
                <a:spcPct val="90000"/>
              </a:lnSpc>
              <a:spcBef>
                <a:spcPts val="0"/>
              </a:spcBef>
              <a:spcAft>
                <a:spcPts val="0"/>
              </a:spcAft>
              <a:buNone/>
            </a:pPr>
            <a:r>
              <a:t/>
            </a:r>
            <a:endParaRPr sz="2400">
              <a:solidFill>
                <a:schemeClr val="dk1"/>
              </a:solidFill>
            </a:endParaRPr>
          </a:p>
          <a:p>
            <a:pPr indent="0" lvl="0" marL="0" rtl="0" algn="l">
              <a:lnSpc>
                <a:spcPct val="90000"/>
              </a:lnSpc>
              <a:spcBef>
                <a:spcPts val="0"/>
              </a:spcBef>
              <a:spcAft>
                <a:spcPts val="0"/>
              </a:spcAft>
              <a:buNone/>
            </a:pPr>
            <a:r>
              <a:rPr lang="en" sz="2400">
                <a:solidFill>
                  <a:schemeClr val="dk1"/>
                </a:solidFill>
              </a:rPr>
              <a:t>Propose an application “built” upon your chosen structure.</a:t>
            </a:r>
            <a:endParaRPr/>
          </a:p>
        </p:txBody>
      </p:sp>
      <p:cxnSp>
        <p:nvCxnSpPr>
          <p:cNvPr id="715" name="Google Shape;715;p113"/>
          <p:cNvCxnSpPr/>
          <p:nvPr/>
        </p:nvCxnSpPr>
        <p:spPr>
          <a:xfrm>
            <a:off x="102775" y="836225"/>
            <a:ext cx="8549100" cy="14100"/>
          </a:xfrm>
          <a:prstGeom prst="straightConnector1">
            <a:avLst/>
          </a:prstGeom>
          <a:noFill/>
          <a:ln cap="flat" cmpd="sng" w="28575">
            <a:solidFill>
              <a:schemeClr val="dk2"/>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60"/>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 Discussion</a:t>
            </a:r>
            <a:endParaRPr/>
          </a:p>
        </p:txBody>
      </p:sp>
      <p:sp>
        <p:nvSpPr>
          <p:cNvPr id="286" name="Google Shape;286;p60"/>
          <p:cNvSpPr txBox="1"/>
          <p:nvPr>
            <p:ph idx="1" type="body"/>
          </p:nvPr>
        </p:nvSpPr>
        <p:spPr>
          <a:xfrm>
            <a:off x="706925" y="1211175"/>
            <a:ext cx="3048000" cy="3981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b="1" lang="en"/>
              <a:t>Virus Infection &amp; Immunity Kit</a:t>
            </a:r>
            <a:endParaRPr b="1"/>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287" name="Google Shape;287;p60" title="15 Minute Timer">
            <a:hlinkClick r:id="rId3"/>
          </p:cNvPr>
          <p:cNvPicPr preferRelativeResize="0"/>
          <p:nvPr/>
        </p:nvPicPr>
        <p:blipFill>
          <a:blip r:embed="rId4">
            <a:alphaModFix/>
          </a:blip>
          <a:stretch>
            <a:fillRect/>
          </a:stretch>
        </p:blipFill>
        <p:spPr>
          <a:xfrm>
            <a:off x="6096000" y="3429000"/>
            <a:ext cx="3048000" cy="1714500"/>
          </a:xfrm>
          <a:prstGeom prst="rect">
            <a:avLst/>
          </a:prstGeom>
          <a:noFill/>
          <a:ln>
            <a:noFill/>
          </a:ln>
        </p:spPr>
      </p:pic>
      <p:sp>
        <p:nvSpPr>
          <p:cNvPr id="288" name="Google Shape;288;p60"/>
          <p:cNvSpPr txBox="1"/>
          <p:nvPr>
            <p:ph idx="1" type="body"/>
          </p:nvPr>
        </p:nvSpPr>
        <p:spPr>
          <a:xfrm>
            <a:off x="5474275" y="1211175"/>
            <a:ext cx="3048000" cy="3981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b="1" lang="en"/>
              <a:t>mRNA Vaccine Expansion Kit</a:t>
            </a:r>
            <a:endParaRPr b="1"/>
          </a:p>
        </p:txBody>
      </p:sp>
      <p:pic>
        <p:nvPicPr>
          <p:cNvPr id="289" name="Google Shape;289;p60"/>
          <p:cNvPicPr preferRelativeResize="0"/>
          <p:nvPr/>
        </p:nvPicPr>
        <p:blipFill>
          <a:blip r:embed="rId5">
            <a:alphaModFix/>
          </a:blip>
          <a:stretch>
            <a:fillRect/>
          </a:stretch>
        </p:blipFill>
        <p:spPr>
          <a:xfrm>
            <a:off x="706925" y="1755150"/>
            <a:ext cx="3333750" cy="2219325"/>
          </a:xfrm>
          <a:prstGeom prst="rect">
            <a:avLst/>
          </a:prstGeom>
          <a:noFill/>
          <a:ln>
            <a:noFill/>
          </a:ln>
        </p:spPr>
      </p:pic>
      <p:pic>
        <p:nvPicPr>
          <p:cNvPr id="290" name="Google Shape;290;p60" title="mRNA Vaccine Design Challenge.jpg"/>
          <p:cNvPicPr preferRelativeResize="0"/>
          <p:nvPr/>
        </p:nvPicPr>
        <p:blipFill>
          <a:blip r:embed="rId6">
            <a:alphaModFix/>
          </a:blip>
          <a:stretch>
            <a:fillRect/>
          </a:stretch>
        </p:blipFill>
        <p:spPr>
          <a:xfrm>
            <a:off x="5864975" y="1763800"/>
            <a:ext cx="2266609" cy="15106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1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114"/>
          <p:cNvSpPr txBox="1"/>
          <p:nvPr>
            <p:ph type="title"/>
          </p:nvPr>
        </p:nvSpPr>
        <p:spPr>
          <a:xfrm>
            <a:off x="181983" y="230667"/>
            <a:ext cx="80211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Headless phage:  Tailocins |  Tail Fibers</a:t>
            </a:r>
            <a:endParaRPr/>
          </a:p>
        </p:txBody>
      </p:sp>
      <p:sp>
        <p:nvSpPr>
          <p:cNvPr id="721" name="Google Shape;721;p114"/>
          <p:cNvSpPr txBox="1"/>
          <p:nvPr/>
        </p:nvSpPr>
        <p:spPr>
          <a:xfrm>
            <a:off x="5560350" y="696100"/>
            <a:ext cx="2284500" cy="8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Tail fibers for Rapid Diagnostics</a:t>
            </a:r>
            <a:endParaRPr sz="1800">
              <a:solidFill>
                <a:schemeClr val="dk2"/>
              </a:solidFill>
            </a:endParaRPr>
          </a:p>
        </p:txBody>
      </p:sp>
      <p:sp>
        <p:nvSpPr>
          <p:cNvPr id="722" name="Google Shape;722;p114"/>
          <p:cNvSpPr txBox="1"/>
          <p:nvPr/>
        </p:nvSpPr>
        <p:spPr>
          <a:xfrm>
            <a:off x="856150" y="696100"/>
            <a:ext cx="3477600" cy="8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Nano-injectors for targeted lysis</a:t>
            </a:r>
            <a:endParaRPr sz="1800">
              <a:solidFill>
                <a:schemeClr val="dk2"/>
              </a:solidFill>
            </a:endParaRPr>
          </a:p>
        </p:txBody>
      </p:sp>
      <p:pic>
        <p:nvPicPr>
          <p:cNvPr id="723" name="Google Shape;723;p114"/>
          <p:cNvPicPr preferRelativeResize="0"/>
          <p:nvPr/>
        </p:nvPicPr>
        <p:blipFill rotWithShape="1">
          <a:blip r:embed="rId3">
            <a:alphaModFix/>
          </a:blip>
          <a:srcRect b="0" l="0" r="46630" t="0"/>
          <a:stretch/>
        </p:blipFill>
        <p:spPr>
          <a:xfrm>
            <a:off x="856154" y="1284175"/>
            <a:ext cx="3477600" cy="2940594"/>
          </a:xfrm>
          <a:prstGeom prst="rect">
            <a:avLst/>
          </a:prstGeom>
          <a:noFill/>
          <a:ln>
            <a:noFill/>
          </a:ln>
        </p:spPr>
      </p:pic>
      <p:pic>
        <p:nvPicPr>
          <p:cNvPr id="724" name="Google Shape;724;p114"/>
          <p:cNvPicPr preferRelativeResize="0"/>
          <p:nvPr/>
        </p:nvPicPr>
        <p:blipFill>
          <a:blip r:embed="rId4">
            <a:alphaModFix/>
          </a:blip>
          <a:stretch>
            <a:fillRect/>
          </a:stretch>
        </p:blipFill>
        <p:spPr>
          <a:xfrm>
            <a:off x="5173675" y="1452900"/>
            <a:ext cx="2791500" cy="359937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p115"/>
          <p:cNvPicPr preferRelativeResize="0"/>
          <p:nvPr/>
        </p:nvPicPr>
        <p:blipFill rotWithShape="1">
          <a:blip r:embed="rId3">
            <a:alphaModFix/>
          </a:blip>
          <a:srcRect b="13808" l="0" r="45223" t="0"/>
          <a:stretch/>
        </p:blipFill>
        <p:spPr>
          <a:xfrm>
            <a:off x="0" y="0"/>
            <a:ext cx="3217672" cy="5143500"/>
          </a:xfrm>
          <a:prstGeom prst="rect">
            <a:avLst/>
          </a:prstGeom>
          <a:noFill/>
          <a:ln>
            <a:noFill/>
          </a:ln>
        </p:spPr>
      </p:pic>
      <p:pic>
        <p:nvPicPr>
          <p:cNvPr id="730" name="Google Shape;730;p115"/>
          <p:cNvPicPr preferRelativeResize="0"/>
          <p:nvPr/>
        </p:nvPicPr>
        <p:blipFill rotWithShape="1">
          <a:blip r:embed="rId4">
            <a:alphaModFix/>
          </a:blip>
          <a:srcRect b="0" l="9126" r="8508" t="0"/>
          <a:stretch/>
        </p:blipFill>
        <p:spPr>
          <a:xfrm>
            <a:off x="3402612" y="2117400"/>
            <a:ext cx="5100624" cy="2957525"/>
          </a:xfrm>
          <a:prstGeom prst="rect">
            <a:avLst/>
          </a:prstGeom>
          <a:noFill/>
          <a:ln>
            <a:noFill/>
          </a:ln>
        </p:spPr>
      </p:pic>
      <p:sp>
        <p:nvSpPr>
          <p:cNvPr id="731" name="Google Shape;731;p115"/>
          <p:cNvSpPr txBox="1"/>
          <p:nvPr>
            <p:ph type="title"/>
          </p:nvPr>
        </p:nvSpPr>
        <p:spPr>
          <a:xfrm>
            <a:off x="3217675" y="252050"/>
            <a:ext cx="5470500" cy="17460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Discuss</a:t>
            </a:r>
            <a:r>
              <a:rPr lang="en"/>
              <a:t>:  </a:t>
            </a:r>
            <a:endParaRPr/>
          </a:p>
          <a:p>
            <a:pPr indent="0" lvl="0" marL="0" rtl="0" algn="l">
              <a:spcBef>
                <a:spcPts val="0"/>
              </a:spcBef>
              <a:spcAft>
                <a:spcPts val="0"/>
              </a:spcAft>
              <a:buNone/>
            </a:pPr>
            <a:r>
              <a:rPr lang="en" sz="2900"/>
              <a:t>What challenges would face an infecting phage on gram positive bacterial cells?</a:t>
            </a:r>
            <a:endParaRPr sz="2900"/>
          </a:p>
        </p:txBody>
      </p:sp>
      <p:pic>
        <p:nvPicPr>
          <p:cNvPr id="732" name="Google Shape;732;p115"/>
          <p:cNvPicPr preferRelativeResize="0"/>
          <p:nvPr/>
        </p:nvPicPr>
        <p:blipFill rotWithShape="1">
          <a:blip r:embed="rId5">
            <a:alphaModFix/>
          </a:blip>
          <a:srcRect b="39007" l="15755" r="57929" t="15462"/>
          <a:stretch/>
        </p:blipFill>
        <p:spPr>
          <a:xfrm>
            <a:off x="1722650" y="316704"/>
            <a:ext cx="1495027" cy="161667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116"/>
          <p:cNvSpPr txBox="1"/>
          <p:nvPr>
            <p:ph type="title"/>
          </p:nvPr>
        </p:nvSpPr>
        <p:spPr>
          <a:xfrm>
            <a:off x="660354" y="1986650"/>
            <a:ext cx="4236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Let’s make a Gram positive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117"/>
          <p:cNvSpPr txBox="1"/>
          <p:nvPr>
            <p:ph type="title"/>
          </p:nvPr>
        </p:nvSpPr>
        <p:spPr>
          <a:xfrm>
            <a:off x="40650" y="409558"/>
            <a:ext cx="8021100" cy="7836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2900"/>
              <a:t>Peptidoglycan is a tough barrier for phage.</a:t>
            </a:r>
            <a:endParaRPr sz="2900"/>
          </a:p>
        </p:txBody>
      </p:sp>
      <p:pic>
        <p:nvPicPr>
          <p:cNvPr id="743" name="Google Shape;743;p117"/>
          <p:cNvPicPr preferRelativeResize="0"/>
          <p:nvPr/>
        </p:nvPicPr>
        <p:blipFill rotWithShape="1">
          <a:blip r:embed="rId3">
            <a:alphaModFix/>
          </a:blip>
          <a:srcRect b="0" l="9126" r="8508" t="0"/>
          <a:stretch/>
        </p:blipFill>
        <p:spPr>
          <a:xfrm>
            <a:off x="205700" y="1798187"/>
            <a:ext cx="5100624" cy="2957525"/>
          </a:xfrm>
          <a:prstGeom prst="rect">
            <a:avLst/>
          </a:prstGeom>
          <a:noFill/>
          <a:ln>
            <a:noFill/>
          </a:ln>
        </p:spPr>
      </p:pic>
      <p:grpSp>
        <p:nvGrpSpPr>
          <p:cNvPr id="744" name="Google Shape;744;p117"/>
          <p:cNvGrpSpPr/>
          <p:nvPr/>
        </p:nvGrpSpPr>
        <p:grpSpPr>
          <a:xfrm>
            <a:off x="5551576" y="933297"/>
            <a:ext cx="2510167" cy="3889222"/>
            <a:chOff x="2061826" y="807172"/>
            <a:chExt cx="2510167" cy="3889222"/>
          </a:xfrm>
        </p:grpSpPr>
        <p:pic>
          <p:nvPicPr>
            <p:cNvPr id="745" name="Google Shape;745;p117"/>
            <p:cNvPicPr preferRelativeResize="0"/>
            <p:nvPr/>
          </p:nvPicPr>
          <p:blipFill>
            <a:blip r:embed="rId4">
              <a:alphaModFix/>
            </a:blip>
            <a:stretch>
              <a:fillRect/>
            </a:stretch>
          </p:blipFill>
          <p:spPr>
            <a:xfrm>
              <a:off x="2280150" y="2404551"/>
              <a:ext cx="2291843" cy="2291843"/>
            </a:xfrm>
            <a:prstGeom prst="rect">
              <a:avLst/>
            </a:prstGeom>
            <a:noFill/>
            <a:ln>
              <a:noFill/>
            </a:ln>
          </p:spPr>
        </p:pic>
        <p:pic>
          <p:nvPicPr>
            <p:cNvPr id="746" name="Google Shape;746;p117"/>
            <p:cNvPicPr preferRelativeResize="0"/>
            <p:nvPr/>
          </p:nvPicPr>
          <p:blipFill rotWithShape="1">
            <a:blip r:embed="rId5">
              <a:alphaModFix/>
            </a:blip>
            <a:srcRect b="21863" l="0" r="0" t="0"/>
            <a:stretch/>
          </p:blipFill>
          <p:spPr>
            <a:xfrm rot="45">
              <a:off x="2280150" y="807180"/>
              <a:ext cx="1128875" cy="1597360"/>
            </a:xfrm>
            <a:prstGeom prst="rect">
              <a:avLst/>
            </a:prstGeom>
            <a:noFill/>
            <a:ln>
              <a:noFill/>
            </a:ln>
          </p:spPr>
        </p:pic>
        <p:pic>
          <p:nvPicPr>
            <p:cNvPr id="747" name="Google Shape;747;p117"/>
            <p:cNvPicPr preferRelativeResize="0"/>
            <p:nvPr/>
          </p:nvPicPr>
          <p:blipFill>
            <a:blip r:embed="rId6">
              <a:alphaModFix/>
            </a:blip>
            <a:stretch>
              <a:fillRect/>
            </a:stretch>
          </p:blipFill>
          <p:spPr>
            <a:xfrm rot="392698">
              <a:off x="2130710" y="876794"/>
              <a:ext cx="1282087" cy="1282076"/>
            </a:xfrm>
            <a:prstGeom prst="rect">
              <a:avLst/>
            </a:prstGeom>
            <a:noFill/>
            <a:ln>
              <a:noFill/>
            </a:ln>
          </p:spPr>
        </p:pic>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pic>
        <p:nvPicPr>
          <p:cNvPr id="752" name="Google Shape;752;p118"/>
          <p:cNvPicPr preferRelativeResize="0"/>
          <p:nvPr/>
        </p:nvPicPr>
        <p:blipFill>
          <a:blip r:embed="rId3">
            <a:alphaModFix/>
          </a:blip>
          <a:stretch>
            <a:fillRect/>
          </a:stretch>
        </p:blipFill>
        <p:spPr>
          <a:xfrm>
            <a:off x="4572000" y="901000"/>
            <a:ext cx="4063614" cy="4088150"/>
          </a:xfrm>
          <a:prstGeom prst="rect">
            <a:avLst/>
          </a:prstGeom>
          <a:noFill/>
          <a:ln>
            <a:noFill/>
          </a:ln>
        </p:spPr>
      </p:pic>
      <p:pic>
        <p:nvPicPr>
          <p:cNvPr id="753" name="Google Shape;753;p118"/>
          <p:cNvPicPr preferRelativeResize="0"/>
          <p:nvPr/>
        </p:nvPicPr>
        <p:blipFill>
          <a:blip r:embed="rId4">
            <a:alphaModFix/>
          </a:blip>
          <a:stretch>
            <a:fillRect/>
          </a:stretch>
        </p:blipFill>
        <p:spPr>
          <a:xfrm rot="10800000">
            <a:off x="304800" y="1495738"/>
            <a:ext cx="4105274" cy="3295566"/>
          </a:xfrm>
          <a:prstGeom prst="rect">
            <a:avLst/>
          </a:prstGeom>
          <a:noFill/>
          <a:ln>
            <a:noFill/>
          </a:ln>
        </p:spPr>
      </p:pic>
      <p:sp>
        <p:nvSpPr>
          <p:cNvPr id="754" name="Google Shape;754;p118"/>
          <p:cNvSpPr/>
          <p:nvPr/>
        </p:nvSpPr>
        <p:spPr>
          <a:xfrm>
            <a:off x="2009750" y="2584025"/>
            <a:ext cx="1212000" cy="1119000"/>
          </a:xfrm>
          <a:prstGeom prst="roundRect">
            <a:avLst>
              <a:gd fmla="val 16667" name="adj"/>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5" name="Google Shape;755;p118"/>
          <p:cNvSpPr txBox="1"/>
          <p:nvPr>
            <p:ph idx="4294967295" type="title"/>
          </p:nvPr>
        </p:nvSpPr>
        <p:spPr>
          <a:xfrm>
            <a:off x="83875" y="8"/>
            <a:ext cx="8021100" cy="80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Phage Code:  Proteins with engineering potential</a:t>
            </a:r>
            <a:endParaRPr/>
          </a:p>
        </p:txBody>
      </p:sp>
      <p:cxnSp>
        <p:nvCxnSpPr>
          <p:cNvPr id="756" name="Google Shape;756;p118"/>
          <p:cNvCxnSpPr/>
          <p:nvPr/>
        </p:nvCxnSpPr>
        <p:spPr>
          <a:xfrm>
            <a:off x="83875" y="801775"/>
            <a:ext cx="8549100" cy="14100"/>
          </a:xfrm>
          <a:prstGeom prst="straightConnector1">
            <a:avLst/>
          </a:prstGeom>
          <a:noFill/>
          <a:ln cap="flat" cmpd="sng" w="28575">
            <a:solidFill>
              <a:schemeClr val="dk2"/>
            </a:solidFill>
            <a:prstDash val="solid"/>
            <a:round/>
            <a:headEnd len="med" w="med" type="none"/>
            <a:tailEnd len="med" w="med" type="none"/>
          </a:ln>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119"/>
          <p:cNvSpPr txBox="1"/>
          <p:nvPr>
            <p:ph type="title"/>
          </p:nvPr>
        </p:nvSpPr>
        <p:spPr>
          <a:xfrm>
            <a:off x="1993550" y="1399600"/>
            <a:ext cx="6503700" cy="1393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4180"/>
              <a:t>Phage:</a:t>
            </a:r>
            <a:endParaRPr sz="4180"/>
          </a:p>
          <a:p>
            <a:pPr indent="0" lvl="0" marL="0" rtl="0" algn="l">
              <a:spcBef>
                <a:spcPts val="0"/>
              </a:spcBef>
              <a:spcAft>
                <a:spcPts val="0"/>
              </a:spcAft>
              <a:buSzPts val="990"/>
              <a:buNone/>
            </a:pPr>
            <a:r>
              <a:rPr lang="en" sz="4180"/>
              <a:t>controls when holes form</a:t>
            </a:r>
            <a:endParaRPr sz="4180"/>
          </a:p>
        </p:txBody>
      </p:sp>
      <p:pic>
        <p:nvPicPr>
          <p:cNvPr id="762" name="Google Shape;762;p119"/>
          <p:cNvPicPr preferRelativeResize="0"/>
          <p:nvPr/>
        </p:nvPicPr>
        <p:blipFill>
          <a:blip r:embed="rId3">
            <a:alphaModFix/>
          </a:blip>
          <a:stretch>
            <a:fillRect/>
          </a:stretch>
        </p:blipFill>
        <p:spPr>
          <a:xfrm>
            <a:off x="-57450" y="747000"/>
            <a:ext cx="2438400" cy="2438400"/>
          </a:xfrm>
          <a:prstGeom prst="rect">
            <a:avLst/>
          </a:prstGeom>
          <a:noFill/>
          <a:ln>
            <a:noFill/>
          </a:ln>
        </p:spPr>
      </p:pic>
      <p:sp>
        <p:nvSpPr>
          <p:cNvPr id="763" name="Google Shape;763;p119"/>
          <p:cNvSpPr txBox="1"/>
          <p:nvPr/>
        </p:nvSpPr>
        <p:spPr>
          <a:xfrm>
            <a:off x="2128700" y="2792800"/>
            <a:ext cx="4382100" cy="73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solidFill>
                  <a:schemeClr val="dk2"/>
                </a:solidFill>
              </a:rPr>
              <a:t>Not so fast, buckaroo Banzai!</a:t>
            </a:r>
            <a:endParaRPr sz="2500">
              <a:solidFill>
                <a:schemeClr val="dk2"/>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20"/>
          <p:cNvSpPr txBox="1"/>
          <p:nvPr>
            <p:ph type="title"/>
          </p:nvPr>
        </p:nvSpPr>
        <p:spPr>
          <a:xfrm>
            <a:off x="2078900" y="1684200"/>
            <a:ext cx="6292200" cy="18150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4080"/>
              <a:t>Why would phage need to control when membrane holes form?</a:t>
            </a:r>
            <a:endParaRPr sz="4080"/>
          </a:p>
        </p:txBody>
      </p:sp>
      <p:pic>
        <p:nvPicPr>
          <p:cNvPr id="769" name="Google Shape;769;p120"/>
          <p:cNvPicPr preferRelativeResize="0"/>
          <p:nvPr/>
        </p:nvPicPr>
        <p:blipFill rotWithShape="1">
          <a:blip r:embed="rId3">
            <a:alphaModFix/>
          </a:blip>
          <a:srcRect b="39007" l="15755" r="57929" t="15462"/>
          <a:stretch/>
        </p:blipFill>
        <p:spPr>
          <a:xfrm>
            <a:off x="518325" y="1684204"/>
            <a:ext cx="1495027" cy="1616676"/>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21"/>
          <p:cNvSpPr txBox="1"/>
          <p:nvPr>
            <p:ph type="title"/>
          </p:nvPr>
        </p:nvSpPr>
        <p:spPr>
          <a:xfrm>
            <a:off x="181450" y="77775"/>
            <a:ext cx="7184100" cy="97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T4R plaques on </a:t>
            </a:r>
            <a:r>
              <a:rPr i="1" lang="en"/>
              <a:t>E.coli</a:t>
            </a:r>
            <a:r>
              <a:rPr lang="en"/>
              <a:t> B</a:t>
            </a:r>
            <a:endParaRPr/>
          </a:p>
        </p:txBody>
      </p:sp>
      <p:pic>
        <p:nvPicPr>
          <p:cNvPr id="775" name="Google Shape;775;p121"/>
          <p:cNvPicPr preferRelativeResize="0"/>
          <p:nvPr/>
        </p:nvPicPr>
        <p:blipFill>
          <a:blip r:embed="rId3">
            <a:alphaModFix/>
          </a:blip>
          <a:stretch>
            <a:fillRect/>
          </a:stretch>
        </p:blipFill>
        <p:spPr>
          <a:xfrm>
            <a:off x="2953063" y="2863593"/>
            <a:ext cx="2655324" cy="1991470"/>
          </a:xfrm>
          <a:prstGeom prst="rect">
            <a:avLst/>
          </a:prstGeom>
          <a:noFill/>
          <a:ln>
            <a:noFill/>
          </a:ln>
        </p:spPr>
      </p:pic>
      <p:pic>
        <p:nvPicPr>
          <p:cNvPr id="776" name="Google Shape;776;p121"/>
          <p:cNvPicPr preferRelativeResize="0"/>
          <p:nvPr/>
        </p:nvPicPr>
        <p:blipFill>
          <a:blip r:embed="rId4">
            <a:alphaModFix/>
          </a:blip>
          <a:stretch>
            <a:fillRect/>
          </a:stretch>
        </p:blipFill>
        <p:spPr>
          <a:xfrm>
            <a:off x="258975" y="810000"/>
            <a:ext cx="2655324" cy="1991501"/>
          </a:xfrm>
          <a:prstGeom prst="rect">
            <a:avLst/>
          </a:prstGeom>
          <a:noFill/>
          <a:ln>
            <a:noFill/>
          </a:ln>
        </p:spPr>
      </p:pic>
      <p:pic>
        <p:nvPicPr>
          <p:cNvPr id="777" name="Google Shape;777;p121"/>
          <p:cNvPicPr preferRelativeResize="0"/>
          <p:nvPr/>
        </p:nvPicPr>
        <p:blipFill>
          <a:blip r:embed="rId5">
            <a:alphaModFix/>
          </a:blip>
          <a:stretch>
            <a:fillRect/>
          </a:stretch>
        </p:blipFill>
        <p:spPr>
          <a:xfrm>
            <a:off x="2991825" y="810000"/>
            <a:ext cx="2655324" cy="1991493"/>
          </a:xfrm>
          <a:prstGeom prst="rect">
            <a:avLst/>
          </a:prstGeom>
          <a:noFill/>
          <a:ln>
            <a:noFill/>
          </a:ln>
        </p:spPr>
      </p:pic>
      <p:pic>
        <p:nvPicPr>
          <p:cNvPr id="778" name="Google Shape;778;p121"/>
          <p:cNvPicPr preferRelativeResize="0"/>
          <p:nvPr/>
        </p:nvPicPr>
        <p:blipFill>
          <a:blip r:embed="rId6">
            <a:alphaModFix/>
          </a:blip>
          <a:stretch>
            <a:fillRect/>
          </a:stretch>
        </p:blipFill>
        <p:spPr>
          <a:xfrm>
            <a:off x="217400" y="2863588"/>
            <a:ext cx="2655324" cy="1991485"/>
          </a:xfrm>
          <a:prstGeom prst="rect">
            <a:avLst/>
          </a:prstGeom>
          <a:noFill/>
          <a:ln>
            <a:noFill/>
          </a:ln>
        </p:spPr>
      </p:pic>
      <p:pic>
        <p:nvPicPr>
          <p:cNvPr id="779" name="Google Shape;779;p121"/>
          <p:cNvPicPr preferRelativeResize="0"/>
          <p:nvPr/>
        </p:nvPicPr>
        <p:blipFill>
          <a:blip r:embed="rId7">
            <a:alphaModFix/>
          </a:blip>
          <a:stretch>
            <a:fillRect/>
          </a:stretch>
        </p:blipFill>
        <p:spPr>
          <a:xfrm>
            <a:off x="5688725" y="2863576"/>
            <a:ext cx="2655340" cy="1991501"/>
          </a:xfrm>
          <a:prstGeom prst="rect">
            <a:avLst/>
          </a:prstGeom>
          <a:noFill/>
          <a:ln>
            <a:noFill/>
          </a:ln>
        </p:spPr>
      </p:pic>
      <p:pic>
        <p:nvPicPr>
          <p:cNvPr id="780" name="Google Shape;780;p121"/>
          <p:cNvPicPr preferRelativeResize="0"/>
          <p:nvPr/>
        </p:nvPicPr>
        <p:blipFill>
          <a:blip r:embed="rId8">
            <a:alphaModFix/>
          </a:blip>
          <a:stretch>
            <a:fillRect/>
          </a:stretch>
        </p:blipFill>
        <p:spPr>
          <a:xfrm>
            <a:off x="5724675" y="836951"/>
            <a:ext cx="2583444" cy="193757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22"/>
          <p:cNvSpPr txBox="1"/>
          <p:nvPr>
            <p:ph type="title"/>
          </p:nvPr>
        </p:nvSpPr>
        <p:spPr>
          <a:xfrm>
            <a:off x="3408300" y="274150"/>
            <a:ext cx="4919700" cy="1391100"/>
          </a:xfrm>
          <a:prstGeom prst="rect">
            <a:avLst/>
          </a:prstGeom>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lang="en"/>
              <a:t>Brainstorm some ideas that could explain why </a:t>
            </a:r>
            <a:r>
              <a:rPr i="1" lang="en"/>
              <a:t>E.coli A</a:t>
            </a:r>
            <a:r>
              <a:rPr lang="en"/>
              <a:t> is “resistant” to this phage.</a:t>
            </a:r>
            <a:endParaRPr/>
          </a:p>
        </p:txBody>
      </p:sp>
      <p:sp>
        <p:nvSpPr>
          <p:cNvPr id="786" name="Google Shape;786;p122"/>
          <p:cNvSpPr/>
          <p:nvPr/>
        </p:nvSpPr>
        <p:spPr>
          <a:xfrm>
            <a:off x="347050" y="3071825"/>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7" name="Google Shape;787;p122"/>
          <p:cNvSpPr/>
          <p:nvPr/>
        </p:nvSpPr>
        <p:spPr>
          <a:xfrm>
            <a:off x="3297800" y="2990250"/>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88" name="Google Shape;788;p122"/>
          <p:cNvPicPr preferRelativeResize="0"/>
          <p:nvPr/>
        </p:nvPicPr>
        <p:blipFill>
          <a:blip r:embed="rId3">
            <a:alphaModFix/>
          </a:blip>
          <a:stretch>
            <a:fillRect/>
          </a:stretch>
        </p:blipFill>
        <p:spPr>
          <a:xfrm>
            <a:off x="1840975" y="768075"/>
            <a:ext cx="1456826" cy="1456826"/>
          </a:xfrm>
          <a:prstGeom prst="rect">
            <a:avLst/>
          </a:prstGeom>
          <a:noFill/>
          <a:ln>
            <a:noFill/>
          </a:ln>
        </p:spPr>
      </p:pic>
      <p:sp>
        <p:nvSpPr>
          <p:cNvPr id="789" name="Google Shape;789;p122"/>
          <p:cNvSpPr/>
          <p:nvPr/>
        </p:nvSpPr>
        <p:spPr>
          <a:xfrm flipH="1">
            <a:off x="3113050" y="1736443"/>
            <a:ext cx="963425" cy="1182625"/>
          </a:xfrm>
          <a:custGeom>
            <a:rect b="b" l="l" r="r" t="t"/>
            <a:pathLst>
              <a:path extrusionOk="0" h="47305" w="38537">
                <a:moveTo>
                  <a:pt x="38537" y="321"/>
                </a:moveTo>
                <a:cubicBezTo>
                  <a:pt x="25209" y="-1899"/>
                  <a:pt x="8872" y="10833"/>
                  <a:pt x="5594" y="23941"/>
                </a:cubicBezTo>
                <a:cubicBezTo>
                  <a:pt x="3928" y="30601"/>
                  <a:pt x="11268" y="38741"/>
                  <a:pt x="7459" y="44453"/>
                </a:cubicBezTo>
                <a:cubicBezTo>
                  <a:pt x="5425" y="47503"/>
                  <a:pt x="0" y="40038"/>
                  <a:pt x="0" y="36372"/>
                </a:cubicBezTo>
                <a:cubicBezTo>
                  <a:pt x="0" y="36370"/>
                  <a:pt x="1245" y="37617"/>
                  <a:pt x="1865" y="38237"/>
                </a:cubicBezTo>
                <a:cubicBezTo>
                  <a:pt x="3108" y="39480"/>
                  <a:pt x="4496" y="40593"/>
                  <a:pt x="5594" y="41966"/>
                </a:cubicBezTo>
                <a:cubicBezTo>
                  <a:pt x="6888" y="43584"/>
                  <a:pt x="7858" y="48404"/>
                  <a:pt x="9323" y="46939"/>
                </a:cubicBezTo>
                <a:cubicBezTo>
                  <a:pt x="11844" y="44418"/>
                  <a:pt x="18025" y="44288"/>
                  <a:pt x="18025" y="40723"/>
                </a:cubicBezTo>
              </a:path>
            </a:pathLst>
          </a:custGeom>
          <a:noFill/>
          <a:ln cap="flat" cmpd="sng" w="38100">
            <a:solidFill>
              <a:schemeClr val="dk2"/>
            </a:solidFill>
            <a:prstDash val="solid"/>
            <a:round/>
            <a:headEnd len="med" w="med" type="none"/>
            <a:tailEnd len="med" w="med" type="none"/>
          </a:ln>
        </p:spPr>
      </p:sp>
      <p:pic>
        <p:nvPicPr>
          <p:cNvPr id="790" name="Google Shape;790;p122"/>
          <p:cNvPicPr preferRelativeResize="0"/>
          <p:nvPr/>
        </p:nvPicPr>
        <p:blipFill>
          <a:blip r:embed="rId3">
            <a:alphaModFix/>
          </a:blip>
          <a:stretch>
            <a:fillRect/>
          </a:stretch>
        </p:blipFill>
        <p:spPr>
          <a:xfrm>
            <a:off x="5211725" y="3898650"/>
            <a:ext cx="750625" cy="750625"/>
          </a:xfrm>
          <a:prstGeom prst="rect">
            <a:avLst/>
          </a:prstGeom>
          <a:noFill/>
          <a:ln>
            <a:noFill/>
          </a:ln>
        </p:spPr>
      </p:pic>
      <p:pic>
        <p:nvPicPr>
          <p:cNvPr id="791" name="Google Shape;791;p122"/>
          <p:cNvPicPr preferRelativeResize="0"/>
          <p:nvPr/>
        </p:nvPicPr>
        <p:blipFill>
          <a:blip r:embed="rId3">
            <a:alphaModFix/>
          </a:blip>
          <a:stretch>
            <a:fillRect/>
          </a:stretch>
        </p:blipFill>
        <p:spPr>
          <a:xfrm>
            <a:off x="5962350" y="4140154"/>
            <a:ext cx="750625" cy="750625"/>
          </a:xfrm>
          <a:prstGeom prst="rect">
            <a:avLst/>
          </a:prstGeom>
          <a:noFill/>
          <a:ln>
            <a:noFill/>
          </a:ln>
        </p:spPr>
      </p:pic>
      <p:pic>
        <p:nvPicPr>
          <p:cNvPr id="792" name="Google Shape;792;p122"/>
          <p:cNvPicPr preferRelativeResize="0"/>
          <p:nvPr/>
        </p:nvPicPr>
        <p:blipFill>
          <a:blip r:embed="rId3">
            <a:alphaModFix/>
          </a:blip>
          <a:stretch>
            <a:fillRect/>
          </a:stretch>
        </p:blipFill>
        <p:spPr>
          <a:xfrm>
            <a:off x="3710463" y="4140138"/>
            <a:ext cx="750625" cy="750625"/>
          </a:xfrm>
          <a:prstGeom prst="rect">
            <a:avLst/>
          </a:prstGeom>
          <a:noFill/>
          <a:ln>
            <a:noFill/>
          </a:ln>
        </p:spPr>
      </p:pic>
      <p:pic>
        <p:nvPicPr>
          <p:cNvPr id="793" name="Google Shape;793;p122"/>
          <p:cNvPicPr preferRelativeResize="0"/>
          <p:nvPr/>
        </p:nvPicPr>
        <p:blipFill>
          <a:blip r:embed="rId3">
            <a:alphaModFix/>
          </a:blip>
          <a:stretch>
            <a:fillRect/>
          </a:stretch>
        </p:blipFill>
        <p:spPr>
          <a:xfrm>
            <a:off x="4461088" y="3898663"/>
            <a:ext cx="750625" cy="750625"/>
          </a:xfrm>
          <a:prstGeom prst="rect">
            <a:avLst/>
          </a:prstGeom>
          <a:noFill/>
          <a:ln>
            <a:noFill/>
          </a:ln>
        </p:spPr>
      </p:pic>
      <p:grpSp>
        <p:nvGrpSpPr>
          <p:cNvPr id="794" name="Google Shape;794;p122"/>
          <p:cNvGrpSpPr/>
          <p:nvPr/>
        </p:nvGrpSpPr>
        <p:grpSpPr>
          <a:xfrm flipH="1">
            <a:off x="1023013" y="1848150"/>
            <a:ext cx="1041175" cy="999725"/>
            <a:chOff x="3206275" y="1750975"/>
            <a:chExt cx="1041175" cy="999725"/>
          </a:xfrm>
        </p:grpSpPr>
        <p:sp>
          <p:nvSpPr>
            <p:cNvPr id="795" name="Google Shape;795;p122"/>
            <p:cNvSpPr/>
            <p:nvPr/>
          </p:nvSpPr>
          <p:spPr>
            <a:xfrm>
              <a:off x="3206275" y="1750975"/>
              <a:ext cx="784100" cy="963425"/>
            </a:xfrm>
            <a:custGeom>
              <a:rect b="b" l="l" r="r" t="t"/>
              <a:pathLst>
                <a:path extrusionOk="0" h="38537" w="31364">
                  <a:moveTo>
                    <a:pt x="0" y="0"/>
                  </a:moveTo>
                  <a:cubicBezTo>
                    <a:pt x="4753" y="1586"/>
                    <a:pt x="10055" y="651"/>
                    <a:pt x="14917" y="1865"/>
                  </a:cubicBezTo>
                  <a:cubicBezTo>
                    <a:pt x="21031" y="3392"/>
                    <a:pt x="24810" y="9877"/>
                    <a:pt x="28592" y="14918"/>
                  </a:cubicBezTo>
                  <a:cubicBezTo>
                    <a:pt x="33331" y="21235"/>
                    <a:pt x="30457" y="30639"/>
                    <a:pt x="30457" y="38537"/>
                  </a:cubicBezTo>
                </a:path>
              </a:pathLst>
            </a:custGeom>
            <a:noFill/>
            <a:ln cap="flat" cmpd="sng" w="38100">
              <a:solidFill>
                <a:schemeClr val="dk2"/>
              </a:solidFill>
              <a:prstDash val="solid"/>
              <a:round/>
              <a:headEnd len="med" w="med" type="none"/>
              <a:tailEnd len="med" w="med" type="none"/>
            </a:ln>
          </p:spPr>
        </p:sp>
        <p:cxnSp>
          <p:nvCxnSpPr>
            <p:cNvPr id="796" name="Google Shape;796;p122"/>
            <p:cNvCxnSpPr/>
            <p:nvPr/>
          </p:nvCxnSpPr>
          <p:spPr>
            <a:xfrm flipH="1" rot="10800000">
              <a:off x="3625850" y="2735100"/>
              <a:ext cx="621600" cy="15600"/>
            </a:xfrm>
            <a:prstGeom prst="straightConnector1">
              <a:avLst/>
            </a:prstGeom>
            <a:noFill/>
            <a:ln cap="flat" cmpd="sng" w="38100">
              <a:solidFill>
                <a:schemeClr val="dk2"/>
              </a:solidFill>
              <a:prstDash val="solid"/>
              <a:round/>
              <a:headEnd len="med" w="med" type="none"/>
              <a:tailEnd len="med" w="med" type="none"/>
            </a:ln>
          </p:spPr>
        </p:cxnSp>
      </p:grpSp>
      <p:sp>
        <p:nvSpPr>
          <p:cNvPr id="797" name="Google Shape;797;p122"/>
          <p:cNvSpPr txBox="1"/>
          <p:nvPr/>
        </p:nvSpPr>
        <p:spPr>
          <a:xfrm>
            <a:off x="580150" y="3159500"/>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A</a:t>
            </a:r>
            <a:endParaRPr sz="3200">
              <a:solidFill>
                <a:schemeClr val="dk1"/>
              </a:solidFill>
            </a:endParaRPr>
          </a:p>
        </p:txBody>
      </p:sp>
      <p:sp>
        <p:nvSpPr>
          <p:cNvPr id="798" name="Google Shape;798;p122"/>
          <p:cNvSpPr txBox="1"/>
          <p:nvPr/>
        </p:nvSpPr>
        <p:spPr>
          <a:xfrm>
            <a:off x="3530900" y="3189900"/>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B</a:t>
            </a:r>
            <a:endParaRPr sz="3200">
              <a:solidFill>
                <a:schemeClr val="dk1"/>
              </a:solidFill>
            </a:endParaRPr>
          </a:p>
        </p:txBody>
      </p:sp>
      <p:pic>
        <p:nvPicPr>
          <p:cNvPr id="799" name="Google Shape;799;p122"/>
          <p:cNvPicPr preferRelativeResize="0"/>
          <p:nvPr/>
        </p:nvPicPr>
        <p:blipFill rotWithShape="1">
          <a:blip r:embed="rId4">
            <a:alphaModFix/>
          </a:blip>
          <a:srcRect b="39007" l="15755" r="57929" t="15462"/>
          <a:stretch/>
        </p:blipFill>
        <p:spPr>
          <a:xfrm>
            <a:off x="422350" y="161354"/>
            <a:ext cx="1495027" cy="1616676"/>
          </a:xfrm>
          <a:prstGeom prst="rect">
            <a:avLst/>
          </a:prstGeom>
          <a:noFill/>
          <a:ln>
            <a:noFill/>
          </a:ln>
        </p:spPr>
      </p:pic>
      <p:sp>
        <p:nvSpPr>
          <p:cNvPr id="800" name="Google Shape;800;p122"/>
          <p:cNvSpPr txBox="1"/>
          <p:nvPr/>
        </p:nvSpPr>
        <p:spPr>
          <a:xfrm>
            <a:off x="4305725" y="1848150"/>
            <a:ext cx="49197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100">
                <a:solidFill>
                  <a:schemeClr val="dk1"/>
                </a:solidFill>
              </a:rPr>
              <a:t>Use your knowledge of bacterial structures!</a:t>
            </a:r>
            <a:endParaRPr b="1" i="1" sz="2100">
              <a:solidFill>
                <a:schemeClr val="dk1"/>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123"/>
          <p:cNvSpPr/>
          <p:nvPr/>
        </p:nvSpPr>
        <p:spPr>
          <a:xfrm>
            <a:off x="253800" y="709625"/>
            <a:ext cx="8298000" cy="3344100"/>
          </a:xfrm>
          <a:prstGeom prst="roundRect">
            <a:avLst>
              <a:gd fmla="val 16667" name="adj"/>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6" name="Google Shape;806;p123"/>
          <p:cNvSpPr txBox="1"/>
          <p:nvPr>
            <p:ph type="title"/>
          </p:nvPr>
        </p:nvSpPr>
        <p:spPr>
          <a:xfrm>
            <a:off x="3462900" y="1698413"/>
            <a:ext cx="5088900" cy="1366500"/>
          </a:xfrm>
          <a:prstGeom prst="rect">
            <a:avLst/>
          </a:prstGeom>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lang="en"/>
              <a:t>If we looked with an electron microscope, what would we expect to see?</a:t>
            </a:r>
            <a:endParaRPr/>
          </a:p>
        </p:txBody>
      </p:sp>
      <p:pic>
        <p:nvPicPr>
          <p:cNvPr id="807" name="Google Shape;807;p123"/>
          <p:cNvPicPr preferRelativeResize="0"/>
          <p:nvPr/>
        </p:nvPicPr>
        <p:blipFill rotWithShape="1">
          <a:blip r:embed="rId3">
            <a:alphaModFix/>
          </a:blip>
          <a:srcRect b="0" l="14288" r="0" t="0"/>
          <a:stretch/>
        </p:blipFill>
        <p:spPr>
          <a:xfrm>
            <a:off x="504325" y="966076"/>
            <a:ext cx="2958575" cy="2831175"/>
          </a:xfrm>
          <a:prstGeom prst="rect">
            <a:avLst/>
          </a:prstGeom>
          <a:noFill/>
          <a:ln>
            <a:noFill/>
          </a:ln>
        </p:spPr>
      </p:pic>
      <p:sp>
        <p:nvSpPr>
          <p:cNvPr id="808" name="Google Shape;808;p123"/>
          <p:cNvSpPr txBox="1"/>
          <p:nvPr/>
        </p:nvSpPr>
        <p:spPr>
          <a:xfrm>
            <a:off x="844300" y="4143800"/>
            <a:ext cx="7552200" cy="80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700">
                <a:solidFill>
                  <a:schemeClr val="dk1"/>
                </a:solidFill>
              </a:rPr>
              <a:t>Could you verify your hypothesis by looking?</a:t>
            </a:r>
            <a:endParaRPr sz="27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61"/>
          <p:cNvSpPr txBox="1"/>
          <p:nvPr>
            <p:ph type="title"/>
          </p:nvPr>
        </p:nvSpPr>
        <p:spPr>
          <a:xfrm>
            <a:off x="528350" y="390425"/>
            <a:ext cx="4826100" cy="1335000"/>
          </a:xfrm>
          <a:prstGeom prst="rect">
            <a:avLst/>
          </a:prstGeom>
        </p:spPr>
        <p:txBody>
          <a:bodyPr anchorCtr="0" anchor="t" bIns="34275" lIns="68575" spcFirstLastPara="1" rIns="68575" wrap="square" tIns="34275">
            <a:noAutofit/>
          </a:bodyPr>
          <a:lstStyle/>
          <a:p>
            <a:pPr indent="0" lvl="0" marL="0" rtl="0" algn="l">
              <a:lnSpc>
                <a:spcPct val="115000"/>
              </a:lnSpc>
              <a:spcBef>
                <a:spcPts val="0"/>
              </a:spcBef>
              <a:spcAft>
                <a:spcPts val="0"/>
              </a:spcAft>
              <a:buSzPts val="990"/>
              <a:buNone/>
            </a:pPr>
            <a:r>
              <a:rPr lang="en" sz="2360"/>
              <a:t>Side chain cross links from between Lysine and Alanine during Peptidoglycan transglycosylation.</a:t>
            </a:r>
            <a:endParaRPr sz="2360"/>
          </a:p>
        </p:txBody>
      </p:sp>
      <p:pic>
        <p:nvPicPr>
          <p:cNvPr id="296" name="Google Shape;296;p61"/>
          <p:cNvPicPr preferRelativeResize="0"/>
          <p:nvPr/>
        </p:nvPicPr>
        <p:blipFill>
          <a:blip r:embed="rId3">
            <a:alphaModFix/>
          </a:blip>
          <a:stretch>
            <a:fillRect/>
          </a:stretch>
        </p:blipFill>
        <p:spPr>
          <a:xfrm>
            <a:off x="5514965" y="152400"/>
            <a:ext cx="3629027" cy="4838702"/>
          </a:xfrm>
          <a:prstGeom prst="rect">
            <a:avLst/>
          </a:prstGeom>
          <a:noFill/>
          <a:ln>
            <a:noFill/>
          </a:ln>
        </p:spPr>
      </p:pic>
      <p:sp>
        <p:nvSpPr>
          <p:cNvPr id="297" name="Google Shape;297;p61"/>
          <p:cNvSpPr txBox="1"/>
          <p:nvPr/>
        </p:nvSpPr>
        <p:spPr>
          <a:xfrm>
            <a:off x="5820925" y="61495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298" name="Google Shape;298;p61"/>
          <p:cNvSpPr txBox="1"/>
          <p:nvPr/>
        </p:nvSpPr>
        <p:spPr>
          <a:xfrm>
            <a:off x="6461875" y="61495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299" name="Google Shape;299;p61"/>
          <p:cNvSpPr txBox="1"/>
          <p:nvPr/>
        </p:nvSpPr>
        <p:spPr>
          <a:xfrm>
            <a:off x="8228625" y="40872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300" name="Google Shape;300;p61"/>
          <p:cNvSpPr txBox="1"/>
          <p:nvPr/>
        </p:nvSpPr>
        <p:spPr>
          <a:xfrm>
            <a:off x="7923700" y="6109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301" name="Google Shape;301;p61"/>
          <p:cNvSpPr txBox="1"/>
          <p:nvPr/>
        </p:nvSpPr>
        <p:spPr>
          <a:xfrm>
            <a:off x="6096388" y="4031525"/>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302" name="Google Shape;302;p61"/>
          <p:cNvSpPr txBox="1"/>
          <p:nvPr/>
        </p:nvSpPr>
        <p:spPr>
          <a:xfrm>
            <a:off x="7511313" y="40872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303" name="Google Shape;303;p61"/>
          <p:cNvSpPr txBox="1"/>
          <p:nvPr/>
        </p:nvSpPr>
        <p:spPr>
          <a:xfrm>
            <a:off x="6828088" y="4027475"/>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304" name="Google Shape;304;p61"/>
          <p:cNvSpPr txBox="1"/>
          <p:nvPr/>
        </p:nvSpPr>
        <p:spPr>
          <a:xfrm>
            <a:off x="7308050" y="7120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305" name="Google Shape;305;p61"/>
          <p:cNvSpPr txBox="1"/>
          <p:nvPr/>
        </p:nvSpPr>
        <p:spPr>
          <a:xfrm flipH="1" rot="10800000">
            <a:off x="2636688" y="2976929"/>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306" name="Google Shape;306;p61"/>
          <p:cNvSpPr txBox="1"/>
          <p:nvPr/>
        </p:nvSpPr>
        <p:spPr>
          <a:xfrm flipH="1" rot="-10797728">
            <a:off x="3687279" y="2976923"/>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307" name="Google Shape;307;p61"/>
          <p:cNvSpPr txBox="1"/>
          <p:nvPr/>
        </p:nvSpPr>
        <p:spPr>
          <a:xfrm>
            <a:off x="1859588" y="1835470"/>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308" name="Google Shape;308;p61"/>
          <p:cNvSpPr txBox="1"/>
          <p:nvPr/>
        </p:nvSpPr>
        <p:spPr>
          <a:xfrm>
            <a:off x="3161988" y="1725418"/>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309" name="Google Shape;309;p61"/>
          <p:cNvSpPr/>
          <p:nvPr/>
        </p:nvSpPr>
        <p:spPr>
          <a:xfrm rot="-2916508">
            <a:off x="2334174" y="2824259"/>
            <a:ext cx="330308" cy="1396048"/>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0" name="Google Shape;310;p61"/>
          <p:cNvSpPr/>
          <p:nvPr/>
        </p:nvSpPr>
        <p:spPr>
          <a:xfrm rot="-2700000">
            <a:off x="3463047" y="2701514"/>
            <a:ext cx="330502" cy="1396253"/>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124"/>
          <p:cNvSpPr/>
          <p:nvPr/>
        </p:nvSpPr>
        <p:spPr>
          <a:xfrm>
            <a:off x="828775" y="62525"/>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4" name="Google Shape;814;p124"/>
          <p:cNvSpPr/>
          <p:nvPr/>
        </p:nvSpPr>
        <p:spPr>
          <a:xfrm>
            <a:off x="4898550" y="62525"/>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5" name="Google Shape;815;p124"/>
          <p:cNvSpPr txBox="1"/>
          <p:nvPr/>
        </p:nvSpPr>
        <p:spPr>
          <a:xfrm>
            <a:off x="1061875" y="262175"/>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A</a:t>
            </a:r>
            <a:endParaRPr sz="3200">
              <a:solidFill>
                <a:schemeClr val="dk1"/>
              </a:solidFill>
            </a:endParaRPr>
          </a:p>
        </p:txBody>
      </p:sp>
      <p:sp>
        <p:nvSpPr>
          <p:cNvPr id="816" name="Google Shape;816;p124"/>
          <p:cNvSpPr txBox="1"/>
          <p:nvPr/>
        </p:nvSpPr>
        <p:spPr>
          <a:xfrm>
            <a:off x="5131650" y="262175"/>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B</a:t>
            </a:r>
            <a:endParaRPr sz="3200">
              <a:solidFill>
                <a:schemeClr val="dk1"/>
              </a:solidFill>
            </a:endParaRPr>
          </a:p>
        </p:txBody>
      </p:sp>
      <p:cxnSp>
        <p:nvCxnSpPr>
          <p:cNvPr id="817" name="Google Shape;817;p124"/>
          <p:cNvCxnSpPr/>
          <p:nvPr/>
        </p:nvCxnSpPr>
        <p:spPr>
          <a:xfrm flipH="1">
            <a:off x="4231350" y="62525"/>
            <a:ext cx="5400" cy="5073300"/>
          </a:xfrm>
          <a:prstGeom prst="straightConnector1">
            <a:avLst/>
          </a:prstGeom>
          <a:noFill/>
          <a:ln cap="flat" cmpd="sng" w="38100">
            <a:solidFill>
              <a:schemeClr val="dk2"/>
            </a:solidFill>
            <a:prstDash val="solid"/>
            <a:round/>
            <a:headEnd len="med" w="med" type="none"/>
            <a:tailEnd len="med" w="med" type="none"/>
          </a:ln>
        </p:spPr>
      </p:cxnSp>
      <p:pic>
        <p:nvPicPr>
          <p:cNvPr id="818" name="Google Shape;818;p124"/>
          <p:cNvPicPr preferRelativeResize="0"/>
          <p:nvPr/>
        </p:nvPicPr>
        <p:blipFill>
          <a:blip r:embed="rId3">
            <a:alphaModFix/>
          </a:blip>
          <a:stretch>
            <a:fillRect/>
          </a:stretch>
        </p:blipFill>
        <p:spPr>
          <a:xfrm>
            <a:off x="4819612" y="1326299"/>
            <a:ext cx="2707327" cy="3609749"/>
          </a:xfrm>
          <a:prstGeom prst="rect">
            <a:avLst/>
          </a:prstGeom>
          <a:noFill/>
          <a:ln>
            <a:noFill/>
          </a:ln>
        </p:spPr>
      </p:pic>
      <p:pic>
        <p:nvPicPr>
          <p:cNvPr id="819" name="Google Shape;819;p124"/>
          <p:cNvPicPr preferRelativeResize="0"/>
          <p:nvPr/>
        </p:nvPicPr>
        <p:blipFill>
          <a:blip r:embed="rId4">
            <a:alphaModFix/>
          </a:blip>
          <a:stretch>
            <a:fillRect/>
          </a:stretch>
        </p:blipFill>
        <p:spPr>
          <a:xfrm>
            <a:off x="773875" y="1462574"/>
            <a:ext cx="2502897" cy="333719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125"/>
          <p:cNvSpPr/>
          <p:nvPr/>
        </p:nvSpPr>
        <p:spPr>
          <a:xfrm>
            <a:off x="828775" y="270200"/>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5" name="Google Shape;825;p125"/>
          <p:cNvSpPr/>
          <p:nvPr/>
        </p:nvSpPr>
        <p:spPr>
          <a:xfrm>
            <a:off x="4867275" y="270200"/>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6" name="Google Shape;826;p125"/>
          <p:cNvSpPr txBox="1"/>
          <p:nvPr/>
        </p:nvSpPr>
        <p:spPr>
          <a:xfrm>
            <a:off x="1061875" y="469850"/>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A</a:t>
            </a:r>
            <a:endParaRPr sz="3200">
              <a:solidFill>
                <a:schemeClr val="dk1"/>
              </a:solidFill>
            </a:endParaRPr>
          </a:p>
        </p:txBody>
      </p:sp>
      <p:sp>
        <p:nvSpPr>
          <p:cNvPr id="827" name="Google Shape;827;p125"/>
          <p:cNvSpPr txBox="1"/>
          <p:nvPr/>
        </p:nvSpPr>
        <p:spPr>
          <a:xfrm>
            <a:off x="5100375" y="469850"/>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B</a:t>
            </a:r>
            <a:endParaRPr sz="3200">
              <a:solidFill>
                <a:schemeClr val="dk1"/>
              </a:solidFill>
            </a:endParaRPr>
          </a:p>
        </p:txBody>
      </p:sp>
      <p:cxnSp>
        <p:nvCxnSpPr>
          <p:cNvPr id="828" name="Google Shape;828;p125"/>
          <p:cNvCxnSpPr/>
          <p:nvPr/>
        </p:nvCxnSpPr>
        <p:spPr>
          <a:xfrm flipH="1">
            <a:off x="4231350" y="62525"/>
            <a:ext cx="5400" cy="5073300"/>
          </a:xfrm>
          <a:prstGeom prst="straightConnector1">
            <a:avLst/>
          </a:prstGeom>
          <a:noFill/>
          <a:ln cap="flat" cmpd="sng" w="38100">
            <a:solidFill>
              <a:schemeClr val="dk2"/>
            </a:solidFill>
            <a:prstDash val="solid"/>
            <a:round/>
            <a:headEnd len="med" w="med" type="none"/>
            <a:tailEnd len="med" w="med" type="none"/>
          </a:ln>
        </p:spPr>
      </p:cxnSp>
      <p:pic>
        <p:nvPicPr>
          <p:cNvPr id="829" name="Google Shape;829;p125"/>
          <p:cNvPicPr preferRelativeResize="0"/>
          <p:nvPr/>
        </p:nvPicPr>
        <p:blipFill rotWithShape="1">
          <a:blip r:embed="rId3">
            <a:alphaModFix/>
          </a:blip>
          <a:srcRect b="0" l="0" r="66460" t="0"/>
          <a:stretch/>
        </p:blipFill>
        <p:spPr>
          <a:xfrm>
            <a:off x="902375" y="1420107"/>
            <a:ext cx="2393101" cy="3517144"/>
          </a:xfrm>
          <a:prstGeom prst="rect">
            <a:avLst/>
          </a:prstGeom>
          <a:noFill/>
          <a:ln>
            <a:noFill/>
          </a:ln>
        </p:spPr>
      </p:pic>
      <p:sp>
        <p:nvSpPr>
          <p:cNvPr id="830" name="Google Shape;830;p125"/>
          <p:cNvSpPr txBox="1"/>
          <p:nvPr/>
        </p:nvSpPr>
        <p:spPr>
          <a:xfrm>
            <a:off x="4456675" y="2364250"/>
            <a:ext cx="3698700" cy="151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Lysis if infected.  No way out…</a:t>
            </a:r>
            <a:endParaRPr sz="1800">
              <a:solidFill>
                <a:schemeClr val="dk1"/>
              </a:solidFill>
            </a:endParaRPr>
          </a:p>
        </p:txBody>
      </p:sp>
      <p:sp>
        <p:nvSpPr>
          <p:cNvPr id="831" name="Google Shape;831;p125"/>
          <p:cNvSpPr txBox="1"/>
          <p:nvPr/>
        </p:nvSpPr>
        <p:spPr>
          <a:xfrm>
            <a:off x="3525775" y="4258950"/>
            <a:ext cx="3229200" cy="576600"/>
          </a:xfrm>
          <a:prstGeom prst="rect">
            <a:avLst/>
          </a:prstGeom>
          <a:solidFill>
            <a:srgbClr val="FCE5C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0A0A0A"/>
                </a:solidFill>
                <a:latin typeface="Comic Sans MS"/>
                <a:ea typeface="Comic Sans MS"/>
                <a:cs typeface="Comic Sans MS"/>
                <a:sym typeface="Comic Sans MS"/>
              </a:rPr>
              <a:t>But wait…there’s more!!</a:t>
            </a:r>
            <a:endParaRPr sz="2100">
              <a:solidFill>
                <a:srgbClr val="0A0A0A"/>
              </a:solidFill>
              <a:latin typeface="Comic Sans MS"/>
              <a:ea typeface="Comic Sans MS"/>
              <a:cs typeface="Comic Sans MS"/>
              <a:sym typeface="Comic Sans MS"/>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126"/>
          <p:cNvSpPr/>
          <p:nvPr/>
        </p:nvSpPr>
        <p:spPr>
          <a:xfrm>
            <a:off x="828775" y="270200"/>
            <a:ext cx="2393100" cy="1149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7" name="Google Shape;837;p126"/>
          <p:cNvSpPr txBox="1"/>
          <p:nvPr/>
        </p:nvSpPr>
        <p:spPr>
          <a:xfrm>
            <a:off x="1061875" y="469850"/>
            <a:ext cx="19269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dk1"/>
                </a:solidFill>
              </a:rPr>
              <a:t>E.coli </a:t>
            </a:r>
            <a:r>
              <a:rPr lang="en" sz="3200">
                <a:solidFill>
                  <a:schemeClr val="dk1"/>
                </a:solidFill>
              </a:rPr>
              <a:t>A</a:t>
            </a:r>
            <a:endParaRPr sz="3200">
              <a:solidFill>
                <a:schemeClr val="dk1"/>
              </a:solidFill>
            </a:endParaRPr>
          </a:p>
        </p:txBody>
      </p:sp>
      <p:pic>
        <p:nvPicPr>
          <p:cNvPr id="838" name="Google Shape;838;p126"/>
          <p:cNvPicPr preferRelativeResize="0"/>
          <p:nvPr/>
        </p:nvPicPr>
        <p:blipFill rotWithShape="1">
          <a:blip r:embed="rId3">
            <a:alphaModFix/>
          </a:blip>
          <a:srcRect b="0" l="0" r="37931" t="0"/>
          <a:stretch/>
        </p:blipFill>
        <p:spPr>
          <a:xfrm>
            <a:off x="65100" y="1618675"/>
            <a:ext cx="4428725" cy="3517150"/>
          </a:xfrm>
          <a:prstGeom prst="rect">
            <a:avLst/>
          </a:prstGeom>
          <a:noFill/>
          <a:ln>
            <a:noFill/>
          </a:ln>
        </p:spPr>
      </p:pic>
      <p:sp>
        <p:nvSpPr>
          <p:cNvPr id="839" name="Google Shape;839;p126"/>
          <p:cNvSpPr/>
          <p:nvPr/>
        </p:nvSpPr>
        <p:spPr>
          <a:xfrm>
            <a:off x="4643225" y="922400"/>
            <a:ext cx="984900" cy="38928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40" name="Google Shape;840;p126"/>
          <p:cNvPicPr preferRelativeResize="0"/>
          <p:nvPr/>
        </p:nvPicPr>
        <p:blipFill>
          <a:blip r:embed="rId4">
            <a:alphaModFix/>
          </a:blip>
          <a:stretch>
            <a:fillRect/>
          </a:stretch>
        </p:blipFill>
        <p:spPr>
          <a:xfrm>
            <a:off x="6077700" y="625350"/>
            <a:ext cx="1456826" cy="1456826"/>
          </a:xfrm>
          <a:prstGeom prst="rect">
            <a:avLst/>
          </a:prstGeom>
          <a:noFill/>
          <a:ln>
            <a:noFill/>
          </a:ln>
        </p:spPr>
      </p:pic>
      <p:sp>
        <p:nvSpPr>
          <p:cNvPr id="841" name="Google Shape;841;p126"/>
          <p:cNvSpPr txBox="1"/>
          <p:nvPr/>
        </p:nvSpPr>
        <p:spPr>
          <a:xfrm>
            <a:off x="5675875" y="2345050"/>
            <a:ext cx="2990400" cy="132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400">
                <a:solidFill>
                  <a:schemeClr val="dk1"/>
                </a:solidFill>
              </a:rPr>
              <a:t>rexAB</a:t>
            </a:r>
            <a:r>
              <a:rPr lang="en" sz="2400">
                <a:solidFill>
                  <a:schemeClr val="dk1"/>
                </a:solidFill>
              </a:rPr>
              <a:t> genes are on a lambda prophage (lysogen)</a:t>
            </a:r>
            <a:r>
              <a:rPr lang="en" sz="1800">
                <a:solidFill>
                  <a:schemeClr val="dk2"/>
                </a:solidFill>
              </a:rPr>
              <a:t> </a:t>
            </a:r>
            <a:endParaRPr sz="1800">
              <a:solidFill>
                <a:schemeClr val="dk2"/>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127"/>
          <p:cNvSpPr txBox="1"/>
          <p:nvPr>
            <p:ph type="title"/>
          </p:nvPr>
        </p:nvSpPr>
        <p:spPr>
          <a:xfrm>
            <a:off x="394000" y="432175"/>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847" name="Google Shape;847;p127"/>
          <p:cNvSpPr txBox="1"/>
          <p:nvPr>
            <p:ph idx="1" type="body"/>
          </p:nvPr>
        </p:nvSpPr>
        <p:spPr>
          <a:xfrm>
            <a:off x="311700" y="1389600"/>
            <a:ext cx="42603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t>Phage needs a functioning cell to build more phage.</a:t>
            </a:r>
            <a:endParaRPr sz="1900"/>
          </a:p>
          <a:p>
            <a:pPr indent="0" lvl="0" marL="0" rtl="0" algn="l">
              <a:spcBef>
                <a:spcPts val="1200"/>
              </a:spcBef>
              <a:spcAft>
                <a:spcPts val="0"/>
              </a:spcAft>
              <a:buNone/>
            </a:pPr>
            <a:r>
              <a:t/>
            </a:r>
            <a:endParaRPr sz="1900"/>
          </a:p>
          <a:p>
            <a:pPr indent="0" lvl="0" marL="0" rtl="0" algn="l">
              <a:spcBef>
                <a:spcPts val="1200"/>
              </a:spcBef>
              <a:spcAft>
                <a:spcPts val="1200"/>
              </a:spcAft>
              <a:buNone/>
            </a:pPr>
            <a:r>
              <a:rPr lang="en" sz="1900"/>
              <a:t>If the cells self-destructs before phage are released it may buy time for cells who have not yet been infected.</a:t>
            </a:r>
            <a:endParaRPr sz="1900"/>
          </a:p>
        </p:txBody>
      </p:sp>
      <p:pic>
        <p:nvPicPr>
          <p:cNvPr id="848" name="Google Shape;848;p127"/>
          <p:cNvPicPr preferRelativeResize="0"/>
          <p:nvPr/>
        </p:nvPicPr>
        <p:blipFill>
          <a:blip r:embed="rId3">
            <a:alphaModFix/>
          </a:blip>
          <a:stretch>
            <a:fillRect/>
          </a:stretch>
        </p:blipFill>
        <p:spPr>
          <a:xfrm>
            <a:off x="5741000" y="299138"/>
            <a:ext cx="1528312" cy="4380626"/>
          </a:xfrm>
          <a:prstGeom prst="rect">
            <a:avLst/>
          </a:prstGeom>
          <a:noFill/>
          <a:ln>
            <a:noFill/>
          </a:ln>
        </p:spPr>
      </p:pic>
      <p:pic>
        <p:nvPicPr>
          <p:cNvPr id="849" name="Google Shape;849;p127"/>
          <p:cNvPicPr preferRelativeResize="0"/>
          <p:nvPr/>
        </p:nvPicPr>
        <p:blipFill>
          <a:blip r:embed="rId4">
            <a:alphaModFix/>
          </a:blip>
          <a:stretch>
            <a:fillRect/>
          </a:stretch>
        </p:blipFill>
        <p:spPr>
          <a:xfrm>
            <a:off x="4129025" y="1666650"/>
            <a:ext cx="1528300" cy="15283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pic>
        <p:nvPicPr>
          <p:cNvPr id="854" name="Google Shape;854;p128"/>
          <p:cNvPicPr preferRelativeResize="0"/>
          <p:nvPr/>
        </p:nvPicPr>
        <p:blipFill rotWithShape="1">
          <a:blip r:embed="rId3">
            <a:alphaModFix/>
          </a:blip>
          <a:srcRect b="0" l="14739" r="14263" t="10225"/>
          <a:stretch/>
        </p:blipFill>
        <p:spPr>
          <a:xfrm>
            <a:off x="465100" y="754263"/>
            <a:ext cx="2874774" cy="3634974"/>
          </a:xfrm>
          <a:prstGeom prst="rect">
            <a:avLst/>
          </a:prstGeom>
          <a:noFill/>
          <a:ln>
            <a:noFill/>
          </a:ln>
        </p:spPr>
      </p:pic>
      <p:sp>
        <p:nvSpPr>
          <p:cNvPr id="855" name="Google Shape;855;p128"/>
          <p:cNvSpPr txBox="1"/>
          <p:nvPr/>
        </p:nvSpPr>
        <p:spPr>
          <a:xfrm>
            <a:off x="3271375" y="1960675"/>
            <a:ext cx="5547600" cy="14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400">
                <a:solidFill>
                  <a:schemeClr val="dk2"/>
                </a:solidFill>
              </a:rPr>
              <a:t>Cell:  Can Sacrifice for Survival</a:t>
            </a:r>
            <a:endParaRPr sz="4400">
              <a:solidFill>
                <a:schemeClr val="dk2"/>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9" name="Shape 859"/>
        <p:cNvGrpSpPr/>
        <p:nvPr/>
      </p:nvGrpSpPr>
      <p:grpSpPr>
        <a:xfrm>
          <a:off x="0" y="0"/>
          <a:ext cx="0" cy="0"/>
          <a:chOff x="0" y="0"/>
          <a:chExt cx="0" cy="0"/>
        </a:xfrm>
      </p:grpSpPr>
      <p:sp>
        <p:nvSpPr>
          <p:cNvPr id="860" name="Google Shape;860;p129"/>
          <p:cNvSpPr txBox="1"/>
          <p:nvPr>
            <p:ph type="ctrTitle"/>
          </p:nvPr>
        </p:nvSpPr>
        <p:spPr>
          <a:xfrm>
            <a:off x="311708" y="13887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Premature lysis means fewer phage released!</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1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66" name="Google Shape;866;p1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67" name="Google Shape;867;p130"/>
          <p:cNvPicPr preferRelativeResize="0"/>
          <p:nvPr/>
        </p:nvPicPr>
        <p:blipFill>
          <a:blip r:embed="rId3">
            <a:alphaModFix/>
          </a:blip>
          <a:stretch>
            <a:fillRect/>
          </a:stretch>
        </p:blipFill>
        <p:spPr>
          <a:xfrm>
            <a:off x="311700" y="577525"/>
            <a:ext cx="8096250" cy="40576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pic>
        <p:nvPicPr>
          <p:cNvPr id="872" name="Google Shape;872;p131"/>
          <p:cNvPicPr preferRelativeResize="0"/>
          <p:nvPr/>
        </p:nvPicPr>
        <p:blipFill>
          <a:blip r:embed="rId3">
            <a:alphaModFix/>
          </a:blip>
          <a:stretch>
            <a:fillRect/>
          </a:stretch>
        </p:blipFill>
        <p:spPr>
          <a:xfrm>
            <a:off x="606000" y="683075"/>
            <a:ext cx="8096250" cy="40576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132"/>
          <p:cNvSpPr txBox="1"/>
          <p:nvPr>
            <p:ph type="title"/>
          </p:nvPr>
        </p:nvSpPr>
        <p:spPr>
          <a:xfrm>
            <a:off x="227600" y="2208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78" name="Google Shape;878;p132"/>
          <p:cNvPicPr preferRelativeResize="0"/>
          <p:nvPr/>
        </p:nvPicPr>
        <p:blipFill>
          <a:blip r:embed="rId3">
            <a:alphaModFix/>
          </a:blip>
          <a:stretch>
            <a:fillRect/>
          </a:stretch>
        </p:blipFill>
        <p:spPr>
          <a:xfrm>
            <a:off x="159500" y="1017725"/>
            <a:ext cx="8096250" cy="381000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1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84" name="Google Shape;884;p1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5" name="Google Shape;885;p133"/>
          <p:cNvPicPr preferRelativeResize="0"/>
          <p:nvPr/>
        </p:nvPicPr>
        <p:blipFill>
          <a:blip r:embed="rId3">
            <a:alphaModFix/>
          </a:blip>
          <a:stretch>
            <a:fillRect/>
          </a:stretch>
        </p:blipFill>
        <p:spPr>
          <a:xfrm>
            <a:off x="12" y="0"/>
            <a:ext cx="5242175" cy="51434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1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91" name="Google Shape;891;p1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92" name="Google Shape;892;p134"/>
          <p:cNvPicPr preferRelativeResize="0"/>
          <p:nvPr/>
        </p:nvPicPr>
        <p:blipFill>
          <a:blip r:embed="rId3">
            <a:alphaModFix/>
          </a:blip>
          <a:stretch>
            <a:fillRect/>
          </a:stretch>
        </p:blipFill>
        <p:spPr>
          <a:xfrm>
            <a:off x="676275" y="666750"/>
            <a:ext cx="8096250" cy="41148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1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98" name="Google Shape;898;p135"/>
          <p:cNvPicPr preferRelativeResize="0"/>
          <p:nvPr/>
        </p:nvPicPr>
        <p:blipFill>
          <a:blip r:embed="rId3">
            <a:alphaModFix/>
          </a:blip>
          <a:stretch>
            <a:fillRect/>
          </a:stretch>
        </p:blipFill>
        <p:spPr>
          <a:xfrm>
            <a:off x="311700" y="1152475"/>
            <a:ext cx="8096250" cy="38100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1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904" name="Google Shape;904;p136"/>
          <p:cNvPicPr preferRelativeResize="0"/>
          <p:nvPr/>
        </p:nvPicPr>
        <p:blipFill>
          <a:blip r:embed="rId3">
            <a:alphaModFix/>
          </a:blip>
          <a:stretch>
            <a:fillRect/>
          </a:stretch>
        </p:blipFill>
        <p:spPr>
          <a:xfrm>
            <a:off x="311700" y="1152475"/>
            <a:ext cx="8096250" cy="38100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137"/>
          <p:cNvSpPr txBox="1"/>
          <p:nvPr>
            <p:ph type="title"/>
          </p:nvPr>
        </p:nvSpPr>
        <p:spPr>
          <a:xfrm>
            <a:off x="4935575" y="445025"/>
            <a:ext cx="3896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10" name="Google Shape;910;p137"/>
          <p:cNvSpPr txBox="1"/>
          <p:nvPr>
            <p:ph idx="1" type="body"/>
          </p:nvPr>
        </p:nvSpPr>
        <p:spPr>
          <a:xfrm>
            <a:off x="5055950" y="3932225"/>
            <a:ext cx="3776400" cy="636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en" sz="3200"/>
              <a:t>Life is Amazing!</a:t>
            </a:r>
            <a:endParaRPr sz="3200"/>
          </a:p>
        </p:txBody>
      </p:sp>
      <p:pic>
        <p:nvPicPr>
          <p:cNvPr id="911" name="Google Shape;911;p137"/>
          <p:cNvPicPr preferRelativeResize="0"/>
          <p:nvPr/>
        </p:nvPicPr>
        <p:blipFill>
          <a:blip r:embed="rId3">
            <a:alphaModFix/>
          </a:blip>
          <a:stretch>
            <a:fillRect/>
          </a:stretch>
        </p:blipFill>
        <p:spPr>
          <a:xfrm rot="10800000">
            <a:off x="0" y="0"/>
            <a:ext cx="9292400" cy="3775549"/>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pic>
        <p:nvPicPr>
          <p:cNvPr id="916" name="Google Shape;916;p138"/>
          <p:cNvPicPr preferRelativeResize="0"/>
          <p:nvPr/>
        </p:nvPicPr>
        <p:blipFill>
          <a:blip r:embed="rId3">
            <a:alphaModFix/>
          </a:blip>
          <a:stretch>
            <a:fillRect/>
          </a:stretch>
        </p:blipFill>
        <p:spPr>
          <a:xfrm>
            <a:off x="152400" y="152400"/>
            <a:ext cx="3629027" cy="4838702"/>
          </a:xfrm>
          <a:prstGeom prst="rect">
            <a:avLst/>
          </a:prstGeom>
          <a:noFill/>
          <a:ln>
            <a:noFill/>
          </a:ln>
        </p:spPr>
      </p:pic>
      <p:pic>
        <p:nvPicPr>
          <p:cNvPr id="917" name="Google Shape;917;p138"/>
          <p:cNvPicPr preferRelativeResize="0"/>
          <p:nvPr/>
        </p:nvPicPr>
        <p:blipFill>
          <a:blip r:embed="rId4">
            <a:alphaModFix/>
          </a:blip>
          <a:stretch>
            <a:fillRect/>
          </a:stretch>
        </p:blipFill>
        <p:spPr>
          <a:xfrm>
            <a:off x="3781427" y="152400"/>
            <a:ext cx="3629027" cy="4838702"/>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pic>
        <p:nvPicPr>
          <p:cNvPr id="922" name="Google Shape;922;p139"/>
          <p:cNvPicPr preferRelativeResize="0"/>
          <p:nvPr/>
        </p:nvPicPr>
        <p:blipFill rotWithShape="1">
          <a:blip r:embed="rId3">
            <a:alphaModFix/>
          </a:blip>
          <a:srcRect b="40066" l="51674" r="8760" t="9531"/>
          <a:stretch/>
        </p:blipFill>
        <p:spPr>
          <a:xfrm>
            <a:off x="345875" y="249325"/>
            <a:ext cx="2748476" cy="4668653"/>
          </a:xfrm>
          <a:prstGeom prst="rect">
            <a:avLst/>
          </a:prstGeom>
          <a:noFill/>
          <a:ln>
            <a:noFill/>
          </a:ln>
        </p:spPr>
      </p:pic>
      <p:pic>
        <p:nvPicPr>
          <p:cNvPr id="923" name="Google Shape;923;p139"/>
          <p:cNvPicPr preferRelativeResize="0"/>
          <p:nvPr/>
        </p:nvPicPr>
        <p:blipFill rotWithShape="1">
          <a:blip r:embed="rId3">
            <a:alphaModFix/>
          </a:blip>
          <a:srcRect b="55010" l="10891" r="44125" t="8608"/>
          <a:stretch/>
        </p:blipFill>
        <p:spPr>
          <a:xfrm>
            <a:off x="3265050" y="249325"/>
            <a:ext cx="4329574" cy="4668653"/>
          </a:xfrm>
          <a:prstGeom prst="rect">
            <a:avLst/>
          </a:prstGeom>
          <a:noFill/>
          <a:ln>
            <a:noFill/>
          </a:ln>
        </p:spPr>
      </p:pic>
      <p:sp>
        <p:nvSpPr>
          <p:cNvPr id="924" name="Google Shape;924;p139"/>
          <p:cNvSpPr txBox="1"/>
          <p:nvPr/>
        </p:nvSpPr>
        <p:spPr>
          <a:xfrm>
            <a:off x="2326000" y="4495825"/>
            <a:ext cx="2355300" cy="4923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Lassos the flagellum!</a:t>
            </a:r>
            <a:endParaRPr sz="1800">
              <a:solidFill>
                <a:schemeClr val="dk1"/>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pic>
        <p:nvPicPr>
          <p:cNvPr id="929" name="Google Shape;929;p140"/>
          <p:cNvPicPr preferRelativeResize="0"/>
          <p:nvPr/>
        </p:nvPicPr>
        <p:blipFill rotWithShape="1">
          <a:blip r:embed="rId3">
            <a:alphaModFix/>
          </a:blip>
          <a:srcRect b="41805" l="63597" r="13027" t="5677"/>
          <a:stretch/>
        </p:blipFill>
        <p:spPr>
          <a:xfrm>
            <a:off x="483550" y="367350"/>
            <a:ext cx="2279227" cy="3943679"/>
          </a:xfrm>
          <a:prstGeom prst="rect">
            <a:avLst/>
          </a:prstGeom>
          <a:noFill/>
          <a:ln>
            <a:noFill/>
          </a:ln>
        </p:spPr>
      </p:pic>
      <p:sp>
        <p:nvSpPr>
          <p:cNvPr id="930" name="Google Shape;930;p140"/>
          <p:cNvSpPr txBox="1"/>
          <p:nvPr/>
        </p:nvSpPr>
        <p:spPr>
          <a:xfrm>
            <a:off x="0" y="2065488"/>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931" name="Google Shape;931;p140"/>
          <p:cNvPicPr preferRelativeResize="0"/>
          <p:nvPr/>
        </p:nvPicPr>
        <p:blipFill rotWithShape="1">
          <a:blip r:embed="rId3">
            <a:alphaModFix/>
          </a:blip>
          <a:srcRect b="67713" l="12647" r="35049" t="5052"/>
          <a:stretch/>
        </p:blipFill>
        <p:spPr>
          <a:xfrm>
            <a:off x="2883225" y="455850"/>
            <a:ext cx="5552722" cy="3855177"/>
          </a:xfrm>
          <a:prstGeom prst="rect">
            <a:avLst/>
          </a:prstGeom>
          <a:noFill/>
          <a:ln>
            <a:noFill/>
          </a:ln>
        </p:spPr>
      </p:pic>
      <p:pic>
        <p:nvPicPr>
          <p:cNvPr id="932" name="Google Shape;932;p140"/>
          <p:cNvPicPr preferRelativeResize="0"/>
          <p:nvPr/>
        </p:nvPicPr>
        <p:blipFill>
          <a:blip r:embed="rId4">
            <a:alphaModFix/>
          </a:blip>
          <a:stretch>
            <a:fillRect/>
          </a:stretch>
        </p:blipFill>
        <p:spPr>
          <a:xfrm>
            <a:off x="2325527" y="761412"/>
            <a:ext cx="1088350" cy="4223176"/>
          </a:xfrm>
          <a:prstGeom prst="rect">
            <a:avLst/>
          </a:prstGeom>
          <a:noFill/>
          <a:ln>
            <a:noFill/>
          </a:ln>
        </p:spPr>
      </p:pic>
      <p:sp>
        <p:nvSpPr>
          <p:cNvPr id="933" name="Google Shape;933;p140"/>
          <p:cNvSpPr txBox="1"/>
          <p:nvPr/>
        </p:nvSpPr>
        <p:spPr>
          <a:xfrm>
            <a:off x="3634550" y="4452100"/>
            <a:ext cx="4961400" cy="532500"/>
          </a:xfrm>
          <a:prstGeom prst="rect">
            <a:avLst/>
          </a:prstGeom>
          <a:solidFill>
            <a:srgbClr val="FFFF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chemeClr val="dk1"/>
                </a:solidFill>
              </a:rPr>
              <a:t>Caulobacter </a:t>
            </a:r>
            <a:r>
              <a:rPr lang="en" sz="1800">
                <a:solidFill>
                  <a:schemeClr val="dk1"/>
                </a:solidFill>
              </a:rPr>
              <a:t>has a stalk &amp; flagellum (Gram -)</a:t>
            </a:r>
            <a:endParaRPr sz="1800">
              <a:solidFill>
                <a:schemeClr val="dk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7" name="Shape 937"/>
        <p:cNvGrpSpPr/>
        <p:nvPr/>
      </p:nvGrpSpPr>
      <p:grpSpPr>
        <a:xfrm>
          <a:off x="0" y="0"/>
          <a:ext cx="0" cy="0"/>
          <a:chOff x="0" y="0"/>
          <a:chExt cx="0" cy="0"/>
        </a:xfrm>
      </p:grpSpPr>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142"/>
          <p:cNvSpPr txBox="1"/>
          <p:nvPr>
            <p:ph type="title"/>
          </p:nvPr>
        </p:nvSpPr>
        <p:spPr>
          <a:xfrm>
            <a:off x="561471" y="238368"/>
            <a:ext cx="6774600" cy="4083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2400"/>
              <a:buFont typeface="Calibri"/>
              <a:buNone/>
            </a:pPr>
            <a:r>
              <a:rPr b="1" lang="en">
                <a:latin typeface="Calibri"/>
                <a:ea typeface="Calibri"/>
                <a:cs typeface="Calibri"/>
                <a:sym typeface="Calibri"/>
              </a:rPr>
              <a:t>T4 Infection… penetrating 3 layers of protection.</a:t>
            </a:r>
            <a:endParaRPr/>
          </a:p>
        </p:txBody>
      </p:sp>
      <p:sp>
        <p:nvSpPr>
          <p:cNvPr id="943" name="Google Shape;943;p14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descr="Michael G. Rossmann (1930–2019): Leadership in structural biology for ..." id="944" name="Google Shape;944;p142"/>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descr="Michael G. Rossmann (1930–2019): Leadership in structural biology for ..." id="945" name="Google Shape;945;p142"/>
          <p:cNvSpPr/>
          <p:nvPr/>
        </p:nvSpPr>
        <p:spPr>
          <a:xfrm>
            <a:off x="4572000" y="25717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descr="A close-up of a toy&#10;&#10;AI-generated content may be incorrect." id="946" name="Google Shape;946;p142"/>
          <p:cNvPicPr preferRelativeResize="0"/>
          <p:nvPr/>
        </p:nvPicPr>
        <p:blipFill rotWithShape="1">
          <a:blip r:embed="rId3">
            <a:alphaModFix/>
          </a:blip>
          <a:srcRect b="4945" l="15458" r="13861" t="4647"/>
          <a:stretch/>
        </p:blipFill>
        <p:spPr>
          <a:xfrm>
            <a:off x="5251328" y="1359439"/>
            <a:ext cx="2946325" cy="2826326"/>
          </a:xfrm>
          <a:prstGeom prst="rect">
            <a:avLst/>
          </a:prstGeom>
          <a:noFill/>
          <a:ln>
            <a:noFill/>
          </a:ln>
        </p:spPr>
      </p:pic>
      <p:pic>
        <p:nvPicPr>
          <p:cNvPr descr="A colorful pattern with lines and flames&#10;&#10;AI-generated content may be incorrect." id="947" name="Google Shape;947;p142"/>
          <p:cNvPicPr preferRelativeResize="0"/>
          <p:nvPr/>
        </p:nvPicPr>
        <p:blipFill rotWithShape="1">
          <a:blip r:embed="rId4">
            <a:alphaModFix/>
          </a:blip>
          <a:srcRect b="0" l="0" r="0" t="0"/>
          <a:stretch/>
        </p:blipFill>
        <p:spPr>
          <a:xfrm>
            <a:off x="397876" y="3070613"/>
            <a:ext cx="4514001" cy="1115154"/>
          </a:xfrm>
          <a:prstGeom prst="rect">
            <a:avLst/>
          </a:prstGeom>
          <a:noFill/>
          <a:ln>
            <a:noFill/>
          </a:ln>
        </p:spPr>
      </p:pic>
      <p:pic>
        <p:nvPicPr>
          <p:cNvPr id="948" name="Google Shape;948;p142"/>
          <p:cNvPicPr preferRelativeResize="0"/>
          <p:nvPr/>
        </p:nvPicPr>
        <p:blipFill rotWithShape="1">
          <a:blip r:embed="rId5">
            <a:alphaModFix/>
          </a:blip>
          <a:srcRect b="0" l="0" r="0" t="0"/>
          <a:stretch/>
        </p:blipFill>
        <p:spPr>
          <a:xfrm>
            <a:off x="2318869" y="781930"/>
            <a:ext cx="1275645" cy="1789821"/>
          </a:xfrm>
          <a:prstGeom prst="rect">
            <a:avLst/>
          </a:prstGeom>
          <a:noFill/>
          <a:ln>
            <a:noFill/>
          </a:ln>
        </p:spPr>
      </p:pic>
      <p:sp>
        <p:nvSpPr>
          <p:cNvPr id="949" name="Google Shape;949;p142"/>
          <p:cNvSpPr/>
          <p:nvPr/>
        </p:nvSpPr>
        <p:spPr>
          <a:xfrm>
            <a:off x="2774373" y="2639685"/>
            <a:ext cx="228600" cy="234000"/>
          </a:xfrm>
          <a:prstGeom prst="downArrow">
            <a:avLst>
              <a:gd fmla="val 50000" name="adj1"/>
              <a:gd fmla="val 50000" name="adj2"/>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50" name="Google Shape;950;p142"/>
          <p:cNvSpPr txBox="1"/>
          <p:nvPr/>
        </p:nvSpPr>
        <p:spPr>
          <a:xfrm>
            <a:off x="5563055" y="4307032"/>
            <a:ext cx="2592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The Bacterial Membrane Kit</a:t>
            </a:r>
            <a:endParaRPr sz="1100"/>
          </a:p>
        </p:txBody>
      </p:sp>
      <p:sp>
        <p:nvSpPr>
          <p:cNvPr id="951" name="Google Shape;951;p142"/>
          <p:cNvSpPr txBox="1"/>
          <p:nvPr/>
        </p:nvSpPr>
        <p:spPr>
          <a:xfrm>
            <a:off x="1001446" y="4305988"/>
            <a:ext cx="3570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A Gram-negative bacterial cell wall</a:t>
            </a:r>
            <a:endParaRPr sz="1100"/>
          </a:p>
        </p:txBody>
      </p:sp>
      <p:sp>
        <p:nvSpPr>
          <p:cNvPr id="952" name="Google Shape;952;p142"/>
          <p:cNvSpPr txBox="1"/>
          <p:nvPr/>
        </p:nvSpPr>
        <p:spPr>
          <a:xfrm>
            <a:off x="6104660" y="4530437"/>
            <a:ext cx="17145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(…coming soon…)</a:t>
            </a:r>
            <a:endParaRPr sz="11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14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959" name="Google Shape;959;p143"/>
          <p:cNvGrpSpPr/>
          <p:nvPr/>
        </p:nvGrpSpPr>
        <p:grpSpPr>
          <a:xfrm>
            <a:off x="509155" y="832420"/>
            <a:ext cx="7861226" cy="3915337"/>
            <a:chOff x="858982" y="1109894"/>
            <a:chExt cx="10481634" cy="5220449"/>
          </a:xfrm>
        </p:grpSpPr>
        <p:sp>
          <p:nvSpPr>
            <p:cNvPr id="960" name="Google Shape;960;p143"/>
            <p:cNvSpPr txBox="1"/>
            <p:nvPr/>
          </p:nvSpPr>
          <p:spPr>
            <a:xfrm>
              <a:off x="858982" y="2044005"/>
              <a:ext cx="6497700" cy="1385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Calibri"/>
                  <a:ea typeface="Calibri"/>
                  <a:cs typeface="Calibri"/>
                  <a:sym typeface="Calibri"/>
                </a:rPr>
                <a:t>This model pairs well with David Goodsell’s </a:t>
              </a:r>
              <a:br>
                <a:rPr lang="en" sz="2100">
                  <a:solidFill>
                    <a:schemeClr val="dk1"/>
                  </a:solidFill>
                  <a:latin typeface="Calibri"/>
                  <a:ea typeface="Calibri"/>
                  <a:cs typeface="Calibri"/>
                  <a:sym typeface="Calibri"/>
                </a:rPr>
              </a:br>
              <a:r>
                <a:rPr b="1" lang="en" sz="2100">
                  <a:solidFill>
                    <a:schemeClr val="dk1"/>
                  </a:solidFill>
                  <a:latin typeface="Calibri"/>
                  <a:ea typeface="Calibri"/>
                  <a:cs typeface="Calibri"/>
                  <a:sym typeface="Calibri"/>
                </a:rPr>
                <a:t>Bacteriophage T4 Infection Landscape</a:t>
              </a:r>
              <a:endParaRPr sz="1100"/>
            </a:p>
            <a:p>
              <a:pPr indent="0" lvl="0" marL="0" marR="0" rtl="0" algn="l">
                <a:spcBef>
                  <a:spcPts val="0"/>
                </a:spcBef>
                <a:spcAft>
                  <a:spcPts val="0"/>
                </a:spcAft>
                <a:buNone/>
              </a:pPr>
              <a:r>
                <a:rPr lang="en" sz="2100">
                  <a:solidFill>
                    <a:schemeClr val="dk1"/>
                  </a:solidFill>
                  <a:latin typeface="Calibri"/>
                  <a:ea typeface="Calibri"/>
                  <a:cs typeface="Calibri"/>
                  <a:sym typeface="Calibri"/>
                </a:rPr>
                <a:t>  </a:t>
              </a:r>
              <a:endParaRPr sz="1100"/>
            </a:p>
          </p:txBody>
        </p:sp>
        <p:pic>
          <p:nvPicPr>
            <p:cNvPr descr="A close up of a virus&#10;&#10;AI-generated content may be incorrect." id="961" name="Google Shape;961;p143"/>
            <p:cNvPicPr preferRelativeResize="0"/>
            <p:nvPr/>
          </p:nvPicPr>
          <p:blipFill rotWithShape="1">
            <a:blip r:embed="rId3">
              <a:alphaModFix/>
            </a:blip>
            <a:srcRect b="0" l="0" r="0" t="0"/>
            <a:stretch/>
          </p:blipFill>
          <p:spPr>
            <a:xfrm>
              <a:off x="7764231" y="1109894"/>
              <a:ext cx="3576385" cy="4785214"/>
            </a:xfrm>
            <a:prstGeom prst="rect">
              <a:avLst/>
            </a:prstGeom>
            <a:noFill/>
            <a:ln>
              <a:noFill/>
            </a:ln>
          </p:spPr>
        </p:pic>
        <p:sp>
          <p:nvSpPr>
            <p:cNvPr id="962" name="Google Shape;962;p143"/>
            <p:cNvSpPr txBox="1"/>
            <p:nvPr/>
          </p:nvSpPr>
          <p:spPr>
            <a:xfrm>
              <a:off x="1600201" y="5376043"/>
              <a:ext cx="5015400" cy="954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Clr>
                  <a:srgbClr val="5A5A5A"/>
                </a:buClr>
                <a:buSzPts val="1400"/>
                <a:buFont typeface="Helvetica Neue"/>
                <a:buNone/>
              </a:pPr>
              <a:r>
                <a:rPr b="0" i="0" lang="en" sz="1400">
                  <a:solidFill>
                    <a:srgbClr val="5A5A5A"/>
                  </a:solidFill>
                  <a:latin typeface="Helvetica Neue"/>
                  <a:ea typeface="Helvetica Neue"/>
                  <a:cs typeface="Helvetica Neue"/>
                  <a:sym typeface="Helvetica Neue"/>
                </a:rPr>
                <a:t>Illustration by David S. Goodsell, RCSB Protein Data Bank and Scripps Research. doi: 10.2210/rcsb_pdb/goodsell-gallery-048  </a:t>
              </a:r>
              <a:endParaRPr sz="1100"/>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6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Yesterdays Wonderings &amp; Questions</a:t>
            </a:r>
            <a:endParaRPr/>
          </a:p>
        </p:txBody>
      </p:sp>
      <p:sp>
        <p:nvSpPr>
          <p:cNvPr id="320" name="Google Shape;320;p63"/>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44"/>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descr="A screenshot of a computer&#10;&#10;AI-generated content may be incorrect." id="968" name="Google Shape;968;p144"/>
          <p:cNvPicPr preferRelativeResize="0"/>
          <p:nvPr/>
        </p:nvPicPr>
        <p:blipFill rotWithShape="1">
          <a:blip r:embed="rId3">
            <a:alphaModFix/>
          </a:blip>
          <a:srcRect b="13786" l="16240" r="9399" t="27401"/>
          <a:stretch/>
        </p:blipFill>
        <p:spPr>
          <a:xfrm>
            <a:off x="1257658" y="678894"/>
            <a:ext cx="7179389" cy="3785711"/>
          </a:xfrm>
          <a:prstGeom prst="rect">
            <a:avLst/>
          </a:prstGeom>
          <a:noFill/>
          <a:ln>
            <a:noFill/>
          </a:ln>
        </p:spPr>
      </p:pic>
      <p:sp>
        <p:nvSpPr>
          <p:cNvPr id="969" name="Google Shape;969;p144"/>
          <p:cNvSpPr txBox="1"/>
          <p:nvPr/>
        </p:nvSpPr>
        <p:spPr>
          <a:xfrm>
            <a:off x="1163782" y="4586314"/>
            <a:ext cx="72162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First contact…. </a:t>
            </a:r>
            <a:r>
              <a:rPr b="1" i="1" lang="en" sz="1400">
                <a:solidFill>
                  <a:schemeClr val="dk1"/>
                </a:solidFill>
                <a:latin typeface="Calibri"/>
                <a:ea typeface="Calibri"/>
                <a:cs typeface="Calibri"/>
                <a:sym typeface="Calibri"/>
              </a:rPr>
              <a:t>long tail fibers </a:t>
            </a:r>
            <a:r>
              <a:rPr lang="en" sz="1400">
                <a:solidFill>
                  <a:schemeClr val="dk1"/>
                </a:solidFill>
                <a:latin typeface="Calibri"/>
                <a:ea typeface="Calibri"/>
                <a:cs typeface="Calibri"/>
                <a:sym typeface="Calibri"/>
              </a:rPr>
              <a:t>recognize receptor proteins in the outer membrane of </a:t>
            </a:r>
            <a:r>
              <a:rPr i="1" lang="en" sz="1400">
                <a:solidFill>
                  <a:schemeClr val="dk1"/>
                </a:solidFill>
                <a:latin typeface="Calibri"/>
                <a:ea typeface="Calibri"/>
                <a:cs typeface="Calibri"/>
                <a:sym typeface="Calibri"/>
              </a:rPr>
              <a:t>E.coli  -- </a:t>
            </a:r>
            <a:r>
              <a:rPr lang="en" sz="1400">
                <a:solidFill>
                  <a:schemeClr val="dk1"/>
                </a:solidFill>
                <a:latin typeface="Calibri"/>
                <a:ea typeface="Calibri"/>
                <a:cs typeface="Calibri"/>
                <a:sym typeface="Calibri"/>
              </a:rPr>
              <a:t>and  initiate the infection process.</a:t>
            </a:r>
            <a:endParaRPr sz="11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14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descr="A computer screen shot of a computer screen&#10;&#10;AI-generated content may be incorrect." id="975" name="Google Shape;975;p145"/>
          <p:cNvPicPr preferRelativeResize="0"/>
          <p:nvPr/>
        </p:nvPicPr>
        <p:blipFill rotWithShape="1">
          <a:blip r:embed="rId3">
            <a:alphaModFix/>
          </a:blip>
          <a:srcRect b="13142" l="16879" r="16667" t="28525"/>
          <a:stretch/>
        </p:blipFill>
        <p:spPr>
          <a:xfrm>
            <a:off x="1559068" y="576479"/>
            <a:ext cx="6640733" cy="3886419"/>
          </a:xfrm>
          <a:prstGeom prst="rect">
            <a:avLst/>
          </a:prstGeom>
          <a:noFill/>
          <a:ln>
            <a:noFill/>
          </a:ln>
        </p:spPr>
      </p:pic>
      <p:sp>
        <p:nvSpPr>
          <p:cNvPr id="976" name="Google Shape;976;p145"/>
          <p:cNvSpPr txBox="1"/>
          <p:nvPr/>
        </p:nvSpPr>
        <p:spPr>
          <a:xfrm>
            <a:off x="695075" y="4567025"/>
            <a:ext cx="76902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Getting a grip….  </a:t>
            </a:r>
            <a:r>
              <a:rPr lang="en" sz="1400">
                <a:solidFill>
                  <a:schemeClr val="dk1"/>
                </a:solidFill>
                <a:latin typeface="Calibri"/>
                <a:ea typeface="Calibri"/>
                <a:cs typeface="Calibri"/>
                <a:sym typeface="Calibri"/>
              </a:rPr>
              <a:t>The short tail fibers also bind to receptor proteins -- triggering the contraction of the tail which pierces the outer membrane and the peptidoglycan – and injects T4 phage DNA genome.</a:t>
            </a:r>
            <a:endParaRPr sz="1100"/>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pic>
        <p:nvPicPr>
          <p:cNvPr descr="A white structure made of sticks&#10;&#10;AI-generated content may be incorrect." id="981" name="Google Shape;981;p146"/>
          <p:cNvPicPr preferRelativeResize="0"/>
          <p:nvPr/>
        </p:nvPicPr>
        <p:blipFill rotWithShape="1">
          <a:blip r:embed="rId3">
            <a:alphaModFix/>
          </a:blip>
          <a:srcRect b="13840" l="51387" r="5604" t="22676"/>
          <a:stretch/>
        </p:blipFill>
        <p:spPr>
          <a:xfrm>
            <a:off x="3195204" y="912347"/>
            <a:ext cx="2997777" cy="3318810"/>
          </a:xfrm>
          <a:prstGeom prst="rect">
            <a:avLst/>
          </a:prstGeom>
          <a:noFill/>
          <a:ln>
            <a:noFill/>
          </a:ln>
        </p:spPr>
      </p:pic>
      <p:sp>
        <p:nvSpPr>
          <p:cNvPr id="982" name="Google Shape;982;p14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descr="A screenshot of a computer screen&#10;&#10;AI-generated content may be incorrect." id="983" name="Google Shape;983;p146"/>
          <p:cNvPicPr preferRelativeResize="0"/>
          <p:nvPr/>
        </p:nvPicPr>
        <p:blipFill rotWithShape="1">
          <a:blip r:embed="rId4">
            <a:alphaModFix/>
          </a:blip>
          <a:srcRect b="13783" l="15708" r="8223" t="27241"/>
          <a:stretch/>
        </p:blipFill>
        <p:spPr>
          <a:xfrm>
            <a:off x="1268049" y="594188"/>
            <a:ext cx="7251112" cy="3748086"/>
          </a:xfrm>
          <a:prstGeom prst="rect">
            <a:avLst/>
          </a:prstGeom>
          <a:noFill/>
          <a:ln>
            <a:noFill/>
          </a:ln>
        </p:spPr>
      </p:pic>
      <p:sp>
        <p:nvSpPr>
          <p:cNvPr id="984" name="Google Shape;984;p146"/>
          <p:cNvSpPr txBox="1"/>
          <p:nvPr/>
        </p:nvSpPr>
        <p:spPr>
          <a:xfrm>
            <a:off x="1163782" y="4450804"/>
            <a:ext cx="72162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The beginning of the end… </a:t>
            </a:r>
            <a:r>
              <a:rPr lang="en" sz="1400">
                <a:solidFill>
                  <a:schemeClr val="dk1"/>
                </a:solidFill>
                <a:latin typeface="Calibri"/>
                <a:ea typeface="Calibri"/>
                <a:cs typeface="Calibri"/>
                <a:sym typeface="Calibri"/>
              </a:rPr>
              <a:t>phage have taken over the </a:t>
            </a:r>
            <a:r>
              <a:rPr i="1" lang="en" sz="1400">
                <a:solidFill>
                  <a:schemeClr val="dk1"/>
                </a:solidFill>
                <a:latin typeface="Calibri"/>
                <a:ea typeface="Calibri"/>
                <a:cs typeface="Calibri"/>
                <a:sym typeface="Calibri"/>
              </a:rPr>
              <a:t>E.coli </a:t>
            </a:r>
            <a:r>
              <a:rPr lang="en" sz="1400">
                <a:solidFill>
                  <a:schemeClr val="dk1"/>
                </a:solidFill>
                <a:latin typeface="Calibri"/>
                <a:ea typeface="Calibri"/>
                <a:cs typeface="Calibri"/>
                <a:sym typeface="Calibri"/>
              </a:rPr>
              <a:t>cell – destroying the bacterial genome while simultaneously replicating the T4 genome and beginning to make phage proteins that are assembling into new phage particles. </a:t>
            </a:r>
            <a:endParaRPr sz="1100"/>
          </a:p>
        </p:txBody>
      </p:sp>
      <p:sp>
        <p:nvSpPr>
          <p:cNvPr id="985" name="Google Shape;985;p146"/>
          <p:cNvSpPr txBox="1"/>
          <p:nvPr/>
        </p:nvSpPr>
        <p:spPr>
          <a:xfrm>
            <a:off x="1268049" y="-26097"/>
            <a:ext cx="65982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b="1" lang="en" sz="2400">
                <a:solidFill>
                  <a:schemeClr val="dk1"/>
                </a:solidFill>
                <a:latin typeface="Calibri"/>
                <a:ea typeface="Calibri"/>
                <a:cs typeface="Calibri"/>
                <a:sym typeface="Calibri"/>
              </a:rPr>
              <a:t>Using the model to explore </a:t>
            </a:r>
            <a:r>
              <a:rPr b="1" lang="en" sz="2400">
                <a:solidFill>
                  <a:srgbClr val="FF0000"/>
                </a:solidFill>
                <a:latin typeface="Calibri"/>
                <a:ea typeface="Calibri"/>
                <a:cs typeface="Calibri"/>
                <a:sym typeface="Calibri"/>
              </a:rPr>
              <a:t>replication/release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14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991" name="Google Shape;991;p147"/>
          <p:cNvSpPr txBox="1"/>
          <p:nvPr/>
        </p:nvSpPr>
        <p:spPr>
          <a:xfrm>
            <a:off x="924790" y="316922"/>
            <a:ext cx="7294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Using the model to teach… </a:t>
            </a:r>
            <a:r>
              <a:rPr b="1" lang="en" sz="2400">
                <a:solidFill>
                  <a:srgbClr val="FF0000"/>
                </a:solidFill>
                <a:latin typeface="Calibri"/>
                <a:ea typeface="Calibri"/>
                <a:cs typeface="Calibri"/>
                <a:sym typeface="Calibri"/>
              </a:rPr>
              <a:t>Protein Structure</a:t>
            </a:r>
            <a:endParaRPr sz="1100"/>
          </a:p>
        </p:txBody>
      </p:sp>
      <p:sp>
        <p:nvSpPr>
          <p:cNvPr id="992" name="Google Shape;992;p147"/>
          <p:cNvSpPr txBox="1"/>
          <p:nvPr/>
        </p:nvSpPr>
        <p:spPr>
          <a:xfrm>
            <a:off x="1335231" y="1111829"/>
            <a:ext cx="7408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Quaternary Structure</a:t>
            </a:r>
            <a:r>
              <a:rPr lang="en" sz="2100">
                <a:solidFill>
                  <a:schemeClr val="dk1"/>
                </a:solidFill>
                <a:latin typeface="Calibri"/>
                <a:ea typeface="Calibri"/>
                <a:cs typeface="Calibri"/>
                <a:sym typeface="Calibri"/>
              </a:rPr>
              <a:t>, and multi-subunit molecular machines</a:t>
            </a:r>
            <a:endParaRPr sz="1100"/>
          </a:p>
        </p:txBody>
      </p:sp>
      <p:pic>
        <p:nvPicPr>
          <p:cNvPr id="993" name="Google Shape;993;p147"/>
          <p:cNvPicPr preferRelativeResize="0"/>
          <p:nvPr/>
        </p:nvPicPr>
        <p:blipFill rotWithShape="1">
          <a:blip r:embed="rId3">
            <a:alphaModFix/>
          </a:blip>
          <a:srcRect b="27034" l="0" r="0" t="0"/>
          <a:stretch/>
        </p:blipFill>
        <p:spPr>
          <a:xfrm>
            <a:off x="5547446" y="2137898"/>
            <a:ext cx="2671762" cy="2606226"/>
          </a:xfrm>
          <a:prstGeom prst="rect">
            <a:avLst/>
          </a:prstGeom>
          <a:noFill/>
          <a:ln>
            <a:noFill/>
          </a:ln>
        </p:spPr>
      </p:pic>
      <p:sp>
        <p:nvSpPr>
          <p:cNvPr id="994" name="Google Shape;994;p147"/>
          <p:cNvSpPr txBox="1"/>
          <p:nvPr/>
        </p:nvSpPr>
        <p:spPr>
          <a:xfrm>
            <a:off x="1103385" y="2571750"/>
            <a:ext cx="3961200" cy="1546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Michael Rossmann</a:t>
            </a:r>
            <a:endParaRPr sz="1100"/>
          </a:p>
          <a:p>
            <a:pPr indent="0" lvl="0" marL="0" marR="0" rtl="0" algn="l">
              <a:spcBef>
                <a:spcPts val="0"/>
              </a:spcBef>
              <a:spcAft>
                <a:spcPts val="0"/>
              </a:spcAft>
              <a:buNone/>
            </a:pPr>
            <a:r>
              <a:rPr i="1" lang="en" sz="2400">
                <a:solidFill>
                  <a:schemeClr val="dk1"/>
                </a:solidFill>
                <a:latin typeface="Calibri"/>
                <a:ea typeface="Calibri"/>
                <a:cs typeface="Calibri"/>
                <a:sym typeface="Calibri"/>
              </a:rPr>
              <a:t>from hemoglobin… </a:t>
            </a:r>
            <a:endParaRPr i="1" sz="2400">
              <a:solidFill>
                <a:schemeClr val="dk1"/>
              </a:solidFill>
              <a:latin typeface="Calibri"/>
              <a:ea typeface="Calibri"/>
              <a:cs typeface="Calibri"/>
              <a:sym typeface="Calibri"/>
            </a:endParaRPr>
          </a:p>
          <a:p>
            <a:pPr indent="0" lvl="0" marL="0" marR="0" rtl="0" algn="l">
              <a:spcBef>
                <a:spcPts val="0"/>
              </a:spcBef>
              <a:spcAft>
                <a:spcPts val="0"/>
              </a:spcAft>
              <a:buNone/>
            </a:pPr>
            <a:r>
              <a:rPr i="1" lang="en" sz="2400">
                <a:solidFill>
                  <a:schemeClr val="dk1"/>
                </a:solidFill>
                <a:latin typeface="Calibri"/>
                <a:ea typeface="Calibri"/>
                <a:cs typeface="Calibri"/>
                <a:sym typeface="Calibri"/>
              </a:rPr>
              <a:t>to the Rossmann fold… </a:t>
            </a:r>
            <a:endParaRPr i="1" sz="2400">
              <a:solidFill>
                <a:schemeClr val="dk1"/>
              </a:solidFill>
              <a:latin typeface="Calibri"/>
              <a:ea typeface="Calibri"/>
              <a:cs typeface="Calibri"/>
              <a:sym typeface="Calibri"/>
            </a:endParaRPr>
          </a:p>
          <a:p>
            <a:pPr indent="0" lvl="0" marL="0" marR="0" rtl="0" algn="l">
              <a:spcBef>
                <a:spcPts val="0"/>
              </a:spcBef>
              <a:spcAft>
                <a:spcPts val="0"/>
              </a:spcAft>
              <a:buNone/>
            </a:pPr>
            <a:r>
              <a:rPr i="1" lang="en" sz="2400">
                <a:solidFill>
                  <a:schemeClr val="dk1"/>
                </a:solidFill>
                <a:latin typeface="Calibri"/>
                <a:ea typeface="Calibri"/>
                <a:cs typeface="Calibri"/>
                <a:sym typeface="Calibri"/>
              </a:rPr>
              <a:t>to T4 phage!</a:t>
            </a:r>
            <a:endParaRPr sz="1100"/>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pic>
        <p:nvPicPr>
          <p:cNvPr descr="A white structure made of cotton swabs&#10;&#10;AI-generated content may be incorrect." id="999" name="Google Shape;999;p148"/>
          <p:cNvPicPr preferRelativeResize="0"/>
          <p:nvPr/>
        </p:nvPicPr>
        <p:blipFill rotWithShape="1">
          <a:blip r:embed="rId3">
            <a:alphaModFix/>
          </a:blip>
          <a:srcRect b="0" l="0" r="0" t="0"/>
          <a:stretch/>
        </p:blipFill>
        <p:spPr>
          <a:xfrm>
            <a:off x="4380731" y="747003"/>
            <a:ext cx="3401098" cy="4251373"/>
          </a:xfrm>
          <a:prstGeom prst="rect">
            <a:avLst/>
          </a:prstGeom>
          <a:noFill/>
          <a:ln>
            <a:noFill/>
          </a:ln>
        </p:spPr>
      </p:pic>
      <p:sp>
        <p:nvSpPr>
          <p:cNvPr id="1000" name="Google Shape;1000;p14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01" name="Google Shape;1001;p148"/>
          <p:cNvSpPr txBox="1"/>
          <p:nvPr/>
        </p:nvSpPr>
        <p:spPr>
          <a:xfrm>
            <a:off x="1052080" y="649180"/>
            <a:ext cx="2582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Bacteriophage T4</a:t>
            </a:r>
            <a:endParaRPr sz="1100"/>
          </a:p>
        </p:txBody>
      </p:sp>
      <p:sp>
        <p:nvSpPr>
          <p:cNvPr id="1002" name="Google Shape;1002;p148"/>
          <p:cNvSpPr txBox="1"/>
          <p:nvPr/>
        </p:nvSpPr>
        <p:spPr>
          <a:xfrm>
            <a:off x="4574598" y="938006"/>
            <a:ext cx="685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Head</a:t>
            </a:r>
            <a:endParaRPr sz="1100"/>
          </a:p>
        </p:txBody>
      </p:sp>
      <p:sp>
        <p:nvSpPr>
          <p:cNvPr id="1003" name="Google Shape;1003;p148"/>
          <p:cNvSpPr txBox="1"/>
          <p:nvPr/>
        </p:nvSpPr>
        <p:spPr>
          <a:xfrm>
            <a:off x="4482845" y="2374569"/>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Sheath</a:t>
            </a:r>
            <a:endParaRPr sz="1100"/>
          </a:p>
        </p:txBody>
      </p:sp>
      <p:sp>
        <p:nvSpPr>
          <p:cNvPr id="1004" name="Google Shape;1004;p148"/>
          <p:cNvSpPr txBox="1"/>
          <p:nvPr/>
        </p:nvSpPr>
        <p:spPr>
          <a:xfrm>
            <a:off x="5974146" y="4000304"/>
            <a:ext cx="6858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Long Tail Fiber</a:t>
            </a:r>
            <a:endParaRPr sz="1100"/>
          </a:p>
        </p:txBody>
      </p:sp>
      <p:cxnSp>
        <p:nvCxnSpPr>
          <p:cNvPr id="1005" name="Google Shape;1005;p148"/>
          <p:cNvCxnSpPr/>
          <p:nvPr/>
        </p:nvCxnSpPr>
        <p:spPr>
          <a:xfrm>
            <a:off x="5185064" y="1231148"/>
            <a:ext cx="418200" cy="331800"/>
          </a:xfrm>
          <a:prstGeom prst="straightConnector1">
            <a:avLst/>
          </a:prstGeom>
          <a:noFill/>
          <a:ln cap="flat" cmpd="sng" w="28575">
            <a:solidFill>
              <a:schemeClr val="dk1"/>
            </a:solidFill>
            <a:prstDash val="solid"/>
            <a:miter lim="800000"/>
            <a:headEnd len="sm" w="sm" type="none"/>
            <a:tailEnd len="sm" w="sm" type="none"/>
          </a:ln>
        </p:spPr>
      </p:cxnSp>
      <p:cxnSp>
        <p:nvCxnSpPr>
          <p:cNvPr id="1006" name="Google Shape;1006;p148"/>
          <p:cNvCxnSpPr/>
          <p:nvPr/>
        </p:nvCxnSpPr>
        <p:spPr>
          <a:xfrm>
            <a:off x="5343526" y="2574477"/>
            <a:ext cx="431400" cy="0"/>
          </a:xfrm>
          <a:prstGeom prst="straightConnector1">
            <a:avLst/>
          </a:prstGeom>
          <a:noFill/>
          <a:ln cap="flat" cmpd="sng" w="28575">
            <a:solidFill>
              <a:schemeClr val="dk1"/>
            </a:solidFill>
            <a:prstDash val="solid"/>
            <a:miter lim="800000"/>
            <a:headEnd len="sm" w="sm" type="none"/>
            <a:tailEnd len="sm" w="sm" type="none"/>
          </a:ln>
        </p:spPr>
      </p:cxnSp>
      <p:cxnSp>
        <p:nvCxnSpPr>
          <p:cNvPr id="1007" name="Google Shape;1007;p148"/>
          <p:cNvCxnSpPr/>
          <p:nvPr/>
        </p:nvCxnSpPr>
        <p:spPr>
          <a:xfrm flipH="1" rot="10800000">
            <a:off x="6380018" y="3628285"/>
            <a:ext cx="187800" cy="455400"/>
          </a:xfrm>
          <a:prstGeom prst="straightConnector1">
            <a:avLst/>
          </a:prstGeom>
          <a:noFill/>
          <a:ln cap="flat" cmpd="sng" w="28575">
            <a:solidFill>
              <a:schemeClr val="dk1"/>
            </a:solidFill>
            <a:prstDash val="solid"/>
            <a:miter lim="800000"/>
            <a:headEnd len="sm" w="sm" type="none"/>
            <a:tailEnd len="sm" w="sm" type="none"/>
          </a:ln>
        </p:spPr>
      </p:cxnSp>
      <p:sp>
        <p:nvSpPr>
          <p:cNvPr id="1008" name="Google Shape;1008;p148"/>
          <p:cNvSpPr txBox="1"/>
          <p:nvPr/>
        </p:nvSpPr>
        <p:spPr>
          <a:xfrm>
            <a:off x="4720071" y="3957928"/>
            <a:ext cx="6858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Base Plate</a:t>
            </a:r>
            <a:endParaRPr sz="1100"/>
          </a:p>
        </p:txBody>
      </p:sp>
      <p:sp>
        <p:nvSpPr>
          <p:cNvPr id="1009" name="Google Shape;1009;p148"/>
          <p:cNvSpPr txBox="1"/>
          <p:nvPr/>
        </p:nvSpPr>
        <p:spPr>
          <a:xfrm>
            <a:off x="6521533" y="1982154"/>
            <a:ext cx="869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Collar</a:t>
            </a:r>
            <a:endParaRPr sz="1100"/>
          </a:p>
        </p:txBody>
      </p:sp>
      <p:cxnSp>
        <p:nvCxnSpPr>
          <p:cNvPr id="1010" name="Google Shape;1010;p148"/>
          <p:cNvCxnSpPr/>
          <p:nvPr/>
        </p:nvCxnSpPr>
        <p:spPr>
          <a:xfrm>
            <a:off x="6081280" y="2156086"/>
            <a:ext cx="431400" cy="0"/>
          </a:xfrm>
          <a:prstGeom prst="straightConnector1">
            <a:avLst/>
          </a:prstGeom>
          <a:noFill/>
          <a:ln cap="flat" cmpd="sng" w="28575">
            <a:solidFill>
              <a:schemeClr val="dk1"/>
            </a:solidFill>
            <a:prstDash val="solid"/>
            <a:miter lim="800000"/>
            <a:headEnd len="sm" w="sm" type="none"/>
            <a:tailEnd len="sm" w="sm" type="none"/>
          </a:ln>
        </p:spPr>
      </p:cxnSp>
      <p:cxnSp>
        <p:nvCxnSpPr>
          <p:cNvPr id="1011" name="Google Shape;1011;p148"/>
          <p:cNvCxnSpPr/>
          <p:nvPr/>
        </p:nvCxnSpPr>
        <p:spPr>
          <a:xfrm flipH="1" rot="10800000">
            <a:off x="5259771" y="3689785"/>
            <a:ext cx="650100" cy="393900"/>
          </a:xfrm>
          <a:prstGeom prst="straightConnector1">
            <a:avLst/>
          </a:prstGeom>
          <a:noFill/>
          <a:ln cap="flat" cmpd="sng" w="28575">
            <a:solidFill>
              <a:schemeClr val="dk1"/>
            </a:solidFill>
            <a:prstDash val="solid"/>
            <a:miter lim="800000"/>
            <a:headEnd len="sm" w="sm" type="none"/>
            <a:tailEnd len="sm" w="sm" type="none"/>
          </a:ln>
        </p:spPr>
      </p:cxnSp>
      <p:sp>
        <p:nvSpPr>
          <p:cNvPr id="1012" name="Google Shape;1012;p148"/>
          <p:cNvSpPr txBox="1"/>
          <p:nvPr/>
        </p:nvSpPr>
        <p:spPr>
          <a:xfrm>
            <a:off x="808680" y="1691033"/>
            <a:ext cx="20634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   </a:t>
            </a:r>
            <a:r>
              <a:rPr b="1" lang="en" sz="1500">
                <a:solidFill>
                  <a:schemeClr val="dk1"/>
                </a:solidFill>
                <a:latin typeface="Calibri"/>
                <a:ea typeface="Calibri"/>
                <a:cs typeface="Calibri"/>
                <a:sym typeface="Calibri"/>
              </a:rPr>
              <a:t>Some numbers: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169,000 bp genome</a:t>
            </a:r>
            <a:endParaRPr sz="1500">
              <a:solidFill>
                <a:schemeClr val="dk1"/>
              </a:solidFill>
              <a:latin typeface="Calibri"/>
              <a:ea typeface="Calibri"/>
              <a:cs typeface="Calibri"/>
              <a:sym typeface="Calibri"/>
            </a:endParaRPr>
          </a:p>
        </p:txBody>
      </p:sp>
      <p:sp>
        <p:nvSpPr>
          <p:cNvPr id="1013" name="Google Shape;1013;p148"/>
          <p:cNvSpPr txBox="1"/>
          <p:nvPr/>
        </p:nvSpPr>
        <p:spPr>
          <a:xfrm>
            <a:off x="940582" y="1191920"/>
            <a:ext cx="2940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A molecular killing machine</a:t>
            </a:r>
            <a:endParaRPr sz="1100"/>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4" name="Google Shape;1014;p148"/>
          <p:cNvSpPr txBox="1"/>
          <p:nvPr/>
        </p:nvSpPr>
        <p:spPr>
          <a:xfrm>
            <a:off x="988207" y="2404426"/>
            <a:ext cx="12024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~300 genes</a:t>
            </a:r>
            <a:endParaRPr sz="1100"/>
          </a:p>
        </p:txBody>
      </p:sp>
      <p:sp>
        <p:nvSpPr>
          <p:cNvPr id="1015" name="Google Shape;1015;p148"/>
          <p:cNvSpPr txBox="1"/>
          <p:nvPr/>
        </p:nvSpPr>
        <p:spPr>
          <a:xfrm>
            <a:off x="988207" y="2919302"/>
            <a:ext cx="16908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~289 proteins</a:t>
            </a:r>
            <a:endParaRPr sz="1100"/>
          </a:p>
        </p:txBody>
      </p:sp>
      <p:sp>
        <p:nvSpPr>
          <p:cNvPr id="1016" name="Google Shape;1016;p148"/>
          <p:cNvSpPr txBox="1"/>
          <p:nvPr/>
        </p:nvSpPr>
        <p:spPr>
          <a:xfrm>
            <a:off x="1735035" y="3328333"/>
            <a:ext cx="23106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~50 different proteins in phage particle</a:t>
            </a:r>
            <a:endParaRPr sz="1100"/>
          </a:p>
        </p:txBody>
      </p:sp>
      <p:sp>
        <p:nvSpPr>
          <p:cNvPr id="1017" name="Google Shape;1017;p148"/>
          <p:cNvSpPr txBox="1"/>
          <p:nvPr/>
        </p:nvSpPr>
        <p:spPr>
          <a:xfrm>
            <a:off x="2043035" y="3741644"/>
            <a:ext cx="15528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&gt;2000 individual proteins in phage particle</a:t>
            </a:r>
            <a:endParaRPr sz="1100"/>
          </a:p>
        </p:txBody>
      </p:sp>
      <p:sp>
        <p:nvSpPr>
          <p:cNvPr id="1018" name="Google Shape;1018;p148"/>
          <p:cNvSpPr/>
          <p:nvPr/>
        </p:nvSpPr>
        <p:spPr>
          <a:xfrm>
            <a:off x="1541792" y="2221947"/>
            <a:ext cx="163200" cy="152700"/>
          </a:xfrm>
          <a:prstGeom prst="downArrow">
            <a:avLst>
              <a:gd fmla="val 50000" name="adj1"/>
              <a:gd fmla="val 50000" name="adj2"/>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19" name="Google Shape;1019;p148"/>
          <p:cNvSpPr/>
          <p:nvPr/>
        </p:nvSpPr>
        <p:spPr>
          <a:xfrm>
            <a:off x="2565527" y="3567437"/>
            <a:ext cx="163200" cy="152700"/>
          </a:xfrm>
          <a:prstGeom prst="downArrow">
            <a:avLst>
              <a:gd fmla="val 50000" name="adj1"/>
              <a:gd fmla="val 50000" name="adj2"/>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20" name="Google Shape;1020;p148"/>
          <p:cNvSpPr/>
          <p:nvPr/>
        </p:nvSpPr>
        <p:spPr>
          <a:xfrm>
            <a:off x="1541792" y="2716956"/>
            <a:ext cx="163200" cy="152700"/>
          </a:xfrm>
          <a:prstGeom prst="downArrow">
            <a:avLst>
              <a:gd fmla="val 50000" name="adj1"/>
              <a:gd fmla="val 50000" name="adj2"/>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21" name="Google Shape;1021;p148"/>
          <p:cNvSpPr/>
          <p:nvPr/>
        </p:nvSpPr>
        <p:spPr>
          <a:xfrm flipH="1" rot="10800000">
            <a:off x="1355852" y="3204002"/>
            <a:ext cx="311700" cy="326100"/>
          </a:xfrm>
          <a:prstGeom prst="bentArrow">
            <a:avLst>
              <a:gd fmla="val 25000" name="adj1"/>
              <a:gd fmla="val 25000" name="adj2"/>
              <a:gd fmla="val 25000" name="adj3"/>
              <a:gd fmla="val 43750" name="adj4"/>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22" name="Google Shape;1022;p148"/>
          <p:cNvSpPr/>
          <p:nvPr/>
        </p:nvSpPr>
        <p:spPr>
          <a:xfrm flipH="1" rot="10800000">
            <a:off x="1358400" y="3366812"/>
            <a:ext cx="256500" cy="1100100"/>
          </a:xfrm>
          <a:prstGeom prst="bentArrow">
            <a:avLst>
              <a:gd fmla="val 29583" name="adj1"/>
              <a:gd fmla="val 25000" name="adj2"/>
              <a:gd fmla="val 25000" name="adj3"/>
              <a:gd fmla="val 43750" name="adj4"/>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23" name="Google Shape;1023;p148"/>
          <p:cNvSpPr txBox="1"/>
          <p:nvPr/>
        </p:nvSpPr>
        <p:spPr>
          <a:xfrm>
            <a:off x="1698581" y="4278539"/>
            <a:ext cx="18969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~239 enzymes</a:t>
            </a:r>
            <a:endParaRPr sz="1100"/>
          </a:p>
        </p:txBody>
      </p:sp>
      <p:sp>
        <p:nvSpPr>
          <p:cNvPr id="1024" name="Google Shape;1024;p148"/>
          <p:cNvSpPr/>
          <p:nvPr/>
        </p:nvSpPr>
        <p:spPr>
          <a:xfrm flipH="1" rot="10800000">
            <a:off x="2000638" y="4518506"/>
            <a:ext cx="247200" cy="253200"/>
          </a:xfrm>
          <a:prstGeom prst="bentArrow">
            <a:avLst>
              <a:gd fmla="val 29583" name="adj1"/>
              <a:gd fmla="val 25000" name="adj2"/>
              <a:gd fmla="val 25000" name="adj3"/>
              <a:gd fmla="val 43750" name="adj4"/>
            </a:avLst>
          </a:prstGeom>
          <a:solidFill>
            <a:schemeClr val="accent1"/>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25" name="Google Shape;1025;p148"/>
          <p:cNvSpPr txBox="1"/>
          <p:nvPr/>
        </p:nvSpPr>
        <p:spPr>
          <a:xfrm>
            <a:off x="2312195" y="4581176"/>
            <a:ext cx="18969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Calibri"/>
                <a:ea typeface="Calibri"/>
                <a:cs typeface="Calibri"/>
                <a:sym typeface="Calibri"/>
              </a:rPr>
              <a:t>Polymerases / nucleases  /  …..</a:t>
            </a:r>
            <a:endParaRPr sz="1100"/>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149"/>
          <p:cNvSpPr/>
          <p:nvPr/>
        </p:nvSpPr>
        <p:spPr>
          <a:xfrm>
            <a:off x="872837" y="144908"/>
            <a:ext cx="6071100" cy="9471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32" name="Google Shape;1032;p14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033" name="Google Shape;1033;p149"/>
          <p:cNvPicPr preferRelativeResize="0"/>
          <p:nvPr/>
        </p:nvPicPr>
        <p:blipFill rotWithShape="1">
          <a:blip r:embed="rId3">
            <a:alphaModFix/>
          </a:blip>
          <a:srcRect b="0" l="0" r="0" t="0"/>
          <a:stretch/>
        </p:blipFill>
        <p:spPr>
          <a:xfrm>
            <a:off x="774199" y="1211269"/>
            <a:ext cx="3750965" cy="2985404"/>
          </a:xfrm>
          <a:prstGeom prst="rect">
            <a:avLst/>
          </a:prstGeom>
          <a:noFill/>
          <a:ln>
            <a:noFill/>
          </a:ln>
        </p:spPr>
      </p:pic>
      <p:pic>
        <p:nvPicPr>
          <p:cNvPr id="1034" name="Google Shape;1034;p149"/>
          <p:cNvPicPr preferRelativeResize="0"/>
          <p:nvPr/>
        </p:nvPicPr>
        <p:blipFill rotWithShape="1">
          <a:blip r:embed="rId4">
            <a:alphaModFix/>
          </a:blip>
          <a:srcRect b="50054" l="15078" r="51696" t="34176"/>
          <a:stretch/>
        </p:blipFill>
        <p:spPr>
          <a:xfrm>
            <a:off x="5243411" y="1407968"/>
            <a:ext cx="3204434" cy="1014046"/>
          </a:xfrm>
          <a:prstGeom prst="rect">
            <a:avLst/>
          </a:prstGeom>
          <a:noFill/>
          <a:ln>
            <a:noFill/>
          </a:ln>
        </p:spPr>
      </p:pic>
      <p:pic>
        <p:nvPicPr>
          <p:cNvPr id="1035" name="Google Shape;1035;p149"/>
          <p:cNvPicPr preferRelativeResize="0"/>
          <p:nvPr/>
        </p:nvPicPr>
        <p:blipFill rotWithShape="1">
          <a:blip r:embed="rId5">
            <a:alphaModFix/>
          </a:blip>
          <a:srcRect b="13013" l="26296" r="51612" t="26148"/>
          <a:stretch/>
        </p:blipFill>
        <p:spPr>
          <a:xfrm>
            <a:off x="7066875" y="2277597"/>
            <a:ext cx="1478701" cy="2714799"/>
          </a:xfrm>
          <a:prstGeom prst="rect">
            <a:avLst/>
          </a:prstGeom>
          <a:noFill/>
          <a:ln>
            <a:noFill/>
          </a:ln>
        </p:spPr>
      </p:pic>
      <p:pic>
        <p:nvPicPr>
          <p:cNvPr descr="Rabbit On Hole, Rabbit, Hole, Cartoon PNG and Vector with Transparent  Background for Free Download" id="1036" name="Google Shape;1036;p149"/>
          <p:cNvPicPr preferRelativeResize="0"/>
          <p:nvPr/>
        </p:nvPicPr>
        <p:blipFill rotWithShape="1">
          <a:blip r:embed="rId6">
            <a:alphaModFix/>
          </a:blip>
          <a:srcRect b="17737" l="16486" r="12607" t="13779"/>
          <a:stretch/>
        </p:blipFill>
        <p:spPr>
          <a:xfrm>
            <a:off x="5778974" y="208292"/>
            <a:ext cx="849282" cy="820248"/>
          </a:xfrm>
          <a:prstGeom prst="rect">
            <a:avLst/>
          </a:prstGeom>
          <a:noFill/>
          <a:ln>
            <a:noFill/>
          </a:ln>
        </p:spPr>
      </p:pic>
      <p:sp>
        <p:nvSpPr>
          <p:cNvPr id="1037" name="Google Shape;1037;p149"/>
          <p:cNvSpPr txBox="1"/>
          <p:nvPr/>
        </p:nvSpPr>
        <p:spPr>
          <a:xfrm>
            <a:off x="1025236" y="262874"/>
            <a:ext cx="4972200" cy="762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CAUTION:</a:t>
            </a:r>
            <a:r>
              <a:rPr b="1" lang="en" sz="2100">
                <a:solidFill>
                  <a:schemeClr val="dk1"/>
                </a:solidFill>
                <a:latin typeface="Calibri"/>
                <a:ea typeface="Calibri"/>
                <a:cs typeface="Calibri"/>
                <a:sym typeface="Calibri"/>
              </a:rPr>
              <a:t>  many rabbit holes ahead…</a:t>
            </a:r>
            <a:endParaRPr sz="1100"/>
          </a:p>
          <a:p>
            <a:pPr indent="0" lvl="0" marL="0" marR="0" rtl="0" algn="l">
              <a:spcBef>
                <a:spcPts val="0"/>
              </a:spcBef>
              <a:spcAft>
                <a:spcPts val="0"/>
              </a:spcAft>
              <a:buNone/>
            </a:pPr>
            <a:r>
              <a:rPr i="1" lang="en" sz="1200">
                <a:solidFill>
                  <a:schemeClr val="dk1"/>
                </a:solidFill>
                <a:latin typeface="Calibri"/>
                <a:ea typeface="Calibri"/>
                <a:cs typeface="Calibri"/>
                <a:sym typeface="Calibri"/>
              </a:rPr>
              <a:t>Don’t lose a student, or yourself, down one of these holes…</a:t>
            </a:r>
            <a:endParaRPr sz="1100"/>
          </a:p>
          <a:p>
            <a:pPr indent="0" lvl="0" marL="0" marR="0" rtl="0" algn="l">
              <a:spcBef>
                <a:spcPts val="0"/>
              </a:spcBef>
              <a:spcAft>
                <a:spcPts val="0"/>
              </a:spcAft>
              <a:buNone/>
            </a:pPr>
            <a:r>
              <a:rPr i="1" lang="en" sz="1200">
                <a:solidFill>
                  <a:schemeClr val="dk1"/>
                </a:solidFill>
                <a:latin typeface="Calibri"/>
                <a:ea typeface="Calibri"/>
                <a:cs typeface="Calibri"/>
                <a:sym typeface="Calibri"/>
              </a:rPr>
              <a:t>unless you just can’t help it.</a:t>
            </a:r>
            <a:endParaRPr sz="1100"/>
          </a:p>
        </p:txBody>
      </p:sp>
      <p:sp>
        <p:nvSpPr>
          <p:cNvPr id="1038" name="Google Shape;1038;p149"/>
          <p:cNvSpPr txBox="1"/>
          <p:nvPr/>
        </p:nvSpPr>
        <p:spPr>
          <a:xfrm>
            <a:off x="1319645" y="4478391"/>
            <a:ext cx="2660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rgbClr val="FF0000"/>
                </a:solidFill>
                <a:latin typeface="Calibri"/>
                <a:ea typeface="Calibri"/>
                <a:cs typeface="Calibri"/>
                <a:sym typeface="Calibri"/>
              </a:rPr>
              <a:t>There are many genes…</a:t>
            </a:r>
            <a:endParaRPr sz="1100"/>
          </a:p>
        </p:txBody>
      </p:sp>
      <p:sp>
        <p:nvSpPr>
          <p:cNvPr id="1039" name="Google Shape;1039;p149"/>
          <p:cNvSpPr txBox="1"/>
          <p:nvPr/>
        </p:nvSpPr>
        <p:spPr>
          <a:xfrm>
            <a:off x="5157336" y="3049155"/>
            <a:ext cx="1956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rgbClr val="FF0000"/>
                </a:solidFill>
                <a:latin typeface="Calibri"/>
                <a:ea typeface="Calibri"/>
                <a:cs typeface="Calibri"/>
                <a:sym typeface="Calibri"/>
              </a:rPr>
              <a:t>…</a:t>
            </a:r>
            <a:r>
              <a:rPr i="1" lang="en" sz="1800">
                <a:solidFill>
                  <a:srgbClr val="FF0000"/>
                </a:solidFill>
                <a:latin typeface="Calibri"/>
                <a:ea typeface="Calibri"/>
                <a:cs typeface="Calibri"/>
                <a:sym typeface="Calibri"/>
              </a:rPr>
              <a:t>and many protein stories</a:t>
            </a:r>
            <a:endParaRPr sz="1100"/>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15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046" name="Google Shape;1046;p150"/>
          <p:cNvPicPr preferRelativeResize="0"/>
          <p:nvPr/>
        </p:nvPicPr>
        <p:blipFill rotWithShape="1">
          <a:blip r:embed="rId3">
            <a:alphaModFix/>
          </a:blip>
          <a:srcRect b="0" l="0" r="0" t="0"/>
          <a:stretch/>
        </p:blipFill>
        <p:spPr>
          <a:xfrm>
            <a:off x="1846028" y="281784"/>
            <a:ext cx="5754385" cy="4579931"/>
          </a:xfrm>
          <a:prstGeom prst="rect">
            <a:avLst/>
          </a:prstGeom>
          <a:noFill/>
          <a:ln>
            <a:noFill/>
          </a:ln>
        </p:spPr>
      </p:pic>
      <p:sp>
        <p:nvSpPr>
          <p:cNvPr id="1047" name="Google Shape;1047;p150"/>
          <p:cNvSpPr txBox="1"/>
          <p:nvPr/>
        </p:nvSpPr>
        <p:spPr>
          <a:xfrm>
            <a:off x="631785" y="691976"/>
            <a:ext cx="16428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169,000 bp</a:t>
            </a:r>
            <a:endParaRPr sz="1100"/>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en" sz="1400">
                <a:solidFill>
                  <a:schemeClr val="dk1"/>
                </a:solidFill>
                <a:latin typeface="Calibri"/>
                <a:ea typeface="Calibri"/>
                <a:cs typeface="Calibri"/>
                <a:sym typeface="Calibri"/>
              </a:rPr>
              <a:t>~300 genes</a:t>
            </a:r>
            <a:endParaRPr sz="1100"/>
          </a:p>
        </p:txBody>
      </p:sp>
      <p:sp>
        <p:nvSpPr>
          <p:cNvPr id="1048" name="Google Shape;1048;p150"/>
          <p:cNvSpPr txBox="1"/>
          <p:nvPr/>
        </p:nvSpPr>
        <p:spPr>
          <a:xfrm>
            <a:off x="573948" y="261461"/>
            <a:ext cx="1939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 T4 Genome</a:t>
            </a:r>
            <a:endParaRPr sz="1100"/>
          </a:p>
        </p:txBody>
      </p:sp>
      <p:grpSp>
        <p:nvGrpSpPr>
          <p:cNvPr id="1049" name="Google Shape;1049;p150"/>
          <p:cNvGrpSpPr/>
          <p:nvPr/>
        </p:nvGrpSpPr>
        <p:grpSpPr>
          <a:xfrm>
            <a:off x="1382573" y="3001344"/>
            <a:ext cx="1971207" cy="1051877"/>
            <a:chOff x="2058116" y="3484957"/>
            <a:chExt cx="2628277" cy="1402503"/>
          </a:xfrm>
        </p:grpSpPr>
        <p:sp>
          <p:nvSpPr>
            <p:cNvPr id="1050" name="Google Shape;1050;p150"/>
            <p:cNvSpPr/>
            <p:nvPr/>
          </p:nvSpPr>
          <p:spPr>
            <a:xfrm rot="-1915432">
              <a:off x="3512272" y="3740132"/>
              <a:ext cx="1117642" cy="533349"/>
            </a:xfrm>
            <a:prstGeom prst="ellipse">
              <a:avLst/>
            </a:prstGeom>
            <a:noFill/>
            <a:ln cap="flat" cmpd="sng" w="2857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51" name="Google Shape;1051;p150"/>
            <p:cNvSpPr txBox="1"/>
            <p:nvPr/>
          </p:nvSpPr>
          <p:spPr>
            <a:xfrm>
              <a:off x="2058116" y="3933160"/>
              <a:ext cx="1543500" cy="954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400">
                  <a:solidFill>
                    <a:srgbClr val="FF0000"/>
                  </a:solidFill>
                  <a:latin typeface="Calibri"/>
                  <a:ea typeface="Calibri"/>
                  <a:cs typeface="Calibri"/>
                  <a:sym typeface="Calibri"/>
                </a:rPr>
                <a:t>Tip of the Long Tail Fiber</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151"/>
          <p:cNvSpPr/>
          <p:nvPr/>
        </p:nvSpPr>
        <p:spPr>
          <a:xfrm>
            <a:off x="1105594" y="357441"/>
            <a:ext cx="6219900" cy="587400"/>
          </a:xfrm>
          <a:prstGeom prst="roundRect">
            <a:avLst>
              <a:gd fmla="val 16667" name="adj"/>
            </a:avLst>
          </a:prstGeom>
          <a:solidFill>
            <a:srgbClr val="F2F2F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57" name="Google Shape;1057;p15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58" name="Google Shape;1058;p151"/>
          <p:cNvSpPr txBox="1"/>
          <p:nvPr/>
        </p:nvSpPr>
        <p:spPr>
          <a:xfrm>
            <a:off x="1288471" y="451259"/>
            <a:ext cx="66660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2100">
                <a:solidFill>
                  <a:srgbClr val="FF0000"/>
                </a:solidFill>
                <a:latin typeface="Calibri"/>
                <a:ea typeface="Calibri"/>
                <a:cs typeface="Calibri"/>
                <a:sym typeface="Calibri"/>
              </a:rPr>
              <a:t>Let’s consider the structure of the Long Tail Fiber…</a:t>
            </a:r>
            <a:endParaRPr sz="1100">
              <a:solidFill>
                <a:srgbClr val="FF0000"/>
              </a:solidFill>
              <a:latin typeface="Calibri"/>
              <a:ea typeface="Calibri"/>
              <a:cs typeface="Calibri"/>
              <a:sym typeface="Calibri"/>
            </a:endParaRPr>
          </a:p>
        </p:txBody>
      </p:sp>
      <p:sp>
        <p:nvSpPr>
          <p:cNvPr id="1059" name="Google Shape;1059;p151"/>
          <p:cNvSpPr txBox="1"/>
          <p:nvPr/>
        </p:nvSpPr>
        <p:spPr>
          <a:xfrm>
            <a:off x="1353415" y="1364741"/>
            <a:ext cx="6598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tip of the </a:t>
            </a:r>
            <a:r>
              <a:rPr b="1" lang="en" sz="2100">
                <a:solidFill>
                  <a:schemeClr val="accent1"/>
                </a:solidFill>
                <a:latin typeface="Calibri"/>
                <a:ea typeface="Calibri"/>
                <a:cs typeface="Calibri"/>
                <a:sym typeface="Calibri"/>
              </a:rPr>
              <a:t>Long Tail Fiber </a:t>
            </a:r>
            <a:r>
              <a:rPr lang="en" sz="2100">
                <a:solidFill>
                  <a:schemeClr val="dk1"/>
                </a:solidFill>
                <a:latin typeface="Calibri"/>
                <a:ea typeface="Calibri"/>
                <a:cs typeface="Calibri"/>
                <a:sym typeface="Calibri"/>
              </a:rPr>
              <a:t>(</a:t>
            </a:r>
            <a:r>
              <a:rPr lang="en" sz="2100">
                <a:solidFill>
                  <a:schemeClr val="accent1"/>
                </a:solidFill>
                <a:latin typeface="Calibri"/>
                <a:ea typeface="Calibri"/>
                <a:cs typeface="Calibri"/>
                <a:sym typeface="Calibri"/>
              </a:rPr>
              <a:t>LTF</a:t>
            </a:r>
            <a:r>
              <a:rPr lang="en" sz="2100">
                <a:solidFill>
                  <a:schemeClr val="dk1"/>
                </a:solidFill>
                <a:latin typeface="Calibri"/>
                <a:ea typeface="Calibri"/>
                <a:cs typeface="Calibri"/>
                <a:sym typeface="Calibri"/>
              </a:rPr>
              <a:t>) is composed of </a:t>
            </a:r>
            <a:r>
              <a:rPr b="1" lang="en" sz="2100">
                <a:solidFill>
                  <a:schemeClr val="accent1"/>
                </a:solidFill>
                <a:latin typeface="Calibri"/>
                <a:ea typeface="Calibri"/>
                <a:cs typeface="Calibri"/>
                <a:sym typeface="Calibri"/>
              </a:rPr>
              <a:t>gp37</a:t>
            </a:r>
            <a:r>
              <a:rPr lang="en" sz="2100">
                <a:solidFill>
                  <a:schemeClr val="dk1"/>
                </a:solidFill>
                <a:latin typeface="Calibri"/>
                <a:ea typeface="Calibri"/>
                <a:cs typeface="Calibri"/>
                <a:sym typeface="Calibri"/>
              </a:rPr>
              <a:t>.</a:t>
            </a:r>
            <a:endParaRPr sz="1100"/>
          </a:p>
        </p:txBody>
      </p:sp>
      <p:sp>
        <p:nvSpPr>
          <p:cNvPr id="1060" name="Google Shape;1060;p151"/>
          <p:cNvSpPr txBox="1"/>
          <p:nvPr/>
        </p:nvSpPr>
        <p:spPr>
          <a:xfrm>
            <a:off x="1353415" y="2105379"/>
            <a:ext cx="6847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a:t>
            </a:r>
            <a:r>
              <a:rPr lang="en" sz="2100">
                <a:solidFill>
                  <a:schemeClr val="accent1"/>
                </a:solidFill>
                <a:latin typeface="Calibri"/>
                <a:ea typeface="Calibri"/>
                <a:cs typeface="Calibri"/>
                <a:sym typeface="Calibri"/>
              </a:rPr>
              <a:t>LTF</a:t>
            </a:r>
            <a:r>
              <a:rPr lang="en" sz="2100">
                <a:solidFill>
                  <a:schemeClr val="dk1"/>
                </a:solidFill>
                <a:latin typeface="Calibri"/>
                <a:ea typeface="Calibri"/>
                <a:cs typeface="Calibri"/>
                <a:sym typeface="Calibri"/>
              </a:rPr>
              <a:t> must be </a:t>
            </a:r>
            <a:r>
              <a:rPr lang="en" sz="2100">
                <a:solidFill>
                  <a:schemeClr val="accent1"/>
                </a:solidFill>
                <a:latin typeface="Calibri"/>
                <a:ea typeface="Calibri"/>
                <a:cs typeface="Calibri"/>
                <a:sym typeface="Calibri"/>
              </a:rPr>
              <a:t>long</a:t>
            </a:r>
            <a:r>
              <a:rPr lang="en" sz="2100">
                <a:solidFill>
                  <a:schemeClr val="dk1"/>
                </a:solidFill>
                <a:latin typeface="Calibri"/>
                <a:ea typeface="Calibri"/>
                <a:cs typeface="Calibri"/>
                <a:sym typeface="Calibri"/>
              </a:rPr>
              <a:t>… and </a:t>
            </a:r>
            <a:r>
              <a:rPr lang="en" sz="2100">
                <a:solidFill>
                  <a:schemeClr val="accent1"/>
                </a:solidFill>
                <a:latin typeface="Calibri"/>
                <a:ea typeface="Calibri"/>
                <a:cs typeface="Calibri"/>
                <a:sym typeface="Calibri"/>
              </a:rPr>
              <a:t>skinny</a:t>
            </a:r>
            <a:r>
              <a:rPr lang="en" sz="2100">
                <a:solidFill>
                  <a:schemeClr val="dk1"/>
                </a:solidFill>
                <a:latin typeface="Calibri"/>
                <a:ea typeface="Calibri"/>
                <a:cs typeface="Calibri"/>
                <a:sym typeface="Calibri"/>
              </a:rPr>
              <a:t>..</a:t>
            </a:r>
            <a:r>
              <a:rPr lang="en" sz="2100">
                <a:solidFill>
                  <a:schemeClr val="dk1"/>
                </a:solidFill>
                <a:latin typeface="Calibri"/>
                <a:ea typeface="Calibri"/>
                <a:cs typeface="Calibri"/>
                <a:sym typeface="Calibri"/>
              </a:rPr>
              <a:t>. and </a:t>
            </a:r>
            <a:r>
              <a:rPr lang="en" sz="2100">
                <a:solidFill>
                  <a:schemeClr val="accent1"/>
                </a:solidFill>
                <a:latin typeface="Calibri"/>
                <a:ea typeface="Calibri"/>
                <a:cs typeface="Calibri"/>
                <a:sym typeface="Calibri"/>
              </a:rPr>
              <a:t>strong.</a:t>
            </a:r>
            <a:endParaRPr sz="1100"/>
          </a:p>
        </p:txBody>
      </p:sp>
      <p:sp>
        <p:nvSpPr>
          <p:cNvPr id="1061" name="Google Shape;1061;p151"/>
          <p:cNvSpPr txBox="1"/>
          <p:nvPr/>
        </p:nvSpPr>
        <p:spPr>
          <a:xfrm>
            <a:off x="1535255" y="2841914"/>
            <a:ext cx="6847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It must be long and skinny… to wade around in the deep grass (the LPS) on the surface of </a:t>
            </a:r>
            <a:r>
              <a:rPr i="1" lang="en" sz="1500">
                <a:solidFill>
                  <a:schemeClr val="dk1"/>
                </a:solidFill>
                <a:latin typeface="Calibri"/>
                <a:ea typeface="Calibri"/>
                <a:cs typeface="Calibri"/>
                <a:sym typeface="Calibri"/>
              </a:rPr>
              <a:t>E.coli</a:t>
            </a:r>
            <a:r>
              <a:rPr lang="en" sz="1500">
                <a:solidFill>
                  <a:schemeClr val="dk1"/>
                </a:solidFill>
                <a:latin typeface="Calibri"/>
                <a:ea typeface="Calibri"/>
                <a:cs typeface="Calibri"/>
                <a:sym typeface="Calibri"/>
              </a:rPr>
              <a:t>… searching for the OmpC receptor embedded in the outer membrane.</a:t>
            </a:r>
            <a:endParaRPr sz="1100"/>
          </a:p>
        </p:txBody>
      </p:sp>
      <p:sp>
        <p:nvSpPr>
          <p:cNvPr id="1062" name="Google Shape;1062;p151"/>
          <p:cNvSpPr txBox="1"/>
          <p:nvPr/>
        </p:nvSpPr>
        <p:spPr>
          <a:xfrm>
            <a:off x="1535255" y="3676861"/>
            <a:ext cx="66660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It must be strong… to support the weight of the massive capsid / tail / baseplate. </a:t>
            </a:r>
            <a:br>
              <a:rPr lang="en" sz="1500">
                <a:solidFill>
                  <a:schemeClr val="dk1"/>
                </a:solidFill>
                <a:latin typeface="Calibri"/>
                <a:ea typeface="Calibri"/>
                <a:cs typeface="Calibri"/>
                <a:sym typeface="Calibri"/>
              </a:rPr>
            </a:br>
            <a:r>
              <a:rPr lang="en" sz="1500">
                <a:solidFill>
                  <a:schemeClr val="dk1"/>
                </a:solidFill>
                <a:latin typeface="Calibri"/>
                <a:ea typeface="Calibri"/>
                <a:cs typeface="Calibri"/>
                <a:sym typeface="Calibri"/>
              </a:rPr>
              <a:t>                               (note:  A single alpha-helix is not strong enough)</a:t>
            </a:r>
            <a:endParaRPr sz="1100"/>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15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68" name="Google Shape;1068;p152"/>
          <p:cNvSpPr txBox="1"/>
          <p:nvPr/>
        </p:nvSpPr>
        <p:spPr>
          <a:xfrm>
            <a:off x="983975" y="486024"/>
            <a:ext cx="29997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Imagine that… </a:t>
            </a:r>
            <a:endParaRPr sz="1100"/>
          </a:p>
        </p:txBody>
      </p:sp>
      <p:sp>
        <p:nvSpPr>
          <p:cNvPr id="1069" name="Google Shape;1069;p152"/>
          <p:cNvSpPr txBox="1"/>
          <p:nvPr/>
        </p:nvSpPr>
        <p:spPr>
          <a:xfrm>
            <a:off x="983975" y="1470992"/>
            <a:ext cx="7478100" cy="2978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700">
                <a:solidFill>
                  <a:schemeClr val="dk1"/>
                </a:solidFill>
                <a:latin typeface="Calibri"/>
                <a:ea typeface="Calibri"/>
                <a:cs typeface="Calibri"/>
                <a:sym typeface="Calibri"/>
              </a:rPr>
              <a:t>…a long time ago, you were appointed to the Phage Design Board (PDB) and tasked with the design of a Long Tail Fiber.  </a:t>
            </a:r>
            <a:endParaRPr sz="1100"/>
          </a:p>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a:p>
            <a:pPr indent="0" lvl="0" marL="0" marR="0" rtl="0" algn="l">
              <a:spcBef>
                <a:spcPts val="0"/>
              </a:spcBef>
              <a:spcAft>
                <a:spcPts val="0"/>
              </a:spcAft>
              <a:buNone/>
            </a:pPr>
            <a:r>
              <a:rPr lang="en" sz="2700">
                <a:solidFill>
                  <a:schemeClr val="dk1"/>
                </a:solidFill>
                <a:latin typeface="Calibri"/>
                <a:ea typeface="Calibri"/>
                <a:cs typeface="Calibri"/>
                <a:sym typeface="Calibri"/>
              </a:rPr>
              <a:t>Design Parameters:  It must be skinny… and strong… and capable of binding to a receptor protein when approached from several different directions.</a:t>
            </a:r>
            <a:endParaRPr sz="1100"/>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15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076" name="Google Shape;1076;p153"/>
          <p:cNvSpPr txBox="1"/>
          <p:nvPr/>
        </p:nvSpPr>
        <p:spPr>
          <a:xfrm>
            <a:off x="1391954" y="1632285"/>
            <a:ext cx="6572400" cy="200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MSSYPIGAPIPWPSDSVPAGFALMEGQTFDKSAYPKLAVAYPSGVIPDMRGQTIKGKPSGRAVLSAEADGVKAHSHSASASSTDLGTKTTSSFDYGTKGTNSTGGHTHSGSGSTSTNGEHSHYIEAWNGTGVGGNKMSSYAISYRAGGSNTNAAGNHSHTFSFGTSSAGDHSHSVGIGAHTHTVAIGSHGHTITVNSTGNTENTVKNIAFNYIVRLA</a:t>
            </a:r>
            <a:endParaRPr sz="2100">
              <a:solidFill>
                <a:schemeClr val="dk1"/>
              </a:solidFill>
              <a:latin typeface="Calibri"/>
              <a:ea typeface="Calibri"/>
              <a:cs typeface="Calibri"/>
              <a:sym typeface="Calibri"/>
            </a:endParaRPr>
          </a:p>
        </p:txBody>
      </p:sp>
      <p:sp>
        <p:nvSpPr>
          <p:cNvPr id="1077" name="Google Shape;1077;p153"/>
          <p:cNvSpPr txBox="1"/>
          <p:nvPr/>
        </p:nvSpPr>
        <p:spPr>
          <a:xfrm>
            <a:off x="1023077" y="854521"/>
            <a:ext cx="7310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FF0000"/>
                </a:solidFill>
                <a:latin typeface="Calibri"/>
                <a:ea typeface="Calibri"/>
                <a:cs typeface="Calibri"/>
                <a:sym typeface="Calibri"/>
              </a:rPr>
              <a:t>Here is a hint/answer…  the amino acid sequence of gp37</a:t>
            </a:r>
            <a:endParaRPr sz="1100"/>
          </a:p>
        </p:txBody>
      </p:sp>
      <p:sp>
        <p:nvSpPr>
          <p:cNvPr id="1078" name="Google Shape;1078;p153"/>
          <p:cNvSpPr txBox="1"/>
          <p:nvPr/>
        </p:nvSpPr>
        <p:spPr>
          <a:xfrm>
            <a:off x="1994627" y="3896564"/>
            <a:ext cx="53670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2100">
                <a:solidFill>
                  <a:srgbClr val="FF0000"/>
                </a:solidFill>
                <a:latin typeface="Calibri"/>
                <a:ea typeface="Calibri"/>
                <a:cs typeface="Calibri"/>
                <a:sym typeface="Calibri"/>
              </a:rPr>
              <a:t>Can you predict it’s structure?</a:t>
            </a:r>
            <a:endParaRPr sz="11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