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29.xml" ContentType="application/vnd.openxmlformats-officedocument.presentationml.tags+xml"/>
  <Override PartName="/ppt/notesSlides/notesSlide1.xml" ContentType="application/vnd.openxmlformats-officedocument.presentationml.notesSlide+xml"/>
  <Override PartName="/ppt/tags/tag30.xml" ContentType="application/vnd.openxmlformats-officedocument.presentationml.tags+xml"/>
  <Override PartName="/ppt/notesSlides/notesSlide2.xml" ContentType="application/vnd.openxmlformats-officedocument.presentationml.notesSlide+xml"/>
  <Override PartName="/ppt/tags/tag31.xml" ContentType="application/vnd.openxmlformats-officedocument.presentationml.tags+xml"/>
  <Override PartName="/ppt/notesSlides/notesSlide3.xml" ContentType="application/vnd.openxmlformats-officedocument.presentationml.notesSlide+xml"/>
  <Override PartName="/ppt/tags/tag32.xml" ContentType="application/vnd.openxmlformats-officedocument.presentationml.tags+xml"/>
  <Override PartName="/ppt/notesSlides/notesSlide4.xml" ContentType="application/vnd.openxmlformats-officedocument.presentationml.notesSlide+xml"/>
  <Override PartName="/ppt/tags/tag33.xml" ContentType="application/vnd.openxmlformats-officedocument.presentationml.tags+xml"/>
  <Override PartName="/ppt/theme/themeOverride1.xml" ContentType="application/vnd.openxmlformats-officedocument.themeOverride+xml"/>
  <Override PartName="/ppt/notesSlides/notesSlide5.xml" ContentType="application/vnd.openxmlformats-officedocument.presentationml.notesSlide+xml"/>
  <Override PartName="/ppt/theme/themeOverride2.xml" ContentType="application/vnd.openxmlformats-officedocument.themeOverride+xml"/>
  <Override PartName="/ppt/notesSlides/notesSlide6.xml" ContentType="application/vnd.openxmlformats-officedocument.presentationml.notesSlide+xml"/>
  <Override PartName="/ppt/theme/themeOverride3.xml" ContentType="application/vnd.openxmlformats-officedocument.themeOverride+xml"/>
  <Override PartName="/ppt/notesSlides/notesSlide7.xml" ContentType="application/vnd.openxmlformats-officedocument.presentationml.notesSlide+xml"/>
  <Override PartName="/ppt/tags/tag34.xml" ContentType="application/vnd.openxmlformats-officedocument.presentationml.tags+xml"/>
  <Override PartName="/ppt/notesSlides/notesSlide8.xml" ContentType="application/vnd.openxmlformats-officedocument.presentationml.notesSlide+xml"/>
  <Override PartName="/ppt/theme/themeOverride4.xml" ContentType="application/vnd.openxmlformats-officedocument.themeOverride+xml"/>
  <Override PartName="/ppt/notesSlides/notesSlide9.xml" ContentType="application/vnd.openxmlformats-officedocument.presentationml.notesSlide+xml"/>
  <Override PartName="/ppt/theme/themeOverride5.xml" ContentType="application/vnd.openxmlformats-officedocument.themeOverride+xml"/>
  <Override PartName="/ppt/notesSlides/notesSlide10.xml" ContentType="application/vnd.openxmlformats-officedocument.presentationml.notesSlide+xml"/>
  <Override PartName="/ppt/theme/themeOverride6.xml" ContentType="application/vnd.openxmlformats-officedocument.themeOverride+xml"/>
  <Override PartName="/ppt/notesSlides/notesSlide11.xml" ContentType="application/vnd.openxmlformats-officedocument.presentationml.notesSlide+xml"/>
  <Override PartName="/ppt/theme/themeOverride7.xml" ContentType="application/vnd.openxmlformats-officedocument.themeOverride+xml"/>
  <Override PartName="/ppt/notesSlides/notesSlide12.xml" ContentType="application/vnd.openxmlformats-officedocument.presentationml.notesSlide+xml"/>
  <Override PartName="/ppt/theme/themeOverride8.xml" ContentType="application/vnd.openxmlformats-officedocument.themeOverride+xml"/>
  <Override PartName="/ppt/notesSlides/notesSlide13.xml" ContentType="application/vnd.openxmlformats-officedocument.presentationml.notesSlide+xml"/>
  <Override PartName="/ppt/theme/themeOverride9.xml" ContentType="application/vnd.openxmlformats-officedocument.themeOverride+xml"/>
  <Override PartName="/ppt/notesSlides/notesSlide14.xml" ContentType="application/vnd.openxmlformats-officedocument.presentationml.notesSlide+xml"/>
  <Override PartName="/ppt/theme/themeOverride10.xml" ContentType="application/vnd.openxmlformats-officedocument.themeOverride+xml"/>
  <Override PartName="/ppt/notesSlides/notesSlide15.xml" ContentType="application/vnd.openxmlformats-officedocument.presentationml.notesSlide+xml"/>
  <Override PartName="/ppt/theme/themeOverride11.xml" ContentType="application/vnd.openxmlformats-officedocument.themeOverride+xml"/>
  <Override PartName="/ppt/notesSlides/notesSlide16.xml" ContentType="application/vnd.openxmlformats-officedocument.presentationml.notesSlide+xml"/>
  <Override PartName="/ppt/theme/themeOverride12.xml" ContentType="application/vnd.openxmlformats-officedocument.themeOverride+xml"/>
  <Override PartName="/ppt/notesSlides/notesSlide17.xml" ContentType="application/vnd.openxmlformats-officedocument.presentationml.notesSlide+xml"/>
  <Override PartName="/ppt/theme/themeOverride13.xml" ContentType="application/vnd.openxmlformats-officedocument.themeOverride+xml"/>
  <Override PartName="/ppt/notesSlides/notesSlide18.xml" ContentType="application/vnd.openxmlformats-officedocument.presentationml.notesSlide+xml"/>
  <Override PartName="/ppt/theme/themeOverride14.xml" ContentType="application/vnd.openxmlformats-officedocument.themeOverride+xml"/>
  <Override PartName="/ppt/notesSlides/notesSlide19.xml" ContentType="application/vnd.openxmlformats-officedocument.presentationml.notesSlide+xml"/>
  <Override PartName="/ppt/theme/themeOverride15.xml" ContentType="application/vnd.openxmlformats-officedocument.themeOverride+xml"/>
  <Override PartName="/ppt/notesSlides/notesSlide20.xml" ContentType="application/vnd.openxmlformats-officedocument.presentationml.notesSlide+xml"/>
  <Override PartName="/ppt/theme/themeOverride16.xml" ContentType="application/vnd.openxmlformats-officedocument.themeOverride+xml"/>
  <Override PartName="/ppt/notesSlides/notesSlide21.xml" ContentType="application/vnd.openxmlformats-officedocument.presentationml.notesSlide+xml"/>
  <Override PartName="/ppt/theme/themeOverride17.xml" ContentType="application/vnd.openxmlformats-officedocument.themeOverride+xml"/>
  <Override PartName="/ppt/notesSlides/notesSlide22.xml" ContentType="application/vnd.openxmlformats-officedocument.presentationml.notesSlide+xml"/>
  <Override PartName="/ppt/theme/themeOverride18.xml" ContentType="application/vnd.openxmlformats-officedocument.themeOverride+xml"/>
  <Override PartName="/ppt/notesSlides/notesSlide23.xml" ContentType="application/vnd.openxmlformats-officedocument.presentationml.notesSlide+xml"/>
  <Override PartName="/ppt/theme/themeOverride19.xml" ContentType="application/vnd.openxmlformats-officedocument.themeOverride+xml"/>
  <Override PartName="/ppt/notesSlides/notesSlide24.xml" ContentType="application/vnd.openxmlformats-officedocument.presentationml.notesSlide+xml"/>
  <Override PartName="/ppt/tags/tag35.xml" ContentType="application/vnd.openxmlformats-officedocument.presentationml.tags+xml"/>
  <Override PartName="/ppt/notesSlides/notesSlide2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1" r:id="rId4"/>
    <p:sldMasterId id="2147483660" r:id="rId5"/>
    <p:sldMasterId id="2147483672" r:id="rId6"/>
    <p:sldMasterId id="2147483648" r:id="rId7"/>
  </p:sldMasterIdLst>
  <p:notesMasterIdLst>
    <p:notesMasterId r:id="rId35"/>
  </p:notesMasterIdLst>
  <p:sldIdLst>
    <p:sldId id="274" r:id="rId8"/>
    <p:sldId id="305" r:id="rId9"/>
    <p:sldId id="289" r:id="rId10"/>
    <p:sldId id="361" r:id="rId11"/>
    <p:sldId id="260" r:id="rId12"/>
    <p:sldId id="362" r:id="rId13"/>
    <p:sldId id="397" r:id="rId14"/>
    <p:sldId id="419" r:id="rId15"/>
    <p:sldId id="417" r:id="rId16"/>
    <p:sldId id="398" r:id="rId17"/>
    <p:sldId id="403" r:id="rId18"/>
    <p:sldId id="411" r:id="rId19"/>
    <p:sldId id="416" r:id="rId20"/>
    <p:sldId id="410" r:id="rId21"/>
    <p:sldId id="412" r:id="rId22"/>
    <p:sldId id="413" r:id="rId23"/>
    <p:sldId id="415" r:id="rId24"/>
    <p:sldId id="414" r:id="rId25"/>
    <p:sldId id="420" r:id="rId26"/>
    <p:sldId id="421" r:id="rId27"/>
    <p:sldId id="404" r:id="rId28"/>
    <p:sldId id="393" r:id="rId29"/>
    <p:sldId id="392" r:id="rId30"/>
    <p:sldId id="418" r:id="rId31"/>
    <p:sldId id="394" r:id="rId32"/>
    <p:sldId id="264" r:id="rId33"/>
    <p:sldId id="387" r:id="rId34"/>
  </p:sldIdLst>
  <p:sldSz cx="12192000" cy="6858000"/>
  <p:notesSz cx="6858000" cy="9144000"/>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1702200-472A-45FC-F5F1-27894B1A47E4}" name="Mark Hoelzer" initials="MH" userId="S::Mark.Hoelzer@3dmoleculardesigns.com::c1aeea86-90bb-4741-b180-fb5c104fbae7" providerId="AD"/>
  <p188:author id="{30EDFC38-6880-4735-4258-1E57024FD2C6}" name="Mark Arnholt" initials="MA" userId="S::mark.arnholt@3dmoleculardesigns.com::b7de0cc5-3486-4cd8-905c-b5e2c5e5ddca" providerId="AD"/>
  <p188:author id="{F6CE7366-A3CC-03E8-3F6E-FDED2B899CAC}" name="Heather Ryan" initials="" userId="S::Heather.Ryan@3dmoleculardesigns.com::89838025-48a8-4a20-8c26-74ae61e96ceb" providerId="AD"/>
  <p188:author id="{5DF8136E-96EE-49B3-05B1-CA45B916F0FC}" name="Mark Arnholt" initials="" userId="S::Mark.Arnholt@3dmoleculardesigns.com::b7de0cc5-3486-4cd8-905c-b5e2c5e5ddca" providerId="AD"/>
  <p188:author id="{56CDD0CD-E822-9103-8CAF-58D8C96DCEAD}" name="Diane Herman" initials="DH" userId="S::Diane.Herman@3dmoleculardesigns.com::6fac3d8d-1371-4086-a520-9d2b26de6288" providerId="AD"/>
  <p188:author id="{DD0067E8-1D06-F072-A39A-41C102FBB7E9}" name="Ruth Hutson" initials="RH" userId="S::ruth.hutson@3dmoleculardesigns.com::b7a315b0-fa21-44f2-a340-f03b809ae5a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D200B9"/>
    <a:srgbClr val="1CA64A"/>
    <a:srgbClr val="FF0DE2"/>
    <a:srgbClr val="FEFEFE"/>
    <a:srgbClr val="E6E6E6"/>
    <a:srgbClr val="E0BBE7"/>
    <a:srgbClr val="E6CAEC"/>
    <a:srgbClr val="D3A3DD"/>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BD2AB7-78ED-41DC-9314-11FBE8E4FAC7}" v="31" dt="2025-06-26T14:59:40.4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046" autoAdjust="0"/>
  </p:normalViewPr>
  <p:slideViewPr>
    <p:cSldViewPr snapToGrid="0">
      <p:cViewPr varScale="1">
        <p:scale>
          <a:sx n="81" d="100"/>
          <a:sy n="81" d="100"/>
        </p:scale>
        <p:origin x="163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heme" Target="theme/theme1.xml"/><Relationship Id="rId21" Type="http://schemas.openxmlformats.org/officeDocument/2006/relationships/slide" Target="slides/slide14.xml"/><Relationship Id="rId34" Type="http://schemas.openxmlformats.org/officeDocument/2006/relationships/slide" Target="slides/slide27.xml"/><Relationship Id="rId42"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tags" Target="tags/tag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notesMaster" Target="notesMasters/notesMaster1.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FE9EC4-0951-4AF0-8B1F-BBA1D95E5052}" type="datetimeFigureOut">
              <a:rPr lang="en-US" smtClean="0"/>
              <a:t>6/26/2025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969A0E-3899-435C-BEDD-AB395C5FA4DA}" type="slidenum">
              <a:rPr lang="en-US" smtClean="0"/>
              <a:t>‹#›</a:t>
            </a:fld>
            <a:endParaRPr lang="en-US"/>
          </a:p>
        </p:txBody>
      </p:sp>
    </p:spTree>
    <p:extLst>
      <p:ext uri="{BB962C8B-B14F-4D97-AF65-F5344CB8AC3E}">
        <p14:creationId xmlns:p14="http://schemas.microsoft.com/office/powerpoint/2010/main" val="2070405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a:t>
            </a:fld>
            <a:endParaRPr lang="en-US"/>
          </a:p>
        </p:txBody>
      </p:sp>
    </p:spTree>
    <p:extLst>
      <p:ext uri="{BB962C8B-B14F-4D97-AF65-F5344CB8AC3E}">
        <p14:creationId xmlns:p14="http://schemas.microsoft.com/office/powerpoint/2010/main" val="802180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D6DB5-864E-CCCC-848F-33FAAD2D72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D6B4BF-85C8-E6EC-E0E3-6A4ADA3943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861250-4A52-E314-6B13-0EB1E7173D50}"/>
              </a:ext>
            </a:extLst>
          </p:cNvPr>
          <p:cNvSpPr>
            <a:spLocks noGrp="1"/>
          </p:cNvSpPr>
          <p:nvPr>
            <p:ph type="body" idx="1"/>
          </p:nvPr>
        </p:nvSpPr>
        <p:spPr/>
        <p:txBody>
          <a:bodyPr/>
          <a:lstStyle/>
          <a:p>
            <a:r>
              <a:rPr lang="en-US" dirty="0"/>
              <a:t>Teacher: Allow students to explore the model ​​</a:t>
            </a:r>
          </a:p>
          <a:p>
            <a:endParaRPr lang="en-US" dirty="0"/>
          </a:p>
          <a:p>
            <a:r>
              <a:rPr lang="en-US" dirty="0"/>
              <a:t>Student: Closely examine the model and ponder the questions on the slide</a:t>
            </a:r>
          </a:p>
        </p:txBody>
      </p:sp>
      <p:sp>
        <p:nvSpPr>
          <p:cNvPr id="4" name="Slide Number Placeholder 3">
            <a:extLst>
              <a:ext uri="{FF2B5EF4-FFF2-40B4-BE49-F238E27FC236}">
                <a16:creationId xmlns:a16="http://schemas.microsoft.com/office/drawing/2014/main" id="{73AC2F33-C644-12E4-2BA9-7394452AED26}"/>
              </a:ext>
            </a:extLst>
          </p:cNvPr>
          <p:cNvSpPr>
            <a:spLocks noGrp="1"/>
          </p:cNvSpPr>
          <p:nvPr>
            <p:ph type="sldNum" sz="quarter" idx="5"/>
          </p:nvPr>
        </p:nvSpPr>
        <p:spPr/>
        <p:txBody>
          <a:bodyPr/>
          <a:lstStyle/>
          <a:p>
            <a:fld id="{1D969A0E-3899-435C-BEDD-AB395C5FA4DA}" type="slidenum">
              <a:rPr lang="en-US" smtClean="0"/>
              <a:t>11</a:t>
            </a:fld>
            <a:endParaRPr lang="en-US"/>
          </a:p>
        </p:txBody>
      </p:sp>
    </p:spTree>
    <p:extLst>
      <p:ext uri="{BB962C8B-B14F-4D97-AF65-F5344CB8AC3E}">
        <p14:creationId xmlns:p14="http://schemas.microsoft.com/office/powerpoint/2010/main" val="8964308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997A7-2908-172D-7007-E1B610385A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9C5873-4E80-BAF0-DE36-137502ADAB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774442-DFF4-87EA-09FF-C2FEEFA74696}"/>
              </a:ext>
            </a:extLst>
          </p:cNvPr>
          <p:cNvSpPr>
            <a:spLocks noGrp="1"/>
          </p:cNvSpPr>
          <p:nvPr>
            <p:ph type="body" idx="1"/>
          </p:nvPr>
        </p:nvSpPr>
        <p:spPr/>
        <p:txBody>
          <a:bodyPr/>
          <a:lstStyle/>
          <a:p>
            <a:r>
              <a:rPr lang="en-US" dirty="0"/>
              <a:t>Teacher: Give students time to explore the model and respond to the prompt​​</a:t>
            </a:r>
          </a:p>
          <a:p>
            <a:endParaRPr lang="en-US" dirty="0"/>
          </a:p>
          <a:p>
            <a:r>
              <a:rPr lang="en-US" dirty="0"/>
              <a:t>Student: Follow the onscreen prompts</a:t>
            </a:r>
          </a:p>
        </p:txBody>
      </p:sp>
      <p:sp>
        <p:nvSpPr>
          <p:cNvPr id="4" name="Slide Number Placeholder 3">
            <a:extLst>
              <a:ext uri="{FF2B5EF4-FFF2-40B4-BE49-F238E27FC236}">
                <a16:creationId xmlns:a16="http://schemas.microsoft.com/office/drawing/2014/main" id="{E06BB69F-84C1-B228-2F49-C80E51698FC6}"/>
              </a:ext>
            </a:extLst>
          </p:cNvPr>
          <p:cNvSpPr>
            <a:spLocks noGrp="1"/>
          </p:cNvSpPr>
          <p:nvPr>
            <p:ph type="sldNum" sz="quarter" idx="5"/>
          </p:nvPr>
        </p:nvSpPr>
        <p:spPr/>
        <p:txBody>
          <a:bodyPr/>
          <a:lstStyle/>
          <a:p>
            <a:fld id="{1D969A0E-3899-435C-BEDD-AB395C5FA4DA}" type="slidenum">
              <a:rPr lang="en-US" smtClean="0"/>
              <a:t>12</a:t>
            </a:fld>
            <a:endParaRPr lang="en-US"/>
          </a:p>
        </p:txBody>
      </p:sp>
    </p:spTree>
    <p:extLst>
      <p:ext uri="{BB962C8B-B14F-4D97-AF65-F5344CB8AC3E}">
        <p14:creationId xmlns:p14="http://schemas.microsoft.com/office/powerpoint/2010/main" val="40709534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66115-9DE1-AD46-F904-095C188580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C6473C-AF1A-EA4C-4B92-F7637E9831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E3A538-DA11-92F0-0FFE-5706D138D1F0}"/>
              </a:ext>
            </a:extLst>
          </p:cNvPr>
          <p:cNvSpPr>
            <a:spLocks noGrp="1"/>
          </p:cNvSpPr>
          <p:nvPr>
            <p:ph type="body" idx="1"/>
          </p:nvPr>
        </p:nvSpPr>
        <p:spPr/>
        <p:txBody>
          <a:bodyPr/>
          <a:lstStyle/>
          <a:p>
            <a:r>
              <a:rPr lang="en-US" dirty="0"/>
              <a:t>Teacher: Explain the concept on the slide as needed</a:t>
            </a:r>
          </a:p>
          <a:p>
            <a:endParaRPr lang="en-US" dirty="0"/>
          </a:p>
          <a:p>
            <a:r>
              <a:rPr lang="en" dirty="0"/>
              <a:t>Student: Edit, or elaborate on your sketch as needed</a:t>
            </a:r>
            <a:endParaRPr lang="en-US" dirty="0"/>
          </a:p>
        </p:txBody>
      </p:sp>
      <p:sp>
        <p:nvSpPr>
          <p:cNvPr id="4" name="Slide Number Placeholder 3">
            <a:extLst>
              <a:ext uri="{FF2B5EF4-FFF2-40B4-BE49-F238E27FC236}">
                <a16:creationId xmlns:a16="http://schemas.microsoft.com/office/drawing/2014/main" id="{F5BF724F-00BB-2720-FBDE-9130DAF7CB9E}"/>
              </a:ext>
            </a:extLst>
          </p:cNvPr>
          <p:cNvSpPr>
            <a:spLocks noGrp="1"/>
          </p:cNvSpPr>
          <p:nvPr>
            <p:ph type="sldNum" sz="quarter" idx="5"/>
          </p:nvPr>
        </p:nvSpPr>
        <p:spPr/>
        <p:txBody>
          <a:bodyPr/>
          <a:lstStyle/>
          <a:p>
            <a:fld id="{1D969A0E-3899-435C-BEDD-AB395C5FA4DA}" type="slidenum">
              <a:rPr lang="en-US" smtClean="0"/>
              <a:t>13</a:t>
            </a:fld>
            <a:endParaRPr lang="en-US"/>
          </a:p>
        </p:txBody>
      </p:sp>
    </p:spTree>
    <p:extLst>
      <p:ext uri="{BB962C8B-B14F-4D97-AF65-F5344CB8AC3E}">
        <p14:creationId xmlns:p14="http://schemas.microsoft.com/office/powerpoint/2010/main" val="23101762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86F51-82B1-92CE-D172-4799CEBBC7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DE2CF3-D25E-723D-0467-5D71C010CD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040E96-E40A-EF38-C23C-DAF8F9FD43DD}"/>
              </a:ext>
            </a:extLst>
          </p:cNvPr>
          <p:cNvSpPr>
            <a:spLocks noGrp="1"/>
          </p:cNvSpPr>
          <p:nvPr>
            <p:ph type="body" idx="1"/>
          </p:nvPr>
        </p:nvSpPr>
        <p:spPr/>
        <p:txBody>
          <a:bodyPr/>
          <a:lstStyle/>
          <a:p>
            <a:r>
              <a:rPr lang="en-US" dirty="0"/>
              <a:t>Teacher: Give students time to think and respond to the writing prompt​​</a:t>
            </a:r>
          </a:p>
          <a:p>
            <a:endParaRPr lang="en-US" dirty="0"/>
          </a:p>
          <a:p>
            <a:r>
              <a:rPr lang="en-US" dirty="0"/>
              <a:t>Student: Write a response in your notebook</a:t>
            </a:r>
          </a:p>
        </p:txBody>
      </p:sp>
      <p:sp>
        <p:nvSpPr>
          <p:cNvPr id="4" name="Slide Number Placeholder 3">
            <a:extLst>
              <a:ext uri="{FF2B5EF4-FFF2-40B4-BE49-F238E27FC236}">
                <a16:creationId xmlns:a16="http://schemas.microsoft.com/office/drawing/2014/main" id="{62A0F1B1-01EF-F3AE-0121-3696343D861B}"/>
              </a:ext>
            </a:extLst>
          </p:cNvPr>
          <p:cNvSpPr>
            <a:spLocks noGrp="1"/>
          </p:cNvSpPr>
          <p:nvPr>
            <p:ph type="sldNum" sz="quarter" idx="5"/>
          </p:nvPr>
        </p:nvSpPr>
        <p:spPr/>
        <p:txBody>
          <a:bodyPr/>
          <a:lstStyle/>
          <a:p>
            <a:fld id="{1D969A0E-3899-435C-BEDD-AB395C5FA4DA}" type="slidenum">
              <a:rPr lang="en-US" smtClean="0"/>
              <a:t>14</a:t>
            </a:fld>
            <a:endParaRPr lang="en-US"/>
          </a:p>
        </p:txBody>
      </p:sp>
    </p:spTree>
    <p:extLst>
      <p:ext uri="{BB962C8B-B14F-4D97-AF65-F5344CB8AC3E}">
        <p14:creationId xmlns:p14="http://schemas.microsoft.com/office/powerpoint/2010/main" val="35599339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CCB1E-A935-56B9-4019-A1F07D0A26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6867DA-AADF-16CB-EE47-6FE1E12408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811AD0-B931-C939-1731-3A71B9434A28}"/>
              </a:ext>
            </a:extLst>
          </p:cNvPr>
          <p:cNvSpPr>
            <a:spLocks noGrp="1"/>
          </p:cNvSpPr>
          <p:nvPr>
            <p:ph type="body" idx="1"/>
          </p:nvPr>
        </p:nvSpPr>
        <p:spPr/>
        <p:txBody>
          <a:bodyPr/>
          <a:lstStyle/>
          <a:p>
            <a:r>
              <a:rPr lang="en-US" dirty="0"/>
              <a:t>Teacher: Allow students to explore the model ​​</a:t>
            </a:r>
          </a:p>
          <a:p>
            <a:endParaRPr lang="en-US" dirty="0"/>
          </a:p>
          <a:p>
            <a:r>
              <a:rPr lang="en-US" dirty="0"/>
              <a:t>Student: Closely examine the model and try to answer the posted questions</a:t>
            </a:r>
          </a:p>
        </p:txBody>
      </p:sp>
      <p:sp>
        <p:nvSpPr>
          <p:cNvPr id="4" name="Slide Number Placeholder 3">
            <a:extLst>
              <a:ext uri="{FF2B5EF4-FFF2-40B4-BE49-F238E27FC236}">
                <a16:creationId xmlns:a16="http://schemas.microsoft.com/office/drawing/2014/main" id="{7F040894-9E73-76A7-EFA3-3EF4CDCD695C}"/>
              </a:ext>
            </a:extLst>
          </p:cNvPr>
          <p:cNvSpPr>
            <a:spLocks noGrp="1"/>
          </p:cNvSpPr>
          <p:nvPr>
            <p:ph type="sldNum" sz="quarter" idx="5"/>
          </p:nvPr>
        </p:nvSpPr>
        <p:spPr/>
        <p:txBody>
          <a:bodyPr/>
          <a:lstStyle/>
          <a:p>
            <a:fld id="{1D969A0E-3899-435C-BEDD-AB395C5FA4DA}" type="slidenum">
              <a:rPr lang="en-US" smtClean="0"/>
              <a:t>15</a:t>
            </a:fld>
            <a:endParaRPr lang="en-US"/>
          </a:p>
        </p:txBody>
      </p:sp>
    </p:spTree>
    <p:extLst>
      <p:ext uri="{BB962C8B-B14F-4D97-AF65-F5344CB8AC3E}">
        <p14:creationId xmlns:p14="http://schemas.microsoft.com/office/powerpoint/2010/main" val="21595146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E4328-1BD0-3D7E-FEBC-7CF1695E58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88B632-9172-6025-B8F9-3897502C7D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96F628-A7E2-17E6-421B-C457C86EC89E}"/>
              </a:ext>
            </a:extLst>
          </p:cNvPr>
          <p:cNvSpPr>
            <a:spLocks noGrp="1"/>
          </p:cNvSpPr>
          <p:nvPr>
            <p:ph type="body" idx="1"/>
          </p:nvPr>
        </p:nvSpPr>
        <p:spPr/>
        <p:txBody>
          <a:bodyPr/>
          <a:lstStyle/>
          <a:p>
            <a:r>
              <a:rPr lang="en-US" dirty="0"/>
              <a:t>Teacher: Explain the concept on the slide as needed</a:t>
            </a:r>
          </a:p>
          <a:p>
            <a:endParaRPr lang="en-US" dirty="0"/>
          </a:p>
          <a:p>
            <a:r>
              <a:rPr lang="en-US" dirty="0"/>
              <a:t>Student: Edit, or elaborate on your sketch as needed</a:t>
            </a:r>
          </a:p>
        </p:txBody>
      </p:sp>
      <p:sp>
        <p:nvSpPr>
          <p:cNvPr id="4" name="Slide Number Placeholder 3">
            <a:extLst>
              <a:ext uri="{FF2B5EF4-FFF2-40B4-BE49-F238E27FC236}">
                <a16:creationId xmlns:a16="http://schemas.microsoft.com/office/drawing/2014/main" id="{DE5AE83A-5407-BA25-5C7B-F820EB92FFE0}"/>
              </a:ext>
            </a:extLst>
          </p:cNvPr>
          <p:cNvSpPr>
            <a:spLocks noGrp="1"/>
          </p:cNvSpPr>
          <p:nvPr>
            <p:ph type="sldNum" sz="quarter" idx="5"/>
          </p:nvPr>
        </p:nvSpPr>
        <p:spPr/>
        <p:txBody>
          <a:bodyPr/>
          <a:lstStyle/>
          <a:p>
            <a:fld id="{1D969A0E-3899-435C-BEDD-AB395C5FA4DA}" type="slidenum">
              <a:rPr lang="en-US" smtClean="0"/>
              <a:t>16</a:t>
            </a:fld>
            <a:endParaRPr lang="en-US"/>
          </a:p>
        </p:txBody>
      </p:sp>
    </p:spTree>
    <p:extLst>
      <p:ext uri="{BB962C8B-B14F-4D97-AF65-F5344CB8AC3E}">
        <p14:creationId xmlns:p14="http://schemas.microsoft.com/office/powerpoint/2010/main" val="38073830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F6449-AC94-BD40-70B7-CA64E4E364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2CF7CD-AA27-86EF-EA5A-8E5595483F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88A7B1-3354-425C-5F73-0680D81FD364}"/>
              </a:ext>
            </a:extLst>
          </p:cNvPr>
          <p:cNvSpPr>
            <a:spLocks noGrp="1"/>
          </p:cNvSpPr>
          <p:nvPr>
            <p:ph type="body" idx="1"/>
          </p:nvPr>
        </p:nvSpPr>
        <p:spPr/>
        <p:txBody>
          <a:bodyPr/>
          <a:lstStyle/>
          <a:p>
            <a:r>
              <a:rPr lang="en-US" dirty="0"/>
              <a:t>Teacher: Allow students to explore the model ​​</a:t>
            </a:r>
          </a:p>
          <a:p>
            <a:endParaRPr lang="en-US" dirty="0"/>
          </a:p>
          <a:p>
            <a:r>
              <a:rPr lang="en-US" dirty="0"/>
              <a:t>Student: Closely examine the model and try to answer the posted questions</a:t>
            </a:r>
          </a:p>
        </p:txBody>
      </p:sp>
      <p:sp>
        <p:nvSpPr>
          <p:cNvPr id="4" name="Slide Number Placeholder 3">
            <a:extLst>
              <a:ext uri="{FF2B5EF4-FFF2-40B4-BE49-F238E27FC236}">
                <a16:creationId xmlns:a16="http://schemas.microsoft.com/office/drawing/2014/main" id="{57AB9F03-0566-4C9F-7DF7-B16B68AED012}"/>
              </a:ext>
            </a:extLst>
          </p:cNvPr>
          <p:cNvSpPr>
            <a:spLocks noGrp="1"/>
          </p:cNvSpPr>
          <p:nvPr>
            <p:ph type="sldNum" sz="quarter" idx="5"/>
          </p:nvPr>
        </p:nvSpPr>
        <p:spPr/>
        <p:txBody>
          <a:bodyPr/>
          <a:lstStyle/>
          <a:p>
            <a:fld id="{1D969A0E-3899-435C-BEDD-AB395C5FA4DA}" type="slidenum">
              <a:rPr lang="en-US" smtClean="0"/>
              <a:t>17</a:t>
            </a:fld>
            <a:endParaRPr lang="en-US"/>
          </a:p>
        </p:txBody>
      </p:sp>
    </p:spTree>
    <p:extLst>
      <p:ext uri="{BB962C8B-B14F-4D97-AF65-F5344CB8AC3E}">
        <p14:creationId xmlns:p14="http://schemas.microsoft.com/office/powerpoint/2010/main" val="28863578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2DA7B-62D3-FD09-CCD4-3470C4C5A6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11B8A7-FFDD-B572-AB70-D21F0AA623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203798-0935-93A9-ED30-1B716BE4164D}"/>
              </a:ext>
            </a:extLst>
          </p:cNvPr>
          <p:cNvSpPr>
            <a:spLocks noGrp="1"/>
          </p:cNvSpPr>
          <p:nvPr>
            <p:ph type="body" idx="1"/>
          </p:nvPr>
        </p:nvSpPr>
        <p:spPr/>
        <p:txBody>
          <a:bodyPr/>
          <a:lstStyle/>
          <a:p>
            <a:r>
              <a:rPr lang="en-US" dirty="0"/>
              <a:t>Teacher: Explain the concept on the slide as needed</a:t>
            </a:r>
          </a:p>
          <a:p>
            <a:endParaRPr lang="en-US" dirty="0"/>
          </a:p>
          <a:p>
            <a:r>
              <a:rPr lang="en-US" dirty="0"/>
              <a:t>Student: Edit, or elaborate on your sketch as needed</a:t>
            </a:r>
          </a:p>
        </p:txBody>
      </p:sp>
      <p:sp>
        <p:nvSpPr>
          <p:cNvPr id="4" name="Slide Number Placeholder 3">
            <a:extLst>
              <a:ext uri="{FF2B5EF4-FFF2-40B4-BE49-F238E27FC236}">
                <a16:creationId xmlns:a16="http://schemas.microsoft.com/office/drawing/2014/main" id="{ABACAB4E-E636-7FD7-D985-D1703A6E8CF4}"/>
              </a:ext>
            </a:extLst>
          </p:cNvPr>
          <p:cNvSpPr>
            <a:spLocks noGrp="1"/>
          </p:cNvSpPr>
          <p:nvPr>
            <p:ph type="sldNum" sz="quarter" idx="5"/>
          </p:nvPr>
        </p:nvSpPr>
        <p:spPr/>
        <p:txBody>
          <a:bodyPr/>
          <a:lstStyle/>
          <a:p>
            <a:fld id="{1D969A0E-3899-435C-BEDD-AB395C5FA4DA}" type="slidenum">
              <a:rPr lang="en-US" smtClean="0"/>
              <a:t>18</a:t>
            </a:fld>
            <a:endParaRPr lang="en-US"/>
          </a:p>
        </p:txBody>
      </p:sp>
    </p:spTree>
    <p:extLst>
      <p:ext uri="{BB962C8B-B14F-4D97-AF65-F5344CB8AC3E}">
        <p14:creationId xmlns:p14="http://schemas.microsoft.com/office/powerpoint/2010/main" val="2652917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FF205-D5B3-2287-50F8-170519D1D5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0B3320-A875-3DB9-09D8-609BA71DEA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93837F-AFF7-6D96-9F2D-BB9A4ADFA7E7}"/>
              </a:ext>
            </a:extLst>
          </p:cNvPr>
          <p:cNvSpPr>
            <a:spLocks noGrp="1"/>
          </p:cNvSpPr>
          <p:nvPr>
            <p:ph type="body" idx="1"/>
          </p:nvPr>
        </p:nvSpPr>
        <p:spPr/>
        <p:txBody>
          <a:bodyPr/>
          <a:lstStyle/>
          <a:p>
            <a:r>
              <a:rPr lang="en-US" dirty="0"/>
              <a:t>Teacher: Explain the concept on the slide as needed</a:t>
            </a:r>
          </a:p>
          <a:p>
            <a:endParaRPr lang="en-US" dirty="0"/>
          </a:p>
          <a:p>
            <a:r>
              <a:rPr lang="en-US" dirty="0"/>
              <a:t>Student: Edit, or elaborate on your sketch as needed</a:t>
            </a:r>
          </a:p>
        </p:txBody>
      </p:sp>
      <p:sp>
        <p:nvSpPr>
          <p:cNvPr id="4" name="Slide Number Placeholder 3">
            <a:extLst>
              <a:ext uri="{FF2B5EF4-FFF2-40B4-BE49-F238E27FC236}">
                <a16:creationId xmlns:a16="http://schemas.microsoft.com/office/drawing/2014/main" id="{18BF3F08-6CCB-0836-248E-7EE7A9517A06}"/>
              </a:ext>
            </a:extLst>
          </p:cNvPr>
          <p:cNvSpPr>
            <a:spLocks noGrp="1"/>
          </p:cNvSpPr>
          <p:nvPr>
            <p:ph type="sldNum" sz="quarter" idx="5"/>
          </p:nvPr>
        </p:nvSpPr>
        <p:spPr/>
        <p:txBody>
          <a:bodyPr/>
          <a:lstStyle/>
          <a:p>
            <a:fld id="{1D969A0E-3899-435C-BEDD-AB395C5FA4DA}" type="slidenum">
              <a:rPr lang="en-US" smtClean="0"/>
              <a:t>19</a:t>
            </a:fld>
            <a:endParaRPr lang="en-US"/>
          </a:p>
        </p:txBody>
      </p:sp>
    </p:spTree>
    <p:extLst>
      <p:ext uri="{BB962C8B-B14F-4D97-AF65-F5344CB8AC3E}">
        <p14:creationId xmlns:p14="http://schemas.microsoft.com/office/powerpoint/2010/main" val="13536119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8A0A4-97E8-1F7C-6A38-4C1FD94222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B30550-1458-0337-5ACC-5B1DC8BE85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F3BB43-E1D1-465E-80A7-29B139CFA31B}"/>
              </a:ext>
            </a:extLst>
          </p:cNvPr>
          <p:cNvSpPr>
            <a:spLocks noGrp="1"/>
          </p:cNvSpPr>
          <p:nvPr>
            <p:ph type="body" idx="1"/>
          </p:nvPr>
        </p:nvSpPr>
        <p:spPr/>
        <p:txBody>
          <a:bodyPr/>
          <a:lstStyle/>
          <a:p>
            <a:r>
              <a:rPr lang="en-US" dirty="0"/>
              <a:t>Teacher: Give students time to explore the model and ponder the question</a:t>
            </a:r>
          </a:p>
          <a:p>
            <a:endParaRPr lang="en-US" dirty="0"/>
          </a:p>
          <a:p>
            <a:r>
              <a:rPr lang="en" dirty="0"/>
              <a:t>Student: Explore the model and think about how to answer the question</a:t>
            </a:r>
            <a:endParaRPr lang="en-US" dirty="0"/>
          </a:p>
        </p:txBody>
      </p:sp>
      <p:sp>
        <p:nvSpPr>
          <p:cNvPr id="4" name="Slide Number Placeholder 3">
            <a:extLst>
              <a:ext uri="{FF2B5EF4-FFF2-40B4-BE49-F238E27FC236}">
                <a16:creationId xmlns:a16="http://schemas.microsoft.com/office/drawing/2014/main" id="{6024F255-543D-4FBD-D95F-9AE990AE0441}"/>
              </a:ext>
            </a:extLst>
          </p:cNvPr>
          <p:cNvSpPr>
            <a:spLocks noGrp="1"/>
          </p:cNvSpPr>
          <p:nvPr>
            <p:ph type="sldNum" sz="quarter" idx="5"/>
          </p:nvPr>
        </p:nvSpPr>
        <p:spPr/>
        <p:txBody>
          <a:bodyPr/>
          <a:lstStyle/>
          <a:p>
            <a:fld id="{1D969A0E-3899-435C-BEDD-AB395C5FA4DA}" type="slidenum">
              <a:rPr lang="en-US" smtClean="0"/>
              <a:t>20</a:t>
            </a:fld>
            <a:endParaRPr lang="en-US"/>
          </a:p>
        </p:txBody>
      </p:sp>
    </p:spTree>
    <p:extLst>
      <p:ext uri="{BB962C8B-B14F-4D97-AF65-F5344CB8AC3E}">
        <p14:creationId xmlns:p14="http://schemas.microsoft.com/office/powerpoint/2010/main" val="42876702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a:t>
            </a:fld>
            <a:endParaRPr lang="en-US"/>
          </a:p>
        </p:txBody>
      </p:sp>
    </p:spTree>
    <p:extLst>
      <p:ext uri="{BB962C8B-B14F-4D97-AF65-F5344CB8AC3E}">
        <p14:creationId xmlns:p14="http://schemas.microsoft.com/office/powerpoint/2010/main" val="38915247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89B0B-035A-8937-82DD-43618A5A0B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F7A53F-74AA-DB8D-2369-58BA1CFEF1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C333E5-7A5C-FE44-2FA0-0B27E5C0D0C3}"/>
              </a:ext>
            </a:extLst>
          </p:cNvPr>
          <p:cNvSpPr>
            <a:spLocks noGrp="1"/>
          </p:cNvSpPr>
          <p:nvPr>
            <p:ph type="body" idx="1"/>
          </p:nvPr>
        </p:nvSpPr>
        <p:spPr/>
        <p:txBody>
          <a:bodyPr/>
          <a:lstStyle/>
          <a:p>
            <a:r>
              <a:rPr lang="en-US" dirty="0"/>
              <a:t>Teacher: Explain the concept on the slide as needed</a:t>
            </a:r>
          </a:p>
          <a:p>
            <a:endParaRPr lang="en-US" dirty="0"/>
          </a:p>
          <a:p>
            <a:r>
              <a:rPr lang="en-US" dirty="0"/>
              <a:t>Student: Revise or elaborate on your ideas as needed</a:t>
            </a:r>
          </a:p>
        </p:txBody>
      </p:sp>
      <p:sp>
        <p:nvSpPr>
          <p:cNvPr id="4" name="Slide Number Placeholder 3">
            <a:extLst>
              <a:ext uri="{FF2B5EF4-FFF2-40B4-BE49-F238E27FC236}">
                <a16:creationId xmlns:a16="http://schemas.microsoft.com/office/drawing/2014/main" id="{EB7BF751-3830-1CB3-6A02-BF9E66B5883D}"/>
              </a:ext>
            </a:extLst>
          </p:cNvPr>
          <p:cNvSpPr>
            <a:spLocks noGrp="1"/>
          </p:cNvSpPr>
          <p:nvPr>
            <p:ph type="sldNum" sz="quarter" idx="5"/>
          </p:nvPr>
        </p:nvSpPr>
        <p:spPr/>
        <p:txBody>
          <a:bodyPr/>
          <a:lstStyle/>
          <a:p>
            <a:fld id="{1D969A0E-3899-435C-BEDD-AB395C5FA4DA}" type="slidenum">
              <a:rPr lang="en-US" smtClean="0"/>
              <a:t>21</a:t>
            </a:fld>
            <a:endParaRPr lang="en-US"/>
          </a:p>
        </p:txBody>
      </p:sp>
    </p:spTree>
    <p:extLst>
      <p:ext uri="{BB962C8B-B14F-4D97-AF65-F5344CB8AC3E}">
        <p14:creationId xmlns:p14="http://schemas.microsoft.com/office/powerpoint/2010/main" val="33531073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844D6-70A8-A3BF-8E48-86CC407AD1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3A6640-7359-C29B-715F-AA00049C49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15C1F7-4E0C-6C04-364F-4B5738ABE601}"/>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Teacher: Allow students to explore the model ​</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Student: Closely examine the model and propose answers to the questions</a:t>
            </a:r>
            <a:r>
              <a:rPr lang="en-US" dirty="0"/>
              <a:t> </a:t>
            </a:r>
          </a:p>
        </p:txBody>
      </p:sp>
      <p:sp>
        <p:nvSpPr>
          <p:cNvPr id="4" name="Slide Number Placeholder 3">
            <a:extLst>
              <a:ext uri="{FF2B5EF4-FFF2-40B4-BE49-F238E27FC236}">
                <a16:creationId xmlns:a16="http://schemas.microsoft.com/office/drawing/2014/main" id="{4CF39C76-8C1A-A814-FF4E-3949072B270B}"/>
              </a:ext>
            </a:extLst>
          </p:cNvPr>
          <p:cNvSpPr>
            <a:spLocks noGrp="1"/>
          </p:cNvSpPr>
          <p:nvPr>
            <p:ph type="sldNum" sz="quarter" idx="5"/>
          </p:nvPr>
        </p:nvSpPr>
        <p:spPr/>
        <p:txBody>
          <a:bodyPr/>
          <a:lstStyle/>
          <a:p>
            <a:fld id="{1D969A0E-3899-435C-BEDD-AB395C5FA4DA}" type="slidenum">
              <a:rPr lang="en-US" smtClean="0"/>
              <a:t>22</a:t>
            </a:fld>
            <a:endParaRPr lang="en-US"/>
          </a:p>
        </p:txBody>
      </p:sp>
    </p:spTree>
    <p:extLst>
      <p:ext uri="{BB962C8B-B14F-4D97-AF65-F5344CB8AC3E}">
        <p14:creationId xmlns:p14="http://schemas.microsoft.com/office/powerpoint/2010/main" val="29600410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A8B6C-E3FB-FB42-5392-15BA5EB3AA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A31AD0-5D24-A091-DEB2-4A8F067B93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3CDCA9-F395-B801-C869-CEB5EB0AF34F}"/>
              </a:ext>
            </a:extLst>
          </p:cNvPr>
          <p:cNvSpPr>
            <a:spLocks noGrp="1"/>
          </p:cNvSpPr>
          <p:nvPr>
            <p:ph type="body" idx="1"/>
          </p:nvPr>
        </p:nvSpPr>
        <p:spPr/>
        <p:txBody>
          <a:bodyPr/>
          <a:lstStyle/>
          <a:p>
            <a:r>
              <a:rPr lang="en-US" dirty="0"/>
              <a:t>Teacher: Explain the concepts on the slide as needed </a:t>
            </a:r>
          </a:p>
          <a:p>
            <a:endParaRPr lang="en-US" dirty="0"/>
          </a:p>
          <a:p>
            <a:r>
              <a:rPr lang="en-US" dirty="0"/>
              <a:t>Student: Engage with the concepts as directed</a:t>
            </a:r>
          </a:p>
        </p:txBody>
      </p:sp>
      <p:sp>
        <p:nvSpPr>
          <p:cNvPr id="4" name="Slide Number Placeholder 3">
            <a:extLst>
              <a:ext uri="{FF2B5EF4-FFF2-40B4-BE49-F238E27FC236}">
                <a16:creationId xmlns:a16="http://schemas.microsoft.com/office/drawing/2014/main" id="{84F0A53E-BA75-E4DA-6CB8-07137BBFD29D}"/>
              </a:ext>
            </a:extLst>
          </p:cNvPr>
          <p:cNvSpPr>
            <a:spLocks noGrp="1"/>
          </p:cNvSpPr>
          <p:nvPr>
            <p:ph type="sldNum" sz="quarter" idx="5"/>
          </p:nvPr>
        </p:nvSpPr>
        <p:spPr/>
        <p:txBody>
          <a:bodyPr/>
          <a:lstStyle/>
          <a:p>
            <a:fld id="{1D969A0E-3899-435C-BEDD-AB395C5FA4DA}" type="slidenum">
              <a:rPr lang="en-US" smtClean="0"/>
              <a:t>23</a:t>
            </a:fld>
            <a:endParaRPr lang="en-US"/>
          </a:p>
        </p:txBody>
      </p:sp>
    </p:spTree>
    <p:extLst>
      <p:ext uri="{BB962C8B-B14F-4D97-AF65-F5344CB8AC3E}">
        <p14:creationId xmlns:p14="http://schemas.microsoft.com/office/powerpoint/2010/main" val="37680683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DBF5E-D296-14F8-F36F-38F271180F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DE639B-C5D6-A6EF-199B-CC5C982D70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8A7AC5-92BE-A985-0287-3346B9511117}"/>
              </a:ext>
            </a:extLst>
          </p:cNvPr>
          <p:cNvSpPr>
            <a:spLocks noGrp="1"/>
          </p:cNvSpPr>
          <p:nvPr>
            <p:ph type="body" idx="1"/>
          </p:nvPr>
        </p:nvSpPr>
        <p:spPr/>
        <p:txBody>
          <a:bodyPr/>
          <a:lstStyle/>
          <a:p>
            <a:r>
              <a:rPr lang="en-US" dirty="0"/>
              <a:t>Teacher: Explain the concepts on the slide as needed </a:t>
            </a:r>
          </a:p>
          <a:p>
            <a:endParaRPr lang="en-US" dirty="0"/>
          </a:p>
          <a:p>
            <a:r>
              <a:rPr lang="en-US" dirty="0"/>
              <a:t>Student: Engage with the concepts as directed</a:t>
            </a:r>
          </a:p>
        </p:txBody>
      </p:sp>
      <p:sp>
        <p:nvSpPr>
          <p:cNvPr id="4" name="Slide Number Placeholder 3">
            <a:extLst>
              <a:ext uri="{FF2B5EF4-FFF2-40B4-BE49-F238E27FC236}">
                <a16:creationId xmlns:a16="http://schemas.microsoft.com/office/drawing/2014/main" id="{F5516ADC-56C3-E241-ED73-FD8E13752563}"/>
              </a:ext>
            </a:extLst>
          </p:cNvPr>
          <p:cNvSpPr>
            <a:spLocks noGrp="1"/>
          </p:cNvSpPr>
          <p:nvPr>
            <p:ph type="sldNum" sz="quarter" idx="5"/>
          </p:nvPr>
        </p:nvSpPr>
        <p:spPr/>
        <p:txBody>
          <a:bodyPr/>
          <a:lstStyle/>
          <a:p>
            <a:fld id="{1D969A0E-3899-435C-BEDD-AB395C5FA4DA}" type="slidenum">
              <a:rPr lang="en-US" smtClean="0"/>
              <a:t>24</a:t>
            </a:fld>
            <a:endParaRPr lang="en-US"/>
          </a:p>
        </p:txBody>
      </p:sp>
    </p:spTree>
    <p:extLst>
      <p:ext uri="{BB962C8B-B14F-4D97-AF65-F5344CB8AC3E}">
        <p14:creationId xmlns:p14="http://schemas.microsoft.com/office/powerpoint/2010/main" val="31345925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8241D-D96E-4D3D-916D-88722AA166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76CAE8-F87C-4221-1C0F-5F38338D5F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4C99BE-9E1C-BE35-A66E-28FA4E390A91}"/>
              </a:ext>
            </a:extLst>
          </p:cNvPr>
          <p:cNvSpPr>
            <a:spLocks noGrp="1"/>
          </p:cNvSpPr>
          <p:nvPr>
            <p:ph type="body" idx="1"/>
          </p:nvPr>
        </p:nvSpPr>
        <p:spPr/>
        <p:txBody>
          <a:bodyPr/>
          <a:lstStyle/>
          <a:p>
            <a:r>
              <a:rPr lang="en-US" dirty="0"/>
              <a:t>Teacher: Explain the concepts on the slide as needed </a:t>
            </a:r>
          </a:p>
          <a:p>
            <a:endParaRPr lang="en-US" dirty="0"/>
          </a:p>
          <a:p>
            <a:r>
              <a:rPr lang="en-US" dirty="0"/>
              <a:t>Student: Engage with the concepts as directed</a:t>
            </a:r>
          </a:p>
        </p:txBody>
      </p:sp>
      <p:sp>
        <p:nvSpPr>
          <p:cNvPr id="4" name="Slide Number Placeholder 3">
            <a:extLst>
              <a:ext uri="{FF2B5EF4-FFF2-40B4-BE49-F238E27FC236}">
                <a16:creationId xmlns:a16="http://schemas.microsoft.com/office/drawing/2014/main" id="{44C5CCD0-55B2-EA6A-D2F3-31E823EADE28}"/>
              </a:ext>
            </a:extLst>
          </p:cNvPr>
          <p:cNvSpPr>
            <a:spLocks noGrp="1"/>
          </p:cNvSpPr>
          <p:nvPr>
            <p:ph type="sldNum" sz="quarter" idx="5"/>
          </p:nvPr>
        </p:nvSpPr>
        <p:spPr/>
        <p:txBody>
          <a:bodyPr/>
          <a:lstStyle/>
          <a:p>
            <a:fld id="{1D969A0E-3899-435C-BEDD-AB395C5FA4DA}" type="slidenum">
              <a:rPr lang="en-US" smtClean="0"/>
              <a:t>25</a:t>
            </a:fld>
            <a:endParaRPr lang="en-US"/>
          </a:p>
        </p:txBody>
      </p:sp>
    </p:spTree>
    <p:extLst>
      <p:ext uri="{BB962C8B-B14F-4D97-AF65-F5344CB8AC3E}">
        <p14:creationId xmlns:p14="http://schemas.microsoft.com/office/powerpoint/2010/main" val="3406122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Summary slide with objectives​​</a:t>
            </a:r>
          </a:p>
          <a:p>
            <a:endParaRPr lang="en-US" dirty="0"/>
          </a:p>
          <a:p>
            <a:r>
              <a:rPr lang="en-US" dirty="0"/>
              <a:t>Student: Make a final sketch in your notebook for future reference</a:t>
            </a:r>
          </a:p>
        </p:txBody>
      </p:sp>
      <p:sp>
        <p:nvSpPr>
          <p:cNvPr id="4" name="Slide Number Placeholder 3"/>
          <p:cNvSpPr>
            <a:spLocks noGrp="1"/>
          </p:cNvSpPr>
          <p:nvPr>
            <p:ph type="sldNum" sz="quarter" idx="5"/>
          </p:nvPr>
        </p:nvSpPr>
        <p:spPr/>
        <p:txBody>
          <a:bodyPr/>
          <a:lstStyle/>
          <a:p>
            <a:fld id="{1D969A0E-3899-435C-BEDD-AB395C5FA4DA}" type="slidenum">
              <a:rPr lang="en-US" smtClean="0"/>
              <a:t>26</a:t>
            </a:fld>
            <a:endParaRPr lang="en-US"/>
          </a:p>
        </p:txBody>
      </p:sp>
    </p:spTree>
    <p:extLst>
      <p:ext uri="{BB962C8B-B14F-4D97-AF65-F5344CB8AC3E}">
        <p14:creationId xmlns:p14="http://schemas.microsoft.com/office/powerpoint/2010/main" val="3288526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3</a:t>
            </a:fld>
            <a:endParaRPr lang="en-US"/>
          </a:p>
        </p:txBody>
      </p:sp>
    </p:spTree>
    <p:extLst>
      <p:ext uri="{BB962C8B-B14F-4D97-AF65-F5344CB8AC3E}">
        <p14:creationId xmlns:p14="http://schemas.microsoft.com/office/powerpoint/2010/main" val="3952005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6998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Give students time to think about the question above</a:t>
            </a:r>
          </a:p>
          <a:p>
            <a:endParaRPr lang="en-US" dirty="0"/>
          </a:p>
          <a:p>
            <a:r>
              <a:rPr lang="en-US" dirty="0"/>
              <a:t>Student: Think about the similarities, differences, and patterns you can see</a:t>
            </a:r>
          </a:p>
        </p:txBody>
      </p:sp>
      <p:sp>
        <p:nvSpPr>
          <p:cNvPr id="4" name="Slide Number Placeholder 3"/>
          <p:cNvSpPr>
            <a:spLocks noGrp="1"/>
          </p:cNvSpPr>
          <p:nvPr>
            <p:ph type="sldNum" sz="quarter" idx="5"/>
          </p:nvPr>
        </p:nvSpPr>
        <p:spPr/>
        <p:txBody>
          <a:bodyPr/>
          <a:lstStyle/>
          <a:p>
            <a:fld id="{1D969A0E-3899-435C-BEDD-AB395C5FA4DA}" type="slidenum">
              <a:rPr lang="en-US" smtClean="0"/>
              <a:t>6</a:t>
            </a:fld>
            <a:endParaRPr lang="en-US"/>
          </a:p>
        </p:txBody>
      </p:sp>
    </p:spTree>
    <p:extLst>
      <p:ext uri="{BB962C8B-B14F-4D97-AF65-F5344CB8AC3E}">
        <p14:creationId xmlns:p14="http://schemas.microsoft.com/office/powerpoint/2010/main" val="14336585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2D796-7DDC-55AA-7000-BD5E29E3A9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500766-9A9F-9AAF-8A5C-30BAA2A0AB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2768CD-6D0C-BE38-1D02-2F4514CB6EFA}"/>
              </a:ext>
            </a:extLst>
          </p:cNvPr>
          <p:cNvSpPr>
            <a:spLocks noGrp="1"/>
          </p:cNvSpPr>
          <p:nvPr>
            <p:ph type="body" idx="1"/>
          </p:nvPr>
        </p:nvSpPr>
        <p:spPr/>
        <p:txBody>
          <a:bodyPr/>
          <a:lstStyle/>
          <a:p>
            <a:r>
              <a:rPr lang="en-US" dirty="0"/>
              <a:t>Teacher: Give students time to think  and discuss with a partner or small group​​</a:t>
            </a:r>
          </a:p>
          <a:p>
            <a:endParaRPr lang="en-US" dirty="0"/>
          </a:p>
          <a:p>
            <a:r>
              <a:rPr lang="en-US" dirty="0"/>
              <a:t>Student: Think about questions and share as directed</a:t>
            </a:r>
          </a:p>
        </p:txBody>
      </p:sp>
      <p:sp>
        <p:nvSpPr>
          <p:cNvPr id="4" name="Slide Number Placeholder 3">
            <a:extLst>
              <a:ext uri="{FF2B5EF4-FFF2-40B4-BE49-F238E27FC236}">
                <a16:creationId xmlns:a16="http://schemas.microsoft.com/office/drawing/2014/main" id="{98438602-9C51-CCE9-F272-7B1B6DB9B62C}"/>
              </a:ext>
            </a:extLst>
          </p:cNvPr>
          <p:cNvSpPr>
            <a:spLocks noGrp="1"/>
          </p:cNvSpPr>
          <p:nvPr>
            <p:ph type="sldNum" sz="quarter" idx="5"/>
          </p:nvPr>
        </p:nvSpPr>
        <p:spPr/>
        <p:txBody>
          <a:bodyPr/>
          <a:lstStyle/>
          <a:p>
            <a:fld id="{1D969A0E-3899-435C-BEDD-AB395C5FA4DA}" type="slidenum">
              <a:rPr lang="en-US" smtClean="0"/>
              <a:t>7</a:t>
            </a:fld>
            <a:endParaRPr lang="en-US"/>
          </a:p>
        </p:txBody>
      </p:sp>
    </p:spTree>
    <p:extLst>
      <p:ext uri="{BB962C8B-B14F-4D97-AF65-F5344CB8AC3E}">
        <p14:creationId xmlns:p14="http://schemas.microsoft.com/office/powerpoint/2010/main" val="3765892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477D5-5182-DB16-0277-CD930039FA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64F416-2A2C-03CE-C2D9-BF32C428D9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FE9B79-BC39-F2D3-1472-02E45910F54B}"/>
              </a:ext>
            </a:extLst>
          </p:cNvPr>
          <p:cNvSpPr>
            <a:spLocks noGrp="1"/>
          </p:cNvSpPr>
          <p:nvPr>
            <p:ph type="body" idx="1"/>
          </p:nvPr>
        </p:nvSpPr>
        <p:spPr/>
        <p:txBody>
          <a:bodyPr/>
          <a:lstStyle/>
          <a:p>
            <a:r>
              <a:rPr lang="en-US" dirty="0"/>
              <a:t>Teacher: Explain the concepts on the slide as needed </a:t>
            </a:r>
          </a:p>
          <a:p>
            <a:endParaRPr lang="en-US" dirty="0"/>
          </a:p>
          <a:p>
            <a:r>
              <a:rPr lang="en-US" dirty="0"/>
              <a:t>Student: Engage with the concepts as directed</a:t>
            </a:r>
          </a:p>
        </p:txBody>
      </p:sp>
      <p:sp>
        <p:nvSpPr>
          <p:cNvPr id="4" name="Slide Number Placeholder 3">
            <a:extLst>
              <a:ext uri="{FF2B5EF4-FFF2-40B4-BE49-F238E27FC236}">
                <a16:creationId xmlns:a16="http://schemas.microsoft.com/office/drawing/2014/main" id="{A30F3BF8-FBB3-BA1B-5858-92B7E6AE359C}"/>
              </a:ext>
            </a:extLst>
          </p:cNvPr>
          <p:cNvSpPr>
            <a:spLocks noGrp="1"/>
          </p:cNvSpPr>
          <p:nvPr>
            <p:ph type="sldNum" sz="quarter" idx="5"/>
          </p:nvPr>
        </p:nvSpPr>
        <p:spPr/>
        <p:txBody>
          <a:bodyPr/>
          <a:lstStyle/>
          <a:p>
            <a:fld id="{1D969A0E-3899-435C-BEDD-AB395C5FA4DA}" type="slidenum">
              <a:rPr lang="en-US" smtClean="0"/>
              <a:t>8</a:t>
            </a:fld>
            <a:endParaRPr lang="en-US"/>
          </a:p>
        </p:txBody>
      </p:sp>
    </p:spTree>
    <p:extLst>
      <p:ext uri="{BB962C8B-B14F-4D97-AF65-F5344CB8AC3E}">
        <p14:creationId xmlns:p14="http://schemas.microsoft.com/office/powerpoint/2010/main" val="14060704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C4A4DF-C9D8-0D76-4BF8-C3A81138F3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A0145E-A724-BC4B-8430-F6D997D380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50C1D8-6835-8713-AD2F-1E8C40954420}"/>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CAFB497A-2128-DC3D-7E2A-BE1797C4A86A}"/>
              </a:ext>
            </a:extLst>
          </p:cNvPr>
          <p:cNvSpPr>
            <a:spLocks noGrp="1"/>
          </p:cNvSpPr>
          <p:nvPr>
            <p:ph type="sldNum" sz="quarter" idx="5"/>
          </p:nvPr>
        </p:nvSpPr>
        <p:spPr/>
        <p:txBody>
          <a:bodyPr/>
          <a:lstStyle/>
          <a:p>
            <a:fld id="{1D969A0E-3899-435C-BEDD-AB395C5FA4DA}" type="slidenum">
              <a:rPr lang="en-US" smtClean="0"/>
              <a:t>9</a:t>
            </a:fld>
            <a:endParaRPr lang="en-US"/>
          </a:p>
        </p:txBody>
      </p:sp>
    </p:spTree>
    <p:extLst>
      <p:ext uri="{BB962C8B-B14F-4D97-AF65-F5344CB8AC3E}">
        <p14:creationId xmlns:p14="http://schemas.microsoft.com/office/powerpoint/2010/main" val="34360527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71C8B-473F-6B59-38E4-6AAED0FE70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0B392A-5C6A-0E4C-486B-FE521047A1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90790A-31CD-13A5-C04B-E1D16727E819}"/>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Teacher: Allow students to explore the model ​</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Student: Closely examine the model and write what you notice and wonder in your notebook.</a:t>
            </a:r>
            <a:r>
              <a:rPr lang="en-US" dirty="0"/>
              <a:t> </a:t>
            </a:r>
          </a:p>
        </p:txBody>
      </p:sp>
      <p:sp>
        <p:nvSpPr>
          <p:cNvPr id="4" name="Slide Number Placeholder 3">
            <a:extLst>
              <a:ext uri="{FF2B5EF4-FFF2-40B4-BE49-F238E27FC236}">
                <a16:creationId xmlns:a16="http://schemas.microsoft.com/office/drawing/2014/main" id="{283D47C7-C31A-9B9F-1A47-AA9594E756F3}"/>
              </a:ext>
            </a:extLst>
          </p:cNvPr>
          <p:cNvSpPr>
            <a:spLocks noGrp="1"/>
          </p:cNvSpPr>
          <p:nvPr>
            <p:ph type="sldNum" sz="quarter" idx="5"/>
          </p:nvPr>
        </p:nvSpPr>
        <p:spPr/>
        <p:txBody>
          <a:bodyPr/>
          <a:lstStyle/>
          <a:p>
            <a:fld id="{1D969A0E-3899-435C-BEDD-AB395C5FA4DA}" type="slidenum">
              <a:rPr lang="en-US" smtClean="0"/>
              <a:t>10</a:t>
            </a:fld>
            <a:endParaRPr lang="en-US"/>
          </a:p>
        </p:txBody>
      </p:sp>
    </p:spTree>
    <p:extLst>
      <p:ext uri="{BB962C8B-B14F-4D97-AF65-F5344CB8AC3E}">
        <p14:creationId xmlns:p14="http://schemas.microsoft.com/office/powerpoint/2010/main" val="34432238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5.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6.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7.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3.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4.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5.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6.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8.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a:extLst>
              <a:ext uri="{FF2B5EF4-FFF2-40B4-BE49-F238E27FC236}">
                <a16:creationId xmlns:a16="http://schemas.microsoft.com/office/drawing/2014/main" id="{F118BCFA-0149-F94F-9FD9-B8B64BF01C99}"/>
              </a:ext>
            </a:extLst>
          </p:cNvPr>
          <p:cNvSpPr>
            <a:spLocks noGrp="1"/>
          </p:cNvSpPr>
          <p:nvPr>
            <p:ph type="dt" sz="half" idx="10"/>
          </p:nvPr>
        </p:nvSpPr>
        <p:spPr/>
        <p:txBody>
          <a:bodyPr/>
          <a:lstStyle/>
          <a:p>
            <a:fld id="{E0ECE73E-F797-419D-BB5C-D81F5D8922E4}" type="datetime1">
              <a:rPr lang="en-US" smtClean="0"/>
              <a:t>6/26/2025</a:t>
            </a:fld>
            <a:endParaRPr lang="en-US"/>
          </a:p>
        </p:txBody>
      </p:sp>
      <p:sp>
        <p:nvSpPr>
          <p:cNvPr id="8" name="Footer Placeholder 7">
            <a:extLst>
              <a:ext uri="{FF2B5EF4-FFF2-40B4-BE49-F238E27FC236}">
                <a16:creationId xmlns:a16="http://schemas.microsoft.com/office/drawing/2014/main" id="{7DD6E96D-9918-592A-C967-DC9DCDB5D511}"/>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949DD4DD-A43E-E1C0-A591-DE178AB62069}"/>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974094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EC0215DB-BB4B-4E85-8E7E-7208DC8DCF54}" type="datetime1">
              <a:rPr lang="en-US" smtClean="0"/>
              <a:t>6/26/2025</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8431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14B7788D-13A4-4239-BB90-0683A5F3DBCD}" type="datetime1">
              <a:rPr lang="en-US" smtClean="0"/>
              <a:t>6/26/2025</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285049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atin typeface="+mn-lt"/>
              </a:defRPr>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25DCB9-1870-B8A9-1E33-8C9EC80485E0}"/>
              </a:ext>
            </a:extLst>
          </p:cNvPr>
          <p:cNvSpPr>
            <a:spLocks noGrp="1"/>
          </p:cNvSpPr>
          <p:nvPr>
            <p:ph type="dt" sz="half" idx="10"/>
          </p:nvPr>
        </p:nvSpPr>
        <p:spPr/>
        <p:txBody>
          <a:bodyPr/>
          <a:lstStyle>
            <a:lvl1pPr>
              <a:defRPr>
                <a:latin typeface="+mn-lt"/>
              </a:defRPr>
            </a:lvl1pPr>
          </a:lstStyle>
          <a:p>
            <a:fld id="{C588DB2D-0779-4518-BE2E-5CBC1ED86FD8}" type="datetime1">
              <a:rPr lang="en-US" smtClean="0"/>
              <a:pPr/>
              <a:t>6/26/2025</a:t>
            </a:fld>
            <a:endParaRPr lang="en-US"/>
          </a:p>
        </p:txBody>
      </p:sp>
      <p:sp>
        <p:nvSpPr>
          <p:cNvPr id="5" name="Footer Placeholder 4">
            <a:extLst>
              <a:ext uri="{FF2B5EF4-FFF2-40B4-BE49-F238E27FC236}">
                <a16:creationId xmlns:a16="http://schemas.microsoft.com/office/drawing/2014/main" id="{EC1700F0-D4C0-650B-B091-8E487478856F}"/>
              </a:ext>
            </a:extLst>
          </p:cNvPr>
          <p:cNvSpPr>
            <a:spLocks noGrp="1"/>
          </p:cNvSpPr>
          <p:nvPr>
            <p:ph type="ftr" sz="quarter" idx="11"/>
          </p:nvPr>
        </p:nvSpPr>
        <p:spPr/>
        <p:txBody>
          <a:bodyPr/>
          <a:lstStyle>
            <a:lvl1pPr>
              <a:defRPr>
                <a:solidFill>
                  <a:srgbClr val="CBCBCB"/>
                </a:solidFill>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EE51F4E7-9857-B59E-46B4-E4C021A7922E}"/>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20621978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lvl1pPr>
              <a:defRPr>
                <a:latin typeface="+mn-lt"/>
              </a:defRPr>
            </a:lvl1p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C0B59-D31C-14EA-7CFA-4342F378FE8E}"/>
              </a:ext>
            </a:extLst>
          </p:cNvPr>
          <p:cNvSpPr>
            <a:spLocks noGrp="1"/>
          </p:cNvSpPr>
          <p:nvPr>
            <p:ph type="dt" sz="half" idx="10"/>
          </p:nvPr>
        </p:nvSpPr>
        <p:spPr/>
        <p:txBody>
          <a:bodyPr/>
          <a:lstStyle>
            <a:lvl1pPr>
              <a:defRPr>
                <a:latin typeface="+mn-lt"/>
              </a:defRPr>
            </a:lvl1pPr>
          </a:lstStyle>
          <a:p>
            <a:fld id="{F5DC348B-6889-4394-BB6C-8315A640885C}" type="datetime1">
              <a:rPr lang="en-US" smtClean="0"/>
              <a:pPr/>
              <a:t>6/26/2025</a:t>
            </a:fld>
            <a:endParaRPr lang="en-US"/>
          </a:p>
        </p:txBody>
      </p:sp>
      <p:sp>
        <p:nvSpPr>
          <p:cNvPr id="5" name="Footer Placeholder 4">
            <a:extLst>
              <a:ext uri="{FF2B5EF4-FFF2-40B4-BE49-F238E27FC236}">
                <a16:creationId xmlns:a16="http://schemas.microsoft.com/office/drawing/2014/main" id="{448D3D15-21B8-2EA3-1461-4B683FBC4647}"/>
              </a:ext>
            </a:extLst>
          </p:cNvPr>
          <p:cNvSpPr>
            <a:spLocks noGrp="1"/>
          </p:cNvSpPr>
          <p:nvPr>
            <p:ph type="ftr" sz="quarter" idx="11"/>
          </p:nvPr>
        </p:nvSpPr>
        <p:spPr/>
        <p:txBody>
          <a:bodyPr/>
          <a:lstStyle>
            <a:lvl1pPr>
              <a:defRPr>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C997A726-70A3-EE4E-FB38-497B11624049}"/>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14245059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atin typeface="+mn-lt"/>
              </a:defRPr>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lvl1pPr>
              <a:defRPr>
                <a:latin typeface="+mn-lt"/>
              </a:defRPr>
            </a:lvl1pPr>
          </a:lstStyle>
          <a:p>
            <a:fld id="{38AD357F-3E85-4D54-801A-5C387C87C963}" type="datetime1">
              <a:rPr lang="en-US" smtClean="0"/>
              <a:pPr/>
              <a:t>6/26/2025</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lvl1pPr>
              <a:defRPr>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29183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531D66F5-C607-41DB-A513-95F7A27925BA}" type="datetime1">
              <a:rPr lang="en-US" smtClean="0"/>
              <a:t>6/26/2025</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570025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AEF5F9-AED4-1A31-405D-028EB6D1A67D}"/>
              </a:ext>
            </a:extLst>
          </p:cNvPr>
          <p:cNvSpPr>
            <a:spLocks noGrp="1"/>
          </p:cNvSpPr>
          <p:nvPr>
            <p:ph type="dt" sz="half" idx="10"/>
          </p:nvPr>
        </p:nvSpPr>
        <p:spPr/>
        <p:txBody>
          <a:bodyPr/>
          <a:lstStyle/>
          <a:p>
            <a:fld id="{EA83661C-AA3A-4C2C-B108-64DE24A8A81C}" type="datetime1">
              <a:rPr lang="en-US" smtClean="0"/>
              <a:t>6/26/2025</a:t>
            </a:fld>
            <a:endParaRPr lang="en-US"/>
          </a:p>
        </p:txBody>
      </p:sp>
      <p:sp>
        <p:nvSpPr>
          <p:cNvPr id="8" name="Footer Placeholder 7">
            <a:extLst>
              <a:ext uri="{FF2B5EF4-FFF2-40B4-BE49-F238E27FC236}">
                <a16:creationId xmlns:a16="http://schemas.microsoft.com/office/drawing/2014/main" id="{FC718CEE-D0E5-16B2-D732-6A3E6999F416}"/>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BB4AE3AF-CC90-779B-10A0-C48D47DED28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468061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A31D7862-0EA1-422C-81BE-DA0B3A1172DA}" type="datetime1">
              <a:rPr lang="en-US" smtClean="0"/>
              <a:t>6/26/2025</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126448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A6E1ADF4-DB42-4551-8E91-6BF84BF062A6}" type="datetime1">
              <a:rPr lang="en-US" smtClean="0"/>
              <a:t>6/26/2025</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7373914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15D28C84-0ECA-46A6-90A0-64AF9984C630}" type="datetime1">
              <a:rPr lang="en-US" smtClean="0"/>
              <a:t>6/26/2025</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188309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E08541-8298-8A0B-4D4C-231100DAA4FA}"/>
              </a:ext>
            </a:extLst>
          </p:cNvPr>
          <p:cNvSpPr>
            <a:spLocks noGrp="1"/>
          </p:cNvSpPr>
          <p:nvPr>
            <p:ph type="dt" sz="half" idx="10"/>
          </p:nvPr>
        </p:nvSpPr>
        <p:spPr/>
        <p:txBody>
          <a:bodyPr/>
          <a:lstStyle/>
          <a:p>
            <a:fld id="{C5406591-0E2D-4B41-9E15-57F1BE56029F}" type="datetime1">
              <a:rPr lang="en-US" smtClean="0"/>
              <a:t>6/26/2025</a:t>
            </a:fld>
            <a:endParaRPr lang="en-US"/>
          </a:p>
        </p:txBody>
      </p:sp>
      <p:sp>
        <p:nvSpPr>
          <p:cNvPr id="8" name="Footer Placeholder 7">
            <a:extLst>
              <a:ext uri="{FF2B5EF4-FFF2-40B4-BE49-F238E27FC236}">
                <a16:creationId xmlns:a16="http://schemas.microsoft.com/office/drawing/2014/main" id="{1AC9A937-D50A-38E3-F929-BB1EF08139E4}"/>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015287DB-89B6-EFC3-88B6-2302AA9D1079}"/>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0437072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EE8DA816-151A-41E8-BAEE-3302C9D49097}" type="datetime1">
              <a:rPr lang="en-US" smtClean="0"/>
              <a:t>6/26/2025</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4713094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0F2AD5B5-A6B7-4409-AAED-1A183BD1D099}" type="datetime1">
              <a:rPr lang="en-US" smtClean="0"/>
              <a:t>6/26/2025</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0034396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63F77F85-C20D-49A1-9800-EE8BA84A20E6}" type="datetime1">
              <a:rPr lang="en-US" smtClean="0"/>
              <a:t>6/26/2025</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105667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25DCB9-1870-B8A9-1E33-8C9EC80485E0}"/>
              </a:ext>
            </a:extLst>
          </p:cNvPr>
          <p:cNvSpPr>
            <a:spLocks noGrp="1"/>
          </p:cNvSpPr>
          <p:nvPr>
            <p:ph type="dt" sz="half" idx="10"/>
          </p:nvPr>
        </p:nvSpPr>
        <p:spPr/>
        <p:txBody>
          <a:bodyPr/>
          <a:lstStyle/>
          <a:p>
            <a:fld id="{C588DB2D-0779-4518-BE2E-5CBC1ED86FD8}" type="datetime1">
              <a:rPr lang="en-US" smtClean="0"/>
              <a:t>6/26/2025</a:t>
            </a:fld>
            <a:endParaRPr lang="en-US"/>
          </a:p>
        </p:txBody>
      </p:sp>
      <p:sp>
        <p:nvSpPr>
          <p:cNvPr id="5" name="Footer Placeholder 4">
            <a:extLst>
              <a:ext uri="{FF2B5EF4-FFF2-40B4-BE49-F238E27FC236}">
                <a16:creationId xmlns:a16="http://schemas.microsoft.com/office/drawing/2014/main" id="{EC1700F0-D4C0-650B-B091-8E487478856F}"/>
              </a:ext>
            </a:extLst>
          </p:cNvPr>
          <p:cNvSpPr>
            <a:spLocks noGrp="1"/>
          </p:cNvSpPr>
          <p:nvPr>
            <p:ph type="ftr" sz="quarter" idx="11"/>
          </p:nvPr>
        </p:nvSpPr>
        <p:spPr/>
        <p:txBody>
          <a:bodyPr/>
          <a:lstStyle>
            <a:lvl1pPr>
              <a:defRPr>
                <a:solidFill>
                  <a:srgbClr val="CBCBCB"/>
                </a:solidFill>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EE51F4E7-9857-B59E-46B4-E4C021A7922E}"/>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7094849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C0B59-D31C-14EA-7CFA-4342F378FE8E}"/>
              </a:ext>
            </a:extLst>
          </p:cNvPr>
          <p:cNvSpPr>
            <a:spLocks noGrp="1"/>
          </p:cNvSpPr>
          <p:nvPr>
            <p:ph type="dt" sz="half" idx="10"/>
          </p:nvPr>
        </p:nvSpPr>
        <p:spPr/>
        <p:txBody>
          <a:bodyPr/>
          <a:lstStyle/>
          <a:p>
            <a:fld id="{F5DC348B-6889-4394-BB6C-8315A640885C}" type="datetime1">
              <a:rPr lang="en-US" smtClean="0"/>
              <a:t>6/26/2025</a:t>
            </a:fld>
            <a:endParaRPr lang="en-US"/>
          </a:p>
        </p:txBody>
      </p:sp>
      <p:sp>
        <p:nvSpPr>
          <p:cNvPr id="5" name="Footer Placeholder 4">
            <a:extLst>
              <a:ext uri="{FF2B5EF4-FFF2-40B4-BE49-F238E27FC236}">
                <a16:creationId xmlns:a16="http://schemas.microsoft.com/office/drawing/2014/main" id="{448D3D15-21B8-2EA3-1461-4B683FBC464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C997A726-70A3-EE4E-FB38-497B11624049}"/>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6340328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p>
            <a:fld id="{38AD357F-3E85-4D54-801A-5C387C87C963}" type="datetime1">
              <a:rPr lang="en-US" smtClean="0"/>
              <a:t>6/26/2025</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0947416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531D66F5-C607-41DB-A513-95F7A27925BA}" type="datetime1">
              <a:rPr lang="en-US" smtClean="0"/>
              <a:t>6/26/2025</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460368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AEF5F9-AED4-1A31-405D-028EB6D1A67D}"/>
              </a:ext>
            </a:extLst>
          </p:cNvPr>
          <p:cNvSpPr>
            <a:spLocks noGrp="1"/>
          </p:cNvSpPr>
          <p:nvPr>
            <p:ph type="dt" sz="half" idx="10"/>
          </p:nvPr>
        </p:nvSpPr>
        <p:spPr/>
        <p:txBody>
          <a:bodyPr/>
          <a:lstStyle/>
          <a:p>
            <a:fld id="{EA83661C-AA3A-4C2C-B108-64DE24A8A81C}" type="datetime1">
              <a:rPr lang="en-US" smtClean="0"/>
              <a:t>6/26/2025</a:t>
            </a:fld>
            <a:endParaRPr lang="en-US"/>
          </a:p>
        </p:txBody>
      </p:sp>
      <p:sp>
        <p:nvSpPr>
          <p:cNvPr id="8" name="Footer Placeholder 7">
            <a:extLst>
              <a:ext uri="{FF2B5EF4-FFF2-40B4-BE49-F238E27FC236}">
                <a16:creationId xmlns:a16="http://schemas.microsoft.com/office/drawing/2014/main" id="{FC718CEE-D0E5-16B2-D732-6A3E6999F416}"/>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BB4AE3AF-CC90-779B-10A0-C48D47DED28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0846246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A31D7862-0EA1-422C-81BE-DA0B3A1172DA}" type="datetime1">
              <a:rPr lang="en-US" smtClean="0"/>
              <a:t>6/26/2025</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110099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A6E1ADF4-DB42-4551-8E91-6BF84BF062A6}" type="datetime1">
              <a:rPr lang="en-US" smtClean="0"/>
              <a:t>6/26/2025</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106635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p>
            <a:fld id="{D1729871-9451-46F9-8772-E94F048400FF}" type="datetime1">
              <a:rPr lang="en-US" smtClean="0"/>
              <a:t>6/26/2025</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8661927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15D28C84-0ECA-46A6-90A0-64AF9984C630}" type="datetime1">
              <a:rPr lang="en-US" smtClean="0"/>
              <a:t>6/26/2025</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7760103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EE8DA816-151A-41E8-BAEE-3302C9D49097}" type="datetime1">
              <a:rPr lang="en-US" smtClean="0"/>
              <a:t>6/26/2025</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6197745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0F2AD5B5-A6B7-4409-AAED-1A183BD1D099}" type="datetime1">
              <a:rPr lang="en-US" smtClean="0"/>
              <a:t>6/26/2025</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3531746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63F77F85-C20D-49A1-9800-EE8BA84A20E6}" type="datetime1">
              <a:rPr lang="en-US" smtClean="0"/>
              <a:t>6/26/2025</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4309558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5803717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0682882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07B0F73B-7284-4766-9064-D3F607C21FB3}" type="datetime1">
              <a:rPr lang="en-US" smtClean="0"/>
              <a:t>6/26/2025</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42718868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9934969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1209633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3529234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9629935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8035545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a:extLst>
              <a:ext uri="{FF2B5EF4-FFF2-40B4-BE49-F238E27FC236}">
                <a16:creationId xmlns:a16="http://schemas.microsoft.com/office/drawing/2014/main" id="{290FD970-ACEE-F453-C2DC-443D1845FC23}"/>
              </a:ext>
            </a:extLst>
          </p:cNvPr>
          <p:cNvSpPr>
            <a:spLocks noGrp="1"/>
          </p:cNvSpPr>
          <p:nvPr>
            <p:ph type="dt" sz="half" idx="10"/>
          </p:nvPr>
        </p:nvSpPr>
        <p:spPr/>
        <p:txBody>
          <a:bodyPr/>
          <a:lstStyle/>
          <a:p>
            <a:fld id="{68A779A7-DAEB-4159-9505-A8B268D2CFCC}" type="datetime1">
              <a:rPr lang="en-US" smtClean="0"/>
              <a:t>6/26/2025</a:t>
            </a:fld>
            <a:endParaRPr lang="en-US"/>
          </a:p>
        </p:txBody>
      </p:sp>
      <p:sp>
        <p:nvSpPr>
          <p:cNvPr id="11" name="Footer Placeholder 10">
            <a:extLst>
              <a:ext uri="{FF2B5EF4-FFF2-40B4-BE49-F238E27FC236}">
                <a16:creationId xmlns:a16="http://schemas.microsoft.com/office/drawing/2014/main" id="{734F644D-C0C2-283F-574C-B21CF33CB0AB}"/>
              </a:ext>
            </a:extLst>
          </p:cNvPr>
          <p:cNvSpPr>
            <a:spLocks noGrp="1"/>
          </p:cNvSpPr>
          <p:nvPr>
            <p:ph type="ftr" sz="quarter" idx="11"/>
          </p:nvPr>
        </p:nvSpPr>
        <p:spPr/>
        <p:txBody>
          <a:bodyPr/>
          <a:lstStyle/>
          <a:p>
            <a:r>
              <a:rPr lang="en-US"/>
              <a:t>© 2023 3D Molecular Designs. All Rights Reserved. </a:t>
            </a:r>
          </a:p>
        </p:txBody>
      </p:sp>
      <p:sp>
        <p:nvSpPr>
          <p:cNvPr id="12" name="Slide Number Placeholder 11">
            <a:extLst>
              <a:ext uri="{FF2B5EF4-FFF2-40B4-BE49-F238E27FC236}">
                <a16:creationId xmlns:a16="http://schemas.microsoft.com/office/drawing/2014/main" id="{329763EF-41DB-9430-45F3-167914914D5A}"/>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9627664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625A9389-6BF4-4D2B-8F0F-E0BB56033291}" type="datetime1">
              <a:rPr lang="en-US" smtClean="0"/>
              <a:t>6/26/2025</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555889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CCF01673-AC63-4351-AF3F-4BEABFCAAA01}" type="datetime1">
              <a:rPr lang="en-US" smtClean="0"/>
              <a:t>6/26/2025</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398026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37A83379-6F30-4571-BA11-EB4CC370160E}" type="datetime1">
              <a:rPr lang="en-US" smtClean="0"/>
              <a:t>6/26/2025</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995554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4681FF08-2C2A-41B5-A547-94FE3EF12528}" type="datetime1">
              <a:rPr lang="en-US" smtClean="0"/>
              <a:t>6/26/2025</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05051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1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22.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22838F-48A9-4AFD-B789-B4BFF2251DD1}" type="datetime1">
              <a:rPr lang="en-US" smtClean="0"/>
              <a:t>6/26/2025</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bg1">
                    <a:lumMod val="85000"/>
                  </a:schemeClr>
                </a:solidFill>
                <a:latin typeface="Myriad Pro"/>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1DCFF1B7-8306-6D44-C2FE-A30E82BBAA03}"/>
              </a:ext>
            </a:extLst>
          </p:cNvPr>
          <p:cNvSpPr>
            <a:spLocks noGrp="1"/>
          </p:cNvSpPr>
          <p:nvPr>
            <p:ph type="sldNum" sz="quarter" idx="4"/>
          </p:nvPr>
        </p:nvSpPr>
        <p:spPr>
          <a:xfrm>
            <a:off x="9157878" y="6363658"/>
            <a:ext cx="271206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2391E0-A521-46DB-9F80-8F59B96C1CAA}" type="slidenum">
              <a:rPr lang="en-US" smtClean="0"/>
              <a:t>‹#›</a:t>
            </a:fld>
            <a:endParaRPr lang="en-US"/>
          </a:p>
        </p:txBody>
      </p:sp>
      <p:sp>
        <p:nvSpPr>
          <p:cNvPr id="14" name="Rectangle 13">
            <a:extLst>
              <a:ext uri="{FF2B5EF4-FFF2-40B4-BE49-F238E27FC236}">
                <a16:creationId xmlns:a16="http://schemas.microsoft.com/office/drawing/2014/main" id="{0A6FB93A-3595-8E16-ADEC-2F566355F1DC}"/>
              </a:ext>
            </a:extLst>
          </p:cNvPr>
          <p:cNvSpPr/>
          <p:nvPr userDrawn="1"/>
        </p:nvSpPr>
        <p:spPr>
          <a:xfrm>
            <a:off x="11377409" y="6363658"/>
            <a:ext cx="201634" cy="365125"/>
          </a:xfrm>
          <a:prstGeom prst="rect">
            <a:avLst/>
          </a:prstGeom>
          <a:blipFill>
            <a:blip r:embed="rId14"/>
            <a:stretch>
              <a:fillRect/>
            </a:stretch>
          </a:blip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a:t> </a:t>
            </a:r>
          </a:p>
        </p:txBody>
      </p:sp>
    </p:spTree>
    <p:custDataLst>
      <p:tags r:id="rId13"/>
    </p:custDataLst>
    <p:extLst>
      <p:ext uri="{BB962C8B-B14F-4D97-AF65-F5344CB8AC3E}">
        <p14:creationId xmlns:p14="http://schemas.microsoft.com/office/powerpoint/2010/main" val="2827968997"/>
      </p:ext>
    </p:extLst>
  </p:cSld>
  <p:clrMap bg1="lt1" tx1="dk1" bg2="lt2" tx2="dk2" accent1="accent1" accent2="accent2" accent3="accent3" accent4="accent4" accent5="accent5" accent6="accent6" hlink="hlink" folHlink="folHlink"/>
  <p:sldLayoutIdLst>
    <p:sldLayoutId id="2147483692"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b="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E98E8-CD24-45ED-91B2-CB3F0AE4FE31}" type="datetime1">
              <a:rPr lang="en-US" smtClean="0"/>
              <a:t>6/26/2025</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rgbClr val="DBDBDB"/>
                </a:solidFill>
                <a:latin typeface="Myriad Pro"/>
              </a:defRPr>
            </a:lvl1pPr>
          </a:lstStyle>
          <a:p>
            <a:r>
              <a:rPr lang="en-US"/>
              <a:t>© 2023 3D Molecular Designs. All Rights Reserved. </a:t>
            </a:r>
          </a:p>
        </p:txBody>
      </p:sp>
    </p:spTree>
    <p:custDataLst>
      <p:tags r:id="rId13"/>
    </p:custDataLst>
    <p:extLst>
      <p:ext uri="{BB962C8B-B14F-4D97-AF65-F5344CB8AC3E}">
        <p14:creationId xmlns:p14="http://schemas.microsoft.com/office/powerpoint/2010/main" val="39988971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E98E8-CD24-45ED-91B2-CB3F0AE4FE31}" type="datetime1">
              <a:rPr lang="en-US" smtClean="0"/>
              <a:t>6/26/2025</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rgbClr val="DBDBDB"/>
                </a:solidFill>
                <a:latin typeface="Myriad Pro"/>
              </a:defRPr>
            </a:lvl1pPr>
          </a:lstStyle>
          <a:p>
            <a:r>
              <a:rPr lang="en-US">
                <a:solidFill>
                  <a:srgbClr val="E0BBE7"/>
                </a:solidFill>
              </a:rPr>
              <a:t>© 2023 3D Molecular Designs. All Rights Reserved. </a:t>
            </a:r>
          </a:p>
        </p:txBody>
      </p:sp>
    </p:spTree>
    <p:custDataLst>
      <p:tags r:id="rId13"/>
    </p:custDataLst>
    <p:extLst>
      <p:ext uri="{BB962C8B-B14F-4D97-AF65-F5344CB8AC3E}">
        <p14:creationId xmlns:p14="http://schemas.microsoft.com/office/powerpoint/2010/main" val="2063116229"/>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6" r:id="rId3"/>
    <p:sldLayoutId id="2147483697" r:id="rId4"/>
    <p:sldLayoutId id="2147483699" r:id="rId5"/>
    <p:sldLayoutId id="2147483701" r:id="rId6"/>
    <p:sldLayoutId id="2147483700" r:id="rId7"/>
    <p:sldLayoutId id="2147483702" r:id="rId8"/>
    <p:sldLayoutId id="2147483703" r:id="rId9"/>
    <p:sldLayoutId id="2147483695" r:id="rId10"/>
    <p:sldLayoutId id="2147483698"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notesSlide" Target="../notesSlides/notesSlide1.xml"/><Relationship Id="rId7" Type="http://schemas.openxmlformats.org/officeDocument/2006/relationships/image" Target="../media/image22.png"/><Relationship Id="rId2" Type="http://schemas.openxmlformats.org/officeDocument/2006/relationships/slideLayout" Target="../slideLayouts/slideLayout12.xml"/><Relationship Id="rId1" Type="http://schemas.openxmlformats.org/officeDocument/2006/relationships/tags" Target="../tags/tag29.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notesSlide" Target="../notesSlides/notesSlide9.xml"/><Relationship Id="rId7" Type="http://schemas.openxmlformats.org/officeDocument/2006/relationships/image" Target="../media/image46.png"/><Relationship Id="rId2" Type="http://schemas.openxmlformats.org/officeDocument/2006/relationships/slideLayout" Target="../slideLayouts/slideLayout7.xml"/><Relationship Id="rId1" Type="http://schemas.openxmlformats.org/officeDocument/2006/relationships/themeOverride" Target="../theme/themeOverride4.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notesSlide" Target="../notesSlides/notesSlide10.xml"/><Relationship Id="rId7" Type="http://schemas.openxmlformats.org/officeDocument/2006/relationships/image" Target="../media/image50.png"/><Relationship Id="rId2" Type="http://schemas.openxmlformats.org/officeDocument/2006/relationships/slideLayout" Target="../slideLayouts/slideLayout7.xml"/><Relationship Id="rId1" Type="http://schemas.openxmlformats.org/officeDocument/2006/relationships/themeOverride" Target="../theme/themeOverride5.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32.png"/><Relationship Id="rId9" Type="http://schemas.openxmlformats.org/officeDocument/2006/relationships/image" Target="../media/image47.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hemeOverride" Target="../theme/themeOverride6.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hemeOverride" Target="../theme/themeOverride7.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hemeOverride" Target="../theme/themeOverride8.xml"/><Relationship Id="rId6" Type="http://schemas.openxmlformats.org/officeDocument/2006/relationships/image" Target="../media/image53.png"/><Relationship Id="rId5" Type="http://schemas.openxmlformats.org/officeDocument/2006/relationships/image" Target="../media/image54.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hemeOverride" Target="../theme/themeOverride9.xml"/><Relationship Id="rId6" Type="http://schemas.openxmlformats.org/officeDocument/2006/relationships/image" Target="../media/image47.png"/><Relationship Id="rId5" Type="http://schemas.openxmlformats.org/officeDocument/2006/relationships/image" Target="../media/image55.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hemeOverride" Target="../theme/themeOverride10.xml"/><Relationship Id="rId6" Type="http://schemas.openxmlformats.org/officeDocument/2006/relationships/image" Target="../media/image29.png"/><Relationship Id="rId5" Type="http://schemas.openxmlformats.org/officeDocument/2006/relationships/image" Target="../media/image55.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hemeOverride" Target="../theme/themeOverride11.xml"/><Relationship Id="rId6" Type="http://schemas.openxmlformats.org/officeDocument/2006/relationships/image" Target="../media/image47.png"/><Relationship Id="rId5" Type="http://schemas.openxmlformats.org/officeDocument/2006/relationships/image" Target="../media/image56.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hemeOverride" Target="../theme/themeOverride12.xml"/><Relationship Id="rId6" Type="http://schemas.openxmlformats.org/officeDocument/2006/relationships/image" Target="../media/image53.png"/><Relationship Id="rId5" Type="http://schemas.openxmlformats.org/officeDocument/2006/relationships/image" Target="../media/image56.pn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57.png"/><Relationship Id="rId2" Type="http://schemas.openxmlformats.org/officeDocument/2006/relationships/slideLayout" Target="../slideLayouts/slideLayout7.xml"/><Relationship Id="rId1" Type="http://schemas.openxmlformats.org/officeDocument/2006/relationships/themeOverride" Target="../theme/themeOverride13.xml"/><Relationship Id="rId6" Type="http://schemas.openxmlformats.org/officeDocument/2006/relationships/image" Target="../media/image29.png"/><Relationship Id="rId5" Type="http://schemas.openxmlformats.org/officeDocument/2006/relationships/image" Target="../media/image56.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8.xml"/><Relationship Id="rId1" Type="http://schemas.openxmlformats.org/officeDocument/2006/relationships/tags" Target="../tags/tag30.xml"/><Relationship Id="rId5" Type="http://schemas.openxmlformats.org/officeDocument/2006/relationships/image" Target="../media/image25.png"/><Relationship Id="rId4" Type="http://schemas.openxmlformats.org/officeDocument/2006/relationships/image" Target="../media/image24.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hemeOverride" Target="../theme/themeOverride14.xml"/><Relationship Id="rId6" Type="http://schemas.openxmlformats.org/officeDocument/2006/relationships/image" Target="../media/image29.png"/><Relationship Id="rId5" Type="http://schemas.openxmlformats.org/officeDocument/2006/relationships/image" Target="../media/image56.pn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38.png"/><Relationship Id="rId2" Type="http://schemas.openxmlformats.org/officeDocument/2006/relationships/slideLayout" Target="../slideLayouts/slideLayout7.xml"/><Relationship Id="rId1" Type="http://schemas.openxmlformats.org/officeDocument/2006/relationships/themeOverride" Target="../theme/themeOverride15.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47.png"/><Relationship Id="rId2" Type="http://schemas.openxmlformats.org/officeDocument/2006/relationships/slideLayout" Target="../slideLayouts/slideLayout7.xml"/><Relationship Id="rId1" Type="http://schemas.openxmlformats.org/officeDocument/2006/relationships/themeOverride" Target="../theme/themeOverride16.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notesSlide" Target="../notesSlides/notesSlide22.xml"/><Relationship Id="rId7" Type="http://schemas.openxmlformats.org/officeDocument/2006/relationships/image" Target="../media/image60.png"/><Relationship Id="rId2" Type="http://schemas.openxmlformats.org/officeDocument/2006/relationships/slideLayout" Target="../slideLayouts/slideLayout7.xml"/><Relationship Id="rId1" Type="http://schemas.openxmlformats.org/officeDocument/2006/relationships/themeOverride" Target="../theme/themeOverride1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hemeOverride" Target="../theme/themeOverride18.xml"/><Relationship Id="rId6" Type="http://schemas.openxmlformats.org/officeDocument/2006/relationships/image" Target="../media/image61.png"/><Relationship Id="rId5" Type="http://schemas.openxmlformats.org/officeDocument/2006/relationships/image" Target="../media/image38.pn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notesSlide" Target="../notesSlides/notesSlide24.xml"/><Relationship Id="rId7"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hemeOverride" Target="../theme/themeOverride19.xml"/><Relationship Id="rId6" Type="http://schemas.openxmlformats.org/officeDocument/2006/relationships/image" Target="../media/image34.png"/><Relationship Id="rId11" Type="http://schemas.openxmlformats.org/officeDocument/2006/relationships/image" Target="../media/image38.png"/><Relationship Id="rId5" Type="http://schemas.openxmlformats.org/officeDocument/2006/relationships/image" Target="../media/image33.png"/><Relationship Id="rId10" Type="http://schemas.openxmlformats.org/officeDocument/2006/relationships/image" Target="../media/image23.png"/><Relationship Id="rId4" Type="http://schemas.openxmlformats.org/officeDocument/2006/relationships/image" Target="../media/image32.png"/><Relationship Id="rId9" Type="http://schemas.openxmlformats.org/officeDocument/2006/relationships/image" Target="../media/image20.png"/></Relationships>
</file>

<file path=ppt/slides/_rels/slide2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notesSlide" Target="../notesSlides/notesSlide25.xml"/><Relationship Id="rId7" Type="http://schemas.openxmlformats.org/officeDocument/2006/relationships/image" Target="../media/image46.png"/><Relationship Id="rId2" Type="http://schemas.openxmlformats.org/officeDocument/2006/relationships/slideLayout" Target="../slideLayouts/slideLayout2.xml"/><Relationship Id="rId1" Type="http://schemas.openxmlformats.org/officeDocument/2006/relationships/tags" Target="../tags/tag35.xml"/><Relationship Id="rId6" Type="http://schemas.openxmlformats.org/officeDocument/2006/relationships/image" Target="../media/image45.png"/><Relationship Id="rId5" Type="http://schemas.openxmlformats.org/officeDocument/2006/relationships/image" Target="../media/image63.png"/><Relationship Id="rId4" Type="http://schemas.openxmlformats.org/officeDocument/2006/relationships/image" Target="../media/image6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8.xml"/><Relationship Id="rId1" Type="http://schemas.openxmlformats.org/officeDocument/2006/relationships/tags" Target="../tags/tag31.xml"/><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notesSlide" Target="../notesSlides/notesSlide4.xml"/><Relationship Id="rId7" Type="http://schemas.openxmlformats.org/officeDocument/2006/relationships/image" Target="../media/image28.png"/><Relationship Id="rId2" Type="http://schemas.openxmlformats.org/officeDocument/2006/relationships/slideLayout" Target="../slideLayouts/slideLayout18.xml"/><Relationship Id="rId1" Type="http://schemas.openxmlformats.org/officeDocument/2006/relationships/tags" Target="../tags/tag32.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4.png"/><Relationship Id="rId9" Type="http://schemas.openxmlformats.org/officeDocument/2006/relationships/image" Target="../media/image30.pn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8.xml"/><Relationship Id="rId1" Type="http://schemas.openxmlformats.org/officeDocument/2006/relationships/tags" Target="../tags/tag33.xml"/></Relationships>
</file>

<file path=ppt/slides/_rels/slide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notesSlide" Target="../notesSlides/notesSlide5.xml"/><Relationship Id="rId7"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29.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7.xml"/><Relationship Id="rId7" Type="http://schemas.openxmlformats.org/officeDocument/2006/relationships/image" Target="../media/image40.png"/><Relationship Id="rId2" Type="http://schemas.openxmlformats.org/officeDocument/2006/relationships/slideLayout" Target="../slideLayouts/slideLayout7.xml"/><Relationship Id="rId1" Type="http://schemas.openxmlformats.org/officeDocument/2006/relationships/themeOverride" Target="../theme/themeOverride3.xml"/><Relationship Id="rId6" Type="http://schemas.openxmlformats.org/officeDocument/2006/relationships/image" Target="../media/image38.png"/><Relationship Id="rId5" Type="http://schemas.openxmlformats.org/officeDocument/2006/relationships/image" Target="../media/image39.png"/><Relationship Id="rId4" Type="http://schemas.openxmlformats.org/officeDocument/2006/relationships/image" Target="../media/image32.png"/><Relationship Id="rId9" Type="http://schemas.openxmlformats.org/officeDocument/2006/relationships/image" Target="../media/image42.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8.xml"/><Relationship Id="rId1" Type="http://schemas.openxmlformats.org/officeDocument/2006/relationships/tags" Target="../tags/tag34.xml"/><Relationship Id="rId6" Type="http://schemas.openxmlformats.org/officeDocument/2006/relationships/image" Target="../media/image43.png"/><Relationship Id="rId5" Type="http://schemas.openxmlformats.org/officeDocument/2006/relationships/hyperlink" Target="https://shop.3dmoleculardesigns.com/products/amino-acid-starter-kit" TargetMode="Externa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1BF319-E841-89B6-1AF6-9D1BFC781C57}"/>
              </a:ext>
            </a:extLst>
          </p:cNvPr>
          <p:cNvPicPr>
            <a:picLocks noChangeAspect="1"/>
          </p:cNvPicPr>
          <p:nvPr/>
        </p:nvPicPr>
        <p:blipFill>
          <a:blip r:embed="rId5"/>
          <a:stretch>
            <a:fillRect/>
          </a:stretch>
        </p:blipFill>
        <p:spPr>
          <a:xfrm rot="12061156">
            <a:off x="6073846" y="3581126"/>
            <a:ext cx="3042203" cy="2728169"/>
          </a:xfrm>
          <a:prstGeom prst="rect">
            <a:avLst/>
          </a:prstGeom>
        </p:spPr>
      </p:pic>
      <p:pic>
        <p:nvPicPr>
          <p:cNvPr id="5" name="Picture 4" descr="Logo&#10;&#10;Description automatically generated">
            <a:extLst>
              <a:ext uri="{FF2B5EF4-FFF2-40B4-BE49-F238E27FC236}">
                <a16:creationId xmlns:a16="http://schemas.microsoft.com/office/drawing/2014/main" id="{B9A5543A-AC98-3E56-E869-258F72132D7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79621" y="5368483"/>
            <a:ext cx="3508951" cy="1260754"/>
          </a:xfrm>
          <a:prstGeom prst="rect">
            <a:avLst/>
          </a:prstGeom>
        </p:spPr>
      </p:pic>
      <p:sp>
        <p:nvSpPr>
          <p:cNvPr id="8" name="TextBox 7">
            <a:extLst>
              <a:ext uri="{FF2B5EF4-FFF2-40B4-BE49-F238E27FC236}">
                <a16:creationId xmlns:a16="http://schemas.microsoft.com/office/drawing/2014/main" id="{55B7BEA4-2588-982A-10B4-660E354406C8}"/>
              </a:ext>
            </a:extLst>
          </p:cNvPr>
          <p:cNvSpPr txBox="1"/>
          <p:nvPr/>
        </p:nvSpPr>
        <p:spPr>
          <a:xfrm>
            <a:off x="-141559" y="2294675"/>
            <a:ext cx="7236823" cy="923330"/>
          </a:xfrm>
          <a:prstGeom prst="rect">
            <a:avLst/>
          </a:prstGeom>
          <a:noFill/>
        </p:spPr>
        <p:txBody>
          <a:bodyPr wrap="square" lIns="91440" tIns="45720" rIns="91440" bIns="45720" rtlCol="0" anchor="t">
            <a:spAutoFit/>
          </a:bodyPr>
          <a:lstStyle/>
          <a:p>
            <a:pPr algn="ctr"/>
            <a:r>
              <a:rPr lang="en-US" sz="5400" b="1">
                <a:solidFill>
                  <a:srgbClr val="006838"/>
                </a:solidFill>
                <a:cs typeface="Myanmar Text"/>
              </a:rPr>
              <a:t>Stabilizing Structures</a:t>
            </a:r>
            <a:endParaRPr lang="en-US" sz="5400">
              <a:solidFill>
                <a:srgbClr val="000000"/>
              </a:solidFill>
              <a:cs typeface="Calibri"/>
            </a:endParaRPr>
          </a:p>
        </p:txBody>
      </p:sp>
      <p:sp>
        <p:nvSpPr>
          <p:cNvPr id="10" name="TextBox 9">
            <a:extLst>
              <a:ext uri="{FF2B5EF4-FFF2-40B4-BE49-F238E27FC236}">
                <a16:creationId xmlns:a16="http://schemas.microsoft.com/office/drawing/2014/main" id="{3B3763EA-F7C3-469C-C8A7-0F3C7AED801B}"/>
              </a:ext>
            </a:extLst>
          </p:cNvPr>
          <p:cNvSpPr txBox="1"/>
          <p:nvPr/>
        </p:nvSpPr>
        <p:spPr>
          <a:xfrm>
            <a:off x="429941" y="2083680"/>
            <a:ext cx="6093822" cy="400110"/>
          </a:xfrm>
          <a:prstGeom prst="rect">
            <a:avLst/>
          </a:prstGeom>
          <a:noFill/>
        </p:spPr>
        <p:txBody>
          <a:bodyPr wrap="square" lIns="91440" tIns="45720" rIns="91440" bIns="45720" anchor="t">
            <a:spAutoFit/>
          </a:bodyPr>
          <a:lstStyle/>
          <a:p>
            <a:pPr algn="ctr"/>
            <a:r>
              <a:rPr lang="en-US" sz="2000" b="1" dirty="0">
                <a:solidFill>
                  <a:srgbClr val="006838"/>
                </a:solidFill>
                <a:cs typeface="Myanmar Text"/>
              </a:rPr>
              <a:t>Alpha Helix </a:t>
            </a:r>
            <a:r>
              <a:rPr lang="en-US" sz="2000" b="1">
                <a:solidFill>
                  <a:srgbClr val="006838"/>
                </a:solidFill>
                <a:cs typeface="Myanmar Text"/>
              </a:rPr>
              <a:t>- </a:t>
            </a:r>
            <a:r>
              <a:rPr lang="en-US" sz="2000" b="1" dirty="0">
                <a:solidFill>
                  <a:srgbClr val="006838"/>
                </a:solidFill>
                <a:cs typeface="Myanmar Text"/>
              </a:rPr>
              <a:t>Beta Sheet Secondary Structure Set</a:t>
            </a:r>
            <a:r>
              <a:rPr lang="en-US" sz="2000" b="1" baseline="30000">
                <a:solidFill>
                  <a:srgbClr val="1CA64A"/>
                </a:solidFill>
                <a:cs typeface="Calibri"/>
              </a:rPr>
              <a:t>©</a:t>
            </a:r>
            <a:endParaRPr lang="en-US" sz="2000" b="1" baseline="30000">
              <a:solidFill>
                <a:srgbClr val="1CA64A"/>
              </a:solidFill>
            </a:endParaRPr>
          </a:p>
        </p:txBody>
      </p:sp>
      <p:pic>
        <p:nvPicPr>
          <p:cNvPr id="2" name="Picture 1">
            <a:extLst>
              <a:ext uri="{FF2B5EF4-FFF2-40B4-BE49-F238E27FC236}">
                <a16:creationId xmlns:a16="http://schemas.microsoft.com/office/drawing/2014/main" id="{5FFC693C-4E60-2F73-3B23-702B90CC0945}"/>
              </a:ext>
            </a:extLst>
          </p:cNvPr>
          <p:cNvPicPr>
            <a:picLocks noChangeAspect="1"/>
          </p:cNvPicPr>
          <p:nvPr/>
        </p:nvPicPr>
        <p:blipFill>
          <a:blip r:embed="rId7"/>
          <a:stretch>
            <a:fillRect/>
          </a:stretch>
        </p:blipFill>
        <p:spPr>
          <a:xfrm rot="20921314">
            <a:off x="8936716" y="2105167"/>
            <a:ext cx="2639134" cy="3670520"/>
          </a:xfrm>
          <a:prstGeom prst="rect">
            <a:avLst/>
          </a:prstGeom>
        </p:spPr>
      </p:pic>
      <p:pic>
        <p:nvPicPr>
          <p:cNvPr id="4" name="Picture 3">
            <a:extLst>
              <a:ext uri="{FF2B5EF4-FFF2-40B4-BE49-F238E27FC236}">
                <a16:creationId xmlns:a16="http://schemas.microsoft.com/office/drawing/2014/main" id="{72F64F62-64C5-A30E-8C9E-53A3155614CA}"/>
              </a:ext>
            </a:extLst>
          </p:cNvPr>
          <p:cNvPicPr>
            <a:picLocks noChangeAspect="1"/>
          </p:cNvPicPr>
          <p:nvPr/>
        </p:nvPicPr>
        <p:blipFill>
          <a:blip r:embed="rId8"/>
          <a:stretch>
            <a:fillRect/>
          </a:stretch>
        </p:blipFill>
        <p:spPr>
          <a:xfrm rot="777013" flipH="1">
            <a:off x="7360097" y="1684930"/>
            <a:ext cx="1486517" cy="1670707"/>
          </a:xfrm>
          <a:prstGeom prst="rect">
            <a:avLst/>
          </a:prstGeom>
        </p:spPr>
      </p:pic>
      <p:sp>
        <p:nvSpPr>
          <p:cNvPr id="6" name="TextBox 5">
            <a:extLst>
              <a:ext uri="{FF2B5EF4-FFF2-40B4-BE49-F238E27FC236}">
                <a16:creationId xmlns:a16="http://schemas.microsoft.com/office/drawing/2014/main" id="{DE2A63BA-08A7-510D-69BB-3B62DB23B03B}"/>
              </a:ext>
            </a:extLst>
          </p:cNvPr>
          <p:cNvSpPr txBox="1"/>
          <p:nvPr/>
        </p:nvSpPr>
        <p:spPr>
          <a:xfrm>
            <a:off x="619924" y="3429000"/>
            <a:ext cx="5417596" cy="1138773"/>
          </a:xfrm>
          <a:prstGeom prst="rect">
            <a:avLst/>
          </a:prstGeom>
          <a:noFill/>
        </p:spPr>
        <p:txBody>
          <a:bodyPr wrap="square" lIns="91440" tIns="45720" rIns="91440" bIns="45720" rtlCol="0" anchor="t">
            <a:spAutoFit/>
          </a:bodyPr>
          <a:lstStyle/>
          <a:p>
            <a:pPr algn="ctr">
              <a:spcAft>
                <a:spcPts val="1200"/>
              </a:spcAft>
            </a:pPr>
            <a:r>
              <a:rPr lang="en-US" sz="2000">
                <a:solidFill>
                  <a:srgbClr val="7030A0"/>
                </a:solidFill>
                <a:ea typeface="+mn-lt"/>
                <a:cs typeface="+mn-lt"/>
              </a:rPr>
              <a:t>“</a:t>
            </a:r>
            <a:r>
              <a:rPr lang="en-US">
                <a:solidFill>
                  <a:srgbClr val="7030A0"/>
                </a:solidFill>
              </a:rPr>
              <a:t>When I saw the alpha-helix and saw what a beautiful, elegant structure it was, I was thunderstruck</a:t>
            </a:r>
            <a:r>
              <a:rPr lang="en-US" sz="2000" b="0">
                <a:solidFill>
                  <a:srgbClr val="7030A0"/>
                </a:solidFill>
                <a:effectLst/>
              </a:rPr>
              <a:t>."</a:t>
            </a:r>
          </a:p>
          <a:p>
            <a:pPr algn="ctr"/>
            <a:r>
              <a:rPr lang="en-US" sz="1600">
                <a:solidFill>
                  <a:srgbClr val="7030A0"/>
                </a:solidFill>
                <a:latin typeface="Calibri"/>
                <a:ea typeface="+mn-lt"/>
                <a:cs typeface="+mn-lt"/>
              </a:rPr>
              <a:t> – </a:t>
            </a:r>
            <a:r>
              <a:rPr lang="en-US" b="1">
                <a:solidFill>
                  <a:srgbClr val="7030A0"/>
                </a:solidFill>
              </a:rPr>
              <a:t>Max Perutz</a:t>
            </a:r>
            <a:endParaRPr lang="en-US" sz="1050" b="1">
              <a:solidFill>
                <a:srgbClr val="7030A0"/>
              </a:solidFill>
              <a:latin typeface="Calibri"/>
              <a:cs typeface="Calibri"/>
            </a:endParaRPr>
          </a:p>
        </p:txBody>
      </p:sp>
    </p:spTree>
    <p:custDataLst>
      <p:tags r:id="rId1"/>
    </p:custDataLst>
    <p:extLst>
      <p:ext uri="{BB962C8B-B14F-4D97-AF65-F5344CB8AC3E}">
        <p14:creationId xmlns:p14="http://schemas.microsoft.com/office/powerpoint/2010/main" val="4254708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993CACCF-4025-19F6-4F5C-25FFF238FCD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F7B343B-D6FC-5A53-F77F-60210826ABC9}"/>
              </a:ext>
            </a:extLst>
          </p:cNvPr>
          <p:cNvSpPr txBox="1"/>
          <p:nvPr/>
        </p:nvSpPr>
        <p:spPr>
          <a:xfrm>
            <a:off x="717178" y="1963347"/>
            <a:ext cx="5606341" cy="26468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3000"/>
              </a:spcAft>
            </a:pPr>
            <a:r>
              <a:rPr lang="en-US" b="1">
                <a:solidFill>
                  <a:srgbClr val="1CA64A"/>
                </a:solidFill>
                <a:latin typeface="Aptos"/>
                <a:ea typeface="Aptos" panose="020B0004020202020204" pitchFamily="34" charset="0"/>
                <a:cs typeface="Times New Roman"/>
              </a:rPr>
              <a:t>But why would so many different protein structures contain the same two secondary structures?</a:t>
            </a:r>
          </a:p>
          <a:p>
            <a:pPr>
              <a:spcAft>
                <a:spcPts val="1800"/>
              </a:spcAft>
            </a:pPr>
            <a:r>
              <a:rPr lang="en-US">
                <a:latin typeface="Aptos" panose="020B0004020202020204" pitchFamily="34" charset="0"/>
                <a:ea typeface="Aptos" panose="020B0004020202020204" pitchFamily="34" charset="0"/>
                <a:cs typeface="Times New Roman" panose="02020603050405020304" pitchFamily="18" charset="0"/>
              </a:rPr>
              <a:t>To answer this question, we need study alpha helices and beta sheets in more detail. </a:t>
            </a:r>
            <a:r>
              <a:rPr lang="en-US" b="1">
                <a:latin typeface="Aptos" panose="020B0004020202020204" pitchFamily="34" charset="0"/>
                <a:ea typeface="Aptos" panose="020B0004020202020204" pitchFamily="34" charset="0"/>
                <a:cs typeface="Times New Roman" panose="02020603050405020304" pitchFamily="18" charset="0"/>
              </a:rPr>
              <a:t>Explore the two physical models shown to the right.  </a:t>
            </a:r>
          </a:p>
          <a:p>
            <a:pPr>
              <a:spcAft>
                <a:spcPts val="1800"/>
              </a:spcAft>
            </a:pPr>
            <a:r>
              <a:rPr lang="en-US">
                <a:latin typeface="Aptos" panose="020B0004020202020204" pitchFamily="34" charset="0"/>
                <a:cs typeface="Myanmar Text"/>
              </a:rPr>
              <a:t>Record your initial observations and questions in a </a:t>
            </a:r>
            <a:r>
              <a:rPr lang="en-US" b="1" err="1">
                <a:latin typeface="Aptos" panose="020B0004020202020204" pitchFamily="34" charset="0"/>
                <a:cs typeface="Myanmar Text"/>
              </a:rPr>
              <a:t>Notice│Wonder</a:t>
            </a:r>
            <a:r>
              <a:rPr lang="en-US" b="1">
                <a:latin typeface="Aptos" panose="020B0004020202020204" pitchFamily="34" charset="0"/>
                <a:cs typeface="Myanmar Text"/>
              </a:rPr>
              <a:t> Chart </a:t>
            </a:r>
            <a:r>
              <a:rPr lang="en-US">
                <a:latin typeface="Aptos" panose="020B0004020202020204" pitchFamily="34" charset="0"/>
                <a:cs typeface="Myanmar Text"/>
              </a:rPr>
              <a:t>in your lab notebook.</a:t>
            </a:r>
          </a:p>
        </p:txBody>
      </p:sp>
      <p:sp>
        <p:nvSpPr>
          <p:cNvPr id="6" name="Title 1">
            <a:extLst>
              <a:ext uri="{FF2B5EF4-FFF2-40B4-BE49-F238E27FC236}">
                <a16:creationId xmlns:a16="http://schemas.microsoft.com/office/drawing/2014/main" id="{81D34D46-9D20-10F5-678D-EB643C6470EC}"/>
              </a:ext>
            </a:extLst>
          </p:cNvPr>
          <p:cNvSpPr txBox="1">
            <a:spLocks/>
          </p:cNvSpPr>
          <p:nvPr/>
        </p:nvSpPr>
        <p:spPr>
          <a:xfrm>
            <a:off x="71718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Exploring the Physical Models</a:t>
            </a:r>
            <a:endParaRPr lang="en-US" sz="4000" b="1">
              <a:solidFill>
                <a:schemeClr val="bg1"/>
              </a:solidFill>
              <a:latin typeface="+mn-lt"/>
              <a:ea typeface="HGSoeiKakugothicUB"/>
              <a:cs typeface="Myanmar Text"/>
            </a:endParaRPr>
          </a:p>
        </p:txBody>
      </p:sp>
      <p:grpSp>
        <p:nvGrpSpPr>
          <p:cNvPr id="3" name="Group 2">
            <a:extLst>
              <a:ext uri="{FF2B5EF4-FFF2-40B4-BE49-F238E27FC236}">
                <a16:creationId xmlns:a16="http://schemas.microsoft.com/office/drawing/2014/main" id="{8397EC37-2642-C5C4-66AD-8CB38C30ED92}"/>
              </a:ext>
            </a:extLst>
          </p:cNvPr>
          <p:cNvGrpSpPr/>
          <p:nvPr/>
        </p:nvGrpSpPr>
        <p:grpSpPr>
          <a:xfrm>
            <a:off x="641875" y="5099124"/>
            <a:ext cx="4609901" cy="1758875"/>
            <a:chOff x="6924512" y="5096065"/>
            <a:chExt cx="4956607" cy="1891157"/>
          </a:xfrm>
        </p:grpSpPr>
        <p:pic>
          <p:nvPicPr>
            <p:cNvPr id="4" name="Picture 3">
              <a:extLst>
                <a:ext uri="{FF2B5EF4-FFF2-40B4-BE49-F238E27FC236}">
                  <a16:creationId xmlns:a16="http://schemas.microsoft.com/office/drawing/2014/main" id="{5DEC1CE5-8E44-9EB0-807D-765689B838CD}"/>
                </a:ext>
              </a:extLst>
            </p:cNvPr>
            <p:cNvPicPr>
              <a:picLocks noChangeAspect="1"/>
            </p:cNvPicPr>
            <p:nvPr/>
          </p:nvPicPr>
          <p:blipFill>
            <a:blip r:embed="rId5"/>
            <a:srcRect l="71066"/>
            <a:stretch/>
          </p:blipFill>
          <p:spPr>
            <a:xfrm rot="16200000">
              <a:off x="8457237" y="3563340"/>
              <a:ext cx="1891157" cy="4956607"/>
            </a:xfrm>
            <a:prstGeom prst="rect">
              <a:avLst/>
            </a:prstGeom>
          </p:spPr>
        </p:pic>
        <p:sp>
          <p:nvSpPr>
            <p:cNvPr id="5" name="TextBox 4">
              <a:extLst>
                <a:ext uri="{FF2B5EF4-FFF2-40B4-BE49-F238E27FC236}">
                  <a16:creationId xmlns:a16="http://schemas.microsoft.com/office/drawing/2014/main" id="{25B50898-36F5-EA6D-A480-4DC4DB7ADE6F}"/>
                </a:ext>
              </a:extLst>
            </p:cNvPr>
            <p:cNvSpPr txBox="1"/>
            <p:nvPr/>
          </p:nvSpPr>
          <p:spPr>
            <a:xfrm>
              <a:off x="8001016" y="5494906"/>
              <a:ext cx="3746830" cy="4963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Bradley Hand ITC" panose="03070402050302030203" pitchFamily="66" charset="0"/>
                  <a:ea typeface="+mn-ea"/>
                  <a:cs typeface="+mn-cs"/>
                </a:rPr>
                <a:t>I Notice        I wonder</a:t>
              </a:r>
            </a:p>
          </p:txBody>
        </p:sp>
        <p:cxnSp>
          <p:nvCxnSpPr>
            <p:cNvPr id="7" name="Straight Connector 6">
              <a:extLst>
                <a:ext uri="{FF2B5EF4-FFF2-40B4-BE49-F238E27FC236}">
                  <a16:creationId xmlns:a16="http://schemas.microsoft.com/office/drawing/2014/main" id="{D73D494C-73DF-0751-AE1A-C31FD69705E3}"/>
                </a:ext>
              </a:extLst>
            </p:cNvPr>
            <p:cNvCxnSpPr>
              <a:cxnSpLocks/>
            </p:cNvCxnSpPr>
            <p:nvPr/>
          </p:nvCxnSpPr>
          <p:spPr>
            <a:xfrm>
              <a:off x="9480129" y="5537161"/>
              <a:ext cx="0" cy="1431663"/>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973EFC4-AFB9-3038-6B0A-34F32B95FA7D}"/>
                </a:ext>
              </a:extLst>
            </p:cNvPr>
            <p:cNvCxnSpPr>
              <a:cxnSpLocks/>
            </p:cNvCxnSpPr>
            <p:nvPr/>
          </p:nvCxnSpPr>
          <p:spPr>
            <a:xfrm>
              <a:off x="7716041" y="5998826"/>
              <a:ext cx="3528176"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pic>
        <p:nvPicPr>
          <p:cNvPr id="29" name="Picture 28">
            <a:extLst>
              <a:ext uri="{FF2B5EF4-FFF2-40B4-BE49-F238E27FC236}">
                <a16:creationId xmlns:a16="http://schemas.microsoft.com/office/drawing/2014/main" id="{F6F9FDC5-9462-C39C-07B1-F02E0397DB15}"/>
              </a:ext>
            </a:extLst>
          </p:cNvPr>
          <p:cNvPicPr>
            <a:picLocks noChangeAspect="1"/>
          </p:cNvPicPr>
          <p:nvPr/>
        </p:nvPicPr>
        <p:blipFill>
          <a:blip r:embed="rId6"/>
          <a:stretch>
            <a:fillRect/>
          </a:stretch>
        </p:blipFill>
        <p:spPr>
          <a:xfrm>
            <a:off x="8458079" y="1327503"/>
            <a:ext cx="2108845" cy="5275975"/>
          </a:xfrm>
          <a:prstGeom prst="rect">
            <a:avLst/>
          </a:prstGeom>
        </p:spPr>
      </p:pic>
      <p:pic>
        <p:nvPicPr>
          <p:cNvPr id="30" name="Picture 29">
            <a:extLst>
              <a:ext uri="{FF2B5EF4-FFF2-40B4-BE49-F238E27FC236}">
                <a16:creationId xmlns:a16="http://schemas.microsoft.com/office/drawing/2014/main" id="{F2588BD7-49D3-2113-96EA-D8F695387936}"/>
              </a:ext>
            </a:extLst>
          </p:cNvPr>
          <p:cNvPicPr>
            <a:picLocks noChangeAspect="1"/>
          </p:cNvPicPr>
          <p:nvPr/>
        </p:nvPicPr>
        <p:blipFill>
          <a:blip r:embed="rId7"/>
          <a:stretch>
            <a:fillRect/>
          </a:stretch>
        </p:blipFill>
        <p:spPr>
          <a:xfrm>
            <a:off x="6886290" y="2836558"/>
            <a:ext cx="1009019" cy="3547333"/>
          </a:xfrm>
          <a:prstGeom prst="rect">
            <a:avLst/>
          </a:prstGeom>
        </p:spPr>
      </p:pic>
      <p:sp>
        <p:nvSpPr>
          <p:cNvPr id="31" name="TextBox 30">
            <a:extLst>
              <a:ext uri="{FF2B5EF4-FFF2-40B4-BE49-F238E27FC236}">
                <a16:creationId xmlns:a16="http://schemas.microsoft.com/office/drawing/2014/main" id="{3C054AAA-25A7-3A81-F737-F362958C7F36}"/>
              </a:ext>
            </a:extLst>
          </p:cNvPr>
          <p:cNvSpPr txBox="1"/>
          <p:nvPr/>
        </p:nvSpPr>
        <p:spPr>
          <a:xfrm>
            <a:off x="6587780" y="1983683"/>
            <a:ext cx="1425875" cy="647357"/>
          </a:xfrm>
          <a:prstGeom prst="rect">
            <a:avLst/>
          </a:prstGeom>
          <a:noFill/>
        </p:spPr>
        <p:txBody>
          <a:bodyPr wrap="square">
            <a:spAutoFit/>
          </a:bodyPr>
          <a:lstStyle/>
          <a:p>
            <a:pPr algn="ctr">
              <a:lnSpc>
                <a:spcPct val="90000"/>
              </a:lnSpc>
            </a:pPr>
            <a:r>
              <a:rPr lang="en-US" sz="2000" b="1">
                <a:solidFill>
                  <a:srgbClr val="C00000"/>
                </a:solidFill>
                <a:latin typeface="Aptos" panose="020B0004020202020204" pitchFamily="34" charset="0"/>
                <a:ea typeface="Aptos" panose="020B0004020202020204" pitchFamily="34" charset="0"/>
                <a:cs typeface="Times New Roman" panose="02020603050405020304" pitchFamily="18" charset="0"/>
              </a:rPr>
              <a:t>alpha helix</a:t>
            </a:r>
            <a:endParaRPr lang="en-US" sz="2000"/>
          </a:p>
        </p:txBody>
      </p:sp>
      <p:sp>
        <p:nvSpPr>
          <p:cNvPr id="32" name="TextBox 31">
            <a:extLst>
              <a:ext uri="{FF2B5EF4-FFF2-40B4-BE49-F238E27FC236}">
                <a16:creationId xmlns:a16="http://schemas.microsoft.com/office/drawing/2014/main" id="{0F1E564F-CEE7-0D26-2F14-83F59080DFE8}"/>
              </a:ext>
            </a:extLst>
          </p:cNvPr>
          <p:cNvSpPr txBox="1"/>
          <p:nvPr/>
        </p:nvSpPr>
        <p:spPr>
          <a:xfrm>
            <a:off x="10413413" y="1983683"/>
            <a:ext cx="1216769" cy="647357"/>
          </a:xfrm>
          <a:prstGeom prst="rect">
            <a:avLst/>
          </a:prstGeom>
          <a:noFill/>
        </p:spPr>
        <p:txBody>
          <a:bodyPr wrap="square">
            <a:spAutoFit/>
          </a:bodyPr>
          <a:lstStyle/>
          <a:p>
            <a:pPr algn="ctr">
              <a:lnSpc>
                <a:spcPct val="90000"/>
              </a:lnSpc>
            </a:pPr>
            <a:r>
              <a:rPr lang="en-US" sz="2000" b="1">
                <a:solidFill>
                  <a:schemeClr val="accent4">
                    <a:lumMod val="75000"/>
                  </a:schemeClr>
                </a:solidFill>
                <a:latin typeface="Aptos" panose="020B0004020202020204" pitchFamily="34" charset="0"/>
                <a:ea typeface="Aptos" panose="020B0004020202020204" pitchFamily="34" charset="0"/>
                <a:cs typeface="Times New Roman" panose="02020603050405020304" pitchFamily="18" charset="0"/>
              </a:rPr>
              <a:t>beta sheet</a:t>
            </a:r>
            <a:endParaRPr lang="en-US" sz="2000"/>
          </a:p>
        </p:txBody>
      </p:sp>
      <p:pic>
        <p:nvPicPr>
          <p:cNvPr id="33" name="Picture 32">
            <a:extLst>
              <a:ext uri="{FF2B5EF4-FFF2-40B4-BE49-F238E27FC236}">
                <a16:creationId xmlns:a16="http://schemas.microsoft.com/office/drawing/2014/main" id="{C9AC69AC-FDB1-9B5A-CBEF-81BE7F979D36}"/>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0435455" y="127174"/>
            <a:ext cx="1200329" cy="1200329"/>
          </a:xfrm>
          <a:prstGeom prst="rect">
            <a:avLst/>
          </a:prstGeom>
        </p:spPr>
      </p:pic>
    </p:spTree>
    <p:extLst>
      <p:ext uri="{BB962C8B-B14F-4D97-AF65-F5344CB8AC3E}">
        <p14:creationId xmlns:p14="http://schemas.microsoft.com/office/powerpoint/2010/main" val="3107836660"/>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5C4AE344-9B2D-7DE4-75FA-041398B450C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0806807-182B-330A-076E-65F61C00BC1F}"/>
              </a:ext>
            </a:extLst>
          </p:cNvPr>
          <p:cNvSpPr txBox="1"/>
          <p:nvPr/>
        </p:nvSpPr>
        <p:spPr>
          <a:xfrm>
            <a:off x="717181" y="1963347"/>
            <a:ext cx="4467095" cy="42627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800"/>
              </a:spcAft>
            </a:pPr>
            <a:r>
              <a:rPr lang="en-US">
                <a:latin typeface="Aptos" panose="020B0004020202020204" pitchFamily="34" charset="0"/>
                <a:ea typeface="Aptos" panose="020B0004020202020204" pitchFamily="34" charset="0"/>
                <a:cs typeface="Times New Roman" panose="02020603050405020304" pitchFamily="18" charset="0"/>
              </a:rPr>
              <a:t>Proteins are made of individual building blocks called </a:t>
            </a:r>
            <a:r>
              <a:rPr lang="en-US" b="1">
                <a:solidFill>
                  <a:srgbClr val="D200B9"/>
                </a:solidFill>
                <a:latin typeface="Aptos" panose="020B0004020202020204" pitchFamily="34" charset="0"/>
                <a:ea typeface="Aptos" panose="020B0004020202020204" pitchFamily="34" charset="0"/>
                <a:cs typeface="Times New Roman" panose="02020603050405020304" pitchFamily="18" charset="0"/>
              </a:rPr>
              <a:t>amino acids</a:t>
            </a:r>
            <a:r>
              <a:rPr lang="en-US">
                <a:latin typeface="Aptos" panose="020B0004020202020204" pitchFamily="34" charset="0"/>
                <a:ea typeface="Aptos" panose="020B0004020202020204" pitchFamily="34" charset="0"/>
                <a:cs typeface="Times New Roman" panose="02020603050405020304" pitchFamily="18" charset="0"/>
              </a:rPr>
              <a:t>.</a:t>
            </a:r>
          </a:p>
          <a:p>
            <a:pPr>
              <a:spcAft>
                <a:spcPts val="2400"/>
              </a:spcAft>
            </a:pPr>
            <a:endParaRPr lang="en-US" b="1">
              <a:latin typeface="Aptos" panose="020B0004020202020204" pitchFamily="34" charset="0"/>
              <a:ea typeface="Aptos" panose="020B0004020202020204" pitchFamily="34" charset="0"/>
              <a:cs typeface="Times New Roman" panose="02020603050405020304" pitchFamily="18" charset="0"/>
            </a:endParaRPr>
          </a:p>
          <a:p>
            <a:pPr>
              <a:spcAft>
                <a:spcPts val="1800"/>
              </a:spcAft>
            </a:pPr>
            <a:r>
              <a:rPr lang="en-US" sz="1800" b="1">
                <a:solidFill>
                  <a:srgbClr val="1CA64A"/>
                </a:solidFill>
                <a:effectLst/>
                <a:latin typeface="Aptos" panose="020B0004020202020204" pitchFamily="34" charset="0"/>
                <a:ea typeface="Aptos" panose="020B0004020202020204" pitchFamily="34" charset="0"/>
                <a:cs typeface="Times New Roman" panose="02020603050405020304" pitchFamily="18" charset="0"/>
              </a:rPr>
              <a:t>Can you find an amino acid on your secondary structure models?  </a:t>
            </a:r>
          </a:p>
          <a:p>
            <a:pPr>
              <a:spcAft>
                <a:spcPts val="1800"/>
              </a:spcAft>
            </a:pPr>
            <a:r>
              <a:rPr lang="en-US" b="1">
                <a:solidFill>
                  <a:srgbClr val="1CA64A"/>
                </a:solidFill>
                <a:latin typeface="Aptos"/>
                <a:ea typeface="Aptos" panose="020B0004020202020204" pitchFamily="34" charset="0"/>
                <a:cs typeface="Times New Roman"/>
              </a:rPr>
              <a:t>Can you find more than one amino acid?</a:t>
            </a:r>
            <a:endParaRPr lang="en-US" sz="1800" b="1">
              <a:solidFill>
                <a:srgbClr val="1CA64A"/>
              </a:solidFill>
              <a:effectLst/>
              <a:latin typeface="Aptos"/>
              <a:ea typeface="Aptos" panose="020B0004020202020204" pitchFamily="34" charset="0"/>
              <a:cs typeface="Times New Roman"/>
            </a:endParaRPr>
          </a:p>
          <a:p>
            <a:pPr>
              <a:spcAft>
                <a:spcPts val="1800"/>
              </a:spcAft>
            </a:pPr>
            <a:r>
              <a:rPr lang="en-US" b="1">
                <a:solidFill>
                  <a:srgbClr val="1CA64A"/>
                </a:solidFill>
                <a:latin typeface="Aptos" panose="020B0004020202020204" pitchFamily="34" charset="0"/>
                <a:ea typeface="Aptos" panose="020B0004020202020204" pitchFamily="34" charset="0"/>
                <a:cs typeface="Times New Roman" panose="02020603050405020304" pitchFamily="18" charset="0"/>
              </a:rPr>
              <a:t>How do amino acids link together?</a:t>
            </a:r>
            <a:endParaRPr lang="en-US" sz="1800" b="1">
              <a:solidFill>
                <a:srgbClr val="1CA64A"/>
              </a:solidFill>
              <a:effectLst/>
              <a:latin typeface="Aptos" panose="020B0004020202020204" pitchFamily="34" charset="0"/>
              <a:ea typeface="Aptos" panose="020B0004020202020204" pitchFamily="34" charset="0"/>
              <a:cs typeface="Times New Roman" panose="02020603050405020304" pitchFamily="18" charset="0"/>
            </a:endParaRPr>
          </a:p>
          <a:p>
            <a:pPr>
              <a:spcAft>
                <a:spcPts val="1800"/>
              </a:spcAft>
            </a:pPr>
            <a:r>
              <a:rPr lang="en-US" sz="1600" i="1">
                <a:solidFill>
                  <a:schemeClr val="bg1">
                    <a:lumMod val="50000"/>
                  </a:schemeClr>
                </a:solidFill>
                <a:latin typeface="Aptos" panose="020B0004020202020204" pitchFamily="34" charset="0"/>
                <a:ea typeface="Aptos" panose="020B0004020202020204" pitchFamily="34" charset="0"/>
                <a:cs typeface="Times New Roman" panose="02020603050405020304" pitchFamily="18" charset="0"/>
              </a:rPr>
              <a:t>* Note, for this activity we will be ignoring the R functional group (side chains) of amino acids.</a:t>
            </a:r>
          </a:p>
          <a:p>
            <a:pPr>
              <a:spcAft>
                <a:spcPts val="1800"/>
              </a:spcAft>
            </a:pPr>
            <a:r>
              <a:rPr lang="en-US" sz="1800" b="1">
                <a:solidFill>
                  <a:srgbClr val="1CA64A"/>
                </a:solidFill>
                <a:effectLst/>
                <a:latin typeface="Aptos" panose="020B0004020202020204" pitchFamily="34" charset="0"/>
                <a:ea typeface="Aptos" panose="020B0004020202020204" pitchFamily="34" charset="0"/>
                <a:cs typeface="Times New Roman" panose="02020603050405020304" pitchFamily="18" charset="0"/>
              </a:rPr>
              <a:t>  </a:t>
            </a:r>
          </a:p>
        </p:txBody>
      </p:sp>
      <p:sp>
        <p:nvSpPr>
          <p:cNvPr id="6" name="Title 1">
            <a:extLst>
              <a:ext uri="{FF2B5EF4-FFF2-40B4-BE49-F238E27FC236}">
                <a16:creationId xmlns:a16="http://schemas.microsoft.com/office/drawing/2014/main" id="{7DDC289E-B303-B8CB-1127-3985A687A34F}"/>
              </a:ext>
            </a:extLst>
          </p:cNvPr>
          <p:cNvSpPr txBox="1">
            <a:spLocks/>
          </p:cNvSpPr>
          <p:nvPr/>
        </p:nvSpPr>
        <p:spPr>
          <a:xfrm>
            <a:off x="71718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latin typeface="+mn-lt"/>
                <a:ea typeface="HGSoeiKakugothicUB"/>
                <a:cs typeface="Myanmar Text"/>
              </a:rPr>
              <a:t>Proteins are Made of Amino Acids</a:t>
            </a:r>
          </a:p>
        </p:txBody>
      </p:sp>
      <p:pic>
        <p:nvPicPr>
          <p:cNvPr id="3" name="Picture 2">
            <a:extLst>
              <a:ext uri="{FF2B5EF4-FFF2-40B4-BE49-F238E27FC236}">
                <a16:creationId xmlns:a16="http://schemas.microsoft.com/office/drawing/2014/main" id="{894C790B-CA00-4050-487B-09215F00AD5A}"/>
              </a:ext>
            </a:extLst>
          </p:cNvPr>
          <p:cNvPicPr>
            <a:picLocks noChangeAspect="1"/>
          </p:cNvPicPr>
          <p:nvPr/>
        </p:nvPicPr>
        <p:blipFill>
          <a:blip r:embed="rId5"/>
          <a:stretch>
            <a:fillRect/>
          </a:stretch>
        </p:blipFill>
        <p:spPr>
          <a:xfrm>
            <a:off x="5771642" y="1781713"/>
            <a:ext cx="3504762" cy="3936508"/>
          </a:xfrm>
          <a:prstGeom prst="rect">
            <a:avLst/>
          </a:prstGeom>
        </p:spPr>
      </p:pic>
      <p:sp>
        <p:nvSpPr>
          <p:cNvPr id="9" name="TextBox 8">
            <a:extLst>
              <a:ext uri="{FF2B5EF4-FFF2-40B4-BE49-F238E27FC236}">
                <a16:creationId xmlns:a16="http://schemas.microsoft.com/office/drawing/2014/main" id="{78C836EA-FF39-6654-B215-3C0EB215A20B}"/>
              </a:ext>
            </a:extLst>
          </p:cNvPr>
          <p:cNvSpPr txBox="1"/>
          <p:nvPr/>
        </p:nvSpPr>
        <p:spPr>
          <a:xfrm>
            <a:off x="9590600" y="3749967"/>
            <a:ext cx="1896929"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800"/>
              </a:spcAft>
            </a:pPr>
            <a:r>
              <a:rPr lang="en-US" b="1">
                <a:solidFill>
                  <a:srgbClr val="0070C0"/>
                </a:solidFill>
                <a:latin typeface="Aptos" panose="020B0004020202020204" pitchFamily="34" charset="0"/>
                <a:cs typeface="Myanmar Text"/>
              </a:rPr>
              <a:t>         Nitrogen</a:t>
            </a:r>
          </a:p>
          <a:p>
            <a:pPr>
              <a:spcAft>
                <a:spcPts val="1800"/>
              </a:spcAft>
            </a:pPr>
            <a:r>
              <a:rPr lang="en-US" b="1">
                <a:solidFill>
                  <a:srgbClr val="1CA64A"/>
                </a:solidFill>
                <a:latin typeface="Aptos" panose="020B0004020202020204" pitchFamily="34" charset="0"/>
                <a:cs typeface="Myanmar Text"/>
              </a:rPr>
              <a:t>         </a:t>
            </a:r>
            <a:r>
              <a:rPr lang="en-US" b="1">
                <a:solidFill>
                  <a:schemeClr val="bg1">
                    <a:lumMod val="50000"/>
                  </a:schemeClr>
                </a:solidFill>
                <a:latin typeface="Aptos" panose="020B0004020202020204" pitchFamily="34" charset="0"/>
                <a:cs typeface="Myanmar Text"/>
              </a:rPr>
              <a:t>Carbon</a:t>
            </a:r>
          </a:p>
          <a:p>
            <a:pPr>
              <a:spcAft>
                <a:spcPts val="1800"/>
              </a:spcAft>
            </a:pPr>
            <a:r>
              <a:rPr lang="en-US" b="1">
                <a:solidFill>
                  <a:srgbClr val="1CA64A"/>
                </a:solidFill>
                <a:latin typeface="Aptos" panose="020B0004020202020204" pitchFamily="34" charset="0"/>
                <a:cs typeface="Myanmar Text"/>
              </a:rPr>
              <a:t>         </a:t>
            </a:r>
            <a:r>
              <a:rPr lang="en-US" b="1">
                <a:solidFill>
                  <a:srgbClr val="C00000"/>
                </a:solidFill>
                <a:latin typeface="Aptos" panose="020B0004020202020204" pitchFamily="34" charset="0"/>
                <a:cs typeface="Myanmar Text"/>
              </a:rPr>
              <a:t>Oxygen</a:t>
            </a:r>
          </a:p>
        </p:txBody>
      </p:sp>
      <p:pic>
        <p:nvPicPr>
          <p:cNvPr id="10" name="Picture 9">
            <a:extLst>
              <a:ext uri="{FF2B5EF4-FFF2-40B4-BE49-F238E27FC236}">
                <a16:creationId xmlns:a16="http://schemas.microsoft.com/office/drawing/2014/main" id="{F0DE9160-01F7-3922-1F0B-5EA3BF9845A3}"/>
              </a:ext>
            </a:extLst>
          </p:cNvPr>
          <p:cNvPicPr>
            <a:picLocks noChangeAspect="1"/>
          </p:cNvPicPr>
          <p:nvPr/>
        </p:nvPicPr>
        <p:blipFill>
          <a:blip r:embed="rId6"/>
          <a:stretch>
            <a:fillRect/>
          </a:stretch>
        </p:blipFill>
        <p:spPr>
          <a:xfrm>
            <a:off x="9690498" y="3803152"/>
            <a:ext cx="316569" cy="316569"/>
          </a:xfrm>
          <a:prstGeom prst="rect">
            <a:avLst/>
          </a:prstGeom>
        </p:spPr>
      </p:pic>
      <p:pic>
        <p:nvPicPr>
          <p:cNvPr id="11" name="Picture 10">
            <a:extLst>
              <a:ext uri="{FF2B5EF4-FFF2-40B4-BE49-F238E27FC236}">
                <a16:creationId xmlns:a16="http://schemas.microsoft.com/office/drawing/2014/main" id="{54B00D14-CF3A-BBA1-5605-5C4D48323A7E}"/>
              </a:ext>
            </a:extLst>
          </p:cNvPr>
          <p:cNvPicPr>
            <a:picLocks noChangeAspect="1"/>
          </p:cNvPicPr>
          <p:nvPr/>
        </p:nvPicPr>
        <p:blipFill>
          <a:blip r:embed="rId7"/>
          <a:stretch>
            <a:fillRect/>
          </a:stretch>
        </p:blipFill>
        <p:spPr>
          <a:xfrm>
            <a:off x="9707425" y="4787962"/>
            <a:ext cx="316569" cy="316569"/>
          </a:xfrm>
          <a:prstGeom prst="rect">
            <a:avLst/>
          </a:prstGeom>
        </p:spPr>
      </p:pic>
      <p:pic>
        <p:nvPicPr>
          <p:cNvPr id="12" name="Picture 11">
            <a:extLst>
              <a:ext uri="{FF2B5EF4-FFF2-40B4-BE49-F238E27FC236}">
                <a16:creationId xmlns:a16="http://schemas.microsoft.com/office/drawing/2014/main" id="{0B9FA725-FA76-555A-DFE4-F124B96CBD9E}"/>
              </a:ext>
            </a:extLst>
          </p:cNvPr>
          <p:cNvPicPr>
            <a:picLocks noChangeAspect="1"/>
          </p:cNvPicPr>
          <p:nvPr/>
        </p:nvPicPr>
        <p:blipFill>
          <a:blip r:embed="rId8"/>
          <a:stretch>
            <a:fillRect/>
          </a:stretch>
        </p:blipFill>
        <p:spPr>
          <a:xfrm>
            <a:off x="9707425" y="4305997"/>
            <a:ext cx="316569" cy="316569"/>
          </a:xfrm>
          <a:prstGeom prst="rect">
            <a:avLst/>
          </a:prstGeom>
        </p:spPr>
      </p:pic>
      <p:pic>
        <p:nvPicPr>
          <p:cNvPr id="14" name="Picture 13">
            <a:extLst>
              <a:ext uri="{FF2B5EF4-FFF2-40B4-BE49-F238E27FC236}">
                <a16:creationId xmlns:a16="http://schemas.microsoft.com/office/drawing/2014/main" id="{A2DF7C6A-F59F-AA92-195B-36A1C774C5A9}"/>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0435455" y="127174"/>
            <a:ext cx="1200329" cy="1200329"/>
          </a:xfrm>
          <a:prstGeom prst="rect">
            <a:avLst/>
          </a:prstGeom>
        </p:spPr>
      </p:pic>
    </p:spTree>
    <p:extLst>
      <p:ext uri="{BB962C8B-B14F-4D97-AF65-F5344CB8AC3E}">
        <p14:creationId xmlns:p14="http://schemas.microsoft.com/office/powerpoint/2010/main" val="2681087141"/>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E62F3957-76D7-1C38-F3B1-92DFF1B75EE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51F9800-C206-FF97-A00D-8DF7F8C3190E}"/>
              </a:ext>
            </a:extLst>
          </p:cNvPr>
          <p:cNvSpPr txBox="1"/>
          <p:nvPr/>
        </p:nvSpPr>
        <p:spPr>
          <a:xfrm>
            <a:off x="717181" y="1963347"/>
            <a:ext cx="426361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800"/>
              </a:spcAft>
            </a:pPr>
            <a:r>
              <a:rPr lang="en-US">
                <a:latin typeface="Aptos" panose="020B0004020202020204" pitchFamily="34" charset="0"/>
                <a:ea typeface="Aptos" panose="020B0004020202020204" pitchFamily="34" charset="0"/>
                <a:cs typeface="Times New Roman" panose="02020603050405020304" pitchFamily="18" charset="0"/>
              </a:rPr>
              <a:t>Amino acids link together in a consistent way, with the second </a:t>
            </a:r>
            <a:r>
              <a:rPr lang="en-US" b="1">
                <a:solidFill>
                  <a:schemeClr val="bg1">
                    <a:lumMod val="50000"/>
                  </a:schemeClr>
                </a:solidFill>
                <a:latin typeface="Aptos" panose="020B0004020202020204" pitchFamily="34" charset="0"/>
                <a:ea typeface="Aptos" panose="020B0004020202020204" pitchFamily="34" charset="0"/>
                <a:cs typeface="Times New Roman" panose="02020603050405020304" pitchFamily="18" charset="0"/>
              </a:rPr>
              <a:t>carbon atom </a:t>
            </a:r>
            <a:r>
              <a:rPr lang="en-US">
                <a:latin typeface="Aptos" panose="020B0004020202020204" pitchFamily="34" charset="0"/>
                <a:ea typeface="Aptos" panose="020B0004020202020204" pitchFamily="34" charset="0"/>
                <a:cs typeface="Times New Roman" panose="02020603050405020304" pitchFamily="18" charset="0"/>
              </a:rPr>
              <a:t>of one amino acid bonding to the </a:t>
            </a:r>
            <a:r>
              <a:rPr lang="en-US" b="1">
                <a:solidFill>
                  <a:srgbClr val="0070C0"/>
                </a:solidFill>
                <a:latin typeface="Aptos" panose="020B0004020202020204" pitchFamily="34" charset="0"/>
                <a:ea typeface="Aptos" panose="020B0004020202020204" pitchFamily="34" charset="0"/>
                <a:cs typeface="Times New Roman" panose="02020603050405020304" pitchFamily="18" charset="0"/>
              </a:rPr>
              <a:t>nitrogen atom </a:t>
            </a:r>
            <a:r>
              <a:rPr lang="en-US">
                <a:latin typeface="Aptos" panose="020B0004020202020204" pitchFamily="34" charset="0"/>
                <a:ea typeface="Aptos" panose="020B0004020202020204" pitchFamily="34" charset="0"/>
                <a:cs typeface="Times New Roman" panose="02020603050405020304" pitchFamily="18" charset="0"/>
              </a:rPr>
              <a:t>of the next amino acid.</a:t>
            </a:r>
          </a:p>
        </p:txBody>
      </p:sp>
      <p:sp>
        <p:nvSpPr>
          <p:cNvPr id="6" name="Title 1">
            <a:extLst>
              <a:ext uri="{FF2B5EF4-FFF2-40B4-BE49-F238E27FC236}">
                <a16:creationId xmlns:a16="http://schemas.microsoft.com/office/drawing/2014/main" id="{E10AEDA6-EDAD-3C29-2856-9A160B477495}"/>
              </a:ext>
            </a:extLst>
          </p:cNvPr>
          <p:cNvSpPr txBox="1">
            <a:spLocks/>
          </p:cNvSpPr>
          <p:nvPr/>
        </p:nvSpPr>
        <p:spPr>
          <a:xfrm>
            <a:off x="71718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Linking Amino Acids Together</a:t>
            </a:r>
            <a:endParaRPr lang="en-US" sz="4000" b="1">
              <a:solidFill>
                <a:schemeClr val="bg1"/>
              </a:solidFill>
              <a:latin typeface="+mn-lt"/>
              <a:ea typeface="HGSoeiKakugothicUB"/>
              <a:cs typeface="Myanmar Text"/>
            </a:endParaRPr>
          </a:p>
        </p:txBody>
      </p:sp>
      <p:sp>
        <p:nvSpPr>
          <p:cNvPr id="7" name="TextBox 6">
            <a:extLst>
              <a:ext uri="{FF2B5EF4-FFF2-40B4-BE49-F238E27FC236}">
                <a16:creationId xmlns:a16="http://schemas.microsoft.com/office/drawing/2014/main" id="{649A277B-6F0D-D50C-6304-3287D68BC766}"/>
              </a:ext>
            </a:extLst>
          </p:cNvPr>
          <p:cNvSpPr txBox="1"/>
          <p:nvPr/>
        </p:nvSpPr>
        <p:spPr>
          <a:xfrm>
            <a:off x="5533024" y="1963347"/>
            <a:ext cx="5346550" cy="646331"/>
          </a:xfrm>
          <a:prstGeom prst="rect">
            <a:avLst/>
          </a:prstGeom>
          <a:noFill/>
        </p:spPr>
        <p:txBody>
          <a:bodyPr wrap="square">
            <a:spAutoFit/>
          </a:bodyPr>
          <a:lstStyle/>
          <a:p>
            <a:pPr>
              <a:spcAft>
                <a:spcPts val="1800"/>
              </a:spcAft>
            </a:pPr>
            <a:r>
              <a:rPr lang="en-US" sz="1800" b="1">
                <a:solidFill>
                  <a:srgbClr val="1CA64A"/>
                </a:solidFill>
                <a:effectLst/>
                <a:latin typeface="Aptos" panose="020B0004020202020204" pitchFamily="34" charset="0"/>
                <a:ea typeface="Aptos" panose="020B0004020202020204" pitchFamily="34" charset="0"/>
                <a:cs typeface="Times New Roman" panose="02020603050405020304" pitchFamily="18" charset="0"/>
              </a:rPr>
              <a:t>In your noteb</a:t>
            </a:r>
            <a:r>
              <a:rPr lang="en-US" b="1">
                <a:solidFill>
                  <a:srgbClr val="1CA64A"/>
                </a:solidFill>
                <a:latin typeface="Aptos" panose="020B0004020202020204" pitchFamily="34" charset="0"/>
                <a:ea typeface="Aptos" panose="020B0004020202020204" pitchFamily="34" charset="0"/>
                <a:cs typeface="Times New Roman" panose="02020603050405020304" pitchFamily="18" charset="0"/>
              </a:rPr>
              <a:t>ook, write the pattern of atoms that result from amino acids forming a protein chain.</a:t>
            </a:r>
          </a:p>
        </p:txBody>
      </p:sp>
      <p:pic>
        <p:nvPicPr>
          <p:cNvPr id="3" name="Picture 2">
            <a:extLst>
              <a:ext uri="{FF2B5EF4-FFF2-40B4-BE49-F238E27FC236}">
                <a16:creationId xmlns:a16="http://schemas.microsoft.com/office/drawing/2014/main" id="{F639816A-D8A4-9F7A-F56B-1DD5861EC225}"/>
              </a:ext>
            </a:extLst>
          </p:cNvPr>
          <p:cNvPicPr>
            <a:picLocks noChangeAspect="1"/>
          </p:cNvPicPr>
          <p:nvPr/>
        </p:nvPicPr>
        <p:blipFill>
          <a:blip r:embed="rId5"/>
          <a:stretch>
            <a:fillRect/>
          </a:stretch>
        </p:blipFill>
        <p:spPr>
          <a:xfrm>
            <a:off x="2507988" y="3654121"/>
            <a:ext cx="6915712" cy="2077738"/>
          </a:xfrm>
          <a:prstGeom prst="rect">
            <a:avLst/>
          </a:prstGeom>
        </p:spPr>
      </p:pic>
      <p:pic>
        <p:nvPicPr>
          <p:cNvPr id="4" name="Picture 3">
            <a:extLst>
              <a:ext uri="{FF2B5EF4-FFF2-40B4-BE49-F238E27FC236}">
                <a16:creationId xmlns:a16="http://schemas.microsoft.com/office/drawing/2014/main" id="{91579A66-5C22-74A6-FF93-C9DB76740A7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5" y="127173"/>
            <a:ext cx="1207036" cy="1200330"/>
          </a:xfrm>
          <a:prstGeom prst="rect">
            <a:avLst/>
          </a:prstGeom>
        </p:spPr>
      </p:pic>
    </p:spTree>
    <p:extLst>
      <p:ext uri="{BB962C8B-B14F-4D97-AF65-F5344CB8AC3E}">
        <p14:creationId xmlns:p14="http://schemas.microsoft.com/office/powerpoint/2010/main" val="1526576113"/>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225E102F-A880-AE0C-D0A8-0E91714E19E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1B9FBA4-D442-FA8A-8BA3-5CD97720112C}"/>
              </a:ext>
            </a:extLst>
          </p:cNvPr>
          <p:cNvSpPr txBox="1"/>
          <p:nvPr/>
        </p:nvSpPr>
        <p:spPr>
          <a:xfrm>
            <a:off x="717181" y="1963347"/>
            <a:ext cx="426361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800"/>
              </a:spcAft>
            </a:pPr>
            <a:r>
              <a:rPr lang="en-US">
                <a:latin typeface="Aptos" panose="020B0004020202020204" pitchFamily="34" charset="0"/>
                <a:ea typeface="Aptos" panose="020B0004020202020204" pitchFamily="34" charset="0"/>
                <a:cs typeface="Times New Roman" panose="02020603050405020304" pitchFamily="18" charset="0"/>
              </a:rPr>
              <a:t>Amino acids link together in a consistent way, with the second </a:t>
            </a:r>
            <a:r>
              <a:rPr lang="en-US" b="1">
                <a:solidFill>
                  <a:schemeClr val="bg1">
                    <a:lumMod val="50000"/>
                  </a:schemeClr>
                </a:solidFill>
                <a:latin typeface="Aptos" panose="020B0004020202020204" pitchFamily="34" charset="0"/>
                <a:ea typeface="Aptos" panose="020B0004020202020204" pitchFamily="34" charset="0"/>
                <a:cs typeface="Times New Roman" panose="02020603050405020304" pitchFamily="18" charset="0"/>
              </a:rPr>
              <a:t>carbon atom </a:t>
            </a:r>
            <a:r>
              <a:rPr lang="en-US">
                <a:latin typeface="Aptos" panose="020B0004020202020204" pitchFamily="34" charset="0"/>
                <a:ea typeface="Aptos" panose="020B0004020202020204" pitchFamily="34" charset="0"/>
                <a:cs typeface="Times New Roman" panose="02020603050405020304" pitchFamily="18" charset="0"/>
              </a:rPr>
              <a:t>of one amino acid bonding to the </a:t>
            </a:r>
            <a:r>
              <a:rPr lang="en-US" b="1">
                <a:solidFill>
                  <a:srgbClr val="0070C0"/>
                </a:solidFill>
                <a:latin typeface="Aptos" panose="020B0004020202020204" pitchFamily="34" charset="0"/>
                <a:ea typeface="Aptos" panose="020B0004020202020204" pitchFamily="34" charset="0"/>
                <a:cs typeface="Times New Roman" panose="02020603050405020304" pitchFamily="18" charset="0"/>
              </a:rPr>
              <a:t>nitrogen atom </a:t>
            </a:r>
            <a:r>
              <a:rPr lang="en-US">
                <a:latin typeface="Aptos" panose="020B0004020202020204" pitchFamily="34" charset="0"/>
                <a:ea typeface="Aptos" panose="020B0004020202020204" pitchFamily="34" charset="0"/>
                <a:cs typeface="Times New Roman" panose="02020603050405020304" pitchFamily="18" charset="0"/>
              </a:rPr>
              <a:t>of the next amino acid.</a:t>
            </a:r>
          </a:p>
        </p:txBody>
      </p:sp>
      <p:sp>
        <p:nvSpPr>
          <p:cNvPr id="6" name="Title 1">
            <a:extLst>
              <a:ext uri="{FF2B5EF4-FFF2-40B4-BE49-F238E27FC236}">
                <a16:creationId xmlns:a16="http://schemas.microsoft.com/office/drawing/2014/main" id="{6047F83C-BC26-B6CB-4166-2D316FD667FE}"/>
              </a:ext>
            </a:extLst>
          </p:cNvPr>
          <p:cNvSpPr txBox="1">
            <a:spLocks/>
          </p:cNvSpPr>
          <p:nvPr/>
        </p:nvSpPr>
        <p:spPr>
          <a:xfrm>
            <a:off x="71718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Linking Amino Acids Together</a:t>
            </a:r>
            <a:endParaRPr lang="en-US" sz="4000" b="1">
              <a:solidFill>
                <a:schemeClr val="bg1"/>
              </a:solidFill>
              <a:latin typeface="+mn-lt"/>
              <a:ea typeface="HGSoeiKakugothicUB"/>
              <a:cs typeface="Myanmar Text"/>
            </a:endParaRPr>
          </a:p>
        </p:txBody>
      </p:sp>
      <p:sp>
        <p:nvSpPr>
          <p:cNvPr id="7" name="TextBox 6">
            <a:extLst>
              <a:ext uri="{FF2B5EF4-FFF2-40B4-BE49-F238E27FC236}">
                <a16:creationId xmlns:a16="http://schemas.microsoft.com/office/drawing/2014/main" id="{138952B9-186F-EF36-6D94-45004C2E2126}"/>
              </a:ext>
            </a:extLst>
          </p:cNvPr>
          <p:cNvSpPr txBox="1"/>
          <p:nvPr/>
        </p:nvSpPr>
        <p:spPr>
          <a:xfrm>
            <a:off x="5533024" y="1963347"/>
            <a:ext cx="5346550" cy="1569660"/>
          </a:xfrm>
          <a:prstGeom prst="rect">
            <a:avLst/>
          </a:prstGeom>
          <a:noFill/>
        </p:spPr>
        <p:txBody>
          <a:bodyPr wrap="square">
            <a:spAutoFit/>
          </a:bodyPr>
          <a:lstStyle/>
          <a:p>
            <a:pPr>
              <a:spcAft>
                <a:spcPts val="1800"/>
              </a:spcAft>
            </a:pPr>
            <a:r>
              <a:rPr lang="en-US" sz="1800" b="1">
                <a:solidFill>
                  <a:srgbClr val="1CA64A"/>
                </a:solidFill>
                <a:effectLst/>
                <a:latin typeface="Aptos" panose="020B0004020202020204" pitchFamily="34" charset="0"/>
                <a:ea typeface="Aptos" panose="020B0004020202020204" pitchFamily="34" charset="0"/>
                <a:cs typeface="Times New Roman" panose="02020603050405020304" pitchFamily="18" charset="0"/>
              </a:rPr>
              <a:t>In your noteb</a:t>
            </a:r>
            <a:r>
              <a:rPr lang="en-US" b="1">
                <a:solidFill>
                  <a:srgbClr val="1CA64A"/>
                </a:solidFill>
                <a:latin typeface="Aptos" panose="020B0004020202020204" pitchFamily="34" charset="0"/>
                <a:ea typeface="Aptos" panose="020B0004020202020204" pitchFamily="34" charset="0"/>
                <a:cs typeface="Times New Roman" panose="02020603050405020304" pitchFamily="18" charset="0"/>
              </a:rPr>
              <a:t>ook, write the pattern of atoms that result from amino acids forming a protein chain.</a:t>
            </a:r>
          </a:p>
          <a:p>
            <a:pPr>
              <a:spcAft>
                <a:spcPts val="600"/>
              </a:spcAft>
            </a:pPr>
            <a:r>
              <a:rPr lang="en-US" sz="2400" b="1">
                <a:solidFill>
                  <a:srgbClr val="0070C0"/>
                </a:solidFill>
                <a:latin typeface="Aptos" panose="020B0004020202020204" pitchFamily="34" charset="0"/>
                <a:ea typeface="Aptos" panose="020B0004020202020204" pitchFamily="34" charset="0"/>
                <a:cs typeface="Times New Roman" panose="02020603050405020304" pitchFamily="18" charset="0"/>
              </a:rPr>
              <a:t>N</a:t>
            </a:r>
            <a:r>
              <a:rPr lang="en-US" sz="2400" b="1">
                <a:latin typeface="Aptos" panose="020B0004020202020204" pitchFamily="34" charset="0"/>
                <a:ea typeface="Aptos" panose="020B0004020202020204" pitchFamily="34" charset="0"/>
                <a:cs typeface="Times New Roman" panose="02020603050405020304" pitchFamily="18" charset="0"/>
              </a:rPr>
              <a:t>-C-C </a:t>
            </a:r>
            <a:r>
              <a:rPr lang="en-US" sz="2400" b="1">
                <a:solidFill>
                  <a:schemeClr val="bg1">
                    <a:lumMod val="75000"/>
                  </a:schemeClr>
                </a:solidFill>
                <a:latin typeface="Aptos" panose="020B0004020202020204" pitchFamily="34" charset="0"/>
                <a:ea typeface="Aptos" panose="020B0004020202020204" pitchFamily="34" charset="0"/>
                <a:cs typeface="Times New Roman" panose="02020603050405020304" pitchFamily="18" charset="0"/>
              </a:rPr>
              <a:t>-</a:t>
            </a:r>
            <a:r>
              <a:rPr lang="en-US" sz="2400" b="1">
                <a:latin typeface="Aptos" panose="020B0004020202020204" pitchFamily="34" charset="0"/>
                <a:ea typeface="Aptos" panose="020B0004020202020204" pitchFamily="34" charset="0"/>
                <a:cs typeface="Times New Roman" panose="02020603050405020304" pitchFamily="18" charset="0"/>
              </a:rPr>
              <a:t> </a:t>
            </a:r>
            <a:r>
              <a:rPr lang="en-US" sz="2400" b="1">
                <a:solidFill>
                  <a:srgbClr val="0070C0"/>
                </a:solidFill>
                <a:latin typeface="Aptos" panose="020B0004020202020204" pitchFamily="34" charset="0"/>
                <a:ea typeface="Aptos" panose="020B0004020202020204" pitchFamily="34" charset="0"/>
                <a:cs typeface="Times New Roman" panose="02020603050405020304" pitchFamily="18" charset="0"/>
              </a:rPr>
              <a:t>N</a:t>
            </a:r>
            <a:r>
              <a:rPr lang="en-US" sz="2400" b="1">
                <a:latin typeface="Aptos" panose="020B0004020202020204" pitchFamily="34" charset="0"/>
                <a:ea typeface="Aptos" panose="020B0004020202020204" pitchFamily="34" charset="0"/>
                <a:cs typeface="Times New Roman" panose="02020603050405020304" pitchFamily="18" charset="0"/>
              </a:rPr>
              <a:t>-C-C </a:t>
            </a:r>
            <a:r>
              <a:rPr lang="en-US" sz="2400" b="1">
                <a:solidFill>
                  <a:schemeClr val="bg1">
                    <a:lumMod val="75000"/>
                  </a:schemeClr>
                </a:solidFill>
                <a:latin typeface="Aptos" panose="020B0004020202020204" pitchFamily="34" charset="0"/>
                <a:ea typeface="Aptos" panose="020B0004020202020204" pitchFamily="34" charset="0"/>
                <a:cs typeface="Times New Roman" panose="02020603050405020304" pitchFamily="18" charset="0"/>
              </a:rPr>
              <a:t>-</a:t>
            </a:r>
            <a:r>
              <a:rPr lang="en-US" sz="2400" b="1">
                <a:latin typeface="Aptos" panose="020B0004020202020204" pitchFamily="34" charset="0"/>
                <a:ea typeface="Aptos" panose="020B0004020202020204" pitchFamily="34" charset="0"/>
                <a:cs typeface="Times New Roman" panose="02020603050405020304" pitchFamily="18" charset="0"/>
              </a:rPr>
              <a:t> </a:t>
            </a:r>
            <a:r>
              <a:rPr lang="en-US" sz="2400" b="1">
                <a:solidFill>
                  <a:srgbClr val="0070C0"/>
                </a:solidFill>
                <a:latin typeface="Aptos" panose="020B0004020202020204" pitchFamily="34" charset="0"/>
                <a:ea typeface="Aptos" panose="020B0004020202020204" pitchFamily="34" charset="0"/>
                <a:cs typeface="Times New Roman" panose="02020603050405020304" pitchFamily="18" charset="0"/>
              </a:rPr>
              <a:t>N</a:t>
            </a:r>
            <a:r>
              <a:rPr lang="en-US" sz="2400" b="1">
                <a:latin typeface="Aptos" panose="020B0004020202020204" pitchFamily="34" charset="0"/>
                <a:ea typeface="Aptos" panose="020B0004020202020204" pitchFamily="34" charset="0"/>
                <a:cs typeface="Times New Roman" panose="02020603050405020304" pitchFamily="18" charset="0"/>
              </a:rPr>
              <a:t>-C-C </a:t>
            </a:r>
            <a:r>
              <a:rPr lang="en-US" sz="2400" b="1">
                <a:solidFill>
                  <a:schemeClr val="bg1">
                    <a:lumMod val="75000"/>
                  </a:schemeClr>
                </a:solidFill>
                <a:latin typeface="Aptos" panose="020B0004020202020204" pitchFamily="34" charset="0"/>
                <a:ea typeface="Aptos" panose="020B0004020202020204" pitchFamily="34" charset="0"/>
                <a:cs typeface="Times New Roman" panose="02020603050405020304" pitchFamily="18" charset="0"/>
              </a:rPr>
              <a:t>-</a:t>
            </a:r>
            <a:r>
              <a:rPr lang="en-US" sz="2400" b="1">
                <a:latin typeface="Aptos" panose="020B0004020202020204" pitchFamily="34" charset="0"/>
                <a:ea typeface="Aptos" panose="020B0004020202020204" pitchFamily="34" charset="0"/>
                <a:cs typeface="Times New Roman" panose="02020603050405020304" pitchFamily="18" charset="0"/>
              </a:rPr>
              <a:t> </a:t>
            </a:r>
            <a:r>
              <a:rPr lang="en-US" sz="2400" b="1">
                <a:solidFill>
                  <a:srgbClr val="0070C0"/>
                </a:solidFill>
                <a:latin typeface="Aptos" panose="020B0004020202020204" pitchFamily="34" charset="0"/>
                <a:ea typeface="Aptos" panose="020B0004020202020204" pitchFamily="34" charset="0"/>
                <a:cs typeface="Times New Roman" panose="02020603050405020304" pitchFamily="18" charset="0"/>
              </a:rPr>
              <a:t>N</a:t>
            </a:r>
            <a:r>
              <a:rPr lang="en-US" sz="2400" b="1">
                <a:latin typeface="Aptos" panose="020B0004020202020204" pitchFamily="34" charset="0"/>
                <a:ea typeface="Aptos" panose="020B0004020202020204" pitchFamily="34" charset="0"/>
                <a:cs typeface="Times New Roman" panose="02020603050405020304" pitchFamily="18" charset="0"/>
              </a:rPr>
              <a:t>-C-C ...</a:t>
            </a:r>
          </a:p>
          <a:p>
            <a:pPr>
              <a:spcAft>
                <a:spcPts val="1800"/>
              </a:spcAft>
            </a:pPr>
            <a:r>
              <a:rPr lang="en-US" sz="1600">
                <a:latin typeface="Aptos" panose="020B0004020202020204" pitchFamily="34" charset="0"/>
                <a:ea typeface="Aptos" panose="020B0004020202020204" pitchFamily="34" charset="0"/>
                <a:cs typeface="Times New Roman" panose="02020603050405020304" pitchFamily="18" charset="0"/>
              </a:rPr>
              <a:t>(Note that the </a:t>
            </a:r>
            <a:r>
              <a:rPr lang="en-US" sz="1600" b="1">
                <a:solidFill>
                  <a:srgbClr val="C00000"/>
                </a:solidFill>
                <a:latin typeface="Aptos" panose="020B0004020202020204" pitchFamily="34" charset="0"/>
                <a:ea typeface="Aptos" panose="020B0004020202020204" pitchFamily="34" charset="0"/>
                <a:cs typeface="Times New Roman" panose="02020603050405020304" pitchFamily="18" charset="0"/>
              </a:rPr>
              <a:t>oxygen atom </a:t>
            </a:r>
            <a:r>
              <a:rPr lang="en-US" sz="1600">
                <a:latin typeface="Aptos" panose="020B0004020202020204" pitchFamily="34" charset="0"/>
                <a:ea typeface="Aptos" panose="020B0004020202020204" pitchFamily="34" charset="0"/>
                <a:cs typeface="Times New Roman" panose="02020603050405020304" pitchFamily="18" charset="0"/>
              </a:rPr>
              <a:t>is not involved in this linkage.)</a:t>
            </a:r>
          </a:p>
        </p:txBody>
      </p:sp>
      <p:pic>
        <p:nvPicPr>
          <p:cNvPr id="3" name="Picture 2">
            <a:extLst>
              <a:ext uri="{FF2B5EF4-FFF2-40B4-BE49-F238E27FC236}">
                <a16:creationId xmlns:a16="http://schemas.microsoft.com/office/drawing/2014/main" id="{8A4EB111-C3E1-E1CB-4EDA-97B525369F0A}"/>
              </a:ext>
            </a:extLst>
          </p:cNvPr>
          <p:cNvPicPr>
            <a:picLocks noChangeAspect="1"/>
          </p:cNvPicPr>
          <p:nvPr/>
        </p:nvPicPr>
        <p:blipFill>
          <a:blip r:embed="rId5"/>
          <a:stretch>
            <a:fillRect/>
          </a:stretch>
        </p:blipFill>
        <p:spPr>
          <a:xfrm>
            <a:off x="2507988" y="3654121"/>
            <a:ext cx="6915712" cy="2077738"/>
          </a:xfrm>
          <a:prstGeom prst="rect">
            <a:avLst/>
          </a:prstGeom>
        </p:spPr>
      </p:pic>
      <p:pic>
        <p:nvPicPr>
          <p:cNvPr id="5" name="Picture 4">
            <a:extLst>
              <a:ext uri="{FF2B5EF4-FFF2-40B4-BE49-F238E27FC236}">
                <a16:creationId xmlns:a16="http://schemas.microsoft.com/office/drawing/2014/main" id="{46AECAA0-FC66-524A-257C-8EEB79CD69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5" y="127173"/>
            <a:ext cx="1207036" cy="1200330"/>
          </a:xfrm>
          <a:prstGeom prst="rect">
            <a:avLst/>
          </a:prstGeom>
        </p:spPr>
      </p:pic>
    </p:spTree>
    <p:extLst>
      <p:ext uri="{BB962C8B-B14F-4D97-AF65-F5344CB8AC3E}">
        <p14:creationId xmlns:p14="http://schemas.microsoft.com/office/powerpoint/2010/main" val="3178887391"/>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10E3381F-BCAD-D6E7-1D77-590D3FC8C1B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CD2C01F-C2DD-33A6-273B-E521AEDD866A}"/>
              </a:ext>
            </a:extLst>
          </p:cNvPr>
          <p:cNvSpPr txBox="1"/>
          <p:nvPr/>
        </p:nvSpPr>
        <p:spPr>
          <a:xfrm>
            <a:off x="717181" y="1963347"/>
            <a:ext cx="5662104" cy="14311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800"/>
              </a:spcAft>
            </a:pPr>
            <a:r>
              <a:rPr lang="en-US">
                <a:latin typeface="Aptos" panose="020B0004020202020204" pitchFamily="34" charset="0"/>
                <a:ea typeface="Aptos" panose="020B0004020202020204" pitchFamily="34" charset="0"/>
                <a:cs typeface="Times New Roman" panose="02020603050405020304" pitchFamily="18" charset="0"/>
              </a:rPr>
              <a:t>This pattern (</a:t>
            </a:r>
            <a:r>
              <a:rPr lang="en-US" b="1">
                <a:solidFill>
                  <a:srgbClr val="0070C0"/>
                </a:solidFill>
                <a:latin typeface="Aptos" panose="020B0004020202020204" pitchFamily="34" charset="0"/>
                <a:ea typeface="Aptos" panose="020B0004020202020204" pitchFamily="34" charset="0"/>
                <a:cs typeface="Times New Roman" panose="02020603050405020304" pitchFamily="18" charset="0"/>
              </a:rPr>
              <a:t>N</a:t>
            </a:r>
            <a:r>
              <a:rPr lang="en-US" b="1">
                <a:latin typeface="Aptos" panose="020B0004020202020204" pitchFamily="34" charset="0"/>
                <a:ea typeface="Aptos" panose="020B0004020202020204" pitchFamily="34" charset="0"/>
                <a:cs typeface="Times New Roman" panose="02020603050405020304" pitchFamily="18" charset="0"/>
              </a:rPr>
              <a:t>-C-C </a:t>
            </a:r>
            <a:r>
              <a:rPr lang="en-US" b="1">
                <a:solidFill>
                  <a:schemeClr val="bg1">
                    <a:lumMod val="75000"/>
                  </a:schemeClr>
                </a:solidFill>
                <a:latin typeface="Aptos" panose="020B0004020202020204" pitchFamily="34" charset="0"/>
                <a:ea typeface="Aptos" panose="020B0004020202020204" pitchFamily="34" charset="0"/>
                <a:cs typeface="Times New Roman" panose="02020603050405020304" pitchFamily="18" charset="0"/>
              </a:rPr>
              <a:t>-</a:t>
            </a:r>
            <a:r>
              <a:rPr lang="en-US" b="1">
                <a:latin typeface="Aptos" panose="020B0004020202020204" pitchFamily="34" charset="0"/>
                <a:ea typeface="Aptos" panose="020B0004020202020204" pitchFamily="34" charset="0"/>
                <a:cs typeface="Times New Roman" panose="02020603050405020304" pitchFamily="18" charset="0"/>
              </a:rPr>
              <a:t> </a:t>
            </a:r>
            <a:r>
              <a:rPr lang="en-US" b="1">
                <a:solidFill>
                  <a:srgbClr val="0070C0"/>
                </a:solidFill>
                <a:latin typeface="Aptos" panose="020B0004020202020204" pitchFamily="34" charset="0"/>
                <a:ea typeface="Aptos" panose="020B0004020202020204" pitchFamily="34" charset="0"/>
                <a:cs typeface="Times New Roman" panose="02020603050405020304" pitchFamily="18" charset="0"/>
              </a:rPr>
              <a:t>N</a:t>
            </a:r>
            <a:r>
              <a:rPr lang="en-US" b="1">
                <a:latin typeface="Aptos" panose="020B0004020202020204" pitchFamily="34" charset="0"/>
                <a:ea typeface="Aptos" panose="020B0004020202020204" pitchFamily="34" charset="0"/>
                <a:cs typeface="Times New Roman" panose="02020603050405020304" pitchFamily="18" charset="0"/>
              </a:rPr>
              <a:t>-C-C </a:t>
            </a:r>
            <a:r>
              <a:rPr lang="en-US" b="1">
                <a:solidFill>
                  <a:schemeClr val="bg1">
                    <a:lumMod val="75000"/>
                  </a:schemeClr>
                </a:solidFill>
                <a:latin typeface="Aptos" panose="020B0004020202020204" pitchFamily="34" charset="0"/>
                <a:ea typeface="Aptos" panose="020B0004020202020204" pitchFamily="34" charset="0"/>
                <a:cs typeface="Times New Roman" panose="02020603050405020304" pitchFamily="18" charset="0"/>
              </a:rPr>
              <a:t>-</a:t>
            </a:r>
            <a:r>
              <a:rPr lang="en-US" b="1">
                <a:latin typeface="Aptos" panose="020B0004020202020204" pitchFamily="34" charset="0"/>
                <a:ea typeface="Aptos" panose="020B0004020202020204" pitchFamily="34" charset="0"/>
                <a:cs typeface="Times New Roman" panose="02020603050405020304" pitchFamily="18" charset="0"/>
              </a:rPr>
              <a:t> </a:t>
            </a:r>
            <a:r>
              <a:rPr lang="en-US" b="1">
                <a:solidFill>
                  <a:srgbClr val="0070C0"/>
                </a:solidFill>
                <a:latin typeface="Aptos" panose="020B0004020202020204" pitchFamily="34" charset="0"/>
                <a:ea typeface="Aptos" panose="020B0004020202020204" pitchFamily="34" charset="0"/>
                <a:cs typeface="Times New Roman" panose="02020603050405020304" pitchFamily="18" charset="0"/>
              </a:rPr>
              <a:t>N</a:t>
            </a:r>
            <a:r>
              <a:rPr lang="en-US" b="1">
                <a:latin typeface="Aptos" panose="020B0004020202020204" pitchFamily="34" charset="0"/>
                <a:ea typeface="Aptos" panose="020B0004020202020204" pitchFamily="34" charset="0"/>
                <a:cs typeface="Times New Roman" panose="02020603050405020304" pitchFamily="18" charset="0"/>
              </a:rPr>
              <a:t>-C-C</a:t>
            </a:r>
            <a:r>
              <a:rPr lang="en-US">
                <a:latin typeface="Aptos" panose="020B0004020202020204" pitchFamily="34" charset="0"/>
                <a:ea typeface="Aptos" panose="020B0004020202020204" pitchFamily="34" charset="0"/>
                <a:cs typeface="Times New Roman" panose="02020603050405020304" pitchFamily="18" charset="0"/>
              </a:rPr>
              <a:t>) gives a protein chain </a:t>
            </a:r>
            <a:r>
              <a:rPr lang="en-US" b="1">
                <a:solidFill>
                  <a:srgbClr val="D200B9"/>
                </a:solidFill>
                <a:latin typeface="Aptos" panose="020B0004020202020204" pitchFamily="34" charset="0"/>
                <a:ea typeface="Aptos" panose="020B0004020202020204" pitchFamily="34" charset="0"/>
                <a:cs typeface="Times New Roman" panose="02020603050405020304" pitchFamily="18" charset="0"/>
              </a:rPr>
              <a:t>directionality</a:t>
            </a:r>
            <a:r>
              <a:rPr lang="en-US">
                <a:latin typeface="Aptos" panose="020B0004020202020204" pitchFamily="34" charset="0"/>
                <a:ea typeface="Aptos" panose="020B0004020202020204" pitchFamily="34" charset="0"/>
                <a:cs typeface="Times New Roman" panose="02020603050405020304" pitchFamily="18" charset="0"/>
              </a:rPr>
              <a:t>.  </a:t>
            </a:r>
          </a:p>
          <a:p>
            <a:pPr>
              <a:spcAft>
                <a:spcPts val="1800"/>
              </a:spcAft>
            </a:pPr>
            <a:r>
              <a:rPr lang="en-US">
                <a:latin typeface="Aptos" panose="020B0004020202020204" pitchFamily="34" charset="0"/>
                <a:ea typeface="Aptos" panose="020B0004020202020204" pitchFamily="34" charset="0"/>
                <a:cs typeface="Times New Roman" panose="02020603050405020304" pitchFamily="18" charset="0"/>
              </a:rPr>
              <a:t>Each protein chain has a beginning, referred to as the </a:t>
            </a:r>
            <a:r>
              <a:rPr lang="en-US" b="1">
                <a:solidFill>
                  <a:srgbClr val="0070C0"/>
                </a:solidFill>
                <a:latin typeface="Aptos" panose="020B0004020202020204" pitchFamily="34" charset="0"/>
                <a:ea typeface="Aptos" panose="020B0004020202020204" pitchFamily="34" charset="0"/>
                <a:cs typeface="Times New Roman" panose="02020603050405020304" pitchFamily="18" charset="0"/>
              </a:rPr>
              <a:t>N-terminus</a:t>
            </a:r>
            <a:r>
              <a:rPr lang="en-US">
                <a:latin typeface="Aptos" panose="020B0004020202020204" pitchFamily="34" charset="0"/>
                <a:ea typeface="Aptos" panose="020B0004020202020204" pitchFamily="34" charset="0"/>
                <a:cs typeface="Times New Roman" panose="02020603050405020304" pitchFamily="18" charset="0"/>
              </a:rPr>
              <a:t>, and an end, referred to as the </a:t>
            </a:r>
            <a:r>
              <a:rPr lang="en-US" b="1">
                <a:solidFill>
                  <a:srgbClr val="C00000"/>
                </a:solidFill>
                <a:latin typeface="Aptos" panose="020B0004020202020204" pitchFamily="34" charset="0"/>
                <a:ea typeface="Aptos" panose="020B0004020202020204" pitchFamily="34" charset="0"/>
                <a:cs typeface="Times New Roman" panose="02020603050405020304" pitchFamily="18" charset="0"/>
              </a:rPr>
              <a:t>C-terminus</a:t>
            </a:r>
            <a:r>
              <a:rPr lang="en-US">
                <a:latin typeface="Aptos" panose="020B0004020202020204" pitchFamily="34" charset="0"/>
                <a:ea typeface="Aptos" panose="020B0004020202020204" pitchFamily="34" charset="0"/>
                <a:cs typeface="Times New Roman" panose="02020603050405020304" pitchFamily="18" charset="0"/>
              </a:rPr>
              <a:t>.</a:t>
            </a:r>
          </a:p>
        </p:txBody>
      </p:sp>
      <p:sp>
        <p:nvSpPr>
          <p:cNvPr id="6" name="Title 1">
            <a:extLst>
              <a:ext uri="{FF2B5EF4-FFF2-40B4-BE49-F238E27FC236}">
                <a16:creationId xmlns:a16="http://schemas.microsoft.com/office/drawing/2014/main" id="{F98BC0C9-C3C1-4680-3A7D-0CBDD36A262B}"/>
              </a:ext>
            </a:extLst>
          </p:cNvPr>
          <p:cNvSpPr txBox="1">
            <a:spLocks/>
          </p:cNvSpPr>
          <p:nvPr/>
        </p:nvSpPr>
        <p:spPr>
          <a:xfrm>
            <a:off x="71718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latin typeface="+mn-lt"/>
                <a:ea typeface="HGSoeiKakugothicUB"/>
                <a:cs typeface="Myanmar Text"/>
              </a:rPr>
              <a:t>The Beginning and End of a Protein Chain</a:t>
            </a:r>
          </a:p>
        </p:txBody>
      </p:sp>
      <p:sp>
        <p:nvSpPr>
          <p:cNvPr id="7" name="TextBox 6">
            <a:extLst>
              <a:ext uri="{FF2B5EF4-FFF2-40B4-BE49-F238E27FC236}">
                <a16:creationId xmlns:a16="http://schemas.microsoft.com/office/drawing/2014/main" id="{F2924FD6-91F1-805A-5CD3-39BE17FDAD87}"/>
              </a:ext>
            </a:extLst>
          </p:cNvPr>
          <p:cNvSpPr txBox="1"/>
          <p:nvPr/>
        </p:nvSpPr>
        <p:spPr>
          <a:xfrm>
            <a:off x="6992644" y="1963347"/>
            <a:ext cx="3721971" cy="1431161"/>
          </a:xfrm>
          <a:prstGeom prst="rect">
            <a:avLst/>
          </a:prstGeom>
          <a:noFill/>
        </p:spPr>
        <p:txBody>
          <a:bodyPr wrap="square">
            <a:spAutoFit/>
          </a:bodyPr>
          <a:lstStyle/>
          <a:p>
            <a:pPr>
              <a:spcAft>
                <a:spcPts val="1800"/>
              </a:spcAft>
            </a:pPr>
            <a:r>
              <a:rPr lang="en-US" sz="1800" b="1">
                <a:solidFill>
                  <a:srgbClr val="1CA64A"/>
                </a:solidFill>
                <a:effectLst/>
                <a:latin typeface="Aptos" panose="020B0004020202020204" pitchFamily="34" charset="0"/>
                <a:ea typeface="Aptos" panose="020B0004020202020204" pitchFamily="34" charset="0"/>
                <a:cs typeface="Times New Roman" panose="02020603050405020304" pitchFamily="18" charset="0"/>
              </a:rPr>
              <a:t>In your notebook, add labels for the N-terminus and C-terminus to your </a:t>
            </a:r>
            <a:r>
              <a:rPr lang="en-US" b="1">
                <a:solidFill>
                  <a:srgbClr val="1CA64A"/>
                </a:solidFill>
                <a:latin typeface="Aptos" panose="020B0004020202020204" pitchFamily="34" charset="0"/>
                <a:ea typeface="Aptos" panose="020B0004020202020204" pitchFamily="34" charset="0"/>
                <a:cs typeface="Times New Roman" panose="02020603050405020304" pitchFamily="18" charset="0"/>
              </a:rPr>
              <a:t>diagram.</a:t>
            </a:r>
          </a:p>
          <a:p>
            <a:pPr>
              <a:spcAft>
                <a:spcPts val="1800"/>
              </a:spcAft>
            </a:pPr>
            <a:r>
              <a:rPr lang="en-US" b="1">
                <a:solidFill>
                  <a:srgbClr val="1CA64A"/>
                </a:solidFill>
                <a:latin typeface="Aptos" panose="020B0004020202020204" pitchFamily="34" charset="0"/>
                <a:ea typeface="Aptos" panose="020B0004020202020204" pitchFamily="34" charset="0"/>
                <a:cs typeface="Times New Roman" panose="02020603050405020304" pitchFamily="18" charset="0"/>
              </a:rPr>
              <a:t>N</a:t>
            </a:r>
            <a:r>
              <a:rPr lang="en-US" sz="1800" b="1">
                <a:solidFill>
                  <a:srgbClr val="1CA64A"/>
                </a:solidFill>
                <a:effectLst/>
                <a:latin typeface="Aptos" panose="020B0004020202020204" pitchFamily="34" charset="0"/>
                <a:ea typeface="Aptos" panose="020B0004020202020204" pitchFamily="34" charset="0"/>
                <a:cs typeface="Times New Roman" panose="02020603050405020304" pitchFamily="18" charset="0"/>
              </a:rPr>
              <a:t>umber the amino acids.</a:t>
            </a:r>
          </a:p>
        </p:txBody>
      </p:sp>
      <p:pic>
        <p:nvPicPr>
          <p:cNvPr id="8" name="Picture 7">
            <a:extLst>
              <a:ext uri="{FF2B5EF4-FFF2-40B4-BE49-F238E27FC236}">
                <a16:creationId xmlns:a16="http://schemas.microsoft.com/office/drawing/2014/main" id="{390F6DF4-1DC8-450C-EAA0-956A4C37B949}"/>
              </a:ext>
            </a:extLst>
          </p:cNvPr>
          <p:cNvPicPr>
            <a:picLocks noChangeAspect="1"/>
          </p:cNvPicPr>
          <p:nvPr/>
        </p:nvPicPr>
        <p:blipFill>
          <a:blip r:embed="rId5"/>
          <a:stretch>
            <a:fillRect/>
          </a:stretch>
        </p:blipFill>
        <p:spPr>
          <a:xfrm>
            <a:off x="717181" y="4030352"/>
            <a:ext cx="10309407" cy="2377096"/>
          </a:xfrm>
          <a:prstGeom prst="rect">
            <a:avLst/>
          </a:prstGeom>
        </p:spPr>
      </p:pic>
      <p:pic>
        <p:nvPicPr>
          <p:cNvPr id="3" name="Picture 2">
            <a:extLst>
              <a:ext uri="{FF2B5EF4-FFF2-40B4-BE49-F238E27FC236}">
                <a16:creationId xmlns:a16="http://schemas.microsoft.com/office/drawing/2014/main" id="{3E7DF5BD-4DAA-915A-3096-6DFEF8C1AC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5" y="127173"/>
            <a:ext cx="1207036" cy="1200330"/>
          </a:xfrm>
          <a:prstGeom prst="rect">
            <a:avLst/>
          </a:prstGeom>
        </p:spPr>
      </p:pic>
    </p:spTree>
    <p:extLst>
      <p:ext uri="{BB962C8B-B14F-4D97-AF65-F5344CB8AC3E}">
        <p14:creationId xmlns:p14="http://schemas.microsoft.com/office/powerpoint/2010/main" val="1461451460"/>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D0BA2B99-A9DB-CBFB-DAAC-4CE383B2C089}"/>
            </a:ext>
          </a:extLst>
        </p:cNvPr>
        <p:cNvGrpSpPr/>
        <p:nvPr/>
      </p:nvGrpSpPr>
      <p:grpSpPr>
        <a:xfrm>
          <a:off x="0" y="0"/>
          <a:ext cx="0" cy="0"/>
          <a:chOff x="0" y="0"/>
          <a:chExt cx="0" cy="0"/>
        </a:xfrm>
      </p:grpSpPr>
      <p:grpSp>
        <p:nvGrpSpPr>
          <p:cNvPr id="11" name="Group 10">
            <a:extLst>
              <a:ext uri="{FF2B5EF4-FFF2-40B4-BE49-F238E27FC236}">
                <a16:creationId xmlns:a16="http://schemas.microsoft.com/office/drawing/2014/main" id="{BAFCD500-BBA1-BD5C-1D54-01BFCC077A69}"/>
              </a:ext>
            </a:extLst>
          </p:cNvPr>
          <p:cNvGrpSpPr/>
          <p:nvPr/>
        </p:nvGrpSpPr>
        <p:grpSpPr>
          <a:xfrm>
            <a:off x="4539728" y="1741062"/>
            <a:ext cx="4001853" cy="4336637"/>
            <a:chOff x="4539728" y="1741062"/>
            <a:chExt cx="4001853" cy="4336637"/>
          </a:xfrm>
        </p:grpSpPr>
        <p:sp>
          <p:nvSpPr>
            <p:cNvPr id="2" name="Rectangle 1">
              <a:extLst>
                <a:ext uri="{FF2B5EF4-FFF2-40B4-BE49-F238E27FC236}">
                  <a16:creationId xmlns:a16="http://schemas.microsoft.com/office/drawing/2014/main" id="{9797C179-56D8-36B2-C033-89BF7AB15D6D}"/>
                </a:ext>
              </a:extLst>
            </p:cNvPr>
            <p:cNvSpPr/>
            <p:nvPr/>
          </p:nvSpPr>
          <p:spPr>
            <a:xfrm>
              <a:off x="4539728" y="1866533"/>
              <a:ext cx="1376979" cy="42111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DA9D951-8A67-5556-C25A-D9BF8DB508B4}"/>
                </a:ext>
              </a:extLst>
            </p:cNvPr>
            <p:cNvSpPr/>
            <p:nvPr/>
          </p:nvSpPr>
          <p:spPr>
            <a:xfrm>
              <a:off x="7003231" y="1866533"/>
              <a:ext cx="1538350" cy="42111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3B3CE83-C20E-835E-3B47-A05818C5FFCB}"/>
                </a:ext>
              </a:extLst>
            </p:cNvPr>
            <p:cNvSpPr/>
            <p:nvPr/>
          </p:nvSpPr>
          <p:spPr>
            <a:xfrm>
              <a:off x="4736949" y="1741062"/>
              <a:ext cx="1538350" cy="444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CFBF4E8B-A1D9-1162-9CFA-26A7A51F7A64}"/>
              </a:ext>
            </a:extLst>
          </p:cNvPr>
          <p:cNvPicPr>
            <a:picLocks noChangeAspect="1"/>
          </p:cNvPicPr>
          <p:nvPr/>
        </p:nvPicPr>
        <p:blipFill>
          <a:blip r:embed="rId5"/>
          <a:stretch>
            <a:fillRect/>
          </a:stretch>
        </p:blipFill>
        <p:spPr>
          <a:xfrm>
            <a:off x="5916707" y="1866533"/>
            <a:ext cx="3503406" cy="4211166"/>
          </a:xfrm>
          <a:prstGeom prst="rect">
            <a:avLst/>
          </a:prstGeom>
        </p:spPr>
      </p:pic>
      <p:sp>
        <p:nvSpPr>
          <p:cNvPr id="6" name="Title 1">
            <a:extLst>
              <a:ext uri="{FF2B5EF4-FFF2-40B4-BE49-F238E27FC236}">
                <a16:creationId xmlns:a16="http://schemas.microsoft.com/office/drawing/2014/main" id="{C5E9FC21-E5D7-F15C-463B-A61121A19AAD}"/>
              </a:ext>
            </a:extLst>
          </p:cNvPr>
          <p:cNvSpPr txBox="1">
            <a:spLocks/>
          </p:cNvSpPr>
          <p:nvPr/>
        </p:nvSpPr>
        <p:spPr>
          <a:xfrm>
            <a:off x="71718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Analyzing the Alpha Helix Model</a:t>
            </a:r>
            <a:endParaRPr lang="en-US" sz="4000" b="1">
              <a:solidFill>
                <a:schemeClr val="bg1"/>
              </a:solidFill>
              <a:latin typeface="+mn-lt"/>
              <a:ea typeface="HGSoeiKakugothicUB"/>
              <a:cs typeface="Myanmar Text"/>
            </a:endParaRPr>
          </a:p>
        </p:txBody>
      </p:sp>
      <p:sp>
        <p:nvSpPr>
          <p:cNvPr id="4" name="TextBox 3">
            <a:extLst>
              <a:ext uri="{FF2B5EF4-FFF2-40B4-BE49-F238E27FC236}">
                <a16:creationId xmlns:a16="http://schemas.microsoft.com/office/drawing/2014/main" id="{CDB7DB01-6D62-2C9E-72B3-2659C23D1E3A}"/>
              </a:ext>
            </a:extLst>
          </p:cNvPr>
          <p:cNvSpPr txBox="1"/>
          <p:nvPr/>
        </p:nvSpPr>
        <p:spPr>
          <a:xfrm>
            <a:off x="726377" y="1995620"/>
            <a:ext cx="4255198" cy="1431161"/>
          </a:xfrm>
          <a:prstGeom prst="rect">
            <a:avLst/>
          </a:prstGeom>
          <a:noFill/>
        </p:spPr>
        <p:txBody>
          <a:bodyPr wrap="square">
            <a:spAutoFit/>
          </a:bodyPr>
          <a:lstStyle/>
          <a:p>
            <a:pPr>
              <a:spcAft>
                <a:spcPts val="1800"/>
              </a:spcAft>
            </a:pPr>
            <a:r>
              <a:rPr lang="en-US" sz="1800" b="1" dirty="0">
                <a:solidFill>
                  <a:srgbClr val="1CA64A"/>
                </a:solidFill>
                <a:effectLst/>
                <a:latin typeface="Aptos" panose="020B0004020202020204" pitchFamily="34" charset="0"/>
                <a:ea typeface="Aptos" panose="020B0004020202020204" pitchFamily="34" charset="0"/>
                <a:cs typeface="Times New Roman" panose="02020603050405020304" pitchFamily="18" charset="0"/>
              </a:rPr>
              <a:t>Can you find the N-terminus and           C-terminus in your alpha helix model?</a:t>
            </a:r>
            <a:endParaRPr lang="en-US" b="1" dirty="0">
              <a:solidFill>
                <a:srgbClr val="1CA64A"/>
              </a:solidFill>
              <a:latin typeface="Aptos" panose="020B0004020202020204" pitchFamily="34" charset="0"/>
              <a:ea typeface="Aptos" panose="020B0004020202020204" pitchFamily="34" charset="0"/>
              <a:cs typeface="Times New Roman" panose="02020603050405020304" pitchFamily="18" charset="0"/>
            </a:endParaRPr>
          </a:p>
          <a:p>
            <a:pPr>
              <a:spcAft>
                <a:spcPts val="1800"/>
              </a:spcAft>
            </a:pPr>
            <a:r>
              <a:rPr lang="en-US" sz="1800" b="1" dirty="0">
                <a:solidFill>
                  <a:srgbClr val="1CA64A"/>
                </a:solidFill>
                <a:effectLst/>
                <a:latin typeface="Aptos" panose="020B0004020202020204" pitchFamily="34" charset="0"/>
                <a:ea typeface="Aptos" panose="020B0004020202020204" pitchFamily="34" charset="0"/>
                <a:cs typeface="Times New Roman" panose="02020603050405020304" pitchFamily="18" charset="0"/>
              </a:rPr>
              <a:t>How many amino acids make up the alpha helix model?</a:t>
            </a:r>
          </a:p>
        </p:txBody>
      </p:sp>
      <p:pic>
        <p:nvPicPr>
          <p:cNvPr id="12" name="Picture 11">
            <a:extLst>
              <a:ext uri="{FF2B5EF4-FFF2-40B4-BE49-F238E27FC236}">
                <a16:creationId xmlns:a16="http://schemas.microsoft.com/office/drawing/2014/main" id="{2165B071-B4AA-2774-7A24-DD8EF9902D0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0435455" y="127174"/>
            <a:ext cx="1200329" cy="1200329"/>
          </a:xfrm>
          <a:prstGeom prst="rect">
            <a:avLst/>
          </a:prstGeom>
        </p:spPr>
      </p:pic>
      <p:sp>
        <p:nvSpPr>
          <p:cNvPr id="5" name="Rectangle 4">
            <a:extLst>
              <a:ext uri="{FF2B5EF4-FFF2-40B4-BE49-F238E27FC236}">
                <a16:creationId xmlns:a16="http://schemas.microsoft.com/office/drawing/2014/main" id="{5BEF83BF-7695-6440-7BB4-14B7033F9430}"/>
              </a:ext>
            </a:extLst>
          </p:cNvPr>
          <p:cNvSpPr/>
          <p:nvPr/>
        </p:nvSpPr>
        <p:spPr>
          <a:xfrm>
            <a:off x="5664200" y="1853833"/>
            <a:ext cx="1692986" cy="3190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50D074F-7C68-ECDF-787C-8E26D3A4B9CA}"/>
              </a:ext>
            </a:extLst>
          </p:cNvPr>
          <p:cNvSpPr/>
          <p:nvPr/>
        </p:nvSpPr>
        <p:spPr>
          <a:xfrm>
            <a:off x="5310245" y="2417503"/>
            <a:ext cx="1692986" cy="39070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8203735-5283-0D4D-512B-5EFF8F5F27AA}"/>
              </a:ext>
            </a:extLst>
          </p:cNvPr>
          <p:cNvSpPr/>
          <p:nvPr/>
        </p:nvSpPr>
        <p:spPr>
          <a:xfrm>
            <a:off x="8065854" y="5346333"/>
            <a:ext cx="1692986" cy="7186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9825737"/>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C4931962-F23F-ECD0-E458-10E5886E2EA8}"/>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3A9631D4-855F-EF4E-E6F2-F15E0A5116FA}"/>
              </a:ext>
            </a:extLst>
          </p:cNvPr>
          <p:cNvPicPr>
            <a:picLocks noChangeAspect="1"/>
          </p:cNvPicPr>
          <p:nvPr/>
        </p:nvPicPr>
        <p:blipFill>
          <a:blip r:embed="rId5"/>
          <a:stretch>
            <a:fillRect/>
          </a:stretch>
        </p:blipFill>
        <p:spPr>
          <a:xfrm>
            <a:off x="5916707" y="1866533"/>
            <a:ext cx="3503406" cy="4211166"/>
          </a:xfrm>
          <a:prstGeom prst="rect">
            <a:avLst/>
          </a:prstGeom>
        </p:spPr>
      </p:pic>
      <p:sp>
        <p:nvSpPr>
          <p:cNvPr id="6" name="Title 1">
            <a:extLst>
              <a:ext uri="{FF2B5EF4-FFF2-40B4-BE49-F238E27FC236}">
                <a16:creationId xmlns:a16="http://schemas.microsoft.com/office/drawing/2014/main" id="{9CA5C8C9-C830-A7C8-5CD9-F4310C22462F}"/>
              </a:ext>
            </a:extLst>
          </p:cNvPr>
          <p:cNvSpPr txBox="1">
            <a:spLocks/>
          </p:cNvSpPr>
          <p:nvPr/>
        </p:nvSpPr>
        <p:spPr>
          <a:xfrm>
            <a:off x="71718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Analyzing the Alpha Helix Model</a:t>
            </a:r>
            <a:endParaRPr lang="en-US" sz="4000" b="1">
              <a:solidFill>
                <a:schemeClr val="bg1"/>
              </a:solidFill>
              <a:latin typeface="+mn-lt"/>
              <a:ea typeface="HGSoeiKakugothicUB"/>
              <a:cs typeface="Myanmar Text"/>
            </a:endParaRPr>
          </a:p>
        </p:txBody>
      </p:sp>
      <p:sp>
        <p:nvSpPr>
          <p:cNvPr id="4" name="TextBox 3">
            <a:extLst>
              <a:ext uri="{FF2B5EF4-FFF2-40B4-BE49-F238E27FC236}">
                <a16:creationId xmlns:a16="http://schemas.microsoft.com/office/drawing/2014/main" id="{030D8F9E-4E4E-A5BB-77B6-D7DD37E52C49}"/>
              </a:ext>
            </a:extLst>
          </p:cNvPr>
          <p:cNvSpPr txBox="1"/>
          <p:nvPr/>
        </p:nvSpPr>
        <p:spPr>
          <a:xfrm>
            <a:off x="726378" y="1995620"/>
            <a:ext cx="4436172" cy="3231654"/>
          </a:xfrm>
          <a:prstGeom prst="rect">
            <a:avLst/>
          </a:prstGeom>
          <a:noFill/>
        </p:spPr>
        <p:txBody>
          <a:bodyPr wrap="square">
            <a:spAutoFit/>
          </a:bodyPr>
          <a:lstStyle/>
          <a:p>
            <a:pPr>
              <a:spcAft>
                <a:spcPts val="1800"/>
              </a:spcAft>
            </a:pPr>
            <a:r>
              <a:rPr lang="en-US" sz="1800" b="1" dirty="0">
                <a:solidFill>
                  <a:srgbClr val="1CA64A"/>
                </a:solidFill>
                <a:effectLst/>
                <a:latin typeface="Aptos" panose="020B0004020202020204" pitchFamily="34" charset="0"/>
                <a:ea typeface="Aptos" panose="020B0004020202020204" pitchFamily="34" charset="0"/>
                <a:cs typeface="Times New Roman" panose="02020603050405020304" pitchFamily="18" charset="0"/>
              </a:rPr>
              <a:t>Can you find the N-terminus and               C-terminus in your alpha helix model?</a:t>
            </a:r>
            <a:endParaRPr lang="en-US" b="1" dirty="0">
              <a:solidFill>
                <a:srgbClr val="1CA64A"/>
              </a:solidFill>
              <a:latin typeface="Aptos" panose="020B0004020202020204" pitchFamily="34" charset="0"/>
              <a:ea typeface="Aptos" panose="020B0004020202020204" pitchFamily="34" charset="0"/>
              <a:cs typeface="Times New Roman" panose="02020603050405020304" pitchFamily="18" charset="0"/>
            </a:endParaRPr>
          </a:p>
          <a:p>
            <a:pPr>
              <a:spcAft>
                <a:spcPts val="1800"/>
              </a:spcAft>
            </a:pPr>
            <a:r>
              <a:rPr lang="en-US" b="1" dirty="0">
                <a:solidFill>
                  <a:srgbClr val="1CA64A"/>
                </a:solidFill>
                <a:latin typeface="Aptos" panose="020B0004020202020204" pitchFamily="34" charset="0"/>
                <a:ea typeface="Aptos" panose="020B0004020202020204" pitchFamily="34" charset="0"/>
                <a:cs typeface="Times New Roman" panose="02020603050405020304" pitchFamily="18" charset="0"/>
              </a:rPr>
              <a:t>How many amino acids make up the alpha helix model?</a:t>
            </a:r>
          </a:p>
          <a:p>
            <a:pPr>
              <a:spcAft>
                <a:spcPts val="1800"/>
              </a:spcAft>
            </a:pPr>
            <a:endParaRPr lang="en-US" b="1" dirty="0">
              <a:solidFill>
                <a:srgbClr val="1CA64A"/>
              </a:solidFill>
              <a:latin typeface="Aptos" panose="020B0004020202020204" pitchFamily="34" charset="0"/>
              <a:ea typeface="Aptos" panose="020B0004020202020204" pitchFamily="34" charset="0"/>
              <a:cs typeface="Times New Roman" panose="02020603050405020304" pitchFamily="18" charset="0"/>
            </a:endParaRPr>
          </a:p>
          <a:p>
            <a:pPr>
              <a:spcAft>
                <a:spcPts val="1800"/>
              </a:spcAft>
            </a:pPr>
            <a:r>
              <a:rPr lang="en-US" dirty="0">
                <a:latin typeface="Aptos" panose="020B0004020202020204" pitchFamily="34" charset="0"/>
                <a:ea typeface="Aptos" panose="020B0004020202020204" pitchFamily="34" charset="0"/>
                <a:cs typeface="Times New Roman" panose="02020603050405020304" pitchFamily="18" charset="0"/>
              </a:rPr>
              <a:t>The </a:t>
            </a:r>
            <a:r>
              <a:rPr lang="en-US" b="1" dirty="0">
                <a:latin typeface="Aptos" panose="020B0004020202020204" pitchFamily="34" charset="0"/>
                <a:ea typeface="Aptos" panose="020B0004020202020204" pitchFamily="34" charset="0"/>
                <a:cs typeface="Times New Roman" panose="02020603050405020304" pitchFamily="18" charset="0"/>
              </a:rPr>
              <a:t>alpha helix </a:t>
            </a:r>
            <a:r>
              <a:rPr lang="en-US" dirty="0">
                <a:latin typeface="Aptos" panose="020B0004020202020204" pitchFamily="34" charset="0"/>
                <a:ea typeface="Aptos" panose="020B0004020202020204" pitchFamily="34" charset="0"/>
                <a:cs typeface="Times New Roman" panose="02020603050405020304" pitchFamily="18" charset="0"/>
              </a:rPr>
              <a:t>has a clear N-terminus and C-terminus, and is 13 amino acids long.</a:t>
            </a:r>
          </a:p>
          <a:p>
            <a:pPr>
              <a:spcAft>
                <a:spcPts val="1800"/>
              </a:spcAft>
            </a:pPr>
            <a:endParaRPr lang="en-US" sz="1800" b="1" dirty="0">
              <a:solidFill>
                <a:srgbClr val="1CA64A"/>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7" name="Picture 6" descr="A purple and white head with a light bulb inside&#10;&#10;Description automatically generated">
            <a:extLst>
              <a:ext uri="{FF2B5EF4-FFF2-40B4-BE49-F238E27FC236}">
                <a16:creationId xmlns:a16="http://schemas.microsoft.com/office/drawing/2014/main" id="{525B1E04-30E1-F950-D8DD-BB201DCDDEB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20468"/>
            <a:ext cx="1216768" cy="1207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8202297"/>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EBBAFE9C-658E-2D90-3B1D-55C151E3DFA1}"/>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8E140D63-C7E9-BF9A-8192-805C1DE61CB2}"/>
              </a:ext>
            </a:extLst>
          </p:cNvPr>
          <p:cNvSpPr txBox="1">
            <a:spLocks/>
          </p:cNvSpPr>
          <p:nvPr/>
        </p:nvSpPr>
        <p:spPr>
          <a:xfrm>
            <a:off x="71718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Analyzing the Beta Sheet Model</a:t>
            </a:r>
            <a:endParaRPr lang="en-US" sz="4000" b="1">
              <a:solidFill>
                <a:schemeClr val="bg1"/>
              </a:solidFill>
              <a:latin typeface="+mn-lt"/>
              <a:ea typeface="HGSoeiKakugothicUB"/>
              <a:cs typeface="Myanmar Text"/>
            </a:endParaRPr>
          </a:p>
        </p:txBody>
      </p:sp>
      <p:sp>
        <p:nvSpPr>
          <p:cNvPr id="4" name="TextBox 3">
            <a:extLst>
              <a:ext uri="{FF2B5EF4-FFF2-40B4-BE49-F238E27FC236}">
                <a16:creationId xmlns:a16="http://schemas.microsoft.com/office/drawing/2014/main" id="{F412D1E7-6D53-BB5B-53F4-20AE585EEFDD}"/>
              </a:ext>
            </a:extLst>
          </p:cNvPr>
          <p:cNvSpPr txBox="1"/>
          <p:nvPr/>
        </p:nvSpPr>
        <p:spPr>
          <a:xfrm>
            <a:off x="726377" y="1995620"/>
            <a:ext cx="5369623" cy="1154162"/>
          </a:xfrm>
          <a:prstGeom prst="rect">
            <a:avLst/>
          </a:prstGeom>
          <a:noFill/>
        </p:spPr>
        <p:txBody>
          <a:bodyPr wrap="square">
            <a:spAutoFit/>
          </a:bodyPr>
          <a:lstStyle/>
          <a:p>
            <a:pPr>
              <a:spcAft>
                <a:spcPts val="1800"/>
              </a:spcAft>
            </a:pPr>
            <a:r>
              <a:rPr lang="en-US" sz="1800" b="1">
                <a:solidFill>
                  <a:srgbClr val="1CA64A"/>
                </a:solidFill>
                <a:effectLst/>
                <a:latin typeface="Aptos" panose="020B0004020202020204" pitchFamily="34" charset="0"/>
                <a:ea typeface="Aptos" panose="020B0004020202020204" pitchFamily="34" charset="0"/>
                <a:cs typeface="Times New Roman" panose="02020603050405020304" pitchFamily="18" charset="0"/>
              </a:rPr>
              <a:t>Can you find the N-terminus and C-terminus in your beta sheet model?</a:t>
            </a:r>
            <a:endParaRPr lang="en-US" b="1">
              <a:solidFill>
                <a:srgbClr val="1CA64A"/>
              </a:solidFill>
              <a:latin typeface="Aptos" panose="020B0004020202020204" pitchFamily="34" charset="0"/>
              <a:ea typeface="Aptos" panose="020B0004020202020204" pitchFamily="34" charset="0"/>
              <a:cs typeface="Times New Roman" panose="02020603050405020304" pitchFamily="18" charset="0"/>
            </a:endParaRPr>
          </a:p>
          <a:p>
            <a:pPr>
              <a:spcAft>
                <a:spcPts val="1800"/>
              </a:spcAft>
            </a:pPr>
            <a:r>
              <a:rPr lang="en-US" sz="1800" b="1">
                <a:solidFill>
                  <a:srgbClr val="1CA64A"/>
                </a:solidFill>
                <a:effectLst/>
                <a:latin typeface="Aptos" panose="020B0004020202020204" pitchFamily="34" charset="0"/>
                <a:ea typeface="Aptos" panose="020B0004020202020204" pitchFamily="34" charset="0"/>
                <a:cs typeface="Times New Roman" panose="02020603050405020304" pitchFamily="18" charset="0"/>
              </a:rPr>
              <a:t>How many amino acids are in the beta sheet?</a:t>
            </a:r>
          </a:p>
        </p:txBody>
      </p:sp>
      <p:pic>
        <p:nvPicPr>
          <p:cNvPr id="2" name="Picture 1">
            <a:extLst>
              <a:ext uri="{FF2B5EF4-FFF2-40B4-BE49-F238E27FC236}">
                <a16:creationId xmlns:a16="http://schemas.microsoft.com/office/drawing/2014/main" id="{A16B76AE-56B5-8B85-440D-C0116780BF1A}"/>
              </a:ext>
            </a:extLst>
          </p:cNvPr>
          <p:cNvPicPr>
            <a:picLocks noChangeAspect="1"/>
          </p:cNvPicPr>
          <p:nvPr/>
        </p:nvPicPr>
        <p:blipFill>
          <a:blip r:embed="rId5"/>
          <a:stretch>
            <a:fillRect/>
          </a:stretch>
        </p:blipFill>
        <p:spPr>
          <a:xfrm>
            <a:off x="6511964" y="1367844"/>
            <a:ext cx="3818470" cy="5124527"/>
          </a:xfrm>
          <a:prstGeom prst="rect">
            <a:avLst/>
          </a:prstGeom>
        </p:spPr>
      </p:pic>
      <p:grpSp>
        <p:nvGrpSpPr>
          <p:cNvPr id="16" name="Group 15">
            <a:extLst>
              <a:ext uri="{FF2B5EF4-FFF2-40B4-BE49-F238E27FC236}">
                <a16:creationId xmlns:a16="http://schemas.microsoft.com/office/drawing/2014/main" id="{0BBBCE92-7626-181C-5DED-1919FAF6C0B8}"/>
              </a:ext>
            </a:extLst>
          </p:cNvPr>
          <p:cNvGrpSpPr/>
          <p:nvPr/>
        </p:nvGrpSpPr>
        <p:grpSpPr>
          <a:xfrm>
            <a:off x="6002768" y="1327503"/>
            <a:ext cx="4743630" cy="5376270"/>
            <a:chOff x="6002768" y="1327503"/>
            <a:chExt cx="4743630" cy="5376270"/>
          </a:xfrm>
        </p:grpSpPr>
        <p:sp>
          <p:nvSpPr>
            <p:cNvPr id="3" name="Rectangle 2">
              <a:extLst>
                <a:ext uri="{FF2B5EF4-FFF2-40B4-BE49-F238E27FC236}">
                  <a16:creationId xmlns:a16="http://schemas.microsoft.com/office/drawing/2014/main" id="{B27615E7-B6F0-A9A0-C4E1-6C5366CFBC45}"/>
                </a:ext>
              </a:extLst>
            </p:cNvPr>
            <p:cNvSpPr/>
            <p:nvPr/>
          </p:nvSpPr>
          <p:spPr>
            <a:xfrm>
              <a:off x="6002768" y="1452974"/>
              <a:ext cx="1376979" cy="42111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E18A5B4-C11E-91D0-C3BC-779B8E766587}"/>
                </a:ext>
              </a:extLst>
            </p:cNvPr>
            <p:cNvSpPr/>
            <p:nvPr/>
          </p:nvSpPr>
          <p:spPr>
            <a:xfrm>
              <a:off x="6096000" y="1551744"/>
              <a:ext cx="1538350" cy="444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096204F-41E4-7C45-DFD3-267F6D6EE2E5}"/>
                </a:ext>
              </a:extLst>
            </p:cNvPr>
            <p:cNvSpPr/>
            <p:nvPr/>
          </p:nvSpPr>
          <p:spPr>
            <a:xfrm>
              <a:off x="8875062" y="1327503"/>
              <a:ext cx="1538350" cy="5741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921A93E-9102-89A6-AD65-6F34B1A32958}"/>
                </a:ext>
              </a:extLst>
            </p:cNvPr>
            <p:cNvSpPr/>
            <p:nvPr/>
          </p:nvSpPr>
          <p:spPr>
            <a:xfrm>
              <a:off x="9369419" y="1700876"/>
              <a:ext cx="1376979" cy="42111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62F0A59-AEA4-C849-9B98-C6D0C11ECD1B}"/>
                </a:ext>
              </a:extLst>
            </p:cNvPr>
            <p:cNvSpPr/>
            <p:nvPr/>
          </p:nvSpPr>
          <p:spPr>
            <a:xfrm>
              <a:off x="9010824" y="5899752"/>
              <a:ext cx="1538350" cy="5741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B19B6F1-1A8C-D127-1153-63D91B36EFDB}"/>
                </a:ext>
              </a:extLst>
            </p:cNvPr>
            <p:cNvSpPr/>
            <p:nvPr/>
          </p:nvSpPr>
          <p:spPr>
            <a:xfrm>
              <a:off x="9145307" y="5711274"/>
              <a:ext cx="1538350" cy="5741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1FC3884-B8DF-A1B7-AB52-4F4D43167A60}"/>
                </a:ext>
              </a:extLst>
            </p:cNvPr>
            <p:cNvSpPr/>
            <p:nvPr/>
          </p:nvSpPr>
          <p:spPr>
            <a:xfrm>
              <a:off x="6882849" y="6362895"/>
              <a:ext cx="1538350" cy="3408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86C817F-C5E5-8C87-E64A-8EA4FD9FD9B8}"/>
                </a:ext>
              </a:extLst>
            </p:cNvPr>
            <p:cNvSpPr/>
            <p:nvPr/>
          </p:nvSpPr>
          <p:spPr>
            <a:xfrm>
              <a:off x="6550910" y="5933779"/>
              <a:ext cx="1538350" cy="3408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CE01597-76DB-7298-C04D-49A463F55C8A}"/>
                </a:ext>
              </a:extLst>
            </p:cNvPr>
            <p:cNvSpPr/>
            <p:nvPr/>
          </p:nvSpPr>
          <p:spPr>
            <a:xfrm>
              <a:off x="6120116" y="5578413"/>
              <a:ext cx="1538350" cy="3408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1CAD9075-425F-64F1-F64D-CDE6E0AD45F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0435455" y="127174"/>
            <a:ext cx="1200329" cy="1200329"/>
          </a:xfrm>
          <a:prstGeom prst="rect">
            <a:avLst/>
          </a:prstGeom>
        </p:spPr>
      </p:pic>
    </p:spTree>
    <p:extLst>
      <p:ext uri="{BB962C8B-B14F-4D97-AF65-F5344CB8AC3E}">
        <p14:creationId xmlns:p14="http://schemas.microsoft.com/office/powerpoint/2010/main" val="213960575"/>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CBA75CFB-D5B4-ABE8-A7A9-F6998F54531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500C2AB-BFB9-EBEE-8450-CEEF538066D2}"/>
              </a:ext>
            </a:extLst>
          </p:cNvPr>
          <p:cNvPicPr>
            <a:picLocks noChangeAspect="1"/>
          </p:cNvPicPr>
          <p:nvPr/>
        </p:nvPicPr>
        <p:blipFill>
          <a:blip r:embed="rId5"/>
          <a:stretch>
            <a:fillRect/>
          </a:stretch>
        </p:blipFill>
        <p:spPr>
          <a:xfrm>
            <a:off x="6511964" y="1367844"/>
            <a:ext cx="3818470" cy="5124527"/>
          </a:xfrm>
          <a:prstGeom prst="rect">
            <a:avLst/>
          </a:prstGeom>
        </p:spPr>
      </p:pic>
      <p:sp>
        <p:nvSpPr>
          <p:cNvPr id="6" name="Title 1">
            <a:extLst>
              <a:ext uri="{FF2B5EF4-FFF2-40B4-BE49-F238E27FC236}">
                <a16:creationId xmlns:a16="http://schemas.microsoft.com/office/drawing/2014/main" id="{DB2D8BF7-DC26-221D-4761-CA41B5C0A40A}"/>
              </a:ext>
            </a:extLst>
          </p:cNvPr>
          <p:cNvSpPr txBox="1">
            <a:spLocks/>
          </p:cNvSpPr>
          <p:nvPr/>
        </p:nvSpPr>
        <p:spPr>
          <a:xfrm>
            <a:off x="71718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Analyzing the Beta Sheet Model</a:t>
            </a:r>
            <a:endParaRPr lang="en-US" sz="4000" b="1">
              <a:solidFill>
                <a:schemeClr val="bg1"/>
              </a:solidFill>
              <a:latin typeface="+mn-lt"/>
              <a:ea typeface="HGSoeiKakugothicUB"/>
              <a:cs typeface="Myanmar Text"/>
            </a:endParaRPr>
          </a:p>
        </p:txBody>
      </p:sp>
      <p:sp>
        <p:nvSpPr>
          <p:cNvPr id="17" name="Rectangle 16">
            <a:extLst>
              <a:ext uri="{FF2B5EF4-FFF2-40B4-BE49-F238E27FC236}">
                <a16:creationId xmlns:a16="http://schemas.microsoft.com/office/drawing/2014/main" id="{BEC3BFA1-435A-CFBF-C012-53CC4ADE4ED8}"/>
              </a:ext>
            </a:extLst>
          </p:cNvPr>
          <p:cNvSpPr/>
          <p:nvPr/>
        </p:nvSpPr>
        <p:spPr>
          <a:xfrm>
            <a:off x="5730837" y="1367844"/>
            <a:ext cx="1692986" cy="45503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718F677-5FEF-0EC8-9723-C8320BFE8D2D}"/>
              </a:ext>
            </a:extLst>
          </p:cNvPr>
          <p:cNvSpPr/>
          <p:nvPr/>
        </p:nvSpPr>
        <p:spPr>
          <a:xfrm>
            <a:off x="9393175" y="2146300"/>
            <a:ext cx="1692986" cy="3200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7CA06BE3-8311-0BAE-6281-B86363CB21CF}"/>
              </a:ext>
            </a:extLst>
          </p:cNvPr>
          <p:cNvSpPr txBox="1"/>
          <p:nvPr/>
        </p:nvSpPr>
        <p:spPr>
          <a:xfrm>
            <a:off x="726378" y="1995620"/>
            <a:ext cx="5369622" cy="3508653"/>
          </a:xfrm>
          <a:prstGeom prst="rect">
            <a:avLst/>
          </a:prstGeom>
          <a:noFill/>
        </p:spPr>
        <p:txBody>
          <a:bodyPr wrap="square">
            <a:spAutoFit/>
          </a:bodyPr>
          <a:lstStyle/>
          <a:p>
            <a:pPr>
              <a:spcAft>
                <a:spcPts val="1800"/>
              </a:spcAft>
            </a:pPr>
            <a:r>
              <a:rPr lang="en-US" sz="1800" b="1">
                <a:solidFill>
                  <a:srgbClr val="1CA64A"/>
                </a:solidFill>
                <a:effectLst/>
                <a:latin typeface="Aptos" panose="020B0004020202020204" pitchFamily="34" charset="0"/>
                <a:ea typeface="Aptos" panose="020B0004020202020204" pitchFamily="34" charset="0"/>
                <a:cs typeface="Times New Roman" panose="02020603050405020304" pitchFamily="18" charset="0"/>
              </a:rPr>
              <a:t>Can you find the N-terminus and C-terminus in your beta sheet model?</a:t>
            </a:r>
            <a:endParaRPr lang="en-US" b="1">
              <a:solidFill>
                <a:srgbClr val="1CA64A"/>
              </a:solidFill>
              <a:latin typeface="Aptos" panose="020B0004020202020204" pitchFamily="34" charset="0"/>
              <a:ea typeface="Aptos" panose="020B0004020202020204" pitchFamily="34" charset="0"/>
              <a:cs typeface="Times New Roman" panose="02020603050405020304" pitchFamily="18" charset="0"/>
            </a:endParaRPr>
          </a:p>
          <a:p>
            <a:pPr>
              <a:spcAft>
                <a:spcPts val="1800"/>
              </a:spcAft>
            </a:pPr>
            <a:r>
              <a:rPr lang="en-US" sz="1800" b="1">
                <a:solidFill>
                  <a:srgbClr val="1CA64A"/>
                </a:solidFill>
                <a:effectLst/>
                <a:latin typeface="Aptos" panose="020B0004020202020204" pitchFamily="34" charset="0"/>
                <a:ea typeface="Aptos" panose="020B0004020202020204" pitchFamily="34" charset="0"/>
                <a:cs typeface="Times New Roman" panose="02020603050405020304" pitchFamily="18" charset="0"/>
              </a:rPr>
              <a:t>How many amino acids are in the beta sheet?</a:t>
            </a:r>
          </a:p>
          <a:p>
            <a:pPr>
              <a:spcAft>
                <a:spcPts val="1800"/>
              </a:spcAft>
            </a:pPr>
            <a:endParaRPr lang="en-US" b="1">
              <a:solidFill>
                <a:srgbClr val="1CA64A"/>
              </a:solidFill>
              <a:latin typeface="Aptos" panose="020B0004020202020204" pitchFamily="34" charset="0"/>
              <a:ea typeface="Aptos" panose="020B0004020202020204" pitchFamily="34" charset="0"/>
              <a:cs typeface="Times New Roman" panose="02020603050405020304" pitchFamily="18" charset="0"/>
            </a:endParaRPr>
          </a:p>
          <a:p>
            <a:pPr>
              <a:spcAft>
                <a:spcPts val="1800"/>
              </a:spcAft>
            </a:pPr>
            <a:r>
              <a:rPr lang="en-US" b="1">
                <a:latin typeface="Aptos" panose="020B0004020202020204" pitchFamily="34" charset="0"/>
                <a:ea typeface="Aptos" panose="020B0004020202020204" pitchFamily="34" charset="0"/>
                <a:cs typeface="Times New Roman" panose="02020603050405020304" pitchFamily="18" charset="0"/>
              </a:rPr>
              <a:t>There is something odd here!  </a:t>
            </a:r>
            <a:r>
              <a:rPr lang="en-US">
                <a:latin typeface="Aptos" panose="020B0004020202020204" pitchFamily="34" charset="0"/>
                <a:ea typeface="Aptos" panose="020B0004020202020204" pitchFamily="34" charset="0"/>
                <a:cs typeface="Times New Roman" panose="02020603050405020304" pitchFamily="18" charset="0"/>
              </a:rPr>
              <a:t>The beta sheet model appears to have more than one N-terminus and C-terminus.</a:t>
            </a:r>
          </a:p>
          <a:p>
            <a:pPr>
              <a:spcAft>
                <a:spcPts val="1800"/>
              </a:spcAft>
            </a:pPr>
            <a:r>
              <a:rPr lang="en-US" b="1">
                <a:latin typeface="Aptos" panose="020B0004020202020204" pitchFamily="34" charset="0"/>
                <a:ea typeface="Aptos" panose="020B0004020202020204" pitchFamily="34" charset="0"/>
                <a:cs typeface="Times New Roman" panose="02020603050405020304" pitchFamily="18" charset="0"/>
              </a:rPr>
              <a:t>In your notebook, illustrate the path of the protein chain from each N-terminus to each C-terminus.</a:t>
            </a:r>
          </a:p>
        </p:txBody>
      </p:sp>
      <p:pic>
        <p:nvPicPr>
          <p:cNvPr id="20" name="Picture 19">
            <a:extLst>
              <a:ext uri="{FF2B5EF4-FFF2-40B4-BE49-F238E27FC236}">
                <a16:creationId xmlns:a16="http://schemas.microsoft.com/office/drawing/2014/main" id="{17CBFDCE-9CBD-61FA-9785-ACEECAF8A69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5" y="127173"/>
            <a:ext cx="1207036" cy="1200330"/>
          </a:xfrm>
          <a:prstGeom prst="rect">
            <a:avLst/>
          </a:prstGeom>
        </p:spPr>
      </p:pic>
    </p:spTree>
    <p:extLst>
      <p:ext uri="{BB962C8B-B14F-4D97-AF65-F5344CB8AC3E}">
        <p14:creationId xmlns:p14="http://schemas.microsoft.com/office/powerpoint/2010/main" val="1490362842"/>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A8705678-64F2-A977-7E54-2DBE51A2E02F}"/>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691A814E-773F-30C9-497C-01BD17245B1E}"/>
              </a:ext>
            </a:extLst>
          </p:cNvPr>
          <p:cNvSpPr txBox="1">
            <a:spLocks/>
          </p:cNvSpPr>
          <p:nvPr/>
        </p:nvSpPr>
        <p:spPr>
          <a:xfrm>
            <a:off x="71718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Parallel and Antiparallel Strands</a:t>
            </a:r>
            <a:endParaRPr lang="en-US" sz="4000" b="1">
              <a:solidFill>
                <a:schemeClr val="bg1"/>
              </a:solidFill>
              <a:latin typeface="+mn-lt"/>
              <a:ea typeface="HGSoeiKakugothicUB"/>
              <a:cs typeface="Myanmar Text"/>
            </a:endParaRPr>
          </a:p>
        </p:txBody>
      </p:sp>
      <p:pic>
        <p:nvPicPr>
          <p:cNvPr id="2" name="Picture 1">
            <a:extLst>
              <a:ext uri="{FF2B5EF4-FFF2-40B4-BE49-F238E27FC236}">
                <a16:creationId xmlns:a16="http://schemas.microsoft.com/office/drawing/2014/main" id="{EAA0CC28-4D6C-5AF4-BDB2-AB9F4D50B2E9}"/>
              </a:ext>
            </a:extLst>
          </p:cNvPr>
          <p:cNvPicPr>
            <a:picLocks noChangeAspect="1"/>
          </p:cNvPicPr>
          <p:nvPr/>
        </p:nvPicPr>
        <p:blipFill>
          <a:blip r:embed="rId5"/>
          <a:stretch>
            <a:fillRect/>
          </a:stretch>
        </p:blipFill>
        <p:spPr>
          <a:xfrm>
            <a:off x="6511964" y="1367844"/>
            <a:ext cx="3818470" cy="5124527"/>
          </a:xfrm>
          <a:prstGeom prst="rect">
            <a:avLst/>
          </a:prstGeom>
        </p:spPr>
      </p:pic>
      <p:pic>
        <p:nvPicPr>
          <p:cNvPr id="18" name="Picture 6" descr="A purple and white head with a light bulb inside&#10;&#10;Description automatically generated">
            <a:extLst>
              <a:ext uri="{FF2B5EF4-FFF2-40B4-BE49-F238E27FC236}">
                <a16:creationId xmlns:a16="http://schemas.microsoft.com/office/drawing/2014/main" id="{772277D1-D96E-5850-3A05-E29AE39259B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20468"/>
            <a:ext cx="1216768" cy="12070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group of arrows on a black background&#10;&#10;AI-generated content may be incorrect.">
            <a:extLst>
              <a:ext uri="{FF2B5EF4-FFF2-40B4-BE49-F238E27FC236}">
                <a16:creationId xmlns:a16="http://schemas.microsoft.com/office/drawing/2014/main" id="{7F0BA2A0-BD97-F06B-CF78-46061C0B5F1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62296" y="1488384"/>
            <a:ext cx="1717806" cy="4795309"/>
          </a:xfrm>
          <a:prstGeom prst="rect">
            <a:avLst/>
          </a:prstGeom>
        </p:spPr>
      </p:pic>
      <p:sp>
        <p:nvSpPr>
          <p:cNvPr id="7" name="Rectangle 6">
            <a:extLst>
              <a:ext uri="{FF2B5EF4-FFF2-40B4-BE49-F238E27FC236}">
                <a16:creationId xmlns:a16="http://schemas.microsoft.com/office/drawing/2014/main" id="{107B75FF-9315-3739-6B28-3FF0CADA54B7}"/>
              </a:ext>
            </a:extLst>
          </p:cNvPr>
          <p:cNvSpPr/>
          <p:nvPr/>
        </p:nvSpPr>
        <p:spPr>
          <a:xfrm>
            <a:off x="5730837" y="1367844"/>
            <a:ext cx="1692986" cy="45503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4A59654-9842-EA1B-6593-EA4C1A510CB0}"/>
              </a:ext>
            </a:extLst>
          </p:cNvPr>
          <p:cNvSpPr/>
          <p:nvPr/>
        </p:nvSpPr>
        <p:spPr>
          <a:xfrm>
            <a:off x="9393175" y="2146300"/>
            <a:ext cx="1692986" cy="3200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58C9A52-D93E-5134-2632-9CEA0D90A062}"/>
              </a:ext>
            </a:extLst>
          </p:cNvPr>
          <p:cNvSpPr txBox="1"/>
          <p:nvPr/>
        </p:nvSpPr>
        <p:spPr>
          <a:xfrm>
            <a:off x="726378" y="1995620"/>
            <a:ext cx="5211714" cy="3077766"/>
          </a:xfrm>
          <a:prstGeom prst="rect">
            <a:avLst/>
          </a:prstGeom>
          <a:noFill/>
        </p:spPr>
        <p:txBody>
          <a:bodyPr wrap="square">
            <a:spAutoFit/>
          </a:bodyPr>
          <a:lstStyle/>
          <a:p>
            <a:pPr>
              <a:spcAft>
                <a:spcPts val="3000"/>
              </a:spcAft>
            </a:pPr>
            <a:r>
              <a:rPr lang="en-US" dirty="0">
                <a:latin typeface="Aptos" panose="020B0004020202020204" pitchFamily="34" charset="0"/>
                <a:ea typeface="Aptos" panose="020B0004020202020204" pitchFamily="34" charset="0"/>
                <a:cs typeface="Times New Roman" panose="02020603050405020304" pitchFamily="18" charset="0"/>
              </a:rPr>
              <a:t>The left and center strands of this beta sheet run </a:t>
            </a:r>
            <a:r>
              <a:rPr lang="en-US" b="1" dirty="0">
                <a:solidFill>
                  <a:srgbClr val="D200B9"/>
                </a:solidFill>
                <a:latin typeface="Aptos" panose="020B0004020202020204" pitchFamily="34" charset="0"/>
                <a:ea typeface="Aptos" panose="020B0004020202020204" pitchFamily="34" charset="0"/>
                <a:cs typeface="Times New Roman" panose="02020603050405020304" pitchFamily="18" charset="0"/>
              </a:rPr>
              <a:t>antiparallel </a:t>
            </a:r>
            <a:r>
              <a:rPr lang="en-US" dirty="0">
                <a:latin typeface="Aptos" panose="020B0004020202020204" pitchFamily="34" charset="0"/>
                <a:ea typeface="Aptos" panose="020B0004020202020204" pitchFamily="34" charset="0"/>
                <a:cs typeface="Times New Roman" panose="02020603050405020304" pitchFamily="18" charset="0"/>
              </a:rPr>
              <a:t>to each other, meaning that the</a:t>
            </a:r>
            <a:r>
              <a:rPr lang="en-US" b="1" dirty="0">
                <a:latin typeface="Aptos" panose="020B0004020202020204" pitchFamily="34" charset="0"/>
                <a:ea typeface="Aptos" panose="020B0004020202020204" pitchFamily="34" charset="0"/>
                <a:cs typeface="Times New Roman" panose="02020603050405020304" pitchFamily="18" charset="0"/>
              </a:rPr>
              <a:t> </a:t>
            </a:r>
            <a:r>
              <a:rPr lang="en-US" b="1" dirty="0">
                <a:solidFill>
                  <a:srgbClr val="0070C0"/>
                </a:solidFill>
                <a:latin typeface="Aptos" panose="020B0004020202020204" pitchFamily="34" charset="0"/>
                <a:ea typeface="Aptos" panose="020B0004020202020204" pitchFamily="34" charset="0"/>
                <a:cs typeface="Times New Roman" panose="02020603050405020304" pitchFamily="18" charset="0"/>
              </a:rPr>
              <a:t>N</a:t>
            </a:r>
            <a:r>
              <a:rPr lang="en-US" b="1" dirty="0">
                <a:latin typeface="Aptos" panose="020B0004020202020204" pitchFamily="34" charset="0"/>
                <a:ea typeface="Aptos" panose="020B0004020202020204" pitchFamily="34" charset="0"/>
                <a:cs typeface="Times New Roman" panose="02020603050405020304" pitchFamily="18" charset="0"/>
              </a:rPr>
              <a:t>-C-C </a:t>
            </a:r>
            <a:r>
              <a:rPr lang="en-US" dirty="0">
                <a:latin typeface="Aptos" panose="020B0004020202020204" pitchFamily="34" charset="0"/>
                <a:ea typeface="Aptos" panose="020B0004020202020204" pitchFamily="34" charset="0"/>
                <a:cs typeface="Times New Roman" panose="02020603050405020304" pitchFamily="18" charset="0"/>
              </a:rPr>
              <a:t>pattern goes in opposite directions.</a:t>
            </a:r>
          </a:p>
          <a:p>
            <a:pPr>
              <a:spcAft>
                <a:spcPts val="3000"/>
              </a:spcAft>
            </a:pPr>
            <a:r>
              <a:rPr lang="en-US" dirty="0">
                <a:latin typeface="Aptos" panose="020B0004020202020204" pitchFamily="34" charset="0"/>
                <a:ea typeface="Aptos" panose="020B0004020202020204" pitchFamily="34" charset="0"/>
                <a:cs typeface="Times New Roman" panose="02020603050405020304" pitchFamily="18" charset="0"/>
              </a:rPr>
              <a:t>The right and center strands of this beta sheet run </a:t>
            </a:r>
            <a:r>
              <a:rPr lang="en-US" b="1" dirty="0">
                <a:solidFill>
                  <a:srgbClr val="D200B9"/>
                </a:solidFill>
                <a:latin typeface="Aptos" panose="020B0004020202020204" pitchFamily="34" charset="0"/>
                <a:ea typeface="Aptos" panose="020B0004020202020204" pitchFamily="34" charset="0"/>
                <a:cs typeface="Times New Roman" panose="02020603050405020304" pitchFamily="18" charset="0"/>
              </a:rPr>
              <a:t>parallel </a:t>
            </a:r>
            <a:r>
              <a:rPr lang="en-US" dirty="0">
                <a:latin typeface="Aptos" panose="020B0004020202020204" pitchFamily="34" charset="0"/>
                <a:ea typeface="Aptos" panose="020B0004020202020204" pitchFamily="34" charset="0"/>
                <a:cs typeface="Times New Roman" panose="02020603050405020304" pitchFamily="18" charset="0"/>
              </a:rPr>
              <a:t>to each other, meaning that the </a:t>
            </a:r>
            <a:r>
              <a:rPr lang="en-US" b="1" dirty="0">
                <a:solidFill>
                  <a:srgbClr val="0070C0"/>
                </a:solidFill>
                <a:latin typeface="Aptos" panose="020B0004020202020204" pitchFamily="34" charset="0"/>
                <a:ea typeface="Aptos" panose="020B0004020202020204" pitchFamily="34" charset="0"/>
                <a:cs typeface="Times New Roman" panose="02020603050405020304" pitchFamily="18" charset="0"/>
              </a:rPr>
              <a:t>N</a:t>
            </a:r>
            <a:r>
              <a:rPr lang="en-US" b="1" dirty="0">
                <a:latin typeface="Aptos" panose="020B0004020202020204" pitchFamily="34" charset="0"/>
                <a:ea typeface="Aptos" panose="020B0004020202020204" pitchFamily="34" charset="0"/>
                <a:cs typeface="Times New Roman" panose="02020603050405020304" pitchFamily="18" charset="0"/>
              </a:rPr>
              <a:t>-C-C</a:t>
            </a:r>
            <a:r>
              <a:rPr lang="en-US" dirty="0">
                <a:latin typeface="Aptos" panose="020B0004020202020204" pitchFamily="34" charset="0"/>
                <a:ea typeface="Aptos" panose="020B0004020202020204" pitchFamily="34" charset="0"/>
                <a:cs typeface="Times New Roman" panose="02020603050405020304" pitchFamily="18" charset="0"/>
              </a:rPr>
              <a:t> pattern goes in the same direction.</a:t>
            </a:r>
          </a:p>
          <a:p>
            <a:pPr>
              <a:spcAft>
                <a:spcPts val="3000"/>
              </a:spcAft>
            </a:pPr>
            <a:r>
              <a:rPr lang="en-US" b="1" dirty="0">
                <a:latin typeface="Aptos" panose="020B0004020202020204" pitchFamily="34" charset="0"/>
                <a:ea typeface="Aptos" panose="020B0004020202020204" pitchFamily="34" charset="0"/>
                <a:cs typeface="Times New Roman" panose="02020603050405020304" pitchFamily="18" charset="0"/>
              </a:rPr>
              <a:t>In your notebook, add parallel and anti-parallel labels to your sketch.</a:t>
            </a:r>
          </a:p>
        </p:txBody>
      </p:sp>
    </p:spTree>
    <p:extLst>
      <p:ext uri="{BB962C8B-B14F-4D97-AF65-F5344CB8AC3E}">
        <p14:creationId xmlns:p14="http://schemas.microsoft.com/office/powerpoint/2010/main" val="2490036728"/>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Footer Placeholder 1">
            <a:extLst>
              <a:ext uri="{FF2B5EF4-FFF2-40B4-BE49-F238E27FC236}">
                <a16:creationId xmlns:a16="http://schemas.microsoft.com/office/drawing/2014/main" id="{645127DE-E308-0C90-E4C4-BDF9781BFC32}"/>
              </a:ext>
            </a:extLst>
          </p:cNvPr>
          <p:cNvSpPr>
            <a:spLocks noGrp="1"/>
          </p:cNvSpPr>
          <p:nvPr>
            <p:ph type="ftr" sz="quarter" idx="11"/>
          </p:nvPr>
        </p:nvSpPr>
        <p:spPr>
          <a:xfrm>
            <a:off x="4038600" y="6356350"/>
            <a:ext cx="4114800" cy="365125"/>
          </a:xfrm>
        </p:spPr>
        <p:txBody>
          <a:bodyPr/>
          <a:lstStyle/>
          <a:p>
            <a:r>
              <a:rPr lang="en-US">
                <a:solidFill>
                  <a:srgbClr val="E0BBE7"/>
                </a:solidFill>
                <a:latin typeface="+mn-lt"/>
              </a:rPr>
              <a:t>© 2023 3D Molecular Designs. All Rights Reserved. </a:t>
            </a:r>
          </a:p>
        </p:txBody>
      </p:sp>
      <p:sp>
        <p:nvSpPr>
          <p:cNvPr id="4" name="TextBox 3">
            <a:extLst>
              <a:ext uri="{FF2B5EF4-FFF2-40B4-BE49-F238E27FC236}">
                <a16:creationId xmlns:a16="http://schemas.microsoft.com/office/drawing/2014/main" id="{9ACB9763-4C85-3EC9-A3AC-34E6BC45F17E}"/>
              </a:ext>
            </a:extLst>
          </p:cNvPr>
          <p:cNvSpPr txBox="1"/>
          <p:nvPr/>
        </p:nvSpPr>
        <p:spPr>
          <a:xfrm>
            <a:off x="671332" y="96432"/>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Summary</a:t>
            </a:r>
            <a:endParaRPr lang="en-US" sz="4000">
              <a:solidFill>
                <a:schemeClr val="bg1"/>
              </a:solidFill>
              <a:cs typeface="Myanmar Text"/>
            </a:endParaRPr>
          </a:p>
        </p:txBody>
      </p:sp>
      <p:sp>
        <p:nvSpPr>
          <p:cNvPr id="8" name="TextBox 7">
            <a:extLst>
              <a:ext uri="{FF2B5EF4-FFF2-40B4-BE49-F238E27FC236}">
                <a16:creationId xmlns:a16="http://schemas.microsoft.com/office/drawing/2014/main" id="{2975731E-DD9D-6351-EDCF-6F52DEEAB4D1}"/>
              </a:ext>
            </a:extLst>
          </p:cNvPr>
          <p:cNvSpPr txBox="1"/>
          <p:nvPr/>
        </p:nvSpPr>
        <p:spPr>
          <a:xfrm>
            <a:off x="912277" y="1096458"/>
            <a:ext cx="10374032" cy="1477328"/>
          </a:xfrm>
          <a:prstGeom prst="rect">
            <a:avLst/>
          </a:prstGeom>
          <a:noFill/>
        </p:spPr>
        <p:txBody>
          <a:bodyPr wrap="square" lIns="91440" tIns="45720" rIns="91440" bIns="45720" rtlCol="0" anchor="t">
            <a:spAutoFit/>
          </a:bodyPr>
          <a:lstStyle/>
          <a:p>
            <a:pPr>
              <a:lnSpc>
                <a:spcPct val="150000"/>
              </a:lnSpc>
              <a:spcAft>
                <a:spcPts val="1800"/>
              </a:spcAft>
            </a:pPr>
            <a:r>
              <a:rPr lang="en-US" b="1">
                <a:solidFill>
                  <a:srgbClr val="000000"/>
                </a:solidFill>
                <a:cs typeface="Myanmar Text"/>
              </a:rPr>
              <a:t>Activity Summary</a:t>
            </a:r>
            <a:endParaRPr lang="en-US"/>
          </a:p>
          <a:p>
            <a:r>
              <a:rPr lang="en-US" sz="1600">
                <a:solidFill>
                  <a:srgbClr val="000000"/>
                </a:solidFill>
                <a:latin typeface="Calibri"/>
                <a:cs typeface="Myanmar Text"/>
              </a:rPr>
              <a:t>Proteins are complex molecules that do most of the work in cells.  Each type of protein folds into a unique and stable </a:t>
            </a:r>
            <a:r>
              <a:rPr lang="en-US" sz="1600" b="1">
                <a:solidFill>
                  <a:srgbClr val="000000"/>
                </a:solidFill>
                <a:latin typeface="Calibri"/>
                <a:cs typeface="Myanmar Text"/>
              </a:rPr>
              <a:t>structure</a:t>
            </a:r>
            <a:r>
              <a:rPr lang="en-US" sz="1600">
                <a:solidFill>
                  <a:srgbClr val="000000"/>
                </a:solidFill>
                <a:latin typeface="Calibri"/>
                <a:cs typeface="Myanmar Text"/>
              </a:rPr>
              <a:t> that allows it to perform a unique </a:t>
            </a:r>
            <a:r>
              <a:rPr lang="en-US" sz="1600" b="1">
                <a:solidFill>
                  <a:srgbClr val="000000"/>
                </a:solidFill>
                <a:latin typeface="Calibri"/>
                <a:cs typeface="Myanmar Text"/>
              </a:rPr>
              <a:t>function</a:t>
            </a:r>
            <a:r>
              <a:rPr lang="en-US" sz="1600">
                <a:solidFill>
                  <a:srgbClr val="000000"/>
                </a:solidFill>
                <a:latin typeface="Calibri"/>
                <a:cs typeface="Myanmar Text"/>
              </a:rPr>
              <a:t>.  Maintaining this precise and stable structure is crucial for a protein to function properly.</a:t>
            </a:r>
          </a:p>
        </p:txBody>
      </p:sp>
      <p:pic>
        <p:nvPicPr>
          <p:cNvPr id="35" name="Picture 34">
            <a:extLst>
              <a:ext uri="{FF2B5EF4-FFF2-40B4-BE49-F238E27FC236}">
                <a16:creationId xmlns:a16="http://schemas.microsoft.com/office/drawing/2014/main" id="{DF6C4139-6709-DFA6-E874-01166388BC42}"/>
              </a:ext>
            </a:extLst>
          </p:cNvPr>
          <p:cNvPicPr>
            <a:picLocks noChangeAspect="1"/>
          </p:cNvPicPr>
          <p:nvPr/>
        </p:nvPicPr>
        <p:blipFill>
          <a:blip r:embed="rId5"/>
          <a:stretch>
            <a:fillRect/>
          </a:stretch>
        </p:blipFill>
        <p:spPr>
          <a:xfrm>
            <a:off x="5322627" y="2573786"/>
            <a:ext cx="6305266" cy="3647964"/>
          </a:xfrm>
          <a:prstGeom prst="rect">
            <a:avLst/>
          </a:prstGeom>
        </p:spPr>
      </p:pic>
      <p:sp>
        <p:nvSpPr>
          <p:cNvPr id="10" name="TextBox 9">
            <a:extLst>
              <a:ext uri="{FF2B5EF4-FFF2-40B4-BE49-F238E27FC236}">
                <a16:creationId xmlns:a16="http://schemas.microsoft.com/office/drawing/2014/main" id="{23D37226-97A8-F027-8615-25ED5F448325}"/>
              </a:ext>
            </a:extLst>
          </p:cNvPr>
          <p:cNvSpPr txBox="1"/>
          <p:nvPr/>
        </p:nvSpPr>
        <p:spPr>
          <a:xfrm>
            <a:off x="912276" y="2813447"/>
            <a:ext cx="4601419" cy="3493264"/>
          </a:xfrm>
          <a:prstGeom prst="rect">
            <a:avLst/>
          </a:prstGeom>
          <a:noFill/>
        </p:spPr>
        <p:txBody>
          <a:bodyPr wrap="square" lIns="91440" tIns="45720" rIns="91440" bIns="45720" anchor="t">
            <a:spAutoFit/>
          </a:bodyPr>
          <a:lstStyle/>
          <a:p>
            <a:pPr>
              <a:spcAft>
                <a:spcPts val="1200"/>
              </a:spcAft>
            </a:pPr>
            <a:r>
              <a:rPr lang="en-US" sz="1600">
                <a:solidFill>
                  <a:srgbClr val="000000"/>
                </a:solidFill>
                <a:cs typeface="Myanmar Text"/>
              </a:rPr>
              <a:t>There are two </a:t>
            </a:r>
            <a:r>
              <a:rPr lang="en-US" sz="1600" b="1">
                <a:solidFill>
                  <a:srgbClr val="000000"/>
                </a:solidFill>
                <a:cs typeface="Myanmar Text"/>
              </a:rPr>
              <a:t>secondary structures </a:t>
            </a:r>
            <a:r>
              <a:rPr lang="en-US" sz="1600">
                <a:solidFill>
                  <a:srgbClr val="000000"/>
                </a:solidFill>
                <a:cs typeface="Myanmar Text"/>
              </a:rPr>
              <a:t>that can be found in nearly all folded proteins:</a:t>
            </a:r>
          </a:p>
          <a:p>
            <a:pPr indent="109220">
              <a:spcAft>
                <a:spcPts val="600"/>
              </a:spcAft>
            </a:pPr>
            <a:r>
              <a:rPr lang="en-US" sz="1600" b="1">
                <a:ea typeface="Aptos" panose="020B0004020202020204" pitchFamily="34" charset="0"/>
                <a:cs typeface="Times New Roman"/>
              </a:rPr>
              <a:t>•  </a:t>
            </a:r>
            <a:r>
              <a:rPr lang="en-US" sz="1600" b="1">
                <a:solidFill>
                  <a:srgbClr val="C00000"/>
                </a:solidFill>
                <a:ea typeface="Aptos" panose="020B0004020202020204" pitchFamily="34" charset="0"/>
                <a:cs typeface="Times New Roman"/>
              </a:rPr>
              <a:t>alpha helices </a:t>
            </a:r>
            <a:r>
              <a:rPr lang="en-US" sz="1600" i="1">
                <a:ea typeface="Aptos" panose="020B0004020202020204" pitchFamily="34" charset="0"/>
                <a:cs typeface="Times New Roman"/>
              </a:rPr>
              <a:t>- a spiral shape</a:t>
            </a:r>
          </a:p>
          <a:p>
            <a:pPr indent="109220">
              <a:spcAft>
                <a:spcPts val="1800"/>
              </a:spcAft>
            </a:pPr>
            <a:r>
              <a:rPr lang="en-US" sz="1600" b="1">
                <a:ea typeface="Aptos" panose="020B0004020202020204" pitchFamily="34" charset="0"/>
                <a:cs typeface="Times New Roman"/>
              </a:rPr>
              <a:t>•  </a:t>
            </a:r>
            <a:r>
              <a:rPr lang="en-US" sz="1600" b="1">
                <a:solidFill>
                  <a:schemeClr val="accent4">
                    <a:lumMod val="50000"/>
                  </a:schemeClr>
                </a:solidFill>
                <a:ea typeface="Aptos" panose="020B0004020202020204" pitchFamily="34" charset="0"/>
                <a:cs typeface="Times New Roman"/>
              </a:rPr>
              <a:t>beta sheets </a:t>
            </a:r>
            <a:r>
              <a:rPr lang="en-US" sz="1600" i="1">
                <a:solidFill>
                  <a:schemeClr val="accent4">
                    <a:lumMod val="50000"/>
                  </a:schemeClr>
                </a:solidFill>
                <a:ea typeface="Aptos" panose="020B0004020202020204" pitchFamily="34" charset="0"/>
                <a:cs typeface="Times New Roman"/>
              </a:rPr>
              <a:t> </a:t>
            </a:r>
            <a:r>
              <a:rPr lang="en-US" sz="1600" i="1">
                <a:ea typeface="Aptos" panose="020B0004020202020204" pitchFamily="34" charset="0"/>
                <a:cs typeface="Times New Roman"/>
              </a:rPr>
              <a:t>- a zig-zag shape</a:t>
            </a:r>
            <a:endParaRPr lang="en-US" sz="1600">
              <a:ea typeface="Aptos" panose="020B0004020202020204" pitchFamily="34" charset="0"/>
              <a:cs typeface="Times New Roman"/>
            </a:endParaRPr>
          </a:p>
          <a:p>
            <a:pPr>
              <a:spcAft>
                <a:spcPts val="1800"/>
              </a:spcAft>
            </a:pPr>
            <a:r>
              <a:rPr lang="en-US" sz="1600">
                <a:ea typeface="Aptos" panose="020B0004020202020204" pitchFamily="34" charset="0"/>
                <a:cs typeface="Times New Roman"/>
              </a:rPr>
              <a:t>These secondary structures act as an overall scaffold for a folded protein.  </a:t>
            </a:r>
            <a:r>
              <a:rPr lang="en-US" sz="1600" b="1">
                <a:ea typeface="Aptos" panose="020B0004020202020204" pitchFamily="34" charset="0"/>
                <a:cs typeface="Times New Roman"/>
              </a:rPr>
              <a:t>Hydrogen bonds </a:t>
            </a:r>
            <a:r>
              <a:rPr lang="en-US" sz="1600">
                <a:ea typeface="Aptos" panose="020B0004020202020204" pitchFamily="34" charset="0"/>
                <a:cs typeface="Times New Roman"/>
              </a:rPr>
              <a:t>connect the backbone atoms of the secondary structures to further stabilize the folded protein.</a:t>
            </a:r>
          </a:p>
          <a:p>
            <a:pPr>
              <a:spcAft>
                <a:spcPts val="1800"/>
              </a:spcAft>
            </a:pPr>
            <a:r>
              <a:rPr lang="en-US" sz="1600">
                <a:ea typeface="Aptos" panose="020B0004020202020204" pitchFamily="34" charset="0"/>
                <a:cs typeface="Times New Roman"/>
              </a:rPr>
              <a:t>In this activity, students will explore a physical model of an alpha helix and a beta sheet to examine amino acids in proteins’ secondary backbone structures.</a:t>
            </a:r>
          </a:p>
        </p:txBody>
      </p:sp>
    </p:spTree>
    <p:custDataLst>
      <p:tags r:id="rId1"/>
    </p:custDataLst>
    <p:extLst>
      <p:ext uri="{BB962C8B-B14F-4D97-AF65-F5344CB8AC3E}">
        <p14:creationId xmlns:p14="http://schemas.microsoft.com/office/powerpoint/2010/main" val="9058677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3621FA72-DC55-F77D-C542-FB897FF76EA9}"/>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913D1E3C-3AF6-41CB-3931-5E9687F76750}"/>
              </a:ext>
            </a:extLst>
          </p:cNvPr>
          <p:cNvSpPr txBox="1">
            <a:spLocks/>
          </p:cNvSpPr>
          <p:nvPr/>
        </p:nvSpPr>
        <p:spPr>
          <a:xfrm>
            <a:off x="71718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Analyzing the Beta Sheet Model</a:t>
            </a:r>
            <a:endParaRPr lang="en-US" sz="4000" b="1">
              <a:solidFill>
                <a:schemeClr val="bg1"/>
              </a:solidFill>
              <a:latin typeface="+mn-lt"/>
              <a:ea typeface="HGSoeiKakugothicUB"/>
              <a:cs typeface="Myanmar Text"/>
            </a:endParaRPr>
          </a:p>
        </p:txBody>
      </p:sp>
      <p:sp>
        <p:nvSpPr>
          <p:cNvPr id="4" name="TextBox 3">
            <a:extLst>
              <a:ext uri="{FF2B5EF4-FFF2-40B4-BE49-F238E27FC236}">
                <a16:creationId xmlns:a16="http://schemas.microsoft.com/office/drawing/2014/main" id="{3C2AF571-4928-EADF-C0F8-D20E0B6CC507}"/>
              </a:ext>
            </a:extLst>
          </p:cNvPr>
          <p:cNvSpPr txBox="1"/>
          <p:nvPr/>
        </p:nvSpPr>
        <p:spPr>
          <a:xfrm>
            <a:off x="726378" y="1995620"/>
            <a:ext cx="5211714" cy="1585049"/>
          </a:xfrm>
          <a:prstGeom prst="rect">
            <a:avLst/>
          </a:prstGeom>
          <a:noFill/>
        </p:spPr>
        <p:txBody>
          <a:bodyPr wrap="square">
            <a:spAutoFit/>
          </a:bodyPr>
          <a:lstStyle/>
          <a:p>
            <a:pPr>
              <a:spcAft>
                <a:spcPts val="3000"/>
              </a:spcAft>
            </a:pPr>
            <a:r>
              <a:rPr lang="en-US">
                <a:latin typeface="Aptos" panose="020B0004020202020204" pitchFamily="34" charset="0"/>
                <a:ea typeface="Aptos" panose="020B0004020202020204" pitchFamily="34" charset="0"/>
                <a:cs typeface="Times New Roman" panose="02020603050405020304" pitchFamily="18" charset="0"/>
              </a:rPr>
              <a:t>The beta sheet model also appears to have </a:t>
            </a:r>
            <a:r>
              <a:rPr lang="en-US" b="1">
                <a:latin typeface="Aptos" panose="020B0004020202020204" pitchFamily="34" charset="0"/>
                <a:ea typeface="Aptos" panose="020B0004020202020204" pitchFamily="34" charset="0"/>
                <a:cs typeface="Times New Roman" panose="02020603050405020304" pitchFamily="18" charset="0"/>
              </a:rPr>
              <a:t>two protein chains</a:t>
            </a:r>
            <a:r>
              <a:rPr lang="en-US">
                <a:latin typeface="Aptos" panose="020B0004020202020204" pitchFamily="34" charset="0"/>
                <a:ea typeface="Aptos" panose="020B0004020202020204" pitchFamily="34" charset="0"/>
                <a:cs typeface="Times New Roman" panose="02020603050405020304" pitchFamily="18" charset="0"/>
              </a:rPr>
              <a:t>, one is 9 amino acids long and one that is 21 amino acids long and contains a turn.</a:t>
            </a:r>
          </a:p>
          <a:p>
            <a:pPr>
              <a:spcAft>
                <a:spcPts val="3000"/>
              </a:spcAft>
            </a:pPr>
            <a:r>
              <a:rPr lang="en-US" b="1">
                <a:solidFill>
                  <a:srgbClr val="1CA64A"/>
                </a:solidFill>
                <a:latin typeface="Aptos" panose="020B0004020202020204" pitchFamily="34" charset="0"/>
                <a:ea typeface="Aptos" panose="020B0004020202020204" pitchFamily="34" charset="0"/>
                <a:cs typeface="Times New Roman" panose="02020603050405020304" pitchFamily="18" charset="0"/>
              </a:rPr>
              <a:t>Why might this be? </a:t>
            </a:r>
          </a:p>
        </p:txBody>
      </p:sp>
      <p:pic>
        <p:nvPicPr>
          <p:cNvPr id="2" name="Picture 1">
            <a:extLst>
              <a:ext uri="{FF2B5EF4-FFF2-40B4-BE49-F238E27FC236}">
                <a16:creationId xmlns:a16="http://schemas.microsoft.com/office/drawing/2014/main" id="{BCF5A7B1-F76D-E83F-A906-CF5858FE5E77}"/>
              </a:ext>
            </a:extLst>
          </p:cNvPr>
          <p:cNvPicPr>
            <a:picLocks noChangeAspect="1"/>
          </p:cNvPicPr>
          <p:nvPr/>
        </p:nvPicPr>
        <p:blipFill>
          <a:blip r:embed="rId5"/>
          <a:stretch>
            <a:fillRect/>
          </a:stretch>
        </p:blipFill>
        <p:spPr>
          <a:xfrm>
            <a:off x="6511964" y="1367844"/>
            <a:ext cx="3818470" cy="5124527"/>
          </a:xfrm>
          <a:prstGeom prst="rect">
            <a:avLst/>
          </a:prstGeom>
        </p:spPr>
      </p:pic>
      <p:pic>
        <p:nvPicPr>
          <p:cNvPr id="18" name="Picture 6" descr="A purple and white head with a light bulb inside&#10;&#10;Description automatically generated">
            <a:extLst>
              <a:ext uri="{FF2B5EF4-FFF2-40B4-BE49-F238E27FC236}">
                <a16:creationId xmlns:a16="http://schemas.microsoft.com/office/drawing/2014/main" id="{64FC2CF3-C520-786B-125F-4690248944B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20468"/>
            <a:ext cx="1216768" cy="1207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7346574"/>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D068B901-899E-2DE2-B3DF-162E8116E3CE}"/>
            </a:ext>
          </a:extLst>
        </p:cNvPr>
        <p:cNvGrpSpPr/>
        <p:nvPr/>
      </p:nvGrpSpPr>
      <p:grpSpPr>
        <a:xfrm>
          <a:off x="0" y="0"/>
          <a:ext cx="0" cy="0"/>
          <a:chOff x="0" y="0"/>
          <a:chExt cx="0" cy="0"/>
        </a:xfrm>
      </p:grpSpPr>
      <p:pic>
        <p:nvPicPr>
          <p:cNvPr id="17" name="Picture 16">
            <a:extLst>
              <a:ext uri="{FF2B5EF4-FFF2-40B4-BE49-F238E27FC236}">
                <a16:creationId xmlns:a16="http://schemas.microsoft.com/office/drawing/2014/main" id="{0BD0F31B-4B66-3101-C076-86510DE6A549}"/>
              </a:ext>
            </a:extLst>
          </p:cNvPr>
          <p:cNvPicPr>
            <a:picLocks noChangeAspect="1"/>
          </p:cNvPicPr>
          <p:nvPr/>
        </p:nvPicPr>
        <p:blipFill>
          <a:blip r:embed="rId5"/>
          <a:stretch>
            <a:fillRect/>
          </a:stretch>
        </p:blipFill>
        <p:spPr>
          <a:xfrm>
            <a:off x="7077247" y="1389962"/>
            <a:ext cx="4754550" cy="5005848"/>
          </a:xfrm>
          <a:prstGeom prst="rect">
            <a:avLst/>
          </a:prstGeom>
        </p:spPr>
      </p:pic>
      <p:pic>
        <p:nvPicPr>
          <p:cNvPr id="16" name="Picture 15">
            <a:extLst>
              <a:ext uri="{FF2B5EF4-FFF2-40B4-BE49-F238E27FC236}">
                <a16:creationId xmlns:a16="http://schemas.microsoft.com/office/drawing/2014/main" id="{641D4260-5C6B-3141-1D3B-2BB4BE82CDBA}"/>
              </a:ext>
            </a:extLst>
          </p:cNvPr>
          <p:cNvPicPr>
            <a:picLocks noChangeAspect="1"/>
          </p:cNvPicPr>
          <p:nvPr/>
        </p:nvPicPr>
        <p:blipFill>
          <a:blip r:embed="rId6"/>
          <a:stretch>
            <a:fillRect/>
          </a:stretch>
        </p:blipFill>
        <p:spPr>
          <a:xfrm>
            <a:off x="835515" y="3146023"/>
            <a:ext cx="3890088" cy="3668945"/>
          </a:xfrm>
          <a:prstGeom prst="rect">
            <a:avLst/>
          </a:prstGeom>
        </p:spPr>
      </p:pic>
      <p:sp>
        <p:nvSpPr>
          <p:cNvPr id="2" name="TextBox 1">
            <a:extLst>
              <a:ext uri="{FF2B5EF4-FFF2-40B4-BE49-F238E27FC236}">
                <a16:creationId xmlns:a16="http://schemas.microsoft.com/office/drawing/2014/main" id="{3AEF9B2E-2F4D-D900-5495-B14BACFAA25E}"/>
              </a:ext>
            </a:extLst>
          </p:cNvPr>
          <p:cNvSpPr txBox="1"/>
          <p:nvPr/>
        </p:nvSpPr>
        <p:spPr>
          <a:xfrm>
            <a:off x="717181" y="1963347"/>
            <a:ext cx="568361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800"/>
              </a:spcAft>
            </a:pPr>
            <a:r>
              <a:rPr lang="en-US" b="1">
                <a:latin typeface="Aptos" panose="020B0004020202020204" pitchFamily="34" charset="0"/>
                <a:ea typeface="Aptos" panose="020B0004020202020204" pitchFamily="34" charset="0"/>
                <a:cs typeface="Times New Roman" panose="02020603050405020304" pitchFamily="18" charset="0"/>
              </a:rPr>
              <a:t>These individual alpha helices or beta sheets are only a small part of entire protein structures</a:t>
            </a:r>
            <a:r>
              <a:rPr lang="en-US" sz="1600">
                <a:latin typeface="Aptos" panose="020B0004020202020204" pitchFamily="34" charset="0"/>
                <a:ea typeface="Aptos" panose="020B0004020202020204" pitchFamily="34" charset="0"/>
                <a:cs typeface="Times New Roman" panose="02020603050405020304" pitchFamily="18" charset="0"/>
              </a:rPr>
              <a:t>. </a:t>
            </a:r>
          </a:p>
        </p:txBody>
      </p:sp>
      <p:sp>
        <p:nvSpPr>
          <p:cNvPr id="6" name="Title 1">
            <a:extLst>
              <a:ext uri="{FF2B5EF4-FFF2-40B4-BE49-F238E27FC236}">
                <a16:creationId xmlns:a16="http://schemas.microsoft.com/office/drawing/2014/main" id="{C6314270-CDE6-A082-B3EE-491E263E3111}"/>
              </a:ext>
            </a:extLst>
          </p:cNvPr>
          <p:cNvSpPr txBox="1">
            <a:spLocks/>
          </p:cNvSpPr>
          <p:nvPr/>
        </p:nvSpPr>
        <p:spPr>
          <a:xfrm>
            <a:off x="71718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000" b="1">
                <a:solidFill>
                  <a:schemeClr val="bg1"/>
                </a:solidFill>
                <a:ea typeface="HGSoeiKakugothicUB"/>
                <a:cs typeface="Myanmar Text"/>
              </a:rPr>
              <a:t>Secondary Structures in Proteins</a:t>
            </a:r>
            <a:endParaRPr lang="en-US" sz="4000" b="1">
              <a:solidFill>
                <a:schemeClr val="bg1"/>
              </a:solidFill>
              <a:latin typeface="+mn-lt"/>
              <a:ea typeface="HGSoeiKakugothicUB"/>
              <a:cs typeface="Myanmar Text"/>
            </a:endParaRPr>
          </a:p>
        </p:txBody>
      </p:sp>
      <p:sp>
        <p:nvSpPr>
          <p:cNvPr id="9" name="TextBox 8">
            <a:extLst>
              <a:ext uri="{FF2B5EF4-FFF2-40B4-BE49-F238E27FC236}">
                <a16:creationId xmlns:a16="http://schemas.microsoft.com/office/drawing/2014/main" id="{B03DCA67-2184-1A45-445A-081608726833}"/>
              </a:ext>
            </a:extLst>
          </p:cNvPr>
          <p:cNvSpPr txBox="1"/>
          <p:nvPr/>
        </p:nvSpPr>
        <p:spPr>
          <a:xfrm>
            <a:off x="717180" y="3051155"/>
            <a:ext cx="3102980" cy="646331"/>
          </a:xfrm>
          <a:prstGeom prst="rect">
            <a:avLst/>
          </a:prstGeom>
          <a:noFill/>
        </p:spPr>
        <p:txBody>
          <a:bodyPr wrap="square">
            <a:spAutoFit/>
          </a:bodyPr>
          <a:lstStyle/>
          <a:p>
            <a:pPr>
              <a:spcAft>
                <a:spcPts val="1800"/>
              </a:spcAft>
            </a:pPr>
            <a:r>
              <a:rPr lang="en-US" dirty="0">
                <a:latin typeface="Aptos" panose="020B0004020202020204" pitchFamily="34" charset="0"/>
                <a:ea typeface="Aptos" panose="020B0004020202020204" pitchFamily="34" charset="0"/>
                <a:cs typeface="Times New Roman" panose="02020603050405020304" pitchFamily="18" charset="0"/>
              </a:rPr>
              <a:t>The </a:t>
            </a:r>
            <a:r>
              <a:rPr lang="en-US" b="1" dirty="0">
                <a:solidFill>
                  <a:srgbClr val="C00000"/>
                </a:solidFill>
                <a:latin typeface="Aptos" panose="020B0004020202020204" pitchFamily="34" charset="0"/>
                <a:ea typeface="Aptos" panose="020B0004020202020204" pitchFamily="34" charset="0"/>
                <a:cs typeface="Times New Roman" panose="02020603050405020304" pitchFamily="18" charset="0"/>
              </a:rPr>
              <a:t>alpha helix </a:t>
            </a:r>
            <a:r>
              <a:rPr lang="en-US" dirty="0">
                <a:latin typeface="Aptos" panose="020B0004020202020204" pitchFamily="34" charset="0"/>
                <a:ea typeface="Aptos" panose="020B0004020202020204" pitchFamily="34" charset="0"/>
                <a:cs typeface="Times New Roman" panose="02020603050405020304" pitchFamily="18" charset="0"/>
              </a:rPr>
              <a:t>model is from the beta-globin protein.</a:t>
            </a:r>
          </a:p>
        </p:txBody>
      </p:sp>
      <p:sp>
        <p:nvSpPr>
          <p:cNvPr id="11" name="TextBox 10">
            <a:extLst>
              <a:ext uri="{FF2B5EF4-FFF2-40B4-BE49-F238E27FC236}">
                <a16:creationId xmlns:a16="http://schemas.microsoft.com/office/drawing/2014/main" id="{58E9CF24-9BC2-50AA-F2EF-2B1F32061275}"/>
              </a:ext>
            </a:extLst>
          </p:cNvPr>
          <p:cNvSpPr txBox="1"/>
          <p:nvPr/>
        </p:nvSpPr>
        <p:spPr>
          <a:xfrm>
            <a:off x="5210288" y="3051155"/>
            <a:ext cx="2118559" cy="3370153"/>
          </a:xfrm>
          <a:prstGeom prst="rect">
            <a:avLst/>
          </a:prstGeom>
          <a:noFill/>
        </p:spPr>
        <p:txBody>
          <a:bodyPr wrap="square">
            <a:spAutoFit/>
          </a:bodyPr>
          <a:lstStyle/>
          <a:p>
            <a:pPr>
              <a:spcAft>
                <a:spcPts val="1800"/>
              </a:spcAft>
            </a:pPr>
            <a:r>
              <a:rPr lang="en-US">
                <a:latin typeface="Aptos" panose="020B0004020202020204" pitchFamily="34" charset="0"/>
                <a:ea typeface="Aptos" panose="020B0004020202020204" pitchFamily="34" charset="0"/>
                <a:cs typeface="Times New Roman" panose="02020603050405020304" pitchFamily="18" charset="0"/>
              </a:rPr>
              <a:t>The </a:t>
            </a:r>
            <a:r>
              <a:rPr lang="en-US" b="1">
                <a:solidFill>
                  <a:schemeClr val="accent4">
                    <a:lumMod val="75000"/>
                  </a:schemeClr>
                </a:solidFill>
                <a:latin typeface="Aptos" panose="020B0004020202020204" pitchFamily="34" charset="0"/>
                <a:ea typeface="Aptos" panose="020B0004020202020204" pitchFamily="34" charset="0"/>
                <a:cs typeface="Times New Roman" panose="02020603050405020304" pitchFamily="18" charset="0"/>
              </a:rPr>
              <a:t>beta sheet </a:t>
            </a:r>
            <a:r>
              <a:rPr lang="en-US">
                <a:latin typeface="Aptos" panose="020B0004020202020204" pitchFamily="34" charset="0"/>
                <a:ea typeface="Aptos" panose="020B0004020202020204" pitchFamily="34" charset="0"/>
                <a:cs typeface="Times New Roman" panose="02020603050405020304" pitchFamily="18" charset="0"/>
              </a:rPr>
              <a:t>model is from the green fluorescent protein (GFP).</a:t>
            </a:r>
          </a:p>
          <a:p>
            <a:r>
              <a:rPr lang="en-US">
                <a:latin typeface="Aptos" panose="020B0004020202020204" pitchFamily="34" charset="0"/>
                <a:cs typeface="Times New Roman" panose="02020603050405020304" pitchFamily="18" charset="0"/>
              </a:rPr>
              <a:t>The region of the GFP structure that connects the two segments of the physical model is not included in the model.</a:t>
            </a:r>
          </a:p>
        </p:txBody>
      </p:sp>
      <p:pic>
        <p:nvPicPr>
          <p:cNvPr id="19" name="Picture 18" descr="Icon&#10;&#10;Description automatically generated">
            <a:extLst>
              <a:ext uri="{FF2B5EF4-FFF2-40B4-BE49-F238E27FC236}">
                <a16:creationId xmlns:a16="http://schemas.microsoft.com/office/drawing/2014/main" id="{231EBD99-ACAD-34D3-710E-C9F6DF827E8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35455" y="120467"/>
            <a:ext cx="1207035" cy="1207035"/>
          </a:xfrm>
          <a:prstGeom prst="rect">
            <a:avLst/>
          </a:prstGeom>
        </p:spPr>
      </p:pic>
    </p:spTree>
    <p:extLst>
      <p:ext uri="{BB962C8B-B14F-4D97-AF65-F5344CB8AC3E}">
        <p14:creationId xmlns:p14="http://schemas.microsoft.com/office/powerpoint/2010/main" val="3420307132"/>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3C9DEDEB-4AFB-29D2-E736-77F3352EE02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D8096AF-6645-2790-8BB9-4CB969FFF258}"/>
              </a:ext>
            </a:extLst>
          </p:cNvPr>
          <p:cNvSpPr txBox="1"/>
          <p:nvPr/>
        </p:nvSpPr>
        <p:spPr>
          <a:xfrm>
            <a:off x="932341" y="1963347"/>
            <a:ext cx="4786071"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b="1">
                <a:solidFill>
                  <a:srgbClr val="1CA64A"/>
                </a:solidFill>
                <a:effectLst/>
                <a:latin typeface="Aptos" panose="020B0004020202020204" pitchFamily="34" charset="0"/>
                <a:ea typeface="Aptos" panose="020B0004020202020204" pitchFamily="34" charset="0"/>
                <a:cs typeface="Times New Roman" panose="02020603050405020304" pitchFamily="18" charset="0"/>
              </a:rPr>
              <a:t>What holds the two pieces of the beta sheet model together?  </a:t>
            </a:r>
          </a:p>
          <a:p>
            <a:endParaRPr lang="en-US" b="1">
              <a:solidFill>
                <a:srgbClr val="1CA64A"/>
              </a:solidFill>
              <a:latin typeface="Aptos" panose="020B0004020202020204" pitchFamily="34" charset="0"/>
              <a:ea typeface="Aptos" panose="020B0004020202020204" pitchFamily="34" charset="0"/>
              <a:cs typeface="Times New Roman" panose="02020603050405020304" pitchFamily="18" charset="0"/>
            </a:endParaRPr>
          </a:p>
          <a:p>
            <a:r>
              <a:rPr lang="en-US" b="1">
                <a:solidFill>
                  <a:srgbClr val="1CA64A"/>
                </a:solidFill>
                <a:latin typeface="Aptos" panose="020B0004020202020204" pitchFamily="34" charset="0"/>
                <a:ea typeface="Aptos" panose="020B0004020202020204" pitchFamily="34" charset="0"/>
                <a:cs typeface="Times New Roman" panose="02020603050405020304" pitchFamily="18" charset="0"/>
              </a:rPr>
              <a:t>What makes both the alpha helix model and the beta sheet model structurally stable?</a:t>
            </a:r>
          </a:p>
          <a:p>
            <a:endParaRPr lang="en-US" b="1">
              <a:solidFill>
                <a:srgbClr val="1CA64A"/>
              </a:solidFill>
              <a:latin typeface="Aptos" panose="020B0004020202020204" pitchFamily="34" charset="0"/>
              <a:ea typeface="Aptos" panose="020B0004020202020204" pitchFamily="34" charset="0"/>
              <a:cs typeface="Times New Roman" panose="02020603050405020304" pitchFamily="18" charset="0"/>
            </a:endParaRPr>
          </a:p>
          <a:p>
            <a:endParaRPr lang="en-US" sz="1800" b="1">
              <a:solidFill>
                <a:srgbClr val="1CA64A"/>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233326A3-936C-6E31-7EC7-110FA57BC74F}"/>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a:solidFill>
                  <a:schemeClr val="bg1"/>
                </a:solidFill>
                <a:ea typeface="HGSoeiKakugothicUB"/>
                <a:cs typeface="Myanmar Text"/>
              </a:rPr>
              <a:t>What Holds Secondary Structures Together?</a:t>
            </a:r>
            <a:endParaRPr lang="en-US" sz="3600" b="1">
              <a:solidFill>
                <a:schemeClr val="bg1"/>
              </a:solidFill>
              <a:latin typeface="+mn-lt"/>
              <a:ea typeface="HGSoeiKakugothicUB"/>
              <a:cs typeface="Myanmar Text"/>
            </a:endParaRPr>
          </a:p>
        </p:txBody>
      </p:sp>
      <p:pic>
        <p:nvPicPr>
          <p:cNvPr id="8" name="Picture 7">
            <a:extLst>
              <a:ext uri="{FF2B5EF4-FFF2-40B4-BE49-F238E27FC236}">
                <a16:creationId xmlns:a16="http://schemas.microsoft.com/office/drawing/2014/main" id="{0B71D9E8-244A-88BA-E86F-3F2ADA6CCE24}"/>
              </a:ext>
            </a:extLst>
          </p:cNvPr>
          <p:cNvPicPr>
            <a:picLocks noChangeAspect="1"/>
          </p:cNvPicPr>
          <p:nvPr/>
        </p:nvPicPr>
        <p:blipFill>
          <a:blip r:embed="rId5"/>
          <a:stretch>
            <a:fillRect/>
          </a:stretch>
        </p:blipFill>
        <p:spPr>
          <a:xfrm>
            <a:off x="9150814" y="1413564"/>
            <a:ext cx="2108845" cy="5275975"/>
          </a:xfrm>
          <a:prstGeom prst="rect">
            <a:avLst/>
          </a:prstGeom>
        </p:spPr>
      </p:pic>
      <p:pic>
        <p:nvPicPr>
          <p:cNvPr id="9" name="Picture 8">
            <a:extLst>
              <a:ext uri="{FF2B5EF4-FFF2-40B4-BE49-F238E27FC236}">
                <a16:creationId xmlns:a16="http://schemas.microsoft.com/office/drawing/2014/main" id="{ACF780C7-09B9-4302-21D9-7B54DA190A93}"/>
              </a:ext>
            </a:extLst>
          </p:cNvPr>
          <p:cNvPicPr>
            <a:picLocks noChangeAspect="1"/>
          </p:cNvPicPr>
          <p:nvPr/>
        </p:nvPicPr>
        <p:blipFill>
          <a:blip r:embed="rId6"/>
          <a:stretch>
            <a:fillRect/>
          </a:stretch>
        </p:blipFill>
        <p:spPr>
          <a:xfrm>
            <a:off x="6757644" y="1963347"/>
            <a:ext cx="1009019" cy="3547333"/>
          </a:xfrm>
          <a:prstGeom prst="rect">
            <a:avLst/>
          </a:prstGeom>
        </p:spPr>
      </p:pic>
      <p:pic>
        <p:nvPicPr>
          <p:cNvPr id="10" name="Picture 9">
            <a:extLst>
              <a:ext uri="{FF2B5EF4-FFF2-40B4-BE49-F238E27FC236}">
                <a16:creationId xmlns:a16="http://schemas.microsoft.com/office/drawing/2014/main" id="{CBAAECFD-26EE-5DF4-EB1C-463C28E0927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0435455" y="127174"/>
            <a:ext cx="1200329" cy="1200329"/>
          </a:xfrm>
          <a:prstGeom prst="rect">
            <a:avLst/>
          </a:prstGeom>
        </p:spPr>
      </p:pic>
    </p:spTree>
    <p:extLst>
      <p:ext uri="{BB962C8B-B14F-4D97-AF65-F5344CB8AC3E}">
        <p14:creationId xmlns:p14="http://schemas.microsoft.com/office/powerpoint/2010/main" val="971275963"/>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46A056CA-005E-86EC-C180-E1ABAD86966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506B410-3B1F-AA8D-2396-07E51073F567}"/>
              </a:ext>
            </a:extLst>
          </p:cNvPr>
          <p:cNvSpPr txBox="1"/>
          <p:nvPr/>
        </p:nvSpPr>
        <p:spPr>
          <a:xfrm>
            <a:off x="932341" y="1963347"/>
            <a:ext cx="5292752" cy="21698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800"/>
              </a:spcAft>
            </a:pPr>
            <a:r>
              <a:rPr lang="en-US" sz="1800">
                <a:effectLst/>
                <a:latin typeface="Aptos" panose="020B0004020202020204" pitchFamily="34" charset="0"/>
                <a:ea typeface="Aptos" panose="020B0004020202020204" pitchFamily="34" charset="0"/>
                <a:cs typeface="Times New Roman" panose="02020603050405020304" pitchFamily="18" charset="0"/>
              </a:rPr>
              <a:t>The white </a:t>
            </a:r>
            <a:r>
              <a:rPr lang="en-US">
                <a:latin typeface="Aptos" panose="020B0004020202020204" pitchFamily="34" charset="0"/>
                <a:ea typeface="Aptos" panose="020B0004020202020204" pitchFamily="34" charset="0"/>
                <a:cs typeface="Times New Roman" panose="02020603050405020304" pitchFamily="18" charset="0"/>
              </a:rPr>
              <a:t>posts add stability to the alpha helix model and beta sheet model.</a:t>
            </a:r>
          </a:p>
          <a:p>
            <a:pPr>
              <a:spcAft>
                <a:spcPts val="1800"/>
              </a:spcAft>
            </a:pPr>
            <a:r>
              <a:rPr lang="en-US" sz="1800">
                <a:effectLst/>
                <a:latin typeface="Aptos" panose="020B0004020202020204" pitchFamily="34" charset="0"/>
                <a:ea typeface="Aptos" panose="020B0004020202020204" pitchFamily="34" charset="0"/>
                <a:cs typeface="Times New Roman" panose="02020603050405020304" pitchFamily="18" charset="0"/>
              </a:rPr>
              <a:t>These white posts represent </a:t>
            </a:r>
            <a:r>
              <a:rPr lang="en-US" sz="1800" b="1">
                <a:solidFill>
                  <a:srgbClr val="D200B9"/>
                </a:solidFill>
                <a:effectLst/>
                <a:latin typeface="Aptos" panose="020B0004020202020204" pitchFamily="34" charset="0"/>
                <a:ea typeface="Aptos" panose="020B0004020202020204" pitchFamily="34" charset="0"/>
                <a:cs typeface="Times New Roman" panose="02020603050405020304" pitchFamily="18" charset="0"/>
              </a:rPr>
              <a:t>hydrogen bonds</a:t>
            </a:r>
            <a:r>
              <a:rPr lang="en-US" sz="1800">
                <a:effectLst/>
                <a:latin typeface="Aptos" panose="020B0004020202020204" pitchFamily="34" charset="0"/>
                <a:ea typeface="Aptos" panose="020B0004020202020204" pitchFamily="34" charset="0"/>
                <a:cs typeface="Times New Roman" panose="02020603050405020304" pitchFamily="18" charset="0"/>
              </a:rPr>
              <a:t>.</a:t>
            </a:r>
          </a:p>
          <a:p>
            <a:pPr>
              <a:spcAft>
                <a:spcPts val="1800"/>
              </a:spcAft>
            </a:pPr>
            <a:endParaRPr lang="en-US">
              <a:latin typeface="Aptos" panose="020B0004020202020204" pitchFamily="34" charset="0"/>
              <a:ea typeface="Aptos" panose="020B0004020202020204" pitchFamily="34" charset="0"/>
              <a:cs typeface="Times New Roman" panose="02020603050405020304" pitchFamily="18" charset="0"/>
            </a:endParaRPr>
          </a:p>
          <a:p>
            <a:pPr>
              <a:spcAft>
                <a:spcPts val="1800"/>
              </a:spcAft>
            </a:pPr>
            <a:r>
              <a:rPr lang="en-US" b="1">
                <a:solidFill>
                  <a:srgbClr val="1CA64A"/>
                </a:solidFill>
                <a:latin typeface="Aptos" panose="020B0004020202020204" pitchFamily="34" charset="0"/>
                <a:ea typeface="Aptos" panose="020B0004020202020204" pitchFamily="34" charset="0"/>
                <a:cs typeface="Times New Roman" panose="02020603050405020304" pitchFamily="18" charset="0"/>
              </a:rPr>
              <a:t>What atoms are involved in each hydrogen bond?</a:t>
            </a:r>
          </a:p>
        </p:txBody>
      </p:sp>
      <p:sp>
        <p:nvSpPr>
          <p:cNvPr id="6" name="Title 1">
            <a:extLst>
              <a:ext uri="{FF2B5EF4-FFF2-40B4-BE49-F238E27FC236}">
                <a16:creationId xmlns:a16="http://schemas.microsoft.com/office/drawing/2014/main" id="{EF74DA5B-0262-C7B9-204D-988B5656DB9C}"/>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Hydrogen Bonds Provide Stability</a:t>
            </a:r>
            <a:endParaRPr lang="en-US" sz="4000" b="1">
              <a:solidFill>
                <a:schemeClr val="bg1"/>
              </a:solidFill>
              <a:latin typeface="+mn-lt"/>
              <a:ea typeface="HGSoeiKakugothicUB"/>
              <a:cs typeface="Myanmar Text"/>
            </a:endParaRPr>
          </a:p>
        </p:txBody>
      </p:sp>
      <p:pic>
        <p:nvPicPr>
          <p:cNvPr id="5" name="Picture 4">
            <a:extLst>
              <a:ext uri="{FF2B5EF4-FFF2-40B4-BE49-F238E27FC236}">
                <a16:creationId xmlns:a16="http://schemas.microsoft.com/office/drawing/2014/main" id="{F3C25C03-1FE4-A532-144D-885E155DE637}"/>
              </a:ext>
            </a:extLst>
          </p:cNvPr>
          <p:cNvPicPr>
            <a:picLocks noChangeAspect="1"/>
          </p:cNvPicPr>
          <p:nvPr/>
        </p:nvPicPr>
        <p:blipFill>
          <a:blip r:embed="rId5"/>
          <a:stretch>
            <a:fillRect/>
          </a:stretch>
        </p:blipFill>
        <p:spPr>
          <a:xfrm>
            <a:off x="9150814" y="1413564"/>
            <a:ext cx="2108845" cy="5275975"/>
          </a:xfrm>
          <a:prstGeom prst="rect">
            <a:avLst/>
          </a:prstGeom>
        </p:spPr>
      </p:pic>
      <p:pic>
        <p:nvPicPr>
          <p:cNvPr id="7" name="Picture 6">
            <a:extLst>
              <a:ext uri="{FF2B5EF4-FFF2-40B4-BE49-F238E27FC236}">
                <a16:creationId xmlns:a16="http://schemas.microsoft.com/office/drawing/2014/main" id="{D45562F6-E4D8-F3F4-F182-DB25E1AF3FD0}"/>
              </a:ext>
            </a:extLst>
          </p:cNvPr>
          <p:cNvPicPr>
            <a:picLocks noChangeAspect="1"/>
          </p:cNvPicPr>
          <p:nvPr/>
        </p:nvPicPr>
        <p:blipFill>
          <a:blip r:embed="rId6"/>
          <a:stretch>
            <a:fillRect/>
          </a:stretch>
        </p:blipFill>
        <p:spPr>
          <a:xfrm>
            <a:off x="6757644" y="1963347"/>
            <a:ext cx="1009019" cy="3547333"/>
          </a:xfrm>
          <a:prstGeom prst="rect">
            <a:avLst/>
          </a:prstGeom>
        </p:spPr>
      </p:pic>
      <p:pic>
        <p:nvPicPr>
          <p:cNvPr id="9" name="Picture 8">
            <a:extLst>
              <a:ext uri="{FF2B5EF4-FFF2-40B4-BE49-F238E27FC236}">
                <a16:creationId xmlns:a16="http://schemas.microsoft.com/office/drawing/2014/main" id="{0550D2CE-B7CC-7F90-94A6-0FCC8308318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85586" y="3825066"/>
            <a:ext cx="2302121" cy="539033"/>
          </a:xfrm>
          <a:prstGeom prst="rect">
            <a:avLst/>
          </a:prstGeom>
        </p:spPr>
      </p:pic>
      <p:pic>
        <p:nvPicPr>
          <p:cNvPr id="10" name="Picture 9" descr="Icon&#10;&#10;Description automatically generated">
            <a:extLst>
              <a:ext uri="{FF2B5EF4-FFF2-40B4-BE49-F238E27FC236}">
                <a16:creationId xmlns:a16="http://schemas.microsoft.com/office/drawing/2014/main" id="{F519E4E4-7B60-3F7D-3D38-F174A9FB8D1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35455" y="120467"/>
            <a:ext cx="1207035" cy="1207035"/>
          </a:xfrm>
          <a:prstGeom prst="rect">
            <a:avLst/>
          </a:prstGeom>
        </p:spPr>
      </p:pic>
    </p:spTree>
    <p:extLst>
      <p:ext uri="{BB962C8B-B14F-4D97-AF65-F5344CB8AC3E}">
        <p14:creationId xmlns:p14="http://schemas.microsoft.com/office/powerpoint/2010/main" val="2359403402"/>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DE674AFE-3AA3-8CEC-BF8B-9D920FA1E00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2461EE8-284C-0EDF-AB86-95FEED9E971A}"/>
              </a:ext>
            </a:extLst>
          </p:cNvPr>
          <p:cNvSpPr txBox="1"/>
          <p:nvPr/>
        </p:nvSpPr>
        <p:spPr>
          <a:xfrm>
            <a:off x="932340" y="1963347"/>
            <a:ext cx="8771217" cy="16619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800"/>
              </a:spcAft>
            </a:pPr>
            <a:r>
              <a:rPr lang="en-US">
                <a:latin typeface="Aptos" panose="020B0004020202020204" pitchFamily="34" charset="0"/>
                <a:ea typeface="Aptos" panose="020B0004020202020204" pitchFamily="34" charset="0"/>
                <a:cs typeface="Times New Roman" panose="02020603050405020304" pitchFamily="18" charset="0"/>
              </a:rPr>
              <a:t>Hydrogen Bonds form between </a:t>
            </a:r>
            <a:r>
              <a:rPr lang="en-US" b="1">
                <a:solidFill>
                  <a:srgbClr val="0070C0"/>
                </a:solidFill>
                <a:latin typeface="Aptos" panose="020B0004020202020204" pitchFamily="34" charset="0"/>
                <a:ea typeface="Aptos" panose="020B0004020202020204" pitchFamily="34" charset="0"/>
                <a:cs typeface="Times New Roman" panose="02020603050405020304" pitchFamily="18" charset="0"/>
              </a:rPr>
              <a:t>the nitrogen atom </a:t>
            </a:r>
            <a:r>
              <a:rPr lang="en-US">
                <a:latin typeface="Aptos" panose="020B0004020202020204" pitchFamily="34" charset="0"/>
                <a:ea typeface="Aptos" panose="020B0004020202020204" pitchFamily="34" charset="0"/>
                <a:cs typeface="Times New Roman" panose="02020603050405020304" pitchFamily="18" charset="0"/>
              </a:rPr>
              <a:t>of one amino acid and the </a:t>
            </a:r>
            <a:r>
              <a:rPr lang="en-US" b="1">
                <a:solidFill>
                  <a:srgbClr val="FF0000"/>
                </a:solidFill>
                <a:latin typeface="Aptos" panose="020B0004020202020204" pitchFamily="34" charset="0"/>
                <a:ea typeface="Aptos" panose="020B0004020202020204" pitchFamily="34" charset="0"/>
                <a:cs typeface="Times New Roman" panose="02020603050405020304" pitchFamily="18" charset="0"/>
              </a:rPr>
              <a:t>oxygen atom</a:t>
            </a:r>
            <a:r>
              <a:rPr lang="en-US">
                <a:latin typeface="Aptos" panose="020B0004020202020204" pitchFamily="34" charset="0"/>
                <a:ea typeface="Aptos" panose="020B0004020202020204" pitchFamily="34" charset="0"/>
                <a:cs typeface="Times New Roman" panose="02020603050405020304" pitchFamily="18" charset="0"/>
              </a:rPr>
              <a:t> of another amino acid.</a:t>
            </a:r>
          </a:p>
          <a:p>
            <a:pPr>
              <a:spcAft>
                <a:spcPts val="1800"/>
              </a:spcAft>
            </a:pPr>
            <a:r>
              <a:rPr lang="en-US">
                <a:latin typeface="Aptos" panose="020B0004020202020204" pitchFamily="34" charset="0"/>
                <a:ea typeface="Aptos" panose="020B0004020202020204" pitchFamily="34" charset="0"/>
                <a:cs typeface="Times New Roman" panose="02020603050405020304" pitchFamily="18" charset="0"/>
              </a:rPr>
              <a:t>In this way, hydrogen bonds stabilize alpha helices and beta sheets.</a:t>
            </a:r>
            <a:endParaRPr lang="en-US" b="1">
              <a:solidFill>
                <a:srgbClr val="D200B9"/>
              </a:solidFill>
              <a:latin typeface="Aptos" panose="020B0004020202020204" pitchFamily="34" charset="0"/>
              <a:ea typeface="Aptos" panose="020B0004020202020204" pitchFamily="34" charset="0"/>
              <a:cs typeface="Times New Roman" panose="02020603050405020304" pitchFamily="18" charset="0"/>
            </a:endParaRPr>
          </a:p>
          <a:p>
            <a:pPr>
              <a:spcAft>
                <a:spcPts val="1800"/>
              </a:spcAft>
            </a:pPr>
            <a:endParaRPr lang="en-US" b="1">
              <a:solidFill>
                <a:srgbClr val="1CA64A"/>
              </a:solidFill>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8F5876B7-AAE2-6840-40BD-C774E2C8A033}"/>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Hydrogen Bonds Provide Stability</a:t>
            </a:r>
            <a:endParaRPr lang="en-US" sz="4000" b="1">
              <a:solidFill>
                <a:schemeClr val="bg1"/>
              </a:solidFill>
              <a:latin typeface="+mn-lt"/>
              <a:ea typeface="HGSoeiKakugothicUB"/>
              <a:cs typeface="Myanmar Text"/>
            </a:endParaRPr>
          </a:p>
        </p:txBody>
      </p:sp>
      <p:pic>
        <p:nvPicPr>
          <p:cNvPr id="10" name="Picture 9" descr="Icon&#10;&#10;Description automatically generated">
            <a:extLst>
              <a:ext uri="{FF2B5EF4-FFF2-40B4-BE49-F238E27FC236}">
                <a16:creationId xmlns:a16="http://schemas.microsoft.com/office/drawing/2014/main" id="{60BF9E5A-D351-1347-DC31-8825F96473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20467"/>
            <a:ext cx="1207035" cy="1207035"/>
          </a:xfrm>
          <a:prstGeom prst="rect">
            <a:avLst/>
          </a:prstGeom>
        </p:spPr>
      </p:pic>
      <p:pic>
        <p:nvPicPr>
          <p:cNvPr id="8" name="Picture 7">
            <a:extLst>
              <a:ext uri="{FF2B5EF4-FFF2-40B4-BE49-F238E27FC236}">
                <a16:creationId xmlns:a16="http://schemas.microsoft.com/office/drawing/2014/main" id="{C730AE26-5345-F26D-B8E2-B6A2BCF5FCE4}"/>
              </a:ext>
            </a:extLst>
          </p:cNvPr>
          <p:cNvPicPr>
            <a:picLocks noChangeAspect="1"/>
          </p:cNvPicPr>
          <p:nvPr/>
        </p:nvPicPr>
        <p:blipFill>
          <a:blip r:embed="rId6"/>
          <a:stretch>
            <a:fillRect/>
          </a:stretch>
        </p:blipFill>
        <p:spPr>
          <a:xfrm>
            <a:off x="2644861" y="3429000"/>
            <a:ext cx="6902277" cy="3059869"/>
          </a:xfrm>
          <a:prstGeom prst="rect">
            <a:avLst/>
          </a:prstGeom>
        </p:spPr>
      </p:pic>
    </p:spTree>
    <p:extLst>
      <p:ext uri="{BB962C8B-B14F-4D97-AF65-F5344CB8AC3E}">
        <p14:creationId xmlns:p14="http://schemas.microsoft.com/office/powerpoint/2010/main" val="3111418126"/>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0B99F4F8-37ED-02C6-CBCF-F49B185FC41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CDFC70B-F268-6C5E-417C-79C32826A6E0}"/>
              </a:ext>
            </a:extLst>
          </p:cNvPr>
          <p:cNvSpPr txBox="1"/>
          <p:nvPr/>
        </p:nvSpPr>
        <p:spPr>
          <a:xfrm>
            <a:off x="932341" y="1963347"/>
            <a:ext cx="5908422"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Aptos" panose="020B0004020202020204" pitchFamily="34" charset="0"/>
                <a:ea typeface="Aptos" panose="020B0004020202020204" pitchFamily="34" charset="0"/>
                <a:cs typeface="Times New Roman" panose="02020603050405020304" pitchFamily="18" charset="0"/>
              </a:rPr>
              <a:t>Because of their consistent shape supported by hydrogen bonding, </a:t>
            </a:r>
            <a:r>
              <a:rPr lang="en-US" b="1">
                <a:latin typeface="Aptos" panose="020B0004020202020204" pitchFamily="34" charset="0"/>
                <a:ea typeface="Aptos" panose="020B0004020202020204" pitchFamily="34" charset="0"/>
                <a:cs typeface="Times New Roman" panose="02020603050405020304" pitchFamily="18" charset="0"/>
              </a:rPr>
              <a:t>alpha helices </a:t>
            </a:r>
            <a:r>
              <a:rPr lang="en-US">
                <a:latin typeface="Aptos" panose="020B0004020202020204" pitchFamily="34" charset="0"/>
                <a:ea typeface="Aptos" panose="020B0004020202020204" pitchFamily="34" charset="0"/>
                <a:cs typeface="Times New Roman" panose="02020603050405020304" pitchFamily="18" charset="0"/>
              </a:rPr>
              <a:t>and</a:t>
            </a:r>
            <a:r>
              <a:rPr lang="en-US" b="1">
                <a:latin typeface="Aptos" panose="020B0004020202020204" pitchFamily="34" charset="0"/>
                <a:ea typeface="Aptos" panose="020B0004020202020204" pitchFamily="34" charset="0"/>
                <a:cs typeface="Times New Roman" panose="02020603050405020304" pitchFamily="18" charset="0"/>
              </a:rPr>
              <a:t> beta sheets </a:t>
            </a:r>
            <a:r>
              <a:rPr lang="en-US">
                <a:latin typeface="Aptos" panose="020B0004020202020204" pitchFamily="34" charset="0"/>
                <a:ea typeface="Aptos" panose="020B0004020202020204" pitchFamily="34" charset="0"/>
                <a:cs typeface="Times New Roman" panose="02020603050405020304" pitchFamily="18" charset="0"/>
              </a:rPr>
              <a:t>function as rigid scaffolds, stabilizing proteins structures.</a:t>
            </a:r>
          </a:p>
          <a:p>
            <a:endParaRPr lang="en-US" sz="1800" b="1">
              <a:solidFill>
                <a:srgbClr val="1CA64A"/>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D3DA73B2-285B-5F87-7E07-99A80E6249F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Secondary Structures Provide Stability</a:t>
            </a:r>
            <a:endParaRPr lang="en-US" sz="4000" b="1">
              <a:solidFill>
                <a:schemeClr val="bg1"/>
              </a:solidFill>
              <a:latin typeface="+mn-lt"/>
              <a:ea typeface="HGSoeiKakugothicUB"/>
              <a:cs typeface="Myanmar Text"/>
            </a:endParaRPr>
          </a:p>
        </p:txBody>
      </p:sp>
      <p:pic>
        <p:nvPicPr>
          <p:cNvPr id="5" name="Picture 4">
            <a:extLst>
              <a:ext uri="{FF2B5EF4-FFF2-40B4-BE49-F238E27FC236}">
                <a16:creationId xmlns:a16="http://schemas.microsoft.com/office/drawing/2014/main" id="{0B0D0B44-58FB-695D-AB46-50D3D5C71426}"/>
              </a:ext>
            </a:extLst>
          </p:cNvPr>
          <p:cNvPicPr>
            <a:picLocks noChangeAspect="1"/>
          </p:cNvPicPr>
          <p:nvPr/>
        </p:nvPicPr>
        <p:blipFill>
          <a:blip r:embed="rId5"/>
          <a:stretch>
            <a:fillRect/>
          </a:stretch>
        </p:blipFill>
        <p:spPr>
          <a:xfrm rot="880131">
            <a:off x="3516141" y="3456005"/>
            <a:ext cx="2604695" cy="2298999"/>
          </a:xfrm>
          <a:prstGeom prst="rect">
            <a:avLst/>
          </a:prstGeom>
        </p:spPr>
      </p:pic>
      <p:pic>
        <p:nvPicPr>
          <p:cNvPr id="7" name="Picture 6">
            <a:extLst>
              <a:ext uri="{FF2B5EF4-FFF2-40B4-BE49-F238E27FC236}">
                <a16:creationId xmlns:a16="http://schemas.microsoft.com/office/drawing/2014/main" id="{418BC63D-3929-1142-900B-F275A0E936AE}"/>
              </a:ext>
            </a:extLst>
          </p:cNvPr>
          <p:cNvPicPr>
            <a:picLocks noChangeAspect="1"/>
          </p:cNvPicPr>
          <p:nvPr/>
        </p:nvPicPr>
        <p:blipFill>
          <a:blip r:embed="rId6"/>
          <a:stretch>
            <a:fillRect/>
          </a:stretch>
        </p:blipFill>
        <p:spPr>
          <a:xfrm>
            <a:off x="9066923" y="3536523"/>
            <a:ext cx="1944234" cy="2667393"/>
          </a:xfrm>
          <a:prstGeom prst="rect">
            <a:avLst/>
          </a:prstGeom>
        </p:spPr>
      </p:pic>
      <p:pic>
        <p:nvPicPr>
          <p:cNvPr id="9" name="Picture 8">
            <a:extLst>
              <a:ext uri="{FF2B5EF4-FFF2-40B4-BE49-F238E27FC236}">
                <a16:creationId xmlns:a16="http://schemas.microsoft.com/office/drawing/2014/main" id="{C0C00572-7862-71D9-7FE7-66838492AAD6}"/>
              </a:ext>
            </a:extLst>
          </p:cNvPr>
          <p:cNvPicPr>
            <a:picLocks noChangeAspect="1"/>
          </p:cNvPicPr>
          <p:nvPr/>
        </p:nvPicPr>
        <p:blipFill>
          <a:blip r:embed="rId7"/>
          <a:stretch>
            <a:fillRect/>
          </a:stretch>
        </p:blipFill>
        <p:spPr>
          <a:xfrm flipH="1">
            <a:off x="9066923" y="1784138"/>
            <a:ext cx="1033744" cy="1303327"/>
          </a:xfrm>
          <a:prstGeom prst="rect">
            <a:avLst/>
          </a:prstGeom>
        </p:spPr>
      </p:pic>
      <p:pic>
        <p:nvPicPr>
          <p:cNvPr id="10" name="Picture 9">
            <a:extLst>
              <a:ext uri="{FF2B5EF4-FFF2-40B4-BE49-F238E27FC236}">
                <a16:creationId xmlns:a16="http://schemas.microsoft.com/office/drawing/2014/main" id="{1E4B226B-D656-BAD1-70A5-42E4B2A8CBFB}"/>
              </a:ext>
            </a:extLst>
          </p:cNvPr>
          <p:cNvPicPr>
            <a:picLocks noChangeAspect="1"/>
          </p:cNvPicPr>
          <p:nvPr/>
        </p:nvPicPr>
        <p:blipFill>
          <a:blip r:embed="rId8"/>
          <a:stretch>
            <a:fillRect/>
          </a:stretch>
        </p:blipFill>
        <p:spPr>
          <a:xfrm rot="154055">
            <a:off x="6970307" y="3472614"/>
            <a:ext cx="2009779" cy="2795210"/>
          </a:xfrm>
          <a:prstGeom prst="rect">
            <a:avLst/>
          </a:prstGeom>
        </p:spPr>
      </p:pic>
      <p:pic>
        <p:nvPicPr>
          <p:cNvPr id="11" name="Picture 10">
            <a:extLst>
              <a:ext uri="{FF2B5EF4-FFF2-40B4-BE49-F238E27FC236}">
                <a16:creationId xmlns:a16="http://schemas.microsoft.com/office/drawing/2014/main" id="{1B87F551-885E-7209-5025-DB6ADFC825C1}"/>
              </a:ext>
            </a:extLst>
          </p:cNvPr>
          <p:cNvPicPr>
            <a:picLocks noChangeAspect="1"/>
          </p:cNvPicPr>
          <p:nvPr/>
        </p:nvPicPr>
        <p:blipFill>
          <a:blip r:embed="rId9"/>
          <a:stretch>
            <a:fillRect/>
          </a:stretch>
        </p:blipFill>
        <p:spPr>
          <a:xfrm rot="497102">
            <a:off x="838630" y="3476007"/>
            <a:ext cx="2589934" cy="2322586"/>
          </a:xfrm>
          <a:prstGeom prst="rect">
            <a:avLst/>
          </a:prstGeom>
        </p:spPr>
      </p:pic>
      <p:pic>
        <p:nvPicPr>
          <p:cNvPr id="12" name="Picture 11">
            <a:extLst>
              <a:ext uri="{FF2B5EF4-FFF2-40B4-BE49-F238E27FC236}">
                <a16:creationId xmlns:a16="http://schemas.microsoft.com/office/drawing/2014/main" id="{CD196D7E-A169-C6EF-E0A0-A14D601A0520}"/>
              </a:ext>
            </a:extLst>
          </p:cNvPr>
          <p:cNvPicPr>
            <a:picLocks noChangeAspect="1"/>
          </p:cNvPicPr>
          <p:nvPr/>
        </p:nvPicPr>
        <p:blipFill>
          <a:blip r:embed="rId10"/>
          <a:stretch>
            <a:fillRect/>
          </a:stretch>
        </p:blipFill>
        <p:spPr>
          <a:xfrm flipH="1">
            <a:off x="7772041" y="1708500"/>
            <a:ext cx="1226939" cy="1378965"/>
          </a:xfrm>
          <a:prstGeom prst="rect">
            <a:avLst/>
          </a:prstGeom>
        </p:spPr>
      </p:pic>
      <p:pic>
        <p:nvPicPr>
          <p:cNvPr id="13" name="Picture 12" descr="Icon&#10;&#10;Description automatically generated">
            <a:extLst>
              <a:ext uri="{FF2B5EF4-FFF2-40B4-BE49-F238E27FC236}">
                <a16:creationId xmlns:a16="http://schemas.microsoft.com/office/drawing/2014/main" id="{E165D2A1-123E-B972-0584-CE18CC4F477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435455" y="120467"/>
            <a:ext cx="1207035" cy="1207035"/>
          </a:xfrm>
          <a:prstGeom prst="rect">
            <a:avLst/>
          </a:prstGeom>
        </p:spPr>
      </p:pic>
    </p:spTree>
    <p:extLst>
      <p:ext uri="{BB962C8B-B14F-4D97-AF65-F5344CB8AC3E}">
        <p14:creationId xmlns:p14="http://schemas.microsoft.com/office/powerpoint/2010/main" val="4225836834"/>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681B8FC-E920-0AE5-0669-031C332FCE06}"/>
              </a:ext>
            </a:extLst>
          </p:cNvPr>
          <p:cNvSpPr>
            <a:spLocks noGrp="1"/>
          </p:cNvSpPr>
          <p:nvPr>
            <p:ph type="ftr" sz="quarter" idx="11"/>
          </p:nvPr>
        </p:nvSpPr>
        <p:spPr/>
        <p:txBody>
          <a:bodyPr/>
          <a:lstStyle/>
          <a:p>
            <a:r>
              <a:rPr lang="en-US">
                <a:latin typeface="+mn-lt"/>
              </a:rPr>
              <a:t>© 2023 3D Molecular Designs. All Rights Reserved. </a:t>
            </a:r>
          </a:p>
        </p:txBody>
      </p:sp>
      <p:sp>
        <p:nvSpPr>
          <p:cNvPr id="5" name="Slide Number Placeholder 4">
            <a:extLst>
              <a:ext uri="{FF2B5EF4-FFF2-40B4-BE49-F238E27FC236}">
                <a16:creationId xmlns:a16="http://schemas.microsoft.com/office/drawing/2014/main" id="{052525F5-CCEB-6774-9B2B-08840C296F25}"/>
              </a:ext>
            </a:extLst>
          </p:cNvPr>
          <p:cNvSpPr>
            <a:spLocks noGrp="1"/>
          </p:cNvSpPr>
          <p:nvPr>
            <p:ph type="sldNum" sz="quarter" idx="12"/>
          </p:nvPr>
        </p:nvSpPr>
        <p:spPr/>
        <p:txBody>
          <a:bodyPr/>
          <a:lstStyle/>
          <a:p>
            <a:fld id="{612391E0-A521-46DB-9F80-8F59B96C1CAA}" type="slidenum">
              <a:rPr lang="en-US" smtClean="0"/>
              <a:t>26</a:t>
            </a:fld>
            <a:endParaRPr lang="en-US"/>
          </a:p>
        </p:txBody>
      </p:sp>
      <p:sp>
        <p:nvSpPr>
          <p:cNvPr id="6" name="Title 1">
            <a:extLst>
              <a:ext uri="{FF2B5EF4-FFF2-40B4-BE49-F238E27FC236}">
                <a16:creationId xmlns:a16="http://schemas.microsoft.com/office/drawing/2014/main" id="{5AA13315-0607-7D59-9D45-8E253F481159}"/>
              </a:ext>
            </a:extLst>
          </p:cNvPr>
          <p:cNvSpPr txBox="1">
            <a:spLocks/>
          </p:cNvSpPr>
          <p:nvPr/>
        </p:nvSpPr>
        <p:spPr>
          <a:xfrm>
            <a:off x="507933" y="1807721"/>
            <a:ext cx="8491095" cy="997827"/>
          </a:xfrm>
          <a:prstGeom prst="rect">
            <a:avLst/>
          </a:prstGeom>
        </p:spPr>
        <p:txBody>
          <a:bodyPr vert="horz" lIns="91440" tIns="45719" rIns="91440" bIns="45719"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latin typeface="+mn-lt"/>
                <a:cs typeface="Myanmar Text" panose="020B0502040204020203" pitchFamily="34" charset="0"/>
              </a:rPr>
              <a:t>Conclusions</a:t>
            </a:r>
          </a:p>
        </p:txBody>
      </p:sp>
      <p:sp>
        <p:nvSpPr>
          <p:cNvPr id="8" name="TextBox 7">
            <a:extLst>
              <a:ext uri="{FF2B5EF4-FFF2-40B4-BE49-F238E27FC236}">
                <a16:creationId xmlns:a16="http://schemas.microsoft.com/office/drawing/2014/main" id="{9741CBCD-C85F-23EA-F546-0668331B7B72}"/>
              </a:ext>
            </a:extLst>
          </p:cNvPr>
          <p:cNvSpPr txBox="1"/>
          <p:nvPr/>
        </p:nvSpPr>
        <p:spPr>
          <a:xfrm>
            <a:off x="402672" y="5032913"/>
            <a:ext cx="3635928" cy="1202122"/>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marL="0" marR="0">
              <a:lnSpc>
                <a:spcPct val="107000"/>
              </a:lnSpc>
              <a:spcAft>
                <a:spcPts val="1800"/>
              </a:spcAft>
            </a:pPr>
            <a:r>
              <a:rPr lang="en-US" kern="100">
                <a:latin typeface="Aptos" panose="020B0004020202020204" pitchFamily="34" charset="0"/>
                <a:ea typeface="Aptos" panose="020B0004020202020204" pitchFamily="34" charset="0"/>
                <a:cs typeface="Times New Roman" panose="02020603050405020304" pitchFamily="18" charset="0"/>
              </a:rPr>
              <a:t>Proteins are made of amino acids that link together into long chains.</a:t>
            </a:r>
          </a:p>
          <a:p>
            <a:pPr marL="0" marR="0">
              <a:lnSpc>
                <a:spcPct val="107000"/>
              </a:lnSpc>
              <a:spcAft>
                <a:spcPts val="800"/>
              </a:spcAft>
            </a:pPr>
            <a:r>
              <a:rPr lang="en-US" b="1" kern="100">
                <a:solidFill>
                  <a:srgbClr val="0070C0"/>
                </a:solidFill>
                <a:latin typeface="Aptos" panose="020B0004020202020204" pitchFamily="34" charset="0"/>
                <a:ea typeface="Aptos" panose="020B0004020202020204" pitchFamily="34" charset="0"/>
                <a:cs typeface="Times New Roman" panose="02020603050405020304" pitchFamily="18" charset="0"/>
              </a:rPr>
              <a:t>          N</a:t>
            </a:r>
            <a:r>
              <a:rPr lang="en-US" b="1" kern="100">
                <a:latin typeface="Aptos" panose="020B0004020202020204" pitchFamily="34" charset="0"/>
                <a:ea typeface="Aptos" panose="020B0004020202020204" pitchFamily="34" charset="0"/>
                <a:cs typeface="Times New Roman" panose="02020603050405020304" pitchFamily="18" charset="0"/>
              </a:rPr>
              <a:t>-C-C - </a:t>
            </a:r>
            <a:r>
              <a:rPr lang="en-US" b="1" kern="100">
                <a:solidFill>
                  <a:srgbClr val="0070C0"/>
                </a:solidFill>
                <a:latin typeface="Aptos" panose="020B0004020202020204" pitchFamily="34" charset="0"/>
                <a:ea typeface="Aptos" panose="020B0004020202020204" pitchFamily="34" charset="0"/>
                <a:cs typeface="Times New Roman" panose="02020603050405020304" pitchFamily="18" charset="0"/>
              </a:rPr>
              <a:t>N</a:t>
            </a:r>
            <a:r>
              <a:rPr lang="en-US" b="1" kern="100">
                <a:latin typeface="Aptos" panose="020B0004020202020204" pitchFamily="34" charset="0"/>
                <a:ea typeface="Aptos" panose="020B0004020202020204" pitchFamily="34" charset="0"/>
                <a:cs typeface="Times New Roman" panose="02020603050405020304" pitchFamily="18" charset="0"/>
              </a:rPr>
              <a:t>-C-C - </a:t>
            </a:r>
            <a:r>
              <a:rPr lang="en-US" b="1" kern="100">
                <a:solidFill>
                  <a:srgbClr val="0070C0"/>
                </a:solidFill>
                <a:latin typeface="Aptos" panose="020B0004020202020204" pitchFamily="34" charset="0"/>
                <a:ea typeface="Aptos" panose="020B0004020202020204" pitchFamily="34" charset="0"/>
                <a:cs typeface="Times New Roman" panose="02020603050405020304" pitchFamily="18" charset="0"/>
              </a:rPr>
              <a:t>N</a:t>
            </a:r>
            <a:r>
              <a:rPr lang="en-US" b="1" kern="100">
                <a:latin typeface="Aptos" panose="020B0004020202020204" pitchFamily="34" charset="0"/>
                <a:ea typeface="Aptos" panose="020B0004020202020204" pitchFamily="34" charset="0"/>
                <a:cs typeface="Times New Roman" panose="02020603050405020304" pitchFamily="18" charset="0"/>
              </a:rPr>
              <a:t>-C-C...</a:t>
            </a:r>
            <a:endParaRPr lang="en-US" sz="2000" b="1"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19CFD822-C30F-C1F6-6BB2-1F2187A4F317}"/>
              </a:ext>
            </a:extLst>
          </p:cNvPr>
          <p:cNvSpPr txBox="1"/>
          <p:nvPr/>
        </p:nvSpPr>
        <p:spPr>
          <a:xfrm>
            <a:off x="4337596" y="5032912"/>
            <a:ext cx="4018546" cy="971290"/>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marL="0" marR="0">
              <a:lnSpc>
                <a:spcPct val="107000"/>
              </a:lnSpc>
              <a:spcAft>
                <a:spcPts val="800"/>
              </a:spcAft>
            </a:pPr>
            <a:r>
              <a:rPr lang="en-US" kern="100">
                <a:latin typeface="Aptos" panose="020B0004020202020204" pitchFamily="34" charset="0"/>
                <a:ea typeface="Aptos" panose="020B0004020202020204" pitchFamily="34" charset="0"/>
                <a:cs typeface="Times New Roman" panose="02020603050405020304" pitchFamily="18" charset="0"/>
              </a:rPr>
              <a:t>Protein chains fold into 3D shapes comprised of the secondary structures </a:t>
            </a:r>
            <a:r>
              <a:rPr lang="en-US" b="1" kern="100">
                <a:latin typeface="Aptos" panose="020B0004020202020204" pitchFamily="34" charset="0"/>
                <a:ea typeface="Aptos" panose="020B0004020202020204" pitchFamily="34" charset="0"/>
                <a:cs typeface="Times New Roman" panose="02020603050405020304" pitchFamily="18" charset="0"/>
              </a:rPr>
              <a:t>alpha helices </a:t>
            </a:r>
            <a:r>
              <a:rPr lang="en-US" kern="100">
                <a:latin typeface="Aptos" panose="020B0004020202020204" pitchFamily="34" charset="0"/>
                <a:ea typeface="Aptos" panose="020B0004020202020204" pitchFamily="34" charset="0"/>
                <a:cs typeface="Times New Roman" panose="02020603050405020304" pitchFamily="18" charset="0"/>
              </a:rPr>
              <a:t>and </a:t>
            </a:r>
            <a:r>
              <a:rPr lang="en-US" b="1" kern="100">
                <a:latin typeface="Aptos" panose="020B0004020202020204" pitchFamily="34" charset="0"/>
                <a:ea typeface="Aptos" panose="020B0004020202020204" pitchFamily="34" charset="0"/>
                <a:cs typeface="Times New Roman" panose="02020603050405020304" pitchFamily="18" charset="0"/>
              </a:rPr>
              <a:t>beta sheets</a:t>
            </a:r>
            <a:endParaRPr lang="en-US" sz="1800" b="1"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04A23AA2-ABF8-32AF-1227-FBCB25038122}"/>
              </a:ext>
            </a:extLst>
          </p:cNvPr>
          <p:cNvSpPr txBox="1"/>
          <p:nvPr/>
        </p:nvSpPr>
        <p:spPr>
          <a:xfrm>
            <a:off x="8743598" y="5032912"/>
            <a:ext cx="2712069" cy="1200329"/>
          </a:xfrm>
          <a:prstGeom prst="rect">
            <a:avLst/>
          </a:prstGeom>
          <a:noFill/>
        </p:spPr>
        <p:txBody>
          <a:bodyPr wrap="square">
            <a:spAutoFit/>
          </a:bodyPr>
          <a:lstStyle/>
          <a:p>
            <a:r>
              <a:rPr lang="en-US" sz="1800">
                <a:effectLst/>
                <a:latin typeface="Aptos" panose="020B0004020202020204" pitchFamily="34" charset="0"/>
                <a:ea typeface="Aptos" panose="020B0004020202020204" pitchFamily="34" charset="0"/>
                <a:cs typeface="Times New Roman" panose="02020603050405020304" pitchFamily="18" charset="0"/>
              </a:rPr>
              <a:t>Secondary structures are supported by hydrogen bonds, which provide rigidity to the protein.</a:t>
            </a:r>
            <a:endParaRPr lang="en-US"/>
          </a:p>
        </p:txBody>
      </p:sp>
      <p:pic>
        <p:nvPicPr>
          <p:cNvPr id="7" name="Picture 6">
            <a:extLst>
              <a:ext uri="{FF2B5EF4-FFF2-40B4-BE49-F238E27FC236}">
                <a16:creationId xmlns:a16="http://schemas.microsoft.com/office/drawing/2014/main" id="{F5BDA227-0C79-E5A6-F628-A1B65EA8E41E}"/>
              </a:ext>
            </a:extLst>
          </p:cNvPr>
          <p:cNvPicPr>
            <a:picLocks noChangeAspect="1"/>
          </p:cNvPicPr>
          <p:nvPr/>
        </p:nvPicPr>
        <p:blipFill>
          <a:blip r:embed="rId5"/>
          <a:stretch>
            <a:fillRect/>
          </a:stretch>
        </p:blipFill>
        <p:spPr>
          <a:xfrm>
            <a:off x="564038" y="3266867"/>
            <a:ext cx="3107245" cy="1483677"/>
          </a:xfrm>
          <a:prstGeom prst="rect">
            <a:avLst/>
          </a:prstGeom>
        </p:spPr>
      </p:pic>
      <p:pic>
        <p:nvPicPr>
          <p:cNvPr id="10" name="Picture 9">
            <a:extLst>
              <a:ext uri="{FF2B5EF4-FFF2-40B4-BE49-F238E27FC236}">
                <a16:creationId xmlns:a16="http://schemas.microsoft.com/office/drawing/2014/main" id="{C4F8E092-C7F5-4BD3-C05E-2C2536408B6E}"/>
              </a:ext>
            </a:extLst>
          </p:cNvPr>
          <p:cNvPicPr>
            <a:picLocks noChangeAspect="1"/>
          </p:cNvPicPr>
          <p:nvPr/>
        </p:nvPicPr>
        <p:blipFill>
          <a:blip r:embed="rId6"/>
          <a:stretch>
            <a:fillRect/>
          </a:stretch>
        </p:blipFill>
        <p:spPr>
          <a:xfrm>
            <a:off x="6003202" y="853798"/>
            <a:ext cx="1600043" cy="4003040"/>
          </a:xfrm>
          <a:prstGeom prst="rect">
            <a:avLst/>
          </a:prstGeom>
        </p:spPr>
      </p:pic>
      <p:pic>
        <p:nvPicPr>
          <p:cNvPr id="11" name="Picture 10">
            <a:extLst>
              <a:ext uri="{FF2B5EF4-FFF2-40B4-BE49-F238E27FC236}">
                <a16:creationId xmlns:a16="http://schemas.microsoft.com/office/drawing/2014/main" id="{8D1AC7CA-0FE5-E2E1-6B87-4F060D9FC85A}"/>
              </a:ext>
            </a:extLst>
          </p:cNvPr>
          <p:cNvPicPr>
            <a:picLocks noChangeAspect="1"/>
          </p:cNvPicPr>
          <p:nvPr/>
        </p:nvPicPr>
        <p:blipFill>
          <a:blip r:embed="rId7"/>
          <a:stretch>
            <a:fillRect/>
          </a:stretch>
        </p:blipFill>
        <p:spPr>
          <a:xfrm>
            <a:off x="4838743" y="2027641"/>
            <a:ext cx="765573" cy="2691467"/>
          </a:xfrm>
          <a:prstGeom prst="rect">
            <a:avLst/>
          </a:prstGeom>
        </p:spPr>
      </p:pic>
      <p:pic>
        <p:nvPicPr>
          <p:cNvPr id="12" name="Picture 11">
            <a:extLst>
              <a:ext uri="{FF2B5EF4-FFF2-40B4-BE49-F238E27FC236}">
                <a16:creationId xmlns:a16="http://schemas.microsoft.com/office/drawing/2014/main" id="{9AA3BC62-82E7-A808-237A-630ADB86FCF1}"/>
              </a:ext>
            </a:extLst>
          </p:cNvPr>
          <p:cNvPicPr>
            <a:picLocks noChangeAspect="1"/>
          </p:cNvPicPr>
          <p:nvPr/>
        </p:nvPicPr>
        <p:blipFill>
          <a:blip r:embed="rId8"/>
          <a:stretch>
            <a:fillRect/>
          </a:stretch>
        </p:blipFill>
        <p:spPr>
          <a:xfrm>
            <a:off x="8683950" y="2547083"/>
            <a:ext cx="2502351" cy="2097209"/>
          </a:xfrm>
          <a:prstGeom prst="rect">
            <a:avLst/>
          </a:prstGeom>
        </p:spPr>
      </p:pic>
    </p:spTree>
    <p:custDataLst>
      <p:tags r:id="rId1"/>
    </p:custDataLst>
    <p:extLst>
      <p:ext uri="{BB962C8B-B14F-4D97-AF65-F5344CB8AC3E}">
        <p14:creationId xmlns:p14="http://schemas.microsoft.com/office/powerpoint/2010/main" val="17090396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0617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Footer Placeholder 1">
            <a:extLst>
              <a:ext uri="{FF2B5EF4-FFF2-40B4-BE49-F238E27FC236}">
                <a16:creationId xmlns:a16="http://schemas.microsoft.com/office/drawing/2014/main" id="{645127DE-E308-0C90-E4C4-BDF9781BFC32}"/>
              </a:ext>
            </a:extLst>
          </p:cNvPr>
          <p:cNvSpPr>
            <a:spLocks noGrp="1"/>
          </p:cNvSpPr>
          <p:nvPr>
            <p:ph type="ftr" sz="quarter" idx="11"/>
          </p:nvPr>
        </p:nvSpPr>
        <p:spPr>
          <a:xfrm>
            <a:off x="4038600" y="6356350"/>
            <a:ext cx="4114800" cy="365125"/>
          </a:xfrm>
        </p:spPr>
        <p:txBody>
          <a:bodyPr/>
          <a:lstStyle/>
          <a:p>
            <a:r>
              <a:rPr lang="en-US">
                <a:solidFill>
                  <a:srgbClr val="E0BBE7"/>
                </a:solidFill>
                <a:latin typeface="+mn-lt"/>
              </a:rPr>
              <a:t>© 2023 3D Molecular Designs. All Rights Reserved. </a:t>
            </a:r>
          </a:p>
        </p:txBody>
      </p:sp>
      <p:sp>
        <p:nvSpPr>
          <p:cNvPr id="3" name="TextBox 2">
            <a:extLst>
              <a:ext uri="{FF2B5EF4-FFF2-40B4-BE49-F238E27FC236}">
                <a16:creationId xmlns:a16="http://schemas.microsoft.com/office/drawing/2014/main" id="{E52A50D5-5887-A523-2601-19B4FD86CF1F}"/>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Overview</a:t>
            </a:r>
            <a:endParaRPr lang="en-US" sz="4000">
              <a:solidFill>
                <a:schemeClr val="bg1"/>
              </a:solidFill>
              <a:cs typeface="Myanmar Text"/>
            </a:endParaRPr>
          </a:p>
        </p:txBody>
      </p:sp>
      <p:sp>
        <p:nvSpPr>
          <p:cNvPr id="2" name="TextBox 1">
            <a:extLst>
              <a:ext uri="{FF2B5EF4-FFF2-40B4-BE49-F238E27FC236}">
                <a16:creationId xmlns:a16="http://schemas.microsoft.com/office/drawing/2014/main" id="{36191587-9158-BEDA-753D-D211C8D2991B}"/>
              </a:ext>
            </a:extLst>
          </p:cNvPr>
          <p:cNvSpPr txBox="1"/>
          <p:nvPr/>
        </p:nvSpPr>
        <p:spPr>
          <a:xfrm>
            <a:off x="912474" y="1198873"/>
            <a:ext cx="5634183" cy="5330303"/>
          </a:xfrm>
          <a:prstGeom prst="rect">
            <a:avLst/>
          </a:prstGeom>
          <a:noFill/>
        </p:spPr>
        <p:txBody>
          <a:bodyPr wrap="square" lIns="91440" tIns="45719" rIns="91440" bIns="45719"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1"/>
              </a:spcAft>
            </a:pPr>
            <a:r>
              <a:rPr lang="en-US" b="1">
                <a:solidFill>
                  <a:srgbClr val="000000"/>
                </a:solidFill>
                <a:cs typeface="Calibri"/>
              </a:rPr>
              <a:t>Activity Objectives</a:t>
            </a:r>
            <a:endParaRPr lang="en-US">
              <a:solidFill>
                <a:srgbClr val="000000"/>
              </a:solidFill>
              <a:cs typeface="Calibri"/>
            </a:endParaRPr>
          </a:p>
          <a:p>
            <a:pPr marL="169545" lvl="1" indent="-168275">
              <a:buFont typeface="Arial" panose="020B0604020202020204" pitchFamily="34" charset="0"/>
              <a:buChar char="•"/>
            </a:pPr>
            <a:r>
              <a:rPr lang="en-US" sz="1600" dirty="0">
                <a:solidFill>
                  <a:srgbClr val="000000"/>
                </a:solidFill>
                <a:cs typeface="Calibri"/>
              </a:rPr>
              <a:t>Discover the structure of amino acids and protein backbones</a:t>
            </a:r>
            <a:endParaRPr lang="en-US" sz="1600">
              <a:solidFill>
                <a:srgbClr val="000000"/>
              </a:solidFill>
              <a:ea typeface="Calibri"/>
              <a:cs typeface="Calibri"/>
            </a:endParaRPr>
          </a:p>
          <a:p>
            <a:pPr marL="169545" lvl="1" indent="-168275">
              <a:buFont typeface="Arial" panose="020B0604020202020204" pitchFamily="34" charset="0"/>
              <a:buChar char="•"/>
            </a:pPr>
            <a:r>
              <a:rPr lang="en-US" sz="1600" dirty="0">
                <a:solidFill>
                  <a:srgbClr val="000000"/>
                </a:solidFill>
                <a:cs typeface="Calibri"/>
              </a:rPr>
              <a:t>Identify secondary structures: alpha helices and beta sheets</a:t>
            </a:r>
            <a:endParaRPr lang="en-US" sz="1600">
              <a:solidFill>
                <a:srgbClr val="000000"/>
              </a:solidFill>
              <a:ea typeface="Calibri"/>
              <a:cs typeface="Calibri"/>
            </a:endParaRPr>
          </a:p>
          <a:p>
            <a:pPr marL="169545" lvl="1" indent="-168275">
              <a:buFont typeface="Arial" panose="020B0604020202020204" pitchFamily="34" charset="0"/>
              <a:buChar char="•"/>
            </a:pPr>
            <a:r>
              <a:rPr lang="en-US" sz="1600" dirty="0">
                <a:solidFill>
                  <a:srgbClr val="000000"/>
                </a:solidFill>
                <a:cs typeface="Calibri"/>
              </a:rPr>
              <a:t>Discover how hydrogen bonding stabilizes folded proteins</a:t>
            </a:r>
            <a:endParaRPr lang="en-US" sz="1600">
              <a:solidFill>
                <a:srgbClr val="000000"/>
              </a:solidFill>
              <a:ea typeface="Calibri"/>
              <a:cs typeface="Calibri"/>
            </a:endParaRPr>
          </a:p>
          <a:p>
            <a:pPr marL="172720" lvl="1" indent="-172720">
              <a:spcAft>
                <a:spcPts val="601"/>
              </a:spcAft>
              <a:buFont typeface="Courier New,monospace"/>
              <a:buChar char="o"/>
            </a:pPr>
            <a:endParaRPr lang="en-US" sz="1600" b="1">
              <a:solidFill>
                <a:srgbClr val="000000"/>
              </a:solidFill>
              <a:ea typeface="Calibri" panose="020F0502020204030204"/>
              <a:cs typeface="Calibri"/>
            </a:endParaRPr>
          </a:p>
          <a:p>
            <a:pPr marL="0" lvl="1">
              <a:spcAft>
                <a:spcPts val="601"/>
              </a:spcAft>
            </a:pPr>
            <a:r>
              <a:rPr lang="en-US" b="1">
                <a:solidFill>
                  <a:srgbClr val="000000"/>
                </a:solidFill>
                <a:cs typeface="Calibri"/>
              </a:rPr>
              <a:t>Estimated Class Time</a:t>
            </a:r>
            <a:endParaRPr lang="en-US">
              <a:solidFill>
                <a:srgbClr val="000000"/>
              </a:solidFill>
              <a:cs typeface="Calibri"/>
            </a:endParaRPr>
          </a:p>
          <a:p>
            <a:pPr marL="171450" indent="-166370">
              <a:buFont typeface="Arial" panose="020B0604020202020204" pitchFamily="34" charset="0"/>
              <a:buChar char="•"/>
            </a:pPr>
            <a:r>
              <a:rPr lang="en-US" sz="1600" dirty="0">
                <a:solidFill>
                  <a:srgbClr val="000000"/>
                </a:solidFill>
                <a:cs typeface="Calibri"/>
              </a:rPr>
              <a:t>20 minutes</a:t>
            </a:r>
            <a:endParaRPr lang="en-US" sz="1600">
              <a:solidFill>
                <a:srgbClr val="000000"/>
              </a:solidFill>
              <a:ea typeface="Calibri"/>
              <a:cs typeface="Calibri"/>
            </a:endParaRPr>
          </a:p>
          <a:p>
            <a:endParaRPr lang="en-US" sz="1600" dirty="0">
              <a:solidFill>
                <a:srgbClr val="000000"/>
              </a:solidFill>
              <a:cs typeface="Calibri"/>
            </a:endParaRPr>
          </a:p>
          <a:p>
            <a:pPr>
              <a:spcAft>
                <a:spcPts val="601"/>
              </a:spcAft>
            </a:pPr>
            <a:r>
              <a:rPr lang="en-US" b="1">
                <a:solidFill>
                  <a:srgbClr val="000000"/>
                </a:solidFill>
                <a:cs typeface="Calibri"/>
              </a:rPr>
              <a:t>Required Models</a:t>
            </a:r>
            <a:endParaRPr lang="en-US">
              <a:solidFill>
                <a:srgbClr val="000000"/>
              </a:solidFill>
              <a:cs typeface="Calibri"/>
            </a:endParaRPr>
          </a:p>
          <a:p>
            <a:pPr marL="166370" indent="-166370">
              <a:buFont typeface="Arial" panose="020B0604020202020204" pitchFamily="34" charset="0"/>
              <a:buChar char="•"/>
            </a:pPr>
            <a:r>
              <a:rPr lang="en-US" sz="1600" dirty="0">
                <a:solidFill>
                  <a:srgbClr val="000000"/>
                </a:solidFill>
                <a:cs typeface="Calibri"/>
              </a:rPr>
              <a:t>Alpha Helix</a:t>
            </a:r>
            <a:r>
              <a:rPr lang="en-US" sz="1600">
                <a:solidFill>
                  <a:srgbClr val="000000"/>
                </a:solidFill>
                <a:cs typeface="Calibri"/>
              </a:rPr>
              <a:t> -</a:t>
            </a:r>
            <a:r>
              <a:rPr lang="en-US" sz="1600" dirty="0">
                <a:solidFill>
                  <a:srgbClr val="000000"/>
                </a:solidFill>
                <a:cs typeface="Calibri"/>
              </a:rPr>
              <a:t> Beta Sheet Secondary Structure Set</a:t>
            </a:r>
            <a:r>
              <a:rPr lang="en-US" sz="1600" baseline="30000">
                <a:solidFill>
                  <a:srgbClr val="000000"/>
                </a:solidFill>
                <a:cs typeface="Calibri"/>
              </a:rPr>
              <a:t>©</a:t>
            </a:r>
            <a:endParaRPr lang="en-US" sz="1600" baseline="30000">
              <a:solidFill>
                <a:srgbClr val="000000"/>
              </a:solidFill>
              <a:ea typeface="Calibri"/>
              <a:cs typeface="Calibri"/>
            </a:endParaRPr>
          </a:p>
          <a:p>
            <a:endParaRPr lang="en-US" sz="2000" baseline="30000" dirty="0">
              <a:solidFill>
                <a:srgbClr val="000000"/>
              </a:solidFill>
              <a:cs typeface="Calibri" panose="020F0502020204030204"/>
            </a:endParaRPr>
          </a:p>
          <a:p>
            <a:pPr>
              <a:spcAft>
                <a:spcPts val="601"/>
              </a:spcAft>
            </a:pPr>
            <a:endParaRPr lang="en-US" sz="1600" b="1" dirty="0">
              <a:solidFill>
                <a:srgbClr val="000000"/>
              </a:solidFill>
              <a:cs typeface="Myanmar Text" panose="020B0502040204020203" pitchFamily="34" charset="0"/>
            </a:endParaRPr>
          </a:p>
          <a:p>
            <a:pPr>
              <a:spcAft>
                <a:spcPts val="601"/>
              </a:spcAft>
            </a:pPr>
            <a:r>
              <a:rPr lang="en-US" b="1">
                <a:solidFill>
                  <a:srgbClr val="000000"/>
                </a:solidFill>
                <a:cs typeface="Myanmar Text"/>
              </a:rPr>
              <a:t>Required Media</a:t>
            </a:r>
            <a:endParaRPr lang="en-US" b="1">
              <a:solidFill>
                <a:srgbClr val="000000"/>
              </a:solidFill>
              <a:ea typeface="Calibri"/>
              <a:cs typeface="Myanmar Text"/>
            </a:endParaRPr>
          </a:p>
          <a:p>
            <a:pPr>
              <a:spcAft>
                <a:spcPts val="601"/>
              </a:spcAft>
            </a:pPr>
            <a:r>
              <a:rPr lang="en-US" sz="1600">
                <a:solidFill>
                  <a:srgbClr val="000000"/>
                </a:solidFill>
                <a:cs typeface="Myanmar Text"/>
              </a:rPr>
              <a:t>None</a:t>
            </a:r>
            <a:endParaRPr lang="en-US" sz="1600">
              <a:solidFill>
                <a:srgbClr val="000000"/>
              </a:solidFill>
              <a:ea typeface="Calibri"/>
              <a:cs typeface="Myanmar Text"/>
            </a:endParaRPr>
          </a:p>
          <a:p>
            <a:pPr>
              <a:spcAft>
                <a:spcPts val="601"/>
              </a:spcAft>
            </a:pPr>
            <a:endParaRPr lang="en-US" sz="1600" dirty="0">
              <a:solidFill>
                <a:srgbClr val="000000"/>
              </a:solidFill>
              <a:cs typeface="Myanmar Text" panose="020B0502040204020203" pitchFamily="34" charset="0"/>
            </a:endParaRPr>
          </a:p>
          <a:p>
            <a:pPr>
              <a:spcAft>
                <a:spcPts val="601"/>
              </a:spcAft>
            </a:pPr>
            <a:r>
              <a:rPr lang="en-US" b="1">
                <a:solidFill>
                  <a:srgbClr val="000000"/>
                </a:solidFill>
                <a:cs typeface="Myanmar Text"/>
              </a:rPr>
              <a:t>Recommended Resources</a:t>
            </a:r>
            <a:endParaRPr lang="en-US" b="1">
              <a:solidFill>
                <a:srgbClr val="000000"/>
              </a:solidFill>
              <a:ea typeface="Calibri"/>
              <a:cs typeface="Myanmar Text"/>
            </a:endParaRPr>
          </a:p>
          <a:p>
            <a:pPr marL="285750" indent="-285750">
              <a:buFont typeface="Arial" panose="020B0604020202020204" pitchFamily="34" charset="0"/>
              <a:buChar char="•"/>
            </a:pPr>
            <a:r>
              <a:rPr lang="en-US" sz="1600" dirty="0">
                <a:solidFill>
                  <a:srgbClr val="000000"/>
                </a:solidFill>
                <a:cs typeface="Calibri"/>
              </a:rPr>
              <a:t>Amino Acid Starter Kit</a:t>
            </a:r>
            <a:r>
              <a:rPr lang="en-US" sz="1600" baseline="40000" dirty="0">
                <a:solidFill>
                  <a:srgbClr val="000000"/>
                </a:solidFill>
                <a:cs typeface="Calibri"/>
              </a:rPr>
              <a:t>©</a:t>
            </a:r>
            <a:endParaRPr lang="en-US" sz="1600" baseline="40000" dirty="0"/>
          </a:p>
          <a:p>
            <a:pPr>
              <a:spcAft>
                <a:spcPts val="601"/>
              </a:spcAft>
            </a:pPr>
            <a:endParaRPr lang="en-US" sz="1600" dirty="0">
              <a:solidFill>
                <a:srgbClr val="000000"/>
              </a:solidFill>
              <a:cs typeface="Myanmar Text" panose="020B0502040204020203" pitchFamily="34" charset="0"/>
            </a:endParaRPr>
          </a:p>
        </p:txBody>
      </p:sp>
      <p:sp>
        <p:nvSpPr>
          <p:cNvPr id="4" name="TextBox 1">
            <a:extLst>
              <a:ext uri="{FF2B5EF4-FFF2-40B4-BE49-F238E27FC236}">
                <a16:creationId xmlns:a16="http://schemas.microsoft.com/office/drawing/2014/main" id="{C282B447-39B5-C94E-1C6E-B5D7D0BF0156}"/>
              </a:ext>
            </a:extLst>
          </p:cNvPr>
          <p:cNvSpPr txBox="1"/>
          <p:nvPr/>
        </p:nvSpPr>
        <p:spPr>
          <a:xfrm>
            <a:off x="6908605" y="1112246"/>
            <a:ext cx="4487158" cy="3062888"/>
          </a:xfrm>
          <a:prstGeom prst="rect">
            <a:avLst/>
          </a:prstGeom>
          <a:noFill/>
        </p:spPr>
        <p:txBody>
          <a:bodyPr wrap="square" lIns="91440" tIns="45719" rIns="91440" bIns="45719"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1"/>
              </a:spcAft>
            </a:pPr>
            <a:r>
              <a:rPr lang="en-US" sz="1801" b="1" dirty="0">
                <a:solidFill>
                  <a:srgbClr val="000000"/>
                </a:solidFill>
                <a:cs typeface="Calibri"/>
              </a:rPr>
              <a:t>Grade, Class</a:t>
            </a:r>
            <a:endParaRPr lang="en-US" sz="1801" dirty="0">
              <a:solidFill>
                <a:srgbClr val="000000"/>
              </a:solidFill>
              <a:cs typeface="Calibri"/>
            </a:endParaRPr>
          </a:p>
          <a:p>
            <a:r>
              <a:rPr lang="en-US" sz="1600" dirty="0">
                <a:solidFill>
                  <a:srgbClr val="000000"/>
                </a:solidFill>
                <a:cs typeface="Calibri"/>
              </a:rPr>
              <a:t>9-12 Biology, AP Bio, Honors Bio</a:t>
            </a:r>
          </a:p>
          <a:p>
            <a:endParaRPr lang="en-US" sz="1401" dirty="0">
              <a:solidFill>
                <a:srgbClr val="000000"/>
              </a:solidFill>
              <a:cs typeface="Calibri"/>
            </a:endParaRPr>
          </a:p>
          <a:p>
            <a:pPr>
              <a:spcAft>
                <a:spcPts val="601"/>
              </a:spcAft>
            </a:pPr>
            <a:r>
              <a:rPr lang="en-US" sz="1801" b="1" dirty="0">
                <a:solidFill>
                  <a:srgbClr val="000000"/>
                </a:solidFill>
                <a:cs typeface="Calibri"/>
              </a:rPr>
              <a:t>Topics</a:t>
            </a:r>
            <a:endParaRPr lang="en-US" sz="1801" dirty="0">
              <a:solidFill>
                <a:srgbClr val="000000"/>
              </a:solidFill>
              <a:cs typeface="Calibri"/>
            </a:endParaRPr>
          </a:p>
          <a:p>
            <a:pPr marL="172717" indent="-172717">
              <a:buFont typeface="Arial" panose="020B0604020202020204" pitchFamily="34" charset="0"/>
              <a:buChar char="•"/>
            </a:pPr>
            <a:r>
              <a:rPr lang="en-US" sz="1600" dirty="0">
                <a:solidFill>
                  <a:srgbClr val="000000"/>
                </a:solidFill>
                <a:cs typeface="Calibri"/>
              </a:rPr>
              <a:t>Amino acids</a:t>
            </a:r>
          </a:p>
          <a:p>
            <a:pPr marL="172717" indent="-172717">
              <a:buFont typeface="Arial" panose="020B0604020202020204" pitchFamily="34" charset="0"/>
              <a:buChar char="•"/>
            </a:pPr>
            <a:r>
              <a:rPr lang="en-US" sz="1600" dirty="0">
                <a:solidFill>
                  <a:srgbClr val="000000"/>
                </a:solidFill>
                <a:cs typeface="Calibri"/>
              </a:rPr>
              <a:t>Protein structure</a:t>
            </a:r>
          </a:p>
          <a:p>
            <a:pPr marL="172717" indent="-172717">
              <a:buFont typeface="Arial" panose="020B0604020202020204" pitchFamily="34" charset="0"/>
              <a:buChar char="•"/>
            </a:pPr>
            <a:r>
              <a:rPr lang="en-US" sz="1600" dirty="0">
                <a:solidFill>
                  <a:srgbClr val="000000"/>
                </a:solidFill>
                <a:cs typeface="Calibri"/>
              </a:rPr>
              <a:t>Secondary structures</a:t>
            </a:r>
          </a:p>
          <a:p>
            <a:pPr marL="172717" indent="-172717">
              <a:buFont typeface="Arial" panose="020B0604020202020204" pitchFamily="34" charset="0"/>
              <a:buChar char="•"/>
            </a:pPr>
            <a:r>
              <a:rPr lang="en-US" sz="1600" dirty="0">
                <a:solidFill>
                  <a:srgbClr val="000000"/>
                </a:solidFill>
                <a:cs typeface="Calibri"/>
              </a:rPr>
              <a:t>Hydrogen and covalent bonding</a:t>
            </a:r>
          </a:p>
          <a:p>
            <a:endParaRPr lang="en-US" sz="1401" dirty="0">
              <a:solidFill>
                <a:srgbClr val="000000"/>
              </a:solidFill>
              <a:cs typeface="Calibri"/>
            </a:endParaRPr>
          </a:p>
          <a:p>
            <a:pPr>
              <a:spcAft>
                <a:spcPts val="600"/>
              </a:spcAft>
            </a:pPr>
            <a:r>
              <a:rPr lang="en-US" b="1" dirty="0">
                <a:solidFill>
                  <a:srgbClr val="000000"/>
                </a:solidFill>
                <a:cs typeface="Calibri"/>
              </a:rPr>
              <a:t>Prerequisite Knowledge</a:t>
            </a:r>
          </a:p>
          <a:p>
            <a:r>
              <a:rPr lang="en-US" sz="1600" dirty="0">
                <a:solidFill>
                  <a:srgbClr val="000000"/>
                </a:solidFill>
                <a:cs typeface="Calibri"/>
              </a:rPr>
              <a:t>None	</a:t>
            </a:r>
            <a:endParaRPr lang="en-US" sz="1600">
              <a:solidFill>
                <a:srgbClr val="000000"/>
              </a:solidFill>
              <a:cs typeface="Calibri"/>
            </a:endParaRPr>
          </a:p>
        </p:txBody>
      </p:sp>
    </p:spTree>
    <p:custDataLst>
      <p:tags r:id="rId1"/>
    </p:custDataLst>
    <p:extLst>
      <p:ext uri="{BB962C8B-B14F-4D97-AF65-F5344CB8AC3E}">
        <p14:creationId xmlns:p14="http://schemas.microsoft.com/office/powerpoint/2010/main" val="442896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EA2F14E-B841-5521-E697-F68DC2DA4C71}"/>
              </a:ext>
            </a:extLst>
          </p:cNvPr>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E0BBE7"/>
                </a:solidFill>
                <a:effectLst/>
                <a:uLnTx/>
                <a:uFillTx/>
                <a:latin typeface="Calibri" panose="020F0502020204030204"/>
                <a:ea typeface="+mn-ea"/>
                <a:cs typeface="+mn-cs"/>
              </a:rPr>
              <a:t>© 2023 3D Molecular Designs. All Rights Reserved. </a:t>
            </a:r>
          </a:p>
        </p:txBody>
      </p:sp>
      <p:sp>
        <p:nvSpPr>
          <p:cNvPr id="3" name="TextBox 2">
            <a:extLst>
              <a:ext uri="{FF2B5EF4-FFF2-40B4-BE49-F238E27FC236}">
                <a16:creationId xmlns:a16="http://schemas.microsoft.com/office/drawing/2014/main" id="{C4072848-315E-E238-7B37-0FDBB2076388}"/>
              </a:ext>
            </a:extLst>
          </p:cNvPr>
          <p:cNvSpPr txBox="1"/>
          <p:nvPr/>
        </p:nvSpPr>
        <p:spPr>
          <a:xfrm>
            <a:off x="943723" y="1204430"/>
            <a:ext cx="10151449" cy="238526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rPr>
              <a:t>Student and Teacher Slide Deck Pages</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lvl="1">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Slides that are meant for student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viewing will feature a </a:t>
            </a:r>
            <a:r>
              <a:rPr kumimoji="0" lang="en-US" sz="1600" b="1" u="none" strike="noStrike" kern="1200" cap="none" spc="0" normalizeH="0" baseline="0" noProof="0">
                <a:ln>
                  <a:noFill/>
                </a:ln>
                <a:solidFill>
                  <a:srgbClr val="1CA64A"/>
                </a:solidFill>
                <a:effectLst/>
                <a:uLnTx/>
                <a:uFillTx/>
                <a:latin typeface="Calibri" panose="020F0502020204030204"/>
                <a:ea typeface="+mn-ea"/>
                <a:cs typeface="Calibri"/>
              </a:rPr>
              <a:t>green top</a:t>
            </a:r>
            <a:r>
              <a:rPr lang="en-US" sz="1600" b="1">
                <a:solidFill>
                  <a:srgbClr val="1CA64A"/>
                </a:solidFill>
                <a:latin typeface="Calibri" panose="020F0502020204030204"/>
                <a:cs typeface="Calibri"/>
              </a:rPr>
              <a:t> </a:t>
            </a:r>
            <a:endParaRPr lang="en-US" sz="1600" b="1" u="none" strike="noStrike" kern="1200" cap="none" spc="0" normalizeH="0" baseline="0" noProof="0">
              <a:ln>
                <a:noFill/>
              </a:ln>
              <a:solidFill>
                <a:srgbClr val="1CA64A"/>
              </a:solidFill>
              <a:effectLst/>
              <a:uLnTx/>
              <a:uFillTx/>
              <a:latin typeface="Calibri" panose="020F0502020204030204"/>
              <a:ea typeface="Calibri"/>
              <a:cs typeface="Calibri"/>
            </a:endParaRPr>
          </a:p>
          <a:p>
            <a:pPr marL="0" lvl="1">
              <a:defRPr/>
            </a:pPr>
            <a:r>
              <a:rPr kumimoji="0" lang="en-US" sz="1600" b="1" u="none" strike="noStrike" kern="1200" cap="none" spc="0" normalizeH="0" baseline="0" noProof="0">
                <a:ln>
                  <a:noFill/>
                </a:ln>
                <a:solidFill>
                  <a:srgbClr val="1CA64A"/>
                </a:solidFill>
                <a:effectLst/>
                <a:uLnTx/>
                <a:uFillTx/>
                <a:latin typeface="Calibri" panose="020F0502020204030204"/>
                <a:ea typeface="+mn-ea"/>
                <a:cs typeface="Calibri"/>
              </a:rPr>
              <a:t>banner</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a:t>
            </a:r>
            <a:r>
              <a:rPr lang="en-US" sz="1600">
                <a:solidFill>
                  <a:srgbClr val="000000"/>
                </a:solidFill>
                <a:latin typeface="Calibri" panose="020F0502020204030204"/>
                <a:cs typeface="Calibri"/>
              </a:rPr>
              <a:t>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Slides that are meant only for teacher viewing will feature a</a:t>
            </a:r>
            <a:r>
              <a:rPr lang="en-US" sz="1600">
                <a:solidFill>
                  <a:srgbClr val="000000"/>
                </a:solidFill>
                <a:latin typeface="Calibri" panose="020F0502020204030204"/>
                <a:cs typeface="Calibri"/>
              </a:rPr>
              <a:t> </a:t>
            </a:r>
            <a:endParaRPr lang="en-US" sz="1600" b="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a:ln>
                  <a:noFill/>
                </a:ln>
                <a:solidFill>
                  <a:srgbClr val="6D2C79"/>
                </a:solidFill>
                <a:effectLst/>
                <a:uLnTx/>
                <a:uFillTx/>
                <a:latin typeface="Calibri" panose="020F0502020204030204"/>
                <a:ea typeface="+mn-ea"/>
                <a:cs typeface="Calibri"/>
              </a:rPr>
              <a:t>purple top banner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and will appear hidden </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when in "slide show" mode.</a:t>
            </a:r>
            <a:endParaRPr lang="en-US" sz="1600" b="0" i="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rPr>
              <a:t>Prompting Icons</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lvl="1">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Each student slide will include a prompting icon in the top right corner of the slide. These icons</a:t>
            </a:r>
            <a:r>
              <a:rPr lang="en-US" sz="1600">
                <a:solidFill>
                  <a:srgbClr val="000000"/>
                </a:solidFill>
                <a:latin typeface="Calibri" panose="020F0502020204030204"/>
                <a:cs typeface="Calibri"/>
              </a:rPr>
              <a:t> on each slide cue</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 </a:t>
            </a:r>
            <a:r>
              <a:rPr lang="en-US" sz="1600">
                <a:solidFill>
                  <a:srgbClr val="000000"/>
                </a:solidFill>
                <a:latin typeface="Calibri" panose="020F0502020204030204"/>
                <a:cs typeface="Calibri"/>
              </a:rPr>
              <a:t>your students</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 </a:t>
            </a:r>
            <a:r>
              <a:rPr lang="en-US" sz="1600">
                <a:solidFill>
                  <a:srgbClr val="000000"/>
                </a:solidFill>
                <a:latin typeface="Calibri" panose="020F0502020204030204"/>
                <a:cs typeface="Calibri"/>
              </a:rPr>
              <a:t>to the type of activity they will </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be doing.</a:t>
            </a:r>
            <a:endParaRPr lang="en-US" sz="1600" b="0" i="0" u="none" strike="noStrike" kern="1200" cap="none" spc="0" normalizeH="0" baseline="0" noProof="0">
              <a:ln>
                <a:noFill/>
              </a:ln>
              <a:solidFill>
                <a:srgbClr val="000000"/>
              </a:solidFill>
              <a:effectLst/>
              <a:uLnTx/>
              <a:uFillTx/>
              <a:latin typeface="Calibri" panose="020F0502020204030204"/>
              <a:ea typeface="Calibri"/>
              <a:cs typeface="Calibri"/>
            </a:endParaRPr>
          </a:p>
        </p:txBody>
      </p:sp>
      <p:sp>
        <p:nvSpPr>
          <p:cNvPr id="4" name="TextBox 3">
            <a:extLst>
              <a:ext uri="{FF2B5EF4-FFF2-40B4-BE49-F238E27FC236}">
                <a16:creationId xmlns:a16="http://schemas.microsoft.com/office/drawing/2014/main" id="{D625AF32-1C6A-DD0A-6813-BC1079D6CC19}"/>
              </a:ext>
            </a:extLst>
          </p:cNvPr>
          <p:cNvSpPr txBox="1"/>
          <p:nvPr/>
        </p:nvSpPr>
        <p:spPr>
          <a:xfrm>
            <a:off x="671332" y="100711"/>
            <a:ext cx="11308465" cy="70788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a:ln>
                  <a:noFill/>
                </a:ln>
                <a:solidFill>
                  <a:prstClr val="white"/>
                </a:solidFill>
                <a:effectLst/>
                <a:uLnTx/>
                <a:uFillTx/>
                <a:latin typeface="Calibri" panose="020F0502020204030204"/>
                <a:ea typeface="+mn-ea"/>
                <a:cs typeface="Myanmar Text"/>
              </a:rPr>
              <a:t>Teacher Guide - Using This Slide Deck</a:t>
            </a:r>
            <a:endParaRPr kumimoji="0" lang="en-US" sz="4000" b="0" i="0" u="none" strike="noStrike" kern="1200" cap="none" spc="0" normalizeH="0" baseline="0" noProof="0">
              <a:ln>
                <a:noFill/>
              </a:ln>
              <a:solidFill>
                <a:prstClr val="white"/>
              </a:solidFill>
              <a:effectLst/>
              <a:uLnTx/>
              <a:uFillTx/>
              <a:latin typeface="Calibri" panose="020F0502020204030204"/>
              <a:ea typeface="+mn-ea"/>
              <a:cs typeface="Myanmar Text"/>
            </a:endParaRPr>
          </a:p>
        </p:txBody>
      </p:sp>
      <p:pic>
        <p:nvPicPr>
          <p:cNvPr id="5" name="Picture 4" descr="A close-up of a screen&#10;&#10;Description automatically generated">
            <a:extLst>
              <a:ext uri="{FF2B5EF4-FFF2-40B4-BE49-F238E27FC236}">
                <a16:creationId xmlns:a16="http://schemas.microsoft.com/office/drawing/2014/main" id="{8F00150D-F82A-0CD5-2228-F2487AA2C3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91220" y="1298214"/>
            <a:ext cx="4065273" cy="1086224"/>
          </a:xfrm>
          <a:prstGeom prst="rect">
            <a:avLst/>
          </a:prstGeom>
        </p:spPr>
      </p:pic>
      <p:pic>
        <p:nvPicPr>
          <p:cNvPr id="6" name="Picture 4" descr="Icon&#10;&#10;Description automatically generated">
            <a:extLst>
              <a:ext uri="{FF2B5EF4-FFF2-40B4-BE49-F238E27FC236}">
                <a16:creationId xmlns:a16="http://schemas.microsoft.com/office/drawing/2014/main" id="{75208178-7F76-6979-F571-9423ABA376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6021" y="3817736"/>
            <a:ext cx="100120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A purple pencil in a white circle&#10;&#10;Description automatically generated">
            <a:extLst>
              <a:ext uri="{FF2B5EF4-FFF2-40B4-BE49-F238E27FC236}">
                <a16:creationId xmlns:a16="http://schemas.microsoft.com/office/drawing/2014/main" id="{7862C378-8E31-84DF-9FCF-33F7376C15A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62559"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A purple and white head with a light bulb inside&#10;&#10;Description automatically generated">
            <a:extLst>
              <a:ext uri="{FF2B5EF4-FFF2-40B4-BE49-F238E27FC236}">
                <a16:creationId xmlns:a16="http://schemas.microsoft.com/office/drawing/2014/main" id="{284EE54F-3D9B-E542-CF5A-60F638E5242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90749" y="3817736"/>
            <a:ext cx="101748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Icon&#10;&#10;Description automatically generated">
            <a:extLst>
              <a:ext uri="{FF2B5EF4-FFF2-40B4-BE49-F238E27FC236}">
                <a16:creationId xmlns:a16="http://schemas.microsoft.com/office/drawing/2014/main" id="{1B21B4C9-A626-2516-B104-24710AEDA3E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61317"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a:extLst>
              <a:ext uri="{FF2B5EF4-FFF2-40B4-BE49-F238E27FC236}">
                <a16:creationId xmlns:a16="http://schemas.microsoft.com/office/drawing/2014/main" id="{EE512517-1CDF-6860-2C6E-BF7A37D0BEF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64327"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
            <a:extLst>
              <a:ext uri="{FF2B5EF4-FFF2-40B4-BE49-F238E27FC236}">
                <a16:creationId xmlns:a16="http://schemas.microsoft.com/office/drawing/2014/main" id="{4D7B9FDC-E68E-8BA1-473B-7F6BB8865C74}"/>
              </a:ext>
            </a:extLst>
          </p:cNvPr>
          <p:cNvSpPr txBox="1"/>
          <p:nvPr/>
        </p:nvSpPr>
        <p:spPr>
          <a:xfrm>
            <a:off x="2594352"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Write in your notebook</a:t>
            </a:r>
          </a:p>
        </p:txBody>
      </p:sp>
      <p:sp>
        <p:nvSpPr>
          <p:cNvPr id="12" name="TextBox 1">
            <a:extLst>
              <a:ext uri="{FF2B5EF4-FFF2-40B4-BE49-F238E27FC236}">
                <a16:creationId xmlns:a16="http://schemas.microsoft.com/office/drawing/2014/main" id="{EACE580B-3451-BF8B-7F22-324A847085FE}"/>
              </a:ext>
            </a:extLst>
          </p:cNvPr>
          <p:cNvSpPr txBox="1"/>
          <p:nvPr/>
        </p:nvSpPr>
        <p:spPr>
          <a:xfrm>
            <a:off x="4402209"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Quiet thinking time</a:t>
            </a:r>
          </a:p>
        </p:txBody>
      </p:sp>
      <p:sp>
        <p:nvSpPr>
          <p:cNvPr id="13" name="TextBox 1">
            <a:extLst>
              <a:ext uri="{FF2B5EF4-FFF2-40B4-BE49-F238E27FC236}">
                <a16:creationId xmlns:a16="http://schemas.microsoft.com/office/drawing/2014/main" id="{709772A2-BA2C-2473-BA35-65F567C1BC7D}"/>
              </a:ext>
            </a:extLst>
          </p:cNvPr>
          <p:cNvSpPr txBox="1"/>
          <p:nvPr/>
        </p:nvSpPr>
        <p:spPr>
          <a:xfrm>
            <a:off x="840401" y="4892805"/>
            <a:ext cx="1429692"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Turn and talk  discussion</a:t>
            </a:r>
          </a:p>
        </p:txBody>
      </p:sp>
      <p:sp>
        <p:nvSpPr>
          <p:cNvPr id="14" name="TextBox 1">
            <a:extLst>
              <a:ext uri="{FF2B5EF4-FFF2-40B4-BE49-F238E27FC236}">
                <a16:creationId xmlns:a16="http://schemas.microsoft.com/office/drawing/2014/main" id="{240E4726-2834-5029-0503-A8ED9C6ADED0}"/>
              </a:ext>
            </a:extLst>
          </p:cNvPr>
          <p:cNvSpPr txBox="1"/>
          <p:nvPr/>
        </p:nvSpPr>
        <p:spPr>
          <a:xfrm>
            <a:off x="7815559"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Physical modeling</a:t>
            </a:r>
          </a:p>
        </p:txBody>
      </p:sp>
      <p:sp>
        <p:nvSpPr>
          <p:cNvPr id="15" name="TextBox 1">
            <a:extLst>
              <a:ext uri="{FF2B5EF4-FFF2-40B4-BE49-F238E27FC236}">
                <a16:creationId xmlns:a16="http://schemas.microsoft.com/office/drawing/2014/main" id="{0147D30A-C5E4-B4CD-A84B-3DDAA34962D7}"/>
              </a:ext>
            </a:extLst>
          </p:cNvPr>
          <p:cNvSpPr txBox="1"/>
          <p:nvPr/>
        </p:nvSpPr>
        <p:spPr>
          <a:xfrm>
            <a:off x="6171322" y="4887589"/>
            <a:ext cx="105507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Digital modeling</a:t>
            </a:r>
          </a:p>
        </p:txBody>
      </p:sp>
      <p:sp>
        <p:nvSpPr>
          <p:cNvPr id="16" name="TextBox 15">
            <a:extLst>
              <a:ext uri="{FF2B5EF4-FFF2-40B4-BE49-F238E27FC236}">
                <a16:creationId xmlns:a16="http://schemas.microsoft.com/office/drawing/2014/main" id="{7A29AADB-E425-4770-8C51-2C39356942D3}"/>
              </a:ext>
            </a:extLst>
          </p:cNvPr>
          <p:cNvSpPr txBox="1"/>
          <p:nvPr/>
        </p:nvSpPr>
        <p:spPr>
          <a:xfrm>
            <a:off x="930104" y="5711063"/>
            <a:ext cx="10750187" cy="86177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Teacher Moves and Student Moves</a:t>
            </a:r>
          </a:p>
          <a:p>
            <a:pPr>
              <a:defRPr/>
            </a:pPr>
            <a:r>
              <a:rPr lang="en-US" sz="1600">
                <a:solidFill>
                  <a:prstClr val="black"/>
                </a:solidFill>
                <a:latin typeface="Calibri" panose="020F0502020204030204"/>
              </a:rPr>
              <a:t>Class</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slides </a:t>
            </a:r>
            <a:r>
              <a:rPr lang="en-US" sz="1600">
                <a:solidFill>
                  <a:prstClr val="black"/>
                </a:solidFill>
                <a:latin typeface="Calibri" panose="020F0502020204030204"/>
              </a:rPr>
              <a:t>provide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notes (</a:t>
            </a:r>
            <a:r>
              <a:rPr lang="en-US" sz="1600">
                <a:solidFill>
                  <a:prstClr val="black"/>
                </a:solidFill>
                <a:latin typeface="Calibri" panose="020F0502020204030204"/>
              </a:rPr>
              <a:t>teacher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notes </a:t>
            </a:r>
            <a:r>
              <a:rPr lang="en-US" sz="1600">
                <a:solidFill>
                  <a:prstClr val="black"/>
                </a:solidFill>
                <a:latin typeface="Calibri" panose="020F0502020204030204"/>
              </a:rPr>
              <a:t>below</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the </a:t>
            </a:r>
            <a:r>
              <a:rPr lang="en-US" sz="1600">
                <a:solidFill>
                  <a:prstClr val="black"/>
                </a:solidFill>
                <a:latin typeface="Calibri" panose="020F0502020204030204"/>
              </a:rPr>
              <a:t>slide</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600">
                <a:solidFill>
                  <a:prstClr val="black"/>
                </a:solidFill>
                <a:latin typeface="Calibri" panose="020F0502020204030204"/>
              </a:rPr>
              <a:t>with specific information to assist you in facilitating the activity</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600">
                <a:solidFill>
                  <a:prstClr val="black"/>
                </a:solidFill>
                <a:latin typeface="Calibri" panose="020F0502020204030204"/>
              </a:rPr>
              <a:t>using</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effective modeling and education practices.</a:t>
            </a:r>
            <a:r>
              <a:rPr lang="en-US" sz="1600">
                <a:solidFill>
                  <a:prstClr val="black"/>
                </a:solidFill>
                <a:latin typeface="Calibri" panose="020F0502020204030204"/>
              </a:rPr>
              <a:t> </a:t>
            </a:r>
            <a:endParaRPr lang="en-US" sz="1600" b="0" i="0" u="none" strike="noStrike" kern="1200" cap="none" spc="0" normalizeH="0" baseline="0" noProof="0">
              <a:ln>
                <a:noFill/>
              </a:ln>
              <a:solidFill>
                <a:prstClr val="black"/>
              </a:solidFill>
              <a:effectLst/>
              <a:uLnTx/>
              <a:uFillTx/>
              <a:latin typeface="Calibri" panose="020F0502020204030204"/>
              <a:cs typeface="Calibri"/>
            </a:endParaRPr>
          </a:p>
        </p:txBody>
      </p:sp>
    </p:spTree>
    <p:custDataLst>
      <p:tags r:id="rId1"/>
    </p:custDataLst>
    <p:extLst>
      <p:ext uri="{BB962C8B-B14F-4D97-AF65-F5344CB8AC3E}">
        <p14:creationId xmlns:p14="http://schemas.microsoft.com/office/powerpoint/2010/main" val="1970541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Footer Placeholder 1">
            <a:extLst>
              <a:ext uri="{FF2B5EF4-FFF2-40B4-BE49-F238E27FC236}">
                <a16:creationId xmlns:a16="http://schemas.microsoft.com/office/drawing/2014/main" id="{FAEAA82C-9530-6390-364C-2F18FB2A4824}"/>
              </a:ext>
            </a:extLst>
          </p:cNvPr>
          <p:cNvSpPr>
            <a:spLocks noGrp="1"/>
          </p:cNvSpPr>
          <p:nvPr>
            <p:ph type="ftr" sz="quarter" idx="11"/>
          </p:nvPr>
        </p:nvSpPr>
        <p:spPr>
          <a:xfrm>
            <a:off x="4038600" y="6356350"/>
            <a:ext cx="4114800" cy="365125"/>
          </a:xfrm>
        </p:spPr>
        <p:txBody>
          <a:bodyPr/>
          <a:lstStyle/>
          <a:p>
            <a:r>
              <a:rPr lang="en-US">
                <a:solidFill>
                  <a:srgbClr val="D3A3DD"/>
                </a:solidFill>
                <a:latin typeface="+mn-lt"/>
              </a:rPr>
              <a:t>© 2023 3D Molecular Designs. All Rights Reserved. </a:t>
            </a:r>
          </a:p>
        </p:txBody>
      </p:sp>
      <p:sp>
        <p:nvSpPr>
          <p:cNvPr id="6" name="TextBox 5">
            <a:extLst>
              <a:ext uri="{FF2B5EF4-FFF2-40B4-BE49-F238E27FC236}">
                <a16:creationId xmlns:a16="http://schemas.microsoft.com/office/drawing/2014/main" id="{3F1EB32B-9A87-2238-2899-E1FB65C206B5}"/>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Standards</a:t>
            </a:r>
            <a:endParaRPr lang="en-US" sz="4000">
              <a:solidFill>
                <a:schemeClr val="bg1"/>
              </a:solidFill>
              <a:cs typeface="Myanmar Text"/>
            </a:endParaRPr>
          </a:p>
        </p:txBody>
      </p:sp>
      <p:sp>
        <p:nvSpPr>
          <p:cNvPr id="5" name="TextBox 4">
            <a:extLst>
              <a:ext uri="{FF2B5EF4-FFF2-40B4-BE49-F238E27FC236}">
                <a16:creationId xmlns:a16="http://schemas.microsoft.com/office/drawing/2014/main" id="{2E5E1118-2214-5C72-5E2A-66B5EF3E76E2}"/>
              </a:ext>
            </a:extLst>
          </p:cNvPr>
          <p:cNvSpPr txBox="1"/>
          <p:nvPr/>
        </p:nvSpPr>
        <p:spPr>
          <a:xfrm>
            <a:off x="930810" y="1204431"/>
            <a:ext cx="10943104" cy="369458"/>
          </a:xfrm>
          <a:prstGeom prst="rect">
            <a:avLst/>
          </a:prstGeom>
          <a:noFill/>
        </p:spPr>
        <p:txBody>
          <a:bodyPr wrap="square" lIns="91440" tIns="45719" rIns="91440" bIns="45719" rtlCol="0" anchor="t">
            <a:spAutoFit/>
          </a:bodyPr>
          <a:lstStyle/>
          <a:p>
            <a:pPr>
              <a:spcAft>
                <a:spcPts val="601"/>
              </a:spcAft>
            </a:pPr>
            <a:r>
              <a:rPr lang="en-US" sz="1801" b="1">
                <a:solidFill>
                  <a:srgbClr val="000000"/>
                </a:solidFill>
                <a:cs typeface="Calibri"/>
              </a:rPr>
              <a:t>Next Generation Science Standards</a:t>
            </a:r>
            <a:endParaRPr lang="en-US" sz="1801">
              <a:solidFill>
                <a:srgbClr val="000000"/>
              </a:solidFill>
              <a:cs typeface="Calibri"/>
            </a:endParaRPr>
          </a:p>
        </p:txBody>
      </p:sp>
      <p:graphicFrame>
        <p:nvGraphicFramePr>
          <p:cNvPr id="7" name="Table 6">
            <a:extLst>
              <a:ext uri="{FF2B5EF4-FFF2-40B4-BE49-F238E27FC236}">
                <a16:creationId xmlns:a16="http://schemas.microsoft.com/office/drawing/2014/main" id="{E35354D7-C8DD-8318-F3E6-84C0118E22FD}"/>
              </a:ext>
            </a:extLst>
          </p:cNvPr>
          <p:cNvGraphicFramePr>
            <a:graphicFrameLocks noGrp="1"/>
          </p:cNvGraphicFramePr>
          <p:nvPr>
            <p:extLst>
              <p:ext uri="{D42A27DB-BD31-4B8C-83A1-F6EECF244321}">
                <p14:modId xmlns:p14="http://schemas.microsoft.com/office/powerpoint/2010/main" val="1471140575"/>
              </p:ext>
            </p:extLst>
          </p:nvPr>
        </p:nvGraphicFramePr>
        <p:xfrm>
          <a:off x="1033220" y="1795220"/>
          <a:ext cx="10590415" cy="2152666"/>
        </p:xfrm>
        <a:graphic>
          <a:graphicData uri="http://schemas.openxmlformats.org/drawingml/2006/table">
            <a:tbl>
              <a:tblPr firstRow="1" firstCol="1" bandRow="1">
                <a:tableStyleId>{C4B1156A-380E-4F78-BDF5-A606A8083BF9}</a:tableStyleId>
              </a:tblPr>
              <a:tblGrid>
                <a:gridCol w="3409478">
                  <a:extLst>
                    <a:ext uri="{9D8B030D-6E8A-4147-A177-3AD203B41FA5}">
                      <a16:colId xmlns:a16="http://schemas.microsoft.com/office/drawing/2014/main" val="598079876"/>
                    </a:ext>
                  </a:extLst>
                </a:gridCol>
                <a:gridCol w="3722002">
                  <a:extLst>
                    <a:ext uri="{9D8B030D-6E8A-4147-A177-3AD203B41FA5}">
                      <a16:colId xmlns:a16="http://schemas.microsoft.com/office/drawing/2014/main" val="3881289360"/>
                    </a:ext>
                  </a:extLst>
                </a:gridCol>
                <a:gridCol w="3458935">
                  <a:extLst>
                    <a:ext uri="{9D8B030D-6E8A-4147-A177-3AD203B41FA5}">
                      <a16:colId xmlns:a16="http://schemas.microsoft.com/office/drawing/2014/main" val="2035052738"/>
                    </a:ext>
                  </a:extLst>
                </a:gridCol>
              </a:tblGrid>
              <a:tr h="755636">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Science and</a:t>
                      </a:r>
                    </a:p>
                    <a:p>
                      <a:pPr marL="0" marR="0" algn="ctr">
                        <a:lnSpc>
                          <a:spcPct val="100000"/>
                        </a:lnSpc>
                        <a:spcBef>
                          <a:spcPts val="0"/>
                        </a:spcBef>
                        <a:spcAft>
                          <a:spcPts val="0"/>
                        </a:spcAft>
                      </a:pPr>
                      <a:r>
                        <a:rPr lang="en-US" sz="1700" b="1">
                          <a:solidFill>
                            <a:schemeClr val="bg1"/>
                          </a:solidFill>
                          <a:effectLst/>
                          <a:latin typeface="+mn-lt"/>
                          <a:cs typeface="Myanmar Text"/>
                        </a:rPr>
                        <a:t>Engineering Practices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38ACF"/>
                    </a:solidFill>
                  </a:tcPr>
                </a:tc>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Cross Cutting</a:t>
                      </a:r>
                    </a:p>
                    <a:p>
                      <a:pPr marL="0" marR="0" algn="ctr">
                        <a:lnSpc>
                          <a:spcPct val="100000"/>
                        </a:lnSpc>
                        <a:spcBef>
                          <a:spcPts val="0"/>
                        </a:spcBef>
                        <a:spcAft>
                          <a:spcPts val="0"/>
                        </a:spcAft>
                      </a:pPr>
                      <a:r>
                        <a:rPr lang="en-US" sz="1700" b="1">
                          <a:solidFill>
                            <a:schemeClr val="bg1"/>
                          </a:solidFill>
                          <a:effectLst/>
                          <a:latin typeface="+mn-lt"/>
                          <a:cs typeface="Myanmar Text"/>
                        </a:rPr>
                        <a:t>Concepts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Disciplinary</a:t>
                      </a:r>
                    </a:p>
                    <a:p>
                      <a:pPr marL="0" marR="0" algn="ctr">
                        <a:lnSpc>
                          <a:spcPct val="100000"/>
                        </a:lnSpc>
                        <a:spcBef>
                          <a:spcPts val="0"/>
                        </a:spcBef>
                        <a:spcAft>
                          <a:spcPts val="0"/>
                        </a:spcAft>
                      </a:pPr>
                      <a:r>
                        <a:rPr lang="en-US" sz="1700" b="1">
                          <a:solidFill>
                            <a:schemeClr val="bg1"/>
                          </a:solidFill>
                          <a:effectLst/>
                          <a:latin typeface="+mn-lt"/>
                          <a:cs typeface="Myanmar Text"/>
                        </a:rPr>
                        <a:t>Core Ideas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4031367682"/>
                  </a:ext>
                </a:extLst>
              </a:tr>
              <a:tr h="671315">
                <a:tc>
                  <a:txBody>
                    <a:bodyPr/>
                    <a:lstStyle/>
                    <a:p>
                      <a:pPr marL="0" marR="0" lvl="0" algn="ctr">
                        <a:lnSpc>
                          <a:spcPct val="100000"/>
                        </a:lnSpc>
                        <a:spcBef>
                          <a:spcPts val="0"/>
                        </a:spcBef>
                        <a:spcAft>
                          <a:spcPts val="0"/>
                        </a:spcAft>
                        <a:buNone/>
                      </a:pPr>
                      <a:r>
                        <a:rPr lang="en-US" sz="1600" b="0" dirty="0">
                          <a:latin typeface="+mn-lt"/>
                          <a:cs typeface="Myanmar Text"/>
                        </a:rPr>
                        <a:t>Developing and Using Models</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latin typeface="+mn-lt"/>
                          <a:cs typeface="Myanmar Text"/>
                        </a:rPr>
                        <a:t>Patterns</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latin typeface="+mn-lt"/>
                          <a:cs typeface="Myanmar Text"/>
                        </a:rPr>
                        <a:t>HS-LS1-1</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84955307"/>
                  </a:ext>
                </a:extLst>
              </a:tr>
              <a:tr h="725715">
                <a:tc>
                  <a:txBody>
                    <a:bodyPr/>
                    <a:lstStyle/>
                    <a:p>
                      <a:pPr marL="0" marR="0" lvl="0" algn="ctr">
                        <a:lnSpc>
                          <a:spcPct val="100000"/>
                        </a:lnSpc>
                        <a:spcBef>
                          <a:spcPts val="0"/>
                        </a:spcBef>
                        <a:spcAft>
                          <a:spcPts val="0"/>
                        </a:spcAft>
                        <a:buNone/>
                      </a:pPr>
                      <a:r>
                        <a:rPr lang="en-US" sz="1600" b="0" dirty="0">
                          <a:latin typeface="+mn-lt"/>
                          <a:cs typeface="Myanmar Text"/>
                        </a:rPr>
                        <a:t>Constructing Explanations and Designing Solutions</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latin typeface="+mn-lt"/>
                          <a:cs typeface="Myanmar Text"/>
                        </a:rPr>
                        <a:t>Structure and Function</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latin typeface="+mn-lt"/>
                          <a:cs typeface="Myanmar Text"/>
                        </a:rPr>
                        <a:t>HS-LS1-6</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0861642"/>
                  </a:ext>
                </a:extLst>
              </a:tr>
            </a:tbl>
          </a:graphicData>
        </a:graphic>
      </p:graphicFrame>
    </p:spTree>
    <p:custDataLst>
      <p:tags r:id="rId1"/>
    </p:custDataLst>
    <p:extLst>
      <p:ext uri="{BB962C8B-B14F-4D97-AF65-F5344CB8AC3E}">
        <p14:creationId xmlns:p14="http://schemas.microsoft.com/office/powerpoint/2010/main" val="4130503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30B789FD-7389-3B98-5CD1-BF74666F3346}"/>
              </a:ext>
            </a:extLst>
          </p:cNvPr>
          <p:cNvPicPr>
            <a:picLocks noChangeAspect="1"/>
          </p:cNvPicPr>
          <p:nvPr/>
        </p:nvPicPr>
        <p:blipFill>
          <a:blip r:embed="rId5"/>
          <a:stretch>
            <a:fillRect/>
          </a:stretch>
        </p:blipFill>
        <p:spPr>
          <a:xfrm rot="880131">
            <a:off x="4942285" y="2210052"/>
            <a:ext cx="2832191" cy="2499795"/>
          </a:xfrm>
          <a:prstGeom prst="rect">
            <a:avLst/>
          </a:prstGeom>
        </p:spPr>
      </p:pic>
      <p:sp>
        <p:nvSpPr>
          <p:cNvPr id="2" name="TextBox 1">
            <a:extLst>
              <a:ext uri="{FF2B5EF4-FFF2-40B4-BE49-F238E27FC236}">
                <a16:creationId xmlns:a16="http://schemas.microsoft.com/office/drawing/2014/main" id="{622FCD45-8CFD-844F-A2C5-CF10527504F8}"/>
              </a:ext>
            </a:extLst>
          </p:cNvPr>
          <p:cNvSpPr txBox="1"/>
          <p:nvPr/>
        </p:nvSpPr>
        <p:spPr>
          <a:xfrm>
            <a:off x="717180" y="1963347"/>
            <a:ext cx="4044086" cy="40164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800"/>
              </a:spcAft>
            </a:pPr>
            <a:r>
              <a:rPr lang="en-US" sz="1800" b="1">
                <a:solidFill>
                  <a:srgbClr val="D200B9"/>
                </a:solidFill>
                <a:effectLst/>
                <a:latin typeface="Aptos" panose="020B0004020202020204" pitchFamily="34" charset="0"/>
                <a:ea typeface="Aptos" panose="020B0004020202020204" pitchFamily="34" charset="0"/>
                <a:cs typeface="Times New Roman" panose="02020603050405020304" pitchFamily="18" charset="0"/>
              </a:rPr>
              <a:t>Proteins </a:t>
            </a:r>
            <a:r>
              <a:rPr lang="en-US" sz="1800">
                <a:effectLst/>
                <a:latin typeface="Aptos" panose="020B0004020202020204" pitchFamily="34" charset="0"/>
                <a:ea typeface="Aptos" panose="020B0004020202020204" pitchFamily="34" charset="0"/>
                <a:cs typeface="Times New Roman" panose="02020603050405020304" pitchFamily="18" charset="0"/>
              </a:rPr>
              <a:t>are complex molecules that do most of the work in cells.</a:t>
            </a:r>
          </a:p>
          <a:p>
            <a:pPr>
              <a:spcAft>
                <a:spcPts val="4200"/>
              </a:spcAft>
            </a:pPr>
            <a:r>
              <a:rPr lang="en-US" sz="1800">
                <a:effectLst/>
                <a:latin typeface="Aptos" panose="020B0004020202020204" pitchFamily="34" charset="0"/>
                <a:ea typeface="Aptos" panose="020B0004020202020204" pitchFamily="34" charset="0"/>
                <a:cs typeface="Times New Roman" panose="02020603050405020304" pitchFamily="18" charset="0"/>
              </a:rPr>
              <a:t>Each type of </a:t>
            </a:r>
            <a:r>
              <a:rPr lang="en-US">
                <a:latin typeface="Aptos" panose="020B0004020202020204" pitchFamily="34" charset="0"/>
                <a:ea typeface="Aptos" panose="020B0004020202020204" pitchFamily="34" charset="0"/>
                <a:cs typeface="Times New Roman" panose="02020603050405020304" pitchFamily="18" charset="0"/>
              </a:rPr>
              <a:t>protein folds into a unique and stable </a:t>
            </a:r>
            <a:r>
              <a:rPr lang="en-US" b="1">
                <a:solidFill>
                  <a:srgbClr val="D200B9"/>
                </a:solidFill>
                <a:latin typeface="Aptos" panose="020B0004020202020204" pitchFamily="34" charset="0"/>
                <a:ea typeface="Aptos" panose="020B0004020202020204" pitchFamily="34" charset="0"/>
                <a:cs typeface="Times New Roman" panose="02020603050405020304" pitchFamily="18" charset="0"/>
              </a:rPr>
              <a:t>structure</a:t>
            </a:r>
            <a:r>
              <a:rPr lang="en-US">
                <a:latin typeface="Aptos" panose="020B0004020202020204" pitchFamily="34" charset="0"/>
                <a:ea typeface="Aptos" panose="020B0004020202020204" pitchFamily="34" charset="0"/>
                <a:cs typeface="Times New Roman" panose="02020603050405020304" pitchFamily="18" charset="0"/>
              </a:rPr>
              <a:t> so that it can perform its unique</a:t>
            </a:r>
            <a:r>
              <a:rPr lang="en-US" b="1">
                <a:solidFill>
                  <a:srgbClr val="D200B9"/>
                </a:solidFill>
                <a:latin typeface="Aptos" panose="020B0004020202020204" pitchFamily="34" charset="0"/>
                <a:ea typeface="Aptos" panose="020B0004020202020204" pitchFamily="34" charset="0"/>
                <a:cs typeface="Times New Roman" panose="02020603050405020304" pitchFamily="18" charset="0"/>
              </a:rPr>
              <a:t> function</a:t>
            </a:r>
            <a:r>
              <a:rPr lang="en-US">
                <a:latin typeface="Aptos" panose="020B0004020202020204" pitchFamily="34" charset="0"/>
                <a:ea typeface="Aptos" panose="020B0004020202020204" pitchFamily="34" charset="0"/>
                <a:cs typeface="Times New Roman" panose="02020603050405020304" pitchFamily="18" charset="0"/>
              </a:rPr>
              <a:t>.</a:t>
            </a:r>
          </a:p>
          <a:p>
            <a:pPr>
              <a:spcAft>
                <a:spcPts val="1800"/>
              </a:spcAft>
            </a:pPr>
            <a:r>
              <a:rPr lang="en-US" sz="1800" b="1">
                <a:effectLst/>
                <a:latin typeface="Aptos" panose="020B0004020202020204" pitchFamily="34" charset="0"/>
                <a:ea typeface="Aptos" panose="020B0004020202020204" pitchFamily="34" charset="0"/>
                <a:cs typeface="Times New Roman" panose="02020603050405020304" pitchFamily="18" charset="0"/>
              </a:rPr>
              <a:t>Explore the example protein structures shown to the right.</a:t>
            </a:r>
            <a:endParaRPr lang="en-US" b="1">
              <a:latin typeface="Aptos" panose="020B0004020202020204" pitchFamily="34" charset="0"/>
              <a:ea typeface="Aptos" panose="020B0004020202020204" pitchFamily="34" charset="0"/>
              <a:cs typeface="Times New Roman" panose="02020603050405020304" pitchFamily="18" charset="0"/>
            </a:endParaRPr>
          </a:p>
          <a:p>
            <a:pPr>
              <a:spcAft>
                <a:spcPts val="600"/>
              </a:spcAft>
            </a:pPr>
            <a:r>
              <a:rPr lang="en-US" b="1">
                <a:solidFill>
                  <a:srgbClr val="1CA64A"/>
                </a:solidFill>
                <a:latin typeface="Aptos" panose="020B0004020202020204" pitchFamily="34" charset="0"/>
                <a:ea typeface="Aptos" panose="020B0004020202020204" pitchFamily="34" charset="0"/>
                <a:cs typeface="Times New Roman" panose="02020603050405020304" pitchFamily="18" charset="0"/>
              </a:rPr>
              <a:t>How are they similar?</a:t>
            </a:r>
          </a:p>
          <a:p>
            <a:pPr>
              <a:spcAft>
                <a:spcPts val="600"/>
              </a:spcAft>
            </a:pPr>
            <a:r>
              <a:rPr lang="en-US" b="1">
                <a:solidFill>
                  <a:srgbClr val="1CA64A"/>
                </a:solidFill>
                <a:latin typeface="Aptos" panose="020B0004020202020204" pitchFamily="34" charset="0"/>
                <a:ea typeface="Aptos" panose="020B0004020202020204" pitchFamily="34" charset="0"/>
                <a:cs typeface="Times New Roman" panose="02020603050405020304" pitchFamily="18" charset="0"/>
              </a:rPr>
              <a:t>How are they different?</a:t>
            </a:r>
          </a:p>
          <a:p>
            <a:pPr>
              <a:spcAft>
                <a:spcPts val="600"/>
              </a:spcAft>
            </a:pPr>
            <a:r>
              <a:rPr lang="en-US" b="1">
                <a:solidFill>
                  <a:srgbClr val="1CA64A"/>
                </a:solidFill>
                <a:latin typeface="Aptos" panose="020B0004020202020204" pitchFamily="34" charset="0"/>
                <a:ea typeface="Aptos" panose="020B0004020202020204" pitchFamily="34" charset="0"/>
                <a:cs typeface="Times New Roman" panose="02020603050405020304" pitchFamily="18" charset="0"/>
              </a:rPr>
              <a:t>What patterns do you see?</a:t>
            </a:r>
            <a:endParaRPr lang="en-US" b="1">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71718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A Wide Variety of Protein Structures</a:t>
            </a:r>
            <a:endParaRPr lang="en-US" sz="4000" b="1">
              <a:solidFill>
                <a:schemeClr val="bg1"/>
              </a:solidFill>
              <a:latin typeface="+mn-lt"/>
              <a:ea typeface="HGSoeiKakugothicUB"/>
              <a:cs typeface="Myanmar Text"/>
            </a:endParaRPr>
          </a:p>
        </p:txBody>
      </p:sp>
      <p:pic>
        <p:nvPicPr>
          <p:cNvPr id="15" name="Picture 6" descr="A purple and white head with a light bulb inside&#10;&#10;Description automatically generated">
            <a:extLst>
              <a:ext uri="{FF2B5EF4-FFF2-40B4-BE49-F238E27FC236}">
                <a16:creationId xmlns:a16="http://schemas.microsoft.com/office/drawing/2014/main" id="{C050387D-83E5-6EEE-0277-96D8D6B80AE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20468"/>
            <a:ext cx="1216768" cy="1207035"/>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76FF8E7F-368D-31B3-B5C7-D50D8AF65365}"/>
              </a:ext>
            </a:extLst>
          </p:cNvPr>
          <p:cNvSpPr txBox="1"/>
          <p:nvPr/>
        </p:nvSpPr>
        <p:spPr>
          <a:xfrm>
            <a:off x="5533024" y="1569411"/>
            <a:ext cx="188583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dirty="0">
                <a:effectLst/>
                <a:latin typeface="Aptos" panose="020B0004020202020204" pitchFamily="34" charset="0"/>
                <a:ea typeface="Aptos" panose="020B0004020202020204" pitchFamily="34" charset="0"/>
                <a:cs typeface="Times New Roman" panose="02020603050405020304" pitchFamily="18" charset="0"/>
              </a:rPr>
              <a:t>Beta-globin</a:t>
            </a:r>
          </a:p>
          <a:p>
            <a:pPr algn="ctr"/>
            <a:r>
              <a:rPr lang="en-US" sz="1600" i="1" dirty="0">
                <a:latin typeface="Aptos" panose="020B0004020202020204" pitchFamily="34" charset="0"/>
                <a:ea typeface="Aptos" panose="020B0004020202020204" pitchFamily="34" charset="0"/>
                <a:cs typeface="Times New Roman" panose="02020603050405020304" pitchFamily="18" charset="0"/>
              </a:rPr>
              <a:t>Carries oxygen in our blood</a:t>
            </a:r>
          </a:p>
        </p:txBody>
      </p:sp>
      <p:sp>
        <p:nvSpPr>
          <p:cNvPr id="20" name="TextBox 19">
            <a:extLst>
              <a:ext uri="{FF2B5EF4-FFF2-40B4-BE49-F238E27FC236}">
                <a16:creationId xmlns:a16="http://schemas.microsoft.com/office/drawing/2014/main" id="{4F51CE4B-64F0-4260-0031-14CE89440124}"/>
              </a:ext>
            </a:extLst>
          </p:cNvPr>
          <p:cNvSpPr txBox="1"/>
          <p:nvPr/>
        </p:nvSpPr>
        <p:spPr>
          <a:xfrm>
            <a:off x="10069244" y="1537138"/>
            <a:ext cx="161889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a:effectLst/>
                <a:latin typeface="Aptos" panose="020B0004020202020204" pitchFamily="34" charset="0"/>
                <a:ea typeface="Aptos" panose="020B0004020202020204" pitchFamily="34" charset="0"/>
                <a:cs typeface="Times New Roman" panose="02020603050405020304" pitchFamily="18" charset="0"/>
              </a:rPr>
              <a:t>GFP Protein</a:t>
            </a:r>
          </a:p>
          <a:p>
            <a:pPr algn="ctr"/>
            <a:r>
              <a:rPr lang="en-US" sz="1600" i="1">
                <a:latin typeface="Aptos" panose="020B0004020202020204" pitchFamily="34" charset="0"/>
                <a:ea typeface="Aptos" panose="020B0004020202020204" pitchFamily="34" charset="0"/>
                <a:cs typeface="Times New Roman" panose="02020603050405020304" pitchFamily="18" charset="0"/>
              </a:rPr>
              <a:t>Makes jellyfish glow green</a:t>
            </a:r>
          </a:p>
        </p:txBody>
      </p:sp>
      <p:sp>
        <p:nvSpPr>
          <p:cNvPr id="21" name="TextBox 20">
            <a:extLst>
              <a:ext uri="{FF2B5EF4-FFF2-40B4-BE49-F238E27FC236}">
                <a16:creationId xmlns:a16="http://schemas.microsoft.com/office/drawing/2014/main" id="{AD677FA4-FDA8-F486-6D20-BB263082F155}"/>
              </a:ext>
            </a:extLst>
          </p:cNvPr>
          <p:cNvSpPr txBox="1"/>
          <p:nvPr/>
        </p:nvSpPr>
        <p:spPr>
          <a:xfrm>
            <a:off x="7955711" y="1537137"/>
            <a:ext cx="166547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a:effectLst/>
                <a:latin typeface="Aptos" panose="020B0004020202020204" pitchFamily="34" charset="0"/>
                <a:ea typeface="Aptos" panose="020B0004020202020204" pitchFamily="34" charset="0"/>
                <a:cs typeface="Times New Roman" panose="02020603050405020304" pitchFamily="18" charset="0"/>
              </a:rPr>
              <a:t>Zinc Finger</a:t>
            </a:r>
          </a:p>
          <a:p>
            <a:pPr algn="ctr"/>
            <a:r>
              <a:rPr lang="en-US" sz="1600" i="1">
                <a:latin typeface="Aptos" panose="020B0004020202020204" pitchFamily="34" charset="0"/>
                <a:ea typeface="Aptos" panose="020B0004020202020204" pitchFamily="34" charset="0"/>
                <a:cs typeface="Times New Roman" panose="02020603050405020304" pitchFamily="18" charset="0"/>
              </a:rPr>
              <a:t>Binds to and regulates DNA</a:t>
            </a:r>
          </a:p>
        </p:txBody>
      </p:sp>
      <p:pic>
        <p:nvPicPr>
          <p:cNvPr id="28" name="Picture 27">
            <a:extLst>
              <a:ext uri="{FF2B5EF4-FFF2-40B4-BE49-F238E27FC236}">
                <a16:creationId xmlns:a16="http://schemas.microsoft.com/office/drawing/2014/main" id="{17D38588-DCD6-8190-81C4-A6B811A4B466}"/>
              </a:ext>
            </a:extLst>
          </p:cNvPr>
          <p:cNvPicPr>
            <a:picLocks noChangeAspect="1"/>
          </p:cNvPicPr>
          <p:nvPr/>
        </p:nvPicPr>
        <p:blipFill>
          <a:blip r:embed="rId7"/>
          <a:stretch>
            <a:fillRect/>
          </a:stretch>
        </p:blipFill>
        <p:spPr>
          <a:xfrm>
            <a:off x="9836433" y="2396142"/>
            <a:ext cx="2355567" cy="3231722"/>
          </a:xfrm>
          <a:prstGeom prst="rect">
            <a:avLst/>
          </a:prstGeom>
        </p:spPr>
      </p:pic>
      <p:pic>
        <p:nvPicPr>
          <p:cNvPr id="29" name="Picture 28">
            <a:extLst>
              <a:ext uri="{FF2B5EF4-FFF2-40B4-BE49-F238E27FC236}">
                <a16:creationId xmlns:a16="http://schemas.microsoft.com/office/drawing/2014/main" id="{D2C783D3-89DD-9CEF-6DC7-6B3532421E66}"/>
              </a:ext>
            </a:extLst>
          </p:cNvPr>
          <p:cNvPicPr>
            <a:picLocks noChangeAspect="1"/>
          </p:cNvPicPr>
          <p:nvPr/>
        </p:nvPicPr>
        <p:blipFill>
          <a:blip r:embed="rId8"/>
          <a:stretch>
            <a:fillRect/>
          </a:stretch>
        </p:blipFill>
        <p:spPr>
          <a:xfrm>
            <a:off x="7577966" y="4766830"/>
            <a:ext cx="1825156" cy="1529655"/>
          </a:xfrm>
          <a:prstGeom prst="rect">
            <a:avLst/>
          </a:prstGeom>
        </p:spPr>
      </p:pic>
      <p:pic>
        <p:nvPicPr>
          <p:cNvPr id="30" name="Picture 29">
            <a:extLst>
              <a:ext uri="{FF2B5EF4-FFF2-40B4-BE49-F238E27FC236}">
                <a16:creationId xmlns:a16="http://schemas.microsoft.com/office/drawing/2014/main" id="{9D8FD9F6-43C9-96AE-DBF3-6548D793E233}"/>
              </a:ext>
            </a:extLst>
          </p:cNvPr>
          <p:cNvPicPr>
            <a:picLocks noChangeAspect="1"/>
          </p:cNvPicPr>
          <p:nvPr/>
        </p:nvPicPr>
        <p:blipFill>
          <a:blip r:embed="rId9"/>
          <a:stretch>
            <a:fillRect/>
          </a:stretch>
        </p:blipFill>
        <p:spPr>
          <a:xfrm>
            <a:off x="8173781" y="2486726"/>
            <a:ext cx="1229341" cy="1579067"/>
          </a:xfrm>
          <a:prstGeom prst="rect">
            <a:avLst/>
          </a:prstGeom>
        </p:spPr>
      </p:pic>
      <p:sp>
        <p:nvSpPr>
          <p:cNvPr id="31" name="TextBox 30">
            <a:extLst>
              <a:ext uri="{FF2B5EF4-FFF2-40B4-BE49-F238E27FC236}">
                <a16:creationId xmlns:a16="http://schemas.microsoft.com/office/drawing/2014/main" id="{35BAF908-E9BA-4802-502B-154FD5B33AC1}"/>
              </a:ext>
            </a:extLst>
          </p:cNvPr>
          <p:cNvSpPr txBox="1"/>
          <p:nvPr/>
        </p:nvSpPr>
        <p:spPr>
          <a:xfrm>
            <a:off x="5794474" y="5288588"/>
            <a:ext cx="182515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a:effectLst/>
                <a:latin typeface="Aptos" panose="020B0004020202020204" pitchFamily="34" charset="0"/>
                <a:ea typeface="Aptos" panose="020B0004020202020204" pitchFamily="34" charset="0"/>
                <a:cs typeface="Times New Roman" panose="02020603050405020304" pitchFamily="18" charset="0"/>
              </a:rPr>
              <a:t>Insulin</a:t>
            </a:r>
          </a:p>
          <a:p>
            <a:pPr algn="ctr"/>
            <a:r>
              <a:rPr lang="en-US" sz="1600" i="1">
                <a:latin typeface="Aptos" panose="020B0004020202020204" pitchFamily="34" charset="0"/>
                <a:ea typeface="Aptos" panose="020B0004020202020204" pitchFamily="34" charset="0"/>
                <a:cs typeface="Times New Roman" panose="02020603050405020304" pitchFamily="18" charset="0"/>
              </a:rPr>
              <a:t>Regulates sugar</a:t>
            </a:r>
          </a:p>
          <a:p>
            <a:pPr algn="ctr"/>
            <a:r>
              <a:rPr lang="en-US" sz="1600" i="1">
                <a:latin typeface="Aptos" panose="020B0004020202020204" pitchFamily="34" charset="0"/>
                <a:ea typeface="Aptos" panose="020B0004020202020204" pitchFamily="34" charset="0"/>
                <a:cs typeface="Times New Roman" panose="02020603050405020304" pitchFamily="18" charset="0"/>
              </a:rPr>
              <a:t>in the blood</a:t>
            </a:r>
          </a:p>
        </p:txBody>
      </p:sp>
    </p:spTree>
    <p:extLst>
      <p:ext uri="{BB962C8B-B14F-4D97-AF65-F5344CB8AC3E}">
        <p14:creationId xmlns:p14="http://schemas.microsoft.com/office/powerpoint/2010/main" val="249649319"/>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998355CE-00B8-58D9-3675-60ABEEB16DD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59F26D5-B93A-924D-B285-466258651E38}"/>
              </a:ext>
            </a:extLst>
          </p:cNvPr>
          <p:cNvSpPr txBox="1"/>
          <p:nvPr/>
        </p:nvSpPr>
        <p:spPr>
          <a:xfrm>
            <a:off x="717180" y="1963347"/>
            <a:ext cx="9803799"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Aptos" panose="020B0004020202020204" pitchFamily="34" charset="0"/>
                <a:ea typeface="Aptos" panose="020B0004020202020204" pitchFamily="34" charset="0"/>
                <a:cs typeface="Times New Roman" panose="02020603050405020304" pitchFamily="18" charset="0"/>
              </a:rPr>
              <a:t>Different types of proteins have specific shapes that enable their functions – but nearly all protein structures contain two common structures: </a:t>
            </a:r>
            <a:r>
              <a:rPr lang="en-US" b="1">
                <a:solidFill>
                  <a:srgbClr val="C00000"/>
                </a:solidFill>
                <a:latin typeface="Aptos" panose="020B0004020202020204" pitchFamily="34" charset="0"/>
                <a:ea typeface="Aptos" panose="020B0004020202020204" pitchFamily="34" charset="0"/>
                <a:cs typeface="Times New Roman" panose="02020603050405020304" pitchFamily="18" charset="0"/>
              </a:rPr>
              <a:t>alpha helices </a:t>
            </a:r>
            <a:r>
              <a:rPr lang="en-US" i="1">
                <a:latin typeface="Aptos" panose="020B0004020202020204" pitchFamily="34" charset="0"/>
                <a:ea typeface="Aptos" panose="020B0004020202020204" pitchFamily="34" charset="0"/>
                <a:cs typeface="Times New Roman" panose="02020603050405020304" pitchFamily="18" charset="0"/>
              </a:rPr>
              <a:t>(a spiral shape) </a:t>
            </a:r>
            <a:r>
              <a:rPr lang="en-US">
                <a:latin typeface="Aptos" panose="020B0004020202020204" pitchFamily="34" charset="0"/>
                <a:ea typeface="Aptos" panose="020B0004020202020204" pitchFamily="34" charset="0"/>
                <a:cs typeface="Times New Roman" panose="02020603050405020304" pitchFamily="18" charset="0"/>
              </a:rPr>
              <a:t>and </a:t>
            </a:r>
            <a:r>
              <a:rPr lang="en-US" b="1">
                <a:solidFill>
                  <a:schemeClr val="accent4">
                    <a:lumMod val="75000"/>
                  </a:schemeClr>
                </a:solidFill>
                <a:latin typeface="Aptos" panose="020B0004020202020204" pitchFamily="34" charset="0"/>
                <a:ea typeface="Aptos" panose="020B0004020202020204" pitchFamily="34" charset="0"/>
                <a:cs typeface="Times New Roman" panose="02020603050405020304" pitchFamily="18" charset="0"/>
              </a:rPr>
              <a:t>beta sheets </a:t>
            </a:r>
            <a:r>
              <a:rPr lang="en-US" i="1">
                <a:latin typeface="Aptos" panose="020B0004020202020204" pitchFamily="34" charset="0"/>
                <a:ea typeface="Aptos" panose="020B0004020202020204" pitchFamily="34" charset="0"/>
                <a:cs typeface="Times New Roman" panose="02020603050405020304" pitchFamily="18" charset="0"/>
              </a:rPr>
              <a:t>(a zig-zag shape).  </a:t>
            </a:r>
          </a:p>
          <a:p>
            <a:endParaRPr lang="en-US">
              <a:latin typeface="Aptos" panose="020B0004020202020204" pitchFamily="34" charset="0"/>
              <a:ea typeface="Aptos" panose="020B0004020202020204" pitchFamily="34" charset="0"/>
              <a:cs typeface="Times New Roman" panose="02020603050405020304" pitchFamily="18" charset="0"/>
            </a:endParaRPr>
          </a:p>
          <a:p>
            <a:r>
              <a:rPr lang="en-US">
                <a:latin typeface="Aptos" panose="020B0004020202020204" pitchFamily="34" charset="0"/>
                <a:ea typeface="Aptos" panose="020B0004020202020204" pitchFamily="34" charset="0"/>
                <a:cs typeface="Times New Roman" panose="02020603050405020304" pitchFamily="18" charset="0"/>
              </a:rPr>
              <a:t>These two common shapes are referred to as </a:t>
            </a:r>
            <a:r>
              <a:rPr lang="en-US" b="1">
                <a:solidFill>
                  <a:srgbClr val="D200B9"/>
                </a:solidFill>
                <a:latin typeface="Aptos" panose="020B0004020202020204" pitchFamily="34" charset="0"/>
                <a:ea typeface="Aptos" panose="020B0004020202020204" pitchFamily="34" charset="0"/>
                <a:cs typeface="Times New Roman" panose="02020603050405020304" pitchFamily="18" charset="0"/>
              </a:rPr>
              <a:t>secondary structures</a:t>
            </a:r>
            <a:r>
              <a:rPr lang="en-US">
                <a:latin typeface="Aptos" panose="020B0004020202020204" pitchFamily="34" charset="0"/>
                <a:ea typeface="Aptos" panose="020B0004020202020204" pitchFamily="34" charset="0"/>
                <a:cs typeface="Times New Roman" panose="02020603050405020304" pitchFamily="18" charset="0"/>
              </a:rPr>
              <a:t>.</a:t>
            </a:r>
          </a:p>
        </p:txBody>
      </p:sp>
      <p:sp>
        <p:nvSpPr>
          <p:cNvPr id="6" name="Title 1">
            <a:extLst>
              <a:ext uri="{FF2B5EF4-FFF2-40B4-BE49-F238E27FC236}">
                <a16:creationId xmlns:a16="http://schemas.microsoft.com/office/drawing/2014/main" id="{E716405E-6DC9-7501-34FE-641721433E80}"/>
              </a:ext>
            </a:extLst>
          </p:cNvPr>
          <p:cNvSpPr txBox="1">
            <a:spLocks/>
          </p:cNvSpPr>
          <p:nvPr/>
        </p:nvSpPr>
        <p:spPr>
          <a:xfrm>
            <a:off x="71718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Alpha Helices and Beta Sheets</a:t>
            </a:r>
            <a:endParaRPr lang="en-US" sz="4000" b="1">
              <a:solidFill>
                <a:schemeClr val="bg1"/>
              </a:solidFill>
              <a:latin typeface="+mn-lt"/>
              <a:ea typeface="HGSoeiKakugothicUB"/>
              <a:cs typeface="Myanmar Text"/>
            </a:endParaRPr>
          </a:p>
        </p:txBody>
      </p:sp>
      <p:pic>
        <p:nvPicPr>
          <p:cNvPr id="33" name="Picture 32">
            <a:extLst>
              <a:ext uri="{FF2B5EF4-FFF2-40B4-BE49-F238E27FC236}">
                <a16:creationId xmlns:a16="http://schemas.microsoft.com/office/drawing/2014/main" id="{63503C07-2AE3-0C8B-4590-488EE7345D57}"/>
              </a:ext>
            </a:extLst>
          </p:cNvPr>
          <p:cNvPicPr>
            <a:picLocks noChangeAspect="1"/>
          </p:cNvPicPr>
          <p:nvPr/>
        </p:nvPicPr>
        <p:blipFill>
          <a:blip r:embed="rId5"/>
          <a:stretch>
            <a:fillRect/>
          </a:stretch>
        </p:blipFill>
        <p:spPr>
          <a:xfrm>
            <a:off x="699200" y="3338961"/>
            <a:ext cx="10344639" cy="3204934"/>
          </a:xfrm>
          <a:prstGeom prst="rect">
            <a:avLst/>
          </a:prstGeom>
        </p:spPr>
      </p:pic>
      <p:pic>
        <p:nvPicPr>
          <p:cNvPr id="34" name="Picture 33" descr="Icon&#10;&#10;Description automatically generated">
            <a:extLst>
              <a:ext uri="{FF2B5EF4-FFF2-40B4-BE49-F238E27FC236}">
                <a16:creationId xmlns:a16="http://schemas.microsoft.com/office/drawing/2014/main" id="{9563F255-8837-80BB-F30F-CDE87B8F166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5" y="120467"/>
            <a:ext cx="1207035" cy="1207035"/>
          </a:xfrm>
          <a:prstGeom prst="rect">
            <a:avLst/>
          </a:prstGeom>
        </p:spPr>
      </p:pic>
    </p:spTree>
    <p:extLst>
      <p:ext uri="{BB962C8B-B14F-4D97-AF65-F5344CB8AC3E}">
        <p14:creationId xmlns:p14="http://schemas.microsoft.com/office/powerpoint/2010/main" val="2687460031"/>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3A56F87F-AEA5-6103-80B2-63E92E7EF9DE}"/>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2A426F1E-EB7F-718D-53D6-31B6669187DD}"/>
              </a:ext>
            </a:extLst>
          </p:cNvPr>
          <p:cNvPicPr>
            <a:picLocks noChangeAspect="1"/>
          </p:cNvPicPr>
          <p:nvPr/>
        </p:nvPicPr>
        <p:blipFill>
          <a:blip r:embed="rId5"/>
          <a:stretch>
            <a:fillRect/>
          </a:stretch>
        </p:blipFill>
        <p:spPr>
          <a:xfrm rot="990359">
            <a:off x="9382946" y="4786762"/>
            <a:ext cx="1931837" cy="1582710"/>
          </a:xfrm>
          <a:prstGeom prst="rect">
            <a:avLst/>
          </a:prstGeom>
        </p:spPr>
      </p:pic>
      <p:sp>
        <p:nvSpPr>
          <p:cNvPr id="2" name="TextBox 1">
            <a:extLst>
              <a:ext uri="{FF2B5EF4-FFF2-40B4-BE49-F238E27FC236}">
                <a16:creationId xmlns:a16="http://schemas.microsoft.com/office/drawing/2014/main" id="{E05968E3-C252-4541-7A79-5C1E8C316AA6}"/>
              </a:ext>
            </a:extLst>
          </p:cNvPr>
          <p:cNvSpPr txBox="1"/>
          <p:nvPr/>
        </p:nvSpPr>
        <p:spPr>
          <a:xfrm>
            <a:off x="717180" y="1963347"/>
            <a:ext cx="1117002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Aptos" panose="020B0004020202020204" pitchFamily="34" charset="0"/>
                <a:ea typeface="Aptos" panose="020B0004020202020204" pitchFamily="34" charset="0"/>
                <a:cs typeface="Times New Roman" panose="02020603050405020304" pitchFamily="18" charset="0"/>
              </a:rPr>
              <a:t>Alpha helices </a:t>
            </a:r>
            <a:r>
              <a:rPr lang="en-US">
                <a:latin typeface="Aptos" panose="020B0004020202020204" pitchFamily="34" charset="0"/>
                <a:ea typeface="Aptos" panose="020B0004020202020204" pitchFamily="34" charset="0"/>
                <a:cs typeface="Times New Roman" panose="02020603050405020304" pitchFamily="18" charset="0"/>
              </a:rPr>
              <a:t>and </a:t>
            </a:r>
            <a:r>
              <a:rPr lang="en-US" b="1">
                <a:latin typeface="Aptos" panose="020B0004020202020204" pitchFamily="34" charset="0"/>
                <a:ea typeface="Aptos" panose="020B0004020202020204" pitchFamily="34" charset="0"/>
                <a:cs typeface="Times New Roman" panose="02020603050405020304" pitchFamily="18" charset="0"/>
              </a:rPr>
              <a:t>beta sheets</a:t>
            </a:r>
            <a:r>
              <a:rPr lang="en-US">
                <a:latin typeface="Aptos" panose="020B0004020202020204" pitchFamily="34" charset="0"/>
                <a:ea typeface="Aptos" panose="020B0004020202020204" pitchFamily="34" charset="0"/>
                <a:cs typeface="Times New Roman" panose="02020603050405020304" pitchFamily="18" charset="0"/>
              </a:rPr>
              <a:t> are called "</a:t>
            </a:r>
            <a:r>
              <a:rPr lang="en-US" b="1" i="1">
                <a:latin typeface="Aptos" panose="020B0004020202020204" pitchFamily="34" charset="0"/>
                <a:ea typeface="Aptos" panose="020B0004020202020204" pitchFamily="34" charset="0"/>
                <a:cs typeface="Times New Roman" panose="02020603050405020304" pitchFamily="18" charset="0"/>
              </a:rPr>
              <a:t>secondary</a:t>
            </a:r>
            <a:r>
              <a:rPr lang="en-US" b="1">
                <a:latin typeface="Aptos" panose="020B0004020202020204" pitchFamily="34" charset="0"/>
                <a:ea typeface="Aptos" panose="020B0004020202020204" pitchFamily="34" charset="0"/>
                <a:cs typeface="Times New Roman" panose="02020603050405020304" pitchFamily="18" charset="0"/>
              </a:rPr>
              <a:t> structures</a:t>
            </a:r>
            <a:r>
              <a:rPr lang="en-US">
                <a:latin typeface="Aptos" panose="020B0004020202020204" pitchFamily="34" charset="0"/>
                <a:ea typeface="Aptos" panose="020B0004020202020204" pitchFamily="34" charset="0"/>
                <a:cs typeface="Times New Roman" panose="02020603050405020304" pitchFamily="18" charset="0"/>
              </a:rPr>
              <a:t>" because they are the second level of a four-level approach to describing the shape of a folded protein.</a:t>
            </a:r>
          </a:p>
        </p:txBody>
      </p:sp>
      <p:sp>
        <p:nvSpPr>
          <p:cNvPr id="6" name="Title 1">
            <a:extLst>
              <a:ext uri="{FF2B5EF4-FFF2-40B4-BE49-F238E27FC236}">
                <a16:creationId xmlns:a16="http://schemas.microsoft.com/office/drawing/2014/main" id="{FEA403A1-FFAA-4150-AB24-D6366CF921A0}"/>
              </a:ext>
            </a:extLst>
          </p:cNvPr>
          <p:cNvSpPr txBox="1">
            <a:spLocks/>
          </p:cNvSpPr>
          <p:nvPr/>
        </p:nvSpPr>
        <p:spPr>
          <a:xfrm>
            <a:off x="71718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Four Levels of Protein Structure</a:t>
            </a:r>
            <a:endParaRPr lang="en-US" sz="4000" b="1">
              <a:solidFill>
                <a:schemeClr val="bg1"/>
              </a:solidFill>
              <a:latin typeface="+mn-lt"/>
              <a:ea typeface="HGSoeiKakugothicUB"/>
              <a:cs typeface="Myanmar Text"/>
            </a:endParaRPr>
          </a:p>
        </p:txBody>
      </p:sp>
      <p:pic>
        <p:nvPicPr>
          <p:cNvPr id="34" name="Picture 33" descr="Icon&#10;&#10;Description automatically generated">
            <a:extLst>
              <a:ext uri="{FF2B5EF4-FFF2-40B4-BE49-F238E27FC236}">
                <a16:creationId xmlns:a16="http://schemas.microsoft.com/office/drawing/2014/main" id="{84E06FC9-FB18-A0E7-E08C-45123910CD7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5" y="120467"/>
            <a:ext cx="1207035" cy="1207035"/>
          </a:xfrm>
          <a:prstGeom prst="rect">
            <a:avLst/>
          </a:prstGeom>
        </p:spPr>
      </p:pic>
      <p:pic>
        <p:nvPicPr>
          <p:cNvPr id="3" name="Picture 2">
            <a:extLst>
              <a:ext uri="{FF2B5EF4-FFF2-40B4-BE49-F238E27FC236}">
                <a16:creationId xmlns:a16="http://schemas.microsoft.com/office/drawing/2014/main" id="{3C91DD8A-E4DC-2D86-7534-A6CD6C7F6BE0}"/>
              </a:ext>
            </a:extLst>
          </p:cNvPr>
          <p:cNvPicPr>
            <a:picLocks noChangeAspect="1"/>
          </p:cNvPicPr>
          <p:nvPr/>
        </p:nvPicPr>
        <p:blipFill>
          <a:blip r:embed="rId7"/>
          <a:stretch>
            <a:fillRect/>
          </a:stretch>
        </p:blipFill>
        <p:spPr>
          <a:xfrm>
            <a:off x="6761879" y="3062689"/>
            <a:ext cx="4419263" cy="163101"/>
          </a:xfrm>
          <a:prstGeom prst="rect">
            <a:avLst/>
          </a:prstGeom>
        </p:spPr>
      </p:pic>
      <p:pic>
        <p:nvPicPr>
          <p:cNvPr id="4" name="Picture 3">
            <a:extLst>
              <a:ext uri="{FF2B5EF4-FFF2-40B4-BE49-F238E27FC236}">
                <a16:creationId xmlns:a16="http://schemas.microsoft.com/office/drawing/2014/main" id="{DEA4BC39-73B7-F4F2-013C-D4263A15F912}"/>
              </a:ext>
            </a:extLst>
          </p:cNvPr>
          <p:cNvPicPr>
            <a:picLocks noChangeAspect="1"/>
          </p:cNvPicPr>
          <p:nvPr/>
        </p:nvPicPr>
        <p:blipFill>
          <a:blip r:embed="rId8"/>
          <a:stretch>
            <a:fillRect/>
          </a:stretch>
        </p:blipFill>
        <p:spPr>
          <a:xfrm>
            <a:off x="6525647" y="3575760"/>
            <a:ext cx="4955383" cy="721944"/>
          </a:xfrm>
          <a:prstGeom prst="rect">
            <a:avLst/>
          </a:prstGeom>
        </p:spPr>
      </p:pic>
      <p:sp>
        <p:nvSpPr>
          <p:cNvPr id="7" name="TextBox 6">
            <a:extLst>
              <a:ext uri="{FF2B5EF4-FFF2-40B4-BE49-F238E27FC236}">
                <a16:creationId xmlns:a16="http://schemas.microsoft.com/office/drawing/2014/main" id="{0BC6E5B0-44D6-DB04-417E-D53F8E64A2BE}"/>
              </a:ext>
            </a:extLst>
          </p:cNvPr>
          <p:cNvSpPr txBox="1"/>
          <p:nvPr/>
        </p:nvSpPr>
        <p:spPr>
          <a:xfrm>
            <a:off x="712031" y="4895153"/>
            <a:ext cx="2095957" cy="1200329"/>
          </a:xfrm>
          <a:prstGeom prst="rect">
            <a:avLst/>
          </a:prstGeom>
          <a:noFill/>
        </p:spPr>
        <p:txBody>
          <a:bodyPr wrap="square">
            <a:spAutoFit/>
          </a:bodyPr>
          <a:lstStyle/>
          <a:p>
            <a:pPr>
              <a:spcAft>
                <a:spcPts val="3000"/>
              </a:spcAft>
            </a:pPr>
            <a:r>
              <a:rPr lang="en-US" b="1">
                <a:solidFill>
                  <a:srgbClr val="D200B9"/>
                </a:solidFill>
                <a:latin typeface="Aptos" panose="020B0004020202020204" pitchFamily="34" charset="0"/>
                <a:ea typeface="Aptos" panose="020B0004020202020204" pitchFamily="34" charset="0"/>
                <a:cs typeface="Times New Roman" panose="02020603050405020304" pitchFamily="18" charset="0"/>
              </a:rPr>
              <a:t>Tertiary Structure </a:t>
            </a:r>
            <a:r>
              <a:rPr lang="en-US">
                <a:latin typeface="Aptos" panose="020B0004020202020204" pitchFamily="34" charset="0"/>
                <a:ea typeface="Aptos" panose="020B0004020202020204" pitchFamily="34" charset="0"/>
                <a:cs typeface="Times New Roman" panose="02020603050405020304" pitchFamily="18" charset="0"/>
              </a:rPr>
              <a:t>is the overall shape the protein chain folds into.</a:t>
            </a:r>
          </a:p>
        </p:txBody>
      </p:sp>
      <p:sp>
        <p:nvSpPr>
          <p:cNvPr id="8" name="TextBox 7">
            <a:extLst>
              <a:ext uri="{FF2B5EF4-FFF2-40B4-BE49-F238E27FC236}">
                <a16:creationId xmlns:a16="http://schemas.microsoft.com/office/drawing/2014/main" id="{6ECCACD1-81A2-15C0-54E8-61FF137D28A9}"/>
              </a:ext>
            </a:extLst>
          </p:cNvPr>
          <p:cNvSpPr txBox="1"/>
          <p:nvPr/>
        </p:nvSpPr>
        <p:spPr>
          <a:xfrm>
            <a:off x="4618916" y="4895152"/>
            <a:ext cx="4948118" cy="1200329"/>
          </a:xfrm>
          <a:prstGeom prst="rect">
            <a:avLst/>
          </a:prstGeom>
          <a:noFill/>
        </p:spPr>
        <p:txBody>
          <a:bodyPr wrap="square">
            <a:spAutoFit/>
          </a:bodyPr>
          <a:lstStyle/>
          <a:p>
            <a:pPr>
              <a:spcAft>
                <a:spcPts val="3000"/>
              </a:spcAft>
            </a:pPr>
            <a:r>
              <a:rPr lang="en-US" b="1">
                <a:solidFill>
                  <a:srgbClr val="D200B9"/>
                </a:solidFill>
                <a:latin typeface="Aptos" panose="020B0004020202020204" pitchFamily="34" charset="0"/>
                <a:ea typeface="Aptos" panose="020B0004020202020204" pitchFamily="34" charset="0"/>
                <a:cs typeface="Times New Roman" panose="02020603050405020304" pitchFamily="18" charset="0"/>
              </a:rPr>
              <a:t>Quaternary Structure </a:t>
            </a:r>
            <a:r>
              <a:rPr lang="en-US">
                <a:latin typeface="Aptos" panose="020B0004020202020204" pitchFamily="34" charset="0"/>
                <a:ea typeface="Aptos" panose="020B0004020202020204" pitchFamily="34" charset="0"/>
                <a:cs typeface="Times New Roman" panose="02020603050405020304" pitchFamily="18" charset="0"/>
              </a:rPr>
              <a:t>is the assembly of multiple protein chains. Note that not all protein structures are made of multiple protein chains, so not all proteins have quaternary structure.</a:t>
            </a:r>
          </a:p>
        </p:txBody>
      </p:sp>
      <p:pic>
        <p:nvPicPr>
          <p:cNvPr id="11" name="Picture 10">
            <a:extLst>
              <a:ext uri="{FF2B5EF4-FFF2-40B4-BE49-F238E27FC236}">
                <a16:creationId xmlns:a16="http://schemas.microsoft.com/office/drawing/2014/main" id="{ECD0C3AB-3F5D-EE1E-E182-171292FAE754}"/>
              </a:ext>
            </a:extLst>
          </p:cNvPr>
          <p:cNvPicPr>
            <a:picLocks noChangeAspect="1"/>
          </p:cNvPicPr>
          <p:nvPr/>
        </p:nvPicPr>
        <p:blipFill>
          <a:blip r:embed="rId9"/>
          <a:stretch>
            <a:fillRect/>
          </a:stretch>
        </p:blipFill>
        <p:spPr>
          <a:xfrm>
            <a:off x="2686136" y="4819891"/>
            <a:ext cx="1217100" cy="1516452"/>
          </a:xfrm>
          <a:prstGeom prst="rect">
            <a:avLst/>
          </a:prstGeom>
        </p:spPr>
      </p:pic>
      <p:sp>
        <p:nvSpPr>
          <p:cNvPr id="15" name="TextBox 14">
            <a:extLst>
              <a:ext uri="{FF2B5EF4-FFF2-40B4-BE49-F238E27FC236}">
                <a16:creationId xmlns:a16="http://schemas.microsoft.com/office/drawing/2014/main" id="{7FC46C2E-574E-F1BE-3DE5-062726D49049}"/>
              </a:ext>
            </a:extLst>
          </p:cNvPr>
          <p:cNvSpPr txBox="1"/>
          <p:nvPr/>
        </p:nvSpPr>
        <p:spPr>
          <a:xfrm>
            <a:off x="712031" y="2959891"/>
            <a:ext cx="6097836" cy="1585049"/>
          </a:xfrm>
          <a:prstGeom prst="rect">
            <a:avLst/>
          </a:prstGeom>
          <a:noFill/>
        </p:spPr>
        <p:txBody>
          <a:bodyPr wrap="square">
            <a:spAutoFit/>
          </a:bodyPr>
          <a:lstStyle/>
          <a:p>
            <a:pPr>
              <a:spcAft>
                <a:spcPts val="3000"/>
              </a:spcAft>
            </a:pPr>
            <a:r>
              <a:rPr lang="en-US" b="1">
                <a:solidFill>
                  <a:srgbClr val="D200B9"/>
                </a:solidFill>
                <a:latin typeface="Aptos" panose="020B0004020202020204" pitchFamily="34" charset="0"/>
                <a:ea typeface="Aptos" panose="020B0004020202020204" pitchFamily="34" charset="0"/>
                <a:cs typeface="Times New Roman" panose="02020603050405020304" pitchFamily="18" charset="0"/>
              </a:rPr>
              <a:t>Primary Structure </a:t>
            </a:r>
            <a:r>
              <a:rPr lang="en-US">
                <a:latin typeface="Aptos" panose="020B0004020202020204" pitchFamily="34" charset="0"/>
                <a:ea typeface="Aptos" panose="020B0004020202020204" pitchFamily="34" charset="0"/>
                <a:cs typeface="Times New Roman" panose="02020603050405020304" pitchFamily="18" charset="0"/>
              </a:rPr>
              <a:t>is the sequence of amino acids, the building blocks that link together to make the protein chain.</a:t>
            </a:r>
          </a:p>
          <a:p>
            <a:pPr>
              <a:spcAft>
                <a:spcPts val="3000"/>
              </a:spcAft>
            </a:pPr>
            <a:r>
              <a:rPr lang="en-US" b="1">
                <a:solidFill>
                  <a:srgbClr val="D200B9"/>
                </a:solidFill>
                <a:latin typeface="Aptos" panose="020B0004020202020204" pitchFamily="34" charset="0"/>
                <a:ea typeface="Aptos" panose="020B0004020202020204" pitchFamily="34" charset="0"/>
                <a:cs typeface="Times New Roman" panose="02020603050405020304" pitchFamily="18" charset="0"/>
              </a:rPr>
              <a:t>Secondary Structure </a:t>
            </a:r>
            <a:r>
              <a:rPr lang="en-US">
                <a:latin typeface="Aptos" panose="020B0004020202020204" pitchFamily="34" charset="0"/>
                <a:ea typeface="Aptos" panose="020B0004020202020204" pitchFamily="34" charset="0"/>
                <a:cs typeface="Times New Roman" panose="02020603050405020304" pitchFamily="18" charset="0"/>
              </a:rPr>
              <a:t>is the distribution of alpha helices and beta sheets in the protein chain.</a:t>
            </a:r>
          </a:p>
        </p:txBody>
      </p:sp>
    </p:spTree>
    <p:extLst>
      <p:ext uri="{BB962C8B-B14F-4D97-AF65-F5344CB8AC3E}">
        <p14:creationId xmlns:p14="http://schemas.microsoft.com/office/powerpoint/2010/main" val="465306741"/>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A2566A21-4347-3D96-A52A-077DF89EE761}"/>
            </a:ext>
          </a:extLst>
        </p:cNvPr>
        <p:cNvGrpSpPr/>
        <p:nvPr/>
      </p:nvGrpSpPr>
      <p:grpSpPr>
        <a:xfrm>
          <a:off x="0" y="0"/>
          <a:ext cx="0" cy="0"/>
          <a:chOff x="0" y="0"/>
          <a:chExt cx="0" cy="0"/>
        </a:xfrm>
      </p:grpSpPr>
      <p:sp>
        <p:nvSpPr>
          <p:cNvPr id="5" name="Footer Placeholder 1">
            <a:extLst>
              <a:ext uri="{FF2B5EF4-FFF2-40B4-BE49-F238E27FC236}">
                <a16:creationId xmlns:a16="http://schemas.microsoft.com/office/drawing/2014/main" id="{80EB404A-62B9-8762-AD45-1D5AC37AC6E6}"/>
              </a:ext>
            </a:extLst>
          </p:cNvPr>
          <p:cNvSpPr>
            <a:spLocks noGrp="1"/>
          </p:cNvSpPr>
          <p:nvPr>
            <p:ph type="ftr" sz="quarter" idx="11"/>
          </p:nvPr>
        </p:nvSpPr>
        <p:spPr>
          <a:xfrm>
            <a:off x="4038600" y="6356350"/>
            <a:ext cx="4114800" cy="365125"/>
          </a:xfrm>
        </p:spPr>
        <p:txBody>
          <a:bodyPr/>
          <a:lstStyle/>
          <a:p>
            <a:r>
              <a:rPr lang="en-US">
                <a:solidFill>
                  <a:srgbClr val="E0BBE7"/>
                </a:solidFill>
                <a:latin typeface="+mn-lt"/>
              </a:rPr>
              <a:t>© 2023 3D Molecular Designs. All Rights Reserved. </a:t>
            </a:r>
          </a:p>
        </p:txBody>
      </p:sp>
      <p:sp>
        <p:nvSpPr>
          <p:cNvPr id="4" name="TextBox 3">
            <a:extLst>
              <a:ext uri="{FF2B5EF4-FFF2-40B4-BE49-F238E27FC236}">
                <a16:creationId xmlns:a16="http://schemas.microsoft.com/office/drawing/2014/main" id="{2CB69BDE-3864-33D5-DC61-730EEFADC122}"/>
              </a:ext>
            </a:extLst>
          </p:cNvPr>
          <p:cNvSpPr txBox="1"/>
          <p:nvPr/>
        </p:nvSpPr>
        <p:spPr>
          <a:xfrm>
            <a:off x="671332" y="96432"/>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Extension - Amino Acid Starter Kit</a:t>
            </a:r>
            <a:endParaRPr lang="en-US" sz="4000">
              <a:solidFill>
                <a:schemeClr val="bg1"/>
              </a:solidFill>
              <a:cs typeface="Myanmar Text"/>
            </a:endParaRPr>
          </a:p>
        </p:txBody>
      </p:sp>
      <p:sp>
        <p:nvSpPr>
          <p:cNvPr id="8" name="TextBox 7">
            <a:extLst>
              <a:ext uri="{FF2B5EF4-FFF2-40B4-BE49-F238E27FC236}">
                <a16:creationId xmlns:a16="http://schemas.microsoft.com/office/drawing/2014/main" id="{73EA1A46-70EA-58D8-2B89-57BE65FA75F2}"/>
              </a:ext>
            </a:extLst>
          </p:cNvPr>
          <p:cNvSpPr txBox="1"/>
          <p:nvPr/>
        </p:nvSpPr>
        <p:spPr>
          <a:xfrm>
            <a:off x="912276" y="1096458"/>
            <a:ext cx="11067521" cy="1077218"/>
          </a:xfrm>
          <a:prstGeom prst="rect">
            <a:avLst/>
          </a:prstGeom>
          <a:noFill/>
        </p:spPr>
        <p:txBody>
          <a:bodyPr wrap="square" lIns="91440" tIns="45720" rIns="91440" bIns="45720" rtlCol="0" anchor="t">
            <a:spAutoFit/>
          </a:bodyPr>
          <a:lstStyle/>
          <a:p>
            <a:pPr>
              <a:lnSpc>
                <a:spcPct val="150000"/>
              </a:lnSpc>
              <a:spcAft>
                <a:spcPts val="600"/>
              </a:spcAft>
            </a:pPr>
            <a:r>
              <a:rPr lang="en-US" b="1">
                <a:solidFill>
                  <a:srgbClr val="000000"/>
                </a:solidFill>
                <a:cs typeface="Myanmar Text"/>
              </a:rPr>
              <a:t>For a more thorough introduction to amino acids and protein folding, we recommend the </a:t>
            </a:r>
            <a:r>
              <a:rPr lang="en-US" b="1">
                <a:solidFill>
                  <a:srgbClr val="000000"/>
                </a:solidFill>
                <a:cs typeface="Myanmar Text"/>
                <a:hlinkClick r:id="rId5"/>
              </a:rPr>
              <a:t>Amino Acid Starter Kit</a:t>
            </a:r>
            <a:r>
              <a:rPr lang="en-US" b="1">
                <a:solidFill>
                  <a:srgbClr val="000000"/>
                </a:solidFill>
                <a:cs typeface="Myanmar Text"/>
              </a:rPr>
              <a:t>. </a:t>
            </a:r>
          </a:p>
          <a:p>
            <a:pPr>
              <a:spcAft>
                <a:spcPts val="1800"/>
              </a:spcAft>
            </a:pPr>
            <a:r>
              <a:rPr lang="en-US" sz="1600" err="1"/>
              <a:t>WorkFoing</a:t>
            </a:r>
            <a:r>
              <a:rPr lang="en-US" sz="1600"/>
              <a:t> collaboratively, groups of students explore the chemical properties of amino acids to guide them as they fold their own protein. As they realize how amino acid sequences ultimately determine protein structure, students will:</a:t>
            </a:r>
          </a:p>
        </p:txBody>
      </p:sp>
      <p:pic>
        <p:nvPicPr>
          <p:cNvPr id="2" name="Picture 1">
            <a:extLst>
              <a:ext uri="{FF2B5EF4-FFF2-40B4-BE49-F238E27FC236}">
                <a16:creationId xmlns:a16="http://schemas.microsoft.com/office/drawing/2014/main" id="{409B2C07-D0DC-2B40-FF1A-EFA25FEAC2FC}"/>
              </a:ext>
            </a:extLst>
          </p:cNvPr>
          <p:cNvPicPr>
            <a:picLocks noChangeAspect="1"/>
          </p:cNvPicPr>
          <p:nvPr/>
        </p:nvPicPr>
        <p:blipFill>
          <a:blip r:embed="rId6"/>
          <a:stretch>
            <a:fillRect/>
          </a:stretch>
        </p:blipFill>
        <p:spPr>
          <a:xfrm>
            <a:off x="5883797" y="2342254"/>
            <a:ext cx="6096000" cy="3947630"/>
          </a:xfrm>
          <a:prstGeom prst="rect">
            <a:avLst/>
          </a:prstGeom>
        </p:spPr>
      </p:pic>
      <p:sp>
        <p:nvSpPr>
          <p:cNvPr id="6" name="TextBox 5">
            <a:extLst>
              <a:ext uri="{FF2B5EF4-FFF2-40B4-BE49-F238E27FC236}">
                <a16:creationId xmlns:a16="http://schemas.microsoft.com/office/drawing/2014/main" id="{9105B006-C597-47A9-4C30-2F392AB79DED}"/>
              </a:ext>
            </a:extLst>
          </p:cNvPr>
          <p:cNvSpPr txBox="1"/>
          <p:nvPr/>
        </p:nvSpPr>
        <p:spPr>
          <a:xfrm>
            <a:off x="912276" y="2342254"/>
            <a:ext cx="4874375" cy="3600986"/>
          </a:xfrm>
          <a:prstGeom prst="rect">
            <a:avLst/>
          </a:prstGeom>
          <a:noFill/>
        </p:spPr>
        <p:txBody>
          <a:bodyPr wrap="square">
            <a:spAutoFit/>
          </a:bodyPr>
          <a:lstStyle/>
          <a:p>
            <a:pPr marL="176213" indent="-176213">
              <a:spcAft>
                <a:spcPts val="600"/>
              </a:spcAft>
              <a:buFont typeface="Arial" panose="020B0604020202020204" pitchFamily="34" charset="0"/>
              <a:buChar char="•"/>
            </a:pPr>
            <a:r>
              <a:rPr lang="en-US" sz="1600"/>
              <a:t>Examine patterns within and between side chains of amino acids</a:t>
            </a:r>
          </a:p>
          <a:p>
            <a:pPr marL="176213" indent="-176213">
              <a:spcAft>
                <a:spcPts val="600"/>
              </a:spcAft>
              <a:buFont typeface="Arial" panose="020B0604020202020204" pitchFamily="34" charset="0"/>
              <a:buChar char="•"/>
            </a:pPr>
            <a:r>
              <a:rPr lang="en-US" sz="1600"/>
              <a:t>Organize the side chains based on chemical properties they uncover in their investigation</a:t>
            </a:r>
          </a:p>
          <a:p>
            <a:pPr marL="176213" indent="-176213">
              <a:spcAft>
                <a:spcPts val="600"/>
              </a:spcAft>
              <a:buFont typeface="Arial" panose="020B0604020202020204" pitchFamily="34" charset="0"/>
              <a:buChar char="•"/>
            </a:pPr>
            <a:r>
              <a:rPr lang="en-US" sz="1600"/>
              <a:t>Group the side chains into one of 5 categories: hydrophobic (nonpolar), hydrophilic (polar), negatively charged, positively charged, and cysteines, which sometimes form disulfide bonds</a:t>
            </a:r>
          </a:p>
          <a:p>
            <a:pPr marL="176213" indent="-176213">
              <a:spcAft>
                <a:spcPts val="600"/>
              </a:spcAft>
              <a:buFont typeface="Arial" panose="020B0604020202020204" pitchFamily="34" charset="0"/>
              <a:buChar char="•"/>
            </a:pPr>
            <a:r>
              <a:rPr lang="en-US" sz="1600"/>
              <a:t>Explore the primary and tertiary structure of proteins by constructing a 15-amino acid protein</a:t>
            </a:r>
          </a:p>
          <a:p>
            <a:pPr marL="176213" indent="-176213">
              <a:spcAft>
                <a:spcPts val="600"/>
              </a:spcAft>
              <a:buFont typeface="Arial" panose="020B0604020202020204" pitchFamily="34" charset="0"/>
              <a:buChar char="•"/>
            </a:pPr>
            <a:r>
              <a:rPr lang="en-US" sz="1600"/>
              <a:t>Examine the secondary structure of proteins by folding a mini </a:t>
            </a:r>
            <a:r>
              <a:rPr lang="en-US" sz="1600" err="1"/>
              <a:t>toober</a:t>
            </a:r>
            <a:r>
              <a:rPr lang="en-US" sz="1600"/>
              <a:t> model of the first of 3 zinc fingers of the Zif268 protein</a:t>
            </a:r>
          </a:p>
        </p:txBody>
      </p:sp>
    </p:spTree>
    <p:custDataLst>
      <p:tags r:id="rId1"/>
    </p:custDataLst>
    <p:extLst>
      <p:ext uri="{BB962C8B-B14F-4D97-AF65-F5344CB8AC3E}">
        <p14:creationId xmlns:p14="http://schemas.microsoft.com/office/powerpoint/2010/main" val="36902752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gzbbjs5x"/>
  <p:tag name="ARTICULATE_DESIGN_ID_1_OFFICE THEME" val="7VXFSlAN"/>
  <p:tag name="ARTICULATE_DESIGN_ID_1_NO_NUMB" val="svFKetjs"/>
  <p:tag name="ARTICULATE_DESIGN_ID_TEACHER_NO_NUMB" val="BZ7mW2XK"/>
  <p:tag name="ARTICULATE_DESIGN_ID_NO_NUMB" val="TPwoSc1c"/>
  <p:tag name="ARTICULATE_DESIGN_ID_MAIN_THEME" val="KBAyya7v"/>
  <p:tag name="TAG_BACKING_FORM_KEY" val="790602-c:\krisf_workfolder\graphic design\powerpoint_template\education_slidedeck_template_v1.0.pptx"/>
  <p:tag name="ARTICULATE_PRESENTER_VERSION" val="8"/>
  <p:tag name="ARTICULATE_SLIDE_THUMBNAIL_REFRESH" val="1"/>
  <p:tag name="ARTICULATE_SLIDE_COUNT" val="1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Main_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_Numb">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acher_No_Numb">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256d1f37-a5bf-40ea-9e3b-df9e783b5a8c">
      <UserInfo>
        <DisplayName>Tim Herman</DisplayName>
        <AccountId>34</AccountId>
        <AccountType/>
      </UserInfo>
      <UserInfo>
        <DisplayName>Mark Hoelzer</DisplayName>
        <AccountId>91</AccountId>
        <AccountType/>
      </UserInfo>
      <UserInfo>
        <DisplayName>Kristopher Fournier</DisplayName>
        <AccountId>95</AccountId>
        <AccountType/>
      </UserInfo>
    </SharedWithUsers>
    <TaxCatchAll xmlns="256d1f37-a5bf-40ea-9e3b-df9e783b5a8c" xsi:nil="true"/>
    <lcf76f155ced4ddcb4097134ff3c332f xmlns="68b5b436-c221-4126-930b-0387bddd400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7F30016848ECA4D8C32F5EEF57AB254" ma:contentTypeVersion="15" ma:contentTypeDescription="Create a new document." ma:contentTypeScope="" ma:versionID="ba782b9e6c89981fb4456e1dd901da07">
  <xsd:schema xmlns:xsd="http://www.w3.org/2001/XMLSchema" xmlns:xs="http://www.w3.org/2001/XMLSchema" xmlns:p="http://schemas.microsoft.com/office/2006/metadata/properties" xmlns:ns2="68b5b436-c221-4126-930b-0387bddd4008" xmlns:ns3="256d1f37-a5bf-40ea-9e3b-df9e783b5a8c" targetNamespace="http://schemas.microsoft.com/office/2006/metadata/properties" ma:root="true" ma:fieldsID="10aa5b10c9b4c7bde0c6e1afbf015f6d" ns2:_="" ns3:_="">
    <xsd:import namespace="68b5b436-c221-4126-930b-0387bddd4008"/>
    <xsd:import namespace="256d1f37-a5bf-40ea-9e3b-df9e783b5a8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b5b436-c221-4126-930b-0387bddd400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ef552e05-c177-46a8-98f1-f1cdb6faf096}"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C156103-A01A-4A2D-B7C0-DD22F955C052}">
  <ds:schemaRefs>
    <ds:schemaRef ds:uri="fccfdd5f-3cf6-48f3-9c58-398738ebd059"/>
    <ds:schemaRef ds:uri="http://purl.org/dc/elements/1.1/"/>
    <ds:schemaRef ds:uri="http://schemas.microsoft.com/sharepoint/v3"/>
    <ds:schemaRef ds:uri="http://www.w3.org/XML/1998/namespace"/>
    <ds:schemaRef ds:uri="http://schemas.microsoft.com/office/infopath/2007/PartnerControls"/>
    <ds:schemaRef ds:uri="http://schemas.openxmlformats.org/package/2006/metadata/core-properties"/>
    <ds:schemaRef ds:uri="http://purl.org/dc/dcmitype/"/>
    <ds:schemaRef ds:uri="http://schemas.microsoft.com/office/2006/documentManagement/types"/>
    <ds:schemaRef ds:uri="256d1f37-a5bf-40ea-9e3b-df9e783b5a8c"/>
    <ds:schemaRef ds:uri="http://schemas.microsoft.com/office/2006/metadata/properties"/>
    <ds:schemaRef ds:uri="http://purl.org/dc/terms/"/>
    <ds:schemaRef ds:uri="68b5b436-c221-4126-930b-0387bddd4008"/>
  </ds:schemaRefs>
</ds:datastoreItem>
</file>

<file path=customXml/itemProps2.xml><?xml version="1.0" encoding="utf-8"?>
<ds:datastoreItem xmlns:ds="http://schemas.openxmlformats.org/officeDocument/2006/customXml" ds:itemID="{C92FCC4D-41CD-402B-AE5C-900FD772F1F5}">
  <ds:schemaRefs>
    <ds:schemaRef ds:uri="http://schemas.microsoft.com/sharepoint/v3/contenttype/forms"/>
  </ds:schemaRefs>
</ds:datastoreItem>
</file>

<file path=customXml/itemProps3.xml><?xml version="1.0" encoding="utf-8"?>
<ds:datastoreItem xmlns:ds="http://schemas.openxmlformats.org/officeDocument/2006/customXml" ds:itemID="{12D8E1B0-4740-423D-BAB5-5CA5D9698C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b5b436-c221-4126-930b-0387bddd4008"/>
    <ds:schemaRef ds:uri="256d1f37-a5bf-40ea-9e3b-df9e783b5a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513</TotalTime>
  <Words>2230</Words>
  <Application>Microsoft Office PowerPoint</Application>
  <PresentationFormat>Widescreen</PresentationFormat>
  <Paragraphs>271</Paragraphs>
  <Slides>27</Slides>
  <Notes>25</Notes>
  <HiddenSlides>5</HiddenSlides>
  <MMClips>0</MMClips>
  <ScaleCrop>false</ScaleCrop>
  <HeadingPairs>
    <vt:vector size="4" baseType="variant">
      <vt:variant>
        <vt:lpstr>Theme</vt:lpstr>
      </vt:variant>
      <vt:variant>
        <vt:i4>4</vt:i4>
      </vt:variant>
      <vt:variant>
        <vt:lpstr>Slide Titles</vt:lpstr>
      </vt:variant>
      <vt:variant>
        <vt:i4>27</vt:i4>
      </vt:variant>
    </vt:vector>
  </HeadingPairs>
  <TitlesOfParts>
    <vt:vector size="31" baseType="lpstr">
      <vt:lpstr>Main_Theme</vt:lpstr>
      <vt:lpstr>No_Numb</vt:lpstr>
      <vt:lpstr>Teacher_No_Numb</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Hoelzer</dc:creator>
  <cp:lastModifiedBy>Heather Ryan</cp:lastModifiedBy>
  <cp:revision>3</cp:revision>
  <dcterms:created xsi:type="dcterms:W3CDTF">2023-03-12T04:10:58Z</dcterms:created>
  <dcterms:modified xsi:type="dcterms:W3CDTF">2025-06-26T19:01:24Z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0x01010007F30016848ECA4D8C32F5EEF57AB254</vt:lpwstr>
  </property>
  <property fmtid="{D5CDD505-2E9C-101B-9397-08002B2CF9AE}" pid="3" name="MediaServiceImageTags">
    <vt:lpwstr/>
  </property>
  <property fmtid="{D5CDD505-2E9C-101B-9397-08002B2CF9AE}" pid="4" name="ArticulateGUID">
    <vt:lpwstr>5072417B-48E2-46BA-8EFD-6E3B28D2A771</vt:lpwstr>
  </property>
  <property fmtid="{D5CDD505-2E9C-101B-9397-08002B2CF9AE}" pid="5" name="ArticulatePath">
    <vt:lpwstr>https://3dmd.sharepoint.com/sites/MaterialDevelopmentTeam/Shared Documents/Templates/studentSlideDeck/documentStyles3</vt:lpwstr>
  </property>
  <property fmtid="{D5CDD505-2E9C-101B-9397-08002B2CF9AE}" pid="6" name="ArticulateUseProject">
    <vt:lpwstr>1</vt:lpwstr>
  </property>
  <property fmtid="{D5CDD505-2E9C-101B-9397-08002B2CF9AE}" pid="7" name="ArticulateProjectFull">
    <vt:lpwstr>C:\KrisF_Workfolder\Graphic Design\Powerpoint_Template\Education_Slidedeck_Template_V1.0.ppta</vt:lpwstr>
  </property>
  <property fmtid="{D5CDD505-2E9C-101B-9397-08002B2CF9AE}" pid="8" name="ArticulateProjectVersion">
    <vt:lpwstr>8</vt:lpwstr>
  </property>
</Properties>
</file>