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theme/themeOverride5.xml" ContentType="application/vnd.openxmlformats-officedocument.themeOverr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theme/themeOverride7.xml" ContentType="application/vnd.openxmlformats-officedocument.themeOverride+xml"/>
  <Override PartName="/ppt/notesSlides/notesSlide11.xml" ContentType="application/vnd.openxmlformats-officedocument.presentationml.notesSlide+xml"/>
  <Override PartName="/ppt/theme/themeOverride8.xml" ContentType="application/vnd.openxmlformats-officedocument.themeOverride+xml"/>
  <Override PartName="/ppt/notesSlides/notesSlide12.xml" ContentType="application/vnd.openxmlformats-officedocument.presentationml.notesSlide+xml"/>
  <Override PartName="/ppt/theme/themeOverride9.xml" ContentType="application/vnd.openxmlformats-officedocument.themeOverride+xml"/>
  <Override PartName="/ppt/notesSlides/notesSlide13.xml" ContentType="application/vnd.openxmlformats-officedocument.presentationml.notesSlide+xml"/>
  <Override PartName="/ppt/theme/themeOverride10.xml" ContentType="application/vnd.openxmlformats-officedocument.themeOverride+xml"/>
  <Override PartName="/ppt/notesSlides/notesSlide14.xml" ContentType="application/vnd.openxmlformats-officedocument.presentationml.notesSlide+xml"/>
  <Override PartName="/ppt/tags/tag34.xml" ContentType="application/vnd.openxmlformats-officedocument.presentationml.tags+xml"/>
  <Override PartName="/ppt/theme/themeOverride11.xml" ContentType="application/vnd.openxmlformats-officedocument.themeOverride+xml"/>
  <Override PartName="/ppt/notesSlides/notesSlide15.xml" ContentType="application/vnd.openxmlformats-officedocument.presentationml.notesSlide+xml"/>
  <Override PartName="/ppt/theme/themeOverride12.xml" ContentType="application/vnd.openxmlformats-officedocument.themeOverride+xml"/>
  <Override PartName="/ppt/notesSlides/notesSlide16.xml" ContentType="application/vnd.openxmlformats-officedocument.presentationml.notesSlide+xml"/>
  <Override PartName="/ppt/theme/themeOverride13.xml" ContentType="application/vnd.openxmlformats-officedocument.themeOverride+xml"/>
  <Override PartName="/ppt/notesSlides/notesSlide17.xml" ContentType="application/vnd.openxmlformats-officedocument.presentationml.notesSlide+xml"/>
  <Override PartName="/ppt/theme/themeOverride14.xml" ContentType="application/vnd.openxmlformats-officedocument.themeOverride+xml"/>
  <Override PartName="/ppt/notesSlides/notesSlide18.xml" ContentType="application/vnd.openxmlformats-officedocument.presentationml.notesSlide+xml"/>
  <Override PartName="/ppt/theme/themeOverride15.xml" ContentType="application/vnd.openxmlformats-officedocument.themeOverride+xml"/>
  <Override PartName="/ppt/notesSlides/notesSlide19.xml" ContentType="application/vnd.openxmlformats-officedocument.presentationml.notesSlide+xml"/>
  <Override PartName="/ppt/theme/themeOverride16.xml" ContentType="application/vnd.openxmlformats-officedocument.themeOverride+xml"/>
  <Override PartName="/ppt/notesSlides/notesSlide20.xml" ContentType="application/vnd.openxmlformats-officedocument.presentationml.notesSlide+xml"/>
  <Override PartName="/ppt/theme/themeOverride17.xml" ContentType="application/vnd.openxmlformats-officedocument.themeOverride+xml"/>
  <Override PartName="/ppt/notesSlides/notesSlide21.xml" ContentType="application/vnd.openxmlformats-officedocument.presentationml.notesSlide+xml"/>
  <Override PartName="/ppt/theme/themeOverride18.xml" ContentType="application/vnd.openxmlformats-officedocument.themeOverride+xml"/>
  <Override PartName="/ppt/notesSlides/notesSlide22.xml" ContentType="application/vnd.openxmlformats-officedocument.presentationml.notesSlide+xml"/>
  <Override PartName="/ppt/theme/themeOverride19.xml" ContentType="application/vnd.openxmlformats-officedocument.themeOverride+xml"/>
  <Override PartName="/ppt/notesSlides/notesSlide23.xml" ContentType="application/vnd.openxmlformats-officedocument.presentationml.notesSlide+xml"/>
  <Override PartName="/ppt/theme/themeOverride20.xml" ContentType="application/vnd.openxmlformats-officedocument.themeOverride+xml"/>
  <Override PartName="/ppt/notesSlides/notesSlide24.xml" ContentType="application/vnd.openxmlformats-officedocument.presentationml.notesSlide+xml"/>
  <Override PartName="/ppt/theme/themeOverride21.xml" ContentType="application/vnd.openxmlformats-officedocument.themeOverride+xml"/>
  <Override PartName="/ppt/notesSlides/notesSlide25.xml" ContentType="application/vnd.openxmlformats-officedocument.presentationml.notesSlide+xml"/>
  <Override PartName="/ppt/theme/themeOverride22.xml" ContentType="application/vnd.openxmlformats-officedocument.themeOverride+xml"/>
  <Override PartName="/ppt/notesSlides/notesSlide26.xml" ContentType="application/vnd.openxmlformats-officedocument.presentationml.notesSlide+xml"/>
  <Override PartName="/ppt/theme/themeOverride23.xml" ContentType="application/vnd.openxmlformats-officedocument.themeOverride+xml"/>
  <Override PartName="/ppt/notesSlides/notesSlide27.xml" ContentType="application/vnd.openxmlformats-officedocument.presentationml.notesSlide+xml"/>
  <Override PartName="/ppt/theme/themeOverride24.xml" ContentType="application/vnd.openxmlformats-officedocument.themeOverride+xml"/>
  <Override PartName="/ppt/notesSlides/notesSlide28.xml" ContentType="application/vnd.openxmlformats-officedocument.presentationml.notesSlide+xml"/>
  <Override PartName="/ppt/theme/themeOverride25.xml" ContentType="application/vnd.openxmlformats-officedocument.themeOverride+xml"/>
  <Override PartName="/ppt/notesSlides/notesSlide29.xml" ContentType="application/vnd.openxmlformats-officedocument.presentationml.notesSlide+xml"/>
  <Override PartName="/ppt/theme/themeOverride26.xml" ContentType="application/vnd.openxmlformats-officedocument.themeOverride+xml"/>
  <Override PartName="/ppt/notesSlides/notesSlide30.xml" ContentType="application/vnd.openxmlformats-officedocument.presentationml.notesSlide+xml"/>
  <Override PartName="/ppt/theme/themeOverride27.xml" ContentType="application/vnd.openxmlformats-officedocument.themeOverride+xml"/>
  <Override PartName="/ppt/notesSlides/notesSlide31.xml" ContentType="application/vnd.openxmlformats-officedocument.presentationml.notesSlide+xml"/>
  <Override PartName="/ppt/theme/themeOverride28.xml" ContentType="application/vnd.openxmlformats-officedocument.themeOverride+xml"/>
  <Override PartName="/ppt/notesSlides/notesSlide32.xml" ContentType="application/vnd.openxmlformats-officedocument.presentationml.notesSlide+xml"/>
  <Override PartName="/ppt/theme/themeOverride29.xml" ContentType="application/vnd.openxmlformats-officedocument.themeOverride+xml"/>
  <Override PartName="/ppt/notesSlides/notesSlide33.xml" ContentType="application/vnd.openxmlformats-officedocument.presentationml.notesSlide+xml"/>
  <Override PartName="/ppt/theme/themeOverride30.xml" ContentType="application/vnd.openxmlformats-officedocument.themeOverride+xml"/>
  <Override PartName="/ppt/notesSlides/notesSlide34.xml" ContentType="application/vnd.openxmlformats-officedocument.presentationml.notesSlide+xml"/>
  <Override PartName="/ppt/theme/themeOverride31.xml" ContentType="application/vnd.openxmlformats-officedocument.themeOverride+xml"/>
  <Override PartName="/ppt/notesSlides/notesSlide35.xml" ContentType="application/vnd.openxmlformats-officedocument.presentationml.notesSlide+xml"/>
  <Override PartName="/ppt/theme/themeOverride32.xml" ContentType="application/vnd.openxmlformats-officedocument.themeOverride+xml"/>
  <Override PartName="/ppt/notesSlides/notesSlide36.xml" ContentType="application/vnd.openxmlformats-officedocument.presentationml.notesSlide+xml"/>
  <Override PartName="/ppt/theme/themeOverride33.xml" ContentType="application/vnd.openxmlformats-officedocument.themeOverride+xml"/>
  <Override PartName="/ppt/notesSlides/notesSlide37.xml" ContentType="application/vnd.openxmlformats-officedocument.presentationml.notesSlide+xml"/>
  <Override PartName="/ppt/theme/themeOverride34.xml" ContentType="application/vnd.openxmlformats-officedocument.themeOverride+xml"/>
  <Override PartName="/ppt/notesSlides/notesSlide38.xml" ContentType="application/vnd.openxmlformats-officedocument.presentationml.notesSlide+xml"/>
  <Override PartName="/ppt/theme/themeOverride35.xml" ContentType="application/vnd.openxmlformats-officedocument.themeOverride+xml"/>
  <Override PartName="/ppt/notesSlides/notesSlide39.xml" ContentType="application/vnd.openxmlformats-officedocument.presentationml.notesSlide+xml"/>
  <Override PartName="/ppt/theme/themeOverride36.xml" ContentType="application/vnd.openxmlformats-officedocument.themeOverride+xml"/>
  <Override PartName="/ppt/notesSlides/notesSlide40.xml" ContentType="application/vnd.openxmlformats-officedocument.presentationml.notesSlide+xml"/>
  <Override PartName="/ppt/theme/themeOverride37.xml" ContentType="application/vnd.openxmlformats-officedocument.themeOverride+xml"/>
  <Override PartName="/ppt/notesSlides/notesSlide41.xml" ContentType="application/vnd.openxmlformats-officedocument.presentationml.notesSlide+xml"/>
  <Override PartName="/ppt/theme/themeOverride38.xml" ContentType="application/vnd.openxmlformats-officedocument.themeOverride+xml"/>
  <Override PartName="/ppt/notesSlides/notesSlide42.xml" ContentType="application/vnd.openxmlformats-officedocument.presentationml.notesSlide+xml"/>
  <Override PartName="/ppt/theme/themeOverride39.xml" ContentType="application/vnd.openxmlformats-officedocument.themeOverride+xml"/>
  <Override PartName="/ppt/notesSlides/notesSlide43.xml" ContentType="application/vnd.openxmlformats-officedocument.presentationml.notesSlide+xml"/>
  <Override PartName="/ppt/theme/themeOverride40.xml" ContentType="application/vnd.openxmlformats-officedocument.themeOverride+xml"/>
  <Override PartName="/ppt/notesSlides/notesSlide44.xml" ContentType="application/vnd.openxmlformats-officedocument.presentationml.notesSlide+xml"/>
  <Override PartName="/ppt/theme/themeOverride41.xml" ContentType="application/vnd.openxmlformats-officedocument.themeOverride+xml"/>
  <Override PartName="/ppt/notesSlides/notesSlide45.xml" ContentType="application/vnd.openxmlformats-officedocument.presentationml.notesSlide+xml"/>
  <Override PartName="/ppt/theme/themeOverride42.xml" ContentType="application/vnd.openxmlformats-officedocument.themeOverride+xml"/>
  <Override PartName="/ppt/notesSlides/notesSlide46.xml" ContentType="application/vnd.openxmlformats-officedocument.presentationml.notesSlide+xml"/>
  <Override PartName="/ppt/comments/modernComment_1AB_8E799924.xml" ContentType="application/vnd.ms-powerpoint.comments+xml"/>
  <Override PartName="/ppt/theme/themeOverride43.xml" ContentType="application/vnd.openxmlformats-officedocument.themeOverride+xml"/>
  <Override PartName="/ppt/notesSlides/notesSlide47.xml" ContentType="application/vnd.openxmlformats-officedocument.presentationml.notesSlide+xml"/>
  <Override PartName="/ppt/theme/themeOverride44.xml" ContentType="application/vnd.openxmlformats-officedocument.themeOverride+xml"/>
  <Override PartName="/ppt/notesSlides/notesSlide48.xml" ContentType="application/vnd.openxmlformats-officedocument.presentationml.notesSlide+xml"/>
  <Override PartName="/ppt/comments/modernComment_21C_9D8E79AB.xml" ContentType="application/vnd.ms-powerpoint.comments+xml"/>
  <Override PartName="/ppt/theme/themeOverride45.xml" ContentType="application/vnd.openxmlformats-officedocument.themeOverride+xml"/>
  <Override PartName="/ppt/notesSlides/notesSlide49.xml" ContentType="application/vnd.openxmlformats-officedocument.presentationml.notesSlide+xml"/>
  <Override PartName="/ppt/theme/themeOverride46.xml" ContentType="application/vnd.openxmlformats-officedocument.themeOverride+xml"/>
  <Override PartName="/ppt/notesSlides/notesSlide50.xml" ContentType="application/vnd.openxmlformats-officedocument.presentationml.notesSlide+xml"/>
  <Override PartName="/ppt/theme/themeOverride47.xml" ContentType="application/vnd.openxmlformats-officedocument.themeOverride+xml"/>
  <Override PartName="/ppt/notesSlides/notesSlide51.xml" ContentType="application/vnd.openxmlformats-officedocument.presentationml.notesSlide+xml"/>
  <Override PartName="/ppt/tags/tag35.xml" ContentType="application/vnd.openxmlformats-officedocument.presentationml.tags+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63"/>
  </p:notesMasterIdLst>
  <p:sldIdLst>
    <p:sldId id="274" r:id="rId8"/>
    <p:sldId id="305" r:id="rId9"/>
    <p:sldId id="289" r:id="rId10"/>
    <p:sldId id="361" r:id="rId11"/>
    <p:sldId id="260" r:id="rId12"/>
    <p:sldId id="362" r:id="rId13"/>
    <p:sldId id="389" r:id="rId14"/>
    <p:sldId id="391" r:id="rId15"/>
    <p:sldId id="394" r:id="rId16"/>
    <p:sldId id="429" r:id="rId17"/>
    <p:sldId id="393" r:id="rId18"/>
    <p:sldId id="527" r:id="rId19"/>
    <p:sldId id="398" r:id="rId20"/>
    <p:sldId id="396" r:id="rId21"/>
    <p:sldId id="404" r:id="rId22"/>
    <p:sldId id="537" r:id="rId23"/>
    <p:sldId id="530" r:id="rId24"/>
    <p:sldId id="402" r:id="rId25"/>
    <p:sldId id="542" r:id="rId26"/>
    <p:sldId id="436" r:id="rId27"/>
    <p:sldId id="399" r:id="rId28"/>
    <p:sldId id="401" r:id="rId29"/>
    <p:sldId id="419" r:id="rId30"/>
    <p:sldId id="514" r:id="rId31"/>
    <p:sldId id="515" r:id="rId32"/>
    <p:sldId id="543" r:id="rId33"/>
    <p:sldId id="541" r:id="rId34"/>
    <p:sldId id="397" r:id="rId35"/>
    <p:sldId id="395" r:id="rId36"/>
    <p:sldId id="421" r:id="rId37"/>
    <p:sldId id="544" r:id="rId38"/>
    <p:sldId id="519" r:id="rId39"/>
    <p:sldId id="407" r:id="rId40"/>
    <p:sldId id="408" r:id="rId41"/>
    <p:sldId id="545" r:id="rId42"/>
    <p:sldId id="521" r:id="rId43"/>
    <p:sldId id="409" r:id="rId44"/>
    <p:sldId id="422" r:id="rId45"/>
    <p:sldId id="546" r:id="rId46"/>
    <p:sldId id="523" r:id="rId47"/>
    <p:sldId id="423" r:id="rId48"/>
    <p:sldId id="415" r:id="rId49"/>
    <p:sldId id="424" r:id="rId50"/>
    <p:sldId id="425" r:id="rId51"/>
    <p:sldId id="547" r:id="rId52"/>
    <p:sldId id="525" r:id="rId53"/>
    <p:sldId id="426" r:id="rId54"/>
    <p:sldId id="427" r:id="rId55"/>
    <p:sldId id="428" r:id="rId56"/>
    <p:sldId id="540" r:id="rId57"/>
    <p:sldId id="526" r:id="rId58"/>
    <p:sldId id="538" r:id="rId59"/>
    <p:sldId id="539" r:id="rId60"/>
    <p:sldId id="264" r:id="rId61"/>
    <p:sldId id="387" r:id="rId62"/>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56CDD0CD-E822-9103-8CAF-58D8C96DCEAD}" name="Diane Herman" initials="" userId="S::Diane.Herman@3dmoleculardesigns.com::6fac3d8d-1371-4086-a520-9d2b26de6288"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D2CD00"/>
    <a:srgbClr val="E3DE00"/>
    <a:srgbClr val="FF0DE2"/>
    <a:srgbClr val="D200B9"/>
    <a:srgbClr val="826B93"/>
    <a:srgbClr val="8156A8"/>
    <a:srgbClr val="FEFEFE"/>
    <a:srgbClr val="E6E6E6"/>
    <a:srgbClr val="E0BB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EC0EA9-E85D-4689-8B59-DEE0D2A65690}" v="760" dt="2025-03-20T18:05:06.566"/>
    <p1510:client id="{FD0708F5-F30B-405C-B437-886E16C04C28}" v="3" dt="2025-03-21T15:39:31.8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30" autoAdjust="0"/>
  </p:normalViewPr>
  <p:slideViewPr>
    <p:cSldViewPr snapToGrid="0">
      <p:cViewPr varScale="1">
        <p:scale>
          <a:sx n="88" d="100"/>
          <a:sy n="88" d="100"/>
        </p:scale>
        <p:origin x="13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gs" Target="tags/tag1.xml"/><Relationship Id="rId69"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omments/modernComment_1AB_8E799924.xml><?xml version="1.0" encoding="utf-8"?>
<p188:cmLst xmlns:a="http://schemas.openxmlformats.org/drawingml/2006/main" xmlns:r="http://schemas.openxmlformats.org/officeDocument/2006/relationships" xmlns:p188="http://schemas.microsoft.com/office/powerpoint/2018/8/main">
  <p188:cm id="{0A1E3293-4169-4C69-BB01-10F958BC95B7}" authorId="{F6CE7366-A3CC-03E8-3F6E-FDED2B899CAC}" created="2025-03-18T15:30:05.358">
    <pc:sldMkLst xmlns:pc="http://schemas.microsoft.com/office/powerpoint/2013/main/command">
      <pc:docMk/>
      <pc:sldMk cId="2390333732" sldId="427"/>
    </pc:sldMkLst>
    <p188:txBody>
      <a:bodyPr/>
      <a:lstStyle/>
      <a:p>
        <a:r>
          <a:rPr lang="en-US"/>
          <a:t>If would be great if we can continue to add to the house metaphor - Flags, address #, wreaths, paint color, something...</a:t>
        </a:r>
      </a:p>
    </p188:txBody>
  </p188:cm>
</p188:cmLst>
</file>

<file path=ppt/comments/modernComment_21C_9D8E79AB.xml><?xml version="1.0" encoding="utf-8"?>
<p188:cmLst xmlns:a="http://schemas.openxmlformats.org/drawingml/2006/main" xmlns:r="http://schemas.openxmlformats.org/officeDocument/2006/relationships" xmlns:p188="http://schemas.microsoft.com/office/powerpoint/2018/8/main">
  <p188:cm id="{4E05518A-B49E-4E1F-A352-18A87A9A7783}" authorId="{F6CE7366-A3CC-03E8-3F6E-FDED2B899CAC}" created="2025-03-19T20:21:21.554">
    <pc:sldMkLst xmlns:pc="http://schemas.microsoft.com/office/powerpoint/2013/main/command">
      <pc:docMk/>
      <pc:sldMk cId="2643360171" sldId="540"/>
    </pc:sldMkLst>
    <p188:txBody>
      <a:bodyPr/>
      <a:lstStyle/>
      <a:p>
        <a:r>
          <a:rPr lang="en-US"/>
          <a:t>Slide here in case we can add the glycolipid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B472-4DC1-0B2A-DC22-3417AF738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E18D2-C7EB-E6B4-2E49-643E4FE64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6A02E-2455-CCDE-90B4-700145CEE6BA}"/>
              </a:ext>
            </a:extLst>
          </p:cNvPr>
          <p:cNvSpPr>
            <a:spLocks noGrp="1"/>
          </p:cNvSpPr>
          <p:nvPr>
            <p:ph type="body" idx="1"/>
          </p:nvPr>
        </p:nvSpPr>
        <p:spPr/>
        <p:txBody>
          <a:bodyPr/>
          <a:lstStyle/>
          <a:p>
            <a:r>
              <a:rPr lang="en-US"/>
              <a:t>Teacher: Give students time to examine the model</a:t>
            </a:r>
          </a:p>
          <a:p>
            <a:endParaRPr lang="en-US"/>
          </a:p>
          <a:p>
            <a:r>
              <a:rPr lang="en"/>
              <a:t>Student: Play! </a:t>
            </a:r>
            <a:endParaRPr lang="en-US"/>
          </a:p>
        </p:txBody>
      </p:sp>
      <p:sp>
        <p:nvSpPr>
          <p:cNvPr id="4" name="Slide Number Placeholder 3">
            <a:extLst>
              <a:ext uri="{FF2B5EF4-FFF2-40B4-BE49-F238E27FC236}">
                <a16:creationId xmlns:a16="http://schemas.microsoft.com/office/drawing/2014/main" id="{EC95FCAB-0341-0BE1-3E20-C0DA53F0D9EB}"/>
              </a:ext>
            </a:extLst>
          </p:cNvPr>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967267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90BF5-07EA-43A6-3A91-2FEF0A26B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99F05-4E24-3063-F5DA-414ED84D0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58282-0F9C-08AD-F6DA-10FBEECF0AE6}"/>
              </a:ext>
            </a:extLst>
          </p:cNvPr>
          <p:cNvSpPr>
            <a:spLocks noGrp="1"/>
          </p:cNvSpPr>
          <p:nvPr>
            <p:ph type="body" idx="1"/>
          </p:nvPr>
        </p:nvSpPr>
        <p:spPr/>
        <p:txBody>
          <a:bodyPr/>
          <a:lstStyle/>
          <a:p>
            <a:r>
              <a:rPr lang="en-US"/>
              <a:t>Teacher: Give students time to examine the model</a:t>
            </a:r>
          </a:p>
          <a:p>
            <a:endParaRPr lang="en-US"/>
          </a:p>
          <a:p>
            <a:r>
              <a:rPr lang="en"/>
              <a:t>Student: Play! </a:t>
            </a:r>
            <a:endParaRPr lang="en-US"/>
          </a:p>
        </p:txBody>
      </p:sp>
      <p:sp>
        <p:nvSpPr>
          <p:cNvPr id="4" name="Slide Number Placeholder 3">
            <a:extLst>
              <a:ext uri="{FF2B5EF4-FFF2-40B4-BE49-F238E27FC236}">
                <a16:creationId xmlns:a16="http://schemas.microsoft.com/office/drawing/2014/main" id="{234EBB7F-EA6F-48B1-963B-0AE97A963FB2}"/>
              </a:ext>
            </a:extLst>
          </p:cNvPr>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3976083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801C5-E352-39BD-2F7E-39EFA7329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B5CB4-3452-9947-5DCE-848FBD3FF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E9A3C-15CE-E8A2-2CED-85E1EBF2F8D3}"/>
              </a:ext>
            </a:extLst>
          </p:cNvPr>
          <p:cNvSpPr>
            <a:spLocks noGrp="1"/>
          </p:cNvSpPr>
          <p:nvPr>
            <p:ph type="body" idx="1"/>
          </p:nvPr>
        </p:nvSpPr>
        <p:spPr/>
        <p:txBody>
          <a:bodyPr/>
          <a:lstStyle/>
          <a:p>
            <a:r>
              <a:rPr lang="en-US"/>
              <a:t>Teacher: Give students time to think and respond to the writing prompt</a:t>
            </a:r>
          </a:p>
          <a:p>
            <a:endParaRPr lang="en-US"/>
          </a:p>
          <a:p>
            <a:r>
              <a:rPr lang="en"/>
              <a:t>Student: Write a response in your notebook</a:t>
            </a:r>
            <a:endParaRPr lang="en-US"/>
          </a:p>
        </p:txBody>
      </p:sp>
      <p:sp>
        <p:nvSpPr>
          <p:cNvPr id="4" name="Slide Number Placeholder 3">
            <a:extLst>
              <a:ext uri="{FF2B5EF4-FFF2-40B4-BE49-F238E27FC236}">
                <a16:creationId xmlns:a16="http://schemas.microsoft.com/office/drawing/2014/main" id="{3EC5AACA-8C0D-C998-A9D0-259CFBA6E6C7}"/>
              </a:ext>
            </a:extLst>
          </p:cNvPr>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1988307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8B61F-99AD-187B-3963-2E6171A8E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68271-E960-7EC0-C652-1BD5A7389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EE1E4-68E4-57EC-381B-C04553DCA52B}"/>
              </a:ext>
            </a:extLst>
          </p:cNvPr>
          <p:cNvSpPr>
            <a:spLocks noGrp="1"/>
          </p:cNvSpPr>
          <p:nvPr>
            <p:ph type="body" idx="1"/>
          </p:nvPr>
        </p:nvSpPr>
        <p:spPr/>
        <p:txBody>
          <a:bodyPr/>
          <a:lstStyle/>
          <a:p>
            <a:r>
              <a:rPr lang="en-US"/>
              <a:t>Teacher: Confirm student observations through discussion</a:t>
            </a:r>
          </a:p>
          <a:p>
            <a:endParaRPr lang="en-US"/>
          </a:p>
          <a:p>
            <a:r>
              <a:rPr lang="en"/>
              <a:t>Student: Confirm or revise your written response</a:t>
            </a:r>
            <a:endParaRPr lang="en-US"/>
          </a:p>
        </p:txBody>
      </p:sp>
      <p:sp>
        <p:nvSpPr>
          <p:cNvPr id="4" name="Slide Number Placeholder 3">
            <a:extLst>
              <a:ext uri="{FF2B5EF4-FFF2-40B4-BE49-F238E27FC236}">
                <a16:creationId xmlns:a16="http://schemas.microsoft.com/office/drawing/2014/main" id="{9FC7DBE9-BE2F-296E-E5E2-7588E0BF1298}"/>
              </a:ext>
            </a:extLst>
          </p:cNvPr>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412477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ECABE-1B97-CADA-3773-CE63511FB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B6894-6E15-526B-F913-5E6A13994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B5A6C0-45D1-C455-EADB-179D1952D824}"/>
              </a:ext>
            </a:extLst>
          </p:cNvPr>
          <p:cNvSpPr>
            <a:spLocks noGrp="1"/>
          </p:cNvSpPr>
          <p:nvPr>
            <p:ph type="body" idx="1"/>
          </p:nvPr>
        </p:nvSpPr>
        <p:spPr/>
        <p:txBody>
          <a:bodyPr/>
          <a:lstStyle/>
          <a:p>
            <a:r>
              <a:rPr lang="en-US"/>
              <a:t>Teacher: Allow students to explore the model </a:t>
            </a:r>
          </a:p>
          <a:p>
            <a:endParaRPr lang="en-US"/>
          </a:p>
          <a:p>
            <a:r>
              <a:rPr lang="en"/>
              <a:t>Student: Closely examine the model and identify a phospholipid.</a:t>
            </a:r>
            <a:endParaRPr lang="en-US"/>
          </a:p>
        </p:txBody>
      </p:sp>
      <p:sp>
        <p:nvSpPr>
          <p:cNvPr id="4" name="Slide Number Placeholder 3">
            <a:extLst>
              <a:ext uri="{FF2B5EF4-FFF2-40B4-BE49-F238E27FC236}">
                <a16:creationId xmlns:a16="http://schemas.microsoft.com/office/drawing/2014/main" id="{5C01EFCD-34E0-4D64-A386-6121A1292A58}"/>
              </a:ext>
            </a:extLst>
          </p:cNvPr>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1808371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DEB14-D2AA-7C82-114D-B8B68EF23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C6361-1387-5D62-E35F-C9644C7088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EAF36-FDF8-4754-6E70-DE1B95D2F188}"/>
              </a:ext>
            </a:extLst>
          </p:cNvPr>
          <p:cNvSpPr>
            <a:spLocks noGrp="1"/>
          </p:cNvSpPr>
          <p:nvPr>
            <p:ph type="body" idx="1"/>
          </p:nvPr>
        </p:nvSpPr>
        <p:spPr/>
        <p:txBody>
          <a:bodyPr/>
          <a:lstStyle/>
          <a:p>
            <a:r>
              <a:rPr lang="en-US"/>
              <a:t>Teacher: Allow students to explore the model </a:t>
            </a:r>
          </a:p>
          <a:p>
            <a:endParaRPr lang="en-US"/>
          </a:p>
          <a:p>
            <a:r>
              <a:rPr lang="en"/>
              <a:t>Student: Closely examine the model and identify a phospholipid.</a:t>
            </a:r>
            <a:endParaRPr lang="en-US"/>
          </a:p>
        </p:txBody>
      </p:sp>
      <p:sp>
        <p:nvSpPr>
          <p:cNvPr id="4" name="Slide Number Placeholder 3">
            <a:extLst>
              <a:ext uri="{FF2B5EF4-FFF2-40B4-BE49-F238E27FC236}">
                <a16:creationId xmlns:a16="http://schemas.microsoft.com/office/drawing/2014/main" id="{981E26C0-CCD2-C536-E34E-AA4834FF0FC4}"/>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4265266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DF430-37C3-81DC-156A-A15325326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08B2B-B031-59CF-03DD-7B90394AD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7B0EA-4C39-421E-2F9B-7A6506CB0DAA}"/>
              </a:ext>
            </a:extLst>
          </p:cNvPr>
          <p:cNvSpPr>
            <a:spLocks noGrp="1"/>
          </p:cNvSpPr>
          <p:nvPr>
            <p:ph type="body" idx="1"/>
          </p:nvPr>
        </p:nvSpPr>
        <p:spPr/>
        <p:txBody>
          <a:bodyPr/>
          <a:lstStyle/>
          <a:p>
            <a:r>
              <a:rPr lang="en-US"/>
              <a:t>Teacher: Review hydrophilic and hydrophobic if necessary. This is also called a phospholipid bilayer. </a:t>
            </a:r>
          </a:p>
          <a:p>
            <a:endParaRPr lang="en-US"/>
          </a:p>
          <a:p>
            <a:r>
              <a:rPr lang="en-US"/>
              <a:t>Misconception Alert! There are no covalent bonds between the hydrophobic tales.</a:t>
            </a:r>
          </a:p>
          <a:p>
            <a:endParaRPr lang="en-US"/>
          </a:p>
          <a:p>
            <a:r>
              <a:rPr lang="en"/>
              <a:t>Student: Sketch the bilayers and label the properties of a phospholipid.</a:t>
            </a:r>
            <a:endParaRPr lang="en-US"/>
          </a:p>
        </p:txBody>
      </p:sp>
      <p:sp>
        <p:nvSpPr>
          <p:cNvPr id="4" name="Slide Number Placeholder 3">
            <a:extLst>
              <a:ext uri="{FF2B5EF4-FFF2-40B4-BE49-F238E27FC236}">
                <a16:creationId xmlns:a16="http://schemas.microsoft.com/office/drawing/2014/main" id="{7D396135-539A-8985-F8D0-650A71AF14FB}"/>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360668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6F81-A686-338A-60FB-96BD4FF49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FB437-54B8-11A6-514D-19717DFB1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DB195-D3B0-D616-E736-195CEF50DACC}"/>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5BFE66AB-AFCE-4AA9-B6C5-AF0974783FA1}"/>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2462399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884A5-DA07-384A-A21A-E9E03A4EF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8AB64-E489-9877-E1A6-67D90B1BD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FC5C1-B3B3-4978-FF10-3772A4FC1EF3}"/>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EFC18CA8-42A6-B51C-0DB7-F86E234CF2D7}"/>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4186593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4F78-CE5B-6CCE-CBB8-184B48A266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C4F00-DBFB-9E39-7B77-28B6AACC7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16F5A9-F087-1080-8236-9828FF88F72F}"/>
              </a:ext>
            </a:extLst>
          </p:cNvPr>
          <p:cNvSpPr>
            <a:spLocks noGrp="1"/>
          </p:cNvSpPr>
          <p:nvPr>
            <p:ph type="body" idx="1"/>
          </p:nvPr>
        </p:nvSpPr>
        <p:spPr/>
        <p:txBody>
          <a:bodyPr/>
          <a:lstStyle/>
          <a:p>
            <a:r>
              <a:rPr lang="en-US"/>
              <a:t>Teacher: Give students time to think about differences and discuss them with a partner or small group</a:t>
            </a:r>
          </a:p>
          <a:p>
            <a:endParaRPr lang="en-US"/>
          </a:p>
          <a:p>
            <a:r>
              <a:rPr lang="en"/>
              <a:t>Student: Think about differences and share as directed</a:t>
            </a:r>
            <a:endParaRPr lang="en-US"/>
          </a:p>
        </p:txBody>
      </p:sp>
      <p:sp>
        <p:nvSpPr>
          <p:cNvPr id="4" name="Slide Number Placeholder 3">
            <a:extLst>
              <a:ext uri="{FF2B5EF4-FFF2-40B4-BE49-F238E27FC236}">
                <a16:creationId xmlns:a16="http://schemas.microsoft.com/office/drawing/2014/main" id="{4F08EA35-D71C-C3E5-EA37-AF12FAADAE49}"/>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3703334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8C260-08C9-B424-8C2D-9C397C5F2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8A939-E945-7047-1687-C008843E2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880692-5046-10F5-0532-76BC175B94B8}"/>
              </a:ext>
            </a:extLst>
          </p:cNvPr>
          <p:cNvSpPr>
            <a:spLocks noGrp="1"/>
          </p:cNvSpPr>
          <p:nvPr>
            <p:ph type="body" idx="1"/>
          </p:nvPr>
        </p:nvSpPr>
        <p:spPr/>
        <p:txBody>
          <a:bodyPr/>
          <a:lstStyle/>
          <a:p>
            <a:r>
              <a:rPr lang="en-US"/>
              <a:t>Teacher: Give students an appropriate amount of time to think and write to the prompt in their notebook. </a:t>
            </a:r>
          </a:p>
          <a:p>
            <a:endParaRPr lang="en-US"/>
          </a:p>
          <a:p>
            <a:r>
              <a:rPr lang="en"/>
              <a:t>Student: Write to the prompt.</a:t>
            </a:r>
            <a:endParaRPr lang="en-US"/>
          </a:p>
        </p:txBody>
      </p:sp>
      <p:sp>
        <p:nvSpPr>
          <p:cNvPr id="4" name="Slide Number Placeholder 3">
            <a:extLst>
              <a:ext uri="{FF2B5EF4-FFF2-40B4-BE49-F238E27FC236}">
                <a16:creationId xmlns:a16="http://schemas.microsoft.com/office/drawing/2014/main" id="{3A911CB4-E64F-1C0E-97A5-1054D016DF3C}"/>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1687631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4D371-67BF-DB9C-F84F-345B53163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94E1F-8D8B-764C-6EAE-02A22D120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5E74B-D3D7-8D32-31C8-BE034AA76566}"/>
              </a:ext>
            </a:extLst>
          </p:cNvPr>
          <p:cNvSpPr>
            <a:spLocks noGrp="1"/>
          </p:cNvSpPr>
          <p:nvPr>
            <p:ph type="body" idx="1"/>
          </p:nvPr>
        </p:nvSpPr>
        <p:spPr/>
        <p:txBody>
          <a:bodyPr/>
          <a:lstStyle/>
          <a:p>
            <a:r>
              <a:rPr lang="en-US"/>
              <a:t>Teacher: Note- The lipid tales have hydrophobic interactions, but there are no covalent bonds between the phospholipids on the outside and inside of the membrane.</a:t>
            </a:r>
          </a:p>
          <a:p>
            <a:endParaRPr lang="en-US"/>
          </a:p>
          <a:p>
            <a:r>
              <a:rPr lang="en"/>
              <a:t>Student: Add to your notes in your notebook</a:t>
            </a:r>
            <a:endParaRPr lang="en-US"/>
          </a:p>
        </p:txBody>
      </p:sp>
      <p:sp>
        <p:nvSpPr>
          <p:cNvPr id="4" name="Slide Number Placeholder 3">
            <a:extLst>
              <a:ext uri="{FF2B5EF4-FFF2-40B4-BE49-F238E27FC236}">
                <a16:creationId xmlns:a16="http://schemas.microsoft.com/office/drawing/2014/main" id="{1306B421-3213-6721-7A0B-90C2F8270F61}"/>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727284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62918-5B54-4FE0-B3CE-F9C07074E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66C56-D0FF-22BD-5710-F9C4815AD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4AF43-8964-182A-C2A4-E6CD4F66CEDD}"/>
              </a:ext>
            </a:extLst>
          </p:cNvPr>
          <p:cNvSpPr>
            <a:spLocks noGrp="1"/>
          </p:cNvSpPr>
          <p:nvPr>
            <p:ph type="body" idx="1"/>
          </p:nvPr>
        </p:nvSpPr>
        <p:spPr/>
        <p:txBody>
          <a:bodyPr/>
          <a:lstStyle/>
          <a:p>
            <a:r>
              <a:rPr lang="en-US"/>
              <a:t>Teacher: Give students an appropriate amount of time to think and write to the prompt in their notebook. </a:t>
            </a:r>
          </a:p>
          <a:p>
            <a:endParaRPr lang="en-US"/>
          </a:p>
          <a:p>
            <a:r>
              <a:rPr lang="en"/>
              <a:t>Student: Write to the prompt.</a:t>
            </a:r>
            <a:endParaRPr lang="en-US"/>
          </a:p>
        </p:txBody>
      </p:sp>
      <p:sp>
        <p:nvSpPr>
          <p:cNvPr id="4" name="Slide Number Placeholder 3">
            <a:extLst>
              <a:ext uri="{FF2B5EF4-FFF2-40B4-BE49-F238E27FC236}">
                <a16:creationId xmlns:a16="http://schemas.microsoft.com/office/drawing/2014/main" id="{CE0E5FE2-2CD3-1E29-645E-C15FB8240573}"/>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411485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B1E1B-FF7C-2CD6-4C44-5B17296D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90B75-6EA1-2FA4-0CD6-9A21B658E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1D92A-6A13-1399-7DFE-C5AF6C959BCD}"/>
              </a:ext>
            </a:extLst>
          </p:cNvPr>
          <p:cNvSpPr>
            <a:spLocks noGrp="1"/>
          </p:cNvSpPr>
          <p:nvPr>
            <p:ph type="body" idx="1"/>
          </p:nvPr>
        </p:nvSpPr>
        <p:spPr/>
        <p:txBody>
          <a:bodyPr/>
          <a:lstStyle/>
          <a:p>
            <a:r>
              <a:rPr lang="en-US"/>
              <a:t>Teacher: Give students an appropriate amount of time to think and write to the prompt in their notebook. </a:t>
            </a:r>
          </a:p>
          <a:p>
            <a:endParaRPr lang="en-US"/>
          </a:p>
          <a:p>
            <a:r>
              <a:rPr lang="en"/>
              <a:t>Student: Write to the prompt.</a:t>
            </a:r>
            <a:endParaRPr lang="en-US"/>
          </a:p>
        </p:txBody>
      </p:sp>
      <p:sp>
        <p:nvSpPr>
          <p:cNvPr id="4" name="Slide Number Placeholder 3">
            <a:extLst>
              <a:ext uri="{FF2B5EF4-FFF2-40B4-BE49-F238E27FC236}">
                <a16:creationId xmlns:a16="http://schemas.microsoft.com/office/drawing/2014/main" id="{C1C86A67-F884-E9D0-92FA-A5A8813E4C7A}"/>
              </a:ext>
            </a:extLst>
          </p:cNvPr>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434430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E2CBA-D951-2FE3-8CA9-B725B46C3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6E1D2-4DE1-DB8E-C844-27DE00A8D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67F30-4418-C0FE-C67D-1ECA43FCB999}"/>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E6C2604B-2256-C0CC-17AB-4792B67F0524}"/>
              </a:ext>
            </a:extLst>
          </p:cNvPr>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031948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B4CAB-836E-638C-2260-CFC178717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1D3D6-15C2-DC7B-CB50-BC2A094CC9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7C7CC-A8F5-34DB-1542-DBE81802C846}"/>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38DF94F5-5D2E-F14C-63E9-1531345421F0}"/>
              </a:ext>
            </a:extLst>
          </p:cNvPr>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4278038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86246-9A9C-52F7-ED1F-7BF03F40D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7540-188C-520F-FAC2-A6326F4EA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C4214-0303-E050-9B4E-3C4C9A238679}"/>
              </a:ext>
            </a:extLst>
          </p:cNvPr>
          <p:cNvSpPr>
            <a:spLocks noGrp="1"/>
          </p:cNvSpPr>
          <p:nvPr>
            <p:ph type="body" idx="1"/>
          </p:nvPr>
        </p:nvSpPr>
        <p:spPr/>
        <p:txBody>
          <a:bodyPr/>
          <a:lstStyle/>
          <a:p>
            <a:r>
              <a:rPr lang="en-US"/>
              <a:t>Teacher: Allow students to add blue cholesterol pieces to the model and make new observations. Facilitate a discussion or have students write responses to the prompts in their notebooks.</a:t>
            </a:r>
          </a:p>
          <a:p>
            <a:endParaRPr lang="en-US"/>
          </a:p>
          <a:p>
            <a:r>
              <a:rPr lang="en"/>
              <a:t>Student: PLAY! </a:t>
            </a:r>
            <a:r>
              <a:rPr lang="en-US"/>
              <a:t>A</a:t>
            </a:r>
            <a:r>
              <a:rPr lang="en"/>
              <a:t>dd the blue cholesterol pieces and make new observations. Contribute to classroom discussion or write to the prompts in your notebook.</a:t>
            </a:r>
            <a:endParaRPr lang="en-US"/>
          </a:p>
        </p:txBody>
      </p:sp>
      <p:sp>
        <p:nvSpPr>
          <p:cNvPr id="4" name="Slide Number Placeholder 3">
            <a:extLst>
              <a:ext uri="{FF2B5EF4-FFF2-40B4-BE49-F238E27FC236}">
                <a16:creationId xmlns:a16="http://schemas.microsoft.com/office/drawing/2014/main" id="{BB514365-4D38-36A3-63CB-3963D413D563}"/>
              </a:ext>
            </a:extLst>
          </p:cNvPr>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4260934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904FE-5B0D-55D3-4761-3DF40E170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ACF08-A9F3-53AD-EB98-8E8DC22971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9E40CA-4109-267D-E65F-C93FFFF82BF5}"/>
              </a:ext>
            </a:extLst>
          </p:cNvPr>
          <p:cNvSpPr>
            <a:spLocks noGrp="1"/>
          </p:cNvSpPr>
          <p:nvPr>
            <p:ph type="body" idx="1"/>
          </p:nvPr>
        </p:nvSpPr>
        <p:spPr/>
        <p:txBody>
          <a:bodyPr/>
          <a:lstStyle/>
          <a:p>
            <a:r>
              <a:rPr lang="en-US"/>
              <a:t>Teacher: Allow students to add blue cholesterol pieces to the model and make new observations. Students should notice that the addition of cholesterol “firms” the membrane and reduces fluidity.</a:t>
            </a:r>
          </a:p>
          <a:p>
            <a:endParaRPr lang="en-US"/>
          </a:p>
          <a:p>
            <a:r>
              <a:rPr lang="en"/>
              <a:t>Student: PLAY! </a:t>
            </a:r>
            <a:r>
              <a:rPr lang="en-US"/>
              <a:t>A</a:t>
            </a:r>
            <a:r>
              <a:rPr lang="en"/>
              <a:t>dd the blue cholesterol pieces and make new observations. Contribute to classroom discussion or write to the prompts in your notebook.</a:t>
            </a:r>
            <a:endParaRPr lang="en-US"/>
          </a:p>
        </p:txBody>
      </p:sp>
      <p:sp>
        <p:nvSpPr>
          <p:cNvPr id="4" name="Slide Number Placeholder 3">
            <a:extLst>
              <a:ext uri="{FF2B5EF4-FFF2-40B4-BE49-F238E27FC236}">
                <a16:creationId xmlns:a16="http://schemas.microsoft.com/office/drawing/2014/main" id="{85B48215-5CAF-6E83-B20F-0BD7B8579C90}"/>
              </a:ext>
            </a:extLst>
          </p:cNvPr>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439299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D6CA7-EC96-1B3A-345D-28989FA98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1E3D2-7D7F-D603-44BF-EF98EE605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3C0D12-5074-5DB0-910F-DB3A84DB28EB}"/>
              </a:ext>
            </a:extLst>
          </p:cNvPr>
          <p:cNvSpPr>
            <a:spLocks noGrp="1"/>
          </p:cNvSpPr>
          <p:nvPr>
            <p:ph type="body" idx="1"/>
          </p:nvPr>
        </p:nvSpPr>
        <p:spPr/>
        <p:txBody>
          <a:bodyPr/>
          <a:lstStyle/>
          <a:p>
            <a:r>
              <a:rPr lang="en-US"/>
              <a:t>Teacher: All models are wrong. Some models are useful. Discuss the limitations of the model.</a:t>
            </a:r>
          </a:p>
          <a:p>
            <a:endParaRPr lang="en-US"/>
          </a:p>
          <a:p>
            <a:r>
              <a:rPr lang="en"/>
              <a:t>Student: Correct mental model if necessary</a:t>
            </a:r>
            <a:endParaRPr lang="en-US"/>
          </a:p>
        </p:txBody>
      </p:sp>
      <p:sp>
        <p:nvSpPr>
          <p:cNvPr id="4" name="Slide Number Placeholder 3">
            <a:extLst>
              <a:ext uri="{FF2B5EF4-FFF2-40B4-BE49-F238E27FC236}">
                <a16:creationId xmlns:a16="http://schemas.microsoft.com/office/drawing/2014/main" id="{11F865CB-1FA5-D8DE-9C17-45136860897D}"/>
              </a:ext>
            </a:extLst>
          </p:cNvPr>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2932256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090C-0AF4-F9EA-6FC9-337EA27E4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3A95F-C695-D525-F950-9E925862B2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A969A-7F2B-41D5-C921-11BFAC151154}"/>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FEF16AAA-0F31-6F16-3E9B-64E01724C15D}"/>
              </a:ext>
            </a:extLst>
          </p:cNvPr>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202965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98B53-9149-FA26-7434-2981EA739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B5659-451A-CA51-5A1B-73F7383AFF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F5B3A-007F-C475-22BF-41A3EFCE43EC}"/>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AD3007B6-C6FA-1892-5782-2D73C588B82C}"/>
              </a:ext>
            </a:extLst>
          </p:cNvPr>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2588474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43E47-1743-9865-BBBA-2A7F2EFC6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FB060E-3586-3C50-EFB2-0C8694A73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C74F2-1AC4-A311-B64F-99858570C25A}"/>
              </a:ext>
            </a:extLst>
          </p:cNvPr>
          <p:cNvSpPr>
            <a:spLocks noGrp="1"/>
          </p:cNvSpPr>
          <p:nvPr>
            <p:ph type="body" idx="1"/>
          </p:nvPr>
        </p:nvSpPr>
        <p:spPr/>
        <p:txBody>
          <a:bodyPr/>
          <a:lstStyle/>
          <a:p>
            <a:r>
              <a:rPr lang="en-US"/>
              <a:t>Teacher: Give students time to explore the model and respond to the prompt</a:t>
            </a:r>
          </a:p>
          <a:p>
            <a:endParaRPr lang="en-US"/>
          </a:p>
          <a:p>
            <a:r>
              <a:rPr lang="en"/>
              <a:t>Student: Follow the onscreen prompts</a:t>
            </a:r>
            <a:endParaRPr lang="en-US"/>
          </a:p>
        </p:txBody>
      </p:sp>
      <p:sp>
        <p:nvSpPr>
          <p:cNvPr id="4" name="Slide Number Placeholder 3">
            <a:extLst>
              <a:ext uri="{FF2B5EF4-FFF2-40B4-BE49-F238E27FC236}">
                <a16:creationId xmlns:a16="http://schemas.microsoft.com/office/drawing/2014/main" id="{D2AA4C6D-B85F-BB1F-4C4C-D80F1596F3A8}"/>
              </a:ext>
            </a:extLst>
          </p:cNvPr>
          <p:cNvSpPr>
            <a:spLocks noGrp="1"/>
          </p:cNvSpPr>
          <p:nvPr>
            <p:ph type="sldNum" sz="quarter" idx="5"/>
          </p:nvPr>
        </p:nvSpPr>
        <p:spPr/>
        <p:txBody>
          <a:bodyPr/>
          <a:lstStyle/>
          <a:p>
            <a:fld id="{1D969A0E-3899-435C-BEDD-AB395C5FA4DA}" type="slidenum">
              <a:rPr lang="en-US" smtClean="0"/>
              <a:t>33</a:t>
            </a:fld>
            <a:endParaRPr lang="en-US"/>
          </a:p>
        </p:txBody>
      </p:sp>
    </p:spTree>
    <p:extLst>
      <p:ext uri="{BB962C8B-B14F-4D97-AF65-F5344CB8AC3E}">
        <p14:creationId xmlns:p14="http://schemas.microsoft.com/office/powerpoint/2010/main" val="22984887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34739-C204-2275-CB17-E4E5F1653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AD160-7FD3-F70E-9A43-27009AE7C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173F6-EC59-AD44-5920-D640714D44A5}"/>
              </a:ext>
            </a:extLst>
          </p:cNvPr>
          <p:cNvSpPr>
            <a:spLocks noGrp="1"/>
          </p:cNvSpPr>
          <p:nvPr>
            <p:ph type="body" idx="1"/>
          </p:nvPr>
        </p:nvSpPr>
        <p:spPr/>
        <p:txBody>
          <a:bodyPr/>
          <a:lstStyle/>
          <a:p>
            <a:r>
              <a:rPr lang="en-US"/>
              <a:t>Teacher: Discuss new information with students</a:t>
            </a:r>
          </a:p>
          <a:p>
            <a:endParaRPr lang="en-US"/>
          </a:p>
          <a:p>
            <a:r>
              <a:rPr lang="en"/>
              <a:t>Student: Add to discussion and write additional details in your notebook</a:t>
            </a:r>
            <a:endParaRPr lang="en-US"/>
          </a:p>
        </p:txBody>
      </p:sp>
      <p:sp>
        <p:nvSpPr>
          <p:cNvPr id="4" name="Slide Number Placeholder 3">
            <a:extLst>
              <a:ext uri="{FF2B5EF4-FFF2-40B4-BE49-F238E27FC236}">
                <a16:creationId xmlns:a16="http://schemas.microsoft.com/office/drawing/2014/main" id="{5BAF0C2D-E67B-B06A-3762-EC4F45D7C26D}"/>
              </a:ext>
            </a:extLst>
          </p:cNvPr>
          <p:cNvSpPr>
            <a:spLocks noGrp="1"/>
          </p:cNvSpPr>
          <p:nvPr>
            <p:ph type="sldNum" sz="quarter" idx="5"/>
          </p:nvPr>
        </p:nvSpPr>
        <p:spPr/>
        <p:txBody>
          <a:bodyPr/>
          <a:lstStyle/>
          <a:p>
            <a:fld id="{1D969A0E-3899-435C-BEDD-AB395C5FA4DA}" type="slidenum">
              <a:rPr lang="en-US" smtClean="0"/>
              <a:t>34</a:t>
            </a:fld>
            <a:endParaRPr lang="en-US"/>
          </a:p>
        </p:txBody>
      </p:sp>
    </p:spTree>
    <p:extLst>
      <p:ext uri="{BB962C8B-B14F-4D97-AF65-F5344CB8AC3E}">
        <p14:creationId xmlns:p14="http://schemas.microsoft.com/office/powerpoint/2010/main" val="720566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ADF33-1C7B-05D6-444C-49E59CDC9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C786B-559E-5DC9-E083-CF552D103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8CB20B-4152-1FC5-8A6F-C6782765027A}"/>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823FDD83-42F5-C693-79A8-029C36E898A2}"/>
              </a:ext>
            </a:extLst>
          </p:cNvPr>
          <p:cNvSpPr>
            <a:spLocks noGrp="1"/>
          </p:cNvSpPr>
          <p:nvPr>
            <p:ph type="sldNum" sz="quarter" idx="5"/>
          </p:nvPr>
        </p:nvSpPr>
        <p:spPr/>
        <p:txBody>
          <a:bodyPr/>
          <a:lstStyle/>
          <a:p>
            <a:fld id="{1D969A0E-3899-435C-BEDD-AB395C5FA4DA}" type="slidenum">
              <a:rPr lang="en-US" smtClean="0"/>
              <a:t>35</a:t>
            </a:fld>
            <a:endParaRPr lang="en-US"/>
          </a:p>
        </p:txBody>
      </p:sp>
    </p:spTree>
    <p:extLst>
      <p:ext uri="{BB962C8B-B14F-4D97-AF65-F5344CB8AC3E}">
        <p14:creationId xmlns:p14="http://schemas.microsoft.com/office/powerpoint/2010/main" val="1775241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06196-9F7C-562D-4944-692CD96B6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93481-6A51-7A3F-6A84-BC6A5A938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B8338-D306-FF58-0B8B-53519A6DEC13}"/>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D7F169CB-3285-10FE-A8A5-4BD8D363DCFA}"/>
              </a:ext>
            </a:extLst>
          </p:cNvPr>
          <p:cNvSpPr>
            <a:spLocks noGrp="1"/>
          </p:cNvSpPr>
          <p:nvPr>
            <p:ph type="sldNum" sz="quarter" idx="5"/>
          </p:nvPr>
        </p:nvSpPr>
        <p:spPr/>
        <p:txBody>
          <a:bodyPr/>
          <a:lstStyle/>
          <a:p>
            <a:fld id="{1D969A0E-3899-435C-BEDD-AB395C5FA4DA}" type="slidenum">
              <a:rPr lang="en-US" smtClean="0"/>
              <a:t>36</a:t>
            </a:fld>
            <a:endParaRPr lang="en-US"/>
          </a:p>
        </p:txBody>
      </p:sp>
    </p:spTree>
    <p:extLst>
      <p:ext uri="{BB962C8B-B14F-4D97-AF65-F5344CB8AC3E}">
        <p14:creationId xmlns:p14="http://schemas.microsoft.com/office/powerpoint/2010/main" val="32551705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FDC5B-63AA-C2AB-9BB7-F26DEB72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F0FE-8312-4534-F06E-C08AC3B39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278A1-0FE6-FE98-9785-D31552A0C66E}"/>
              </a:ext>
            </a:extLst>
          </p:cNvPr>
          <p:cNvSpPr>
            <a:spLocks noGrp="1"/>
          </p:cNvSpPr>
          <p:nvPr>
            <p:ph type="body" idx="1"/>
          </p:nvPr>
        </p:nvSpPr>
        <p:spPr/>
        <p:txBody>
          <a:bodyPr/>
          <a:lstStyle/>
          <a:p>
            <a:r>
              <a:rPr lang="en-US"/>
              <a:t>Teacher: Allow students to add green glycolipid pieces to the model and make new observations. Facilitate a discussion or have students write responses to the prompts in their notebooks.</a:t>
            </a:r>
          </a:p>
          <a:p>
            <a:endParaRPr lang="en-US"/>
          </a:p>
          <a:p>
            <a:r>
              <a:rPr lang="en"/>
              <a:t>Student: PLAY! </a:t>
            </a:r>
            <a:r>
              <a:rPr lang="en-US"/>
              <a:t>A</a:t>
            </a:r>
            <a:r>
              <a:rPr lang="en"/>
              <a:t>dd the green glycolipid pieces and make new observations. Contribute to classroom discussion or write to the prompts in your notebook.</a:t>
            </a:r>
            <a:endParaRPr lang="en-US"/>
          </a:p>
        </p:txBody>
      </p:sp>
      <p:sp>
        <p:nvSpPr>
          <p:cNvPr id="4" name="Slide Number Placeholder 3">
            <a:extLst>
              <a:ext uri="{FF2B5EF4-FFF2-40B4-BE49-F238E27FC236}">
                <a16:creationId xmlns:a16="http://schemas.microsoft.com/office/drawing/2014/main" id="{805504AA-48FB-0512-2033-0CF71E4CD45A}"/>
              </a:ext>
            </a:extLst>
          </p:cNvPr>
          <p:cNvSpPr>
            <a:spLocks noGrp="1"/>
          </p:cNvSpPr>
          <p:nvPr>
            <p:ph type="sldNum" sz="quarter" idx="5"/>
          </p:nvPr>
        </p:nvSpPr>
        <p:spPr/>
        <p:txBody>
          <a:bodyPr/>
          <a:lstStyle/>
          <a:p>
            <a:fld id="{1D969A0E-3899-435C-BEDD-AB395C5FA4DA}" type="slidenum">
              <a:rPr lang="en-US" smtClean="0"/>
              <a:t>37</a:t>
            </a:fld>
            <a:endParaRPr lang="en-US"/>
          </a:p>
        </p:txBody>
      </p:sp>
    </p:spTree>
    <p:extLst>
      <p:ext uri="{BB962C8B-B14F-4D97-AF65-F5344CB8AC3E}">
        <p14:creationId xmlns:p14="http://schemas.microsoft.com/office/powerpoint/2010/main" val="22026044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1CA11-E173-50AD-2971-23C3B647C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39DB0-CE40-624D-E9B1-D1C14C6DA0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DF1A7F-0D4E-4DC8-0766-D11AFED9D28C}"/>
              </a:ext>
            </a:extLst>
          </p:cNvPr>
          <p:cNvSpPr>
            <a:spLocks noGrp="1"/>
          </p:cNvSpPr>
          <p:nvPr>
            <p:ph type="body" idx="1"/>
          </p:nvPr>
        </p:nvSpPr>
        <p:spPr/>
        <p:txBody>
          <a:bodyPr/>
          <a:lstStyle/>
          <a:p>
            <a:r>
              <a:rPr lang="en-US"/>
              <a:t>Teacher: Facilitate discussion </a:t>
            </a:r>
          </a:p>
          <a:p>
            <a:endParaRPr lang="en-US"/>
          </a:p>
          <a:p>
            <a:r>
              <a:rPr lang="en"/>
              <a:t>Student: Write additional details in your notebook</a:t>
            </a:r>
            <a:endParaRPr lang="en-US"/>
          </a:p>
        </p:txBody>
      </p:sp>
      <p:sp>
        <p:nvSpPr>
          <p:cNvPr id="4" name="Slide Number Placeholder 3">
            <a:extLst>
              <a:ext uri="{FF2B5EF4-FFF2-40B4-BE49-F238E27FC236}">
                <a16:creationId xmlns:a16="http://schemas.microsoft.com/office/drawing/2014/main" id="{4AC1B0A1-5418-6CE4-B345-351CF83EEF7A}"/>
              </a:ext>
            </a:extLst>
          </p:cNvPr>
          <p:cNvSpPr>
            <a:spLocks noGrp="1"/>
          </p:cNvSpPr>
          <p:nvPr>
            <p:ph type="sldNum" sz="quarter" idx="5"/>
          </p:nvPr>
        </p:nvSpPr>
        <p:spPr/>
        <p:txBody>
          <a:bodyPr/>
          <a:lstStyle/>
          <a:p>
            <a:fld id="{1D969A0E-3899-435C-BEDD-AB395C5FA4DA}" type="slidenum">
              <a:rPr lang="en-US" smtClean="0"/>
              <a:t>38</a:t>
            </a:fld>
            <a:endParaRPr lang="en-US"/>
          </a:p>
        </p:txBody>
      </p:sp>
    </p:spTree>
    <p:extLst>
      <p:ext uri="{BB962C8B-B14F-4D97-AF65-F5344CB8AC3E}">
        <p14:creationId xmlns:p14="http://schemas.microsoft.com/office/powerpoint/2010/main" val="2023731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31828-9A0A-2CF3-7831-A34E42317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9D77E-3CE2-A31D-0A16-606A725419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DFC30-570E-D10A-FC69-157C41C51827}"/>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2D4E1AA0-B4D0-7D55-5ED5-D292830C8538}"/>
              </a:ext>
            </a:extLst>
          </p:cNvPr>
          <p:cNvSpPr>
            <a:spLocks noGrp="1"/>
          </p:cNvSpPr>
          <p:nvPr>
            <p:ph type="sldNum" sz="quarter" idx="5"/>
          </p:nvPr>
        </p:nvSpPr>
        <p:spPr/>
        <p:txBody>
          <a:bodyPr/>
          <a:lstStyle/>
          <a:p>
            <a:fld id="{1D969A0E-3899-435C-BEDD-AB395C5FA4DA}" type="slidenum">
              <a:rPr lang="en-US" smtClean="0"/>
              <a:t>39</a:t>
            </a:fld>
            <a:endParaRPr lang="en-US"/>
          </a:p>
        </p:txBody>
      </p:sp>
    </p:spTree>
    <p:extLst>
      <p:ext uri="{BB962C8B-B14F-4D97-AF65-F5344CB8AC3E}">
        <p14:creationId xmlns:p14="http://schemas.microsoft.com/office/powerpoint/2010/main" val="7586179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C4F1C-7FBD-EA49-3E12-89CFEFA8C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164D3-5484-3E31-F2A5-B6AC71D0C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66D46-32A5-A600-11EF-D1D233C78FEA}"/>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1BC365FD-7B07-6C9B-4A1C-36EDEB307233}"/>
              </a:ext>
            </a:extLst>
          </p:cNvPr>
          <p:cNvSpPr>
            <a:spLocks noGrp="1"/>
          </p:cNvSpPr>
          <p:nvPr>
            <p:ph type="sldNum" sz="quarter" idx="5"/>
          </p:nvPr>
        </p:nvSpPr>
        <p:spPr/>
        <p:txBody>
          <a:bodyPr/>
          <a:lstStyle/>
          <a:p>
            <a:fld id="{1D969A0E-3899-435C-BEDD-AB395C5FA4DA}" type="slidenum">
              <a:rPr lang="en-US" smtClean="0"/>
              <a:t>40</a:t>
            </a:fld>
            <a:endParaRPr lang="en-US"/>
          </a:p>
        </p:txBody>
      </p:sp>
    </p:spTree>
    <p:extLst>
      <p:ext uri="{BB962C8B-B14F-4D97-AF65-F5344CB8AC3E}">
        <p14:creationId xmlns:p14="http://schemas.microsoft.com/office/powerpoint/2010/main" val="11555789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C5519-A97B-7F81-5D03-496B77A40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9FAFD-54FD-E109-08BA-E980861778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033A0-EF10-698C-1BCB-F6251C314B55}"/>
              </a:ext>
            </a:extLst>
          </p:cNvPr>
          <p:cNvSpPr>
            <a:spLocks noGrp="1"/>
          </p:cNvSpPr>
          <p:nvPr>
            <p:ph type="body" idx="1"/>
          </p:nvPr>
        </p:nvSpPr>
        <p:spPr/>
        <p:txBody>
          <a:bodyPr/>
          <a:lstStyle/>
          <a:p>
            <a:r>
              <a:rPr lang="en-US"/>
              <a:t>Teacher: Allow students to add more to their model and speculate what these might do with a partner or small group. Students could write predictions in their notebook or contribute to a classroom discussion. </a:t>
            </a:r>
          </a:p>
          <a:p>
            <a:endParaRPr lang="en-US"/>
          </a:p>
          <a:p>
            <a:r>
              <a:rPr lang="en"/>
              <a:t>Student: Add additional pieces to your model.</a:t>
            </a:r>
            <a:endParaRPr lang="en-US"/>
          </a:p>
        </p:txBody>
      </p:sp>
      <p:sp>
        <p:nvSpPr>
          <p:cNvPr id="4" name="Slide Number Placeholder 3">
            <a:extLst>
              <a:ext uri="{FF2B5EF4-FFF2-40B4-BE49-F238E27FC236}">
                <a16:creationId xmlns:a16="http://schemas.microsoft.com/office/drawing/2014/main" id="{257B346C-C3D0-1C6B-DF79-F0A4B78C1250}"/>
              </a:ext>
            </a:extLst>
          </p:cNvPr>
          <p:cNvSpPr>
            <a:spLocks noGrp="1"/>
          </p:cNvSpPr>
          <p:nvPr>
            <p:ph type="sldNum" sz="quarter" idx="5"/>
          </p:nvPr>
        </p:nvSpPr>
        <p:spPr/>
        <p:txBody>
          <a:bodyPr/>
          <a:lstStyle/>
          <a:p>
            <a:fld id="{1D969A0E-3899-435C-BEDD-AB395C5FA4DA}" type="slidenum">
              <a:rPr lang="en-US" smtClean="0"/>
              <a:t>41</a:t>
            </a:fld>
            <a:endParaRPr lang="en-US"/>
          </a:p>
        </p:txBody>
      </p:sp>
    </p:spTree>
    <p:extLst>
      <p:ext uri="{BB962C8B-B14F-4D97-AF65-F5344CB8AC3E}">
        <p14:creationId xmlns:p14="http://schemas.microsoft.com/office/powerpoint/2010/main" val="2785901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420F2-2102-5597-AAD1-C60A67C3A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BBB94-8307-3AF2-BEA4-5D865AD7B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9658F-DC61-F48E-5BA4-670CF9F3CFFD}"/>
              </a:ext>
            </a:extLst>
          </p:cNvPr>
          <p:cNvSpPr>
            <a:spLocks noGrp="1"/>
          </p:cNvSpPr>
          <p:nvPr>
            <p:ph type="body" idx="1"/>
          </p:nvPr>
        </p:nvSpPr>
        <p:spPr/>
        <p:txBody>
          <a:bodyPr/>
          <a:lstStyle/>
          <a:p>
            <a:r>
              <a:rPr lang="en-US"/>
              <a:t>Teacher: Facilitate discussion </a:t>
            </a:r>
          </a:p>
          <a:p>
            <a:endParaRPr lang="en-US"/>
          </a:p>
          <a:p>
            <a:r>
              <a:rPr lang="en"/>
              <a:t>Student: Contribute to the discussion and revise your responses</a:t>
            </a:r>
            <a:endParaRPr lang="en-US"/>
          </a:p>
        </p:txBody>
      </p:sp>
      <p:sp>
        <p:nvSpPr>
          <p:cNvPr id="4" name="Slide Number Placeholder 3">
            <a:extLst>
              <a:ext uri="{FF2B5EF4-FFF2-40B4-BE49-F238E27FC236}">
                <a16:creationId xmlns:a16="http://schemas.microsoft.com/office/drawing/2014/main" id="{E4FDA939-4CB4-3D9D-1267-2B780C7C2BCC}"/>
              </a:ext>
            </a:extLst>
          </p:cNvPr>
          <p:cNvSpPr>
            <a:spLocks noGrp="1"/>
          </p:cNvSpPr>
          <p:nvPr>
            <p:ph type="sldNum" sz="quarter" idx="5"/>
          </p:nvPr>
        </p:nvSpPr>
        <p:spPr/>
        <p:txBody>
          <a:bodyPr/>
          <a:lstStyle/>
          <a:p>
            <a:fld id="{1D969A0E-3899-435C-BEDD-AB395C5FA4DA}" type="slidenum">
              <a:rPr lang="en-US" smtClean="0"/>
              <a:t>42</a:t>
            </a:fld>
            <a:endParaRPr lang="en-US"/>
          </a:p>
        </p:txBody>
      </p:sp>
    </p:spTree>
    <p:extLst>
      <p:ext uri="{BB962C8B-B14F-4D97-AF65-F5344CB8AC3E}">
        <p14:creationId xmlns:p14="http://schemas.microsoft.com/office/powerpoint/2010/main" val="33210244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7CB37-9859-90FE-80E9-89655FEB5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00197-DBC2-F25D-1031-9D26F09F8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D24B4A-5762-5DE5-6470-33FA029522CB}"/>
              </a:ext>
            </a:extLst>
          </p:cNvPr>
          <p:cNvSpPr>
            <a:spLocks noGrp="1"/>
          </p:cNvSpPr>
          <p:nvPr>
            <p:ph type="body" idx="1"/>
          </p:nvPr>
        </p:nvSpPr>
        <p:spPr/>
        <p:txBody>
          <a:bodyPr/>
          <a:lstStyle/>
          <a:p>
            <a:r>
              <a:rPr lang="en-US"/>
              <a:t>Teacher: Facilitate discussion. Ask students to list channel proteins. Add to the list, as needed. Ask why ions or other molecules would be need by cells as students discuss the functions of specific channels.</a:t>
            </a:r>
          </a:p>
          <a:p>
            <a:endParaRPr lang="en-US"/>
          </a:p>
          <a:p>
            <a:r>
              <a:rPr lang="en"/>
              <a:t>Student: Contribute to the discussion and revise your responses</a:t>
            </a:r>
            <a:endParaRPr lang="en-US"/>
          </a:p>
        </p:txBody>
      </p:sp>
      <p:sp>
        <p:nvSpPr>
          <p:cNvPr id="4" name="Slide Number Placeholder 3">
            <a:extLst>
              <a:ext uri="{FF2B5EF4-FFF2-40B4-BE49-F238E27FC236}">
                <a16:creationId xmlns:a16="http://schemas.microsoft.com/office/drawing/2014/main" id="{9645879B-6132-D61E-3403-FD64157B03F2}"/>
              </a:ext>
            </a:extLst>
          </p:cNvPr>
          <p:cNvSpPr>
            <a:spLocks noGrp="1"/>
          </p:cNvSpPr>
          <p:nvPr>
            <p:ph type="sldNum" sz="quarter" idx="5"/>
          </p:nvPr>
        </p:nvSpPr>
        <p:spPr/>
        <p:txBody>
          <a:bodyPr/>
          <a:lstStyle/>
          <a:p>
            <a:fld id="{1D969A0E-3899-435C-BEDD-AB395C5FA4DA}" type="slidenum">
              <a:rPr lang="en-US" smtClean="0"/>
              <a:t>43</a:t>
            </a:fld>
            <a:endParaRPr lang="en-US"/>
          </a:p>
        </p:txBody>
      </p:sp>
    </p:spTree>
    <p:extLst>
      <p:ext uri="{BB962C8B-B14F-4D97-AF65-F5344CB8AC3E}">
        <p14:creationId xmlns:p14="http://schemas.microsoft.com/office/powerpoint/2010/main" val="40906884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83278-7A73-BAE6-9E0F-EB8B6E216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5F8CD-5CB6-2A0B-3A15-8AE76EC19D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EFCBA-FB76-F5F3-E692-8819B0BB4575}"/>
              </a:ext>
            </a:extLst>
          </p:cNvPr>
          <p:cNvSpPr>
            <a:spLocks noGrp="1"/>
          </p:cNvSpPr>
          <p:nvPr>
            <p:ph type="body" idx="1"/>
          </p:nvPr>
        </p:nvSpPr>
        <p:spPr/>
        <p:txBody>
          <a:bodyPr/>
          <a:lstStyle/>
          <a:p>
            <a:r>
              <a:rPr lang="en-US"/>
              <a:t>Teacher: Facilitate discussion </a:t>
            </a:r>
          </a:p>
          <a:p>
            <a:endParaRPr lang="en-US"/>
          </a:p>
          <a:p>
            <a:r>
              <a:rPr lang="en"/>
              <a:t>Student: Contribute to the discussion and revise your responses</a:t>
            </a:r>
            <a:endParaRPr lang="en-US"/>
          </a:p>
        </p:txBody>
      </p:sp>
      <p:sp>
        <p:nvSpPr>
          <p:cNvPr id="4" name="Slide Number Placeholder 3">
            <a:extLst>
              <a:ext uri="{FF2B5EF4-FFF2-40B4-BE49-F238E27FC236}">
                <a16:creationId xmlns:a16="http://schemas.microsoft.com/office/drawing/2014/main" id="{83869DF6-99B8-E372-12B5-917ACB10DCB3}"/>
              </a:ext>
            </a:extLst>
          </p:cNvPr>
          <p:cNvSpPr>
            <a:spLocks noGrp="1"/>
          </p:cNvSpPr>
          <p:nvPr>
            <p:ph type="sldNum" sz="quarter" idx="5"/>
          </p:nvPr>
        </p:nvSpPr>
        <p:spPr/>
        <p:txBody>
          <a:bodyPr/>
          <a:lstStyle/>
          <a:p>
            <a:fld id="{1D969A0E-3899-435C-BEDD-AB395C5FA4DA}" type="slidenum">
              <a:rPr lang="en-US" smtClean="0"/>
              <a:t>44</a:t>
            </a:fld>
            <a:endParaRPr lang="en-US"/>
          </a:p>
        </p:txBody>
      </p:sp>
    </p:spTree>
    <p:extLst>
      <p:ext uri="{BB962C8B-B14F-4D97-AF65-F5344CB8AC3E}">
        <p14:creationId xmlns:p14="http://schemas.microsoft.com/office/powerpoint/2010/main" val="11273194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37C68-C58C-B5AE-6C24-3C835F7BF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D62D6-89BF-94B7-913E-4E7891B5C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145F9-51E9-7C14-353E-36469F10A3BC}"/>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B912B4CE-9B81-FA81-0774-64368D29B02D}"/>
              </a:ext>
            </a:extLst>
          </p:cNvPr>
          <p:cNvSpPr>
            <a:spLocks noGrp="1"/>
          </p:cNvSpPr>
          <p:nvPr>
            <p:ph type="sldNum" sz="quarter" idx="5"/>
          </p:nvPr>
        </p:nvSpPr>
        <p:spPr/>
        <p:txBody>
          <a:bodyPr/>
          <a:lstStyle/>
          <a:p>
            <a:fld id="{1D969A0E-3899-435C-BEDD-AB395C5FA4DA}" type="slidenum">
              <a:rPr lang="en-US" smtClean="0"/>
              <a:t>45</a:t>
            </a:fld>
            <a:endParaRPr lang="en-US"/>
          </a:p>
        </p:txBody>
      </p:sp>
    </p:spTree>
    <p:extLst>
      <p:ext uri="{BB962C8B-B14F-4D97-AF65-F5344CB8AC3E}">
        <p14:creationId xmlns:p14="http://schemas.microsoft.com/office/powerpoint/2010/main" val="7595103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C359E-D1A3-3D77-6094-5C2CB3C97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41B26-8BE3-E353-1A10-36D28BD375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3CC24-DA3F-CB20-A3A6-02F76D650B61}"/>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7AAA1103-4534-B0F9-FE84-E959F49C7723}"/>
              </a:ext>
            </a:extLst>
          </p:cNvPr>
          <p:cNvSpPr>
            <a:spLocks noGrp="1"/>
          </p:cNvSpPr>
          <p:nvPr>
            <p:ph type="sldNum" sz="quarter" idx="5"/>
          </p:nvPr>
        </p:nvSpPr>
        <p:spPr/>
        <p:txBody>
          <a:bodyPr/>
          <a:lstStyle/>
          <a:p>
            <a:fld id="{1D969A0E-3899-435C-BEDD-AB395C5FA4DA}" type="slidenum">
              <a:rPr lang="en-US" smtClean="0"/>
              <a:t>46</a:t>
            </a:fld>
            <a:endParaRPr lang="en-US"/>
          </a:p>
        </p:txBody>
      </p:sp>
    </p:spTree>
    <p:extLst>
      <p:ext uri="{BB962C8B-B14F-4D97-AF65-F5344CB8AC3E}">
        <p14:creationId xmlns:p14="http://schemas.microsoft.com/office/powerpoint/2010/main" val="23106135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D10BA-9357-4DD8-4387-759DAE2C2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79A30-4E95-225B-F65A-DF5954092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0745C-05ED-E95A-48E0-2764DEDA76EA}"/>
              </a:ext>
            </a:extLst>
          </p:cNvPr>
          <p:cNvSpPr>
            <a:spLocks noGrp="1"/>
          </p:cNvSpPr>
          <p:nvPr>
            <p:ph type="body" idx="1"/>
          </p:nvPr>
        </p:nvSpPr>
        <p:spPr/>
        <p:txBody>
          <a:bodyPr/>
          <a:lstStyle/>
          <a:p>
            <a:r>
              <a:rPr lang="en-US"/>
              <a:t>Teacher: Allow students to add more to their model and speculate what these might do with a partner or small group. Students could write predictions in their notebook or contribute to a classroom discussion. </a:t>
            </a:r>
          </a:p>
          <a:p>
            <a:endParaRPr lang="en-US"/>
          </a:p>
          <a:p>
            <a:r>
              <a:rPr lang="en"/>
              <a:t>Student: Add additional pieces to your model.</a:t>
            </a:r>
            <a:endParaRPr lang="en-US"/>
          </a:p>
        </p:txBody>
      </p:sp>
      <p:sp>
        <p:nvSpPr>
          <p:cNvPr id="4" name="Slide Number Placeholder 3">
            <a:extLst>
              <a:ext uri="{FF2B5EF4-FFF2-40B4-BE49-F238E27FC236}">
                <a16:creationId xmlns:a16="http://schemas.microsoft.com/office/drawing/2014/main" id="{22BCDFFB-1D96-5749-924C-A1A94907B366}"/>
              </a:ext>
            </a:extLst>
          </p:cNvPr>
          <p:cNvSpPr>
            <a:spLocks noGrp="1"/>
          </p:cNvSpPr>
          <p:nvPr>
            <p:ph type="sldNum" sz="quarter" idx="5"/>
          </p:nvPr>
        </p:nvSpPr>
        <p:spPr/>
        <p:txBody>
          <a:bodyPr/>
          <a:lstStyle/>
          <a:p>
            <a:fld id="{1D969A0E-3899-435C-BEDD-AB395C5FA4DA}" type="slidenum">
              <a:rPr lang="en-US" smtClean="0"/>
              <a:t>47</a:t>
            </a:fld>
            <a:endParaRPr lang="en-US"/>
          </a:p>
        </p:txBody>
      </p:sp>
    </p:spTree>
    <p:extLst>
      <p:ext uri="{BB962C8B-B14F-4D97-AF65-F5344CB8AC3E}">
        <p14:creationId xmlns:p14="http://schemas.microsoft.com/office/powerpoint/2010/main" val="1332759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8C153-7BD1-438A-335F-3B2CF3CEC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417A3-4448-6B47-5F6B-70EB918A6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8F2E5C-1449-FA2E-4C1D-5787435BCE6D}"/>
              </a:ext>
            </a:extLst>
          </p:cNvPr>
          <p:cNvSpPr>
            <a:spLocks noGrp="1"/>
          </p:cNvSpPr>
          <p:nvPr>
            <p:ph type="body" idx="1"/>
          </p:nvPr>
        </p:nvSpPr>
        <p:spPr/>
        <p:txBody>
          <a:bodyPr/>
          <a:lstStyle/>
          <a:p>
            <a:r>
              <a:rPr lang="en-US" dirty="0"/>
              <a:t>Teacher: Facilitate discussion </a:t>
            </a:r>
          </a:p>
          <a:p>
            <a:endParaRPr lang="en-US" dirty="0"/>
          </a:p>
          <a:p>
            <a:r>
              <a:rPr lang="en" dirty="0"/>
              <a:t>Student: Contribute to the discussion and revise your responses</a:t>
            </a:r>
            <a:endParaRPr lang="en-US" dirty="0"/>
          </a:p>
        </p:txBody>
      </p:sp>
      <p:sp>
        <p:nvSpPr>
          <p:cNvPr id="4" name="Slide Number Placeholder 3">
            <a:extLst>
              <a:ext uri="{FF2B5EF4-FFF2-40B4-BE49-F238E27FC236}">
                <a16:creationId xmlns:a16="http://schemas.microsoft.com/office/drawing/2014/main" id="{8B065999-DD0F-08D1-6952-6C491B23BF81}"/>
              </a:ext>
            </a:extLst>
          </p:cNvPr>
          <p:cNvSpPr>
            <a:spLocks noGrp="1"/>
          </p:cNvSpPr>
          <p:nvPr>
            <p:ph type="sldNum" sz="quarter" idx="5"/>
          </p:nvPr>
        </p:nvSpPr>
        <p:spPr/>
        <p:txBody>
          <a:bodyPr/>
          <a:lstStyle/>
          <a:p>
            <a:fld id="{1D969A0E-3899-435C-BEDD-AB395C5FA4DA}" type="slidenum">
              <a:rPr lang="en-US" smtClean="0"/>
              <a:t>48</a:t>
            </a:fld>
            <a:endParaRPr lang="en-US"/>
          </a:p>
        </p:txBody>
      </p:sp>
    </p:spTree>
    <p:extLst>
      <p:ext uri="{BB962C8B-B14F-4D97-AF65-F5344CB8AC3E}">
        <p14:creationId xmlns:p14="http://schemas.microsoft.com/office/powerpoint/2010/main" val="13821532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2B3EC-4840-180C-4D55-C43B70444A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80867-BF06-1968-EE7D-49EE94133B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A10940-C5AB-5E32-2D1F-E165CD7375F3}"/>
              </a:ext>
            </a:extLst>
          </p:cNvPr>
          <p:cNvSpPr>
            <a:spLocks noGrp="1"/>
          </p:cNvSpPr>
          <p:nvPr>
            <p:ph type="body" idx="1"/>
          </p:nvPr>
        </p:nvSpPr>
        <p:spPr/>
        <p:txBody>
          <a:bodyPr/>
          <a:lstStyle/>
          <a:p>
            <a:r>
              <a:rPr lang="en-US"/>
              <a:t>Teacher: Facilitate discussion </a:t>
            </a:r>
          </a:p>
          <a:p>
            <a:endParaRPr lang="en-US"/>
          </a:p>
          <a:p>
            <a:r>
              <a:rPr lang="en"/>
              <a:t>Student: Contribute to the discussion and revise your responses</a:t>
            </a:r>
            <a:endParaRPr lang="en-US"/>
          </a:p>
        </p:txBody>
      </p:sp>
      <p:sp>
        <p:nvSpPr>
          <p:cNvPr id="4" name="Slide Number Placeholder 3">
            <a:extLst>
              <a:ext uri="{FF2B5EF4-FFF2-40B4-BE49-F238E27FC236}">
                <a16:creationId xmlns:a16="http://schemas.microsoft.com/office/drawing/2014/main" id="{E8E29DD9-5BD2-A288-E4D9-DB4F28B3FFDD}"/>
              </a:ext>
            </a:extLst>
          </p:cNvPr>
          <p:cNvSpPr>
            <a:spLocks noGrp="1"/>
          </p:cNvSpPr>
          <p:nvPr>
            <p:ph type="sldNum" sz="quarter" idx="5"/>
          </p:nvPr>
        </p:nvSpPr>
        <p:spPr/>
        <p:txBody>
          <a:bodyPr/>
          <a:lstStyle/>
          <a:p>
            <a:fld id="{1D969A0E-3899-435C-BEDD-AB395C5FA4DA}" type="slidenum">
              <a:rPr lang="en-US" smtClean="0"/>
              <a:t>49</a:t>
            </a:fld>
            <a:endParaRPr lang="en-US"/>
          </a:p>
        </p:txBody>
      </p:sp>
    </p:spTree>
    <p:extLst>
      <p:ext uri="{BB962C8B-B14F-4D97-AF65-F5344CB8AC3E}">
        <p14:creationId xmlns:p14="http://schemas.microsoft.com/office/powerpoint/2010/main" val="30225791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52864-8FDF-17A4-677A-D8A637C24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A2B76F-23B3-FC1C-A049-B1E3A4D24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94AF33-2560-1DA8-FF50-DEFE214B4157}"/>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9185537C-D9C9-C51D-E64E-FDD08A7E29C7}"/>
              </a:ext>
            </a:extLst>
          </p:cNvPr>
          <p:cNvSpPr>
            <a:spLocks noGrp="1"/>
          </p:cNvSpPr>
          <p:nvPr>
            <p:ph type="sldNum" sz="quarter" idx="5"/>
          </p:nvPr>
        </p:nvSpPr>
        <p:spPr/>
        <p:txBody>
          <a:bodyPr/>
          <a:lstStyle/>
          <a:p>
            <a:fld id="{1D969A0E-3899-435C-BEDD-AB395C5FA4DA}" type="slidenum">
              <a:rPr lang="en-US" smtClean="0"/>
              <a:t>50</a:t>
            </a:fld>
            <a:endParaRPr lang="en-US"/>
          </a:p>
        </p:txBody>
      </p:sp>
    </p:spTree>
    <p:extLst>
      <p:ext uri="{BB962C8B-B14F-4D97-AF65-F5344CB8AC3E}">
        <p14:creationId xmlns:p14="http://schemas.microsoft.com/office/powerpoint/2010/main" val="15035482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0ABB3-143D-B822-51DD-CA40FA4F9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9A4FC-DC30-55CE-5D5D-F788569EB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73BC4B-99C6-31C0-9F9A-ABED9E1FC67E}"/>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9AEACC50-29DB-4292-202E-C44F2952E12B}"/>
              </a:ext>
            </a:extLst>
          </p:cNvPr>
          <p:cNvSpPr>
            <a:spLocks noGrp="1"/>
          </p:cNvSpPr>
          <p:nvPr>
            <p:ph type="sldNum" sz="quarter" idx="5"/>
          </p:nvPr>
        </p:nvSpPr>
        <p:spPr/>
        <p:txBody>
          <a:bodyPr/>
          <a:lstStyle/>
          <a:p>
            <a:fld id="{1D969A0E-3899-435C-BEDD-AB395C5FA4DA}" type="slidenum">
              <a:rPr lang="en-US" smtClean="0"/>
              <a:t>51</a:t>
            </a:fld>
            <a:endParaRPr lang="en-US"/>
          </a:p>
        </p:txBody>
      </p:sp>
    </p:spTree>
    <p:extLst>
      <p:ext uri="{BB962C8B-B14F-4D97-AF65-F5344CB8AC3E}">
        <p14:creationId xmlns:p14="http://schemas.microsoft.com/office/powerpoint/2010/main" val="2990298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Give students an appropriate amount of time to think, discuss with a partner or small group, and write a response to the prompts.</a:t>
            </a:r>
          </a:p>
          <a:p>
            <a:endParaRPr lang="en-US"/>
          </a:p>
          <a:p>
            <a:r>
              <a:rPr lang="en"/>
              <a:t>Student: Compare and contrast. Discuss your ideas with a partner or small group. Write a response to the prompts in your notebook.</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14336585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3DB43-CDAE-454C-0313-88BAB2286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981A6-6C11-81C0-4904-2E2235D48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607A45-90D3-DCDA-F7E5-FBEAB5826FF2}"/>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3086E548-5A28-3130-7A62-275A2E6D92F9}"/>
              </a:ext>
            </a:extLst>
          </p:cNvPr>
          <p:cNvSpPr>
            <a:spLocks noGrp="1"/>
          </p:cNvSpPr>
          <p:nvPr>
            <p:ph type="sldNum" sz="quarter" idx="5"/>
          </p:nvPr>
        </p:nvSpPr>
        <p:spPr/>
        <p:txBody>
          <a:bodyPr/>
          <a:lstStyle/>
          <a:p>
            <a:fld id="{1D969A0E-3899-435C-BEDD-AB395C5FA4DA}" type="slidenum">
              <a:rPr lang="en-US" smtClean="0"/>
              <a:t>52</a:t>
            </a:fld>
            <a:endParaRPr lang="en-US"/>
          </a:p>
        </p:txBody>
      </p:sp>
    </p:spTree>
    <p:extLst>
      <p:ext uri="{BB962C8B-B14F-4D97-AF65-F5344CB8AC3E}">
        <p14:creationId xmlns:p14="http://schemas.microsoft.com/office/powerpoint/2010/main" val="939620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4EE12-350C-BCBC-BA88-3B4D23EE0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C79A9-04DE-673B-F380-A651DF0D2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B3A7A-642F-7B35-F732-8A4B639C7F64}"/>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C7B34637-A82A-C7D4-4749-D532C3E20836}"/>
              </a:ext>
            </a:extLst>
          </p:cNvPr>
          <p:cNvSpPr>
            <a:spLocks noGrp="1"/>
          </p:cNvSpPr>
          <p:nvPr>
            <p:ph type="sldNum" sz="quarter" idx="5"/>
          </p:nvPr>
        </p:nvSpPr>
        <p:spPr/>
        <p:txBody>
          <a:bodyPr/>
          <a:lstStyle/>
          <a:p>
            <a:fld id="{1D969A0E-3899-435C-BEDD-AB395C5FA4DA}" type="slidenum">
              <a:rPr lang="en-US" smtClean="0"/>
              <a:t>53</a:t>
            </a:fld>
            <a:endParaRPr lang="en-US"/>
          </a:p>
        </p:txBody>
      </p:sp>
    </p:spTree>
    <p:extLst>
      <p:ext uri="{BB962C8B-B14F-4D97-AF65-F5344CB8AC3E}">
        <p14:creationId xmlns:p14="http://schemas.microsoft.com/office/powerpoint/2010/main" val="9888625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Facilitate discussion of the conclusions, including the interacting cells and systems. Have students write conclusions in their notebooks, noting the interacting systems aspect. </a:t>
            </a:r>
          </a:p>
          <a:p>
            <a:endParaRPr lang="en-US"/>
          </a:p>
          <a:p>
            <a:r>
              <a:rPr lang="en-US"/>
              <a:t>S</a:t>
            </a:r>
            <a:r>
              <a:rPr lang="en"/>
              <a:t>tudent: Make a final sketch in your notebook for future reference</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54</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CBB2F-EA09-4D84-6477-EE90A8B8C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B1E74-8497-12AE-7CB6-D4E95F94D4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56F06D-FF88-74EB-BC05-EF3D1A22A61D}"/>
              </a:ext>
            </a:extLst>
          </p:cNvPr>
          <p:cNvSpPr>
            <a:spLocks noGrp="1"/>
          </p:cNvSpPr>
          <p:nvPr>
            <p:ph type="body" idx="1"/>
          </p:nvPr>
        </p:nvSpPr>
        <p:spPr/>
        <p:txBody>
          <a:bodyPr/>
          <a:lstStyle/>
          <a:p>
            <a:r>
              <a:rPr lang="en-US"/>
              <a:t>Teacher: Give students an appropriate amount of time to think and discuss with a partner or small group. Allow students to identify what they already know / background knowledge.</a:t>
            </a:r>
          </a:p>
          <a:p>
            <a:endParaRPr lang="en-US"/>
          </a:p>
          <a:p>
            <a:r>
              <a:rPr lang="en"/>
              <a:t>Student: Compare and contrast - </a:t>
            </a:r>
          </a:p>
          <a:p>
            <a:endParaRPr lang="en">
              <a:ea typeface="Calibri"/>
              <a:cs typeface="Calibri"/>
            </a:endParaRPr>
          </a:p>
          <a:p>
            <a:r>
              <a:rPr lang="en">
                <a:ea typeface="Calibri"/>
                <a:cs typeface="Calibri"/>
              </a:rPr>
              <a:t>Misconception alert! - Be sure to point out that the wall of the house IS NOT a cell wall, but a cell membrane! In our example, a cell wall would be comparable to a fence around the yards-</a:t>
            </a:r>
          </a:p>
          <a:p>
            <a:endParaRPr lang="en">
              <a:ea typeface="Calibri"/>
              <a:cs typeface="Calibri"/>
            </a:endParaRPr>
          </a:p>
        </p:txBody>
      </p:sp>
      <p:sp>
        <p:nvSpPr>
          <p:cNvPr id="4" name="Slide Number Placeholder 3">
            <a:extLst>
              <a:ext uri="{FF2B5EF4-FFF2-40B4-BE49-F238E27FC236}">
                <a16:creationId xmlns:a16="http://schemas.microsoft.com/office/drawing/2014/main" id="{74E91F72-BA3D-0689-0508-AF59658519DF}"/>
              </a:ext>
            </a:extLst>
          </p:cNvPr>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834058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F15D3-8C52-D92E-A2E1-5A664C88B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F5225-C5A9-37C5-0DE6-40F4B1746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4C160-48BA-9660-7A27-28389D11BEA9}"/>
              </a:ext>
            </a:extLst>
          </p:cNvPr>
          <p:cNvSpPr>
            <a:spLocks noGrp="1"/>
          </p:cNvSpPr>
          <p:nvPr>
            <p:ph type="body" idx="1"/>
          </p:nvPr>
        </p:nvSpPr>
        <p:spPr/>
        <p:txBody>
          <a:bodyPr/>
          <a:lstStyle/>
          <a:p>
            <a:r>
              <a:rPr lang="en-US"/>
              <a:t>Teacher: Facilitate discussion</a:t>
            </a:r>
          </a:p>
          <a:p>
            <a:endParaRPr lang="en-US"/>
          </a:p>
          <a:p>
            <a:r>
              <a:rPr lang="en"/>
              <a:t>Student: Contribute to class discussion</a:t>
            </a:r>
          </a:p>
          <a:p>
            <a:endParaRPr lang="en"/>
          </a:p>
          <a:p>
            <a:r>
              <a:rPr lang="en">
                <a:ea typeface="Calibri"/>
                <a:cs typeface="Calibri"/>
              </a:rPr>
              <a:t>Misconception alert! - Be sure to point out that the wall of the house IS NOT a cell wall, but a cell membrane! In our example, a cell wall would be comparable to a fence around the yards-</a:t>
            </a:r>
            <a:endParaRPr lang="en-US"/>
          </a:p>
        </p:txBody>
      </p:sp>
      <p:sp>
        <p:nvSpPr>
          <p:cNvPr id="4" name="Slide Number Placeholder 3">
            <a:extLst>
              <a:ext uri="{FF2B5EF4-FFF2-40B4-BE49-F238E27FC236}">
                <a16:creationId xmlns:a16="http://schemas.microsoft.com/office/drawing/2014/main" id="{A71D4B76-36DB-4256-3B2D-C42041AA08D3}"/>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970031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87E9B-A3A4-D864-CCF1-EC28BA36AA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E0DD9-DE8B-F913-75CC-EB362B3B5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09821-3BC1-9338-899E-8B7F20528C0D}"/>
              </a:ext>
            </a:extLst>
          </p:cNvPr>
          <p:cNvSpPr>
            <a:spLocks noGrp="1"/>
          </p:cNvSpPr>
          <p:nvPr>
            <p:ph type="body" idx="1"/>
          </p:nvPr>
        </p:nvSpPr>
        <p:spPr/>
        <p:txBody>
          <a:bodyPr/>
          <a:lstStyle/>
          <a:p>
            <a:r>
              <a:rPr lang="en-US" dirty="0"/>
              <a:t>Teacher: Give students time to copy the table into their notebook. Alternatively, Print this slide off for students.</a:t>
            </a:r>
          </a:p>
          <a:p>
            <a:endParaRPr lang="en-US" dirty="0"/>
          </a:p>
          <a:p>
            <a:r>
              <a:rPr lang="en" dirty="0"/>
              <a:t>Student: Follow the onscreen prompt or tape the table into your notebook if it was provided as a handout.</a:t>
            </a:r>
            <a:endParaRPr lang="en-US" dirty="0"/>
          </a:p>
        </p:txBody>
      </p:sp>
      <p:sp>
        <p:nvSpPr>
          <p:cNvPr id="4" name="Slide Number Placeholder 3">
            <a:extLst>
              <a:ext uri="{FF2B5EF4-FFF2-40B4-BE49-F238E27FC236}">
                <a16:creationId xmlns:a16="http://schemas.microsoft.com/office/drawing/2014/main" id="{6A49FF32-44C6-7D75-8DA0-384B879B11C0}"/>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1205234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C1418-65D1-4CC0-D7DD-00050D056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8B86B-5C33-9EF2-1F76-AA6BD982B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914E0-847D-42AB-5C7F-449B956594B6}"/>
              </a:ext>
            </a:extLst>
          </p:cNvPr>
          <p:cNvSpPr>
            <a:spLocks noGrp="1"/>
          </p:cNvSpPr>
          <p:nvPr>
            <p:ph type="body" idx="1"/>
          </p:nvPr>
        </p:nvSpPr>
        <p:spPr/>
        <p:txBody>
          <a:bodyPr/>
          <a:lstStyle/>
          <a:p>
            <a:r>
              <a:rPr lang="en-US"/>
              <a:t>Teacher: Give students time to begin filling in their table and brainstorming other ideas for similarities.</a:t>
            </a:r>
          </a:p>
          <a:p>
            <a:endParaRPr lang="en-US"/>
          </a:p>
          <a:p>
            <a:r>
              <a:rPr lang="en"/>
              <a:t>Student: Fill in the table with the information provided. </a:t>
            </a:r>
            <a:endParaRPr lang="en-US"/>
          </a:p>
        </p:txBody>
      </p:sp>
      <p:sp>
        <p:nvSpPr>
          <p:cNvPr id="4" name="Slide Number Placeholder 3">
            <a:extLst>
              <a:ext uri="{FF2B5EF4-FFF2-40B4-BE49-F238E27FC236}">
                <a16:creationId xmlns:a16="http://schemas.microsoft.com/office/drawing/2014/main" id="{521EC9C6-88F1-CB42-40CD-46DBEFF3DFD5}"/>
              </a:ext>
            </a:extLst>
          </p:cNvPr>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130713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3/21/2025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3/21/2025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3/21/2025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3/21/2025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3/21/2025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3/21/2025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3/21/2025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3/21/2025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3/21/2025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9.xml"/><Relationship Id="rId7" Type="http://schemas.openxmlformats.org/officeDocument/2006/relationships/image" Target="../media/image44.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43.png"/><Relationship Id="rId5" Type="http://schemas.openxmlformats.org/officeDocument/2006/relationships/image" Target="../media/image32.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0.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6.png"/><Relationship Id="rId5" Type="http://schemas.openxmlformats.org/officeDocument/2006/relationships/image" Target="../media/image35.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48.png"/><Relationship Id="rId5" Type="http://schemas.openxmlformats.org/officeDocument/2006/relationships/image" Target="../media/image35.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35.png"/><Relationship Id="rId5" Type="http://schemas.openxmlformats.org/officeDocument/2006/relationships/image" Target="../media/image49.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3.xml"/><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0.png"/><Relationship Id="rId5" Type="http://schemas.openxmlformats.org/officeDocument/2006/relationships/image" Target="../media/image50.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35.png"/><Relationship Id="rId5" Type="http://schemas.openxmlformats.org/officeDocument/2006/relationships/image" Target="../media/image52.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52.png"/><Relationship Id="rId5" Type="http://schemas.openxmlformats.org/officeDocument/2006/relationships/image" Target="../media/image35.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56.png"/><Relationship Id="rId5" Type="http://schemas.openxmlformats.org/officeDocument/2006/relationships/image" Target="../media/image40.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7.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41.png"/><Relationship Id="rId5" Type="http://schemas.openxmlformats.org/officeDocument/2006/relationships/image" Target="../media/image32.png"/><Relationship Id="rId10" Type="http://schemas.openxmlformats.org/officeDocument/2006/relationships/image" Target="../media/image44.svg"/><Relationship Id="rId4" Type="http://schemas.openxmlformats.org/officeDocument/2006/relationships/image" Target="../media/image36.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jpeg"/></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18.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45.png"/><Relationship Id="rId11" Type="http://schemas.openxmlformats.org/officeDocument/2006/relationships/image" Target="../media/image44.svg"/><Relationship Id="rId5" Type="http://schemas.openxmlformats.org/officeDocument/2006/relationships/image" Target="../media/image41.pn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9.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49.png"/><Relationship Id="rId5" Type="http://schemas.openxmlformats.org/officeDocument/2006/relationships/image" Target="../media/image50.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57.png"/><Relationship Id="rId5" Type="http://schemas.openxmlformats.org/officeDocument/2006/relationships/image" Target="../media/image35.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57.png"/><Relationship Id="rId5" Type="http://schemas.openxmlformats.org/officeDocument/2006/relationships/image" Target="../media/image40.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22.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59.png"/><Relationship Id="rId5" Type="http://schemas.openxmlformats.org/officeDocument/2006/relationships/image" Target="../media/image35.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23.xml"/><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48.png"/><Relationship Id="rId5" Type="http://schemas.openxmlformats.org/officeDocument/2006/relationships/image" Target="../media/image59.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24.xml"/><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45.png"/><Relationship Id="rId11" Type="http://schemas.openxmlformats.org/officeDocument/2006/relationships/image" Target="../media/image44.svg"/><Relationship Id="rId5" Type="http://schemas.openxmlformats.org/officeDocument/2006/relationships/image" Target="../media/image41.pn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25.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6.png"/><Relationship Id="rId9" Type="http://schemas.openxmlformats.org/officeDocument/2006/relationships/image" Target="../media/image44.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hemeOverride" Target="../theme/themeOverride22.xml"/><Relationship Id="rId6" Type="http://schemas.openxmlformats.org/officeDocument/2006/relationships/image" Target="../media/image61.png"/><Relationship Id="rId5" Type="http://schemas.openxmlformats.org/officeDocument/2006/relationships/image" Target="../media/image35.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40.png"/><Relationship Id="rId5" Type="http://schemas.openxmlformats.org/officeDocument/2006/relationships/image" Target="../media/image61.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28.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58.png"/><Relationship Id="rId5" Type="http://schemas.openxmlformats.org/officeDocument/2006/relationships/image" Target="../media/image40.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29.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25.xml"/><Relationship Id="rId6" Type="http://schemas.openxmlformats.org/officeDocument/2006/relationships/image" Target="../media/image32.png"/><Relationship Id="rId11" Type="http://schemas.openxmlformats.org/officeDocument/2006/relationships/image" Target="../media/image44.svg"/><Relationship Id="rId5" Type="http://schemas.openxmlformats.org/officeDocument/2006/relationships/image" Target="../media/image41.pn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8.png"/></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30.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26.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6.png"/><Relationship Id="rId9" Type="http://schemas.openxmlformats.org/officeDocument/2006/relationships/image" Target="../media/image44.sv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64.png"/><Relationship Id="rId2" Type="http://schemas.openxmlformats.org/officeDocument/2006/relationships/slideLayout" Target="../slideLayouts/slideLayout7.xml"/><Relationship Id="rId1" Type="http://schemas.openxmlformats.org/officeDocument/2006/relationships/themeOverride" Target="../theme/themeOverride27.xml"/><Relationship Id="rId6" Type="http://schemas.openxmlformats.org/officeDocument/2006/relationships/image" Target="../media/image35.png"/><Relationship Id="rId5" Type="http://schemas.openxmlformats.org/officeDocument/2006/relationships/image" Target="../media/image63.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themeOverride" Target="../theme/themeOverride28.xml"/><Relationship Id="rId6" Type="http://schemas.openxmlformats.org/officeDocument/2006/relationships/image" Target="../media/image65.png"/><Relationship Id="rId5" Type="http://schemas.openxmlformats.org/officeDocument/2006/relationships/image" Target="../media/image40.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33.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29.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6.png"/><Relationship Id="rId9" Type="http://schemas.openxmlformats.org/officeDocument/2006/relationships/image" Target="../media/image44.sv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34.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30.xml"/><Relationship Id="rId6" Type="http://schemas.openxmlformats.org/officeDocument/2006/relationships/image" Target="../media/image45.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36.png"/><Relationship Id="rId9" Type="http://schemas.openxmlformats.org/officeDocument/2006/relationships/image" Target="../media/image43.png"/></Relationships>
</file>

<file path=ppt/slides/_rels/slide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35.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3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36.png"/><Relationship Id="rId9" Type="http://schemas.openxmlformats.org/officeDocument/2006/relationships/image" Target="../media/image64.png"/></Relationships>
</file>

<file path=ppt/slides/_rels/slide3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36.xml"/><Relationship Id="rId7"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hemeOverride" Target="../theme/themeOverride32.xml"/><Relationship Id="rId6" Type="http://schemas.openxmlformats.org/officeDocument/2006/relationships/image" Target="../media/image69.png"/><Relationship Id="rId5"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71.png"/></Relationships>
</file>

<file path=ppt/slides/_rels/slide3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37.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33.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36.png"/><Relationship Id="rId9" Type="http://schemas.openxmlformats.org/officeDocument/2006/relationships/image" Target="../media/image44.sv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4.xml"/><Relationship Id="rId7"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34.png"/></Relationships>
</file>

<file path=ppt/slides/_rels/slide4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38.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34.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36.png"/><Relationship Id="rId9"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hemeOverride" Target="../theme/themeOverride35.xml"/><Relationship Id="rId6" Type="http://schemas.openxmlformats.org/officeDocument/2006/relationships/image" Target="../media/image72.png"/><Relationship Id="rId5" Type="http://schemas.openxmlformats.org/officeDocument/2006/relationships/image" Target="../media/image35.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notesSlide" Target="../notesSlides/notesSlide40.xml"/><Relationship Id="rId7" Type="http://schemas.openxmlformats.org/officeDocument/2006/relationships/image" Target="../media/image73.jpeg"/><Relationship Id="rId2" Type="http://schemas.openxmlformats.org/officeDocument/2006/relationships/slideLayout" Target="../slideLayouts/slideLayout7.xml"/><Relationship Id="rId1" Type="http://schemas.openxmlformats.org/officeDocument/2006/relationships/themeOverride" Target="../theme/themeOverride36.xml"/><Relationship Id="rId6" Type="http://schemas.openxmlformats.org/officeDocument/2006/relationships/image" Target="../media/image29.jpeg"/><Relationship Id="rId5"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themeOverride" Target="../theme/themeOverride37.xml"/><Relationship Id="rId6" Type="http://schemas.openxmlformats.org/officeDocument/2006/relationships/image" Target="../media/image73.jpeg"/><Relationship Id="rId5" Type="http://schemas.openxmlformats.org/officeDocument/2006/relationships/image" Target="../media/image40.png"/><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74.jpeg"/><Relationship Id="rId2" Type="http://schemas.openxmlformats.org/officeDocument/2006/relationships/slideLayout" Target="../slideLayouts/slideLayout7.xml"/><Relationship Id="rId1" Type="http://schemas.openxmlformats.org/officeDocument/2006/relationships/themeOverride" Target="../theme/themeOverride38.xml"/><Relationship Id="rId6" Type="http://schemas.openxmlformats.org/officeDocument/2006/relationships/image" Target="../media/image76.png"/><Relationship Id="rId5" Type="http://schemas.openxmlformats.org/officeDocument/2006/relationships/image" Target="../media/image40.pn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43.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39.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36.png"/><Relationship Id="rId9" Type="http://schemas.openxmlformats.org/officeDocument/2006/relationships/image" Target="../media/image43.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44.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40.xml"/><Relationship Id="rId6" Type="http://schemas.openxmlformats.org/officeDocument/2006/relationships/image" Target="../media/image32.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4.svg"/><Relationship Id="rId4" Type="http://schemas.openxmlformats.org/officeDocument/2006/relationships/image" Target="../media/image36.png"/><Relationship Id="rId9"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hemeOverride" Target="../theme/themeOverride41.xml"/><Relationship Id="rId6" Type="http://schemas.openxmlformats.org/officeDocument/2006/relationships/image" Target="../media/image77.png"/><Relationship Id="rId5" Type="http://schemas.openxmlformats.org/officeDocument/2006/relationships/image" Target="../media/image35.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notesSlide" Target="../notesSlides/notesSlide46.xml"/><Relationship Id="rId7" Type="http://schemas.openxmlformats.org/officeDocument/2006/relationships/image" Target="../media/image78.png"/><Relationship Id="rId2" Type="http://schemas.openxmlformats.org/officeDocument/2006/relationships/slideLayout" Target="../slideLayouts/slideLayout7.xml"/><Relationship Id="rId1" Type="http://schemas.openxmlformats.org/officeDocument/2006/relationships/themeOverride" Target="../theme/themeOverride42.xml"/><Relationship Id="rId6" Type="http://schemas.openxmlformats.org/officeDocument/2006/relationships/image" Target="../media/image40.png"/><Relationship Id="rId11" Type="http://schemas.openxmlformats.org/officeDocument/2006/relationships/image" Target="../media/image68.png"/><Relationship Id="rId5" Type="http://schemas.openxmlformats.org/officeDocument/2006/relationships/image" Target="../media/image36.png"/><Relationship Id="rId10" Type="http://schemas.openxmlformats.org/officeDocument/2006/relationships/image" Target="../media/image81.jpeg"/><Relationship Id="rId4" Type="http://schemas.microsoft.com/office/2018/10/relationships/comments" Target="../comments/modernComment_1AB_8E799924.xml"/><Relationship Id="rId9" Type="http://schemas.openxmlformats.org/officeDocument/2006/relationships/image" Target="../media/image80.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hemeOverride" Target="../theme/themeOverride43.xml"/><Relationship Id="rId6" Type="http://schemas.openxmlformats.org/officeDocument/2006/relationships/image" Target="../media/image82.png"/><Relationship Id="rId5" Type="http://schemas.openxmlformats.org/officeDocument/2006/relationships/image" Target="../media/image40.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8" Type="http://schemas.openxmlformats.org/officeDocument/2006/relationships/image" Target="../media/image83.jpg"/><Relationship Id="rId3" Type="http://schemas.openxmlformats.org/officeDocument/2006/relationships/notesSlide" Target="../notesSlides/notesSlide48.xml"/><Relationship Id="rId7" Type="http://schemas.openxmlformats.org/officeDocument/2006/relationships/image" Target="../media/image41.png"/><Relationship Id="rId12" Type="http://schemas.openxmlformats.org/officeDocument/2006/relationships/image" Target="../media/image44.svg"/><Relationship Id="rId2" Type="http://schemas.openxmlformats.org/officeDocument/2006/relationships/slideLayout" Target="../slideLayouts/slideLayout7.xml"/><Relationship Id="rId1" Type="http://schemas.openxmlformats.org/officeDocument/2006/relationships/themeOverride" Target="../theme/themeOverride44.xml"/><Relationship Id="rId6" Type="http://schemas.openxmlformats.org/officeDocument/2006/relationships/image" Target="../media/image32.png"/><Relationship Id="rId11" Type="http://schemas.openxmlformats.org/officeDocument/2006/relationships/image" Target="../media/image43.png"/><Relationship Id="rId5" Type="http://schemas.openxmlformats.org/officeDocument/2006/relationships/image" Target="../media/image36.png"/><Relationship Id="rId10" Type="http://schemas.openxmlformats.org/officeDocument/2006/relationships/image" Target="../media/image48.png"/><Relationship Id="rId4" Type="http://schemas.microsoft.com/office/2018/10/relationships/comments" Target="../comments/modernComment_21C_9D8E79AB.xml"/><Relationship Id="rId9" Type="http://schemas.openxmlformats.org/officeDocument/2006/relationships/image" Target="../media/image42.png"/></Relationships>
</file>

<file path=ppt/slides/_rels/slide5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49.xml"/><Relationship Id="rId7" Type="http://schemas.openxmlformats.org/officeDocument/2006/relationships/image" Target="../media/image83.jpg"/><Relationship Id="rId12" Type="http://schemas.openxmlformats.org/officeDocument/2006/relationships/image" Target="../media/image84.png"/><Relationship Id="rId2" Type="http://schemas.openxmlformats.org/officeDocument/2006/relationships/slideLayout" Target="../slideLayouts/slideLayout7.xml"/><Relationship Id="rId1" Type="http://schemas.openxmlformats.org/officeDocument/2006/relationships/themeOverride" Target="../theme/themeOverride45.xml"/><Relationship Id="rId6" Type="http://schemas.openxmlformats.org/officeDocument/2006/relationships/image" Target="../media/image41.png"/><Relationship Id="rId11" Type="http://schemas.openxmlformats.org/officeDocument/2006/relationships/image" Target="../media/image44.svg"/><Relationship Id="rId5" Type="http://schemas.openxmlformats.org/officeDocument/2006/relationships/image" Target="../media/image32.pn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77.png"/><Relationship Id="rId2" Type="http://schemas.openxmlformats.org/officeDocument/2006/relationships/slideLayout" Target="../slideLayouts/slideLayout7.xml"/><Relationship Id="rId1" Type="http://schemas.openxmlformats.org/officeDocument/2006/relationships/themeOverride" Target="../theme/themeOverride46.xml"/><Relationship Id="rId6" Type="http://schemas.openxmlformats.org/officeDocument/2006/relationships/image" Target="../media/image41.png"/><Relationship Id="rId5" Type="http://schemas.openxmlformats.org/officeDocument/2006/relationships/image" Target="../media/image32.png"/><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hemeOverride" Target="../theme/themeOverride47.xml"/><Relationship Id="rId6" Type="http://schemas.openxmlformats.org/officeDocument/2006/relationships/image" Target="../media/image77.png"/><Relationship Id="rId5" Type="http://schemas.openxmlformats.org/officeDocument/2006/relationships/image" Target="../media/image40.png"/><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86.jpg"/><Relationship Id="rId4" Type="http://schemas.openxmlformats.org/officeDocument/2006/relationships/image" Target="../media/image8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3.png"/><Relationship Id="rId5" Type="http://schemas.openxmlformats.org/officeDocument/2006/relationships/image" Target="../media/image37.jpe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3.png"/><Relationship Id="rId5" Type="http://schemas.openxmlformats.org/officeDocument/2006/relationships/image" Target="../media/image38.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32.png"/><Relationship Id="rId5" Type="http://schemas.openxmlformats.org/officeDocument/2006/relationships/image" Target="../media/image41.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3E4574-162F-262F-5C5B-920E5194F677}"/>
              </a:ext>
            </a:extLst>
          </p:cNvPr>
          <p:cNvPicPr>
            <a:picLocks noChangeAspect="1"/>
          </p:cNvPicPr>
          <p:nvPr/>
        </p:nvPicPr>
        <p:blipFill>
          <a:blip r:embed="rId5"/>
          <a:stretch>
            <a:fillRect/>
          </a:stretch>
        </p:blipFill>
        <p:spPr>
          <a:xfrm>
            <a:off x="6970332" y="1950955"/>
            <a:ext cx="5084524" cy="3813392"/>
          </a:xfrm>
          <a:prstGeom prst="rect">
            <a:avLst/>
          </a:prstGeom>
        </p:spPr>
      </p:pic>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sp>
        <p:nvSpPr>
          <p:cNvPr id="8" name="TextBox 7">
            <a:extLst>
              <a:ext uri="{FF2B5EF4-FFF2-40B4-BE49-F238E27FC236}">
                <a16:creationId xmlns:a16="http://schemas.microsoft.com/office/drawing/2014/main" id="{55B7BEA4-2588-982A-10B4-660E354406C8}"/>
              </a:ext>
            </a:extLst>
          </p:cNvPr>
          <p:cNvSpPr txBox="1"/>
          <p:nvPr/>
        </p:nvSpPr>
        <p:spPr>
          <a:xfrm>
            <a:off x="137144" y="2294675"/>
            <a:ext cx="7236823" cy="830997"/>
          </a:xfrm>
          <a:prstGeom prst="rect">
            <a:avLst/>
          </a:prstGeom>
          <a:noFill/>
        </p:spPr>
        <p:txBody>
          <a:bodyPr wrap="square" lIns="91440" tIns="45720" rIns="91440" bIns="45720" rtlCol="0" anchor="t">
            <a:spAutoFit/>
          </a:bodyPr>
          <a:lstStyle/>
          <a:p>
            <a:pPr algn="ctr"/>
            <a:r>
              <a:rPr lang="en-US" sz="4800" b="1">
                <a:solidFill>
                  <a:srgbClr val="006838"/>
                </a:solidFill>
                <a:cs typeface="Myanmar Text"/>
              </a:rPr>
              <a:t>A Neighborhood of Cells</a:t>
            </a:r>
            <a:endParaRPr lang="en-US" sz="4800">
              <a:solidFill>
                <a:srgbClr val="000000"/>
              </a:solidFill>
              <a:cs typeface="Calibri"/>
            </a:endParaRPr>
          </a:p>
        </p:txBody>
      </p:sp>
      <p:sp>
        <p:nvSpPr>
          <p:cNvPr id="9" name="TextBox 8">
            <a:extLst>
              <a:ext uri="{FF2B5EF4-FFF2-40B4-BE49-F238E27FC236}">
                <a16:creationId xmlns:a16="http://schemas.microsoft.com/office/drawing/2014/main" id="{9F6C6B39-1C1E-3C12-02A4-AEC39CA78B72}"/>
              </a:ext>
            </a:extLst>
          </p:cNvPr>
          <p:cNvSpPr txBox="1"/>
          <p:nvPr/>
        </p:nvSpPr>
        <p:spPr>
          <a:xfrm>
            <a:off x="1465116" y="3397380"/>
            <a:ext cx="4284617" cy="1107996"/>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ea typeface="+mn-lt"/>
                <a:cs typeface="+mn-lt"/>
              </a:rPr>
              <a:t>“</a:t>
            </a:r>
            <a:r>
              <a:rPr lang="en-US" sz="2000" b="0" i="0">
                <a:solidFill>
                  <a:srgbClr val="6D2C79"/>
                </a:solidFill>
                <a:effectLst/>
              </a:rPr>
              <a:t>The body is a community made up of its innumerable cells or inhabitants."</a:t>
            </a:r>
          </a:p>
          <a:p>
            <a:pPr algn="ctr"/>
            <a:r>
              <a:rPr lang="en-US" sz="1600" i="1">
                <a:solidFill>
                  <a:srgbClr val="6D2C79"/>
                </a:solidFill>
                <a:latin typeface="Calibri"/>
                <a:ea typeface="+mn-lt"/>
                <a:cs typeface="+mn-lt"/>
              </a:rPr>
              <a:t> – Thomas Edison</a:t>
            </a:r>
            <a:endParaRPr lang="en-US" sz="1050" b="1">
              <a:solidFill>
                <a:srgbClr val="0000AA"/>
              </a:solidFill>
              <a:latin typeface="Calibri"/>
              <a:cs typeface="Calibri"/>
            </a:endParaRPr>
          </a:p>
        </p:txBody>
      </p:sp>
      <p:sp>
        <p:nvSpPr>
          <p:cNvPr id="10" name="TextBox 9">
            <a:extLst>
              <a:ext uri="{FF2B5EF4-FFF2-40B4-BE49-F238E27FC236}">
                <a16:creationId xmlns:a16="http://schemas.microsoft.com/office/drawing/2014/main" id="{3B3763EA-F7C3-469C-C8A7-0F3C7AED801B}"/>
              </a:ext>
            </a:extLst>
          </p:cNvPr>
          <p:cNvSpPr txBox="1"/>
          <p:nvPr/>
        </p:nvSpPr>
        <p:spPr>
          <a:xfrm>
            <a:off x="560514" y="1922032"/>
            <a:ext cx="6093822" cy="523220"/>
          </a:xfrm>
          <a:prstGeom prst="rect">
            <a:avLst/>
          </a:prstGeom>
          <a:noFill/>
        </p:spPr>
        <p:txBody>
          <a:bodyPr wrap="square">
            <a:spAutoFit/>
          </a:bodyPr>
          <a:lstStyle/>
          <a:p>
            <a:pPr algn="ctr"/>
            <a:r>
              <a:rPr lang="en-US" sz="2800" b="1">
                <a:solidFill>
                  <a:srgbClr val="006838"/>
                </a:solidFill>
                <a:cs typeface="Myanmar Text"/>
              </a:rPr>
              <a:t>Cellular Membranes</a:t>
            </a:r>
            <a:endParaRPr lang="en-US" sz="2800"/>
          </a:p>
        </p:txBody>
      </p:sp>
      <p:pic>
        <p:nvPicPr>
          <p:cNvPr id="11" name="Picture 10" descr="A view of a neighborhood from a circle&#10;&#10;Description automatically generated">
            <a:extLst>
              <a:ext uri="{FF2B5EF4-FFF2-40B4-BE49-F238E27FC236}">
                <a16:creationId xmlns:a16="http://schemas.microsoft.com/office/drawing/2014/main" id="{5F5F2AC4-EF3A-DF6B-0858-C0441904E1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5184" y="4112576"/>
            <a:ext cx="1951464" cy="1951464"/>
          </a:xfrm>
          <a:prstGeom prst="rect">
            <a:avLst/>
          </a:prstGeom>
        </p:spPr>
      </p:pic>
      <p:sp>
        <p:nvSpPr>
          <p:cNvPr id="4" name="Oval 3">
            <a:extLst>
              <a:ext uri="{FF2B5EF4-FFF2-40B4-BE49-F238E27FC236}">
                <a16:creationId xmlns:a16="http://schemas.microsoft.com/office/drawing/2014/main" id="{4A94B612-BFA2-B686-741B-5E13983735AF}"/>
              </a:ext>
            </a:extLst>
          </p:cNvPr>
          <p:cNvSpPr/>
          <p:nvPr/>
        </p:nvSpPr>
        <p:spPr>
          <a:xfrm>
            <a:off x="5893488" y="4122954"/>
            <a:ext cx="1970049" cy="1951464"/>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A65A7EE-4BAD-5E54-8841-FE23B685572C}"/>
            </a:ext>
          </a:extLst>
        </p:cNvPr>
        <p:cNvGrpSpPr/>
        <p:nvPr/>
      </p:nvGrpSpPr>
      <p:grpSpPr>
        <a:xfrm>
          <a:off x="0" y="0"/>
          <a:ext cx="0" cy="0"/>
          <a:chOff x="0" y="0"/>
          <a:chExt cx="0" cy="0"/>
        </a:xfrm>
      </p:grpSpPr>
      <p:pic>
        <p:nvPicPr>
          <p:cNvPr id="3" name="Picture 5" descr="A purple pencil in a white circle&#10;&#10;Description automatically generated">
            <a:extLst>
              <a:ext uri="{FF2B5EF4-FFF2-40B4-BE49-F238E27FC236}">
                <a16:creationId xmlns:a16="http://schemas.microsoft.com/office/drawing/2014/main" id="{91A629AB-D2D4-3D20-8F64-BBC671C2DC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2C1B498-BB26-3F48-8A3D-D24176DA181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9" name="Title 1">
            <a:extLst>
              <a:ext uri="{FF2B5EF4-FFF2-40B4-BE49-F238E27FC236}">
                <a16:creationId xmlns:a16="http://schemas.microsoft.com/office/drawing/2014/main" id="{29E11FFD-A94A-872C-60C5-E5BCF0CB484B}"/>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Make &amp; Record Your Observations</a:t>
            </a:r>
            <a:endParaRPr lang="en-US" sz="4000" b="1" dirty="0">
              <a:solidFill>
                <a:schemeClr val="bg1"/>
              </a:solidFill>
              <a:latin typeface="+mn-lt"/>
              <a:ea typeface="HGSoeiKakugothicUB"/>
              <a:cs typeface="Myanmar Text"/>
            </a:endParaRPr>
          </a:p>
        </p:txBody>
      </p:sp>
      <p:pic>
        <p:nvPicPr>
          <p:cNvPr id="15" name="Graphic 14" descr="House with solid fill">
            <a:extLst>
              <a:ext uri="{FF2B5EF4-FFF2-40B4-BE49-F238E27FC236}">
                <a16:creationId xmlns:a16="http://schemas.microsoft.com/office/drawing/2014/main" id="{BAFD1F29-86F0-8C7C-01C6-7B5C976D37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73075" y="4256415"/>
            <a:ext cx="1577934" cy="1577934"/>
          </a:xfrm>
          <a:prstGeom prst="rect">
            <a:avLst/>
          </a:prstGeom>
        </p:spPr>
      </p:pic>
      <p:sp>
        <p:nvSpPr>
          <p:cNvPr id="7" name="TextBox 6">
            <a:extLst>
              <a:ext uri="{FF2B5EF4-FFF2-40B4-BE49-F238E27FC236}">
                <a16:creationId xmlns:a16="http://schemas.microsoft.com/office/drawing/2014/main" id="{0858E92B-878A-5771-4D0B-6326767A07EC}"/>
              </a:ext>
            </a:extLst>
          </p:cNvPr>
          <p:cNvSpPr txBox="1"/>
          <p:nvPr/>
        </p:nvSpPr>
        <p:spPr>
          <a:xfrm>
            <a:off x="549511" y="1963347"/>
            <a:ext cx="2825061" cy="2159566"/>
          </a:xfrm>
          <a:prstGeom prst="rect">
            <a:avLst/>
          </a:prstGeom>
          <a:noFill/>
        </p:spPr>
        <p:txBody>
          <a:bodyPr wrap="square" lIns="91440" tIns="45720" rIns="91440" bIns="45720" anchor="t">
            <a:spAutoFit/>
          </a:bodyPr>
          <a:lstStyle/>
          <a:p>
            <a:pPr marL="0" marR="0">
              <a:lnSpc>
                <a:spcPct val="107000"/>
              </a:lnSpc>
              <a:spcAft>
                <a:spcPts val="800"/>
              </a:spcAft>
            </a:pPr>
            <a:r>
              <a:rPr lang="en-US" sz="2000" b="1" kern="100" dirty="0">
                <a:effectLst/>
                <a:latin typeface="Aptos"/>
                <a:ea typeface="Calibri"/>
                <a:cs typeface="Times New Roman"/>
              </a:rPr>
              <a:t>What similarities and differences can you observe?</a:t>
            </a:r>
          </a:p>
          <a:p>
            <a:pPr marL="0" marR="0">
              <a:lnSpc>
                <a:spcPct val="107000"/>
              </a:lnSpc>
              <a:spcAft>
                <a:spcPts val="800"/>
              </a:spcAft>
            </a:pPr>
            <a:r>
              <a:rPr lang="en-US" sz="2000" kern="100" dirty="0">
                <a:effectLst/>
                <a:latin typeface="Aptos"/>
                <a:ea typeface="Calibri"/>
                <a:cs typeface="Times New Roman"/>
              </a:rPr>
              <a:t>In your notebook</a:t>
            </a:r>
            <a:r>
              <a:rPr lang="en-US" sz="2000" kern="100" dirty="0">
                <a:latin typeface="Aptos"/>
                <a:ea typeface="Calibri"/>
                <a:cs typeface="Times New Roman"/>
              </a:rPr>
              <a:t>, </a:t>
            </a:r>
            <a:r>
              <a:rPr lang="en-US" sz="2000" dirty="0">
                <a:latin typeface="Aptos"/>
                <a:ea typeface="Aptos" panose="020B0004020202020204" pitchFamily="34" charset="0"/>
                <a:cs typeface="Times New Roman"/>
              </a:rPr>
              <a:t>record the </a:t>
            </a:r>
            <a:r>
              <a:rPr lang="en-US" sz="2000" b="1" dirty="0">
                <a:solidFill>
                  <a:srgbClr val="D200B9"/>
                </a:solidFill>
                <a:latin typeface="Aptos"/>
                <a:ea typeface="Aptos" panose="020B0004020202020204" pitchFamily="34" charset="0"/>
                <a:cs typeface="Times New Roman"/>
              </a:rPr>
              <a:t>similarities</a:t>
            </a:r>
            <a:r>
              <a:rPr lang="en-US" sz="2000" dirty="0">
                <a:latin typeface="Aptos"/>
                <a:ea typeface="Aptos" panose="020B0004020202020204" pitchFamily="34" charset="0"/>
                <a:cs typeface="Times New Roman"/>
              </a:rPr>
              <a:t> between cells.</a:t>
            </a:r>
            <a:endParaRPr lang="en-US" sz="2000" kern="100" dirty="0">
              <a:effectLst/>
              <a:latin typeface="Aptos"/>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5B6C9002-C148-E501-107F-05309DDCAD63}"/>
              </a:ext>
            </a:extLst>
          </p:cNvPr>
          <p:cNvPicPr>
            <a:picLocks noChangeAspect="1"/>
          </p:cNvPicPr>
          <p:nvPr/>
        </p:nvPicPr>
        <p:blipFill>
          <a:blip r:embed="rId8">
            <a:alphaModFix amt="85000"/>
          </a:blip>
          <a:srcRect b="22487"/>
          <a:stretch/>
        </p:blipFill>
        <p:spPr>
          <a:xfrm>
            <a:off x="3374572" y="1829845"/>
            <a:ext cx="8474746" cy="5028155"/>
          </a:xfrm>
          <a:prstGeom prst="rect">
            <a:avLst/>
          </a:prstGeom>
        </p:spPr>
      </p:pic>
      <p:sp>
        <p:nvSpPr>
          <p:cNvPr id="17" name="Rectangle 16">
            <a:extLst>
              <a:ext uri="{FF2B5EF4-FFF2-40B4-BE49-F238E27FC236}">
                <a16:creationId xmlns:a16="http://schemas.microsoft.com/office/drawing/2014/main" id="{790C8DD1-C888-AC97-94D2-476EA421ED80}"/>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2DA483B-AF58-EDBA-AAD9-B044E4206D88}"/>
              </a:ext>
            </a:extLst>
          </p:cNvPr>
          <p:cNvPicPr>
            <a:picLocks noChangeAspect="1"/>
          </p:cNvPicPr>
          <p:nvPr/>
        </p:nvPicPr>
        <p:blipFill>
          <a:blip r:embed="rId9"/>
          <a:srcRect r="33065" b="86689"/>
          <a:stretch/>
        </p:blipFill>
        <p:spPr>
          <a:xfrm>
            <a:off x="4521988" y="2794252"/>
            <a:ext cx="4578470" cy="371417"/>
          </a:xfrm>
          <a:prstGeom prst="rect">
            <a:avLst/>
          </a:prstGeom>
        </p:spPr>
      </p:pic>
      <p:pic>
        <p:nvPicPr>
          <p:cNvPr id="18" name="Picture 17" descr="A black screen with white text&#10;&#10;Description automatically generated">
            <a:extLst>
              <a:ext uri="{FF2B5EF4-FFF2-40B4-BE49-F238E27FC236}">
                <a16:creationId xmlns:a16="http://schemas.microsoft.com/office/drawing/2014/main" id="{8EE4F005-7205-B942-3726-CDCE1532EB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89330" y="2268145"/>
            <a:ext cx="6799156" cy="3911492"/>
          </a:xfrm>
          <a:prstGeom prst="rect">
            <a:avLst/>
          </a:prstGeom>
        </p:spPr>
      </p:pic>
    </p:spTree>
    <p:extLst>
      <p:ext uri="{BB962C8B-B14F-4D97-AF65-F5344CB8AC3E}">
        <p14:creationId xmlns:p14="http://schemas.microsoft.com/office/powerpoint/2010/main" val="364865749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C7A5958-966D-268F-76E3-3076B0964B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6C0366-0CFB-A963-9B1B-4D114056BF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335F72D-9CB5-C295-F6FE-50FC9DFB1936}"/>
              </a:ext>
            </a:extLst>
          </p:cNvPr>
          <p:cNvPicPr>
            <a:picLocks noChangeAspect="1"/>
          </p:cNvPicPr>
          <p:nvPr/>
        </p:nvPicPr>
        <p:blipFill>
          <a:blip r:embed="rId6"/>
          <a:stretch>
            <a:fillRect/>
          </a:stretch>
        </p:blipFill>
        <p:spPr>
          <a:xfrm>
            <a:off x="7577494" y="4186316"/>
            <a:ext cx="3470117" cy="2671684"/>
          </a:xfrm>
          <a:prstGeom prst="rect">
            <a:avLst/>
          </a:prstGeom>
        </p:spPr>
      </p:pic>
      <p:sp>
        <p:nvSpPr>
          <p:cNvPr id="2" name="TextBox 1">
            <a:extLst>
              <a:ext uri="{FF2B5EF4-FFF2-40B4-BE49-F238E27FC236}">
                <a16:creationId xmlns:a16="http://schemas.microsoft.com/office/drawing/2014/main" id="{E57F1AB1-05CF-4B12-F014-8B696007781D}"/>
              </a:ext>
            </a:extLst>
          </p:cNvPr>
          <p:cNvSpPr txBox="1"/>
          <p:nvPr/>
        </p:nvSpPr>
        <p:spPr>
          <a:xfrm>
            <a:off x="549510" y="1963347"/>
            <a:ext cx="3499976"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Now let's use a model to explore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cellular membranes</a:t>
            </a:r>
            <a:r>
              <a:rPr lang="en-US" sz="2000" b="1" dirty="0">
                <a:latin typeface="Aptos" panose="020B0004020202020204" pitchFamily="34" charset="0"/>
                <a:ea typeface="Aptos" panose="020B0004020202020204" pitchFamily="34" charset="0"/>
                <a:cs typeface="Times New Roman" panose="02020603050405020304" pitchFamily="18" charset="0"/>
              </a:rPr>
              <a:t>.</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rPr>
              <a:t>This model represents only a </a:t>
            </a:r>
            <a:r>
              <a:rPr lang="en-US" sz="2000" b="1"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rPr>
              <a:t>small cross-section </a:t>
            </a:r>
            <a:r>
              <a:rPr lang="en-US" sz="2000"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rPr>
              <a:t>of the cellular membrane that surrounds each cell.</a:t>
            </a:r>
          </a:p>
          <a:p>
            <a:endParaRPr lang="en-US" sz="2000"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endParaRPr>
          </a:p>
          <a:p>
            <a:endParaRPr lang="en-US" sz="2000"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BD11BFC2-A36B-B277-D1B2-308BD6DFEC35}"/>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Where in the cell are we?</a:t>
            </a:r>
            <a:endParaRPr lang="en-US" sz="4000" b="1" dirty="0">
              <a:solidFill>
                <a:schemeClr val="bg1"/>
              </a:solidFill>
              <a:latin typeface="+mn-lt"/>
              <a:ea typeface="HGSoeiKakugothicUB"/>
              <a:cs typeface="Myanmar Text"/>
            </a:endParaRPr>
          </a:p>
        </p:txBody>
      </p:sp>
      <p:pic>
        <p:nvPicPr>
          <p:cNvPr id="11" name="Picture 10" descr="A black background with a black line&#10;&#10;Description automatically generated">
            <a:extLst>
              <a:ext uri="{FF2B5EF4-FFF2-40B4-BE49-F238E27FC236}">
                <a16:creationId xmlns:a16="http://schemas.microsoft.com/office/drawing/2014/main" id="{95FF9824-1BB8-72A9-FA6D-6C88FDB0C8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6676" flipH="1">
            <a:off x="6685995" y="4297091"/>
            <a:ext cx="2809409" cy="629304"/>
          </a:xfrm>
          <a:prstGeom prst="rect">
            <a:avLst/>
          </a:prstGeom>
        </p:spPr>
      </p:pic>
      <p:pic>
        <p:nvPicPr>
          <p:cNvPr id="18" name="Picture 17">
            <a:extLst>
              <a:ext uri="{FF2B5EF4-FFF2-40B4-BE49-F238E27FC236}">
                <a16:creationId xmlns:a16="http://schemas.microsoft.com/office/drawing/2014/main" id="{9B25B4DE-4D97-7B12-8AF7-14410706D06D}"/>
              </a:ext>
            </a:extLst>
          </p:cNvPr>
          <p:cNvPicPr>
            <a:picLocks noChangeAspect="1"/>
          </p:cNvPicPr>
          <p:nvPr/>
        </p:nvPicPr>
        <p:blipFill>
          <a:blip r:embed="rId8"/>
          <a:srcRect t="14378" b="8969"/>
          <a:stretch/>
        </p:blipFill>
        <p:spPr>
          <a:xfrm>
            <a:off x="3863083" y="1397606"/>
            <a:ext cx="7902840" cy="2862323"/>
          </a:xfrm>
          <a:prstGeom prst="rect">
            <a:avLst/>
          </a:prstGeom>
        </p:spPr>
      </p:pic>
    </p:spTree>
    <p:extLst>
      <p:ext uri="{BB962C8B-B14F-4D97-AF65-F5344CB8AC3E}">
        <p14:creationId xmlns:p14="http://schemas.microsoft.com/office/powerpoint/2010/main" val="365146600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A1F6577-0397-6E73-4877-783600C04B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3B5258F-45D4-ABEC-2FD1-667BE41D9E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8F8EC94-3BD5-2C1A-7B53-16A0EC674DD3}"/>
              </a:ext>
            </a:extLst>
          </p:cNvPr>
          <p:cNvSpPr txBox="1"/>
          <p:nvPr/>
        </p:nvSpPr>
        <p:spPr>
          <a:xfrm>
            <a:off x="549511" y="1963347"/>
            <a:ext cx="363060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Before we further explore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cellular membranes, </a:t>
            </a:r>
            <a:r>
              <a:rPr lang="en-US" sz="2000" b="1" dirty="0">
                <a:latin typeface="Aptos" panose="020B0004020202020204" pitchFamily="34" charset="0"/>
                <a:ea typeface="Aptos" panose="020B0004020202020204" pitchFamily="34" charset="0"/>
                <a:cs typeface="Times New Roman" panose="02020603050405020304" pitchFamily="18" charset="0"/>
              </a:rPr>
              <a:t>let’s play our model.</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do you see? </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does it do? </a:t>
            </a:r>
            <a:endParaRPr lang="en-US" sz="2000" dirty="0">
              <a:solidFill>
                <a:schemeClr val="tx1">
                  <a:lumMod val="95000"/>
                  <a:lumOff val="5000"/>
                </a:schemeClr>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8123E9A5-C468-75BF-FA55-D35B34F777D7}"/>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Play with your model! </a:t>
            </a:r>
            <a:endParaRPr lang="en-US" sz="4000" b="1" dirty="0">
              <a:solidFill>
                <a:schemeClr val="bg1"/>
              </a:solidFill>
              <a:latin typeface="+mn-lt"/>
              <a:ea typeface="HGSoeiKakugothicUB"/>
              <a:cs typeface="Myanmar Text"/>
            </a:endParaRPr>
          </a:p>
        </p:txBody>
      </p:sp>
      <p:pic>
        <p:nvPicPr>
          <p:cNvPr id="4" name="Picture 3">
            <a:extLst>
              <a:ext uri="{FF2B5EF4-FFF2-40B4-BE49-F238E27FC236}">
                <a16:creationId xmlns:a16="http://schemas.microsoft.com/office/drawing/2014/main" id="{946656E3-C633-A361-E2A8-D87E02423FE3}"/>
              </a:ext>
            </a:extLst>
          </p:cNvPr>
          <p:cNvPicPr>
            <a:picLocks noChangeAspect="1"/>
          </p:cNvPicPr>
          <p:nvPr/>
        </p:nvPicPr>
        <p:blipFill>
          <a:blip r:embed="rId6"/>
          <a:srcRect t="14378" b="8969"/>
          <a:stretch/>
        </p:blipFill>
        <p:spPr>
          <a:xfrm>
            <a:off x="3863083" y="1397605"/>
            <a:ext cx="7902840" cy="2862323"/>
          </a:xfrm>
          <a:prstGeom prst="rect">
            <a:avLst/>
          </a:prstGeom>
        </p:spPr>
      </p:pic>
      <p:sp>
        <p:nvSpPr>
          <p:cNvPr id="7" name="TextBox 6">
            <a:extLst>
              <a:ext uri="{FF2B5EF4-FFF2-40B4-BE49-F238E27FC236}">
                <a16:creationId xmlns:a16="http://schemas.microsoft.com/office/drawing/2014/main" id="{90D4A1B5-FECB-E944-BFA5-F99612217F6B}"/>
              </a:ext>
            </a:extLst>
          </p:cNvPr>
          <p:cNvSpPr txBox="1"/>
          <p:nvPr/>
        </p:nvSpPr>
        <p:spPr>
          <a:xfrm>
            <a:off x="549511" y="4406526"/>
            <a:ext cx="6096000" cy="400110"/>
          </a:xfrm>
          <a:prstGeom prst="rect">
            <a:avLst/>
          </a:prstGeom>
          <a:noFill/>
        </p:spPr>
        <p:txBody>
          <a:bodyPr wrap="square">
            <a:spAutoFit/>
          </a:bodyPr>
          <a:lstStyle/>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Are membranes red and yellow?</a:t>
            </a:r>
          </a:p>
        </p:txBody>
      </p:sp>
    </p:spTree>
    <p:extLst>
      <p:ext uri="{BB962C8B-B14F-4D97-AF65-F5344CB8AC3E}">
        <p14:creationId xmlns:p14="http://schemas.microsoft.com/office/powerpoint/2010/main" val="266244956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9427D13-7DD0-DB87-651F-3993BEF35A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535F49-E77A-55C1-DFBC-B0D365A149D9}"/>
              </a:ext>
            </a:extLst>
          </p:cNvPr>
          <p:cNvSpPr txBox="1"/>
          <p:nvPr/>
        </p:nvSpPr>
        <p:spPr>
          <a:xfrm>
            <a:off x="631370" y="1963347"/>
            <a:ext cx="3951515"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In a house, the exterior walls have </a:t>
            </a:r>
            <a:r>
              <a:rPr lang="en-US" sz="2000" b="1" dirty="0">
                <a:latin typeface="Aptos" panose="020B0004020202020204" pitchFamily="34" charset="0"/>
                <a:ea typeface="Aptos" panose="020B0004020202020204" pitchFamily="34" charset="0"/>
                <a:cs typeface="Times New Roman" panose="02020603050405020304" pitchFamily="18" charset="0"/>
              </a:rPr>
              <a:t>multiple layers</a:t>
            </a:r>
            <a:r>
              <a:rPr lang="en-US" sz="2000" dirty="0">
                <a:latin typeface="Aptos" panose="020B0004020202020204" pitchFamily="34" charset="0"/>
                <a:ea typeface="Aptos" panose="020B0004020202020204" pitchFamily="34" charset="0"/>
                <a:cs typeface="Times New Roman" panose="02020603050405020304" pitchFamily="18" charset="0"/>
              </a:rPr>
              <a:t>. </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There is a core layer of </a:t>
            </a:r>
            <a:r>
              <a:rPr lang="en-US" sz="2000" b="1" dirty="0">
                <a:latin typeface="Aptos" panose="020B0004020202020204" pitchFamily="34" charset="0"/>
                <a:ea typeface="Aptos" panose="020B0004020202020204" pitchFamily="34" charset="0"/>
                <a:cs typeface="Times New Roman" panose="02020603050405020304" pitchFamily="18" charset="0"/>
              </a:rPr>
              <a:t>insulation</a:t>
            </a:r>
            <a:r>
              <a:rPr lang="en-US" sz="2000" dirty="0">
                <a:latin typeface="Aptos" panose="020B0004020202020204" pitchFamily="34" charset="0"/>
                <a:ea typeface="Aptos" panose="020B0004020202020204" pitchFamily="34" charset="0"/>
                <a:cs typeface="Times New Roman" panose="02020603050405020304" pitchFamily="18" charset="0"/>
              </a:rPr>
              <a:t>, surrounded on </a:t>
            </a:r>
            <a:r>
              <a:rPr lang="en-US" sz="2000" b="1" dirty="0">
                <a:latin typeface="Aptos" panose="020B0004020202020204" pitchFamily="34" charset="0"/>
                <a:ea typeface="Aptos" panose="020B0004020202020204" pitchFamily="34" charset="0"/>
                <a:cs typeface="Times New Roman" panose="02020603050405020304" pitchFamily="18" charset="0"/>
              </a:rPr>
              <a:t>both sides by layers </a:t>
            </a:r>
            <a:r>
              <a:rPr lang="en-US" sz="2000" dirty="0">
                <a:latin typeface="Aptos" panose="020B0004020202020204" pitchFamily="34" charset="0"/>
                <a:ea typeface="Aptos" panose="020B0004020202020204" pitchFamily="34" charset="0"/>
                <a:cs typeface="Times New Roman" panose="02020603050405020304" pitchFamily="18" charset="0"/>
              </a:rPr>
              <a:t>that interact with </a:t>
            </a:r>
            <a:r>
              <a:rPr lang="en-US" sz="2000" b="1" dirty="0">
                <a:latin typeface="Aptos" panose="020B0004020202020204" pitchFamily="34" charset="0"/>
                <a:ea typeface="Aptos" panose="020B0004020202020204" pitchFamily="34" charset="0"/>
                <a:cs typeface="Times New Roman" panose="02020603050405020304" pitchFamily="18" charset="0"/>
              </a:rPr>
              <a:t>air </a:t>
            </a:r>
            <a:r>
              <a:rPr lang="en-US" sz="2000" dirty="0">
                <a:latin typeface="Aptos" panose="020B0004020202020204" pitchFamily="34" charset="0"/>
                <a:ea typeface="Aptos" panose="020B0004020202020204" pitchFamily="34" charset="0"/>
                <a:cs typeface="Times New Roman" panose="02020603050405020304" pitchFamily="18" charset="0"/>
              </a:rPr>
              <a:t>both inside and outside of the house. </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Do you see anything similar in your membrane model?</a:t>
            </a:r>
          </a:p>
        </p:txBody>
      </p:sp>
      <p:sp>
        <p:nvSpPr>
          <p:cNvPr id="6" name="Title 1">
            <a:extLst>
              <a:ext uri="{FF2B5EF4-FFF2-40B4-BE49-F238E27FC236}">
                <a16:creationId xmlns:a16="http://schemas.microsoft.com/office/drawing/2014/main" id="{BB990425-85E1-86D7-9230-D82794412EA9}"/>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Exterior Walls of</a:t>
            </a:r>
            <a:r>
              <a:rPr lang="en-US" sz="4000" b="1" dirty="0">
                <a:solidFill>
                  <a:schemeClr val="bg1"/>
                </a:solidFill>
                <a:latin typeface="+mn-lt"/>
                <a:ea typeface="HGSoeiKakugothicUB"/>
                <a:cs typeface="Myanmar Text"/>
              </a:rPr>
              <a:t> a House…</a:t>
            </a:r>
          </a:p>
        </p:txBody>
      </p:sp>
      <p:pic>
        <p:nvPicPr>
          <p:cNvPr id="7" name="Picture 6">
            <a:extLst>
              <a:ext uri="{FF2B5EF4-FFF2-40B4-BE49-F238E27FC236}">
                <a16:creationId xmlns:a16="http://schemas.microsoft.com/office/drawing/2014/main" id="{17A20CAC-5BCB-D3A9-59D1-67C254B8EBCA}"/>
              </a:ext>
            </a:extLst>
          </p:cNvPr>
          <p:cNvPicPr>
            <a:picLocks noChangeAspect="1"/>
          </p:cNvPicPr>
          <p:nvPr/>
        </p:nvPicPr>
        <p:blipFill>
          <a:blip r:embed="rId5"/>
          <a:stretch>
            <a:fillRect/>
          </a:stretch>
        </p:blipFill>
        <p:spPr>
          <a:xfrm>
            <a:off x="4754009" y="1904449"/>
            <a:ext cx="6650446" cy="1399857"/>
          </a:xfrm>
          <a:prstGeom prst="rect">
            <a:avLst/>
          </a:prstGeom>
        </p:spPr>
      </p:pic>
      <p:pic>
        <p:nvPicPr>
          <p:cNvPr id="5" name="Picture 4">
            <a:extLst>
              <a:ext uri="{FF2B5EF4-FFF2-40B4-BE49-F238E27FC236}">
                <a16:creationId xmlns:a16="http://schemas.microsoft.com/office/drawing/2014/main" id="{B3046496-F2B8-5177-39C8-B39B041437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98039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F0A7196-FED7-EEEB-835D-555B9806840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6755A4-5F7D-B2A2-D7F6-A21B3FEF303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580862" y="3038008"/>
            <a:ext cx="6041080" cy="3819992"/>
          </a:xfrm>
          <a:prstGeom prst="rect">
            <a:avLst/>
          </a:prstGeom>
        </p:spPr>
      </p:pic>
      <p:pic>
        <p:nvPicPr>
          <p:cNvPr id="4" name="Picture 3" descr="Icon&#10;&#10;Description automatically generated">
            <a:extLst>
              <a:ext uri="{FF2B5EF4-FFF2-40B4-BE49-F238E27FC236}">
                <a16:creationId xmlns:a16="http://schemas.microsoft.com/office/drawing/2014/main" id="{5CAF63D0-AE18-EEB1-6165-18FA737F7D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BFF54234-C430-E45F-EDEF-68F3CAC7E177}"/>
              </a:ext>
            </a:extLst>
          </p:cNvPr>
          <p:cNvSpPr txBox="1"/>
          <p:nvPr/>
        </p:nvSpPr>
        <p:spPr>
          <a:xfrm>
            <a:off x="631371" y="1963347"/>
            <a:ext cx="3599852"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Cellular membranes have </a:t>
            </a:r>
            <a:r>
              <a:rPr lang="en-US" sz="2000" b="1" dirty="0">
                <a:latin typeface="Aptos" panose="020B0004020202020204" pitchFamily="34" charset="0"/>
                <a:ea typeface="Aptos" panose="020B0004020202020204" pitchFamily="34" charset="0"/>
                <a:cs typeface="Times New Roman" panose="02020603050405020304" pitchFamily="18" charset="0"/>
              </a:rPr>
              <a:t>layers</a:t>
            </a:r>
            <a:r>
              <a:rPr lang="en-US" sz="2000" dirty="0">
                <a:latin typeface="Aptos" panose="020B0004020202020204" pitchFamily="34" charset="0"/>
                <a:ea typeface="Aptos" panose="020B0004020202020204" pitchFamily="34" charset="0"/>
                <a:cs typeface="Times New Roman" panose="02020603050405020304" pitchFamily="18" charset="0"/>
              </a:rPr>
              <a:t> too!</a:t>
            </a:r>
            <a:br>
              <a:rPr lang="en-US" sz="2000" dirty="0">
                <a:latin typeface="Aptos" panose="020B0004020202020204" pitchFamily="34" charset="0"/>
                <a:ea typeface="Aptos" panose="020B0004020202020204" pitchFamily="34" charset="0"/>
                <a:cs typeface="Times New Roman" panose="02020603050405020304" pitchFamily="18" charset="0"/>
              </a:rPr>
            </a:br>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There is a</a:t>
            </a:r>
            <a:r>
              <a:rPr lang="en-US" sz="2000" dirty="0">
                <a:solidFill>
                  <a:srgbClr val="D2CD00"/>
                </a:solidFill>
                <a:latin typeface="Aptos" panose="020B0004020202020204" pitchFamily="34" charset="0"/>
                <a:ea typeface="Aptos" panose="020B0004020202020204" pitchFamily="34" charset="0"/>
                <a:cs typeface="Times New Roman" panose="02020603050405020304" pitchFamily="18" charset="0"/>
              </a:rPr>
              <a:t> </a:t>
            </a:r>
            <a:r>
              <a:rPr lang="en-US" sz="2000" b="1" dirty="0">
                <a:solidFill>
                  <a:srgbClr val="D2CD00"/>
                </a:solidFill>
                <a:latin typeface="Aptos" panose="020B0004020202020204" pitchFamily="34" charset="0"/>
                <a:ea typeface="Aptos" panose="020B0004020202020204" pitchFamily="34" charset="0"/>
                <a:cs typeface="Times New Roman" panose="02020603050405020304" pitchFamily="18" charset="0"/>
              </a:rPr>
              <a:t>hydrophobic (non-polar) </a:t>
            </a:r>
            <a:r>
              <a:rPr lang="en-US" sz="2000" dirty="0">
                <a:latin typeface="Aptos" panose="020B0004020202020204" pitchFamily="34" charset="0"/>
                <a:ea typeface="Aptos" panose="020B0004020202020204" pitchFamily="34" charset="0"/>
                <a:cs typeface="Times New Roman" panose="02020603050405020304" pitchFamily="18" charset="0"/>
              </a:rPr>
              <a:t>region, which limits water and other molecules from crossing the membrane.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It is surrounded on both sides by</a:t>
            </a:r>
            <a:r>
              <a:rPr lang="en-US" sz="2000" b="1" dirty="0">
                <a:solidFill>
                  <a:srgbClr val="C00000"/>
                </a:solidFill>
                <a:latin typeface="Aptos" panose="020B0004020202020204" pitchFamily="34" charset="0"/>
                <a:ea typeface="Aptos" panose="020B0004020202020204" pitchFamily="34" charset="0"/>
                <a:cs typeface="Times New Roman" panose="02020603050405020304" pitchFamily="18" charset="0"/>
              </a:rPr>
              <a:t> hydrophilic (polar) </a:t>
            </a:r>
            <a:r>
              <a:rPr lang="en-US" sz="2000" b="1" dirty="0">
                <a:latin typeface="Aptos" panose="020B0004020202020204" pitchFamily="34" charset="0"/>
                <a:ea typeface="Aptos" panose="020B0004020202020204" pitchFamily="34" charset="0"/>
                <a:cs typeface="Times New Roman" panose="02020603050405020304" pitchFamily="18" charset="0"/>
              </a:rPr>
              <a:t>regions</a:t>
            </a:r>
            <a:r>
              <a:rPr lang="en-US" sz="2000" dirty="0">
                <a:latin typeface="Aptos" panose="020B0004020202020204" pitchFamily="34" charset="0"/>
                <a:ea typeface="Aptos" panose="020B0004020202020204" pitchFamily="34" charset="0"/>
                <a:cs typeface="Times New Roman" panose="02020603050405020304" pitchFamily="18" charset="0"/>
              </a:rPr>
              <a:t>, which interact with water and other molecules both inside and outside of the cell.</a:t>
            </a:r>
          </a:p>
          <a:p>
            <a:endParaRPr lang="en-US" sz="2000"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0D2AA366-6E9F-CB34-3554-1A30E95B7FFD}"/>
              </a:ext>
            </a:extLst>
          </p:cNvPr>
          <p:cNvSpPr txBox="1">
            <a:spLocks/>
          </p:cNvSpPr>
          <p:nvPr/>
        </p:nvSpPr>
        <p:spPr>
          <a:xfrm>
            <a:off x="549510"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Compare the Exterior </a:t>
            </a:r>
            <a:r>
              <a:rPr lang="en-US" sz="4000" b="1" dirty="0">
                <a:solidFill>
                  <a:schemeClr val="bg1"/>
                </a:solidFill>
                <a:ea typeface="HGSoeiKakugothicUB"/>
                <a:cs typeface="Myanmar Text"/>
              </a:rPr>
              <a:t>S</a:t>
            </a:r>
            <a:r>
              <a:rPr lang="en-US" sz="4000" b="1" dirty="0">
                <a:solidFill>
                  <a:schemeClr val="bg1"/>
                </a:solidFill>
                <a:latin typeface="+mn-lt"/>
                <a:ea typeface="HGSoeiKakugothicUB"/>
                <a:cs typeface="Myanmar Text"/>
              </a:rPr>
              <a:t>urfaces</a:t>
            </a:r>
          </a:p>
        </p:txBody>
      </p:sp>
      <p:pic>
        <p:nvPicPr>
          <p:cNvPr id="7" name="Picture 6">
            <a:extLst>
              <a:ext uri="{FF2B5EF4-FFF2-40B4-BE49-F238E27FC236}">
                <a16:creationId xmlns:a16="http://schemas.microsoft.com/office/drawing/2014/main" id="{2295870B-2154-888E-1306-B280738F9883}"/>
              </a:ext>
            </a:extLst>
          </p:cNvPr>
          <p:cNvPicPr>
            <a:picLocks noChangeAspect="1"/>
          </p:cNvPicPr>
          <p:nvPr/>
        </p:nvPicPr>
        <p:blipFill>
          <a:blip r:embed="rId7"/>
          <a:stretch>
            <a:fillRect/>
          </a:stretch>
        </p:blipFill>
        <p:spPr>
          <a:xfrm>
            <a:off x="4754009" y="1904449"/>
            <a:ext cx="6650446" cy="1399857"/>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F4AF7947-09AB-0186-1C75-DFB1F475AC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48710" y="3973332"/>
            <a:ext cx="5336470" cy="1850180"/>
          </a:xfrm>
          <a:prstGeom prst="rect">
            <a:avLst/>
          </a:prstGeom>
        </p:spPr>
      </p:pic>
    </p:spTree>
    <p:extLst>
      <p:ext uri="{BB962C8B-B14F-4D97-AF65-F5344CB8AC3E}">
        <p14:creationId xmlns:p14="http://schemas.microsoft.com/office/powerpoint/2010/main" val="33384780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0124820-82A4-4B36-9240-C4227C2000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C661D1-1736-1E99-1A2C-EBE2F3C47409}"/>
              </a:ext>
            </a:extLst>
          </p:cNvPr>
          <p:cNvSpPr txBox="1"/>
          <p:nvPr/>
        </p:nvSpPr>
        <p:spPr>
          <a:xfrm>
            <a:off x="549510" y="1953073"/>
            <a:ext cx="3755362" cy="4224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These layers are the result of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phospholipids</a:t>
            </a:r>
            <a:r>
              <a:rPr lang="en-US" sz="2000" dirty="0">
                <a:latin typeface="Aptos" panose="020B0004020202020204" pitchFamily="34" charset="0"/>
                <a:ea typeface="Aptos" panose="020B0004020202020204" pitchFamily="34" charset="0"/>
                <a:cs typeface="Times New Roman" panose="02020603050405020304" pitchFamily="18" charset="0"/>
              </a:rPr>
              <a:t>, the individual units that make up a cellular membrane. </a:t>
            </a:r>
          </a:p>
          <a:p>
            <a:endParaRPr lang="en-US" sz="1400" dirty="0">
              <a:latin typeface="Aptos" panose="020B0004020202020204" pitchFamily="34" charset="0"/>
              <a:ea typeface="Aptos" panose="020B0004020202020204" pitchFamily="34" charset="0"/>
              <a:cs typeface="Times New Roman" panose="02020603050405020304" pitchFamily="18" charset="0"/>
            </a:endParaRPr>
          </a:p>
          <a:p>
            <a:endParaRPr lang="en-US" sz="105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Can you see the individual phospholipids in your model? </a:t>
            </a:r>
          </a:p>
          <a:p>
            <a:endParaRPr lang="en-US" sz="1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1600" b="1" dirty="0">
                <a:latin typeface="Aptos" panose="020B0004020202020204" pitchFamily="34" charset="0"/>
                <a:ea typeface="Aptos" panose="020B0004020202020204" pitchFamily="34" charset="0"/>
                <a:cs typeface="Times New Roman" panose="02020603050405020304" pitchFamily="18" charset="0"/>
              </a:rPr>
              <a:t>Hint: </a:t>
            </a:r>
            <a:r>
              <a:rPr lang="en-US" sz="1600" dirty="0">
                <a:latin typeface="Aptos" panose="020B0004020202020204" pitchFamily="34" charset="0"/>
                <a:ea typeface="Aptos" panose="020B0004020202020204" pitchFamily="34" charset="0"/>
                <a:cs typeface="Times New Roman" panose="02020603050405020304" pitchFamily="18" charset="0"/>
              </a:rPr>
              <a:t>They are sometimes hard to individually recognize, as each phospholipid is closely packed up against the other phospholipids around it. </a:t>
            </a:r>
            <a:r>
              <a:rPr lang="en-US" sz="1600" b="1" dirty="0">
                <a:latin typeface="Aptos" panose="020B0004020202020204" pitchFamily="34" charset="0"/>
                <a:ea typeface="Aptos" panose="020B0004020202020204" pitchFamily="34" charset="0"/>
                <a:cs typeface="Times New Roman" panose="02020603050405020304" pitchFamily="18" charset="0"/>
              </a:rPr>
              <a:t>Find</a:t>
            </a:r>
            <a:r>
              <a:rPr lang="en-US" sz="1600" dirty="0">
                <a:latin typeface="Aptos" panose="020B0004020202020204" pitchFamily="34" charset="0"/>
                <a:ea typeface="Aptos" panose="020B0004020202020204" pitchFamily="34" charset="0"/>
                <a:cs typeface="Times New Roman" panose="02020603050405020304" pitchFamily="18" charset="0"/>
              </a:rPr>
              <a:t> the individual phospholipids included with your membrane model.</a:t>
            </a:r>
          </a:p>
        </p:txBody>
      </p:sp>
      <p:sp>
        <p:nvSpPr>
          <p:cNvPr id="6" name="Title 1">
            <a:extLst>
              <a:ext uri="{FF2B5EF4-FFF2-40B4-BE49-F238E27FC236}">
                <a16:creationId xmlns:a16="http://schemas.microsoft.com/office/drawing/2014/main" id="{A9F6BFD3-1108-DF97-DF95-BADD93CB00AE}"/>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Observe</a:t>
            </a:r>
            <a:endParaRPr lang="en-US" sz="4000" b="1" dirty="0">
              <a:solidFill>
                <a:schemeClr val="bg1"/>
              </a:solidFill>
              <a:latin typeface="+mn-lt"/>
              <a:ea typeface="HGSoeiKakugothicUB"/>
              <a:cs typeface="Myanmar Text"/>
            </a:endParaRPr>
          </a:p>
        </p:txBody>
      </p:sp>
      <p:pic>
        <p:nvPicPr>
          <p:cNvPr id="10" name="Picture 9">
            <a:extLst>
              <a:ext uri="{FF2B5EF4-FFF2-40B4-BE49-F238E27FC236}">
                <a16:creationId xmlns:a16="http://schemas.microsoft.com/office/drawing/2014/main" id="{E857AAE4-A2AB-1232-F70F-A237E62E1557}"/>
              </a:ext>
            </a:extLst>
          </p:cNvPr>
          <p:cNvPicPr>
            <a:picLocks noChangeAspect="1"/>
          </p:cNvPicPr>
          <p:nvPr/>
        </p:nvPicPr>
        <p:blipFill>
          <a:blip r:embed="rId5"/>
          <a:stretch>
            <a:fillRect/>
          </a:stretch>
        </p:blipFill>
        <p:spPr>
          <a:xfrm>
            <a:off x="4304872" y="1451329"/>
            <a:ext cx="6867426" cy="3881173"/>
          </a:xfrm>
          <a:prstGeom prst="rect">
            <a:avLst/>
          </a:prstGeom>
        </p:spPr>
      </p:pic>
      <p:pic>
        <p:nvPicPr>
          <p:cNvPr id="3" name="Picture 2">
            <a:extLst>
              <a:ext uri="{FF2B5EF4-FFF2-40B4-BE49-F238E27FC236}">
                <a16:creationId xmlns:a16="http://schemas.microsoft.com/office/drawing/2014/main" id="{6C5A3569-EE66-0F92-F6E1-CBDC1E4C0C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26610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9935C3E-C9C8-7A3B-31AB-67A06D6A43F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B682C0-0039-DEF5-740F-BA4B4FAAC53B}"/>
              </a:ext>
            </a:extLst>
          </p:cNvPr>
          <p:cNvSpPr/>
          <p:nvPr/>
        </p:nvSpPr>
        <p:spPr>
          <a:xfrm>
            <a:off x="947057" y="1266149"/>
            <a:ext cx="7620000" cy="2826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
            <a:extLst>
              <a:ext uri="{FF2B5EF4-FFF2-40B4-BE49-F238E27FC236}">
                <a16:creationId xmlns:a16="http://schemas.microsoft.com/office/drawing/2014/main" id="{1FDDA7D2-3B5A-FEA1-A3B3-2A34888D894E}"/>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B461C720-7105-E582-065D-2187BC4703FB}"/>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Extension – Phospholipid &amp; Membrane Transport Kit</a:t>
            </a:r>
            <a:endParaRPr lang="en-US" sz="4000" dirty="0">
              <a:solidFill>
                <a:schemeClr val="bg1"/>
              </a:solidFill>
              <a:cs typeface="Myanmar Text"/>
            </a:endParaRPr>
          </a:p>
        </p:txBody>
      </p:sp>
      <p:sp>
        <p:nvSpPr>
          <p:cNvPr id="8" name="TextBox 7">
            <a:extLst>
              <a:ext uri="{FF2B5EF4-FFF2-40B4-BE49-F238E27FC236}">
                <a16:creationId xmlns:a16="http://schemas.microsoft.com/office/drawing/2014/main" id="{FE1B0837-9F90-9479-6CE3-F9C60E88EF63}"/>
              </a:ext>
            </a:extLst>
          </p:cNvPr>
          <p:cNvSpPr txBox="1"/>
          <p:nvPr/>
        </p:nvSpPr>
        <p:spPr>
          <a:xfrm>
            <a:off x="887255" y="4299523"/>
            <a:ext cx="9617459" cy="2308324"/>
          </a:xfrm>
          <a:prstGeom prst="rect">
            <a:avLst/>
          </a:prstGeom>
          <a:noFill/>
        </p:spPr>
        <p:txBody>
          <a:bodyPr wrap="square">
            <a:spAutoFit/>
          </a:bodyPr>
          <a:lstStyle/>
          <a:p>
            <a:pPr algn="l">
              <a:buNone/>
            </a:pPr>
            <a:r>
              <a:rPr lang="en-US" sz="1600" b="0" i="0" dirty="0">
                <a:solidFill>
                  <a:srgbClr val="282828"/>
                </a:solidFill>
                <a:effectLst/>
              </a:rPr>
              <a:t>Students uncover the structure and function of phospholipids, how cell membranes form, and how water and ions move in and out of cells via transport proteins. Students can model different conditions and then predict which way water will move, making vocabulary like hypertonic, hypotonic, and isotonic more memorable.</a:t>
            </a:r>
          </a:p>
          <a:p>
            <a:pPr algn="l">
              <a:buNone/>
            </a:pPr>
            <a:endParaRPr lang="en-US" sz="1400" b="0" i="0" dirty="0">
              <a:solidFill>
                <a:srgbClr val="282828"/>
              </a:solidFill>
              <a:effectLst/>
            </a:endParaRPr>
          </a:p>
          <a:p>
            <a:pPr marL="285750" indent="-285750" algn="l">
              <a:buFont typeface="Arial" panose="020B0604020202020204" pitchFamily="34" charset="0"/>
              <a:buChar char="•"/>
            </a:pPr>
            <a:r>
              <a:rPr lang="en-US" sz="1600" b="0" i="0" dirty="0">
                <a:solidFill>
                  <a:srgbClr val="282828"/>
                </a:solidFill>
                <a:effectLst/>
              </a:rPr>
              <a:t>50 individual phospholipid molecule models demonstrate hydrophobic and hydrophilic concepts to create monolayers, micelles, and bilayers </a:t>
            </a:r>
          </a:p>
          <a:p>
            <a:pPr marL="285750" indent="-285750" algn="l">
              <a:buFont typeface="Arial" panose="020B0604020202020204" pitchFamily="34" charset="0"/>
              <a:buChar char="•"/>
            </a:pPr>
            <a:r>
              <a:rPr lang="en-US" sz="1600" b="0" i="0" dirty="0">
                <a:solidFill>
                  <a:srgbClr val="282828"/>
                </a:solidFill>
                <a:effectLst/>
              </a:rPr>
              <a:t>Water molecule models show polarity and how water interacts with cell membranes </a:t>
            </a:r>
          </a:p>
          <a:p>
            <a:pPr marL="285750" indent="-285750" algn="l">
              <a:buFont typeface="Arial" panose="020B0604020202020204" pitchFamily="34" charset="0"/>
              <a:buChar char="•"/>
            </a:pPr>
            <a:r>
              <a:rPr lang="en-US" sz="1600" b="0" i="0" dirty="0">
                <a:solidFill>
                  <a:srgbClr val="282828"/>
                </a:solidFill>
                <a:effectLst/>
              </a:rPr>
              <a:t> The bilayer membrane model creates a cell structure that is flexible yet sturdy </a:t>
            </a:r>
          </a:p>
          <a:p>
            <a:pPr marL="285750" indent="-285750" algn="l">
              <a:buFont typeface="Arial" panose="020B0604020202020204" pitchFamily="34" charset="0"/>
              <a:buChar char="•"/>
            </a:pPr>
            <a:r>
              <a:rPr lang="en-US" sz="1600" b="0" i="0" dirty="0">
                <a:solidFill>
                  <a:srgbClr val="282828"/>
                </a:solidFill>
                <a:effectLst/>
              </a:rPr>
              <a:t>Active and passive transport is made easy with 5 different proteins, ion models, and ATP </a:t>
            </a:r>
          </a:p>
        </p:txBody>
      </p:sp>
      <p:pic>
        <p:nvPicPr>
          <p:cNvPr id="2" name="Picture 1">
            <a:extLst>
              <a:ext uri="{FF2B5EF4-FFF2-40B4-BE49-F238E27FC236}">
                <a16:creationId xmlns:a16="http://schemas.microsoft.com/office/drawing/2014/main" id="{F28F6569-F959-7D66-FE00-8049066D6AD4}"/>
              </a:ext>
            </a:extLst>
          </p:cNvPr>
          <p:cNvPicPr>
            <a:picLocks noChangeAspect="1"/>
          </p:cNvPicPr>
          <p:nvPr/>
        </p:nvPicPr>
        <p:blipFill>
          <a:blip r:embed="rId4">
            <a:clrChange>
              <a:clrFrom>
                <a:srgbClr val="FFFFFF"/>
              </a:clrFrom>
              <a:clrTo>
                <a:srgbClr val="FFFFFF">
                  <a:alpha val="0"/>
                </a:srgbClr>
              </a:clrTo>
            </a:clrChange>
          </a:blip>
          <a:srcRect l="12963" r="7408"/>
          <a:stretch/>
        </p:blipFill>
        <p:spPr>
          <a:xfrm>
            <a:off x="3451737" y="1366897"/>
            <a:ext cx="2644263" cy="2656562"/>
          </a:xfrm>
          <a:prstGeom prst="rect">
            <a:avLst/>
          </a:prstGeom>
          <a:solidFill>
            <a:schemeClr val="bg1"/>
          </a:solidFill>
        </p:spPr>
      </p:pic>
      <p:pic>
        <p:nvPicPr>
          <p:cNvPr id="1026" name="Picture 2" descr="Phospholipid &amp; Membrane Transport Kit©">
            <a:extLst>
              <a:ext uri="{FF2B5EF4-FFF2-40B4-BE49-F238E27FC236}">
                <a16:creationId xmlns:a16="http://schemas.microsoft.com/office/drawing/2014/main" id="{23087F5F-F6DF-717B-A119-952DD47264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982" r="25225"/>
          <a:stretch/>
        </p:blipFill>
        <p:spPr bwMode="auto">
          <a:xfrm>
            <a:off x="1240972" y="1472410"/>
            <a:ext cx="1897272" cy="23921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spholipid &amp; Membrane Transport Kit©">
            <a:extLst>
              <a:ext uri="{FF2B5EF4-FFF2-40B4-BE49-F238E27FC236}">
                <a16:creationId xmlns:a16="http://schemas.microsoft.com/office/drawing/2014/main" id="{89509EB9-C2E7-2554-805E-99C00B39787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822" r="18393"/>
          <a:stretch/>
        </p:blipFill>
        <p:spPr bwMode="auto">
          <a:xfrm>
            <a:off x="6260249" y="1537042"/>
            <a:ext cx="2056436" cy="24104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B9D1B95-E682-511A-B563-EA385FC11F8C}"/>
              </a:ext>
            </a:extLst>
          </p:cNvPr>
          <p:cNvSpPr txBox="1"/>
          <p:nvPr/>
        </p:nvSpPr>
        <p:spPr>
          <a:xfrm>
            <a:off x="8860972" y="1160686"/>
            <a:ext cx="2274514" cy="1615186"/>
          </a:xfrm>
          <a:prstGeom prst="rect">
            <a:avLst/>
          </a:prstGeom>
          <a:noFill/>
        </p:spPr>
        <p:txBody>
          <a:bodyPr wrap="square">
            <a:spAutoFit/>
          </a:bodyPr>
          <a:lstStyle/>
          <a:p>
            <a:pPr algn="l">
              <a:lnSpc>
                <a:spcPts val="2400"/>
              </a:lnSpc>
              <a:buNone/>
            </a:pPr>
            <a:r>
              <a:rPr lang="en-US" b="1" i="0" dirty="0">
                <a:solidFill>
                  <a:srgbClr val="282828"/>
                </a:solidFill>
                <a:effectLst/>
              </a:rPr>
              <a:t>Membranes and cell processes become memorable as students build and revise their models.</a:t>
            </a:r>
          </a:p>
        </p:txBody>
      </p:sp>
    </p:spTree>
    <p:custDataLst>
      <p:tags r:id="rId1"/>
    </p:custDataLst>
    <p:extLst>
      <p:ext uri="{BB962C8B-B14F-4D97-AF65-F5344CB8AC3E}">
        <p14:creationId xmlns:p14="http://schemas.microsoft.com/office/powerpoint/2010/main" val="2148444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11C7F8A-E15A-9081-6030-67CB4EE435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B3AB14-1488-2402-7080-6AD8493AB848}"/>
              </a:ext>
            </a:extLst>
          </p:cNvPr>
          <p:cNvSpPr txBox="1"/>
          <p:nvPr/>
        </p:nvSpPr>
        <p:spPr>
          <a:xfrm>
            <a:off x="549510" y="1953073"/>
            <a:ext cx="375536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Can you see the individual phospholipids in your model? </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With the individual phospholipids, model a membrane with two layers and draw it in your notebook. </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endParaRPr lang="en-US"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55106732-CAE8-1C1A-08C0-AE0BAD68C5CF}"/>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Model a </a:t>
            </a:r>
            <a:r>
              <a:rPr lang="en-US" sz="4000" b="1" dirty="0">
                <a:solidFill>
                  <a:schemeClr val="bg1"/>
                </a:solidFill>
                <a:ea typeface="HGSoeiKakugothicUB"/>
                <a:cs typeface="Myanmar Text"/>
              </a:rPr>
              <a:t>T</a:t>
            </a:r>
            <a:r>
              <a:rPr lang="en-US" sz="4000" b="1" dirty="0">
                <a:solidFill>
                  <a:schemeClr val="bg1"/>
                </a:solidFill>
                <a:latin typeface="+mn-lt"/>
                <a:ea typeface="HGSoeiKakugothicUB"/>
                <a:cs typeface="Myanmar Text"/>
              </a:rPr>
              <a:t>wo-layer </a:t>
            </a:r>
            <a:r>
              <a:rPr lang="en-US" sz="4000" b="1" dirty="0">
                <a:solidFill>
                  <a:schemeClr val="bg1"/>
                </a:solidFill>
                <a:ea typeface="HGSoeiKakugothicUB"/>
                <a:cs typeface="Myanmar Text"/>
              </a:rPr>
              <a:t>M</a:t>
            </a:r>
            <a:r>
              <a:rPr lang="en-US" sz="4000" b="1" dirty="0">
                <a:solidFill>
                  <a:schemeClr val="bg1"/>
                </a:solidFill>
                <a:latin typeface="+mn-lt"/>
                <a:ea typeface="HGSoeiKakugothicUB"/>
                <a:cs typeface="Myanmar Text"/>
              </a:rPr>
              <a:t>embrane</a:t>
            </a:r>
          </a:p>
        </p:txBody>
      </p:sp>
      <p:pic>
        <p:nvPicPr>
          <p:cNvPr id="3" name="Picture 2">
            <a:extLst>
              <a:ext uri="{FF2B5EF4-FFF2-40B4-BE49-F238E27FC236}">
                <a16:creationId xmlns:a16="http://schemas.microsoft.com/office/drawing/2014/main" id="{C65AC17B-A947-AA82-7D60-529D004983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9500885-EFC9-C237-A66B-99EF288AA789}"/>
              </a:ext>
            </a:extLst>
          </p:cNvPr>
          <p:cNvPicPr>
            <a:picLocks noChangeAspect="1"/>
          </p:cNvPicPr>
          <p:nvPr/>
        </p:nvPicPr>
        <p:blipFill>
          <a:blip r:embed="rId6"/>
          <a:stretch>
            <a:fillRect/>
          </a:stretch>
        </p:blipFill>
        <p:spPr>
          <a:xfrm>
            <a:off x="4671313" y="1451329"/>
            <a:ext cx="6867426" cy="3881173"/>
          </a:xfrm>
          <a:prstGeom prst="rect">
            <a:avLst/>
          </a:prstGeom>
        </p:spPr>
      </p:pic>
    </p:spTree>
    <p:extLst>
      <p:ext uri="{BB962C8B-B14F-4D97-AF65-F5344CB8AC3E}">
        <p14:creationId xmlns:p14="http://schemas.microsoft.com/office/powerpoint/2010/main" val="69357587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0BAC263-C697-B2DD-4367-2E4A4FA34F37}"/>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95E31B4E-C49C-B09D-0F9D-7A584BF1F5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D4332F2B-C94E-076D-5263-B081EBA0A61B}"/>
              </a:ext>
            </a:extLst>
          </p:cNvPr>
          <p:cNvSpPr txBox="1"/>
          <p:nvPr/>
        </p:nvSpPr>
        <p:spPr>
          <a:xfrm>
            <a:off x="549510" y="1953073"/>
            <a:ext cx="4121804"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ptos" panose="020B0004020202020204" pitchFamily="34" charset="0"/>
                <a:ea typeface="Aptos" panose="020B0004020202020204" pitchFamily="34" charset="0"/>
                <a:cs typeface="Times New Roman" panose="02020603050405020304" pitchFamily="18" charset="0"/>
              </a:rPr>
              <a:t>Each phospholipid has two </a:t>
            </a:r>
            <a:r>
              <a:rPr lang="en-US" b="1" dirty="0">
                <a:solidFill>
                  <a:srgbClr val="D2CD00"/>
                </a:solidFill>
                <a:latin typeface="Aptos" panose="020B0004020202020204" pitchFamily="34" charset="0"/>
                <a:ea typeface="Aptos" panose="020B0004020202020204" pitchFamily="34" charset="0"/>
                <a:cs typeface="Times New Roman" panose="02020603050405020304" pitchFamily="18" charset="0"/>
              </a:rPr>
              <a:t>yellow-colored</a:t>
            </a:r>
            <a:r>
              <a:rPr lang="en-US" dirty="0">
                <a:latin typeface="Aptos" panose="020B0004020202020204" pitchFamily="34" charset="0"/>
                <a:ea typeface="Aptos" panose="020B0004020202020204" pitchFamily="34" charset="0"/>
                <a:cs typeface="Times New Roman" panose="02020603050405020304" pitchFamily="18" charset="0"/>
              </a:rPr>
              <a:t> </a:t>
            </a:r>
            <a:r>
              <a:rPr lang="en-US" b="1" dirty="0">
                <a:solidFill>
                  <a:srgbClr val="D2CD00"/>
                </a:solidFill>
                <a:latin typeface="Aptos" panose="020B0004020202020204" pitchFamily="34" charset="0"/>
                <a:ea typeface="Aptos" panose="020B0004020202020204" pitchFamily="34" charset="0"/>
                <a:cs typeface="Times New Roman" panose="02020603050405020304" pitchFamily="18" charset="0"/>
              </a:rPr>
              <a:t>hydrophobic (non-polar) tails </a:t>
            </a:r>
            <a:r>
              <a:rPr lang="en-US" dirty="0">
                <a:latin typeface="Aptos" panose="020B0004020202020204" pitchFamily="34" charset="0"/>
                <a:ea typeface="Aptos" panose="020B0004020202020204" pitchFamily="34" charset="0"/>
                <a:cs typeface="Times New Roman" panose="02020603050405020304" pitchFamily="18" charset="0"/>
              </a:rPr>
              <a:t>and one </a:t>
            </a:r>
            <a:r>
              <a:rPr lang="en-US" b="1" dirty="0">
                <a:solidFill>
                  <a:srgbClr val="C00000"/>
                </a:solidFill>
                <a:latin typeface="Aptos" panose="020B0004020202020204" pitchFamily="34" charset="0"/>
                <a:ea typeface="Aptos" panose="020B0004020202020204" pitchFamily="34" charset="0"/>
                <a:cs typeface="Times New Roman" panose="02020603050405020304" pitchFamily="18" charset="0"/>
              </a:rPr>
              <a:t>red-colored</a:t>
            </a:r>
            <a:r>
              <a:rPr lang="en-US" dirty="0">
                <a:latin typeface="Aptos" panose="020B0004020202020204" pitchFamily="34" charset="0"/>
                <a:ea typeface="Aptos" panose="020B0004020202020204" pitchFamily="34" charset="0"/>
                <a:cs typeface="Times New Roman" panose="02020603050405020304" pitchFamily="18" charset="0"/>
              </a:rPr>
              <a:t> </a:t>
            </a:r>
            <a:r>
              <a:rPr lang="en-US" b="1" dirty="0">
                <a:solidFill>
                  <a:srgbClr val="C00000"/>
                </a:solidFill>
                <a:latin typeface="Aptos" panose="020B0004020202020204" pitchFamily="34" charset="0"/>
                <a:ea typeface="Aptos" panose="020B0004020202020204" pitchFamily="34" charset="0"/>
                <a:cs typeface="Times New Roman" panose="02020603050405020304" pitchFamily="18" charset="0"/>
              </a:rPr>
              <a:t>hydrophilic (polar) head</a:t>
            </a:r>
            <a:r>
              <a:rPr lang="en-US" dirty="0">
                <a:latin typeface="Aptos" panose="020B0004020202020204" pitchFamily="34" charset="0"/>
                <a:ea typeface="Aptos" panose="020B0004020202020204" pitchFamily="34" charset="0"/>
                <a:cs typeface="Times New Roman" panose="02020603050405020304" pitchFamily="18" charset="0"/>
              </a:rPr>
              <a:t>.</a:t>
            </a:r>
          </a:p>
          <a:p>
            <a:endParaRPr lang="en-US" dirty="0">
              <a:latin typeface="Aptos" panose="020B0004020202020204" pitchFamily="34" charset="0"/>
              <a:ea typeface="Aptos" panose="020B0004020202020204" pitchFamily="34" charset="0"/>
              <a:cs typeface="Times New Roman" panose="02020603050405020304" pitchFamily="18" charset="0"/>
            </a:endParaRPr>
          </a:p>
          <a:p>
            <a:r>
              <a:rPr lang="en-US" dirty="0">
                <a:latin typeface="Aptos" panose="020B0004020202020204" pitchFamily="34" charset="0"/>
                <a:ea typeface="Aptos" panose="020B0004020202020204" pitchFamily="34" charset="0"/>
                <a:cs typeface="Times New Roman" panose="02020603050405020304" pitchFamily="18" charset="0"/>
              </a:rPr>
              <a:t>The phospholipids form </a:t>
            </a:r>
            <a:r>
              <a:rPr lang="en-US" b="1" dirty="0">
                <a:latin typeface="Aptos" panose="020B0004020202020204" pitchFamily="34" charset="0"/>
                <a:ea typeface="Aptos" panose="020B0004020202020204" pitchFamily="34" charset="0"/>
                <a:cs typeface="Times New Roman" panose="02020603050405020304" pitchFamily="18" charset="0"/>
              </a:rPr>
              <a:t>two layers</a:t>
            </a:r>
            <a:r>
              <a:rPr lang="en-US" dirty="0">
                <a:latin typeface="Aptos" panose="020B0004020202020204" pitchFamily="34" charset="0"/>
                <a:ea typeface="Aptos" panose="020B0004020202020204" pitchFamily="34" charset="0"/>
                <a:cs typeface="Times New Roman" panose="02020603050405020304" pitchFamily="18" charset="0"/>
              </a:rPr>
              <a:t>, with their hydrophobic tails always facing the hydrophobic core of the membrane.</a:t>
            </a:r>
          </a:p>
          <a:p>
            <a:endParaRPr lang="en-US" dirty="0">
              <a:latin typeface="Aptos" panose="020B0004020202020204" pitchFamily="34" charset="0"/>
              <a:ea typeface="Aptos" panose="020B0004020202020204" pitchFamily="34" charset="0"/>
              <a:cs typeface="Times New Roman" panose="02020603050405020304" pitchFamily="18" charset="0"/>
            </a:endParaRPr>
          </a:p>
          <a:p>
            <a:r>
              <a:rPr lang="en-US" dirty="0">
                <a:latin typeface="Aptos" panose="020B0004020202020204" pitchFamily="34" charset="0"/>
                <a:ea typeface="Aptos" panose="020B0004020202020204" pitchFamily="34" charset="0"/>
                <a:cs typeface="Times New Roman" panose="02020603050405020304" pitchFamily="18" charset="0"/>
              </a:rPr>
              <a:t>In the membrane model, the phospholipids are connected.  </a:t>
            </a:r>
          </a:p>
          <a:p>
            <a:endParaRPr lang="en-US" b="1" dirty="0">
              <a:latin typeface="Aptos" panose="020B0004020202020204" pitchFamily="34" charset="0"/>
              <a:ea typeface="Aptos" panose="020B0004020202020204" pitchFamily="34" charset="0"/>
              <a:cs typeface="Times New Roman" panose="02020603050405020304" pitchFamily="18" charset="0"/>
            </a:endParaRPr>
          </a:p>
          <a:p>
            <a:r>
              <a:rPr lang="en-US" b="1" dirty="0">
                <a:latin typeface="Aptos" panose="020B0004020202020204" pitchFamily="34" charset="0"/>
                <a:ea typeface="Aptos" panose="020B0004020202020204" pitchFamily="34" charset="0"/>
                <a:cs typeface="Times New Roman" panose="02020603050405020304" pitchFamily="18" charset="0"/>
              </a:rPr>
              <a:t>In real membranes, the phospholipids stay separate!</a:t>
            </a:r>
          </a:p>
        </p:txBody>
      </p:sp>
      <p:sp>
        <p:nvSpPr>
          <p:cNvPr id="6" name="Title 1">
            <a:extLst>
              <a:ext uri="{FF2B5EF4-FFF2-40B4-BE49-F238E27FC236}">
                <a16:creationId xmlns:a16="http://schemas.microsoft.com/office/drawing/2014/main" id="{8D072D4F-6B58-F496-C53D-33E4AF0D3AD8}"/>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Compare your Models</a:t>
            </a:r>
          </a:p>
        </p:txBody>
      </p:sp>
      <p:pic>
        <p:nvPicPr>
          <p:cNvPr id="11" name="Picture 10">
            <a:extLst>
              <a:ext uri="{FF2B5EF4-FFF2-40B4-BE49-F238E27FC236}">
                <a16:creationId xmlns:a16="http://schemas.microsoft.com/office/drawing/2014/main" id="{D9066CBC-9096-22EB-02DA-A0FA011E4CF8}"/>
              </a:ext>
            </a:extLst>
          </p:cNvPr>
          <p:cNvPicPr>
            <a:picLocks noChangeAspect="1"/>
          </p:cNvPicPr>
          <p:nvPr/>
        </p:nvPicPr>
        <p:blipFill>
          <a:blip r:embed="rId6">
            <a:alphaModFix/>
          </a:blip>
          <a:stretch>
            <a:fillRect/>
          </a:stretch>
        </p:blipFill>
        <p:spPr>
          <a:xfrm>
            <a:off x="4671313" y="1451330"/>
            <a:ext cx="6867426" cy="4733020"/>
          </a:xfrm>
          <a:prstGeom prst="rect">
            <a:avLst/>
          </a:prstGeom>
        </p:spPr>
      </p:pic>
    </p:spTree>
    <p:extLst>
      <p:ext uri="{BB962C8B-B14F-4D97-AF65-F5344CB8AC3E}">
        <p14:creationId xmlns:p14="http://schemas.microsoft.com/office/powerpoint/2010/main" val="429337239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3BCE3C4-9069-96C9-901C-AA5EB60C740B}"/>
            </a:ext>
          </a:extLst>
        </p:cNvPr>
        <p:cNvGrpSpPr/>
        <p:nvPr/>
      </p:nvGrpSpPr>
      <p:grpSpPr>
        <a:xfrm>
          <a:off x="0" y="0"/>
          <a:ext cx="0" cy="0"/>
          <a:chOff x="0" y="0"/>
          <a:chExt cx="0" cy="0"/>
        </a:xfrm>
      </p:grpSpPr>
      <p:pic>
        <p:nvPicPr>
          <p:cNvPr id="3" name="Picture 5" descr="A purple pencil in a white circle&#10;&#10;Description automatically generated">
            <a:extLst>
              <a:ext uri="{FF2B5EF4-FFF2-40B4-BE49-F238E27FC236}">
                <a16:creationId xmlns:a16="http://schemas.microsoft.com/office/drawing/2014/main" id="{D80EE493-7BB3-F2D1-2618-57BFD093A8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3BFD349-A855-587A-6BCB-0213629D408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8" name="Rectangle 7">
            <a:extLst>
              <a:ext uri="{FF2B5EF4-FFF2-40B4-BE49-F238E27FC236}">
                <a16:creationId xmlns:a16="http://schemas.microsoft.com/office/drawing/2014/main" id="{3619B26D-7649-E75D-EFD5-B94D55BB645E}"/>
              </a:ext>
            </a:extLst>
          </p:cNvPr>
          <p:cNvSpPr/>
          <p:nvPr/>
        </p:nvSpPr>
        <p:spPr>
          <a:xfrm>
            <a:off x="9214667" y="2134879"/>
            <a:ext cx="2659294" cy="18921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FBBBB55-5D27-8FA7-1E6A-CC3FB35FCDA9}"/>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Make &amp; Record Your Observations</a:t>
            </a:r>
            <a:endParaRPr lang="en-US" sz="4000" b="1" dirty="0">
              <a:solidFill>
                <a:schemeClr val="bg1"/>
              </a:solidFill>
              <a:latin typeface="+mn-lt"/>
              <a:ea typeface="HGSoeiKakugothicUB"/>
              <a:cs typeface="Myanmar Text"/>
            </a:endParaRPr>
          </a:p>
        </p:txBody>
      </p:sp>
      <p:sp>
        <p:nvSpPr>
          <p:cNvPr id="7" name="TextBox 6">
            <a:extLst>
              <a:ext uri="{FF2B5EF4-FFF2-40B4-BE49-F238E27FC236}">
                <a16:creationId xmlns:a16="http://schemas.microsoft.com/office/drawing/2014/main" id="{5D027D06-4A8E-ECBB-6AD1-069D683C4EB9}"/>
              </a:ext>
            </a:extLst>
          </p:cNvPr>
          <p:cNvSpPr txBox="1"/>
          <p:nvPr/>
        </p:nvSpPr>
        <p:spPr>
          <a:xfrm>
            <a:off x="549511" y="1868239"/>
            <a:ext cx="2825061" cy="2210862"/>
          </a:xfrm>
          <a:prstGeom prst="rect">
            <a:avLst/>
          </a:prstGeom>
          <a:noFill/>
        </p:spPr>
        <p:txBody>
          <a:bodyPr wrap="square" lIns="91440" tIns="45720" rIns="91440" bIns="45720" anchor="t">
            <a:spAutoFit/>
          </a:bodyPr>
          <a:lstStyle/>
          <a:p>
            <a:pPr marL="0" marR="0">
              <a:lnSpc>
                <a:spcPct val="107000"/>
              </a:lnSpc>
              <a:spcAft>
                <a:spcPts val="1200"/>
              </a:spcAft>
            </a:pPr>
            <a:r>
              <a:rPr lang="en-US" sz="2000" b="1" kern="100" dirty="0">
                <a:effectLst/>
                <a:latin typeface="Aptos"/>
                <a:ea typeface="Calibri"/>
                <a:cs typeface="Times New Roman"/>
              </a:rPr>
              <a:t>What similarities and differences can you observe?</a:t>
            </a:r>
          </a:p>
          <a:p>
            <a:pPr marL="0" marR="0">
              <a:lnSpc>
                <a:spcPct val="107000"/>
              </a:lnSpc>
              <a:spcAft>
                <a:spcPts val="1200"/>
              </a:spcAft>
            </a:pPr>
            <a:r>
              <a:rPr lang="en-US" sz="2000" kern="100" dirty="0">
                <a:effectLst/>
                <a:latin typeface="Aptos"/>
                <a:ea typeface="Calibri"/>
                <a:cs typeface="Times New Roman"/>
              </a:rPr>
              <a:t>In your notebook</a:t>
            </a:r>
            <a:r>
              <a:rPr lang="en-US" sz="2000" kern="100" dirty="0">
                <a:latin typeface="Aptos"/>
                <a:ea typeface="Calibri"/>
                <a:cs typeface="Times New Roman"/>
              </a:rPr>
              <a:t>, </a:t>
            </a:r>
            <a:r>
              <a:rPr lang="en-US" sz="2000" dirty="0">
                <a:latin typeface="Aptos"/>
                <a:ea typeface="Aptos" panose="020B0004020202020204" pitchFamily="34" charset="0"/>
                <a:cs typeface="Times New Roman"/>
              </a:rPr>
              <a:t>record the </a:t>
            </a:r>
            <a:r>
              <a:rPr lang="en-US" sz="2000" b="1" dirty="0">
                <a:solidFill>
                  <a:srgbClr val="D200B9"/>
                </a:solidFill>
                <a:latin typeface="Aptos"/>
                <a:ea typeface="Aptos" panose="020B0004020202020204" pitchFamily="34" charset="0"/>
                <a:cs typeface="Times New Roman"/>
              </a:rPr>
              <a:t>similarities</a:t>
            </a:r>
            <a:r>
              <a:rPr lang="en-US" sz="2000" dirty="0">
                <a:latin typeface="Aptos"/>
                <a:ea typeface="Aptos" panose="020B0004020202020204" pitchFamily="34" charset="0"/>
                <a:cs typeface="Times New Roman"/>
              </a:rPr>
              <a:t> between cells.</a:t>
            </a:r>
            <a:endParaRPr lang="en-US" sz="2000" kern="100" dirty="0">
              <a:effectLst/>
              <a:latin typeface="Aptos"/>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58D86704-C1FA-CC39-5CAF-1DC0A56D939D}"/>
              </a:ext>
            </a:extLst>
          </p:cNvPr>
          <p:cNvPicPr>
            <a:picLocks noChangeAspect="1"/>
          </p:cNvPicPr>
          <p:nvPr/>
        </p:nvPicPr>
        <p:blipFill>
          <a:blip r:embed="rId6">
            <a:alphaModFix amt="85000"/>
          </a:blip>
          <a:srcRect b="22487"/>
          <a:stretch/>
        </p:blipFill>
        <p:spPr>
          <a:xfrm>
            <a:off x="3374572" y="1829845"/>
            <a:ext cx="8474746" cy="5028155"/>
          </a:xfrm>
          <a:prstGeom prst="rect">
            <a:avLst/>
          </a:prstGeom>
        </p:spPr>
      </p:pic>
      <p:sp>
        <p:nvSpPr>
          <p:cNvPr id="17" name="Rectangle 16">
            <a:extLst>
              <a:ext uri="{FF2B5EF4-FFF2-40B4-BE49-F238E27FC236}">
                <a16:creationId xmlns:a16="http://schemas.microsoft.com/office/drawing/2014/main" id="{77C4B02F-D76D-10DC-32F9-15FDFA2FCB51}"/>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96405E20-D009-041F-8374-3E85AC521F31}"/>
              </a:ext>
            </a:extLst>
          </p:cNvPr>
          <p:cNvPicPr>
            <a:picLocks noChangeAspect="1"/>
          </p:cNvPicPr>
          <p:nvPr/>
        </p:nvPicPr>
        <p:blipFill>
          <a:blip r:embed="rId7"/>
          <a:srcRect r="33065" b="86689"/>
          <a:stretch/>
        </p:blipFill>
        <p:spPr>
          <a:xfrm>
            <a:off x="4521988" y="2794252"/>
            <a:ext cx="4578470" cy="371417"/>
          </a:xfrm>
          <a:prstGeom prst="rect">
            <a:avLst/>
          </a:prstGeom>
        </p:spPr>
      </p:pic>
      <p:pic>
        <p:nvPicPr>
          <p:cNvPr id="19" name="Picture 18" descr="A black screen with white text&#10;&#10;Description automatically generated">
            <a:extLst>
              <a:ext uri="{FF2B5EF4-FFF2-40B4-BE49-F238E27FC236}">
                <a16:creationId xmlns:a16="http://schemas.microsoft.com/office/drawing/2014/main" id="{BA60AE7C-DCDC-87A6-2119-AD15DC6641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9330" y="2268145"/>
            <a:ext cx="6799156" cy="3911492"/>
          </a:xfrm>
          <a:prstGeom prst="rect">
            <a:avLst/>
          </a:prstGeom>
        </p:spPr>
      </p:pic>
      <p:pic>
        <p:nvPicPr>
          <p:cNvPr id="20" name="Graphic 19" descr="House with solid fill">
            <a:extLst>
              <a:ext uri="{FF2B5EF4-FFF2-40B4-BE49-F238E27FC236}">
                <a16:creationId xmlns:a16="http://schemas.microsoft.com/office/drawing/2014/main" id="{2567B88A-E4A5-3EE0-7E51-2C1C8640DC8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6702" y="4223891"/>
            <a:ext cx="1577934" cy="1577934"/>
          </a:xfrm>
          <a:prstGeom prst="rect">
            <a:avLst/>
          </a:prstGeom>
        </p:spPr>
      </p:pic>
    </p:spTree>
    <p:extLst>
      <p:ext uri="{BB962C8B-B14F-4D97-AF65-F5344CB8AC3E}">
        <p14:creationId xmlns:p14="http://schemas.microsoft.com/office/powerpoint/2010/main" val="81268747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Teacher Guide – Summary</a:t>
            </a:r>
            <a:endParaRPr lang="en-US" sz="4000" dirty="0">
              <a:solidFill>
                <a:schemeClr val="bg1"/>
              </a:solidFill>
              <a:cs typeface="Myanmar Text"/>
            </a:endParaRPr>
          </a:p>
        </p:txBody>
      </p:sp>
      <p:sp>
        <p:nvSpPr>
          <p:cNvPr id="8" name="TextBox 7">
            <a:extLst>
              <a:ext uri="{FF2B5EF4-FFF2-40B4-BE49-F238E27FC236}">
                <a16:creationId xmlns:a16="http://schemas.microsoft.com/office/drawing/2014/main" id="{2975731E-DD9D-6351-EDCF-6F52DEEAB4D1}"/>
              </a:ext>
            </a:extLst>
          </p:cNvPr>
          <p:cNvSpPr txBox="1"/>
          <p:nvPr/>
        </p:nvSpPr>
        <p:spPr>
          <a:xfrm>
            <a:off x="912276" y="1096458"/>
            <a:ext cx="10861907" cy="5262979"/>
          </a:xfrm>
          <a:prstGeom prst="rect">
            <a:avLst/>
          </a:prstGeom>
          <a:noFill/>
        </p:spPr>
        <p:txBody>
          <a:bodyPr wrap="square" lIns="91440" tIns="45720" rIns="91440" bIns="45720" rtlCol="0" anchor="t">
            <a:spAutoFit/>
          </a:bodyPr>
          <a:lstStyle/>
          <a:p>
            <a:pPr>
              <a:lnSpc>
                <a:spcPct val="150000"/>
              </a:lnSpc>
              <a:spcAft>
                <a:spcPts val="600"/>
              </a:spcAft>
            </a:pPr>
            <a:r>
              <a:rPr lang="en-US" b="1" dirty="0">
                <a:solidFill>
                  <a:srgbClr val="000000"/>
                </a:solidFill>
                <a:cs typeface="Myanmar Text"/>
              </a:rPr>
              <a:t>Activity Summary</a:t>
            </a:r>
            <a:endParaRPr lang="en-US" dirty="0"/>
          </a:p>
          <a:p>
            <a:r>
              <a:rPr lang="en-US" sz="1600" dirty="0">
                <a:solidFill>
                  <a:srgbClr val="000000"/>
                </a:solidFill>
                <a:latin typeface="Calibri"/>
                <a:cs typeface="Myanmar Text"/>
              </a:rPr>
              <a:t>Cellular membranes define what is inside and outside of a cell. They were among the first biological structures to evolve and play a crucial role in almost every cellular processes. </a:t>
            </a:r>
          </a:p>
          <a:p>
            <a:endParaRPr lang="en-US" sz="1600" dirty="0">
              <a:solidFill>
                <a:srgbClr val="000000"/>
              </a:solidFill>
              <a:latin typeface="Calibri"/>
              <a:cs typeface="Myanmar Text"/>
            </a:endParaRPr>
          </a:p>
          <a:p>
            <a:r>
              <a:rPr lang="en-US" sz="1600" dirty="0">
                <a:solidFill>
                  <a:srgbClr val="000000"/>
                </a:solidFill>
                <a:latin typeface="Calibri"/>
                <a:cs typeface="Myanmar Text"/>
              </a:rPr>
              <a:t>In many ways, cellular membranes are like the exterior walls of a house. In this activity, students will populate a physical model of the cellular membrane, using the house analogy to explore key structure and function features, including:</a:t>
            </a:r>
          </a:p>
          <a:p>
            <a:endParaRPr lang="en-US" sz="1600" dirty="0">
              <a:solidFill>
                <a:srgbClr val="000000"/>
              </a:solidFill>
              <a:latin typeface="Calibri"/>
              <a:cs typeface="Myanmar Text"/>
            </a:endParaRPr>
          </a:p>
          <a:p>
            <a:br>
              <a:rPr lang="en-US" sz="1600" dirty="0">
                <a:solidFill>
                  <a:srgbClr val="000000"/>
                </a:solidFill>
                <a:latin typeface="Calibri"/>
                <a:cs typeface="Myanmar Text"/>
              </a:rPr>
            </a:br>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br>
              <a:rPr lang="en-US" sz="1600" dirty="0">
                <a:solidFill>
                  <a:srgbClr val="000000"/>
                </a:solidFill>
                <a:latin typeface="Calibri"/>
                <a:cs typeface="Myanmar Text"/>
              </a:rPr>
            </a:br>
            <a:endParaRPr lang="en-US" sz="1600" dirty="0">
              <a:solidFill>
                <a:srgbClr val="000000"/>
              </a:solidFill>
              <a:latin typeface="Calibri"/>
              <a:cs typeface="Myanmar Text"/>
            </a:endParaRPr>
          </a:p>
          <a:p>
            <a:endParaRPr lang="en-US" sz="1600" dirty="0">
              <a:solidFill>
                <a:srgbClr val="000000"/>
              </a:solidFill>
              <a:latin typeface="Calibri"/>
              <a:cs typeface="Myanmar Text"/>
            </a:endParaRPr>
          </a:p>
          <a:p>
            <a:r>
              <a:rPr lang="en-US" sz="1600" b="1" i="1" dirty="0">
                <a:solidFill>
                  <a:srgbClr val="000000"/>
                </a:solidFill>
                <a:latin typeface="Calibri"/>
                <a:cs typeface="Myanmar Text"/>
              </a:rPr>
              <a:t>Note </a:t>
            </a:r>
            <a:r>
              <a:rPr lang="en-US" sz="1600" dirty="0">
                <a:solidFill>
                  <a:srgbClr val="000000"/>
                </a:solidFill>
                <a:latin typeface="Calibri"/>
                <a:cs typeface="Myanmar Text"/>
              </a:rPr>
              <a:t>that this analogy is like all symbols or metaphors in that, at some level, it breaks down or is not accurate.  This is not inherently a bad thing, as shortcomings or differences in the analogy can also be used to stimulate rich discussion and learning.</a:t>
            </a:r>
            <a:endParaRPr lang="en-US" sz="1600" dirty="0">
              <a:solidFill>
                <a:srgbClr val="000000"/>
              </a:solidFill>
              <a:cs typeface="Myanmar Text" panose="020B0502040204020203" pitchFamily="34" charset="0"/>
            </a:endParaRPr>
          </a:p>
        </p:txBody>
      </p:sp>
      <p:sp>
        <p:nvSpPr>
          <p:cNvPr id="3" name="TextBox 2">
            <a:extLst>
              <a:ext uri="{FF2B5EF4-FFF2-40B4-BE49-F238E27FC236}">
                <a16:creationId xmlns:a16="http://schemas.microsoft.com/office/drawing/2014/main" id="{1E6BFEBA-496F-2807-9268-413D3AF25BFB}"/>
              </a:ext>
            </a:extLst>
          </p:cNvPr>
          <p:cNvSpPr txBox="1"/>
          <p:nvPr/>
        </p:nvSpPr>
        <p:spPr>
          <a:xfrm>
            <a:off x="912277" y="4490279"/>
            <a:ext cx="1987748" cy="738664"/>
          </a:xfrm>
          <a:prstGeom prst="rect">
            <a:avLst/>
          </a:prstGeom>
          <a:noFill/>
        </p:spPr>
        <p:txBody>
          <a:bodyPr wrap="square">
            <a:spAutoFit/>
          </a:bodyPr>
          <a:lstStyle/>
          <a:p>
            <a:pPr algn="ctr"/>
            <a:r>
              <a:rPr lang="en-US" sz="1400" b="1" i="1">
                <a:latin typeface="Calibri"/>
                <a:cs typeface="Myanmar Text"/>
              </a:rPr>
              <a:t>Cellular membranes are like house walls that define inside/outside</a:t>
            </a:r>
          </a:p>
        </p:txBody>
      </p:sp>
      <p:sp>
        <p:nvSpPr>
          <p:cNvPr id="6" name="TextBox 5">
            <a:extLst>
              <a:ext uri="{FF2B5EF4-FFF2-40B4-BE49-F238E27FC236}">
                <a16:creationId xmlns:a16="http://schemas.microsoft.com/office/drawing/2014/main" id="{5A29DF3A-5E63-6E19-C7D2-F5F7301CE697}"/>
              </a:ext>
            </a:extLst>
          </p:cNvPr>
          <p:cNvSpPr txBox="1"/>
          <p:nvPr/>
        </p:nvSpPr>
        <p:spPr>
          <a:xfrm>
            <a:off x="3128000" y="4490750"/>
            <a:ext cx="1987748" cy="738664"/>
          </a:xfrm>
          <a:prstGeom prst="rect">
            <a:avLst/>
          </a:prstGeom>
          <a:noFill/>
        </p:spPr>
        <p:txBody>
          <a:bodyPr wrap="square">
            <a:spAutoFit/>
          </a:bodyPr>
          <a:lstStyle/>
          <a:p>
            <a:pPr algn="ctr"/>
            <a:r>
              <a:rPr lang="en-US" sz="1400" b="1" i="1">
                <a:latin typeface="Calibri"/>
                <a:cs typeface="Myanmar Text"/>
              </a:rPr>
              <a:t>Cholesterol molecules are like screws/nails that increase rigidity</a:t>
            </a:r>
          </a:p>
        </p:txBody>
      </p:sp>
      <p:sp>
        <p:nvSpPr>
          <p:cNvPr id="7" name="TextBox 6">
            <a:extLst>
              <a:ext uri="{FF2B5EF4-FFF2-40B4-BE49-F238E27FC236}">
                <a16:creationId xmlns:a16="http://schemas.microsoft.com/office/drawing/2014/main" id="{A0C412EB-FCC9-DBAB-05DA-C968B1367A44}"/>
              </a:ext>
            </a:extLst>
          </p:cNvPr>
          <p:cNvSpPr txBox="1"/>
          <p:nvPr/>
        </p:nvSpPr>
        <p:spPr>
          <a:xfrm>
            <a:off x="5448880" y="4500553"/>
            <a:ext cx="1987748" cy="738664"/>
          </a:xfrm>
          <a:prstGeom prst="rect">
            <a:avLst/>
          </a:prstGeom>
          <a:noFill/>
        </p:spPr>
        <p:txBody>
          <a:bodyPr wrap="square">
            <a:spAutoFit/>
          </a:bodyPr>
          <a:lstStyle/>
          <a:p>
            <a:pPr algn="ctr"/>
            <a:r>
              <a:rPr lang="en-US" sz="1400" b="1" i="1">
                <a:latin typeface="Calibri"/>
                <a:cs typeface="Myanmar Text"/>
              </a:rPr>
              <a:t>The intracellular matrix is like interior walls that provide support</a:t>
            </a:r>
          </a:p>
        </p:txBody>
      </p:sp>
      <p:sp>
        <p:nvSpPr>
          <p:cNvPr id="9" name="TextBox 8">
            <a:extLst>
              <a:ext uri="{FF2B5EF4-FFF2-40B4-BE49-F238E27FC236}">
                <a16:creationId xmlns:a16="http://schemas.microsoft.com/office/drawing/2014/main" id="{FFF9CD49-2AF7-22FD-DCF6-5BB0DDFDD445}"/>
              </a:ext>
            </a:extLst>
          </p:cNvPr>
          <p:cNvSpPr txBox="1"/>
          <p:nvPr/>
        </p:nvSpPr>
        <p:spPr>
          <a:xfrm>
            <a:off x="7757570" y="4499312"/>
            <a:ext cx="1987748" cy="738664"/>
          </a:xfrm>
          <a:prstGeom prst="rect">
            <a:avLst/>
          </a:prstGeom>
          <a:noFill/>
        </p:spPr>
        <p:txBody>
          <a:bodyPr wrap="square">
            <a:spAutoFit/>
          </a:bodyPr>
          <a:lstStyle/>
          <a:p>
            <a:pPr algn="ctr"/>
            <a:r>
              <a:rPr lang="en-US" sz="1400" b="1" i="1">
                <a:latin typeface="Calibri"/>
                <a:cs typeface="Myanmar Text"/>
              </a:rPr>
              <a:t>Glycolipids are like address numbers that help with identification</a:t>
            </a:r>
          </a:p>
        </p:txBody>
      </p:sp>
      <p:sp>
        <p:nvSpPr>
          <p:cNvPr id="10" name="TextBox 9">
            <a:extLst>
              <a:ext uri="{FF2B5EF4-FFF2-40B4-BE49-F238E27FC236}">
                <a16:creationId xmlns:a16="http://schemas.microsoft.com/office/drawing/2014/main" id="{A415F589-B513-4F43-7493-0D1F6CA1AED1}"/>
              </a:ext>
            </a:extLst>
          </p:cNvPr>
          <p:cNvSpPr txBox="1"/>
          <p:nvPr/>
        </p:nvSpPr>
        <p:spPr>
          <a:xfrm>
            <a:off x="9837523" y="4490279"/>
            <a:ext cx="1987747" cy="738664"/>
          </a:xfrm>
          <a:prstGeom prst="rect">
            <a:avLst/>
          </a:prstGeom>
          <a:noFill/>
        </p:spPr>
        <p:txBody>
          <a:bodyPr wrap="square">
            <a:spAutoFit/>
          </a:bodyPr>
          <a:lstStyle/>
          <a:p>
            <a:pPr algn="ctr"/>
            <a:r>
              <a:rPr lang="en-US" sz="1400" b="1" i="1">
                <a:latin typeface="Calibri"/>
                <a:cs typeface="Myanmar Text"/>
              </a:rPr>
              <a:t>Proteins are like windows and doors that regulate entrance</a:t>
            </a:r>
          </a:p>
        </p:txBody>
      </p:sp>
      <p:pic>
        <p:nvPicPr>
          <p:cNvPr id="11" name="Picture 8" descr="Aerial top down view flying over city showing neighborhood family houses real estate with orange red roofs and gardens">
            <a:extLst>
              <a:ext uri="{FF2B5EF4-FFF2-40B4-BE49-F238E27FC236}">
                <a16:creationId xmlns:a16="http://schemas.microsoft.com/office/drawing/2014/main" id="{D9FF7250-27A6-E990-430E-3E10739DBB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6362" t="64688" r="19979" b="9362"/>
          <a:stretch/>
        </p:blipFill>
        <p:spPr bwMode="auto">
          <a:xfrm>
            <a:off x="1264507" y="3357082"/>
            <a:ext cx="1283288" cy="10545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close up of a screw&#10;&#10;Description automatically generated">
            <a:extLst>
              <a:ext uri="{FF2B5EF4-FFF2-40B4-BE49-F238E27FC236}">
                <a16:creationId xmlns:a16="http://schemas.microsoft.com/office/drawing/2014/main" id="{C9D972AA-0B8E-AFB0-CB5B-70C3FCB62E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3544584" y="3428338"/>
            <a:ext cx="412745" cy="912035"/>
          </a:xfrm>
          <a:prstGeom prst="rect">
            <a:avLst/>
          </a:prstGeom>
        </p:spPr>
      </p:pic>
      <p:pic>
        <p:nvPicPr>
          <p:cNvPr id="15" name="Picture 14">
            <a:extLst>
              <a:ext uri="{FF2B5EF4-FFF2-40B4-BE49-F238E27FC236}">
                <a16:creationId xmlns:a16="http://schemas.microsoft.com/office/drawing/2014/main" id="{321E0B2C-A4F6-2EE0-82B4-12B2FE463A75}"/>
              </a:ext>
            </a:extLst>
          </p:cNvPr>
          <p:cNvPicPr>
            <a:picLocks noChangeAspect="1"/>
          </p:cNvPicPr>
          <p:nvPr/>
        </p:nvPicPr>
        <p:blipFill>
          <a:blip r:embed="rId7"/>
          <a:stretch>
            <a:fillRect/>
          </a:stretch>
        </p:blipFill>
        <p:spPr>
          <a:xfrm>
            <a:off x="4121874" y="3328285"/>
            <a:ext cx="563142" cy="1065049"/>
          </a:xfrm>
          <a:prstGeom prst="rect">
            <a:avLst/>
          </a:prstGeom>
        </p:spPr>
      </p:pic>
      <p:pic>
        <p:nvPicPr>
          <p:cNvPr id="16" name="Picture 15">
            <a:extLst>
              <a:ext uri="{FF2B5EF4-FFF2-40B4-BE49-F238E27FC236}">
                <a16:creationId xmlns:a16="http://schemas.microsoft.com/office/drawing/2014/main" id="{316D8F0D-FF17-EC2C-AA8D-026BA5993927}"/>
              </a:ext>
            </a:extLst>
          </p:cNvPr>
          <p:cNvPicPr>
            <a:picLocks noChangeAspect="1"/>
          </p:cNvPicPr>
          <p:nvPr/>
        </p:nvPicPr>
        <p:blipFill>
          <a:blip r:embed="rId8"/>
          <a:stretch>
            <a:fillRect/>
          </a:stretch>
        </p:blipFill>
        <p:spPr>
          <a:xfrm>
            <a:off x="5189617" y="3656029"/>
            <a:ext cx="2432518" cy="815675"/>
          </a:xfrm>
          <a:prstGeom prst="rect">
            <a:avLst/>
          </a:prstGeom>
        </p:spPr>
      </p:pic>
      <p:pic>
        <p:nvPicPr>
          <p:cNvPr id="17" name="Picture 2" descr="Address Plaques | House Number Signs | Advantage Signs &amp; Graphics">
            <a:extLst>
              <a:ext uri="{FF2B5EF4-FFF2-40B4-BE49-F238E27FC236}">
                <a16:creationId xmlns:a16="http://schemas.microsoft.com/office/drawing/2014/main" id="{78B843DD-F7EE-549A-BF7E-BB930464603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5150" b="20026"/>
          <a:stretch/>
        </p:blipFill>
        <p:spPr bwMode="auto">
          <a:xfrm>
            <a:off x="8074794" y="3428338"/>
            <a:ext cx="1426768" cy="9249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ow Much Does Window Repair Cost? (2025 Guide)">
            <a:extLst>
              <a:ext uri="{FF2B5EF4-FFF2-40B4-BE49-F238E27FC236}">
                <a16:creationId xmlns:a16="http://schemas.microsoft.com/office/drawing/2014/main" id="{8BFD49E9-6C01-3B10-ABB7-4051FB10CA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87753" y="3428338"/>
            <a:ext cx="1389883" cy="9249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3E15C3A-7F55-AEE0-979E-0B39AD8910B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870EF4E-55F7-28A4-33D8-CC57CE09204E}"/>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20" name="Rectangle 19">
            <a:extLst>
              <a:ext uri="{FF2B5EF4-FFF2-40B4-BE49-F238E27FC236}">
                <a16:creationId xmlns:a16="http://schemas.microsoft.com/office/drawing/2014/main" id="{DAF6ACE5-525F-01F2-2B5B-60DB2D6C33E0}"/>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E70B8A9-550E-7FB0-0E2A-23F973EAF62F}"/>
              </a:ext>
            </a:extLst>
          </p:cNvPr>
          <p:cNvPicPr>
            <a:picLocks noChangeAspect="1"/>
          </p:cNvPicPr>
          <p:nvPr/>
        </p:nvPicPr>
        <p:blipFill>
          <a:blip r:embed="rId6"/>
          <a:srcRect t="3" r="33065" b="76164"/>
          <a:stretch/>
        </p:blipFill>
        <p:spPr>
          <a:xfrm>
            <a:off x="4533715" y="2794252"/>
            <a:ext cx="4556384" cy="661767"/>
          </a:xfrm>
          <a:prstGeom prst="rect">
            <a:avLst/>
          </a:prstGeom>
        </p:spPr>
      </p:pic>
      <p:pic>
        <p:nvPicPr>
          <p:cNvPr id="3" name="Picture 5" descr="A purple pencil in a white circle&#10;&#10;Description automatically generated">
            <a:extLst>
              <a:ext uri="{FF2B5EF4-FFF2-40B4-BE49-F238E27FC236}">
                <a16:creationId xmlns:a16="http://schemas.microsoft.com/office/drawing/2014/main" id="{67675612-8538-7009-596E-3B0F12ADEE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3F256CD-CCFE-815E-20AA-7B215E0D848B}"/>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9" name="Title 1">
            <a:extLst>
              <a:ext uri="{FF2B5EF4-FFF2-40B4-BE49-F238E27FC236}">
                <a16:creationId xmlns:a16="http://schemas.microsoft.com/office/drawing/2014/main" id="{5BDF06D3-6FAB-EA29-06EB-7C16D1529B96}"/>
              </a:ext>
            </a:extLst>
          </p:cNvPr>
          <p:cNvSpPr txBox="1">
            <a:spLocks/>
          </p:cNvSpPr>
          <p:nvPr/>
        </p:nvSpPr>
        <p:spPr>
          <a:xfrm>
            <a:off x="549511"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
        <p:nvSpPr>
          <p:cNvPr id="5" name="TextBox 4">
            <a:extLst>
              <a:ext uri="{FF2B5EF4-FFF2-40B4-BE49-F238E27FC236}">
                <a16:creationId xmlns:a16="http://schemas.microsoft.com/office/drawing/2014/main" id="{554679A2-746C-8ECA-1480-AC1B2A13CDAA}"/>
              </a:ext>
            </a:extLst>
          </p:cNvPr>
          <p:cNvSpPr txBox="1"/>
          <p:nvPr/>
        </p:nvSpPr>
        <p:spPr>
          <a:xfrm>
            <a:off x="569421" y="1829845"/>
            <a:ext cx="249203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1B7CA3AA-8EAA-ADE0-FFC7-B889747D2EE6}"/>
              </a:ext>
            </a:extLst>
          </p:cNvPr>
          <p:cNvPicPr>
            <a:picLocks noChangeAspect="1"/>
          </p:cNvPicPr>
          <p:nvPr/>
        </p:nvPicPr>
        <p:blipFill>
          <a:blip r:embed="rId8"/>
          <a:srcRect t="14378" b="8969"/>
          <a:stretch/>
        </p:blipFill>
        <p:spPr>
          <a:xfrm>
            <a:off x="386314" y="3125135"/>
            <a:ext cx="2492032" cy="902587"/>
          </a:xfrm>
          <a:prstGeom prst="rect">
            <a:avLst/>
          </a:prstGeom>
        </p:spPr>
      </p:pic>
      <p:pic>
        <p:nvPicPr>
          <p:cNvPr id="21" name="Picture 20">
            <a:extLst>
              <a:ext uri="{FF2B5EF4-FFF2-40B4-BE49-F238E27FC236}">
                <a16:creationId xmlns:a16="http://schemas.microsoft.com/office/drawing/2014/main" id="{0E970909-A93F-1AD2-6D72-F87DC9E444E0}"/>
              </a:ext>
            </a:extLst>
          </p:cNvPr>
          <p:cNvPicPr>
            <a:picLocks noChangeAspect="1"/>
          </p:cNvPicPr>
          <p:nvPr/>
        </p:nvPicPr>
        <p:blipFill>
          <a:blip r:embed="rId6"/>
          <a:srcRect r="33065" b="86689"/>
          <a:stretch/>
        </p:blipFill>
        <p:spPr>
          <a:xfrm>
            <a:off x="4521988" y="2794252"/>
            <a:ext cx="4578470" cy="371417"/>
          </a:xfrm>
          <a:prstGeom prst="rect">
            <a:avLst/>
          </a:prstGeom>
        </p:spPr>
      </p:pic>
      <p:pic>
        <p:nvPicPr>
          <p:cNvPr id="22" name="Picture 21" descr="A black screen with white text&#10;&#10;Description automatically generated">
            <a:extLst>
              <a:ext uri="{FF2B5EF4-FFF2-40B4-BE49-F238E27FC236}">
                <a16:creationId xmlns:a16="http://schemas.microsoft.com/office/drawing/2014/main" id="{DECCEBE3-9F57-A346-2F93-32DDE8BFBF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pic>
        <p:nvPicPr>
          <p:cNvPr id="23" name="Graphic 22" descr="House with solid fill">
            <a:extLst>
              <a:ext uri="{FF2B5EF4-FFF2-40B4-BE49-F238E27FC236}">
                <a16:creationId xmlns:a16="http://schemas.microsoft.com/office/drawing/2014/main" id="{F048289E-0B6A-6D46-F67B-27C1C3B8CFC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3363" y="4222730"/>
            <a:ext cx="1577934" cy="1577934"/>
          </a:xfrm>
          <a:prstGeom prst="rect">
            <a:avLst/>
          </a:prstGeom>
        </p:spPr>
      </p:pic>
    </p:spTree>
    <p:extLst>
      <p:ext uri="{BB962C8B-B14F-4D97-AF65-F5344CB8AC3E}">
        <p14:creationId xmlns:p14="http://schemas.microsoft.com/office/powerpoint/2010/main" val="227063472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40ED448-3855-26E6-1B31-2D7D03F7F9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3576BFB-DBED-C8CC-733D-48BF9FE8B7D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580862" y="3038008"/>
            <a:ext cx="6041080" cy="3819992"/>
          </a:xfrm>
          <a:prstGeom prst="rect">
            <a:avLst/>
          </a:prstGeom>
        </p:spPr>
      </p:pic>
      <p:sp>
        <p:nvSpPr>
          <p:cNvPr id="2" name="TextBox 1">
            <a:extLst>
              <a:ext uri="{FF2B5EF4-FFF2-40B4-BE49-F238E27FC236}">
                <a16:creationId xmlns:a16="http://schemas.microsoft.com/office/drawing/2014/main" id="{9703F715-0948-4FDF-CA1D-CACE08ABFAFA}"/>
              </a:ext>
            </a:extLst>
          </p:cNvPr>
          <p:cNvSpPr txBox="1"/>
          <p:nvPr/>
        </p:nvSpPr>
        <p:spPr>
          <a:xfrm>
            <a:off x="570059" y="2543113"/>
            <a:ext cx="418395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So far, we have only discussed similarities between house walls and cellular membranes.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Have you noticed any </a:t>
            </a:r>
            <a:r>
              <a:rPr lang="en-US" sz="2000" b="1" i="1" dirty="0">
                <a:solidFill>
                  <a:srgbClr val="1CA64A"/>
                </a:solidFill>
                <a:latin typeface="Aptos" panose="020B0004020202020204" pitchFamily="34" charset="0"/>
                <a:ea typeface="Aptos" panose="020B0004020202020204" pitchFamily="34" charset="0"/>
                <a:cs typeface="Times New Roman" panose="02020603050405020304" pitchFamily="18" charset="0"/>
              </a:rPr>
              <a:t>differences</a:t>
            </a:r>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a:t>
            </a:r>
          </a:p>
        </p:txBody>
      </p:sp>
      <p:sp>
        <p:nvSpPr>
          <p:cNvPr id="6" name="Title 1">
            <a:extLst>
              <a:ext uri="{FF2B5EF4-FFF2-40B4-BE49-F238E27FC236}">
                <a16:creationId xmlns:a16="http://schemas.microsoft.com/office/drawing/2014/main" id="{7504A7E9-0812-E94B-61DD-B080881725C8}"/>
              </a:ext>
            </a:extLst>
          </p:cNvPr>
          <p:cNvSpPr txBox="1">
            <a:spLocks/>
          </p:cNvSpPr>
          <p:nvPr/>
        </p:nvSpPr>
        <p:spPr>
          <a:xfrm>
            <a:off x="539777" y="-3356"/>
            <a:ext cx="1002424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Compare</a:t>
            </a:r>
          </a:p>
        </p:txBody>
      </p:sp>
      <p:pic>
        <p:nvPicPr>
          <p:cNvPr id="7" name="Picture 6">
            <a:extLst>
              <a:ext uri="{FF2B5EF4-FFF2-40B4-BE49-F238E27FC236}">
                <a16:creationId xmlns:a16="http://schemas.microsoft.com/office/drawing/2014/main" id="{597A2207-1189-3805-948F-438F3C91B497}"/>
              </a:ext>
            </a:extLst>
          </p:cNvPr>
          <p:cNvPicPr>
            <a:picLocks noChangeAspect="1"/>
          </p:cNvPicPr>
          <p:nvPr/>
        </p:nvPicPr>
        <p:blipFill>
          <a:blip r:embed="rId6"/>
          <a:stretch>
            <a:fillRect/>
          </a:stretch>
        </p:blipFill>
        <p:spPr>
          <a:xfrm>
            <a:off x="4754009" y="1904449"/>
            <a:ext cx="6650446" cy="1399857"/>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CCA16902-3486-E5D5-45B4-4390A559D703}"/>
              </a:ext>
            </a:extLst>
          </p:cNvPr>
          <p:cNvPicPr>
            <a:picLocks noChangeAspect="1"/>
          </p:cNvPicPr>
          <p:nvPr/>
        </p:nvPicPr>
        <p:blipFill>
          <a:blip r:embed="rId7">
            <a:extLst>
              <a:ext uri="{28A0092B-C50C-407E-A947-70E740481C1C}">
                <a14:useLocalDpi xmlns:a14="http://schemas.microsoft.com/office/drawing/2010/main" val="0"/>
              </a:ext>
            </a:extLst>
          </a:blip>
          <a:srcRect r="56296"/>
          <a:stretch/>
        </p:blipFill>
        <p:spPr>
          <a:xfrm>
            <a:off x="4448710" y="3973332"/>
            <a:ext cx="2332234" cy="1850180"/>
          </a:xfrm>
          <a:prstGeom prst="rect">
            <a:avLst/>
          </a:prstGeom>
        </p:spPr>
      </p:pic>
      <p:pic>
        <p:nvPicPr>
          <p:cNvPr id="5" name="Picture 4">
            <a:extLst>
              <a:ext uri="{FF2B5EF4-FFF2-40B4-BE49-F238E27FC236}">
                <a16:creationId xmlns:a16="http://schemas.microsoft.com/office/drawing/2014/main" id="{33226213-687D-619E-E111-FBED8EA92B13}"/>
              </a:ext>
            </a:extLst>
          </p:cNvPr>
          <p:cNvPicPr>
            <a:picLocks noChangeAspect="1"/>
          </p:cNvPicPr>
          <p:nvPr/>
        </p:nvPicPr>
        <p:blipFill>
          <a:blip r:embed="rId6"/>
          <a:srcRect l="25560" r="57013"/>
          <a:stretch/>
        </p:blipFill>
        <p:spPr>
          <a:xfrm>
            <a:off x="6524090" y="1901307"/>
            <a:ext cx="3544584" cy="1399857"/>
          </a:xfrm>
          <a:prstGeom prst="rect">
            <a:avLst/>
          </a:prstGeom>
        </p:spPr>
      </p:pic>
      <p:pic>
        <p:nvPicPr>
          <p:cNvPr id="9" name="Picture 6" descr="A purple and white head with a light bulb inside&#10;&#10;Description automatically generated">
            <a:extLst>
              <a:ext uri="{FF2B5EF4-FFF2-40B4-BE49-F238E27FC236}">
                <a16:creationId xmlns:a16="http://schemas.microsoft.com/office/drawing/2014/main" id="{47FEE0F5-53ED-277F-703E-54FC8367D1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23169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6849093-6957-C144-F19A-1CE4B607B0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63A4C7-DEA7-BB68-D795-289EF8BBF31D}"/>
              </a:ext>
            </a:extLst>
          </p:cNvPr>
          <p:cNvSpPr txBox="1"/>
          <p:nvPr/>
        </p:nvSpPr>
        <p:spPr>
          <a:xfrm>
            <a:off x="549510" y="2986604"/>
            <a:ext cx="3608833"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Pick up and feel your model! Does it feel somewhat fluid?</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allows cellular membranes to be fluid?</a:t>
            </a: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5C2EE6FD-7394-54F2-6852-2D702F9C3F14}"/>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What Makes </a:t>
            </a:r>
            <a:r>
              <a:rPr lang="en-US" sz="4000" b="1" dirty="0">
                <a:solidFill>
                  <a:schemeClr val="bg1"/>
                </a:solidFill>
                <a:ea typeface="HGSoeiKakugothicUB"/>
                <a:cs typeface="Myanmar Text"/>
              </a:rPr>
              <a:t>C</a:t>
            </a:r>
            <a:r>
              <a:rPr lang="en-US" sz="4000" b="1" dirty="0">
                <a:solidFill>
                  <a:schemeClr val="bg1"/>
                </a:solidFill>
                <a:latin typeface="+mn-lt"/>
                <a:ea typeface="HGSoeiKakugothicUB"/>
                <a:cs typeface="Myanmar Text"/>
              </a:rPr>
              <a:t>ell </a:t>
            </a:r>
            <a:r>
              <a:rPr lang="en-US" sz="4000" b="1" dirty="0">
                <a:solidFill>
                  <a:schemeClr val="bg1"/>
                </a:solidFill>
                <a:ea typeface="HGSoeiKakugothicUB"/>
                <a:cs typeface="Myanmar Text"/>
              </a:rPr>
              <a:t>M</a:t>
            </a:r>
            <a:r>
              <a:rPr lang="en-US" sz="4000" b="1" dirty="0">
                <a:solidFill>
                  <a:schemeClr val="bg1"/>
                </a:solidFill>
                <a:latin typeface="+mn-lt"/>
                <a:ea typeface="HGSoeiKakugothicUB"/>
                <a:cs typeface="Myanmar Text"/>
              </a:rPr>
              <a:t>embranes </a:t>
            </a:r>
            <a:r>
              <a:rPr lang="en-US" sz="4000" b="1" dirty="0">
                <a:solidFill>
                  <a:schemeClr val="bg1"/>
                </a:solidFill>
                <a:ea typeface="HGSoeiKakugothicUB"/>
                <a:cs typeface="Myanmar Text"/>
              </a:rPr>
              <a:t>F</a:t>
            </a:r>
            <a:r>
              <a:rPr lang="en-US" sz="4000" b="1" dirty="0">
                <a:solidFill>
                  <a:schemeClr val="bg1"/>
                </a:solidFill>
                <a:latin typeface="+mn-lt"/>
                <a:ea typeface="HGSoeiKakugothicUB"/>
                <a:cs typeface="Myanmar Text"/>
              </a:rPr>
              <a:t>luid?</a:t>
            </a:r>
          </a:p>
        </p:txBody>
      </p:sp>
      <p:pic>
        <p:nvPicPr>
          <p:cNvPr id="3" name="Picture 2">
            <a:extLst>
              <a:ext uri="{FF2B5EF4-FFF2-40B4-BE49-F238E27FC236}">
                <a16:creationId xmlns:a16="http://schemas.microsoft.com/office/drawing/2014/main" id="{D626722F-48C9-52B9-1F9A-31BDD7C255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53AEC31-17BF-C526-1524-5EE92F11FA76}"/>
              </a:ext>
            </a:extLst>
          </p:cNvPr>
          <p:cNvPicPr>
            <a:picLocks noChangeAspect="1"/>
          </p:cNvPicPr>
          <p:nvPr/>
        </p:nvPicPr>
        <p:blipFill>
          <a:blip r:embed="rId6"/>
          <a:stretch>
            <a:fillRect/>
          </a:stretch>
        </p:blipFill>
        <p:spPr>
          <a:xfrm>
            <a:off x="4499575" y="3490944"/>
            <a:ext cx="7370234" cy="1986602"/>
          </a:xfrm>
          <a:prstGeom prst="rect">
            <a:avLst/>
          </a:prstGeom>
        </p:spPr>
      </p:pic>
      <p:sp>
        <p:nvSpPr>
          <p:cNvPr id="9" name="TextBox 8">
            <a:extLst>
              <a:ext uri="{FF2B5EF4-FFF2-40B4-BE49-F238E27FC236}">
                <a16:creationId xmlns:a16="http://schemas.microsoft.com/office/drawing/2014/main" id="{4090AEF7-1C20-6284-F2AB-FDCD08FFFE87}"/>
              </a:ext>
            </a:extLst>
          </p:cNvPr>
          <p:cNvSpPr txBox="1"/>
          <p:nvPr/>
        </p:nvSpPr>
        <p:spPr>
          <a:xfrm>
            <a:off x="549509" y="1963347"/>
            <a:ext cx="9019033" cy="707886"/>
          </a:xfrm>
          <a:prstGeom prst="rect">
            <a:avLst/>
          </a:prstGeom>
          <a:noFill/>
        </p:spPr>
        <p:txBody>
          <a:bodyPr wrap="square">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One key difference is that cellular membranes are </a:t>
            </a:r>
            <a:r>
              <a:rPr lang="en-US" sz="2000" b="1" dirty="0">
                <a:latin typeface="Aptos" panose="020B0004020202020204" pitchFamily="34" charset="0"/>
                <a:ea typeface="Aptos" panose="020B0004020202020204" pitchFamily="34" charset="0"/>
                <a:cs typeface="Times New Roman" panose="02020603050405020304" pitchFamily="18" charset="0"/>
              </a:rPr>
              <a:t>not rigid</a:t>
            </a:r>
            <a:r>
              <a:rPr lang="en-US" sz="2000" dirty="0">
                <a:latin typeface="Aptos" panose="020B0004020202020204" pitchFamily="34" charset="0"/>
                <a:ea typeface="Aptos" panose="020B0004020202020204" pitchFamily="34" charset="0"/>
                <a:cs typeface="Times New Roman" panose="02020603050405020304" pitchFamily="18" charset="0"/>
              </a:rPr>
              <a:t>, but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fluid</a:t>
            </a:r>
            <a:r>
              <a:rPr lang="en-US" sz="2000" dirty="0">
                <a:latin typeface="Aptos" panose="020B0004020202020204" pitchFamily="34" charset="0"/>
                <a:ea typeface="Aptos" panose="020B0004020202020204" pitchFamily="34" charset="0"/>
                <a:cs typeface="Times New Roman" panose="02020603050405020304" pitchFamily="18" charset="0"/>
              </a:rPr>
              <a:t>, allowing them to bend and change shape.</a:t>
            </a:r>
            <a:endParaRPr lang="en-US" sz="2000" dirty="0"/>
          </a:p>
        </p:txBody>
      </p:sp>
    </p:spTree>
    <p:extLst>
      <p:ext uri="{BB962C8B-B14F-4D97-AF65-F5344CB8AC3E}">
        <p14:creationId xmlns:p14="http://schemas.microsoft.com/office/powerpoint/2010/main" val="406808246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01199FA-461F-19ED-654E-C7505480317B}"/>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C25667D-4997-D2F3-6857-6D3607A10B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15B02958-BEF0-25E9-FF33-108857A485F3}"/>
              </a:ext>
            </a:extLst>
          </p:cNvPr>
          <p:cNvSpPr txBox="1"/>
          <p:nvPr/>
        </p:nvSpPr>
        <p:spPr>
          <a:xfrm>
            <a:off x="549510" y="1963347"/>
            <a:ext cx="3728576"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Nails and screws bind the individual parts of a house wall together. </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But the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phospholipids</a:t>
            </a:r>
            <a:r>
              <a:rPr lang="en-US" sz="2000" dirty="0">
                <a:latin typeface="Aptos" panose="020B0004020202020204" pitchFamily="34" charset="0"/>
                <a:ea typeface="Aptos" panose="020B0004020202020204" pitchFamily="34" charset="0"/>
                <a:cs typeface="Times New Roman" panose="02020603050405020304" pitchFamily="18" charset="0"/>
              </a:rPr>
              <a:t> that make up a cellular membrane are </a:t>
            </a:r>
            <a:r>
              <a:rPr lang="en-US" sz="2000" b="1" dirty="0">
                <a:latin typeface="Aptos" panose="020B0004020202020204" pitchFamily="34" charset="0"/>
                <a:ea typeface="Aptos" panose="020B0004020202020204" pitchFamily="34" charset="0"/>
                <a:cs typeface="Times New Roman" panose="02020603050405020304" pitchFamily="18" charset="0"/>
              </a:rPr>
              <a:t>not rigidly bound together.</a:t>
            </a:r>
          </a:p>
          <a:p>
            <a:endParaRPr lang="en-US" sz="2000" b="1"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Rather, they can move fluidly relative to each other</a:t>
            </a:r>
            <a:r>
              <a:rPr lang="en-US" dirty="0">
                <a:latin typeface="Aptos" panose="020B0004020202020204" pitchFamily="34" charset="0"/>
                <a:ea typeface="Aptos" panose="020B0004020202020204" pitchFamily="34" charset="0"/>
                <a:cs typeface="Times New Roman" panose="02020603050405020304" pitchFamily="18" charset="0"/>
              </a:rPr>
              <a:t>.</a:t>
            </a:r>
          </a:p>
          <a:p>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BEBE11DE-B11D-42DC-E635-D3932C0A0E5C}"/>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Contrast</a:t>
            </a:r>
          </a:p>
        </p:txBody>
      </p:sp>
      <p:pic>
        <p:nvPicPr>
          <p:cNvPr id="3" name="Picture 2">
            <a:extLst>
              <a:ext uri="{FF2B5EF4-FFF2-40B4-BE49-F238E27FC236}">
                <a16:creationId xmlns:a16="http://schemas.microsoft.com/office/drawing/2014/main" id="{DA58AECD-2A09-9DB4-3879-422588D034CC}"/>
              </a:ext>
            </a:extLst>
          </p:cNvPr>
          <p:cNvPicPr>
            <a:picLocks noChangeAspect="1"/>
          </p:cNvPicPr>
          <p:nvPr/>
        </p:nvPicPr>
        <p:blipFill>
          <a:blip r:embed="rId6"/>
          <a:stretch>
            <a:fillRect/>
          </a:stretch>
        </p:blipFill>
        <p:spPr>
          <a:xfrm>
            <a:off x="4844142" y="3429000"/>
            <a:ext cx="6905923" cy="1861450"/>
          </a:xfrm>
          <a:prstGeom prst="rect">
            <a:avLst/>
          </a:prstGeom>
        </p:spPr>
      </p:pic>
      <p:pic>
        <p:nvPicPr>
          <p:cNvPr id="7" name="Picture 6">
            <a:extLst>
              <a:ext uri="{FF2B5EF4-FFF2-40B4-BE49-F238E27FC236}">
                <a16:creationId xmlns:a16="http://schemas.microsoft.com/office/drawing/2014/main" id="{44F9A281-7CC7-97ED-0459-A874B1D2F4A2}"/>
              </a:ext>
            </a:extLst>
          </p:cNvPr>
          <p:cNvPicPr>
            <a:picLocks noChangeAspect="1"/>
          </p:cNvPicPr>
          <p:nvPr/>
        </p:nvPicPr>
        <p:blipFill>
          <a:blip r:embed="rId7"/>
          <a:stretch>
            <a:fillRect/>
          </a:stretch>
        </p:blipFill>
        <p:spPr>
          <a:xfrm>
            <a:off x="4499575" y="1963347"/>
            <a:ext cx="6539397" cy="1081283"/>
          </a:xfrm>
          <a:prstGeom prst="rect">
            <a:avLst/>
          </a:prstGeom>
        </p:spPr>
      </p:pic>
      <p:grpSp>
        <p:nvGrpSpPr>
          <p:cNvPr id="10" name="Group 9">
            <a:extLst>
              <a:ext uri="{FF2B5EF4-FFF2-40B4-BE49-F238E27FC236}">
                <a16:creationId xmlns:a16="http://schemas.microsoft.com/office/drawing/2014/main" id="{7F9B4144-A22C-34A1-7996-9E00B028C01C}"/>
              </a:ext>
            </a:extLst>
          </p:cNvPr>
          <p:cNvGrpSpPr/>
          <p:nvPr/>
        </p:nvGrpSpPr>
        <p:grpSpPr>
          <a:xfrm>
            <a:off x="7878430" y="1790350"/>
            <a:ext cx="873666" cy="873666"/>
            <a:chOff x="3933825" y="2967605"/>
            <a:chExt cx="1216057" cy="1216057"/>
          </a:xfrm>
        </p:grpSpPr>
        <p:sp>
          <p:nvSpPr>
            <p:cNvPr id="5" name="Oval 4">
              <a:extLst>
                <a:ext uri="{FF2B5EF4-FFF2-40B4-BE49-F238E27FC236}">
                  <a16:creationId xmlns:a16="http://schemas.microsoft.com/office/drawing/2014/main" id="{E98D0915-BC6C-3352-26CA-DC5FAA914A1B}"/>
                </a:ext>
              </a:extLst>
            </p:cNvPr>
            <p:cNvSpPr/>
            <p:nvPr/>
          </p:nvSpPr>
          <p:spPr>
            <a:xfrm>
              <a:off x="3933825" y="2967605"/>
              <a:ext cx="1216057" cy="1216057"/>
            </a:xfrm>
            <a:prstGeom prst="ellipse">
              <a:avLst/>
            </a:pr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cxnSp>
          <p:nvCxnSpPr>
            <p:cNvPr id="8" name="Straight Connector 7">
              <a:extLst>
                <a:ext uri="{FF2B5EF4-FFF2-40B4-BE49-F238E27FC236}">
                  <a16:creationId xmlns:a16="http://schemas.microsoft.com/office/drawing/2014/main" id="{96A1619E-485B-11BD-6AD7-80D9232CB7C7}"/>
                </a:ext>
              </a:extLst>
            </p:cNvPr>
            <p:cNvCxnSpPr>
              <a:cxnSpLocks/>
            </p:cNvCxnSpPr>
            <p:nvPr/>
          </p:nvCxnSpPr>
          <p:spPr>
            <a:xfrm>
              <a:off x="4113127" y="3128053"/>
              <a:ext cx="859883" cy="859883"/>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7342838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F733778-97DA-9F44-A5E6-FF72756055D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68520A0-C4DB-7A80-C829-6B2C7758BA78}"/>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Phospholipid Structure</a:t>
            </a:r>
          </a:p>
        </p:txBody>
      </p:sp>
      <p:pic>
        <p:nvPicPr>
          <p:cNvPr id="3" name="Picture 2">
            <a:extLst>
              <a:ext uri="{FF2B5EF4-FFF2-40B4-BE49-F238E27FC236}">
                <a16:creationId xmlns:a16="http://schemas.microsoft.com/office/drawing/2014/main" id="{DF35A653-72F0-4B08-8A3D-A8795537DC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5E1FFF71-2251-A214-4630-4EBF34FF4269}"/>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4740676" y="3338578"/>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DD10CD-66B3-9EBE-BB83-D973625B8C35}"/>
              </a:ext>
            </a:extLst>
          </p:cNvPr>
          <p:cNvPicPr>
            <a:picLocks noChangeAspect="1"/>
          </p:cNvPicPr>
          <p:nvPr/>
        </p:nvPicPr>
        <p:blipFill>
          <a:blip r:embed="rId7">
            <a:alphaModFix amt="18000"/>
          </a:blip>
          <a:srcRect t="14378" b="8969"/>
          <a:stretch/>
        </p:blipFill>
        <p:spPr>
          <a:xfrm>
            <a:off x="1880823" y="1292779"/>
            <a:ext cx="9517829" cy="3447255"/>
          </a:xfrm>
          <a:prstGeom prst="rect">
            <a:avLst/>
          </a:prstGeom>
        </p:spPr>
      </p:pic>
      <p:grpSp>
        <p:nvGrpSpPr>
          <p:cNvPr id="7" name="Group 6">
            <a:extLst>
              <a:ext uri="{FF2B5EF4-FFF2-40B4-BE49-F238E27FC236}">
                <a16:creationId xmlns:a16="http://schemas.microsoft.com/office/drawing/2014/main" id="{E579904F-6D7F-52AE-19B2-73BBF6D6C63A}"/>
              </a:ext>
            </a:extLst>
          </p:cNvPr>
          <p:cNvGrpSpPr/>
          <p:nvPr/>
        </p:nvGrpSpPr>
        <p:grpSpPr>
          <a:xfrm>
            <a:off x="6953065" y="3115917"/>
            <a:ext cx="650865" cy="785333"/>
            <a:chOff x="1073832" y="4677269"/>
            <a:chExt cx="1311439" cy="1304296"/>
          </a:xfrm>
        </p:grpSpPr>
        <p:pic>
          <p:nvPicPr>
            <p:cNvPr id="8" name="Picture 2">
              <a:extLst>
                <a:ext uri="{FF2B5EF4-FFF2-40B4-BE49-F238E27FC236}">
                  <a16:creationId xmlns:a16="http://schemas.microsoft.com/office/drawing/2014/main" id="{186D4BC3-6681-AF86-B82B-4996B74B1972}"/>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rot="367318">
              <a:off x="1315052" y="4677269"/>
              <a:ext cx="829001" cy="13042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3416B2EA-44F8-5E8E-44DF-35FFA8237764}"/>
                </a:ext>
              </a:extLst>
            </p:cNvPr>
            <p:cNvPicPr>
              <a:picLocks noChangeAspect="1" noChangeArrowheads="1"/>
            </p:cNvPicPr>
            <p:nvPr/>
          </p:nvPicPr>
          <p:blipFill>
            <a:blip r:embed="rId8">
              <a:alphaModFix/>
              <a:extLst>
                <a:ext uri="{28A0092B-C50C-407E-A947-70E740481C1C}">
                  <a14:useLocalDpi xmlns:a14="http://schemas.microsoft.com/office/drawing/2010/main" val="0"/>
                </a:ext>
              </a:extLst>
            </a:blip>
            <a:srcRect/>
            <a:stretch>
              <a:fillRect/>
            </a:stretch>
          </p:blipFill>
          <p:spPr bwMode="auto">
            <a:xfrm>
              <a:off x="1073832" y="4857785"/>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297233A-5C66-A8F8-E963-5D775619DB3D}"/>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b="60498"/>
            <a:stretch/>
          </p:blipFill>
          <p:spPr bwMode="auto">
            <a:xfrm rot="367318">
              <a:off x="1367908" y="4682823"/>
              <a:ext cx="829001" cy="515223"/>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2">
            <a:extLst>
              <a:ext uri="{FF2B5EF4-FFF2-40B4-BE49-F238E27FC236}">
                <a16:creationId xmlns:a16="http://schemas.microsoft.com/office/drawing/2014/main" id="{7A015848-FEF6-A683-F80A-67B1F219A2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718679" y="4036028"/>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3D0BDE3F-7271-9AA6-9606-02FB0F4F56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6112" y="341064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21C6D626-FDFB-2EC1-BBE2-CCE504DFF220}"/>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3778902" y="3497795"/>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B5D72928-DFCD-922A-C737-4F5FB1E079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3775406" y="4177961"/>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6D7CBB26-0AA1-D6D7-1BE2-E38AC402A3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242721" y="4090458"/>
            <a:ext cx="435315" cy="68489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56465157-5182-1658-CC36-E45E33FB745D}"/>
              </a:ext>
            </a:extLst>
          </p:cNvPr>
          <p:cNvGrpSpPr/>
          <p:nvPr/>
        </p:nvGrpSpPr>
        <p:grpSpPr>
          <a:xfrm rot="21392022" flipH="1">
            <a:off x="6208398" y="3181676"/>
            <a:ext cx="650865" cy="785333"/>
            <a:chOff x="1073832" y="4677269"/>
            <a:chExt cx="1311439" cy="1304296"/>
          </a:xfrm>
        </p:grpSpPr>
        <p:pic>
          <p:nvPicPr>
            <p:cNvPr id="18" name="Picture 2">
              <a:extLst>
                <a:ext uri="{FF2B5EF4-FFF2-40B4-BE49-F238E27FC236}">
                  <a16:creationId xmlns:a16="http://schemas.microsoft.com/office/drawing/2014/main" id="{7916D990-7E4D-91D2-05A1-E2EEF7FCD718}"/>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rot="238665">
              <a:off x="1315052" y="4677269"/>
              <a:ext cx="829001" cy="13042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1AD51C59-FDB4-1EEA-9FB8-1B9F84C73ECA}"/>
                </a:ext>
              </a:extLst>
            </p:cNvPr>
            <p:cNvPicPr>
              <a:picLocks noChangeAspect="1" noChangeArrowheads="1"/>
            </p:cNvPicPr>
            <p:nvPr/>
          </p:nvPicPr>
          <p:blipFill>
            <a:blip r:embed="rId8">
              <a:alphaModFix/>
              <a:extLst>
                <a:ext uri="{28A0092B-C50C-407E-A947-70E740481C1C}">
                  <a14:useLocalDpi xmlns:a14="http://schemas.microsoft.com/office/drawing/2010/main" val="0"/>
                </a:ext>
              </a:extLst>
            </a:blip>
            <a:srcRect/>
            <a:stretch>
              <a:fillRect/>
            </a:stretch>
          </p:blipFill>
          <p:spPr bwMode="auto">
            <a:xfrm>
              <a:off x="1073832" y="4857785"/>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48751A2D-6C8D-1A0F-90EE-41DB81B67980}"/>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b="60498"/>
            <a:stretch/>
          </p:blipFill>
          <p:spPr bwMode="auto">
            <a:xfrm rot="238665">
              <a:off x="1344102" y="4684145"/>
              <a:ext cx="829001" cy="515223"/>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8A1FB413-2840-7BAD-E5D3-EFACED73157E}"/>
              </a:ext>
            </a:extLst>
          </p:cNvPr>
          <p:cNvSpPr txBox="1"/>
          <p:nvPr/>
        </p:nvSpPr>
        <p:spPr>
          <a:xfrm>
            <a:off x="3036819" y="5262731"/>
            <a:ext cx="784889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rPr>
              <a:t>In a real membrane,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phospholipids can rotate in place or drift </a:t>
            </a:r>
            <a:r>
              <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rPr>
              <a:t>along through the bilayer.  In our Mosaic Membrane Mighty </a:t>
            </a:r>
            <a:r>
              <a:rPr lang="en-US" sz="2000" dirty="0">
                <a:solidFill>
                  <a:prstClr val="black"/>
                </a:solidFill>
                <a:latin typeface="Calibri" panose="020F0502020204030204"/>
              </a:rPr>
              <a:t>M</a:t>
            </a:r>
            <a:r>
              <a:rPr kumimoji="0" lang="en-US" sz="2000" i="0" u="none" strike="noStrike" kern="1200" cap="none" spc="0" normalizeH="0" baseline="0" noProof="0" dirty="0" err="1">
                <a:ln>
                  <a:noFill/>
                </a:ln>
                <a:solidFill>
                  <a:prstClr val="black"/>
                </a:solidFill>
                <a:effectLst/>
                <a:uLnTx/>
                <a:uFillTx/>
                <a:latin typeface="Calibri" panose="020F0502020204030204"/>
                <a:ea typeface="+mn-ea"/>
                <a:cs typeface="+mn-cs"/>
              </a:rPr>
              <a:t>odel</a:t>
            </a:r>
            <a:r>
              <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rPr>
              <a:t>, the phospholipids are anchored in place to keep the structure together.</a:t>
            </a:r>
          </a:p>
        </p:txBody>
      </p:sp>
      <p:grpSp>
        <p:nvGrpSpPr>
          <p:cNvPr id="22" name="Group 21">
            <a:extLst>
              <a:ext uri="{FF2B5EF4-FFF2-40B4-BE49-F238E27FC236}">
                <a16:creationId xmlns:a16="http://schemas.microsoft.com/office/drawing/2014/main" id="{317D2330-669C-40C2-A713-635A6221E8D2}"/>
              </a:ext>
            </a:extLst>
          </p:cNvPr>
          <p:cNvGrpSpPr/>
          <p:nvPr/>
        </p:nvGrpSpPr>
        <p:grpSpPr>
          <a:xfrm>
            <a:off x="707365" y="4386229"/>
            <a:ext cx="2085617" cy="1838914"/>
            <a:chOff x="1245917" y="4482475"/>
            <a:chExt cx="1675458" cy="1477272"/>
          </a:xfrm>
        </p:grpSpPr>
        <p:sp>
          <p:nvSpPr>
            <p:cNvPr id="30" name="Rectangle 29">
              <a:extLst>
                <a:ext uri="{FF2B5EF4-FFF2-40B4-BE49-F238E27FC236}">
                  <a16:creationId xmlns:a16="http://schemas.microsoft.com/office/drawing/2014/main" id="{82A4CD5A-EAC1-5180-28BD-BE8BF5FFACE8}"/>
                </a:ext>
              </a:extLst>
            </p:cNvPr>
            <p:cNvSpPr/>
            <p:nvPr/>
          </p:nvSpPr>
          <p:spPr>
            <a:xfrm>
              <a:off x="1245917" y="4482475"/>
              <a:ext cx="1675458" cy="1477272"/>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B985C2F7-84ED-8D73-89D4-550DC68C4EB9}"/>
                </a:ext>
              </a:extLst>
            </p:cNvPr>
            <p:cNvGrpSpPr/>
            <p:nvPr/>
          </p:nvGrpSpPr>
          <p:grpSpPr>
            <a:xfrm rot="367318" flipH="1">
              <a:off x="1479980" y="4616996"/>
              <a:ext cx="947346" cy="1056730"/>
              <a:chOff x="1047599" y="4676344"/>
              <a:chExt cx="1311439" cy="1305221"/>
            </a:xfrm>
          </p:grpSpPr>
          <p:pic>
            <p:nvPicPr>
              <p:cNvPr id="26" name="Picture 2">
                <a:extLst>
                  <a:ext uri="{FF2B5EF4-FFF2-40B4-BE49-F238E27FC236}">
                    <a16:creationId xmlns:a16="http://schemas.microsoft.com/office/drawing/2014/main" id="{0F00C50C-2789-0EE4-CA34-14D177A39D45}"/>
                  </a:ext>
                </a:extLst>
              </p:cNvPr>
              <p:cNvPicPr>
                <a:picLocks noChangeAspect="1" noChangeArrowheads="1"/>
              </p:cNvPicPr>
              <p:nvPr/>
            </p:nvPicPr>
            <p:blipFill>
              <a:blip r:embed="rId6">
                <a:alphaModFix amt="92000"/>
                <a:extLst>
                  <a:ext uri="{28A0092B-C50C-407E-A947-70E740481C1C}">
                    <a14:useLocalDpi xmlns:a14="http://schemas.microsoft.com/office/drawing/2010/main" val="0"/>
                  </a:ext>
                </a:extLst>
              </a:blip>
              <a:srcRect/>
              <a:stretch>
                <a:fillRect/>
              </a:stretch>
            </p:blipFill>
            <p:spPr bwMode="auto">
              <a:xfrm rot="367318">
                <a:off x="1315051" y="4677269"/>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id="{6503B014-C850-5E22-D44C-9139DFD0C10D}"/>
                  </a:ext>
                </a:extLst>
              </p:cNvPr>
              <p:cNvPicPr>
                <a:picLocks noChangeAspect="1" noChangeArrowheads="1"/>
              </p:cNvPicPr>
              <p:nvPr/>
            </p:nvPicPr>
            <p:blipFill>
              <a:blip r:embed="rId8">
                <a:alphaModFix amt="92000"/>
                <a:extLst>
                  <a:ext uri="{28A0092B-C50C-407E-A947-70E740481C1C}">
                    <a14:useLocalDpi xmlns:a14="http://schemas.microsoft.com/office/drawing/2010/main" val="0"/>
                  </a:ext>
                </a:extLst>
              </a:blip>
              <a:srcRect/>
              <a:stretch>
                <a:fillRect/>
              </a:stretch>
            </p:blipFill>
            <p:spPr bwMode="auto">
              <a:xfrm rot="367318">
                <a:off x="1047599" y="4949933"/>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97DA7CB9-1BB5-EE53-BB32-AA27927FA3A1}"/>
                  </a:ext>
                </a:extLst>
              </p:cNvPr>
              <p:cNvPicPr>
                <a:picLocks noChangeAspect="1" noChangeArrowheads="1"/>
              </p:cNvPicPr>
              <p:nvPr/>
            </p:nvPicPr>
            <p:blipFill rotWithShape="1">
              <a:blip r:embed="rId6">
                <a:alphaModFix amt="92000"/>
                <a:extLst>
                  <a:ext uri="{28A0092B-C50C-407E-A947-70E740481C1C}">
                    <a14:useLocalDpi xmlns:a14="http://schemas.microsoft.com/office/drawing/2010/main" val="0"/>
                  </a:ext>
                </a:extLst>
              </a:blip>
              <a:srcRect b="60498"/>
              <a:stretch/>
            </p:blipFill>
            <p:spPr bwMode="auto">
              <a:xfrm rot="367318">
                <a:off x="1350402" y="4676344"/>
                <a:ext cx="829002" cy="515222"/>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Arrow: Left-Right 24">
              <a:extLst>
                <a:ext uri="{FF2B5EF4-FFF2-40B4-BE49-F238E27FC236}">
                  <a16:creationId xmlns:a16="http://schemas.microsoft.com/office/drawing/2014/main" id="{6F332785-4677-22D1-3700-1B3377BFB5E8}"/>
                </a:ext>
              </a:extLst>
            </p:cNvPr>
            <p:cNvSpPr/>
            <p:nvPr/>
          </p:nvSpPr>
          <p:spPr>
            <a:xfrm>
              <a:off x="1291984" y="5743735"/>
              <a:ext cx="1357745" cy="197573"/>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47812712"/>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BB93E84-F42A-753E-D86E-8CD23895CA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67A377-8FDC-34A8-1EEA-4F893C382871}"/>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4740676" y="3338578"/>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FB87557-F19C-FC8F-BD7D-5F62D9474496}"/>
              </a:ext>
            </a:extLst>
          </p:cNvPr>
          <p:cNvPicPr>
            <a:picLocks noChangeAspect="1"/>
          </p:cNvPicPr>
          <p:nvPr/>
        </p:nvPicPr>
        <p:blipFill>
          <a:blip r:embed="rId6">
            <a:alphaModFix amt="18000"/>
          </a:blip>
          <a:srcRect t="14378" b="8969"/>
          <a:stretch/>
        </p:blipFill>
        <p:spPr>
          <a:xfrm>
            <a:off x="1880823" y="1292779"/>
            <a:ext cx="9517829" cy="3447255"/>
          </a:xfrm>
          <a:prstGeom prst="rect">
            <a:avLst/>
          </a:prstGeom>
        </p:spPr>
      </p:pic>
      <p:grpSp>
        <p:nvGrpSpPr>
          <p:cNvPr id="31" name="Group 30">
            <a:extLst>
              <a:ext uri="{FF2B5EF4-FFF2-40B4-BE49-F238E27FC236}">
                <a16:creationId xmlns:a16="http://schemas.microsoft.com/office/drawing/2014/main" id="{16347344-E56F-74E0-1DF4-9B32BF5BB5C3}"/>
              </a:ext>
            </a:extLst>
          </p:cNvPr>
          <p:cNvGrpSpPr/>
          <p:nvPr/>
        </p:nvGrpSpPr>
        <p:grpSpPr>
          <a:xfrm>
            <a:off x="6953065" y="3115917"/>
            <a:ext cx="650865" cy="785333"/>
            <a:chOff x="1073832" y="4677269"/>
            <a:chExt cx="1311439" cy="1304296"/>
          </a:xfrm>
        </p:grpSpPr>
        <p:pic>
          <p:nvPicPr>
            <p:cNvPr id="32" name="Picture 2">
              <a:extLst>
                <a:ext uri="{FF2B5EF4-FFF2-40B4-BE49-F238E27FC236}">
                  <a16:creationId xmlns:a16="http://schemas.microsoft.com/office/drawing/2014/main" id="{FA4D0F4F-E009-50D3-46E7-D8245F8D32A6}"/>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rot="367318">
              <a:off x="1315052" y="4677269"/>
              <a:ext cx="829001" cy="130429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ACF1AF5E-A133-6CA9-C593-70C92BBA1D0F}"/>
                </a:ext>
              </a:extLst>
            </p:cNvPr>
            <p:cNvPicPr>
              <a:picLocks noChangeAspect="1" noChangeArrowheads="1"/>
            </p:cNvPicPr>
            <p:nvPr/>
          </p:nvPicPr>
          <p:blipFill>
            <a:blip r:embed="rId7">
              <a:alphaModFix/>
              <a:extLst>
                <a:ext uri="{28A0092B-C50C-407E-A947-70E740481C1C}">
                  <a14:useLocalDpi xmlns:a14="http://schemas.microsoft.com/office/drawing/2010/main" val="0"/>
                </a:ext>
              </a:extLst>
            </a:blip>
            <a:srcRect/>
            <a:stretch>
              <a:fillRect/>
            </a:stretch>
          </p:blipFill>
          <p:spPr bwMode="auto">
            <a:xfrm>
              <a:off x="1073832" y="4857785"/>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a:extLst>
                <a:ext uri="{FF2B5EF4-FFF2-40B4-BE49-F238E27FC236}">
                  <a16:creationId xmlns:a16="http://schemas.microsoft.com/office/drawing/2014/main" id="{F64F3948-B449-80E0-8714-6405ABCA5B35}"/>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b="60498"/>
            <a:stretch/>
          </p:blipFill>
          <p:spPr bwMode="auto">
            <a:xfrm rot="367318">
              <a:off x="1367908" y="4682823"/>
              <a:ext cx="829001" cy="515223"/>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2">
            <a:extLst>
              <a:ext uri="{FF2B5EF4-FFF2-40B4-BE49-F238E27FC236}">
                <a16:creationId xmlns:a16="http://schemas.microsoft.com/office/drawing/2014/main" id="{D9F1207E-A1E2-435F-10F7-4DBCABBCED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89365">
            <a:off x="4718679" y="4036028"/>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a:extLst>
              <a:ext uri="{FF2B5EF4-FFF2-40B4-BE49-F238E27FC236}">
                <a16:creationId xmlns:a16="http://schemas.microsoft.com/office/drawing/2014/main" id="{6BE8F851-C75F-B057-38F6-DFB8CB020D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6112" y="341064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5FDC8A0F-301A-C73F-8F05-C532AA06A5F0}"/>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3778902" y="3497795"/>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28D00A7A-EC73-E7EE-BFAA-27AFF2D099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89365">
            <a:off x="3775406" y="4177961"/>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C56999BD-8A17-BED5-F883-368EADB09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89365">
            <a:off x="4242721" y="4090458"/>
            <a:ext cx="435315" cy="684897"/>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C615E43E-6B1C-86F7-1D04-158B98D05D32}"/>
              </a:ext>
            </a:extLst>
          </p:cNvPr>
          <p:cNvGrpSpPr/>
          <p:nvPr/>
        </p:nvGrpSpPr>
        <p:grpSpPr>
          <a:xfrm rot="21392022" flipH="1">
            <a:off x="6208398" y="3181676"/>
            <a:ext cx="650865" cy="785333"/>
            <a:chOff x="1073832" y="4677269"/>
            <a:chExt cx="1311439" cy="1304296"/>
          </a:xfrm>
        </p:grpSpPr>
        <p:pic>
          <p:nvPicPr>
            <p:cNvPr id="41" name="Picture 2">
              <a:extLst>
                <a:ext uri="{FF2B5EF4-FFF2-40B4-BE49-F238E27FC236}">
                  <a16:creationId xmlns:a16="http://schemas.microsoft.com/office/drawing/2014/main" id="{47213327-7815-25A9-4931-8AC3E6E63128}"/>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rot="238665">
              <a:off x="1315052" y="4677269"/>
              <a:ext cx="829001" cy="130429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DAA5DB79-B822-19DB-E069-206B08CC2DD7}"/>
                </a:ext>
              </a:extLst>
            </p:cNvPr>
            <p:cNvPicPr>
              <a:picLocks noChangeAspect="1" noChangeArrowheads="1"/>
            </p:cNvPicPr>
            <p:nvPr/>
          </p:nvPicPr>
          <p:blipFill>
            <a:blip r:embed="rId7">
              <a:alphaModFix/>
              <a:extLst>
                <a:ext uri="{28A0092B-C50C-407E-A947-70E740481C1C}">
                  <a14:useLocalDpi xmlns:a14="http://schemas.microsoft.com/office/drawing/2010/main" val="0"/>
                </a:ext>
              </a:extLst>
            </a:blip>
            <a:srcRect/>
            <a:stretch>
              <a:fillRect/>
            </a:stretch>
          </p:blipFill>
          <p:spPr bwMode="auto">
            <a:xfrm>
              <a:off x="1073832" y="4857785"/>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3AC09695-8FCA-76A5-803D-F5AB455F54C3}"/>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b="60498"/>
            <a:stretch/>
          </p:blipFill>
          <p:spPr bwMode="auto">
            <a:xfrm rot="238665">
              <a:off x="1344102" y="4684145"/>
              <a:ext cx="829001" cy="5152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 44">
            <a:extLst>
              <a:ext uri="{FF2B5EF4-FFF2-40B4-BE49-F238E27FC236}">
                <a16:creationId xmlns:a16="http://schemas.microsoft.com/office/drawing/2014/main" id="{826BCB4A-84E3-4E23-739A-1738D85D18BE}"/>
              </a:ext>
            </a:extLst>
          </p:cNvPr>
          <p:cNvGrpSpPr/>
          <p:nvPr/>
        </p:nvGrpSpPr>
        <p:grpSpPr>
          <a:xfrm>
            <a:off x="707365" y="4386229"/>
            <a:ext cx="2085617" cy="1838914"/>
            <a:chOff x="1245917" y="4482475"/>
            <a:chExt cx="1675458" cy="1477272"/>
          </a:xfrm>
        </p:grpSpPr>
        <p:sp>
          <p:nvSpPr>
            <p:cNvPr id="46" name="Rectangle 45">
              <a:extLst>
                <a:ext uri="{FF2B5EF4-FFF2-40B4-BE49-F238E27FC236}">
                  <a16:creationId xmlns:a16="http://schemas.microsoft.com/office/drawing/2014/main" id="{4CA761F5-3B7B-22C0-70DA-2EC6C4260071}"/>
                </a:ext>
              </a:extLst>
            </p:cNvPr>
            <p:cNvSpPr/>
            <p:nvPr/>
          </p:nvSpPr>
          <p:spPr>
            <a:xfrm>
              <a:off x="1245917" y="4482475"/>
              <a:ext cx="1675458" cy="1477272"/>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7" name="Group 46">
              <a:extLst>
                <a:ext uri="{FF2B5EF4-FFF2-40B4-BE49-F238E27FC236}">
                  <a16:creationId xmlns:a16="http://schemas.microsoft.com/office/drawing/2014/main" id="{7176896B-DF70-4882-585F-990B5AFF9A48}"/>
                </a:ext>
              </a:extLst>
            </p:cNvPr>
            <p:cNvGrpSpPr/>
            <p:nvPr/>
          </p:nvGrpSpPr>
          <p:grpSpPr>
            <a:xfrm rot="367318" flipH="1">
              <a:off x="1479980" y="4616996"/>
              <a:ext cx="947346" cy="1056730"/>
              <a:chOff x="1047599" y="4676344"/>
              <a:chExt cx="1311439" cy="1305221"/>
            </a:xfrm>
          </p:grpSpPr>
          <p:pic>
            <p:nvPicPr>
              <p:cNvPr id="49" name="Picture 2">
                <a:extLst>
                  <a:ext uri="{FF2B5EF4-FFF2-40B4-BE49-F238E27FC236}">
                    <a16:creationId xmlns:a16="http://schemas.microsoft.com/office/drawing/2014/main" id="{F0AB9A80-F4EF-5D8C-016D-E4030A23E3B9}"/>
                  </a:ext>
                </a:extLst>
              </p:cNvPr>
              <p:cNvPicPr>
                <a:picLocks noChangeAspect="1" noChangeArrowheads="1"/>
              </p:cNvPicPr>
              <p:nvPr/>
            </p:nvPicPr>
            <p:blipFill>
              <a:blip r:embed="rId5">
                <a:alphaModFix amt="92000"/>
                <a:extLst>
                  <a:ext uri="{28A0092B-C50C-407E-A947-70E740481C1C}">
                    <a14:useLocalDpi xmlns:a14="http://schemas.microsoft.com/office/drawing/2010/main" val="0"/>
                  </a:ext>
                </a:extLst>
              </a:blip>
              <a:srcRect/>
              <a:stretch>
                <a:fillRect/>
              </a:stretch>
            </p:blipFill>
            <p:spPr bwMode="auto">
              <a:xfrm rot="367318">
                <a:off x="1315051" y="4677269"/>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a:extLst>
                  <a:ext uri="{FF2B5EF4-FFF2-40B4-BE49-F238E27FC236}">
                    <a16:creationId xmlns:a16="http://schemas.microsoft.com/office/drawing/2014/main" id="{26F65EF9-BCAE-F0BC-DE5C-EEB85917C43F}"/>
                  </a:ext>
                </a:extLst>
              </p:cNvPr>
              <p:cNvPicPr>
                <a:picLocks noChangeAspect="1" noChangeArrowheads="1"/>
              </p:cNvPicPr>
              <p:nvPr/>
            </p:nvPicPr>
            <p:blipFill>
              <a:blip r:embed="rId7">
                <a:alphaModFix amt="92000"/>
                <a:extLst>
                  <a:ext uri="{28A0092B-C50C-407E-A947-70E740481C1C}">
                    <a14:useLocalDpi xmlns:a14="http://schemas.microsoft.com/office/drawing/2010/main" val="0"/>
                  </a:ext>
                </a:extLst>
              </a:blip>
              <a:srcRect/>
              <a:stretch>
                <a:fillRect/>
              </a:stretch>
            </p:blipFill>
            <p:spPr bwMode="auto">
              <a:xfrm rot="367318">
                <a:off x="1047599" y="4949933"/>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a:extLst>
                  <a:ext uri="{FF2B5EF4-FFF2-40B4-BE49-F238E27FC236}">
                    <a16:creationId xmlns:a16="http://schemas.microsoft.com/office/drawing/2014/main" id="{C733C15D-336B-5A23-2B06-908D50FED2B8}"/>
                  </a:ext>
                </a:extLst>
              </p:cNvPr>
              <p:cNvPicPr>
                <a:picLocks noChangeAspect="1" noChangeArrowheads="1"/>
              </p:cNvPicPr>
              <p:nvPr/>
            </p:nvPicPr>
            <p:blipFill rotWithShape="1">
              <a:blip r:embed="rId5">
                <a:alphaModFix amt="92000"/>
                <a:extLst>
                  <a:ext uri="{28A0092B-C50C-407E-A947-70E740481C1C}">
                    <a14:useLocalDpi xmlns:a14="http://schemas.microsoft.com/office/drawing/2010/main" val="0"/>
                  </a:ext>
                </a:extLst>
              </a:blip>
              <a:srcRect b="60498"/>
              <a:stretch/>
            </p:blipFill>
            <p:spPr bwMode="auto">
              <a:xfrm rot="367318">
                <a:off x="1350402" y="4676344"/>
                <a:ext cx="829002" cy="515222"/>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Arrow: Left-Right 47">
              <a:extLst>
                <a:ext uri="{FF2B5EF4-FFF2-40B4-BE49-F238E27FC236}">
                  <a16:creationId xmlns:a16="http://schemas.microsoft.com/office/drawing/2014/main" id="{CFCEC27F-C51E-0E8A-BFA4-9C2C9463D8DF}"/>
                </a:ext>
              </a:extLst>
            </p:cNvPr>
            <p:cNvSpPr/>
            <p:nvPr/>
          </p:nvSpPr>
          <p:spPr>
            <a:xfrm>
              <a:off x="1291984" y="5743735"/>
              <a:ext cx="1357745" cy="197573"/>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Title 1">
            <a:extLst>
              <a:ext uri="{FF2B5EF4-FFF2-40B4-BE49-F238E27FC236}">
                <a16:creationId xmlns:a16="http://schemas.microsoft.com/office/drawing/2014/main" id="{9B3645A9-9644-9881-FA9A-F6FB7412834C}"/>
              </a:ext>
            </a:extLst>
          </p:cNvPr>
          <p:cNvSpPr txBox="1">
            <a:spLocks/>
          </p:cNvSpPr>
          <p:nvPr/>
        </p:nvSpPr>
        <p:spPr>
          <a:xfrm>
            <a:off x="576942" y="7530"/>
            <a:ext cx="995442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Fluid Membrane Structure</a:t>
            </a:r>
          </a:p>
        </p:txBody>
      </p:sp>
      <p:sp>
        <p:nvSpPr>
          <p:cNvPr id="2" name="TextBox 1">
            <a:extLst>
              <a:ext uri="{FF2B5EF4-FFF2-40B4-BE49-F238E27FC236}">
                <a16:creationId xmlns:a16="http://schemas.microsoft.com/office/drawing/2014/main" id="{75526EF1-2E93-4814-4DC9-50A69F19E576}"/>
              </a:ext>
            </a:extLst>
          </p:cNvPr>
          <p:cNvSpPr txBox="1"/>
          <p:nvPr/>
        </p:nvSpPr>
        <p:spPr>
          <a:xfrm>
            <a:off x="3036819" y="5266926"/>
            <a:ext cx="8856447" cy="8463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Membranes are described as </a:t>
            </a: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fluid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because of the movements of phospholipids.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Calibri" panose="020F0502020204030204"/>
                <a:ea typeface="+mn-ea"/>
                <a:cs typeface="+mn-cs"/>
              </a:rPr>
              <a:t>Can you think of some advantages or disadvantages of phospholipid movements?</a:t>
            </a:r>
          </a:p>
        </p:txBody>
      </p:sp>
      <p:pic>
        <p:nvPicPr>
          <p:cNvPr id="11" name="Picture 10" descr="Icon&#10;&#10;Description automatically generated">
            <a:extLst>
              <a:ext uri="{FF2B5EF4-FFF2-40B4-BE49-F238E27FC236}">
                <a16:creationId xmlns:a16="http://schemas.microsoft.com/office/drawing/2014/main" id="{17891D79-46B1-0D63-603B-36D070E76A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05084" y="348061"/>
            <a:ext cx="1207035" cy="1207035"/>
          </a:xfrm>
          <a:prstGeom prst="rect">
            <a:avLst/>
          </a:prstGeom>
        </p:spPr>
      </p:pic>
    </p:spTree>
    <p:extLst>
      <p:ext uri="{BB962C8B-B14F-4D97-AF65-F5344CB8AC3E}">
        <p14:creationId xmlns:p14="http://schemas.microsoft.com/office/powerpoint/2010/main" val="3483085407"/>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1E88B2F-7A56-79FD-1193-D978E3CFC12F}"/>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59C10534-1DF1-D113-A19A-7CB9620BEC35}"/>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19" name="Rectangle 18">
            <a:extLst>
              <a:ext uri="{FF2B5EF4-FFF2-40B4-BE49-F238E27FC236}">
                <a16:creationId xmlns:a16="http://schemas.microsoft.com/office/drawing/2014/main" id="{59AF6A6F-33E0-347E-7766-FE3B5D4551F2}"/>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A9ED054F-6016-D055-EBA3-4421908C8213}"/>
              </a:ext>
            </a:extLst>
          </p:cNvPr>
          <p:cNvPicPr>
            <a:picLocks noChangeAspect="1"/>
          </p:cNvPicPr>
          <p:nvPr/>
        </p:nvPicPr>
        <p:blipFill>
          <a:blip r:embed="rId6"/>
          <a:srcRect t="3" r="32708" b="77040"/>
          <a:stretch/>
        </p:blipFill>
        <p:spPr>
          <a:xfrm>
            <a:off x="4495256" y="2827253"/>
            <a:ext cx="4518115" cy="628766"/>
          </a:xfrm>
          <a:prstGeom prst="rect">
            <a:avLst/>
          </a:prstGeom>
        </p:spPr>
      </p:pic>
      <p:pic>
        <p:nvPicPr>
          <p:cNvPr id="22" name="Picture 21" descr="A black screen with white text&#10;&#10;Description automatically generated">
            <a:extLst>
              <a:ext uri="{FF2B5EF4-FFF2-40B4-BE49-F238E27FC236}">
                <a16:creationId xmlns:a16="http://schemas.microsoft.com/office/drawing/2014/main" id="{A6478317-469C-C5CA-D67A-EB9BDEDD3D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pic>
        <p:nvPicPr>
          <p:cNvPr id="3" name="Picture 5" descr="A purple pencil in a white circle&#10;&#10;Description automatically generated">
            <a:extLst>
              <a:ext uri="{FF2B5EF4-FFF2-40B4-BE49-F238E27FC236}">
                <a16:creationId xmlns:a16="http://schemas.microsoft.com/office/drawing/2014/main" id="{389151B6-032D-0365-9F0C-31867E1127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EEE28CB-3435-468D-C742-411CF392539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9" name="Title 1">
            <a:extLst>
              <a:ext uri="{FF2B5EF4-FFF2-40B4-BE49-F238E27FC236}">
                <a16:creationId xmlns:a16="http://schemas.microsoft.com/office/drawing/2014/main" id="{D91F460A-75ED-4F87-6B19-C7EC0A9ED034}"/>
              </a:ext>
            </a:extLst>
          </p:cNvPr>
          <p:cNvSpPr txBox="1">
            <a:spLocks/>
          </p:cNvSpPr>
          <p:nvPr/>
        </p:nvSpPr>
        <p:spPr>
          <a:xfrm>
            <a:off x="604286"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
        <p:nvSpPr>
          <p:cNvPr id="23" name="TextBox 22">
            <a:extLst>
              <a:ext uri="{FF2B5EF4-FFF2-40B4-BE49-F238E27FC236}">
                <a16:creationId xmlns:a16="http://schemas.microsoft.com/office/drawing/2014/main" id="{B1CD9460-7644-7424-ED20-674F190057F8}"/>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24" name="Picture 23">
            <a:extLst>
              <a:ext uri="{FF2B5EF4-FFF2-40B4-BE49-F238E27FC236}">
                <a16:creationId xmlns:a16="http://schemas.microsoft.com/office/drawing/2014/main" id="{6913D96A-DEAE-9338-BC4E-80A445F67C47}"/>
              </a:ext>
            </a:extLst>
          </p:cNvPr>
          <p:cNvPicPr>
            <a:picLocks noChangeAspect="1"/>
          </p:cNvPicPr>
          <p:nvPr/>
        </p:nvPicPr>
        <p:blipFill>
          <a:blip r:embed="rId9"/>
          <a:srcRect t="14378" b="8969"/>
          <a:stretch/>
        </p:blipFill>
        <p:spPr>
          <a:xfrm>
            <a:off x="386314" y="3125135"/>
            <a:ext cx="2492032" cy="902587"/>
          </a:xfrm>
          <a:prstGeom prst="rect">
            <a:avLst/>
          </a:prstGeom>
        </p:spPr>
      </p:pic>
      <p:pic>
        <p:nvPicPr>
          <p:cNvPr id="25" name="Graphic 24" descr="House with solid fill">
            <a:extLst>
              <a:ext uri="{FF2B5EF4-FFF2-40B4-BE49-F238E27FC236}">
                <a16:creationId xmlns:a16="http://schemas.microsoft.com/office/drawing/2014/main" id="{17070142-6958-935D-434A-A44FD35A114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3363" y="4222730"/>
            <a:ext cx="1577934" cy="1577934"/>
          </a:xfrm>
          <a:prstGeom prst="rect">
            <a:avLst/>
          </a:prstGeom>
        </p:spPr>
      </p:pic>
    </p:spTree>
    <p:extLst>
      <p:ext uri="{BB962C8B-B14F-4D97-AF65-F5344CB8AC3E}">
        <p14:creationId xmlns:p14="http://schemas.microsoft.com/office/powerpoint/2010/main" val="1317662685"/>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DA3B498-BE0D-4907-8695-99D62E5D94A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F3AF71C-C968-C3BD-12C9-9DC9FDFE7CFF}"/>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13" name="Rectangle 12">
            <a:extLst>
              <a:ext uri="{FF2B5EF4-FFF2-40B4-BE49-F238E27FC236}">
                <a16:creationId xmlns:a16="http://schemas.microsoft.com/office/drawing/2014/main" id="{D6AE5E33-1BB2-46B5-D46B-547A177ADF4F}"/>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365FFC0C-2091-E55D-1F6D-C0E5528EC8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2134809-DD1A-D2E6-E420-A438E7E09CB4}"/>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19" name="TextBox 18">
            <a:extLst>
              <a:ext uri="{FF2B5EF4-FFF2-40B4-BE49-F238E27FC236}">
                <a16:creationId xmlns:a16="http://schemas.microsoft.com/office/drawing/2014/main" id="{CD9FC25A-026B-1A22-E857-4277345471B4}"/>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461CE172-3643-D904-9941-F7A6CA1497F9}"/>
              </a:ext>
            </a:extLst>
          </p:cNvPr>
          <p:cNvPicPr>
            <a:picLocks noChangeAspect="1"/>
          </p:cNvPicPr>
          <p:nvPr/>
        </p:nvPicPr>
        <p:blipFill>
          <a:blip r:embed="rId7"/>
          <a:srcRect t="14378" b="8969"/>
          <a:stretch/>
        </p:blipFill>
        <p:spPr>
          <a:xfrm>
            <a:off x="386314" y="3125135"/>
            <a:ext cx="2492032" cy="902587"/>
          </a:xfrm>
          <a:prstGeom prst="rect">
            <a:avLst/>
          </a:prstGeom>
        </p:spPr>
      </p:pic>
      <p:pic>
        <p:nvPicPr>
          <p:cNvPr id="21" name="Graphic 20" descr="House with solid fill">
            <a:extLst>
              <a:ext uri="{FF2B5EF4-FFF2-40B4-BE49-F238E27FC236}">
                <a16:creationId xmlns:a16="http://schemas.microsoft.com/office/drawing/2014/main" id="{886975A1-21B1-5227-02D5-648D0F7ABA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363" y="4222730"/>
            <a:ext cx="1577934" cy="1577934"/>
          </a:xfrm>
          <a:prstGeom prst="rect">
            <a:avLst/>
          </a:prstGeom>
        </p:spPr>
      </p:pic>
      <p:pic>
        <p:nvPicPr>
          <p:cNvPr id="22" name="Picture 21">
            <a:extLst>
              <a:ext uri="{FF2B5EF4-FFF2-40B4-BE49-F238E27FC236}">
                <a16:creationId xmlns:a16="http://schemas.microsoft.com/office/drawing/2014/main" id="{93EFAF9A-F79D-F0CB-9E35-CEC015B42FD1}"/>
              </a:ext>
            </a:extLst>
          </p:cNvPr>
          <p:cNvPicPr>
            <a:picLocks noChangeAspect="1"/>
          </p:cNvPicPr>
          <p:nvPr/>
        </p:nvPicPr>
        <p:blipFill>
          <a:blip r:embed="rId10"/>
          <a:srcRect t="3" r="88" b="77040"/>
          <a:stretch/>
        </p:blipFill>
        <p:spPr>
          <a:xfrm>
            <a:off x="4495256" y="2827253"/>
            <a:ext cx="6708310" cy="628766"/>
          </a:xfrm>
          <a:prstGeom prst="rect">
            <a:avLst/>
          </a:prstGeom>
        </p:spPr>
      </p:pic>
      <p:pic>
        <p:nvPicPr>
          <p:cNvPr id="18" name="Picture 17" descr="A black screen with white text&#10;&#10;Description automatically generated">
            <a:extLst>
              <a:ext uri="{FF2B5EF4-FFF2-40B4-BE49-F238E27FC236}">
                <a16:creationId xmlns:a16="http://schemas.microsoft.com/office/drawing/2014/main" id="{E7839416-EF53-E06B-8249-B612AE429F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3" name="Title 1">
            <a:extLst>
              <a:ext uri="{FF2B5EF4-FFF2-40B4-BE49-F238E27FC236}">
                <a16:creationId xmlns:a16="http://schemas.microsoft.com/office/drawing/2014/main" id="{AD9EC796-D1F5-8685-3A16-F01CE7926EDB}"/>
              </a:ext>
            </a:extLst>
          </p:cNvPr>
          <p:cNvSpPr txBox="1">
            <a:spLocks/>
          </p:cNvSpPr>
          <p:nvPr/>
        </p:nvSpPr>
        <p:spPr>
          <a:xfrm>
            <a:off x="604286"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315734069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CAB0CD4-98E6-7598-7F35-23DF4C1541C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F1F1BF-15D7-42F3-C7D0-C7D7153E041D}"/>
              </a:ext>
            </a:extLst>
          </p:cNvPr>
          <p:cNvSpPr txBox="1"/>
          <p:nvPr/>
        </p:nvSpPr>
        <p:spPr>
          <a:xfrm>
            <a:off x="549511" y="1854490"/>
            <a:ext cx="390274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Despite being considered </a:t>
            </a:r>
            <a:r>
              <a:rPr lang="en-US" sz="2000" i="1" dirty="0">
                <a:latin typeface="Aptos" panose="020B0004020202020204" pitchFamily="34" charset="0"/>
                <a:ea typeface="Aptos" panose="020B0004020202020204" pitchFamily="34" charset="0"/>
                <a:cs typeface="Times New Roman" panose="02020603050405020304" pitchFamily="18" charset="0"/>
              </a:rPr>
              <a:t>fluid</a:t>
            </a:r>
            <a:r>
              <a:rPr lang="en-US" sz="2000" dirty="0">
                <a:latin typeface="Aptos" panose="020B0004020202020204" pitchFamily="34" charset="0"/>
                <a:ea typeface="Aptos" panose="020B0004020202020204" pitchFamily="34" charset="0"/>
                <a:cs typeface="Times New Roman" panose="02020603050405020304" pitchFamily="18" charset="0"/>
              </a:rPr>
              <a:t>, cells can regulate how flexible the cellular membrane is.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latin typeface="Aptos" panose="020B0004020202020204" pitchFamily="34" charset="0"/>
                <a:ea typeface="Aptos" panose="020B0004020202020204" pitchFamily="34" charset="0"/>
                <a:cs typeface="Times New Roman" panose="02020603050405020304" pitchFamily="18" charset="0"/>
              </a:rPr>
              <a:t>Insert all the blue pieces into your membrane and pick up your membrane.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Do you notice any difference in the flexibility or rigidity of the membrane?</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Why might cells want to regulate membrane fluidity?</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481D3597-727B-4434-F6AD-DF876C229EDF}"/>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When a Membrane </a:t>
            </a:r>
            <a:r>
              <a:rPr lang="en-US" sz="4000" b="1" dirty="0">
                <a:solidFill>
                  <a:schemeClr val="bg1"/>
                </a:solidFill>
                <a:ea typeface="HGSoeiKakugothicUB"/>
                <a:cs typeface="Myanmar Text"/>
              </a:rPr>
              <a:t>B</a:t>
            </a:r>
            <a:r>
              <a:rPr lang="en-US" sz="4000" b="1" dirty="0">
                <a:solidFill>
                  <a:schemeClr val="bg1"/>
                </a:solidFill>
                <a:latin typeface="+mn-lt"/>
                <a:ea typeface="HGSoeiKakugothicUB"/>
                <a:cs typeface="Myanmar Text"/>
              </a:rPr>
              <a:t>ecomes </a:t>
            </a:r>
            <a:r>
              <a:rPr lang="en-US" sz="4000" b="1" dirty="0">
                <a:solidFill>
                  <a:schemeClr val="bg1"/>
                </a:solidFill>
                <a:ea typeface="HGSoeiKakugothicUB"/>
                <a:cs typeface="Myanmar Text"/>
              </a:rPr>
              <a:t>L</a:t>
            </a:r>
            <a:r>
              <a:rPr lang="en-US" sz="4000" b="1" dirty="0">
                <a:solidFill>
                  <a:schemeClr val="bg1"/>
                </a:solidFill>
                <a:latin typeface="+mn-lt"/>
                <a:ea typeface="HGSoeiKakugothicUB"/>
                <a:cs typeface="Myanmar Text"/>
              </a:rPr>
              <a:t>ess </a:t>
            </a:r>
            <a:r>
              <a:rPr lang="en-US" sz="4000" b="1" dirty="0">
                <a:solidFill>
                  <a:schemeClr val="bg1"/>
                </a:solidFill>
                <a:ea typeface="HGSoeiKakugothicUB"/>
                <a:cs typeface="Myanmar Text"/>
              </a:rPr>
              <a:t>F</a:t>
            </a:r>
            <a:r>
              <a:rPr lang="en-US" sz="4000" b="1" dirty="0">
                <a:solidFill>
                  <a:schemeClr val="bg1"/>
                </a:solidFill>
                <a:latin typeface="+mn-lt"/>
                <a:ea typeface="HGSoeiKakugothicUB"/>
                <a:cs typeface="Myanmar Text"/>
              </a:rPr>
              <a:t>luid</a:t>
            </a:r>
          </a:p>
        </p:txBody>
      </p:sp>
      <p:pic>
        <p:nvPicPr>
          <p:cNvPr id="3" name="Picture 2">
            <a:extLst>
              <a:ext uri="{FF2B5EF4-FFF2-40B4-BE49-F238E27FC236}">
                <a16:creationId xmlns:a16="http://schemas.microsoft.com/office/drawing/2014/main" id="{85798904-60E3-8D76-E354-C0827693AD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0E0EFAA-7A92-B048-CF22-ED46ABFC3135}"/>
              </a:ext>
            </a:extLst>
          </p:cNvPr>
          <p:cNvPicPr>
            <a:picLocks noChangeAspect="1"/>
          </p:cNvPicPr>
          <p:nvPr/>
        </p:nvPicPr>
        <p:blipFill>
          <a:blip r:embed="rId6"/>
          <a:stretch>
            <a:fillRect/>
          </a:stretch>
        </p:blipFill>
        <p:spPr>
          <a:xfrm>
            <a:off x="4807932" y="1535938"/>
            <a:ext cx="6989382" cy="3244185"/>
          </a:xfrm>
          <a:prstGeom prst="rect">
            <a:avLst/>
          </a:prstGeom>
        </p:spPr>
      </p:pic>
    </p:spTree>
    <p:extLst>
      <p:ext uri="{BB962C8B-B14F-4D97-AF65-F5344CB8AC3E}">
        <p14:creationId xmlns:p14="http://schemas.microsoft.com/office/powerpoint/2010/main" val="3267559480"/>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D08DF48-2DD7-37ED-2FA2-80359DD0B4D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35E5FF1-7A56-BF02-AB98-7D91256CA648}"/>
              </a:ext>
            </a:extLst>
          </p:cNvPr>
          <p:cNvPicPr>
            <a:picLocks noChangeAspect="1"/>
          </p:cNvPicPr>
          <p:nvPr/>
        </p:nvPicPr>
        <p:blipFill>
          <a:blip r:embed="rId5"/>
          <a:stretch>
            <a:fillRect/>
          </a:stretch>
        </p:blipFill>
        <p:spPr>
          <a:xfrm>
            <a:off x="4807932" y="1535938"/>
            <a:ext cx="6989382" cy="3244185"/>
          </a:xfrm>
          <a:prstGeom prst="rect">
            <a:avLst/>
          </a:prstGeom>
        </p:spPr>
      </p:pic>
      <p:pic>
        <p:nvPicPr>
          <p:cNvPr id="4" name="Picture 3" descr="Icon&#10;&#10;Description automatically generated">
            <a:extLst>
              <a:ext uri="{FF2B5EF4-FFF2-40B4-BE49-F238E27FC236}">
                <a16:creationId xmlns:a16="http://schemas.microsoft.com/office/drawing/2014/main" id="{7B405224-9CDF-E538-CD70-25B43F28FC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39B4D669-9336-3950-A1A7-268D2942DCA7}"/>
              </a:ext>
            </a:extLst>
          </p:cNvPr>
          <p:cNvSpPr txBox="1"/>
          <p:nvPr/>
        </p:nvSpPr>
        <p:spPr>
          <a:xfrm>
            <a:off x="549509" y="1749055"/>
            <a:ext cx="3902748"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The blue pieces represent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cholesterol</a:t>
            </a:r>
            <a:r>
              <a:rPr lang="en-US" sz="2000" dirty="0">
                <a:latin typeface="Aptos" panose="020B0004020202020204" pitchFamily="34" charset="0"/>
                <a:ea typeface="Aptos" panose="020B0004020202020204" pitchFamily="34" charset="0"/>
                <a:cs typeface="Times New Roman" panose="02020603050405020304" pitchFamily="18" charset="0"/>
              </a:rPr>
              <a:t> molecules.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Cholesterol is mostly </a:t>
            </a:r>
            <a:r>
              <a:rPr lang="en-US" sz="2000" b="1" dirty="0">
                <a:solidFill>
                  <a:srgbClr val="D2CD00"/>
                </a:solidFill>
                <a:latin typeface="Aptos" panose="020B0004020202020204" pitchFamily="34" charset="0"/>
                <a:ea typeface="Aptos" panose="020B0004020202020204" pitchFamily="34" charset="0"/>
                <a:cs typeface="Times New Roman" panose="02020603050405020304" pitchFamily="18" charset="0"/>
              </a:rPr>
              <a:t>hydrophobic (non-polar) </a:t>
            </a:r>
            <a:r>
              <a:rPr lang="en-US" sz="2000" dirty="0">
                <a:latin typeface="Aptos" panose="020B0004020202020204" pitchFamily="34" charset="0"/>
                <a:ea typeface="Aptos" panose="020B0004020202020204" pitchFamily="34" charset="0"/>
                <a:cs typeface="Times New Roman" panose="02020603050405020304" pitchFamily="18" charset="0"/>
              </a:rPr>
              <a:t>It</a:t>
            </a:r>
            <a:r>
              <a:rPr lang="en-US" sz="2000" b="1" dirty="0">
                <a:solidFill>
                  <a:srgbClr val="D2CD00"/>
                </a:solidFill>
                <a:latin typeface="Aptos" panose="020B0004020202020204" pitchFamily="34" charset="0"/>
                <a:ea typeface="Aptos" panose="020B0004020202020204" pitchFamily="34" charset="0"/>
                <a:cs typeface="Times New Roman" panose="02020603050405020304" pitchFamily="18" charset="0"/>
              </a:rPr>
              <a:t> </a:t>
            </a:r>
            <a:r>
              <a:rPr lang="en-US" sz="2000" dirty="0">
                <a:latin typeface="Aptos" panose="020B0004020202020204" pitchFamily="34" charset="0"/>
                <a:ea typeface="Aptos" panose="020B0004020202020204" pitchFamily="34" charset="0"/>
                <a:cs typeface="Times New Roman" panose="02020603050405020304" pitchFamily="18" charset="0"/>
              </a:rPr>
              <a:t>embeds itself in the core of the membrane.</a:t>
            </a:r>
            <a:br>
              <a:rPr lang="en-US" sz="2000" dirty="0">
                <a:latin typeface="Aptos" panose="020B0004020202020204" pitchFamily="34" charset="0"/>
                <a:ea typeface="Aptos" panose="020B0004020202020204" pitchFamily="34" charset="0"/>
                <a:cs typeface="Times New Roman" panose="02020603050405020304" pitchFamily="18" charset="0"/>
              </a:rPr>
            </a:br>
            <a:br>
              <a:rPr lang="en-US" sz="2000" dirty="0">
                <a:latin typeface="Aptos" panose="020B0004020202020204" pitchFamily="34" charset="0"/>
                <a:ea typeface="Aptos" panose="020B0004020202020204" pitchFamily="34" charset="0"/>
                <a:cs typeface="Times New Roman" panose="02020603050405020304" pitchFamily="18" charset="0"/>
              </a:rPr>
            </a:br>
            <a:r>
              <a:rPr lang="en-US" sz="2000" dirty="0">
                <a:latin typeface="Aptos" panose="020B0004020202020204" pitchFamily="34" charset="0"/>
                <a:ea typeface="Aptos" panose="020B0004020202020204" pitchFamily="34" charset="0"/>
                <a:cs typeface="Times New Roman" panose="02020603050405020304" pitchFamily="18" charset="0"/>
              </a:rPr>
              <a:t>Remember how screws make the walls of a house more rigid?   </a:t>
            </a:r>
          </a:p>
          <a:p>
            <a:endParaRPr lang="en-US" sz="2000" b="1" dirty="0">
              <a:latin typeface="Aptos" panose="020B0004020202020204" pitchFamily="34" charset="0"/>
              <a:ea typeface="Aptos" panose="020B0004020202020204" pitchFamily="34" charset="0"/>
              <a:cs typeface="Times New Roman" panose="02020603050405020304" pitchFamily="18" charset="0"/>
            </a:endParaRPr>
          </a:p>
          <a:p>
            <a:r>
              <a:rPr lang="en-US" sz="2000" b="1" dirty="0">
                <a:latin typeface="Aptos" panose="020B0004020202020204" pitchFamily="34" charset="0"/>
                <a:ea typeface="Aptos" panose="020B0004020202020204" pitchFamily="34" charset="0"/>
                <a:cs typeface="Times New Roman" panose="02020603050405020304" pitchFamily="18" charset="0"/>
              </a:rPr>
              <a:t>Cholesterol increases the rigidity of the cellular membrane.</a:t>
            </a:r>
          </a:p>
        </p:txBody>
      </p:sp>
      <p:sp>
        <p:nvSpPr>
          <p:cNvPr id="6" name="Title 1">
            <a:extLst>
              <a:ext uri="{FF2B5EF4-FFF2-40B4-BE49-F238E27FC236}">
                <a16:creationId xmlns:a16="http://schemas.microsoft.com/office/drawing/2014/main" id="{FA977251-F841-C469-85B7-CDC9EA7C91B6}"/>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Comparing Cholesterol to Wall </a:t>
            </a:r>
            <a:r>
              <a:rPr lang="en-US" sz="4000" b="1" dirty="0">
                <a:solidFill>
                  <a:schemeClr val="bg1"/>
                </a:solidFill>
                <a:ea typeface="HGSoeiKakugothicUB"/>
                <a:cs typeface="Myanmar Text"/>
              </a:rPr>
              <a:t>S</a:t>
            </a:r>
            <a:r>
              <a:rPr lang="en-US" sz="4000" b="1" dirty="0">
                <a:solidFill>
                  <a:schemeClr val="bg1"/>
                </a:solidFill>
                <a:latin typeface="+mn-lt"/>
                <a:ea typeface="HGSoeiKakugothicUB"/>
                <a:cs typeface="Myanmar Text"/>
              </a:rPr>
              <a:t>crews</a:t>
            </a:r>
          </a:p>
        </p:txBody>
      </p:sp>
      <p:sp>
        <p:nvSpPr>
          <p:cNvPr id="7" name="Rectangle 6">
            <a:extLst>
              <a:ext uri="{FF2B5EF4-FFF2-40B4-BE49-F238E27FC236}">
                <a16:creationId xmlns:a16="http://schemas.microsoft.com/office/drawing/2014/main" id="{8E63898C-A90C-D4E3-C87A-D5E1F3605042}"/>
              </a:ext>
            </a:extLst>
          </p:cNvPr>
          <p:cNvSpPr/>
          <p:nvPr/>
        </p:nvSpPr>
        <p:spPr>
          <a:xfrm>
            <a:off x="5279571" y="1252407"/>
            <a:ext cx="1439728" cy="12821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D2D78B-6CFE-9066-3802-011FA7D17FFC}"/>
              </a:ext>
            </a:extLst>
          </p:cNvPr>
          <p:cNvPicPr>
            <a:picLocks noChangeAspect="1"/>
          </p:cNvPicPr>
          <p:nvPr/>
        </p:nvPicPr>
        <p:blipFill>
          <a:blip r:embed="rId7"/>
          <a:stretch>
            <a:fillRect/>
          </a:stretch>
        </p:blipFill>
        <p:spPr>
          <a:xfrm>
            <a:off x="4215223" y="5201674"/>
            <a:ext cx="5822629" cy="962766"/>
          </a:xfrm>
          <a:prstGeom prst="rect">
            <a:avLst/>
          </a:prstGeom>
        </p:spPr>
      </p:pic>
    </p:spTree>
    <p:extLst>
      <p:ext uri="{BB962C8B-B14F-4D97-AF65-F5344CB8AC3E}">
        <p14:creationId xmlns:p14="http://schemas.microsoft.com/office/powerpoint/2010/main" val="349743397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36191587-9158-BEDA-753D-D211C8D2991B}"/>
              </a:ext>
            </a:extLst>
          </p:cNvPr>
          <p:cNvSpPr txBox="1"/>
          <p:nvPr/>
        </p:nvSpPr>
        <p:spPr>
          <a:xfrm>
            <a:off x="912474" y="1198873"/>
            <a:ext cx="5634183" cy="5181160"/>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dirty="0">
                <a:solidFill>
                  <a:srgbClr val="000000"/>
                </a:solidFill>
                <a:cs typeface="Calibri"/>
              </a:rPr>
              <a:t>Activity Objectives</a:t>
            </a:r>
            <a:endParaRPr lang="en-US" sz="1801" dirty="0">
              <a:solidFill>
                <a:srgbClr val="000000"/>
              </a:solidFill>
              <a:cs typeface="Calibri"/>
            </a:endParaRPr>
          </a:p>
          <a:p>
            <a:pPr marL="169545" lvl="1" indent="-168275">
              <a:buFont typeface="Arial" panose="020B0604020202020204" pitchFamily="34" charset="0"/>
              <a:buChar char="•"/>
            </a:pPr>
            <a:r>
              <a:rPr lang="en-US" sz="1600" dirty="0">
                <a:solidFill>
                  <a:srgbClr val="000000"/>
                </a:solidFill>
                <a:cs typeface="Calibri"/>
              </a:rPr>
              <a:t>Membrane structure and function</a:t>
            </a:r>
            <a:endParaRPr lang="en-US" sz="1600" dirty="0">
              <a:solidFill>
                <a:srgbClr val="000000"/>
              </a:solidFill>
              <a:ea typeface="Calibri" panose="020F0502020204030204"/>
              <a:cs typeface="Calibri"/>
            </a:endParaRPr>
          </a:p>
          <a:p>
            <a:pPr marL="169545" lvl="1" indent="-168275">
              <a:buFont typeface="Arial" panose="020B0604020202020204" pitchFamily="34" charset="0"/>
              <a:buChar char="•"/>
            </a:pPr>
            <a:endParaRPr lang="en-US" sz="1600" dirty="0">
              <a:solidFill>
                <a:srgbClr val="000000"/>
              </a:solidFill>
              <a:ea typeface="Calibri" panose="020F0502020204030204"/>
              <a:cs typeface="Calibri"/>
            </a:endParaRPr>
          </a:p>
          <a:p>
            <a:pPr marL="172720" lvl="1" indent="-172720">
              <a:spcAft>
                <a:spcPts val="601"/>
              </a:spcAft>
              <a:buFont typeface="Courier New,monospace"/>
              <a:buChar char="o"/>
            </a:pPr>
            <a:endParaRPr lang="en-US" sz="1600" b="1" dirty="0">
              <a:solidFill>
                <a:srgbClr val="000000"/>
              </a:solidFill>
              <a:ea typeface="Calibri" panose="020F0502020204030204"/>
              <a:cs typeface="Calibri"/>
            </a:endParaRPr>
          </a:p>
          <a:p>
            <a:pPr marL="0" lvl="1">
              <a:spcAft>
                <a:spcPts val="601"/>
              </a:spcAft>
            </a:pPr>
            <a:r>
              <a:rPr lang="en-US" sz="1801" b="1" dirty="0">
                <a:solidFill>
                  <a:srgbClr val="000000"/>
                </a:solidFill>
                <a:cs typeface="Calibri"/>
              </a:rPr>
              <a:t>Estimated Class Time:</a:t>
            </a:r>
            <a:endParaRPr lang="en-US" sz="1801" dirty="0">
              <a:solidFill>
                <a:srgbClr val="000000"/>
              </a:solidFill>
              <a:cs typeface="Calibri"/>
            </a:endParaRPr>
          </a:p>
          <a:p>
            <a:r>
              <a:rPr lang="en-US" sz="1600" dirty="0">
                <a:solidFill>
                  <a:srgbClr val="000000"/>
                </a:solidFill>
                <a:cs typeface="Calibri"/>
              </a:rPr>
              <a:t>45 minutes</a:t>
            </a:r>
          </a:p>
          <a:p>
            <a:endParaRPr lang="en-US" sz="1600" dirty="0">
              <a:solidFill>
                <a:srgbClr val="000000"/>
              </a:solidFill>
              <a:cs typeface="Calibri"/>
            </a:endParaRPr>
          </a:p>
          <a:p>
            <a:endParaRPr lang="en-US" sz="1600" dirty="0">
              <a:solidFill>
                <a:srgbClr val="000000"/>
              </a:solidFill>
              <a:cs typeface="Calibri"/>
            </a:endParaRPr>
          </a:p>
          <a:p>
            <a:pPr>
              <a:spcAft>
                <a:spcPts val="601"/>
              </a:spcAft>
            </a:pPr>
            <a:r>
              <a:rPr lang="en-US" b="1" dirty="0">
                <a:solidFill>
                  <a:srgbClr val="000000"/>
                </a:solidFill>
                <a:cs typeface="Calibri"/>
              </a:rPr>
              <a:t>Required Model:</a:t>
            </a:r>
            <a:endParaRPr lang="en-US" dirty="0">
              <a:solidFill>
                <a:srgbClr val="000000"/>
              </a:solidFill>
              <a:cs typeface="Calibri"/>
            </a:endParaRPr>
          </a:p>
          <a:p>
            <a:pPr marL="166370" indent="-166370">
              <a:buFont typeface="Arial" panose="020B0604020202020204" pitchFamily="34" charset="0"/>
              <a:buChar char="•"/>
            </a:pPr>
            <a:r>
              <a:rPr lang="en-US" sz="1600" dirty="0">
                <a:solidFill>
                  <a:srgbClr val="000000"/>
                </a:solidFill>
                <a:cs typeface="Calibri"/>
              </a:rPr>
              <a:t>Mosaic Membrane Mighty Model</a:t>
            </a:r>
            <a:endParaRPr lang="en-US" sz="1600" dirty="0">
              <a:solidFill>
                <a:srgbClr val="000000"/>
              </a:solidFill>
              <a:ea typeface="Calibri" panose="020F0502020204030204"/>
              <a:cs typeface="Calibri"/>
            </a:endParaRPr>
          </a:p>
          <a:p>
            <a:endParaRPr lang="en-US" sz="2000" baseline="30000" dirty="0">
              <a:solidFill>
                <a:srgbClr val="000000"/>
              </a:solidFill>
              <a:cs typeface="Calibri" panose="020F0502020204030204"/>
            </a:endParaRPr>
          </a:p>
          <a:p>
            <a:endParaRPr lang="en-US" sz="2000" baseline="30000" dirty="0">
              <a:solidFill>
                <a:srgbClr val="000000"/>
              </a:solidFill>
              <a:cs typeface="Calibri" panose="020F0502020204030204"/>
            </a:endParaRPr>
          </a:p>
          <a:p>
            <a:pPr>
              <a:spcAft>
                <a:spcPts val="601"/>
              </a:spcAft>
            </a:pPr>
            <a:r>
              <a:rPr lang="en-US" b="1" dirty="0">
                <a:solidFill>
                  <a:srgbClr val="000000"/>
                </a:solidFill>
                <a:cs typeface="Myanmar Text"/>
              </a:rPr>
              <a:t>Required Media:</a:t>
            </a:r>
            <a:endParaRPr lang="en-US" b="1" dirty="0">
              <a:solidFill>
                <a:srgbClr val="000000"/>
              </a:solidFill>
              <a:ea typeface="Calibri"/>
              <a:cs typeface="Myanmar Text"/>
            </a:endParaRPr>
          </a:p>
          <a:p>
            <a:pPr>
              <a:spcAft>
                <a:spcPts val="601"/>
              </a:spcAft>
            </a:pPr>
            <a:r>
              <a:rPr lang="en-US" sz="1600" dirty="0">
                <a:solidFill>
                  <a:srgbClr val="000000"/>
                </a:solidFill>
                <a:cs typeface="Myanmar Text" panose="020B0502040204020203" pitchFamily="34" charset="0"/>
              </a:rPr>
              <a:t>Optional: device with a camera and web access</a:t>
            </a:r>
          </a:p>
          <a:p>
            <a:pPr>
              <a:spcAft>
                <a:spcPts val="601"/>
              </a:spcAft>
            </a:pPr>
            <a:endParaRPr lang="en-US" sz="1600" dirty="0">
              <a:solidFill>
                <a:srgbClr val="000000"/>
              </a:solidFill>
              <a:cs typeface="Myanmar Text" panose="020B0502040204020203" pitchFamily="34" charset="0"/>
            </a:endParaRPr>
          </a:p>
          <a:p>
            <a:pPr>
              <a:spcAft>
                <a:spcPts val="601"/>
              </a:spcAft>
            </a:pPr>
            <a:r>
              <a:rPr lang="en-US" sz="1600" b="1" dirty="0">
                <a:solidFill>
                  <a:srgbClr val="000000"/>
                </a:solidFill>
                <a:cs typeface="Calibri"/>
              </a:rPr>
              <a:t>Optional Materials:</a:t>
            </a:r>
            <a:endParaRPr lang="en-US" sz="1600" dirty="0">
              <a:solidFill>
                <a:srgbClr val="000000"/>
              </a:solidFill>
              <a:cs typeface="Calibri"/>
            </a:endParaRPr>
          </a:p>
          <a:p>
            <a:r>
              <a:rPr lang="en-US" sz="1600" dirty="0">
                <a:solidFill>
                  <a:srgbClr val="000000"/>
                </a:solidFill>
                <a:cs typeface="Calibri"/>
              </a:rPr>
              <a:t>Phospholipid &amp; Membrane Transport Kit</a:t>
            </a:r>
            <a:r>
              <a:rPr lang="en-US" sz="1600" baseline="30000" dirty="0">
                <a:solidFill>
                  <a:srgbClr val="000000"/>
                </a:solidFill>
                <a:cs typeface="Calibri"/>
              </a:rPr>
              <a:t> ©</a:t>
            </a:r>
            <a:endParaRPr lang="en-US" sz="1600" dirty="0"/>
          </a:p>
          <a:p>
            <a:pPr>
              <a:spcAft>
                <a:spcPts val="601"/>
              </a:spcAft>
            </a:pPr>
            <a:endParaRPr lang="en-US" sz="1600" dirty="0">
              <a:solidFill>
                <a:srgbClr val="000000"/>
              </a:solidFill>
              <a:cs typeface="Myanmar Text" panose="020B0502040204020203" pitchFamily="34" charset="0"/>
            </a:endParaRPr>
          </a:p>
        </p:txBody>
      </p:sp>
      <p:sp>
        <p:nvSpPr>
          <p:cNvPr id="4" name="TextBox 1">
            <a:extLst>
              <a:ext uri="{FF2B5EF4-FFF2-40B4-BE49-F238E27FC236}">
                <a16:creationId xmlns:a16="http://schemas.microsoft.com/office/drawing/2014/main" id="{C282B447-39B5-C94E-1C6E-B5D7D0BF0156}"/>
              </a:ext>
            </a:extLst>
          </p:cNvPr>
          <p:cNvSpPr txBox="1"/>
          <p:nvPr/>
        </p:nvSpPr>
        <p:spPr>
          <a:xfrm>
            <a:off x="6908605" y="1112246"/>
            <a:ext cx="4487158" cy="306288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dirty="0">
                <a:solidFill>
                  <a:srgbClr val="000000"/>
                </a:solidFill>
                <a:cs typeface="Calibri"/>
              </a:rPr>
              <a:t>Grade, Class</a:t>
            </a:r>
            <a:endParaRPr lang="en-US" sz="1801" dirty="0">
              <a:solidFill>
                <a:srgbClr val="000000"/>
              </a:solidFill>
              <a:cs typeface="Calibri"/>
            </a:endParaRPr>
          </a:p>
          <a:p>
            <a:r>
              <a:rPr lang="en-US" sz="1600" dirty="0">
                <a:solidFill>
                  <a:srgbClr val="000000"/>
                </a:solidFill>
                <a:cs typeface="Calibri"/>
              </a:rPr>
              <a:t>9-12 Biology or Chemistry</a:t>
            </a:r>
          </a:p>
          <a:p>
            <a:endParaRPr lang="en-US" sz="1401" dirty="0">
              <a:solidFill>
                <a:srgbClr val="000000"/>
              </a:solidFill>
              <a:cs typeface="Calibri"/>
            </a:endParaRPr>
          </a:p>
          <a:p>
            <a:pPr>
              <a:spcAft>
                <a:spcPts val="601"/>
              </a:spcAft>
            </a:pPr>
            <a:r>
              <a:rPr lang="en-US" sz="1801" b="1" dirty="0">
                <a:solidFill>
                  <a:srgbClr val="000000"/>
                </a:solidFill>
                <a:cs typeface="Calibri"/>
              </a:rPr>
              <a:t>Topics</a:t>
            </a:r>
            <a:endParaRPr lang="en-US" sz="1801" dirty="0">
              <a:solidFill>
                <a:srgbClr val="000000"/>
              </a:solidFill>
              <a:cs typeface="Calibri"/>
            </a:endParaRPr>
          </a:p>
          <a:p>
            <a:pPr marL="172717" indent="-172717">
              <a:buFont typeface="Arial" panose="020B0604020202020204" pitchFamily="34" charset="0"/>
              <a:buChar char="•"/>
            </a:pPr>
            <a:r>
              <a:rPr lang="en-US" sz="1600" dirty="0">
                <a:solidFill>
                  <a:srgbClr val="000000"/>
                </a:solidFill>
                <a:cs typeface="Calibri"/>
              </a:rPr>
              <a:t>Phospholipid bilayer</a:t>
            </a:r>
          </a:p>
          <a:p>
            <a:pPr marL="172717" indent="-172717">
              <a:buFont typeface="Arial" panose="020B0604020202020204" pitchFamily="34" charset="0"/>
              <a:buChar char="•"/>
            </a:pPr>
            <a:r>
              <a:rPr lang="en-US" sz="1600" dirty="0">
                <a:solidFill>
                  <a:srgbClr val="000000"/>
                </a:solidFill>
                <a:cs typeface="Calibri"/>
              </a:rPr>
              <a:t>Cellular transport</a:t>
            </a:r>
          </a:p>
          <a:p>
            <a:pPr marL="172717" indent="-172717">
              <a:buFont typeface="Arial" panose="020B0604020202020204" pitchFamily="34" charset="0"/>
              <a:buChar char="•"/>
            </a:pPr>
            <a:endParaRPr lang="en-US" sz="1600" dirty="0">
              <a:solidFill>
                <a:srgbClr val="000000"/>
              </a:solidFill>
              <a:cs typeface="Calibri"/>
            </a:endParaRPr>
          </a:p>
          <a:p>
            <a:endParaRPr lang="en-US" sz="1401" dirty="0">
              <a:solidFill>
                <a:srgbClr val="000000"/>
              </a:solidFill>
              <a:cs typeface="Calibri"/>
            </a:endParaRPr>
          </a:p>
          <a:p>
            <a:pPr>
              <a:spcAft>
                <a:spcPts val="600"/>
              </a:spcAft>
            </a:pPr>
            <a:r>
              <a:rPr lang="en-US" b="1" dirty="0">
                <a:solidFill>
                  <a:srgbClr val="000000"/>
                </a:solidFill>
                <a:cs typeface="Calibri"/>
              </a:rPr>
              <a:t>Prerequisite Knowledge</a:t>
            </a:r>
          </a:p>
          <a:p>
            <a:pPr marL="174625" indent="-174625">
              <a:buFont typeface="Arial" panose="020B0604020202020204" pitchFamily="34" charset="0"/>
              <a:buChar char="•"/>
            </a:pPr>
            <a:r>
              <a:rPr lang="en-US" sz="1600" dirty="0">
                <a:solidFill>
                  <a:srgbClr val="000000"/>
                </a:solidFill>
                <a:cs typeface="Calibri"/>
              </a:rPr>
              <a:t>Hydrophilic and hydrophobic</a:t>
            </a:r>
          </a:p>
          <a:p>
            <a:endParaRPr lang="en-US" sz="1600" dirty="0">
              <a:solidFill>
                <a:srgbClr val="000000"/>
              </a:solidFill>
              <a:cs typeface="Calibri"/>
            </a:endParaRP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1E65A6B-6ED0-831A-F354-F1A8562E079B}"/>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BC87AD2B-2639-52C5-4477-B1AAE28922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8857799F-60C6-E950-58A9-443346800860}"/>
              </a:ext>
            </a:extLst>
          </p:cNvPr>
          <p:cNvSpPr txBox="1"/>
          <p:nvPr/>
        </p:nvSpPr>
        <p:spPr>
          <a:xfrm>
            <a:off x="549510" y="1981876"/>
            <a:ext cx="3118976"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Cholesterol molecules can exist in the </a:t>
            </a:r>
            <a:r>
              <a:rPr lang="en-US" sz="2000" b="1" dirty="0">
                <a:solidFill>
                  <a:srgbClr val="FF0DE2"/>
                </a:solidFill>
                <a:latin typeface="Aptos" panose="020B0004020202020204" pitchFamily="34" charset="0"/>
                <a:ea typeface="Aptos" panose="020B0004020202020204" pitchFamily="34" charset="0"/>
                <a:cs typeface="Times New Roman" panose="02020603050405020304" pitchFamily="18" charset="0"/>
              </a:rPr>
              <a:t>top or bottom layer </a:t>
            </a:r>
            <a:r>
              <a:rPr lang="en-US" sz="2000" dirty="0">
                <a:latin typeface="Aptos" panose="020B0004020202020204" pitchFamily="34" charset="0"/>
                <a:ea typeface="Aptos" panose="020B0004020202020204" pitchFamily="34" charset="0"/>
                <a:cs typeface="Times New Roman" panose="02020603050405020304" pitchFamily="18" charset="0"/>
              </a:rPr>
              <a:t>of phospholipids that make up cellular membranes.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One</a:t>
            </a:r>
            <a:r>
              <a:rPr lang="en-US" sz="2000" b="1" dirty="0">
                <a:latin typeface="Aptos" panose="020B0004020202020204" pitchFamily="34" charset="0"/>
                <a:ea typeface="Aptos" panose="020B0004020202020204" pitchFamily="34" charset="0"/>
                <a:cs typeface="Times New Roman" panose="02020603050405020304" pitchFamily="18" charset="0"/>
              </a:rPr>
              <a:t> limitation </a:t>
            </a:r>
            <a:r>
              <a:rPr lang="en-US" sz="2000" dirty="0">
                <a:latin typeface="Aptos" panose="020B0004020202020204" pitchFamily="34" charset="0"/>
                <a:ea typeface="Aptos" panose="020B0004020202020204" pitchFamily="34" charset="0"/>
                <a:cs typeface="Times New Roman" panose="02020603050405020304" pitchFamily="18" charset="0"/>
              </a:rPr>
              <a:t>of this physical model is that the cholesterol molecules only sit in the top layer.</a:t>
            </a:r>
          </a:p>
        </p:txBody>
      </p:sp>
      <p:sp>
        <p:nvSpPr>
          <p:cNvPr id="6" name="Title 1">
            <a:extLst>
              <a:ext uri="{FF2B5EF4-FFF2-40B4-BE49-F238E27FC236}">
                <a16:creationId xmlns:a16="http://schemas.microsoft.com/office/drawing/2014/main" id="{F47E7A3D-63B4-3443-5F59-DC7F32CA4286}"/>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Discuss</a:t>
            </a:r>
          </a:p>
        </p:txBody>
      </p:sp>
      <p:sp>
        <p:nvSpPr>
          <p:cNvPr id="7" name="Rectangle 6">
            <a:extLst>
              <a:ext uri="{FF2B5EF4-FFF2-40B4-BE49-F238E27FC236}">
                <a16:creationId xmlns:a16="http://schemas.microsoft.com/office/drawing/2014/main" id="{30A87552-D203-E8A4-57A5-8C09A05B0C90}"/>
              </a:ext>
            </a:extLst>
          </p:cNvPr>
          <p:cNvSpPr/>
          <p:nvPr/>
        </p:nvSpPr>
        <p:spPr>
          <a:xfrm>
            <a:off x="4715840" y="1327504"/>
            <a:ext cx="1246598" cy="12821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1818842-162A-69E1-8635-A4ADF62824D7}"/>
              </a:ext>
            </a:extLst>
          </p:cNvPr>
          <p:cNvPicPr>
            <a:picLocks noChangeAspect="1"/>
          </p:cNvPicPr>
          <p:nvPr/>
        </p:nvPicPr>
        <p:blipFill>
          <a:blip r:embed="rId6"/>
          <a:stretch>
            <a:fillRect/>
          </a:stretch>
        </p:blipFill>
        <p:spPr>
          <a:xfrm>
            <a:off x="4903547" y="3665027"/>
            <a:ext cx="6209389" cy="1026716"/>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0380C219-0DB8-F413-EB01-BB05E080939E}"/>
              </a:ext>
            </a:extLst>
          </p:cNvPr>
          <p:cNvPicPr>
            <a:picLocks noChangeAspect="1"/>
          </p:cNvPicPr>
          <p:nvPr/>
        </p:nvPicPr>
        <p:blipFill>
          <a:blip r:embed="rId7">
            <a:extLst>
              <a:ext uri="{28A0092B-C50C-407E-A947-70E740481C1C}">
                <a14:useLocalDpi xmlns:a14="http://schemas.microsoft.com/office/drawing/2010/main" val="0"/>
              </a:ext>
            </a:extLst>
          </a:blip>
          <a:srcRect r="56296"/>
          <a:stretch/>
        </p:blipFill>
        <p:spPr>
          <a:xfrm>
            <a:off x="4542207" y="1629072"/>
            <a:ext cx="2054785" cy="1630078"/>
          </a:xfrm>
          <a:prstGeom prst="rect">
            <a:avLst/>
          </a:prstGeom>
        </p:spPr>
      </p:pic>
      <p:pic>
        <p:nvPicPr>
          <p:cNvPr id="10" name="Picture 9">
            <a:extLst>
              <a:ext uri="{FF2B5EF4-FFF2-40B4-BE49-F238E27FC236}">
                <a16:creationId xmlns:a16="http://schemas.microsoft.com/office/drawing/2014/main" id="{E037CE7C-4C62-07C2-8CD0-FADBFABAE3A4}"/>
              </a:ext>
            </a:extLst>
          </p:cNvPr>
          <p:cNvPicPr>
            <a:picLocks noChangeAspect="1"/>
          </p:cNvPicPr>
          <p:nvPr/>
        </p:nvPicPr>
        <p:blipFill>
          <a:blip r:embed="rId8"/>
          <a:stretch>
            <a:fillRect/>
          </a:stretch>
        </p:blipFill>
        <p:spPr>
          <a:xfrm>
            <a:off x="5734936" y="1771672"/>
            <a:ext cx="5422921" cy="1469067"/>
          </a:xfrm>
          <a:prstGeom prst="rect">
            <a:avLst/>
          </a:prstGeom>
        </p:spPr>
      </p:pic>
    </p:spTree>
    <p:extLst>
      <p:ext uri="{BB962C8B-B14F-4D97-AF65-F5344CB8AC3E}">
        <p14:creationId xmlns:p14="http://schemas.microsoft.com/office/powerpoint/2010/main" val="1690933082"/>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7CA69DA-EC2C-2203-8346-83C832F812E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7A7B33E-C138-30D7-96B0-3DCD1C901971}"/>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716A2DD7-518B-8AAA-28CC-80FBB247303C}"/>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1F341ECC-C5A1-D3AC-5453-E76780F609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AE7ED8F7-CB92-D75B-7549-980CF9C4CED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9" name="Title 1">
            <a:extLst>
              <a:ext uri="{FF2B5EF4-FFF2-40B4-BE49-F238E27FC236}">
                <a16:creationId xmlns:a16="http://schemas.microsoft.com/office/drawing/2014/main" id="{462D89B7-CF08-B0D0-5A5D-51B1E247400A}"/>
              </a:ext>
            </a:extLst>
          </p:cNvPr>
          <p:cNvSpPr txBox="1">
            <a:spLocks/>
          </p:cNvSpPr>
          <p:nvPr/>
        </p:nvSpPr>
        <p:spPr>
          <a:xfrm>
            <a:off x="549510"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pic>
        <p:nvPicPr>
          <p:cNvPr id="13" name="Picture 12">
            <a:extLst>
              <a:ext uri="{FF2B5EF4-FFF2-40B4-BE49-F238E27FC236}">
                <a16:creationId xmlns:a16="http://schemas.microsoft.com/office/drawing/2014/main" id="{BDE52787-F2B7-9D07-03A5-10E79B28B9D5}"/>
              </a:ext>
            </a:extLst>
          </p:cNvPr>
          <p:cNvPicPr>
            <a:picLocks noChangeAspect="1"/>
          </p:cNvPicPr>
          <p:nvPr/>
        </p:nvPicPr>
        <p:blipFill>
          <a:blip r:embed="rId7"/>
          <a:srcRect t="3" r="88" b="77878"/>
          <a:stretch/>
        </p:blipFill>
        <p:spPr>
          <a:xfrm>
            <a:off x="4523621" y="2735094"/>
            <a:ext cx="6719587" cy="606820"/>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7201F56F-1093-1536-A93F-605DF7E37C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17" name="TextBox 16">
            <a:extLst>
              <a:ext uri="{FF2B5EF4-FFF2-40B4-BE49-F238E27FC236}">
                <a16:creationId xmlns:a16="http://schemas.microsoft.com/office/drawing/2014/main" id="{384E59B9-EC02-F74D-58B2-5699F44CD2B8}"/>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00784767-357F-66F1-9059-D26155D58A60}"/>
              </a:ext>
            </a:extLst>
          </p:cNvPr>
          <p:cNvPicPr>
            <a:picLocks noChangeAspect="1"/>
          </p:cNvPicPr>
          <p:nvPr/>
        </p:nvPicPr>
        <p:blipFill>
          <a:blip r:embed="rId9"/>
          <a:srcRect t="14378" b="8969"/>
          <a:stretch/>
        </p:blipFill>
        <p:spPr>
          <a:xfrm>
            <a:off x="386314" y="3125135"/>
            <a:ext cx="2492032" cy="902587"/>
          </a:xfrm>
          <a:prstGeom prst="rect">
            <a:avLst/>
          </a:prstGeom>
        </p:spPr>
      </p:pic>
      <p:pic>
        <p:nvPicPr>
          <p:cNvPr id="19" name="Graphic 18" descr="House with solid fill">
            <a:extLst>
              <a:ext uri="{FF2B5EF4-FFF2-40B4-BE49-F238E27FC236}">
                <a16:creationId xmlns:a16="http://schemas.microsoft.com/office/drawing/2014/main" id="{40340963-292E-6546-5435-099A337190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3363" y="4222730"/>
            <a:ext cx="1577934" cy="1577934"/>
          </a:xfrm>
          <a:prstGeom prst="rect">
            <a:avLst/>
          </a:prstGeom>
        </p:spPr>
      </p:pic>
    </p:spTree>
    <p:extLst>
      <p:ext uri="{BB962C8B-B14F-4D97-AF65-F5344CB8AC3E}">
        <p14:creationId xmlns:p14="http://schemas.microsoft.com/office/powerpoint/2010/main" val="505071437"/>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5DD02FB-2130-D62E-6C16-296DA98ABD5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CBED57C-C471-1DB6-D15A-DA4716940A68}"/>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F91985AF-E415-2684-F1C5-F3792063B74E}"/>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C98DC29B-639F-4DEB-758A-AB71C647FA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59D95E3B-1501-F0CD-A940-A7D6609F5DB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17" name="TextBox 16">
            <a:extLst>
              <a:ext uri="{FF2B5EF4-FFF2-40B4-BE49-F238E27FC236}">
                <a16:creationId xmlns:a16="http://schemas.microsoft.com/office/drawing/2014/main" id="{C98999D8-97BD-F6BC-5F56-58920BE2FEFB}"/>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0A154C5F-874A-459B-D80B-6A841CF7067E}"/>
              </a:ext>
            </a:extLst>
          </p:cNvPr>
          <p:cNvPicPr>
            <a:picLocks noChangeAspect="1"/>
          </p:cNvPicPr>
          <p:nvPr/>
        </p:nvPicPr>
        <p:blipFill>
          <a:blip r:embed="rId7"/>
          <a:srcRect t="14378" b="8969"/>
          <a:stretch/>
        </p:blipFill>
        <p:spPr>
          <a:xfrm>
            <a:off x="386314" y="3125135"/>
            <a:ext cx="2492032" cy="902587"/>
          </a:xfrm>
          <a:prstGeom prst="rect">
            <a:avLst/>
          </a:prstGeom>
        </p:spPr>
      </p:pic>
      <p:pic>
        <p:nvPicPr>
          <p:cNvPr id="19" name="Graphic 18" descr="House with solid fill">
            <a:extLst>
              <a:ext uri="{FF2B5EF4-FFF2-40B4-BE49-F238E27FC236}">
                <a16:creationId xmlns:a16="http://schemas.microsoft.com/office/drawing/2014/main" id="{5D12F405-C06D-D614-6471-4876CCE611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6702" y="4223891"/>
            <a:ext cx="1577934" cy="1577934"/>
          </a:xfrm>
          <a:prstGeom prst="rect">
            <a:avLst/>
          </a:prstGeom>
        </p:spPr>
      </p:pic>
      <p:pic>
        <p:nvPicPr>
          <p:cNvPr id="4" name="Picture 3">
            <a:extLst>
              <a:ext uri="{FF2B5EF4-FFF2-40B4-BE49-F238E27FC236}">
                <a16:creationId xmlns:a16="http://schemas.microsoft.com/office/drawing/2014/main" id="{69205C2E-FA9E-20EF-0BEF-0601D7ABEF7F}"/>
              </a:ext>
            </a:extLst>
          </p:cNvPr>
          <p:cNvPicPr>
            <a:picLocks noChangeAspect="1"/>
          </p:cNvPicPr>
          <p:nvPr/>
        </p:nvPicPr>
        <p:blipFill>
          <a:blip r:embed="rId10"/>
          <a:srcRect t="3" r="88" b="58039"/>
          <a:stretch/>
        </p:blipFill>
        <p:spPr>
          <a:xfrm>
            <a:off x="4523621" y="2735094"/>
            <a:ext cx="6719587" cy="1151106"/>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E74350CE-42E0-CC8F-CF4B-1AC401DBB9B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0" name="Title 1">
            <a:extLst>
              <a:ext uri="{FF2B5EF4-FFF2-40B4-BE49-F238E27FC236}">
                <a16:creationId xmlns:a16="http://schemas.microsoft.com/office/drawing/2014/main" id="{4E7AA8F0-E8AA-87BD-512E-85EEC0C3A6DA}"/>
              </a:ext>
            </a:extLst>
          </p:cNvPr>
          <p:cNvSpPr txBox="1">
            <a:spLocks/>
          </p:cNvSpPr>
          <p:nvPr/>
        </p:nvSpPr>
        <p:spPr>
          <a:xfrm>
            <a:off x="549510"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2864120000"/>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7B0D59C-324B-F10B-B4B9-D306417369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0E2FC42-C495-0A76-7035-0BD672EFCF87}"/>
              </a:ext>
            </a:extLst>
          </p:cNvPr>
          <p:cNvSpPr txBox="1"/>
          <p:nvPr/>
        </p:nvSpPr>
        <p:spPr>
          <a:xfrm>
            <a:off x="549510" y="1963347"/>
            <a:ext cx="348909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Move your cellular membrane model onto the green display base.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does this display base do to the flexibility of your membrane model?  </a:t>
            </a:r>
          </a:p>
        </p:txBody>
      </p:sp>
      <p:sp>
        <p:nvSpPr>
          <p:cNvPr id="6" name="Title 1">
            <a:extLst>
              <a:ext uri="{FF2B5EF4-FFF2-40B4-BE49-F238E27FC236}">
                <a16:creationId xmlns:a16="http://schemas.microsoft.com/office/drawing/2014/main" id="{3E08C43E-7FAA-0C79-23ED-AC338333ADD3}"/>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Supporting Structure </a:t>
            </a:r>
            <a:r>
              <a:rPr lang="en-US" sz="4000" b="1" dirty="0">
                <a:solidFill>
                  <a:schemeClr val="bg1"/>
                </a:solidFill>
                <a:ea typeface="HGSoeiKakugothicUB"/>
                <a:cs typeface="Myanmar Text"/>
              </a:rPr>
              <a:t>A</a:t>
            </a:r>
            <a:r>
              <a:rPr lang="en-US" sz="4000" b="1" dirty="0">
                <a:solidFill>
                  <a:schemeClr val="bg1"/>
                </a:solidFill>
                <a:latin typeface="+mn-lt"/>
                <a:ea typeface="HGSoeiKakugothicUB"/>
                <a:cs typeface="Myanmar Text"/>
              </a:rPr>
              <a:t>dds Stability</a:t>
            </a:r>
          </a:p>
        </p:txBody>
      </p:sp>
      <p:pic>
        <p:nvPicPr>
          <p:cNvPr id="3" name="Picture 2">
            <a:extLst>
              <a:ext uri="{FF2B5EF4-FFF2-40B4-BE49-F238E27FC236}">
                <a16:creationId xmlns:a16="http://schemas.microsoft.com/office/drawing/2014/main" id="{3AEC9AE4-AEAF-AFEB-6131-60900335FCDA}"/>
              </a:ext>
            </a:extLst>
          </p:cNvPr>
          <p:cNvPicPr>
            <a:picLocks noChangeAspect="1"/>
          </p:cNvPicPr>
          <p:nvPr/>
        </p:nvPicPr>
        <p:blipFill>
          <a:blip r:embed="rId5"/>
          <a:stretch>
            <a:fillRect/>
          </a:stretch>
        </p:blipFill>
        <p:spPr>
          <a:xfrm>
            <a:off x="4557149" y="1710576"/>
            <a:ext cx="6582242" cy="3884681"/>
          </a:xfrm>
          <a:prstGeom prst="rect">
            <a:avLst/>
          </a:prstGeom>
        </p:spPr>
      </p:pic>
      <p:pic>
        <p:nvPicPr>
          <p:cNvPr id="5" name="Picture 4">
            <a:extLst>
              <a:ext uri="{FF2B5EF4-FFF2-40B4-BE49-F238E27FC236}">
                <a16:creationId xmlns:a16="http://schemas.microsoft.com/office/drawing/2014/main" id="{6A1469DC-1A55-385F-C737-B4FB1D8586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F2EE956-DE5B-1480-F8CD-DA4C47524E0A}"/>
              </a:ext>
            </a:extLst>
          </p:cNvPr>
          <p:cNvPicPr>
            <a:picLocks noChangeAspect="1"/>
          </p:cNvPicPr>
          <p:nvPr/>
        </p:nvPicPr>
        <p:blipFill>
          <a:blip r:embed="rId7"/>
          <a:stretch>
            <a:fillRect/>
          </a:stretch>
        </p:blipFill>
        <p:spPr>
          <a:xfrm>
            <a:off x="7297261" y="4648521"/>
            <a:ext cx="3266764" cy="1157994"/>
          </a:xfrm>
          <a:prstGeom prst="rect">
            <a:avLst/>
          </a:prstGeom>
        </p:spPr>
      </p:pic>
    </p:spTree>
    <p:extLst>
      <p:ext uri="{BB962C8B-B14F-4D97-AF65-F5344CB8AC3E}">
        <p14:creationId xmlns:p14="http://schemas.microsoft.com/office/powerpoint/2010/main" val="935769171"/>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A3F133A-EE7A-3F56-CB6A-0631733837BC}"/>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AFB32A5B-7CC0-062E-AEC3-C5F814117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AC582B90-3F72-D291-51DE-D7538D1020F8}"/>
              </a:ext>
            </a:extLst>
          </p:cNvPr>
          <p:cNvSpPr txBox="1"/>
          <p:nvPr/>
        </p:nvSpPr>
        <p:spPr>
          <a:xfrm>
            <a:off x="549510" y="1782540"/>
            <a:ext cx="4795375"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In a house, the exterior walls are further stabilized by </a:t>
            </a:r>
            <a:r>
              <a:rPr lang="en-US" sz="2000" b="1" dirty="0">
                <a:latin typeface="Aptos" panose="020B0004020202020204" pitchFamily="34" charset="0"/>
                <a:ea typeface="Aptos" panose="020B0004020202020204" pitchFamily="34" charset="0"/>
                <a:cs typeface="Times New Roman" panose="02020603050405020304" pitchFamily="18" charset="0"/>
              </a:rPr>
              <a:t>interior </a:t>
            </a:r>
            <a:r>
              <a:rPr lang="en-US" sz="2000" dirty="0">
                <a:latin typeface="Aptos" panose="020B0004020202020204" pitchFamily="34" charset="0"/>
                <a:ea typeface="Aptos" panose="020B0004020202020204" pitchFamily="34" charset="0"/>
                <a:cs typeface="Times New Roman" panose="02020603050405020304" pitchFamily="18" charset="0"/>
              </a:rPr>
              <a:t>walls and structures.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 green display base represents the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intracellular matrix</a:t>
            </a:r>
            <a:r>
              <a:rPr lang="en-US" sz="2000" dirty="0">
                <a:latin typeface="Aptos" panose="020B0004020202020204" pitchFamily="34" charset="0"/>
                <a:ea typeface="Aptos" panose="020B0004020202020204" pitchFamily="34" charset="0"/>
                <a:cs typeface="Times New Roman" panose="02020603050405020304" pitchFamily="18" charset="0"/>
              </a:rPr>
              <a:t>, a network of actin filaments and microtubules that further stabilize the cell membrane.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Unlike the interior and exterior walls of a house, the intracellular matrix is not made of the same material as the cellular membrane.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 intracellular matrix is made primarily of</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 proteins</a:t>
            </a:r>
            <a:r>
              <a:rPr lang="en-US" sz="2000" dirty="0">
                <a:latin typeface="Aptos" panose="020B0004020202020204" pitchFamily="34" charset="0"/>
                <a:ea typeface="Aptos" panose="020B0004020202020204" pitchFamily="34" charset="0"/>
                <a:cs typeface="Times New Roman" panose="02020603050405020304" pitchFamily="18" charset="0"/>
              </a:rPr>
              <a:t>.</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C8521FCD-21E1-3449-F055-C09E5E972E84}"/>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It’s More than a Base!</a:t>
            </a:r>
          </a:p>
        </p:txBody>
      </p:sp>
      <p:pic>
        <p:nvPicPr>
          <p:cNvPr id="3" name="Picture 2">
            <a:extLst>
              <a:ext uri="{FF2B5EF4-FFF2-40B4-BE49-F238E27FC236}">
                <a16:creationId xmlns:a16="http://schemas.microsoft.com/office/drawing/2014/main" id="{6531926C-4B8C-A857-2ED8-8455AB114841}"/>
              </a:ext>
            </a:extLst>
          </p:cNvPr>
          <p:cNvPicPr>
            <a:picLocks noChangeAspect="1"/>
          </p:cNvPicPr>
          <p:nvPr/>
        </p:nvPicPr>
        <p:blipFill>
          <a:blip r:embed="rId6"/>
          <a:stretch>
            <a:fillRect/>
          </a:stretch>
        </p:blipFill>
        <p:spPr>
          <a:xfrm>
            <a:off x="6460579" y="1782541"/>
            <a:ext cx="4903515" cy="2108352"/>
          </a:xfrm>
          <a:prstGeom prst="rect">
            <a:avLst/>
          </a:prstGeom>
        </p:spPr>
      </p:pic>
      <p:pic>
        <p:nvPicPr>
          <p:cNvPr id="5" name="Picture 4">
            <a:extLst>
              <a:ext uri="{FF2B5EF4-FFF2-40B4-BE49-F238E27FC236}">
                <a16:creationId xmlns:a16="http://schemas.microsoft.com/office/drawing/2014/main" id="{4E4C6BFD-6E5B-B369-9363-33B4DCD59878}"/>
              </a:ext>
            </a:extLst>
          </p:cNvPr>
          <p:cNvPicPr>
            <a:picLocks noChangeAspect="1"/>
          </p:cNvPicPr>
          <p:nvPr/>
        </p:nvPicPr>
        <p:blipFill>
          <a:blip r:embed="rId7"/>
          <a:stretch>
            <a:fillRect/>
          </a:stretch>
        </p:blipFill>
        <p:spPr>
          <a:xfrm>
            <a:off x="5932715" y="4570889"/>
            <a:ext cx="5431380" cy="1691822"/>
          </a:xfrm>
          <a:prstGeom prst="rect">
            <a:avLst/>
          </a:prstGeom>
        </p:spPr>
      </p:pic>
    </p:spTree>
    <p:extLst>
      <p:ext uri="{BB962C8B-B14F-4D97-AF65-F5344CB8AC3E}">
        <p14:creationId xmlns:p14="http://schemas.microsoft.com/office/powerpoint/2010/main" val="1098684797"/>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8585963-7819-1BBC-B29D-A8869154E122}"/>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94DFFC4-4B4B-6122-3A68-C54BEFFF866A}"/>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17" name="Rectangle 16">
            <a:extLst>
              <a:ext uri="{FF2B5EF4-FFF2-40B4-BE49-F238E27FC236}">
                <a16:creationId xmlns:a16="http://schemas.microsoft.com/office/drawing/2014/main" id="{46EEF324-4F70-A9CC-31A9-A541F616653A}"/>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880DAD15-67BF-7C1A-9D9B-AD5E693695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60D6C4D-EA5E-6699-FE74-B75C114E4035}"/>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8E550E2D-F9B7-0353-2456-3640789A3903}"/>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F816129-DEEC-A70B-5F1E-545FEC98DBBF}"/>
              </a:ext>
            </a:extLst>
          </p:cNvPr>
          <p:cNvPicPr>
            <a:picLocks noChangeAspect="1"/>
          </p:cNvPicPr>
          <p:nvPr/>
        </p:nvPicPr>
        <p:blipFill>
          <a:blip r:embed="rId7"/>
          <a:srcRect t="14378" b="8969"/>
          <a:stretch/>
        </p:blipFill>
        <p:spPr>
          <a:xfrm>
            <a:off x="386314" y="3125135"/>
            <a:ext cx="2492032" cy="902587"/>
          </a:xfrm>
          <a:prstGeom prst="rect">
            <a:avLst/>
          </a:prstGeom>
        </p:spPr>
      </p:pic>
      <p:pic>
        <p:nvPicPr>
          <p:cNvPr id="13" name="Graphic 12" descr="House with solid fill">
            <a:extLst>
              <a:ext uri="{FF2B5EF4-FFF2-40B4-BE49-F238E27FC236}">
                <a16:creationId xmlns:a16="http://schemas.microsoft.com/office/drawing/2014/main" id="{9CD9C65C-854C-054C-3AD1-D37EBBD2EA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363" y="4222730"/>
            <a:ext cx="1577934" cy="1577934"/>
          </a:xfrm>
          <a:prstGeom prst="rect">
            <a:avLst/>
          </a:prstGeom>
        </p:spPr>
      </p:pic>
      <p:pic>
        <p:nvPicPr>
          <p:cNvPr id="18" name="Picture 17">
            <a:extLst>
              <a:ext uri="{FF2B5EF4-FFF2-40B4-BE49-F238E27FC236}">
                <a16:creationId xmlns:a16="http://schemas.microsoft.com/office/drawing/2014/main" id="{BE81CAEF-7AD4-AF93-FEF4-B89EFF90D639}"/>
              </a:ext>
            </a:extLst>
          </p:cNvPr>
          <p:cNvPicPr>
            <a:picLocks noChangeAspect="1"/>
          </p:cNvPicPr>
          <p:nvPr/>
        </p:nvPicPr>
        <p:blipFill>
          <a:blip r:embed="rId10"/>
          <a:srcRect t="2" r="88" b="56453"/>
          <a:stretch/>
        </p:blipFill>
        <p:spPr>
          <a:xfrm>
            <a:off x="4563256" y="2735094"/>
            <a:ext cx="6719587" cy="1194649"/>
          </a:xfrm>
          <a:prstGeom prst="rect">
            <a:avLst/>
          </a:prstGeom>
        </p:spPr>
      </p:pic>
      <p:pic>
        <p:nvPicPr>
          <p:cNvPr id="19" name="Picture 18" descr="A black screen with white text&#10;&#10;Description automatically generated">
            <a:extLst>
              <a:ext uri="{FF2B5EF4-FFF2-40B4-BE49-F238E27FC236}">
                <a16:creationId xmlns:a16="http://schemas.microsoft.com/office/drawing/2014/main" id="{20803C87-0769-9052-CA34-459689F50E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0" name="Title 1">
            <a:extLst>
              <a:ext uri="{FF2B5EF4-FFF2-40B4-BE49-F238E27FC236}">
                <a16:creationId xmlns:a16="http://schemas.microsoft.com/office/drawing/2014/main" id="{BF997DEA-01F9-81DF-26AF-726F76277469}"/>
              </a:ext>
            </a:extLst>
          </p:cNvPr>
          <p:cNvSpPr txBox="1">
            <a:spLocks/>
          </p:cNvSpPr>
          <p:nvPr/>
        </p:nvSpPr>
        <p:spPr>
          <a:xfrm>
            <a:off x="549510"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1117749088"/>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FA27DBD-05A5-5D13-E51B-B67F6DC7413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19B5C0C-DB7C-40EB-FAF8-216D874E5D91}"/>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5E1785B1-F770-FAFB-38F5-E4E081C67415}"/>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143835-9FE4-6F78-08BD-8337DD68B34E}"/>
              </a:ext>
            </a:extLst>
          </p:cNvPr>
          <p:cNvPicPr>
            <a:picLocks noChangeAspect="1"/>
          </p:cNvPicPr>
          <p:nvPr/>
        </p:nvPicPr>
        <p:blipFill>
          <a:blip r:embed="rId6"/>
          <a:srcRect t="3" r="88" b="33835"/>
          <a:stretch/>
        </p:blipFill>
        <p:spPr>
          <a:xfrm>
            <a:off x="4563256" y="2735094"/>
            <a:ext cx="6719587" cy="1815135"/>
          </a:xfrm>
          <a:prstGeom prst="rect">
            <a:avLst/>
          </a:prstGeom>
        </p:spPr>
      </p:pic>
      <p:pic>
        <p:nvPicPr>
          <p:cNvPr id="3" name="Picture 5" descr="A purple pencil in a white circle&#10;&#10;Description automatically generated">
            <a:extLst>
              <a:ext uri="{FF2B5EF4-FFF2-40B4-BE49-F238E27FC236}">
                <a16:creationId xmlns:a16="http://schemas.microsoft.com/office/drawing/2014/main" id="{7D419042-EF75-ACAB-AF54-EF5FEC3127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189235F-5F13-EA43-8279-963C82FED80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17" name="TextBox 16">
            <a:extLst>
              <a:ext uri="{FF2B5EF4-FFF2-40B4-BE49-F238E27FC236}">
                <a16:creationId xmlns:a16="http://schemas.microsoft.com/office/drawing/2014/main" id="{29658BC3-9600-9E93-06EA-7C87C4D0D877}"/>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F4F8D14B-5C59-A390-7182-C70B98904557}"/>
              </a:ext>
            </a:extLst>
          </p:cNvPr>
          <p:cNvPicPr>
            <a:picLocks noChangeAspect="1"/>
          </p:cNvPicPr>
          <p:nvPr/>
        </p:nvPicPr>
        <p:blipFill>
          <a:blip r:embed="rId8"/>
          <a:srcRect t="14378" b="8969"/>
          <a:stretch/>
        </p:blipFill>
        <p:spPr>
          <a:xfrm>
            <a:off x="386314" y="3125135"/>
            <a:ext cx="2492032" cy="902587"/>
          </a:xfrm>
          <a:prstGeom prst="rect">
            <a:avLst/>
          </a:prstGeom>
        </p:spPr>
      </p:pic>
      <p:pic>
        <p:nvPicPr>
          <p:cNvPr id="19" name="Graphic 18" descr="House with solid fill">
            <a:extLst>
              <a:ext uri="{FF2B5EF4-FFF2-40B4-BE49-F238E27FC236}">
                <a16:creationId xmlns:a16="http://schemas.microsoft.com/office/drawing/2014/main" id="{DF589D19-5FAC-73D0-6B32-BA9C534EF2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3363" y="4222730"/>
            <a:ext cx="1577934" cy="1577934"/>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6250C7D7-7728-39E0-E71E-D516F8AE37A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0" name="Title 1">
            <a:extLst>
              <a:ext uri="{FF2B5EF4-FFF2-40B4-BE49-F238E27FC236}">
                <a16:creationId xmlns:a16="http://schemas.microsoft.com/office/drawing/2014/main" id="{D8DD1130-36E1-E5DD-D597-07623EB259A3}"/>
              </a:ext>
            </a:extLst>
          </p:cNvPr>
          <p:cNvSpPr txBox="1">
            <a:spLocks/>
          </p:cNvSpPr>
          <p:nvPr/>
        </p:nvSpPr>
        <p:spPr>
          <a:xfrm>
            <a:off x="549510"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3285096687"/>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2594C7B-294A-88E8-5FBD-08650008273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AEBC42-BC3C-EF09-7FAC-369D2F662BC0}"/>
              </a:ext>
            </a:extLst>
          </p:cNvPr>
          <p:cNvSpPr txBox="1"/>
          <p:nvPr/>
        </p:nvSpPr>
        <p:spPr>
          <a:xfrm>
            <a:off x="549511" y="1981876"/>
            <a:ext cx="2672660"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Insert all the green pieces into your membrane.</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Are they all the same shape and size?  </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might their purpose be?</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1D4595C7-0EC5-A067-D3E5-18AB513541DF}"/>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Explore</a:t>
            </a:r>
          </a:p>
        </p:txBody>
      </p:sp>
      <p:pic>
        <p:nvPicPr>
          <p:cNvPr id="3" name="Picture 2">
            <a:extLst>
              <a:ext uri="{FF2B5EF4-FFF2-40B4-BE49-F238E27FC236}">
                <a16:creationId xmlns:a16="http://schemas.microsoft.com/office/drawing/2014/main" id="{6BCDD7BC-4AF3-4E9F-B589-82B8D1772BF8}"/>
              </a:ext>
            </a:extLst>
          </p:cNvPr>
          <p:cNvPicPr>
            <a:picLocks noChangeAspect="1"/>
          </p:cNvPicPr>
          <p:nvPr/>
        </p:nvPicPr>
        <p:blipFill>
          <a:blip r:embed="rId5"/>
          <a:stretch>
            <a:fillRect/>
          </a:stretch>
        </p:blipFill>
        <p:spPr>
          <a:xfrm>
            <a:off x="5080392" y="1674447"/>
            <a:ext cx="6294970" cy="4709465"/>
          </a:xfrm>
          <a:prstGeom prst="rect">
            <a:avLst/>
          </a:prstGeom>
        </p:spPr>
      </p:pic>
      <p:pic>
        <p:nvPicPr>
          <p:cNvPr id="5" name="Picture 4">
            <a:extLst>
              <a:ext uri="{FF2B5EF4-FFF2-40B4-BE49-F238E27FC236}">
                <a16:creationId xmlns:a16="http://schemas.microsoft.com/office/drawing/2014/main" id="{B8820EE6-95CA-3AA1-EA47-77FC3E97CCE7}"/>
              </a:ext>
            </a:extLst>
          </p:cNvPr>
          <p:cNvPicPr>
            <a:picLocks noChangeAspect="1"/>
          </p:cNvPicPr>
          <p:nvPr/>
        </p:nvPicPr>
        <p:blipFill>
          <a:blip r:embed="rId6"/>
          <a:stretch>
            <a:fillRect/>
          </a:stretch>
        </p:blipFill>
        <p:spPr>
          <a:xfrm>
            <a:off x="3392723" y="1824901"/>
            <a:ext cx="1225908" cy="1885534"/>
          </a:xfrm>
          <a:prstGeom prst="rect">
            <a:avLst/>
          </a:prstGeom>
        </p:spPr>
      </p:pic>
      <p:pic>
        <p:nvPicPr>
          <p:cNvPr id="8" name="Picture 7" descr="A black background with a black line&#10;&#10;Description automatically generated">
            <a:extLst>
              <a:ext uri="{FF2B5EF4-FFF2-40B4-BE49-F238E27FC236}">
                <a16:creationId xmlns:a16="http://schemas.microsoft.com/office/drawing/2014/main" id="{D5F4388C-54EE-57C9-A56D-52B2BD71EE79}"/>
              </a:ext>
            </a:extLst>
          </p:cNvPr>
          <p:cNvPicPr>
            <a:picLocks noChangeAspect="1"/>
          </p:cNvPicPr>
          <p:nvPr/>
        </p:nvPicPr>
        <p:blipFill>
          <a:blip r:embed="rId7">
            <a:extLst>
              <a:ext uri="{28A0092B-C50C-407E-A947-70E740481C1C}">
                <a14:useLocalDpi xmlns:a14="http://schemas.microsoft.com/office/drawing/2010/main" val="0"/>
              </a:ext>
            </a:extLst>
          </a:blip>
          <a:srcRect r="62592" b="-20186"/>
          <a:stretch/>
        </p:blipFill>
        <p:spPr>
          <a:xfrm rot="20478105" flipH="1">
            <a:off x="4178667" y="1388249"/>
            <a:ext cx="1101625" cy="873302"/>
          </a:xfrm>
          <a:prstGeom prst="rect">
            <a:avLst/>
          </a:prstGeom>
        </p:spPr>
      </p:pic>
      <p:pic>
        <p:nvPicPr>
          <p:cNvPr id="7" name="Picture 6">
            <a:extLst>
              <a:ext uri="{FF2B5EF4-FFF2-40B4-BE49-F238E27FC236}">
                <a16:creationId xmlns:a16="http://schemas.microsoft.com/office/drawing/2014/main" id="{49E51A02-EB32-F1DC-CE89-BFECB997F8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7ACB160-FA32-D477-B6AE-D5ACAAC9470F}"/>
              </a:ext>
            </a:extLst>
          </p:cNvPr>
          <p:cNvPicPr>
            <a:picLocks noChangeAspect="1"/>
          </p:cNvPicPr>
          <p:nvPr/>
        </p:nvPicPr>
        <p:blipFill>
          <a:blip r:embed="rId9"/>
          <a:stretch>
            <a:fillRect/>
          </a:stretch>
        </p:blipFill>
        <p:spPr>
          <a:xfrm>
            <a:off x="7453815" y="5326988"/>
            <a:ext cx="2981640" cy="1056924"/>
          </a:xfrm>
          <a:prstGeom prst="rect">
            <a:avLst/>
          </a:prstGeom>
        </p:spPr>
      </p:pic>
    </p:spTree>
    <p:extLst>
      <p:ext uri="{BB962C8B-B14F-4D97-AF65-F5344CB8AC3E}">
        <p14:creationId xmlns:p14="http://schemas.microsoft.com/office/powerpoint/2010/main" val="274821973"/>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9B99DED-E0E8-C508-90B1-C0EB905AC0A0}"/>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439F0797-3C72-1D8F-1114-B3C993B906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B59AA72E-029B-92B2-3BF9-5DC7A6E5D31E}"/>
              </a:ext>
            </a:extLst>
          </p:cNvPr>
          <p:cNvSpPr txBox="1"/>
          <p:nvPr/>
        </p:nvSpPr>
        <p:spPr>
          <a:xfrm>
            <a:off x="549510" y="1963347"/>
            <a:ext cx="5198147"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Buildings display address numbers and signs on their outside walls, so they can be properly identified by neighbors.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 green pieces represent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glycolipids</a:t>
            </a:r>
            <a:r>
              <a:rPr lang="en-US" sz="2000" dirty="0">
                <a:latin typeface="Aptos" panose="020B0004020202020204" pitchFamily="34" charset="0"/>
                <a:ea typeface="Aptos" panose="020B0004020202020204" pitchFamily="34" charset="0"/>
                <a:cs typeface="Times New Roman" panose="02020603050405020304" pitchFamily="18" charset="0"/>
              </a:rPr>
              <a:t>, long strings of sugar molecules tethered to the cellular membrane by a single hydrophobic (non-polar) tail.</a:t>
            </a:r>
            <a:br>
              <a:rPr lang="en-US" sz="2000" dirty="0">
                <a:latin typeface="Aptos" panose="020B0004020202020204" pitchFamily="34" charset="0"/>
                <a:ea typeface="Aptos" panose="020B0004020202020204" pitchFamily="34" charset="0"/>
                <a:cs typeface="Times New Roman" panose="02020603050405020304" pitchFamily="18" charset="0"/>
              </a:rPr>
            </a:br>
            <a:br>
              <a:rPr lang="en-US" sz="2000" dirty="0">
                <a:latin typeface="Aptos" panose="020B0004020202020204" pitchFamily="34" charset="0"/>
                <a:ea typeface="Aptos" panose="020B0004020202020204" pitchFamily="34" charset="0"/>
                <a:cs typeface="Times New Roman" panose="02020603050405020304" pitchFamily="18" charset="0"/>
              </a:rPr>
            </a:b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Different glycolipid shapes </a:t>
            </a:r>
            <a:r>
              <a:rPr lang="en-US" sz="2000" dirty="0">
                <a:latin typeface="Aptos" panose="020B0004020202020204" pitchFamily="34" charset="0"/>
                <a:ea typeface="Aptos" panose="020B0004020202020204" pitchFamily="34" charset="0"/>
                <a:cs typeface="Times New Roman" panose="02020603050405020304" pitchFamily="18" charset="0"/>
              </a:rPr>
              <a:t>communicate different information about the cell, such as:</a:t>
            </a:r>
          </a:p>
          <a:p>
            <a:r>
              <a:rPr lang="en-US" sz="2000" dirty="0">
                <a:latin typeface="Aptos" panose="020B0004020202020204" pitchFamily="34" charset="0"/>
                <a:ea typeface="Aptos" panose="020B0004020202020204" pitchFamily="34" charset="0"/>
                <a:cs typeface="Times New Roman" panose="02020603050405020304" pitchFamily="18" charset="0"/>
              </a:rPr>
              <a:t>     - what type of cell it is</a:t>
            </a:r>
          </a:p>
          <a:p>
            <a:r>
              <a:rPr lang="en-US" sz="2000" dirty="0">
                <a:latin typeface="Aptos" panose="020B0004020202020204" pitchFamily="34" charset="0"/>
                <a:ea typeface="Aptos" panose="020B0004020202020204" pitchFamily="34" charset="0"/>
                <a:cs typeface="Times New Roman" panose="02020603050405020304" pitchFamily="18" charset="0"/>
              </a:rPr>
              <a:t>    - its state of development</a:t>
            </a:r>
          </a:p>
          <a:p>
            <a:r>
              <a:rPr lang="en-US" sz="2000" dirty="0">
                <a:latin typeface="Aptos" panose="020B0004020202020204" pitchFamily="34" charset="0"/>
                <a:ea typeface="Aptos" panose="020B0004020202020204" pitchFamily="34" charset="0"/>
                <a:cs typeface="Times New Roman" panose="02020603050405020304" pitchFamily="18" charset="0"/>
              </a:rPr>
              <a:t>    - health an immune responses</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80C5DB0C-6AE5-857A-61C4-9C096194345C}"/>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Compare</a:t>
            </a:r>
          </a:p>
        </p:txBody>
      </p:sp>
      <p:pic>
        <p:nvPicPr>
          <p:cNvPr id="3" name="Picture 2">
            <a:extLst>
              <a:ext uri="{FF2B5EF4-FFF2-40B4-BE49-F238E27FC236}">
                <a16:creationId xmlns:a16="http://schemas.microsoft.com/office/drawing/2014/main" id="{083A11C5-51BE-0DE2-7CE9-E7BFBFEF276F}"/>
              </a:ext>
            </a:extLst>
          </p:cNvPr>
          <p:cNvPicPr>
            <a:picLocks noChangeAspect="1"/>
          </p:cNvPicPr>
          <p:nvPr/>
        </p:nvPicPr>
        <p:blipFill>
          <a:blip r:embed="rId6"/>
          <a:stretch>
            <a:fillRect/>
          </a:stretch>
        </p:blipFill>
        <p:spPr>
          <a:xfrm>
            <a:off x="6048296" y="1327504"/>
            <a:ext cx="5421172" cy="3478246"/>
          </a:xfrm>
          <a:prstGeom prst="rect">
            <a:avLst/>
          </a:prstGeom>
        </p:spPr>
      </p:pic>
      <p:pic>
        <p:nvPicPr>
          <p:cNvPr id="1026" name="Picture 2" descr="Address Plaques | House Number Signs | Advantage Signs &amp; Graphics">
            <a:extLst>
              <a:ext uri="{FF2B5EF4-FFF2-40B4-BE49-F238E27FC236}">
                <a16:creationId xmlns:a16="http://schemas.microsoft.com/office/drawing/2014/main" id="{1A0273D4-1A36-BF51-FAEC-C194B535387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150" b="20026"/>
          <a:stretch/>
        </p:blipFill>
        <p:spPr bwMode="auto">
          <a:xfrm>
            <a:off x="6274328" y="5188670"/>
            <a:ext cx="1670525" cy="10829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C4EEC8A-A1AE-7CE7-C5DF-E26B2D24109D}"/>
              </a:ext>
            </a:extLst>
          </p:cNvPr>
          <p:cNvPicPr>
            <a:picLocks noChangeAspect="1"/>
          </p:cNvPicPr>
          <p:nvPr/>
        </p:nvPicPr>
        <p:blipFill>
          <a:blip r:embed="rId8"/>
          <a:stretch>
            <a:fillRect/>
          </a:stretch>
        </p:blipFill>
        <p:spPr>
          <a:xfrm>
            <a:off x="9589401" y="5183566"/>
            <a:ext cx="1753864" cy="1087396"/>
          </a:xfrm>
          <a:prstGeom prst="rect">
            <a:avLst/>
          </a:prstGeom>
        </p:spPr>
      </p:pic>
      <p:pic>
        <p:nvPicPr>
          <p:cNvPr id="9" name="Picture 8">
            <a:extLst>
              <a:ext uri="{FF2B5EF4-FFF2-40B4-BE49-F238E27FC236}">
                <a16:creationId xmlns:a16="http://schemas.microsoft.com/office/drawing/2014/main" id="{715D3A53-04B7-4A23-9FAF-A2621E97F83B}"/>
              </a:ext>
            </a:extLst>
          </p:cNvPr>
          <p:cNvPicPr>
            <a:picLocks noChangeAspect="1"/>
          </p:cNvPicPr>
          <p:nvPr/>
        </p:nvPicPr>
        <p:blipFill>
          <a:blip r:embed="rId9"/>
          <a:stretch>
            <a:fillRect/>
          </a:stretch>
        </p:blipFill>
        <p:spPr>
          <a:xfrm>
            <a:off x="8113677" y="5185961"/>
            <a:ext cx="1306900" cy="1085295"/>
          </a:xfrm>
          <a:prstGeom prst="rect">
            <a:avLst/>
          </a:prstGeom>
        </p:spPr>
      </p:pic>
    </p:spTree>
    <p:extLst>
      <p:ext uri="{BB962C8B-B14F-4D97-AF65-F5344CB8AC3E}">
        <p14:creationId xmlns:p14="http://schemas.microsoft.com/office/powerpoint/2010/main" val="2234492704"/>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60CE723-1D79-1A4D-51EB-22C7455E9902}"/>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07C4EE00-99AC-43BA-6CFF-52E832EB459A}"/>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19" name="Rectangle 18">
            <a:extLst>
              <a:ext uri="{FF2B5EF4-FFF2-40B4-BE49-F238E27FC236}">
                <a16:creationId xmlns:a16="http://schemas.microsoft.com/office/drawing/2014/main" id="{8B00D5C9-E307-8A92-434B-9A5ACDB10D14}"/>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1C5A816B-F313-CDCF-01DA-EA00B7CE3D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87A7CF6-7518-60A4-E7BB-636E782680E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77CBC338-32FE-C32D-C6A1-5107E4CDCE7B}"/>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8FC79F9-E31D-BFED-704B-A76D4C71EA6F}"/>
              </a:ext>
            </a:extLst>
          </p:cNvPr>
          <p:cNvPicPr>
            <a:picLocks noChangeAspect="1"/>
          </p:cNvPicPr>
          <p:nvPr/>
        </p:nvPicPr>
        <p:blipFill>
          <a:blip r:embed="rId7"/>
          <a:srcRect t="14378" b="8969"/>
          <a:stretch/>
        </p:blipFill>
        <p:spPr>
          <a:xfrm>
            <a:off x="386314" y="3125135"/>
            <a:ext cx="2492032" cy="902587"/>
          </a:xfrm>
          <a:prstGeom prst="rect">
            <a:avLst/>
          </a:prstGeom>
        </p:spPr>
      </p:pic>
      <p:pic>
        <p:nvPicPr>
          <p:cNvPr id="13" name="Graphic 12" descr="House with solid fill">
            <a:extLst>
              <a:ext uri="{FF2B5EF4-FFF2-40B4-BE49-F238E27FC236}">
                <a16:creationId xmlns:a16="http://schemas.microsoft.com/office/drawing/2014/main" id="{7896FE1A-C88F-557C-B76F-B914821DDA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363" y="4222730"/>
            <a:ext cx="1577934" cy="1577934"/>
          </a:xfrm>
          <a:prstGeom prst="rect">
            <a:avLst/>
          </a:prstGeom>
        </p:spPr>
      </p:pic>
      <p:pic>
        <p:nvPicPr>
          <p:cNvPr id="20" name="Picture 19">
            <a:extLst>
              <a:ext uri="{FF2B5EF4-FFF2-40B4-BE49-F238E27FC236}">
                <a16:creationId xmlns:a16="http://schemas.microsoft.com/office/drawing/2014/main" id="{A1564A85-9ABD-A227-B0C4-12BD4BD44660}"/>
              </a:ext>
            </a:extLst>
          </p:cNvPr>
          <p:cNvPicPr>
            <a:picLocks noChangeAspect="1"/>
          </p:cNvPicPr>
          <p:nvPr/>
        </p:nvPicPr>
        <p:blipFill>
          <a:blip r:embed="rId10"/>
          <a:srcRect t="3" r="88" b="32874"/>
          <a:stretch/>
        </p:blipFill>
        <p:spPr>
          <a:xfrm>
            <a:off x="4500523" y="2757918"/>
            <a:ext cx="6778503" cy="1857626"/>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11873700-460C-BB91-C8D9-29A3DEE192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1" name="Title 1">
            <a:extLst>
              <a:ext uri="{FF2B5EF4-FFF2-40B4-BE49-F238E27FC236}">
                <a16:creationId xmlns:a16="http://schemas.microsoft.com/office/drawing/2014/main" id="{B994798F-7006-8856-688A-23BE3FB8D816}"/>
              </a:ext>
            </a:extLst>
          </p:cNvPr>
          <p:cNvSpPr txBox="1">
            <a:spLocks/>
          </p:cNvSpPr>
          <p:nvPr/>
        </p:nvSpPr>
        <p:spPr>
          <a:xfrm>
            <a:off x="549510" y="6768"/>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42656565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FB7B5DD-9ACE-6CF2-A7F8-43BCEEE378C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B14C35B-65BB-21B0-AB14-9229B1CC3994}"/>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3F4BD028-BE0B-015D-0B9E-18350E7B65C6}"/>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D7A03A06-E79E-7800-516C-5880835B2C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57E0E4A9-D120-CA99-1F26-9C9EC86CD169}"/>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9" name="Title 1">
            <a:extLst>
              <a:ext uri="{FF2B5EF4-FFF2-40B4-BE49-F238E27FC236}">
                <a16:creationId xmlns:a16="http://schemas.microsoft.com/office/drawing/2014/main" id="{C34ED9D9-6FF8-1CAE-4E83-E6B344EE3683}"/>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pic>
        <p:nvPicPr>
          <p:cNvPr id="4" name="Picture 3">
            <a:extLst>
              <a:ext uri="{FF2B5EF4-FFF2-40B4-BE49-F238E27FC236}">
                <a16:creationId xmlns:a16="http://schemas.microsoft.com/office/drawing/2014/main" id="{1EF42938-882B-A133-B7B1-0F2D4E924BD3}"/>
              </a:ext>
            </a:extLst>
          </p:cNvPr>
          <p:cNvPicPr>
            <a:picLocks noChangeAspect="1"/>
          </p:cNvPicPr>
          <p:nvPr/>
        </p:nvPicPr>
        <p:blipFill>
          <a:blip r:embed="rId7"/>
          <a:srcRect t="3" r="88" b="19107"/>
          <a:stretch/>
        </p:blipFill>
        <p:spPr>
          <a:xfrm>
            <a:off x="4500523" y="2757918"/>
            <a:ext cx="6778503" cy="2238626"/>
          </a:xfrm>
          <a:prstGeom prst="rect">
            <a:avLst/>
          </a:prstGeom>
        </p:spPr>
      </p:pic>
      <p:sp>
        <p:nvSpPr>
          <p:cNvPr id="17" name="TextBox 16">
            <a:extLst>
              <a:ext uri="{FF2B5EF4-FFF2-40B4-BE49-F238E27FC236}">
                <a16:creationId xmlns:a16="http://schemas.microsoft.com/office/drawing/2014/main" id="{65F8812B-D909-2C04-0FAB-C6269FAF44C1}"/>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9E2E3991-2D93-FC32-6A07-40C1EE39DC52}"/>
              </a:ext>
            </a:extLst>
          </p:cNvPr>
          <p:cNvPicPr>
            <a:picLocks noChangeAspect="1"/>
          </p:cNvPicPr>
          <p:nvPr/>
        </p:nvPicPr>
        <p:blipFill>
          <a:blip r:embed="rId8"/>
          <a:srcRect t="14378" b="8969"/>
          <a:stretch/>
        </p:blipFill>
        <p:spPr>
          <a:xfrm>
            <a:off x="386314" y="3125135"/>
            <a:ext cx="2492032" cy="902587"/>
          </a:xfrm>
          <a:prstGeom prst="rect">
            <a:avLst/>
          </a:prstGeom>
        </p:spPr>
      </p:pic>
      <p:pic>
        <p:nvPicPr>
          <p:cNvPr id="19" name="Graphic 18" descr="House with solid fill">
            <a:extLst>
              <a:ext uri="{FF2B5EF4-FFF2-40B4-BE49-F238E27FC236}">
                <a16:creationId xmlns:a16="http://schemas.microsoft.com/office/drawing/2014/main" id="{39B2A11B-C841-7B12-2321-22A1504665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3363" y="4222730"/>
            <a:ext cx="1577934" cy="1577934"/>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2956867F-3938-FED8-23AC-DF04143C10B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Tree>
    <p:extLst>
      <p:ext uri="{BB962C8B-B14F-4D97-AF65-F5344CB8AC3E}">
        <p14:creationId xmlns:p14="http://schemas.microsoft.com/office/powerpoint/2010/main" val="3750961168"/>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1B20090-763B-6C29-F912-90CA3ADFEB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4724A5-0F77-8AA9-AE1B-12F9E0C0D149}"/>
              </a:ext>
            </a:extLst>
          </p:cNvPr>
          <p:cNvSpPr txBox="1"/>
          <p:nvPr/>
        </p:nvSpPr>
        <p:spPr>
          <a:xfrm>
            <a:off x="549510" y="1963347"/>
            <a:ext cx="4871575"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a:ea typeface="Aptos" panose="020B0004020202020204" pitchFamily="34" charset="0"/>
                <a:cs typeface="Times New Roman"/>
              </a:rPr>
              <a:t>Cell membranes facilitate many of your body’s functions as other structures embed themselves in the bilayer.</a:t>
            </a:r>
          </a:p>
          <a:p>
            <a:endParaRPr lang="en-US" sz="2000" b="1" dirty="0">
              <a:latin typeface="Aptos" panose="020B0004020202020204" pitchFamily="34" charset="0"/>
              <a:ea typeface="Aptos" panose="020B0004020202020204" pitchFamily="34" charset="0"/>
              <a:cs typeface="Times New Roman" panose="02020603050405020304" pitchFamily="18" charset="0"/>
            </a:endParaRPr>
          </a:p>
          <a:p>
            <a:r>
              <a:rPr lang="en-US" sz="2000" b="1" dirty="0">
                <a:latin typeface="Aptos"/>
                <a:ea typeface="Aptos" panose="020B0004020202020204" pitchFamily="34" charset="0"/>
                <a:cs typeface="Times New Roman"/>
              </a:rPr>
              <a:t>Add four larger pieces to your membrane</a:t>
            </a:r>
            <a:r>
              <a:rPr lang="en-US" sz="2000" dirty="0">
                <a:latin typeface="Aptos"/>
                <a:ea typeface="Aptos" panose="020B0004020202020204" pitchFamily="34" charset="0"/>
                <a:cs typeface="Times New Roman"/>
              </a:rPr>
              <a:t> by inserting the tab on the back of each piece into the corresponding slot on the membrane model.</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a:ea typeface="Aptos" panose="020B0004020202020204" pitchFamily="34" charset="0"/>
                <a:cs typeface="Times New Roman"/>
              </a:rPr>
              <a:t>Are they all the same shape and size?  </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a:ea typeface="Aptos" panose="020B0004020202020204" pitchFamily="34" charset="0"/>
                <a:cs typeface="Times New Roman"/>
              </a:rPr>
              <a:t>What might their purposes be?</a:t>
            </a:r>
            <a:endParaRPr lang="en-US" dirty="0">
              <a:latin typeface="Aptos"/>
              <a:ea typeface="Aptos" panose="020B0004020202020204" pitchFamily="34" charset="0"/>
              <a:cs typeface="Times New Roman"/>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3FB3730-0423-3305-894C-DC3C0B8A6684}"/>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What there’s more?</a:t>
            </a:r>
          </a:p>
        </p:txBody>
      </p:sp>
      <p:pic>
        <p:nvPicPr>
          <p:cNvPr id="5" name="Picture 4">
            <a:extLst>
              <a:ext uri="{FF2B5EF4-FFF2-40B4-BE49-F238E27FC236}">
                <a16:creationId xmlns:a16="http://schemas.microsoft.com/office/drawing/2014/main" id="{80E0A329-B7F6-95C2-07B0-F3E8F715F5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F3ECBD1-D73F-8922-A623-4DF51ECC2A39}"/>
              </a:ext>
            </a:extLst>
          </p:cNvPr>
          <p:cNvPicPr>
            <a:picLocks noChangeAspect="1"/>
          </p:cNvPicPr>
          <p:nvPr/>
        </p:nvPicPr>
        <p:blipFill>
          <a:blip r:embed="rId6"/>
          <a:stretch>
            <a:fillRect/>
          </a:stretch>
        </p:blipFill>
        <p:spPr>
          <a:xfrm>
            <a:off x="5769973" y="1495738"/>
            <a:ext cx="5230585" cy="3285175"/>
          </a:xfrm>
          <a:prstGeom prst="rect">
            <a:avLst/>
          </a:prstGeom>
        </p:spPr>
      </p:pic>
    </p:spTree>
    <p:extLst>
      <p:ext uri="{BB962C8B-B14F-4D97-AF65-F5344CB8AC3E}">
        <p14:creationId xmlns:p14="http://schemas.microsoft.com/office/powerpoint/2010/main" val="1287170561"/>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EC69048-20ED-16EB-10DA-C1DF992E366E}"/>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6748DE3E-1846-0665-5A39-3427ACA547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00E3E3F8-B398-E0EA-5282-734F1E6BC58E}"/>
              </a:ext>
            </a:extLst>
          </p:cNvPr>
          <p:cNvSpPr txBox="1"/>
          <p:nvPr/>
        </p:nvSpPr>
        <p:spPr>
          <a:xfrm>
            <a:off x="549510" y="1963347"/>
            <a:ext cx="5070763"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The main reason a house has walls is to keep things from getting in.</a:t>
            </a:r>
            <a:br>
              <a:rPr lang="en-US" sz="2000" dirty="0">
                <a:latin typeface="Aptos" panose="020B0004020202020204" pitchFamily="34" charset="0"/>
                <a:ea typeface="Aptos" panose="020B0004020202020204" pitchFamily="34" charset="0"/>
                <a:cs typeface="Times New Roman" panose="02020603050405020304" pitchFamily="18" charset="0"/>
              </a:rPr>
            </a:br>
            <a:br>
              <a:rPr lang="en-US" sz="2000" dirty="0">
                <a:latin typeface="Aptos" panose="020B0004020202020204" pitchFamily="34" charset="0"/>
                <a:ea typeface="Aptos" panose="020B0004020202020204" pitchFamily="34" charset="0"/>
                <a:cs typeface="Times New Roman" panose="02020603050405020304" pitchFamily="18" charset="0"/>
              </a:rPr>
            </a:br>
            <a:r>
              <a:rPr lang="en-US" sz="2000" dirty="0">
                <a:latin typeface="Aptos" panose="020B0004020202020204" pitchFamily="34" charset="0"/>
                <a:ea typeface="Aptos" panose="020B0004020202020204" pitchFamily="34" charset="0"/>
                <a:cs typeface="Times New Roman" panose="02020603050405020304" pitchFamily="18" charset="0"/>
              </a:rPr>
              <a:t>But sometimes, you </a:t>
            </a:r>
            <a:r>
              <a:rPr lang="en-US" sz="2000" b="1" dirty="0">
                <a:latin typeface="Aptos" panose="020B0004020202020204" pitchFamily="34" charset="0"/>
                <a:ea typeface="Aptos" panose="020B0004020202020204" pitchFamily="34" charset="0"/>
                <a:cs typeface="Times New Roman" panose="02020603050405020304" pitchFamily="18" charset="0"/>
              </a:rPr>
              <a:t>want things to enter your house</a:t>
            </a:r>
            <a:r>
              <a:rPr lang="en-US" sz="2000" dirty="0">
                <a:latin typeface="Aptos" panose="020B0004020202020204" pitchFamily="34" charset="0"/>
                <a:ea typeface="Aptos" panose="020B0004020202020204" pitchFamily="34" charset="0"/>
                <a:cs typeface="Times New Roman" panose="02020603050405020304" pitchFamily="18" charset="0"/>
              </a:rPr>
              <a:t>, like mail through a door slot, guests through a front door, or breeze through a window.</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The purple pieces represent</a:t>
            </a:r>
            <a:r>
              <a:rPr lang="en-US" sz="2000" b="1" dirty="0">
                <a:solidFill>
                  <a:srgbClr val="FF0DE2"/>
                </a:solidFill>
                <a:latin typeface="Aptos" panose="020B0004020202020204" pitchFamily="34" charset="0"/>
                <a:ea typeface="Aptos" panose="020B0004020202020204" pitchFamily="34" charset="0"/>
                <a:cs typeface="Times New Roman" panose="02020603050405020304" pitchFamily="18" charset="0"/>
              </a:rPr>
              <a:t>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proteins</a:t>
            </a:r>
            <a:r>
              <a:rPr lang="en-US" sz="2000" dirty="0">
                <a:latin typeface="Aptos" panose="020B0004020202020204" pitchFamily="34" charset="0"/>
                <a:ea typeface="Aptos" panose="020B0004020202020204" pitchFamily="34" charset="0"/>
                <a:cs typeface="Times New Roman" panose="02020603050405020304" pitchFamily="18" charset="0"/>
              </a:rPr>
              <a:t>, a complex type of molecule that can </a:t>
            </a:r>
            <a:r>
              <a:rPr lang="en-US" sz="2000" b="1" dirty="0">
                <a:latin typeface="Aptos" panose="020B0004020202020204" pitchFamily="34" charset="0"/>
                <a:ea typeface="Aptos" panose="020B0004020202020204" pitchFamily="34" charset="0"/>
                <a:cs typeface="Times New Roman" panose="02020603050405020304" pitchFamily="18" charset="0"/>
              </a:rPr>
              <a:t>span</a:t>
            </a:r>
            <a:r>
              <a:rPr lang="en-US" sz="2000" dirty="0">
                <a:latin typeface="Aptos" panose="020B0004020202020204" pitchFamily="34" charset="0"/>
                <a:ea typeface="Aptos" panose="020B0004020202020204" pitchFamily="34" charset="0"/>
                <a:cs typeface="Times New Roman" panose="02020603050405020304" pitchFamily="18" charset="0"/>
              </a:rPr>
              <a:t> a cell membrane.</a:t>
            </a:r>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48C4F173-D838-C991-6B82-A059B714515A}"/>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Compare</a:t>
            </a:r>
            <a:endParaRPr lang="en-US" sz="4000" b="1" dirty="0">
              <a:solidFill>
                <a:schemeClr val="bg1"/>
              </a:solidFill>
              <a:latin typeface="+mn-lt"/>
              <a:ea typeface="HGSoeiKakugothicUB"/>
              <a:cs typeface="Myanmar Text"/>
            </a:endParaRPr>
          </a:p>
        </p:txBody>
      </p:sp>
      <p:pic>
        <p:nvPicPr>
          <p:cNvPr id="2050" name="Picture 2" descr="How Much Does Window Repair Cost? (2025 Guide)">
            <a:extLst>
              <a:ext uri="{FF2B5EF4-FFF2-40B4-BE49-F238E27FC236}">
                <a16:creationId xmlns:a16="http://schemas.microsoft.com/office/drawing/2014/main" id="{129823CE-2461-6CFF-0B5D-29450ECE7D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2710" y="4992914"/>
            <a:ext cx="2030858" cy="13514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pen door invitation to all visiting this stylish home">
            <a:extLst>
              <a:ext uri="{FF2B5EF4-FFF2-40B4-BE49-F238E27FC236}">
                <a16:creationId xmlns:a16="http://schemas.microsoft.com/office/drawing/2014/main" id="{7FAE76C7-960F-2E69-28DA-4C9B9F7EA48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900" t="20423" r="53551" b="14084"/>
          <a:stretch/>
        </p:blipFill>
        <p:spPr bwMode="auto">
          <a:xfrm>
            <a:off x="8210147" y="4992914"/>
            <a:ext cx="1222625" cy="13514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LIABILT Satin Nickel Mail Slot Mounting Hardware Included 32242TNBLG at  Lowes.com">
            <a:extLst>
              <a:ext uri="{FF2B5EF4-FFF2-40B4-BE49-F238E27FC236}">
                <a16:creationId xmlns:a16="http://schemas.microsoft.com/office/drawing/2014/main" id="{67F05A39-D311-C765-72B7-42EB5C62A1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34658" y="4978318"/>
            <a:ext cx="1355014" cy="13550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CCD118A-9644-9905-3C05-82EAE98E6A84}"/>
              </a:ext>
            </a:extLst>
          </p:cNvPr>
          <p:cNvPicPr>
            <a:picLocks noChangeAspect="1"/>
          </p:cNvPicPr>
          <p:nvPr/>
        </p:nvPicPr>
        <p:blipFill>
          <a:blip r:embed="rId9"/>
          <a:stretch>
            <a:fillRect/>
          </a:stretch>
        </p:blipFill>
        <p:spPr>
          <a:xfrm>
            <a:off x="5769973" y="1495738"/>
            <a:ext cx="5230585" cy="3285175"/>
          </a:xfrm>
          <a:prstGeom prst="rect">
            <a:avLst/>
          </a:prstGeom>
        </p:spPr>
      </p:pic>
    </p:spTree>
    <p:extLst>
      <p:ext uri="{BB962C8B-B14F-4D97-AF65-F5344CB8AC3E}">
        <p14:creationId xmlns:p14="http://schemas.microsoft.com/office/powerpoint/2010/main" val="1791085907"/>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8F13B83-D799-9946-FD5E-A65D590D5127}"/>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68B5724E-CA6A-16B4-86CA-6CFF8A9733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02B83D90-7505-9158-A650-E2476761861B}"/>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Channel Proteins</a:t>
            </a:r>
          </a:p>
        </p:txBody>
      </p:sp>
      <p:sp>
        <p:nvSpPr>
          <p:cNvPr id="9" name="TextBox 8">
            <a:extLst>
              <a:ext uri="{FF2B5EF4-FFF2-40B4-BE49-F238E27FC236}">
                <a16:creationId xmlns:a16="http://schemas.microsoft.com/office/drawing/2014/main" id="{15C54D66-3F08-2436-E52C-37AD5958EEAF}"/>
              </a:ext>
            </a:extLst>
          </p:cNvPr>
          <p:cNvSpPr txBox="1"/>
          <p:nvPr/>
        </p:nvSpPr>
        <p:spPr>
          <a:xfrm>
            <a:off x="549510" y="1974604"/>
            <a:ext cx="5198674"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Channel Proteins </a:t>
            </a:r>
            <a:r>
              <a:rPr lang="en-US" sz="2000" dirty="0">
                <a:latin typeface="Aptos" panose="020B0004020202020204" pitchFamily="34" charset="0"/>
                <a:ea typeface="Aptos" panose="020B0004020202020204" pitchFamily="34" charset="0"/>
                <a:cs typeface="Times New Roman" panose="02020603050405020304" pitchFamily="18" charset="0"/>
              </a:rPr>
              <a:t>have pores, which allow specific types of molecules to cross the cell membrane and enter the cell.</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Cells often use this flow of ions across the membrane to send signals or trigger cell processes.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In some cases, these channel proteins can even be opened or closed, depending on other conditions inside the cell.</a:t>
            </a:r>
          </a:p>
          <a:p>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pic>
        <p:nvPicPr>
          <p:cNvPr id="11" name="Picture 4" descr="Open door invitation to all visiting this stylish home">
            <a:extLst>
              <a:ext uri="{FF2B5EF4-FFF2-40B4-BE49-F238E27FC236}">
                <a16:creationId xmlns:a16="http://schemas.microsoft.com/office/drawing/2014/main" id="{5DA4B9CA-0F92-108A-87CE-B60D0FC9FE2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900" t="20423" r="53551" b="14084"/>
          <a:stretch/>
        </p:blipFill>
        <p:spPr bwMode="auto">
          <a:xfrm>
            <a:off x="8579445" y="2152330"/>
            <a:ext cx="2546649" cy="28149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5D1C73B-FDB0-FC23-CC02-E3D0EBD6CF76}"/>
              </a:ext>
            </a:extLst>
          </p:cNvPr>
          <p:cNvPicPr>
            <a:picLocks noChangeAspect="1"/>
          </p:cNvPicPr>
          <p:nvPr/>
        </p:nvPicPr>
        <p:blipFill>
          <a:blip r:embed="rId7"/>
          <a:stretch>
            <a:fillRect/>
          </a:stretch>
        </p:blipFill>
        <p:spPr>
          <a:xfrm>
            <a:off x="5914809" y="1556657"/>
            <a:ext cx="2265092" cy="4414025"/>
          </a:xfrm>
          <a:prstGeom prst="rect">
            <a:avLst/>
          </a:prstGeom>
        </p:spPr>
      </p:pic>
    </p:spTree>
    <p:extLst>
      <p:ext uri="{BB962C8B-B14F-4D97-AF65-F5344CB8AC3E}">
        <p14:creationId xmlns:p14="http://schemas.microsoft.com/office/powerpoint/2010/main" val="139947413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BB43938-A175-A8B2-A11F-E9C346EFD952}"/>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072D6364-C339-96B8-ABC3-925786EC9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8B493366-2759-3783-1072-F2C0DC888289}"/>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Receptor proteins</a:t>
            </a:r>
          </a:p>
        </p:txBody>
      </p:sp>
      <p:sp>
        <p:nvSpPr>
          <p:cNvPr id="9" name="TextBox 8">
            <a:extLst>
              <a:ext uri="{FF2B5EF4-FFF2-40B4-BE49-F238E27FC236}">
                <a16:creationId xmlns:a16="http://schemas.microsoft.com/office/drawing/2014/main" id="{28B87105-A9DB-9327-7B84-B4F59176A2BC}"/>
              </a:ext>
            </a:extLst>
          </p:cNvPr>
          <p:cNvSpPr txBox="1"/>
          <p:nvPr/>
        </p:nvSpPr>
        <p:spPr>
          <a:xfrm>
            <a:off x="549510" y="1978069"/>
            <a:ext cx="447969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Receptor Proteins </a:t>
            </a:r>
            <a:r>
              <a:rPr lang="en-US" sz="2000" dirty="0">
                <a:latin typeface="Aptos" panose="020B0004020202020204" pitchFamily="34" charset="0"/>
                <a:ea typeface="Aptos" panose="020B0004020202020204" pitchFamily="34" charset="0"/>
                <a:cs typeface="Times New Roman" panose="02020603050405020304" pitchFamily="18" charset="0"/>
              </a:rPr>
              <a:t>allow molecules to bind outside of the cell and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transduce</a:t>
            </a:r>
            <a:r>
              <a:rPr lang="en-US" sz="2000" dirty="0">
                <a:latin typeface="Aptos" panose="020B0004020202020204" pitchFamily="34" charset="0"/>
                <a:ea typeface="Aptos" panose="020B0004020202020204" pitchFamily="34" charset="0"/>
                <a:cs typeface="Times New Roman" panose="02020603050405020304" pitchFamily="18" charset="0"/>
              </a:rPr>
              <a:t> a signal to the inside of the cell.</a:t>
            </a:r>
            <a:br>
              <a:rPr lang="en-US" sz="2000" dirty="0">
                <a:latin typeface="Aptos" panose="020B0004020202020204" pitchFamily="34" charset="0"/>
                <a:ea typeface="Aptos" panose="020B0004020202020204" pitchFamily="34" charset="0"/>
                <a:cs typeface="Times New Roman" panose="02020603050405020304" pitchFamily="18" charset="0"/>
              </a:rPr>
            </a:br>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Cells often use receptor proteins to receive signals from other systems in your body that regulate cell processes.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In some cases, a single type of receptor protein can trigger multiple different responses inside the cell.</a:t>
            </a:r>
          </a:p>
        </p:txBody>
      </p:sp>
      <p:pic>
        <p:nvPicPr>
          <p:cNvPr id="5" name="Picture 4">
            <a:extLst>
              <a:ext uri="{FF2B5EF4-FFF2-40B4-BE49-F238E27FC236}">
                <a16:creationId xmlns:a16="http://schemas.microsoft.com/office/drawing/2014/main" id="{5E6571DA-3EB2-0319-6DDA-060810B875F0}"/>
              </a:ext>
            </a:extLst>
          </p:cNvPr>
          <p:cNvPicPr>
            <a:picLocks noChangeAspect="1"/>
          </p:cNvPicPr>
          <p:nvPr/>
        </p:nvPicPr>
        <p:blipFill>
          <a:blip r:embed="rId6"/>
          <a:stretch>
            <a:fillRect/>
          </a:stretch>
        </p:blipFill>
        <p:spPr>
          <a:xfrm>
            <a:off x="5438958" y="1459805"/>
            <a:ext cx="3641490" cy="5148312"/>
          </a:xfrm>
          <a:prstGeom prst="rect">
            <a:avLst/>
          </a:prstGeom>
        </p:spPr>
      </p:pic>
      <p:pic>
        <p:nvPicPr>
          <p:cNvPr id="3" name="Picture 6" descr="RELIABILT Satin Nickel Mail Slot Mounting Hardware Included 32242TNBLG at  Lowes.com">
            <a:extLst>
              <a:ext uri="{FF2B5EF4-FFF2-40B4-BE49-F238E27FC236}">
                <a16:creationId xmlns:a16="http://schemas.microsoft.com/office/drawing/2014/main" id="{FED55A08-2E03-3B5D-B252-7A48A72E8C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06447" y="1901867"/>
            <a:ext cx="2601864" cy="260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24495"/>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6ECF7C0-BE8C-4FD4-D327-6ECB698FE10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DEA3F9C-6DA4-D926-BEEB-DB83DE702719}"/>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16" name="Rectangle 15">
            <a:extLst>
              <a:ext uri="{FF2B5EF4-FFF2-40B4-BE49-F238E27FC236}">
                <a16:creationId xmlns:a16="http://schemas.microsoft.com/office/drawing/2014/main" id="{C351A59A-229B-67D2-1546-D109CCC65B10}"/>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242D5DD4-2880-1DE5-2076-B00E36195B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DDA7EE3-6B3E-96FC-FBD8-F84885F45581}"/>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17" name="Picture 16">
            <a:extLst>
              <a:ext uri="{FF2B5EF4-FFF2-40B4-BE49-F238E27FC236}">
                <a16:creationId xmlns:a16="http://schemas.microsoft.com/office/drawing/2014/main" id="{A0CD3DEC-F079-C21D-173C-70CA6117F8F6}"/>
              </a:ext>
            </a:extLst>
          </p:cNvPr>
          <p:cNvPicPr>
            <a:picLocks noChangeAspect="1"/>
          </p:cNvPicPr>
          <p:nvPr/>
        </p:nvPicPr>
        <p:blipFill>
          <a:blip r:embed="rId7"/>
          <a:srcRect t="4" r="88" b="18184"/>
          <a:stretch/>
        </p:blipFill>
        <p:spPr>
          <a:xfrm>
            <a:off x="4497360" y="2736126"/>
            <a:ext cx="6799804" cy="2271303"/>
          </a:xfrm>
          <a:prstGeom prst="rect">
            <a:avLst/>
          </a:prstGeom>
        </p:spPr>
      </p:pic>
      <p:sp>
        <p:nvSpPr>
          <p:cNvPr id="18" name="TextBox 17">
            <a:extLst>
              <a:ext uri="{FF2B5EF4-FFF2-40B4-BE49-F238E27FC236}">
                <a16:creationId xmlns:a16="http://schemas.microsoft.com/office/drawing/2014/main" id="{5922B8D4-B996-E545-73CF-069EE7A1C543}"/>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9" name="Picture 18">
            <a:extLst>
              <a:ext uri="{FF2B5EF4-FFF2-40B4-BE49-F238E27FC236}">
                <a16:creationId xmlns:a16="http://schemas.microsoft.com/office/drawing/2014/main" id="{BAE7FA60-A8BB-0F16-8BF1-A88CEA13E911}"/>
              </a:ext>
            </a:extLst>
          </p:cNvPr>
          <p:cNvPicPr>
            <a:picLocks noChangeAspect="1"/>
          </p:cNvPicPr>
          <p:nvPr/>
        </p:nvPicPr>
        <p:blipFill>
          <a:blip r:embed="rId8"/>
          <a:srcRect t="14378" b="8969"/>
          <a:stretch/>
        </p:blipFill>
        <p:spPr>
          <a:xfrm>
            <a:off x="386314" y="3125135"/>
            <a:ext cx="2492032" cy="902587"/>
          </a:xfrm>
          <a:prstGeom prst="rect">
            <a:avLst/>
          </a:prstGeom>
        </p:spPr>
      </p:pic>
      <p:pic>
        <p:nvPicPr>
          <p:cNvPr id="20" name="Graphic 19" descr="House with solid fill">
            <a:extLst>
              <a:ext uri="{FF2B5EF4-FFF2-40B4-BE49-F238E27FC236}">
                <a16:creationId xmlns:a16="http://schemas.microsoft.com/office/drawing/2014/main" id="{E3E474B2-7F5E-C8B2-2DAE-2CFCD9353D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3363" y="4222730"/>
            <a:ext cx="1577934" cy="1577934"/>
          </a:xfrm>
          <a:prstGeom prst="rect">
            <a:avLst/>
          </a:prstGeom>
        </p:spPr>
      </p:pic>
      <p:pic>
        <p:nvPicPr>
          <p:cNvPr id="5" name="Picture 4" descr="A black screen with white text&#10;&#10;Description automatically generated">
            <a:extLst>
              <a:ext uri="{FF2B5EF4-FFF2-40B4-BE49-F238E27FC236}">
                <a16:creationId xmlns:a16="http://schemas.microsoft.com/office/drawing/2014/main" id="{EC02665D-AC36-B658-A066-F6F5729587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1" name="Title 1">
            <a:extLst>
              <a:ext uri="{FF2B5EF4-FFF2-40B4-BE49-F238E27FC236}">
                <a16:creationId xmlns:a16="http://schemas.microsoft.com/office/drawing/2014/main" id="{F7C42333-BB65-6973-A595-E1BF9E2893DE}"/>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57001498"/>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B5322E0-CCCD-287E-E57B-C6A0D8968A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FEB9AE-9C68-9B46-E887-EF5E59A40A5D}"/>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EFC67D82-A09A-6218-2AC5-746D377CA317}"/>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9DC80F1F-58D4-D058-BD21-39491D32BB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EE652A9-B53E-88B4-BE6E-B45E7AB348DF}"/>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4" name="Picture 3">
            <a:extLst>
              <a:ext uri="{FF2B5EF4-FFF2-40B4-BE49-F238E27FC236}">
                <a16:creationId xmlns:a16="http://schemas.microsoft.com/office/drawing/2014/main" id="{76D6968B-B2C9-D277-E9E3-9D081EBAE595}"/>
              </a:ext>
            </a:extLst>
          </p:cNvPr>
          <p:cNvPicPr>
            <a:picLocks noChangeAspect="1"/>
          </p:cNvPicPr>
          <p:nvPr/>
        </p:nvPicPr>
        <p:blipFill>
          <a:blip r:embed="rId7"/>
          <a:srcRect t="4" r="88" b="-245"/>
          <a:stretch/>
        </p:blipFill>
        <p:spPr>
          <a:xfrm>
            <a:off x="4497360" y="2736126"/>
            <a:ext cx="6799804" cy="2782931"/>
          </a:xfrm>
          <a:prstGeom prst="rect">
            <a:avLst/>
          </a:prstGeom>
        </p:spPr>
      </p:pic>
      <p:sp>
        <p:nvSpPr>
          <p:cNvPr id="17" name="TextBox 16">
            <a:extLst>
              <a:ext uri="{FF2B5EF4-FFF2-40B4-BE49-F238E27FC236}">
                <a16:creationId xmlns:a16="http://schemas.microsoft.com/office/drawing/2014/main" id="{9E8D5240-F871-8C1E-BBF0-E3ED5C19B942}"/>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419197FA-04D3-5B42-5FA0-C268FE37218A}"/>
              </a:ext>
            </a:extLst>
          </p:cNvPr>
          <p:cNvPicPr>
            <a:picLocks noChangeAspect="1"/>
          </p:cNvPicPr>
          <p:nvPr/>
        </p:nvPicPr>
        <p:blipFill>
          <a:blip r:embed="rId8"/>
          <a:srcRect t="14378" b="8969"/>
          <a:stretch/>
        </p:blipFill>
        <p:spPr>
          <a:xfrm>
            <a:off x="386314" y="3125135"/>
            <a:ext cx="2492032" cy="902587"/>
          </a:xfrm>
          <a:prstGeom prst="rect">
            <a:avLst/>
          </a:prstGeom>
        </p:spPr>
      </p:pic>
      <p:pic>
        <p:nvPicPr>
          <p:cNvPr id="19" name="Graphic 18" descr="House with solid fill">
            <a:extLst>
              <a:ext uri="{FF2B5EF4-FFF2-40B4-BE49-F238E27FC236}">
                <a16:creationId xmlns:a16="http://schemas.microsoft.com/office/drawing/2014/main" id="{99D023F2-336C-4D7D-A95D-9099D44AAB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6702" y="4223891"/>
            <a:ext cx="1577934" cy="1577934"/>
          </a:xfrm>
          <a:prstGeom prst="rect">
            <a:avLst/>
          </a:prstGeom>
        </p:spPr>
      </p:pic>
      <p:pic>
        <p:nvPicPr>
          <p:cNvPr id="16" name="Picture 15" descr="A black screen with white text&#10;&#10;Description automatically generated">
            <a:extLst>
              <a:ext uri="{FF2B5EF4-FFF2-40B4-BE49-F238E27FC236}">
                <a16:creationId xmlns:a16="http://schemas.microsoft.com/office/drawing/2014/main" id="{E8396B6D-D047-26BD-96D2-99C14C25C35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0" name="Title 1">
            <a:extLst>
              <a:ext uri="{FF2B5EF4-FFF2-40B4-BE49-F238E27FC236}">
                <a16:creationId xmlns:a16="http://schemas.microsoft.com/office/drawing/2014/main" id="{C6CF2679-370A-575C-7035-62CC94726305}"/>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645066293"/>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ECDFE01-5149-1EC6-3B77-4444D5D637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DFAA28-AC21-BA0F-BA75-E6E5E08B0EFD}"/>
              </a:ext>
            </a:extLst>
          </p:cNvPr>
          <p:cNvSpPr txBox="1"/>
          <p:nvPr/>
        </p:nvSpPr>
        <p:spPr>
          <a:xfrm>
            <a:off x="549510" y="1963347"/>
            <a:ext cx="457497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Add the two small purple pieces to your membrane</a:t>
            </a:r>
            <a:r>
              <a:rPr lang="en-US" sz="2000" dirty="0">
                <a:latin typeface="Aptos" panose="020B0004020202020204" pitchFamily="34" charset="0"/>
                <a:ea typeface="Aptos" panose="020B0004020202020204" pitchFamily="34" charset="0"/>
                <a:cs typeface="Times New Roman" panose="02020603050405020304" pitchFamily="18" charset="0"/>
              </a:rPr>
              <a:t> by setting them on top of the phospholipids.</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Predict what their purpose might be?</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How are they similar or different from channel proteins or receptor proteins? </a:t>
            </a:r>
          </a:p>
          <a:p>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Record your predictions and observations in your notebook.</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CE273E77-099C-115F-568C-A3425A40C6A6}"/>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Model, Observe, </a:t>
            </a:r>
            <a:r>
              <a:rPr lang="en-US" sz="4000" b="1" dirty="0">
                <a:solidFill>
                  <a:schemeClr val="bg1"/>
                </a:solidFill>
                <a:ea typeface="HGSoeiKakugothicUB"/>
                <a:cs typeface="Myanmar Text"/>
              </a:rPr>
              <a:t>E</a:t>
            </a:r>
            <a:r>
              <a:rPr lang="en-US" sz="4000" b="1" dirty="0">
                <a:solidFill>
                  <a:schemeClr val="bg1"/>
                </a:solidFill>
                <a:latin typeface="+mn-lt"/>
                <a:ea typeface="HGSoeiKakugothicUB"/>
                <a:cs typeface="Myanmar Text"/>
              </a:rPr>
              <a:t>xplore &amp; Record</a:t>
            </a:r>
          </a:p>
        </p:txBody>
      </p:sp>
      <p:pic>
        <p:nvPicPr>
          <p:cNvPr id="3" name="Picture 2">
            <a:extLst>
              <a:ext uri="{FF2B5EF4-FFF2-40B4-BE49-F238E27FC236}">
                <a16:creationId xmlns:a16="http://schemas.microsoft.com/office/drawing/2014/main" id="{4ABB55AA-7ACB-2700-74B6-BDB49D33A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8922120-AEA2-32A2-013A-4A0F51EF8147}"/>
              </a:ext>
            </a:extLst>
          </p:cNvPr>
          <p:cNvPicPr>
            <a:picLocks noChangeAspect="1"/>
          </p:cNvPicPr>
          <p:nvPr/>
        </p:nvPicPr>
        <p:blipFill>
          <a:blip r:embed="rId6"/>
          <a:srcRect r="8154"/>
          <a:stretch/>
        </p:blipFill>
        <p:spPr>
          <a:xfrm>
            <a:off x="5418396" y="1454483"/>
            <a:ext cx="6131347" cy="4294516"/>
          </a:xfrm>
          <a:prstGeom prst="rect">
            <a:avLst/>
          </a:prstGeom>
        </p:spPr>
      </p:pic>
    </p:spTree>
    <p:extLst>
      <p:ext uri="{BB962C8B-B14F-4D97-AF65-F5344CB8AC3E}">
        <p14:creationId xmlns:p14="http://schemas.microsoft.com/office/powerpoint/2010/main" val="1763423471"/>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871CF47D-9A30-17D0-E7A1-F2537A27F251}"/>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5E2B3AE-20C3-C20B-95CB-57DEF9DE13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F7AC0585-FF26-1BE6-4E1E-E8D9D7F985A1}"/>
              </a:ext>
            </a:extLst>
          </p:cNvPr>
          <p:cNvSpPr txBox="1"/>
          <p:nvPr/>
        </p:nvSpPr>
        <p:spPr>
          <a:xfrm>
            <a:off x="549509" y="1963347"/>
            <a:ext cx="5339662"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Most houses have additional fixtures on the outside, such as brackets to add support, signs to help with identification, or hardware to bind the house to external structures.</a:t>
            </a:r>
          </a:p>
          <a:p>
            <a:endPar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Peripheral proteins</a:t>
            </a:r>
            <a:r>
              <a:rPr lang="en-US" sz="2000" dirty="0">
                <a:latin typeface="Aptos" panose="020B0004020202020204" pitchFamily="34" charset="0"/>
                <a:ea typeface="Aptos" panose="020B0004020202020204" pitchFamily="34" charset="0"/>
                <a:cs typeface="Times New Roman" panose="02020603050405020304" pitchFamily="18" charset="0"/>
              </a:rPr>
              <a:t> perform similar tasks, such as </a:t>
            </a:r>
            <a:r>
              <a:rPr lang="en-US" sz="2000" b="1" dirty="0">
                <a:latin typeface="Aptos" panose="020B0004020202020204" pitchFamily="34" charset="0"/>
                <a:ea typeface="Aptos" panose="020B0004020202020204" pitchFamily="34" charset="0"/>
                <a:cs typeface="Times New Roman" panose="02020603050405020304" pitchFamily="18" charset="0"/>
              </a:rPr>
              <a:t>maintaining cell shape, helping with cell identification,</a:t>
            </a:r>
            <a:r>
              <a:rPr lang="en-US" sz="2000" dirty="0">
                <a:latin typeface="Aptos" panose="020B0004020202020204" pitchFamily="34" charset="0"/>
                <a:ea typeface="Aptos" panose="020B0004020202020204" pitchFamily="34" charset="0"/>
                <a:cs typeface="Times New Roman" panose="02020603050405020304" pitchFamily="18" charset="0"/>
              </a:rPr>
              <a:t> and </a:t>
            </a:r>
            <a:r>
              <a:rPr lang="en-US" sz="2000" b="1" dirty="0">
                <a:latin typeface="Aptos" panose="020B0004020202020204" pitchFamily="34" charset="0"/>
                <a:ea typeface="Aptos" panose="020B0004020202020204" pitchFamily="34" charset="0"/>
                <a:cs typeface="Times New Roman" panose="02020603050405020304" pitchFamily="18" charset="0"/>
              </a:rPr>
              <a:t>binding to molecules</a:t>
            </a:r>
            <a:r>
              <a:rPr lang="en-US" sz="2000" dirty="0">
                <a:latin typeface="Aptos" panose="020B0004020202020204" pitchFamily="34" charset="0"/>
                <a:ea typeface="Aptos" panose="020B0004020202020204" pitchFamily="34" charset="0"/>
                <a:cs typeface="Times New Roman" panose="02020603050405020304" pitchFamily="18" charset="0"/>
              </a:rPr>
              <a:t>.</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Some, called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glycoproteins</a:t>
            </a:r>
            <a:r>
              <a:rPr lang="en-US" sz="2000" dirty="0">
                <a:latin typeface="Aptos" panose="020B0004020202020204" pitchFamily="34" charset="0"/>
                <a:ea typeface="Aptos" panose="020B0004020202020204" pitchFamily="34" charset="0"/>
                <a:cs typeface="Times New Roman" panose="02020603050405020304" pitchFamily="18" charset="0"/>
              </a:rPr>
              <a:t>, even have sugar strands, like glycolipids, which help with </a:t>
            </a:r>
            <a:r>
              <a:rPr lang="en-US" sz="2000" b="1" dirty="0">
                <a:latin typeface="Aptos" panose="020B0004020202020204" pitchFamily="34" charset="0"/>
                <a:ea typeface="Aptos" panose="020B0004020202020204" pitchFamily="34" charset="0"/>
                <a:cs typeface="Times New Roman" panose="02020603050405020304" pitchFamily="18" charset="0"/>
              </a:rPr>
              <a:t>cell identification </a:t>
            </a:r>
            <a:r>
              <a:rPr lang="en-US" sz="2000" dirty="0">
                <a:latin typeface="Aptos" panose="020B0004020202020204" pitchFamily="34" charset="0"/>
                <a:ea typeface="Aptos" panose="020B0004020202020204" pitchFamily="34" charset="0"/>
                <a:cs typeface="Times New Roman" panose="02020603050405020304" pitchFamily="18" charset="0"/>
              </a:rPr>
              <a:t>and </a:t>
            </a:r>
            <a:r>
              <a:rPr lang="en-US" sz="2000" b="1" dirty="0">
                <a:latin typeface="Aptos" panose="020B0004020202020204" pitchFamily="34" charset="0"/>
                <a:ea typeface="Aptos" panose="020B0004020202020204" pitchFamily="34" charset="0"/>
                <a:cs typeface="Times New Roman" panose="02020603050405020304" pitchFamily="18" charset="0"/>
              </a:rPr>
              <a:t>cell-to-cell</a:t>
            </a:r>
            <a:r>
              <a:rPr lang="en-US" sz="2000" dirty="0">
                <a:latin typeface="Aptos" panose="020B0004020202020204" pitchFamily="34" charset="0"/>
                <a:ea typeface="Aptos" panose="020B0004020202020204" pitchFamily="34" charset="0"/>
                <a:cs typeface="Times New Roman" panose="02020603050405020304" pitchFamily="18" charset="0"/>
              </a:rPr>
              <a:t> </a:t>
            </a:r>
            <a:r>
              <a:rPr lang="en-US" sz="2000" b="1" dirty="0">
                <a:latin typeface="Aptos" panose="020B0004020202020204" pitchFamily="34" charset="0"/>
                <a:ea typeface="Aptos" panose="020B0004020202020204" pitchFamily="34" charset="0"/>
                <a:cs typeface="Times New Roman" panose="02020603050405020304" pitchFamily="18" charset="0"/>
              </a:rPr>
              <a:t>signaling.</a:t>
            </a:r>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2B833490-314A-A09B-BF02-97042D41227E}"/>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Peripheral Proteins</a:t>
            </a:r>
          </a:p>
        </p:txBody>
      </p:sp>
      <p:pic>
        <p:nvPicPr>
          <p:cNvPr id="7" name="Picture 6">
            <a:extLst>
              <a:ext uri="{FF2B5EF4-FFF2-40B4-BE49-F238E27FC236}">
                <a16:creationId xmlns:a16="http://schemas.microsoft.com/office/drawing/2014/main" id="{9973A32F-6DE7-23FB-52B2-1827E51AC27E}"/>
              </a:ext>
            </a:extLst>
          </p:cNvPr>
          <p:cNvPicPr>
            <a:picLocks noChangeAspect="1"/>
          </p:cNvPicPr>
          <p:nvPr/>
        </p:nvPicPr>
        <p:blipFill>
          <a:blip r:embed="rId7">
            <a:extLst>
              <a:ext uri="{28A0092B-C50C-407E-A947-70E740481C1C}">
                <a14:useLocalDpi xmlns:a14="http://schemas.microsoft.com/office/drawing/2010/main" val="0"/>
              </a:ext>
            </a:extLst>
          </a:blip>
          <a:srcRect l="60057"/>
          <a:stretch/>
        </p:blipFill>
        <p:spPr>
          <a:xfrm>
            <a:off x="10564025" y="3375030"/>
            <a:ext cx="1113843" cy="2408833"/>
          </a:xfrm>
          <a:prstGeom prst="rect">
            <a:avLst/>
          </a:prstGeom>
        </p:spPr>
      </p:pic>
      <p:pic>
        <p:nvPicPr>
          <p:cNvPr id="5" name="Picture 4">
            <a:extLst>
              <a:ext uri="{FF2B5EF4-FFF2-40B4-BE49-F238E27FC236}">
                <a16:creationId xmlns:a16="http://schemas.microsoft.com/office/drawing/2014/main" id="{FAE290E1-96BD-715F-8385-6887C5D2365C}"/>
              </a:ext>
            </a:extLst>
          </p:cNvPr>
          <p:cNvPicPr>
            <a:picLocks noChangeAspect="1"/>
          </p:cNvPicPr>
          <p:nvPr/>
        </p:nvPicPr>
        <p:blipFill>
          <a:blip r:embed="rId7">
            <a:extLst>
              <a:ext uri="{28A0092B-C50C-407E-A947-70E740481C1C}">
                <a14:useLocalDpi xmlns:a14="http://schemas.microsoft.com/office/drawing/2010/main" val="0"/>
              </a:ext>
            </a:extLst>
          </a:blip>
          <a:srcRect r="58556"/>
          <a:stretch/>
        </p:blipFill>
        <p:spPr>
          <a:xfrm>
            <a:off x="8999166" y="3375031"/>
            <a:ext cx="1155714" cy="2408833"/>
          </a:xfrm>
          <a:prstGeom prst="rect">
            <a:avLst/>
          </a:prstGeom>
        </p:spPr>
      </p:pic>
      <p:pic>
        <p:nvPicPr>
          <p:cNvPr id="5124" name="Picture 4" descr="Wood Bracket 10T11">
            <a:extLst>
              <a:ext uri="{FF2B5EF4-FFF2-40B4-BE49-F238E27FC236}">
                <a16:creationId xmlns:a16="http://schemas.microsoft.com/office/drawing/2014/main" id="{83FC1C95-683D-C764-151A-25B70F9D9D6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57" t="13339" r="251" b="21487"/>
          <a:stretch/>
        </p:blipFill>
        <p:spPr bwMode="auto">
          <a:xfrm>
            <a:off x="6302831" y="1632857"/>
            <a:ext cx="2125721" cy="13716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ouble Sided Hanging Slate House Sign Various Sizes With Wrought Iron Steel  Hanging Bracket - Etsy">
            <a:extLst>
              <a:ext uri="{FF2B5EF4-FFF2-40B4-BE49-F238E27FC236}">
                <a16:creationId xmlns:a16="http://schemas.microsoft.com/office/drawing/2014/main" id="{6818E739-6CE4-F9B4-1644-C0149C047F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954" t="23166" r="20582" b="13174"/>
          <a:stretch/>
        </p:blipFill>
        <p:spPr bwMode="auto">
          <a:xfrm>
            <a:off x="6324084" y="3216207"/>
            <a:ext cx="2104468" cy="151200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Outdoor Electric Connection House Photos, Images &amp; Pictures | Shutterstock">
            <a:extLst>
              <a:ext uri="{FF2B5EF4-FFF2-40B4-BE49-F238E27FC236}">
                <a16:creationId xmlns:a16="http://schemas.microsoft.com/office/drawing/2014/main" id="{55F6D069-D25F-9D32-F75F-F88549F27D8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0807" t="497" b="35564"/>
          <a:stretch/>
        </p:blipFill>
        <p:spPr bwMode="auto">
          <a:xfrm>
            <a:off x="6324084" y="4950848"/>
            <a:ext cx="2104468" cy="13997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1996FB8-60D7-3063-0719-7EDCCEF0AB47}"/>
              </a:ext>
            </a:extLst>
          </p:cNvPr>
          <p:cNvPicPr>
            <a:picLocks noChangeAspect="1"/>
          </p:cNvPicPr>
          <p:nvPr/>
        </p:nvPicPr>
        <p:blipFill>
          <a:blip r:embed="rId11"/>
          <a:stretch>
            <a:fillRect/>
          </a:stretch>
        </p:blipFill>
        <p:spPr>
          <a:xfrm>
            <a:off x="9070585" y="2091916"/>
            <a:ext cx="1461949" cy="2248582"/>
          </a:xfrm>
          <a:prstGeom prst="rect">
            <a:avLst/>
          </a:prstGeom>
        </p:spPr>
      </p:pic>
    </p:spTree>
    <p:extLst>
      <p:ext uri="{BB962C8B-B14F-4D97-AF65-F5344CB8AC3E}">
        <p14:creationId xmlns:p14="http://schemas.microsoft.com/office/powerpoint/2010/main" val="2390333732"/>
      </p:ext>
    </p:extLst>
  </p:cSld>
  <p:clrMapOvr>
    <a:overrideClrMapping bg1="lt1" tx1="dk1" bg2="lt2" tx2="dk2" accent1="accent1" accent2="accent2" accent3="accent3" accent4="accent4" accent5="accent5" accent6="accent6" hlink="hlink" folHlink="folHlink"/>
  </p:clrMapOvr>
  <p:extLst>
    <p:ext uri="{6950BFC3-D8DA-4A85-94F7-54DA5524770B}">
      <p188:commentRel xmlns:p188="http://schemas.microsoft.com/office/powerpoint/2018/8/main" r:id="rId4"/>
    </p:ext>
  </p:extLs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9536311-363F-E5D9-B7BB-0E173D4F0B98}"/>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6CBC4A36-DFA5-7452-2AF2-0613C48E6F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95B30C10-5558-7408-B636-3E8033DC8E32}"/>
              </a:ext>
            </a:extLst>
          </p:cNvPr>
          <p:cNvSpPr txBox="1"/>
          <p:nvPr/>
        </p:nvSpPr>
        <p:spPr>
          <a:xfrm>
            <a:off x="549509" y="1963347"/>
            <a:ext cx="4501462"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a:ea typeface="Aptos" panose="020B0004020202020204" pitchFamily="34" charset="0"/>
                <a:cs typeface="Times New Roman"/>
              </a:rPr>
              <a:t>Channel and receptor proteins span the full membrane.  </a:t>
            </a:r>
            <a:r>
              <a:rPr lang="en-US" sz="2000" dirty="0">
                <a:latin typeface="Aptos"/>
                <a:ea typeface="Aptos" panose="020B0004020202020204" pitchFamily="34" charset="0"/>
                <a:cs typeface="Times New Roman"/>
              </a:rPr>
              <a:t>They usually have a </a:t>
            </a:r>
            <a:r>
              <a:rPr lang="en-US" sz="2000" b="1" dirty="0">
                <a:solidFill>
                  <a:srgbClr val="D2CD00"/>
                </a:solidFill>
                <a:latin typeface="Aptos"/>
                <a:ea typeface="Aptos" panose="020B0004020202020204" pitchFamily="34" charset="0"/>
                <a:cs typeface="Times New Roman"/>
              </a:rPr>
              <a:t>hydrophobic (non-polar)</a:t>
            </a:r>
            <a:r>
              <a:rPr lang="en-US" sz="2000" dirty="0">
                <a:solidFill>
                  <a:srgbClr val="D2CD00"/>
                </a:solidFill>
                <a:latin typeface="Aptos"/>
                <a:ea typeface="Aptos" panose="020B0004020202020204" pitchFamily="34" charset="0"/>
                <a:cs typeface="Times New Roman"/>
              </a:rPr>
              <a:t> </a:t>
            </a:r>
            <a:r>
              <a:rPr lang="en-US" sz="2000" dirty="0">
                <a:latin typeface="Aptos"/>
                <a:ea typeface="Aptos" panose="020B0004020202020204" pitchFamily="34" charset="0"/>
                <a:cs typeface="Times New Roman"/>
              </a:rPr>
              <a:t>middle, which allows them to sit comfortably in the membrane’s </a:t>
            </a:r>
            <a:r>
              <a:rPr lang="en-US" sz="2000" b="1" dirty="0">
                <a:solidFill>
                  <a:srgbClr val="D2CD00"/>
                </a:solidFill>
                <a:latin typeface="Aptos"/>
                <a:ea typeface="Aptos" panose="020B0004020202020204" pitchFamily="34" charset="0"/>
                <a:cs typeface="Times New Roman"/>
              </a:rPr>
              <a:t>hydrophobic (non-polar)</a:t>
            </a:r>
            <a:r>
              <a:rPr lang="en-US" sz="2000" dirty="0">
                <a:solidFill>
                  <a:srgbClr val="D2CD00"/>
                </a:solidFill>
                <a:latin typeface="Aptos"/>
                <a:ea typeface="Aptos" panose="020B0004020202020204" pitchFamily="34" charset="0"/>
                <a:cs typeface="Times New Roman"/>
              </a:rPr>
              <a:t> </a:t>
            </a:r>
            <a:r>
              <a:rPr lang="en-US" sz="2000" b="1" dirty="0">
                <a:latin typeface="Aptos"/>
                <a:ea typeface="Aptos" panose="020B0004020202020204" pitchFamily="34" charset="0"/>
                <a:cs typeface="Times New Roman"/>
              </a:rPr>
              <a:t>core.</a:t>
            </a:r>
            <a:endParaRPr lang="en-US" sz="2000" dirty="0">
              <a:latin typeface="Aptos"/>
              <a:ea typeface="Aptos" panose="020B0004020202020204" pitchFamily="34" charset="0"/>
              <a:cs typeface="Times New Roman"/>
            </a:endParaRP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a:ea typeface="Aptos" panose="020B0004020202020204" pitchFamily="34" charset="0"/>
                <a:cs typeface="Times New Roman"/>
              </a:rPr>
              <a:t>In contrast, </a:t>
            </a:r>
            <a:r>
              <a:rPr lang="en-US" sz="2000" b="1" dirty="0">
                <a:solidFill>
                  <a:srgbClr val="FF0DE2"/>
                </a:solidFill>
                <a:latin typeface="Aptos"/>
                <a:ea typeface="Aptos" panose="020B0004020202020204" pitchFamily="34" charset="0"/>
                <a:cs typeface="Times New Roman"/>
              </a:rPr>
              <a:t>peripheral proteins </a:t>
            </a:r>
            <a:r>
              <a:rPr lang="en-US" sz="2000" b="1" dirty="0">
                <a:latin typeface="Aptos"/>
                <a:ea typeface="Aptos" panose="020B0004020202020204" pitchFamily="34" charset="0"/>
                <a:cs typeface="Times New Roman"/>
              </a:rPr>
              <a:t>do not span the membrane.</a:t>
            </a:r>
            <a:r>
              <a:rPr lang="en-US" sz="2000" dirty="0">
                <a:latin typeface="Aptos"/>
                <a:ea typeface="Aptos" panose="020B0004020202020204" pitchFamily="34" charset="0"/>
                <a:cs typeface="Times New Roman"/>
              </a:rPr>
              <a:t> They may have </a:t>
            </a:r>
            <a:r>
              <a:rPr lang="en-US" sz="2000" b="1" dirty="0">
                <a:solidFill>
                  <a:srgbClr val="D2CD00"/>
                </a:solidFill>
                <a:latin typeface="Aptos"/>
                <a:ea typeface="Aptos" panose="020B0004020202020204" pitchFamily="34" charset="0"/>
                <a:cs typeface="Times New Roman"/>
              </a:rPr>
              <a:t>some hydrophobic regions</a:t>
            </a:r>
            <a:r>
              <a:rPr lang="en-US" sz="2000" dirty="0">
                <a:latin typeface="Aptos"/>
                <a:ea typeface="Aptos" panose="020B0004020202020204" pitchFamily="34" charset="0"/>
                <a:cs typeface="Times New Roman"/>
              </a:rPr>
              <a:t>, but they do not fully submerge into the core of the membrane.</a:t>
            </a:r>
          </a:p>
          <a:p>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a:p>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0E0842C-5418-3763-92FC-B0B597EEAB33}"/>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Compare</a:t>
            </a:r>
          </a:p>
        </p:txBody>
      </p:sp>
      <p:pic>
        <p:nvPicPr>
          <p:cNvPr id="7" name="Picture 6">
            <a:extLst>
              <a:ext uri="{FF2B5EF4-FFF2-40B4-BE49-F238E27FC236}">
                <a16:creationId xmlns:a16="http://schemas.microsoft.com/office/drawing/2014/main" id="{F71E7DDA-31D8-1DC4-3A66-F107A0175AC1}"/>
              </a:ext>
            </a:extLst>
          </p:cNvPr>
          <p:cNvPicPr>
            <a:picLocks noChangeAspect="1"/>
          </p:cNvPicPr>
          <p:nvPr/>
        </p:nvPicPr>
        <p:blipFill>
          <a:blip r:embed="rId6"/>
          <a:stretch>
            <a:fillRect/>
          </a:stretch>
        </p:blipFill>
        <p:spPr>
          <a:xfrm>
            <a:off x="5366657" y="1594419"/>
            <a:ext cx="6466733" cy="4055267"/>
          </a:xfrm>
          <a:prstGeom prst="rect">
            <a:avLst/>
          </a:prstGeom>
        </p:spPr>
      </p:pic>
    </p:spTree>
    <p:extLst>
      <p:ext uri="{BB962C8B-B14F-4D97-AF65-F5344CB8AC3E}">
        <p14:creationId xmlns:p14="http://schemas.microsoft.com/office/powerpoint/2010/main" val="130653978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30810" y="1204431"/>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3704838919"/>
              </p:ext>
            </p:extLst>
          </p:nvPr>
        </p:nvGraphicFramePr>
        <p:xfrm>
          <a:off x="1033220" y="1795220"/>
          <a:ext cx="10590415" cy="3157576"/>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644407">
                <a:tc>
                  <a:txBody>
                    <a:bodyPr/>
                    <a:lstStyle/>
                    <a:p>
                      <a:pPr marL="0" marR="0" lvl="0">
                        <a:lnSpc>
                          <a:spcPct val="107000"/>
                        </a:lnSpc>
                        <a:spcBef>
                          <a:spcPts val="0"/>
                        </a:spcBef>
                        <a:spcAft>
                          <a:spcPts val="0"/>
                        </a:spcAft>
                        <a:buNone/>
                      </a:pPr>
                      <a:r>
                        <a:rPr lang="en-US" sz="1600" b="0">
                          <a:effectLst/>
                          <a:latin typeface="+mn-lt"/>
                          <a:cs typeface="Times New Roman"/>
                        </a:rPr>
                        <a:t>Asking Questions and Defining Problems</a:t>
                      </a: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nSpc>
                          <a:spcPct val="107000"/>
                        </a:lnSpc>
                        <a:spcBef>
                          <a:spcPts val="0"/>
                        </a:spcBef>
                        <a:spcAft>
                          <a:spcPts val="0"/>
                        </a:spcAft>
                        <a:buNone/>
                      </a:pPr>
                      <a:r>
                        <a:rPr lang="en-US" sz="1600" b="0" dirty="0">
                          <a:effectLst/>
                          <a:latin typeface="+mn-lt"/>
                          <a:cs typeface="Times New Roman"/>
                        </a:rPr>
                        <a:t>Structure and Function</a:t>
                      </a:r>
                    </a:p>
                    <a:p>
                      <a:pPr marL="0" marR="0" lvl="0">
                        <a:lnSpc>
                          <a:spcPct val="107000"/>
                        </a:lnSpc>
                        <a:spcBef>
                          <a:spcPts val="0"/>
                        </a:spcBef>
                        <a:spcAft>
                          <a:spcPts val="0"/>
                        </a:spcAft>
                        <a:buNone/>
                      </a:pPr>
                      <a:r>
                        <a:rPr lang="en-US" sz="1600" b="0" dirty="0">
                          <a:effectLst/>
                          <a:latin typeface="+mn-lt"/>
                          <a:cs typeface="Times New Roman"/>
                        </a:rPr>
                        <a:t>Systems and System Models</a:t>
                      </a:r>
                      <a:endParaRPr lang="en-US" sz="1600" b="0" dirty="0">
                        <a:latin typeface="+mn-lt"/>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dirty="0">
                          <a:latin typeface="+mn-lt"/>
                        </a:rPr>
                        <a:t>MS-LS1-2</a:t>
                      </a: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nSpc>
                          <a:spcPct val="107000"/>
                        </a:lnSpc>
                        <a:spcBef>
                          <a:spcPts val="0"/>
                        </a:spcBef>
                        <a:spcAft>
                          <a:spcPts val="0"/>
                        </a:spcAft>
                        <a:buNone/>
                      </a:pPr>
                      <a:r>
                        <a:rPr lang="en-US" sz="1600" b="0">
                          <a:effectLst/>
                          <a:latin typeface="+mn-lt"/>
                          <a:cs typeface="Times New Roman"/>
                        </a:rPr>
                        <a:t>Developing and Using Models</a:t>
                      </a:r>
                      <a:endParaRPr lang="en-US" sz="1600" b="0">
                        <a:latin typeface="+mn-lt"/>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nSpc>
                          <a:spcPct val="107000"/>
                        </a:lnSpc>
                        <a:spcBef>
                          <a:spcPts val="0"/>
                        </a:spcBef>
                        <a:spcAft>
                          <a:spcPts val="0"/>
                        </a:spcAft>
                        <a:buNone/>
                      </a:pPr>
                      <a:r>
                        <a:rPr lang="en-US" sz="1600" b="0" dirty="0">
                          <a:effectLst/>
                          <a:latin typeface="+mn-lt"/>
                          <a:cs typeface="Times New Roman"/>
                        </a:rPr>
                        <a:t>Cause and Effect</a:t>
                      </a:r>
                      <a:endParaRPr lang="en-US" sz="1600" b="0" dirty="0">
                        <a:latin typeface="+mn-lt"/>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nSpc>
                          <a:spcPct val="107000"/>
                        </a:lnSpc>
                        <a:spcBef>
                          <a:spcPts val="0"/>
                        </a:spcBef>
                        <a:spcAft>
                          <a:spcPts val="0"/>
                        </a:spcAft>
                        <a:buNone/>
                      </a:pPr>
                      <a:r>
                        <a:rPr lang="en-US" sz="1600" b="0" dirty="0">
                          <a:effectLst/>
                          <a:latin typeface="+mn-lt"/>
                          <a:ea typeface="Calibri"/>
                          <a:cs typeface="Times New Roman"/>
                        </a:rPr>
                        <a:t>HS-LS1.A</a:t>
                      </a: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nSpc>
                          <a:spcPct val="107000"/>
                        </a:lnSpc>
                        <a:spcBef>
                          <a:spcPts val="0"/>
                        </a:spcBef>
                        <a:spcAft>
                          <a:spcPts val="0"/>
                        </a:spcAft>
                        <a:buNone/>
                      </a:pPr>
                      <a:endParaRPr lang="en-US" sz="1600" b="0">
                        <a:latin typeface="+mn-lt"/>
                      </a:endParaRP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nSpc>
                          <a:spcPct val="107000"/>
                        </a:lnSpc>
                        <a:spcBef>
                          <a:spcPts val="0"/>
                        </a:spcBef>
                        <a:spcAft>
                          <a:spcPts val="0"/>
                        </a:spcAft>
                        <a:buNone/>
                      </a:pPr>
                      <a:r>
                        <a:rPr lang="en-US" sz="1600" b="0" dirty="0">
                          <a:effectLst/>
                          <a:latin typeface="+mn-lt"/>
                          <a:cs typeface="Times New Roman"/>
                        </a:rPr>
                        <a:t>Scale, Proportion, and Quantity</a:t>
                      </a: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nSpc>
                          <a:spcPct val="107000"/>
                        </a:lnSpc>
                        <a:spcBef>
                          <a:spcPts val="0"/>
                        </a:spcBef>
                        <a:spcAft>
                          <a:spcPts val="0"/>
                        </a:spcAft>
                        <a:buNone/>
                      </a:pPr>
                      <a:r>
                        <a:rPr lang="en-US" sz="1600" b="0" dirty="0">
                          <a:latin typeface="+mn-lt"/>
                        </a:rPr>
                        <a:t>HS-LS1-2</a:t>
                      </a:r>
                    </a:p>
                  </a:txBody>
                  <a:tcPr marL="274320" marR="274320" marT="182880" marB="1828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CD54BB23-3DB6-10B8-0C3E-FD6EEAAA2F0F}"/>
            </a:ext>
          </a:extLst>
        </p:cNvPr>
        <p:cNvGrpSpPr/>
        <p:nvPr/>
      </p:nvGrpSpPr>
      <p:grpSpPr>
        <a:xfrm>
          <a:off x="0" y="0"/>
          <a:ext cx="0" cy="0"/>
          <a:chOff x="0" y="0"/>
          <a:chExt cx="0" cy="0"/>
        </a:xfrm>
      </p:grpSpPr>
      <p:pic>
        <p:nvPicPr>
          <p:cNvPr id="3" name="Picture 5" descr="A purple pencil in a white circle&#10;&#10;Description automatically generated">
            <a:extLst>
              <a:ext uri="{FF2B5EF4-FFF2-40B4-BE49-F238E27FC236}">
                <a16:creationId xmlns:a16="http://schemas.microsoft.com/office/drawing/2014/main" id="{ABA77646-4263-ADBE-E817-75B3103974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6A56F1E2-1963-4E16-0F2B-597DE8B87E20}"/>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5" name="Picture 4">
            <a:extLst>
              <a:ext uri="{FF2B5EF4-FFF2-40B4-BE49-F238E27FC236}">
                <a16:creationId xmlns:a16="http://schemas.microsoft.com/office/drawing/2014/main" id="{93723E14-ABAE-7AF7-1FC2-A08122409AF9}"/>
              </a:ext>
            </a:extLst>
          </p:cNvPr>
          <p:cNvPicPr>
            <a:picLocks noChangeAspect="1"/>
          </p:cNvPicPr>
          <p:nvPr/>
        </p:nvPicPr>
        <p:blipFill>
          <a:blip r:embed="rId7">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8A307C76-06D0-0DD9-8D57-90645DB3CAA4}"/>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close-up of a screen&#10;&#10;AI-generated content may be incorrect.">
            <a:extLst>
              <a:ext uri="{FF2B5EF4-FFF2-40B4-BE49-F238E27FC236}">
                <a16:creationId xmlns:a16="http://schemas.microsoft.com/office/drawing/2014/main" id="{5958AFE1-898F-714B-A18F-A1A91E9B0478}"/>
              </a:ext>
            </a:extLst>
          </p:cNvPr>
          <p:cNvPicPr>
            <a:picLocks noChangeAspect="1"/>
          </p:cNvPicPr>
          <p:nvPr/>
        </p:nvPicPr>
        <p:blipFill>
          <a:blip r:embed="rId8">
            <a:extLst>
              <a:ext uri="{28A0092B-C50C-407E-A947-70E740481C1C}">
                <a14:useLocalDpi xmlns:a14="http://schemas.microsoft.com/office/drawing/2010/main" val="0"/>
              </a:ext>
            </a:extLst>
          </a:blip>
          <a:srcRect b="16967"/>
          <a:stretch/>
        </p:blipFill>
        <p:spPr>
          <a:xfrm>
            <a:off x="4533438" y="2650932"/>
            <a:ext cx="6742182" cy="2770154"/>
          </a:xfrm>
          <a:prstGeom prst="rect">
            <a:avLst/>
          </a:prstGeom>
        </p:spPr>
      </p:pic>
      <p:pic>
        <p:nvPicPr>
          <p:cNvPr id="22" name="Picture 21" descr="A black screen with white text&#10;&#10;Description automatically generated">
            <a:extLst>
              <a:ext uri="{FF2B5EF4-FFF2-40B4-BE49-F238E27FC236}">
                <a16:creationId xmlns:a16="http://schemas.microsoft.com/office/drawing/2014/main" id="{20A352C4-5E58-B3DD-8AD0-C27D9AB372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23" name="TextBox 22">
            <a:extLst>
              <a:ext uri="{FF2B5EF4-FFF2-40B4-BE49-F238E27FC236}">
                <a16:creationId xmlns:a16="http://schemas.microsoft.com/office/drawing/2014/main" id="{C75DBB66-29A6-EFC0-34B5-2A9775703FD3}"/>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24" name="Picture 23">
            <a:extLst>
              <a:ext uri="{FF2B5EF4-FFF2-40B4-BE49-F238E27FC236}">
                <a16:creationId xmlns:a16="http://schemas.microsoft.com/office/drawing/2014/main" id="{F599CDC3-AF12-4BC9-3E47-BE1A3017388A}"/>
              </a:ext>
            </a:extLst>
          </p:cNvPr>
          <p:cNvPicPr>
            <a:picLocks noChangeAspect="1"/>
          </p:cNvPicPr>
          <p:nvPr/>
        </p:nvPicPr>
        <p:blipFill>
          <a:blip r:embed="rId10"/>
          <a:srcRect t="14378" b="8969"/>
          <a:stretch/>
        </p:blipFill>
        <p:spPr>
          <a:xfrm>
            <a:off x="386314" y="3125135"/>
            <a:ext cx="2492032" cy="902587"/>
          </a:xfrm>
          <a:prstGeom prst="rect">
            <a:avLst/>
          </a:prstGeom>
        </p:spPr>
      </p:pic>
      <p:pic>
        <p:nvPicPr>
          <p:cNvPr id="25" name="Graphic 24" descr="House with solid fill">
            <a:extLst>
              <a:ext uri="{FF2B5EF4-FFF2-40B4-BE49-F238E27FC236}">
                <a16:creationId xmlns:a16="http://schemas.microsoft.com/office/drawing/2014/main" id="{5503E802-6A76-EFA3-AFB6-7028CFC0F3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3363" y="4222730"/>
            <a:ext cx="1577934" cy="1577934"/>
          </a:xfrm>
          <a:prstGeom prst="rect">
            <a:avLst/>
          </a:prstGeom>
        </p:spPr>
      </p:pic>
      <p:sp>
        <p:nvSpPr>
          <p:cNvPr id="27" name="Title 1">
            <a:extLst>
              <a:ext uri="{FF2B5EF4-FFF2-40B4-BE49-F238E27FC236}">
                <a16:creationId xmlns:a16="http://schemas.microsoft.com/office/drawing/2014/main" id="{8ACA2971-7004-23AC-094D-8EF788ABD7B1}"/>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spTree>
    <p:extLst>
      <p:ext uri="{BB962C8B-B14F-4D97-AF65-F5344CB8AC3E}">
        <p14:creationId xmlns:p14="http://schemas.microsoft.com/office/powerpoint/2010/main" val="2643360171"/>
      </p:ext>
    </p:extLst>
  </p:cSld>
  <p:clrMapOvr>
    <a:overrideClrMapping bg1="lt1" tx1="dk1" bg2="lt2" tx2="dk2" accent1="accent1" accent2="accent2" accent3="accent3" accent4="accent4" accent5="accent5" accent6="accent6" hlink="hlink" folHlink="folHlink"/>
  </p:clrMapOvr>
  <p:extLst>
    <p:ext uri="{6950BFC3-D8DA-4A85-94F7-54DA5524770B}">
      <p188:commentRel xmlns:p188="http://schemas.microsoft.com/office/powerpoint/2018/8/main" r:id="rId4"/>
    </p:ext>
  </p:extLs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433D34D-2115-9448-72D7-BC54E2E7C85A}"/>
            </a:ext>
          </a:extLst>
        </p:cNvPr>
        <p:cNvGrpSpPr/>
        <p:nvPr/>
      </p:nvGrpSpPr>
      <p:grpSpPr>
        <a:xfrm>
          <a:off x="0" y="0"/>
          <a:ext cx="0" cy="0"/>
          <a:chOff x="0" y="0"/>
          <a:chExt cx="0" cy="0"/>
        </a:xfrm>
      </p:grpSpPr>
      <p:pic>
        <p:nvPicPr>
          <p:cNvPr id="3" name="Picture 5" descr="A purple pencil in a white circle&#10;&#10;Description automatically generated">
            <a:extLst>
              <a:ext uri="{FF2B5EF4-FFF2-40B4-BE49-F238E27FC236}">
                <a16:creationId xmlns:a16="http://schemas.microsoft.com/office/drawing/2014/main" id="{A8A6A92A-1BDB-670A-00FD-F5E6FC3AD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A6B7EB8A-9E03-C082-9868-48F98CA67878}"/>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D140DBFD-39D8-EF38-0D9C-F938D56E4C4F}"/>
              </a:ext>
            </a:extLst>
          </p:cNvPr>
          <p:cNvPicPr>
            <a:picLocks noChangeAspect="1"/>
          </p:cNvPicPr>
          <p:nvPr/>
        </p:nvPicPr>
        <p:blipFill>
          <a:blip r:embed="rId6">
            <a:alphaModFix amt="85000"/>
          </a:blip>
          <a:srcRect b="22487"/>
          <a:stretch/>
        </p:blipFill>
        <p:spPr>
          <a:xfrm>
            <a:off x="3374572" y="1829845"/>
            <a:ext cx="8474746" cy="5028155"/>
          </a:xfrm>
          <a:prstGeom prst="rect">
            <a:avLst/>
          </a:prstGeom>
        </p:spPr>
      </p:pic>
      <p:sp>
        <p:nvSpPr>
          <p:cNvPr id="13" name="Rectangle 12">
            <a:extLst>
              <a:ext uri="{FF2B5EF4-FFF2-40B4-BE49-F238E27FC236}">
                <a16:creationId xmlns:a16="http://schemas.microsoft.com/office/drawing/2014/main" id="{A5DC510F-2577-8D1F-30B5-321069FEE45A}"/>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lose-up of a screen&#10;&#10;AI-generated content may be incorrect.">
            <a:extLst>
              <a:ext uri="{FF2B5EF4-FFF2-40B4-BE49-F238E27FC236}">
                <a16:creationId xmlns:a16="http://schemas.microsoft.com/office/drawing/2014/main" id="{3D037C89-5442-C770-3C37-71186100ED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33438" y="2650932"/>
            <a:ext cx="6742182" cy="3336212"/>
          </a:xfrm>
          <a:prstGeom prst="rect">
            <a:avLst/>
          </a:prstGeom>
        </p:spPr>
      </p:pic>
      <p:pic>
        <p:nvPicPr>
          <p:cNvPr id="17" name="Picture 16" descr="A black screen with white text&#10;&#10;Description automatically generated">
            <a:extLst>
              <a:ext uri="{FF2B5EF4-FFF2-40B4-BE49-F238E27FC236}">
                <a16:creationId xmlns:a16="http://schemas.microsoft.com/office/drawing/2014/main" id="{82EABAD5-CFEC-86FC-B6B0-D13CEC2BB6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97360" y="2266984"/>
            <a:ext cx="6799156" cy="3911492"/>
          </a:xfrm>
          <a:prstGeom prst="rect">
            <a:avLst/>
          </a:prstGeom>
        </p:spPr>
      </p:pic>
      <p:sp>
        <p:nvSpPr>
          <p:cNvPr id="18" name="TextBox 17">
            <a:extLst>
              <a:ext uri="{FF2B5EF4-FFF2-40B4-BE49-F238E27FC236}">
                <a16:creationId xmlns:a16="http://schemas.microsoft.com/office/drawing/2014/main" id="{CFEFDF25-DB8E-7687-8F32-5EF2E755A0EC}"/>
              </a:ext>
            </a:extLst>
          </p:cNvPr>
          <p:cNvSpPr txBox="1"/>
          <p:nvPr/>
        </p:nvSpPr>
        <p:spPr>
          <a:xfrm>
            <a:off x="569422" y="1829845"/>
            <a:ext cx="2308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ptos" panose="020B0004020202020204" pitchFamily="34" charset="0"/>
                <a:ea typeface="Aptos" panose="020B0004020202020204" pitchFamily="34" charset="0"/>
                <a:cs typeface="Times New Roman" panose="02020603050405020304" pitchFamily="18" charset="0"/>
              </a:rPr>
              <a:t>Let’s add this to our table.</a:t>
            </a:r>
            <a:endParaRPr lang="en-US" sz="1600" dirty="0">
              <a:latin typeface="Aptos" panose="020B0004020202020204" pitchFamily="34" charset="0"/>
              <a:ea typeface="Aptos" panose="020B0004020202020204" pitchFamily="34" charset="0"/>
              <a:cs typeface="Times New Roman" panose="02020603050405020304" pitchFamily="18" charset="0"/>
            </a:endParaRPr>
          </a:p>
        </p:txBody>
      </p:sp>
      <p:pic>
        <p:nvPicPr>
          <p:cNvPr id="19" name="Picture 18">
            <a:extLst>
              <a:ext uri="{FF2B5EF4-FFF2-40B4-BE49-F238E27FC236}">
                <a16:creationId xmlns:a16="http://schemas.microsoft.com/office/drawing/2014/main" id="{80C7FA83-02E5-AE6E-7601-023B5D8FDD63}"/>
              </a:ext>
            </a:extLst>
          </p:cNvPr>
          <p:cNvPicPr>
            <a:picLocks noChangeAspect="1"/>
          </p:cNvPicPr>
          <p:nvPr/>
        </p:nvPicPr>
        <p:blipFill>
          <a:blip r:embed="rId9"/>
          <a:srcRect t="14378" b="8969"/>
          <a:stretch/>
        </p:blipFill>
        <p:spPr>
          <a:xfrm>
            <a:off x="386314" y="3125135"/>
            <a:ext cx="2492032" cy="902587"/>
          </a:xfrm>
          <a:prstGeom prst="rect">
            <a:avLst/>
          </a:prstGeom>
        </p:spPr>
      </p:pic>
      <p:pic>
        <p:nvPicPr>
          <p:cNvPr id="20" name="Graphic 19" descr="House with solid fill">
            <a:extLst>
              <a:ext uri="{FF2B5EF4-FFF2-40B4-BE49-F238E27FC236}">
                <a16:creationId xmlns:a16="http://schemas.microsoft.com/office/drawing/2014/main" id="{9B4F763F-5753-52E2-4B7E-F1E99E971F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6702" y="4223891"/>
            <a:ext cx="1577934" cy="1577934"/>
          </a:xfrm>
          <a:prstGeom prst="rect">
            <a:avLst/>
          </a:prstGeom>
        </p:spPr>
      </p:pic>
      <p:sp>
        <p:nvSpPr>
          <p:cNvPr id="22" name="Title 1">
            <a:extLst>
              <a:ext uri="{FF2B5EF4-FFF2-40B4-BE49-F238E27FC236}">
                <a16:creationId xmlns:a16="http://schemas.microsoft.com/office/drawing/2014/main" id="{6AD2C977-1798-8D81-F588-FF72DE5FE70D}"/>
              </a:ext>
            </a:extLst>
          </p:cNvPr>
          <p:cNvSpPr txBox="1">
            <a:spLocks/>
          </p:cNvSpPr>
          <p:nvPr/>
        </p:nvSpPr>
        <p:spPr>
          <a:xfrm>
            <a:off x="549511"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Record your Observations</a:t>
            </a:r>
          </a:p>
        </p:txBody>
      </p:sp>
      <p:pic>
        <p:nvPicPr>
          <p:cNvPr id="23" name="Picture 22">
            <a:extLst>
              <a:ext uri="{FF2B5EF4-FFF2-40B4-BE49-F238E27FC236}">
                <a16:creationId xmlns:a16="http://schemas.microsoft.com/office/drawing/2014/main" id="{038783CF-03FF-C2EB-B947-42B61266FF1D}"/>
              </a:ext>
            </a:extLst>
          </p:cNvPr>
          <p:cNvPicPr>
            <a:picLocks noChangeAspect="1"/>
          </p:cNvPicPr>
          <p:nvPr/>
        </p:nvPicPr>
        <p:blipFill>
          <a:blip r:embed="rId12"/>
          <a:stretch>
            <a:fillRect/>
          </a:stretch>
        </p:blipFill>
        <p:spPr>
          <a:xfrm>
            <a:off x="4631411" y="5595118"/>
            <a:ext cx="1023204" cy="130768"/>
          </a:xfrm>
          <a:prstGeom prst="rect">
            <a:avLst/>
          </a:prstGeom>
        </p:spPr>
      </p:pic>
    </p:spTree>
    <p:extLst>
      <p:ext uri="{BB962C8B-B14F-4D97-AF65-F5344CB8AC3E}">
        <p14:creationId xmlns:p14="http://schemas.microsoft.com/office/powerpoint/2010/main" val="2664317859"/>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34E899C-91F8-82FA-0009-D34A188AA70C}"/>
            </a:ext>
          </a:extLst>
        </p:cNvPr>
        <p:cNvGrpSpPr/>
        <p:nvPr/>
      </p:nvGrpSpPr>
      <p:grpSpPr>
        <a:xfrm>
          <a:off x="0" y="0"/>
          <a:ext cx="0" cy="0"/>
          <a:chOff x="0" y="0"/>
          <a:chExt cx="0" cy="0"/>
        </a:xfrm>
      </p:grpSpPr>
      <p:pic>
        <p:nvPicPr>
          <p:cNvPr id="3" name="Picture 5" descr="A purple pencil in a white circle&#10;&#10;Description automatically generated">
            <a:extLst>
              <a:ext uri="{FF2B5EF4-FFF2-40B4-BE49-F238E27FC236}">
                <a16:creationId xmlns:a16="http://schemas.microsoft.com/office/drawing/2014/main" id="{D82F104E-312E-4A7A-2041-6BC73ABA41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A4C8A3EB-9710-9696-C5B7-23F98AD5D1B3}"/>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8" name="Rectangle 7">
            <a:extLst>
              <a:ext uri="{FF2B5EF4-FFF2-40B4-BE49-F238E27FC236}">
                <a16:creationId xmlns:a16="http://schemas.microsoft.com/office/drawing/2014/main" id="{3ED864FE-99D7-EF47-037B-640B75E0FCB1}"/>
              </a:ext>
            </a:extLst>
          </p:cNvPr>
          <p:cNvSpPr/>
          <p:nvPr/>
        </p:nvSpPr>
        <p:spPr>
          <a:xfrm>
            <a:off x="9214667" y="2134879"/>
            <a:ext cx="2659294" cy="18921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B076D633-88A0-E72D-6E9C-277ADA86B594}"/>
              </a:ext>
            </a:extLst>
          </p:cNvPr>
          <p:cNvSpPr txBox="1">
            <a:spLocks/>
          </p:cNvSpPr>
          <p:nvPr/>
        </p:nvSpPr>
        <p:spPr>
          <a:xfrm>
            <a:off x="528729"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Summarize your Observations</a:t>
            </a:r>
          </a:p>
        </p:txBody>
      </p:sp>
      <p:sp>
        <p:nvSpPr>
          <p:cNvPr id="17" name="TextBox 16">
            <a:extLst>
              <a:ext uri="{FF2B5EF4-FFF2-40B4-BE49-F238E27FC236}">
                <a16:creationId xmlns:a16="http://schemas.microsoft.com/office/drawing/2014/main" id="{4E83B106-1295-8D5E-34F4-5ECCE471795A}"/>
              </a:ext>
            </a:extLst>
          </p:cNvPr>
          <p:cNvSpPr txBox="1"/>
          <p:nvPr/>
        </p:nvSpPr>
        <p:spPr>
          <a:xfrm>
            <a:off x="570293" y="1906279"/>
            <a:ext cx="45062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Write a couple-sentence summary of membrane structure and function.</a:t>
            </a:r>
            <a:endParaRPr lang="en-US" sz="2000" dirty="0">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AE0DA08A-6157-3DE2-5728-7D2AF48A646D}"/>
              </a:ext>
            </a:extLst>
          </p:cNvPr>
          <p:cNvPicPr>
            <a:picLocks noChangeAspect="1"/>
          </p:cNvPicPr>
          <p:nvPr/>
        </p:nvPicPr>
        <p:blipFill>
          <a:blip r:embed="rId6">
            <a:alphaModFix amt="85000"/>
          </a:blip>
          <a:srcRect t="1" b="-310"/>
          <a:stretch/>
        </p:blipFill>
        <p:spPr>
          <a:xfrm>
            <a:off x="318039" y="3330858"/>
            <a:ext cx="4593771" cy="3527142"/>
          </a:xfrm>
          <a:prstGeom prst="rect">
            <a:avLst/>
          </a:prstGeom>
        </p:spPr>
      </p:pic>
      <p:pic>
        <p:nvPicPr>
          <p:cNvPr id="4" name="Picture 3">
            <a:extLst>
              <a:ext uri="{FF2B5EF4-FFF2-40B4-BE49-F238E27FC236}">
                <a16:creationId xmlns:a16="http://schemas.microsoft.com/office/drawing/2014/main" id="{B7E2DABD-696D-1418-5CC2-A83E1D5DC276}"/>
              </a:ext>
            </a:extLst>
          </p:cNvPr>
          <p:cNvPicPr>
            <a:picLocks noChangeAspect="1"/>
          </p:cNvPicPr>
          <p:nvPr/>
        </p:nvPicPr>
        <p:blipFill>
          <a:blip r:embed="rId7"/>
          <a:srcRect r="8154"/>
          <a:stretch/>
        </p:blipFill>
        <p:spPr>
          <a:xfrm>
            <a:off x="5490360" y="1661311"/>
            <a:ext cx="6131347" cy="4294516"/>
          </a:xfrm>
          <a:prstGeom prst="rect">
            <a:avLst/>
          </a:prstGeom>
        </p:spPr>
      </p:pic>
    </p:spTree>
    <p:extLst>
      <p:ext uri="{BB962C8B-B14F-4D97-AF65-F5344CB8AC3E}">
        <p14:creationId xmlns:p14="http://schemas.microsoft.com/office/powerpoint/2010/main" val="80703418"/>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C64800D-BFAA-20D1-51AE-C02EC5E6BA0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EB6D4B2-1E14-B53A-00A5-26871CE7A63A}"/>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4000" b="1">
              <a:solidFill>
                <a:schemeClr val="bg1"/>
              </a:solidFill>
              <a:latin typeface="+mn-lt"/>
              <a:ea typeface="HGSoeiKakugothicUB"/>
              <a:cs typeface="Myanmar Text"/>
            </a:endParaRPr>
          </a:p>
        </p:txBody>
      </p:sp>
      <p:sp>
        <p:nvSpPr>
          <p:cNvPr id="8" name="Rectangle 7">
            <a:extLst>
              <a:ext uri="{FF2B5EF4-FFF2-40B4-BE49-F238E27FC236}">
                <a16:creationId xmlns:a16="http://schemas.microsoft.com/office/drawing/2014/main" id="{7A3A7D00-154D-AAAC-938D-0E498119484E}"/>
              </a:ext>
            </a:extLst>
          </p:cNvPr>
          <p:cNvSpPr/>
          <p:nvPr/>
        </p:nvSpPr>
        <p:spPr>
          <a:xfrm>
            <a:off x="9214667" y="2134879"/>
            <a:ext cx="2659294" cy="18921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495A93BE-EC7F-0976-6B0C-118F41F00AC1}"/>
              </a:ext>
            </a:extLst>
          </p:cNvPr>
          <p:cNvSpPr txBox="1">
            <a:spLocks/>
          </p:cNvSpPr>
          <p:nvPr/>
        </p:nvSpPr>
        <p:spPr>
          <a:xfrm>
            <a:off x="528729" y="6768"/>
            <a:ext cx="97408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Summary</a:t>
            </a:r>
          </a:p>
        </p:txBody>
      </p:sp>
      <p:sp>
        <p:nvSpPr>
          <p:cNvPr id="4" name="TextBox 3">
            <a:extLst>
              <a:ext uri="{FF2B5EF4-FFF2-40B4-BE49-F238E27FC236}">
                <a16:creationId xmlns:a16="http://schemas.microsoft.com/office/drawing/2014/main" id="{85C9E258-3C00-5074-A5FF-30D03F8B83F4}"/>
              </a:ext>
            </a:extLst>
          </p:cNvPr>
          <p:cNvSpPr txBox="1"/>
          <p:nvPr/>
        </p:nvSpPr>
        <p:spPr>
          <a:xfrm>
            <a:off x="570293" y="2040209"/>
            <a:ext cx="4426250" cy="3477875"/>
          </a:xfrm>
          <a:prstGeom prst="rect">
            <a:avLst/>
          </a:prstGeom>
          <a:noFill/>
        </p:spPr>
        <p:txBody>
          <a:bodyPr wrap="square">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Cellular membranes are </a:t>
            </a:r>
            <a:r>
              <a:rPr lang="en-US" sz="2000" dirty="0">
                <a:effectLst/>
                <a:latin typeface="Aptos" panose="020B0004020202020204" pitchFamily="34" charset="0"/>
                <a:ea typeface="Aptos" panose="020B0004020202020204" pitchFamily="34" charset="0"/>
                <a:cs typeface="Times New Roman" panose="02020603050405020304" pitchFamily="18" charset="0"/>
              </a:rPr>
              <a:t>similar to the exterior of a house. </a:t>
            </a:r>
            <a:r>
              <a:rPr lang="en-US" sz="2000" dirty="0">
                <a:latin typeface="Aptos" panose="020B0004020202020204" pitchFamily="34" charset="0"/>
                <a:ea typeface="Aptos" panose="020B0004020202020204" pitchFamily="34" charset="0"/>
                <a:cs typeface="Times New Roman" panose="02020603050405020304" pitchFamily="18" charset="0"/>
              </a:rPr>
              <a:t>The structures embedded in the membrane are important for the cell to perform its functions, including passage of polar molecules, identification, and signaling. In some instances, they trigger responses in other cells and systems within your body. These interacting systems keep your body functioning normally.</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58D392F1-6EBC-88D7-850A-81E6CEA27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pic>
        <p:nvPicPr>
          <p:cNvPr id="2" name="Picture 1">
            <a:extLst>
              <a:ext uri="{FF2B5EF4-FFF2-40B4-BE49-F238E27FC236}">
                <a16:creationId xmlns:a16="http://schemas.microsoft.com/office/drawing/2014/main" id="{C6EB9635-7F5D-E3F1-EE83-4D3741E7E722}"/>
              </a:ext>
            </a:extLst>
          </p:cNvPr>
          <p:cNvPicPr>
            <a:picLocks noChangeAspect="1"/>
          </p:cNvPicPr>
          <p:nvPr/>
        </p:nvPicPr>
        <p:blipFill>
          <a:blip r:embed="rId6"/>
          <a:srcRect r="8154"/>
          <a:stretch/>
        </p:blipFill>
        <p:spPr>
          <a:xfrm>
            <a:off x="5490360" y="1661311"/>
            <a:ext cx="6131347" cy="4294516"/>
          </a:xfrm>
          <a:prstGeom prst="rect">
            <a:avLst/>
          </a:prstGeom>
        </p:spPr>
      </p:pic>
    </p:spTree>
    <p:extLst>
      <p:ext uri="{BB962C8B-B14F-4D97-AF65-F5344CB8AC3E}">
        <p14:creationId xmlns:p14="http://schemas.microsoft.com/office/powerpoint/2010/main" val="3410086730"/>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54</a:t>
            </a:fld>
            <a:endParaRPr lang="en-US"/>
          </a:p>
        </p:txBody>
      </p:sp>
      <p:pic>
        <p:nvPicPr>
          <p:cNvPr id="4" name="Picture 3" descr="A colorful structure with a card&#10;&#10;AI-generated content may be incorrect.">
            <a:extLst>
              <a:ext uri="{FF2B5EF4-FFF2-40B4-BE49-F238E27FC236}">
                <a16:creationId xmlns:a16="http://schemas.microsoft.com/office/drawing/2014/main" id="{E8A0E4C6-3DA4-89B5-1DB4-E72729E843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191" y="2015897"/>
            <a:ext cx="10067979" cy="4011305"/>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FCD45-8CFD-844F-A2C5-CF10527504F8}"/>
              </a:ext>
            </a:extLst>
          </p:cNvPr>
          <p:cNvSpPr txBox="1"/>
          <p:nvPr/>
        </p:nvSpPr>
        <p:spPr>
          <a:xfrm>
            <a:off x="549511" y="1854491"/>
            <a:ext cx="347340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1CA64A"/>
                </a:solidFill>
                <a:ea typeface="HGSoeiKakugothicUB"/>
                <a:cs typeface="Myanmar Text"/>
              </a:rPr>
              <a:t>Which part would their membranes be?</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549511"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If cells were like houses…</a:t>
            </a:r>
          </a:p>
        </p:txBody>
      </p:sp>
      <p:pic>
        <p:nvPicPr>
          <p:cNvPr id="14" name="Picture 2">
            <a:extLst>
              <a:ext uri="{FF2B5EF4-FFF2-40B4-BE49-F238E27FC236}">
                <a16:creationId xmlns:a16="http://schemas.microsoft.com/office/drawing/2014/main" id="{86C547E1-9B4A-8449-8A41-2878070B9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7377001" y="2265133"/>
            <a:ext cx="4494296" cy="31403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A purple and white head with a light bulb inside&#10;&#10;Description automatically generated">
            <a:extLst>
              <a:ext uri="{FF2B5EF4-FFF2-40B4-BE49-F238E27FC236}">
                <a16:creationId xmlns:a16="http://schemas.microsoft.com/office/drawing/2014/main" id="{C050387D-83E5-6EEE-0277-96D8D6B80A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Aerial top down view flying over city showing neighborhood family houses real estate with orange red roofs and gardens">
            <a:extLst>
              <a:ext uri="{FF2B5EF4-FFF2-40B4-BE49-F238E27FC236}">
                <a16:creationId xmlns:a16="http://schemas.microsoft.com/office/drawing/2014/main" id="{C2FEA241-663C-F824-BEDF-73EE10F6368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825" t="16344" r="19980" b="9362"/>
          <a:stretch/>
        </p:blipFill>
        <p:spPr bwMode="auto">
          <a:xfrm rot="16200000">
            <a:off x="4053274" y="2438914"/>
            <a:ext cx="3970318" cy="3019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4931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C2280DF-D8EE-C794-838A-61FAF29586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A94EF7B-106B-D96F-7490-795E81024F64}"/>
              </a:ext>
            </a:extLst>
          </p:cNvPr>
          <p:cNvSpPr txBox="1"/>
          <p:nvPr/>
        </p:nvSpPr>
        <p:spPr>
          <a:xfrm>
            <a:off x="631371" y="1963347"/>
            <a:ext cx="3319041"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For example, the houses in a neighborhood have exterior walls that </a:t>
            </a:r>
            <a:r>
              <a:rPr lang="en-US" sz="2000" b="1" dirty="0">
                <a:latin typeface="Aptos" panose="020B0004020202020204" pitchFamily="34" charset="0"/>
                <a:ea typeface="Aptos" panose="020B0004020202020204" pitchFamily="34" charset="0"/>
                <a:cs typeface="Times New Roman" panose="02020603050405020304" pitchFamily="18" charset="0"/>
              </a:rPr>
              <a:t>separate the outside of each house from the inside</a:t>
            </a:r>
            <a:r>
              <a:rPr lang="en-US" sz="2000" dirty="0">
                <a:latin typeface="Aptos" panose="020B0004020202020204" pitchFamily="34" charset="0"/>
                <a:ea typeface="Aptos" panose="020B0004020202020204" pitchFamily="34" charset="0"/>
                <a:cs typeface="Times New Roman" panose="02020603050405020304" pitchFamily="18" charset="0"/>
              </a:rPr>
              <a:t>.</a:t>
            </a:r>
            <a:br>
              <a:rPr lang="en-US" sz="2000" dirty="0">
                <a:latin typeface="Aptos" panose="020B0004020202020204" pitchFamily="34" charset="0"/>
                <a:ea typeface="Aptos" panose="020B0004020202020204" pitchFamily="34" charset="0"/>
                <a:cs typeface="Times New Roman" panose="02020603050405020304" pitchFamily="18" charset="0"/>
              </a:rPr>
            </a:br>
            <a:endParaRPr lang="en-US" sz="2000" dirty="0">
              <a:latin typeface="Aptos" panose="020B0004020202020204" pitchFamily="34" charset="0"/>
              <a:ea typeface="Aptos" panose="020B0004020202020204" pitchFamily="34" charset="0"/>
              <a:cs typeface="Times New Roman" panose="02020603050405020304" pitchFamily="18" charset="0"/>
            </a:endParaRPr>
          </a:p>
          <a:p>
            <a:br>
              <a:rPr lang="en-US" sz="2000" dirty="0">
                <a:latin typeface="Aptos" panose="020B0004020202020204" pitchFamily="34" charset="0"/>
                <a:ea typeface="Aptos" panose="020B0004020202020204" pitchFamily="34" charset="0"/>
                <a:cs typeface="Times New Roman" panose="02020603050405020304" pitchFamily="18" charset="0"/>
              </a:rPr>
            </a:br>
            <a:r>
              <a:rPr lang="en-US" sz="2400" b="1" dirty="0">
                <a:solidFill>
                  <a:srgbClr val="1CA64A"/>
                </a:solidFill>
                <a:latin typeface="Aptos" panose="020B0004020202020204" pitchFamily="34" charset="0"/>
                <a:ea typeface="Aptos" panose="020B0004020202020204" pitchFamily="34" charset="0"/>
                <a:cs typeface="Times New Roman" panose="02020603050405020304" pitchFamily="18" charset="0"/>
              </a:rPr>
              <a:t>Do cells have a similar structural feature?</a:t>
            </a:r>
            <a:endParaRPr lang="en-US" sz="2000" b="1" dirty="0">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3695EB93-CCA2-881E-D708-A08A3975EE7E}"/>
              </a:ext>
            </a:extLst>
          </p:cNvPr>
          <p:cNvSpPr txBox="1">
            <a:spLocks/>
          </p:cNvSpPr>
          <p:nvPr/>
        </p:nvSpPr>
        <p:spPr>
          <a:xfrm>
            <a:off x="539777" y="-3356"/>
            <a:ext cx="10024248"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House Walls</a:t>
            </a:r>
          </a:p>
        </p:txBody>
      </p:sp>
      <p:pic>
        <p:nvPicPr>
          <p:cNvPr id="17" name="Picture 16">
            <a:extLst>
              <a:ext uri="{FF2B5EF4-FFF2-40B4-BE49-F238E27FC236}">
                <a16:creationId xmlns:a16="http://schemas.microsoft.com/office/drawing/2014/main" id="{826633E4-7134-E236-2612-4E666F52217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76983" y="1451327"/>
            <a:ext cx="6613613" cy="4937352"/>
          </a:xfrm>
          <a:prstGeom prst="rect">
            <a:avLst/>
          </a:prstGeom>
        </p:spPr>
      </p:pic>
      <p:sp>
        <p:nvSpPr>
          <p:cNvPr id="7" name="TextBox 6">
            <a:extLst>
              <a:ext uri="{FF2B5EF4-FFF2-40B4-BE49-F238E27FC236}">
                <a16:creationId xmlns:a16="http://schemas.microsoft.com/office/drawing/2014/main" id="{88D877EC-C5E8-1548-4697-8666112C0424}"/>
              </a:ext>
            </a:extLst>
          </p:cNvPr>
          <p:cNvSpPr txBox="1"/>
          <p:nvPr/>
        </p:nvSpPr>
        <p:spPr>
          <a:xfrm>
            <a:off x="8253903" y="2016310"/>
            <a:ext cx="2304017"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0" b="1">
                <a:solidFill>
                  <a:srgbClr val="1CA64A"/>
                </a:solidFill>
                <a:latin typeface="Aptos" panose="020B0004020202020204" pitchFamily="34" charset="0"/>
                <a:ea typeface="Aptos" panose="020B0004020202020204" pitchFamily="34" charset="0"/>
                <a:cs typeface="Times New Roman" panose="02020603050405020304" pitchFamily="18" charset="0"/>
              </a:rPr>
              <a:t>?</a:t>
            </a:r>
            <a:endParaRPr lang="en-US" sz="10000" b="1">
              <a:solidFill>
                <a:srgbClr val="1CA64A"/>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6" descr="A purple and white head with a light bulb inside&#10;&#10;Description automatically generated">
            <a:extLst>
              <a:ext uri="{FF2B5EF4-FFF2-40B4-BE49-F238E27FC236}">
                <a16:creationId xmlns:a16="http://schemas.microsoft.com/office/drawing/2014/main" id="{F520200C-7D8A-EEC6-B674-58A2923DE9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8"/>
            <a:ext cx="1216768"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90394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FC91595-20CF-0307-AF31-96EF52AFDBA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EAA115B-23C0-E18A-0099-FA165926E13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76982" y="1451327"/>
            <a:ext cx="6613613" cy="4937352"/>
          </a:xfrm>
          <a:prstGeom prst="rect">
            <a:avLst/>
          </a:prstGeom>
        </p:spPr>
      </p:pic>
      <p:pic>
        <p:nvPicPr>
          <p:cNvPr id="4" name="Picture 3" descr="Icon&#10;&#10;Description automatically generated">
            <a:extLst>
              <a:ext uri="{FF2B5EF4-FFF2-40B4-BE49-F238E27FC236}">
                <a16:creationId xmlns:a16="http://schemas.microsoft.com/office/drawing/2014/main" id="{1C0EFAEA-6037-CBC3-AC9C-DADF6EB6B6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2" name="TextBox 1">
            <a:extLst>
              <a:ext uri="{FF2B5EF4-FFF2-40B4-BE49-F238E27FC236}">
                <a16:creationId xmlns:a16="http://schemas.microsoft.com/office/drawing/2014/main" id="{2B5F5718-7EB9-955F-E769-35422335A2C1}"/>
              </a:ext>
            </a:extLst>
          </p:cNvPr>
          <p:cNvSpPr txBox="1"/>
          <p:nvPr/>
        </p:nvSpPr>
        <p:spPr>
          <a:xfrm>
            <a:off x="549510" y="1963347"/>
            <a:ext cx="3128638"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ptos" panose="020B0004020202020204" pitchFamily="34" charset="0"/>
                <a:ea typeface="Aptos" panose="020B0004020202020204" pitchFamily="34" charset="0"/>
                <a:cs typeface="Times New Roman" panose="02020603050405020304" pitchFamily="18" charset="0"/>
              </a:rPr>
              <a:t>Cells do!</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Every cell is surrounded by a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cellular membrane</a:t>
            </a:r>
            <a:r>
              <a:rPr lang="en-US" sz="2000" dirty="0">
                <a:latin typeface="Aptos" panose="020B0004020202020204" pitchFamily="34" charset="0"/>
                <a:ea typeface="Aptos" panose="020B0004020202020204" pitchFamily="34" charset="0"/>
                <a:cs typeface="Times New Roman" panose="02020603050405020304" pitchFamily="18" charset="0"/>
              </a:rPr>
              <a:t>, which separates the inside of the cell from the outside.</a:t>
            </a:r>
          </a:p>
        </p:txBody>
      </p:sp>
      <p:sp>
        <p:nvSpPr>
          <p:cNvPr id="6" name="Title 1">
            <a:extLst>
              <a:ext uri="{FF2B5EF4-FFF2-40B4-BE49-F238E27FC236}">
                <a16:creationId xmlns:a16="http://schemas.microsoft.com/office/drawing/2014/main" id="{107B28E9-93D9-18AA-6977-70EC0C23E0D7}"/>
              </a:ext>
            </a:extLst>
          </p:cNvPr>
          <p:cNvSpPr txBox="1">
            <a:spLocks/>
          </p:cNvSpPr>
          <p:nvPr/>
        </p:nvSpPr>
        <p:spPr>
          <a:xfrm>
            <a:off x="549510" y="0"/>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Cellular Membrane</a:t>
            </a:r>
          </a:p>
        </p:txBody>
      </p:sp>
    </p:spTree>
    <p:extLst>
      <p:ext uri="{BB962C8B-B14F-4D97-AF65-F5344CB8AC3E}">
        <p14:creationId xmlns:p14="http://schemas.microsoft.com/office/powerpoint/2010/main" val="425548752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06A442-E540-CBF9-B5C0-9B096EA4B9C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F5F508D-7757-919B-0A7D-B2466C33D638}"/>
              </a:ext>
            </a:extLst>
          </p:cNvPr>
          <p:cNvPicPr>
            <a:picLocks noChangeAspect="1"/>
          </p:cNvPicPr>
          <p:nvPr/>
        </p:nvPicPr>
        <p:blipFill>
          <a:blip r:embed="rId5">
            <a:alphaModFix amt="85000"/>
          </a:blip>
          <a:srcRect b="22487"/>
          <a:stretch/>
        </p:blipFill>
        <p:spPr>
          <a:xfrm>
            <a:off x="3374572" y="1829845"/>
            <a:ext cx="8474746" cy="5028155"/>
          </a:xfrm>
          <a:prstGeom prst="rect">
            <a:avLst/>
          </a:prstGeom>
        </p:spPr>
      </p:pic>
      <p:sp>
        <p:nvSpPr>
          <p:cNvPr id="7" name="Rectangle 6">
            <a:extLst>
              <a:ext uri="{FF2B5EF4-FFF2-40B4-BE49-F238E27FC236}">
                <a16:creationId xmlns:a16="http://schemas.microsoft.com/office/drawing/2014/main" id="{14651709-AFA4-6D69-3112-6A31BC1078FB}"/>
              </a:ext>
            </a:extLst>
          </p:cNvPr>
          <p:cNvSpPr/>
          <p:nvPr/>
        </p:nvSpPr>
        <p:spPr>
          <a:xfrm>
            <a:off x="4506214" y="2560100"/>
            <a:ext cx="6781449" cy="3618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A purple pencil in a white circle&#10;&#10;Description automatically generated">
            <a:extLst>
              <a:ext uri="{FF2B5EF4-FFF2-40B4-BE49-F238E27FC236}">
                <a16:creationId xmlns:a16="http://schemas.microsoft.com/office/drawing/2014/main" id="{4FC7853D-DD4D-1BEF-745E-6AC487A2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08151ABC-E2A1-B964-9A70-95167E28DCB9}"/>
              </a:ext>
            </a:extLst>
          </p:cNvPr>
          <p:cNvSpPr txBox="1">
            <a:spLocks/>
          </p:cNvSpPr>
          <p:nvPr/>
        </p:nvSpPr>
        <p:spPr>
          <a:xfrm>
            <a:off x="549511" y="-3356"/>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Create Your Comparison Table </a:t>
            </a:r>
            <a:endParaRPr lang="en-US" sz="4000" b="1" dirty="0">
              <a:solidFill>
                <a:schemeClr val="bg1"/>
              </a:solidFill>
              <a:latin typeface="+mn-lt"/>
              <a:ea typeface="HGSoeiKakugothicUB"/>
              <a:cs typeface="Myanmar Text"/>
            </a:endParaRPr>
          </a:p>
        </p:txBody>
      </p:sp>
      <p:sp>
        <p:nvSpPr>
          <p:cNvPr id="4" name="TextBox 3">
            <a:extLst>
              <a:ext uri="{FF2B5EF4-FFF2-40B4-BE49-F238E27FC236}">
                <a16:creationId xmlns:a16="http://schemas.microsoft.com/office/drawing/2014/main" id="{6FC9180D-F599-4965-E567-2B5C350D32F7}"/>
              </a:ext>
            </a:extLst>
          </p:cNvPr>
          <p:cNvSpPr txBox="1"/>
          <p:nvPr/>
        </p:nvSpPr>
        <p:spPr>
          <a:xfrm>
            <a:off x="549510" y="1963347"/>
            <a:ext cx="2694433"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ea typeface="Aptos" panose="020B0004020202020204" pitchFamily="34" charset="0"/>
                <a:cs typeface="Times New Roman" panose="02020603050405020304" pitchFamily="18" charset="0"/>
              </a:rPr>
              <a:t>Create a table in your notebook like the one to the right.  </a:t>
            </a:r>
          </a:p>
          <a:p>
            <a:endParaRPr lang="en-US" sz="2000" b="1"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a:ea typeface="Aptos" panose="020B0004020202020204" pitchFamily="34" charset="0"/>
                <a:cs typeface="Times New Roman"/>
              </a:rPr>
              <a:t>We will use this table throughout the activity to record </a:t>
            </a:r>
            <a:r>
              <a:rPr lang="en-US" sz="2000" b="1" dirty="0">
                <a:solidFill>
                  <a:srgbClr val="D200B9"/>
                </a:solidFill>
                <a:latin typeface="Aptos"/>
                <a:ea typeface="Aptos" panose="020B0004020202020204" pitchFamily="34" charset="0"/>
                <a:cs typeface="Times New Roman"/>
              </a:rPr>
              <a:t>similarities</a:t>
            </a:r>
            <a:r>
              <a:rPr lang="en-US" sz="2000" dirty="0">
                <a:latin typeface="Aptos"/>
                <a:ea typeface="Aptos" panose="020B0004020202020204" pitchFamily="34" charset="0"/>
                <a:cs typeface="Times New Roman"/>
              </a:rPr>
              <a:t> between cells and houses . . . as well as some </a:t>
            </a:r>
            <a:r>
              <a:rPr lang="en-US" sz="2000" b="1" dirty="0">
                <a:solidFill>
                  <a:srgbClr val="D200B9"/>
                </a:solidFill>
                <a:latin typeface="Aptos"/>
                <a:ea typeface="Aptos" panose="020B0004020202020204" pitchFamily="34" charset="0"/>
                <a:cs typeface="Times New Roman"/>
              </a:rPr>
              <a:t>differences</a:t>
            </a:r>
            <a:r>
              <a:rPr lang="en-US" sz="2000" dirty="0">
                <a:latin typeface="Aptos"/>
                <a:ea typeface="Aptos" panose="020B0004020202020204" pitchFamily="34" charset="0"/>
                <a:cs typeface="Times New Roman"/>
              </a:rPr>
              <a:t>.</a:t>
            </a:r>
          </a:p>
        </p:txBody>
      </p:sp>
      <p:pic>
        <p:nvPicPr>
          <p:cNvPr id="8" name="Picture 7" descr="A black screen with white text&#10;&#10;Description automatically generated">
            <a:extLst>
              <a:ext uri="{FF2B5EF4-FFF2-40B4-BE49-F238E27FC236}">
                <a16:creationId xmlns:a16="http://schemas.microsoft.com/office/drawing/2014/main" id="{2685DF37-56BD-FA6D-9547-E87FC5CBBD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89330" y="2268145"/>
            <a:ext cx="6799156" cy="3911492"/>
          </a:xfrm>
          <a:prstGeom prst="rect">
            <a:avLst/>
          </a:prstGeom>
        </p:spPr>
      </p:pic>
    </p:spTree>
    <p:extLst>
      <p:ext uri="{BB962C8B-B14F-4D97-AF65-F5344CB8AC3E}">
        <p14:creationId xmlns:p14="http://schemas.microsoft.com/office/powerpoint/2010/main" val="1963309676"/>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ba782b9e6c89981fb4456e1dd901da07">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10aa5b10c9b4c7bde0c6e1afbf015f6d"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68b5b436-c221-4126-930b-0387bddd400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201B46-102F-402A-A25D-3B00788514B8}">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http://schemas.openxmlformats.org/package/2006/metadata/core-properties"/>
    <ds:schemaRef ds:uri="http://purl.org/dc/elements/1.1/"/>
    <ds:schemaRef ds:uri="http://schemas.microsoft.com/office/2006/documentManagement/types"/>
    <ds:schemaRef ds:uri="http://purl.org/dc/terms/"/>
    <ds:schemaRef ds:uri="256d1f37-a5bf-40ea-9e3b-df9e783b5a8c"/>
    <ds:schemaRef ds:uri="http://schemas.microsoft.com/office/infopath/2007/PartnerControls"/>
    <ds:schemaRef ds:uri="68b5b436-c221-4126-930b-0387bddd4008"/>
    <ds:schemaRef ds:uri="http://purl.org/dc/dcmitype/"/>
    <ds:schemaRef ds:uri="http://www.w3.org/XML/1998/namespac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1285</TotalTime>
  <Words>3897</Words>
  <Application>Microsoft Office PowerPoint</Application>
  <PresentationFormat>Widescreen</PresentationFormat>
  <Paragraphs>506</Paragraphs>
  <Slides>55</Slides>
  <Notes>52</Notes>
  <HiddenSlides>5</HiddenSlides>
  <MMClips>0</MMClips>
  <ScaleCrop>false</ScaleCrop>
  <HeadingPairs>
    <vt:vector size="4" baseType="variant">
      <vt:variant>
        <vt:lpstr>Theme</vt:lpstr>
      </vt:variant>
      <vt:variant>
        <vt:i4>4</vt:i4>
      </vt:variant>
      <vt:variant>
        <vt:lpstr>Slide Titles</vt:lpstr>
      </vt:variant>
      <vt:variant>
        <vt:i4>55</vt:i4>
      </vt:variant>
    </vt:vector>
  </HeadingPairs>
  <TitlesOfParts>
    <vt:vector size="59"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Heather Ryan</cp:lastModifiedBy>
  <cp:revision>2</cp:revision>
  <dcterms:created xsi:type="dcterms:W3CDTF">2023-03-12T04:10:58Z</dcterms:created>
  <dcterms:modified xsi:type="dcterms:W3CDTF">2025-03-21T19:14:42Z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ArticulateGUID">
    <vt:lpwstr>5072417B-48E2-46BA-8EFD-6E3B28D2A771</vt:lpwstr>
  </property>
  <property fmtid="{D5CDD505-2E9C-101B-9397-08002B2CF9AE}" pid="4" name="ArticulatePath">
    <vt:lpwstr>https://3dmd.sharepoint.com/sites/MaterialDevelopmentTeam/Shared Documents/Templates/studentSlideDeck/documentStyles3</vt:lpwstr>
  </property>
  <property fmtid="{D5CDD505-2E9C-101B-9397-08002B2CF9AE}" pid="5" name="ArticulateUseProject">
    <vt:lpwstr>1</vt:lpwstr>
  </property>
  <property fmtid="{D5CDD505-2E9C-101B-9397-08002B2CF9AE}" pid="6" name="ArticulateProjectFull">
    <vt:lpwstr>C:\KrisF_Workfolder\Graphic Design\Powerpoint_Template\Education_Slidedeck_Template_V1.0.ppta</vt:lpwstr>
  </property>
  <property fmtid="{D5CDD505-2E9C-101B-9397-08002B2CF9AE}" pid="7" name="ArticulateProjectVersion">
    <vt:lpwstr>8</vt:lpwstr>
  </property>
  <property fmtid="{D5CDD505-2E9C-101B-9397-08002B2CF9AE}" pid="8" name="ContentTypeId">
    <vt:lpwstr>0x01010007F30016848ECA4D8C32F5EEF57AB254</vt:lpwstr>
  </property>
</Properties>
</file>