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xml" ContentType="application/vnd.openxmlformats-officedocument.presentationml.tags+xml"/>
  <Override PartName="/ppt/notesSlides/notesSlide16.xml" ContentType="application/vnd.openxmlformats-officedocument.presentationml.notesSlide+xml"/>
  <Override PartName="/ppt/tags/tag2.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5"/>
  </p:notesMasterIdLst>
  <p:sldIdLst>
    <p:sldId id="269" r:id="rId5"/>
    <p:sldId id="354" r:id="rId6"/>
    <p:sldId id="280" r:id="rId7"/>
    <p:sldId id="271" r:id="rId8"/>
    <p:sldId id="272" r:id="rId9"/>
    <p:sldId id="273" r:id="rId10"/>
    <p:sldId id="276" r:id="rId11"/>
    <p:sldId id="317" r:id="rId12"/>
    <p:sldId id="281" r:id="rId13"/>
    <p:sldId id="282" r:id="rId14"/>
    <p:sldId id="283" r:id="rId15"/>
    <p:sldId id="279" r:id="rId16"/>
    <p:sldId id="285" r:id="rId17"/>
    <p:sldId id="284" r:id="rId18"/>
    <p:sldId id="286" r:id="rId19"/>
    <p:sldId id="289" r:id="rId20"/>
    <p:sldId id="290" r:id="rId21"/>
    <p:sldId id="291" r:id="rId22"/>
    <p:sldId id="292" r:id="rId23"/>
    <p:sldId id="293" r:id="rId24"/>
    <p:sldId id="294" r:id="rId25"/>
    <p:sldId id="288" r:id="rId26"/>
    <p:sldId id="295" r:id="rId27"/>
    <p:sldId id="350" r:id="rId28"/>
    <p:sldId id="296" r:id="rId29"/>
    <p:sldId id="355" r:id="rId30"/>
    <p:sldId id="297" r:id="rId31"/>
    <p:sldId id="298" r:id="rId32"/>
    <p:sldId id="353" r:id="rId33"/>
    <p:sldId id="299"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702200-472A-45FC-F5F1-27894B1A47E4}" name="Mark Hoelzer" initials="MH" userId="S::Mark.Hoelzer@3dmoleculardesigns.com::c1aeea86-90bb-4741-b180-fb5c104fbae7" providerId="AD"/>
  <p188:author id="{30EDFC38-6880-4735-4258-1E57024FD2C6}" name="Mark Arnholt" initials="MA" userId="S::mark.arnholt@3dmoleculardesigns.com::b7de0cc5-3486-4cd8-905c-b5e2c5e5ddca" providerId="AD"/>
  <p188:author id="{308B1154-5876-5ABB-08C2-F61A9E244F39}" name="Tim Herman" initials="TH" userId="S::Tim.Herman@3dmoleculardesigns.com::c6eb9c28-9f7f-41c3-ae3b-bb69add7b3b3" providerId="AD"/>
  <p188:author id="{F6CE7366-A3CC-03E8-3F6E-FDED2B899CAC}" name="Heather Ryan" initials="HR" userId="S::Heather.Ryan@3dmoleculardesigns.com::89838025-48a8-4a20-8c26-74ae61e96ceb" providerId="AD"/>
  <p188:author id="{27C2F666-B219-3533-5FBB-044B1B0ED66F}" name="Tim Herman" initials="" userId="S::tim.herman@3dmoleculardesigns.com::c6eb9c28-9f7f-41c3-ae3b-bb69add7b3b3" providerId="AD"/>
  <p188:author id="{DC5F8B83-6FBF-DC8B-E57C-49288B19241D}" name="Mark Hoelzer" initials="MH" userId="S::mark.hoelzer@3dmoleculardesigns.com::c1aeea86-90bb-4741-b180-fb5c104fbae7" providerId="AD"/>
  <p188:author id="{56CDD0CD-E822-9103-8CAF-58D8C96DCEAD}" name="Diane Herman" initials="DH" userId="S::Diane.Herman@3dmoleculardesigns.com::6fac3d8d-1371-4086-a520-9d2b26de6288" providerId="AD"/>
  <p188:author id="{DD0067E8-1D06-F072-A39A-41C102FBB7E9}" name="Ruth Hutson" initials="RH" userId="S::ruth.hutson@3dmoleculardesigns.com::b7a315b0-fa21-44f2-a340-f03b809ae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200B9"/>
    <a:srgbClr val="6C3078"/>
    <a:srgbClr val="1CA64A"/>
    <a:srgbClr val="E65AA1"/>
    <a:srgbClr val="CF96DA"/>
    <a:srgbClr val="898989"/>
    <a:srgbClr val="1EAC4C"/>
    <a:srgbClr val="40B5E6"/>
    <a:srgbClr val="0B672E"/>
    <a:srgbClr val="18A8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E7856E-8DB0-1BDC-BB21-FD788A36667E}" v="1" dt="2025-08-26T16:55:53.333"/>
    <p1510:client id="{7D75BBBA-4169-4E3D-94AC-C22A77EA83BE}" v="1" dt="2025-08-26T19:48:55.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9" d="100"/>
          <a:sy n="99" d="100"/>
        </p:scale>
        <p:origin x="102" y="12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1DA7E96E-58CF-4E0E-92A1-8DE27C57A71F}" type="datetimeFigureOut">
              <a:rPr lang="en-US" smtClean="0"/>
              <a:t>8/20/2026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C916263-F4AD-4FDF-883C-15B909C8229B}" type="slidenum">
              <a:rPr lang="en-US" smtClean="0"/>
              <a:t>‹#›</a:t>
            </a:fld>
            <a:endParaRPr lang="en-US"/>
          </a:p>
        </p:txBody>
      </p:sp>
    </p:spTree>
    <p:extLst>
      <p:ext uri="{BB962C8B-B14F-4D97-AF65-F5344CB8AC3E}">
        <p14:creationId xmlns:p14="http://schemas.microsoft.com/office/powerpoint/2010/main" val="3364045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ptos Narrow" panose="020B0004020202020204" pitchFamily="34" charset="0"/>
              </a:rPr>
              <a:t>Teacher: Distribute one of each of the monomers to each student group. Give students time to examine the molecules.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Follow the onscreen prompt.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7</a:t>
            </a:fld>
            <a:endParaRPr lang="en-US"/>
          </a:p>
        </p:txBody>
      </p:sp>
    </p:spTree>
    <p:extLst>
      <p:ext uri="{BB962C8B-B14F-4D97-AF65-F5344CB8AC3E}">
        <p14:creationId xmlns:p14="http://schemas.microsoft.com/office/powerpoint/2010/main" val="4189232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0000"/>
                </a:solidFill>
                <a:latin typeface="Aptos Narrow" panose="020B0004020202020204" pitchFamily="34" charset="0"/>
              </a:rPr>
              <a:t>Teacher: Give students time to write in their notebook. </a:t>
            </a:r>
            <a:br>
              <a:rPr lang="en-US">
                <a:solidFill>
                  <a:srgbClr val="000000"/>
                </a:solidFill>
                <a:latin typeface="Aptos Narrow" panose="020B0004020202020204" pitchFamily="34" charset="0"/>
              </a:rPr>
            </a:br>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Draw a t in the middle of your notebook page. Label the left side, </a:t>
            </a:r>
            <a:r>
              <a:rPr lang="en-US" b="1">
                <a:solidFill>
                  <a:srgbClr val="000000"/>
                </a:solidFill>
                <a:latin typeface="Aptos Narrow" panose="020B0004020202020204" pitchFamily="34" charset="0"/>
              </a:rPr>
              <a:t>I notice</a:t>
            </a:r>
            <a:r>
              <a:rPr lang="en-US">
                <a:solidFill>
                  <a:srgbClr val="000000"/>
                </a:solidFill>
                <a:latin typeface="Aptos Narrow" panose="020B0004020202020204" pitchFamily="34" charset="0"/>
              </a:rPr>
              <a:t>, and the right side </a:t>
            </a:r>
            <a:r>
              <a:rPr lang="en-US" b="1">
                <a:solidFill>
                  <a:srgbClr val="000000"/>
                </a:solidFill>
                <a:latin typeface="Aptos Narrow" panose="020B0004020202020204" pitchFamily="34" charset="0"/>
              </a:rPr>
              <a:t>I wonder. </a:t>
            </a:r>
            <a:r>
              <a:rPr lang="en-US">
                <a:solidFill>
                  <a:srgbClr val="000000"/>
                </a:solidFill>
                <a:latin typeface="Aptos Narrow" panose="020B0004020202020204" pitchFamily="34" charset="0"/>
              </a:rPr>
              <a:t>Write one list of things </a:t>
            </a:r>
            <a:r>
              <a:rPr lang="en-US" b="1">
                <a:solidFill>
                  <a:srgbClr val="000000"/>
                </a:solidFill>
                <a:latin typeface="Aptos Narrow" panose="020B0004020202020204" pitchFamily="34" charset="0"/>
              </a:rPr>
              <a:t>you noticed </a:t>
            </a:r>
            <a:r>
              <a:rPr lang="en-US">
                <a:solidFill>
                  <a:srgbClr val="000000"/>
                </a:solidFill>
                <a:latin typeface="Aptos Narrow" panose="020B0004020202020204" pitchFamily="34" charset="0"/>
              </a:rPr>
              <a:t>about the molecules and one list about the things </a:t>
            </a:r>
            <a:r>
              <a:rPr lang="en-US" b="1">
                <a:solidFill>
                  <a:srgbClr val="000000"/>
                </a:solidFill>
                <a:latin typeface="Aptos Narrow" panose="020B0004020202020204" pitchFamily="34" charset="0"/>
              </a:rPr>
              <a:t>you wonder</a:t>
            </a:r>
            <a:r>
              <a:rPr lang="en-US">
                <a:solidFill>
                  <a:srgbClr val="000000"/>
                </a:solidFill>
                <a:latin typeface="Aptos Narrow" panose="020B0004020202020204" pitchFamily="34" charset="0"/>
              </a:rPr>
              <a:t>.</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9</a:t>
            </a:fld>
            <a:endParaRPr lang="en-US"/>
          </a:p>
        </p:txBody>
      </p:sp>
    </p:spTree>
    <p:extLst>
      <p:ext uri="{BB962C8B-B14F-4D97-AF65-F5344CB8AC3E}">
        <p14:creationId xmlns:p14="http://schemas.microsoft.com/office/powerpoint/2010/main" val="1034673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solidFill>
                  <a:srgbClr val="000000"/>
                </a:solidFill>
                <a:latin typeface="Aptos Narrow" panose="020B0004020202020204" pitchFamily="34" charset="0"/>
              </a:rPr>
              <a:t>Teacher: Monitor and facilitate discussion, as needed. </a:t>
            </a:r>
          </a:p>
          <a:p>
            <a:endParaRPr lang="en-US">
              <a:solidFill>
                <a:srgbClr val="000000"/>
              </a:solidFill>
              <a:latin typeface="Aptos Narrow" panose="020B0004020202020204" pitchFamily="34" charset="0"/>
            </a:endParaRPr>
          </a:p>
          <a:p>
            <a:r>
              <a:rPr lang="en-US">
                <a:solidFill>
                  <a:srgbClr val="000000"/>
                </a:solidFill>
                <a:latin typeface="Aptos Narrow" panose="020B0004020202020204" pitchFamily="34" charset="0"/>
              </a:rPr>
              <a:t>Optional: You may want to point out that any specific atom is the same size, whether in an amino acid or phospholipid, for example. Conversely, not all atoms are the same size. In this 2D </a:t>
            </a:r>
            <a:r>
              <a:rPr lang="en-US" b="1">
                <a:solidFill>
                  <a:srgbClr val="000000"/>
                </a:solidFill>
                <a:latin typeface="Aptos Narrow" panose="020B0004020202020204" pitchFamily="34" charset="0"/>
              </a:rPr>
              <a:t>Molecules of Life Modeling Kit</a:t>
            </a:r>
            <a:r>
              <a:rPr lang="en-US">
                <a:solidFill>
                  <a:srgbClr val="000000"/>
                </a:solidFill>
                <a:latin typeface="Aptos Narrow" panose="020B0004020202020204" pitchFamily="34" charset="0"/>
              </a:rPr>
              <a:t>, all the atoms are about the same size. For differentiation, you could assign more advanced students to research the relative sizes of the atoms shown here and how size is determined. This may also be a good time to discuss how all models are wrong, but some are useful.</a:t>
            </a:r>
          </a:p>
          <a:p>
            <a:br>
              <a:rPr lang="en-US">
                <a:solidFill>
                  <a:srgbClr val="000000"/>
                </a:solidFill>
                <a:latin typeface="Aptos Narrow" panose="020B0004020202020204" pitchFamily="34" charset="0"/>
              </a:rPr>
            </a:br>
            <a:r>
              <a:rPr lang="en-US">
                <a:solidFill>
                  <a:srgbClr val="000000"/>
                </a:solidFill>
                <a:latin typeface="Aptos Narrow" panose="020B0004020202020204" pitchFamily="34" charset="0"/>
              </a:rPr>
              <a:t>Student: Discuss with your group.</a:t>
            </a:r>
            <a:endParaRPr lang="en-US"/>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10</a:t>
            </a:fld>
            <a:endParaRPr lang="en-US"/>
          </a:p>
        </p:txBody>
      </p:sp>
    </p:spTree>
    <p:extLst>
      <p:ext uri="{BB962C8B-B14F-4D97-AF65-F5344CB8AC3E}">
        <p14:creationId xmlns:p14="http://schemas.microsoft.com/office/powerpoint/2010/main" val="1795817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the components of a phospholipid model and let them explore and work with their models.​​</a:t>
            </a:r>
          </a:p>
          <a:p>
            <a:endParaRPr lang="en-US"/>
          </a:p>
          <a:p>
            <a:r>
              <a:rPr lang="en-US"/>
              <a:t>Student: Follow the onscreen prompts to build a model.</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12</a:t>
            </a:fld>
            <a:endParaRPr lang="en-US"/>
          </a:p>
        </p:txBody>
      </p:sp>
    </p:spTree>
    <p:extLst>
      <p:ext uri="{BB962C8B-B14F-4D97-AF65-F5344CB8AC3E}">
        <p14:creationId xmlns:p14="http://schemas.microsoft.com/office/powerpoint/2010/main" val="3647207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13</a:t>
            </a:fld>
            <a:endParaRPr lang="en-US"/>
          </a:p>
        </p:txBody>
      </p:sp>
    </p:spTree>
    <p:extLst>
      <p:ext uri="{BB962C8B-B14F-4D97-AF65-F5344CB8AC3E}">
        <p14:creationId xmlns:p14="http://schemas.microsoft.com/office/powerpoint/2010/main" val="4245095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14</a:t>
            </a:fld>
            <a:endParaRPr lang="en-US"/>
          </a:p>
        </p:txBody>
      </p:sp>
    </p:spTree>
    <p:extLst>
      <p:ext uri="{BB962C8B-B14F-4D97-AF65-F5344CB8AC3E}">
        <p14:creationId xmlns:p14="http://schemas.microsoft.com/office/powerpoint/2010/main" val="244792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15</a:t>
            </a:fld>
            <a:endParaRPr lang="en-US"/>
          </a:p>
        </p:txBody>
      </p:sp>
    </p:spTree>
    <p:extLst>
      <p:ext uri="{BB962C8B-B14F-4D97-AF65-F5344CB8AC3E}">
        <p14:creationId xmlns:p14="http://schemas.microsoft.com/office/powerpoint/2010/main" val="297974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16</a:t>
            </a:fld>
            <a:endParaRPr lang="en-US"/>
          </a:p>
        </p:txBody>
      </p:sp>
    </p:spTree>
    <p:extLst>
      <p:ext uri="{BB962C8B-B14F-4D97-AF65-F5344CB8AC3E}">
        <p14:creationId xmlns:p14="http://schemas.microsoft.com/office/powerpoint/2010/main" val="3243842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 on the slide as needed</a:t>
            </a:r>
          </a:p>
          <a:p>
            <a:endParaRPr lang="en-US"/>
          </a:p>
          <a:p>
            <a:r>
              <a:rPr lang="en-US"/>
              <a:t>Student: Add notes to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17</a:t>
            </a:fld>
            <a:endParaRPr lang="en-US"/>
          </a:p>
        </p:txBody>
      </p:sp>
    </p:spTree>
    <p:extLst>
      <p:ext uri="{BB962C8B-B14F-4D97-AF65-F5344CB8AC3E}">
        <p14:creationId xmlns:p14="http://schemas.microsoft.com/office/powerpoint/2010/main" val="34294042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18</a:t>
            </a:fld>
            <a:endParaRPr lang="en-US"/>
          </a:p>
        </p:txBody>
      </p:sp>
    </p:spTree>
    <p:extLst>
      <p:ext uri="{BB962C8B-B14F-4D97-AF65-F5344CB8AC3E}">
        <p14:creationId xmlns:p14="http://schemas.microsoft.com/office/powerpoint/2010/main" val="735511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explore and create their own models.​​</a:t>
            </a:r>
          </a:p>
          <a:p>
            <a:endParaRPr lang="en-US"/>
          </a:p>
          <a:p>
            <a:r>
              <a:rPr lang="en-US"/>
              <a:t>Student: Follow the onscreen prompts to build a model.</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19</a:t>
            </a:fld>
            <a:endParaRPr lang="en-US"/>
          </a:p>
        </p:txBody>
      </p:sp>
    </p:spTree>
    <p:extLst>
      <p:ext uri="{BB962C8B-B14F-4D97-AF65-F5344CB8AC3E}">
        <p14:creationId xmlns:p14="http://schemas.microsoft.com/office/powerpoint/2010/main" val="38739584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sketch and label the model in their lab notebooks. </a:t>
            </a:r>
          </a:p>
          <a:p>
            <a:endParaRPr lang="en-US"/>
          </a:p>
          <a:p>
            <a:r>
              <a:rPr lang="en-US"/>
              <a:t>Student: Sketch and label the model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20</a:t>
            </a:fld>
            <a:endParaRPr lang="en-US"/>
          </a:p>
        </p:txBody>
      </p:sp>
    </p:spTree>
    <p:extLst>
      <p:ext uri="{BB962C8B-B14F-4D97-AF65-F5344CB8AC3E}">
        <p14:creationId xmlns:p14="http://schemas.microsoft.com/office/powerpoint/2010/main" val="2687192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concepts on the slide as needed.</a:t>
            </a:r>
          </a:p>
          <a:p>
            <a:endParaRPr lang="en-US"/>
          </a:p>
          <a:p>
            <a:r>
              <a:rPr lang="en-US"/>
              <a:t>Students: Engage with the concepts as instructed.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21</a:t>
            </a:fld>
            <a:endParaRPr lang="en-US"/>
          </a:p>
        </p:txBody>
      </p:sp>
    </p:spTree>
    <p:extLst>
      <p:ext uri="{BB962C8B-B14F-4D97-AF65-F5344CB8AC3E}">
        <p14:creationId xmlns:p14="http://schemas.microsoft.com/office/powerpoint/2010/main" val="2955792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time to think  and discuss with a partner or small group​​</a:t>
            </a:r>
          </a:p>
          <a:p>
            <a:endParaRPr lang="en-US"/>
          </a:p>
          <a:p>
            <a:r>
              <a:rPr lang="en-US"/>
              <a:t>Student: Think about questions and share as directed</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22</a:t>
            </a:fld>
            <a:endParaRPr lang="en-US"/>
          </a:p>
        </p:txBody>
      </p:sp>
    </p:spTree>
    <p:extLst>
      <p:ext uri="{BB962C8B-B14F-4D97-AF65-F5344CB8AC3E}">
        <p14:creationId xmlns:p14="http://schemas.microsoft.com/office/powerpoint/2010/main" val="19256745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Allow students to explore the models.</a:t>
            </a:r>
          </a:p>
          <a:p>
            <a:endParaRPr lang="en-US"/>
          </a:p>
          <a:p>
            <a:r>
              <a:rPr lang="en-US"/>
              <a:t>Student: Create a model and record information in your lab notebook.</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23</a:t>
            </a:fld>
            <a:endParaRPr lang="en-US"/>
          </a:p>
        </p:txBody>
      </p:sp>
    </p:spTree>
    <p:extLst>
      <p:ext uri="{BB962C8B-B14F-4D97-AF65-F5344CB8AC3E}">
        <p14:creationId xmlns:p14="http://schemas.microsoft.com/office/powerpoint/2010/main" val="27563453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7DE880-1D98-1898-19BD-486AF95B36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AC7F5C-509D-7A1C-E139-393BE18389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717F4-B93E-7895-47B7-F99FD09B5266}"/>
              </a:ext>
            </a:extLst>
          </p:cNvPr>
          <p:cNvSpPr>
            <a:spLocks noGrp="1"/>
          </p:cNvSpPr>
          <p:nvPr>
            <p:ph type="body" idx="1"/>
          </p:nvPr>
        </p:nvSpPr>
        <p:spPr/>
        <p:txBody>
          <a:bodyPr/>
          <a:lstStyle/>
          <a:p>
            <a:r>
              <a:rPr lang="en-US"/>
              <a:t>Each bullet point is a hyper-link</a:t>
            </a:r>
          </a:p>
        </p:txBody>
      </p:sp>
      <p:sp>
        <p:nvSpPr>
          <p:cNvPr id="4" name="Slide Number Placeholder 3">
            <a:extLst>
              <a:ext uri="{FF2B5EF4-FFF2-40B4-BE49-F238E27FC236}">
                <a16:creationId xmlns:a16="http://schemas.microsoft.com/office/drawing/2014/main" id="{E01C0B44-766A-9FD6-AA62-0C173B36B7DC}"/>
              </a:ext>
            </a:extLst>
          </p:cNvPr>
          <p:cNvSpPr>
            <a:spLocks noGrp="1"/>
          </p:cNvSpPr>
          <p:nvPr>
            <p:ph type="sldNum" sz="quarter" idx="5"/>
          </p:nvPr>
        </p:nvSpPr>
        <p:spPr/>
        <p:txBody>
          <a:bodyPr/>
          <a:lstStyle/>
          <a:p>
            <a:fld id="{1D969A0E-3899-435C-BEDD-AB395C5FA4DA}" type="slidenum">
              <a:rPr lang="en-US" smtClean="0"/>
              <a:t>24</a:t>
            </a:fld>
            <a:endParaRPr lang="en-US"/>
          </a:p>
        </p:txBody>
      </p:sp>
    </p:spTree>
    <p:extLst>
      <p:ext uri="{BB962C8B-B14F-4D97-AF65-F5344CB8AC3E}">
        <p14:creationId xmlns:p14="http://schemas.microsoft.com/office/powerpoint/2010/main" val="11177926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F2A4E-7287-4683-0F35-77D8B6B84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47CDCE-944D-19BB-4525-EECE53AB5F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83725D-3755-1091-DC81-4787B96C6B55}"/>
              </a:ext>
            </a:extLst>
          </p:cNvPr>
          <p:cNvSpPr>
            <a:spLocks noGrp="1"/>
          </p:cNvSpPr>
          <p:nvPr>
            <p:ph type="body" idx="1"/>
          </p:nvPr>
        </p:nvSpPr>
        <p:spPr/>
        <p:txBody>
          <a:bodyPr/>
          <a:lstStyle/>
          <a:p>
            <a:r>
              <a:rPr lang="en-US"/>
              <a:t>Each bullet point is a hyper-link</a:t>
            </a:r>
          </a:p>
        </p:txBody>
      </p:sp>
      <p:sp>
        <p:nvSpPr>
          <p:cNvPr id="4" name="Slide Number Placeholder 3">
            <a:extLst>
              <a:ext uri="{FF2B5EF4-FFF2-40B4-BE49-F238E27FC236}">
                <a16:creationId xmlns:a16="http://schemas.microsoft.com/office/drawing/2014/main" id="{811922AC-6903-AEC7-7BDF-EF7808BE2CB3}"/>
              </a:ext>
            </a:extLst>
          </p:cNvPr>
          <p:cNvSpPr>
            <a:spLocks noGrp="1"/>
          </p:cNvSpPr>
          <p:nvPr>
            <p:ph type="sldNum" sz="quarter" idx="5"/>
          </p:nvPr>
        </p:nvSpPr>
        <p:spPr/>
        <p:txBody>
          <a:bodyPr/>
          <a:lstStyle/>
          <a:p>
            <a:fld id="{1D969A0E-3899-435C-BEDD-AB395C5FA4DA}" type="slidenum">
              <a:rPr lang="en-US" smtClean="0"/>
              <a:t>26</a:t>
            </a:fld>
            <a:endParaRPr lang="en-US"/>
          </a:p>
        </p:txBody>
      </p:sp>
    </p:spTree>
    <p:extLst>
      <p:ext uri="{BB962C8B-B14F-4D97-AF65-F5344CB8AC3E}">
        <p14:creationId xmlns:p14="http://schemas.microsoft.com/office/powerpoint/2010/main" val="818252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Distribute the models to each group. Give students time to think about the prompts.</a:t>
            </a:r>
          </a:p>
          <a:p>
            <a:endParaRPr lang="en-US"/>
          </a:p>
          <a:p>
            <a:r>
              <a:rPr lang="en-US"/>
              <a:t>Students: Create a model based on the prompt.</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27</a:t>
            </a:fld>
            <a:endParaRPr lang="en-US"/>
          </a:p>
        </p:txBody>
      </p:sp>
    </p:spTree>
    <p:extLst>
      <p:ext uri="{BB962C8B-B14F-4D97-AF65-F5344CB8AC3E}">
        <p14:creationId xmlns:p14="http://schemas.microsoft.com/office/powerpoint/2010/main" val="33756067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Explain the concept on the slide as needed.</a:t>
            </a:r>
          </a:p>
          <a:p>
            <a:endParaRPr lang="en-US"/>
          </a:p>
          <a:p>
            <a:r>
              <a:rPr lang="en-US"/>
              <a:t>Student: Sketch your model and draft a definition.</a:t>
            </a:r>
          </a:p>
          <a:p>
            <a:endParaRPr lang="en-US"/>
          </a:p>
        </p:txBody>
      </p:sp>
      <p:sp>
        <p:nvSpPr>
          <p:cNvPr id="4" name="Slide Number Placeholder 3"/>
          <p:cNvSpPr>
            <a:spLocks noGrp="1"/>
          </p:cNvSpPr>
          <p:nvPr>
            <p:ph type="sldNum" sz="quarter" idx="5"/>
          </p:nvPr>
        </p:nvSpPr>
        <p:spPr/>
        <p:txBody>
          <a:bodyPr/>
          <a:lstStyle/>
          <a:p>
            <a:fld id="{8C916263-F4AD-4FDF-883C-15B909C8229B}" type="slidenum">
              <a:rPr lang="en-US" smtClean="0"/>
              <a:t>28</a:t>
            </a:fld>
            <a:endParaRPr lang="en-US"/>
          </a:p>
        </p:txBody>
      </p:sp>
    </p:spTree>
    <p:extLst>
      <p:ext uri="{BB962C8B-B14F-4D97-AF65-F5344CB8AC3E}">
        <p14:creationId xmlns:p14="http://schemas.microsoft.com/office/powerpoint/2010/main" val="1711129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Teacher: Give students an appropriate amount of time to think and write to the prompt in their notebook. ​​</a:t>
            </a:r>
          </a:p>
          <a:p>
            <a:endParaRPr lang="en-US"/>
          </a:p>
          <a:p>
            <a:r>
              <a:rPr lang="en-US"/>
              <a:t>Student: Write to the prompt.</a:t>
            </a:r>
          </a:p>
        </p:txBody>
      </p:sp>
      <p:sp>
        <p:nvSpPr>
          <p:cNvPr id="4" name="Slide Number Placeholder 3"/>
          <p:cNvSpPr>
            <a:spLocks noGrp="1"/>
          </p:cNvSpPr>
          <p:nvPr>
            <p:ph type="sldNum" sz="quarter" idx="5"/>
          </p:nvPr>
        </p:nvSpPr>
        <p:spPr/>
        <p:txBody>
          <a:bodyPr/>
          <a:lstStyle/>
          <a:p>
            <a:fld id="{8C916263-F4AD-4FDF-883C-15B909C8229B}" type="slidenum">
              <a:rPr lang="en-US" smtClean="0"/>
              <a:t>29</a:t>
            </a:fld>
            <a:endParaRPr lang="en-US"/>
          </a:p>
        </p:txBody>
      </p:sp>
    </p:spTree>
    <p:extLst>
      <p:ext uri="{BB962C8B-B14F-4D97-AF65-F5344CB8AC3E}">
        <p14:creationId xmlns:p14="http://schemas.microsoft.com/office/powerpoint/2010/main" val="4031881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9" name="Picture 8" descr="A green and white border with a green border&#10;&#10;AI-generated content may be incorrect.">
            <a:extLst>
              <a:ext uri="{FF2B5EF4-FFF2-40B4-BE49-F238E27FC236}">
                <a16:creationId xmlns:a16="http://schemas.microsoft.com/office/drawing/2014/main" id="{8448A33C-CB65-2DE2-9DBB-1BA3C95D3E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Picture 4" descr="Logo&#10;&#10;Description automatically generated">
            <a:extLst>
              <a:ext uri="{FF2B5EF4-FFF2-40B4-BE49-F238E27FC236}">
                <a16:creationId xmlns:a16="http://schemas.microsoft.com/office/drawing/2014/main" id="{429303AC-83DA-339F-75DF-39D7231C02E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43452" y="5368483"/>
            <a:ext cx="3508951" cy="1260754"/>
          </a:xfrm>
          <a:prstGeom prst="rect">
            <a:avLst/>
          </a:prstGeom>
        </p:spPr>
      </p:pic>
      <p:sp>
        <p:nvSpPr>
          <p:cNvPr id="6" name="Picture Placeholder 5">
            <a:extLst>
              <a:ext uri="{FF2B5EF4-FFF2-40B4-BE49-F238E27FC236}">
                <a16:creationId xmlns:a16="http://schemas.microsoft.com/office/drawing/2014/main" id="{4FA440C0-4357-A1E2-D535-06754149EC30}"/>
              </a:ext>
            </a:extLst>
          </p:cNvPr>
          <p:cNvSpPr>
            <a:spLocks noGrp="1"/>
          </p:cNvSpPr>
          <p:nvPr>
            <p:ph type="pic" sz="quarter" idx="10"/>
          </p:nvPr>
        </p:nvSpPr>
        <p:spPr>
          <a:xfrm>
            <a:off x="6975134" y="400522"/>
            <a:ext cx="4835866" cy="6228878"/>
          </a:xfrm>
        </p:spPr>
        <p:txBody>
          <a:bodyPr/>
          <a:lstStyle/>
          <a:p>
            <a:r>
              <a:rPr lang="en-US"/>
              <a:t>Click icon to add picture</a:t>
            </a:r>
          </a:p>
        </p:txBody>
      </p:sp>
      <p:sp>
        <p:nvSpPr>
          <p:cNvPr id="7" name="Text Placeholder 6">
            <a:extLst>
              <a:ext uri="{FF2B5EF4-FFF2-40B4-BE49-F238E27FC236}">
                <a16:creationId xmlns:a16="http://schemas.microsoft.com/office/drawing/2014/main" id="{394081FC-574E-903A-FB18-E2592C28215C}"/>
              </a:ext>
            </a:extLst>
          </p:cNvPr>
          <p:cNvSpPr>
            <a:spLocks noGrp="1"/>
          </p:cNvSpPr>
          <p:nvPr>
            <p:ph type="body" sz="quarter" idx="11" hasCustomPrompt="1"/>
          </p:nvPr>
        </p:nvSpPr>
        <p:spPr>
          <a:xfrm>
            <a:off x="171" y="1757919"/>
            <a:ext cx="6975132" cy="1892124"/>
          </a:xfrm>
        </p:spPr>
        <p:txBody>
          <a:bodyPr>
            <a:normAutofit/>
          </a:bodyPr>
          <a:lstStyle>
            <a:lvl1pPr marL="0" indent="0" algn="ctr">
              <a:lnSpc>
                <a:spcPts val="7000"/>
              </a:lnSpc>
              <a:spcBef>
                <a:spcPts val="0"/>
              </a:spcBef>
              <a:buFontTx/>
              <a:buNone/>
              <a:defRPr sz="7200" b="1" i="1">
                <a:solidFill>
                  <a:srgbClr val="0B672E"/>
                </a:solidFill>
                <a:latin typeface="Myriad Pro" panose="020B0503030403020204" pitchFamily="34" charset="0"/>
              </a:defRPr>
            </a:lvl1pPr>
          </a:lstStyle>
          <a:p>
            <a:pPr lvl="0"/>
            <a:r>
              <a:rPr lang="en-US"/>
              <a:t>Activity</a:t>
            </a:r>
          </a:p>
          <a:p>
            <a:pPr lvl="0"/>
            <a:r>
              <a:rPr lang="en-US"/>
              <a:t>Name</a:t>
            </a:r>
          </a:p>
        </p:txBody>
      </p:sp>
      <p:sp>
        <p:nvSpPr>
          <p:cNvPr id="10" name="Text Placeholder 9">
            <a:extLst>
              <a:ext uri="{FF2B5EF4-FFF2-40B4-BE49-F238E27FC236}">
                <a16:creationId xmlns:a16="http://schemas.microsoft.com/office/drawing/2014/main" id="{E0BC3ABF-DC46-3EBA-4824-E5CF1435C10A}"/>
              </a:ext>
            </a:extLst>
          </p:cNvPr>
          <p:cNvSpPr>
            <a:spLocks noGrp="1"/>
          </p:cNvSpPr>
          <p:nvPr>
            <p:ph type="body" sz="quarter" idx="12" hasCustomPrompt="1"/>
          </p:nvPr>
        </p:nvSpPr>
        <p:spPr>
          <a:xfrm>
            <a:off x="171" y="3717792"/>
            <a:ext cx="6975133" cy="468799"/>
          </a:xfrm>
        </p:spPr>
        <p:txBody>
          <a:bodyPr/>
          <a:lstStyle>
            <a:lvl1pPr marL="0" indent="0" algn="ctr">
              <a:buFontTx/>
              <a:buNone/>
              <a:defRPr i="1">
                <a:solidFill>
                  <a:srgbClr val="0B672E"/>
                </a:solidFill>
                <a:latin typeface="Myriad Pro" panose="020B0503030403020204" pitchFamily="34" charset="0"/>
              </a:defRPr>
            </a:lvl1pPr>
          </a:lstStyle>
          <a:p>
            <a:pPr lvl="0"/>
            <a:r>
              <a:rPr lang="en-US"/>
              <a:t>Model/Kit Name</a:t>
            </a:r>
          </a:p>
        </p:txBody>
      </p:sp>
      <p:sp>
        <p:nvSpPr>
          <p:cNvPr id="12" name="Text Placeholder 11">
            <a:extLst>
              <a:ext uri="{FF2B5EF4-FFF2-40B4-BE49-F238E27FC236}">
                <a16:creationId xmlns:a16="http://schemas.microsoft.com/office/drawing/2014/main" id="{33E2111B-3EA4-8FC2-45CB-17696C326B48}"/>
              </a:ext>
            </a:extLst>
          </p:cNvPr>
          <p:cNvSpPr>
            <a:spLocks noGrp="1"/>
          </p:cNvSpPr>
          <p:nvPr>
            <p:ph type="body" sz="quarter" idx="13" hasCustomPrompt="1"/>
          </p:nvPr>
        </p:nvSpPr>
        <p:spPr>
          <a:xfrm>
            <a:off x="171" y="4487167"/>
            <a:ext cx="6975133" cy="401187"/>
          </a:xfrm>
        </p:spPr>
        <p:txBody>
          <a:bodyPr>
            <a:normAutofit/>
          </a:bodyPr>
          <a:lstStyle>
            <a:lvl1pPr marL="0" indent="0" algn="ctr">
              <a:buFontTx/>
              <a:buNone/>
              <a:defRPr sz="1900" b="1" i="1">
                <a:solidFill>
                  <a:srgbClr val="6C3078"/>
                </a:solidFill>
                <a:latin typeface="Myriad Pro" panose="020B0503030403020204" pitchFamily="34" charset="0"/>
              </a:defRPr>
            </a:lvl1pPr>
          </a:lstStyle>
          <a:p>
            <a:pPr lvl="0"/>
            <a:r>
              <a:rPr lang="en-US"/>
              <a:t>“Insert quote or question to generate curiosity”</a:t>
            </a:r>
          </a:p>
        </p:txBody>
      </p:sp>
      <p:sp>
        <p:nvSpPr>
          <p:cNvPr id="14" name="Text Placeholder 13">
            <a:extLst>
              <a:ext uri="{FF2B5EF4-FFF2-40B4-BE49-F238E27FC236}">
                <a16:creationId xmlns:a16="http://schemas.microsoft.com/office/drawing/2014/main" id="{F5831FA1-17B1-CD53-525D-4D56F96066D0}"/>
              </a:ext>
            </a:extLst>
          </p:cNvPr>
          <p:cNvSpPr>
            <a:spLocks noGrp="1"/>
          </p:cNvSpPr>
          <p:nvPr>
            <p:ph type="body" sz="quarter" idx="14" hasCustomPrompt="1"/>
          </p:nvPr>
        </p:nvSpPr>
        <p:spPr>
          <a:xfrm>
            <a:off x="0" y="4905244"/>
            <a:ext cx="6975475" cy="262850"/>
          </a:xfrm>
        </p:spPr>
        <p:txBody>
          <a:bodyPr>
            <a:normAutofit/>
          </a:bodyPr>
          <a:lstStyle>
            <a:lvl1pPr marL="0" indent="0" algn="ctr">
              <a:buFontTx/>
              <a:buNone/>
              <a:defRPr sz="1400" i="1">
                <a:solidFill>
                  <a:srgbClr val="6C3078"/>
                </a:solidFill>
                <a:latin typeface="Myriad Pro" panose="020B0503030403020204" pitchFamily="34" charset="0"/>
              </a:defRPr>
            </a:lvl1pPr>
          </a:lstStyle>
          <a:p>
            <a:pPr lvl="0"/>
            <a:r>
              <a:rPr lang="en-US"/>
              <a:t>- Quote attribution/name</a:t>
            </a:r>
          </a:p>
        </p:txBody>
      </p:sp>
    </p:spTree>
    <p:extLst>
      <p:ext uri="{BB962C8B-B14F-4D97-AF65-F5344CB8AC3E}">
        <p14:creationId xmlns:p14="http://schemas.microsoft.com/office/powerpoint/2010/main" val="10675260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URPLE Teacher Guide 1">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Overview</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10665229" cy="1837113"/>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 Width of slide</a:t>
            </a:r>
          </a:p>
        </p:txBody>
      </p:sp>
      <p:sp>
        <p:nvSpPr>
          <p:cNvPr id="2" name="Text Placeholder 18">
            <a:extLst>
              <a:ext uri="{FF2B5EF4-FFF2-40B4-BE49-F238E27FC236}">
                <a16:creationId xmlns:a16="http://schemas.microsoft.com/office/drawing/2014/main" id="{F68F9644-E2B4-931E-F0BB-EE8DE8213654}"/>
              </a:ext>
            </a:extLst>
          </p:cNvPr>
          <p:cNvSpPr>
            <a:spLocks noGrp="1"/>
          </p:cNvSpPr>
          <p:nvPr>
            <p:ph type="body" sz="quarter" idx="11" hasCustomPrompt="1"/>
          </p:nvPr>
        </p:nvSpPr>
        <p:spPr>
          <a:xfrm>
            <a:off x="1022464" y="3429001"/>
            <a:ext cx="10665229" cy="2951018"/>
          </a:xfrm>
        </p:spPr>
        <p:txBody>
          <a:bodyPr numCol="2" spcCol="228600">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 – 2 Columns</a:t>
            </a:r>
          </a:p>
        </p:txBody>
      </p:sp>
      <p:sp>
        <p:nvSpPr>
          <p:cNvPr id="6" name="TextBox 5">
            <a:extLst>
              <a:ext uri="{FF2B5EF4-FFF2-40B4-BE49-F238E27FC236}">
                <a16:creationId xmlns:a16="http://schemas.microsoft.com/office/drawing/2014/main" id="{3C79FB5E-28E4-42E0-1E6D-C38B8019E90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5803717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URPLE Teacher Guide 2">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Using This Slide Deck</a:t>
            </a:r>
          </a:p>
        </p:txBody>
      </p:sp>
      <p:sp>
        <p:nvSpPr>
          <p:cNvPr id="2" name="TextBox 1">
            <a:extLst>
              <a:ext uri="{FF2B5EF4-FFF2-40B4-BE49-F238E27FC236}">
                <a16:creationId xmlns:a16="http://schemas.microsoft.com/office/drawing/2014/main" id="{D7C8218F-E19F-C88E-2EE1-4EB21D3A4AAB}"/>
              </a:ext>
            </a:extLst>
          </p:cNvPr>
          <p:cNvSpPr txBox="1"/>
          <p:nvPr userDrawn="1"/>
        </p:nvSpPr>
        <p:spPr>
          <a:xfrm>
            <a:off x="943723" y="1204430"/>
            <a:ext cx="10151449" cy="226215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Student and Teacher Slide Deck Pages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Slides that are meant for student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viewing will feature a </a:t>
            </a: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green top</a:t>
            </a:r>
            <a:r>
              <a:rPr lang="en-US" sz="1600" b="1">
                <a:solidFill>
                  <a:srgbClr val="1CA64A"/>
                </a:solidFill>
                <a:latin typeface="Calibri" panose="020F0502020204030204"/>
                <a:cs typeface="Calibri"/>
              </a:rPr>
              <a:t> </a:t>
            </a:r>
            <a:endParaRPr lang="en-US" sz="1600" b="1" u="none" strike="noStrike" kern="1200" cap="none" spc="0" normalizeH="0" baseline="0" noProof="0">
              <a:ln>
                <a:noFill/>
              </a:ln>
              <a:solidFill>
                <a:srgbClr val="1CA64A"/>
              </a:solidFill>
              <a:effectLst/>
              <a:uLnTx/>
              <a:uFillTx/>
              <a:latin typeface="Calibri" panose="020F0502020204030204"/>
              <a:ea typeface="Calibri"/>
              <a:cs typeface="Calibri"/>
            </a:endParaRPr>
          </a:p>
          <a:p>
            <a:pPr marL="0" lvl="1">
              <a:defRPr/>
            </a:pPr>
            <a:r>
              <a:rPr kumimoji="0" lang="en-US" sz="1600" b="1" u="none" strike="noStrike" kern="1200" cap="none" spc="0" normalizeH="0" baseline="0" noProof="0">
                <a:ln>
                  <a:noFill/>
                </a:ln>
                <a:solidFill>
                  <a:srgbClr val="1CA64A"/>
                </a:solidFill>
                <a:effectLst/>
                <a:uLnTx/>
                <a:uFillTx/>
                <a:latin typeface="Calibri" panose="020F0502020204030204"/>
                <a:ea typeface="+mn-ea"/>
                <a:cs typeface="Calibri"/>
              </a:rPr>
              <a:t>banner</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t>
            </a:r>
            <a:r>
              <a:rPr lang="en-US" sz="1600">
                <a:solidFill>
                  <a:srgbClr val="000000"/>
                </a:solidFill>
                <a:latin typeface="Calibri" panose="020F0502020204030204"/>
                <a:cs typeface="Calibri"/>
              </a:rPr>
              <a:t>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Slides that are meant only for teacher viewing will feature a</a:t>
            </a:r>
            <a:r>
              <a:rPr lang="en-US" sz="1600">
                <a:solidFill>
                  <a:srgbClr val="000000"/>
                </a:solidFill>
                <a:latin typeface="Calibri" panose="020F0502020204030204"/>
                <a:cs typeface="Calibri"/>
              </a:rPr>
              <a:t> </a:t>
            </a:r>
            <a:endParaRPr lang="en-US" sz="1600" b="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1" indent="0" algn="l" defTabSz="914400" rtl="0" eaLnBrk="1" fontAlgn="auto" latinLnBrk="0" hangingPunct="1">
              <a:lnSpc>
                <a:spcPct val="100000"/>
              </a:lnSpc>
              <a:spcBef>
                <a:spcPts val="0"/>
              </a:spcBef>
              <a:spcAft>
                <a:spcPts val="0"/>
              </a:spcAft>
              <a:buClrTx/>
              <a:buSzTx/>
              <a:buFontTx/>
              <a:buNone/>
              <a:tabLst/>
              <a:defRPr/>
            </a:pPr>
            <a:r>
              <a:rPr kumimoji="0" lang="en-US" sz="1600" b="1" u="none" strike="noStrike" kern="1200" cap="none" spc="0" normalizeH="0" baseline="0" noProof="0">
                <a:ln>
                  <a:noFill/>
                </a:ln>
                <a:solidFill>
                  <a:srgbClr val="6D2C79"/>
                </a:solidFill>
                <a:effectLst/>
                <a:uLnTx/>
                <a:uFillTx/>
                <a:latin typeface="Calibri" panose="020F0502020204030204"/>
                <a:ea typeface="+mn-ea"/>
                <a:cs typeface="Calibri"/>
              </a:rPr>
              <a:t>purple top banner </a:t>
            </a:r>
            <a:r>
              <a:rPr kumimoji="0" lang="en-US" sz="1600" b="0" u="none" strike="noStrike" kern="1200" cap="none" spc="0" normalizeH="0" baseline="0" noProof="0">
                <a:ln>
                  <a:noFill/>
                </a:ln>
                <a:solidFill>
                  <a:srgbClr val="000000"/>
                </a:solidFill>
                <a:effectLst/>
                <a:uLnTx/>
                <a:uFillTx/>
                <a:latin typeface="Calibri" panose="020F0502020204030204"/>
                <a:ea typeface="+mn-ea"/>
                <a:cs typeface="Calibri"/>
              </a:rPr>
              <a:t>and will appear hidden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when in "slide show" mode.</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Calibri"/>
              </a:rPr>
              <a:t>Prompting Icons</a:t>
            </a: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lvl="1">
              <a:defRPr/>
            </a:pP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Each student slide will include a prompting icon in the top right corner of the slide. These icons</a:t>
            </a:r>
            <a:r>
              <a:rPr lang="en-US" sz="1600">
                <a:solidFill>
                  <a:srgbClr val="000000"/>
                </a:solidFill>
                <a:latin typeface="Calibri" panose="020F0502020204030204"/>
                <a:cs typeface="Calibri"/>
              </a:rPr>
              <a:t> on each slide cue</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your students</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 </a:t>
            </a:r>
            <a:r>
              <a:rPr lang="en-US" sz="1600">
                <a:solidFill>
                  <a:srgbClr val="000000"/>
                </a:solidFill>
                <a:latin typeface="Calibri" panose="020F0502020204030204"/>
                <a:cs typeface="Calibri"/>
              </a:rPr>
              <a:t>to the type of activity they will </a:t>
            </a:r>
            <a:r>
              <a:rPr kumimoji="0" lang="en-US" sz="1600" b="0" i="0" u="none" strike="noStrike" kern="1200" cap="none" spc="0" normalizeH="0" baseline="0" noProof="0">
                <a:ln>
                  <a:noFill/>
                </a:ln>
                <a:solidFill>
                  <a:srgbClr val="000000"/>
                </a:solidFill>
                <a:effectLst/>
                <a:uLnTx/>
                <a:uFillTx/>
                <a:latin typeface="Calibri" panose="020F0502020204030204"/>
                <a:ea typeface="+mn-ea"/>
                <a:cs typeface="Calibri"/>
              </a:rPr>
              <a:t>be doing.</a:t>
            </a:r>
            <a:endParaRPr lang="en-US" sz="1600" b="0" i="0" u="none" strike="noStrike" kern="1200" cap="none" spc="0" normalizeH="0" baseline="0" noProof="0">
              <a:ln>
                <a:noFill/>
              </a:ln>
              <a:solidFill>
                <a:srgbClr val="000000"/>
              </a:solidFill>
              <a:effectLst/>
              <a:uLnTx/>
              <a:uFillTx/>
              <a:latin typeface="Calibri" panose="020F0502020204030204"/>
              <a:ea typeface="Calibri"/>
              <a:cs typeface="Calibri"/>
            </a:endParaRPr>
          </a:p>
        </p:txBody>
      </p:sp>
      <p:pic>
        <p:nvPicPr>
          <p:cNvPr id="5" name="Picture 4" descr="A close-up of a screen&#10;&#10;Description automatically generated">
            <a:extLst>
              <a:ext uri="{FF2B5EF4-FFF2-40B4-BE49-F238E27FC236}">
                <a16:creationId xmlns:a16="http://schemas.microsoft.com/office/drawing/2014/main" id="{1AF9DADC-E726-832A-6467-0CEC6249929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91220" y="1298214"/>
            <a:ext cx="4065273" cy="1086224"/>
          </a:xfrm>
          <a:prstGeom prst="rect">
            <a:avLst/>
          </a:prstGeom>
        </p:spPr>
      </p:pic>
      <p:pic>
        <p:nvPicPr>
          <p:cNvPr id="7" name="Picture 4" descr="Icon&#10;&#10;Description automatically generated">
            <a:extLst>
              <a:ext uri="{FF2B5EF4-FFF2-40B4-BE49-F238E27FC236}">
                <a16:creationId xmlns:a16="http://schemas.microsoft.com/office/drawing/2014/main" id="{8AC5F0B6-E42C-58A1-C837-8AFFEE42321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869248" y="3619572"/>
            <a:ext cx="100120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A purple pencil in a white circle&#10;&#10;Description automatically generated">
            <a:extLst>
              <a:ext uri="{FF2B5EF4-FFF2-40B4-BE49-F238E27FC236}">
                <a16:creationId xmlns:a16="http://schemas.microsoft.com/office/drawing/2014/main" id="{79852BC0-82CE-1791-ACD9-C66FD5B3D3AB}"/>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3645786"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A purple and white head with a light bulb inside&#10;&#10;Description automatically generated">
            <a:extLst>
              <a:ext uri="{FF2B5EF4-FFF2-40B4-BE49-F238E27FC236}">
                <a16:creationId xmlns:a16="http://schemas.microsoft.com/office/drawing/2014/main" id="{AC1EE751-73C8-7C33-BB0F-3525809A5E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5373976" y="3619572"/>
            <a:ext cx="101748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7" descr="Icon&#10;&#10;Description automatically generated">
            <a:extLst>
              <a:ext uri="{FF2B5EF4-FFF2-40B4-BE49-F238E27FC236}">
                <a16:creationId xmlns:a16="http://schemas.microsoft.com/office/drawing/2014/main" id="{2ACBDAD1-5074-4D75-183A-072CA7FB1A7F}"/>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704454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a:extLst>
              <a:ext uri="{FF2B5EF4-FFF2-40B4-BE49-F238E27FC236}">
                <a16:creationId xmlns:a16="http://schemas.microsoft.com/office/drawing/2014/main" id="{3022C3D8-93A4-E0D2-77BF-9C0E997F9C45}"/>
              </a:ext>
            </a:extLst>
          </p:cNvPr>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8747554" y="3619572"/>
            <a:ext cx="1009340" cy="100934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
            <a:extLst>
              <a:ext uri="{FF2B5EF4-FFF2-40B4-BE49-F238E27FC236}">
                <a16:creationId xmlns:a16="http://schemas.microsoft.com/office/drawing/2014/main" id="{9595F782-B583-8E9F-B6F5-71BFC865D8AC}"/>
              </a:ext>
            </a:extLst>
          </p:cNvPr>
          <p:cNvSpPr txBox="1"/>
          <p:nvPr userDrawn="1"/>
        </p:nvSpPr>
        <p:spPr>
          <a:xfrm>
            <a:off x="3477579"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Write in your notebook</a:t>
            </a:r>
          </a:p>
        </p:txBody>
      </p:sp>
      <p:sp>
        <p:nvSpPr>
          <p:cNvPr id="14" name="TextBox 1">
            <a:extLst>
              <a:ext uri="{FF2B5EF4-FFF2-40B4-BE49-F238E27FC236}">
                <a16:creationId xmlns:a16="http://schemas.microsoft.com/office/drawing/2014/main" id="{7A5CCF1B-161A-DB5B-BBDA-DDE4616E5A77}"/>
              </a:ext>
            </a:extLst>
          </p:cNvPr>
          <p:cNvSpPr txBox="1"/>
          <p:nvPr userDrawn="1"/>
        </p:nvSpPr>
        <p:spPr>
          <a:xfrm>
            <a:off x="528543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Quiet thinking time</a:t>
            </a:r>
          </a:p>
        </p:txBody>
      </p:sp>
      <p:sp>
        <p:nvSpPr>
          <p:cNvPr id="15" name="TextBox 1">
            <a:extLst>
              <a:ext uri="{FF2B5EF4-FFF2-40B4-BE49-F238E27FC236}">
                <a16:creationId xmlns:a16="http://schemas.microsoft.com/office/drawing/2014/main" id="{1FC015F5-AE54-B506-FA37-D18B6E843F68}"/>
              </a:ext>
            </a:extLst>
          </p:cNvPr>
          <p:cNvSpPr txBox="1"/>
          <p:nvPr userDrawn="1"/>
        </p:nvSpPr>
        <p:spPr>
          <a:xfrm>
            <a:off x="1723628" y="4694641"/>
            <a:ext cx="1429692"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Turn and talk  discussion</a:t>
            </a:r>
          </a:p>
        </p:txBody>
      </p:sp>
      <p:sp>
        <p:nvSpPr>
          <p:cNvPr id="16" name="TextBox 1">
            <a:extLst>
              <a:ext uri="{FF2B5EF4-FFF2-40B4-BE49-F238E27FC236}">
                <a16:creationId xmlns:a16="http://schemas.microsoft.com/office/drawing/2014/main" id="{39E21527-D69A-30B6-E01C-3E7014083A25}"/>
              </a:ext>
            </a:extLst>
          </p:cNvPr>
          <p:cNvSpPr txBox="1"/>
          <p:nvPr userDrawn="1"/>
        </p:nvSpPr>
        <p:spPr>
          <a:xfrm>
            <a:off x="8698786" y="4689425"/>
            <a:ext cx="1292061"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Physical modeling</a:t>
            </a:r>
          </a:p>
        </p:txBody>
      </p:sp>
      <p:sp>
        <p:nvSpPr>
          <p:cNvPr id="17" name="TextBox 1">
            <a:extLst>
              <a:ext uri="{FF2B5EF4-FFF2-40B4-BE49-F238E27FC236}">
                <a16:creationId xmlns:a16="http://schemas.microsoft.com/office/drawing/2014/main" id="{3EEB71A2-9131-1D0B-674B-87D99883D7CD}"/>
              </a:ext>
            </a:extLst>
          </p:cNvPr>
          <p:cNvSpPr txBox="1"/>
          <p:nvPr userDrawn="1"/>
        </p:nvSpPr>
        <p:spPr>
          <a:xfrm>
            <a:off x="7054549" y="4689425"/>
            <a:ext cx="1055076" cy="58477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a:rPr>
              <a:t>Digital modeling</a:t>
            </a:r>
          </a:p>
        </p:txBody>
      </p:sp>
      <p:sp>
        <p:nvSpPr>
          <p:cNvPr id="18" name="TextBox 17">
            <a:extLst>
              <a:ext uri="{FF2B5EF4-FFF2-40B4-BE49-F238E27FC236}">
                <a16:creationId xmlns:a16="http://schemas.microsoft.com/office/drawing/2014/main" id="{4E802307-3B7C-CBD4-BDD7-F14D4120DD22}"/>
              </a:ext>
            </a:extLst>
          </p:cNvPr>
          <p:cNvSpPr txBox="1"/>
          <p:nvPr userDrawn="1"/>
        </p:nvSpPr>
        <p:spPr>
          <a:xfrm>
            <a:off x="930104" y="5503243"/>
            <a:ext cx="10750187" cy="86177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Teacher Moves and Student Moves</a:t>
            </a:r>
          </a:p>
          <a:p>
            <a:pPr>
              <a:defRPr/>
            </a:pPr>
            <a:r>
              <a:rPr lang="en-US" sz="1600">
                <a:solidFill>
                  <a:prstClr val="black"/>
                </a:solidFill>
                <a:latin typeface="Calibri" panose="020F0502020204030204"/>
              </a:rPr>
              <a:t>Class</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slides </a:t>
            </a:r>
            <a:r>
              <a:rPr lang="en-US" sz="1600">
                <a:solidFill>
                  <a:prstClr val="black"/>
                </a:solidFill>
                <a:latin typeface="Calibri" panose="020F0502020204030204"/>
              </a:rPr>
              <a:t>provide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teacher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notes </a:t>
            </a:r>
            <a:r>
              <a:rPr lang="en-US" sz="1600">
                <a:solidFill>
                  <a:prstClr val="black"/>
                </a:solidFill>
                <a:latin typeface="Calibri" panose="020F0502020204030204"/>
              </a:rPr>
              <a:t>below</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the </a:t>
            </a:r>
            <a:r>
              <a:rPr lang="en-US" sz="1600">
                <a:solidFill>
                  <a:prstClr val="black"/>
                </a:solidFill>
                <a:latin typeface="Calibri" panose="020F0502020204030204"/>
              </a:rPr>
              <a:t>slide</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with specific information to assist you in facilitating the activity</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lang="en-US" sz="1600">
                <a:solidFill>
                  <a:prstClr val="black"/>
                </a:solidFill>
                <a:latin typeface="Calibri" panose="020F0502020204030204"/>
              </a:rPr>
              <a:t>using</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effective modeling and education practices.</a:t>
            </a:r>
            <a:r>
              <a:rPr lang="en-US" sz="1600">
                <a:solidFill>
                  <a:prstClr val="black"/>
                </a:solidFill>
                <a:latin typeface="Calibri" panose="020F0502020204030204"/>
              </a:rPr>
              <a:t> </a:t>
            </a:r>
            <a:endParaRPr lang="en-US" sz="1600" b="0" i="0" u="none" strike="noStrike" kern="1200" cap="none" spc="0" normalizeH="0" baseline="0" noProof="0">
              <a:ln>
                <a:noFill/>
              </a:ln>
              <a:solidFill>
                <a:prstClr val="black"/>
              </a:solidFill>
              <a:effectLst/>
              <a:uLnTx/>
              <a:uFillTx/>
              <a:latin typeface="Calibri" panose="020F0502020204030204"/>
              <a:cs typeface="Calibri"/>
            </a:endParaRPr>
          </a:p>
        </p:txBody>
      </p:sp>
      <p:sp>
        <p:nvSpPr>
          <p:cNvPr id="8" name="TextBox 7">
            <a:extLst>
              <a:ext uri="{FF2B5EF4-FFF2-40B4-BE49-F238E27FC236}">
                <a16:creationId xmlns:a16="http://schemas.microsoft.com/office/drawing/2014/main" id="{C28F9A41-A0FF-2BB3-B8CF-048983190895}"/>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1068333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URPLE Teacher Guide 3">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a:t>
            </a:r>
          </a:p>
        </p:txBody>
      </p:sp>
      <p:sp>
        <p:nvSpPr>
          <p:cNvPr id="5" name="Text Placeholder 7">
            <a:extLst>
              <a:ext uri="{FF2B5EF4-FFF2-40B4-BE49-F238E27FC236}">
                <a16:creationId xmlns:a16="http://schemas.microsoft.com/office/drawing/2014/main" id="{AC68AF17-80CE-CE10-C072-34A3C4E45CBC}"/>
              </a:ext>
            </a:extLst>
          </p:cNvPr>
          <p:cNvSpPr>
            <a:spLocks noGrp="1"/>
          </p:cNvSpPr>
          <p:nvPr>
            <p:ph type="body" sz="quarter" idx="11" hasCustomPrompt="1"/>
          </p:nvPr>
        </p:nvSpPr>
        <p:spPr>
          <a:xfrm>
            <a:off x="1084263" y="1704110"/>
            <a:ext cx="10647362" cy="4592782"/>
          </a:xfrm>
        </p:spPr>
        <p:txBody>
          <a:bodyPr numCol="2" spcCol="228600">
            <a:normAutofit/>
          </a:bodyPr>
          <a:lstStyle>
            <a:lvl1pPr marL="285750" indent="-285750">
              <a:lnSpc>
                <a:spcPct val="100000"/>
              </a:lnSpc>
              <a:spcBef>
                <a:spcPts val="0"/>
              </a:spcBef>
              <a:buFont typeface="Arial" panose="020B0604020202020204" pitchFamily="34" charset="0"/>
              <a:buChar char="•"/>
              <a:defRPr sz="1600" b="0" i="0" baseline="0">
                <a:latin typeface="+mn-lt"/>
              </a:defRPr>
            </a:lvl1pPr>
          </a:lstStyle>
          <a:p>
            <a:pPr lvl="0"/>
            <a:r>
              <a:rPr lang="en-US"/>
              <a:t>Text</a:t>
            </a:r>
          </a:p>
          <a:p>
            <a:pPr lvl="0"/>
            <a:r>
              <a:rPr lang="en-US"/>
              <a:t>Text</a:t>
            </a:r>
          </a:p>
          <a:p>
            <a:pPr lvl="0"/>
            <a:r>
              <a:rPr lang="en-US"/>
              <a:t>Text</a:t>
            </a:r>
          </a:p>
        </p:txBody>
      </p:sp>
      <p:sp>
        <p:nvSpPr>
          <p:cNvPr id="2" name="Text Placeholder 7">
            <a:extLst>
              <a:ext uri="{FF2B5EF4-FFF2-40B4-BE49-F238E27FC236}">
                <a16:creationId xmlns:a16="http://schemas.microsoft.com/office/drawing/2014/main" id="{92044B0E-14FA-5C40-4195-0634A52CFCED}"/>
              </a:ext>
            </a:extLst>
          </p:cNvPr>
          <p:cNvSpPr>
            <a:spLocks noGrp="1"/>
          </p:cNvSpPr>
          <p:nvPr>
            <p:ph type="body" sz="quarter" idx="12" hasCustomPrompt="1"/>
          </p:nvPr>
        </p:nvSpPr>
        <p:spPr>
          <a:xfrm>
            <a:off x="1084263" y="1233054"/>
            <a:ext cx="5011737" cy="338051"/>
          </a:xfrm>
        </p:spPr>
        <p:txBody>
          <a:bodyPr>
            <a:normAutofit/>
          </a:bodyPr>
          <a:lstStyle>
            <a:lvl1pPr marL="0" indent="0">
              <a:buFontTx/>
              <a:buNone/>
              <a:defRPr sz="1800" b="1" i="0" baseline="0">
                <a:latin typeface="+mn-lt"/>
              </a:defRPr>
            </a:lvl1pPr>
          </a:lstStyle>
          <a:p>
            <a:pPr lvl="0"/>
            <a:r>
              <a:rPr lang="en-US"/>
              <a:t>Subhead</a:t>
            </a:r>
          </a:p>
        </p:txBody>
      </p:sp>
      <p:sp>
        <p:nvSpPr>
          <p:cNvPr id="7" name="TextBox 6">
            <a:extLst>
              <a:ext uri="{FF2B5EF4-FFF2-40B4-BE49-F238E27FC236}">
                <a16:creationId xmlns:a16="http://schemas.microsoft.com/office/drawing/2014/main" id="{0F1F6720-B6D5-FA0A-E711-51091E3B5F51}"/>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2616360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PURPLE Teacher Guide 4">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Teacher Guide - Text</a:t>
            </a:r>
          </a:p>
        </p:txBody>
      </p:sp>
      <p:sp>
        <p:nvSpPr>
          <p:cNvPr id="19" name="Text Placeholder 18">
            <a:extLst>
              <a:ext uri="{FF2B5EF4-FFF2-40B4-BE49-F238E27FC236}">
                <a16:creationId xmlns:a16="http://schemas.microsoft.com/office/drawing/2014/main" id="{30BF87FA-3C3B-B03D-73DA-67707B10092F}"/>
              </a:ext>
            </a:extLst>
          </p:cNvPr>
          <p:cNvSpPr>
            <a:spLocks noGrp="1"/>
          </p:cNvSpPr>
          <p:nvPr>
            <p:ph type="body" sz="quarter" idx="10" hasCustomPrompt="1"/>
          </p:nvPr>
        </p:nvSpPr>
        <p:spPr>
          <a:xfrm>
            <a:off x="1022465" y="1238596"/>
            <a:ext cx="6700059" cy="5027122"/>
          </a:xfrm>
        </p:spPr>
        <p:txBody>
          <a:bodyPr>
            <a:normAutofit/>
          </a:bodyPr>
          <a:lstStyle>
            <a:lvl1pPr marL="0" indent="0">
              <a:buNone/>
              <a:defRPr sz="16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Text FPO</a:t>
            </a:r>
          </a:p>
        </p:txBody>
      </p:sp>
      <p:sp>
        <p:nvSpPr>
          <p:cNvPr id="5" name="Picture Placeholder 4">
            <a:extLst>
              <a:ext uri="{FF2B5EF4-FFF2-40B4-BE49-F238E27FC236}">
                <a16:creationId xmlns:a16="http://schemas.microsoft.com/office/drawing/2014/main" id="{201C370C-9A5A-C077-78DE-00A5335772A8}"/>
              </a:ext>
            </a:extLst>
          </p:cNvPr>
          <p:cNvSpPr>
            <a:spLocks noGrp="1"/>
          </p:cNvSpPr>
          <p:nvPr>
            <p:ph type="pic" sz="quarter" idx="11"/>
          </p:nvPr>
        </p:nvSpPr>
        <p:spPr>
          <a:xfrm>
            <a:off x="8204661" y="1238596"/>
            <a:ext cx="3649287" cy="4447309"/>
          </a:xfrm>
        </p:spPr>
        <p:txBody>
          <a:bodyPr/>
          <a:lstStyle/>
          <a:p>
            <a:endParaRPr lang="en-US"/>
          </a:p>
        </p:txBody>
      </p:sp>
      <p:sp>
        <p:nvSpPr>
          <p:cNvPr id="7" name="Text Placeholder 6">
            <a:extLst>
              <a:ext uri="{FF2B5EF4-FFF2-40B4-BE49-F238E27FC236}">
                <a16:creationId xmlns:a16="http://schemas.microsoft.com/office/drawing/2014/main" id="{96A6825F-94D1-F5D2-68F2-1DF39124A0E2}"/>
              </a:ext>
            </a:extLst>
          </p:cNvPr>
          <p:cNvSpPr>
            <a:spLocks noGrp="1"/>
          </p:cNvSpPr>
          <p:nvPr>
            <p:ph type="body" sz="quarter" idx="12" hasCustomPrompt="1"/>
          </p:nvPr>
        </p:nvSpPr>
        <p:spPr>
          <a:xfrm>
            <a:off x="8204200" y="5827713"/>
            <a:ext cx="3649663" cy="573087"/>
          </a:xfrm>
        </p:spPr>
        <p:txBody>
          <a:bodyPr>
            <a:normAutofit/>
          </a:bodyPr>
          <a:lstStyle>
            <a:lvl1pPr marL="0" indent="0" algn="ctr">
              <a:buNone/>
              <a:defRPr sz="1200" i="1"/>
            </a:lvl1pPr>
          </a:lstStyle>
          <a:p>
            <a:pPr lvl="0"/>
            <a:r>
              <a:rPr lang="en-US"/>
              <a:t>Caption</a:t>
            </a:r>
          </a:p>
        </p:txBody>
      </p:sp>
      <p:sp>
        <p:nvSpPr>
          <p:cNvPr id="6" name="TextBox 5">
            <a:extLst>
              <a:ext uri="{FF2B5EF4-FFF2-40B4-BE49-F238E27FC236}">
                <a16:creationId xmlns:a16="http://schemas.microsoft.com/office/drawing/2014/main" id="{AE5FD5A4-9B59-782A-E5B4-A97793304DEA}"/>
              </a:ext>
            </a:extLst>
          </p:cNvPr>
          <p:cNvSpPr txBox="1"/>
          <p:nvPr userDrawn="1"/>
        </p:nvSpPr>
        <p:spPr>
          <a:xfrm>
            <a:off x="1022464" y="6445921"/>
            <a:ext cx="10665229" cy="246221"/>
          </a:xfrm>
          <a:prstGeom prst="rect">
            <a:avLst/>
          </a:prstGeom>
          <a:noFill/>
        </p:spPr>
        <p:txBody>
          <a:bodyPr wrap="square" rtlCol="0">
            <a:spAutoFit/>
          </a:bodyPr>
          <a:lstStyle/>
          <a:p>
            <a:pPr algn="ctr"/>
            <a:r>
              <a:rPr lang="en-US" sz="1000">
                <a:solidFill>
                  <a:srgbClr val="CF96DA"/>
                </a:solidFill>
              </a:rPr>
              <a:t> </a:t>
            </a:r>
            <a:r>
              <a:rPr lang="en-US" sz="1000" baseline="0">
                <a:solidFill>
                  <a:srgbClr val="CF96DA"/>
                </a:solidFill>
              </a:rPr>
              <a:t>© 2025 3D Molecular Designs. All Rights Reserved.</a:t>
            </a:r>
            <a:endParaRPr lang="en-US" sz="1000">
              <a:solidFill>
                <a:srgbClr val="CF96DA"/>
              </a:solidFill>
            </a:endParaRPr>
          </a:p>
        </p:txBody>
      </p:sp>
    </p:spTree>
    <p:extLst>
      <p:ext uri="{BB962C8B-B14F-4D97-AF65-F5344CB8AC3E}">
        <p14:creationId xmlns:p14="http://schemas.microsoft.com/office/powerpoint/2010/main" val="3162210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FT Green/Photo 1">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sp>
        <p:nvSpPr>
          <p:cNvPr id="10" name="TextBox 9">
            <a:extLst>
              <a:ext uri="{FF2B5EF4-FFF2-40B4-BE49-F238E27FC236}">
                <a16:creationId xmlns:a16="http://schemas.microsoft.com/office/drawing/2014/main" id="{E9B7E507-C6DE-E732-F59B-C390608981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68288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Green/Photo 2">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2" name="Picture 11" descr="Icon&#10;&#10;Description automatically generated">
            <a:extLst>
              <a:ext uri="{FF2B5EF4-FFF2-40B4-BE49-F238E27FC236}">
                <a16:creationId xmlns:a16="http://schemas.microsoft.com/office/drawing/2014/main" id="{7E273091-7BFB-CBA3-AD69-9BC21ABE30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B5C00A39-D431-FA98-16CE-414E61CFAB9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890438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Green/Photo 3">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7709DD5-BCAF-6C23-DFFA-4E76C935FC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0" name="TextBox 9">
            <a:extLst>
              <a:ext uri="{FF2B5EF4-FFF2-40B4-BE49-F238E27FC236}">
                <a16:creationId xmlns:a16="http://schemas.microsoft.com/office/drawing/2014/main" id="{350B4029-F2EE-4B38-3422-80DFBC0A695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093627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FT Green/Photo 4">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10" name="Picture 9" descr="Icon&#10;&#10;Description automatically generated">
            <a:extLst>
              <a:ext uri="{FF2B5EF4-FFF2-40B4-BE49-F238E27FC236}">
                <a16:creationId xmlns:a16="http://schemas.microsoft.com/office/drawing/2014/main" id="{49434DBB-449B-9FE3-1F78-0BCD90F8A7A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495B782B-09CB-8947-E6B8-2E49810285C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206658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EFT Green/Photo 5">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1853738"/>
            <a:ext cx="6080240" cy="856211"/>
          </a:xfrm>
        </p:spPr>
        <p:txBody>
          <a:bodyPr>
            <a:noAutofit/>
          </a:bodyPr>
          <a:lstStyle>
            <a:lvl1pPr marL="0" indent="0" algn="ctr">
              <a:buFontTx/>
              <a:buNone/>
              <a:defRPr sz="4000" b="1" i="1" baseline="0">
                <a:latin typeface="Myriad Pro" panose="020B0503030403020204" pitchFamily="34" charset="0"/>
              </a:defRPr>
            </a:lvl1pPr>
          </a:lstStyle>
          <a:p>
            <a:pPr lvl="0"/>
            <a:r>
              <a:rPr lang="en-US"/>
              <a:t>Header</a:t>
            </a:r>
          </a:p>
        </p:txBody>
      </p:sp>
      <p:sp>
        <p:nvSpPr>
          <p:cNvPr id="4" name="Text Placeholder 4">
            <a:extLst>
              <a:ext uri="{FF2B5EF4-FFF2-40B4-BE49-F238E27FC236}">
                <a16:creationId xmlns:a16="http://schemas.microsoft.com/office/drawing/2014/main" id="{9A8A4638-2F08-22C2-6C8C-C37471A0108D}"/>
              </a:ext>
            </a:extLst>
          </p:cNvPr>
          <p:cNvSpPr>
            <a:spLocks noGrp="1"/>
          </p:cNvSpPr>
          <p:nvPr>
            <p:ph type="body" sz="quarter" idx="12" hasCustomPrompt="1"/>
          </p:nvPr>
        </p:nvSpPr>
        <p:spPr>
          <a:xfrm>
            <a:off x="6096000" y="2780317"/>
            <a:ext cx="6080240" cy="547731"/>
          </a:xfrm>
        </p:spPr>
        <p:txBody>
          <a:bodyPr>
            <a:noAutofit/>
          </a:bodyPr>
          <a:lstStyle>
            <a:lvl1pPr marL="0" indent="0" algn="ctr">
              <a:buFontTx/>
              <a:buNone/>
              <a:defRPr sz="2400" b="0" i="1" baseline="0">
                <a:latin typeface="Myriad Pro" panose="020B0503030403020204" pitchFamily="34" charset="0"/>
              </a:defRPr>
            </a:lvl1pPr>
          </a:lstStyle>
          <a:p>
            <a:pPr lvl="0"/>
            <a:r>
              <a:rPr lang="en-US"/>
              <a:t>Subhead</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3676368"/>
            <a:ext cx="6080240" cy="1544025"/>
          </a:xfrm>
        </p:spPr>
        <p:txBody>
          <a:bodyPr>
            <a:noAutofit/>
          </a:bodyPr>
          <a:lstStyle>
            <a:lvl1pPr marL="0" indent="0" algn="ctr">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1042A88E-4F76-37C1-C4B5-F8693D5E86C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0" name="TextBox 9">
            <a:extLst>
              <a:ext uri="{FF2B5EF4-FFF2-40B4-BE49-F238E27FC236}">
                <a16:creationId xmlns:a16="http://schemas.microsoft.com/office/drawing/2014/main" id="{5B92AFF9-3948-5B55-D501-58FB3885422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8103655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Green-LEFT Text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sp>
        <p:nvSpPr>
          <p:cNvPr id="3" name="TextBox 2">
            <a:extLst>
              <a:ext uri="{FF2B5EF4-FFF2-40B4-BE49-F238E27FC236}">
                <a16:creationId xmlns:a16="http://schemas.microsoft.com/office/drawing/2014/main" id="{5B73382D-16F5-7639-53E8-C01CABD3A99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08726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Green-LEFT Text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95240E56-E243-38CF-AE14-DFF8F472281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2" name="TextBox 1">
            <a:extLst>
              <a:ext uri="{FF2B5EF4-FFF2-40B4-BE49-F238E27FC236}">
                <a16:creationId xmlns:a16="http://schemas.microsoft.com/office/drawing/2014/main" id="{A7283629-A1E8-99AA-0B81-B9F7A23F919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64352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FT Green-LEFT Text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FD960F9C-986C-5F8D-0A03-10FC66C4158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3" name="TextBox 2">
            <a:extLst>
              <a:ext uri="{FF2B5EF4-FFF2-40B4-BE49-F238E27FC236}">
                <a16:creationId xmlns:a16="http://schemas.microsoft.com/office/drawing/2014/main" id="{047256EC-EF23-FB09-1414-CB712B63B564}"/>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9694298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EFT Green-LEFT Text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3" name="Picture 2" descr="Icon&#10;&#10;Description automatically generated">
            <a:extLst>
              <a:ext uri="{FF2B5EF4-FFF2-40B4-BE49-F238E27FC236}">
                <a16:creationId xmlns:a16="http://schemas.microsoft.com/office/drawing/2014/main" id="{19DFCABA-4085-870C-1F98-81DFAF6873A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2" name="TextBox 1">
            <a:extLst>
              <a:ext uri="{FF2B5EF4-FFF2-40B4-BE49-F238E27FC236}">
                <a16:creationId xmlns:a16="http://schemas.microsoft.com/office/drawing/2014/main" id="{83407DF5-8329-14BE-D7ED-61D13C0517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3689864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Green-LEFT Text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6096000" y="440575"/>
            <a:ext cx="6080240" cy="1637607"/>
          </a:xfrm>
        </p:spPr>
        <p:txBody>
          <a:bodyPr>
            <a:noAutofit/>
          </a:bodyPr>
          <a:lstStyle>
            <a:lvl1pPr marL="0" indent="0" algn="l">
              <a:spcBef>
                <a:spcPts val="0"/>
              </a:spcBef>
              <a:buFontTx/>
              <a:buNone/>
              <a:defRPr sz="4000" b="1" i="1" baseline="0">
                <a:latin typeface="Myriad Pro" panose="020B0503030403020204" pitchFamily="34" charset="0"/>
              </a:defRPr>
            </a:lvl1pPr>
          </a:lstStyle>
          <a:p>
            <a:pPr lvl="0"/>
            <a:r>
              <a:rPr lang="en-US"/>
              <a:t>Header</a:t>
            </a:r>
          </a:p>
          <a:p>
            <a:pPr lvl="0"/>
            <a:r>
              <a:rPr lang="en-US"/>
              <a:t>2-Lines</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096000" y="2568634"/>
            <a:ext cx="6080240" cy="2892828"/>
          </a:xfrm>
        </p:spPr>
        <p:txBody>
          <a:bodyPr>
            <a:noAutofit/>
          </a:bodyPr>
          <a:lstStyle>
            <a:lvl1pPr marL="0" indent="0" algn="l">
              <a:buFontTx/>
              <a:buNone/>
              <a:defRPr sz="16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D0221822-F815-5BA7-DEE5-D73168D4378F}"/>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3" name="TextBox 2">
            <a:extLst>
              <a:ext uri="{FF2B5EF4-FFF2-40B4-BE49-F238E27FC236}">
                <a16:creationId xmlns:a16="http://schemas.microsoft.com/office/drawing/2014/main" id="{6B4A998D-3587-185E-C7C2-9D170EF527BB}"/>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9786886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EFT Green Std Slide 1">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pic>
        <p:nvPicPr>
          <p:cNvPr id="2" name="Picture 1">
            <a:extLst>
              <a:ext uri="{FF2B5EF4-FFF2-40B4-BE49-F238E27FC236}">
                <a16:creationId xmlns:a16="http://schemas.microsoft.com/office/drawing/2014/main" id="{6AF3D876-4785-0B57-810C-CDCD78106A5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sp>
        <p:nvSpPr>
          <p:cNvPr id="13" name="TextBox 12">
            <a:extLst>
              <a:ext uri="{FF2B5EF4-FFF2-40B4-BE49-F238E27FC236}">
                <a16:creationId xmlns:a16="http://schemas.microsoft.com/office/drawing/2014/main" id="{1C0FCB24-77F3-ECD5-6C96-A69BB0B6136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5350190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FT Green Std Slide 2">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ED8BF2DE-A623-B742-E48B-84CBB492F03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12" name="TextBox 11">
            <a:extLst>
              <a:ext uri="{FF2B5EF4-FFF2-40B4-BE49-F238E27FC236}">
                <a16:creationId xmlns:a16="http://schemas.microsoft.com/office/drawing/2014/main" id="{CBF53B0A-9201-9869-E56D-D2CF688265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841699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LEFT Green Std Slide 3">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1A107615-DF6D-DEF6-148D-812972EA141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12" name="TextBox 11">
            <a:extLst>
              <a:ext uri="{FF2B5EF4-FFF2-40B4-BE49-F238E27FC236}">
                <a16:creationId xmlns:a16="http://schemas.microsoft.com/office/drawing/2014/main" id="{3ED54998-2E17-2D69-81E9-B3564423C44F}"/>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6907655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FT Green Std Slide 4">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10" name="Picture 9" descr="Icon&#10;&#10;Description automatically generated">
            <a:extLst>
              <a:ext uri="{FF2B5EF4-FFF2-40B4-BE49-F238E27FC236}">
                <a16:creationId xmlns:a16="http://schemas.microsoft.com/office/drawing/2014/main" id="{64FAC23A-7DB8-9369-C5C0-F40FF6C7644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12" name="TextBox 11">
            <a:extLst>
              <a:ext uri="{FF2B5EF4-FFF2-40B4-BE49-F238E27FC236}">
                <a16:creationId xmlns:a16="http://schemas.microsoft.com/office/drawing/2014/main" id="{5474244A-FD4F-E69A-863C-C3998DCA5073}"/>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18703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EFT Green Std Slide 5">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Picture Placeholder 10">
            <a:extLst>
              <a:ext uri="{FF2B5EF4-FFF2-40B4-BE49-F238E27FC236}">
                <a16:creationId xmlns:a16="http://schemas.microsoft.com/office/drawing/2014/main" id="{A5D76C95-6F44-BE01-46DB-C596D5277095}"/>
              </a:ext>
            </a:extLst>
          </p:cNvPr>
          <p:cNvSpPr>
            <a:spLocks noGrp="1"/>
          </p:cNvSpPr>
          <p:nvPr>
            <p:ph type="pic" sz="quarter" idx="14"/>
          </p:nvPr>
        </p:nvSpPr>
        <p:spPr>
          <a:xfrm>
            <a:off x="2234045" y="1770749"/>
            <a:ext cx="3688773" cy="3684480"/>
          </a:xfrm>
        </p:spPr>
        <p:txBody>
          <a:bodyPr/>
          <a:lstStyle/>
          <a:p>
            <a:endParaRPr lang="en-US"/>
          </a:p>
        </p:txBody>
      </p:sp>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6B39D5DC-C892-0B92-ED66-462A43EEBE3C}"/>
              </a:ext>
            </a:extLst>
          </p:cNvPr>
          <p:cNvSpPr>
            <a:spLocks noGrp="1"/>
          </p:cNvSpPr>
          <p:nvPr>
            <p:ph type="body" sz="quarter" idx="11" hasCustomPrompt="1"/>
          </p:nvPr>
        </p:nvSpPr>
        <p:spPr>
          <a:xfrm>
            <a:off x="945573" y="255616"/>
            <a:ext cx="11230667" cy="615951"/>
          </a:xfrm>
        </p:spPr>
        <p:txBody>
          <a:bodyPr>
            <a:noAutofit/>
          </a:bodyPr>
          <a:lstStyle>
            <a:lvl1pPr marL="0" indent="0" algn="ctr">
              <a:spcBef>
                <a:spcPts val="0"/>
              </a:spcBef>
              <a:buFontTx/>
              <a:buNone/>
              <a:defRPr sz="4000" b="1" i="1" baseline="0">
                <a:latin typeface="Myriad Pro" panose="020B0503030403020204" pitchFamily="34" charset="0"/>
              </a:defRPr>
            </a:lvl1pPr>
          </a:lstStyle>
          <a:p>
            <a:pPr lvl="0"/>
            <a:r>
              <a:rPr lang="en-US"/>
              <a:t>Header</a:t>
            </a:r>
          </a:p>
        </p:txBody>
      </p:sp>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6269184" y="2327698"/>
            <a:ext cx="4755359" cy="3388574"/>
          </a:xfrm>
        </p:spPr>
        <p:txBody>
          <a:bodyPr>
            <a:noAutofit/>
          </a:bodyPr>
          <a:lstStyle>
            <a:lvl1pPr marL="0" indent="0" algn="l">
              <a:buFontTx/>
              <a:buNone/>
              <a:defRPr sz="1800" b="0" i="0" baseline="0">
                <a:latin typeface="Myriad Pro" panose="020B0503030403020204" pitchFamily="34" charset="0"/>
              </a:defRPr>
            </a:lvl1pPr>
          </a:lstStyle>
          <a:p>
            <a:pPr lvl="0"/>
            <a:r>
              <a:rPr lang="en-US"/>
              <a:t>Text</a:t>
            </a:r>
          </a:p>
        </p:txBody>
      </p:sp>
      <p:sp>
        <p:nvSpPr>
          <p:cNvPr id="4" name="Text Placeholder 4">
            <a:extLst>
              <a:ext uri="{FF2B5EF4-FFF2-40B4-BE49-F238E27FC236}">
                <a16:creationId xmlns:a16="http://schemas.microsoft.com/office/drawing/2014/main" id="{479BD335-E11A-846D-7562-2707D2941A22}"/>
              </a:ext>
            </a:extLst>
          </p:cNvPr>
          <p:cNvSpPr>
            <a:spLocks noGrp="1"/>
          </p:cNvSpPr>
          <p:nvPr>
            <p:ph type="body" sz="quarter" idx="15" hasCustomPrompt="1"/>
          </p:nvPr>
        </p:nvSpPr>
        <p:spPr>
          <a:xfrm>
            <a:off x="6242193" y="1687620"/>
            <a:ext cx="4782350" cy="365125"/>
          </a:xfrm>
        </p:spPr>
        <p:txBody>
          <a:bodyPr>
            <a:noAutofit/>
          </a:bodyPr>
          <a:lstStyle>
            <a:lvl1pPr marL="0" indent="0">
              <a:buFontTx/>
              <a:buNone/>
              <a:defRPr sz="2000" b="1" i="1" baseline="0">
                <a:latin typeface="+mn-lt"/>
              </a:defRPr>
            </a:lvl1pPr>
          </a:lstStyle>
          <a:p>
            <a:pPr lvl="0"/>
            <a:r>
              <a:rPr lang="en-US"/>
              <a:t>Subhead</a:t>
            </a:r>
          </a:p>
        </p:txBody>
      </p:sp>
      <p:pic>
        <p:nvPicPr>
          <p:cNvPr id="2" name="Picture 1">
            <a:extLst>
              <a:ext uri="{FF2B5EF4-FFF2-40B4-BE49-F238E27FC236}">
                <a16:creationId xmlns:a16="http://schemas.microsoft.com/office/drawing/2014/main" id="{B28F6E44-DA4D-17E2-57FF-9529D8105D5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12" name="TextBox 11">
            <a:extLst>
              <a:ext uri="{FF2B5EF4-FFF2-40B4-BE49-F238E27FC236}">
                <a16:creationId xmlns:a16="http://schemas.microsoft.com/office/drawing/2014/main" id="{5071FF9F-F47D-4B4D-28C0-0AB854B49F1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733608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Slide Blank">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9" name="Text Placeholder 4">
            <a:extLst>
              <a:ext uri="{FF2B5EF4-FFF2-40B4-BE49-F238E27FC236}">
                <a16:creationId xmlns:a16="http://schemas.microsoft.com/office/drawing/2014/main" id="{8E416973-6F58-7418-3847-173413C853D7}"/>
              </a:ext>
            </a:extLst>
          </p:cNvPr>
          <p:cNvSpPr>
            <a:spLocks noGrp="1"/>
          </p:cNvSpPr>
          <p:nvPr>
            <p:ph type="body" sz="quarter" idx="13" hasCustomPrompt="1"/>
          </p:nvPr>
        </p:nvSpPr>
        <p:spPr>
          <a:xfrm>
            <a:off x="857250" y="5580480"/>
            <a:ext cx="10573840" cy="547731"/>
          </a:xfrm>
        </p:spPr>
        <p:txBody>
          <a:bodyPr>
            <a:noAutofit/>
          </a:bodyPr>
          <a:lstStyle>
            <a:lvl1pPr marL="0" indent="0" algn="ctr">
              <a:buFontTx/>
              <a:buNone/>
              <a:defRPr sz="1600" b="0" i="0" baseline="0">
                <a:latin typeface="+mn-lt"/>
              </a:defRPr>
            </a:lvl1pPr>
          </a:lstStyle>
          <a:p>
            <a:pPr lvl="0"/>
            <a:r>
              <a:rPr lang="en-US"/>
              <a:t>Click to watch video at https://loremipsum.com</a:t>
            </a:r>
          </a:p>
        </p:txBody>
      </p:sp>
      <p:sp>
        <p:nvSpPr>
          <p:cNvPr id="10" name="Media Placeholder 9">
            <a:extLst>
              <a:ext uri="{FF2B5EF4-FFF2-40B4-BE49-F238E27FC236}">
                <a16:creationId xmlns:a16="http://schemas.microsoft.com/office/drawing/2014/main" id="{588373D6-6D8D-27E4-0BDA-17F624E42E63}"/>
              </a:ext>
            </a:extLst>
          </p:cNvPr>
          <p:cNvSpPr>
            <a:spLocks noGrp="1"/>
          </p:cNvSpPr>
          <p:nvPr>
            <p:ph type="media" sz="quarter" idx="14"/>
          </p:nvPr>
        </p:nvSpPr>
        <p:spPr>
          <a:xfrm>
            <a:off x="857250" y="542925"/>
            <a:ext cx="10574338" cy="4772025"/>
          </a:xfrm>
        </p:spPr>
        <p:txBody>
          <a:bodyPr/>
          <a:lstStyle/>
          <a:p>
            <a:endParaRPr lang="en-US"/>
          </a:p>
        </p:txBody>
      </p:sp>
    </p:spTree>
    <p:extLst>
      <p:ext uri="{BB962C8B-B14F-4D97-AF65-F5344CB8AC3E}">
        <p14:creationId xmlns:p14="http://schemas.microsoft.com/office/powerpoint/2010/main" val="9407570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P Green/Left Photo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2" name="Picture 11">
            <a:extLst>
              <a:ext uri="{FF2B5EF4-FFF2-40B4-BE49-F238E27FC236}">
                <a16:creationId xmlns:a16="http://schemas.microsoft.com/office/drawing/2014/main" id="{07575AEE-9B78-159C-6144-7EE00C0CCE9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sp>
        <p:nvSpPr>
          <p:cNvPr id="6" name="TextBox 5">
            <a:extLst>
              <a:ext uri="{FF2B5EF4-FFF2-40B4-BE49-F238E27FC236}">
                <a16:creationId xmlns:a16="http://schemas.microsoft.com/office/drawing/2014/main" id="{686D46B1-7543-789A-58F2-0FEFF841198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601293538"/>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P Green/Left Photo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FB87D370-E47C-CC0E-80B2-999EB416E1B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sp>
        <p:nvSpPr>
          <p:cNvPr id="4" name="TextBox 3">
            <a:extLst>
              <a:ext uri="{FF2B5EF4-FFF2-40B4-BE49-F238E27FC236}">
                <a16:creationId xmlns:a16="http://schemas.microsoft.com/office/drawing/2014/main" id="{BDC65884-E1C2-8F73-351D-87F38B739EBA}"/>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1848509"/>
      </p:ext>
    </p:extLst>
  </p:cSld>
  <p:clrMapOvr>
    <a:masterClrMapping/>
  </p:clrMapOvr>
  <p:hf hd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P Green/Left Photo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1A87F97E-8208-A7D3-5559-84D768B3DEB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sp>
        <p:nvSpPr>
          <p:cNvPr id="6" name="TextBox 5">
            <a:extLst>
              <a:ext uri="{FF2B5EF4-FFF2-40B4-BE49-F238E27FC236}">
                <a16:creationId xmlns:a16="http://schemas.microsoft.com/office/drawing/2014/main" id="{89774385-3CCA-BF95-FE6E-5F35830D69A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768211461"/>
      </p:ext>
    </p:extLst>
  </p:cSld>
  <p:clrMapOvr>
    <a:masterClrMapping/>
  </p:clrMapOvr>
  <p:hf hd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OP Green/Left Photo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2" name="Picture 1" descr="Icon&#10;&#10;Description automatically generated">
            <a:extLst>
              <a:ext uri="{FF2B5EF4-FFF2-40B4-BE49-F238E27FC236}">
                <a16:creationId xmlns:a16="http://schemas.microsoft.com/office/drawing/2014/main" id="{54A66605-F9CD-B454-2371-0C737E9A857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sp>
        <p:nvSpPr>
          <p:cNvPr id="6" name="TextBox 5">
            <a:extLst>
              <a:ext uri="{FF2B5EF4-FFF2-40B4-BE49-F238E27FC236}">
                <a16:creationId xmlns:a16="http://schemas.microsoft.com/office/drawing/2014/main" id="{87277D66-280C-9959-37B8-2B793404C170}"/>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131090760"/>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P Green/Left Photo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09417883-2C51-6244-BE1F-1755D429748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66A5C1AE-3E92-2E5F-91E6-171454420581}"/>
              </a:ext>
            </a:extLst>
          </p:cNvPr>
          <p:cNvSpPr>
            <a:spLocks noGrp="1"/>
          </p:cNvSpPr>
          <p:nvPr>
            <p:ph type="body" sz="quarter" idx="11" hasCustomPrompt="1"/>
          </p:nvPr>
        </p:nvSpPr>
        <p:spPr>
          <a:xfrm>
            <a:off x="5913438" y="2857500"/>
            <a:ext cx="5843586" cy="2140527"/>
          </a:xfrm>
        </p:spPr>
        <p:txBody>
          <a:bodyPr>
            <a:noAutofit/>
          </a:bodyPr>
          <a:lstStyle>
            <a:lvl1pPr marL="0" indent="0">
              <a:buFontTx/>
              <a:buNone/>
              <a:defRPr sz="2400" b="1" i="1" baseline="0">
                <a:latin typeface="Myriad Pro" panose="020B0503030403020204" pitchFamily="34" charset="0"/>
              </a:defRPr>
            </a:lvl1pPr>
          </a:lstStyle>
          <a:p>
            <a:pPr lvl="0"/>
            <a:r>
              <a:rPr lang="en-US"/>
              <a:t>Text</a:t>
            </a:r>
          </a:p>
        </p:txBody>
      </p:sp>
      <p:sp>
        <p:nvSpPr>
          <p:cNvPr id="5" name="Picture Placeholder 4">
            <a:extLst>
              <a:ext uri="{FF2B5EF4-FFF2-40B4-BE49-F238E27FC236}">
                <a16:creationId xmlns:a16="http://schemas.microsoft.com/office/drawing/2014/main" id="{E886C58A-118F-8110-65C7-16B199A1759A}"/>
              </a:ext>
            </a:extLst>
          </p:cNvPr>
          <p:cNvSpPr>
            <a:spLocks noGrp="1"/>
          </p:cNvSpPr>
          <p:nvPr>
            <p:ph type="pic" sz="quarter" idx="13"/>
          </p:nvPr>
        </p:nvSpPr>
        <p:spPr>
          <a:xfrm>
            <a:off x="509588" y="1687513"/>
            <a:ext cx="4894262" cy="4946602"/>
          </a:xfrm>
        </p:spPr>
        <p:txBody>
          <a:bodyPr/>
          <a:lstStyle/>
          <a:p>
            <a:endParaRPr lang="en-US"/>
          </a:p>
        </p:txBody>
      </p:sp>
      <p:pic>
        <p:nvPicPr>
          <p:cNvPr id="4" name="Picture 3">
            <a:extLst>
              <a:ext uri="{FF2B5EF4-FFF2-40B4-BE49-F238E27FC236}">
                <a16:creationId xmlns:a16="http://schemas.microsoft.com/office/drawing/2014/main" id="{BD6FB8F8-9AEB-43D6-0D3C-1B3EF9EAB4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sp>
        <p:nvSpPr>
          <p:cNvPr id="6" name="TextBox 5">
            <a:extLst>
              <a:ext uri="{FF2B5EF4-FFF2-40B4-BE49-F238E27FC236}">
                <a16:creationId xmlns:a16="http://schemas.microsoft.com/office/drawing/2014/main" id="{686D8EF0-119D-18EA-1AD1-7CD4E980334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11215929"/>
      </p:ext>
    </p:extLst>
  </p:cSld>
  <p:clrMapOvr>
    <a:masterClrMapping/>
  </p:clrMapOvr>
  <p:hf hd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 Green 1">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pic>
        <p:nvPicPr>
          <p:cNvPr id="2" name="Picture 1">
            <a:extLst>
              <a:ext uri="{FF2B5EF4-FFF2-40B4-BE49-F238E27FC236}">
                <a16:creationId xmlns:a16="http://schemas.microsoft.com/office/drawing/2014/main" id="{842C6AAB-B07B-19FB-41CD-8779F83AE7A6}"/>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549722" y="205632"/>
            <a:ext cx="1207035" cy="1207035"/>
          </a:xfrm>
          <a:prstGeom prst="rect">
            <a:avLst/>
          </a:prstGeom>
        </p:spPr>
      </p:pic>
      <p:sp>
        <p:nvSpPr>
          <p:cNvPr id="6" name="TextBox 5">
            <a:extLst>
              <a:ext uri="{FF2B5EF4-FFF2-40B4-BE49-F238E27FC236}">
                <a16:creationId xmlns:a16="http://schemas.microsoft.com/office/drawing/2014/main" id="{B7981C65-8D82-CD08-D4BF-ADF65B361E46}"/>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5755295"/>
      </p:ext>
    </p:extLst>
  </p:cSld>
  <p:clrMapOvr>
    <a:masterClrMapping/>
  </p:clrMapOvr>
  <p:hf hd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OP Green 2">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4" name="Picture 3" descr="Icon&#10;&#10;Description automatically generated">
            <a:extLst>
              <a:ext uri="{FF2B5EF4-FFF2-40B4-BE49-F238E27FC236}">
                <a16:creationId xmlns:a16="http://schemas.microsoft.com/office/drawing/2014/main" id="{DE8C271A-BB52-2715-E739-72500DAD64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5" cy="1207035"/>
          </a:xfrm>
          <a:prstGeom prst="rect">
            <a:avLst/>
          </a:prstGeom>
        </p:spPr>
      </p:pic>
      <p:pic>
        <p:nvPicPr>
          <p:cNvPr id="9" name="Picture 8" descr="A group of green ovals&#10;&#10;AI-generated content may be incorrect.">
            <a:extLst>
              <a:ext uri="{FF2B5EF4-FFF2-40B4-BE49-F238E27FC236}">
                <a16:creationId xmlns:a16="http://schemas.microsoft.com/office/drawing/2014/main" id="{BAA1CA11-F59E-E48F-8C82-504CB15EAD3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C231F46F-9C3F-D7B6-4821-1582325689CB}"/>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7CF5AC3B-703F-C13E-58EE-27F76EC2F83E}"/>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D25AFB04-D617-4CF1-7924-B88F038B9B78}"/>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43003181"/>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OP Green 3">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3" name="Picture 2">
            <a:extLst>
              <a:ext uri="{FF2B5EF4-FFF2-40B4-BE49-F238E27FC236}">
                <a16:creationId xmlns:a16="http://schemas.microsoft.com/office/drawing/2014/main" id="{22AEF085-DAA2-C900-1FB9-CDA508CDB9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05631"/>
            <a:ext cx="1207036" cy="1200330"/>
          </a:xfrm>
          <a:prstGeom prst="rect">
            <a:avLst/>
          </a:prstGeom>
        </p:spPr>
      </p:pic>
      <p:pic>
        <p:nvPicPr>
          <p:cNvPr id="9" name="Picture 8" descr="A group of green ovals&#10;&#10;AI-generated content may be incorrect.">
            <a:extLst>
              <a:ext uri="{FF2B5EF4-FFF2-40B4-BE49-F238E27FC236}">
                <a16:creationId xmlns:a16="http://schemas.microsoft.com/office/drawing/2014/main" id="{75571719-8D15-F55F-CB3E-6EB4CB27844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215C074F-91EB-9DC1-595F-D04D6D09A3F3}"/>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3AF9381-E5DE-E0A0-A37F-B65A19A63393}"/>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93EA91FC-09C5-6A2A-A3CB-36A0FD74DB82}"/>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4259564645"/>
      </p:ext>
    </p:extLst>
  </p:cSld>
  <p:clrMapOvr>
    <a:masterClrMapping/>
  </p:clrMapOvr>
  <p:hf hd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 Green 4">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5" name="Picture 4" descr="Icon&#10;&#10;Description automatically generated">
            <a:extLst>
              <a:ext uri="{FF2B5EF4-FFF2-40B4-BE49-F238E27FC236}">
                <a16:creationId xmlns:a16="http://schemas.microsoft.com/office/drawing/2014/main" id="{FA5E6827-811E-3C6C-77B2-55AFEA3380A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549722" y="227239"/>
            <a:ext cx="1200330" cy="1200330"/>
          </a:xfrm>
          <a:prstGeom prst="rect">
            <a:avLst/>
          </a:prstGeom>
        </p:spPr>
      </p:pic>
      <p:pic>
        <p:nvPicPr>
          <p:cNvPr id="4" name="Picture 3" descr="A group of green ovals&#10;&#10;AI-generated content may be incorrect.">
            <a:extLst>
              <a:ext uri="{FF2B5EF4-FFF2-40B4-BE49-F238E27FC236}">
                <a16:creationId xmlns:a16="http://schemas.microsoft.com/office/drawing/2014/main" id="{07E77243-8FE8-8DF3-945E-35A447799DC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4">
            <a:extLst>
              <a:ext uri="{FF2B5EF4-FFF2-40B4-BE49-F238E27FC236}">
                <a16:creationId xmlns:a16="http://schemas.microsoft.com/office/drawing/2014/main" id="{B6ADC840-1819-3CBA-109B-429B82DF6B97}"/>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6" name="Text Placeholder 4">
            <a:extLst>
              <a:ext uri="{FF2B5EF4-FFF2-40B4-BE49-F238E27FC236}">
                <a16:creationId xmlns:a16="http://schemas.microsoft.com/office/drawing/2014/main" id="{4BA386BC-5ACF-E56A-452A-7FC706C53271}"/>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341A1567-8E57-946B-29F7-A5E35936E409}"/>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743801449"/>
      </p:ext>
    </p:extLst>
  </p:cSld>
  <p:clrMapOvr>
    <a:masterClrMapping/>
  </p:clrMapOvr>
  <p:hf hd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P Green 5">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Header</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6" name="Picture 5">
            <a:extLst>
              <a:ext uri="{FF2B5EF4-FFF2-40B4-BE49-F238E27FC236}">
                <a16:creationId xmlns:a16="http://schemas.microsoft.com/office/drawing/2014/main" id="{CA3E7CFC-4415-D045-2CF9-AD9406A5CD9C}"/>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556428" y="235651"/>
            <a:ext cx="1200329" cy="1200329"/>
          </a:xfrm>
          <a:prstGeom prst="rect">
            <a:avLst/>
          </a:prstGeom>
        </p:spPr>
      </p:pic>
      <p:pic>
        <p:nvPicPr>
          <p:cNvPr id="3" name="Picture 2" descr="A group of green ovals&#10;&#10;AI-generated content may be incorrect.">
            <a:extLst>
              <a:ext uri="{FF2B5EF4-FFF2-40B4-BE49-F238E27FC236}">
                <a16:creationId xmlns:a16="http://schemas.microsoft.com/office/drawing/2014/main" id="{EBA10A76-68ED-40E6-93EE-1C5F5858B56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4" name="Text Placeholder 4">
            <a:extLst>
              <a:ext uri="{FF2B5EF4-FFF2-40B4-BE49-F238E27FC236}">
                <a16:creationId xmlns:a16="http://schemas.microsoft.com/office/drawing/2014/main" id="{95D57CE8-07EA-A385-B38A-DB3061264159}"/>
              </a:ext>
            </a:extLst>
          </p:cNvPr>
          <p:cNvSpPr>
            <a:spLocks noGrp="1"/>
          </p:cNvSpPr>
          <p:nvPr>
            <p:ph type="body" sz="quarter" idx="11" hasCustomPrompt="1"/>
          </p:nvPr>
        </p:nvSpPr>
        <p:spPr>
          <a:xfrm>
            <a:off x="407918" y="1687621"/>
            <a:ext cx="11349107" cy="420790"/>
          </a:xfrm>
        </p:spPr>
        <p:txBody>
          <a:bodyPr>
            <a:noAutofit/>
          </a:bodyPr>
          <a:lstStyle>
            <a:lvl1pPr marL="0" indent="0">
              <a:buFontTx/>
              <a:buNone/>
              <a:defRPr sz="2400" b="1" i="1" baseline="0">
                <a:latin typeface="Myriad Pro" panose="020B0503030403020204" pitchFamily="34" charset="0"/>
              </a:defRPr>
            </a:lvl1pPr>
          </a:lstStyle>
          <a:p>
            <a:pPr lvl="0"/>
            <a:r>
              <a:rPr lang="en-US"/>
              <a:t>Subhead</a:t>
            </a:r>
          </a:p>
        </p:txBody>
      </p:sp>
      <p:sp>
        <p:nvSpPr>
          <p:cNvPr id="5" name="Text Placeholder 4">
            <a:extLst>
              <a:ext uri="{FF2B5EF4-FFF2-40B4-BE49-F238E27FC236}">
                <a16:creationId xmlns:a16="http://schemas.microsoft.com/office/drawing/2014/main" id="{C9616F78-89AC-00DD-3142-B971B8FF55A8}"/>
              </a:ext>
            </a:extLst>
          </p:cNvPr>
          <p:cNvSpPr>
            <a:spLocks noGrp="1"/>
          </p:cNvSpPr>
          <p:nvPr>
            <p:ph type="body" sz="quarter" idx="12" hasCustomPrompt="1"/>
          </p:nvPr>
        </p:nvSpPr>
        <p:spPr>
          <a:xfrm>
            <a:off x="407650" y="2450332"/>
            <a:ext cx="11349107" cy="3466818"/>
          </a:xfrm>
        </p:spPr>
        <p:txBody>
          <a:bodyPr>
            <a:noAutofit/>
          </a:bodyPr>
          <a:lstStyle>
            <a:lvl1pPr marL="0" indent="0">
              <a:buFontTx/>
              <a:buNone/>
              <a:defRPr sz="1800" b="0" i="0" baseline="0">
                <a:latin typeface="Myriad Pro" panose="020B0503030403020204" pitchFamily="34" charset="0"/>
              </a:defRPr>
            </a:lvl1pPr>
          </a:lstStyle>
          <a:p>
            <a:pPr lvl="0"/>
            <a:r>
              <a:rPr lang="en-US"/>
              <a:t>Text</a:t>
            </a:r>
          </a:p>
        </p:txBody>
      </p:sp>
      <p:sp>
        <p:nvSpPr>
          <p:cNvPr id="2" name="TextBox 1">
            <a:extLst>
              <a:ext uri="{FF2B5EF4-FFF2-40B4-BE49-F238E27FC236}">
                <a16:creationId xmlns:a16="http://schemas.microsoft.com/office/drawing/2014/main" id="{1040BF7C-2DAF-E102-F850-31A173ECC5C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1428160166"/>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Master Template Specs">
    <p:spTree>
      <p:nvGrpSpPr>
        <p:cNvPr id="1" name=""/>
        <p:cNvGrpSpPr/>
        <p:nvPr/>
      </p:nvGrpSpPr>
      <p:grpSpPr>
        <a:xfrm>
          <a:off x="0" y="0"/>
          <a:ext cx="0" cy="0"/>
          <a:chOff x="0" y="0"/>
          <a:chExt cx="0" cy="0"/>
        </a:xfrm>
      </p:grpSpPr>
      <p:pic>
        <p:nvPicPr>
          <p:cNvPr id="7" name="Picture 6" descr="A green and white border with a green border&#10;&#10;AI-generated content may be incorrect.">
            <a:extLst>
              <a:ext uri="{FF2B5EF4-FFF2-40B4-BE49-F238E27FC236}">
                <a16:creationId xmlns:a16="http://schemas.microsoft.com/office/drawing/2014/main" id="{9E2217AE-925F-53D6-5DC9-C934F636CAD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itle 1">
            <a:extLst>
              <a:ext uri="{FF2B5EF4-FFF2-40B4-BE49-F238E27FC236}">
                <a16:creationId xmlns:a16="http://schemas.microsoft.com/office/drawing/2014/main" id="{3DA82222-93BF-EB1F-F365-62822C63FEF2}"/>
              </a:ext>
            </a:extLst>
          </p:cNvPr>
          <p:cNvSpPr>
            <a:spLocks noGrp="1"/>
          </p:cNvSpPr>
          <p:nvPr>
            <p:ph type="title" hasCustomPrompt="1"/>
          </p:nvPr>
        </p:nvSpPr>
        <p:spPr>
          <a:xfrm>
            <a:off x="0" y="223885"/>
            <a:ext cx="12192000" cy="585265"/>
          </a:xfrm>
        </p:spPr>
        <p:txBody>
          <a:bodyPr lIns="457200" anchor="t">
            <a:noAutofit/>
          </a:bodyPr>
          <a:lstStyle>
            <a:lvl1pPr algn="l">
              <a:defRPr sz="4000" b="1" i="1">
                <a:solidFill>
                  <a:schemeClr val="bg1"/>
                </a:solidFill>
                <a:latin typeface="Myriad Pro" panose="020B0503030403020204" pitchFamily="34" charset="0"/>
              </a:defRPr>
            </a:lvl1pPr>
          </a:lstStyle>
          <a:p>
            <a:r>
              <a:rPr lang="en-US"/>
              <a:t>Master Template Specs</a:t>
            </a:r>
          </a:p>
        </p:txBody>
      </p:sp>
      <p:sp>
        <p:nvSpPr>
          <p:cNvPr id="13" name="Picture Placeholder 12">
            <a:extLst>
              <a:ext uri="{FF2B5EF4-FFF2-40B4-BE49-F238E27FC236}">
                <a16:creationId xmlns:a16="http://schemas.microsoft.com/office/drawing/2014/main" id="{ACC8E2B1-EEB6-5AB3-31E5-9FC5D8EDE1B8}"/>
              </a:ext>
            </a:extLst>
          </p:cNvPr>
          <p:cNvSpPr>
            <a:spLocks noGrp="1"/>
          </p:cNvSpPr>
          <p:nvPr>
            <p:ph type="pic" sz="quarter" idx="10"/>
          </p:nvPr>
        </p:nvSpPr>
        <p:spPr>
          <a:xfrm>
            <a:off x="9047163" y="2141538"/>
            <a:ext cx="2692400" cy="2971800"/>
          </a:xfrm>
        </p:spPr>
        <p:txBody>
          <a:bodyPr/>
          <a:lstStyle/>
          <a:p>
            <a:r>
              <a:rPr lang="en-US"/>
              <a:t>Click icon to add picture</a:t>
            </a:r>
          </a:p>
        </p:txBody>
      </p:sp>
      <p:sp>
        <p:nvSpPr>
          <p:cNvPr id="15" name="Slide Number Placeholder 5">
            <a:extLst>
              <a:ext uri="{FF2B5EF4-FFF2-40B4-BE49-F238E27FC236}">
                <a16:creationId xmlns:a16="http://schemas.microsoft.com/office/drawing/2014/main" id="{D158DA39-3011-7D73-8F7D-C5E928EDDB1F}"/>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2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7" name="Picture 16" descr="A group of green ovals&#10;&#10;AI-generated content may be incorrect.">
            <a:extLst>
              <a:ext uri="{FF2B5EF4-FFF2-40B4-BE49-F238E27FC236}">
                <a16:creationId xmlns:a16="http://schemas.microsoft.com/office/drawing/2014/main" id="{53E98773-95D4-C71D-9984-860E5FC8AD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D7173743-E718-6FB1-78E4-155E06D7186A}"/>
              </a:ext>
            </a:extLst>
          </p:cNvPr>
          <p:cNvSpPr>
            <a:spLocks noGrp="1"/>
          </p:cNvSpPr>
          <p:nvPr>
            <p:ph type="body" sz="quarter" idx="11" hasCustomPrompt="1"/>
          </p:nvPr>
        </p:nvSpPr>
        <p:spPr>
          <a:xfrm>
            <a:off x="384735" y="1809030"/>
            <a:ext cx="2476626" cy="445352"/>
          </a:xfrm>
        </p:spPr>
        <p:txBody>
          <a:bodyPr>
            <a:normAutofit/>
          </a:bodyPr>
          <a:lstStyle>
            <a:lvl1pPr marL="0" indent="0">
              <a:buFontTx/>
              <a:buNone/>
              <a:defRPr sz="2000" b="1" i="1" baseline="0">
                <a:latin typeface="+mn-lt"/>
              </a:defRPr>
            </a:lvl1pPr>
          </a:lstStyle>
          <a:p>
            <a:pPr lvl="0"/>
            <a:r>
              <a:rPr lang="en-US"/>
              <a:t>Subhead</a:t>
            </a:r>
          </a:p>
        </p:txBody>
      </p:sp>
      <p:sp>
        <p:nvSpPr>
          <p:cNvPr id="4" name="Text Placeholder 2">
            <a:extLst>
              <a:ext uri="{FF2B5EF4-FFF2-40B4-BE49-F238E27FC236}">
                <a16:creationId xmlns:a16="http://schemas.microsoft.com/office/drawing/2014/main" id="{6B88B427-F996-F6CE-7C15-8AC38D3216BA}"/>
              </a:ext>
            </a:extLst>
          </p:cNvPr>
          <p:cNvSpPr>
            <a:spLocks noGrp="1"/>
          </p:cNvSpPr>
          <p:nvPr>
            <p:ph type="body" sz="quarter" idx="12" hasCustomPrompt="1"/>
          </p:nvPr>
        </p:nvSpPr>
        <p:spPr>
          <a:xfrm>
            <a:off x="384734" y="2300370"/>
            <a:ext cx="2476627" cy="445352"/>
          </a:xfrm>
        </p:spPr>
        <p:txBody>
          <a:bodyPr>
            <a:normAutofit/>
          </a:bodyPr>
          <a:lstStyle>
            <a:lvl1pPr marL="0" indent="0">
              <a:buFontTx/>
              <a:buNone/>
              <a:defRPr sz="1800" b="0" i="0" baseline="0">
                <a:latin typeface="+mn-lt"/>
              </a:defRPr>
            </a:lvl1pPr>
          </a:lstStyle>
          <a:p>
            <a:pPr lvl="0"/>
            <a:r>
              <a:rPr lang="en-US"/>
              <a:t>Paragraph text</a:t>
            </a:r>
          </a:p>
        </p:txBody>
      </p:sp>
      <p:sp>
        <p:nvSpPr>
          <p:cNvPr id="5" name="Text Placeholder 2">
            <a:extLst>
              <a:ext uri="{FF2B5EF4-FFF2-40B4-BE49-F238E27FC236}">
                <a16:creationId xmlns:a16="http://schemas.microsoft.com/office/drawing/2014/main" id="{CCF9DC3C-C798-5695-BF11-2C9177286D0C}"/>
              </a:ext>
            </a:extLst>
          </p:cNvPr>
          <p:cNvSpPr>
            <a:spLocks noGrp="1"/>
          </p:cNvSpPr>
          <p:nvPr>
            <p:ph type="body" sz="quarter" idx="13" hasCustomPrompt="1"/>
          </p:nvPr>
        </p:nvSpPr>
        <p:spPr>
          <a:xfrm>
            <a:off x="384735" y="2803649"/>
            <a:ext cx="2476628" cy="445352"/>
          </a:xfrm>
        </p:spPr>
        <p:txBody>
          <a:bodyPr>
            <a:normAutofit/>
          </a:bodyPr>
          <a:lstStyle>
            <a:lvl1pPr marL="0" indent="0">
              <a:buFontTx/>
              <a:buNone/>
              <a:defRPr sz="1800" b="0" i="1" baseline="0">
                <a:solidFill>
                  <a:srgbClr val="40B5E6"/>
                </a:solidFill>
                <a:latin typeface="+mn-lt"/>
              </a:defRPr>
            </a:lvl1pPr>
          </a:lstStyle>
          <a:p>
            <a:pPr lvl="0"/>
            <a:r>
              <a:rPr lang="en-US"/>
              <a:t>Link text</a:t>
            </a:r>
          </a:p>
        </p:txBody>
      </p:sp>
      <p:sp>
        <p:nvSpPr>
          <p:cNvPr id="6" name="Text Placeholder 2">
            <a:extLst>
              <a:ext uri="{FF2B5EF4-FFF2-40B4-BE49-F238E27FC236}">
                <a16:creationId xmlns:a16="http://schemas.microsoft.com/office/drawing/2014/main" id="{DBA215D3-57D4-CA5A-7278-26878D5B22DD}"/>
              </a:ext>
            </a:extLst>
          </p:cNvPr>
          <p:cNvSpPr>
            <a:spLocks noGrp="1"/>
          </p:cNvSpPr>
          <p:nvPr>
            <p:ph type="body" sz="quarter" idx="14" hasCustomPrompt="1"/>
          </p:nvPr>
        </p:nvSpPr>
        <p:spPr>
          <a:xfrm>
            <a:off x="384734" y="3343244"/>
            <a:ext cx="2476627" cy="445352"/>
          </a:xfrm>
        </p:spPr>
        <p:txBody>
          <a:bodyPr>
            <a:normAutofit/>
          </a:bodyPr>
          <a:lstStyle>
            <a:lvl1pPr marL="0" indent="0">
              <a:buFontTx/>
              <a:buNone/>
              <a:defRPr sz="1800" b="1" i="1" baseline="0">
                <a:solidFill>
                  <a:srgbClr val="1EAC4C"/>
                </a:solidFill>
                <a:latin typeface="+mn-lt"/>
              </a:defRPr>
            </a:lvl1pPr>
          </a:lstStyle>
          <a:p>
            <a:pPr lvl="0"/>
            <a:r>
              <a:rPr lang="en-US"/>
              <a:t>Question text?</a:t>
            </a:r>
          </a:p>
        </p:txBody>
      </p:sp>
      <p:sp>
        <p:nvSpPr>
          <p:cNvPr id="12" name="Text Placeholder 2">
            <a:extLst>
              <a:ext uri="{FF2B5EF4-FFF2-40B4-BE49-F238E27FC236}">
                <a16:creationId xmlns:a16="http://schemas.microsoft.com/office/drawing/2014/main" id="{0AB4EE39-D983-047D-06C9-6166B7A395D4}"/>
              </a:ext>
            </a:extLst>
          </p:cNvPr>
          <p:cNvSpPr>
            <a:spLocks noGrp="1"/>
          </p:cNvSpPr>
          <p:nvPr>
            <p:ph type="body" sz="quarter" idx="15" hasCustomPrompt="1"/>
          </p:nvPr>
        </p:nvSpPr>
        <p:spPr>
          <a:xfrm>
            <a:off x="384734" y="3881395"/>
            <a:ext cx="2476628" cy="445352"/>
          </a:xfrm>
        </p:spPr>
        <p:txBody>
          <a:bodyPr>
            <a:normAutofit/>
          </a:bodyPr>
          <a:lstStyle>
            <a:lvl1pPr marL="0" indent="0">
              <a:buFontTx/>
              <a:buNone/>
              <a:defRPr sz="1800" b="1" i="1" baseline="0">
                <a:solidFill>
                  <a:srgbClr val="6C3078"/>
                </a:solidFill>
                <a:latin typeface="+mn-lt"/>
              </a:defRPr>
            </a:lvl1pPr>
          </a:lstStyle>
          <a:p>
            <a:pPr lvl="0"/>
            <a:r>
              <a:rPr lang="en-US"/>
              <a:t>Key term text</a:t>
            </a:r>
          </a:p>
        </p:txBody>
      </p:sp>
      <p:sp>
        <p:nvSpPr>
          <p:cNvPr id="16" name="Text Placeholder 2">
            <a:extLst>
              <a:ext uri="{FF2B5EF4-FFF2-40B4-BE49-F238E27FC236}">
                <a16:creationId xmlns:a16="http://schemas.microsoft.com/office/drawing/2014/main" id="{70FCFA35-A2BD-6A1A-D195-73F05BEB48D6}"/>
              </a:ext>
            </a:extLst>
          </p:cNvPr>
          <p:cNvSpPr>
            <a:spLocks noGrp="1"/>
          </p:cNvSpPr>
          <p:nvPr>
            <p:ph type="body" sz="quarter" idx="16" hasCustomPrompt="1"/>
          </p:nvPr>
        </p:nvSpPr>
        <p:spPr>
          <a:xfrm>
            <a:off x="384733" y="4400331"/>
            <a:ext cx="2476628" cy="445352"/>
          </a:xfrm>
        </p:spPr>
        <p:txBody>
          <a:bodyPr>
            <a:normAutofit/>
          </a:bodyPr>
          <a:lstStyle>
            <a:lvl1pPr marL="0" indent="0">
              <a:buFontTx/>
              <a:buNone/>
              <a:defRPr sz="1800" b="1" i="1" baseline="0">
                <a:solidFill>
                  <a:srgbClr val="E65AA1"/>
                </a:solidFill>
                <a:latin typeface="+mn-lt"/>
              </a:defRPr>
            </a:lvl1pPr>
          </a:lstStyle>
          <a:p>
            <a:pPr lvl="0"/>
            <a:r>
              <a:rPr lang="en-US"/>
              <a:t>App reference text</a:t>
            </a:r>
          </a:p>
        </p:txBody>
      </p:sp>
      <p:sp>
        <p:nvSpPr>
          <p:cNvPr id="18" name="Text Placeholder 2">
            <a:extLst>
              <a:ext uri="{FF2B5EF4-FFF2-40B4-BE49-F238E27FC236}">
                <a16:creationId xmlns:a16="http://schemas.microsoft.com/office/drawing/2014/main" id="{F9C4AFD5-463D-7C8E-651C-CEF740A84FFF}"/>
              </a:ext>
            </a:extLst>
          </p:cNvPr>
          <p:cNvSpPr>
            <a:spLocks noGrp="1"/>
          </p:cNvSpPr>
          <p:nvPr>
            <p:ph type="body" sz="quarter" idx="17" hasCustomPrompt="1"/>
          </p:nvPr>
        </p:nvSpPr>
        <p:spPr>
          <a:xfrm>
            <a:off x="384733" y="5172274"/>
            <a:ext cx="2476627" cy="1088924"/>
          </a:xfrm>
        </p:spPr>
        <p:txBody>
          <a:bodyPr>
            <a:normAutofit/>
          </a:bodyPr>
          <a:lstStyle>
            <a:lvl1pPr marL="285750" indent="-285750">
              <a:lnSpc>
                <a:spcPts val="2200"/>
              </a:lnSpc>
              <a:spcBef>
                <a:spcPts val="0"/>
              </a:spcBef>
              <a:buFont typeface="Arial" panose="020B0604020202020204" pitchFamily="34" charset="0"/>
              <a:buChar char="•"/>
              <a:defRPr sz="1600" b="0" i="0" baseline="0">
                <a:latin typeface="+mn-lt"/>
              </a:defRPr>
            </a:lvl1pPr>
          </a:lstStyle>
          <a:p>
            <a:pPr lvl="0"/>
            <a:r>
              <a:rPr lang="en-US"/>
              <a:t>Bullet point list</a:t>
            </a:r>
          </a:p>
          <a:p>
            <a:pPr lvl="0"/>
            <a:r>
              <a:rPr lang="en-US"/>
              <a:t>Bullet point list</a:t>
            </a:r>
          </a:p>
          <a:p>
            <a:pPr lvl="0"/>
            <a:r>
              <a:rPr lang="en-US"/>
              <a:t>Bullet point list</a:t>
            </a:r>
          </a:p>
        </p:txBody>
      </p:sp>
      <p:sp>
        <p:nvSpPr>
          <p:cNvPr id="2" name="TextBox 1">
            <a:extLst>
              <a:ext uri="{FF2B5EF4-FFF2-40B4-BE49-F238E27FC236}">
                <a16:creationId xmlns:a16="http://schemas.microsoft.com/office/drawing/2014/main" id="{F69B8E20-B759-8B6E-8A06-008E96E03567}"/>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3915994837"/>
      </p:ext>
    </p:extLst>
  </p:cSld>
  <p:clrMapOvr>
    <a:masterClrMapping/>
  </p:clrMapOvr>
  <p:hf hd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clusion">
    <p:spTree>
      <p:nvGrpSpPr>
        <p:cNvPr id="1" name=""/>
        <p:cNvGrpSpPr/>
        <p:nvPr/>
      </p:nvGrpSpPr>
      <p:grpSpPr>
        <a:xfrm>
          <a:off x="0" y="0"/>
          <a:ext cx="0" cy="0"/>
          <a:chOff x="0" y="0"/>
          <a:chExt cx="0" cy="0"/>
        </a:xfrm>
      </p:grpSpPr>
      <p:pic>
        <p:nvPicPr>
          <p:cNvPr id="13" name="Picture 12" descr="A close-up of a white cover&#10;&#10;AI-generated content may be incorrect.">
            <a:extLst>
              <a:ext uri="{FF2B5EF4-FFF2-40B4-BE49-F238E27FC236}">
                <a16:creationId xmlns:a16="http://schemas.microsoft.com/office/drawing/2014/main" id="{309713D9-11E7-DBEF-86BA-114B375E478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8" name="Slide Number Placeholder 5">
            <a:extLst>
              <a:ext uri="{FF2B5EF4-FFF2-40B4-BE49-F238E27FC236}">
                <a16:creationId xmlns:a16="http://schemas.microsoft.com/office/drawing/2014/main" id="{70C6221F-892B-8797-E7EE-776357B54D96}"/>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19" name="Picture 18" descr="A group of green ovals&#10;&#10;AI-generated content may be incorrect.">
            <a:extLst>
              <a:ext uri="{FF2B5EF4-FFF2-40B4-BE49-F238E27FC236}">
                <a16:creationId xmlns:a16="http://schemas.microsoft.com/office/drawing/2014/main" id="{80096C8B-EAD1-AE35-6C8A-61E0304C880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3" name="Text Placeholder 2">
            <a:extLst>
              <a:ext uri="{FF2B5EF4-FFF2-40B4-BE49-F238E27FC236}">
                <a16:creationId xmlns:a16="http://schemas.microsoft.com/office/drawing/2014/main" id="{4F9DD232-52CF-22DD-FEB0-1D40683982B0}"/>
              </a:ext>
            </a:extLst>
          </p:cNvPr>
          <p:cNvSpPr>
            <a:spLocks noGrp="1"/>
          </p:cNvSpPr>
          <p:nvPr>
            <p:ph type="body" sz="quarter" idx="10" hasCustomPrompt="1"/>
          </p:nvPr>
        </p:nvSpPr>
        <p:spPr>
          <a:xfrm>
            <a:off x="717550" y="3002673"/>
            <a:ext cx="11039475" cy="1909762"/>
          </a:xfrm>
        </p:spPr>
        <p:txBody>
          <a:bodyPr>
            <a:normAutofit/>
          </a:bodyPr>
          <a:lstStyle>
            <a:lvl1pPr>
              <a:spcBef>
                <a:spcPts val="0"/>
              </a:spcBef>
              <a:spcAft>
                <a:spcPts val="600"/>
              </a:spcAft>
              <a:defRPr sz="1800" baseline="0">
                <a:latin typeface="Myriad Pro" panose="020B0503030403020204" pitchFamily="34" charset="0"/>
              </a:defRPr>
            </a:lvl1pPr>
          </a:lstStyle>
          <a:p>
            <a:pPr lvl="0"/>
            <a:r>
              <a:rPr lang="en-US"/>
              <a:t>Text</a:t>
            </a:r>
          </a:p>
          <a:p>
            <a:pPr lvl="0"/>
            <a:r>
              <a:rPr lang="en-US"/>
              <a:t>Text</a:t>
            </a:r>
          </a:p>
          <a:p>
            <a:pPr lvl="0"/>
            <a:r>
              <a:rPr lang="en-US"/>
              <a:t>Text</a:t>
            </a:r>
          </a:p>
        </p:txBody>
      </p:sp>
      <p:sp>
        <p:nvSpPr>
          <p:cNvPr id="5" name="Text Placeholder 4">
            <a:extLst>
              <a:ext uri="{FF2B5EF4-FFF2-40B4-BE49-F238E27FC236}">
                <a16:creationId xmlns:a16="http://schemas.microsoft.com/office/drawing/2014/main" id="{EBCF9034-9EF9-9A45-607A-CDCC940E0BE4}"/>
              </a:ext>
            </a:extLst>
          </p:cNvPr>
          <p:cNvSpPr>
            <a:spLocks noGrp="1"/>
          </p:cNvSpPr>
          <p:nvPr>
            <p:ph type="body" sz="quarter" idx="11" hasCustomPrompt="1"/>
          </p:nvPr>
        </p:nvSpPr>
        <p:spPr>
          <a:xfrm>
            <a:off x="634790" y="2148598"/>
            <a:ext cx="11122235" cy="593725"/>
          </a:xfrm>
        </p:spPr>
        <p:txBody>
          <a:bodyPr>
            <a:noAutofit/>
          </a:bodyPr>
          <a:lstStyle>
            <a:lvl1pPr marL="0" indent="0">
              <a:buFontTx/>
              <a:buNone/>
              <a:defRPr sz="4000" b="1" i="1" baseline="0">
                <a:latin typeface="Myriad Pro" panose="020B0503030403020204" pitchFamily="34" charset="0"/>
              </a:defRPr>
            </a:lvl1pPr>
          </a:lstStyle>
          <a:p>
            <a:pPr lvl="0"/>
            <a:r>
              <a:rPr lang="en-US"/>
              <a:t>Conclusion Slide Header</a:t>
            </a:r>
          </a:p>
        </p:txBody>
      </p:sp>
      <p:sp>
        <p:nvSpPr>
          <p:cNvPr id="2" name="TextBox 1">
            <a:extLst>
              <a:ext uri="{FF2B5EF4-FFF2-40B4-BE49-F238E27FC236}">
                <a16:creationId xmlns:a16="http://schemas.microsoft.com/office/drawing/2014/main" id="{CEBD3843-BC9D-57BB-3238-F06993E3003C}"/>
              </a:ext>
            </a:extLst>
          </p:cNvPr>
          <p:cNvSpPr txBox="1"/>
          <p:nvPr userDrawn="1"/>
        </p:nvSpPr>
        <p:spPr>
          <a:xfrm>
            <a:off x="6096001" y="6421536"/>
            <a:ext cx="4928544" cy="230832"/>
          </a:xfrm>
          <a:prstGeom prst="rect">
            <a:avLst/>
          </a:prstGeom>
          <a:noFill/>
        </p:spPr>
        <p:txBody>
          <a:bodyPr wrap="square" rtlCol="0">
            <a:spAutoFit/>
          </a:bodyPr>
          <a:lstStyle/>
          <a:p>
            <a:pPr algn="r"/>
            <a:r>
              <a:rPr lang="en-US" sz="900">
                <a:solidFill>
                  <a:srgbClr val="898989"/>
                </a:solidFill>
              </a:rPr>
              <a:t> © 2025 3D Molecular Designs. All Rights Reserved.</a:t>
            </a:r>
          </a:p>
        </p:txBody>
      </p:sp>
    </p:spTree>
    <p:extLst>
      <p:ext uri="{BB962C8B-B14F-4D97-AF65-F5344CB8AC3E}">
        <p14:creationId xmlns:p14="http://schemas.microsoft.com/office/powerpoint/2010/main" val="290231690"/>
      </p:ext>
    </p:extLst>
  </p:cSld>
  <p:clrMapOvr>
    <a:masterClrMapping/>
  </p:clrMapOvr>
  <p:hf hd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sources">
    <p:spTree>
      <p:nvGrpSpPr>
        <p:cNvPr id="1" name=""/>
        <p:cNvGrpSpPr/>
        <p:nvPr/>
      </p:nvGrpSpPr>
      <p:grpSpPr>
        <a:xfrm>
          <a:off x="0" y="0"/>
          <a:ext cx="0" cy="0"/>
          <a:chOff x="0" y="0"/>
          <a:chExt cx="0" cy="0"/>
        </a:xfrm>
      </p:grpSpPr>
      <p:pic>
        <p:nvPicPr>
          <p:cNvPr id="4" name="Picture 3" descr="A purple and white rectangle&#10;&#10;AI-generated content may be incorrect.">
            <a:extLst>
              <a:ext uri="{FF2B5EF4-FFF2-40B4-BE49-F238E27FC236}">
                <a16:creationId xmlns:a16="http://schemas.microsoft.com/office/drawing/2014/main" id="{03750EAB-0A70-F796-35FB-68F7ADA05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itle 1">
            <a:extLst>
              <a:ext uri="{FF2B5EF4-FFF2-40B4-BE49-F238E27FC236}">
                <a16:creationId xmlns:a16="http://schemas.microsoft.com/office/drawing/2014/main" id="{ECBEA24D-8461-64AF-2F32-F18E94AABC1E}"/>
              </a:ext>
            </a:extLst>
          </p:cNvPr>
          <p:cNvSpPr>
            <a:spLocks noGrp="1"/>
          </p:cNvSpPr>
          <p:nvPr>
            <p:ph type="title" hasCustomPrompt="1"/>
          </p:nvPr>
        </p:nvSpPr>
        <p:spPr>
          <a:xfrm>
            <a:off x="708453" y="180853"/>
            <a:ext cx="11315388" cy="585265"/>
          </a:xfrm>
        </p:spPr>
        <p:txBody>
          <a:bodyPr anchor="t">
            <a:noAutofit/>
          </a:bodyPr>
          <a:lstStyle>
            <a:lvl1pPr algn="ctr">
              <a:defRPr sz="4000" b="1" i="1">
                <a:solidFill>
                  <a:schemeClr val="bg1"/>
                </a:solidFill>
                <a:latin typeface="Myriad Pro" panose="020B0503030403020204" pitchFamily="34" charset="0"/>
              </a:defRPr>
            </a:lvl1pPr>
          </a:lstStyle>
          <a:p>
            <a:r>
              <a:rPr lang="en-US"/>
              <a:t>Resources</a:t>
            </a:r>
          </a:p>
        </p:txBody>
      </p:sp>
      <p:sp>
        <p:nvSpPr>
          <p:cNvPr id="6" name="Text Placeholder 5">
            <a:extLst>
              <a:ext uri="{FF2B5EF4-FFF2-40B4-BE49-F238E27FC236}">
                <a16:creationId xmlns:a16="http://schemas.microsoft.com/office/drawing/2014/main" id="{A038DA5B-74B0-D350-DB5B-7767E46B50E9}"/>
              </a:ext>
            </a:extLst>
          </p:cNvPr>
          <p:cNvSpPr>
            <a:spLocks noGrp="1"/>
          </p:cNvSpPr>
          <p:nvPr>
            <p:ph type="body" sz="quarter" idx="10" hasCustomPrompt="1"/>
          </p:nvPr>
        </p:nvSpPr>
        <p:spPr>
          <a:xfrm>
            <a:off x="1028306" y="1362870"/>
            <a:ext cx="10798438" cy="4947972"/>
          </a:xfrm>
        </p:spPr>
        <p:txBody>
          <a:bodyPr>
            <a:normAutofit/>
          </a:bodyPr>
          <a:lstStyle>
            <a:lvl1pPr>
              <a:defRPr sz="1800">
                <a:solidFill>
                  <a:srgbClr val="0070C0"/>
                </a:solidFill>
                <a:latin typeface="Myriad Pro" panose="020B0503030403020204" pitchFamily="34" charset="0"/>
              </a:defRPr>
            </a:lvl1pPr>
            <a:lvl5pPr marL="1828800" indent="0">
              <a:buNone/>
              <a:defRPr/>
            </a:lvl5pPr>
          </a:lstStyle>
          <a:p>
            <a:pPr lvl="0"/>
            <a:r>
              <a:rPr lang="en-US"/>
              <a:t>Title | Website Name</a:t>
            </a:r>
          </a:p>
          <a:p>
            <a:pPr lvl="0"/>
            <a:r>
              <a:rPr lang="en-US"/>
              <a:t>Title | Website Name</a:t>
            </a:r>
          </a:p>
          <a:p>
            <a:pPr lvl="0"/>
            <a:r>
              <a:rPr lang="en-US"/>
              <a:t>Title | Website Name</a:t>
            </a:r>
          </a:p>
        </p:txBody>
      </p:sp>
      <p:sp>
        <p:nvSpPr>
          <p:cNvPr id="5" name="TextBox 4">
            <a:extLst>
              <a:ext uri="{FF2B5EF4-FFF2-40B4-BE49-F238E27FC236}">
                <a16:creationId xmlns:a16="http://schemas.microsoft.com/office/drawing/2014/main" id="{7047C1D5-4C76-CAAC-861A-DFA870088756}"/>
              </a:ext>
            </a:extLst>
          </p:cNvPr>
          <p:cNvSpPr txBox="1"/>
          <p:nvPr userDrawn="1"/>
        </p:nvSpPr>
        <p:spPr>
          <a:xfrm>
            <a:off x="1022464" y="6445921"/>
            <a:ext cx="1066522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a:solidFill>
                  <a:srgbClr val="CF96DA"/>
                </a:solidFill>
              </a:rPr>
              <a:t>  </a:t>
            </a:r>
            <a:r>
              <a:rPr lang="en-US" sz="1000" baseline="0">
                <a:solidFill>
                  <a:srgbClr val="CF96DA"/>
                </a:solidFill>
              </a:rPr>
              <a:t>© 2025 3D Molecular Designs. All Rights Reserved.</a:t>
            </a:r>
          </a:p>
        </p:txBody>
      </p:sp>
    </p:spTree>
    <p:extLst>
      <p:ext uri="{BB962C8B-B14F-4D97-AF65-F5344CB8AC3E}">
        <p14:creationId xmlns:p14="http://schemas.microsoft.com/office/powerpoint/2010/main" val="39548291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ferences">
    <p:spTree>
      <p:nvGrpSpPr>
        <p:cNvPr id="1" name=""/>
        <p:cNvGrpSpPr/>
        <p:nvPr/>
      </p:nvGrpSpPr>
      <p:grpSpPr>
        <a:xfrm>
          <a:off x="0" y="0"/>
          <a:ext cx="0" cy="0"/>
          <a:chOff x="0" y="0"/>
          <a:chExt cx="0" cy="0"/>
        </a:xfrm>
      </p:grpSpPr>
      <p:pic>
        <p:nvPicPr>
          <p:cNvPr id="6" name="Picture 5" descr="A white background with black dots&#10;&#10;AI-generated content may be incorrect.">
            <a:extLst>
              <a:ext uri="{FF2B5EF4-FFF2-40B4-BE49-F238E27FC236}">
                <a16:creationId xmlns:a16="http://schemas.microsoft.com/office/drawing/2014/main" id="{19F39D92-38F7-60CF-A5DC-9E0B688185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BDC2C8AD-F0DE-9B09-10FD-6487D9C2E89D}"/>
              </a:ext>
            </a:extLst>
          </p:cNvPr>
          <p:cNvSpPr>
            <a:spLocks noGrp="1" noRot="1" noMove="1" noResize="1" noEditPoints="1" noAdjustHandles="1" noChangeArrowheads="1" noChangeShapeType="1"/>
          </p:cNvSpPr>
          <p:nvPr>
            <p:ph type="sldNum" sz="quarter" idx="4"/>
          </p:nvPr>
        </p:nvSpPr>
        <p:spPr>
          <a:xfrm>
            <a:off x="11105423" y="6356350"/>
            <a:ext cx="651334" cy="365125"/>
          </a:xfrm>
          <a:prstGeom prst="rect">
            <a:avLst/>
          </a:prstGeom>
        </p:spPr>
        <p:txBody>
          <a:bodyPr vert="horz" lIns="91440" tIns="45720" rIns="91440" bIns="45720" rtlCol="0" anchor="ctr"/>
          <a:lstStyle>
            <a:lvl1pPr algn="r">
              <a:defRPr sz="1000">
                <a:solidFill>
                  <a:schemeClr val="tx1">
                    <a:tint val="75000"/>
                  </a:schemeClr>
                </a:solidFill>
                <a:latin typeface="Myriad Pro" panose="020B0503030403020204" pitchFamily="34" charset="0"/>
              </a:defRPr>
            </a:lvl1pPr>
          </a:lstStyle>
          <a:p>
            <a:fld id="{24F349F3-CB17-4C05-B28E-3C9067437B1B}" type="slidenum">
              <a:rPr lang="en-US" smtClean="0"/>
              <a:pPr/>
              <a:t>‹#›</a:t>
            </a:fld>
            <a:endParaRPr lang="en-US"/>
          </a:p>
        </p:txBody>
      </p:sp>
      <p:pic>
        <p:nvPicPr>
          <p:cNvPr id="8" name="Picture 7" descr="A group of green ovals&#10;&#10;AI-generated content may be incorrect.">
            <a:extLst>
              <a:ext uri="{FF2B5EF4-FFF2-40B4-BE49-F238E27FC236}">
                <a16:creationId xmlns:a16="http://schemas.microsoft.com/office/drawing/2014/main" id="{3E15DB08-54A0-BA9C-3577-78B342796A7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079336" y="6232357"/>
            <a:ext cx="351754" cy="547731"/>
          </a:xfrm>
          <a:prstGeom prst="rect">
            <a:avLst/>
          </a:prstGeom>
        </p:spPr>
      </p:pic>
      <p:sp>
        <p:nvSpPr>
          <p:cNvPr id="5" name="Text Placeholder 4">
            <a:extLst>
              <a:ext uri="{FF2B5EF4-FFF2-40B4-BE49-F238E27FC236}">
                <a16:creationId xmlns:a16="http://schemas.microsoft.com/office/drawing/2014/main" id="{841C4071-BB87-4201-F354-9BAE7B0EAF80}"/>
              </a:ext>
            </a:extLst>
          </p:cNvPr>
          <p:cNvSpPr>
            <a:spLocks noGrp="1"/>
          </p:cNvSpPr>
          <p:nvPr>
            <p:ph type="body" sz="quarter" idx="10" hasCustomPrompt="1"/>
          </p:nvPr>
        </p:nvSpPr>
        <p:spPr>
          <a:xfrm>
            <a:off x="1909885" y="1556707"/>
            <a:ext cx="9846872" cy="4473799"/>
          </a:xfrm>
        </p:spPr>
        <p:txBody>
          <a:bodyPr>
            <a:normAutofit/>
          </a:bodyPr>
          <a:lstStyle>
            <a:lvl1pPr>
              <a:defRPr sz="1800">
                <a:solidFill>
                  <a:schemeClr val="tx1"/>
                </a:solidFill>
                <a:latin typeface="Myriad Pro" panose="020B0503030403020204" pitchFamily="34" charset="0"/>
              </a:defRPr>
            </a:lvl1pPr>
          </a:lstStyle>
          <a:p>
            <a:pPr lvl="0"/>
            <a:r>
              <a:rPr lang="en-US"/>
              <a:t>Text</a:t>
            </a:r>
          </a:p>
          <a:p>
            <a:pPr lvl="0"/>
            <a:r>
              <a:rPr lang="en-US"/>
              <a:t>Text</a:t>
            </a:r>
          </a:p>
          <a:p>
            <a:pPr lvl="0"/>
            <a:r>
              <a:rPr lang="en-US"/>
              <a:t>Text</a:t>
            </a:r>
          </a:p>
        </p:txBody>
      </p:sp>
      <p:sp>
        <p:nvSpPr>
          <p:cNvPr id="10" name="Text Placeholder 4">
            <a:extLst>
              <a:ext uri="{FF2B5EF4-FFF2-40B4-BE49-F238E27FC236}">
                <a16:creationId xmlns:a16="http://schemas.microsoft.com/office/drawing/2014/main" id="{EAA4DBC9-AE09-1667-CC36-D05FB6F66CC3}"/>
              </a:ext>
            </a:extLst>
          </p:cNvPr>
          <p:cNvSpPr>
            <a:spLocks noGrp="1"/>
          </p:cNvSpPr>
          <p:nvPr>
            <p:ph type="body" sz="quarter" idx="11" hasCustomPrompt="1"/>
          </p:nvPr>
        </p:nvSpPr>
        <p:spPr>
          <a:xfrm>
            <a:off x="1209675" y="374694"/>
            <a:ext cx="10966565" cy="593725"/>
          </a:xfrm>
        </p:spPr>
        <p:txBody>
          <a:bodyPr>
            <a:noAutofit/>
          </a:bodyPr>
          <a:lstStyle>
            <a:lvl1pPr marL="0" indent="0" algn="ctr">
              <a:buFontTx/>
              <a:buNone/>
              <a:defRPr sz="4000" b="1" i="1" baseline="0">
                <a:latin typeface="Myriad Pro" panose="020B0503030403020204" pitchFamily="34" charset="0"/>
              </a:defRPr>
            </a:lvl1pPr>
          </a:lstStyle>
          <a:p>
            <a:pPr lvl="0"/>
            <a:r>
              <a:rPr lang="en-US"/>
              <a:t>References</a:t>
            </a:r>
          </a:p>
        </p:txBody>
      </p:sp>
      <p:sp>
        <p:nvSpPr>
          <p:cNvPr id="11" name="TextBox 10">
            <a:extLst>
              <a:ext uri="{FF2B5EF4-FFF2-40B4-BE49-F238E27FC236}">
                <a16:creationId xmlns:a16="http://schemas.microsoft.com/office/drawing/2014/main" id="{3C46E78A-3D1A-09B5-BC42-74C864CCFCFE}"/>
              </a:ext>
            </a:extLst>
          </p:cNvPr>
          <p:cNvSpPr txBox="1"/>
          <p:nvPr userDrawn="1"/>
        </p:nvSpPr>
        <p:spPr>
          <a:xfrm>
            <a:off x="7523544" y="6428694"/>
            <a:ext cx="3555792" cy="230832"/>
          </a:xfrm>
          <a:prstGeom prst="rect">
            <a:avLst/>
          </a:prstGeom>
          <a:noFill/>
        </p:spPr>
        <p:txBody>
          <a:bodyPr wrap="square" rtlCol="0">
            <a:spAutoFit/>
          </a:bodyPr>
          <a:lstStyle/>
          <a:p>
            <a:pPr algn="r"/>
            <a:r>
              <a:rPr lang="en-US" sz="900" baseline="0">
                <a:solidFill>
                  <a:srgbClr val="898989"/>
                </a:solidFill>
              </a:rPr>
              <a:t>© 2025 3D Molecular Designs. All Rights Reserved.</a:t>
            </a:r>
          </a:p>
        </p:txBody>
      </p:sp>
    </p:spTree>
    <p:extLst>
      <p:ext uri="{BB962C8B-B14F-4D97-AF65-F5344CB8AC3E}">
        <p14:creationId xmlns:p14="http://schemas.microsoft.com/office/powerpoint/2010/main" val="16880872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6003733"/>
      </p:ext>
    </p:extLst>
  </p:cSld>
  <p:clrMapOvr>
    <a:masterClrMapping/>
  </p:clrMapOvr>
  <p:hf hdr="0" dt="0"/>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4510888-4297-1910-8156-9CA85FC712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2778BE-F07B-8154-8932-0DF057C397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CA2B17-F35A-F628-1545-5791704B633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DDEB703D-F99D-B73B-AE82-F7B40211522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20FBBA-C9EB-F392-F642-A3DFB6E2B1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F349F3-CB17-4C05-B28E-3C9067437B1B}" type="slidenum">
              <a:rPr lang="en-US" smtClean="0"/>
              <a:t>‹#›</a:t>
            </a:fld>
            <a:endParaRPr lang="en-US"/>
          </a:p>
        </p:txBody>
      </p:sp>
    </p:spTree>
    <p:extLst>
      <p:ext uri="{BB962C8B-B14F-4D97-AF65-F5344CB8AC3E}">
        <p14:creationId xmlns:p14="http://schemas.microsoft.com/office/powerpoint/2010/main" val="1834256734"/>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90" r:id="rId3"/>
    <p:sldLayoutId id="2147483691" r:id="rId4"/>
    <p:sldLayoutId id="2147483702" r:id="rId5"/>
    <p:sldLayoutId id="2147483674"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5" r:id="rId16"/>
    <p:sldLayoutId id="2147483716" r:id="rId17"/>
    <p:sldLayoutId id="2147483717" r:id="rId18"/>
    <p:sldLayoutId id="2147483718" r:id="rId19"/>
    <p:sldLayoutId id="2147483719" r:id="rId20"/>
    <p:sldLayoutId id="2147483713" r:id="rId21"/>
    <p:sldLayoutId id="2147483695" r:id="rId22"/>
    <p:sldLayoutId id="2147483720" r:id="rId23"/>
    <p:sldLayoutId id="2147483721" r:id="rId24"/>
    <p:sldLayoutId id="2147483722" r:id="rId25"/>
    <p:sldLayoutId id="2147483723" r:id="rId26"/>
    <p:sldLayoutId id="2147483696" r:id="rId27"/>
    <p:sldLayoutId id="2147483724" r:id="rId28"/>
    <p:sldLayoutId id="2147483697" r:id="rId29"/>
    <p:sldLayoutId id="2147483698" r:id="rId30"/>
    <p:sldLayoutId id="2147483699" r:id="rId31"/>
    <p:sldLayoutId id="2147483692" r:id="rId32"/>
    <p:sldLayoutId id="2147483694" r:id="rId33"/>
    <p:sldLayoutId id="2147483700" r:id="rId34"/>
    <p:sldLayoutId id="2147483701" r:id="rId35"/>
    <p:sldLayoutId id="2147483693" r:id="rId3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3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image" Target="../media/image21.png"/><Relationship Id="rId12" Type="http://schemas.openxmlformats.org/officeDocument/2006/relationships/image" Target="../media/image27.png"/><Relationship Id="rId2" Type="http://schemas.openxmlformats.org/officeDocument/2006/relationships/notesSlide" Target="../notesSlides/notesSlide2.xml"/><Relationship Id="rId16" Type="http://schemas.openxmlformats.org/officeDocument/2006/relationships/image" Target="../media/image30.png"/><Relationship Id="rId1" Type="http://schemas.openxmlformats.org/officeDocument/2006/relationships/slideLayout" Target="../slideLayouts/slideLayout24.xml"/><Relationship Id="rId6" Type="http://schemas.openxmlformats.org/officeDocument/2006/relationships/image" Target="../media/image20.png"/><Relationship Id="rId11" Type="http://schemas.openxmlformats.org/officeDocument/2006/relationships/image" Target="../media/image26.png"/><Relationship Id="rId5" Type="http://schemas.openxmlformats.org/officeDocument/2006/relationships/image" Target="../media/image19.png"/><Relationship Id="rId15" Type="http://schemas.openxmlformats.org/officeDocument/2006/relationships/image" Target="../media/image33.png"/><Relationship Id="rId10" Type="http://schemas.openxmlformats.org/officeDocument/2006/relationships/image" Target="../media/image25.png"/><Relationship Id="rId4" Type="http://schemas.openxmlformats.org/officeDocument/2006/relationships/image" Target="../media/image18.png"/><Relationship Id="rId9" Type="http://schemas.openxmlformats.org/officeDocument/2006/relationships/image" Target="../media/image24.png"/><Relationship Id="rId14"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7.png"/><Relationship Id="rId18" Type="http://schemas.openxmlformats.org/officeDocument/2006/relationships/image" Target="../media/image36.png"/><Relationship Id="rId3" Type="http://schemas.openxmlformats.org/officeDocument/2006/relationships/image" Target="../media/image22.png"/><Relationship Id="rId7" Type="http://schemas.openxmlformats.org/officeDocument/2006/relationships/image" Target="../media/image19.png"/><Relationship Id="rId12" Type="http://schemas.openxmlformats.org/officeDocument/2006/relationships/image" Target="../media/image26.png"/><Relationship Id="rId17" Type="http://schemas.openxmlformats.org/officeDocument/2006/relationships/image" Target="../media/image35.png"/><Relationship Id="rId2" Type="http://schemas.openxmlformats.org/officeDocument/2006/relationships/notesSlide" Target="../notesSlides/notesSlide3.xml"/><Relationship Id="rId16" Type="http://schemas.openxmlformats.org/officeDocument/2006/relationships/image" Target="../media/image34.png"/><Relationship Id="rId20" Type="http://schemas.openxmlformats.org/officeDocument/2006/relationships/image" Target="../media/image38.png"/><Relationship Id="rId1" Type="http://schemas.openxmlformats.org/officeDocument/2006/relationships/slideLayout" Target="../slideLayouts/slideLayout23.xml"/><Relationship Id="rId6" Type="http://schemas.openxmlformats.org/officeDocument/2006/relationships/image" Target="../media/image18.png"/><Relationship Id="rId11" Type="http://schemas.openxmlformats.org/officeDocument/2006/relationships/image" Target="../media/image25.png"/><Relationship Id="rId5" Type="http://schemas.openxmlformats.org/officeDocument/2006/relationships/image" Target="../media/image30.png"/><Relationship Id="rId15" Type="http://schemas.openxmlformats.org/officeDocument/2006/relationships/image" Target="../media/image29.png"/><Relationship Id="rId10" Type="http://schemas.openxmlformats.org/officeDocument/2006/relationships/image" Target="../media/image23.png"/><Relationship Id="rId19" Type="http://schemas.openxmlformats.org/officeDocument/2006/relationships/image" Target="../media/image37.png"/><Relationship Id="rId4" Type="http://schemas.openxmlformats.org/officeDocument/2006/relationships/image" Target="../media/image24.png"/><Relationship Id="rId9" Type="http://schemas.openxmlformats.org/officeDocument/2006/relationships/image" Target="../media/image21.png"/><Relationship Id="rId14" Type="http://schemas.openxmlformats.org/officeDocument/2006/relationships/image" Target="../media/image28.png"/></Relationships>
</file>

<file path=ppt/slides/_rels/slide1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22.png"/><Relationship Id="rId4" Type="http://schemas.openxmlformats.org/officeDocument/2006/relationships/image" Target="../media/image24.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image" Target="../media/image19.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3.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3.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1.png"/></Relationships>
</file>

<file path=ppt/slides/_rels/slide16.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3.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19.png"/><Relationship Id="rId9" Type="http://schemas.openxmlformats.org/officeDocument/2006/relationships/image" Target="../media/image21.png"/></Relationships>
</file>

<file path=ppt/slides/_rels/slide1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4.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8.png"/><Relationship Id="rId5" Type="http://schemas.openxmlformats.org/officeDocument/2006/relationships/image" Target="../media/image19.png"/><Relationship Id="rId10" Type="http://schemas.openxmlformats.org/officeDocument/2006/relationships/image" Target="../media/image41.png"/><Relationship Id="rId4" Type="http://schemas.openxmlformats.org/officeDocument/2006/relationships/image" Target="../media/image22.png"/><Relationship Id="rId9" Type="http://schemas.openxmlformats.org/officeDocument/2006/relationships/image" Target="../media/image40.png"/></Relationships>
</file>

<file path=ppt/slides/_rels/slide1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4.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8.png"/><Relationship Id="rId5" Type="http://schemas.openxmlformats.org/officeDocument/2006/relationships/image" Target="../media/image19.png"/><Relationship Id="rId10" Type="http://schemas.openxmlformats.org/officeDocument/2006/relationships/image" Target="../media/image41.png"/><Relationship Id="rId4" Type="http://schemas.openxmlformats.org/officeDocument/2006/relationships/image" Target="../media/image22.png"/><Relationship Id="rId9" Type="http://schemas.openxmlformats.org/officeDocument/2006/relationships/image" Target="../media/image40.png"/></Relationships>
</file>

<file path=ppt/slides/_rels/slide1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4.png"/><Relationship Id="rId7"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18.png"/><Relationship Id="rId5" Type="http://schemas.openxmlformats.org/officeDocument/2006/relationships/image" Target="../media/image19.png"/><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8.png"/><Relationship Id="rId7"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11.xml"/><Relationship Id="rId6" Type="http://schemas.openxmlformats.org/officeDocument/2006/relationships/image" Target="../media/image44.png"/><Relationship Id="rId5" Type="http://schemas.openxmlformats.org/officeDocument/2006/relationships/image" Target="../media/image19.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5.xml"/><Relationship Id="rId6" Type="http://schemas.openxmlformats.org/officeDocument/2006/relationships/image" Target="../media/image21.png"/><Relationship Id="rId5" Type="http://schemas.openxmlformats.org/officeDocument/2006/relationships/image" Target="../media/image18.pn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21.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15.xml"/><Relationship Id="rId6" Type="http://schemas.openxmlformats.org/officeDocument/2006/relationships/image" Target="../media/image20.png"/><Relationship Id="rId5" Type="http://schemas.openxmlformats.org/officeDocument/2006/relationships/image" Target="../media/image18.pn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Layout" Target="../slideLayouts/slideLayout33.xml"/><Relationship Id="rId5" Type="http://schemas.openxmlformats.org/officeDocument/2006/relationships/image" Target="../media/image21.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2AFF3A-F58E-921C-9842-41B19F8327AD}"/>
              </a:ext>
            </a:extLst>
          </p:cNvPr>
          <p:cNvSpPr>
            <a:spLocks noGrp="1"/>
          </p:cNvSpPr>
          <p:nvPr>
            <p:ph type="body" sz="quarter" idx="11"/>
          </p:nvPr>
        </p:nvSpPr>
        <p:spPr>
          <a:xfrm>
            <a:off x="519764" y="1757918"/>
            <a:ext cx="5980306" cy="2681879"/>
          </a:xfrm>
        </p:spPr>
        <p:txBody>
          <a:bodyPr>
            <a:normAutofit fontScale="85000" lnSpcReduction="20000"/>
          </a:bodyPr>
          <a:lstStyle/>
          <a:p>
            <a:pPr>
              <a:lnSpc>
                <a:spcPct val="90000"/>
              </a:lnSpc>
            </a:pPr>
            <a:r>
              <a:rPr lang="en-US" sz="4700"/>
              <a:t>Molecules of Life:           Phospholipids</a:t>
            </a:r>
          </a:p>
          <a:p>
            <a:pPr>
              <a:lnSpc>
                <a:spcPct val="110000"/>
              </a:lnSpc>
              <a:spcBef>
                <a:spcPts val="600"/>
              </a:spcBef>
            </a:pPr>
            <a:r>
              <a:rPr lang="en-US" sz="2800" b="0"/>
              <a:t>Molecules of Life Modeling Kit</a:t>
            </a:r>
          </a:p>
          <a:p>
            <a:pPr>
              <a:lnSpc>
                <a:spcPct val="110000"/>
              </a:lnSpc>
            </a:pPr>
            <a:endParaRPr lang="en-US" sz="2800" b="0"/>
          </a:p>
          <a:p>
            <a:pPr>
              <a:lnSpc>
                <a:spcPct val="110000"/>
              </a:lnSpc>
            </a:pPr>
            <a:r>
              <a:rPr lang="en-US" sz="2100">
                <a:solidFill>
                  <a:srgbClr val="6C3078"/>
                </a:solidFill>
                <a:latin typeface="Myriad Pro" panose="020B0503030403090204" pitchFamily="34" charset="0"/>
              </a:rPr>
              <a:t>Phospholipids are true molecules of life—these dynamic structures not only build barriers, but also create the stage upon which cellular existence unfolds, making life possible.</a:t>
            </a:r>
          </a:p>
          <a:p>
            <a:pPr>
              <a:lnSpc>
                <a:spcPct val="110000"/>
              </a:lnSpc>
            </a:pPr>
            <a:endParaRPr lang="en-US" sz="800"/>
          </a:p>
          <a:p>
            <a:pPr>
              <a:lnSpc>
                <a:spcPct val="110000"/>
              </a:lnSpc>
            </a:pPr>
            <a:endParaRPr lang="en-US" sz="4800"/>
          </a:p>
        </p:txBody>
      </p:sp>
      <p:grpSp>
        <p:nvGrpSpPr>
          <p:cNvPr id="27" name="Group 26">
            <a:extLst>
              <a:ext uri="{FF2B5EF4-FFF2-40B4-BE49-F238E27FC236}">
                <a16:creationId xmlns:a16="http://schemas.microsoft.com/office/drawing/2014/main" id="{909CBAC0-2B6B-7F22-C0B2-7E7B0B01894C}"/>
              </a:ext>
            </a:extLst>
          </p:cNvPr>
          <p:cNvGrpSpPr/>
          <p:nvPr/>
        </p:nvGrpSpPr>
        <p:grpSpPr>
          <a:xfrm rot="20721171">
            <a:off x="9356364" y="2068083"/>
            <a:ext cx="2292610" cy="3744677"/>
            <a:chOff x="6666763" y="2576631"/>
            <a:chExt cx="2236239" cy="3652602"/>
          </a:xfrm>
        </p:grpSpPr>
        <p:pic>
          <p:nvPicPr>
            <p:cNvPr id="22" name="Picture 21" descr="A grey and black logo&#10;&#10;AI-generated content may be incorrect.">
              <a:extLst>
                <a:ext uri="{FF2B5EF4-FFF2-40B4-BE49-F238E27FC236}">
                  <a16:creationId xmlns:a16="http://schemas.microsoft.com/office/drawing/2014/main" id="{B3D45AFB-FC9E-8008-56B5-B982161710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24" name="Picture 23" descr="A grey and black logo&#10;&#10;AI-generated content may be incorrect.">
              <a:extLst>
                <a:ext uri="{FF2B5EF4-FFF2-40B4-BE49-F238E27FC236}">
                  <a16:creationId xmlns:a16="http://schemas.microsoft.com/office/drawing/2014/main" id="{5AB32F13-E8BD-532F-B251-42DF20032B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26" name="Picture 25" descr="A group of circles with different colors&#10;&#10;AI-generated content may be incorrect.">
              <a:extLst>
                <a:ext uri="{FF2B5EF4-FFF2-40B4-BE49-F238E27FC236}">
                  <a16:creationId xmlns:a16="http://schemas.microsoft.com/office/drawing/2014/main" id="{5E4CA99C-6A90-C2C5-57CD-65AF7FED5F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20" name="Picture 19" descr="A grey and red circles with black text&#10;&#10;AI-generated content may be incorrect.">
              <a:extLst>
                <a:ext uri="{FF2B5EF4-FFF2-40B4-BE49-F238E27FC236}">
                  <a16:creationId xmlns:a16="http://schemas.microsoft.com/office/drawing/2014/main" id="{D3705DDC-E2A3-92B4-36D6-A5C7654B62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pic>
        <p:nvPicPr>
          <p:cNvPr id="44" name="Picture 43" descr="A grey and black logo&#10;&#10;AI-generated content may be incorrect.">
            <a:extLst>
              <a:ext uri="{FF2B5EF4-FFF2-40B4-BE49-F238E27FC236}">
                <a16:creationId xmlns:a16="http://schemas.microsoft.com/office/drawing/2014/main" id="{959D2EC4-9D0A-9208-7420-E33EBDE404F4}"/>
              </a:ext>
            </a:extLst>
          </p:cNvPr>
          <p:cNvPicPr>
            <a:picLocks noChangeAspect="1"/>
          </p:cNvPicPr>
          <p:nvPr/>
        </p:nvPicPr>
        <p:blipFill>
          <a:blip r:embed="rId2">
            <a:alphaModFix amt="50000"/>
            <a:extLst>
              <a:ext uri="{28A0092B-C50C-407E-A947-70E740481C1C}">
                <a14:useLocalDpi xmlns:a14="http://schemas.microsoft.com/office/drawing/2010/main" val="0"/>
              </a:ext>
            </a:extLst>
          </a:blip>
          <a:stretch>
            <a:fillRect/>
          </a:stretch>
        </p:blipFill>
        <p:spPr>
          <a:xfrm rot="2362218">
            <a:off x="6697230" y="3758466"/>
            <a:ext cx="536846" cy="2358708"/>
          </a:xfrm>
          <a:prstGeom prst="rect">
            <a:avLst/>
          </a:prstGeom>
        </p:spPr>
      </p:pic>
      <p:pic>
        <p:nvPicPr>
          <p:cNvPr id="45" name="Picture 44" descr="A grey and black logo&#10;&#10;AI-generated content may be incorrect.">
            <a:extLst>
              <a:ext uri="{FF2B5EF4-FFF2-40B4-BE49-F238E27FC236}">
                <a16:creationId xmlns:a16="http://schemas.microsoft.com/office/drawing/2014/main" id="{804D6DB6-927C-F36E-8B03-CCAABBE510D7}"/>
              </a:ext>
            </a:extLst>
          </p:cNvPr>
          <p:cNvPicPr>
            <a:picLocks noChangeAspect="1"/>
          </p:cNvPicPr>
          <p:nvPr/>
        </p:nvPicPr>
        <p:blipFill>
          <a:blip r:embed="rId3">
            <a:alphaModFix amt="50000"/>
            <a:extLst>
              <a:ext uri="{28A0092B-C50C-407E-A947-70E740481C1C}">
                <a14:useLocalDpi xmlns:a14="http://schemas.microsoft.com/office/drawing/2010/main" val="0"/>
              </a:ext>
            </a:extLst>
          </a:blip>
          <a:stretch>
            <a:fillRect/>
          </a:stretch>
        </p:blipFill>
        <p:spPr>
          <a:xfrm rot="755438">
            <a:off x="8025272" y="3459152"/>
            <a:ext cx="536846" cy="2358709"/>
          </a:xfrm>
          <a:prstGeom prst="rect">
            <a:avLst/>
          </a:prstGeom>
        </p:spPr>
      </p:pic>
      <p:pic>
        <p:nvPicPr>
          <p:cNvPr id="46" name="Picture 45" descr="A group of circles with different colors&#10;&#10;AI-generated content may be incorrect.">
            <a:extLst>
              <a:ext uri="{FF2B5EF4-FFF2-40B4-BE49-F238E27FC236}">
                <a16:creationId xmlns:a16="http://schemas.microsoft.com/office/drawing/2014/main" id="{F5767A0E-BBD7-67C3-84C3-57B319DAEDAB}"/>
              </a:ext>
            </a:extLst>
          </p:cNvPr>
          <p:cNvPicPr>
            <a:picLocks noChangeAspect="1"/>
          </p:cNvPicPr>
          <p:nvPr/>
        </p:nvPicPr>
        <p:blipFill>
          <a:blip r:embed="rId4">
            <a:alphaModFix amt="50000"/>
            <a:extLst>
              <a:ext uri="{28A0092B-C50C-407E-A947-70E740481C1C}">
                <a14:useLocalDpi xmlns:a14="http://schemas.microsoft.com/office/drawing/2010/main" val="0"/>
              </a:ext>
            </a:extLst>
          </a:blip>
          <a:stretch>
            <a:fillRect/>
          </a:stretch>
        </p:blipFill>
        <p:spPr>
          <a:xfrm rot="18819409">
            <a:off x="7821762" y="1694079"/>
            <a:ext cx="758672" cy="1397900"/>
          </a:xfrm>
          <a:prstGeom prst="rect">
            <a:avLst/>
          </a:prstGeom>
        </p:spPr>
      </p:pic>
      <p:pic>
        <p:nvPicPr>
          <p:cNvPr id="47" name="Picture 46" descr="A grey and red circles with black text&#10;&#10;AI-generated content may be incorrect.">
            <a:extLst>
              <a:ext uri="{FF2B5EF4-FFF2-40B4-BE49-F238E27FC236}">
                <a16:creationId xmlns:a16="http://schemas.microsoft.com/office/drawing/2014/main" id="{8F26888F-8D64-EC7E-9C0A-9465A4DA075A}"/>
              </a:ext>
            </a:extLst>
          </p:cNvPr>
          <p:cNvPicPr>
            <a:picLocks noChangeAspect="1"/>
          </p:cNvPicPr>
          <p:nvPr/>
        </p:nvPicPr>
        <p:blipFill>
          <a:blip r:embed="rId5">
            <a:alphaModFix amt="50000"/>
            <a:extLst>
              <a:ext uri="{28A0092B-C50C-407E-A947-70E740481C1C}">
                <a14:useLocalDpi xmlns:a14="http://schemas.microsoft.com/office/drawing/2010/main" val="0"/>
              </a:ext>
            </a:extLst>
          </a:blip>
          <a:stretch>
            <a:fillRect/>
          </a:stretch>
        </p:blipFill>
        <p:spPr>
          <a:xfrm rot="1245719">
            <a:off x="6567893" y="2964668"/>
            <a:ext cx="1149821" cy="593287"/>
          </a:xfrm>
          <a:prstGeom prst="rect">
            <a:avLst/>
          </a:prstGeom>
        </p:spPr>
      </p:pic>
    </p:spTree>
    <p:extLst>
      <p:ext uri="{BB962C8B-B14F-4D97-AF65-F5344CB8AC3E}">
        <p14:creationId xmlns:p14="http://schemas.microsoft.com/office/powerpoint/2010/main" val="878299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836B2-4024-5D03-3DA0-78CC4EC4E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7D3DC-98B5-EF85-D637-251F5148281A}"/>
              </a:ext>
            </a:extLst>
          </p:cNvPr>
          <p:cNvSpPr>
            <a:spLocks noGrp="1"/>
          </p:cNvSpPr>
          <p:nvPr>
            <p:ph type="title"/>
          </p:nvPr>
        </p:nvSpPr>
        <p:spPr/>
        <p:txBody>
          <a:bodyPr/>
          <a:lstStyle/>
          <a:p>
            <a:r>
              <a:rPr lang="en-US"/>
              <a:t>Molecules of Life Overview</a:t>
            </a:r>
          </a:p>
        </p:txBody>
      </p:sp>
      <p:sp>
        <p:nvSpPr>
          <p:cNvPr id="3" name="Text Placeholder 2">
            <a:extLst>
              <a:ext uri="{FF2B5EF4-FFF2-40B4-BE49-F238E27FC236}">
                <a16:creationId xmlns:a16="http://schemas.microsoft.com/office/drawing/2014/main" id="{8381C000-0F0B-F64B-A6FE-88065DD1B0B2}"/>
              </a:ext>
            </a:extLst>
          </p:cNvPr>
          <p:cNvSpPr>
            <a:spLocks noGrp="1"/>
          </p:cNvSpPr>
          <p:nvPr>
            <p:ph type="body" sz="quarter" idx="10"/>
          </p:nvPr>
        </p:nvSpPr>
        <p:spPr>
          <a:xfrm>
            <a:off x="937401" y="1238596"/>
            <a:ext cx="10665229" cy="4969164"/>
          </a:xfrm>
        </p:spPr>
        <p:txBody>
          <a:bodyPr vert="horz" lIns="91440" tIns="45720" rIns="91440" bIns="45720" rtlCol="0" anchor="t">
            <a:normAutofit/>
          </a:bodyPr>
          <a:lstStyle/>
          <a:p>
            <a:r>
              <a:rPr lang="en-US" b="1" dirty="0">
                <a:latin typeface="Calibri body"/>
              </a:rPr>
              <a:t>The Molecules of Life Modeling Kit</a:t>
            </a:r>
            <a:r>
              <a:rPr lang="en-US" b="1" baseline="30000" dirty="0">
                <a:latin typeface="Calibri body"/>
              </a:rPr>
              <a:t>©</a:t>
            </a:r>
            <a:r>
              <a:rPr lang="en-US" b="1" dirty="0">
                <a:latin typeface="Calibri body"/>
              </a:rPr>
              <a:t> </a:t>
            </a:r>
            <a:r>
              <a:rPr lang="en-US" dirty="0">
                <a:latin typeface="Calibri body"/>
              </a:rPr>
              <a:t>includes components for amino acids, nucleotides, carbohydrates, and phospholipids. A dedicated slide deck for each structure can be used to guide your students’ modeling with each of the molecules. We encourage you to edit the slides as appropriate for your students and curriculum.</a:t>
            </a:r>
          </a:p>
          <a:p>
            <a:r>
              <a:rPr lang="en-US" dirty="0">
                <a:latin typeface="Calibri body"/>
              </a:rPr>
              <a:t>In addition to the primary function of each molecule, there are five overarching concepts in each slide deck.</a:t>
            </a:r>
          </a:p>
          <a:p>
            <a:pPr marL="342900" indent="-342900">
              <a:buFont typeface="+mj-lt"/>
              <a:buAutoNum type="arabicPeriod"/>
            </a:pPr>
            <a:r>
              <a:rPr lang="en-US" dirty="0">
                <a:latin typeface="Calibri body"/>
              </a:rPr>
              <a:t>The molecules are </a:t>
            </a:r>
            <a:r>
              <a:rPr lang="en-US" b="1" dirty="0">
                <a:latin typeface="Calibri body"/>
              </a:rPr>
              <a:t>monomers that combine to form polymers</a:t>
            </a:r>
            <a:r>
              <a:rPr lang="en-US" dirty="0">
                <a:latin typeface="Calibri body"/>
              </a:rPr>
              <a:t>.</a:t>
            </a:r>
          </a:p>
          <a:p>
            <a:pPr marL="342900" indent="-342900">
              <a:buFont typeface="+mj-lt"/>
              <a:buAutoNum type="arabicPeriod"/>
            </a:pPr>
            <a:r>
              <a:rPr lang="en-US" dirty="0">
                <a:latin typeface="Calibri body"/>
              </a:rPr>
              <a:t>The </a:t>
            </a:r>
            <a:r>
              <a:rPr lang="en-US" b="1" dirty="0">
                <a:latin typeface="Calibri body"/>
              </a:rPr>
              <a:t>amino acids, nucleotides, and carbohydrates combine into polymers through a dehydration synthesis process</a:t>
            </a:r>
            <a:r>
              <a:rPr lang="en-US" dirty="0">
                <a:latin typeface="Calibri body"/>
              </a:rPr>
              <a:t>, which is catalyzed by enzymes, forming a covalent bond between each monomer. Phospholipids combine through hydrophobic and hydrophilic interactions. </a:t>
            </a:r>
            <a:r>
              <a:rPr lang="en-US" b="1" dirty="0">
                <a:latin typeface="Calibri body"/>
              </a:rPr>
              <a:t>Covalent bonds do not join phospholipids </a:t>
            </a:r>
            <a:r>
              <a:rPr lang="en-US" dirty="0">
                <a:latin typeface="Calibri body"/>
              </a:rPr>
              <a:t>as they combine to form bilayers.*</a:t>
            </a:r>
          </a:p>
          <a:p>
            <a:pPr marL="342900" indent="-342900">
              <a:buFont typeface="+mj-lt"/>
              <a:buAutoNum type="arabicPeriod"/>
            </a:pPr>
            <a:r>
              <a:rPr lang="en-US" dirty="0"/>
              <a:t>The</a:t>
            </a:r>
            <a:r>
              <a:rPr lang="en-US" b="1" dirty="0"/>
              <a:t> monomers and polymers or macromolecules shown on the slides are all at the same scale</a:t>
            </a:r>
            <a:r>
              <a:rPr lang="en-US" dirty="0"/>
              <a:t> for your students to see and compare the relative sizes of the structures.</a:t>
            </a:r>
          </a:p>
          <a:p>
            <a:pPr marL="342900" indent="-342900">
              <a:buFont typeface="+mj-lt"/>
              <a:buAutoNum type="arabicPeriod"/>
            </a:pPr>
            <a:r>
              <a:rPr lang="en-US" dirty="0"/>
              <a:t>There are </a:t>
            </a:r>
            <a:r>
              <a:rPr lang="en-US" b="1" dirty="0"/>
              <a:t>repeating patterns </a:t>
            </a:r>
            <a:r>
              <a:rPr lang="en-US" dirty="0"/>
              <a:t>within structures, such as the DNA backbone, and sometimes nature utilizes functional groups in multiple structures, such as the phosphate group within the DNA backbone, and also in the head component of phospholipids.</a:t>
            </a:r>
          </a:p>
          <a:p>
            <a:pPr marL="342900" indent="-342900">
              <a:buFont typeface="+mj-lt"/>
              <a:buAutoNum type="arabicPeriod"/>
            </a:pPr>
            <a:r>
              <a:rPr lang="en-US" b="1" dirty="0">
                <a:latin typeface="Aptos" panose="020B0004020202020204" pitchFamily="34" charset="0"/>
                <a:ea typeface="Aptos" panose="020B0004020202020204" pitchFamily="34" charset="0"/>
                <a:cs typeface="Times New Roman" panose="02020603050405020304" pitchFamily="18" charset="0"/>
              </a:rPr>
              <a:t>There is an essential relationship between structure and function,</a:t>
            </a:r>
            <a:r>
              <a:rPr lang="en-US" dirty="0">
                <a:latin typeface="Aptos" panose="020B0004020202020204" pitchFamily="34" charset="0"/>
                <a:ea typeface="Aptos" panose="020B0004020202020204" pitchFamily="34" charset="0"/>
                <a:cs typeface="Times New Roman" panose="02020603050405020304" pitchFamily="18" charset="0"/>
              </a:rPr>
              <a:t> for the structure to perform its function within an organism.</a:t>
            </a:r>
          </a:p>
          <a:p>
            <a:r>
              <a:rPr lang="en-US" dirty="0"/>
              <a:t>*We suggest you save the phospholipid slide deck for last to emphasize that phospholipids do not form covalent bonds with each other when forming bilayer membranes. Dehydration synthesis occurs as an enzyme joins the functional groups of the phospholipid together.</a:t>
            </a:r>
          </a:p>
          <a:p>
            <a:endParaRPr lang="en-US" dirty="0"/>
          </a:p>
        </p:txBody>
      </p:sp>
    </p:spTree>
    <p:extLst>
      <p:ext uri="{BB962C8B-B14F-4D97-AF65-F5344CB8AC3E}">
        <p14:creationId xmlns:p14="http://schemas.microsoft.com/office/powerpoint/2010/main" val="197417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FD532-B65B-6426-CD22-62F8CA66F4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CFE077-9C37-57B7-9F03-AD014780CBCB}"/>
              </a:ext>
            </a:extLst>
          </p:cNvPr>
          <p:cNvSpPr>
            <a:spLocks noGrp="1"/>
          </p:cNvSpPr>
          <p:nvPr>
            <p:ph type="title"/>
          </p:nvPr>
        </p:nvSpPr>
        <p:spPr/>
        <p:txBody>
          <a:bodyPr/>
          <a:lstStyle/>
          <a:p>
            <a:r>
              <a:rPr lang="en-US">
                <a:latin typeface="Myriad Pro"/>
              </a:rPr>
              <a:t>Teacher Guide – Phospholipid Summary</a:t>
            </a:r>
            <a:endParaRPr lang="en-US"/>
          </a:p>
        </p:txBody>
      </p:sp>
      <p:sp>
        <p:nvSpPr>
          <p:cNvPr id="3" name="Text Placeholder 2">
            <a:extLst>
              <a:ext uri="{FF2B5EF4-FFF2-40B4-BE49-F238E27FC236}">
                <a16:creationId xmlns:a16="http://schemas.microsoft.com/office/drawing/2014/main" id="{E72D8E08-6E1F-DB79-C4AD-8B76471671A3}"/>
              </a:ext>
            </a:extLst>
          </p:cNvPr>
          <p:cNvSpPr>
            <a:spLocks noGrp="1"/>
          </p:cNvSpPr>
          <p:nvPr>
            <p:ph type="body" sz="quarter" idx="10"/>
          </p:nvPr>
        </p:nvSpPr>
        <p:spPr>
          <a:xfrm>
            <a:off x="937401" y="1238595"/>
            <a:ext cx="10665229" cy="5171730"/>
          </a:xfrm>
        </p:spPr>
        <p:txBody>
          <a:bodyPr vert="horz" lIns="91440" tIns="45720" rIns="91440" bIns="45720" rtlCol="0" anchor="t">
            <a:noAutofit/>
          </a:bodyPr>
          <a:lstStyle/>
          <a:p>
            <a:r>
              <a:rPr lang="en-US" b="1">
                <a:ea typeface="+mn-lt"/>
                <a:cs typeface="+mn-lt"/>
              </a:rPr>
              <a:t>Phospholipids</a:t>
            </a:r>
            <a:r>
              <a:rPr lang="en-US">
                <a:ea typeface="+mn-lt"/>
                <a:cs typeface="+mn-lt"/>
              </a:rPr>
              <a:t> are the major structural component of membranes.  Each monomeric phospholipid consists of a 3-carbon glycerol molecule connected to two fatty acid tails and the phosphate-containing “head group”.  Each phospholipid is </a:t>
            </a:r>
            <a:r>
              <a:rPr lang="en-US" b="1">
                <a:ea typeface="+mn-lt"/>
                <a:cs typeface="+mn-lt"/>
              </a:rPr>
              <a:t>amphipathic</a:t>
            </a:r>
            <a:r>
              <a:rPr lang="en-US">
                <a:ea typeface="+mn-lt"/>
                <a:cs typeface="+mn-lt"/>
              </a:rPr>
              <a:t> –the hydrocarbon tails of the fatty acids are hydrophobic while the phosphate head groups are </a:t>
            </a:r>
            <a:r>
              <a:rPr lang="en-US" b="1">
                <a:ea typeface="+mn-lt"/>
                <a:cs typeface="+mn-lt"/>
              </a:rPr>
              <a:t>hydrophilic</a:t>
            </a:r>
            <a:r>
              <a:rPr lang="en-US">
                <a:ea typeface="+mn-lt"/>
                <a:cs typeface="+mn-lt"/>
              </a:rPr>
              <a:t>.  </a:t>
            </a:r>
            <a:endParaRPr lang="en-US"/>
          </a:p>
          <a:p>
            <a:r>
              <a:rPr lang="en-US" b="1">
                <a:ea typeface="+mn-lt"/>
                <a:cs typeface="+mn-lt"/>
              </a:rPr>
              <a:t>Unlike the other three Molecules of Life (amino acids, carbohydrates and nucleotides), individual phospholipids are not joined by covalent bonds to form a larger, polymeric macromolecule, i.e., a membrane.</a:t>
            </a:r>
            <a:r>
              <a:rPr lang="en-US">
                <a:ea typeface="+mn-lt"/>
                <a:cs typeface="+mn-lt"/>
              </a:rPr>
              <a:t>  Instead, the amphipathic nature of phospholipids causes them to spontaneously assemble into a lipid bilayer – or membrane – as a result of the hydrophobic interactions between the hydrocarbon tails of the fatty acids. Hydrophobic interactions between the hydrocarbon tails of the fatty acids loosely stabilize the membrane, allowing channel proteins and other structures to embed in the membrane. </a:t>
            </a:r>
            <a:endParaRPr lang="en-US" b="1">
              <a:ea typeface="+mn-lt"/>
              <a:cs typeface="+mn-lt"/>
            </a:endParaRPr>
          </a:p>
          <a:p>
            <a:r>
              <a:rPr lang="en-US" b="1">
                <a:ea typeface="+mn-lt"/>
                <a:cs typeface="+mn-lt"/>
              </a:rPr>
              <a:t>Lipid Bilayers</a:t>
            </a:r>
            <a:r>
              <a:rPr lang="en-US">
                <a:ea typeface="+mn-lt"/>
                <a:cs typeface="+mn-lt"/>
              </a:rPr>
              <a:t> are referred to as </a:t>
            </a:r>
            <a:r>
              <a:rPr lang="en-US" b="1">
                <a:ea typeface="+mn-lt"/>
                <a:cs typeface="+mn-lt"/>
              </a:rPr>
              <a:t>fluid-mosaic membranes. </a:t>
            </a:r>
            <a:r>
              <a:rPr lang="en-US">
                <a:ea typeface="+mn-lt"/>
                <a:cs typeface="+mn-lt"/>
              </a:rPr>
              <a:t>Our Mosaic Membrane Mighty Model</a:t>
            </a:r>
            <a:r>
              <a:rPr lang="en-US" baseline="30000">
                <a:ea typeface="+mn-lt"/>
                <a:cs typeface="+mn-lt"/>
              </a:rPr>
              <a:t>©</a:t>
            </a:r>
            <a:r>
              <a:rPr lang="en-US">
                <a:ea typeface="+mn-lt"/>
                <a:cs typeface="+mn-lt"/>
              </a:rPr>
              <a:t> can give students a sense of the fluidity of the membrane. With the model’s proteins and other structures, students will have a better understanding of the flexible, fluid nature of membranes.</a:t>
            </a:r>
            <a:endParaRPr lang="en-US"/>
          </a:p>
          <a:p>
            <a:r>
              <a:rPr lang="en-US">
                <a:ea typeface="+mn-lt"/>
                <a:cs typeface="+mn-lt"/>
              </a:rPr>
              <a:t>Even though monomeric phospholipids are not joined together to make a covalently bonded macromolecule, a </a:t>
            </a:r>
            <a:r>
              <a:rPr lang="en-US" b="1">
                <a:ea typeface="+mn-lt"/>
                <a:cs typeface="+mn-lt"/>
              </a:rPr>
              <a:t>dehydration synthesis reaction</a:t>
            </a:r>
            <a:r>
              <a:rPr lang="en-US">
                <a:ea typeface="+mn-lt"/>
                <a:cs typeface="+mn-lt"/>
              </a:rPr>
              <a:t> is involved in creating each monomeric phospholipid from its component parts. Your students can </a:t>
            </a:r>
            <a:r>
              <a:rPr lang="en-US"/>
              <a:t>easily model this </a:t>
            </a:r>
            <a:r>
              <a:rPr lang="en-US" b="1"/>
              <a:t>condensation reaction </a:t>
            </a:r>
            <a:r>
              <a:rPr lang="en-US"/>
              <a:t>as they create a phospholipid. They will generate </a:t>
            </a:r>
            <a:r>
              <a:rPr lang="en-US">
                <a:ea typeface="+mn-lt"/>
                <a:cs typeface="+mn-lt"/>
              </a:rPr>
              <a:t>a water molecule each time they add a fatty acid or a phosphate head group to glycerol. </a:t>
            </a:r>
            <a:endParaRPr lang="en-US"/>
          </a:p>
          <a:p>
            <a:r>
              <a:rPr lang="en-US" b="1">
                <a:ea typeface="+mn-lt"/>
                <a:cs typeface="+mn-lt"/>
              </a:rPr>
              <a:t>Curriculum Connections: </a:t>
            </a:r>
            <a:r>
              <a:rPr lang="en-US">
                <a:ea typeface="+mn-lt"/>
                <a:cs typeface="+mn-lt"/>
              </a:rPr>
              <a:t>In biology, it is essential to distinguish between a simple chemical reaction and an enzyme-catalyzed reaction.  All the dehydration synthesis reactions that can be modeled with the Molecules of Life kit are performed by enzymes – biological catalysts that speed up chemical reactions.  For example, glucose molecules are joined to form cellulose by an enzyme known as cellulose synthase.  Nucleotides are joined together to make DNA by the enzyme DNA polymerase.</a:t>
            </a:r>
            <a:endParaRPr lang="en-US"/>
          </a:p>
          <a:p>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8907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5482E6-9FF3-C917-C985-586E6F2AC669}"/>
              </a:ext>
            </a:extLst>
          </p:cNvPr>
          <p:cNvSpPr>
            <a:spLocks noGrp="1"/>
          </p:cNvSpPr>
          <p:nvPr>
            <p:ph type="body" sz="quarter" idx="11"/>
          </p:nvPr>
        </p:nvSpPr>
        <p:spPr>
          <a:xfrm>
            <a:off x="1022464" y="1133475"/>
            <a:ext cx="10665229" cy="4691253"/>
          </a:xfrm>
        </p:spPr>
        <p:txBody>
          <a:bodyPr>
            <a:normAutofit fontScale="85000" lnSpcReduction="20000"/>
          </a:bodyPr>
          <a:lstStyle/>
          <a:p>
            <a:pPr fontAlgn="base"/>
            <a:r>
              <a:rPr lang="en-US" b="1"/>
              <a:t>Activity Objectives</a:t>
            </a:r>
            <a:r>
              <a:rPr lang="en-US"/>
              <a:t>​</a:t>
            </a:r>
          </a:p>
          <a:p>
            <a:pPr fontAlgn="base"/>
            <a:r>
              <a:rPr lang="en-US"/>
              <a:t>Your Students will:</a:t>
            </a:r>
          </a:p>
          <a:p>
            <a:pPr marL="285750" indent="-285750" fontAlgn="base">
              <a:buFont typeface="Wingdings" panose="05000000000000000000" pitchFamily="2" charset="2"/>
              <a:buChar char="Ø"/>
            </a:pPr>
            <a:r>
              <a:rPr lang="en-US"/>
              <a:t>Model the amphipathic structure of phospholipids.</a:t>
            </a:r>
          </a:p>
          <a:p>
            <a:pPr marL="285750" indent="-285750" fontAlgn="base">
              <a:buFont typeface="Wingdings" panose="05000000000000000000" pitchFamily="2" charset="2"/>
              <a:buChar char="Ø"/>
            </a:pPr>
            <a:r>
              <a:rPr lang="en-US"/>
              <a:t>Demonstrate dehydration​ synthesis as they join the glycerol to the phosphate headgroup, and the fatty acid tails (made of hydrocarbons).</a:t>
            </a:r>
          </a:p>
          <a:p>
            <a:pPr marL="285750" indent="-285750" fontAlgn="base">
              <a:buFont typeface="Wingdings" panose="05000000000000000000" pitchFamily="2" charset="2"/>
              <a:buChar char="Ø"/>
            </a:pPr>
            <a:r>
              <a:rPr lang="en-US"/>
              <a:t>Predict how phospholipids form bilayer membranes without forming covalent bonds.</a:t>
            </a:r>
          </a:p>
          <a:p>
            <a:pPr marL="285750" indent="-285750" fontAlgn="base">
              <a:buFont typeface="Wingdings" panose="05000000000000000000" pitchFamily="2" charset="2"/>
              <a:buChar char="Ø"/>
            </a:pPr>
            <a:r>
              <a:rPr lang="en-US"/>
              <a:t>Discover that some components of the other molecules of life are similar to those in phospholipids.</a:t>
            </a:r>
          </a:p>
          <a:p>
            <a:pPr marL="285750" indent="-285750" fontAlgn="base">
              <a:buFont typeface="Wingdings" panose="05000000000000000000" pitchFamily="2" charset="2"/>
              <a:buChar char="Ø"/>
            </a:pPr>
            <a:r>
              <a:rPr lang="en-US"/>
              <a:t>Describe how the structure of phospholipids enables them to form lipid bilayers that separate the inside of the cell from its exterior environment.</a:t>
            </a:r>
          </a:p>
          <a:p>
            <a:pPr fontAlgn="t"/>
            <a:endParaRPr lang="en-US" b="1"/>
          </a:p>
          <a:p>
            <a:pPr fontAlgn="t"/>
            <a:r>
              <a:rPr lang="en-US" b="1"/>
              <a:t>Estimated Class Time Needed</a:t>
            </a:r>
            <a:endParaRPr lang="en-US"/>
          </a:p>
          <a:p>
            <a:pPr marL="169863" indent="-168275" fontAlgn="t">
              <a:buFont typeface="Arial" panose="020B0604020202020204" pitchFamily="34" charset="0"/>
              <a:buChar char="•"/>
            </a:pPr>
            <a:r>
              <a:rPr lang="en-US"/>
              <a:t>30 minutes</a:t>
            </a:r>
          </a:p>
          <a:p>
            <a:pPr fontAlgn="t"/>
            <a:endParaRPr lang="en-US" b="1"/>
          </a:p>
          <a:p>
            <a:pPr fontAlgn="t"/>
            <a:r>
              <a:rPr lang="en-US" b="1"/>
              <a:t>Materials Needed</a:t>
            </a:r>
            <a:endParaRPr lang="en-US"/>
          </a:p>
          <a:p>
            <a:pPr marL="169863" indent="-168275" fontAlgn="t">
              <a:buFont typeface="Arial" panose="020B0604020202020204" pitchFamily="34" charset="0"/>
              <a:buChar char="•"/>
            </a:pPr>
            <a:r>
              <a:rPr lang="en-US"/>
              <a:t>Molecules of Life Modeling Kit</a:t>
            </a:r>
            <a:r>
              <a:rPr lang="en-US" baseline="30000"/>
              <a:t>©</a:t>
            </a:r>
            <a:endParaRPr lang="en-US"/>
          </a:p>
          <a:p>
            <a:pPr fontAlgn="t"/>
            <a:endParaRPr lang="en-US" b="1"/>
          </a:p>
          <a:p>
            <a:pPr fontAlgn="t"/>
            <a:r>
              <a:rPr lang="en-US" b="1"/>
              <a:t>Related Materials</a:t>
            </a:r>
            <a:endParaRPr lang="en-US"/>
          </a:p>
          <a:p>
            <a:pPr marL="169863" indent="-168275" fontAlgn="t">
              <a:spcBef>
                <a:spcPts val="600"/>
              </a:spcBef>
              <a:buFont typeface="Arial" panose="020B0604020202020204" pitchFamily="34" charset="0"/>
              <a:buChar char="•"/>
            </a:pPr>
            <a:r>
              <a:rPr lang="en-US"/>
              <a:t>Phospholipid &amp; Membrane Transport Kit</a:t>
            </a:r>
            <a:r>
              <a:rPr lang="en-US" baseline="10000"/>
              <a:t>©</a:t>
            </a:r>
          </a:p>
          <a:p>
            <a:pPr marL="169863" indent="-168275" fontAlgn="t">
              <a:spcBef>
                <a:spcPts val="0"/>
              </a:spcBef>
              <a:buFont typeface="Arial" panose="020B0604020202020204" pitchFamily="34" charset="0"/>
              <a:buChar char="•"/>
            </a:pPr>
            <a:r>
              <a:rPr lang="en-US"/>
              <a:t>Mosaic Membrane Mighty Model</a:t>
            </a:r>
            <a:r>
              <a:rPr lang="en-US" baseline="10000"/>
              <a:t>©</a:t>
            </a:r>
          </a:p>
          <a:p>
            <a:pPr marL="169863" indent="-168275" fontAlgn="t">
              <a:spcBef>
                <a:spcPts val="0"/>
              </a:spcBef>
              <a:buFont typeface="Arial" panose="020B0604020202020204" pitchFamily="34" charset="0"/>
              <a:buChar char="•"/>
            </a:pPr>
            <a:r>
              <a:rPr lang="en-US"/>
              <a:t>Phospholipid Modeling Set</a:t>
            </a:r>
          </a:p>
          <a:p>
            <a:pPr marL="169863" indent="-168275" fontAlgn="t">
              <a:spcBef>
                <a:spcPts val="0"/>
              </a:spcBef>
              <a:buFont typeface="Arial" panose="020B0604020202020204" pitchFamily="34" charset="0"/>
              <a:buChar char="•"/>
            </a:pPr>
            <a:r>
              <a:rPr lang="en-US"/>
              <a:t>Cell Modeling Kit</a:t>
            </a:r>
            <a:r>
              <a:rPr lang="en-US" baseline="10000"/>
              <a:t>© </a:t>
            </a:r>
            <a:r>
              <a:rPr lang="en-US"/>
              <a:t>(To be released in September 2025)</a:t>
            </a:r>
          </a:p>
          <a:p>
            <a:pPr fontAlgn="t"/>
            <a:endParaRPr lang="en-US" b="1"/>
          </a:p>
          <a:p>
            <a:pPr fontAlgn="t"/>
            <a:r>
              <a:rPr lang="en-US" b="1"/>
              <a:t>Technology Needed</a:t>
            </a:r>
            <a:endParaRPr lang="en-US"/>
          </a:p>
          <a:p>
            <a:pPr fontAlgn="t"/>
            <a:r>
              <a:rPr lang="en-US"/>
              <a:t>None</a:t>
            </a:r>
          </a:p>
          <a:p>
            <a:pPr fontAlgn="t"/>
            <a:endParaRPr lang="en-US"/>
          </a:p>
          <a:p>
            <a:pPr fontAlgn="t"/>
            <a:r>
              <a:rPr lang="en-US" b="1"/>
              <a:t>Grade, Class</a:t>
            </a:r>
            <a:endParaRPr lang="en-US"/>
          </a:p>
          <a:p>
            <a:pPr marL="168275" indent="-168275" fontAlgn="t">
              <a:buFont typeface="Arial" panose="020B0604020202020204" pitchFamily="34" charset="0"/>
              <a:buChar char="•"/>
            </a:pPr>
            <a:r>
              <a:rPr lang="en-US"/>
              <a:t>Middle School Life Science</a:t>
            </a:r>
          </a:p>
          <a:p>
            <a:pPr marL="168275" indent="-168275" fontAlgn="t">
              <a:spcBef>
                <a:spcPts val="0"/>
              </a:spcBef>
              <a:buFont typeface="Arial" panose="020B0604020202020204" pitchFamily="34" charset="0"/>
              <a:buChar char="•"/>
            </a:pPr>
            <a:r>
              <a:rPr lang="en-US"/>
              <a:t>High School Biology, Honors, AP Biology</a:t>
            </a:r>
          </a:p>
          <a:p>
            <a:pPr fontAlgn="t"/>
            <a:endParaRPr lang="en-US" b="1"/>
          </a:p>
          <a:p>
            <a:pPr fontAlgn="t"/>
            <a:r>
              <a:rPr lang="en-US" b="1"/>
              <a:t>Topics</a:t>
            </a:r>
            <a:endParaRPr lang="en-US"/>
          </a:p>
          <a:p>
            <a:pPr marL="169863" indent="-168275">
              <a:buFont typeface="Arial" panose="020B0604020202020204" pitchFamily="34" charset="0"/>
              <a:buChar char="•"/>
            </a:pPr>
            <a:r>
              <a:rPr lang="en-US"/>
              <a:t>Macromolecules</a:t>
            </a:r>
          </a:p>
          <a:p>
            <a:pPr marL="169863" indent="-168275">
              <a:spcBef>
                <a:spcPts val="0"/>
              </a:spcBef>
              <a:buFont typeface="Arial" panose="020B0604020202020204" pitchFamily="34" charset="0"/>
              <a:buChar char="•"/>
            </a:pPr>
            <a:r>
              <a:rPr lang="en-US"/>
              <a:t>Monomers to Polymers</a:t>
            </a:r>
          </a:p>
          <a:p>
            <a:pPr marL="169863" indent="-168275">
              <a:spcBef>
                <a:spcPts val="0"/>
              </a:spcBef>
              <a:buFont typeface="Arial" panose="020B0604020202020204" pitchFamily="34" charset="0"/>
              <a:buChar char="•"/>
            </a:pPr>
            <a:r>
              <a:rPr lang="en-US"/>
              <a:t>Dehydration Synthesis</a:t>
            </a:r>
          </a:p>
          <a:p>
            <a:pPr marL="169863" indent="-168275">
              <a:spcBef>
                <a:spcPts val="0"/>
              </a:spcBef>
              <a:buFont typeface="Arial" panose="020B0604020202020204" pitchFamily="34" charset="0"/>
              <a:buChar char="•"/>
            </a:pPr>
            <a:r>
              <a:rPr lang="en-US"/>
              <a:t>Repeating patterns</a:t>
            </a:r>
          </a:p>
          <a:p>
            <a:pPr marL="169863" indent="-168275">
              <a:spcBef>
                <a:spcPts val="0"/>
              </a:spcBef>
              <a:buFont typeface="Arial" panose="020B0604020202020204" pitchFamily="34" charset="0"/>
              <a:buChar char="•"/>
            </a:pPr>
            <a:r>
              <a:rPr lang="en-US"/>
              <a:t>Relative Scale</a:t>
            </a:r>
          </a:p>
          <a:p>
            <a:pPr marL="169863" indent="-168275">
              <a:spcBef>
                <a:spcPts val="0"/>
              </a:spcBef>
              <a:buFont typeface="Arial" panose="020B0604020202020204" pitchFamily="34" charset="0"/>
              <a:buChar char="•"/>
            </a:pPr>
            <a:r>
              <a:rPr lang="en-US"/>
              <a:t>Amphipathic Molecules</a:t>
            </a:r>
          </a:p>
        </p:txBody>
      </p:sp>
      <p:sp>
        <p:nvSpPr>
          <p:cNvPr id="5" name="Title 1">
            <a:extLst>
              <a:ext uri="{FF2B5EF4-FFF2-40B4-BE49-F238E27FC236}">
                <a16:creationId xmlns:a16="http://schemas.microsoft.com/office/drawing/2014/main" id="{0E89D020-4C6B-1B95-0E8C-A9B58B91ED1A}"/>
              </a:ext>
            </a:extLst>
          </p:cNvPr>
          <p:cNvSpPr>
            <a:spLocks noGrp="1"/>
          </p:cNvSpPr>
          <p:nvPr>
            <p:ph type="title"/>
          </p:nvPr>
        </p:nvSpPr>
        <p:spPr>
          <a:xfrm>
            <a:off x="708453" y="180853"/>
            <a:ext cx="11315388" cy="585265"/>
          </a:xfrm>
        </p:spPr>
        <p:txBody>
          <a:bodyPr/>
          <a:lstStyle/>
          <a:p>
            <a:r>
              <a:rPr lang="en-US"/>
              <a:t>Teacher Guide – Overview</a:t>
            </a:r>
          </a:p>
        </p:txBody>
      </p:sp>
    </p:spTree>
    <p:extLst>
      <p:ext uri="{BB962C8B-B14F-4D97-AF65-F5344CB8AC3E}">
        <p14:creationId xmlns:p14="http://schemas.microsoft.com/office/powerpoint/2010/main" val="1478901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0D052C-FCE5-5C67-3FE4-5FA583D8109F}"/>
              </a:ext>
            </a:extLst>
          </p:cNvPr>
          <p:cNvSpPr txBox="1"/>
          <p:nvPr/>
        </p:nvSpPr>
        <p:spPr>
          <a:xfrm>
            <a:off x="671332" y="100711"/>
            <a:ext cx="11308465" cy="70788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white"/>
                </a:solidFill>
                <a:effectLst/>
                <a:uLnTx/>
                <a:uFillTx/>
                <a:latin typeface="Calibri" panose="020F0502020204030204"/>
                <a:ea typeface="+mn-ea"/>
                <a:cs typeface="Myanmar Text"/>
              </a:rPr>
              <a:t>Teacher Guide - Using This Slide Deck</a:t>
            </a:r>
            <a:endParaRPr kumimoji="0" lang="en-US" sz="4000" b="0" i="0" u="none" strike="noStrike" kern="1200" cap="none" spc="0" normalizeH="0" baseline="0" noProof="0">
              <a:ln>
                <a:noFill/>
              </a:ln>
              <a:solidFill>
                <a:prstClr val="white"/>
              </a:solidFill>
              <a:effectLst/>
              <a:uLnTx/>
              <a:uFillTx/>
              <a:latin typeface="Calibri" panose="020F0502020204030204"/>
              <a:ea typeface="+mn-ea"/>
              <a:cs typeface="Myanmar Text"/>
            </a:endParaRPr>
          </a:p>
        </p:txBody>
      </p:sp>
    </p:spTree>
    <p:extLst>
      <p:ext uri="{BB962C8B-B14F-4D97-AF65-F5344CB8AC3E}">
        <p14:creationId xmlns:p14="http://schemas.microsoft.com/office/powerpoint/2010/main" val="2623160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3215B398-1FDE-4130-FB50-9EE305EB380C}"/>
              </a:ext>
            </a:extLst>
          </p:cNvPr>
          <p:cNvGraphicFramePr>
            <a:graphicFrameLocks noGrp="1"/>
          </p:cNvGraphicFramePr>
          <p:nvPr>
            <p:extLst>
              <p:ext uri="{D42A27DB-BD31-4B8C-83A1-F6EECF244321}">
                <p14:modId xmlns:p14="http://schemas.microsoft.com/office/powerpoint/2010/main" val="3421615879"/>
              </p:ext>
            </p:extLst>
          </p:nvPr>
        </p:nvGraphicFramePr>
        <p:xfrm>
          <a:off x="1179094" y="2069474"/>
          <a:ext cx="10136605" cy="3836543"/>
        </p:xfrm>
        <a:graphic>
          <a:graphicData uri="http://schemas.openxmlformats.org/drawingml/2006/table">
            <a:tbl>
              <a:tblPr/>
              <a:tblGrid>
                <a:gridCol w="3264801">
                  <a:extLst>
                    <a:ext uri="{9D8B030D-6E8A-4147-A177-3AD203B41FA5}">
                      <a16:colId xmlns:a16="http://schemas.microsoft.com/office/drawing/2014/main" val="3991044787"/>
                    </a:ext>
                  </a:extLst>
                </a:gridCol>
                <a:gridCol w="3560760">
                  <a:extLst>
                    <a:ext uri="{9D8B030D-6E8A-4147-A177-3AD203B41FA5}">
                      <a16:colId xmlns:a16="http://schemas.microsoft.com/office/drawing/2014/main" val="2080915139"/>
                    </a:ext>
                  </a:extLst>
                </a:gridCol>
                <a:gridCol w="3311044">
                  <a:extLst>
                    <a:ext uri="{9D8B030D-6E8A-4147-A177-3AD203B41FA5}">
                      <a16:colId xmlns:a16="http://schemas.microsoft.com/office/drawing/2014/main" val="1722093922"/>
                    </a:ext>
                  </a:extLst>
                </a:gridCol>
              </a:tblGrid>
              <a:tr h="800100">
                <a:tc>
                  <a:txBody>
                    <a:bodyPr/>
                    <a:lstStyle/>
                    <a:p>
                      <a:pPr algn="ctr" fontAlgn="base">
                        <a:lnSpc>
                          <a:spcPts val="2175"/>
                        </a:lnSpc>
                        <a:buNone/>
                      </a:pPr>
                      <a:r>
                        <a:rPr lang="en-US" sz="1700" b="1" i="0">
                          <a:solidFill>
                            <a:srgbClr val="FFFFFF"/>
                          </a:solidFill>
                          <a:effectLst/>
                          <a:latin typeface="Calibri" panose="020F0502020204030204" pitchFamily="34" charset="0"/>
                        </a:rPr>
                        <a:t>Science and</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Engineering Practices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638ACF"/>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Cross Cutting</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Concepts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70AD47"/>
                    </a:solidFill>
                  </a:tcPr>
                </a:tc>
                <a:tc>
                  <a:txBody>
                    <a:bodyPr/>
                    <a:lstStyle/>
                    <a:p>
                      <a:pPr algn="ctr" fontAlgn="base">
                        <a:lnSpc>
                          <a:spcPts val="2175"/>
                        </a:lnSpc>
                        <a:buNone/>
                      </a:pPr>
                      <a:r>
                        <a:rPr lang="en-US" sz="1700" b="1" i="0">
                          <a:solidFill>
                            <a:srgbClr val="FFFFFF"/>
                          </a:solidFill>
                          <a:effectLst/>
                          <a:latin typeface="Calibri" panose="020F0502020204030204" pitchFamily="34" charset="0"/>
                        </a:rPr>
                        <a:t>Disciplinary</a:t>
                      </a:r>
                      <a:r>
                        <a:rPr lang="en-US" sz="17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sz="1700" b="1" i="0">
                          <a:solidFill>
                            <a:srgbClr val="FFFFFF"/>
                          </a:solidFill>
                          <a:effectLst/>
                          <a:latin typeface="Calibri" panose="020F0502020204030204" pitchFamily="34" charset="0"/>
                        </a:rPr>
                        <a:t>Core Ideas</a:t>
                      </a: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ED7D31"/>
                    </a:solidFill>
                  </a:tcPr>
                </a:tc>
                <a:extLst>
                  <a:ext uri="{0D108BD9-81ED-4DB2-BD59-A6C34878D82A}">
                    <a16:rowId xmlns:a16="http://schemas.microsoft.com/office/drawing/2014/main" val="1469507536"/>
                  </a:ext>
                </a:extLst>
              </a:tr>
              <a:tr h="9144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700" b="0" i="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700" b="0" i="0">
                          <a:solidFill>
                            <a:srgbClr val="000000"/>
                          </a:solidFill>
                          <a:effectLst/>
                          <a:latin typeface="Calibri" panose="020F0502020204030204" pitchFamily="34" charset="0"/>
                        </a:rPr>
                        <a:t>Developing and Using Models</a:t>
                      </a:r>
                      <a:r>
                        <a:rPr lang="en-US" sz="1700" b="1" i="0">
                          <a:solidFill>
                            <a:srgbClr val="000000"/>
                          </a:solidFill>
                          <a:effectLst/>
                          <a:latin typeface="Calibri" panose="020F0502020204030204" pitchFamily="34" charset="0"/>
                        </a:rPr>
                        <a:t>​</a:t>
                      </a:r>
                      <a:endParaRPr lang="en-US" sz="1600" b="1" i="0">
                        <a:solidFill>
                          <a:srgbClr val="000000"/>
                        </a:solidFill>
                        <a:effectLst/>
                      </a:endParaRPr>
                    </a:p>
                    <a:p>
                      <a:pPr algn="ctr" fontAlgn="base">
                        <a:lnSpc>
                          <a:spcPts val="2175"/>
                        </a:lnSpc>
                        <a:buNone/>
                      </a:pPr>
                      <a:r>
                        <a:rPr lang="en-US" sz="1700" b="1" i="0">
                          <a:solidFill>
                            <a:srgbClr val="000000"/>
                          </a:solidFill>
                          <a:effectLst/>
                          <a:latin typeface="Calibri" panose="020F0502020204030204" pitchFamily="34" charset="0"/>
                        </a:rPr>
                        <a:t>​</a:t>
                      </a:r>
                      <a:endParaRPr lang="en-US" b="1"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Scale, Proportion and Quantity</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661798536"/>
                  </a:ext>
                </a:extLst>
              </a:tr>
              <a:tr h="723900">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Constructing Explanations and Designing</a:t>
                      </a:r>
                      <a:r>
                        <a:rPr lang="en-US" sz="1800" b="1" i="0">
                          <a:solidFill>
                            <a:srgbClr val="000000"/>
                          </a:solidFill>
                          <a:effectLst/>
                          <a:latin typeface="Calibri" panose="020F0502020204030204" pitchFamily="34" charset="0"/>
                        </a:rPr>
                        <a:t>​</a:t>
                      </a:r>
                      <a:endParaRPr lang="en-US" b="1" i="0">
                        <a:solidFill>
                          <a:srgbClr val="000000"/>
                        </a:solidFill>
                        <a:effectLst/>
                      </a:endParaRPr>
                    </a:p>
                    <a:p>
                      <a:pPr algn="ctr" fontAlgn="base">
                        <a:lnSpc>
                          <a:spcPts val="2175"/>
                        </a:lnSpc>
                        <a:buNone/>
                      </a:pPr>
                      <a:r>
                        <a:rPr lang="en-US" b="0" i="0">
                          <a:solidFill>
                            <a:srgbClr val="000000"/>
                          </a:solidFill>
                          <a:effectLst/>
                        </a:rPr>
                        <a:t>Solutions</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Structure and Function​</a:t>
                      </a:r>
                      <a:endParaRPr lang="en-US" b="0" i="0">
                        <a:solidFill>
                          <a:srgbClr val="000000"/>
                        </a:solidFill>
                        <a:effectLst/>
                      </a:endParaRPr>
                    </a:p>
                    <a:p>
                      <a:pPr algn="ctr" fontAlgn="base">
                        <a:lnSpc>
                          <a:spcPts val="2175"/>
                        </a:lnSpc>
                        <a:buNone/>
                      </a:pP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ctr" fontAlgn="base">
                        <a:lnSpc>
                          <a:spcPts val="2175"/>
                        </a:lnSpc>
                        <a:buNone/>
                      </a:pPr>
                      <a:r>
                        <a:rPr lang="en-US" sz="1700" b="0" i="0">
                          <a:solidFill>
                            <a:srgbClr val="000000"/>
                          </a:solidFill>
                          <a:effectLst/>
                          <a:latin typeface="Calibri" panose="020F0502020204030204" pitchFamily="34" charset="0"/>
                        </a:rPr>
                        <a:t>MS &amp; HS-LS1.A</a:t>
                      </a: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3547738707"/>
                  </a:ext>
                </a:extLst>
              </a:tr>
              <a:tr h="847725">
                <a:tc>
                  <a:txBody>
                    <a:bodyPr/>
                    <a:lstStyle/>
                    <a:p>
                      <a:pPr algn="ctr" fontAlgn="base">
                        <a:lnSpc>
                          <a:spcPts val="2175"/>
                        </a:lnSpc>
                        <a:buNone/>
                      </a:pPr>
                      <a:r>
                        <a:rPr lang="en-US" b="0" i="0">
                          <a:solidFill>
                            <a:srgbClr val="000000"/>
                          </a:solidFill>
                          <a:effectLst/>
                        </a:rPr>
                        <a:t>Obtaining, Evaluating and Communicating Information/</a:t>
                      </a:r>
                    </a:p>
                    <a:p>
                      <a:pPr algn="ctr" fontAlgn="base">
                        <a:lnSpc>
                          <a:spcPts val="2175"/>
                        </a:lnSpc>
                        <a:buNone/>
                      </a:pPr>
                      <a:r>
                        <a:rPr lang="en-US" b="0" i="0">
                          <a:solidFill>
                            <a:srgbClr val="000000"/>
                          </a:solidFill>
                          <a:effectLst/>
                        </a:rPr>
                        <a:t>Engaging in Argument from Evidence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DAE3F3"/>
                    </a:solidFill>
                  </a:tcPr>
                </a:tc>
                <a:tc>
                  <a:txBody>
                    <a:bodyPr/>
                    <a:lstStyle/>
                    <a:p>
                      <a:pPr algn="ctr" fontAlgn="base">
                        <a:lnSpc>
                          <a:spcPts val="2175"/>
                        </a:lnSpc>
                        <a:buNone/>
                      </a:pPr>
                      <a:r>
                        <a:rPr lang="en-US" b="0" i="0">
                          <a:solidFill>
                            <a:srgbClr val="000000"/>
                          </a:solidFill>
                          <a:effectLst/>
                        </a:rPr>
                        <a:t>Cause and Effect/Stability and Change</a:t>
                      </a: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lvl="0" indent="0" algn="ctr" defTabSz="914400" rtl="0" eaLnBrk="1" fontAlgn="base" latinLnBrk="0" hangingPunct="1">
                        <a:lnSpc>
                          <a:spcPts val="2175"/>
                        </a:lnSpc>
                        <a:spcBef>
                          <a:spcPts val="0"/>
                        </a:spcBef>
                        <a:spcAft>
                          <a:spcPts val="0"/>
                        </a:spcAft>
                        <a:buClrTx/>
                        <a:buSzTx/>
                        <a:buFontTx/>
                        <a:buNone/>
                        <a:tabLst/>
                        <a:defRPr/>
                      </a:pPr>
                      <a:endParaRPr lang="en-US" sz="1800" b="0" i="0">
                        <a:solidFill>
                          <a:srgbClr val="000000"/>
                        </a:solidFill>
                        <a:effectLst/>
                        <a:latin typeface="Calibri" panose="020F0502020204030204" pitchFamily="34" charset="0"/>
                      </a:endParaRPr>
                    </a:p>
                    <a:p>
                      <a:pPr marL="0" marR="0" lvl="0" indent="0" algn="ctr" defTabSz="914400" rtl="0" eaLnBrk="1" fontAlgn="base" latinLnBrk="0" hangingPunct="1">
                        <a:lnSpc>
                          <a:spcPts val="2175"/>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MS &amp; HS-LS1</a:t>
                      </a:r>
                      <a:endParaRPr lang="en-US" b="0" i="0">
                        <a:solidFill>
                          <a:srgbClr val="000000"/>
                        </a:solidFill>
                        <a:effectLst/>
                      </a:endParaRPr>
                    </a:p>
                    <a:p>
                      <a:pPr algn="ctr" fontAlgn="base">
                        <a:lnSpc>
                          <a:spcPts val="2175"/>
                        </a:lnSpc>
                        <a:buNone/>
                      </a:pPr>
                      <a:endParaRPr lang="en-US" b="0" i="0">
                        <a:solidFill>
                          <a:srgbClr val="000000"/>
                        </a:solidFill>
                        <a:effectLst/>
                      </a:endParaRPr>
                    </a:p>
                  </a:txBody>
                  <a:tcPr anchor="ctr">
                    <a:lnL w="11582" cap="flat" cmpd="sng" algn="ctr">
                      <a:solidFill>
                        <a:srgbClr val="000000"/>
                      </a:solidFill>
                      <a:prstDash val="solid"/>
                      <a:round/>
                      <a:headEnd type="none" w="med" len="med"/>
                      <a:tailEnd type="none" w="med" len="med"/>
                    </a:lnL>
                    <a:lnR w="11582" cap="flat" cmpd="sng" algn="ctr">
                      <a:solidFill>
                        <a:srgbClr val="000000"/>
                      </a:solidFill>
                      <a:prstDash val="solid"/>
                      <a:round/>
                      <a:headEnd type="none" w="med" len="med"/>
                      <a:tailEnd type="none" w="med" len="med"/>
                    </a:lnR>
                    <a:lnT w="11582" cap="flat" cmpd="sng" algn="ctr">
                      <a:solidFill>
                        <a:srgbClr val="000000"/>
                      </a:solidFill>
                      <a:prstDash val="solid"/>
                      <a:round/>
                      <a:headEnd type="none" w="med" len="med"/>
                      <a:tailEnd type="none" w="med" len="med"/>
                    </a:lnT>
                    <a:lnB w="11582" cap="flat" cmpd="sng" algn="ctr">
                      <a:solidFill>
                        <a:srgbClr val="000000"/>
                      </a:solidFill>
                      <a:prstDash val="solid"/>
                      <a:round/>
                      <a:headEnd type="none" w="med" len="med"/>
                      <a:tailEnd type="none" w="med" len="med"/>
                    </a:lnB>
                    <a:solidFill>
                      <a:srgbClr val="FBE5D6"/>
                    </a:solidFill>
                  </a:tcPr>
                </a:tc>
                <a:extLst>
                  <a:ext uri="{0D108BD9-81ED-4DB2-BD59-A6C34878D82A}">
                    <a16:rowId xmlns:a16="http://schemas.microsoft.com/office/drawing/2014/main" val="1137184030"/>
                  </a:ext>
                </a:extLst>
              </a:tr>
            </a:tbl>
          </a:graphicData>
        </a:graphic>
      </p:graphicFrame>
      <p:sp>
        <p:nvSpPr>
          <p:cNvPr id="4" name="Rectangle 1">
            <a:extLst>
              <a:ext uri="{FF2B5EF4-FFF2-40B4-BE49-F238E27FC236}">
                <a16:creationId xmlns:a16="http://schemas.microsoft.com/office/drawing/2014/main" id="{6D612AEC-3676-1E61-311A-59AD876F45B6}"/>
              </a:ext>
            </a:extLst>
          </p:cNvPr>
          <p:cNvSpPr>
            <a:spLocks noChangeArrowheads="1"/>
          </p:cNvSpPr>
          <p:nvPr/>
        </p:nvSpPr>
        <p:spPr bwMode="auto">
          <a:xfrm>
            <a:off x="876300" y="23574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Box 3">
            <a:extLst>
              <a:ext uri="{FF2B5EF4-FFF2-40B4-BE49-F238E27FC236}">
                <a16:creationId xmlns:a16="http://schemas.microsoft.com/office/drawing/2014/main" id="{AB960DB6-D7F7-52B9-F1CC-75A830C2DFAD}"/>
              </a:ext>
            </a:extLst>
          </p:cNvPr>
          <p:cNvSpPr txBox="1"/>
          <p:nvPr/>
        </p:nvSpPr>
        <p:spPr>
          <a:xfrm>
            <a:off x="784002" y="1518457"/>
            <a:ext cx="10770300" cy="40703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a:lnSpc>
                <a:spcPct val="107000"/>
              </a:lnSpc>
              <a:spcBef>
                <a:spcPts val="0"/>
              </a:spcBef>
              <a:spcAft>
                <a:spcPts val="600"/>
              </a:spcAft>
              <a:buNone/>
            </a:pPr>
            <a:r>
              <a:rPr lang="en-US" sz="2000" b="1" i="1">
                <a:solidFill>
                  <a:srgbClr val="000000"/>
                </a:solidFill>
                <a:effectLst/>
                <a:cs typeface="Myanmar Text" panose="020B0502040204020203" pitchFamily="34" charset="0"/>
              </a:rPr>
              <a:t>Next Generation Science Standards</a:t>
            </a:r>
          </a:p>
        </p:txBody>
      </p:sp>
      <p:sp>
        <p:nvSpPr>
          <p:cNvPr id="11" name="TextBox 10">
            <a:extLst>
              <a:ext uri="{FF2B5EF4-FFF2-40B4-BE49-F238E27FC236}">
                <a16:creationId xmlns:a16="http://schemas.microsoft.com/office/drawing/2014/main" id="{CCD442C3-E471-B57E-D82D-FA4FA9C7A837}"/>
              </a:ext>
            </a:extLst>
          </p:cNvPr>
          <p:cNvSpPr txBox="1"/>
          <p:nvPr/>
        </p:nvSpPr>
        <p:spPr>
          <a:xfrm>
            <a:off x="568960" y="97374"/>
            <a:ext cx="11623040" cy="707886"/>
          </a:xfrm>
          <a:prstGeom prst="rect">
            <a:avLst/>
          </a:prstGeom>
          <a:noFill/>
        </p:spPr>
        <p:txBody>
          <a:bodyPr wrap="square" lIns="91440" tIns="45720" rIns="91440" bIns="45720" rtlCol="0" anchor="t">
            <a:spAutoFit/>
          </a:bodyPr>
          <a:lstStyle/>
          <a:p>
            <a:pPr algn="ctr"/>
            <a:r>
              <a:rPr lang="en-US" sz="4000" b="1" i="1">
                <a:solidFill>
                  <a:schemeClr val="bg1"/>
                </a:solidFill>
                <a:cs typeface="Myanmar Text"/>
              </a:rPr>
              <a:t>Teacher Guide - Standards</a:t>
            </a:r>
            <a:endParaRPr lang="en-US" sz="4000" i="1">
              <a:solidFill>
                <a:schemeClr val="bg1"/>
              </a:solidFill>
              <a:cs typeface="Myanmar Text"/>
            </a:endParaRPr>
          </a:p>
        </p:txBody>
      </p:sp>
    </p:spTree>
    <p:extLst>
      <p:ext uri="{BB962C8B-B14F-4D97-AF65-F5344CB8AC3E}">
        <p14:creationId xmlns:p14="http://schemas.microsoft.com/office/powerpoint/2010/main" val="311112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3BE279A-D56A-0404-ACD2-C61D585CB318}"/>
              </a:ext>
            </a:extLst>
          </p:cNvPr>
          <p:cNvSpPr>
            <a:spLocks noGrp="1"/>
          </p:cNvSpPr>
          <p:nvPr>
            <p:ph type="sldNum" sz="quarter" idx="4"/>
          </p:nvPr>
        </p:nvSpPr>
        <p:spPr/>
        <p:txBody>
          <a:bodyPr/>
          <a:lstStyle/>
          <a:p>
            <a:fld id="{24F349F3-CB17-4C05-B28E-3C9067437B1B}" type="slidenum">
              <a:rPr lang="en-US" smtClean="0"/>
              <a:pPr/>
              <a:t>7</a:t>
            </a:fld>
            <a:endParaRPr lang="en-US"/>
          </a:p>
        </p:txBody>
      </p:sp>
      <p:sp>
        <p:nvSpPr>
          <p:cNvPr id="18" name="Title 1">
            <a:extLst>
              <a:ext uri="{FF2B5EF4-FFF2-40B4-BE49-F238E27FC236}">
                <a16:creationId xmlns:a16="http://schemas.microsoft.com/office/drawing/2014/main" id="{FCD6D357-7D71-268D-DC81-F9433ED7C44B}"/>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sp>
        <p:nvSpPr>
          <p:cNvPr id="58" name="TextBox 57">
            <a:extLst>
              <a:ext uri="{FF2B5EF4-FFF2-40B4-BE49-F238E27FC236}">
                <a16:creationId xmlns:a16="http://schemas.microsoft.com/office/drawing/2014/main" id="{EDFBFA36-B5E4-7FC9-F440-CD938C8957BA}"/>
              </a:ext>
            </a:extLst>
          </p:cNvPr>
          <p:cNvSpPr txBox="1"/>
          <p:nvPr/>
        </p:nvSpPr>
        <p:spPr>
          <a:xfrm>
            <a:off x="932341" y="1963347"/>
            <a:ext cx="4188216" cy="16970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Observe these small molecules.</a:t>
            </a:r>
          </a:p>
          <a:p>
            <a:endParaRPr lang="en-US" sz="2400" b="1"/>
          </a:p>
          <a:p>
            <a:r>
              <a:rPr lang="en-US" sz="2400" b="1">
                <a:solidFill>
                  <a:srgbClr val="1CA64A"/>
                </a:solidFill>
              </a:rPr>
              <a:t>How are they similar?</a:t>
            </a:r>
          </a:p>
          <a:p>
            <a:pPr>
              <a:lnSpc>
                <a:spcPct val="150000"/>
              </a:lnSpc>
            </a:pPr>
            <a:r>
              <a:rPr lang="en-US" sz="2400" b="1">
                <a:solidFill>
                  <a:srgbClr val="1CA64A"/>
                </a:solidFill>
              </a:rPr>
              <a:t>How are they different?</a:t>
            </a:r>
          </a:p>
        </p:txBody>
      </p:sp>
      <p:grpSp>
        <p:nvGrpSpPr>
          <p:cNvPr id="80" name="Group 79">
            <a:extLst>
              <a:ext uri="{FF2B5EF4-FFF2-40B4-BE49-F238E27FC236}">
                <a16:creationId xmlns:a16="http://schemas.microsoft.com/office/drawing/2014/main" id="{6B8B540A-FEE7-2D63-7089-4C06D3CCD85B}"/>
              </a:ext>
            </a:extLst>
          </p:cNvPr>
          <p:cNvGrpSpPr/>
          <p:nvPr/>
        </p:nvGrpSpPr>
        <p:grpSpPr>
          <a:xfrm rot="20721171">
            <a:off x="9309713" y="1739937"/>
            <a:ext cx="2674911" cy="4369115"/>
            <a:chOff x="6666763" y="2576631"/>
            <a:chExt cx="2236239" cy="3652602"/>
          </a:xfrm>
        </p:grpSpPr>
        <p:pic>
          <p:nvPicPr>
            <p:cNvPr id="81" name="Picture 80" descr="A grey and black logo&#10;&#10;AI-generated content may be incorrect.">
              <a:extLst>
                <a:ext uri="{FF2B5EF4-FFF2-40B4-BE49-F238E27FC236}">
                  <a16:creationId xmlns:a16="http://schemas.microsoft.com/office/drawing/2014/main" id="{C6093E89-CEFA-D40B-20BA-96559945E5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82" name="Picture 81" descr="A grey and black logo&#10;&#10;AI-generated content may be incorrect.">
              <a:extLst>
                <a:ext uri="{FF2B5EF4-FFF2-40B4-BE49-F238E27FC236}">
                  <a16:creationId xmlns:a16="http://schemas.microsoft.com/office/drawing/2014/main" id="{88F2CBF0-F82D-63B9-F58D-804B652E7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83" name="Picture 82" descr="A group of circles with different colors&#10;&#10;AI-generated content may be incorrect.">
              <a:extLst>
                <a:ext uri="{FF2B5EF4-FFF2-40B4-BE49-F238E27FC236}">
                  <a16:creationId xmlns:a16="http://schemas.microsoft.com/office/drawing/2014/main" id="{ED701F59-C0E1-C853-39DF-C40927BF28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84" name="Picture 83" descr="A grey and red circles with black text&#10;&#10;AI-generated content may be incorrect.">
              <a:extLst>
                <a:ext uri="{FF2B5EF4-FFF2-40B4-BE49-F238E27FC236}">
                  <a16:creationId xmlns:a16="http://schemas.microsoft.com/office/drawing/2014/main" id="{F59F71F9-B721-86F0-9641-E458C60BE3C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85" name="Group 84">
            <a:extLst>
              <a:ext uri="{FF2B5EF4-FFF2-40B4-BE49-F238E27FC236}">
                <a16:creationId xmlns:a16="http://schemas.microsoft.com/office/drawing/2014/main" id="{C4FD7837-B90D-DAC2-484C-77526EAA57BD}"/>
              </a:ext>
            </a:extLst>
          </p:cNvPr>
          <p:cNvGrpSpPr/>
          <p:nvPr/>
        </p:nvGrpSpPr>
        <p:grpSpPr>
          <a:xfrm>
            <a:off x="5653060" y="1783246"/>
            <a:ext cx="1623064" cy="1288793"/>
            <a:chOff x="3950740" y="1618737"/>
            <a:chExt cx="1391094" cy="1104597"/>
          </a:xfrm>
        </p:grpSpPr>
        <p:pic>
          <p:nvPicPr>
            <p:cNvPr id="86" name="Picture 85" descr="A white circle with a black border&#10;&#10;AI-generated content may be incorrect.">
              <a:extLst>
                <a:ext uri="{FF2B5EF4-FFF2-40B4-BE49-F238E27FC236}">
                  <a16:creationId xmlns:a16="http://schemas.microsoft.com/office/drawing/2014/main" id="{D11CF3C1-63DE-4EFD-266C-0263AFC21B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87" name="Picture 86" descr="A green square with a black letter&#10;&#10;AI-generated content may be incorrect.">
              <a:extLst>
                <a:ext uri="{FF2B5EF4-FFF2-40B4-BE49-F238E27FC236}">
                  <a16:creationId xmlns:a16="http://schemas.microsoft.com/office/drawing/2014/main" id="{E522C233-93B8-BD6B-64E5-5F5626A3EE0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88" name="Picture 87" descr="A red circle with black objects in it&#10;&#10;AI-generated content may be incorrect.">
              <a:extLst>
                <a:ext uri="{FF2B5EF4-FFF2-40B4-BE49-F238E27FC236}">
                  <a16:creationId xmlns:a16="http://schemas.microsoft.com/office/drawing/2014/main" id="{C89E71E4-149E-11F6-B37D-785DB597B69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89" name="Picture 88" descr="A group of circles with letters and numbers&#10;&#10;AI-generated content may be incorrect.">
              <a:extLst>
                <a:ext uri="{FF2B5EF4-FFF2-40B4-BE49-F238E27FC236}">
                  <a16:creationId xmlns:a16="http://schemas.microsoft.com/office/drawing/2014/main" id="{64594B4C-593E-AA2B-F806-D28CA40D42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90" name="Picture 89" descr="A white circle with a black border&#10;&#10;AI-generated content may be incorrect.">
              <a:extLst>
                <a:ext uri="{FF2B5EF4-FFF2-40B4-BE49-F238E27FC236}">
                  <a16:creationId xmlns:a16="http://schemas.microsoft.com/office/drawing/2014/main" id="{F83739C5-FAFE-3A3A-F1C2-E8AAAC89F0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91" name="Group 90">
            <a:extLst>
              <a:ext uri="{FF2B5EF4-FFF2-40B4-BE49-F238E27FC236}">
                <a16:creationId xmlns:a16="http://schemas.microsoft.com/office/drawing/2014/main" id="{01127FE7-C6F5-8E58-A432-A69D683696CE}"/>
              </a:ext>
            </a:extLst>
          </p:cNvPr>
          <p:cNvGrpSpPr/>
          <p:nvPr/>
        </p:nvGrpSpPr>
        <p:grpSpPr>
          <a:xfrm rot="18960361">
            <a:off x="6138536" y="3317251"/>
            <a:ext cx="2503560" cy="2814065"/>
            <a:chOff x="6432107" y="2244738"/>
            <a:chExt cx="2145749" cy="2411876"/>
          </a:xfrm>
        </p:grpSpPr>
        <p:pic>
          <p:nvPicPr>
            <p:cNvPr id="92" name="Picture 91" descr="A green star shaped logo with a letter g&#10;&#10;AI-generated content may be incorrect.">
              <a:extLst>
                <a:ext uri="{FF2B5EF4-FFF2-40B4-BE49-F238E27FC236}">
                  <a16:creationId xmlns:a16="http://schemas.microsoft.com/office/drawing/2014/main" id="{35FA137E-6A3A-88A8-3A26-9EA7D08079E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93" name="Picture 92" descr="A white circle with a black border&#10;&#10;AI-generated content may be incorrect.">
              <a:extLst>
                <a:ext uri="{FF2B5EF4-FFF2-40B4-BE49-F238E27FC236}">
                  <a16:creationId xmlns:a16="http://schemas.microsoft.com/office/drawing/2014/main" id="{701DA8A2-0CD4-6553-23CF-511076980B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94" name="Picture 93" descr="A red circle with black objects in it&#10;&#10;AI-generated content may be incorrect.">
              <a:extLst>
                <a:ext uri="{FF2B5EF4-FFF2-40B4-BE49-F238E27FC236}">
                  <a16:creationId xmlns:a16="http://schemas.microsoft.com/office/drawing/2014/main" id="{6095AB63-4A1D-E0D5-3028-3B2BDF54D4E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95" name="Picture 94" descr="A grey and red molecule&#10;&#10;AI-generated content may be incorrect.">
              <a:extLst>
                <a:ext uri="{FF2B5EF4-FFF2-40B4-BE49-F238E27FC236}">
                  <a16:creationId xmlns:a16="http://schemas.microsoft.com/office/drawing/2014/main" id="{8653A550-176E-F9DB-593F-C07E6971CD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96" name="Picture 95" descr="A red and yellow logo&#10;&#10;AI-generated content may be incorrect.">
              <a:extLst>
                <a:ext uri="{FF2B5EF4-FFF2-40B4-BE49-F238E27FC236}">
                  <a16:creationId xmlns:a16="http://schemas.microsoft.com/office/drawing/2014/main" id="{880DC13A-E55C-8AE5-9863-52065AB1F07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97" name="Picture 96" descr="A white circle with a black border&#10;&#10;AI-generated content may be incorrect.">
              <a:extLst>
                <a:ext uri="{FF2B5EF4-FFF2-40B4-BE49-F238E27FC236}">
                  <a16:creationId xmlns:a16="http://schemas.microsoft.com/office/drawing/2014/main" id="{C85F53D8-7A9C-BBC3-729C-A38824E055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98" name="Picture 97" descr="A white circle with a black border&#10;&#10;AI-generated content may be incorrect.">
              <a:extLst>
                <a:ext uri="{FF2B5EF4-FFF2-40B4-BE49-F238E27FC236}">
                  <a16:creationId xmlns:a16="http://schemas.microsoft.com/office/drawing/2014/main" id="{F40C8C98-047E-83E7-5666-FE93C42DFA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99" name="Picture 98" descr="A blue red white and grey circles&#10;&#10;AI-generated content may be incorrect.">
              <a:extLst>
                <a:ext uri="{FF2B5EF4-FFF2-40B4-BE49-F238E27FC236}">
                  <a16:creationId xmlns:a16="http://schemas.microsoft.com/office/drawing/2014/main" id="{1C72FD7F-2759-6F0D-EBE6-DD06068A8B7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grpSp>
        <p:nvGrpSpPr>
          <p:cNvPr id="100" name="Group 99">
            <a:extLst>
              <a:ext uri="{FF2B5EF4-FFF2-40B4-BE49-F238E27FC236}">
                <a16:creationId xmlns:a16="http://schemas.microsoft.com/office/drawing/2014/main" id="{EA7B4B64-3754-93B5-00EA-6F68D400F7BF}"/>
              </a:ext>
            </a:extLst>
          </p:cNvPr>
          <p:cNvGrpSpPr/>
          <p:nvPr/>
        </p:nvGrpSpPr>
        <p:grpSpPr>
          <a:xfrm>
            <a:off x="7537021" y="1479951"/>
            <a:ext cx="1994810" cy="1973272"/>
            <a:chOff x="2696588" y="4762017"/>
            <a:chExt cx="1709710" cy="1691250"/>
          </a:xfrm>
        </p:grpSpPr>
        <p:pic>
          <p:nvPicPr>
            <p:cNvPr id="101" name="Picture 100" descr="A red circle with black objects in it&#10;&#10;AI-generated content may be incorrect.">
              <a:extLst>
                <a:ext uri="{FF2B5EF4-FFF2-40B4-BE49-F238E27FC236}">
                  <a16:creationId xmlns:a16="http://schemas.microsoft.com/office/drawing/2014/main" id="{7E2CEA83-20FB-965D-DA17-E78BBA65F73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42091" y="5483860"/>
              <a:ext cx="280518" cy="280518"/>
            </a:xfrm>
            <a:prstGeom prst="rect">
              <a:avLst/>
            </a:prstGeom>
          </p:spPr>
        </p:pic>
        <p:pic>
          <p:nvPicPr>
            <p:cNvPr id="102" name="Picture 101" descr="A white circle with a black border&#10;&#10;AI-generated content may be incorrect.">
              <a:extLst>
                <a:ext uri="{FF2B5EF4-FFF2-40B4-BE49-F238E27FC236}">
                  <a16:creationId xmlns:a16="http://schemas.microsoft.com/office/drawing/2014/main" id="{71915A84-C53C-1D49-1AD8-CC222B15A07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3147914">
              <a:off x="4061408" y="5635441"/>
              <a:ext cx="344890" cy="232399"/>
            </a:xfrm>
            <a:prstGeom prst="rect">
              <a:avLst/>
            </a:prstGeom>
          </p:spPr>
        </p:pic>
        <p:pic>
          <p:nvPicPr>
            <p:cNvPr id="103" name="Picture 102" descr="A red circle with black objects in it&#10;&#10;AI-generated content may be incorrect.">
              <a:extLst>
                <a:ext uri="{FF2B5EF4-FFF2-40B4-BE49-F238E27FC236}">
                  <a16:creationId xmlns:a16="http://schemas.microsoft.com/office/drawing/2014/main" id="{6DE61DF6-922D-5F8F-0425-358DFFC483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495755">
              <a:off x="3695070" y="5944634"/>
              <a:ext cx="280518" cy="280518"/>
            </a:xfrm>
            <a:prstGeom prst="rect">
              <a:avLst/>
            </a:prstGeom>
          </p:spPr>
        </p:pic>
        <p:pic>
          <p:nvPicPr>
            <p:cNvPr id="104" name="Picture 103" descr="A white circle with a black border&#10;&#10;AI-generated content may be incorrect.">
              <a:extLst>
                <a:ext uri="{FF2B5EF4-FFF2-40B4-BE49-F238E27FC236}">
                  <a16:creationId xmlns:a16="http://schemas.microsoft.com/office/drawing/2014/main" id="{04FCA2FA-50CA-6360-8B3A-CFF87A19F2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6643669">
              <a:off x="3634126" y="6164622"/>
              <a:ext cx="344890" cy="232399"/>
            </a:xfrm>
            <a:prstGeom prst="rect">
              <a:avLst/>
            </a:prstGeom>
          </p:spPr>
        </p:pic>
        <p:pic>
          <p:nvPicPr>
            <p:cNvPr id="105" name="Picture 104" descr="A red circle with black objects in it&#10;&#10;AI-generated content may be incorrect.">
              <a:extLst>
                <a:ext uri="{FF2B5EF4-FFF2-40B4-BE49-F238E27FC236}">
                  <a16:creationId xmlns:a16="http://schemas.microsoft.com/office/drawing/2014/main" id="{A45FCBC7-E8B3-521D-74B2-97493A088F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6934469">
              <a:off x="3164421" y="5946500"/>
              <a:ext cx="280518" cy="280518"/>
            </a:xfrm>
            <a:prstGeom prst="rect">
              <a:avLst/>
            </a:prstGeom>
          </p:spPr>
        </p:pic>
        <p:pic>
          <p:nvPicPr>
            <p:cNvPr id="106" name="Picture 105" descr="A white circle with a black border&#10;&#10;AI-generated content may be incorrect.">
              <a:extLst>
                <a:ext uri="{FF2B5EF4-FFF2-40B4-BE49-F238E27FC236}">
                  <a16:creationId xmlns:a16="http://schemas.microsoft.com/office/drawing/2014/main" id="{93CDB210-96E6-85F3-3D56-900A6E409DB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0082383">
              <a:off x="2951806" y="6052170"/>
              <a:ext cx="344890" cy="232399"/>
            </a:xfrm>
            <a:prstGeom prst="rect">
              <a:avLst/>
            </a:prstGeom>
          </p:spPr>
        </p:pic>
        <p:pic>
          <p:nvPicPr>
            <p:cNvPr id="107" name="Picture 106" descr="A red circle with black objects in it&#10;&#10;AI-generated content may be incorrect.">
              <a:extLst>
                <a:ext uri="{FF2B5EF4-FFF2-40B4-BE49-F238E27FC236}">
                  <a16:creationId xmlns:a16="http://schemas.microsoft.com/office/drawing/2014/main" id="{7DB861F4-78D9-CA02-9BC8-1D221B9EA2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600793">
              <a:off x="2887408" y="5502511"/>
              <a:ext cx="280518" cy="280518"/>
            </a:xfrm>
            <a:prstGeom prst="rect">
              <a:avLst/>
            </a:prstGeom>
          </p:spPr>
        </p:pic>
        <p:pic>
          <p:nvPicPr>
            <p:cNvPr id="108" name="Picture 107" descr="A white circle with a black border&#10;&#10;AI-generated content may be incorrect.">
              <a:extLst>
                <a:ext uri="{FF2B5EF4-FFF2-40B4-BE49-F238E27FC236}">
                  <a16:creationId xmlns:a16="http://schemas.microsoft.com/office/drawing/2014/main" id="{0E117B5A-B53C-D6F6-0899-9B71F101B7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2148707">
              <a:off x="2696588" y="5408037"/>
              <a:ext cx="344890" cy="232399"/>
            </a:xfrm>
            <a:prstGeom prst="rect">
              <a:avLst/>
            </a:prstGeom>
          </p:spPr>
        </p:pic>
        <p:pic>
          <p:nvPicPr>
            <p:cNvPr id="109" name="Picture 108" descr="A red circle with black objects in it&#10;&#10;AI-generated content may be incorrect.">
              <a:extLst>
                <a:ext uri="{FF2B5EF4-FFF2-40B4-BE49-F238E27FC236}">
                  <a16:creationId xmlns:a16="http://schemas.microsoft.com/office/drawing/2014/main" id="{0EF7F3B5-E0AC-9665-78D0-BD18F7E7636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655864">
              <a:off x="3285453" y="4823672"/>
              <a:ext cx="280518" cy="280518"/>
            </a:xfrm>
            <a:prstGeom prst="rect">
              <a:avLst/>
            </a:prstGeom>
          </p:spPr>
        </p:pic>
        <p:pic>
          <p:nvPicPr>
            <p:cNvPr id="110" name="Picture 109" descr="A white circle with a black border&#10;&#10;AI-generated content may be incorrect.">
              <a:extLst>
                <a:ext uri="{FF2B5EF4-FFF2-40B4-BE49-F238E27FC236}">
                  <a16:creationId xmlns:a16="http://schemas.microsoft.com/office/drawing/2014/main" id="{99AB8038-1003-3E16-6F5F-F55957786DD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203778">
              <a:off x="3431783" y="4762017"/>
              <a:ext cx="344890" cy="232399"/>
            </a:xfrm>
            <a:prstGeom prst="rect">
              <a:avLst/>
            </a:prstGeom>
          </p:spPr>
        </p:pic>
        <p:pic>
          <p:nvPicPr>
            <p:cNvPr id="111" name="Picture 110" descr="A screenshot of a game&#10;&#10;AI-generated content may be incorrect.">
              <a:extLst>
                <a:ext uri="{FF2B5EF4-FFF2-40B4-BE49-F238E27FC236}">
                  <a16:creationId xmlns:a16="http://schemas.microsoft.com/office/drawing/2014/main" id="{D3D865D3-1C8B-1BE0-2952-F0131F9DB6DD}"/>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052539" y="4973217"/>
              <a:ext cx="1003440" cy="1120838"/>
            </a:xfrm>
            <a:prstGeom prst="rect">
              <a:avLst/>
            </a:prstGeom>
          </p:spPr>
        </p:pic>
      </p:grpSp>
    </p:spTree>
    <p:extLst>
      <p:ext uri="{BB962C8B-B14F-4D97-AF65-F5344CB8AC3E}">
        <p14:creationId xmlns:p14="http://schemas.microsoft.com/office/powerpoint/2010/main" val="3213158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462DB-AFB7-BCE8-E6D9-FFE4AFB3F8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D6C9C-F0EC-9E50-383E-A0A5C2ABF08E}"/>
              </a:ext>
            </a:extLst>
          </p:cNvPr>
          <p:cNvSpPr>
            <a:spLocks noGrp="1"/>
          </p:cNvSpPr>
          <p:nvPr>
            <p:ph type="title"/>
          </p:nvPr>
        </p:nvSpPr>
        <p:spPr/>
        <p:txBody>
          <a:bodyPr/>
          <a:lstStyle/>
          <a:p>
            <a:r>
              <a:rPr lang="en-US"/>
              <a:t>Teacher Guide - Monomer Assembly</a:t>
            </a:r>
          </a:p>
        </p:txBody>
      </p:sp>
      <p:sp>
        <p:nvSpPr>
          <p:cNvPr id="4" name="Text Placeholder 2">
            <a:extLst>
              <a:ext uri="{FF2B5EF4-FFF2-40B4-BE49-F238E27FC236}">
                <a16:creationId xmlns:a16="http://schemas.microsoft.com/office/drawing/2014/main" id="{F4954111-3388-BE0A-0823-B9D633700C0B}"/>
              </a:ext>
            </a:extLst>
          </p:cNvPr>
          <p:cNvSpPr>
            <a:spLocks noGrp="1"/>
          </p:cNvSpPr>
          <p:nvPr>
            <p:ph type="body" sz="quarter" idx="10"/>
          </p:nvPr>
        </p:nvSpPr>
        <p:spPr>
          <a:xfrm>
            <a:off x="937402" y="1238596"/>
            <a:ext cx="5314542" cy="4969164"/>
          </a:xfrm>
        </p:spPr>
        <p:txBody>
          <a:bodyPr>
            <a:normAutofit fontScale="92500" lnSpcReduction="10000"/>
          </a:bodyPr>
          <a:lstStyle/>
          <a:p>
            <a:pPr>
              <a:lnSpc>
                <a:spcPct val="110000"/>
              </a:lnSpc>
              <a:spcBef>
                <a:spcPts val="1800"/>
              </a:spcBef>
            </a:pPr>
            <a:r>
              <a:rPr lang="en-US"/>
              <a:t>The </a:t>
            </a:r>
            <a:r>
              <a:rPr lang="en-US" b="1"/>
              <a:t>Molecules of Life </a:t>
            </a:r>
            <a:r>
              <a:rPr lang="en-US"/>
              <a:t>kit involves students using molecular monomer models to build a polymer. For example, </a:t>
            </a:r>
            <a:r>
              <a:rPr lang="en-US" b="1"/>
              <a:t>phospholipid monomers assemble into membranes</a:t>
            </a:r>
            <a:r>
              <a:rPr lang="en-US"/>
              <a:t>.  </a:t>
            </a:r>
          </a:p>
          <a:p>
            <a:pPr>
              <a:lnSpc>
                <a:spcPct val="110000"/>
              </a:lnSpc>
              <a:spcBef>
                <a:spcPts val="1800"/>
              </a:spcBef>
            </a:pPr>
            <a:r>
              <a:rPr lang="en-US"/>
              <a:t>Instead of giving each group of students the whole kit and having them assemble parts as needed</a:t>
            </a:r>
            <a:r>
              <a:rPr lang="en-US" b="1"/>
              <a:t>, we recommend staging the different monomers and only distributing the parts as needed</a:t>
            </a:r>
            <a:r>
              <a:rPr lang="en-US"/>
              <a:t>. </a:t>
            </a:r>
          </a:p>
          <a:p>
            <a:pPr>
              <a:lnSpc>
                <a:spcPct val="110000"/>
              </a:lnSpc>
              <a:spcBef>
                <a:spcPts val="1800"/>
              </a:spcBef>
            </a:pPr>
            <a:r>
              <a:rPr lang="en-US"/>
              <a:t>For this polymer assembly to work properly</a:t>
            </a:r>
            <a:r>
              <a:rPr lang="en-US" b="1"/>
              <a:t>, the initial monomer must be assembled properly</a:t>
            </a:r>
            <a:r>
              <a:rPr lang="en-US"/>
              <a:t>. Some students may have success assembling the monomer models simply by using the illustrations on the subsequent slides. </a:t>
            </a:r>
          </a:p>
          <a:p>
            <a:pPr>
              <a:lnSpc>
                <a:spcPct val="110000"/>
              </a:lnSpc>
              <a:spcBef>
                <a:spcPts val="1800"/>
              </a:spcBef>
            </a:pPr>
            <a:r>
              <a:rPr lang="en-US"/>
              <a:t>However, if you or your students are struggling with proper monomer assembly, </a:t>
            </a:r>
            <a:r>
              <a:rPr lang="en-US" b="1"/>
              <a:t>a PDF with printable assembly guides </a:t>
            </a:r>
            <a:r>
              <a:rPr lang="en-US"/>
              <a:t>is freely available in the </a:t>
            </a:r>
            <a:r>
              <a:rPr lang="en-US" b="1"/>
              <a:t>Digital Modeling Hub. </a:t>
            </a:r>
            <a:r>
              <a:rPr lang="en-US"/>
              <a:t>These guides are </a:t>
            </a:r>
            <a:r>
              <a:rPr lang="en-US" b="1"/>
              <a:t>sized to match the scale of the physical models </a:t>
            </a:r>
            <a:r>
              <a:rPr lang="en-US"/>
              <a:t>(when printed with no scaling on 8.5" x 11" paper). The foam physical models can be set directly on the printed monomer graphics to help aid in proper assembly.</a:t>
            </a:r>
          </a:p>
        </p:txBody>
      </p:sp>
      <p:grpSp>
        <p:nvGrpSpPr>
          <p:cNvPr id="13" name="Group 12">
            <a:extLst>
              <a:ext uri="{FF2B5EF4-FFF2-40B4-BE49-F238E27FC236}">
                <a16:creationId xmlns:a16="http://schemas.microsoft.com/office/drawing/2014/main" id="{CB1A4F8F-3F12-BCAD-9135-48A83FE9CF26}"/>
              </a:ext>
            </a:extLst>
          </p:cNvPr>
          <p:cNvGrpSpPr/>
          <p:nvPr/>
        </p:nvGrpSpPr>
        <p:grpSpPr>
          <a:xfrm>
            <a:off x="6834341" y="1238597"/>
            <a:ext cx="3781116" cy="4598678"/>
            <a:chOff x="6834341" y="1238596"/>
            <a:chExt cx="4170360" cy="5072085"/>
          </a:xfrm>
        </p:grpSpPr>
        <p:pic>
          <p:nvPicPr>
            <p:cNvPr id="9" name="Picture 8" descr="A screenshot of a cell phone&#10;&#10;AI-generated content may be incorrect.">
              <a:extLst>
                <a:ext uri="{FF2B5EF4-FFF2-40B4-BE49-F238E27FC236}">
                  <a16:creationId xmlns:a16="http://schemas.microsoft.com/office/drawing/2014/main" id="{16845F88-78A3-E8EC-270B-FA25844886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4341" y="1238596"/>
              <a:ext cx="3745056" cy="4763319"/>
            </a:xfrm>
            <a:prstGeom prst="rect">
              <a:avLst/>
            </a:prstGeom>
          </p:spPr>
        </p:pic>
        <p:pic>
          <p:nvPicPr>
            <p:cNvPr id="10" name="Picture 9" descr="A screenshot of a cell phone&#10;&#10;AI-generated content may be incorrect.">
              <a:extLst>
                <a:ext uri="{FF2B5EF4-FFF2-40B4-BE49-F238E27FC236}">
                  <a16:creationId xmlns:a16="http://schemas.microsoft.com/office/drawing/2014/main" id="{B4EFC6E3-4363-DC3A-E4B0-1C6033BD69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6109" y="1341518"/>
              <a:ext cx="3745056" cy="4763319"/>
            </a:xfrm>
            <a:prstGeom prst="rect">
              <a:avLst/>
            </a:prstGeom>
          </p:spPr>
        </p:pic>
        <p:pic>
          <p:nvPicPr>
            <p:cNvPr id="11" name="Picture 10" descr="A screenshot of a cell phone&#10;&#10;AI-generated content may be incorrect.">
              <a:extLst>
                <a:ext uri="{FF2B5EF4-FFF2-40B4-BE49-F238E27FC236}">
                  <a16:creationId xmlns:a16="http://schemas.microsoft.com/office/drawing/2014/main" id="{57C7A431-2534-4486-CE3C-AE1BFACB3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17877" y="1444440"/>
              <a:ext cx="3745056" cy="4763319"/>
            </a:xfrm>
            <a:prstGeom prst="rect">
              <a:avLst/>
            </a:prstGeom>
          </p:spPr>
        </p:pic>
        <p:pic>
          <p:nvPicPr>
            <p:cNvPr id="12" name="Picture 11" descr="A screenshot of a cell phone&#10;&#10;AI-generated content may be incorrect.">
              <a:extLst>
                <a:ext uri="{FF2B5EF4-FFF2-40B4-BE49-F238E27FC236}">
                  <a16:creationId xmlns:a16="http://schemas.microsoft.com/office/drawing/2014/main" id="{38BBCDF2-D35A-2A79-510A-9DCF399902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59645" y="1547362"/>
              <a:ext cx="3745056" cy="4763319"/>
            </a:xfrm>
            <a:prstGeom prst="rect">
              <a:avLst/>
            </a:prstGeom>
          </p:spPr>
        </p:pic>
      </p:grpSp>
      <p:pic>
        <p:nvPicPr>
          <p:cNvPr id="3" name="Picture 2">
            <a:extLst>
              <a:ext uri="{FF2B5EF4-FFF2-40B4-BE49-F238E27FC236}">
                <a16:creationId xmlns:a16="http://schemas.microsoft.com/office/drawing/2014/main" id="{52F68904-6094-3C76-AC6F-A4942B1BDE4C}"/>
              </a:ext>
            </a:extLst>
          </p:cNvPr>
          <p:cNvPicPr>
            <a:picLocks noChangeAspect="1"/>
          </p:cNvPicPr>
          <p:nvPr/>
        </p:nvPicPr>
        <p:blipFill>
          <a:blip r:embed="rId3"/>
          <a:stretch>
            <a:fillRect/>
          </a:stretch>
        </p:blipFill>
        <p:spPr>
          <a:xfrm>
            <a:off x="7478049" y="1741482"/>
            <a:ext cx="2879308" cy="3815846"/>
          </a:xfrm>
          <a:prstGeom prst="rect">
            <a:avLst/>
          </a:prstGeom>
        </p:spPr>
      </p:pic>
    </p:spTree>
    <p:extLst>
      <p:ext uri="{BB962C8B-B14F-4D97-AF65-F5344CB8AC3E}">
        <p14:creationId xmlns:p14="http://schemas.microsoft.com/office/powerpoint/2010/main" val="21570637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EA55B-334B-E674-3ED9-EE6571778B8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D063A571-0A48-36B6-D8F2-D24686A40245}"/>
              </a:ext>
            </a:extLst>
          </p:cNvPr>
          <p:cNvSpPr>
            <a:spLocks noGrp="1"/>
          </p:cNvSpPr>
          <p:nvPr>
            <p:ph type="body" sz="quarter" idx="11"/>
          </p:nvPr>
        </p:nvSpPr>
        <p:spPr>
          <a:xfrm>
            <a:off x="995431" y="1457532"/>
            <a:ext cx="4104179" cy="3224218"/>
          </a:xfrm>
        </p:spPr>
        <p:txBody>
          <a:bodyPr/>
          <a:lstStyle/>
          <a:p>
            <a:pPr>
              <a:lnSpc>
                <a:spcPct val="100000"/>
              </a:lnSpc>
            </a:pPr>
            <a:r>
              <a:rPr lang="en-US" sz="2000" b="0" i="0"/>
              <a:t>Record at least </a:t>
            </a:r>
            <a:r>
              <a:rPr lang="en-US" sz="2000" i="0"/>
              <a:t>10 things you notice </a:t>
            </a:r>
            <a:r>
              <a:rPr lang="en-US" sz="2000" b="0" i="0"/>
              <a:t>and at least </a:t>
            </a:r>
            <a:r>
              <a:rPr lang="en-US" sz="2000" i="0"/>
              <a:t>3 questions you wonder about </a:t>
            </a:r>
            <a:r>
              <a:rPr lang="en-US" sz="2000" b="0" i="0"/>
              <a:t>in your lab notebook. Have the things you noticed and wondered changed as you explored each molecule?</a:t>
            </a:r>
          </a:p>
          <a:p>
            <a:endParaRPr lang="en-US" i="0"/>
          </a:p>
        </p:txBody>
      </p:sp>
      <p:sp>
        <p:nvSpPr>
          <p:cNvPr id="2" name="Slide Number Placeholder 1">
            <a:extLst>
              <a:ext uri="{FF2B5EF4-FFF2-40B4-BE49-F238E27FC236}">
                <a16:creationId xmlns:a16="http://schemas.microsoft.com/office/drawing/2014/main" id="{FB6A62EE-51C4-6751-C182-2134261CDF01}"/>
              </a:ext>
            </a:extLst>
          </p:cNvPr>
          <p:cNvSpPr>
            <a:spLocks noGrp="1"/>
          </p:cNvSpPr>
          <p:nvPr>
            <p:ph type="sldNum" sz="quarter" idx="4"/>
          </p:nvPr>
        </p:nvSpPr>
        <p:spPr/>
        <p:txBody>
          <a:bodyPr/>
          <a:lstStyle/>
          <a:p>
            <a:fld id="{24F349F3-CB17-4C05-B28E-3C9067437B1B}" type="slidenum">
              <a:rPr lang="en-US" smtClean="0"/>
              <a:pPr/>
              <a:t>9</a:t>
            </a:fld>
            <a:endParaRPr lang="en-US"/>
          </a:p>
        </p:txBody>
      </p:sp>
      <p:pic>
        <p:nvPicPr>
          <p:cNvPr id="27" name="Picture 26" descr="A white circle with a black border&#10;&#10;AI-generated content may be incorrect.">
            <a:extLst>
              <a:ext uri="{FF2B5EF4-FFF2-40B4-BE49-F238E27FC236}">
                <a16:creationId xmlns:a16="http://schemas.microsoft.com/office/drawing/2014/main" id="{E57C7EA4-C653-6EF0-EE51-9C063FA5B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grpSp>
        <p:nvGrpSpPr>
          <p:cNvPr id="32" name="Group 31">
            <a:extLst>
              <a:ext uri="{FF2B5EF4-FFF2-40B4-BE49-F238E27FC236}">
                <a16:creationId xmlns:a16="http://schemas.microsoft.com/office/drawing/2014/main" id="{BAAD7259-3491-FC2F-A772-C9ED4B0E50DC}"/>
              </a:ext>
            </a:extLst>
          </p:cNvPr>
          <p:cNvGrpSpPr/>
          <p:nvPr/>
        </p:nvGrpSpPr>
        <p:grpSpPr>
          <a:xfrm rot="20721171">
            <a:off x="9309713" y="1739937"/>
            <a:ext cx="2674911" cy="4369115"/>
            <a:chOff x="6666763" y="2576631"/>
            <a:chExt cx="2236239" cy="3652602"/>
          </a:xfrm>
        </p:grpSpPr>
        <p:pic>
          <p:nvPicPr>
            <p:cNvPr id="33" name="Picture 32" descr="A grey and black logo&#10;&#10;AI-generated content may be incorrect.">
              <a:extLst>
                <a:ext uri="{FF2B5EF4-FFF2-40B4-BE49-F238E27FC236}">
                  <a16:creationId xmlns:a16="http://schemas.microsoft.com/office/drawing/2014/main" id="{C0337ECD-B750-5363-D2F1-B8AB7179057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34" name="Picture 33" descr="A grey and black logo&#10;&#10;AI-generated content may be incorrect.">
              <a:extLst>
                <a:ext uri="{FF2B5EF4-FFF2-40B4-BE49-F238E27FC236}">
                  <a16:creationId xmlns:a16="http://schemas.microsoft.com/office/drawing/2014/main" id="{9049808C-D294-571D-5998-E5CAA67E73C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36" name="Picture 35" descr="A group of circles with different colors&#10;&#10;AI-generated content may be incorrect.">
              <a:extLst>
                <a:ext uri="{FF2B5EF4-FFF2-40B4-BE49-F238E27FC236}">
                  <a16:creationId xmlns:a16="http://schemas.microsoft.com/office/drawing/2014/main" id="{8A8A851E-CB9C-9C95-12AE-CD44BB53A6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38" name="Picture 37" descr="A grey and red circles with black text&#10;&#10;AI-generated content may be incorrect.">
              <a:extLst>
                <a:ext uri="{FF2B5EF4-FFF2-40B4-BE49-F238E27FC236}">
                  <a16:creationId xmlns:a16="http://schemas.microsoft.com/office/drawing/2014/main" id="{6633851D-511D-7D76-5620-23678E5AC8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39" name="Group 38">
            <a:extLst>
              <a:ext uri="{FF2B5EF4-FFF2-40B4-BE49-F238E27FC236}">
                <a16:creationId xmlns:a16="http://schemas.microsoft.com/office/drawing/2014/main" id="{494F9FD9-B3F1-3118-CCC5-4712EAAC7B89}"/>
              </a:ext>
            </a:extLst>
          </p:cNvPr>
          <p:cNvGrpSpPr/>
          <p:nvPr/>
        </p:nvGrpSpPr>
        <p:grpSpPr>
          <a:xfrm>
            <a:off x="5653060" y="1783246"/>
            <a:ext cx="1623064" cy="1288793"/>
            <a:chOff x="3950740" y="1618737"/>
            <a:chExt cx="1391094" cy="1104597"/>
          </a:xfrm>
        </p:grpSpPr>
        <p:pic>
          <p:nvPicPr>
            <p:cNvPr id="40" name="Picture 39" descr="A white circle with a black border&#10;&#10;AI-generated content may be incorrect.">
              <a:extLst>
                <a:ext uri="{FF2B5EF4-FFF2-40B4-BE49-F238E27FC236}">
                  <a16:creationId xmlns:a16="http://schemas.microsoft.com/office/drawing/2014/main" id="{B174BFAD-7905-D89C-6B1E-E3610A00EC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41" name="Picture 40" descr="A green square with a black letter&#10;&#10;AI-generated content may be incorrect.">
              <a:extLst>
                <a:ext uri="{FF2B5EF4-FFF2-40B4-BE49-F238E27FC236}">
                  <a16:creationId xmlns:a16="http://schemas.microsoft.com/office/drawing/2014/main" id="{38F4F59D-9FE0-4474-B33E-263CE3C0F6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42" name="Picture 41" descr="A red circle with black objects in it&#10;&#10;AI-generated content may be incorrect.">
              <a:extLst>
                <a:ext uri="{FF2B5EF4-FFF2-40B4-BE49-F238E27FC236}">
                  <a16:creationId xmlns:a16="http://schemas.microsoft.com/office/drawing/2014/main" id="{3D2148A4-33F9-995F-001A-C8FB064EBA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46" name="Picture 45" descr="A group of circles with letters and numbers&#10;&#10;AI-generated content may be incorrect.">
              <a:extLst>
                <a:ext uri="{FF2B5EF4-FFF2-40B4-BE49-F238E27FC236}">
                  <a16:creationId xmlns:a16="http://schemas.microsoft.com/office/drawing/2014/main" id="{C824A19A-D75D-635C-E2C3-D8AD2B8C8D1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47" name="Picture 46" descr="A white circle with a black border&#10;&#10;AI-generated content may be incorrect.">
              <a:extLst>
                <a:ext uri="{FF2B5EF4-FFF2-40B4-BE49-F238E27FC236}">
                  <a16:creationId xmlns:a16="http://schemas.microsoft.com/office/drawing/2014/main" id="{D807CCE0-3A13-9928-DFE5-78D46C3B3F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48" name="Group 47">
            <a:extLst>
              <a:ext uri="{FF2B5EF4-FFF2-40B4-BE49-F238E27FC236}">
                <a16:creationId xmlns:a16="http://schemas.microsoft.com/office/drawing/2014/main" id="{C2361D17-763B-D328-005D-6A9CBF66C227}"/>
              </a:ext>
            </a:extLst>
          </p:cNvPr>
          <p:cNvGrpSpPr/>
          <p:nvPr/>
        </p:nvGrpSpPr>
        <p:grpSpPr>
          <a:xfrm rot="18960361">
            <a:off x="6138536" y="3317251"/>
            <a:ext cx="2503560" cy="2814065"/>
            <a:chOff x="6432107" y="2244738"/>
            <a:chExt cx="2145749" cy="2411876"/>
          </a:xfrm>
        </p:grpSpPr>
        <p:pic>
          <p:nvPicPr>
            <p:cNvPr id="52" name="Picture 51" descr="A green star shaped logo with a letter g&#10;&#10;AI-generated content may be incorrect.">
              <a:extLst>
                <a:ext uri="{FF2B5EF4-FFF2-40B4-BE49-F238E27FC236}">
                  <a16:creationId xmlns:a16="http://schemas.microsoft.com/office/drawing/2014/main" id="{C7E7A1AC-8686-4441-0A0D-D6986B4C73A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0B480857-13F9-FF76-75DB-6594FEB894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58" name="Picture 57" descr="A red circle with black objects in it&#10;&#10;AI-generated content may be incorrect.">
              <a:extLst>
                <a:ext uri="{FF2B5EF4-FFF2-40B4-BE49-F238E27FC236}">
                  <a16:creationId xmlns:a16="http://schemas.microsoft.com/office/drawing/2014/main" id="{5DFE71CE-6998-54CB-1EC0-1512F38BF6F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59" name="Picture 58" descr="A grey and red molecule&#10;&#10;AI-generated content may be incorrect.">
              <a:extLst>
                <a:ext uri="{FF2B5EF4-FFF2-40B4-BE49-F238E27FC236}">
                  <a16:creationId xmlns:a16="http://schemas.microsoft.com/office/drawing/2014/main" id="{E18D1B7A-0011-6A86-0753-8659195853F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60" name="Picture 59" descr="A red and yellow logo&#10;&#10;AI-generated content may be incorrect.">
              <a:extLst>
                <a:ext uri="{FF2B5EF4-FFF2-40B4-BE49-F238E27FC236}">
                  <a16:creationId xmlns:a16="http://schemas.microsoft.com/office/drawing/2014/main" id="{0B0A98BF-4B41-AAA7-D800-5C63C9DDE26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61" name="Picture 60" descr="A white circle with a black border&#10;&#10;AI-generated content may be incorrect.">
              <a:extLst>
                <a:ext uri="{FF2B5EF4-FFF2-40B4-BE49-F238E27FC236}">
                  <a16:creationId xmlns:a16="http://schemas.microsoft.com/office/drawing/2014/main" id="{99023694-EA14-1CEF-846A-59D1216C21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62" name="Picture 61" descr="A white circle with a black border&#10;&#10;AI-generated content may be incorrect.">
              <a:extLst>
                <a:ext uri="{FF2B5EF4-FFF2-40B4-BE49-F238E27FC236}">
                  <a16:creationId xmlns:a16="http://schemas.microsoft.com/office/drawing/2014/main" id="{C1EB1E56-D91C-7130-BFC4-BEE219E69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63" name="Picture 62" descr="A blue red white and grey circles&#10;&#10;AI-generated content may be incorrect.">
              <a:extLst>
                <a:ext uri="{FF2B5EF4-FFF2-40B4-BE49-F238E27FC236}">
                  <a16:creationId xmlns:a16="http://schemas.microsoft.com/office/drawing/2014/main" id="{1B30956A-1952-A694-498A-6AC013B5E6B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pic>
        <p:nvPicPr>
          <p:cNvPr id="68" name="Picture 67">
            <a:extLst>
              <a:ext uri="{FF2B5EF4-FFF2-40B4-BE49-F238E27FC236}">
                <a16:creationId xmlns:a16="http://schemas.microsoft.com/office/drawing/2014/main" id="{288B2D9E-3069-B287-EB1E-CEE358F8F600}"/>
              </a:ext>
            </a:extLst>
          </p:cNvPr>
          <p:cNvPicPr>
            <a:picLocks noChangeAspect="1"/>
          </p:cNvPicPr>
          <p:nvPr/>
        </p:nvPicPr>
        <p:blipFill>
          <a:blip r:embed="rId15"/>
          <a:srcRect l="47270"/>
          <a:stretch>
            <a:fillRect/>
          </a:stretch>
        </p:blipFill>
        <p:spPr>
          <a:xfrm rot="16200000">
            <a:off x="1374300" y="3051435"/>
            <a:ext cx="3122458" cy="4490675"/>
          </a:xfrm>
          <a:prstGeom prst="rect">
            <a:avLst/>
          </a:prstGeom>
        </p:spPr>
      </p:pic>
      <p:sp>
        <p:nvSpPr>
          <p:cNvPr id="69" name="TextBox 2">
            <a:extLst>
              <a:ext uri="{FF2B5EF4-FFF2-40B4-BE49-F238E27FC236}">
                <a16:creationId xmlns:a16="http://schemas.microsoft.com/office/drawing/2014/main" id="{B5FCB371-7675-C1D1-BC0D-0091548765A1}"/>
              </a:ext>
            </a:extLst>
          </p:cNvPr>
          <p:cNvSpPr txBox="1"/>
          <p:nvPr/>
        </p:nvSpPr>
        <p:spPr>
          <a:xfrm>
            <a:off x="1630355" y="4111089"/>
            <a:ext cx="3096006"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I Notice            I wonder</a:t>
            </a:r>
          </a:p>
        </p:txBody>
      </p:sp>
      <p:cxnSp>
        <p:nvCxnSpPr>
          <p:cNvPr id="70" name="Straight Connector 69">
            <a:extLst>
              <a:ext uri="{FF2B5EF4-FFF2-40B4-BE49-F238E27FC236}">
                <a16:creationId xmlns:a16="http://schemas.microsoft.com/office/drawing/2014/main" id="{35D62186-654D-D75B-2007-074FFC977ED2}"/>
              </a:ext>
            </a:extLst>
          </p:cNvPr>
          <p:cNvCxnSpPr>
            <a:cxnSpLocks/>
            <a:endCxn id="68" idx="1"/>
          </p:cNvCxnSpPr>
          <p:nvPr/>
        </p:nvCxnSpPr>
        <p:spPr>
          <a:xfrm>
            <a:off x="2935529" y="4151846"/>
            <a:ext cx="1" cy="2706156"/>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28C2B4E6-AC3F-A802-BAC4-7F0EF8008189}"/>
              </a:ext>
            </a:extLst>
          </p:cNvPr>
          <p:cNvCxnSpPr>
            <a:cxnSpLocks/>
          </p:cNvCxnSpPr>
          <p:nvPr/>
        </p:nvCxnSpPr>
        <p:spPr>
          <a:xfrm>
            <a:off x="1399823" y="4499792"/>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80" name="Title 1">
            <a:extLst>
              <a:ext uri="{FF2B5EF4-FFF2-40B4-BE49-F238E27FC236}">
                <a16:creationId xmlns:a16="http://schemas.microsoft.com/office/drawing/2014/main" id="{5FB0E702-A31C-56E8-F046-B31EC21A9386}"/>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81" name="Group 80">
            <a:extLst>
              <a:ext uri="{FF2B5EF4-FFF2-40B4-BE49-F238E27FC236}">
                <a16:creationId xmlns:a16="http://schemas.microsoft.com/office/drawing/2014/main" id="{F91A6C28-38DE-149D-77C6-DBAF42D1C3A3}"/>
              </a:ext>
            </a:extLst>
          </p:cNvPr>
          <p:cNvGrpSpPr/>
          <p:nvPr/>
        </p:nvGrpSpPr>
        <p:grpSpPr>
          <a:xfrm>
            <a:off x="7537021" y="1479951"/>
            <a:ext cx="1994810" cy="1973272"/>
            <a:chOff x="2696588" y="4762017"/>
            <a:chExt cx="1709710" cy="1691250"/>
          </a:xfrm>
        </p:grpSpPr>
        <p:pic>
          <p:nvPicPr>
            <p:cNvPr id="82" name="Picture 81" descr="A red circle with black objects in it&#10;&#10;AI-generated content may be incorrect.">
              <a:extLst>
                <a:ext uri="{FF2B5EF4-FFF2-40B4-BE49-F238E27FC236}">
                  <a16:creationId xmlns:a16="http://schemas.microsoft.com/office/drawing/2014/main" id="{651DAA8C-84C3-149E-B092-A6FED124F51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42091" y="5483860"/>
              <a:ext cx="280518" cy="280518"/>
            </a:xfrm>
            <a:prstGeom prst="rect">
              <a:avLst/>
            </a:prstGeom>
          </p:spPr>
        </p:pic>
        <p:pic>
          <p:nvPicPr>
            <p:cNvPr id="83" name="Picture 82" descr="A white circle with a black border&#10;&#10;AI-generated content may be incorrect.">
              <a:extLst>
                <a:ext uri="{FF2B5EF4-FFF2-40B4-BE49-F238E27FC236}">
                  <a16:creationId xmlns:a16="http://schemas.microsoft.com/office/drawing/2014/main" id="{53245D98-AC75-3DDF-088D-74080542B1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47914">
              <a:off x="4061408" y="5635441"/>
              <a:ext cx="344890" cy="232399"/>
            </a:xfrm>
            <a:prstGeom prst="rect">
              <a:avLst/>
            </a:prstGeom>
          </p:spPr>
        </p:pic>
        <p:pic>
          <p:nvPicPr>
            <p:cNvPr id="84" name="Picture 83" descr="A red circle with black objects in it&#10;&#10;AI-generated content may be incorrect.">
              <a:extLst>
                <a:ext uri="{FF2B5EF4-FFF2-40B4-BE49-F238E27FC236}">
                  <a16:creationId xmlns:a16="http://schemas.microsoft.com/office/drawing/2014/main" id="{17A05570-8C31-C8FA-FD9F-60665A6CBB9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3495755">
              <a:off x="3695070" y="5944634"/>
              <a:ext cx="280518" cy="280518"/>
            </a:xfrm>
            <a:prstGeom prst="rect">
              <a:avLst/>
            </a:prstGeom>
          </p:spPr>
        </p:pic>
        <p:pic>
          <p:nvPicPr>
            <p:cNvPr id="85" name="Picture 84" descr="A white circle with a black border&#10;&#10;AI-generated content may be incorrect.">
              <a:extLst>
                <a:ext uri="{FF2B5EF4-FFF2-40B4-BE49-F238E27FC236}">
                  <a16:creationId xmlns:a16="http://schemas.microsoft.com/office/drawing/2014/main" id="{525E87BC-DA78-0DB7-7E40-EB16BF7A50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643669">
              <a:off x="3634126" y="6164622"/>
              <a:ext cx="344890" cy="232399"/>
            </a:xfrm>
            <a:prstGeom prst="rect">
              <a:avLst/>
            </a:prstGeom>
          </p:spPr>
        </p:pic>
        <p:pic>
          <p:nvPicPr>
            <p:cNvPr id="86" name="Picture 85" descr="A red circle with black objects in it&#10;&#10;AI-generated content may be incorrect.">
              <a:extLst>
                <a:ext uri="{FF2B5EF4-FFF2-40B4-BE49-F238E27FC236}">
                  <a16:creationId xmlns:a16="http://schemas.microsoft.com/office/drawing/2014/main" id="{6D7B4F40-75F9-FCFE-9C68-7457C2DFBF4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6934469">
              <a:off x="3164421" y="5946500"/>
              <a:ext cx="280518" cy="280518"/>
            </a:xfrm>
            <a:prstGeom prst="rect">
              <a:avLst/>
            </a:prstGeom>
          </p:spPr>
        </p:pic>
        <p:pic>
          <p:nvPicPr>
            <p:cNvPr id="87" name="Picture 86" descr="A white circle with a black border&#10;&#10;AI-generated content may be incorrect.">
              <a:extLst>
                <a:ext uri="{FF2B5EF4-FFF2-40B4-BE49-F238E27FC236}">
                  <a16:creationId xmlns:a16="http://schemas.microsoft.com/office/drawing/2014/main" id="{2281BCB8-22FC-656D-9C9C-EBAD280140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82383">
              <a:off x="2951806" y="6052170"/>
              <a:ext cx="344890" cy="232399"/>
            </a:xfrm>
            <a:prstGeom prst="rect">
              <a:avLst/>
            </a:prstGeom>
          </p:spPr>
        </p:pic>
        <p:pic>
          <p:nvPicPr>
            <p:cNvPr id="88" name="Picture 87" descr="A red circle with black objects in it&#10;&#10;AI-generated content may be incorrect.">
              <a:extLst>
                <a:ext uri="{FF2B5EF4-FFF2-40B4-BE49-F238E27FC236}">
                  <a16:creationId xmlns:a16="http://schemas.microsoft.com/office/drawing/2014/main" id="{05DBA06C-A2C0-EA53-5281-CD089BA4AAB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600793">
              <a:off x="2887408" y="5502511"/>
              <a:ext cx="280518" cy="280518"/>
            </a:xfrm>
            <a:prstGeom prst="rect">
              <a:avLst/>
            </a:prstGeom>
          </p:spPr>
        </p:pic>
        <p:pic>
          <p:nvPicPr>
            <p:cNvPr id="89" name="Picture 88" descr="A white circle with a black border&#10;&#10;AI-generated content may be incorrect.">
              <a:extLst>
                <a:ext uri="{FF2B5EF4-FFF2-40B4-BE49-F238E27FC236}">
                  <a16:creationId xmlns:a16="http://schemas.microsoft.com/office/drawing/2014/main" id="{220457AE-CF39-A772-B491-2B631DFE36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8707">
              <a:off x="2696588" y="5408037"/>
              <a:ext cx="344890" cy="232399"/>
            </a:xfrm>
            <a:prstGeom prst="rect">
              <a:avLst/>
            </a:prstGeom>
          </p:spPr>
        </p:pic>
        <p:pic>
          <p:nvPicPr>
            <p:cNvPr id="90" name="Picture 89" descr="A red circle with black objects in it&#10;&#10;AI-generated content may be incorrect.">
              <a:extLst>
                <a:ext uri="{FF2B5EF4-FFF2-40B4-BE49-F238E27FC236}">
                  <a16:creationId xmlns:a16="http://schemas.microsoft.com/office/drawing/2014/main" id="{D73B65E4-6705-DDC3-6AD2-2D441C1B26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7655864">
              <a:off x="3285453" y="4823672"/>
              <a:ext cx="280518" cy="280518"/>
            </a:xfrm>
            <a:prstGeom prst="rect">
              <a:avLst/>
            </a:prstGeom>
          </p:spPr>
        </p:pic>
        <p:pic>
          <p:nvPicPr>
            <p:cNvPr id="91" name="Picture 90" descr="A white circle with a black border&#10;&#10;AI-generated content may be incorrect.">
              <a:extLst>
                <a:ext uri="{FF2B5EF4-FFF2-40B4-BE49-F238E27FC236}">
                  <a16:creationId xmlns:a16="http://schemas.microsoft.com/office/drawing/2014/main" id="{151BE14D-A98B-D383-6CCF-ADBB92C570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203778">
              <a:off x="3431783" y="4762017"/>
              <a:ext cx="344890" cy="232399"/>
            </a:xfrm>
            <a:prstGeom prst="rect">
              <a:avLst/>
            </a:prstGeom>
          </p:spPr>
        </p:pic>
        <p:pic>
          <p:nvPicPr>
            <p:cNvPr id="92" name="Picture 91" descr="A screenshot of a game&#10;&#10;AI-generated content may be incorrect.">
              <a:extLst>
                <a:ext uri="{FF2B5EF4-FFF2-40B4-BE49-F238E27FC236}">
                  <a16:creationId xmlns:a16="http://schemas.microsoft.com/office/drawing/2014/main" id="{524EF5C3-D7FA-8B64-3BC1-D7CE67BDA753}"/>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052539" y="4973217"/>
              <a:ext cx="1003440" cy="1120838"/>
            </a:xfrm>
            <a:prstGeom prst="rect">
              <a:avLst/>
            </a:prstGeom>
          </p:spPr>
        </p:pic>
      </p:grpSp>
    </p:spTree>
    <p:extLst>
      <p:ext uri="{BB962C8B-B14F-4D97-AF65-F5344CB8AC3E}">
        <p14:creationId xmlns:p14="http://schemas.microsoft.com/office/powerpoint/2010/main" val="1629343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B6AF8-DFEB-F94F-4298-320AEA0F02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42BAB2-45FF-9392-B8A6-BABF760924BC}"/>
              </a:ext>
            </a:extLst>
          </p:cNvPr>
          <p:cNvSpPr>
            <a:spLocks noGrp="1"/>
          </p:cNvSpPr>
          <p:nvPr>
            <p:ph type="sldNum" sz="quarter" idx="4"/>
          </p:nvPr>
        </p:nvSpPr>
        <p:spPr/>
        <p:txBody>
          <a:bodyPr/>
          <a:lstStyle/>
          <a:p>
            <a:fld id="{24F349F3-CB17-4C05-B28E-3C9067437B1B}" type="slidenum">
              <a:rPr lang="en-US" smtClean="0"/>
              <a:pPr/>
              <a:t>10</a:t>
            </a:fld>
            <a:endParaRPr lang="en-US"/>
          </a:p>
        </p:txBody>
      </p:sp>
      <p:pic>
        <p:nvPicPr>
          <p:cNvPr id="27" name="Picture 26" descr="A white circle with a black border&#10;&#10;AI-generated content may be incorrect.">
            <a:extLst>
              <a:ext uri="{FF2B5EF4-FFF2-40B4-BE49-F238E27FC236}">
                <a16:creationId xmlns:a16="http://schemas.microsoft.com/office/drawing/2014/main" id="{D221E667-9300-2098-09BB-52AB773188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sp>
        <p:nvSpPr>
          <p:cNvPr id="12" name="Text Placeholder 5">
            <a:extLst>
              <a:ext uri="{FF2B5EF4-FFF2-40B4-BE49-F238E27FC236}">
                <a16:creationId xmlns:a16="http://schemas.microsoft.com/office/drawing/2014/main" id="{AE5F2237-E9E3-76DF-8FA1-25B683A420C7}"/>
              </a:ext>
            </a:extLst>
          </p:cNvPr>
          <p:cNvSpPr txBox="1">
            <a:spLocks/>
          </p:cNvSpPr>
          <p:nvPr/>
        </p:nvSpPr>
        <p:spPr>
          <a:xfrm>
            <a:off x="951983" y="2056289"/>
            <a:ext cx="4104179"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b="0" i="0"/>
              <a:t>With your lab group, identify the characteristics that two or more of these molecules have in common.</a:t>
            </a:r>
          </a:p>
        </p:txBody>
      </p:sp>
      <p:sp>
        <p:nvSpPr>
          <p:cNvPr id="16" name="Title 1">
            <a:extLst>
              <a:ext uri="{FF2B5EF4-FFF2-40B4-BE49-F238E27FC236}">
                <a16:creationId xmlns:a16="http://schemas.microsoft.com/office/drawing/2014/main" id="{3E223523-94EB-5D2B-A1D6-9D729372C29E}"/>
              </a:ext>
            </a:extLst>
          </p:cNvPr>
          <p:cNvSpPr txBox="1">
            <a:spLocks/>
          </p:cNvSpPr>
          <p:nvPr/>
        </p:nvSpPr>
        <p:spPr>
          <a:xfrm>
            <a:off x="932343" y="-3356"/>
            <a:ext cx="9631682" cy="99782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b="1">
                <a:solidFill>
                  <a:schemeClr val="bg1"/>
                </a:solidFill>
                <a:ea typeface="HGSoeiKakugothicUB"/>
                <a:cs typeface="Myanmar Text"/>
              </a:rPr>
              <a:t>Small Molecules</a:t>
            </a:r>
            <a:endParaRPr lang="en-US" sz="4000" b="1">
              <a:solidFill>
                <a:schemeClr val="bg1"/>
              </a:solidFill>
              <a:latin typeface="+mn-lt"/>
              <a:ea typeface="HGSoeiKakugothicUB"/>
              <a:cs typeface="Myanmar Text"/>
            </a:endParaRPr>
          </a:p>
        </p:txBody>
      </p:sp>
      <p:grpSp>
        <p:nvGrpSpPr>
          <p:cNvPr id="20" name="Group 19">
            <a:extLst>
              <a:ext uri="{FF2B5EF4-FFF2-40B4-BE49-F238E27FC236}">
                <a16:creationId xmlns:a16="http://schemas.microsoft.com/office/drawing/2014/main" id="{D534A42B-CFC6-9C9B-770D-882BB5111CAA}"/>
              </a:ext>
            </a:extLst>
          </p:cNvPr>
          <p:cNvGrpSpPr/>
          <p:nvPr/>
        </p:nvGrpSpPr>
        <p:grpSpPr>
          <a:xfrm>
            <a:off x="7537021" y="1479951"/>
            <a:ext cx="1994810" cy="1973272"/>
            <a:chOff x="2696588" y="4762017"/>
            <a:chExt cx="1709710" cy="1691250"/>
          </a:xfrm>
        </p:grpSpPr>
        <p:pic>
          <p:nvPicPr>
            <p:cNvPr id="22" name="Picture 21" descr="A red circle with black objects in it&#10;&#10;AI-generated content may be incorrect.">
              <a:extLst>
                <a:ext uri="{FF2B5EF4-FFF2-40B4-BE49-F238E27FC236}">
                  <a16:creationId xmlns:a16="http://schemas.microsoft.com/office/drawing/2014/main" id="{311EDDD0-9258-00CC-39F2-8D21FF8578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2091" y="5483860"/>
              <a:ext cx="280518" cy="280518"/>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6012CB2B-C01F-1439-D19A-DBC9E579BA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47914">
              <a:off x="4061408" y="5635441"/>
              <a:ext cx="344890" cy="232399"/>
            </a:xfrm>
            <a:prstGeom prst="rect">
              <a:avLst/>
            </a:prstGeom>
          </p:spPr>
        </p:pic>
        <p:pic>
          <p:nvPicPr>
            <p:cNvPr id="26" name="Picture 25" descr="A red circle with black objects in it&#10;&#10;AI-generated content may be incorrect.">
              <a:extLst>
                <a:ext uri="{FF2B5EF4-FFF2-40B4-BE49-F238E27FC236}">
                  <a16:creationId xmlns:a16="http://schemas.microsoft.com/office/drawing/2014/main" id="{024234BB-7278-82DB-2FEC-1431E15249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495755">
              <a:off x="3695070" y="5944634"/>
              <a:ext cx="280518" cy="280518"/>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AE1522E2-31DF-781B-6F2E-0918404821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643669">
              <a:off x="3634126" y="6164622"/>
              <a:ext cx="344890" cy="232399"/>
            </a:xfrm>
            <a:prstGeom prst="rect">
              <a:avLst/>
            </a:prstGeom>
          </p:spPr>
        </p:pic>
        <p:pic>
          <p:nvPicPr>
            <p:cNvPr id="30" name="Picture 29" descr="A red circle with black objects in it&#10;&#10;AI-generated content may be incorrect.">
              <a:extLst>
                <a:ext uri="{FF2B5EF4-FFF2-40B4-BE49-F238E27FC236}">
                  <a16:creationId xmlns:a16="http://schemas.microsoft.com/office/drawing/2014/main" id="{B2C49AE4-B18C-371E-E0B6-53D3DDF7C3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934469">
              <a:off x="3164421" y="5946500"/>
              <a:ext cx="280518" cy="280518"/>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5131425A-FE38-F838-E3B4-4F97DEBA74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082383">
              <a:off x="2951806" y="6052170"/>
              <a:ext cx="344890" cy="232399"/>
            </a:xfrm>
            <a:prstGeom prst="rect">
              <a:avLst/>
            </a:prstGeom>
          </p:spPr>
        </p:pic>
        <p:pic>
          <p:nvPicPr>
            <p:cNvPr id="34" name="Picture 33" descr="A red circle with black objects in it&#10;&#10;AI-generated content may be incorrect.">
              <a:extLst>
                <a:ext uri="{FF2B5EF4-FFF2-40B4-BE49-F238E27FC236}">
                  <a16:creationId xmlns:a16="http://schemas.microsoft.com/office/drawing/2014/main" id="{F8C3E188-2DED-05A3-E290-4D611D2DE6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600793">
              <a:off x="2887408" y="5502511"/>
              <a:ext cx="280518" cy="280518"/>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F0D7C4A1-AF0B-2AC6-0E00-E14C982F16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48707">
              <a:off x="2696588" y="5408037"/>
              <a:ext cx="344890" cy="232399"/>
            </a:xfrm>
            <a:prstGeom prst="rect">
              <a:avLst/>
            </a:prstGeom>
          </p:spPr>
        </p:pic>
        <p:pic>
          <p:nvPicPr>
            <p:cNvPr id="38" name="Picture 37" descr="A red circle with black objects in it&#10;&#10;AI-generated content may be incorrect.">
              <a:extLst>
                <a:ext uri="{FF2B5EF4-FFF2-40B4-BE49-F238E27FC236}">
                  <a16:creationId xmlns:a16="http://schemas.microsoft.com/office/drawing/2014/main" id="{7E1C552A-CA57-7234-F9CE-0EE535085A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655864">
              <a:off x="3285453" y="4823672"/>
              <a:ext cx="280518" cy="280518"/>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F6E47177-718A-5EB9-BF7F-B80A68178F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203778">
              <a:off x="3431783" y="4762017"/>
              <a:ext cx="344890" cy="232399"/>
            </a:xfrm>
            <a:prstGeom prst="rect">
              <a:avLst/>
            </a:prstGeom>
          </p:spPr>
        </p:pic>
        <p:pic>
          <p:nvPicPr>
            <p:cNvPr id="40" name="Picture 39" descr="A screenshot of a game&#10;&#10;AI-generated content may be incorrect.">
              <a:extLst>
                <a:ext uri="{FF2B5EF4-FFF2-40B4-BE49-F238E27FC236}">
                  <a16:creationId xmlns:a16="http://schemas.microsoft.com/office/drawing/2014/main" id="{78980EEE-1290-344D-2154-52C39B54DC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2539" y="4973217"/>
              <a:ext cx="1003440" cy="1120838"/>
            </a:xfrm>
            <a:prstGeom prst="rect">
              <a:avLst/>
            </a:prstGeom>
          </p:spPr>
        </p:pic>
      </p:grpSp>
      <p:grpSp>
        <p:nvGrpSpPr>
          <p:cNvPr id="41" name="Group 40">
            <a:extLst>
              <a:ext uri="{FF2B5EF4-FFF2-40B4-BE49-F238E27FC236}">
                <a16:creationId xmlns:a16="http://schemas.microsoft.com/office/drawing/2014/main" id="{5BCF43AC-0E09-D694-2DDF-20F91B3AB649}"/>
              </a:ext>
            </a:extLst>
          </p:cNvPr>
          <p:cNvGrpSpPr/>
          <p:nvPr/>
        </p:nvGrpSpPr>
        <p:grpSpPr>
          <a:xfrm rot="20721171">
            <a:off x="9309713" y="1739937"/>
            <a:ext cx="2674911" cy="4369115"/>
            <a:chOff x="6666763" y="2576631"/>
            <a:chExt cx="2236239" cy="3652602"/>
          </a:xfrm>
        </p:grpSpPr>
        <p:pic>
          <p:nvPicPr>
            <p:cNvPr id="42" name="Picture 41" descr="A grey and black logo&#10;&#10;AI-generated content may be incorrect.">
              <a:extLst>
                <a:ext uri="{FF2B5EF4-FFF2-40B4-BE49-F238E27FC236}">
                  <a16:creationId xmlns:a16="http://schemas.microsoft.com/office/drawing/2014/main" id="{DDFD6407-7869-D045-59BA-9530417A833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09478">
              <a:off x="6666763" y="3755605"/>
              <a:ext cx="523646" cy="2300713"/>
            </a:xfrm>
            <a:prstGeom prst="rect">
              <a:avLst/>
            </a:prstGeom>
          </p:spPr>
        </p:pic>
        <p:pic>
          <p:nvPicPr>
            <p:cNvPr id="46" name="Picture 45" descr="A grey and black logo&#10;&#10;AI-generated content may be incorrect.">
              <a:extLst>
                <a:ext uri="{FF2B5EF4-FFF2-40B4-BE49-F238E27FC236}">
                  <a16:creationId xmlns:a16="http://schemas.microsoft.com/office/drawing/2014/main" id="{C96DE370-F1AD-36AA-1F68-FF72E1DFC47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7990" y="3928520"/>
              <a:ext cx="523646" cy="2300713"/>
            </a:xfrm>
            <a:prstGeom prst="rect">
              <a:avLst/>
            </a:prstGeom>
          </p:spPr>
        </p:pic>
        <p:pic>
          <p:nvPicPr>
            <p:cNvPr id="48" name="Picture 47" descr="A group of circles with different colors&#10;&#10;AI-generated content may be incorrect.">
              <a:extLst>
                <a:ext uri="{FF2B5EF4-FFF2-40B4-BE49-F238E27FC236}">
                  <a16:creationId xmlns:a16="http://schemas.microsoft.com/office/drawing/2014/main" id="{FAC49CD3-0382-F2F3-9222-F238679DEA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21317011">
              <a:off x="8162984" y="2576631"/>
              <a:ext cx="740018" cy="1363528"/>
            </a:xfrm>
            <a:prstGeom prst="rect">
              <a:avLst/>
            </a:prstGeom>
          </p:spPr>
        </p:pic>
        <p:pic>
          <p:nvPicPr>
            <p:cNvPr id="57" name="Picture 56" descr="A grey and red circles with black text&#10;&#10;AI-generated content may be incorrect.">
              <a:extLst>
                <a:ext uri="{FF2B5EF4-FFF2-40B4-BE49-F238E27FC236}">
                  <a16:creationId xmlns:a16="http://schemas.microsoft.com/office/drawing/2014/main" id="{FF3730F1-E9E6-F8D0-3338-564156501D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347051" y="3599604"/>
              <a:ext cx="1121549" cy="578699"/>
            </a:xfrm>
            <a:prstGeom prst="rect">
              <a:avLst/>
            </a:prstGeom>
          </p:spPr>
        </p:pic>
      </p:grpSp>
      <p:grpSp>
        <p:nvGrpSpPr>
          <p:cNvPr id="58" name="Group 57">
            <a:extLst>
              <a:ext uri="{FF2B5EF4-FFF2-40B4-BE49-F238E27FC236}">
                <a16:creationId xmlns:a16="http://schemas.microsoft.com/office/drawing/2014/main" id="{28D7D9B7-88CD-782B-B201-7EF00B4B28B0}"/>
              </a:ext>
            </a:extLst>
          </p:cNvPr>
          <p:cNvGrpSpPr/>
          <p:nvPr/>
        </p:nvGrpSpPr>
        <p:grpSpPr>
          <a:xfrm>
            <a:off x="5653060" y="1783246"/>
            <a:ext cx="1623064" cy="1288793"/>
            <a:chOff x="3950740" y="1618737"/>
            <a:chExt cx="1391094" cy="1104597"/>
          </a:xfrm>
        </p:grpSpPr>
        <p:pic>
          <p:nvPicPr>
            <p:cNvPr id="59" name="Picture 58" descr="A white circle with a black border&#10;&#10;AI-generated content may be incorrect.">
              <a:extLst>
                <a:ext uri="{FF2B5EF4-FFF2-40B4-BE49-F238E27FC236}">
                  <a16:creationId xmlns:a16="http://schemas.microsoft.com/office/drawing/2014/main" id="{696B81D9-6DD7-F5C3-155A-6280AE5BA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0740" y="2233482"/>
              <a:ext cx="344890" cy="232399"/>
            </a:xfrm>
            <a:prstGeom prst="rect">
              <a:avLst/>
            </a:prstGeom>
          </p:spPr>
        </p:pic>
        <p:pic>
          <p:nvPicPr>
            <p:cNvPr id="60" name="Picture 59" descr="A green square with a black letter&#10;&#10;AI-generated content may be incorrect.">
              <a:extLst>
                <a:ext uri="{FF2B5EF4-FFF2-40B4-BE49-F238E27FC236}">
                  <a16:creationId xmlns:a16="http://schemas.microsoft.com/office/drawing/2014/main" id="{C07CE959-9440-FA36-9782-68717E6394E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290091" y="1618737"/>
              <a:ext cx="406566" cy="540029"/>
            </a:xfrm>
            <a:prstGeom prst="rect">
              <a:avLst/>
            </a:prstGeom>
          </p:spPr>
        </p:pic>
        <p:pic>
          <p:nvPicPr>
            <p:cNvPr id="61" name="Picture 60" descr="A red circle with black objects in it&#10;&#10;AI-generated content may be incorrect.">
              <a:extLst>
                <a:ext uri="{FF2B5EF4-FFF2-40B4-BE49-F238E27FC236}">
                  <a16:creationId xmlns:a16="http://schemas.microsoft.com/office/drawing/2014/main" id="{2E8B13DB-EBDE-1CC4-2634-8B78921FFD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3912" y="2204414"/>
              <a:ext cx="280518" cy="280518"/>
            </a:xfrm>
            <a:prstGeom prst="rect">
              <a:avLst/>
            </a:prstGeom>
          </p:spPr>
        </p:pic>
        <p:pic>
          <p:nvPicPr>
            <p:cNvPr id="62" name="Picture 61" descr="A group of circles with letters and numbers&#10;&#10;AI-generated content may be incorrect.">
              <a:extLst>
                <a:ext uri="{FF2B5EF4-FFF2-40B4-BE49-F238E27FC236}">
                  <a16:creationId xmlns:a16="http://schemas.microsoft.com/office/drawing/2014/main" id="{627ED8DE-0833-9BD5-A0E9-400CBCA177D4}"/>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165849" y="1988054"/>
              <a:ext cx="800775" cy="735280"/>
            </a:xfrm>
            <a:prstGeom prst="rect">
              <a:avLst/>
            </a:prstGeom>
          </p:spPr>
        </p:pic>
        <p:pic>
          <p:nvPicPr>
            <p:cNvPr id="63" name="Picture 62" descr="A white circle with a black border&#10;&#10;AI-generated content may be incorrect.">
              <a:extLst>
                <a:ext uri="{FF2B5EF4-FFF2-40B4-BE49-F238E27FC236}">
                  <a16:creationId xmlns:a16="http://schemas.microsoft.com/office/drawing/2014/main" id="{65E1A5FA-83AD-6930-826E-90908548B6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193970">
              <a:off x="4996944" y="2353583"/>
              <a:ext cx="344890" cy="232399"/>
            </a:xfrm>
            <a:prstGeom prst="rect">
              <a:avLst/>
            </a:prstGeom>
          </p:spPr>
        </p:pic>
      </p:grpSp>
      <p:grpSp>
        <p:nvGrpSpPr>
          <p:cNvPr id="64" name="Group 63">
            <a:extLst>
              <a:ext uri="{FF2B5EF4-FFF2-40B4-BE49-F238E27FC236}">
                <a16:creationId xmlns:a16="http://schemas.microsoft.com/office/drawing/2014/main" id="{896D5FB3-EFE9-B93A-CAE6-30757940A295}"/>
              </a:ext>
            </a:extLst>
          </p:cNvPr>
          <p:cNvGrpSpPr/>
          <p:nvPr/>
        </p:nvGrpSpPr>
        <p:grpSpPr>
          <a:xfrm rot="18960361">
            <a:off x="6138536" y="3317251"/>
            <a:ext cx="2503560" cy="2814065"/>
            <a:chOff x="6432107" y="2244738"/>
            <a:chExt cx="2145749" cy="2411876"/>
          </a:xfrm>
        </p:grpSpPr>
        <p:pic>
          <p:nvPicPr>
            <p:cNvPr id="65" name="Picture 64" descr="A green star shaped logo with a letter g&#10;&#10;AI-generated content may be incorrect.">
              <a:extLst>
                <a:ext uri="{FF2B5EF4-FFF2-40B4-BE49-F238E27FC236}">
                  <a16:creationId xmlns:a16="http://schemas.microsoft.com/office/drawing/2014/main" id="{CF93BF28-309B-5941-B50E-7D0A729780B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839751">
              <a:off x="7902260" y="3790030"/>
              <a:ext cx="314758" cy="357938"/>
            </a:xfrm>
            <a:prstGeom prst="rect">
              <a:avLst/>
            </a:prstGeom>
          </p:spPr>
        </p:pic>
        <p:pic>
          <p:nvPicPr>
            <p:cNvPr id="66" name="Picture 65" descr="A white circle with a black border&#10;&#10;AI-generated content may be incorrect.">
              <a:extLst>
                <a:ext uri="{FF2B5EF4-FFF2-40B4-BE49-F238E27FC236}">
                  <a16:creationId xmlns:a16="http://schemas.microsoft.com/office/drawing/2014/main" id="{280B780B-68D6-D208-931E-BBF686F30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520936" y="4324303"/>
              <a:ext cx="102987" cy="69396"/>
            </a:xfrm>
            <a:prstGeom prst="rect">
              <a:avLst/>
            </a:prstGeom>
          </p:spPr>
        </p:pic>
        <p:pic>
          <p:nvPicPr>
            <p:cNvPr id="67" name="Picture 66" descr="A red circle with black objects in it&#10;&#10;AI-generated content may be incorrect.">
              <a:extLst>
                <a:ext uri="{FF2B5EF4-FFF2-40B4-BE49-F238E27FC236}">
                  <a16:creationId xmlns:a16="http://schemas.microsoft.com/office/drawing/2014/main" id="{5221038B-D9E1-1BFD-628D-067E31F52D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901978">
              <a:off x="6500076" y="3619454"/>
              <a:ext cx="280518" cy="280518"/>
            </a:xfrm>
            <a:prstGeom prst="rect">
              <a:avLst/>
            </a:prstGeom>
          </p:spPr>
        </p:pic>
        <p:pic>
          <p:nvPicPr>
            <p:cNvPr id="68" name="Picture 67" descr="A grey and red molecule&#10;&#10;AI-generated content may be incorrect.">
              <a:extLst>
                <a:ext uri="{FF2B5EF4-FFF2-40B4-BE49-F238E27FC236}">
                  <a16:creationId xmlns:a16="http://schemas.microsoft.com/office/drawing/2014/main" id="{07C1FAD8-9C0D-F062-EF99-EC139216E10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741112">
              <a:off x="6642010" y="3103214"/>
              <a:ext cx="949067" cy="960189"/>
            </a:xfrm>
            <a:prstGeom prst="rect">
              <a:avLst/>
            </a:prstGeom>
          </p:spPr>
        </p:pic>
        <p:pic>
          <p:nvPicPr>
            <p:cNvPr id="69" name="Picture 68" descr="A red and yellow logo&#10;&#10;AI-generated content may be incorrect.">
              <a:extLst>
                <a:ext uri="{FF2B5EF4-FFF2-40B4-BE49-F238E27FC236}">
                  <a16:creationId xmlns:a16="http://schemas.microsoft.com/office/drawing/2014/main" id="{39F7F5CE-F5F2-2370-D691-B386DA20A31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1678755">
              <a:off x="6694541" y="2244738"/>
              <a:ext cx="663605" cy="800775"/>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70950245-A422-439E-390F-48199869A2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8058979">
              <a:off x="6375862" y="3826128"/>
              <a:ext cx="344890" cy="232399"/>
            </a:xfrm>
            <a:prstGeom prst="rect">
              <a:avLst/>
            </a:prstGeom>
          </p:spPr>
        </p:pic>
        <p:pic>
          <p:nvPicPr>
            <p:cNvPr id="71" name="Picture 70" descr="A white circle with a black border&#10;&#10;AI-generated content may be incorrect.">
              <a:extLst>
                <a:ext uri="{FF2B5EF4-FFF2-40B4-BE49-F238E27FC236}">
                  <a16:creationId xmlns:a16="http://schemas.microsoft.com/office/drawing/2014/main" id="{5ADC53E6-FB02-09CA-A1E6-E159B919D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534776">
              <a:off x="7320473" y="2313740"/>
              <a:ext cx="344890" cy="232399"/>
            </a:xfrm>
            <a:prstGeom prst="rect">
              <a:avLst/>
            </a:prstGeom>
          </p:spPr>
        </p:pic>
        <p:pic>
          <p:nvPicPr>
            <p:cNvPr id="72" name="Picture 71" descr="A blue red white and grey circles&#10;&#10;AI-generated content may be incorrect.">
              <a:extLst>
                <a:ext uri="{FF2B5EF4-FFF2-40B4-BE49-F238E27FC236}">
                  <a16:creationId xmlns:a16="http://schemas.microsoft.com/office/drawing/2014/main" id="{F3D8908C-83B9-6133-B8D4-480323D21F55}"/>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11117364">
              <a:off x="7412530" y="3388720"/>
              <a:ext cx="1165326" cy="1267894"/>
            </a:xfrm>
            <a:prstGeom prst="rect">
              <a:avLst/>
            </a:prstGeom>
          </p:spPr>
        </p:pic>
      </p:grpSp>
      <p:sp>
        <p:nvSpPr>
          <p:cNvPr id="7" name="TextBox 6">
            <a:extLst>
              <a:ext uri="{FF2B5EF4-FFF2-40B4-BE49-F238E27FC236}">
                <a16:creationId xmlns:a16="http://schemas.microsoft.com/office/drawing/2014/main" id="{A5690696-F0BA-353B-DB58-CFC224788136}"/>
              </a:ext>
            </a:extLst>
          </p:cNvPr>
          <p:cNvSpPr txBox="1"/>
          <p:nvPr/>
        </p:nvSpPr>
        <p:spPr>
          <a:xfrm>
            <a:off x="5212330" y="3027710"/>
            <a:ext cx="1258668" cy="605294"/>
          </a:xfrm>
          <a:prstGeom prst="rect">
            <a:avLst/>
          </a:prstGeom>
          <a:noFill/>
        </p:spPr>
        <p:txBody>
          <a:bodyPr wrap="square" rtlCol="0">
            <a:spAutoFit/>
          </a:bodyPr>
          <a:lstStyle/>
          <a:p>
            <a:pPr algn="ctr">
              <a:lnSpc>
                <a:spcPts val="2000"/>
              </a:lnSpc>
            </a:pPr>
            <a:r>
              <a:rPr lang="en-US" b="1"/>
              <a:t>Amino Acid</a:t>
            </a:r>
          </a:p>
        </p:txBody>
      </p:sp>
      <p:sp>
        <p:nvSpPr>
          <p:cNvPr id="8" name="TextBox 7">
            <a:extLst>
              <a:ext uri="{FF2B5EF4-FFF2-40B4-BE49-F238E27FC236}">
                <a16:creationId xmlns:a16="http://schemas.microsoft.com/office/drawing/2014/main" id="{D53003F4-562C-D395-681B-3E9D7AD269DF}"/>
              </a:ext>
            </a:extLst>
          </p:cNvPr>
          <p:cNvSpPr txBox="1"/>
          <p:nvPr/>
        </p:nvSpPr>
        <p:spPr>
          <a:xfrm>
            <a:off x="7225841" y="5312245"/>
            <a:ext cx="1827169" cy="605294"/>
          </a:xfrm>
          <a:prstGeom prst="rect">
            <a:avLst/>
          </a:prstGeom>
          <a:noFill/>
        </p:spPr>
        <p:txBody>
          <a:bodyPr wrap="square" rtlCol="0">
            <a:spAutoFit/>
          </a:bodyPr>
          <a:lstStyle/>
          <a:p>
            <a:pPr algn="ctr">
              <a:lnSpc>
                <a:spcPts val="2000"/>
              </a:lnSpc>
            </a:pPr>
            <a:r>
              <a:rPr lang="en-US" b="1"/>
              <a:t>DNA</a:t>
            </a:r>
          </a:p>
          <a:p>
            <a:pPr algn="ctr">
              <a:lnSpc>
                <a:spcPts val="2000"/>
              </a:lnSpc>
            </a:pPr>
            <a:r>
              <a:rPr lang="en-US" b="1"/>
              <a:t>Nucleotide</a:t>
            </a:r>
          </a:p>
        </p:txBody>
      </p:sp>
      <p:sp>
        <p:nvSpPr>
          <p:cNvPr id="9" name="TextBox 8">
            <a:extLst>
              <a:ext uri="{FF2B5EF4-FFF2-40B4-BE49-F238E27FC236}">
                <a16:creationId xmlns:a16="http://schemas.microsoft.com/office/drawing/2014/main" id="{D0EFDB43-4472-9C46-73AB-65110DC10901}"/>
              </a:ext>
            </a:extLst>
          </p:cNvPr>
          <p:cNvSpPr txBox="1"/>
          <p:nvPr/>
        </p:nvSpPr>
        <p:spPr>
          <a:xfrm>
            <a:off x="9095407" y="1544847"/>
            <a:ext cx="1868483" cy="348813"/>
          </a:xfrm>
          <a:prstGeom prst="rect">
            <a:avLst/>
          </a:prstGeom>
          <a:noFill/>
        </p:spPr>
        <p:txBody>
          <a:bodyPr wrap="square" rtlCol="0">
            <a:spAutoFit/>
          </a:bodyPr>
          <a:lstStyle/>
          <a:p>
            <a:pPr algn="ctr">
              <a:lnSpc>
                <a:spcPts val="2000"/>
              </a:lnSpc>
            </a:pPr>
            <a:r>
              <a:rPr lang="en-US" b="1"/>
              <a:t>Phospholipid</a:t>
            </a:r>
          </a:p>
        </p:txBody>
      </p:sp>
      <p:pic>
        <p:nvPicPr>
          <p:cNvPr id="73" name="Picture 72">
            <a:extLst>
              <a:ext uri="{FF2B5EF4-FFF2-40B4-BE49-F238E27FC236}">
                <a16:creationId xmlns:a16="http://schemas.microsoft.com/office/drawing/2014/main" id="{4F145440-7083-C111-78EE-A53446C6B07B}"/>
              </a:ext>
            </a:extLst>
          </p:cNvPr>
          <p:cNvPicPr>
            <a:picLocks noChangeAspect="1"/>
          </p:cNvPicPr>
          <p:nvPr/>
        </p:nvPicPr>
        <p:blipFill>
          <a:blip r:embed="rId16"/>
          <a:stretch>
            <a:fillRect/>
          </a:stretch>
        </p:blipFill>
        <p:spPr>
          <a:xfrm>
            <a:off x="998008" y="4462431"/>
            <a:ext cx="418474" cy="418474"/>
          </a:xfrm>
          <a:prstGeom prst="rect">
            <a:avLst/>
          </a:prstGeom>
        </p:spPr>
      </p:pic>
      <p:pic>
        <p:nvPicPr>
          <p:cNvPr id="74" name="Picture 73">
            <a:extLst>
              <a:ext uri="{FF2B5EF4-FFF2-40B4-BE49-F238E27FC236}">
                <a16:creationId xmlns:a16="http://schemas.microsoft.com/office/drawing/2014/main" id="{471C51D3-C260-02CC-B0FD-3CA0ED77A329}"/>
              </a:ext>
            </a:extLst>
          </p:cNvPr>
          <p:cNvPicPr>
            <a:picLocks noChangeAspect="1"/>
          </p:cNvPicPr>
          <p:nvPr/>
        </p:nvPicPr>
        <p:blipFill>
          <a:blip r:embed="rId17"/>
          <a:stretch>
            <a:fillRect/>
          </a:stretch>
        </p:blipFill>
        <p:spPr>
          <a:xfrm>
            <a:off x="988483" y="5534914"/>
            <a:ext cx="425815" cy="418474"/>
          </a:xfrm>
          <a:prstGeom prst="rect">
            <a:avLst/>
          </a:prstGeom>
        </p:spPr>
      </p:pic>
      <p:pic>
        <p:nvPicPr>
          <p:cNvPr id="75" name="Picture 74">
            <a:extLst>
              <a:ext uri="{FF2B5EF4-FFF2-40B4-BE49-F238E27FC236}">
                <a16:creationId xmlns:a16="http://schemas.microsoft.com/office/drawing/2014/main" id="{CCD7717E-1EC7-F303-69CE-2CE17C604A51}"/>
              </a:ext>
            </a:extLst>
          </p:cNvPr>
          <p:cNvPicPr>
            <a:picLocks noChangeAspect="1"/>
          </p:cNvPicPr>
          <p:nvPr/>
        </p:nvPicPr>
        <p:blipFill>
          <a:blip r:embed="rId18"/>
          <a:stretch>
            <a:fillRect/>
          </a:stretch>
        </p:blipFill>
        <p:spPr>
          <a:xfrm>
            <a:off x="994108" y="4988411"/>
            <a:ext cx="418474" cy="418474"/>
          </a:xfrm>
          <a:prstGeom prst="rect">
            <a:avLst/>
          </a:prstGeom>
        </p:spPr>
      </p:pic>
      <p:pic>
        <p:nvPicPr>
          <p:cNvPr id="76" name="Picture 75">
            <a:extLst>
              <a:ext uri="{FF2B5EF4-FFF2-40B4-BE49-F238E27FC236}">
                <a16:creationId xmlns:a16="http://schemas.microsoft.com/office/drawing/2014/main" id="{55C84717-667D-8F16-B1AF-2CED984F781B}"/>
              </a:ext>
            </a:extLst>
          </p:cNvPr>
          <p:cNvPicPr>
            <a:picLocks noChangeAspect="1"/>
          </p:cNvPicPr>
          <p:nvPr/>
        </p:nvPicPr>
        <p:blipFill>
          <a:blip r:embed="rId19"/>
          <a:stretch>
            <a:fillRect/>
          </a:stretch>
        </p:blipFill>
        <p:spPr>
          <a:xfrm>
            <a:off x="2805128" y="4464052"/>
            <a:ext cx="425815" cy="418474"/>
          </a:xfrm>
          <a:prstGeom prst="rect">
            <a:avLst/>
          </a:prstGeom>
        </p:spPr>
      </p:pic>
      <p:pic>
        <p:nvPicPr>
          <p:cNvPr id="77" name="Picture 76">
            <a:extLst>
              <a:ext uri="{FF2B5EF4-FFF2-40B4-BE49-F238E27FC236}">
                <a16:creationId xmlns:a16="http://schemas.microsoft.com/office/drawing/2014/main" id="{E71C333B-32A9-0A04-DABF-C3F4E5774823}"/>
              </a:ext>
            </a:extLst>
          </p:cNvPr>
          <p:cNvPicPr>
            <a:picLocks noChangeAspect="1"/>
          </p:cNvPicPr>
          <p:nvPr/>
        </p:nvPicPr>
        <p:blipFill>
          <a:blip r:embed="rId20"/>
          <a:stretch>
            <a:fillRect/>
          </a:stretch>
        </p:blipFill>
        <p:spPr>
          <a:xfrm>
            <a:off x="2812137" y="4988411"/>
            <a:ext cx="418474" cy="418474"/>
          </a:xfrm>
          <a:prstGeom prst="rect">
            <a:avLst/>
          </a:prstGeom>
        </p:spPr>
      </p:pic>
      <p:sp>
        <p:nvSpPr>
          <p:cNvPr id="78" name="Text Placeholder 5">
            <a:extLst>
              <a:ext uri="{FF2B5EF4-FFF2-40B4-BE49-F238E27FC236}">
                <a16:creationId xmlns:a16="http://schemas.microsoft.com/office/drawing/2014/main" id="{5C1FB7DF-CEEF-9A8D-A235-C1099F897600}"/>
              </a:ext>
            </a:extLst>
          </p:cNvPr>
          <p:cNvSpPr txBox="1">
            <a:spLocks/>
          </p:cNvSpPr>
          <p:nvPr/>
        </p:nvSpPr>
        <p:spPr>
          <a:xfrm>
            <a:off x="1412464" y="4393699"/>
            <a:ext cx="125866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Carbon</a:t>
            </a:r>
          </a:p>
          <a:p>
            <a:pPr>
              <a:lnSpc>
                <a:spcPct val="150000"/>
              </a:lnSpc>
            </a:pPr>
            <a:r>
              <a:rPr lang="en-US" sz="1800" b="0" i="0"/>
              <a:t>Nitrogen</a:t>
            </a:r>
          </a:p>
          <a:p>
            <a:pPr>
              <a:lnSpc>
                <a:spcPct val="150000"/>
              </a:lnSpc>
            </a:pPr>
            <a:r>
              <a:rPr lang="en-US" sz="1800" b="0" i="0"/>
              <a:t>Oxygen</a:t>
            </a:r>
          </a:p>
        </p:txBody>
      </p:sp>
      <p:sp>
        <p:nvSpPr>
          <p:cNvPr id="79" name="Text Placeholder 5">
            <a:extLst>
              <a:ext uri="{FF2B5EF4-FFF2-40B4-BE49-F238E27FC236}">
                <a16:creationId xmlns:a16="http://schemas.microsoft.com/office/drawing/2014/main" id="{59614C7E-4012-9984-94FB-1298279AF153}"/>
              </a:ext>
            </a:extLst>
          </p:cNvPr>
          <p:cNvSpPr txBox="1">
            <a:spLocks/>
          </p:cNvSpPr>
          <p:nvPr/>
        </p:nvSpPr>
        <p:spPr>
          <a:xfrm>
            <a:off x="3218570" y="4400529"/>
            <a:ext cx="1688658" cy="103037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0" i="0"/>
              <a:t>Phosphorus</a:t>
            </a:r>
          </a:p>
          <a:p>
            <a:pPr>
              <a:lnSpc>
                <a:spcPct val="150000"/>
              </a:lnSpc>
            </a:pPr>
            <a:r>
              <a:rPr lang="en-US" sz="1800" b="0" i="0"/>
              <a:t>Hydrogen</a:t>
            </a:r>
          </a:p>
        </p:txBody>
      </p:sp>
      <p:sp>
        <p:nvSpPr>
          <p:cNvPr id="80" name="Text Placeholder 5">
            <a:extLst>
              <a:ext uri="{FF2B5EF4-FFF2-40B4-BE49-F238E27FC236}">
                <a16:creationId xmlns:a16="http://schemas.microsoft.com/office/drawing/2014/main" id="{04598AFF-5918-D00A-C49B-2DAC2C5AE405}"/>
              </a:ext>
            </a:extLst>
          </p:cNvPr>
          <p:cNvSpPr txBox="1">
            <a:spLocks/>
          </p:cNvSpPr>
          <p:nvPr/>
        </p:nvSpPr>
        <p:spPr>
          <a:xfrm>
            <a:off x="1009682" y="3739143"/>
            <a:ext cx="3343243" cy="61637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24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en-US" sz="2000" i="0"/>
              <a:t>Atom Color Key</a:t>
            </a:r>
          </a:p>
        </p:txBody>
      </p:sp>
      <p:sp>
        <p:nvSpPr>
          <p:cNvPr id="81" name="TextBox 80">
            <a:extLst>
              <a:ext uri="{FF2B5EF4-FFF2-40B4-BE49-F238E27FC236}">
                <a16:creationId xmlns:a16="http://schemas.microsoft.com/office/drawing/2014/main" id="{E51ACDFE-3FE5-A601-4E7F-ADC9B3287891}"/>
              </a:ext>
            </a:extLst>
          </p:cNvPr>
          <p:cNvSpPr txBox="1"/>
          <p:nvPr/>
        </p:nvSpPr>
        <p:spPr>
          <a:xfrm>
            <a:off x="6637591" y="1462647"/>
            <a:ext cx="1708803" cy="348813"/>
          </a:xfrm>
          <a:prstGeom prst="rect">
            <a:avLst/>
          </a:prstGeom>
          <a:noFill/>
        </p:spPr>
        <p:txBody>
          <a:bodyPr wrap="square" rtlCol="0">
            <a:spAutoFit/>
          </a:bodyPr>
          <a:lstStyle/>
          <a:p>
            <a:pPr algn="ctr">
              <a:lnSpc>
                <a:spcPts val="2000"/>
              </a:lnSpc>
            </a:pPr>
            <a:r>
              <a:rPr lang="en-US" b="1"/>
              <a:t>Carbohydrate</a:t>
            </a:r>
          </a:p>
        </p:txBody>
      </p:sp>
    </p:spTree>
    <p:extLst>
      <p:ext uri="{BB962C8B-B14F-4D97-AF65-F5344CB8AC3E}">
        <p14:creationId xmlns:p14="http://schemas.microsoft.com/office/powerpoint/2010/main" val="1192666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285E7E9C-009C-7D16-54EB-09A1C1E4F9CB}"/>
              </a:ext>
            </a:extLst>
          </p:cNvPr>
          <p:cNvPicPr>
            <a:picLocks noChangeAspect="1"/>
          </p:cNvPicPr>
          <p:nvPr/>
        </p:nvPicPr>
        <p:blipFill>
          <a:blip r:embed="rId2"/>
          <a:srcRect l="455" r="-1"/>
          <a:stretch>
            <a:fillRect/>
          </a:stretch>
        </p:blipFill>
        <p:spPr>
          <a:xfrm>
            <a:off x="0" y="9748"/>
            <a:ext cx="12192000" cy="6875040"/>
          </a:xfrm>
          <a:prstGeom prst="rect">
            <a:avLst/>
          </a:prstGeom>
        </p:spPr>
      </p:pic>
      <p:sp>
        <p:nvSpPr>
          <p:cNvPr id="2" name="Slide Number Placeholder 1">
            <a:extLst>
              <a:ext uri="{FF2B5EF4-FFF2-40B4-BE49-F238E27FC236}">
                <a16:creationId xmlns:a16="http://schemas.microsoft.com/office/drawing/2014/main" id="{163BBE83-203D-E6DE-FF7C-9550E067EEA5}"/>
              </a:ext>
            </a:extLst>
          </p:cNvPr>
          <p:cNvSpPr>
            <a:spLocks noGrp="1"/>
          </p:cNvSpPr>
          <p:nvPr>
            <p:ph type="sldNum" sz="quarter" idx="4"/>
          </p:nvPr>
        </p:nvSpPr>
        <p:spPr/>
        <p:txBody>
          <a:bodyPr/>
          <a:lstStyle/>
          <a:p>
            <a:fld id="{24F349F3-CB17-4C05-B28E-3C9067437B1B}" type="slidenum">
              <a:rPr lang="en-US" smtClean="0"/>
              <a:pPr/>
              <a:t>11</a:t>
            </a:fld>
            <a:endParaRPr lang="en-US"/>
          </a:p>
        </p:txBody>
      </p:sp>
      <p:sp>
        <p:nvSpPr>
          <p:cNvPr id="4" name="Text Placeholder 3">
            <a:extLst>
              <a:ext uri="{FF2B5EF4-FFF2-40B4-BE49-F238E27FC236}">
                <a16:creationId xmlns:a16="http://schemas.microsoft.com/office/drawing/2014/main" id="{44F05020-E668-2BF8-1C49-B7FB7AD5AE8A}"/>
              </a:ext>
            </a:extLst>
          </p:cNvPr>
          <p:cNvSpPr>
            <a:spLocks noGrp="1"/>
          </p:cNvSpPr>
          <p:nvPr>
            <p:ph type="body" sz="quarter" idx="13"/>
          </p:nvPr>
        </p:nvSpPr>
        <p:spPr>
          <a:xfrm>
            <a:off x="7177668" y="2118597"/>
            <a:ext cx="4129668" cy="3848791"/>
          </a:xfrm>
        </p:spPr>
        <p:txBody>
          <a:bodyPr/>
          <a:lstStyle/>
          <a:p>
            <a:r>
              <a:rPr lang="en-US" sz="2000" b="1">
                <a:solidFill>
                  <a:srgbClr val="D200B9"/>
                </a:solidFill>
              </a:rPr>
              <a:t>Membranes</a:t>
            </a:r>
            <a:r>
              <a:rPr lang="en-US" sz="2000"/>
              <a:t> play a critical role in a cell by separating the inside of a cell from the external environment outside the cell. Another important role of membranes is facilitating intercellular communication. </a:t>
            </a:r>
          </a:p>
          <a:p>
            <a:endParaRPr lang="en-US" sz="2000"/>
          </a:p>
          <a:p>
            <a:r>
              <a:rPr lang="en-US" sz="2000"/>
              <a:t>Membranes are composed of </a:t>
            </a:r>
            <a:r>
              <a:rPr lang="en-US" sz="2000" b="1">
                <a:solidFill>
                  <a:srgbClr val="D200B9"/>
                </a:solidFill>
              </a:rPr>
              <a:t>phospholipids</a:t>
            </a:r>
            <a:r>
              <a:rPr lang="en-US" sz="2000"/>
              <a:t>, a small molecule. </a:t>
            </a:r>
          </a:p>
        </p:txBody>
      </p:sp>
      <p:sp>
        <p:nvSpPr>
          <p:cNvPr id="43" name="Text Placeholder 4">
            <a:extLst>
              <a:ext uri="{FF2B5EF4-FFF2-40B4-BE49-F238E27FC236}">
                <a16:creationId xmlns:a16="http://schemas.microsoft.com/office/drawing/2014/main" id="{DFFD1D36-6B78-E27E-858A-ECB56615C0D7}"/>
              </a:ext>
            </a:extLst>
          </p:cNvPr>
          <p:cNvSpPr>
            <a:spLocks noGrp="1"/>
          </p:cNvSpPr>
          <p:nvPr>
            <p:ph type="body" sz="quarter" idx="11"/>
          </p:nvPr>
        </p:nvSpPr>
        <p:spPr>
          <a:xfrm>
            <a:off x="1438275" y="440575"/>
            <a:ext cx="10737965" cy="760623"/>
          </a:xfrm>
        </p:spPr>
        <p:txBody>
          <a:bodyPr/>
          <a:lstStyle/>
          <a:p>
            <a:pPr algn="ctr"/>
            <a:r>
              <a:rPr lang="en-US" i="0"/>
              <a:t>Membranes and Phospholipids</a:t>
            </a:r>
          </a:p>
        </p:txBody>
      </p:sp>
    </p:spTree>
    <p:extLst>
      <p:ext uri="{BB962C8B-B14F-4D97-AF65-F5344CB8AC3E}">
        <p14:creationId xmlns:p14="http://schemas.microsoft.com/office/powerpoint/2010/main" val="346827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7D81A4-966A-5A3A-29B9-5A928B5CE7A5}"/>
              </a:ext>
            </a:extLst>
          </p:cNvPr>
          <p:cNvSpPr>
            <a:spLocks noGrp="1"/>
          </p:cNvSpPr>
          <p:nvPr>
            <p:ph type="sldNum" sz="quarter" idx="4"/>
          </p:nvPr>
        </p:nvSpPr>
        <p:spPr/>
        <p:txBody>
          <a:bodyPr/>
          <a:lstStyle/>
          <a:p>
            <a:fld id="{24F349F3-CB17-4C05-B28E-3C9067437B1B}" type="slidenum">
              <a:rPr lang="en-US" smtClean="0"/>
              <a:pPr/>
              <a:t>12</a:t>
            </a:fld>
            <a:endParaRPr lang="en-US"/>
          </a:p>
        </p:txBody>
      </p:sp>
      <p:sp>
        <p:nvSpPr>
          <p:cNvPr id="5" name="Text Placeholder 4">
            <a:extLst>
              <a:ext uri="{FF2B5EF4-FFF2-40B4-BE49-F238E27FC236}">
                <a16:creationId xmlns:a16="http://schemas.microsoft.com/office/drawing/2014/main" id="{65E5E70D-0011-95B7-3371-DAA990F1F96A}"/>
              </a:ext>
            </a:extLst>
          </p:cNvPr>
          <p:cNvSpPr>
            <a:spLocks noGrp="1"/>
          </p:cNvSpPr>
          <p:nvPr>
            <p:ph type="body" sz="quarter" idx="11"/>
          </p:nvPr>
        </p:nvSpPr>
        <p:spPr>
          <a:xfrm>
            <a:off x="1438276" y="440575"/>
            <a:ext cx="9117532" cy="760623"/>
          </a:xfrm>
        </p:spPr>
        <p:txBody>
          <a:bodyPr/>
          <a:lstStyle/>
          <a:p>
            <a:pPr algn="ctr"/>
            <a:r>
              <a:rPr lang="en-US" i="0"/>
              <a:t>Phospholipids</a:t>
            </a:r>
          </a:p>
        </p:txBody>
      </p:sp>
      <p:sp>
        <p:nvSpPr>
          <p:cNvPr id="6" name="Text Placeholder 5">
            <a:extLst>
              <a:ext uri="{FF2B5EF4-FFF2-40B4-BE49-F238E27FC236}">
                <a16:creationId xmlns:a16="http://schemas.microsoft.com/office/drawing/2014/main" id="{4367A537-C072-8077-7AB3-4E5B53B5CB6F}"/>
              </a:ext>
            </a:extLst>
          </p:cNvPr>
          <p:cNvSpPr>
            <a:spLocks noGrp="1"/>
          </p:cNvSpPr>
          <p:nvPr>
            <p:ph type="body" sz="quarter" idx="13"/>
          </p:nvPr>
        </p:nvSpPr>
        <p:spPr>
          <a:xfrm>
            <a:off x="1952400" y="1334289"/>
            <a:ext cx="5456483" cy="2533107"/>
          </a:xfrm>
        </p:spPr>
        <p:txBody>
          <a:bodyPr/>
          <a:lstStyle/>
          <a:p>
            <a:pPr>
              <a:lnSpc>
                <a:spcPct val="100000"/>
              </a:lnSpc>
              <a:spcBef>
                <a:spcPts val="0"/>
              </a:spcBef>
              <a:spcAft>
                <a:spcPts val="2400"/>
              </a:spcAft>
            </a:pPr>
            <a:r>
              <a:rPr lang="en-US" sz="1800" b="1"/>
              <a:t>Create a T-chart </a:t>
            </a:r>
            <a:r>
              <a:rPr lang="en-US" sz="1800"/>
              <a:t>on your table or in your lab notebook. Label one side </a:t>
            </a:r>
            <a:r>
              <a:rPr lang="en-US" sz="1800" b="1">
                <a:solidFill>
                  <a:srgbClr val="D200B9"/>
                </a:solidFill>
              </a:rPr>
              <a:t>hydrophobic</a:t>
            </a:r>
            <a:r>
              <a:rPr lang="en-US" sz="1800"/>
              <a:t> and the other </a:t>
            </a:r>
            <a:r>
              <a:rPr lang="en-US" sz="1800" b="1">
                <a:solidFill>
                  <a:srgbClr val="D200B9"/>
                </a:solidFill>
              </a:rPr>
              <a:t>hydrophilic</a:t>
            </a:r>
            <a:r>
              <a:rPr lang="en-US" sz="1800"/>
              <a:t>.</a:t>
            </a:r>
          </a:p>
          <a:p>
            <a:pPr>
              <a:lnSpc>
                <a:spcPct val="100000"/>
              </a:lnSpc>
              <a:spcBef>
                <a:spcPts val="0"/>
              </a:spcBef>
              <a:spcAft>
                <a:spcPts val="2400"/>
              </a:spcAft>
            </a:pPr>
            <a:r>
              <a:rPr lang="en-US" sz="1800" b="1"/>
              <a:t>Closely observe the parts that make up a phospholipid shown to the right.</a:t>
            </a:r>
            <a:endParaRPr lang="en-US" sz="1800"/>
          </a:p>
          <a:p>
            <a:pPr>
              <a:lnSpc>
                <a:spcPct val="100000"/>
              </a:lnSpc>
              <a:spcBef>
                <a:spcPts val="0"/>
              </a:spcBef>
              <a:spcAft>
                <a:spcPts val="2400"/>
              </a:spcAft>
            </a:pPr>
            <a:r>
              <a:rPr lang="en-US" sz="1800" b="1"/>
              <a:t>Place each piece on your chart </a:t>
            </a:r>
            <a:r>
              <a:rPr lang="en-US" sz="1800"/>
              <a:t>in the appropriate column based on its chemical properties.</a:t>
            </a:r>
          </a:p>
        </p:txBody>
      </p:sp>
      <p:grpSp>
        <p:nvGrpSpPr>
          <p:cNvPr id="60" name="Group 59">
            <a:extLst>
              <a:ext uri="{FF2B5EF4-FFF2-40B4-BE49-F238E27FC236}">
                <a16:creationId xmlns:a16="http://schemas.microsoft.com/office/drawing/2014/main" id="{6A14F5F5-BD1A-F8CF-228A-9CF43F55583E}"/>
              </a:ext>
            </a:extLst>
          </p:cNvPr>
          <p:cNvGrpSpPr/>
          <p:nvPr/>
        </p:nvGrpSpPr>
        <p:grpSpPr>
          <a:xfrm rot="20186340">
            <a:off x="8294614" y="3015294"/>
            <a:ext cx="849108" cy="2970277"/>
            <a:chOff x="8010176" y="3177255"/>
            <a:chExt cx="669530" cy="2342092"/>
          </a:xfrm>
        </p:grpSpPr>
        <p:pic>
          <p:nvPicPr>
            <p:cNvPr id="9" name="Picture 8" descr="A grey and black logo&#10;&#10;AI-generated content may be incorrect.">
              <a:extLst>
                <a:ext uri="{FF2B5EF4-FFF2-40B4-BE49-F238E27FC236}">
                  <a16:creationId xmlns:a16="http://schemas.microsoft.com/office/drawing/2014/main" id="{417DF174-B5C3-580A-0B47-2DB22542AD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nvGrpSpPr>
            <p:cNvPr id="29" name="Group 28">
              <a:extLst>
                <a:ext uri="{FF2B5EF4-FFF2-40B4-BE49-F238E27FC236}">
                  <a16:creationId xmlns:a16="http://schemas.microsoft.com/office/drawing/2014/main" id="{8F78325A-4CA6-6516-B345-838D6E4AE5CA}"/>
                </a:ext>
              </a:extLst>
            </p:cNvPr>
            <p:cNvGrpSpPr/>
            <p:nvPr/>
          </p:nvGrpSpPr>
          <p:grpSpPr>
            <a:xfrm rot="7391535">
              <a:off x="8280841" y="3295602"/>
              <a:ext cx="517212" cy="280518"/>
              <a:chOff x="2179965" y="5025042"/>
              <a:chExt cx="517212" cy="280518"/>
            </a:xfrm>
          </p:grpSpPr>
          <p:pic>
            <p:nvPicPr>
              <p:cNvPr id="10" name="Picture 9" descr="A red circle with black objects in it&#10;&#10;AI-generated content may be incorrect.">
                <a:extLst>
                  <a:ext uri="{FF2B5EF4-FFF2-40B4-BE49-F238E27FC236}">
                    <a16:creationId xmlns:a16="http://schemas.microsoft.com/office/drawing/2014/main" id="{EED306CC-D87F-C95C-A93B-7CDB5A0C62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2F9C1C9B-DF82-D6F9-2FBC-A9B16D49BF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61" name="Group 60">
            <a:extLst>
              <a:ext uri="{FF2B5EF4-FFF2-40B4-BE49-F238E27FC236}">
                <a16:creationId xmlns:a16="http://schemas.microsoft.com/office/drawing/2014/main" id="{1A1A751D-8054-FF57-1829-020E07433EE5}"/>
              </a:ext>
            </a:extLst>
          </p:cNvPr>
          <p:cNvGrpSpPr/>
          <p:nvPr/>
        </p:nvGrpSpPr>
        <p:grpSpPr>
          <a:xfrm rot="10103932">
            <a:off x="9697331" y="3070065"/>
            <a:ext cx="1084539" cy="2752494"/>
            <a:chOff x="9569495" y="3526314"/>
            <a:chExt cx="855169" cy="2170367"/>
          </a:xfrm>
        </p:grpSpPr>
        <p:pic>
          <p:nvPicPr>
            <p:cNvPr id="7" name="Picture 6" descr="A grey and black logo&#10;&#10;AI-generated content may be incorrect.">
              <a:extLst>
                <a:ext uri="{FF2B5EF4-FFF2-40B4-BE49-F238E27FC236}">
                  <a16:creationId xmlns:a16="http://schemas.microsoft.com/office/drawing/2014/main" id="{82030187-1018-7090-132E-B78E2584FA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nvGrpSpPr>
            <p:cNvPr id="51" name="Group 50">
              <a:extLst>
                <a:ext uri="{FF2B5EF4-FFF2-40B4-BE49-F238E27FC236}">
                  <a16:creationId xmlns:a16="http://schemas.microsoft.com/office/drawing/2014/main" id="{98C14DB2-02F4-0148-5BC7-F94E94BE008E}"/>
                </a:ext>
              </a:extLst>
            </p:cNvPr>
            <p:cNvGrpSpPr/>
            <p:nvPr/>
          </p:nvGrpSpPr>
          <p:grpSpPr>
            <a:xfrm>
              <a:off x="9569495" y="3526314"/>
              <a:ext cx="517212" cy="280518"/>
              <a:chOff x="2179965" y="5025042"/>
              <a:chExt cx="517212" cy="280518"/>
            </a:xfrm>
          </p:grpSpPr>
          <p:pic>
            <p:nvPicPr>
              <p:cNvPr id="52" name="Picture 51" descr="A red circle with black objects in it&#10;&#10;AI-generated content may be incorrect.">
                <a:extLst>
                  <a:ext uri="{FF2B5EF4-FFF2-40B4-BE49-F238E27FC236}">
                    <a16:creationId xmlns:a16="http://schemas.microsoft.com/office/drawing/2014/main" id="{7DD7695E-8CF3-3EAB-84C0-56E71B9355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353559DC-B2FD-0BBD-D525-39613BE021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62" name="Group 61">
            <a:extLst>
              <a:ext uri="{FF2B5EF4-FFF2-40B4-BE49-F238E27FC236}">
                <a16:creationId xmlns:a16="http://schemas.microsoft.com/office/drawing/2014/main" id="{F23581BA-FE9F-1445-D21E-5EBDA8F5E8C5}"/>
              </a:ext>
            </a:extLst>
          </p:cNvPr>
          <p:cNvGrpSpPr/>
          <p:nvPr/>
        </p:nvGrpSpPr>
        <p:grpSpPr>
          <a:xfrm rot="7907111">
            <a:off x="10044327" y="1513539"/>
            <a:ext cx="1078827" cy="1889578"/>
            <a:chOff x="9831967" y="1819718"/>
            <a:chExt cx="850665" cy="1489950"/>
          </a:xfrm>
        </p:grpSpPr>
        <p:pic>
          <p:nvPicPr>
            <p:cNvPr id="8" name="Picture 7" descr="A group of circles with different colors&#10;&#10;AI-generated content may be incorrect.">
              <a:extLst>
                <a:ext uri="{FF2B5EF4-FFF2-40B4-BE49-F238E27FC236}">
                  <a16:creationId xmlns:a16="http://schemas.microsoft.com/office/drawing/2014/main" id="{9F54B4AF-3F77-D0E7-3416-64752CD4DB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68360" y="1819718"/>
              <a:ext cx="714272" cy="1316089"/>
            </a:xfrm>
            <a:prstGeom prst="rect">
              <a:avLst/>
            </a:prstGeom>
          </p:spPr>
        </p:pic>
        <p:grpSp>
          <p:nvGrpSpPr>
            <p:cNvPr id="54" name="Group 53">
              <a:extLst>
                <a:ext uri="{FF2B5EF4-FFF2-40B4-BE49-F238E27FC236}">
                  <a16:creationId xmlns:a16="http://schemas.microsoft.com/office/drawing/2014/main" id="{ECBAF59D-86CC-1068-0FD2-BE2E1D8CB1DF}"/>
                </a:ext>
              </a:extLst>
            </p:cNvPr>
            <p:cNvGrpSpPr/>
            <p:nvPr/>
          </p:nvGrpSpPr>
          <p:grpSpPr>
            <a:xfrm rot="17882975">
              <a:off x="9713620" y="2910803"/>
              <a:ext cx="517212" cy="280518"/>
              <a:chOff x="2179965" y="5025042"/>
              <a:chExt cx="517212" cy="280518"/>
            </a:xfrm>
          </p:grpSpPr>
          <p:pic>
            <p:nvPicPr>
              <p:cNvPr id="55" name="Picture 54" descr="A red circle with black objects in it&#10;&#10;AI-generated content may be incorrect.">
                <a:extLst>
                  <a:ext uri="{FF2B5EF4-FFF2-40B4-BE49-F238E27FC236}">
                    <a16:creationId xmlns:a16="http://schemas.microsoft.com/office/drawing/2014/main" id="{74AB35D5-11DA-EAAA-50B5-DA753A4A58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A53F2E4E-8770-CA44-A287-C61D74A50F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59" name="Group 58">
            <a:extLst>
              <a:ext uri="{FF2B5EF4-FFF2-40B4-BE49-F238E27FC236}">
                <a16:creationId xmlns:a16="http://schemas.microsoft.com/office/drawing/2014/main" id="{B4FD1E4C-75F3-BB28-779B-CCBA585AC8EB}"/>
              </a:ext>
            </a:extLst>
          </p:cNvPr>
          <p:cNvGrpSpPr/>
          <p:nvPr/>
        </p:nvGrpSpPr>
        <p:grpSpPr>
          <a:xfrm rot="20568625">
            <a:off x="7690415" y="1765165"/>
            <a:ext cx="1856845" cy="878532"/>
            <a:chOff x="8073509" y="2338060"/>
            <a:chExt cx="1464140" cy="692731"/>
          </a:xfrm>
        </p:grpSpPr>
        <p:pic>
          <p:nvPicPr>
            <p:cNvPr id="12" name="Picture 11" descr="A white circle with a black border&#10;&#10;AI-generated content may be incorrect.">
              <a:extLst>
                <a:ext uri="{FF2B5EF4-FFF2-40B4-BE49-F238E27FC236}">
                  <a16:creationId xmlns:a16="http://schemas.microsoft.com/office/drawing/2014/main" id="{C5BBEB1E-8911-5037-1D58-92CF6146B7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57" name="Picture 56" descr="A white circle with a black border&#10;&#10;AI-generated content may be incorrect.">
              <a:extLst>
                <a:ext uri="{FF2B5EF4-FFF2-40B4-BE49-F238E27FC236}">
                  <a16:creationId xmlns:a16="http://schemas.microsoft.com/office/drawing/2014/main" id="{F9307319-6B11-E5AE-7E84-4E88E1E88A6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58" name="Picture 57" descr="A white circle with a black border&#10;&#10;AI-generated content may be incorrect.">
              <a:extLst>
                <a:ext uri="{FF2B5EF4-FFF2-40B4-BE49-F238E27FC236}">
                  <a16:creationId xmlns:a16="http://schemas.microsoft.com/office/drawing/2014/main" id="{7AC8FFA7-2F3A-701C-E781-01B9BC6DE9E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4" name="Picture 3" descr="A grey and red circles with black text&#10;&#10;AI-generated content may be incorrect.">
              <a:extLst>
                <a:ext uri="{FF2B5EF4-FFF2-40B4-BE49-F238E27FC236}">
                  <a16:creationId xmlns:a16="http://schemas.microsoft.com/office/drawing/2014/main" id="{7B3CEFD1-4450-7972-011F-0309148361E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pic>
        <p:nvPicPr>
          <p:cNvPr id="3" name="Picture 2">
            <a:extLst>
              <a:ext uri="{FF2B5EF4-FFF2-40B4-BE49-F238E27FC236}">
                <a16:creationId xmlns:a16="http://schemas.microsoft.com/office/drawing/2014/main" id="{04056603-8411-8386-B62C-02D3E906F11E}"/>
              </a:ext>
            </a:extLst>
          </p:cNvPr>
          <p:cNvPicPr>
            <a:picLocks noChangeAspect="1"/>
          </p:cNvPicPr>
          <p:nvPr/>
        </p:nvPicPr>
        <p:blipFill>
          <a:blip r:embed="rId9"/>
          <a:srcRect l="56259"/>
          <a:stretch>
            <a:fillRect/>
          </a:stretch>
        </p:blipFill>
        <p:spPr>
          <a:xfrm rot="16200000">
            <a:off x="2902652" y="3317577"/>
            <a:ext cx="2590170" cy="4490675"/>
          </a:xfrm>
          <a:prstGeom prst="rect">
            <a:avLst/>
          </a:prstGeom>
        </p:spPr>
      </p:pic>
      <p:sp>
        <p:nvSpPr>
          <p:cNvPr id="13" name="TextBox 2">
            <a:extLst>
              <a:ext uri="{FF2B5EF4-FFF2-40B4-BE49-F238E27FC236}">
                <a16:creationId xmlns:a16="http://schemas.microsoft.com/office/drawing/2014/main" id="{C4E3B61B-A896-EA9E-21CE-489223F816C5}"/>
              </a:ext>
            </a:extLst>
          </p:cNvPr>
          <p:cNvSpPr txBox="1"/>
          <p:nvPr/>
        </p:nvSpPr>
        <p:spPr>
          <a:xfrm>
            <a:off x="2576308" y="4817223"/>
            <a:ext cx="332653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Hydrophobic      Hydrophilic</a:t>
            </a:r>
          </a:p>
        </p:txBody>
      </p:sp>
      <p:cxnSp>
        <p:nvCxnSpPr>
          <p:cNvPr id="14" name="Straight Connector 13">
            <a:extLst>
              <a:ext uri="{FF2B5EF4-FFF2-40B4-BE49-F238E27FC236}">
                <a16:creationId xmlns:a16="http://schemas.microsoft.com/office/drawing/2014/main" id="{9A9E820B-B150-3D6E-6749-943B7661E2E5}"/>
              </a:ext>
            </a:extLst>
          </p:cNvPr>
          <p:cNvCxnSpPr>
            <a:cxnSpLocks/>
            <a:endCxn id="3" idx="1"/>
          </p:cNvCxnSpPr>
          <p:nvPr/>
        </p:nvCxnSpPr>
        <p:spPr>
          <a:xfrm>
            <a:off x="4197736" y="4684132"/>
            <a:ext cx="2" cy="2173868"/>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3AEC357-28B9-2403-3E27-8AB751AB31AB}"/>
              </a:ext>
            </a:extLst>
          </p:cNvPr>
          <p:cNvCxnSpPr>
            <a:cxnSpLocks/>
          </p:cNvCxnSpPr>
          <p:nvPr/>
        </p:nvCxnSpPr>
        <p:spPr>
          <a:xfrm>
            <a:off x="2662033" y="5205926"/>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4881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8C6A5DBA-8018-7FDA-4CB1-47A60E7C8C6D}"/>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a:t>
            </a:r>
          </a:p>
        </p:txBody>
      </p:sp>
      <p:sp>
        <p:nvSpPr>
          <p:cNvPr id="2" name="Slide Number Placeholder 1">
            <a:extLst>
              <a:ext uri="{FF2B5EF4-FFF2-40B4-BE49-F238E27FC236}">
                <a16:creationId xmlns:a16="http://schemas.microsoft.com/office/drawing/2014/main" id="{A6088185-DAF8-D3E4-287A-37114F774F35}"/>
              </a:ext>
            </a:extLst>
          </p:cNvPr>
          <p:cNvSpPr>
            <a:spLocks noGrp="1"/>
          </p:cNvSpPr>
          <p:nvPr>
            <p:ph type="sldNum" sz="quarter" idx="4"/>
          </p:nvPr>
        </p:nvSpPr>
        <p:spPr/>
        <p:txBody>
          <a:bodyPr/>
          <a:lstStyle/>
          <a:p>
            <a:fld id="{24F349F3-CB17-4C05-B28E-3C9067437B1B}" type="slidenum">
              <a:rPr lang="en-US" smtClean="0"/>
              <a:pPr/>
              <a:t>13</a:t>
            </a:fld>
            <a:endParaRPr lang="en-US"/>
          </a:p>
        </p:txBody>
      </p:sp>
      <p:sp>
        <p:nvSpPr>
          <p:cNvPr id="6" name="Text Placeholder 5">
            <a:extLst>
              <a:ext uri="{FF2B5EF4-FFF2-40B4-BE49-F238E27FC236}">
                <a16:creationId xmlns:a16="http://schemas.microsoft.com/office/drawing/2014/main" id="{2ED62A0A-90BD-4F6C-81FB-1D86DE0574A1}"/>
              </a:ext>
            </a:extLst>
          </p:cNvPr>
          <p:cNvSpPr>
            <a:spLocks noGrp="1"/>
          </p:cNvSpPr>
          <p:nvPr>
            <p:ph type="body" sz="quarter" idx="13"/>
          </p:nvPr>
        </p:nvSpPr>
        <p:spPr>
          <a:xfrm>
            <a:off x="5105400" y="2568634"/>
            <a:ext cx="6267450" cy="2892828"/>
          </a:xfrm>
        </p:spPr>
        <p:txBody>
          <a:bodyPr/>
          <a:lstStyle/>
          <a:p>
            <a:pPr>
              <a:lnSpc>
                <a:spcPct val="100000"/>
              </a:lnSpc>
            </a:pPr>
            <a:r>
              <a:rPr lang="en-US" sz="2000"/>
              <a:t>Some of the parts that make up a phospholipid have regions that are hydrophobic and other regions that are hydrophilic. These molecules are described as being </a:t>
            </a:r>
            <a:r>
              <a:rPr lang="en-US" sz="2000" b="1">
                <a:solidFill>
                  <a:srgbClr val="D200B9"/>
                </a:solidFill>
              </a:rPr>
              <a:t>amphipathic</a:t>
            </a:r>
            <a:r>
              <a:rPr lang="en-US" sz="2000"/>
              <a:t>.</a:t>
            </a:r>
          </a:p>
          <a:p>
            <a:pPr>
              <a:lnSpc>
                <a:spcPct val="100000"/>
              </a:lnSpc>
            </a:pPr>
            <a:endParaRPr lang="en-US" sz="2000"/>
          </a:p>
          <a:p>
            <a:pPr>
              <a:lnSpc>
                <a:spcPct val="100000"/>
              </a:lnSpc>
            </a:pPr>
            <a:r>
              <a:rPr lang="en-US" sz="2000" b="1"/>
              <a:t>Revise the placement of the phospholipid parts on your chart if needed.</a:t>
            </a:r>
          </a:p>
        </p:txBody>
      </p:sp>
      <p:grpSp>
        <p:nvGrpSpPr>
          <p:cNvPr id="8" name="Group 7">
            <a:extLst>
              <a:ext uri="{FF2B5EF4-FFF2-40B4-BE49-F238E27FC236}">
                <a16:creationId xmlns:a16="http://schemas.microsoft.com/office/drawing/2014/main" id="{0CF5C3F3-962D-73F1-D4FB-6D7A4CAC5F9E}"/>
              </a:ext>
            </a:extLst>
          </p:cNvPr>
          <p:cNvGrpSpPr/>
          <p:nvPr/>
        </p:nvGrpSpPr>
        <p:grpSpPr>
          <a:xfrm>
            <a:off x="3237458" y="1628463"/>
            <a:ext cx="1277392" cy="4463749"/>
            <a:chOff x="8010176" y="3167420"/>
            <a:chExt cx="673052" cy="2351927"/>
          </a:xfrm>
        </p:grpSpPr>
        <p:grpSp>
          <p:nvGrpSpPr>
            <p:cNvPr id="10" name="Group 9">
              <a:extLst>
                <a:ext uri="{FF2B5EF4-FFF2-40B4-BE49-F238E27FC236}">
                  <a16:creationId xmlns:a16="http://schemas.microsoft.com/office/drawing/2014/main" id="{86E6BCA9-B7E7-14B6-F6CE-698943389554}"/>
                </a:ext>
              </a:extLst>
            </p:cNvPr>
            <p:cNvGrpSpPr/>
            <p:nvPr/>
          </p:nvGrpSpPr>
          <p:grpSpPr>
            <a:xfrm rot="7391535">
              <a:off x="8277388" y="3261946"/>
              <a:ext cx="500365" cy="311314"/>
              <a:chOff x="2179611" y="5029577"/>
              <a:chExt cx="500365" cy="311314"/>
            </a:xfrm>
          </p:grpSpPr>
          <p:pic>
            <p:nvPicPr>
              <p:cNvPr id="11" name="Picture 10" descr="A red circle with black objects in it&#10;&#10;AI-generated content may be incorrect.">
                <a:extLst>
                  <a:ext uri="{FF2B5EF4-FFF2-40B4-BE49-F238E27FC236}">
                    <a16:creationId xmlns:a16="http://schemas.microsoft.com/office/drawing/2014/main" id="{DB58B7A2-E9A3-0809-42C3-43512C335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543274">
                <a:off x="2399458" y="5029577"/>
                <a:ext cx="280518" cy="280518"/>
              </a:xfrm>
              <a:prstGeom prst="rect">
                <a:avLst/>
              </a:prstGeom>
            </p:spPr>
          </p:pic>
          <p:pic>
            <p:nvPicPr>
              <p:cNvPr id="12" name="Picture 11" descr="A white circle with a black border&#10;&#10;AI-generated content may be incorrect.">
                <a:extLst>
                  <a:ext uri="{FF2B5EF4-FFF2-40B4-BE49-F238E27FC236}">
                    <a16:creationId xmlns:a16="http://schemas.microsoft.com/office/drawing/2014/main" id="{1019CC1F-3229-7252-B7BF-CB390E9948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43274">
                <a:off x="2179611" y="5108492"/>
                <a:ext cx="344890" cy="232399"/>
              </a:xfrm>
              <a:prstGeom prst="rect">
                <a:avLst/>
              </a:prstGeom>
            </p:spPr>
          </p:pic>
        </p:grpSp>
        <p:pic>
          <p:nvPicPr>
            <p:cNvPr id="9" name="Picture 8" descr="A grey and black logo&#10;&#10;AI-generated content may be incorrect.">
              <a:extLst>
                <a:ext uri="{FF2B5EF4-FFF2-40B4-BE49-F238E27FC236}">
                  <a16:creationId xmlns:a16="http://schemas.microsoft.com/office/drawing/2014/main" id="{F5BFF903-C0FB-2ADB-0487-C3B2854B47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spTree>
    <p:extLst>
      <p:ext uri="{BB962C8B-B14F-4D97-AF65-F5344CB8AC3E}">
        <p14:creationId xmlns:p14="http://schemas.microsoft.com/office/powerpoint/2010/main" val="2656197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DB5E-D601-40E2-D552-BE7BEB2F8AA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35B6E74-EE0F-6F29-1DA6-C30F3139F1C8}"/>
              </a:ext>
            </a:extLst>
          </p:cNvPr>
          <p:cNvPicPr>
            <a:picLocks noChangeAspect="1"/>
          </p:cNvPicPr>
          <p:nvPr/>
        </p:nvPicPr>
        <p:blipFill>
          <a:blip r:embed="rId3"/>
          <a:srcRect l="10550" r="1"/>
          <a:stretch>
            <a:fillRect/>
          </a:stretch>
        </p:blipFill>
        <p:spPr>
          <a:xfrm rot="16200000">
            <a:off x="1549346" y="1964270"/>
            <a:ext cx="5296785" cy="4490675"/>
          </a:xfrm>
          <a:prstGeom prst="rect">
            <a:avLst/>
          </a:prstGeom>
        </p:spPr>
      </p:pic>
      <p:sp>
        <p:nvSpPr>
          <p:cNvPr id="13" name="TextBox 2">
            <a:extLst>
              <a:ext uri="{FF2B5EF4-FFF2-40B4-BE49-F238E27FC236}">
                <a16:creationId xmlns:a16="http://schemas.microsoft.com/office/drawing/2014/main" id="{7818F4A4-F03E-F2DD-6EC0-73B3E19FFBB0}"/>
              </a:ext>
            </a:extLst>
          </p:cNvPr>
          <p:cNvSpPr txBox="1"/>
          <p:nvPr/>
        </p:nvSpPr>
        <p:spPr>
          <a:xfrm>
            <a:off x="2576309" y="2110608"/>
            <a:ext cx="332653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Hydrophobic      Hydrophilic</a:t>
            </a:r>
          </a:p>
        </p:txBody>
      </p:sp>
      <p:cxnSp>
        <p:nvCxnSpPr>
          <p:cNvPr id="14" name="Straight Connector 13">
            <a:extLst>
              <a:ext uri="{FF2B5EF4-FFF2-40B4-BE49-F238E27FC236}">
                <a16:creationId xmlns:a16="http://schemas.microsoft.com/office/drawing/2014/main" id="{20969E0D-F7D9-6819-D62A-7CEC6A3D87E3}"/>
              </a:ext>
            </a:extLst>
          </p:cNvPr>
          <p:cNvCxnSpPr>
            <a:cxnSpLocks/>
            <a:endCxn id="3" idx="1"/>
          </p:cNvCxnSpPr>
          <p:nvPr/>
        </p:nvCxnSpPr>
        <p:spPr>
          <a:xfrm>
            <a:off x="4197737" y="1977517"/>
            <a:ext cx="2" cy="48804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8CABB2C-E2C7-27E8-2FBC-67AF018FD74D}"/>
              </a:ext>
            </a:extLst>
          </p:cNvPr>
          <p:cNvCxnSpPr>
            <a:cxnSpLocks/>
          </p:cNvCxnSpPr>
          <p:nvPr/>
        </p:nvCxnSpPr>
        <p:spPr>
          <a:xfrm>
            <a:off x="2662034" y="2499311"/>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B1A3A0C3-2888-C8A5-CDF4-F8D993609185}"/>
              </a:ext>
            </a:extLst>
          </p:cNvPr>
          <p:cNvSpPr>
            <a:spLocks noGrp="1"/>
          </p:cNvSpPr>
          <p:nvPr>
            <p:ph type="sldNum" sz="quarter" idx="4"/>
          </p:nvPr>
        </p:nvSpPr>
        <p:spPr/>
        <p:txBody>
          <a:bodyPr/>
          <a:lstStyle/>
          <a:p>
            <a:fld id="{24F349F3-CB17-4C05-B28E-3C9067437B1B}" type="slidenum">
              <a:rPr lang="en-US" smtClean="0"/>
              <a:pPr/>
              <a:t>14</a:t>
            </a:fld>
            <a:endParaRPr lang="en-US"/>
          </a:p>
        </p:txBody>
      </p:sp>
      <p:grpSp>
        <p:nvGrpSpPr>
          <p:cNvPr id="60" name="Group 59">
            <a:extLst>
              <a:ext uri="{FF2B5EF4-FFF2-40B4-BE49-F238E27FC236}">
                <a16:creationId xmlns:a16="http://schemas.microsoft.com/office/drawing/2014/main" id="{BA5D4C80-5344-4BF1-D85C-61CF3B3B63E9}"/>
              </a:ext>
            </a:extLst>
          </p:cNvPr>
          <p:cNvGrpSpPr/>
          <p:nvPr/>
        </p:nvGrpSpPr>
        <p:grpSpPr>
          <a:xfrm rot="5400000">
            <a:off x="3369806" y="4816410"/>
            <a:ext cx="669530" cy="2342092"/>
            <a:chOff x="8010176" y="3177255"/>
            <a:chExt cx="669530" cy="2342092"/>
          </a:xfrm>
        </p:grpSpPr>
        <p:pic>
          <p:nvPicPr>
            <p:cNvPr id="9" name="Picture 8" descr="A grey and black logo&#10;&#10;AI-generated content may be incorrect.">
              <a:extLst>
                <a:ext uri="{FF2B5EF4-FFF2-40B4-BE49-F238E27FC236}">
                  <a16:creationId xmlns:a16="http://schemas.microsoft.com/office/drawing/2014/main" id="{D5FB5E09-C58B-9E5F-4FB4-D95268E77B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nvGrpSpPr>
            <p:cNvPr id="29" name="Group 28">
              <a:extLst>
                <a:ext uri="{FF2B5EF4-FFF2-40B4-BE49-F238E27FC236}">
                  <a16:creationId xmlns:a16="http://schemas.microsoft.com/office/drawing/2014/main" id="{1ABA7411-F379-F7C6-7366-79048230A0E2}"/>
                </a:ext>
              </a:extLst>
            </p:cNvPr>
            <p:cNvGrpSpPr/>
            <p:nvPr/>
          </p:nvGrpSpPr>
          <p:grpSpPr>
            <a:xfrm rot="7391535">
              <a:off x="8280841" y="3295602"/>
              <a:ext cx="517212" cy="280518"/>
              <a:chOff x="2179965" y="5025042"/>
              <a:chExt cx="517212" cy="280518"/>
            </a:xfrm>
          </p:grpSpPr>
          <p:pic>
            <p:nvPicPr>
              <p:cNvPr id="10" name="Picture 9" descr="A red circle with black objects in it&#10;&#10;AI-generated content may be incorrect.">
                <a:extLst>
                  <a:ext uri="{FF2B5EF4-FFF2-40B4-BE49-F238E27FC236}">
                    <a16:creationId xmlns:a16="http://schemas.microsoft.com/office/drawing/2014/main" id="{81AD9FF3-1E45-DA01-0D5A-7F4AD276EFA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11" name="Picture 10" descr="A white circle with a black border&#10;&#10;AI-generated content may be incorrect.">
                <a:extLst>
                  <a:ext uri="{FF2B5EF4-FFF2-40B4-BE49-F238E27FC236}">
                    <a16:creationId xmlns:a16="http://schemas.microsoft.com/office/drawing/2014/main" id="{0BDD7023-B966-4EDF-B654-657BFCC092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61" name="Group 60">
            <a:extLst>
              <a:ext uri="{FF2B5EF4-FFF2-40B4-BE49-F238E27FC236}">
                <a16:creationId xmlns:a16="http://schemas.microsoft.com/office/drawing/2014/main" id="{580B4AE1-A339-73AA-4D0D-9C1D5EC65D57}"/>
              </a:ext>
            </a:extLst>
          </p:cNvPr>
          <p:cNvGrpSpPr/>
          <p:nvPr/>
        </p:nvGrpSpPr>
        <p:grpSpPr>
          <a:xfrm rot="5400000">
            <a:off x="3199365" y="3761780"/>
            <a:ext cx="855169" cy="2170367"/>
            <a:chOff x="9569495" y="3526314"/>
            <a:chExt cx="855169" cy="2170367"/>
          </a:xfrm>
        </p:grpSpPr>
        <p:pic>
          <p:nvPicPr>
            <p:cNvPr id="7" name="Picture 6" descr="A grey and black logo&#10;&#10;AI-generated content may be incorrect.">
              <a:extLst>
                <a:ext uri="{FF2B5EF4-FFF2-40B4-BE49-F238E27FC236}">
                  <a16:creationId xmlns:a16="http://schemas.microsoft.com/office/drawing/2014/main" id="{12BA0EF7-AE48-18FA-7199-9BFD1532990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nvGrpSpPr>
            <p:cNvPr id="51" name="Group 50">
              <a:extLst>
                <a:ext uri="{FF2B5EF4-FFF2-40B4-BE49-F238E27FC236}">
                  <a16:creationId xmlns:a16="http://schemas.microsoft.com/office/drawing/2014/main" id="{9DB82670-D18F-AB20-0049-F7469976EB59}"/>
                </a:ext>
              </a:extLst>
            </p:cNvPr>
            <p:cNvGrpSpPr/>
            <p:nvPr/>
          </p:nvGrpSpPr>
          <p:grpSpPr>
            <a:xfrm>
              <a:off x="9569495" y="3526314"/>
              <a:ext cx="517212" cy="280518"/>
              <a:chOff x="2179965" y="5025042"/>
              <a:chExt cx="517212" cy="280518"/>
            </a:xfrm>
          </p:grpSpPr>
          <p:pic>
            <p:nvPicPr>
              <p:cNvPr id="52" name="Picture 51" descr="A red circle with black objects in it&#10;&#10;AI-generated content may be incorrect.">
                <a:extLst>
                  <a:ext uri="{FF2B5EF4-FFF2-40B4-BE49-F238E27FC236}">
                    <a16:creationId xmlns:a16="http://schemas.microsoft.com/office/drawing/2014/main" id="{27953579-D73D-52DC-D3D2-67B2E7A5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F434A4A9-DBD3-8A7E-7430-28BC9338698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62" name="Group 61">
            <a:extLst>
              <a:ext uri="{FF2B5EF4-FFF2-40B4-BE49-F238E27FC236}">
                <a16:creationId xmlns:a16="http://schemas.microsoft.com/office/drawing/2014/main" id="{6EBD66A0-C396-F317-421B-51075F768304}"/>
              </a:ext>
            </a:extLst>
          </p:cNvPr>
          <p:cNvGrpSpPr/>
          <p:nvPr/>
        </p:nvGrpSpPr>
        <p:grpSpPr>
          <a:xfrm rot="5074723">
            <a:off x="4668747" y="3157327"/>
            <a:ext cx="850665" cy="1489950"/>
            <a:chOff x="9831967" y="1819718"/>
            <a:chExt cx="850665" cy="1489950"/>
          </a:xfrm>
        </p:grpSpPr>
        <p:pic>
          <p:nvPicPr>
            <p:cNvPr id="8" name="Picture 7" descr="A group of circles with different colors&#10;&#10;AI-generated content may be incorrect.">
              <a:extLst>
                <a:ext uri="{FF2B5EF4-FFF2-40B4-BE49-F238E27FC236}">
                  <a16:creationId xmlns:a16="http://schemas.microsoft.com/office/drawing/2014/main" id="{301644BE-9C2B-EE2F-9A97-9BB4C8880BA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0" y="1819718"/>
              <a:ext cx="714272" cy="1316089"/>
            </a:xfrm>
            <a:prstGeom prst="rect">
              <a:avLst/>
            </a:prstGeom>
          </p:spPr>
        </p:pic>
        <p:grpSp>
          <p:nvGrpSpPr>
            <p:cNvPr id="54" name="Group 53">
              <a:extLst>
                <a:ext uri="{FF2B5EF4-FFF2-40B4-BE49-F238E27FC236}">
                  <a16:creationId xmlns:a16="http://schemas.microsoft.com/office/drawing/2014/main" id="{A53AF381-1FFA-2B11-1CAC-17116482D760}"/>
                </a:ext>
              </a:extLst>
            </p:cNvPr>
            <p:cNvGrpSpPr/>
            <p:nvPr/>
          </p:nvGrpSpPr>
          <p:grpSpPr>
            <a:xfrm rot="17882975">
              <a:off x="9713620" y="2910803"/>
              <a:ext cx="517212" cy="280518"/>
              <a:chOff x="2179965" y="5025042"/>
              <a:chExt cx="517212" cy="280518"/>
            </a:xfrm>
          </p:grpSpPr>
          <p:pic>
            <p:nvPicPr>
              <p:cNvPr id="55" name="Picture 54" descr="A red circle with black objects in it&#10;&#10;AI-generated content may be incorrect.">
                <a:extLst>
                  <a:ext uri="{FF2B5EF4-FFF2-40B4-BE49-F238E27FC236}">
                    <a16:creationId xmlns:a16="http://schemas.microsoft.com/office/drawing/2014/main" id="{A56D2771-6114-6F38-15A8-774EE37AD0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51FA6B08-052E-2ABE-8942-B06C0A01D8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sp>
        <p:nvSpPr>
          <p:cNvPr id="16" name="Text Placeholder 4">
            <a:extLst>
              <a:ext uri="{FF2B5EF4-FFF2-40B4-BE49-F238E27FC236}">
                <a16:creationId xmlns:a16="http://schemas.microsoft.com/office/drawing/2014/main" id="{3DAF75D9-EFF7-9DD4-8518-000DC5969823}"/>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a:t>
            </a:r>
          </a:p>
        </p:txBody>
      </p:sp>
      <p:sp>
        <p:nvSpPr>
          <p:cNvPr id="19" name="Text Placeholder 5">
            <a:extLst>
              <a:ext uri="{FF2B5EF4-FFF2-40B4-BE49-F238E27FC236}">
                <a16:creationId xmlns:a16="http://schemas.microsoft.com/office/drawing/2014/main" id="{26AA7911-0557-E116-BD95-4FA41421423E}"/>
              </a:ext>
            </a:extLst>
          </p:cNvPr>
          <p:cNvSpPr txBox="1">
            <a:spLocks/>
          </p:cNvSpPr>
          <p:nvPr/>
        </p:nvSpPr>
        <p:spPr>
          <a:xfrm>
            <a:off x="7168695" y="2568634"/>
            <a:ext cx="3804106" cy="289282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1200"/>
              </a:spcBef>
            </a:pPr>
            <a:r>
              <a:rPr lang="en-US" sz="2000"/>
              <a:t>Most of the parts of a phospholipid are hydrophilic. </a:t>
            </a:r>
          </a:p>
          <a:p>
            <a:pPr>
              <a:lnSpc>
                <a:spcPct val="100000"/>
              </a:lnSpc>
              <a:spcBef>
                <a:spcPts val="1200"/>
              </a:spcBef>
            </a:pPr>
            <a:r>
              <a:rPr lang="en-US" sz="2000"/>
              <a:t>Only the hydrocarbon tails are hydrophobic.</a:t>
            </a:r>
          </a:p>
        </p:txBody>
      </p:sp>
      <p:grpSp>
        <p:nvGrpSpPr>
          <p:cNvPr id="22" name="Group 21">
            <a:extLst>
              <a:ext uri="{FF2B5EF4-FFF2-40B4-BE49-F238E27FC236}">
                <a16:creationId xmlns:a16="http://schemas.microsoft.com/office/drawing/2014/main" id="{ED213A0B-E6DB-E90D-BAC6-6608FD550625}"/>
              </a:ext>
            </a:extLst>
          </p:cNvPr>
          <p:cNvGrpSpPr/>
          <p:nvPr/>
        </p:nvGrpSpPr>
        <p:grpSpPr>
          <a:xfrm rot="276810">
            <a:off x="4344694" y="2724927"/>
            <a:ext cx="1464140" cy="692731"/>
            <a:chOff x="8073509" y="2338060"/>
            <a:chExt cx="1464140" cy="692731"/>
          </a:xfrm>
        </p:grpSpPr>
        <p:pic>
          <p:nvPicPr>
            <p:cNvPr id="23" name="Picture 22" descr="A white circle with a black border&#10;&#10;AI-generated content may be incorrect.">
              <a:extLst>
                <a:ext uri="{FF2B5EF4-FFF2-40B4-BE49-F238E27FC236}">
                  <a16:creationId xmlns:a16="http://schemas.microsoft.com/office/drawing/2014/main" id="{D74471A5-5565-1903-011A-B613790C52A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FEC7623E-BFBA-45BE-3213-9EB852273C3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FF59D237-F7A6-8286-D632-5847401754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26" name="Picture 25" descr="A grey and red circles with black text&#10;&#10;AI-generated content may be incorrect.">
              <a:extLst>
                <a:ext uri="{FF2B5EF4-FFF2-40B4-BE49-F238E27FC236}">
                  <a16:creationId xmlns:a16="http://schemas.microsoft.com/office/drawing/2014/main" id="{81F4535E-3148-1296-A903-82454A63EE3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spTree>
    <p:extLst>
      <p:ext uri="{BB962C8B-B14F-4D97-AF65-F5344CB8AC3E}">
        <p14:creationId xmlns:p14="http://schemas.microsoft.com/office/powerpoint/2010/main" val="3136499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FE7D4-1022-E2AE-B39E-F2131375B79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5A43368-9D48-883D-3D04-B51B033CFDB6}"/>
              </a:ext>
            </a:extLst>
          </p:cNvPr>
          <p:cNvPicPr>
            <a:picLocks noChangeAspect="1"/>
          </p:cNvPicPr>
          <p:nvPr/>
        </p:nvPicPr>
        <p:blipFill>
          <a:blip r:embed="rId3"/>
          <a:srcRect l="10550" r="1"/>
          <a:stretch>
            <a:fillRect/>
          </a:stretch>
        </p:blipFill>
        <p:spPr>
          <a:xfrm rot="16200000">
            <a:off x="1549346" y="1964270"/>
            <a:ext cx="5296785" cy="4490675"/>
          </a:xfrm>
          <a:prstGeom prst="rect">
            <a:avLst/>
          </a:prstGeom>
        </p:spPr>
      </p:pic>
      <p:sp>
        <p:nvSpPr>
          <p:cNvPr id="13" name="TextBox 2">
            <a:extLst>
              <a:ext uri="{FF2B5EF4-FFF2-40B4-BE49-F238E27FC236}">
                <a16:creationId xmlns:a16="http://schemas.microsoft.com/office/drawing/2014/main" id="{AE921239-9460-C188-11BD-92C485EFD585}"/>
              </a:ext>
            </a:extLst>
          </p:cNvPr>
          <p:cNvSpPr txBox="1"/>
          <p:nvPr/>
        </p:nvSpPr>
        <p:spPr>
          <a:xfrm>
            <a:off x="2576309" y="2110608"/>
            <a:ext cx="332653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Hydrophobic      Hydrophilic</a:t>
            </a:r>
          </a:p>
        </p:txBody>
      </p:sp>
      <p:cxnSp>
        <p:nvCxnSpPr>
          <p:cNvPr id="16" name="Straight Connector 15">
            <a:extLst>
              <a:ext uri="{FF2B5EF4-FFF2-40B4-BE49-F238E27FC236}">
                <a16:creationId xmlns:a16="http://schemas.microsoft.com/office/drawing/2014/main" id="{62A4DF61-AD61-42D8-59AC-E4AF6EA98D94}"/>
              </a:ext>
            </a:extLst>
          </p:cNvPr>
          <p:cNvCxnSpPr>
            <a:cxnSpLocks/>
            <a:endCxn id="3" idx="1"/>
          </p:cNvCxnSpPr>
          <p:nvPr/>
        </p:nvCxnSpPr>
        <p:spPr>
          <a:xfrm>
            <a:off x="4197737" y="1977517"/>
            <a:ext cx="2" cy="48804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2912380-7B48-7095-7D4A-E8E6EC69215F}"/>
              </a:ext>
            </a:extLst>
          </p:cNvPr>
          <p:cNvCxnSpPr>
            <a:cxnSpLocks/>
          </p:cNvCxnSpPr>
          <p:nvPr/>
        </p:nvCxnSpPr>
        <p:spPr>
          <a:xfrm>
            <a:off x="2662034" y="2499311"/>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96A6E9D7-337C-2AEE-DD10-D81BA98F02F7}"/>
              </a:ext>
            </a:extLst>
          </p:cNvPr>
          <p:cNvGrpSpPr/>
          <p:nvPr/>
        </p:nvGrpSpPr>
        <p:grpSpPr>
          <a:xfrm rot="5400000">
            <a:off x="3369806" y="4816410"/>
            <a:ext cx="669530" cy="2342092"/>
            <a:chOff x="8010176" y="3177255"/>
            <a:chExt cx="669530" cy="2342092"/>
          </a:xfrm>
        </p:grpSpPr>
        <p:pic>
          <p:nvPicPr>
            <p:cNvPr id="20" name="Picture 19" descr="A grey and black logo&#10;&#10;AI-generated content may be incorrect.">
              <a:extLst>
                <a:ext uri="{FF2B5EF4-FFF2-40B4-BE49-F238E27FC236}">
                  <a16:creationId xmlns:a16="http://schemas.microsoft.com/office/drawing/2014/main" id="{3D6B805A-3A7B-FC33-86EE-DD052AA3DA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nvGrpSpPr>
            <p:cNvPr id="21" name="Group 20">
              <a:extLst>
                <a:ext uri="{FF2B5EF4-FFF2-40B4-BE49-F238E27FC236}">
                  <a16:creationId xmlns:a16="http://schemas.microsoft.com/office/drawing/2014/main" id="{0709AE3E-14B6-CCB9-428A-9190D6ED08BA}"/>
                </a:ext>
              </a:extLst>
            </p:cNvPr>
            <p:cNvGrpSpPr/>
            <p:nvPr/>
          </p:nvGrpSpPr>
          <p:grpSpPr>
            <a:xfrm rot="7391535">
              <a:off x="8280841" y="3295602"/>
              <a:ext cx="517212" cy="280518"/>
              <a:chOff x="2179965" y="5025042"/>
              <a:chExt cx="517212" cy="280518"/>
            </a:xfrm>
          </p:grpSpPr>
          <p:pic>
            <p:nvPicPr>
              <p:cNvPr id="22" name="Picture 21" descr="A red circle with black objects in it&#10;&#10;AI-generated content may be incorrect.">
                <a:extLst>
                  <a:ext uri="{FF2B5EF4-FFF2-40B4-BE49-F238E27FC236}">
                    <a16:creationId xmlns:a16="http://schemas.microsoft.com/office/drawing/2014/main" id="{F9643123-FC4B-3C8F-1863-7B9E87440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23" name="Picture 22" descr="A white circle with a black border&#10;&#10;AI-generated content may be incorrect.">
                <a:extLst>
                  <a:ext uri="{FF2B5EF4-FFF2-40B4-BE49-F238E27FC236}">
                    <a16:creationId xmlns:a16="http://schemas.microsoft.com/office/drawing/2014/main" id="{4A495069-9C34-5069-C05B-5EC05E4273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24" name="Group 23">
            <a:extLst>
              <a:ext uri="{FF2B5EF4-FFF2-40B4-BE49-F238E27FC236}">
                <a16:creationId xmlns:a16="http://schemas.microsoft.com/office/drawing/2014/main" id="{A7421DE3-2EC0-2B1D-FF3E-25AF80D5F2C2}"/>
              </a:ext>
            </a:extLst>
          </p:cNvPr>
          <p:cNvGrpSpPr/>
          <p:nvPr/>
        </p:nvGrpSpPr>
        <p:grpSpPr>
          <a:xfrm rot="5400000">
            <a:off x="3199365" y="3761780"/>
            <a:ext cx="855169" cy="2170367"/>
            <a:chOff x="9569495" y="3526314"/>
            <a:chExt cx="855169" cy="2170367"/>
          </a:xfrm>
        </p:grpSpPr>
        <p:pic>
          <p:nvPicPr>
            <p:cNvPr id="25" name="Picture 24" descr="A grey and black logo&#10;&#10;AI-generated content may be incorrect.">
              <a:extLst>
                <a:ext uri="{FF2B5EF4-FFF2-40B4-BE49-F238E27FC236}">
                  <a16:creationId xmlns:a16="http://schemas.microsoft.com/office/drawing/2014/main" id="{FD58F615-60CC-C844-1C06-9AD21A74DA6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nvGrpSpPr>
            <p:cNvPr id="26" name="Group 25">
              <a:extLst>
                <a:ext uri="{FF2B5EF4-FFF2-40B4-BE49-F238E27FC236}">
                  <a16:creationId xmlns:a16="http://schemas.microsoft.com/office/drawing/2014/main" id="{3CF153AB-4836-D202-0F99-8E8D077B269E}"/>
                </a:ext>
              </a:extLst>
            </p:cNvPr>
            <p:cNvGrpSpPr/>
            <p:nvPr/>
          </p:nvGrpSpPr>
          <p:grpSpPr>
            <a:xfrm>
              <a:off x="9569495" y="3526314"/>
              <a:ext cx="517212" cy="280518"/>
              <a:chOff x="2179965" y="5025042"/>
              <a:chExt cx="517212" cy="280518"/>
            </a:xfrm>
          </p:grpSpPr>
          <p:pic>
            <p:nvPicPr>
              <p:cNvPr id="27" name="Picture 26" descr="A red circle with black objects in it&#10;&#10;AI-generated content may be incorrect.">
                <a:extLst>
                  <a:ext uri="{FF2B5EF4-FFF2-40B4-BE49-F238E27FC236}">
                    <a16:creationId xmlns:a16="http://schemas.microsoft.com/office/drawing/2014/main" id="{B3A70BC2-7CD1-2E02-93D7-E7B68D0EA6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28" name="Picture 27" descr="A white circle with a black border&#10;&#10;AI-generated content may be incorrect.">
                <a:extLst>
                  <a:ext uri="{FF2B5EF4-FFF2-40B4-BE49-F238E27FC236}">
                    <a16:creationId xmlns:a16="http://schemas.microsoft.com/office/drawing/2014/main" id="{737D1341-21FE-20D3-6A2C-7E08CF4384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30" name="Group 29">
            <a:extLst>
              <a:ext uri="{FF2B5EF4-FFF2-40B4-BE49-F238E27FC236}">
                <a16:creationId xmlns:a16="http://schemas.microsoft.com/office/drawing/2014/main" id="{B122F535-7193-25C8-E7EA-7BC3145FD730}"/>
              </a:ext>
            </a:extLst>
          </p:cNvPr>
          <p:cNvGrpSpPr/>
          <p:nvPr/>
        </p:nvGrpSpPr>
        <p:grpSpPr>
          <a:xfrm rot="5074723">
            <a:off x="4668747" y="3157327"/>
            <a:ext cx="850665" cy="1489950"/>
            <a:chOff x="9831967" y="1819718"/>
            <a:chExt cx="850665" cy="1489950"/>
          </a:xfrm>
        </p:grpSpPr>
        <p:pic>
          <p:nvPicPr>
            <p:cNvPr id="31" name="Picture 30" descr="A group of circles with different colors&#10;&#10;AI-generated content may be incorrect.">
              <a:extLst>
                <a:ext uri="{FF2B5EF4-FFF2-40B4-BE49-F238E27FC236}">
                  <a16:creationId xmlns:a16="http://schemas.microsoft.com/office/drawing/2014/main" id="{43B70168-E8A4-5D52-CB99-F38C13D08F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0" y="1819718"/>
              <a:ext cx="714272" cy="1316089"/>
            </a:xfrm>
            <a:prstGeom prst="rect">
              <a:avLst/>
            </a:prstGeom>
          </p:spPr>
        </p:pic>
        <p:grpSp>
          <p:nvGrpSpPr>
            <p:cNvPr id="32" name="Group 31">
              <a:extLst>
                <a:ext uri="{FF2B5EF4-FFF2-40B4-BE49-F238E27FC236}">
                  <a16:creationId xmlns:a16="http://schemas.microsoft.com/office/drawing/2014/main" id="{5B6437E1-90A8-45E4-66A7-6BACD9889B63}"/>
                </a:ext>
              </a:extLst>
            </p:cNvPr>
            <p:cNvGrpSpPr/>
            <p:nvPr/>
          </p:nvGrpSpPr>
          <p:grpSpPr>
            <a:xfrm rot="17882975">
              <a:off x="9713620" y="2910803"/>
              <a:ext cx="517212" cy="280518"/>
              <a:chOff x="2179965" y="5025042"/>
              <a:chExt cx="517212" cy="280518"/>
            </a:xfrm>
          </p:grpSpPr>
          <p:pic>
            <p:nvPicPr>
              <p:cNvPr id="33" name="Picture 32" descr="A red circle with black objects in it&#10;&#10;AI-generated content may be incorrect.">
                <a:extLst>
                  <a:ext uri="{FF2B5EF4-FFF2-40B4-BE49-F238E27FC236}">
                    <a16:creationId xmlns:a16="http://schemas.microsoft.com/office/drawing/2014/main" id="{FD0DF371-7F90-5BC4-0304-55CD3BB654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7CFE257D-B18D-4D1B-FADE-26C1713B2D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sp>
        <p:nvSpPr>
          <p:cNvPr id="40" name="Text Placeholder 4">
            <a:extLst>
              <a:ext uri="{FF2B5EF4-FFF2-40B4-BE49-F238E27FC236}">
                <a16:creationId xmlns:a16="http://schemas.microsoft.com/office/drawing/2014/main" id="{3B0A3695-07FD-44E7-5178-B5BC74ACF5A7}"/>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a:t>
            </a:r>
          </a:p>
        </p:txBody>
      </p:sp>
      <p:sp>
        <p:nvSpPr>
          <p:cNvPr id="41" name="Text Placeholder 5">
            <a:extLst>
              <a:ext uri="{FF2B5EF4-FFF2-40B4-BE49-F238E27FC236}">
                <a16:creationId xmlns:a16="http://schemas.microsoft.com/office/drawing/2014/main" id="{D4BAA689-F651-676C-50BB-88587C7D4D3F}"/>
              </a:ext>
            </a:extLst>
          </p:cNvPr>
          <p:cNvSpPr txBox="1">
            <a:spLocks/>
          </p:cNvSpPr>
          <p:nvPr/>
        </p:nvSpPr>
        <p:spPr>
          <a:xfrm>
            <a:off x="7168694" y="2568634"/>
            <a:ext cx="4337505" cy="289282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b="1"/>
              <a:t>Sketch these parts in your notebook and identify the following parts:</a:t>
            </a:r>
          </a:p>
          <a:p>
            <a:pPr marL="342900" lvl="1" indent="-171450">
              <a:lnSpc>
                <a:spcPct val="100000"/>
              </a:lnSpc>
              <a:spcBef>
                <a:spcPts val="1200"/>
              </a:spcBef>
              <a:tabLst>
                <a:tab pos="342900" algn="l"/>
              </a:tabLst>
            </a:pPr>
            <a:r>
              <a:rPr lang="en-US" sz="2000"/>
              <a:t>Glycerol</a:t>
            </a:r>
          </a:p>
          <a:p>
            <a:pPr marL="342900" lvl="1" indent="-171450">
              <a:lnSpc>
                <a:spcPct val="100000"/>
              </a:lnSpc>
              <a:tabLst>
                <a:tab pos="342900" algn="l"/>
              </a:tabLst>
            </a:pPr>
            <a:r>
              <a:rPr lang="en-US" sz="2000"/>
              <a:t>Phosphate Head Group</a:t>
            </a:r>
          </a:p>
          <a:p>
            <a:pPr marL="342900" lvl="1" indent="-171450">
              <a:lnSpc>
                <a:spcPct val="100000"/>
              </a:lnSpc>
              <a:tabLst>
                <a:tab pos="342900" algn="l"/>
              </a:tabLst>
            </a:pPr>
            <a:r>
              <a:rPr lang="en-US" sz="2000"/>
              <a:t>Fatty Acids</a:t>
            </a:r>
          </a:p>
        </p:txBody>
      </p:sp>
      <p:sp>
        <p:nvSpPr>
          <p:cNvPr id="2" name="Slide Number Placeholder 1">
            <a:extLst>
              <a:ext uri="{FF2B5EF4-FFF2-40B4-BE49-F238E27FC236}">
                <a16:creationId xmlns:a16="http://schemas.microsoft.com/office/drawing/2014/main" id="{02E6495D-935D-9BD6-D826-ACDBD1D29976}"/>
              </a:ext>
            </a:extLst>
          </p:cNvPr>
          <p:cNvSpPr>
            <a:spLocks noGrp="1"/>
          </p:cNvSpPr>
          <p:nvPr>
            <p:ph type="sldNum" sz="quarter" idx="4"/>
          </p:nvPr>
        </p:nvSpPr>
        <p:spPr/>
        <p:txBody>
          <a:bodyPr/>
          <a:lstStyle/>
          <a:p>
            <a:fld id="{24F349F3-CB17-4C05-B28E-3C9067437B1B}" type="slidenum">
              <a:rPr lang="en-US" smtClean="0"/>
              <a:pPr/>
              <a:t>15</a:t>
            </a:fld>
            <a:endParaRPr lang="en-US"/>
          </a:p>
        </p:txBody>
      </p:sp>
      <p:sp>
        <p:nvSpPr>
          <p:cNvPr id="14" name="TextBox 13">
            <a:extLst>
              <a:ext uri="{FF2B5EF4-FFF2-40B4-BE49-F238E27FC236}">
                <a16:creationId xmlns:a16="http://schemas.microsoft.com/office/drawing/2014/main" id="{F8A3D536-6FF9-BF3C-072F-A7980C0EDB12}"/>
              </a:ext>
            </a:extLst>
          </p:cNvPr>
          <p:cNvSpPr txBox="1"/>
          <p:nvPr/>
        </p:nvSpPr>
        <p:spPr>
          <a:xfrm>
            <a:off x="5174227" y="3039075"/>
            <a:ext cx="1028700" cy="369332"/>
          </a:xfrm>
          <a:prstGeom prst="rect">
            <a:avLst/>
          </a:prstGeom>
          <a:noFill/>
        </p:spPr>
        <p:txBody>
          <a:bodyPr wrap="square" rtlCol="0">
            <a:spAutoFit/>
          </a:bodyPr>
          <a:lstStyle/>
          <a:p>
            <a:pPr algn="ctr"/>
            <a:r>
              <a:rPr lang="en-US" b="1">
                <a:latin typeface="Bradley Hand ITC" panose="03070402050302030203" pitchFamily="66" charset="0"/>
              </a:rPr>
              <a:t>Glycerol</a:t>
            </a:r>
          </a:p>
        </p:txBody>
      </p:sp>
      <p:sp>
        <p:nvSpPr>
          <p:cNvPr id="15" name="TextBox 14">
            <a:extLst>
              <a:ext uri="{FF2B5EF4-FFF2-40B4-BE49-F238E27FC236}">
                <a16:creationId xmlns:a16="http://schemas.microsoft.com/office/drawing/2014/main" id="{2D46D290-27BD-0415-AAD1-43DBD849EC87}"/>
              </a:ext>
            </a:extLst>
          </p:cNvPr>
          <p:cNvSpPr txBox="1"/>
          <p:nvPr/>
        </p:nvSpPr>
        <p:spPr>
          <a:xfrm>
            <a:off x="4895016" y="4318250"/>
            <a:ext cx="1387157" cy="923330"/>
          </a:xfrm>
          <a:prstGeom prst="rect">
            <a:avLst/>
          </a:prstGeom>
          <a:noFill/>
        </p:spPr>
        <p:txBody>
          <a:bodyPr wrap="square" rtlCol="0">
            <a:spAutoFit/>
          </a:bodyPr>
          <a:lstStyle/>
          <a:p>
            <a:pPr algn="ctr"/>
            <a:r>
              <a:rPr lang="en-US" b="1">
                <a:latin typeface="Bradley Hand ITC" panose="03070402050302030203" pitchFamily="66" charset="0"/>
              </a:rPr>
              <a:t>Phosphate Head</a:t>
            </a:r>
          </a:p>
          <a:p>
            <a:pPr algn="ctr"/>
            <a:r>
              <a:rPr lang="en-US" b="1">
                <a:latin typeface="Bradley Hand ITC" panose="03070402050302030203" pitchFamily="66" charset="0"/>
              </a:rPr>
              <a:t>Group</a:t>
            </a:r>
          </a:p>
        </p:txBody>
      </p:sp>
      <p:sp>
        <p:nvSpPr>
          <p:cNvPr id="19" name="TextBox 18">
            <a:extLst>
              <a:ext uri="{FF2B5EF4-FFF2-40B4-BE49-F238E27FC236}">
                <a16:creationId xmlns:a16="http://schemas.microsoft.com/office/drawing/2014/main" id="{F99787E7-3027-4DFA-0E4B-0DD4E8E6B20F}"/>
              </a:ext>
            </a:extLst>
          </p:cNvPr>
          <p:cNvSpPr txBox="1"/>
          <p:nvPr/>
        </p:nvSpPr>
        <p:spPr>
          <a:xfrm>
            <a:off x="2604507" y="6137268"/>
            <a:ext cx="1498670" cy="369332"/>
          </a:xfrm>
          <a:prstGeom prst="rect">
            <a:avLst/>
          </a:prstGeom>
          <a:noFill/>
        </p:spPr>
        <p:txBody>
          <a:bodyPr wrap="square" rtlCol="0">
            <a:spAutoFit/>
          </a:bodyPr>
          <a:lstStyle/>
          <a:p>
            <a:pPr algn="ctr"/>
            <a:r>
              <a:rPr lang="en-US" b="1">
                <a:latin typeface="Bradley Hand ITC" panose="03070402050302030203" pitchFamily="66" charset="0"/>
              </a:rPr>
              <a:t>Fatty Acid</a:t>
            </a:r>
          </a:p>
        </p:txBody>
      </p:sp>
      <p:sp>
        <p:nvSpPr>
          <p:cNvPr id="44" name="TextBox 43">
            <a:extLst>
              <a:ext uri="{FF2B5EF4-FFF2-40B4-BE49-F238E27FC236}">
                <a16:creationId xmlns:a16="http://schemas.microsoft.com/office/drawing/2014/main" id="{963F3B4B-F92D-0D7D-211D-C0AE89A2FC20}"/>
              </a:ext>
            </a:extLst>
          </p:cNvPr>
          <p:cNvSpPr txBox="1"/>
          <p:nvPr/>
        </p:nvSpPr>
        <p:spPr>
          <a:xfrm>
            <a:off x="2544580" y="4431242"/>
            <a:ext cx="1498670" cy="369332"/>
          </a:xfrm>
          <a:prstGeom prst="rect">
            <a:avLst/>
          </a:prstGeom>
          <a:noFill/>
        </p:spPr>
        <p:txBody>
          <a:bodyPr wrap="square" rtlCol="0">
            <a:spAutoFit/>
          </a:bodyPr>
          <a:lstStyle/>
          <a:p>
            <a:pPr algn="ctr"/>
            <a:r>
              <a:rPr lang="en-US" b="1">
                <a:latin typeface="Bradley Hand ITC" panose="03070402050302030203" pitchFamily="66" charset="0"/>
              </a:rPr>
              <a:t>Fatty Acid</a:t>
            </a:r>
          </a:p>
        </p:txBody>
      </p:sp>
      <p:grpSp>
        <p:nvGrpSpPr>
          <p:cNvPr id="46" name="Group 45">
            <a:extLst>
              <a:ext uri="{FF2B5EF4-FFF2-40B4-BE49-F238E27FC236}">
                <a16:creationId xmlns:a16="http://schemas.microsoft.com/office/drawing/2014/main" id="{8079EE1B-01DC-8F79-36B4-234C0B86E6FB}"/>
              </a:ext>
            </a:extLst>
          </p:cNvPr>
          <p:cNvGrpSpPr/>
          <p:nvPr/>
        </p:nvGrpSpPr>
        <p:grpSpPr>
          <a:xfrm rot="276810">
            <a:off x="4344694" y="2724927"/>
            <a:ext cx="1464140" cy="692731"/>
            <a:chOff x="8073509" y="2338060"/>
            <a:chExt cx="1464140" cy="692731"/>
          </a:xfrm>
        </p:grpSpPr>
        <p:pic>
          <p:nvPicPr>
            <p:cNvPr id="47" name="Picture 46" descr="A white circle with a black border&#10;&#10;AI-generated content may be incorrect.">
              <a:extLst>
                <a:ext uri="{FF2B5EF4-FFF2-40B4-BE49-F238E27FC236}">
                  <a16:creationId xmlns:a16="http://schemas.microsoft.com/office/drawing/2014/main" id="{E064C388-4BEB-74BA-39CA-2A1232AD04E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48" name="Picture 47" descr="A white circle with a black border&#10;&#10;AI-generated content may be incorrect.">
              <a:extLst>
                <a:ext uri="{FF2B5EF4-FFF2-40B4-BE49-F238E27FC236}">
                  <a16:creationId xmlns:a16="http://schemas.microsoft.com/office/drawing/2014/main" id="{02FF4FE0-7A14-1DFB-2231-51E0F6E8C8F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C545C104-EB58-E743-1D80-89AB8C3553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50" name="Picture 49" descr="A grey and red circles with black text&#10;&#10;AI-generated content may be incorrect.">
              <a:extLst>
                <a:ext uri="{FF2B5EF4-FFF2-40B4-BE49-F238E27FC236}">
                  <a16:creationId xmlns:a16="http://schemas.microsoft.com/office/drawing/2014/main" id="{69442D0E-4524-E8A2-6E70-C906ED234BF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spTree>
    <p:extLst>
      <p:ext uri="{BB962C8B-B14F-4D97-AF65-F5344CB8AC3E}">
        <p14:creationId xmlns:p14="http://schemas.microsoft.com/office/powerpoint/2010/main" val="24163405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19314-F000-701A-984A-8A85844B34C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3D654B-7509-8025-B522-D0460D940325}"/>
              </a:ext>
            </a:extLst>
          </p:cNvPr>
          <p:cNvSpPr>
            <a:spLocks noGrp="1"/>
          </p:cNvSpPr>
          <p:nvPr>
            <p:ph type="sldNum" sz="quarter" idx="4"/>
          </p:nvPr>
        </p:nvSpPr>
        <p:spPr/>
        <p:txBody>
          <a:bodyPr/>
          <a:lstStyle/>
          <a:p>
            <a:fld id="{24F349F3-CB17-4C05-B28E-3C9067437B1B}" type="slidenum">
              <a:rPr lang="en-US" smtClean="0"/>
              <a:pPr/>
              <a:t>16</a:t>
            </a:fld>
            <a:endParaRPr lang="en-US"/>
          </a:p>
        </p:txBody>
      </p:sp>
      <p:pic>
        <p:nvPicPr>
          <p:cNvPr id="16" name="Picture 15">
            <a:extLst>
              <a:ext uri="{FF2B5EF4-FFF2-40B4-BE49-F238E27FC236}">
                <a16:creationId xmlns:a16="http://schemas.microsoft.com/office/drawing/2014/main" id="{0440BE36-74B6-0244-CCCF-5151D84773E9}"/>
              </a:ext>
            </a:extLst>
          </p:cNvPr>
          <p:cNvPicPr>
            <a:picLocks noChangeAspect="1"/>
          </p:cNvPicPr>
          <p:nvPr/>
        </p:nvPicPr>
        <p:blipFill>
          <a:blip r:embed="rId3"/>
          <a:srcRect l="10550" r="1"/>
          <a:stretch>
            <a:fillRect/>
          </a:stretch>
        </p:blipFill>
        <p:spPr>
          <a:xfrm rot="16200000">
            <a:off x="1549346" y="1964270"/>
            <a:ext cx="5296785" cy="4490675"/>
          </a:xfrm>
          <a:prstGeom prst="rect">
            <a:avLst/>
          </a:prstGeom>
        </p:spPr>
      </p:pic>
      <p:sp>
        <p:nvSpPr>
          <p:cNvPr id="17" name="TextBox 2">
            <a:extLst>
              <a:ext uri="{FF2B5EF4-FFF2-40B4-BE49-F238E27FC236}">
                <a16:creationId xmlns:a16="http://schemas.microsoft.com/office/drawing/2014/main" id="{D046B4E1-A854-4068-15C3-DA2DEBBC7AEE}"/>
              </a:ext>
            </a:extLst>
          </p:cNvPr>
          <p:cNvSpPr txBox="1"/>
          <p:nvPr/>
        </p:nvSpPr>
        <p:spPr>
          <a:xfrm>
            <a:off x="2576309" y="2110608"/>
            <a:ext cx="3326538"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Bradley Hand ITC" panose="03070402050302030203" pitchFamily="66" charset="0"/>
                <a:ea typeface="+mn-ea"/>
                <a:cs typeface="+mn-cs"/>
              </a:rPr>
              <a:t>Hydrophobic      Hydrophilic</a:t>
            </a:r>
          </a:p>
        </p:txBody>
      </p:sp>
      <p:cxnSp>
        <p:nvCxnSpPr>
          <p:cNvPr id="18" name="Straight Connector 17">
            <a:extLst>
              <a:ext uri="{FF2B5EF4-FFF2-40B4-BE49-F238E27FC236}">
                <a16:creationId xmlns:a16="http://schemas.microsoft.com/office/drawing/2014/main" id="{CF0D3E25-611C-CE56-E268-36DF277AFCF7}"/>
              </a:ext>
            </a:extLst>
          </p:cNvPr>
          <p:cNvCxnSpPr>
            <a:cxnSpLocks/>
            <a:endCxn id="16" idx="1"/>
          </p:cNvCxnSpPr>
          <p:nvPr/>
        </p:nvCxnSpPr>
        <p:spPr>
          <a:xfrm>
            <a:off x="4197737" y="1977517"/>
            <a:ext cx="2" cy="4880483"/>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EF13062-8B78-0F45-EB91-19A3D10E820F}"/>
              </a:ext>
            </a:extLst>
          </p:cNvPr>
          <p:cNvCxnSpPr>
            <a:cxnSpLocks/>
          </p:cNvCxnSpPr>
          <p:nvPr/>
        </p:nvCxnSpPr>
        <p:spPr>
          <a:xfrm>
            <a:off x="2662034" y="2499311"/>
            <a:ext cx="305691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1" name="Group 20">
            <a:extLst>
              <a:ext uri="{FF2B5EF4-FFF2-40B4-BE49-F238E27FC236}">
                <a16:creationId xmlns:a16="http://schemas.microsoft.com/office/drawing/2014/main" id="{50A9B304-D54F-111C-003C-303C5917DD40}"/>
              </a:ext>
            </a:extLst>
          </p:cNvPr>
          <p:cNvGrpSpPr/>
          <p:nvPr/>
        </p:nvGrpSpPr>
        <p:grpSpPr>
          <a:xfrm rot="5400000">
            <a:off x="3369806" y="4816410"/>
            <a:ext cx="669530" cy="2342092"/>
            <a:chOff x="8010176" y="3177255"/>
            <a:chExt cx="669530" cy="2342092"/>
          </a:xfrm>
        </p:grpSpPr>
        <p:pic>
          <p:nvPicPr>
            <p:cNvPr id="22" name="Picture 21" descr="A grey and black logo&#10;&#10;AI-generated content may be incorrect.">
              <a:extLst>
                <a:ext uri="{FF2B5EF4-FFF2-40B4-BE49-F238E27FC236}">
                  <a16:creationId xmlns:a16="http://schemas.microsoft.com/office/drawing/2014/main" id="{F22DC1BC-4AF9-3560-217A-C088DBD78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nvGrpSpPr>
            <p:cNvPr id="23" name="Group 22">
              <a:extLst>
                <a:ext uri="{FF2B5EF4-FFF2-40B4-BE49-F238E27FC236}">
                  <a16:creationId xmlns:a16="http://schemas.microsoft.com/office/drawing/2014/main" id="{B2A1998A-E331-11A0-1868-F3BF2B19E915}"/>
                </a:ext>
              </a:extLst>
            </p:cNvPr>
            <p:cNvGrpSpPr/>
            <p:nvPr/>
          </p:nvGrpSpPr>
          <p:grpSpPr>
            <a:xfrm rot="7391535">
              <a:off x="8280841" y="3295602"/>
              <a:ext cx="517212" cy="280518"/>
              <a:chOff x="2179965" y="5025042"/>
              <a:chExt cx="517212" cy="280518"/>
            </a:xfrm>
          </p:grpSpPr>
          <p:pic>
            <p:nvPicPr>
              <p:cNvPr id="24" name="Picture 23" descr="A red circle with black objects in it&#10;&#10;AI-generated content may be incorrect.">
                <a:extLst>
                  <a:ext uri="{FF2B5EF4-FFF2-40B4-BE49-F238E27FC236}">
                    <a16:creationId xmlns:a16="http://schemas.microsoft.com/office/drawing/2014/main" id="{390BADE4-906A-4833-E58E-BF51409130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25" name="Picture 24" descr="A white circle with a black border&#10;&#10;AI-generated content may be incorrect.">
                <a:extLst>
                  <a:ext uri="{FF2B5EF4-FFF2-40B4-BE49-F238E27FC236}">
                    <a16:creationId xmlns:a16="http://schemas.microsoft.com/office/drawing/2014/main" id="{1C1377AE-6A42-C3AB-8381-B5D3154CDD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26" name="Group 25">
            <a:extLst>
              <a:ext uri="{FF2B5EF4-FFF2-40B4-BE49-F238E27FC236}">
                <a16:creationId xmlns:a16="http://schemas.microsoft.com/office/drawing/2014/main" id="{B09BFB73-DD50-D770-1955-EB4E1CB8C65F}"/>
              </a:ext>
            </a:extLst>
          </p:cNvPr>
          <p:cNvGrpSpPr/>
          <p:nvPr/>
        </p:nvGrpSpPr>
        <p:grpSpPr>
          <a:xfrm rot="5400000">
            <a:off x="3199365" y="3761780"/>
            <a:ext cx="855169" cy="2170367"/>
            <a:chOff x="9569495" y="3526314"/>
            <a:chExt cx="855169" cy="2170367"/>
          </a:xfrm>
        </p:grpSpPr>
        <p:pic>
          <p:nvPicPr>
            <p:cNvPr id="27" name="Picture 26" descr="A grey and black logo&#10;&#10;AI-generated content may be incorrect.">
              <a:extLst>
                <a:ext uri="{FF2B5EF4-FFF2-40B4-BE49-F238E27FC236}">
                  <a16:creationId xmlns:a16="http://schemas.microsoft.com/office/drawing/2014/main" id="{7EDA2AD1-F217-02BF-699F-BDAF3FBC4C5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nvGrpSpPr>
            <p:cNvPr id="28" name="Group 27">
              <a:extLst>
                <a:ext uri="{FF2B5EF4-FFF2-40B4-BE49-F238E27FC236}">
                  <a16:creationId xmlns:a16="http://schemas.microsoft.com/office/drawing/2014/main" id="{C95E8620-D4D5-5C64-872D-E367D4AF98C9}"/>
                </a:ext>
              </a:extLst>
            </p:cNvPr>
            <p:cNvGrpSpPr/>
            <p:nvPr/>
          </p:nvGrpSpPr>
          <p:grpSpPr>
            <a:xfrm>
              <a:off x="9569495" y="3526314"/>
              <a:ext cx="517212" cy="280518"/>
              <a:chOff x="2179965" y="5025042"/>
              <a:chExt cx="517212" cy="280518"/>
            </a:xfrm>
          </p:grpSpPr>
          <p:pic>
            <p:nvPicPr>
              <p:cNvPr id="30" name="Picture 29" descr="A red circle with black objects in it&#10;&#10;AI-generated content may be incorrect.">
                <a:extLst>
                  <a:ext uri="{FF2B5EF4-FFF2-40B4-BE49-F238E27FC236}">
                    <a16:creationId xmlns:a16="http://schemas.microsoft.com/office/drawing/2014/main" id="{CC90FDA1-6009-E681-BE58-4155F7803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085ABB15-978B-DD89-C43A-4041FDC355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32" name="Group 31">
            <a:extLst>
              <a:ext uri="{FF2B5EF4-FFF2-40B4-BE49-F238E27FC236}">
                <a16:creationId xmlns:a16="http://schemas.microsoft.com/office/drawing/2014/main" id="{57034046-C746-1FBE-197D-1494D7001E0D}"/>
              </a:ext>
            </a:extLst>
          </p:cNvPr>
          <p:cNvGrpSpPr/>
          <p:nvPr/>
        </p:nvGrpSpPr>
        <p:grpSpPr>
          <a:xfrm rot="5074723">
            <a:off x="4668747" y="3157327"/>
            <a:ext cx="850665" cy="1489950"/>
            <a:chOff x="9831967" y="1819718"/>
            <a:chExt cx="850665" cy="1489950"/>
          </a:xfrm>
        </p:grpSpPr>
        <p:pic>
          <p:nvPicPr>
            <p:cNvPr id="33" name="Picture 32" descr="A group of circles with different colors&#10;&#10;AI-generated content may be incorrect.">
              <a:extLst>
                <a:ext uri="{FF2B5EF4-FFF2-40B4-BE49-F238E27FC236}">
                  <a16:creationId xmlns:a16="http://schemas.microsoft.com/office/drawing/2014/main" id="{EBC55A6D-A586-D07F-2D4D-0378EC7E70C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8360" y="1819718"/>
              <a:ext cx="714272" cy="1316089"/>
            </a:xfrm>
            <a:prstGeom prst="rect">
              <a:avLst/>
            </a:prstGeom>
          </p:spPr>
        </p:pic>
        <p:grpSp>
          <p:nvGrpSpPr>
            <p:cNvPr id="34" name="Group 33">
              <a:extLst>
                <a:ext uri="{FF2B5EF4-FFF2-40B4-BE49-F238E27FC236}">
                  <a16:creationId xmlns:a16="http://schemas.microsoft.com/office/drawing/2014/main" id="{2CEC3061-93ED-5A6B-C45E-2A059DE2C218}"/>
                </a:ext>
              </a:extLst>
            </p:cNvPr>
            <p:cNvGrpSpPr/>
            <p:nvPr/>
          </p:nvGrpSpPr>
          <p:grpSpPr>
            <a:xfrm rot="17882975">
              <a:off x="9713620" y="2910803"/>
              <a:ext cx="517212" cy="280518"/>
              <a:chOff x="2179965" y="5025042"/>
              <a:chExt cx="517212" cy="280518"/>
            </a:xfrm>
          </p:grpSpPr>
          <p:pic>
            <p:nvPicPr>
              <p:cNvPr id="35" name="Picture 34" descr="A red circle with black objects in it&#10;&#10;AI-generated content may be incorrect.">
                <a:extLst>
                  <a:ext uri="{FF2B5EF4-FFF2-40B4-BE49-F238E27FC236}">
                    <a16:creationId xmlns:a16="http://schemas.microsoft.com/office/drawing/2014/main" id="{12A4B29F-988B-8CC9-EB94-7A215EDFA3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F274D9BC-0BF3-DFCF-1F65-43008E2B4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37" name="Group 36">
            <a:extLst>
              <a:ext uri="{FF2B5EF4-FFF2-40B4-BE49-F238E27FC236}">
                <a16:creationId xmlns:a16="http://schemas.microsoft.com/office/drawing/2014/main" id="{AB705BF5-242A-2B13-A8E7-17D173B14000}"/>
              </a:ext>
            </a:extLst>
          </p:cNvPr>
          <p:cNvGrpSpPr/>
          <p:nvPr/>
        </p:nvGrpSpPr>
        <p:grpSpPr>
          <a:xfrm rot="276810">
            <a:off x="4344694" y="2724927"/>
            <a:ext cx="1464140" cy="692731"/>
            <a:chOff x="8073509" y="2338060"/>
            <a:chExt cx="1464140" cy="692731"/>
          </a:xfrm>
        </p:grpSpPr>
        <p:pic>
          <p:nvPicPr>
            <p:cNvPr id="39" name="Picture 38" descr="A white circle with a black border&#10;&#10;AI-generated content may be incorrect.">
              <a:extLst>
                <a:ext uri="{FF2B5EF4-FFF2-40B4-BE49-F238E27FC236}">
                  <a16:creationId xmlns:a16="http://schemas.microsoft.com/office/drawing/2014/main" id="{95E848F4-8700-F37F-74C5-AE46473954D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40" name="Picture 39" descr="A white circle with a black border&#10;&#10;AI-generated content may be incorrect.">
              <a:extLst>
                <a:ext uri="{FF2B5EF4-FFF2-40B4-BE49-F238E27FC236}">
                  <a16:creationId xmlns:a16="http://schemas.microsoft.com/office/drawing/2014/main" id="{9FC31780-AB83-1D04-29AC-C54779ED2F9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A724DCF8-269C-16C8-58B8-6FDC27A85D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38" name="Picture 37" descr="A grey and red circles with black text&#10;&#10;AI-generated content may be incorrect.">
              <a:extLst>
                <a:ext uri="{FF2B5EF4-FFF2-40B4-BE49-F238E27FC236}">
                  <a16:creationId xmlns:a16="http://schemas.microsoft.com/office/drawing/2014/main" id="{4D652EAE-5D96-0CCE-B67D-9B6E65E29CB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sp>
        <p:nvSpPr>
          <p:cNvPr id="42" name="Text Placeholder 4">
            <a:extLst>
              <a:ext uri="{FF2B5EF4-FFF2-40B4-BE49-F238E27FC236}">
                <a16:creationId xmlns:a16="http://schemas.microsoft.com/office/drawing/2014/main" id="{E5EDBF3B-75B1-C6A4-C1C3-C25A3F06535F}"/>
              </a:ext>
            </a:extLst>
          </p:cNvPr>
          <p:cNvSpPr txBox="1">
            <a:spLocks/>
          </p:cNvSpPr>
          <p:nvPr/>
        </p:nvSpPr>
        <p:spPr>
          <a:xfrm>
            <a:off x="1590676" y="438096"/>
            <a:ext cx="9153524" cy="76062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a:t>
            </a:r>
          </a:p>
        </p:txBody>
      </p:sp>
      <p:sp>
        <p:nvSpPr>
          <p:cNvPr id="43" name="Text Placeholder 5">
            <a:extLst>
              <a:ext uri="{FF2B5EF4-FFF2-40B4-BE49-F238E27FC236}">
                <a16:creationId xmlns:a16="http://schemas.microsoft.com/office/drawing/2014/main" id="{AEE5C561-9058-2CFA-ABC1-876977F99521}"/>
              </a:ext>
            </a:extLst>
          </p:cNvPr>
          <p:cNvSpPr txBox="1">
            <a:spLocks/>
          </p:cNvSpPr>
          <p:nvPr/>
        </p:nvSpPr>
        <p:spPr>
          <a:xfrm>
            <a:off x="7168694" y="2568634"/>
            <a:ext cx="4060584" cy="289282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Tx/>
              <a:buNone/>
              <a:defRPr sz="1600" b="0" i="0"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pPr>
            <a:r>
              <a:rPr lang="en-US" sz="2000" b="1">
                <a:solidFill>
                  <a:srgbClr val="1CA64A"/>
                </a:solidFill>
              </a:rPr>
              <a:t>What patterns, or functional groups, do you see in these parts that are similar to other small molecules?</a:t>
            </a:r>
          </a:p>
          <a:p>
            <a:pPr>
              <a:lnSpc>
                <a:spcPct val="100000"/>
              </a:lnSpc>
              <a:spcBef>
                <a:spcPts val="0"/>
              </a:spcBef>
              <a:spcAft>
                <a:spcPts val="1200"/>
              </a:spcAft>
            </a:pPr>
            <a:endParaRPr lang="en-US" sz="2000" b="1">
              <a:solidFill>
                <a:srgbClr val="1CA64A"/>
              </a:solidFill>
            </a:endParaRPr>
          </a:p>
          <a:p>
            <a:pPr>
              <a:lnSpc>
                <a:spcPct val="100000"/>
              </a:lnSpc>
              <a:spcBef>
                <a:spcPts val="0"/>
              </a:spcBef>
              <a:spcAft>
                <a:spcPts val="1200"/>
              </a:spcAft>
            </a:pPr>
            <a:r>
              <a:rPr lang="en-US" sz="2000" b="1">
                <a:solidFill>
                  <a:srgbClr val="1CA64A"/>
                </a:solidFill>
              </a:rPr>
              <a:t>What are these functional groups called?</a:t>
            </a:r>
          </a:p>
        </p:txBody>
      </p:sp>
      <p:sp>
        <p:nvSpPr>
          <p:cNvPr id="44" name="TextBox 43">
            <a:extLst>
              <a:ext uri="{FF2B5EF4-FFF2-40B4-BE49-F238E27FC236}">
                <a16:creationId xmlns:a16="http://schemas.microsoft.com/office/drawing/2014/main" id="{2C4D63F4-03D5-08F8-A0BE-286AA441E03D}"/>
              </a:ext>
            </a:extLst>
          </p:cNvPr>
          <p:cNvSpPr txBox="1"/>
          <p:nvPr/>
        </p:nvSpPr>
        <p:spPr>
          <a:xfrm>
            <a:off x="5174227" y="3039075"/>
            <a:ext cx="1028700" cy="369332"/>
          </a:xfrm>
          <a:prstGeom prst="rect">
            <a:avLst/>
          </a:prstGeom>
          <a:noFill/>
        </p:spPr>
        <p:txBody>
          <a:bodyPr wrap="square" rtlCol="0">
            <a:spAutoFit/>
          </a:bodyPr>
          <a:lstStyle/>
          <a:p>
            <a:pPr algn="ctr"/>
            <a:r>
              <a:rPr lang="en-US" b="1">
                <a:latin typeface="Bradley Hand ITC" panose="03070402050302030203" pitchFamily="66" charset="0"/>
              </a:rPr>
              <a:t>Glycerol</a:t>
            </a:r>
          </a:p>
        </p:txBody>
      </p:sp>
      <p:sp>
        <p:nvSpPr>
          <p:cNvPr id="45" name="TextBox 44">
            <a:extLst>
              <a:ext uri="{FF2B5EF4-FFF2-40B4-BE49-F238E27FC236}">
                <a16:creationId xmlns:a16="http://schemas.microsoft.com/office/drawing/2014/main" id="{BCC8E8A4-7B99-05A2-079B-EE97E34D6D0F}"/>
              </a:ext>
            </a:extLst>
          </p:cNvPr>
          <p:cNvSpPr txBox="1"/>
          <p:nvPr/>
        </p:nvSpPr>
        <p:spPr>
          <a:xfrm>
            <a:off x="4895016" y="4318250"/>
            <a:ext cx="1387157" cy="923330"/>
          </a:xfrm>
          <a:prstGeom prst="rect">
            <a:avLst/>
          </a:prstGeom>
          <a:noFill/>
        </p:spPr>
        <p:txBody>
          <a:bodyPr wrap="square" rtlCol="0">
            <a:spAutoFit/>
          </a:bodyPr>
          <a:lstStyle/>
          <a:p>
            <a:pPr algn="ctr"/>
            <a:r>
              <a:rPr lang="en-US" b="1">
                <a:latin typeface="Bradley Hand ITC" panose="03070402050302030203" pitchFamily="66" charset="0"/>
              </a:rPr>
              <a:t>Phosphate Head</a:t>
            </a:r>
          </a:p>
          <a:p>
            <a:pPr algn="ctr"/>
            <a:r>
              <a:rPr lang="en-US" b="1">
                <a:latin typeface="Bradley Hand ITC" panose="03070402050302030203" pitchFamily="66" charset="0"/>
              </a:rPr>
              <a:t>Group</a:t>
            </a:r>
          </a:p>
        </p:txBody>
      </p:sp>
      <p:sp>
        <p:nvSpPr>
          <p:cNvPr id="46" name="TextBox 45">
            <a:extLst>
              <a:ext uri="{FF2B5EF4-FFF2-40B4-BE49-F238E27FC236}">
                <a16:creationId xmlns:a16="http://schemas.microsoft.com/office/drawing/2014/main" id="{CDC5C6B0-9B23-001E-57E9-03C88A4F66A9}"/>
              </a:ext>
            </a:extLst>
          </p:cNvPr>
          <p:cNvSpPr txBox="1"/>
          <p:nvPr/>
        </p:nvSpPr>
        <p:spPr>
          <a:xfrm>
            <a:off x="2604507" y="6137268"/>
            <a:ext cx="1498670" cy="369332"/>
          </a:xfrm>
          <a:prstGeom prst="rect">
            <a:avLst/>
          </a:prstGeom>
          <a:noFill/>
        </p:spPr>
        <p:txBody>
          <a:bodyPr wrap="square" rtlCol="0">
            <a:spAutoFit/>
          </a:bodyPr>
          <a:lstStyle/>
          <a:p>
            <a:pPr algn="ctr"/>
            <a:r>
              <a:rPr lang="en-US" b="1">
                <a:latin typeface="Bradley Hand ITC" panose="03070402050302030203" pitchFamily="66" charset="0"/>
              </a:rPr>
              <a:t>Fatty Acid</a:t>
            </a:r>
          </a:p>
        </p:txBody>
      </p:sp>
      <p:sp>
        <p:nvSpPr>
          <p:cNvPr id="47" name="TextBox 46">
            <a:extLst>
              <a:ext uri="{FF2B5EF4-FFF2-40B4-BE49-F238E27FC236}">
                <a16:creationId xmlns:a16="http://schemas.microsoft.com/office/drawing/2014/main" id="{E9CAE9BF-2BFE-B669-AA16-7C1787634FB8}"/>
              </a:ext>
            </a:extLst>
          </p:cNvPr>
          <p:cNvSpPr txBox="1"/>
          <p:nvPr/>
        </p:nvSpPr>
        <p:spPr>
          <a:xfrm>
            <a:off x="2544580" y="4431242"/>
            <a:ext cx="1498670" cy="369332"/>
          </a:xfrm>
          <a:prstGeom prst="rect">
            <a:avLst/>
          </a:prstGeom>
          <a:noFill/>
        </p:spPr>
        <p:txBody>
          <a:bodyPr wrap="square" rtlCol="0">
            <a:spAutoFit/>
          </a:bodyPr>
          <a:lstStyle/>
          <a:p>
            <a:pPr algn="ctr"/>
            <a:r>
              <a:rPr lang="en-US" b="1">
                <a:latin typeface="Bradley Hand ITC" panose="03070402050302030203" pitchFamily="66" charset="0"/>
              </a:rPr>
              <a:t>Fatty Acid</a:t>
            </a:r>
          </a:p>
        </p:txBody>
      </p:sp>
    </p:spTree>
    <p:extLst>
      <p:ext uri="{BB962C8B-B14F-4D97-AF65-F5344CB8AC3E}">
        <p14:creationId xmlns:p14="http://schemas.microsoft.com/office/powerpoint/2010/main" val="59472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9ADC56-7F68-7B15-B17C-98EE1504B0F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872955B-7281-1B48-17D5-FD2E07D7D588}"/>
              </a:ext>
            </a:extLst>
          </p:cNvPr>
          <p:cNvSpPr>
            <a:spLocks noGrp="1"/>
          </p:cNvSpPr>
          <p:nvPr>
            <p:ph type="sldNum" sz="quarter" idx="4"/>
          </p:nvPr>
        </p:nvSpPr>
        <p:spPr/>
        <p:txBody>
          <a:bodyPr/>
          <a:lstStyle/>
          <a:p>
            <a:fld id="{24F349F3-CB17-4C05-B28E-3C9067437B1B}" type="slidenum">
              <a:rPr lang="en-US" smtClean="0"/>
              <a:pPr/>
              <a:t>17</a:t>
            </a:fld>
            <a:endParaRPr lang="en-US"/>
          </a:p>
        </p:txBody>
      </p:sp>
      <p:sp>
        <p:nvSpPr>
          <p:cNvPr id="5" name="Text Placeholder 4">
            <a:extLst>
              <a:ext uri="{FF2B5EF4-FFF2-40B4-BE49-F238E27FC236}">
                <a16:creationId xmlns:a16="http://schemas.microsoft.com/office/drawing/2014/main" id="{31C60506-046E-C618-F344-514A3F4DE321}"/>
              </a:ext>
            </a:extLst>
          </p:cNvPr>
          <p:cNvSpPr>
            <a:spLocks noGrp="1"/>
          </p:cNvSpPr>
          <p:nvPr>
            <p:ph type="body" sz="quarter" idx="11"/>
          </p:nvPr>
        </p:nvSpPr>
        <p:spPr>
          <a:xfrm>
            <a:off x="1512966" y="440575"/>
            <a:ext cx="8872298" cy="827145"/>
          </a:xfrm>
        </p:spPr>
        <p:txBody>
          <a:bodyPr/>
          <a:lstStyle/>
          <a:p>
            <a:pPr algn="ctr"/>
            <a:r>
              <a:rPr lang="en-US" i="0"/>
              <a:t>Phospholipids</a:t>
            </a:r>
          </a:p>
        </p:txBody>
      </p:sp>
      <p:sp>
        <p:nvSpPr>
          <p:cNvPr id="6" name="Text Placeholder 5">
            <a:extLst>
              <a:ext uri="{FF2B5EF4-FFF2-40B4-BE49-F238E27FC236}">
                <a16:creationId xmlns:a16="http://schemas.microsoft.com/office/drawing/2014/main" id="{EF11E050-5F25-028A-2E1F-8E5AD1F03CDC}"/>
              </a:ext>
            </a:extLst>
          </p:cNvPr>
          <p:cNvSpPr>
            <a:spLocks noGrp="1"/>
          </p:cNvSpPr>
          <p:nvPr>
            <p:ph type="body" sz="quarter" idx="13"/>
          </p:nvPr>
        </p:nvSpPr>
        <p:spPr>
          <a:xfrm>
            <a:off x="3167429" y="1753300"/>
            <a:ext cx="3308369" cy="3130934"/>
          </a:xfrm>
        </p:spPr>
        <p:txBody>
          <a:bodyPr/>
          <a:lstStyle/>
          <a:p>
            <a:pPr>
              <a:lnSpc>
                <a:spcPct val="100000"/>
              </a:lnSpc>
            </a:pPr>
            <a:r>
              <a:rPr lang="en-US" sz="2000" b="1">
                <a:solidFill>
                  <a:srgbClr val="D200B9"/>
                </a:solidFill>
              </a:rPr>
              <a:t>Hydroxyl groups </a:t>
            </a:r>
            <a:r>
              <a:rPr lang="en-US" sz="2000"/>
              <a:t>contain an oxygen and a hydrogen (OH).</a:t>
            </a:r>
          </a:p>
          <a:p>
            <a:pPr>
              <a:lnSpc>
                <a:spcPct val="100000"/>
              </a:lnSpc>
            </a:pPr>
            <a:endParaRPr lang="en-US" sz="2000"/>
          </a:p>
          <a:p>
            <a:pPr>
              <a:lnSpc>
                <a:spcPct val="100000"/>
              </a:lnSpc>
            </a:pPr>
            <a:r>
              <a:rPr lang="en-US" sz="2000" b="1">
                <a:solidFill>
                  <a:srgbClr val="D200B9"/>
                </a:solidFill>
              </a:rPr>
              <a:t>Carboxyl groups </a:t>
            </a:r>
            <a:r>
              <a:rPr lang="en-US" sz="2000"/>
              <a:t>(-COOH) contain two oxygen atoms bonded to a carbon atom. One oxygen is double-bonded to the carbon. </a:t>
            </a:r>
          </a:p>
        </p:txBody>
      </p:sp>
      <p:grpSp>
        <p:nvGrpSpPr>
          <p:cNvPr id="3" name="Group 2">
            <a:extLst>
              <a:ext uri="{FF2B5EF4-FFF2-40B4-BE49-F238E27FC236}">
                <a16:creationId xmlns:a16="http://schemas.microsoft.com/office/drawing/2014/main" id="{E06B3BCF-82FF-DAB8-6F3E-0E46F8EE4074}"/>
              </a:ext>
            </a:extLst>
          </p:cNvPr>
          <p:cNvGrpSpPr/>
          <p:nvPr/>
        </p:nvGrpSpPr>
        <p:grpSpPr>
          <a:xfrm rot="5400000">
            <a:off x="8658361" y="3931623"/>
            <a:ext cx="917944" cy="3246602"/>
            <a:chOff x="8010176" y="3163789"/>
            <a:chExt cx="666010" cy="2355558"/>
          </a:xfrm>
        </p:grpSpPr>
        <p:grpSp>
          <p:nvGrpSpPr>
            <p:cNvPr id="16" name="Group 15">
              <a:extLst>
                <a:ext uri="{FF2B5EF4-FFF2-40B4-BE49-F238E27FC236}">
                  <a16:creationId xmlns:a16="http://schemas.microsoft.com/office/drawing/2014/main" id="{61595CA3-59BB-C6CD-7453-2F6552ACDA49}"/>
                </a:ext>
              </a:extLst>
            </p:cNvPr>
            <p:cNvGrpSpPr/>
            <p:nvPr/>
          </p:nvGrpSpPr>
          <p:grpSpPr>
            <a:xfrm rot="7391535">
              <a:off x="8274449" y="3258508"/>
              <a:ext cx="496456" cy="307018"/>
              <a:chOff x="2179570" y="5038878"/>
              <a:chExt cx="496456" cy="307018"/>
            </a:xfrm>
          </p:grpSpPr>
          <p:pic>
            <p:nvPicPr>
              <p:cNvPr id="17" name="Picture 16" descr="A red circle with black objects in it&#10;&#10;AI-generated content may be incorrect.">
                <a:extLst>
                  <a:ext uri="{FF2B5EF4-FFF2-40B4-BE49-F238E27FC236}">
                    <a16:creationId xmlns:a16="http://schemas.microsoft.com/office/drawing/2014/main" id="{3494B180-0C5C-038B-BE67-19C8570B49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84415">
                <a:off x="2395508" y="5038878"/>
                <a:ext cx="280518" cy="280518"/>
              </a:xfrm>
              <a:prstGeom prst="rect">
                <a:avLst/>
              </a:prstGeom>
            </p:spPr>
          </p:pic>
          <p:pic>
            <p:nvPicPr>
              <p:cNvPr id="18" name="Picture 17" descr="A white circle with a black border&#10;&#10;AI-generated content may be incorrect.">
                <a:extLst>
                  <a:ext uri="{FF2B5EF4-FFF2-40B4-BE49-F238E27FC236}">
                    <a16:creationId xmlns:a16="http://schemas.microsoft.com/office/drawing/2014/main" id="{983D4233-E48D-76D6-818C-182A5BBA9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97922">
                <a:off x="2179570" y="5113497"/>
                <a:ext cx="344890" cy="232399"/>
              </a:xfrm>
              <a:prstGeom prst="rect">
                <a:avLst/>
              </a:prstGeom>
            </p:spPr>
          </p:pic>
        </p:grpSp>
        <p:pic>
          <p:nvPicPr>
            <p:cNvPr id="13" name="Picture 12" descr="A grey and black logo&#10;&#10;AI-generated content may be incorrect.">
              <a:extLst>
                <a:ext uri="{FF2B5EF4-FFF2-40B4-BE49-F238E27FC236}">
                  <a16:creationId xmlns:a16="http://schemas.microsoft.com/office/drawing/2014/main" id="{A46BF9AE-7176-22CA-887C-D0BB52453C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grpSp>
        <p:nvGrpSpPr>
          <p:cNvPr id="20" name="Group 19">
            <a:extLst>
              <a:ext uri="{FF2B5EF4-FFF2-40B4-BE49-F238E27FC236}">
                <a16:creationId xmlns:a16="http://schemas.microsoft.com/office/drawing/2014/main" id="{495BC544-63FD-5443-E58F-85A13625B093}"/>
              </a:ext>
            </a:extLst>
          </p:cNvPr>
          <p:cNvGrpSpPr/>
          <p:nvPr/>
        </p:nvGrpSpPr>
        <p:grpSpPr>
          <a:xfrm rot="5400000">
            <a:off x="8389321" y="2671895"/>
            <a:ext cx="1178657" cy="2969236"/>
            <a:chOff x="9569495" y="3542366"/>
            <a:chExt cx="855169" cy="2154315"/>
          </a:xfrm>
        </p:grpSpPr>
        <p:grpSp>
          <p:nvGrpSpPr>
            <p:cNvPr id="22" name="Group 21">
              <a:extLst>
                <a:ext uri="{FF2B5EF4-FFF2-40B4-BE49-F238E27FC236}">
                  <a16:creationId xmlns:a16="http://schemas.microsoft.com/office/drawing/2014/main" id="{461C201B-A643-0635-8661-2C8458FA972F}"/>
                </a:ext>
              </a:extLst>
            </p:cNvPr>
            <p:cNvGrpSpPr/>
            <p:nvPr/>
          </p:nvGrpSpPr>
          <p:grpSpPr>
            <a:xfrm>
              <a:off x="9569495" y="3542366"/>
              <a:ext cx="527912" cy="280518"/>
              <a:chOff x="2179965" y="5041094"/>
              <a:chExt cx="527912" cy="280518"/>
            </a:xfrm>
          </p:grpSpPr>
          <p:pic>
            <p:nvPicPr>
              <p:cNvPr id="23" name="Picture 22" descr="A red circle with black objects in it&#10;&#10;AI-generated content may be incorrect.">
                <a:extLst>
                  <a:ext uri="{FF2B5EF4-FFF2-40B4-BE49-F238E27FC236}">
                    <a16:creationId xmlns:a16="http://schemas.microsoft.com/office/drawing/2014/main" id="{07A51BF9-595E-52C1-7539-8C7BB50910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9575">
                <a:off x="2427359" y="5041094"/>
                <a:ext cx="280518" cy="280518"/>
              </a:xfrm>
              <a:prstGeom prst="rect">
                <a:avLst/>
              </a:prstGeom>
            </p:spPr>
          </p:pic>
          <p:pic>
            <p:nvPicPr>
              <p:cNvPr id="24" name="Picture 23" descr="A white circle with a black border&#10;&#10;AI-generated content may be incorrect.">
                <a:extLst>
                  <a:ext uri="{FF2B5EF4-FFF2-40B4-BE49-F238E27FC236}">
                    <a16:creationId xmlns:a16="http://schemas.microsoft.com/office/drawing/2014/main" id="{D594C41F-BFCC-1559-3CD9-B97998B678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pic>
          <p:nvPicPr>
            <p:cNvPr id="21" name="Picture 20" descr="A grey and black logo&#10;&#10;AI-generated content may be incorrect.">
              <a:extLst>
                <a:ext uri="{FF2B5EF4-FFF2-40B4-BE49-F238E27FC236}">
                  <a16:creationId xmlns:a16="http://schemas.microsoft.com/office/drawing/2014/main" id="{5C014A9C-952C-E05F-86F0-B167E77AB5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grpSp>
        <p:nvGrpSpPr>
          <p:cNvPr id="25" name="Group 24">
            <a:extLst>
              <a:ext uri="{FF2B5EF4-FFF2-40B4-BE49-F238E27FC236}">
                <a16:creationId xmlns:a16="http://schemas.microsoft.com/office/drawing/2014/main" id="{3C7A9EB0-440E-8392-A564-0DB6695F954E}"/>
              </a:ext>
            </a:extLst>
          </p:cNvPr>
          <p:cNvGrpSpPr/>
          <p:nvPr/>
        </p:nvGrpSpPr>
        <p:grpSpPr>
          <a:xfrm>
            <a:off x="8119861" y="1718017"/>
            <a:ext cx="1172449" cy="2053559"/>
            <a:chOff x="9831967" y="1819718"/>
            <a:chExt cx="850665" cy="1489950"/>
          </a:xfrm>
        </p:grpSpPr>
        <p:pic>
          <p:nvPicPr>
            <p:cNvPr id="26" name="Picture 25" descr="A group of circles with different colors&#10;&#10;AI-generated content may be incorrect.">
              <a:extLst>
                <a:ext uri="{FF2B5EF4-FFF2-40B4-BE49-F238E27FC236}">
                  <a16:creationId xmlns:a16="http://schemas.microsoft.com/office/drawing/2014/main" id="{EFBC3615-E53D-8341-0BE5-03EBA03A6E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68360" y="1819718"/>
              <a:ext cx="714272" cy="1316089"/>
            </a:xfrm>
            <a:prstGeom prst="rect">
              <a:avLst/>
            </a:prstGeom>
          </p:spPr>
        </p:pic>
        <p:grpSp>
          <p:nvGrpSpPr>
            <p:cNvPr id="27" name="Group 26">
              <a:extLst>
                <a:ext uri="{FF2B5EF4-FFF2-40B4-BE49-F238E27FC236}">
                  <a16:creationId xmlns:a16="http://schemas.microsoft.com/office/drawing/2014/main" id="{DEABCE15-5879-0D15-2D56-05F6D7854532}"/>
                </a:ext>
              </a:extLst>
            </p:cNvPr>
            <p:cNvGrpSpPr/>
            <p:nvPr/>
          </p:nvGrpSpPr>
          <p:grpSpPr>
            <a:xfrm rot="17882975">
              <a:off x="9713620" y="2910803"/>
              <a:ext cx="517212" cy="280518"/>
              <a:chOff x="2179965" y="5025042"/>
              <a:chExt cx="517212" cy="280518"/>
            </a:xfrm>
          </p:grpSpPr>
          <p:pic>
            <p:nvPicPr>
              <p:cNvPr id="28" name="Picture 27" descr="A red circle with black objects in it&#10;&#10;AI-generated content may be incorrect.">
                <a:extLst>
                  <a:ext uri="{FF2B5EF4-FFF2-40B4-BE49-F238E27FC236}">
                    <a16:creationId xmlns:a16="http://schemas.microsoft.com/office/drawing/2014/main" id="{4F7F42D4-3739-3BE4-AEE0-58EE794DF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30" name="Picture 29" descr="A white circle with a black border&#10;&#10;AI-generated content may be incorrect.">
                <a:extLst>
                  <a:ext uri="{FF2B5EF4-FFF2-40B4-BE49-F238E27FC236}">
                    <a16:creationId xmlns:a16="http://schemas.microsoft.com/office/drawing/2014/main" id="{20C3F924-D45D-2E58-D354-56CBD09D7B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31" name="Group 30">
            <a:extLst>
              <a:ext uri="{FF2B5EF4-FFF2-40B4-BE49-F238E27FC236}">
                <a16:creationId xmlns:a16="http://schemas.microsoft.com/office/drawing/2014/main" id="{12A3E848-5355-40BB-2A72-F5650AF46BC2}"/>
              </a:ext>
            </a:extLst>
          </p:cNvPr>
          <p:cNvGrpSpPr/>
          <p:nvPr/>
        </p:nvGrpSpPr>
        <p:grpSpPr>
          <a:xfrm rot="276810">
            <a:off x="9807946" y="2290508"/>
            <a:ext cx="2017986" cy="954773"/>
            <a:chOff x="8073509" y="2338060"/>
            <a:chExt cx="1464140" cy="692731"/>
          </a:xfrm>
        </p:grpSpPr>
        <p:pic>
          <p:nvPicPr>
            <p:cNvPr id="33" name="Picture 32" descr="A white circle with a black border&#10;&#10;AI-generated content may be incorrect.">
              <a:extLst>
                <a:ext uri="{FF2B5EF4-FFF2-40B4-BE49-F238E27FC236}">
                  <a16:creationId xmlns:a16="http://schemas.microsoft.com/office/drawing/2014/main" id="{33DFBBB2-693A-E1B5-DD59-F23E2BF771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34" name="Picture 33" descr="A white circle with a black border&#10;&#10;AI-generated content may be incorrect.">
              <a:extLst>
                <a:ext uri="{FF2B5EF4-FFF2-40B4-BE49-F238E27FC236}">
                  <a16:creationId xmlns:a16="http://schemas.microsoft.com/office/drawing/2014/main" id="{5A4750AD-2104-C070-4141-9246246A51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35" name="Picture 34" descr="A white circle with a black border&#10;&#10;AI-generated content may be incorrect.">
              <a:extLst>
                <a:ext uri="{FF2B5EF4-FFF2-40B4-BE49-F238E27FC236}">
                  <a16:creationId xmlns:a16="http://schemas.microsoft.com/office/drawing/2014/main" id="{C33BE0CF-0F88-0550-0BD6-37FCDDD403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32" name="Picture 31" descr="A grey and red circles with black text&#10;&#10;AI-generated content may be incorrect.">
              <a:extLst>
                <a:ext uri="{FF2B5EF4-FFF2-40B4-BE49-F238E27FC236}">
                  <a16:creationId xmlns:a16="http://schemas.microsoft.com/office/drawing/2014/main" id="{CF08E329-E2F8-15DB-84FA-7F8046071EA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sp>
        <p:nvSpPr>
          <p:cNvPr id="36" name="TextBox 35">
            <a:extLst>
              <a:ext uri="{FF2B5EF4-FFF2-40B4-BE49-F238E27FC236}">
                <a16:creationId xmlns:a16="http://schemas.microsoft.com/office/drawing/2014/main" id="{B6FFDCF4-D446-003F-314F-6FA2A99D691A}"/>
              </a:ext>
            </a:extLst>
          </p:cNvPr>
          <p:cNvSpPr txBox="1"/>
          <p:nvPr/>
        </p:nvSpPr>
        <p:spPr>
          <a:xfrm>
            <a:off x="10375097" y="1865930"/>
            <a:ext cx="1028700" cy="369332"/>
          </a:xfrm>
          <a:prstGeom prst="rect">
            <a:avLst/>
          </a:prstGeom>
          <a:noFill/>
        </p:spPr>
        <p:txBody>
          <a:bodyPr wrap="square" rtlCol="0">
            <a:spAutoFit/>
          </a:bodyPr>
          <a:lstStyle/>
          <a:p>
            <a:pPr algn="ctr"/>
            <a:r>
              <a:rPr lang="en-US" b="1"/>
              <a:t>Glycerol</a:t>
            </a:r>
          </a:p>
        </p:txBody>
      </p:sp>
      <p:pic>
        <p:nvPicPr>
          <p:cNvPr id="39" name="Picture 38">
            <a:extLst>
              <a:ext uri="{FF2B5EF4-FFF2-40B4-BE49-F238E27FC236}">
                <a16:creationId xmlns:a16="http://schemas.microsoft.com/office/drawing/2014/main" id="{07019972-BA85-11AC-A516-4B150D756249}"/>
              </a:ext>
            </a:extLst>
          </p:cNvPr>
          <p:cNvPicPr>
            <a:picLocks noChangeAspect="1"/>
          </p:cNvPicPr>
          <p:nvPr/>
        </p:nvPicPr>
        <p:blipFill>
          <a:blip r:embed="rId9"/>
          <a:stretch>
            <a:fillRect/>
          </a:stretch>
        </p:blipFill>
        <p:spPr>
          <a:xfrm rot="613202">
            <a:off x="1885499" y="1593045"/>
            <a:ext cx="1135452" cy="741067"/>
          </a:xfrm>
          <a:prstGeom prst="rect">
            <a:avLst/>
          </a:prstGeom>
        </p:spPr>
      </p:pic>
      <p:pic>
        <p:nvPicPr>
          <p:cNvPr id="40" name="Picture 39">
            <a:extLst>
              <a:ext uri="{FF2B5EF4-FFF2-40B4-BE49-F238E27FC236}">
                <a16:creationId xmlns:a16="http://schemas.microsoft.com/office/drawing/2014/main" id="{35ECF9B2-AEB3-9BF3-7B12-83C52EC3FED8}"/>
              </a:ext>
            </a:extLst>
          </p:cNvPr>
          <p:cNvPicPr>
            <a:picLocks noChangeAspect="1"/>
          </p:cNvPicPr>
          <p:nvPr/>
        </p:nvPicPr>
        <p:blipFill>
          <a:blip r:embed="rId10"/>
          <a:stretch>
            <a:fillRect/>
          </a:stretch>
        </p:blipFill>
        <p:spPr>
          <a:xfrm rot="7463867">
            <a:off x="1856557" y="2890532"/>
            <a:ext cx="1113322" cy="1133443"/>
          </a:xfrm>
          <a:prstGeom prst="rect">
            <a:avLst/>
          </a:prstGeom>
        </p:spPr>
      </p:pic>
      <p:sp>
        <p:nvSpPr>
          <p:cNvPr id="41" name="TextBox 40">
            <a:extLst>
              <a:ext uri="{FF2B5EF4-FFF2-40B4-BE49-F238E27FC236}">
                <a16:creationId xmlns:a16="http://schemas.microsoft.com/office/drawing/2014/main" id="{7DCEB818-A1B5-DDF4-09DB-FBB65FE63806}"/>
              </a:ext>
            </a:extLst>
          </p:cNvPr>
          <p:cNvSpPr txBox="1"/>
          <p:nvPr/>
        </p:nvSpPr>
        <p:spPr>
          <a:xfrm>
            <a:off x="6494543" y="4607478"/>
            <a:ext cx="1498670" cy="646331"/>
          </a:xfrm>
          <a:prstGeom prst="rect">
            <a:avLst/>
          </a:prstGeom>
          <a:noFill/>
        </p:spPr>
        <p:txBody>
          <a:bodyPr wrap="square" rtlCol="0">
            <a:spAutoFit/>
          </a:bodyPr>
          <a:lstStyle/>
          <a:p>
            <a:pPr algn="ctr"/>
            <a:r>
              <a:rPr lang="en-US" b="1"/>
              <a:t>Fatty</a:t>
            </a:r>
          </a:p>
          <a:p>
            <a:pPr algn="ctr"/>
            <a:r>
              <a:rPr lang="en-US" b="1"/>
              <a:t>Acids</a:t>
            </a:r>
          </a:p>
        </p:txBody>
      </p:sp>
      <p:sp>
        <p:nvSpPr>
          <p:cNvPr id="42" name="TextBox 41">
            <a:extLst>
              <a:ext uri="{FF2B5EF4-FFF2-40B4-BE49-F238E27FC236}">
                <a16:creationId xmlns:a16="http://schemas.microsoft.com/office/drawing/2014/main" id="{34727DCA-0CD4-5C3B-51C8-220757E293DC}"/>
              </a:ext>
            </a:extLst>
          </p:cNvPr>
          <p:cNvSpPr txBox="1"/>
          <p:nvPr/>
        </p:nvSpPr>
        <p:spPr>
          <a:xfrm>
            <a:off x="8089459" y="1080993"/>
            <a:ext cx="1387157" cy="646331"/>
          </a:xfrm>
          <a:prstGeom prst="rect">
            <a:avLst/>
          </a:prstGeom>
          <a:noFill/>
        </p:spPr>
        <p:txBody>
          <a:bodyPr wrap="square" rtlCol="0">
            <a:spAutoFit/>
          </a:bodyPr>
          <a:lstStyle/>
          <a:p>
            <a:pPr algn="ctr"/>
            <a:r>
              <a:rPr lang="en-US" b="1"/>
              <a:t>Phosphate Head Group</a:t>
            </a:r>
          </a:p>
        </p:txBody>
      </p:sp>
      <p:sp>
        <p:nvSpPr>
          <p:cNvPr id="7" name="TextBox 6">
            <a:extLst>
              <a:ext uri="{FF2B5EF4-FFF2-40B4-BE49-F238E27FC236}">
                <a16:creationId xmlns:a16="http://schemas.microsoft.com/office/drawing/2014/main" id="{FD30188D-91D5-ED79-733C-48B9F875E0DD}"/>
              </a:ext>
            </a:extLst>
          </p:cNvPr>
          <p:cNvSpPr txBox="1"/>
          <p:nvPr/>
        </p:nvSpPr>
        <p:spPr>
          <a:xfrm>
            <a:off x="1692220" y="4930643"/>
            <a:ext cx="4909302" cy="707886"/>
          </a:xfrm>
          <a:prstGeom prst="rect">
            <a:avLst/>
          </a:prstGeom>
          <a:noFill/>
        </p:spPr>
        <p:txBody>
          <a:bodyPr wrap="square">
            <a:spAutoFit/>
          </a:bodyPr>
          <a:lstStyle/>
          <a:p>
            <a:pPr>
              <a:lnSpc>
                <a:spcPct val="100000"/>
              </a:lnSpc>
            </a:pPr>
            <a:r>
              <a:rPr lang="en-US" sz="2000" b="1"/>
              <a:t>Note these definitions in your lab notebook and label functional groups in your sketches.</a:t>
            </a:r>
          </a:p>
        </p:txBody>
      </p:sp>
    </p:spTree>
    <p:extLst>
      <p:ext uri="{BB962C8B-B14F-4D97-AF65-F5344CB8AC3E}">
        <p14:creationId xmlns:p14="http://schemas.microsoft.com/office/powerpoint/2010/main" val="15837837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82968-21EB-4C1C-9FD7-53D42A263F0E}"/>
            </a:ext>
          </a:extLst>
        </p:cNvPr>
        <p:cNvGrpSpPr/>
        <p:nvPr/>
      </p:nvGrpSpPr>
      <p:grpSpPr>
        <a:xfrm>
          <a:off x="0" y="0"/>
          <a:ext cx="0" cy="0"/>
          <a:chOff x="0" y="0"/>
          <a:chExt cx="0" cy="0"/>
        </a:xfrm>
      </p:grpSpPr>
      <p:sp>
        <p:nvSpPr>
          <p:cNvPr id="108" name="Slide Number Placeholder 1">
            <a:extLst>
              <a:ext uri="{FF2B5EF4-FFF2-40B4-BE49-F238E27FC236}">
                <a16:creationId xmlns:a16="http://schemas.microsoft.com/office/drawing/2014/main" id="{A629E4D5-C4DF-FF2C-9F33-283B372547F4}"/>
              </a:ext>
            </a:extLst>
          </p:cNvPr>
          <p:cNvSpPr>
            <a:spLocks noGrp="1"/>
          </p:cNvSpPr>
          <p:nvPr>
            <p:ph type="sldNum" sz="quarter" idx="4"/>
          </p:nvPr>
        </p:nvSpPr>
        <p:spPr>
          <a:xfrm>
            <a:off x="11105423" y="6356350"/>
            <a:ext cx="651334" cy="365125"/>
          </a:xfrm>
        </p:spPr>
        <p:txBody>
          <a:bodyPr/>
          <a:lstStyle/>
          <a:p>
            <a:fld id="{24F349F3-CB17-4C05-B28E-3C9067437B1B}" type="slidenum">
              <a:rPr lang="en-US" smtClean="0"/>
              <a:pPr/>
              <a:t>18</a:t>
            </a:fld>
            <a:endParaRPr lang="en-US"/>
          </a:p>
        </p:txBody>
      </p:sp>
      <p:sp>
        <p:nvSpPr>
          <p:cNvPr id="109" name="Text Placeholder 4">
            <a:extLst>
              <a:ext uri="{FF2B5EF4-FFF2-40B4-BE49-F238E27FC236}">
                <a16:creationId xmlns:a16="http://schemas.microsoft.com/office/drawing/2014/main" id="{C7B79FC8-B7A6-9222-84E8-A75CF51D18E1}"/>
              </a:ext>
            </a:extLst>
          </p:cNvPr>
          <p:cNvSpPr>
            <a:spLocks noGrp="1"/>
          </p:cNvSpPr>
          <p:nvPr>
            <p:ph type="body" sz="quarter" idx="11"/>
          </p:nvPr>
        </p:nvSpPr>
        <p:spPr>
          <a:xfrm>
            <a:off x="1512966" y="440575"/>
            <a:ext cx="8872298" cy="827145"/>
          </a:xfrm>
        </p:spPr>
        <p:txBody>
          <a:bodyPr/>
          <a:lstStyle/>
          <a:p>
            <a:pPr algn="ctr"/>
            <a:r>
              <a:rPr lang="en-US" i="0"/>
              <a:t>Phospholipids</a:t>
            </a:r>
          </a:p>
        </p:txBody>
      </p:sp>
      <p:sp>
        <p:nvSpPr>
          <p:cNvPr id="110" name="Text Placeholder 5">
            <a:extLst>
              <a:ext uri="{FF2B5EF4-FFF2-40B4-BE49-F238E27FC236}">
                <a16:creationId xmlns:a16="http://schemas.microsoft.com/office/drawing/2014/main" id="{FCE01581-D515-CEB9-147C-F1C3A1A57915}"/>
              </a:ext>
            </a:extLst>
          </p:cNvPr>
          <p:cNvSpPr>
            <a:spLocks noGrp="1"/>
          </p:cNvSpPr>
          <p:nvPr>
            <p:ph type="body" sz="quarter" idx="13"/>
          </p:nvPr>
        </p:nvSpPr>
        <p:spPr>
          <a:xfrm>
            <a:off x="3167429" y="1753300"/>
            <a:ext cx="3308369" cy="3793814"/>
          </a:xfrm>
        </p:spPr>
        <p:txBody>
          <a:bodyPr/>
          <a:lstStyle/>
          <a:p>
            <a:pPr>
              <a:lnSpc>
                <a:spcPct val="100000"/>
              </a:lnSpc>
            </a:pPr>
            <a:r>
              <a:rPr lang="en-US" sz="2000" b="1">
                <a:solidFill>
                  <a:srgbClr val="D200B9"/>
                </a:solidFill>
              </a:rPr>
              <a:t>Hydroxyl groups </a:t>
            </a:r>
            <a:r>
              <a:rPr lang="en-US" sz="2000"/>
              <a:t>contain an oxygen and a hydrogen (OH).</a:t>
            </a:r>
          </a:p>
          <a:p>
            <a:pPr>
              <a:lnSpc>
                <a:spcPct val="100000"/>
              </a:lnSpc>
            </a:pPr>
            <a:endParaRPr lang="en-US" sz="2000"/>
          </a:p>
          <a:p>
            <a:pPr>
              <a:lnSpc>
                <a:spcPct val="100000"/>
              </a:lnSpc>
            </a:pPr>
            <a:r>
              <a:rPr lang="en-US" sz="2000" b="1">
                <a:solidFill>
                  <a:srgbClr val="D200B9"/>
                </a:solidFill>
              </a:rPr>
              <a:t>Carboxyl groups </a:t>
            </a:r>
            <a:r>
              <a:rPr lang="en-US" sz="2000"/>
              <a:t>(-COOH) contain two oxygen atoms bonded to a carbon atom. One oxygen is double-bonded to the carbon. </a:t>
            </a:r>
          </a:p>
        </p:txBody>
      </p:sp>
      <p:grpSp>
        <p:nvGrpSpPr>
          <p:cNvPr id="111" name="Group 110">
            <a:extLst>
              <a:ext uri="{FF2B5EF4-FFF2-40B4-BE49-F238E27FC236}">
                <a16:creationId xmlns:a16="http://schemas.microsoft.com/office/drawing/2014/main" id="{6792A501-E7EB-1762-6A85-9D383D376AE5}"/>
              </a:ext>
            </a:extLst>
          </p:cNvPr>
          <p:cNvGrpSpPr/>
          <p:nvPr/>
        </p:nvGrpSpPr>
        <p:grpSpPr>
          <a:xfrm rot="5400000">
            <a:off x="8658361" y="3931623"/>
            <a:ext cx="917944" cy="3246602"/>
            <a:chOff x="8010176" y="3163789"/>
            <a:chExt cx="666010" cy="2355558"/>
          </a:xfrm>
        </p:grpSpPr>
        <p:grpSp>
          <p:nvGrpSpPr>
            <p:cNvPr id="112" name="Group 111">
              <a:extLst>
                <a:ext uri="{FF2B5EF4-FFF2-40B4-BE49-F238E27FC236}">
                  <a16:creationId xmlns:a16="http://schemas.microsoft.com/office/drawing/2014/main" id="{F496E7CA-6D89-CEB9-262F-E0B73AE3B0E8}"/>
                </a:ext>
              </a:extLst>
            </p:cNvPr>
            <p:cNvGrpSpPr/>
            <p:nvPr/>
          </p:nvGrpSpPr>
          <p:grpSpPr>
            <a:xfrm rot="7391535">
              <a:off x="8274449" y="3258508"/>
              <a:ext cx="496456" cy="307018"/>
              <a:chOff x="2179570" y="5038878"/>
              <a:chExt cx="496456" cy="307018"/>
            </a:xfrm>
          </p:grpSpPr>
          <p:pic>
            <p:nvPicPr>
              <p:cNvPr id="114" name="Picture 113" descr="A red circle with black objects in it&#10;&#10;AI-generated content may be incorrect.">
                <a:extLst>
                  <a:ext uri="{FF2B5EF4-FFF2-40B4-BE49-F238E27FC236}">
                    <a16:creationId xmlns:a16="http://schemas.microsoft.com/office/drawing/2014/main" id="{0DA55356-9C6C-4730-624C-109E6CDC47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84415">
                <a:off x="2395508" y="5038878"/>
                <a:ext cx="280518" cy="280518"/>
              </a:xfrm>
              <a:prstGeom prst="rect">
                <a:avLst/>
              </a:prstGeom>
            </p:spPr>
          </p:pic>
          <p:pic>
            <p:nvPicPr>
              <p:cNvPr id="115" name="Picture 114" descr="A white circle with a black border&#10;&#10;AI-generated content may be incorrect.">
                <a:extLst>
                  <a:ext uri="{FF2B5EF4-FFF2-40B4-BE49-F238E27FC236}">
                    <a16:creationId xmlns:a16="http://schemas.microsoft.com/office/drawing/2014/main" id="{84458635-A9CA-04E8-938C-9A53C901A58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97922">
                <a:off x="2179570" y="5113497"/>
                <a:ext cx="344890" cy="232399"/>
              </a:xfrm>
              <a:prstGeom prst="rect">
                <a:avLst/>
              </a:prstGeom>
            </p:spPr>
          </p:pic>
        </p:grpSp>
        <p:pic>
          <p:nvPicPr>
            <p:cNvPr id="113" name="Picture 112" descr="A grey and black logo&#10;&#10;AI-generated content may be incorrect.">
              <a:extLst>
                <a:ext uri="{FF2B5EF4-FFF2-40B4-BE49-F238E27FC236}">
                  <a16:creationId xmlns:a16="http://schemas.microsoft.com/office/drawing/2014/main" id="{D6A22ADF-F1EF-6D2E-CD3F-FC3E3428D6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grpSp>
        <p:nvGrpSpPr>
          <p:cNvPr id="116" name="Group 115">
            <a:extLst>
              <a:ext uri="{FF2B5EF4-FFF2-40B4-BE49-F238E27FC236}">
                <a16:creationId xmlns:a16="http://schemas.microsoft.com/office/drawing/2014/main" id="{F4A6DD2E-7598-1B41-D732-E913CFE14E2B}"/>
              </a:ext>
            </a:extLst>
          </p:cNvPr>
          <p:cNvGrpSpPr/>
          <p:nvPr/>
        </p:nvGrpSpPr>
        <p:grpSpPr>
          <a:xfrm rot="5400000">
            <a:off x="8389321" y="2671895"/>
            <a:ext cx="1178657" cy="2969236"/>
            <a:chOff x="9569495" y="3542366"/>
            <a:chExt cx="855169" cy="2154315"/>
          </a:xfrm>
        </p:grpSpPr>
        <p:grpSp>
          <p:nvGrpSpPr>
            <p:cNvPr id="117" name="Group 116">
              <a:extLst>
                <a:ext uri="{FF2B5EF4-FFF2-40B4-BE49-F238E27FC236}">
                  <a16:creationId xmlns:a16="http://schemas.microsoft.com/office/drawing/2014/main" id="{447634F2-31A5-B9A1-042C-06F2C6B4C8C9}"/>
                </a:ext>
              </a:extLst>
            </p:cNvPr>
            <p:cNvGrpSpPr/>
            <p:nvPr/>
          </p:nvGrpSpPr>
          <p:grpSpPr>
            <a:xfrm>
              <a:off x="9569495" y="3542366"/>
              <a:ext cx="527912" cy="280518"/>
              <a:chOff x="2179965" y="5041094"/>
              <a:chExt cx="527912" cy="280518"/>
            </a:xfrm>
          </p:grpSpPr>
          <p:pic>
            <p:nvPicPr>
              <p:cNvPr id="119" name="Picture 118" descr="A red circle with black objects in it&#10;&#10;AI-generated content may be incorrect.">
                <a:extLst>
                  <a:ext uri="{FF2B5EF4-FFF2-40B4-BE49-F238E27FC236}">
                    <a16:creationId xmlns:a16="http://schemas.microsoft.com/office/drawing/2014/main" id="{5E629DA8-7D4E-DDED-F49A-4DD684F71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9575">
                <a:off x="2427359" y="5041094"/>
                <a:ext cx="280518" cy="280518"/>
              </a:xfrm>
              <a:prstGeom prst="rect">
                <a:avLst/>
              </a:prstGeom>
            </p:spPr>
          </p:pic>
          <p:pic>
            <p:nvPicPr>
              <p:cNvPr id="120" name="Picture 119" descr="A white circle with a black border&#10;&#10;AI-generated content may be incorrect.">
                <a:extLst>
                  <a:ext uri="{FF2B5EF4-FFF2-40B4-BE49-F238E27FC236}">
                    <a16:creationId xmlns:a16="http://schemas.microsoft.com/office/drawing/2014/main" id="{379198FD-CEB2-4A8C-DD17-419D899944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pic>
          <p:nvPicPr>
            <p:cNvPr id="118" name="Picture 117" descr="A grey and black logo&#10;&#10;AI-generated content may be incorrect.">
              <a:extLst>
                <a:ext uri="{FF2B5EF4-FFF2-40B4-BE49-F238E27FC236}">
                  <a16:creationId xmlns:a16="http://schemas.microsoft.com/office/drawing/2014/main" id="{AEB7701F-CED8-19C4-29EE-D14085D723C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grpSp>
        <p:nvGrpSpPr>
          <p:cNvPr id="121" name="Group 120">
            <a:extLst>
              <a:ext uri="{FF2B5EF4-FFF2-40B4-BE49-F238E27FC236}">
                <a16:creationId xmlns:a16="http://schemas.microsoft.com/office/drawing/2014/main" id="{5FB44C8B-E7F2-A72D-2FC6-B374F55F8183}"/>
              </a:ext>
            </a:extLst>
          </p:cNvPr>
          <p:cNvGrpSpPr/>
          <p:nvPr/>
        </p:nvGrpSpPr>
        <p:grpSpPr>
          <a:xfrm>
            <a:off x="8119861" y="1718017"/>
            <a:ext cx="1172449" cy="2053559"/>
            <a:chOff x="9831967" y="1819718"/>
            <a:chExt cx="850665" cy="1489950"/>
          </a:xfrm>
        </p:grpSpPr>
        <p:pic>
          <p:nvPicPr>
            <p:cNvPr id="122" name="Picture 121" descr="A group of circles with different colors&#10;&#10;AI-generated content may be incorrect.">
              <a:extLst>
                <a:ext uri="{FF2B5EF4-FFF2-40B4-BE49-F238E27FC236}">
                  <a16:creationId xmlns:a16="http://schemas.microsoft.com/office/drawing/2014/main" id="{40598E4E-3F3E-D15B-AF02-EA5CED450A5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68360" y="1819718"/>
              <a:ext cx="714272" cy="1316089"/>
            </a:xfrm>
            <a:prstGeom prst="rect">
              <a:avLst/>
            </a:prstGeom>
          </p:spPr>
        </p:pic>
        <p:grpSp>
          <p:nvGrpSpPr>
            <p:cNvPr id="123" name="Group 122">
              <a:extLst>
                <a:ext uri="{FF2B5EF4-FFF2-40B4-BE49-F238E27FC236}">
                  <a16:creationId xmlns:a16="http://schemas.microsoft.com/office/drawing/2014/main" id="{540E4547-BA45-53AE-B1FC-B47C7160E03E}"/>
                </a:ext>
              </a:extLst>
            </p:cNvPr>
            <p:cNvGrpSpPr/>
            <p:nvPr/>
          </p:nvGrpSpPr>
          <p:grpSpPr>
            <a:xfrm rot="17882975">
              <a:off x="9713620" y="2910803"/>
              <a:ext cx="517212" cy="280518"/>
              <a:chOff x="2179965" y="5025042"/>
              <a:chExt cx="517212" cy="280518"/>
            </a:xfrm>
          </p:grpSpPr>
          <p:pic>
            <p:nvPicPr>
              <p:cNvPr id="124" name="Picture 123" descr="A red circle with black objects in it&#10;&#10;AI-generated content may be incorrect.">
                <a:extLst>
                  <a:ext uri="{FF2B5EF4-FFF2-40B4-BE49-F238E27FC236}">
                    <a16:creationId xmlns:a16="http://schemas.microsoft.com/office/drawing/2014/main" id="{AB39F659-53BA-6170-B58F-909ECA9B60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125" name="Picture 124" descr="A white circle with a black border&#10;&#10;AI-generated content may be incorrect.">
                <a:extLst>
                  <a:ext uri="{FF2B5EF4-FFF2-40B4-BE49-F238E27FC236}">
                    <a16:creationId xmlns:a16="http://schemas.microsoft.com/office/drawing/2014/main" id="{B6005023-A305-B84E-38E1-D9A3F2F6E9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126" name="Group 125">
            <a:extLst>
              <a:ext uri="{FF2B5EF4-FFF2-40B4-BE49-F238E27FC236}">
                <a16:creationId xmlns:a16="http://schemas.microsoft.com/office/drawing/2014/main" id="{1622A7FD-228D-B5CD-F3E3-E431E65EF368}"/>
              </a:ext>
            </a:extLst>
          </p:cNvPr>
          <p:cNvGrpSpPr/>
          <p:nvPr/>
        </p:nvGrpSpPr>
        <p:grpSpPr>
          <a:xfrm rot="276810">
            <a:off x="9807946" y="2290508"/>
            <a:ext cx="2017986" cy="954773"/>
            <a:chOff x="8073509" y="2338060"/>
            <a:chExt cx="1464140" cy="692731"/>
          </a:xfrm>
        </p:grpSpPr>
        <p:pic>
          <p:nvPicPr>
            <p:cNvPr id="128" name="Picture 127" descr="A white circle with a black border&#10;&#10;AI-generated content may be incorrect.">
              <a:extLst>
                <a:ext uri="{FF2B5EF4-FFF2-40B4-BE49-F238E27FC236}">
                  <a16:creationId xmlns:a16="http://schemas.microsoft.com/office/drawing/2014/main" id="{B4B28D3F-2244-5BE0-0336-92BCF058BE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129" name="Picture 128" descr="A white circle with a black border&#10;&#10;AI-generated content may be incorrect.">
              <a:extLst>
                <a:ext uri="{FF2B5EF4-FFF2-40B4-BE49-F238E27FC236}">
                  <a16:creationId xmlns:a16="http://schemas.microsoft.com/office/drawing/2014/main" id="{44F08B86-310B-E4D0-642C-A0441E58E9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130" name="Picture 129" descr="A white circle with a black border&#10;&#10;AI-generated content may be incorrect.">
              <a:extLst>
                <a:ext uri="{FF2B5EF4-FFF2-40B4-BE49-F238E27FC236}">
                  <a16:creationId xmlns:a16="http://schemas.microsoft.com/office/drawing/2014/main" id="{ED4CA623-BC32-EAF6-9295-560B823874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127" name="Picture 126" descr="A grey and red circles with black text&#10;&#10;AI-generated content may be incorrect.">
              <a:extLst>
                <a:ext uri="{FF2B5EF4-FFF2-40B4-BE49-F238E27FC236}">
                  <a16:creationId xmlns:a16="http://schemas.microsoft.com/office/drawing/2014/main" id="{80E48CDC-BB53-9FA3-46C6-6CB5730D48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sp>
        <p:nvSpPr>
          <p:cNvPr id="131" name="TextBox 130">
            <a:extLst>
              <a:ext uri="{FF2B5EF4-FFF2-40B4-BE49-F238E27FC236}">
                <a16:creationId xmlns:a16="http://schemas.microsoft.com/office/drawing/2014/main" id="{D17C8F3C-B866-3D27-5451-1F34D727139D}"/>
              </a:ext>
            </a:extLst>
          </p:cNvPr>
          <p:cNvSpPr txBox="1"/>
          <p:nvPr/>
        </p:nvSpPr>
        <p:spPr>
          <a:xfrm>
            <a:off x="10375097" y="1865930"/>
            <a:ext cx="1028700" cy="369332"/>
          </a:xfrm>
          <a:prstGeom prst="rect">
            <a:avLst/>
          </a:prstGeom>
          <a:noFill/>
        </p:spPr>
        <p:txBody>
          <a:bodyPr wrap="square" rtlCol="0">
            <a:spAutoFit/>
          </a:bodyPr>
          <a:lstStyle/>
          <a:p>
            <a:pPr algn="ctr"/>
            <a:r>
              <a:rPr lang="en-US" b="1"/>
              <a:t>Glycerol</a:t>
            </a:r>
          </a:p>
        </p:txBody>
      </p:sp>
      <p:pic>
        <p:nvPicPr>
          <p:cNvPr id="133" name="Picture 132">
            <a:extLst>
              <a:ext uri="{FF2B5EF4-FFF2-40B4-BE49-F238E27FC236}">
                <a16:creationId xmlns:a16="http://schemas.microsoft.com/office/drawing/2014/main" id="{D1F49DBD-BDCA-8B25-EA90-6564F1DAAF7B}"/>
              </a:ext>
            </a:extLst>
          </p:cNvPr>
          <p:cNvPicPr>
            <a:picLocks noChangeAspect="1"/>
          </p:cNvPicPr>
          <p:nvPr/>
        </p:nvPicPr>
        <p:blipFill>
          <a:blip r:embed="rId9"/>
          <a:stretch>
            <a:fillRect/>
          </a:stretch>
        </p:blipFill>
        <p:spPr>
          <a:xfrm rot="613202">
            <a:off x="1885499" y="1593045"/>
            <a:ext cx="1135452" cy="741067"/>
          </a:xfrm>
          <a:prstGeom prst="rect">
            <a:avLst/>
          </a:prstGeom>
        </p:spPr>
      </p:pic>
      <p:pic>
        <p:nvPicPr>
          <p:cNvPr id="134" name="Picture 133">
            <a:extLst>
              <a:ext uri="{FF2B5EF4-FFF2-40B4-BE49-F238E27FC236}">
                <a16:creationId xmlns:a16="http://schemas.microsoft.com/office/drawing/2014/main" id="{68E51351-7844-8A2F-3182-D7D03D230D25}"/>
              </a:ext>
            </a:extLst>
          </p:cNvPr>
          <p:cNvPicPr>
            <a:picLocks noChangeAspect="1"/>
          </p:cNvPicPr>
          <p:nvPr/>
        </p:nvPicPr>
        <p:blipFill>
          <a:blip r:embed="rId10"/>
          <a:stretch>
            <a:fillRect/>
          </a:stretch>
        </p:blipFill>
        <p:spPr>
          <a:xfrm rot="7463867">
            <a:off x="1856557" y="2890532"/>
            <a:ext cx="1113322" cy="1133443"/>
          </a:xfrm>
          <a:prstGeom prst="rect">
            <a:avLst/>
          </a:prstGeom>
        </p:spPr>
      </p:pic>
      <p:sp>
        <p:nvSpPr>
          <p:cNvPr id="135" name="TextBox 134">
            <a:extLst>
              <a:ext uri="{FF2B5EF4-FFF2-40B4-BE49-F238E27FC236}">
                <a16:creationId xmlns:a16="http://schemas.microsoft.com/office/drawing/2014/main" id="{40D6831B-5732-1A62-432A-8F12FF4BB915}"/>
              </a:ext>
            </a:extLst>
          </p:cNvPr>
          <p:cNvSpPr txBox="1"/>
          <p:nvPr/>
        </p:nvSpPr>
        <p:spPr>
          <a:xfrm>
            <a:off x="6922531" y="3189487"/>
            <a:ext cx="1143000" cy="535531"/>
          </a:xfrm>
          <a:prstGeom prst="rect">
            <a:avLst/>
          </a:prstGeom>
          <a:noFill/>
        </p:spPr>
        <p:txBody>
          <a:bodyPr wrap="square">
            <a:spAutoFit/>
          </a:bodyPr>
          <a:lstStyle/>
          <a:p>
            <a:pPr algn="ctr">
              <a:lnSpc>
                <a:spcPct val="90000"/>
              </a:lnSpc>
            </a:pPr>
            <a:r>
              <a:rPr lang="en-US" sz="1600" b="1" i="1">
                <a:solidFill>
                  <a:srgbClr val="D200B9"/>
                </a:solidFill>
              </a:rPr>
              <a:t>Hydroxyl</a:t>
            </a:r>
          </a:p>
          <a:p>
            <a:pPr algn="ctr">
              <a:lnSpc>
                <a:spcPct val="90000"/>
              </a:lnSpc>
            </a:pPr>
            <a:r>
              <a:rPr lang="en-US" sz="1600" b="1" i="1">
                <a:solidFill>
                  <a:srgbClr val="D200B9"/>
                </a:solidFill>
              </a:rPr>
              <a:t>group</a:t>
            </a:r>
            <a:endParaRPr lang="en-US" sz="1600" i="1"/>
          </a:p>
        </p:txBody>
      </p:sp>
      <p:sp>
        <p:nvSpPr>
          <p:cNvPr id="136" name="TextBox 135">
            <a:extLst>
              <a:ext uri="{FF2B5EF4-FFF2-40B4-BE49-F238E27FC236}">
                <a16:creationId xmlns:a16="http://schemas.microsoft.com/office/drawing/2014/main" id="{AB47A54C-283E-8C0F-AA63-525272C2B438}"/>
              </a:ext>
            </a:extLst>
          </p:cNvPr>
          <p:cNvSpPr txBox="1"/>
          <p:nvPr/>
        </p:nvSpPr>
        <p:spPr>
          <a:xfrm>
            <a:off x="10321040" y="3493588"/>
            <a:ext cx="1703423" cy="535531"/>
          </a:xfrm>
          <a:prstGeom prst="rect">
            <a:avLst/>
          </a:prstGeom>
          <a:noFill/>
        </p:spPr>
        <p:txBody>
          <a:bodyPr wrap="square">
            <a:spAutoFit/>
          </a:bodyPr>
          <a:lstStyle/>
          <a:p>
            <a:pPr algn="ctr">
              <a:lnSpc>
                <a:spcPct val="90000"/>
              </a:lnSpc>
            </a:pPr>
            <a:r>
              <a:rPr lang="en-US" sz="1600" b="1" i="1">
                <a:solidFill>
                  <a:srgbClr val="D200B9"/>
                </a:solidFill>
              </a:rPr>
              <a:t>Hydroxyl</a:t>
            </a:r>
          </a:p>
          <a:p>
            <a:pPr algn="ctr">
              <a:lnSpc>
                <a:spcPct val="90000"/>
              </a:lnSpc>
            </a:pPr>
            <a:r>
              <a:rPr lang="en-US" sz="1600" b="1" i="1">
                <a:solidFill>
                  <a:srgbClr val="D200B9"/>
                </a:solidFill>
              </a:rPr>
              <a:t>groups</a:t>
            </a:r>
            <a:endParaRPr lang="en-US" sz="1600" i="1"/>
          </a:p>
        </p:txBody>
      </p:sp>
      <p:sp>
        <p:nvSpPr>
          <p:cNvPr id="137" name="TextBox 136">
            <a:extLst>
              <a:ext uri="{FF2B5EF4-FFF2-40B4-BE49-F238E27FC236}">
                <a16:creationId xmlns:a16="http://schemas.microsoft.com/office/drawing/2014/main" id="{D29F94F0-2358-F602-656C-F7EF4F1BFA13}"/>
              </a:ext>
            </a:extLst>
          </p:cNvPr>
          <p:cNvSpPr txBox="1"/>
          <p:nvPr/>
        </p:nvSpPr>
        <p:spPr>
          <a:xfrm>
            <a:off x="10533923" y="4475310"/>
            <a:ext cx="1143000" cy="535531"/>
          </a:xfrm>
          <a:prstGeom prst="rect">
            <a:avLst/>
          </a:prstGeom>
          <a:noFill/>
        </p:spPr>
        <p:txBody>
          <a:bodyPr wrap="square">
            <a:spAutoFit/>
          </a:bodyPr>
          <a:lstStyle/>
          <a:p>
            <a:pPr algn="ctr">
              <a:lnSpc>
                <a:spcPct val="90000"/>
              </a:lnSpc>
            </a:pPr>
            <a:r>
              <a:rPr lang="en-US" sz="1600" b="1" i="1">
                <a:solidFill>
                  <a:srgbClr val="D200B9"/>
                </a:solidFill>
              </a:rPr>
              <a:t>Carboxyl</a:t>
            </a:r>
          </a:p>
          <a:p>
            <a:pPr algn="ctr">
              <a:lnSpc>
                <a:spcPct val="90000"/>
              </a:lnSpc>
            </a:pPr>
            <a:r>
              <a:rPr lang="en-US" sz="1600" b="1" i="1">
                <a:solidFill>
                  <a:srgbClr val="D200B9"/>
                </a:solidFill>
              </a:rPr>
              <a:t>groups</a:t>
            </a:r>
            <a:endParaRPr lang="en-US" sz="1600" i="1"/>
          </a:p>
        </p:txBody>
      </p:sp>
      <p:sp>
        <p:nvSpPr>
          <p:cNvPr id="138" name="TextBox 137">
            <a:extLst>
              <a:ext uri="{FF2B5EF4-FFF2-40B4-BE49-F238E27FC236}">
                <a16:creationId xmlns:a16="http://schemas.microsoft.com/office/drawing/2014/main" id="{94564C83-4B00-3A5C-4EC8-D794ACA06F70}"/>
              </a:ext>
            </a:extLst>
          </p:cNvPr>
          <p:cNvSpPr txBox="1"/>
          <p:nvPr/>
        </p:nvSpPr>
        <p:spPr>
          <a:xfrm>
            <a:off x="6494543" y="4607478"/>
            <a:ext cx="1498670" cy="646331"/>
          </a:xfrm>
          <a:prstGeom prst="rect">
            <a:avLst/>
          </a:prstGeom>
          <a:noFill/>
        </p:spPr>
        <p:txBody>
          <a:bodyPr wrap="square" rtlCol="0">
            <a:spAutoFit/>
          </a:bodyPr>
          <a:lstStyle/>
          <a:p>
            <a:pPr algn="ctr"/>
            <a:r>
              <a:rPr lang="en-US" b="1"/>
              <a:t>Fatty</a:t>
            </a:r>
          </a:p>
          <a:p>
            <a:pPr algn="ctr"/>
            <a:r>
              <a:rPr lang="en-US" b="1"/>
              <a:t>Acids</a:t>
            </a:r>
          </a:p>
        </p:txBody>
      </p:sp>
      <p:cxnSp>
        <p:nvCxnSpPr>
          <p:cNvPr id="139" name="Straight Connector 138">
            <a:extLst>
              <a:ext uri="{FF2B5EF4-FFF2-40B4-BE49-F238E27FC236}">
                <a16:creationId xmlns:a16="http://schemas.microsoft.com/office/drawing/2014/main" id="{3D9DE82F-2BC7-9FEF-8CE8-0D4774166CA9}"/>
              </a:ext>
            </a:extLst>
          </p:cNvPr>
          <p:cNvCxnSpPr>
            <a:cxnSpLocks/>
          </p:cNvCxnSpPr>
          <p:nvPr/>
        </p:nvCxnSpPr>
        <p:spPr>
          <a:xfrm>
            <a:off x="7907025" y="3362374"/>
            <a:ext cx="287030" cy="150515"/>
          </a:xfrm>
          <a:prstGeom prst="line">
            <a:avLst/>
          </a:prstGeom>
          <a:ln w="25400">
            <a:solidFill>
              <a:srgbClr val="D200B9"/>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FF845180-C49A-E067-7B79-82EC44BBA9A7}"/>
              </a:ext>
            </a:extLst>
          </p:cNvPr>
          <p:cNvCxnSpPr>
            <a:cxnSpLocks/>
          </p:cNvCxnSpPr>
          <p:nvPr/>
        </p:nvCxnSpPr>
        <p:spPr>
          <a:xfrm>
            <a:off x="10919118" y="3179240"/>
            <a:ext cx="98647" cy="285140"/>
          </a:xfrm>
          <a:prstGeom prst="line">
            <a:avLst/>
          </a:prstGeom>
          <a:ln w="25400">
            <a:solidFill>
              <a:srgbClr val="D200B9"/>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7078E3E7-7F46-7DA1-436E-348EDF7A7786}"/>
              </a:ext>
            </a:extLst>
          </p:cNvPr>
          <p:cNvCxnSpPr>
            <a:cxnSpLocks/>
          </p:cNvCxnSpPr>
          <p:nvPr/>
        </p:nvCxnSpPr>
        <p:spPr>
          <a:xfrm flipH="1">
            <a:off x="11277030" y="2624982"/>
            <a:ext cx="228018" cy="829873"/>
          </a:xfrm>
          <a:prstGeom prst="line">
            <a:avLst/>
          </a:prstGeom>
          <a:ln w="25400">
            <a:solidFill>
              <a:srgbClr val="D200B9"/>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81EA8C11-26AD-1922-C1F8-FDF2DE5C566C}"/>
              </a:ext>
            </a:extLst>
          </p:cNvPr>
          <p:cNvCxnSpPr>
            <a:cxnSpLocks/>
          </p:cNvCxnSpPr>
          <p:nvPr/>
        </p:nvCxnSpPr>
        <p:spPr>
          <a:xfrm>
            <a:off x="10321040" y="2910347"/>
            <a:ext cx="535676" cy="569030"/>
          </a:xfrm>
          <a:prstGeom prst="line">
            <a:avLst/>
          </a:prstGeom>
          <a:ln w="25400">
            <a:solidFill>
              <a:srgbClr val="D200B9"/>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F0265C2-EF4D-7193-CC95-A425692B183D}"/>
              </a:ext>
            </a:extLst>
          </p:cNvPr>
          <p:cNvCxnSpPr>
            <a:cxnSpLocks/>
          </p:cNvCxnSpPr>
          <p:nvPr/>
        </p:nvCxnSpPr>
        <p:spPr>
          <a:xfrm>
            <a:off x="10263980" y="4474846"/>
            <a:ext cx="399611" cy="149475"/>
          </a:xfrm>
          <a:prstGeom prst="line">
            <a:avLst/>
          </a:prstGeom>
          <a:ln w="25400">
            <a:solidFill>
              <a:srgbClr val="D200B9"/>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D83B645F-E52E-9E2F-E4DD-E57444821021}"/>
              </a:ext>
            </a:extLst>
          </p:cNvPr>
          <p:cNvCxnSpPr>
            <a:cxnSpLocks/>
          </p:cNvCxnSpPr>
          <p:nvPr/>
        </p:nvCxnSpPr>
        <p:spPr>
          <a:xfrm flipV="1">
            <a:off x="10236161" y="4881340"/>
            <a:ext cx="497567" cy="369529"/>
          </a:xfrm>
          <a:prstGeom prst="line">
            <a:avLst/>
          </a:prstGeom>
          <a:ln w="25400">
            <a:solidFill>
              <a:srgbClr val="D200B9"/>
            </a:solidFill>
          </a:ln>
        </p:spPr>
        <p:style>
          <a:lnRef idx="1">
            <a:schemeClr val="accent1"/>
          </a:lnRef>
          <a:fillRef idx="0">
            <a:schemeClr val="accent1"/>
          </a:fillRef>
          <a:effectRef idx="0">
            <a:schemeClr val="accent1"/>
          </a:effectRef>
          <a:fontRef idx="minor">
            <a:schemeClr val="tx1"/>
          </a:fontRef>
        </p:style>
      </p:cxnSp>
      <p:sp>
        <p:nvSpPr>
          <p:cNvPr id="145" name="TextBox 144">
            <a:extLst>
              <a:ext uri="{FF2B5EF4-FFF2-40B4-BE49-F238E27FC236}">
                <a16:creationId xmlns:a16="http://schemas.microsoft.com/office/drawing/2014/main" id="{13320761-D488-6BD9-0A2C-A102FCF4B978}"/>
              </a:ext>
            </a:extLst>
          </p:cNvPr>
          <p:cNvSpPr txBox="1"/>
          <p:nvPr/>
        </p:nvSpPr>
        <p:spPr>
          <a:xfrm>
            <a:off x="8089459" y="1080993"/>
            <a:ext cx="1387157" cy="646331"/>
          </a:xfrm>
          <a:prstGeom prst="rect">
            <a:avLst/>
          </a:prstGeom>
          <a:noFill/>
        </p:spPr>
        <p:txBody>
          <a:bodyPr wrap="square" rtlCol="0">
            <a:spAutoFit/>
          </a:bodyPr>
          <a:lstStyle/>
          <a:p>
            <a:pPr algn="ctr"/>
            <a:r>
              <a:rPr lang="en-US" b="1"/>
              <a:t>Phosphate Head Group</a:t>
            </a:r>
          </a:p>
        </p:txBody>
      </p:sp>
    </p:spTree>
    <p:extLst>
      <p:ext uri="{BB962C8B-B14F-4D97-AF65-F5344CB8AC3E}">
        <p14:creationId xmlns:p14="http://schemas.microsoft.com/office/powerpoint/2010/main" val="78693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AF9BE-BF48-A433-23D6-4D6646A75F7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34DDF3-03FB-1B9E-E19D-C27ADB45DC25}"/>
              </a:ext>
            </a:extLst>
          </p:cNvPr>
          <p:cNvSpPr>
            <a:spLocks noGrp="1"/>
          </p:cNvSpPr>
          <p:nvPr>
            <p:ph type="sldNum" sz="quarter" idx="4"/>
          </p:nvPr>
        </p:nvSpPr>
        <p:spPr/>
        <p:txBody>
          <a:bodyPr/>
          <a:lstStyle/>
          <a:p>
            <a:fld id="{24F349F3-CB17-4C05-B28E-3C9067437B1B}" type="slidenum">
              <a:rPr lang="en-US" smtClean="0"/>
              <a:pPr/>
              <a:t>19</a:t>
            </a:fld>
            <a:endParaRPr lang="en-US"/>
          </a:p>
        </p:txBody>
      </p:sp>
      <p:sp>
        <p:nvSpPr>
          <p:cNvPr id="6" name="Text Placeholder 5">
            <a:extLst>
              <a:ext uri="{FF2B5EF4-FFF2-40B4-BE49-F238E27FC236}">
                <a16:creationId xmlns:a16="http://schemas.microsoft.com/office/drawing/2014/main" id="{46CA1E20-F580-D51B-2A0B-3E322273E333}"/>
              </a:ext>
            </a:extLst>
          </p:cNvPr>
          <p:cNvSpPr>
            <a:spLocks noGrp="1"/>
          </p:cNvSpPr>
          <p:nvPr>
            <p:ph type="body" sz="quarter" idx="13"/>
          </p:nvPr>
        </p:nvSpPr>
        <p:spPr>
          <a:xfrm>
            <a:off x="2188734" y="2530992"/>
            <a:ext cx="4214271" cy="2892828"/>
          </a:xfrm>
        </p:spPr>
        <p:txBody>
          <a:bodyPr/>
          <a:lstStyle/>
          <a:p>
            <a:pPr>
              <a:lnSpc>
                <a:spcPct val="100000"/>
              </a:lnSpc>
            </a:pPr>
            <a:r>
              <a:rPr lang="en-US" sz="2000"/>
              <a:t>In your cells, enzymes catalyze these parts to build a phospholipid. </a:t>
            </a:r>
          </a:p>
          <a:p>
            <a:pPr>
              <a:lnSpc>
                <a:spcPct val="100000"/>
              </a:lnSpc>
            </a:pPr>
            <a:endParaRPr lang="en-US" sz="2000"/>
          </a:p>
          <a:p>
            <a:pPr>
              <a:lnSpc>
                <a:spcPct val="100000"/>
              </a:lnSpc>
            </a:pPr>
            <a:r>
              <a:rPr lang="en-US" sz="2000" b="1"/>
              <a:t>Model this enzymatic action with your parts. </a:t>
            </a:r>
          </a:p>
          <a:p>
            <a:endParaRPr lang="en-US" b="1"/>
          </a:p>
        </p:txBody>
      </p:sp>
      <p:grpSp>
        <p:nvGrpSpPr>
          <p:cNvPr id="3" name="Group 2">
            <a:extLst>
              <a:ext uri="{FF2B5EF4-FFF2-40B4-BE49-F238E27FC236}">
                <a16:creationId xmlns:a16="http://schemas.microsoft.com/office/drawing/2014/main" id="{E69CF7DC-DF7A-7D5A-0F78-3BE03434A6AE}"/>
              </a:ext>
            </a:extLst>
          </p:cNvPr>
          <p:cNvGrpSpPr/>
          <p:nvPr/>
        </p:nvGrpSpPr>
        <p:grpSpPr>
          <a:xfrm rot="5400000">
            <a:off x="8658361" y="3931623"/>
            <a:ext cx="917944" cy="3246602"/>
            <a:chOff x="8010176" y="3163789"/>
            <a:chExt cx="666010" cy="2355558"/>
          </a:xfrm>
        </p:grpSpPr>
        <p:grpSp>
          <p:nvGrpSpPr>
            <p:cNvPr id="13" name="Group 12">
              <a:extLst>
                <a:ext uri="{FF2B5EF4-FFF2-40B4-BE49-F238E27FC236}">
                  <a16:creationId xmlns:a16="http://schemas.microsoft.com/office/drawing/2014/main" id="{C5111AA2-F645-FB7A-3DC2-2410145A2227}"/>
                </a:ext>
              </a:extLst>
            </p:cNvPr>
            <p:cNvGrpSpPr/>
            <p:nvPr/>
          </p:nvGrpSpPr>
          <p:grpSpPr>
            <a:xfrm rot="7391535">
              <a:off x="8274449" y="3258508"/>
              <a:ext cx="496456" cy="307018"/>
              <a:chOff x="2179570" y="5038878"/>
              <a:chExt cx="496456" cy="307018"/>
            </a:xfrm>
          </p:grpSpPr>
          <p:pic>
            <p:nvPicPr>
              <p:cNvPr id="15" name="Picture 14" descr="A red circle with black objects in it&#10;&#10;AI-generated content may be incorrect.">
                <a:extLst>
                  <a:ext uri="{FF2B5EF4-FFF2-40B4-BE49-F238E27FC236}">
                    <a16:creationId xmlns:a16="http://schemas.microsoft.com/office/drawing/2014/main" id="{A245E305-588D-C2A0-2381-88A684015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84415">
                <a:off x="2395508" y="5038878"/>
                <a:ext cx="280518" cy="280518"/>
              </a:xfrm>
              <a:prstGeom prst="rect">
                <a:avLst/>
              </a:prstGeom>
            </p:spPr>
          </p:pic>
          <p:pic>
            <p:nvPicPr>
              <p:cNvPr id="16" name="Picture 15" descr="A white circle with a black border&#10;&#10;AI-generated content may be incorrect.">
                <a:extLst>
                  <a:ext uri="{FF2B5EF4-FFF2-40B4-BE49-F238E27FC236}">
                    <a16:creationId xmlns:a16="http://schemas.microsoft.com/office/drawing/2014/main" id="{5BC94501-67C1-7785-F5F4-5EC99A39C3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97922">
                <a:off x="2179570" y="5113497"/>
                <a:ext cx="344890" cy="232399"/>
              </a:xfrm>
              <a:prstGeom prst="rect">
                <a:avLst/>
              </a:prstGeom>
            </p:spPr>
          </p:pic>
        </p:grpSp>
        <p:pic>
          <p:nvPicPr>
            <p:cNvPr id="14" name="Picture 13" descr="A grey and black logo&#10;&#10;AI-generated content may be incorrect.">
              <a:extLst>
                <a:ext uri="{FF2B5EF4-FFF2-40B4-BE49-F238E27FC236}">
                  <a16:creationId xmlns:a16="http://schemas.microsoft.com/office/drawing/2014/main" id="{56C79219-8FC6-B1DF-1E05-9C2352DCAF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grpSp>
        <p:nvGrpSpPr>
          <p:cNvPr id="17" name="Group 16">
            <a:extLst>
              <a:ext uri="{FF2B5EF4-FFF2-40B4-BE49-F238E27FC236}">
                <a16:creationId xmlns:a16="http://schemas.microsoft.com/office/drawing/2014/main" id="{8A421232-F502-DB75-5EFE-5425B2CA50C8}"/>
              </a:ext>
            </a:extLst>
          </p:cNvPr>
          <p:cNvGrpSpPr/>
          <p:nvPr/>
        </p:nvGrpSpPr>
        <p:grpSpPr>
          <a:xfrm rot="5400000">
            <a:off x="8389321" y="2671895"/>
            <a:ext cx="1178657" cy="2969236"/>
            <a:chOff x="9569495" y="3542366"/>
            <a:chExt cx="855169" cy="2154315"/>
          </a:xfrm>
        </p:grpSpPr>
        <p:grpSp>
          <p:nvGrpSpPr>
            <p:cNvPr id="18" name="Group 17">
              <a:extLst>
                <a:ext uri="{FF2B5EF4-FFF2-40B4-BE49-F238E27FC236}">
                  <a16:creationId xmlns:a16="http://schemas.microsoft.com/office/drawing/2014/main" id="{798B322C-7AD6-B47D-AC8F-1727E2168361}"/>
                </a:ext>
              </a:extLst>
            </p:cNvPr>
            <p:cNvGrpSpPr/>
            <p:nvPr/>
          </p:nvGrpSpPr>
          <p:grpSpPr>
            <a:xfrm>
              <a:off x="9569495" y="3542366"/>
              <a:ext cx="527912" cy="280518"/>
              <a:chOff x="2179965" y="5041094"/>
              <a:chExt cx="527912" cy="280518"/>
            </a:xfrm>
          </p:grpSpPr>
          <p:pic>
            <p:nvPicPr>
              <p:cNvPr id="20" name="Picture 19" descr="A red circle with black objects in it&#10;&#10;AI-generated content may be incorrect.">
                <a:extLst>
                  <a:ext uri="{FF2B5EF4-FFF2-40B4-BE49-F238E27FC236}">
                    <a16:creationId xmlns:a16="http://schemas.microsoft.com/office/drawing/2014/main" id="{CB43646A-1D29-36B4-BFB4-A524112B83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9575">
                <a:off x="2427359" y="5041094"/>
                <a:ext cx="280518" cy="280518"/>
              </a:xfrm>
              <a:prstGeom prst="rect">
                <a:avLst/>
              </a:prstGeom>
            </p:spPr>
          </p:pic>
          <p:pic>
            <p:nvPicPr>
              <p:cNvPr id="21" name="Picture 20" descr="A white circle with a black border&#10;&#10;AI-generated content may be incorrect.">
                <a:extLst>
                  <a:ext uri="{FF2B5EF4-FFF2-40B4-BE49-F238E27FC236}">
                    <a16:creationId xmlns:a16="http://schemas.microsoft.com/office/drawing/2014/main" id="{3741CD9D-1988-95BE-D07C-AEF92325D7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pic>
          <p:nvPicPr>
            <p:cNvPr id="19" name="Picture 18" descr="A grey and black logo&#10;&#10;AI-generated content may be incorrect.">
              <a:extLst>
                <a:ext uri="{FF2B5EF4-FFF2-40B4-BE49-F238E27FC236}">
                  <a16:creationId xmlns:a16="http://schemas.microsoft.com/office/drawing/2014/main" id="{D5F26728-446D-0F0B-1DD9-046627868B5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grpSp>
        <p:nvGrpSpPr>
          <p:cNvPr id="22" name="Group 21">
            <a:extLst>
              <a:ext uri="{FF2B5EF4-FFF2-40B4-BE49-F238E27FC236}">
                <a16:creationId xmlns:a16="http://schemas.microsoft.com/office/drawing/2014/main" id="{3A6A4932-C7FC-2638-DFA0-4CE2C3A9F27C}"/>
              </a:ext>
            </a:extLst>
          </p:cNvPr>
          <p:cNvGrpSpPr/>
          <p:nvPr/>
        </p:nvGrpSpPr>
        <p:grpSpPr>
          <a:xfrm>
            <a:off x="8119861" y="1718017"/>
            <a:ext cx="1172449" cy="2053559"/>
            <a:chOff x="9831967" y="1819718"/>
            <a:chExt cx="850665" cy="1489950"/>
          </a:xfrm>
        </p:grpSpPr>
        <p:pic>
          <p:nvPicPr>
            <p:cNvPr id="23" name="Picture 22" descr="A group of circles with different colors&#10;&#10;AI-generated content may be incorrect.">
              <a:extLst>
                <a:ext uri="{FF2B5EF4-FFF2-40B4-BE49-F238E27FC236}">
                  <a16:creationId xmlns:a16="http://schemas.microsoft.com/office/drawing/2014/main" id="{3F01E723-E669-87E4-4CCF-E28FA34F0C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968360" y="1819718"/>
              <a:ext cx="714272" cy="1316089"/>
            </a:xfrm>
            <a:prstGeom prst="rect">
              <a:avLst/>
            </a:prstGeom>
          </p:spPr>
        </p:pic>
        <p:grpSp>
          <p:nvGrpSpPr>
            <p:cNvPr id="24" name="Group 23">
              <a:extLst>
                <a:ext uri="{FF2B5EF4-FFF2-40B4-BE49-F238E27FC236}">
                  <a16:creationId xmlns:a16="http://schemas.microsoft.com/office/drawing/2014/main" id="{EAEC55D9-0173-7C59-C1DC-3AD1271A1DE7}"/>
                </a:ext>
              </a:extLst>
            </p:cNvPr>
            <p:cNvGrpSpPr/>
            <p:nvPr/>
          </p:nvGrpSpPr>
          <p:grpSpPr>
            <a:xfrm rot="17882975">
              <a:off x="9713620" y="2910803"/>
              <a:ext cx="517212" cy="280518"/>
              <a:chOff x="2179965" y="5025042"/>
              <a:chExt cx="517212" cy="280518"/>
            </a:xfrm>
          </p:grpSpPr>
          <p:pic>
            <p:nvPicPr>
              <p:cNvPr id="25" name="Picture 24" descr="A red circle with black objects in it&#10;&#10;AI-generated content may be incorrect.">
                <a:extLst>
                  <a:ext uri="{FF2B5EF4-FFF2-40B4-BE49-F238E27FC236}">
                    <a16:creationId xmlns:a16="http://schemas.microsoft.com/office/drawing/2014/main" id="{0C8B6C93-9AF4-CD79-27DE-145FF901FE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6659" y="5025042"/>
                <a:ext cx="280518" cy="280518"/>
              </a:xfrm>
              <a:prstGeom prst="rect">
                <a:avLst/>
              </a:prstGeom>
            </p:spPr>
          </p:pic>
          <p:pic>
            <p:nvPicPr>
              <p:cNvPr id="26" name="Picture 25" descr="A white circle with a black border&#10;&#10;AI-generated content may be incorrect.">
                <a:extLst>
                  <a:ext uri="{FF2B5EF4-FFF2-40B4-BE49-F238E27FC236}">
                    <a16:creationId xmlns:a16="http://schemas.microsoft.com/office/drawing/2014/main" id="{CE6F7020-1297-9197-E3E2-7AB5E6EF42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9965" y="5067936"/>
                <a:ext cx="344890" cy="232399"/>
              </a:xfrm>
              <a:prstGeom prst="rect">
                <a:avLst/>
              </a:prstGeom>
            </p:spPr>
          </p:pic>
        </p:grpSp>
      </p:grpSp>
      <p:grpSp>
        <p:nvGrpSpPr>
          <p:cNvPr id="27" name="Group 26">
            <a:extLst>
              <a:ext uri="{FF2B5EF4-FFF2-40B4-BE49-F238E27FC236}">
                <a16:creationId xmlns:a16="http://schemas.microsoft.com/office/drawing/2014/main" id="{B127770D-8B8B-1590-A78F-86451931E338}"/>
              </a:ext>
            </a:extLst>
          </p:cNvPr>
          <p:cNvGrpSpPr/>
          <p:nvPr/>
        </p:nvGrpSpPr>
        <p:grpSpPr>
          <a:xfrm rot="276810">
            <a:off x="9807946" y="2290508"/>
            <a:ext cx="2017986" cy="954773"/>
            <a:chOff x="8073509" y="2338060"/>
            <a:chExt cx="1464140" cy="692731"/>
          </a:xfrm>
        </p:grpSpPr>
        <p:pic>
          <p:nvPicPr>
            <p:cNvPr id="30" name="Picture 29" descr="A white circle with a black border&#10;&#10;AI-generated content may be incorrect.">
              <a:extLst>
                <a:ext uri="{FF2B5EF4-FFF2-40B4-BE49-F238E27FC236}">
                  <a16:creationId xmlns:a16="http://schemas.microsoft.com/office/drawing/2014/main" id="{9022D646-17C7-8DCF-17EE-849A330BA4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88DF235B-1FAE-266F-839C-D1DE4CA803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9BFA857B-DAD1-BD2C-F559-5D5A66895E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28" name="Picture 27" descr="A grey and red circles with black text&#10;&#10;AI-generated content may be incorrect.">
              <a:extLst>
                <a:ext uri="{FF2B5EF4-FFF2-40B4-BE49-F238E27FC236}">
                  <a16:creationId xmlns:a16="http://schemas.microsoft.com/office/drawing/2014/main" id="{0445B459-ADB5-A55E-8C21-FBAA82B2AB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sp>
        <p:nvSpPr>
          <p:cNvPr id="35" name="Text Placeholder 4">
            <a:extLst>
              <a:ext uri="{FF2B5EF4-FFF2-40B4-BE49-F238E27FC236}">
                <a16:creationId xmlns:a16="http://schemas.microsoft.com/office/drawing/2014/main" id="{BC5C8AF8-D6B3-3B40-671B-D6E8191E5F19}"/>
              </a:ext>
            </a:extLst>
          </p:cNvPr>
          <p:cNvSpPr>
            <a:spLocks noGrp="1"/>
          </p:cNvSpPr>
          <p:nvPr>
            <p:ph type="body" sz="quarter" idx="11"/>
          </p:nvPr>
        </p:nvSpPr>
        <p:spPr>
          <a:xfrm>
            <a:off x="1512966" y="440575"/>
            <a:ext cx="8872298" cy="827145"/>
          </a:xfrm>
        </p:spPr>
        <p:txBody>
          <a:bodyPr/>
          <a:lstStyle/>
          <a:p>
            <a:pPr algn="ctr"/>
            <a:r>
              <a:rPr lang="en-US" i="0"/>
              <a:t>Phospholipids</a:t>
            </a:r>
          </a:p>
        </p:txBody>
      </p:sp>
    </p:spTree>
    <p:extLst>
      <p:ext uri="{BB962C8B-B14F-4D97-AF65-F5344CB8AC3E}">
        <p14:creationId xmlns:p14="http://schemas.microsoft.com/office/powerpoint/2010/main" val="813604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DD1A55A-64FF-22D2-3A30-768C6A3017E2}"/>
              </a:ext>
            </a:extLst>
          </p:cNvPr>
          <p:cNvSpPr>
            <a:spLocks noGrp="1"/>
          </p:cNvSpPr>
          <p:nvPr>
            <p:ph type="sldNum" sz="quarter" idx="4"/>
          </p:nvPr>
        </p:nvSpPr>
        <p:spPr/>
        <p:txBody>
          <a:bodyPr/>
          <a:lstStyle/>
          <a:p>
            <a:fld id="{24F349F3-CB17-4C05-B28E-3C9067437B1B}" type="slidenum">
              <a:rPr lang="en-US" smtClean="0"/>
              <a:pPr/>
              <a:t>20</a:t>
            </a:fld>
            <a:endParaRPr lang="en-US"/>
          </a:p>
        </p:txBody>
      </p:sp>
      <p:grpSp>
        <p:nvGrpSpPr>
          <p:cNvPr id="5" name="Group 4">
            <a:extLst>
              <a:ext uri="{FF2B5EF4-FFF2-40B4-BE49-F238E27FC236}">
                <a16:creationId xmlns:a16="http://schemas.microsoft.com/office/drawing/2014/main" id="{9E958034-0FA4-7E1C-5B9B-CF9891A59C62}"/>
              </a:ext>
            </a:extLst>
          </p:cNvPr>
          <p:cNvGrpSpPr/>
          <p:nvPr/>
        </p:nvGrpSpPr>
        <p:grpSpPr>
          <a:xfrm rot="20956896">
            <a:off x="7709907" y="1581198"/>
            <a:ext cx="2686711" cy="4234708"/>
            <a:chOff x="130195" y="2389251"/>
            <a:chExt cx="2154414" cy="3395718"/>
          </a:xfrm>
        </p:grpSpPr>
        <p:pic>
          <p:nvPicPr>
            <p:cNvPr id="7" name="Picture 6" descr="A grey and black logo&#10;&#10;AI-generated content may be incorrect.">
              <a:extLst>
                <a:ext uri="{FF2B5EF4-FFF2-40B4-BE49-F238E27FC236}">
                  <a16:creationId xmlns:a16="http://schemas.microsoft.com/office/drawing/2014/main" id="{2E874EB2-28AA-561B-E533-B305806DD8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8" name="Picture 7" descr="A group of circles with different colors&#10;&#10;AI-generated content may be incorrect.">
              <a:extLst>
                <a:ext uri="{FF2B5EF4-FFF2-40B4-BE49-F238E27FC236}">
                  <a16:creationId xmlns:a16="http://schemas.microsoft.com/office/drawing/2014/main" id="{6CFCD226-09B3-1B26-1329-A2CD7EA119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9" name="Picture 8" descr="A grey and black logo&#10;&#10;AI-generated content may be incorrect.">
              <a:extLst>
                <a:ext uri="{FF2B5EF4-FFF2-40B4-BE49-F238E27FC236}">
                  <a16:creationId xmlns:a16="http://schemas.microsoft.com/office/drawing/2014/main" id="{83708817-726D-90C7-ACB5-7A010B0E00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pic>
          <p:nvPicPr>
            <p:cNvPr id="6" name="Picture 5" descr="A grey and red circles with black text&#10;&#10;AI-generated content may be incorrect.">
              <a:extLst>
                <a:ext uri="{FF2B5EF4-FFF2-40B4-BE49-F238E27FC236}">
                  <a16:creationId xmlns:a16="http://schemas.microsoft.com/office/drawing/2014/main" id="{72E533CE-17E1-785C-6D5E-701BE019AB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grpSp>
      <p:sp>
        <p:nvSpPr>
          <p:cNvPr id="3" name="Text Placeholder 4">
            <a:extLst>
              <a:ext uri="{FF2B5EF4-FFF2-40B4-BE49-F238E27FC236}">
                <a16:creationId xmlns:a16="http://schemas.microsoft.com/office/drawing/2014/main" id="{080A306A-149C-D057-476D-20BEB1A4E08F}"/>
              </a:ext>
            </a:extLst>
          </p:cNvPr>
          <p:cNvSpPr txBox="1">
            <a:spLocks/>
          </p:cNvSpPr>
          <p:nvPr/>
        </p:nvSpPr>
        <p:spPr>
          <a:xfrm>
            <a:off x="1512966" y="440575"/>
            <a:ext cx="8872298" cy="82714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a:t>
            </a:r>
          </a:p>
        </p:txBody>
      </p:sp>
      <p:sp>
        <p:nvSpPr>
          <p:cNvPr id="14" name="Text Placeholder 5">
            <a:extLst>
              <a:ext uri="{FF2B5EF4-FFF2-40B4-BE49-F238E27FC236}">
                <a16:creationId xmlns:a16="http://schemas.microsoft.com/office/drawing/2014/main" id="{214DBE38-92A2-CAC3-9FEF-B841A2D3A71D}"/>
              </a:ext>
            </a:extLst>
          </p:cNvPr>
          <p:cNvSpPr>
            <a:spLocks noGrp="1"/>
          </p:cNvSpPr>
          <p:nvPr>
            <p:ph type="body" sz="quarter" idx="13"/>
          </p:nvPr>
        </p:nvSpPr>
        <p:spPr>
          <a:xfrm>
            <a:off x="1907363" y="1943100"/>
            <a:ext cx="4958117" cy="3474972"/>
          </a:xfrm>
        </p:spPr>
        <p:txBody>
          <a:bodyPr/>
          <a:lstStyle/>
          <a:p>
            <a:pPr>
              <a:lnSpc>
                <a:spcPct val="100000"/>
              </a:lnSpc>
            </a:pPr>
            <a:r>
              <a:rPr lang="en-US" sz="2000"/>
              <a:t>Your two fatty acid tails covalently bond to carbons 1 &amp; 2. The phosphate head group covalently bonds to carbon 3.</a:t>
            </a:r>
          </a:p>
          <a:p>
            <a:pPr>
              <a:lnSpc>
                <a:spcPct val="100000"/>
              </a:lnSpc>
            </a:pPr>
            <a:endParaRPr lang="en-US" sz="2000"/>
          </a:p>
          <a:p>
            <a:pPr>
              <a:lnSpc>
                <a:spcPct val="100000"/>
              </a:lnSpc>
            </a:pPr>
            <a:r>
              <a:rPr lang="en-US" sz="2000" b="1"/>
              <a:t>Sketch a phospholipid in your lab notebook. </a:t>
            </a:r>
          </a:p>
          <a:p>
            <a:pPr>
              <a:lnSpc>
                <a:spcPct val="100000"/>
              </a:lnSpc>
            </a:pPr>
            <a:r>
              <a:rPr lang="en-US" sz="2000" b="1"/>
              <a:t>Describe the reaction and end products. Include all the vocabulary you learned in the activity.</a:t>
            </a:r>
          </a:p>
          <a:p>
            <a:endParaRPr lang="en-US" b="1"/>
          </a:p>
        </p:txBody>
      </p:sp>
      <p:grpSp>
        <p:nvGrpSpPr>
          <p:cNvPr id="30" name="Group 29">
            <a:extLst>
              <a:ext uri="{FF2B5EF4-FFF2-40B4-BE49-F238E27FC236}">
                <a16:creationId xmlns:a16="http://schemas.microsoft.com/office/drawing/2014/main" id="{29E1D624-04A4-0817-9E9E-9C205249E753}"/>
              </a:ext>
            </a:extLst>
          </p:cNvPr>
          <p:cNvGrpSpPr/>
          <p:nvPr/>
        </p:nvGrpSpPr>
        <p:grpSpPr>
          <a:xfrm rot="6453567">
            <a:off x="7567346" y="1697103"/>
            <a:ext cx="775322" cy="584100"/>
            <a:chOff x="4852393" y="4834925"/>
            <a:chExt cx="621714" cy="468377"/>
          </a:xfrm>
        </p:grpSpPr>
        <p:pic>
          <p:nvPicPr>
            <p:cNvPr id="33" name="Picture 32" descr="A red circle with black objects in it&#10;&#10;AI-generated content may be incorrect.">
              <a:extLst>
                <a:ext uri="{FF2B5EF4-FFF2-40B4-BE49-F238E27FC236}">
                  <a16:creationId xmlns:a16="http://schemas.microsoft.com/office/drawing/2014/main" id="{6B8D8B0B-8BFF-954B-3A9F-9EBFDA5964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61C2FDC4-5146-BB3E-A5A1-317F11D54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91C74805-30E4-DDBF-C718-3FEC1618D23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34" name="Group 33">
            <a:extLst>
              <a:ext uri="{FF2B5EF4-FFF2-40B4-BE49-F238E27FC236}">
                <a16:creationId xmlns:a16="http://schemas.microsoft.com/office/drawing/2014/main" id="{6C6828BA-7413-0FC9-4F63-6A24CB2A9FFE}"/>
              </a:ext>
            </a:extLst>
          </p:cNvPr>
          <p:cNvGrpSpPr/>
          <p:nvPr/>
        </p:nvGrpSpPr>
        <p:grpSpPr>
          <a:xfrm rot="14388635">
            <a:off x="9997604" y="3685323"/>
            <a:ext cx="775322" cy="584100"/>
            <a:chOff x="4852393" y="4834925"/>
            <a:chExt cx="621714" cy="468377"/>
          </a:xfrm>
        </p:grpSpPr>
        <p:pic>
          <p:nvPicPr>
            <p:cNvPr id="35" name="Picture 34" descr="A red circle with black objects in it&#10;&#10;AI-generated content may be incorrect.">
              <a:extLst>
                <a:ext uri="{FF2B5EF4-FFF2-40B4-BE49-F238E27FC236}">
                  <a16:creationId xmlns:a16="http://schemas.microsoft.com/office/drawing/2014/main" id="{64009BA0-310F-C9E9-EA43-2CE4A93A5B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781BEFB3-1F8F-35C9-965A-9E6855B71C7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37" name="Picture 36" descr="A white circle with a black border&#10;&#10;AI-generated content may be incorrect.">
              <a:extLst>
                <a:ext uri="{FF2B5EF4-FFF2-40B4-BE49-F238E27FC236}">
                  <a16:creationId xmlns:a16="http://schemas.microsoft.com/office/drawing/2014/main" id="{A7B13E79-68C2-11AF-73C9-5BC63652E7E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38" name="Group 37">
            <a:extLst>
              <a:ext uri="{FF2B5EF4-FFF2-40B4-BE49-F238E27FC236}">
                <a16:creationId xmlns:a16="http://schemas.microsoft.com/office/drawing/2014/main" id="{4031489E-583C-9F16-D9DD-6AD92791E43D}"/>
              </a:ext>
            </a:extLst>
          </p:cNvPr>
          <p:cNvGrpSpPr/>
          <p:nvPr/>
        </p:nvGrpSpPr>
        <p:grpSpPr>
          <a:xfrm rot="12736075">
            <a:off x="10425798" y="2375648"/>
            <a:ext cx="775322" cy="584100"/>
            <a:chOff x="4852393" y="4834925"/>
            <a:chExt cx="621714" cy="468377"/>
          </a:xfrm>
        </p:grpSpPr>
        <p:pic>
          <p:nvPicPr>
            <p:cNvPr id="39" name="Picture 38" descr="A red circle with black objects in it&#10;&#10;AI-generated content may be incorrect.">
              <a:extLst>
                <a:ext uri="{FF2B5EF4-FFF2-40B4-BE49-F238E27FC236}">
                  <a16:creationId xmlns:a16="http://schemas.microsoft.com/office/drawing/2014/main" id="{018DFAA4-268B-FA47-7F4C-87744D64138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40" name="Picture 39" descr="A white circle with a black border&#10;&#10;AI-generated content may be incorrect.">
              <a:extLst>
                <a:ext uri="{FF2B5EF4-FFF2-40B4-BE49-F238E27FC236}">
                  <a16:creationId xmlns:a16="http://schemas.microsoft.com/office/drawing/2014/main" id="{635729E2-C208-896D-103B-53D1ADC8A38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7DEE5AFD-3DFC-01F9-C01E-8E17B8DD3DB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spTree>
    <p:extLst>
      <p:ext uri="{BB962C8B-B14F-4D97-AF65-F5344CB8AC3E}">
        <p14:creationId xmlns:p14="http://schemas.microsoft.com/office/powerpoint/2010/main" val="418183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BD6033-C91C-CAE6-1F12-CB48F58340E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F527FE8-4918-D84E-BF12-4D5718A987A3}"/>
              </a:ext>
            </a:extLst>
          </p:cNvPr>
          <p:cNvSpPr>
            <a:spLocks noGrp="1"/>
          </p:cNvSpPr>
          <p:nvPr>
            <p:ph type="sldNum" sz="quarter" idx="4"/>
          </p:nvPr>
        </p:nvSpPr>
        <p:spPr/>
        <p:txBody>
          <a:bodyPr/>
          <a:lstStyle/>
          <a:p>
            <a:fld id="{24F349F3-CB17-4C05-B28E-3C9067437B1B}" type="slidenum">
              <a:rPr lang="en-US" smtClean="0"/>
              <a:pPr/>
              <a:t>21</a:t>
            </a:fld>
            <a:endParaRPr lang="en-US"/>
          </a:p>
        </p:txBody>
      </p:sp>
      <p:grpSp>
        <p:nvGrpSpPr>
          <p:cNvPr id="14" name="Group 13">
            <a:extLst>
              <a:ext uri="{FF2B5EF4-FFF2-40B4-BE49-F238E27FC236}">
                <a16:creationId xmlns:a16="http://schemas.microsoft.com/office/drawing/2014/main" id="{0E2095CF-20C8-AB33-7028-996A50D66082}"/>
              </a:ext>
            </a:extLst>
          </p:cNvPr>
          <p:cNvGrpSpPr/>
          <p:nvPr/>
        </p:nvGrpSpPr>
        <p:grpSpPr>
          <a:xfrm rot="20956896">
            <a:off x="7709907" y="1581198"/>
            <a:ext cx="2686711" cy="4234708"/>
            <a:chOff x="130195" y="2389251"/>
            <a:chExt cx="2154414" cy="3395718"/>
          </a:xfrm>
        </p:grpSpPr>
        <p:pic>
          <p:nvPicPr>
            <p:cNvPr id="16" name="Picture 15" descr="A grey and black logo&#10;&#10;AI-generated content may be incorrect.">
              <a:extLst>
                <a:ext uri="{FF2B5EF4-FFF2-40B4-BE49-F238E27FC236}">
                  <a16:creationId xmlns:a16="http://schemas.microsoft.com/office/drawing/2014/main" id="{BA12D823-3795-2FE4-D20B-66508DFF25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7" name="Picture 16" descr="A group of circles with different colors&#10;&#10;AI-generated content may be incorrect.">
              <a:extLst>
                <a:ext uri="{FF2B5EF4-FFF2-40B4-BE49-F238E27FC236}">
                  <a16:creationId xmlns:a16="http://schemas.microsoft.com/office/drawing/2014/main" id="{57360EBD-9063-6F83-BB16-3201DDC793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8" name="Picture 17" descr="A grey and black logo&#10;&#10;AI-generated content may be incorrect.">
              <a:extLst>
                <a:ext uri="{FF2B5EF4-FFF2-40B4-BE49-F238E27FC236}">
                  <a16:creationId xmlns:a16="http://schemas.microsoft.com/office/drawing/2014/main" id="{A314016F-6346-90F0-89DA-5B0840F7CE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pic>
          <p:nvPicPr>
            <p:cNvPr id="15" name="Picture 14" descr="A grey and red circles with black text&#10;&#10;AI-generated content may be incorrect.">
              <a:extLst>
                <a:ext uri="{FF2B5EF4-FFF2-40B4-BE49-F238E27FC236}">
                  <a16:creationId xmlns:a16="http://schemas.microsoft.com/office/drawing/2014/main" id="{1AE5E6F3-A948-50A5-ED8B-62E7659229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grpSp>
      <p:sp>
        <p:nvSpPr>
          <p:cNvPr id="19" name="Text Placeholder 5">
            <a:extLst>
              <a:ext uri="{FF2B5EF4-FFF2-40B4-BE49-F238E27FC236}">
                <a16:creationId xmlns:a16="http://schemas.microsoft.com/office/drawing/2014/main" id="{6EB0C3F2-5785-E9BE-A009-4A0BAFF55C29}"/>
              </a:ext>
            </a:extLst>
          </p:cNvPr>
          <p:cNvSpPr>
            <a:spLocks noGrp="1"/>
          </p:cNvSpPr>
          <p:nvPr>
            <p:ph type="body" sz="quarter" idx="13"/>
          </p:nvPr>
        </p:nvSpPr>
        <p:spPr>
          <a:xfrm>
            <a:off x="2638842" y="1943100"/>
            <a:ext cx="4571242" cy="4238244"/>
          </a:xfrm>
        </p:spPr>
        <p:txBody>
          <a:bodyPr/>
          <a:lstStyle/>
          <a:p>
            <a:r>
              <a:rPr lang="en-US" sz="2000"/>
              <a:t>An </a:t>
            </a:r>
            <a:r>
              <a:rPr lang="en-US" sz="2000" b="1"/>
              <a:t>enzyme</a:t>
            </a:r>
            <a:r>
              <a:rPr lang="en-US" sz="2000"/>
              <a:t> will </a:t>
            </a:r>
            <a:r>
              <a:rPr lang="en-US" sz="2000" b="1"/>
              <a:t>catalyze</a:t>
            </a:r>
            <a:r>
              <a:rPr lang="en-US" sz="2000"/>
              <a:t> the </a:t>
            </a:r>
            <a:r>
              <a:rPr lang="en-US" sz="2000" b="1"/>
              <a:t>covalent</a:t>
            </a:r>
            <a:r>
              <a:rPr lang="en-US" sz="2000"/>
              <a:t> bonding of the </a:t>
            </a:r>
            <a:r>
              <a:rPr lang="en-US" sz="2000" b="1"/>
              <a:t>fatty acids</a:t>
            </a:r>
            <a:r>
              <a:rPr lang="en-US" sz="2000"/>
              <a:t> to the carbons 1 &amp; 2 of the </a:t>
            </a:r>
            <a:r>
              <a:rPr lang="en-US" sz="2000" b="1"/>
              <a:t>glycerol</a:t>
            </a:r>
            <a:r>
              <a:rPr lang="en-US" sz="2000"/>
              <a:t> through </a:t>
            </a:r>
            <a:r>
              <a:rPr lang="en-US" sz="2000" b="1">
                <a:solidFill>
                  <a:srgbClr val="D200B9"/>
                </a:solidFill>
              </a:rPr>
              <a:t>dehydration synthesis</a:t>
            </a:r>
            <a:r>
              <a:rPr lang="en-US" sz="2000"/>
              <a:t>.</a:t>
            </a:r>
          </a:p>
          <a:p>
            <a:endParaRPr lang="en-US" sz="2000"/>
          </a:p>
          <a:p>
            <a:r>
              <a:rPr lang="en-US" sz="2000"/>
              <a:t>The </a:t>
            </a:r>
            <a:r>
              <a:rPr lang="en-US" sz="2000" b="1"/>
              <a:t>phosphate head group </a:t>
            </a:r>
            <a:r>
              <a:rPr lang="en-US" sz="2000"/>
              <a:t>is also </a:t>
            </a:r>
            <a:r>
              <a:rPr lang="en-US" sz="2000" b="1"/>
              <a:t>covalently</a:t>
            </a:r>
            <a:r>
              <a:rPr lang="en-US" sz="2000"/>
              <a:t> bonded to carbon 3 of the </a:t>
            </a:r>
            <a:r>
              <a:rPr lang="en-US" sz="2000" b="1"/>
              <a:t>glycerol </a:t>
            </a:r>
            <a:r>
              <a:rPr lang="en-US" sz="2000"/>
              <a:t>through </a:t>
            </a:r>
            <a:r>
              <a:rPr lang="en-US" sz="2000" b="1">
                <a:solidFill>
                  <a:srgbClr val="D200B9"/>
                </a:solidFill>
              </a:rPr>
              <a:t>dehydration synthesis</a:t>
            </a:r>
            <a:r>
              <a:rPr lang="en-US" sz="2000"/>
              <a:t>.</a:t>
            </a:r>
          </a:p>
          <a:p>
            <a:endParaRPr lang="en-US" sz="2000"/>
          </a:p>
          <a:p>
            <a:r>
              <a:rPr lang="en-US" sz="2000"/>
              <a:t>Three </a:t>
            </a:r>
            <a:r>
              <a:rPr lang="en-US" sz="2000" b="1"/>
              <a:t>water molecules </a:t>
            </a:r>
            <a:r>
              <a:rPr lang="en-US" sz="2000"/>
              <a:t>and one </a:t>
            </a:r>
            <a:r>
              <a:rPr lang="en-US" sz="2000" b="1"/>
              <a:t>phospholipid</a:t>
            </a:r>
            <a:r>
              <a:rPr lang="en-US" sz="2000"/>
              <a:t> are the end products. </a:t>
            </a:r>
            <a:endParaRPr lang="en-US" sz="2000" b="1"/>
          </a:p>
          <a:p>
            <a:endParaRPr lang="en-US" b="1"/>
          </a:p>
        </p:txBody>
      </p:sp>
      <p:grpSp>
        <p:nvGrpSpPr>
          <p:cNvPr id="29" name="Group 28">
            <a:extLst>
              <a:ext uri="{FF2B5EF4-FFF2-40B4-BE49-F238E27FC236}">
                <a16:creationId xmlns:a16="http://schemas.microsoft.com/office/drawing/2014/main" id="{C20BE371-4916-6FFB-4871-13C773FB550E}"/>
              </a:ext>
            </a:extLst>
          </p:cNvPr>
          <p:cNvGrpSpPr/>
          <p:nvPr/>
        </p:nvGrpSpPr>
        <p:grpSpPr>
          <a:xfrm rot="6453567">
            <a:off x="7567346" y="1697103"/>
            <a:ext cx="775322" cy="584100"/>
            <a:chOff x="4852393" y="4834925"/>
            <a:chExt cx="621714" cy="468377"/>
          </a:xfrm>
        </p:grpSpPr>
        <p:pic>
          <p:nvPicPr>
            <p:cNvPr id="30" name="Picture 29" descr="A red circle with black objects in it&#10;&#10;AI-generated content may be incorrect.">
              <a:extLst>
                <a:ext uri="{FF2B5EF4-FFF2-40B4-BE49-F238E27FC236}">
                  <a16:creationId xmlns:a16="http://schemas.microsoft.com/office/drawing/2014/main" id="{5538BAF5-D3E8-61CC-69A6-BEB209B7D7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31" name="Picture 30" descr="A white circle with a black border&#10;&#10;AI-generated content may be incorrect.">
              <a:extLst>
                <a:ext uri="{FF2B5EF4-FFF2-40B4-BE49-F238E27FC236}">
                  <a16:creationId xmlns:a16="http://schemas.microsoft.com/office/drawing/2014/main" id="{7320EBDF-0D69-ADF3-A967-C53EFE8268B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12CFB27D-B49B-C1CF-4C6F-BF0A48866DB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33" name="Group 32">
            <a:extLst>
              <a:ext uri="{FF2B5EF4-FFF2-40B4-BE49-F238E27FC236}">
                <a16:creationId xmlns:a16="http://schemas.microsoft.com/office/drawing/2014/main" id="{C363299E-1AB5-BF22-5CEB-CAD75D5E0564}"/>
              </a:ext>
            </a:extLst>
          </p:cNvPr>
          <p:cNvGrpSpPr/>
          <p:nvPr/>
        </p:nvGrpSpPr>
        <p:grpSpPr>
          <a:xfrm rot="14388635">
            <a:off x="9997604" y="3685323"/>
            <a:ext cx="775322" cy="584100"/>
            <a:chOff x="4852393" y="4834925"/>
            <a:chExt cx="621714" cy="468377"/>
          </a:xfrm>
        </p:grpSpPr>
        <p:pic>
          <p:nvPicPr>
            <p:cNvPr id="34" name="Picture 33" descr="A red circle with black objects in it&#10;&#10;AI-generated content may be incorrect.">
              <a:extLst>
                <a:ext uri="{FF2B5EF4-FFF2-40B4-BE49-F238E27FC236}">
                  <a16:creationId xmlns:a16="http://schemas.microsoft.com/office/drawing/2014/main" id="{4A72ADAF-3468-C8E3-8D0A-6A5F5F3D6D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35" name="Picture 34" descr="A white circle with a black border&#10;&#10;AI-generated content may be incorrect.">
              <a:extLst>
                <a:ext uri="{FF2B5EF4-FFF2-40B4-BE49-F238E27FC236}">
                  <a16:creationId xmlns:a16="http://schemas.microsoft.com/office/drawing/2014/main" id="{82AF2CAC-6159-9DBF-B40D-F4984547C05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36" name="Picture 35" descr="A white circle with a black border&#10;&#10;AI-generated content may be incorrect.">
              <a:extLst>
                <a:ext uri="{FF2B5EF4-FFF2-40B4-BE49-F238E27FC236}">
                  <a16:creationId xmlns:a16="http://schemas.microsoft.com/office/drawing/2014/main" id="{1B2CBB42-6D8D-344C-C3A4-CB3446AEB3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37" name="Group 36">
            <a:extLst>
              <a:ext uri="{FF2B5EF4-FFF2-40B4-BE49-F238E27FC236}">
                <a16:creationId xmlns:a16="http://schemas.microsoft.com/office/drawing/2014/main" id="{711B1836-590E-0FAA-E230-CCBB40E6F332}"/>
              </a:ext>
            </a:extLst>
          </p:cNvPr>
          <p:cNvGrpSpPr/>
          <p:nvPr/>
        </p:nvGrpSpPr>
        <p:grpSpPr>
          <a:xfrm rot="12736075">
            <a:off x="10425798" y="2375648"/>
            <a:ext cx="775322" cy="584100"/>
            <a:chOff x="4852393" y="4834925"/>
            <a:chExt cx="621714" cy="468377"/>
          </a:xfrm>
        </p:grpSpPr>
        <p:pic>
          <p:nvPicPr>
            <p:cNvPr id="38" name="Picture 37" descr="A red circle with black objects in it&#10;&#10;AI-generated content may be incorrect.">
              <a:extLst>
                <a:ext uri="{FF2B5EF4-FFF2-40B4-BE49-F238E27FC236}">
                  <a16:creationId xmlns:a16="http://schemas.microsoft.com/office/drawing/2014/main" id="{008C188F-D915-4D47-81FE-FBA0466E3A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39" name="Picture 38" descr="A white circle with a black border&#10;&#10;AI-generated content may be incorrect.">
              <a:extLst>
                <a:ext uri="{FF2B5EF4-FFF2-40B4-BE49-F238E27FC236}">
                  <a16:creationId xmlns:a16="http://schemas.microsoft.com/office/drawing/2014/main" id="{1C73A443-0BE9-0BC3-7B12-66BBFB9113F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40" name="Picture 39" descr="A white circle with a black border&#10;&#10;AI-generated content may be incorrect.">
              <a:extLst>
                <a:ext uri="{FF2B5EF4-FFF2-40B4-BE49-F238E27FC236}">
                  <a16:creationId xmlns:a16="http://schemas.microsoft.com/office/drawing/2014/main" id="{0EB9F385-4C45-F6CD-A483-7D77D3C26DF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sp>
        <p:nvSpPr>
          <p:cNvPr id="43" name="Text Placeholder 4">
            <a:extLst>
              <a:ext uri="{FF2B5EF4-FFF2-40B4-BE49-F238E27FC236}">
                <a16:creationId xmlns:a16="http://schemas.microsoft.com/office/drawing/2014/main" id="{5CD76BF2-34DE-8680-40B4-B1A82034C067}"/>
              </a:ext>
            </a:extLst>
          </p:cNvPr>
          <p:cNvSpPr txBox="1">
            <a:spLocks/>
          </p:cNvSpPr>
          <p:nvPr/>
        </p:nvSpPr>
        <p:spPr>
          <a:xfrm>
            <a:off x="1512966" y="440575"/>
            <a:ext cx="8872298" cy="82714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a:t>
            </a:r>
          </a:p>
        </p:txBody>
      </p:sp>
    </p:spTree>
    <p:extLst>
      <p:ext uri="{BB962C8B-B14F-4D97-AF65-F5344CB8AC3E}">
        <p14:creationId xmlns:p14="http://schemas.microsoft.com/office/powerpoint/2010/main" val="4067870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80CBA0-B69F-44CF-78BE-752DB3DBB9CA}"/>
              </a:ext>
            </a:extLst>
          </p:cNvPr>
          <p:cNvSpPr>
            <a:spLocks noGrp="1"/>
          </p:cNvSpPr>
          <p:nvPr>
            <p:ph type="sldNum" sz="quarter" idx="4"/>
          </p:nvPr>
        </p:nvSpPr>
        <p:spPr/>
        <p:txBody>
          <a:bodyPr/>
          <a:lstStyle/>
          <a:p>
            <a:fld id="{24F349F3-CB17-4C05-B28E-3C9067437B1B}" type="slidenum">
              <a:rPr lang="en-US" smtClean="0"/>
              <a:pPr/>
              <a:t>22</a:t>
            </a:fld>
            <a:endParaRPr lang="en-US"/>
          </a:p>
        </p:txBody>
      </p:sp>
      <p:sp>
        <p:nvSpPr>
          <p:cNvPr id="4" name="Text Placeholder 3">
            <a:extLst>
              <a:ext uri="{FF2B5EF4-FFF2-40B4-BE49-F238E27FC236}">
                <a16:creationId xmlns:a16="http://schemas.microsoft.com/office/drawing/2014/main" id="{189EC177-940B-CF69-4FE0-968113CD8FAF}"/>
              </a:ext>
            </a:extLst>
          </p:cNvPr>
          <p:cNvSpPr>
            <a:spLocks noGrp="1"/>
          </p:cNvSpPr>
          <p:nvPr>
            <p:ph type="body" sz="quarter" idx="11"/>
          </p:nvPr>
        </p:nvSpPr>
        <p:spPr>
          <a:xfrm>
            <a:off x="1973766" y="1943100"/>
            <a:ext cx="4808772" cy="2616950"/>
          </a:xfrm>
        </p:spPr>
        <p:txBody>
          <a:bodyPr/>
          <a:lstStyle/>
          <a:p>
            <a:pPr>
              <a:lnSpc>
                <a:spcPct val="100000"/>
              </a:lnSpc>
            </a:pPr>
            <a:r>
              <a:rPr lang="en-US" sz="2000" i="0"/>
              <a:t>Compare this chemical drawing of a phospholipid to your model. </a:t>
            </a:r>
          </a:p>
          <a:p>
            <a:pPr>
              <a:lnSpc>
                <a:spcPct val="100000"/>
              </a:lnSpc>
            </a:pPr>
            <a:endParaRPr lang="en-US" sz="2000" b="0" i="0"/>
          </a:p>
          <a:p>
            <a:pPr>
              <a:lnSpc>
                <a:spcPct val="100000"/>
              </a:lnSpc>
            </a:pPr>
            <a:endParaRPr lang="en-US" sz="2000" i="0">
              <a:solidFill>
                <a:srgbClr val="1CA64A"/>
              </a:solidFill>
            </a:endParaRPr>
          </a:p>
          <a:p>
            <a:pPr>
              <a:lnSpc>
                <a:spcPct val="100000"/>
              </a:lnSpc>
            </a:pPr>
            <a:r>
              <a:rPr lang="en-US" sz="2000" i="0">
                <a:solidFill>
                  <a:srgbClr val="1CA64A"/>
                </a:solidFill>
              </a:rPr>
              <a:t>What information does the chemical drawing communicate that your physical model does not?</a:t>
            </a:r>
          </a:p>
          <a:p>
            <a:pPr>
              <a:lnSpc>
                <a:spcPct val="100000"/>
              </a:lnSpc>
            </a:pPr>
            <a:endParaRPr lang="en-US" sz="2000" i="0">
              <a:solidFill>
                <a:srgbClr val="1CA64A"/>
              </a:solidFill>
            </a:endParaRPr>
          </a:p>
          <a:p>
            <a:pPr>
              <a:lnSpc>
                <a:spcPct val="100000"/>
              </a:lnSpc>
            </a:pPr>
            <a:r>
              <a:rPr lang="en-US" sz="2000" i="0">
                <a:solidFill>
                  <a:srgbClr val="1CA64A"/>
                </a:solidFill>
              </a:rPr>
              <a:t>What information does your physical model communicate that the chemical drawing does not?</a:t>
            </a:r>
          </a:p>
        </p:txBody>
      </p:sp>
      <p:pic>
        <p:nvPicPr>
          <p:cNvPr id="6" name="Picture 5" descr="A screen shot of a game&#10;&#10;AI-generated content may be incorrect.">
            <a:extLst>
              <a:ext uri="{FF2B5EF4-FFF2-40B4-BE49-F238E27FC236}">
                <a16:creationId xmlns:a16="http://schemas.microsoft.com/office/drawing/2014/main" id="{7E97901C-632C-D0EF-5859-11D33DE226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58560" y="2040455"/>
            <a:ext cx="1789957" cy="3372400"/>
          </a:xfrm>
          <a:prstGeom prst="rect">
            <a:avLst/>
          </a:prstGeom>
        </p:spPr>
      </p:pic>
      <p:sp>
        <p:nvSpPr>
          <p:cNvPr id="5" name="Text Placeholder 4">
            <a:extLst>
              <a:ext uri="{FF2B5EF4-FFF2-40B4-BE49-F238E27FC236}">
                <a16:creationId xmlns:a16="http://schemas.microsoft.com/office/drawing/2014/main" id="{60DEE518-36D0-F800-B80F-A8FD756AB632}"/>
              </a:ext>
            </a:extLst>
          </p:cNvPr>
          <p:cNvSpPr txBox="1">
            <a:spLocks/>
          </p:cNvSpPr>
          <p:nvPr/>
        </p:nvSpPr>
        <p:spPr>
          <a:xfrm>
            <a:off x="1512966" y="440575"/>
            <a:ext cx="8872298" cy="82714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a:t>
            </a:r>
          </a:p>
        </p:txBody>
      </p:sp>
      <p:grpSp>
        <p:nvGrpSpPr>
          <p:cNvPr id="9" name="Group 8">
            <a:extLst>
              <a:ext uri="{FF2B5EF4-FFF2-40B4-BE49-F238E27FC236}">
                <a16:creationId xmlns:a16="http://schemas.microsoft.com/office/drawing/2014/main" id="{B1032FBC-BD17-F5A2-083D-694D7156DB0D}"/>
              </a:ext>
            </a:extLst>
          </p:cNvPr>
          <p:cNvGrpSpPr/>
          <p:nvPr/>
        </p:nvGrpSpPr>
        <p:grpSpPr>
          <a:xfrm rot="20956896">
            <a:off x="9404323" y="2069916"/>
            <a:ext cx="2201381" cy="3469746"/>
            <a:chOff x="130195" y="2389251"/>
            <a:chExt cx="2154414" cy="3395718"/>
          </a:xfrm>
        </p:grpSpPr>
        <p:pic>
          <p:nvPicPr>
            <p:cNvPr id="10" name="Picture 9" descr="A grey and red circles with black text&#10;&#10;AI-generated content may be incorrect.">
              <a:extLst>
                <a:ext uri="{FF2B5EF4-FFF2-40B4-BE49-F238E27FC236}">
                  <a16:creationId xmlns:a16="http://schemas.microsoft.com/office/drawing/2014/main" id="{F4AB553B-11CB-08A7-DABD-CCFC09AF59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1" name="Picture 10" descr="A grey and black logo&#10;&#10;AI-generated content may be incorrect.">
              <a:extLst>
                <a:ext uri="{FF2B5EF4-FFF2-40B4-BE49-F238E27FC236}">
                  <a16:creationId xmlns:a16="http://schemas.microsoft.com/office/drawing/2014/main" id="{B6F5A40E-9E05-B0F5-721E-1737D7A1C1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2" name="Picture 11" descr="A group of circles with different colors&#10;&#10;AI-generated content may be incorrect.">
              <a:extLst>
                <a:ext uri="{FF2B5EF4-FFF2-40B4-BE49-F238E27FC236}">
                  <a16:creationId xmlns:a16="http://schemas.microsoft.com/office/drawing/2014/main" id="{46260CB0-A2CC-EB8D-309A-0806C11950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3" name="Picture 12" descr="A grey and black logo&#10;&#10;AI-generated content may be incorrect.">
              <a:extLst>
                <a:ext uri="{FF2B5EF4-FFF2-40B4-BE49-F238E27FC236}">
                  <a16:creationId xmlns:a16="http://schemas.microsoft.com/office/drawing/2014/main" id="{820F23DE-D34C-050C-3D7B-40865A8E71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spTree>
    <p:extLst>
      <p:ext uri="{BB962C8B-B14F-4D97-AF65-F5344CB8AC3E}">
        <p14:creationId xmlns:p14="http://schemas.microsoft.com/office/powerpoint/2010/main" val="2108947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6A9FB-2BB0-83B8-682C-0DF16C4F1F5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1F6024D-180B-1779-2F2F-D2EE1C53E83E}"/>
              </a:ext>
            </a:extLst>
          </p:cNvPr>
          <p:cNvSpPr>
            <a:spLocks noGrp="1"/>
          </p:cNvSpPr>
          <p:nvPr>
            <p:ph type="sldNum" sz="quarter" idx="4"/>
          </p:nvPr>
        </p:nvSpPr>
        <p:spPr/>
        <p:txBody>
          <a:bodyPr/>
          <a:lstStyle/>
          <a:p>
            <a:fld id="{24F349F3-CB17-4C05-B28E-3C9067437B1B}" type="slidenum">
              <a:rPr lang="en-US" smtClean="0"/>
              <a:pPr/>
              <a:t>23</a:t>
            </a:fld>
            <a:endParaRPr lang="en-US"/>
          </a:p>
        </p:txBody>
      </p:sp>
      <p:sp>
        <p:nvSpPr>
          <p:cNvPr id="4" name="Text Placeholder 3">
            <a:extLst>
              <a:ext uri="{FF2B5EF4-FFF2-40B4-BE49-F238E27FC236}">
                <a16:creationId xmlns:a16="http://schemas.microsoft.com/office/drawing/2014/main" id="{3B55F72A-E551-04DE-D6F0-006151C6A6E0}"/>
              </a:ext>
            </a:extLst>
          </p:cNvPr>
          <p:cNvSpPr>
            <a:spLocks noGrp="1"/>
          </p:cNvSpPr>
          <p:nvPr>
            <p:ph type="body" sz="quarter" idx="11"/>
          </p:nvPr>
        </p:nvSpPr>
        <p:spPr>
          <a:xfrm>
            <a:off x="7386138" y="1906273"/>
            <a:ext cx="4290271" cy="3762430"/>
          </a:xfrm>
        </p:spPr>
        <p:txBody>
          <a:bodyPr/>
          <a:lstStyle/>
          <a:p>
            <a:pPr>
              <a:lnSpc>
                <a:spcPct val="100000"/>
              </a:lnSpc>
            </a:pPr>
            <a:r>
              <a:rPr lang="en-US" sz="2000" b="0" i="0"/>
              <a:t>Phospholipids are the </a:t>
            </a:r>
            <a:r>
              <a:rPr lang="en-US" sz="2000" i="0">
                <a:solidFill>
                  <a:srgbClr val="D200B9"/>
                </a:solidFill>
              </a:rPr>
              <a:t>monomers</a:t>
            </a:r>
            <a:r>
              <a:rPr lang="en-US" sz="2000" b="0" i="0"/>
              <a:t> that make up a membrane. </a:t>
            </a:r>
          </a:p>
          <a:p>
            <a:pPr>
              <a:lnSpc>
                <a:spcPct val="100000"/>
              </a:lnSpc>
            </a:pPr>
            <a:endParaRPr lang="en-US" sz="2000" i="0">
              <a:solidFill>
                <a:srgbClr val="1CA64A"/>
              </a:solidFill>
            </a:endParaRPr>
          </a:p>
          <a:p>
            <a:pPr>
              <a:lnSpc>
                <a:spcPct val="100000"/>
              </a:lnSpc>
            </a:pPr>
            <a:r>
              <a:rPr lang="en-US" sz="2000" i="0">
                <a:solidFill>
                  <a:srgbClr val="1CA64A"/>
                </a:solidFill>
              </a:rPr>
              <a:t>How could these phospholipids form a </a:t>
            </a:r>
            <a:r>
              <a:rPr lang="en-US" sz="2000" i="0">
                <a:solidFill>
                  <a:srgbClr val="D200B9"/>
                </a:solidFill>
              </a:rPr>
              <a:t>polymer?</a:t>
            </a:r>
          </a:p>
          <a:p>
            <a:pPr>
              <a:lnSpc>
                <a:spcPct val="100000"/>
              </a:lnSpc>
            </a:pPr>
            <a:endParaRPr lang="en-US" sz="2000" i="0">
              <a:solidFill>
                <a:srgbClr val="1CA64A"/>
              </a:solidFill>
            </a:endParaRPr>
          </a:p>
          <a:p>
            <a:pPr>
              <a:lnSpc>
                <a:spcPct val="100000"/>
              </a:lnSpc>
            </a:pPr>
            <a:r>
              <a:rPr lang="en-US" sz="2000" i="0">
                <a:solidFill>
                  <a:srgbClr val="1CA64A"/>
                </a:solidFill>
              </a:rPr>
              <a:t>Where/are there covalent bonds between the monomers?</a:t>
            </a:r>
          </a:p>
          <a:p>
            <a:pPr>
              <a:lnSpc>
                <a:spcPct val="100000"/>
              </a:lnSpc>
            </a:pPr>
            <a:endParaRPr lang="en-US" sz="2000" i="0"/>
          </a:p>
          <a:p>
            <a:pPr>
              <a:lnSpc>
                <a:spcPct val="100000"/>
              </a:lnSpc>
            </a:pPr>
            <a:r>
              <a:rPr lang="en-US" sz="2000" i="0"/>
              <a:t>Predict how this could happen and support your prediction with evidence.</a:t>
            </a:r>
          </a:p>
          <a:p>
            <a:endParaRPr lang="en-US" sz="2000"/>
          </a:p>
          <a:p>
            <a:endParaRPr lang="en-US" sz="2000"/>
          </a:p>
        </p:txBody>
      </p:sp>
      <p:sp>
        <p:nvSpPr>
          <p:cNvPr id="40" name="Text Placeholder 4">
            <a:extLst>
              <a:ext uri="{FF2B5EF4-FFF2-40B4-BE49-F238E27FC236}">
                <a16:creationId xmlns:a16="http://schemas.microsoft.com/office/drawing/2014/main" id="{BA7EF01B-3964-C429-A38A-FDDFEDB0F366}"/>
              </a:ext>
            </a:extLst>
          </p:cNvPr>
          <p:cNvSpPr txBox="1">
            <a:spLocks/>
          </p:cNvSpPr>
          <p:nvPr/>
        </p:nvSpPr>
        <p:spPr>
          <a:xfrm>
            <a:off x="1512966" y="440575"/>
            <a:ext cx="8872298" cy="82714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 Form Membranes</a:t>
            </a:r>
          </a:p>
        </p:txBody>
      </p:sp>
      <p:grpSp>
        <p:nvGrpSpPr>
          <p:cNvPr id="41" name="Group 40">
            <a:extLst>
              <a:ext uri="{FF2B5EF4-FFF2-40B4-BE49-F238E27FC236}">
                <a16:creationId xmlns:a16="http://schemas.microsoft.com/office/drawing/2014/main" id="{8DBB32DD-9447-9790-3BC5-C0E4190C950D}"/>
              </a:ext>
            </a:extLst>
          </p:cNvPr>
          <p:cNvGrpSpPr/>
          <p:nvPr/>
        </p:nvGrpSpPr>
        <p:grpSpPr>
          <a:xfrm rot="19240356">
            <a:off x="2097854" y="1642702"/>
            <a:ext cx="2143863" cy="3379089"/>
            <a:chOff x="130195" y="2389251"/>
            <a:chExt cx="2154414" cy="3395718"/>
          </a:xfrm>
        </p:grpSpPr>
        <p:pic>
          <p:nvPicPr>
            <p:cNvPr id="43" name="Picture 42" descr="A grey and black logo&#10;&#10;AI-generated content may be incorrect.">
              <a:extLst>
                <a:ext uri="{FF2B5EF4-FFF2-40B4-BE49-F238E27FC236}">
                  <a16:creationId xmlns:a16="http://schemas.microsoft.com/office/drawing/2014/main" id="{77A4D125-1A72-8F55-ABC8-13D6317C82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44" name="Picture 43" descr="A group of circles with different colors&#10;&#10;AI-generated content may be incorrect.">
              <a:extLst>
                <a:ext uri="{FF2B5EF4-FFF2-40B4-BE49-F238E27FC236}">
                  <a16:creationId xmlns:a16="http://schemas.microsoft.com/office/drawing/2014/main" id="{7F138B5E-1A68-E6A6-A4AF-6BAC84BD72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45" name="Picture 44" descr="A grey and black logo&#10;&#10;AI-generated content may be incorrect.">
              <a:extLst>
                <a:ext uri="{FF2B5EF4-FFF2-40B4-BE49-F238E27FC236}">
                  <a16:creationId xmlns:a16="http://schemas.microsoft.com/office/drawing/2014/main" id="{6DCBC420-85F5-4BEC-6429-A0EB0F6253E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pic>
          <p:nvPicPr>
            <p:cNvPr id="42" name="Picture 41" descr="A grey and red circles with black text&#10;&#10;AI-generated content may be incorrect.">
              <a:extLst>
                <a:ext uri="{FF2B5EF4-FFF2-40B4-BE49-F238E27FC236}">
                  <a16:creationId xmlns:a16="http://schemas.microsoft.com/office/drawing/2014/main" id="{591A976B-2FAC-86BD-BFC4-4B1EC6277D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grpSp>
      <p:grpSp>
        <p:nvGrpSpPr>
          <p:cNvPr id="46" name="Group 45">
            <a:extLst>
              <a:ext uri="{FF2B5EF4-FFF2-40B4-BE49-F238E27FC236}">
                <a16:creationId xmlns:a16="http://schemas.microsoft.com/office/drawing/2014/main" id="{7B2A1B58-C7E1-492C-1C33-785E498F8B54}"/>
              </a:ext>
            </a:extLst>
          </p:cNvPr>
          <p:cNvGrpSpPr/>
          <p:nvPr/>
        </p:nvGrpSpPr>
        <p:grpSpPr>
          <a:xfrm rot="6453567">
            <a:off x="2858813" y="5580404"/>
            <a:ext cx="618669" cy="466083"/>
            <a:chOff x="4852393" y="4834925"/>
            <a:chExt cx="621714" cy="468377"/>
          </a:xfrm>
        </p:grpSpPr>
        <p:pic>
          <p:nvPicPr>
            <p:cNvPr id="47" name="Picture 46" descr="A red circle with black objects in it&#10;&#10;AI-generated content may be incorrect.">
              <a:extLst>
                <a:ext uri="{FF2B5EF4-FFF2-40B4-BE49-F238E27FC236}">
                  <a16:creationId xmlns:a16="http://schemas.microsoft.com/office/drawing/2014/main" id="{FE46A105-1EE5-39DA-3C0F-D013B0C683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48" name="Picture 47" descr="A white circle with a black border&#10;&#10;AI-generated content may be incorrect.">
              <a:extLst>
                <a:ext uri="{FF2B5EF4-FFF2-40B4-BE49-F238E27FC236}">
                  <a16:creationId xmlns:a16="http://schemas.microsoft.com/office/drawing/2014/main" id="{827E9A8F-40D7-DDCF-2333-3D8BDC9236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49" name="Picture 48" descr="A white circle with a black border&#10;&#10;AI-generated content may be incorrect.">
              <a:extLst>
                <a:ext uri="{FF2B5EF4-FFF2-40B4-BE49-F238E27FC236}">
                  <a16:creationId xmlns:a16="http://schemas.microsoft.com/office/drawing/2014/main" id="{2DB023F2-A509-8340-3D42-26D2F7FE0B3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50" name="Group 49">
            <a:extLst>
              <a:ext uri="{FF2B5EF4-FFF2-40B4-BE49-F238E27FC236}">
                <a16:creationId xmlns:a16="http://schemas.microsoft.com/office/drawing/2014/main" id="{0B54139B-57E0-DE66-A0C9-83E9CDB689E8}"/>
              </a:ext>
            </a:extLst>
          </p:cNvPr>
          <p:cNvGrpSpPr/>
          <p:nvPr/>
        </p:nvGrpSpPr>
        <p:grpSpPr>
          <a:xfrm rot="14388635">
            <a:off x="2138600" y="4771129"/>
            <a:ext cx="618669" cy="466083"/>
            <a:chOff x="4852393" y="4834925"/>
            <a:chExt cx="621714" cy="468377"/>
          </a:xfrm>
        </p:grpSpPr>
        <p:pic>
          <p:nvPicPr>
            <p:cNvPr id="51" name="Picture 50" descr="A red circle with black objects in it&#10;&#10;AI-generated content may be incorrect.">
              <a:extLst>
                <a:ext uri="{FF2B5EF4-FFF2-40B4-BE49-F238E27FC236}">
                  <a16:creationId xmlns:a16="http://schemas.microsoft.com/office/drawing/2014/main" id="{AEBA030B-EF1A-EFA9-1A5D-D42116380D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52" name="Picture 51" descr="A white circle with a black border&#10;&#10;AI-generated content may be incorrect.">
              <a:extLst>
                <a:ext uri="{FF2B5EF4-FFF2-40B4-BE49-F238E27FC236}">
                  <a16:creationId xmlns:a16="http://schemas.microsoft.com/office/drawing/2014/main" id="{CDEEB70D-07EB-C3E8-1FA1-4AA505FD447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53" name="Picture 52" descr="A white circle with a black border&#10;&#10;AI-generated content may be incorrect.">
              <a:extLst>
                <a:ext uri="{FF2B5EF4-FFF2-40B4-BE49-F238E27FC236}">
                  <a16:creationId xmlns:a16="http://schemas.microsoft.com/office/drawing/2014/main" id="{FEE2DD79-14B1-50AD-1F1C-E0FA514AF9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54" name="Group 53">
            <a:extLst>
              <a:ext uri="{FF2B5EF4-FFF2-40B4-BE49-F238E27FC236}">
                <a16:creationId xmlns:a16="http://schemas.microsoft.com/office/drawing/2014/main" id="{F7AFBEBE-4951-52D2-6A01-84F7BC815558}"/>
              </a:ext>
            </a:extLst>
          </p:cNvPr>
          <p:cNvGrpSpPr/>
          <p:nvPr/>
        </p:nvGrpSpPr>
        <p:grpSpPr>
          <a:xfrm rot="12736075">
            <a:off x="5119819" y="2699800"/>
            <a:ext cx="618669" cy="466083"/>
            <a:chOff x="4852393" y="4834925"/>
            <a:chExt cx="621714" cy="468377"/>
          </a:xfrm>
        </p:grpSpPr>
        <p:pic>
          <p:nvPicPr>
            <p:cNvPr id="55" name="Picture 54" descr="A red circle with black objects in it&#10;&#10;AI-generated content may be incorrect.">
              <a:extLst>
                <a:ext uri="{FF2B5EF4-FFF2-40B4-BE49-F238E27FC236}">
                  <a16:creationId xmlns:a16="http://schemas.microsoft.com/office/drawing/2014/main" id="{AE7C5826-C551-ACD2-2CEB-8D6A8A9328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56" name="Picture 55" descr="A white circle with a black border&#10;&#10;AI-generated content may be incorrect.">
              <a:extLst>
                <a:ext uri="{FF2B5EF4-FFF2-40B4-BE49-F238E27FC236}">
                  <a16:creationId xmlns:a16="http://schemas.microsoft.com/office/drawing/2014/main" id="{5E57F67A-8B39-DDDB-CB96-B88FEC2257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57" name="Picture 56" descr="A white circle with a black border&#10;&#10;AI-generated content may be incorrect.">
              <a:extLst>
                <a:ext uri="{FF2B5EF4-FFF2-40B4-BE49-F238E27FC236}">
                  <a16:creationId xmlns:a16="http://schemas.microsoft.com/office/drawing/2014/main" id="{AD0ED671-091F-C9EE-20CA-D8A517D7794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58" name="Group 57">
            <a:extLst>
              <a:ext uri="{FF2B5EF4-FFF2-40B4-BE49-F238E27FC236}">
                <a16:creationId xmlns:a16="http://schemas.microsoft.com/office/drawing/2014/main" id="{945A2AFC-3003-604B-D5D0-B65A77ACA5D5}"/>
              </a:ext>
            </a:extLst>
          </p:cNvPr>
          <p:cNvGrpSpPr/>
          <p:nvPr/>
        </p:nvGrpSpPr>
        <p:grpSpPr>
          <a:xfrm rot="857470">
            <a:off x="4515704" y="3166855"/>
            <a:ext cx="2143863" cy="3379089"/>
            <a:chOff x="130195" y="2389251"/>
            <a:chExt cx="2154414" cy="3395718"/>
          </a:xfrm>
        </p:grpSpPr>
        <p:pic>
          <p:nvPicPr>
            <p:cNvPr id="60" name="Picture 59" descr="A grey and black logo&#10;&#10;AI-generated content may be incorrect.">
              <a:extLst>
                <a:ext uri="{FF2B5EF4-FFF2-40B4-BE49-F238E27FC236}">
                  <a16:creationId xmlns:a16="http://schemas.microsoft.com/office/drawing/2014/main" id="{9C43111B-8C3C-1C62-358D-41778FE72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61" name="Picture 60" descr="A group of circles with different colors&#10;&#10;AI-generated content may be incorrect.">
              <a:extLst>
                <a:ext uri="{FF2B5EF4-FFF2-40B4-BE49-F238E27FC236}">
                  <a16:creationId xmlns:a16="http://schemas.microsoft.com/office/drawing/2014/main" id="{C2F84469-4627-C491-509D-053E535A3A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62" name="Picture 61" descr="A grey and black logo&#10;&#10;AI-generated content may be incorrect.">
              <a:extLst>
                <a:ext uri="{FF2B5EF4-FFF2-40B4-BE49-F238E27FC236}">
                  <a16:creationId xmlns:a16="http://schemas.microsoft.com/office/drawing/2014/main" id="{0E13D3C2-60E2-3621-AF3D-726A4399C5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pic>
          <p:nvPicPr>
            <p:cNvPr id="59" name="Picture 58" descr="A grey and red circles with black text&#10;&#10;AI-generated content may be incorrect.">
              <a:extLst>
                <a:ext uri="{FF2B5EF4-FFF2-40B4-BE49-F238E27FC236}">
                  <a16:creationId xmlns:a16="http://schemas.microsoft.com/office/drawing/2014/main" id="{7D357B15-FE94-DCDC-C548-5BA2FF9059D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grpSp>
      <p:grpSp>
        <p:nvGrpSpPr>
          <p:cNvPr id="63" name="Group 62">
            <a:extLst>
              <a:ext uri="{FF2B5EF4-FFF2-40B4-BE49-F238E27FC236}">
                <a16:creationId xmlns:a16="http://schemas.microsoft.com/office/drawing/2014/main" id="{30AB3FB7-7E29-EF35-1C82-76197ABE7BDC}"/>
              </a:ext>
            </a:extLst>
          </p:cNvPr>
          <p:cNvGrpSpPr/>
          <p:nvPr/>
        </p:nvGrpSpPr>
        <p:grpSpPr>
          <a:xfrm rot="6453567">
            <a:off x="6127326" y="5180675"/>
            <a:ext cx="618669" cy="466083"/>
            <a:chOff x="4852393" y="4834925"/>
            <a:chExt cx="621714" cy="468377"/>
          </a:xfrm>
        </p:grpSpPr>
        <p:pic>
          <p:nvPicPr>
            <p:cNvPr id="64" name="Picture 63" descr="A red circle with black objects in it&#10;&#10;AI-generated content may be incorrect.">
              <a:extLst>
                <a:ext uri="{FF2B5EF4-FFF2-40B4-BE49-F238E27FC236}">
                  <a16:creationId xmlns:a16="http://schemas.microsoft.com/office/drawing/2014/main" id="{012D25DA-FA97-8B1E-C7F1-7B43744EF4D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65" name="Picture 64" descr="A white circle with a black border&#10;&#10;AI-generated content may be incorrect.">
              <a:extLst>
                <a:ext uri="{FF2B5EF4-FFF2-40B4-BE49-F238E27FC236}">
                  <a16:creationId xmlns:a16="http://schemas.microsoft.com/office/drawing/2014/main" id="{EFD1EBBB-0722-5088-CB3F-797A44CF84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66" name="Picture 65" descr="A white circle with a black border&#10;&#10;AI-generated content may be incorrect.">
              <a:extLst>
                <a:ext uri="{FF2B5EF4-FFF2-40B4-BE49-F238E27FC236}">
                  <a16:creationId xmlns:a16="http://schemas.microsoft.com/office/drawing/2014/main" id="{69D6AF6D-EBE4-6042-37D3-1772D5E7AB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67" name="Group 66">
            <a:extLst>
              <a:ext uri="{FF2B5EF4-FFF2-40B4-BE49-F238E27FC236}">
                <a16:creationId xmlns:a16="http://schemas.microsoft.com/office/drawing/2014/main" id="{1F8087EE-0DD7-17AD-D179-EAFFA56FDC76}"/>
              </a:ext>
            </a:extLst>
          </p:cNvPr>
          <p:cNvGrpSpPr/>
          <p:nvPr/>
        </p:nvGrpSpPr>
        <p:grpSpPr>
          <a:xfrm rot="7246761">
            <a:off x="3962719" y="2259171"/>
            <a:ext cx="618669" cy="466083"/>
            <a:chOff x="4852393" y="4834925"/>
            <a:chExt cx="621714" cy="468377"/>
          </a:xfrm>
        </p:grpSpPr>
        <p:pic>
          <p:nvPicPr>
            <p:cNvPr id="68" name="Picture 67" descr="A red circle with black objects in it&#10;&#10;AI-generated content may be incorrect.">
              <a:extLst>
                <a:ext uri="{FF2B5EF4-FFF2-40B4-BE49-F238E27FC236}">
                  <a16:creationId xmlns:a16="http://schemas.microsoft.com/office/drawing/2014/main" id="{486EF581-44F7-C6F2-F545-606936376C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69" name="Picture 68" descr="A white circle with a black border&#10;&#10;AI-generated content may be incorrect.">
              <a:extLst>
                <a:ext uri="{FF2B5EF4-FFF2-40B4-BE49-F238E27FC236}">
                  <a16:creationId xmlns:a16="http://schemas.microsoft.com/office/drawing/2014/main" id="{96B556DD-A1B8-36F5-6992-3430532F309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70" name="Picture 69" descr="A white circle with a black border&#10;&#10;AI-generated content may be incorrect.">
              <a:extLst>
                <a:ext uri="{FF2B5EF4-FFF2-40B4-BE49-F238E27FC236}">
                  <a16:creationId xmlns:a16="http://schemas.microsoft.com/office/drawing/2014/main" id="{82B6E8A6-369C-5AA0-D1BD-209F2DDC84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grpSp>
        <p:nvGrpSpPr>
          <p:cNvPr id="71" name="Group 70">
            <a:extLst>
              <a:ext uri="{FF2B5EF4-FFF2-40B4-BE49-F238E27FC236}">
                <a16:creationId xmlns:a16="http://schemas.microsoft.com/office/drawing/2014/main" id="{01EEBAB3-7D2D-4365-FFC2-0053865CA5DA}"/>
              </a:ext>
            </a:extLst>
          </p:cNvPr>
          <p:cNvGrpSpPr/>
          <p:nvPr/>
        </p:nvGrpSpPr>
        <p:grpSpPr>
          <a:xfrm rot="12736075">
            <a:off x="1592186" y="1943809"/>
            <a:ext cx="618669" cy="466083"/>
            <a:chOff x="4852393" y="4834925"/>
            <a:chExt cx="621714" cy="468377"/>
          </a:xfrm>
        </p:grpSpPr>
        <p:pic>
          <p:nvPicPr>
            <p:cNvPr id="72" name="Picture 71" descr="A red circle with black objects in it&#10;&#10;AI-generated content may be incorrect.">
              <a:extLst>
                <a:ext uri="{FF2B5EF4-FFF2-40B4-BE49-F238E27FC236}">
                  <a16:creationId xmlns:a16="http://schemas.microsoft.com/office/drawing/2014/main" id="{A2BCDE7D-0ED8-D7FC-1D36-8E37E15213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077390" y="4834925"/>
              <a:ext cx="280518" cy="280518"/>
            </a:xfrm>
            <a:prstGeom prst="rect">
              <a:avLst/>
            </a:prstGeom>
          </p:spPr>
        </p:pic>
        <p:pic>
          <p:nvPicPr>
            <p:cNvPr id="73" name="Picture 72" descr="A white circle with a black border&#10;&#10;AI-generated content may be incorrect.">
              <a:extLst>
                <a:ext uri="{FF2B5EF4-FFF2-40B4-BE49-F238E27FC236}">
                  <a16:creationId xmlns:a16="http://schemas.microsoft.com/office/drawing/2014/main" id="{9DF0CD89-F88F-5BCC-8653-EA791D2BC24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3786142">
              <a:off x="5185463" y="5014657"/>
              <a:ext cx="344890" cy="232399"/>
            </a:xfrm>
            <a:prstGeom prst="rect">
              <a:avLst/>
            </a:prstGeom>
          </p:spPr>
        </p:pic>
        <p:pic>
          <p:nvPicPr>
            <p:cNvPr id="74" name="Picture 73" descr="A white circle with a black border&#10;&#10;AI-generated content may be incorrect.">
              <a:extLst>
                <a:ext uri="{FF2B5EF4-FFF2-40B4-BE49-F238E27FC236}">
                  <a16:creationId xmlns:a16="http://schemas.microsoft.com/office/drawing/2014/main" id="{89FCF011-2159-1953-9CAC-79391602CA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852393" y="4845393"/>
              <a:ext cx="344890" cy="232399"/>
            </a:xfrm>
            <a:prstGeom prst="rect">
              <a:avLst/>
            </a:prstGeom>
          </p:spPr>
        </p:pic>
      </p:grpSp>
    </p:spTree>
    <p:extLst>
      <p:ext uri="{BB962C8B-B14F-4D97-AF65-F5344CB8AC3E}">
        <p14:creationId xmlns:p14="http://schemas.microsoft.com/office/powerpoint/2010/main" val="3166657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90C2FA3-5C51-B7B5-ACAC-90AE3B32D3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22D203-5BC6-8D0D-3995-FD18F4DA58D3}"/>
              </a:ext>
            </a:extLst>
          </p:cNvPr>
          <p:cNvSpPr>
            <a:spLocks noGrp="1"/>
          </p:cNvSpPr>
          <p:nvPr>
            <p:ph type="title"/>
          </p:nvPr>
        </p:nvSpPr>
        <p:spPr/>
        <p:txBody>
          <a:bodyPr/>
          <a:lstStyle/>
          <a:p>
            <a:r>
              <a:rPr lang="en-US"/>
              <a:t>Phospholipid and Membrane Transport Kit</a:t>
            </a:r>
          </a:p>
        </p:txBody>
      </p:sp>
      <p:sp>
        <p:nvSpPr>
          <p:cNvPr id="5" name="Footer Placeholder 1">
            <a:extLst>
              <a:ext uri="{FF2B5EF4-FFF2-40B4-BE49-F238E27FC236}">
                <a16:creationId xmlns:a16="http://schemas.microsoft.com/office/drawing/2014/main" id="{97B127DB-1CCD-F9EA-A4B5-AA791ED9B8BF}"/>
              </a:ext>
            </a:extLst>
          </p:cNvPr>
          <p:cNvSpPr>
            <a:spLocks noGrp="1"/>
          </p:cNvSpPr>
          <p:nvPr>
            <p:ph type="ftr" sz="quarter" idx="4294967295"/>
          </p:nvPr>
        </p:nvSpPr>
        <p:spPr>
          <a:xfrm>
            <a:off x="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900" kern="1200">
                <a:solidFill>
                  <a:srgbClr val="DBDBDB"/>
                </a:solidFill>
                <a:latin typeface="Myriad Pro"/>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 2023 3D Molecular Designs. All Rights Reserved. </a:t>
            </a:r>
            <a:endParaRPr lang="en-US">
              <a:solidFill>
                <a:srgbClr val="E0BBE7"/>
              </a:solidFill>
              <a:latin typeface="+mn-lt"/>
            </a:endParaRPr>
          </a:p>
        </p:txBody>
      </p:sp>
      <p:sp>
        <p:nvSpPr>
          <p:cNvPr id="3" name="TextBox 2">
            <a:extLst>
              <a:ext uri="{FF2B5EF4-FFF2-40B4-BE49-F238E27FC236}">
                <a16:creationId xmlns:a16="http://schemas.microsoft.com/office/drawing/2014/main" id="{2497C470-9251-E83F-8B70-B041B5905B3E}"/>
              </a:ext>
            </a:extLst>
          </p:cNvPr>
          <p:cNvSpPr txBox="1"/>
          <p:nvPr/>
        </p:nvSpPr>
        <p:spPr>
          <a:xfrm>
            <a:off x="943723" y="1204430"/>
            <a:ext cx="6495302" cy="4955203"/>
          </a:xfrm>
          <a:prstGeom prst="rect">
            <a:avLst/>
          </a:prstGeom>
          <a:noFill/>
        </p:spPr>
        <p:txBody>
          <a:bodyPr wrap="square">
            <a:spAutoFit/>
          </a:bodyPr>
          <a:lstStyle/>
          <a:p>
            <a:pPr algn="l">
              <a:spcAft>
                <a:spcPts val="1800"/>
              </a:spcAft>
              <a:buNone/>
            </a:pP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The </a:t>
            </a:r>
            <a:r>
              <a:rPr lang="en-US" sz="1600" b="1" i="0">
                <a:solidFill>
                  <a:srgbClr val="282828"/>
                </a:solidFill>
                <a:effectLst/>
                <a:latin typeface="Calibri" panose="020F0502020204030204" pitchFamily="34" charset="0"/>
                <a:ea typeface="Calibri" panose="020F0502020204030204" pitchFamily="34" charset="0"/>
                <a:cs typeface="Calibri" panose="020F0502020204030204" pitchFamily="34" charset="0"/>
              </a:rPr>
              <a:t>Phospholipid and Membrane Transport </a:t>
            </a:r>
            <a:r>
              <a:rPr lang="en-US" sz="1600" i="0">
                <a:solidFill>
                  <a:srgbClr val="282828"/>
                </a:solidFill>
                <a:effectLst/>
                <a:latin typeface="Calibri" panose="020F0502020204030204" pitchFamily="34" charset="0"/>
                <a:ea typeface="Calibri" panose="020F0502020204030204" pitchFamily="34" charset="0"/>
                <a:cs typeface="Calibri" panose="020F0502020204030204" pitchFamily="34" charset="0"/>
              </a:rPr>
              <a:t>kit provides a more in-depth exploration of phospholipids and membranes.</a:t>
            </a:r>
            <a:endParaRPr lang="en-US" sz="1600" b="0" i="0">
              <a:solidFill>
                <a:srgbClr val="282828"/>
              </a:solidFill>
              <a:effectLst/>
              <a:latin typeface="Calibri" panose="020F0502020204030204" pitchFamily="34" charset="0"/>
              <a:ea typeface="Calibri" panose="020F0502020204030204" pitchFamily="34" charset="0"/>
              <a:cs typeface="Calibri" panose="020F0502020204030204" pitchFamily="34" charset="0"/>
            </a:endParaRPr>
          </a:p>
          <a:p>
            <a:pPr>
              <a:spcAft>
                <a:spcPts val="1800"/>
              </a:spcAft>
            </a:pPr>
            <a:r>
              <a:rPr lang="en-US" sz="1600"/>
              <a:t>Students uncover the structure and function of phospholipids, how cell membranes form, and how water and ions move in and out of cells via transport proteins. Students can model different conditions and then predict which way water will move, making vocabulary like hypertonic, hypotonic, and isotonic more memorable.</a:t>
            </a:r>
          </a:p>
          <a:p>
            <a:pPr>
              <a:spcAft>
                <a:spcPts val="1800"/>
              </a:spcAft>
            </a:pPr>
            <a:br>
              <a:rPr lang="en-US" sz="1600"/>
            </a:br>
            <a:r>
              <a:rPr lang="en-US" sz="1600" b="1"/>
              <a:t>The kit includes:</a:t>
            </a:r>
          </a:p>
          <a:p>
            <a:pPr marL="171450" indent="-171450">
              <a:spcAft>
                <a:spcPts val="600"/>
              </a:spcAft>
              <a:buFont typeface="Arial" panose="020B0604020202020204" pitchFamily="34" charset="0"/>
              <a:buChar char="•"/>
            </a:pPr>
            <a:r>
              <a:rPr lang="en-US" sz="1600"/>
              <a:t>50 individual phospholipid molecule models demonstrate hydrophobic and hydrophilic concepts to create monolayers, micelles, and bilayers </a:t>
            </a:r>
          </a:p>
          <a:p>
            <a:pPr marL="171450" indent="-171450">
              <a:spcAft>
                <a:spcPts val="600"/>
              </a:spcAft>
              <a:buFont typeface="Arial" panose="020B0604020202020204" pitchFamily="34" charset="0"/>
              <a:buChar char="•"/>
            </a:pPr>
            <a:r>
              <a:rPr lang="en-US" sz="1600"/>
              <a:t>Water molecule models show polarity and how water interacts with cell membranes </a:t>
            </a:r>
          </a:p>
          <a:p>
            <a:pPr marL="171450" indent="-171450">
              <a:spcAft>
                <a:spcPts val="600"/>
              </a:spcAft>
              <a:buFont typeface="Arial" panose="020B0604020202020204" pitchFamily="34" charset="0"/>
              <a:buChar char="•"/>
            </a:pPr>
            <a:r>
              <a:rPr lang="en-US" sz="1600"/>
              <a:t>Bilayer membrane model creates a cell structure that is flexible yet sturdy </a:t>
            </a:r>
          </a:p>
          <a:p>
            <a:pPr marL="171450" indent="-171450">
              <a:spcAft>
                <a:spcPts val="600"/>
              </a:spcAft>
              <a:buFont typeface="Arial" panose="020B0604020202020204" pitchFamily="34" charset="0"/>
              <a:buChar char="•"/>
            </a:pPr>
            <a:r>
              <a:rPr lang="en-US" sz="1600"/>
              <a:t>Active and passive transport is made easy with 5 different proteins, ion models, and ATP </a:t>
            </a:r>
          </a:p>
        </p:txBody>
      </p:sp>
      <p:pic>
        <p:nvPicPr>
          <p:cNvPr id="9" name="Picture 8">
            <a:extLst>
              <a:ext uri="{FF2B5EF4-FFF2-40B4-BE49-F238E27FC236}">
                <a16:creationId xmlns:a16="http://schemas.microsoft.com/office/drawing/2014/main" id="{53B12017-40AA-8E2C-D4F5-C0026194DD2F}"/>
              </a:ext>
            </a:extLst>
          </p:cNvPr>
          <p:cNvPicPr>
            <a:picLocks noChangeAspect="1"/>
          </p:cNvPicPr>
          <p:nvPr/>
        </p:nvPicPr>
        <p:blipFill>
          <a:blip r:embed="rId4"/>
          <a:stretch>
            <a:fillRect/>
          </a:stretch>
        </p:blipFill>
        <p:spPr>
          <a:xfrm>
            <a:off x="7659928" y="1204430"/>
            <a:ext cx="4275979" cy="4253395"/>
          </a:xfrm>
          <a:prstGeom prst="rect">
            <a:avLst/>
          </a:prstGeom>
        </p:spPr>
      </p:pic>
    </p:spTree>
    <p:custDataLst>
      <p:tags r:id="rId1"/>
    </p:custDataLst>
    <p:extLst>
      <p:ext uri="{BB962C8B-B14F-4D97-AF65-F5344CB8AC3E}">
        <p14:creationId xmlns:p14="http://schemas.microsoft.com/office/powerpoint/2010/main" val="35181174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0F560-6C23-C272-6E94-405A8463E71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0B8919-C936-80CF-865E-383436DA32D8}"/>
              </a:ext>
            </a:extLst>
          </p:cNvPr>
          <p:cNvSpPr>
            <a:spLocks noGrp="1"/>
          </p:cNvSpPr>
          <p:nvPr>
            <p:ph type="sldNum" sz="quarter" idx="4"/>
          </p:nvPr>
        </p:nvSpPr>
        <p:spPr/>
        <p:txBody>
          <a:bodyPr/>
          <a:lstStyle/>
          <a:p>
            <a:fld id="{24F349F3-CB17-4C05-B28E-3C9067437B1B}" type="slidenum">
              <a:rPr lang="en-US" smtClean="0"/>
              <a:pPr/>
              <a:t>25</a:t>
            </a:fld>
            <a:endParaRPr lang="en-US"/>
          </a:p>
        </p:txBody>
      </p:sp>
      <p:sp>
        <p:nvSpPr>
          <p:cNvPr id="39" name="Text Placeholder 3">
            <a:extLst>
              <a:ext uri="{FF2B5EF4-FFF2-40B4-BE49-F238E27FC236}">
                <a16:creationId xmlns:a16="http://schemas.microsoft.com/office/drawing/2014/main" id="{356D2C78-F4F0-1943-7092-F5D79EFDEC32}"/>
              </a:ext>
            </a:extLst>
          </p:cNvPr>
          <p:cNvSpPr txBox="1">
            <a:spLocks/>
          </p:cNvSpPr>
          <p:nvPr/>
        </p:nvSpPr>
        <p:spPr>
          <a:xfrm>
            <a:off x="9211672" y="1845248"/>
            <a:ext cx="2675634" cy="228872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b="0" i="0"/>
              <a:t>Phospholipids in a membrane are not covalently bonded. </a:t>
            </a:r>
          </a:p>
          <a:p>
            <a:pPr>
              <a:lnSpc>
                <a:spcPct val="100000"/>
              </a:lnSpc>
            </a:pPr>
            <a:endParaRPr lang="en-US" sz="2000" b="0" i="0"/>
          </a:p>
          <a:p>
            <a:pPr>
              <a:lnSpc>
                <a:spcPct val="100000"/>
              </a:lnSpc>
            </a:pPr>
            <a:r>
              <a:rPr lang="en-US" sz="2000" b="0" i="0"/>
              <a:t>The </a:t>
            </a:r>
            <a:r>
              <a:rPr lang="en-US" sz="2000" i="0">
                <a:solidFill>
                  <a:srgbClr val="D200B9"/>
                </a:solidFill>
              </a:rPr>
              <a:t>amphipathic </a:t>
            </a:r>
            <a:r>
              <a:rPr lang="en-US" sz="2000" b="0" i="0"/>
              <a:t>(hydrophobic and hydrophilic) properties of the phospholipid are the stabilizing force in membranes.</a:t>
            </a:r>
            <a:endParaRPr lang="en-US" sz="2000" i="0"/>
          </a:p>
          <a:p>
            <a:endParaRPr lang="en-US" sz="2000"/>
          </a:p>
          <a:p>
            <a:endParaRPr lang="en-US" sz="2000"/>
          </a:p>
          <a:p>
            <a:endParaRPr lang="en-US" sz="2000"/>
          </a:p>
        </p:txBody>
      </p:sp>
      <p:sp>
        <p:nvSpPr>
          <p:cNvPr id="40" name="Text Placeholder 4">
            <a:extLst>
              <a:ext uri="{FF2B5EF4-FFF2-40B4-BE49-F238E27FC236}">
                <a16:creationId xmlns:a16="http://schemas.microsoft.com/office/drawing/2014/main" id="{032C3FB7-2760-8A12-D1D1-B7368EAB7EEA}"/>
              </a:ext>
            </a:extLst>
          </p:cNvPr>
          <p:cNvSpPr txBox="1">
            <a:spLocks/>
          </p:cNvSpPr>
          <p:nvPr/>
        </p:nvSpPr>
        <p:spPr>
          <a:xfrm>
            <a:off x="1512966" y="440575"/>
            <a:ext cx="8929482" cy="121710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Phospholipids Form </a:t>
            </a:r>
            <a:br>
              <a:rPr lang="en-US" i="0"/>
            </a:br>
            <a:r>
              <a:rPr lang="en-US" i="0"/>
              <a:t>Bilayer Membranes</a:t>
            </a:r>
          </a:p>
        </p:txBody>
      </p:sp>
      <p:grpSp>
        <p:nvGrpSpPr>
          <p:cNvPr id="107" name="Group 106">
            <a:extLst>
              <a:ext uri="{FF2B5EF4-FFF2-40B4-BE49-F238E27FC236}">
                <a16:creationId xmlns:a16="http://schemas.microsoft.com/office/drawing/2014/main" id="{D19867DC-782B-521C-37AD-8247084AB5FF}"/>
              </a:ext>
            </a:extLst>
          </p:cNvPr>
          <p:cNvGrpSpPr/>
          <p:nvPr/>
        </p:nvGrpSpPr>
        <p:grpSpPr>
          <a:xfrm>
            <a:off x="3541960" y="1897100"/>
            <a:ext cx="5239222" cy="1549100"/>
            <a:chOff x="2104702" y="1751846"/>
            <a:chExt cx="5434084" cy="1606715"/>
          </a:xfrm>
        </p:grpSpPr>
        <p:grpSp>
          <p:nvGrpSpPr>
            <p:cNvPr id="41" name="Group 40">
              <a:extLst>
                <a:ext uri="{FF2B5EF4-FFF2-40B4-BE49-F238E27FC236}">
                  <a16:creationId xmlns:a16="http://schemas.microsoft.com/office/drawing/2014/main" id="{5BCC7B73-6BC9-867A-159B-C64DACE01702}"/>
                </a:ext>
              </a:extLst>
            </p:cNvPr>
            <p:cNvGrpSpPr/>
            <p:nvPr/>
          </p:nvGrpSpPr>
          <p:grpSpPr>
            <a:xfrm rot="21021258">
              <a:off x="2104702" y="1830084"/>
              <a:ext cx="969742" cy="1528477"/>
              <a:chOff x="130195" y="2389251"/>
              <a:chExt cx="2154414" cy="3395718"/>
            </a:xfrm>
          </p:grpSpPr>
          <p:pic>
            <p:nvPicPr>
              <p:cNvPr id="42" name="Picture 41" descr="A grey and red circles with black text&#10;&#10;AI-generated content may be incorrect.">
                <a:extLst>
                  <a:ext uri="{FF2B5EF4-FFF2-40B4-BE49-F238E27FC236}">
                    <a16:creationId xmlns:a16="http://schemas.microsoft.com/office/drawing/2014/main" id="{8A127E97-065B-E4FA-D61C-A4CDBF25A0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43" name="Picture 42" descr="A grey and black logo&#10;&#10;AI-generated content may be incorrect.">
                <a:extLst>
                  <a:ext uri="{FF2B5EF4-FFF2-40B4-BE49-F238E27FC236}">
                    <a16:creationId xmlns:a16="http://schemas.microsoft.com/office/drawing/2014/main" id="{CA01BF6F-B8F7-A36B-F49F-52E63D3D34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44" name="Picture 43" descr="A group of circles with different colors&#10;&#10;AI-generated content may be incorrect.">
                <a:extLst>
                  <a:ext uri="{FF2B5EF4-FFF2-40B4-BE49-F238E27FC236}">
                    <a16:creationId xmlns:a16="http://schemas.microsoft.com/office/drawing/2014/main" id="{EB5078F7-935A-F8E0-731A-83869DA89E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45" name="Picture 44" descr="A grey and black logo&#10;&#10;AI-generated content may be incorrect.">
                <a:extLst>
                  <a:ext uri="{FF2B5EF4-FFF2-40B4-BE49-F238E27FC236}">
                    <a16:creationId xmlns:a16="http://schemas.microsoft.com/office/drawing/2014/main" id="{0400C230-3E4C-AD15-7358-18C5D09E560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58" name="Group 57">
              <a:extLst>
                <a:ext uri="{FF2B5EF4-FFF2-40B4-BE49-F238E27FC236}">
                  <a16:creationId xmlns:a16="http://schemas.microsoft.com/office/drawing/2014/main" id="{C77E88D8-4C8F-A92D-F4D0-FB20317561DB}"/>
                </a:ext>
              </a:extLst>
            </p:cNvPr>
            <p:cNvGrpSpPr/>
            <p:nvPr/>
          </p:nvGrpSpPr>
          <p:grpSpPr>
            <a:xfrm rot="21018577">
              <a:off x="3017845" y="1791102"/>
              <a:ext cx="969742" cy="1528477"/>
              <a:chOff x="130195" y="2389251"/>
              <a:chExt cx="2154414" cy="3395718"/>
            </a:xfrm>
          </p:grpSpPr>
          <p:pic>
            <p:nvPicPr>
              <p:cNvPr id="59" name="Picture 58" descr="A grey and red circles with black text&#10;&#10;AI-generated content may be incorrect.">
                <a:extLst>
                  <a:ext uri="{FF2B5EF4-FFF2-40B4-BE49-F238E27FC236}">
                    <a16:creationId xmlns:a16="http://schemas.microsoft.com/office/drawing/2014/main" id="{DAEF2517-6C96-A789-E5DB-C789CC407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60" name="Picture 59" descr="A grey and black logo&#10;&#10;AI-generated content may be incorrect.">
                <a:extLst>
                  <a:ext uri="{FF2B5EF4-FFF2-40B4-BE49-F238E27FC236}">
                    <a16:creationId xmlns:a16="http://schemas.microsoft.com/office/drawing/2014/main" id="{76C7D322-E002-86A7-A382-42AD858751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61" name="Picture 60" descr="A group of circles with different colors&#10;&#10;AI-generated content may be incorrect.">
                <a:extLst>
                  <a:ext uri="{FF2B5EF4-FFF2-40B4-BE49-F238E27FC236}">
                    <a16:creationId xmlns:a16="http://schemas.microsoft.com/office/drawing/2014/main" id="{8105F4F9-9594-B86A-7900-C31936C4FD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62" name="Picture 61" descr="A grey and black logo&#10;&#10;AI-generated content may be incorrect.">
                <a:extLst>
                  <a:ext uri="{FF2B5EF4-FFF2-40B4-BE49-F238E27FC236}">
                    <a16:creationId xmlns:a16="http://schemas.microsoft.com/office/drawing/2014/main" id="{64D1216D-1216-C30C-F489-4571E1B3A6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77" name="Group 76">
              <a:extLst>
                <a:ext uri="{FF2B5EF4-FFF2-40B4-BE49-F238E27FC236}">
                  <a16:creationId xmlns:a16="http://schemas.microsoft.com/office/drawing/2014/main" id="{2E57319E-8957-2382-610E-18D1B627D549}"/>
                </a:ext>
              </a:extLst>
            </p:cNvPr>
            <p:cNvGrpSpPr/>
            <p:nvPr/>
          </p:nvGrpSpPr>
          <p:grpSpPr>
            <a:xfrm rot="21021258">
              <a:off x="3889755" y="1791102"/>
              <a:ext cx="969742" cy="1528477"/>
              <a:chOff x="130195" y="2389251"/>
              <a:chExt cx="2154414" cy="3395718"/>
            </a:xfrm>
          </p:grpSpPr>
          <p:pic>
            <p:nvPicPr>
              <p:cNvPr id="78" name="Picture 77" descr="A grey and red circles with black text&#10;&#10;AI-generated content may be incorrect.">
                <a:extLst>
                  <a:ext uri="{FF2B5EF4-FFF2-40B4-BE49-F238E27FC236}">
                    <a16:creationId xmlns:a16="http://schemas.microsoft.com/office/drawing/2014/main" id="{21F1C869-7286-943F-D9CD-2B14A93791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79" name="Picture 78" descr="A grey and black logo&#10;&#10;AI-generated content may be incorrect.">
                <a:extLst>
                  <a:ext uri="{FF2B5EF4-FFF2-40B4-BE49-F238E27FC236}">
                    <a16:creationId xmlns:a16="http://schemas.microsoft.com/office/drawing/2014/main" id="{0A000932-998C-7A75-DA4B-2D25CFEC4A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80" name="Picture 79" descr="A group of circles with different colors&#10;&#10;AI-generated content may be incorrect.">
                <a:extLst>
                  <a:ext uri="{FF2B5EF4-FFF2-40B4-BE49-F238E27FC236}">
                    <a16:creationId xmlns:a16="http://schemas.microsoft.com/office/drawing/2014/main" id="{D2818141-5EEC-1955-D6BD-5EE874E5D2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81" name="Picture 80" descr="A grey and black logo&#10;&#10;AI-generated content may be incorrect.">
                <a:extLst>
                  <a:ext uri="{FF2B5EF4-FFF2-40B4-BE49-F238E27FC236}">
                    <a16:creationId xmlns:a16="http://schemas.microsoft.com/office/drawing/2014/main" id="{A79E4369-7DEA-D514-3EFD-925436BD023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82" name="Group 81">
              <a:extLst>
                <a:ext uri="{FF2B5EF4-FFF2-40B4-BE49-F238E27FC236}">
                  <a16:creationId xmlns:a16="http://schemas.microsoft.com/office/drawing/2014/main" id="{C2FF2AAB-7395-A897-8A11-63E61C155408}"/>
                </a:ext>
              </a:extLst>
            </p:cNvPr>
            <p:cNvGrpSpPr/>
            <p:nvPr/>
          </p:nvGrpSpPr>
          <p:grpSpPr>
            <a:xfrm rot="21018577">
              <a:off x="4802898" y="1752120"/>
              <a:ext cx="969742" cy="1528477"/>
              <a:chOff x="130195" y="2389251"/>
              <a:chExt cx="2154414" cy="3395718"/>
            </a:xfrm>
          </p:grpSpPr>
          <p:pic>
            <p:nvPicPr>
              <p:cNvPr id="83" name="Picture 82" descr="A grey and red circles with black text&#10;&#10;AI-generated content may be incorrect.">
                <a:extLst>
                  <a:ext uri="{FF2B5EF4-FFF2-40B4-BE49-F238E27FC236}">
                    <a16:creationId xmlns:a16="http://schemas.microsoft.com/office/drawing/2014/main" id="{538A1BDD-00E2-3016-4A1A-1B302D91C4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84" name="Picture 83" descr="A grey and black logo&#10;&#10;AI-generated content may be incorrect.">
                <a:extLst>
                  <a:ext uri="{FF2B5EF4-FFF2-40B4-BE49-F238E27FC236}">
                    <a16:creationId xmlns:a16="http://schemas.microsoft.com/office/drawing/2014/main" id="{C1B3E064-74FD-7FA2-7B24-CF765B38F0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85" name="Picture 84" descr="A group of circles with different colors&#10;&#10;AI-generated content may be incorrect.">
                <a:extLst>
                  <a:ext uri="{FF2B5EF4-FFF2-40B4-BE49-F238E27FC236}">
                    <a16:creationId xmlns:a16="http://schemas.microsoft.com/office/drawing/2014/main" id="{6C52C91F-2763-7A04-DAD0-9B0CAEB5B7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86" name="Picture 85" descr="A grey and black logo&#10;&#10;AI-generated content may be incorrect.">
                <a:extLst>
                  <a:ext uri="{FF2B5EF4-FFF2-40B4-BE49-F238E27FC236}">
                    <a16:creationId xmlns:a16="http://schemas.microsoft.com/office/drawing/2014/main" id="{ADDD0261-D76B-D08C-3CE2-A1B50AEBA9A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97" name="Group 96">
              <a:extLst>
                <a:ext uri="{FF2B5EF4-FFF2-40B4-BE49-F238E27FC236}">
                  <a16:creationId xmlns:a16="http://schemas.microsoft.com/office/drawing/2014/main" id="{04F25207-8971-F885-C7E5-A1E67FBB17FA}"/>
                </a:ext>
              </a:extLst>
            </p:cNvPr>
            <p:cNvGrpSpPr/>
            <p:nvPr/>
          </p:nvGrpSpPr>
          <p:grpSpPr>
            <a:xfrm rot="21021258">
              <a:off x="5655901" y="1790828"/>
              <a:ext cx="969742" cy="1528477"/>
              <a:chOff x="130195" y="2389251"/>
              <a:chExt cx="2154414" cy="3395718"/>
            </a:xfrm>
          </p:grpSpPr>
          <p:pic>
            <p:nvPicPr>
              <p:cNvPr id="98" name="Picture 97" descr="A grey and red circles with black text&#10;&#10;AI-generated content may be incorrect.">
                <a:extLst>
                  <a:ext uri="{FF2B5EF4-FFF2-40B4-BE49-F238E27FC236}">
                    <a16:creationId xmlns:a16="http://schemas.microsoft.com/office/drawing/2014/main" id="{D23F3955-9D3A-75E8-80EE-968E2C9C01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99" name="Picture 98" descr="A grey and black logo&#10;&#10;AI-generated content may be incorrect.">
                <a:extLst>
                  <a:ext uri="{FF2B5EF4-FFF2-40B4-BE49-F238E27FC236}">
                    <a16:creationId xmlns:a16="http://schemas.microsoft.com/office/drawing/2014/main" id="{94525311-E350-098C-9240-C13216A3F3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00" name="Picture 99" descr="A group of circles with different colors&#10;&#10;AI-generated content may be incorrect.">
                <a:extLst>
                  <a:ext uri="{FF2B5EF4-FFF2-40B4-BE49-F238E27FC236}">
                    <a16:creationId xmlns:a16="http://schemas.microsoft.com/office/drawing/2014/main" id="{4D2AFFA6-7EEE-0688-0048-3AF6990D4D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01" name="Picture 100" descr="A grey and black logo&#10;&#10;AI-generated content may be incorrect.">
                <a:extLst>
                  <a:ext uri="{FF2B5EF4-FFF2-40B4-BE49-F238E27FC236}">
                    <a16:creationId xmlns:a16="http://schemas.microsoft.com/office/drawing/2014/main" id="{A1E0CDA6-207C-623C-CDAA-C2627F5E99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102" name="Group 101">
              <a:extLst>
                <a:ext uri="{FF2B5EF4-FFF2-40B4-BE49-F238E27FC236}">
                  <a16:creationId xmlns:a16="http://schemas.microsoft.com/office/drawing/2014/main" id="{25FCFDE5-19E0-D331-3D42-506BE3F485D2}"/>
                </a:ext>
              </a:extLst>
            </p:cNvPr>
            <p:cNvGrpSpPr/>
            <p:nvPr/>
          </p:nvGrpSpPr>
          <p:grpSpPr>
            <a:xfrm rot="21018577">
              <a:off x="6569044" y="1751846"/>
              <a:ext cx="969742" cy="1528477"/>
              <a:chOff x="130195" y="2389251"/>
              <a:chExt cx="2154414" cy="3395718"/>
            </a:xfrm>
          </p:grpSpPr>
          <p:pic>
            <p:nvPicPr>
              <p:cNvPr id="103" name="Picture 102" descr="A grey and red circles with black text&#10;&#10;AI-generated content may be incorrect.">
                <a:extLst>
                  <a:ext uri="{FF2B5EF4-FFF2-40B4-BE49-F238E27FC236}">
                    <a16:creationId xmlns:a16="http://schemas.microsoft.com/office/drawing/2014/main" id="{8D569A8E-5EBB-EB29-AE1C-1EC6421ECB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04" name="Picture 103" descr="A grey and black logo&#10;&#10;AI-generated content may be incorrect.">
                <a:extLst>
                  <a:ext uri="{FF2B5EF4-FFF2-40B4-BE49-F238E27FC236}">
                    <a16:creationId xmlns:a16="http://schemas.microsoft.com/office/drawing/2014/main" id="{506750EE-E00A-8924-963F-5980A4339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05" name="Picture 104" descr="A group of circles with different colors&#10;&#10;AI-generated content may be incorrect.">
                <a:extLst>
                  <a:ext uri="{FF2B5EF4-FFF2-40B4-BE49-F238E27FC236}">
                    <a16:creationId xmlns:a16="http://schemas.microsoft.com/office/drawing/2014/main" id="{884D0CB6-A0C9-2B9B-4EDB-F824DA2E60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06" name="Picture 105" descr="A grey and black logo&#10;&#10;AI-generated content may be incorrect.">
                <a:extLst>
                  <a:ext uri="{FF2B5EF4-FFF2-40B4-BE49-F238E27FC236}">
                    <a16:creationId xmlns:a16="http://schemas.microsoft.com/office/drawing/2014/main" id="{42E9DEF7-F262-BADF-49F6-FBBD5BA18A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grpSp>
        <p:nvGrpSpPr>
          <p:cNvPr id="108" name="Group 107">
            <a:extLst>
              <a:ext uri="{FF2B5EF4-FFF2-40B4-BE49-F238E27FC236}">
                <a16:creationId xmlns:a16="http://schemas.microsoft.com/office/drawing/2014/main" id="{2D6236B4-C0C0-1B14-C2F0-213858C0C5E7}"/>
              </a:ext>
            </a:extLst>
          </p:cNvPr>
          <p:cNvGrpSpPr/>
          <p:nvPr/>
        </p:nvGrpSpPr>
        <p:grpSpPr>
          <a:xfrm rot="10800000">
            <a:off x="3354750" y="3403900"/>
            <a:ext cx="5239222" cy="1549100"/>
            <a:chOff x="2104702" y="1751846"/>
            <a:chExt cx="5434084" cy="1606715"/>
          </a:xfrm>
        </p:grpSpPr>
        <p:grpSp>
          <p:nvGrpSpPr>
            <p:cNvPr id="109" name="Group 108">
              <a:extLst>
                <a:ext uri="{FF2B5EF4-FFF2-40B4-BE49-F238E27FC236}">
                  <a16:creationId xmlns:a16="http://schemas.microsoft.com/office/drawing/2014/main" id="{EAF3428D-46C3-C9F6-56A5-ECB1949EBF36}"/>
                </a:ext>
              </a:extLst>
            </p:cNvPr>
            <p:cNvGrpSpPr/>
            <p:nvPr/>
          </p:nvGrpSpPr>
          <p:grpSpPr>
            <a:xfrm rot="21021258">
              <a:off x="2104702" y="1830084"/>
              <a:ext cx="969742" cy="1528477"/>
              <a:chOff x="130195" y="2389251"/>
              <a:chExt cx="2154414" cy="3395718"/>
            </a:xfrm>
          </p:grpSpPr>
          <p:pic>
            <p:nvPicPr>
              <p:cNvPr id="135" name="Picture 134" descr="A grey and red circles with black text&#10;&#10;AI-generated content may be incorrect.">
                <a:extLst>
                  <a:ext uri="{FF2B5EF4-FFF2-40B4-BE49-F238E27FC236}">
                    <a16:creationId xmlns:a16="http://schemas.microsoft.com/office/drawing/2014/main" id="{16B6A35B-AF4F-E9FC-033D-9000EF2C89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36" name="Picture 135" descr="A grey and black logo&#10;&#10;AI-generated content may be incorrect.">
                <a:extLst>
                  <a:ext uri="{FF2B5EF4-FFF2-40B4-BE49-F238E27FC236}">
                    <a16:creationId xmlns:a16="http://schemas.microsoft.com/office/drawing/2014/main" id="{DC63FF81-0317-7ECE-21F5-08F4D40D1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37" name="Picture 136" descr="A group of circles with different colors&#10;&#10;AI-generated content may be incorrect.">
                <a:extLst>
                  <a:ext uri="{FF2B5EF4-FFF2-40B4-BE49-F238E27FC236}">
                    <a16:creationId xmlns:a16="http://schemas.microsoft.com/office/drawing/2014/main" id="{5F8C1C44-D567-7705-01CE-74B97201EC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38" name="Picture 137" descr="A grey and black logo&#10;&#10;AI-generated content may be incorrect.">
                <a:extLst>
                  <a:ext uri="{FF2B5EF4-FFF2-40B4-BE49-F238E27FC236}">
                    <a16:creationId xmlns:a16="http://schemas.microsoft.com/office/drawing/2014/main" id="{3B1E4224-EDD3-7DCB-C733-21ABF716F7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110" name="Group 109">
              <a:extLst>
                <a:ext uri="{FF2B5EF4-FFF2-40B4-BE49-F238E27FC236}">
                  <a16:creationId xmlns:a16="http://schemas.microsoft.com/office/drawing/2014/main" id="{3B301885-CA21-D79F-09B5-C796E6A4D5A5}"/>
                </a:ext>
              </a:extLst>
            </p:cNvPr>
            <p:cNvGrpSpPr/>
            <p:nvPr/>
          </p:nvGrpSpPr>
          <p:grpSpPr>
            <a:xfrm rot="21018577">
              <a:off x="3017845" y="1791102"/>
              <a:ext cx="969742" cy="1528477"/>
              <a:chOff x="130195" y="2389251"/>
              <a:chExt cx="2154414" cy="3395718"/>
            </a:xfrm>
          </p:grpSpPr>
          <p:pic>
            <p:nvPicPr>
              <p:cNvPr id="131" name="Picture 130" descr="A grey and red circles with black text&#10;&#10;AI-generated content may be incorrect.">
                <a:extLst>
                  <a:ext uri="{FF2B5EF4-FFF2-40B4-BE49-F238E27FC236}">
                    <a16:creationId xmlns:a16="http://schemas.microsoft.com/office/drawing/2014/main" id="{AF3B67EF-1698-5402-9571-1580420EAB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32" name="Picture 131" descr="A grey and black logo&#10;&#10;AI-generated content may be incorrect.">
                <a:extLst>
                  <a:ext uri="{FF2B5EF4-FFF2-40B4-BE49-F238E27FC236}">
                    <a16:creationId xmlns:a16="http://schemas.microsoft.com/office/drawing/2014/main" id="{5014A844-1F35-7205-0F7F-BD2346ABE1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33" name="Picture 132" descr="A group of circles with different colors&#10;&#10;AI-generated content may be incorrect.">
                <a:extLst>
                  <a:ext uri="{FF2B5EF4-FFF2-40B4-BE49-F238E27FC236}">
                    <a16:creationId xmlns:a16="http://schemas.microsoft.com/office/drawing/2014/main" id="{EF8F155D-4F5D-0AA6-47AB-F08E557D13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34" name="Picture 133" descr="A grey and black logo&#10;&#10;AI-generated content may be incorrect.">
                <a:extLst>
                  <a:ext uri="{FF2B5EF4-FFF2-40B4-BE49-F238E27FC236}">
                    <a16:creationId xmlns:a16="http://schemas.microsoft.com/office/drawing/2014/main" id="{CB7263F1-A386-365A-045C-492104AB13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111" name="Group 110">
              <a:extLst>
                <a:ext uri="{FF2B5EF4-FFF2-40B4-BE49-F238E27FC236}">
                  <a16:creationId xmlns:a16="http://schemas.microsoft.com/office/drawing/2014/main" id="{C40E99A1-0CF7-3F2B-C58D-41D32673E604}"/>
                </a:ext>
              </a:extLst>
            </p:cNvPr>
            <p:cNvGrpSpPr/>
            <p:nvPr/>
          </p:nvGrpSpPr>
          <p:grpSpPr>
            <a:xfrm rot="21021258">
              <a:off x="3889755" y="1791102"/>
              <a:ext cx="969742" cy="1528477"/>
              <a:chOff x="130195" y="2389251"/>
              <a:chExt cx="2154414" cy="3395718"/>
            </a:xfrm>
          </p:grpSpPr>
          <p:pic>
            <p:nvPicPr>
              <p:cNvPr id="127" name="Picture 126" descr="A grey and red circles with black text&#10;&#10;AI-generated content may be incorrect.">
                <a:extLst>
                  <a:ext uri="{FF2B5EF4-FFF2-40B4-BE49-F238E27FC236}">
                    <a16:creationId xmlns:a16="http://schemas.microsoft.com/office/drawing/2014/main" id="{0B4EB440-CD08-3DEB-EA80-7C6D4589A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28" name="Picture 127" descr="A grey and black logo&#10;&#10;AI-generated content may be incorrect.">
                <a:extLst>
                  <a:ext uri="{FF2B5EF4-FFF2-40B4-BE49-F238E27FC236}">
                    <a16:creationId xmlns:a16="http://schemas.microsoft.com/office/drawing/2014/main" id="{4C9A436C-CB6F-C259-2B6B-E70407E904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29" name="Picture 128" descr="A group of circles with different colors&#10;&#10;AI-generated content may be incorrect.">
                <a:extLst>
                  <a:ext uri="{FF2B5EF4-FFF2-40B4-BE49-F238E27FC236}">
                    <a16:creationId xmlns:a16="http://schemas.microsoft.com/office/drawing/2014/main" id="{21FB578F-77C7-3AD0-C185-313DF3C6CF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30" name="Picture 129" descr="A grey and black logo&#10;&#10;AI-generated content may be incorrect.">
                <a:extLst>
                  <a:ext uri="{FF2B5EF4-FFF2-40B4-BE49-F238E27FC236}">
                    <a16:creationId xmlns:a16="http://schemas.microsoft.com/office/drawing/2014/main" id="{5B6968B8-C3FE-2EFF-7860-676375F206E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112" name="Group 111">
              <a:extLst>
                <a:ext uri="{FF2B5EF4-FFF2-40B4-BE49-F238E27FC236}">
                  <a16:creationId xmlns:a16="http://schemas.microsoft.com/office/drawing/2014/main" id="{49EA142A-8A25-146B-8D43-DB7F7876668C}"/>
                </a:ext>
              </a:extLst>
            </p:cNvPr>
            <p:cNvGrpSpPr/>
            <p:nvPr/>
          </p:nvGrpSpPr>
          <p:grpSpPr>
            <a:xfrm rot="21018577">
              <a:off x="4802898" y="1752120"/>
              <a:ext cx="969742" cy="1528477"/>
              <a:chOff x="130195" y="2389251"/>
              <a:chExt cx="2154414" cy="3395718"/>
            </a:xfrm>
          </p:grpSpPr>
          <p:pic>
            <p:nvPicPr>
              <p:cNvPr id="123" name="Picture 122" descr="A grey and red circles with black text&#10;&#10;AI-generated content may be incorrect.">
                <a:extLst>
                  <a:ext uri="{FF2B5EF4-FFF2-40B4-BE49-F238E27FC236}">
                    <a16:creationId xmlns:a16="http://schemas.microsoft.com/office/drawing/2014/main" id="{F169E9CA-0A2A-786F-0CE6-21C35A8981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24" name="Picture 123" descr="A grey and black logo&#10;&#10;AI-generated content may be incorrect.">
                <a:extLst>
                  <a:ext uri="{FF2B5EF4-FFF2-40B4-BE49-F238E27FC236}">
                    <a16:creationId xmlns:a16="http://schemas.microsoft.com/office/drawing/2014/main" id="{C1D80C65-06A5-CEC4-F05C-833AE47213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25" name="Picture 124" descr="A group of circles with different colors&#10;&#10;AI-generated content may be incorrect.">
                <a:extLst>
                  <a:ext uri="{FF2B5EF4-FFF2-40B4-BE49-F238E27FC236}">
                    <a16:creationId xmlns:a16="http://schemas.microsoft.com/office/drawing/2014/main" id="{48B163CB-D893-33C0-011D-88C15B1B0F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26" name="Picture 125" descr="A grey and black logo&#10;&#10;AI-generated content may be incorrect.">
                <a:extLst>
                  <a:ext uri="{FF2B5EF4-FFF2-40B4-BE49-F238E27FC236}">
                    <a16:creationId xmlns:a16="http://schemas.microsoft.com/office/drawing/2014/main" id="{FE6B71CB-326A-A5F6-D21F-EA4E51C25E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113" name="Group 112">
              <a:extLst>
                <a:ext uri="{FF2B5EF4-FFF2-40B4-BE49-F238E27FC236}">
                  <a16:creationId xmlns:a16="http://schemas.microsoft.com/office/drawing/2014/main" id="{AB1CE862-F050-8D11-98B8-5123A2B7C23A}"/>
                </a:ext>
              </a:extLst>
            </p:cNvPr>
            <p:cNvGrpSpPr/>
            <p:nvPr/>
          </p:nvGrpSpPr>
          <p:grpSpPr>
            <a:xfrm rot="21021258">
              <a:off x="5655901" y="1790828"/>
              <a:ext cx="969742" cy="1528477"/>
              <a:chOff x="130195" y="2389251"/>
              <a:chExt cx="2154414" cy="3395718"/>
            </a:xfrm>
          </p:grpSpPr>
          <p:pic>
            <p:nvPicPr>
              <p:cNvPr id="119" name="Picture 118" descr="A grey and red circles with black text&#10;&#10;AI-generated content may be incorrect.">
                <a:extLst>
                  <a:ext uri="{FF2B5EF4-FFF2-40B4-BE49-F238E27FC236}">
                    <a16:creationId xmlns:a16="http://schemas.microsoft.com/office/drawing/2014/main" id="{CC33E0D0-CF21-E829-0E36-2A75073999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20" name="Picture 119" descr="A grey and black logo&#10;&#10;AI-generated content may be incorrect.">
                <a:extLst>
                  <a:ext uri="{FF2B5EF4-FFF2-40B4-BE49-F238E27FC236}">
                    <a16:creationId xmlns:a16="http://schemas.microsoft.com/office/drawing/2014/main" id="{E0CCF4BA-6662-4ED5-594C-E5318AF668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21" name="Picture 120" descr="A group of circles with different colors&#10;&#10;AI-generated content may be incorrect.">
                <a:extLst>
                  <a:ext uri="{FF2B5EF4-FFF2-40B4-BE49-F238E27FC236}">
                    <a16:creationId xmlns:a16="http://schemas.microsoft.com/office/drawing/2014/main" id="{7E9F893E-4563-7B59-E6DE-9DB92A7F56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22" name="Picture 121" descr="A grey and black logo&#10;&#10;AI-generated content may be incorrect.">
                <a:extLst>
                  <a:ext uri="{FF2B5EF4-FFF2-40B4-BE49-F238E27FC236}">
                    <a16:creationId xmlns:a16="http://schemas.microsoft.com/office/drawing/2014/main" id="{068FFD84-B2B4-627B-5EF3-FE48863BBAF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114" name="Group 113">
              <a:extLst>
                <a:ext uri="{FF2B5EF4-FFF2-40B4-BE49-F238E27FC236}">
                  <a16:creationId xmlns:a16="http://schemas.microsoft.com/office/drawing/2014/main" id="{FA38E904-FE41-DA1B-8642-023BA05AD79E}"/>
                </a:ext>
              </a:extLst>
            </p:cNvPr>
            <p:cNvGrpSpPr/>
            <p:nvPr/>
          </p:nvGrpSpPr>
          <p:grpSpPr>
            <a:xfrm rot="21018577">
              <a:off x="6569044" y="1751846"/>
              <a:ext cx="969742" cy="1528477"/>
              <a:chOff x="130195" y="2389251"/>
              <a:chExt cx="2154414" cy="3395718"/>
            </a:xfrm>
          </p:grpSpPr>
          <p:pic>
            <p:nvPicPr>
              <p:cNvPr id="115" name="Picture 114" descr="A grey and red circles with black text&#10;&#10;AI-generated content may be incorrect.">
                <a:extLst>
                  <a:ext uri="{FF2B5EF4-FFF2-40B4-BE49-F238E27FC236}">
                    <a16:creationId xmlns:a16="http://schemas.microsoft.com/office/drawing/2014/main" id="{D61E9753-4E7C-0508-4880-BEB868D1FF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116" name="Picture 115" descr="A grey and black logo&#10;&#10;AI-generated content may be incorrect.">
                <a:extLst>
                  <a:ext uri="{FF2B5EF4-FFF2-40B4-BE49-F238E27FC236}">
                    <a16:creationId xmlns:a16="http://schemas.microsoft.com/office/drawing/2014/main" id="{4B0A20B8-5252-91FE-43D5-A3DBC3AA4C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17" name="Picture 116" descr="A group of circles with different colors&#10;&#10;AI-generated content may be incorrect.">
                <a:extLst>
                  <a:ext uri="{FF2B5EF4-FFF2-40B4-BE49-F238E27FC236}">
                    <a16:creationId xmlns:a16="http://schemas.microsoft.com/office/drawing/2014/main" id="{11F3AFD3-B9E8-100B-8562-776D22B19A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18" name="Picture 117" descr="A grey and black logo&#10;&#10;AI-generated content may be incorrect.">
                <a:extLst>
                  <a:ext uri="{FF2B5EF4-FFF2-40B4-BE49-F238E27FC236}">
                    <a16:creationId xmlns:a16="http://schemas.microsoft.com/office/drawing/2014/main" id="{FDE7996C-68F0-7453-217D-8FC91B5E78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sp>
        <p:nvSpPr>
          <p:cNvPr id="139" name="Text Placeholder 3">
            <a:extLst>
              <a:ext uri="{FF2B5EF4-FFF2-40B4-BE49-F238E27FC236}">
                <a16:creationId xmlns:a16="http://schemas.microsoft.com/office/drawing/2014/main" id="{48AB17FF-B09E-F493-E909-80C462E2972E}"/>
              </a:ext>
            </a:extLst>
          </p:cNvPr>
          <p:cNvSpPr txBox="1">
            <a:spLocks/>
          </p:cNvSpPr>
          <p:nvPr/>
        </p:nvSpPr>
        <p:spPr>
          <a:xfrm>
            <a:off x="1187344" y="3232239"/>
            <a:ext cx="1696240" cy="7167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80000"/>
              </a:lnSpc>
            </a:pPr>
            <a:r>
              <a:rPr lang="en-US" sz="1800" i="0">
                <a:latin typeface="+mn-lt"/>
              </a:rPr>
              <a:t>Hydrophobic</a:t>
            </a:r>
          </a:p>
          <a:p>
            <a:pPr algn="r">
              <a:lnSpc>
                <a:spcPct val="80000"/>
              </a:lnSpc>
            </a:pPr>
            <a:r>
              <a:rPr lang="en-US" sz="1800" i="0">
                <a:latin typeface="+mn-lt"/>
              </a:rPr>
              <a:t>Region</a:t>
            </a:r>
            <a:endParaRPr lang="en-US" sz="1800">
              <a:latin typeface="+mn-lt"/>
            </a:endParaRPr>
          </a:p>
          <a:p>
            <a:pPr algn="r">
              <a:lnSpc>
                <a:spcPct val="80000"/>
              </a:lnSpc>
            </a:pPr>
            <a:endParaRPr lang="en-US" sz="2000"/>
          </a:p>
          <a:p>
            <a:pPr algn="r">
              <a:lnSpc>
                <a:spcPct val="80000"/>
              </a:lnSpc>
            </a:pPr>
            <a:endParaRPr lang="en-US" sz="2000"/>
          </a:p>
        </p:txBody>
      </p:sp>
      <p:sp>
        <p:nvSpPr>
          <p:cNvPr id="140" name="Text Placeholder 3">
            <a:extLst>
              <a:ext uri="{FF2B5EF4-FFF2-40B4-BE49-F238E27FC236}">
                <a16:creationId xmlns:a16="http://schemas.microsoft.com/office/drawing/2014/main" id="{6A4AD8EE-1FB4-5E5F-F73D-A46EBADFA20E}"/>
              </a:ext>
            </a:extLst>
          </p:cNvPr>
          <p:cNvSpPr txBox="1">
            <a:spLocks/>
          </p:cNvSpPr>
          <p:nvPr/>
        </p:nvSpPr>
        <p:spPr>
          <a:xfrm>
            <a:off x="1177819" y="4438508"/>
            <a:ext cx="1696240" cy="7167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80000"/>
              </a:lnSpc>
            </a:pPr>
            <a:r>
              <a:rPr lang="en-US" sz="1800" i="0">
                <a:latin typeface="+mn-lt"/>
              </a:rPr>
              <a:t>Hydrophilic</a:t>
            </a:r>
          </a:p>
          <a:p>
            <a:pPr algn="r">
              <a:lnSpc>
                <a:spcPct val="80000"/>
              </a:lnSpc>
            </a:pPr>
            <a:r>
              <a:rPr lang="en-US" sz="1800" i="0">
                <a:latin typeface="+mn-lt"/>
              </a:rPr>
              <a:t>Region</a:t>
            </a:r>
            <a:endParaRPr lang="en-US" sz="1800">
              <a:latin typeface="+mn-lt"/>
            </a:endParaRPr>
          </a:p>
          <a:p>
            <a:pPr algn="r">
              <a:lnSpc>
                <a:spcPct val="80000"/>
              </a:lnSpc>
            </a:pPr>
            <a:endParaRPr lang="en-US" sz="2000"/>
          </a:p>
          <a:p>
            <a:pPr algn="r">
              <a:lnSpc>
                <a:spcPct val="80000"/>
              </a:lnSpc>
            </a:pPr>
            <a:endParaRPr lang="en-US" sz="2000"/>
          </a:p>
        </p:txBody>
      </p:sp>
      <p:sp>
        <p:nvSpPr>
          <p:cNvPr id="141" name="Text Placeholder 3">
            <a:extLst>
              <a:ext uri="{FF2B5EF4-FFF2-40B4-BE49-F238E27FC236}">
                <a16:creationId xmlns:a16="http://schemas.microsoft.com/office/drawing/2014/main" id="{2103FF88-4286-CE06-44BE-8D30EA58C89A}"/>
              </a:ext>
            </a:extLst>
          </p:cNvPr>
          <p:cNvSpPr txBox="1">
            <a:spLocks/>
          </p:cNvSpPr>
          <p:nvPr/>
        </p:nvSpPr>
        <p:spPr>
          <a:xfrm>
            <a:off x="1166159" y="2025970"/>
            <a:ext cx="1696240" cy="71673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80000"/>
              </a:lnSpc>
            </a:pPr>
            <a:r>
              <a:rPr lang="en-US" sz="1800" i="0">
                <a:latin typeface="+mn-lt"/>
              </a:rPr>
              <a:t>Hydrophilic</a:t>
            </a:r>
          </a:p>
          <a:p>
            <a:pPr algn="r">
              <a:lnSpc>
                <a:spcPct val="80000"/>
              </a:lnSpc>
            </a:pPr>
            <a:r>
              <a:rPr lang="en-US" sz="1800" i="0">
                <a:latin typeface="+mn-lt"/>
              </a:rPr>
              <a:t>Region</a:t>
            </a:r>
            <a:endParaRPr lang="en-US" sz="1800">
              <a:latin typeface="+mn-lt"/>
            </a:endParaRPr>
          </a:p>
          <a:p>
            <a:pPr algn="r">
              <a:lnSpc>
                <a:spcPct val="80000"/>
              </a:lnSpc>
            </a:pPr>
            <a:endParaRPr lang="en-US" sz="2000"/>
          </a:p>
          <a:p>
            <a:pPr algn="r">
              <a:lnSpc>
                <a:spcPct val="80000"/>
              </a:lnSpc>
            </a:pPr>
            <a:endParaRPr lang="en-US" sz="2000"/>
          </a:p>
        </p:txBody>
      </p:sp>
      <p:pic>
        <p:nvPicPr>
          <p:cNvPr id="145" name="Picture 144">
            <a:extLst>
              <a:ext uri="{FF2B5EF4-FFF2-40B4-BE49-F238E27FC236}">
                <a16:creationId xmlns:a16="http://schemas.microsoft.com/office/drawing/2014/main" id="{C9A79C66-C460-4DFD-B9CB-0145E1FB134B}"/>
              </a:ext>
            </a:extLst>
          </p:cNvPr>
          <p:cNvPicPr>
            <a:picLocks noChangeAspect="1"/>
          </p:cNvPicPr>
          <p:nvPr/>
        </p:nvPicPr>
        <p:blipFill>
          <a:blip r:embed="rId6"/>
          <a:stretch>
            <a:fillRect/>
          </a:stretch>
        </p:blipFill>
        <p:spPr>
          <a:xfrm>
            <a:off x="2916486" y="2728523"/>
            <a:ext cx="330159" cy="1554313"/>
          </a:xfrm>
          <a:prstGeom prst="rect">
            <a:avLst/>
          </a:prstGeom>
        </p:spPr>
      </p:pic>
      <p:pic>
        <p:nvPicPr>
          <p:cNvPr id="146" name="Picture 145">
            <a:extLst>
              <a:ext uri="{FF2B5EF4-FFF2-40B4-BE49-F238E27FC236}">
                <a16:creationId xmlns:a16="http://schemas.microsoft.com/office/drawing/2014/main" id="{DB59E619-5EEE-C1A9-46F5-5714FADFF7FD}"/>
              </a:ext>
            </a:extLst>
          </p:cNvPr>
          <p:cNvPicPr>
            <a:picLocks noChangeAspect="1"/>
          </p:cNvPicPr>
          <p:nvPr/>
        </p:nvPicPr>
        <p:blipFill>
          <a:blip r:embed="rId6"/>
          <a:stretch>
            <a:fillRect/>
          </a:stretch>
        </p:blipFill>
        <p:spPr>
          <a:xfrm>
            <a:off x="2909004" y="1953194"/>
            <a:ext cx="330159" cy="635848"/>
          </a:xfrm>
          <a:prstGeom prst="rect">
            <a:avLst/>
          </a:prstGeom>
        </p:spPr>
      </p:pic>
      <p:pic>
        <p:nvPicPr>
          <p:cNvPr id="147" name="Picture 146">
            <a:extLst>
              <a:ext uri="{FF2B5EF4-FFF2-40B4-BE49-F238E27FC236}">
                <a16:creationId xmlns:a16="http://schemas.microsoft.com/office/drawing/2014/main" id="{E7236DDC-F7D9-4A88-A765-01845EFC01EC}"/>
              </a:ext>
            </a:extLst>
          </p:cNvPr>
          <p:cNvPicPr>
            <a:picLocks noChangeAspect="1"/>
          </p:cNvPicPr>
          <p:nvPr/>
        </p:nvPicPr>
        <p:blipFill>
          <a:blip r:embed="rId6"/>
          <a:stretch>
            <a:fillRect/>
          </a:stretch>
        </p:blipFill>
        <p:spPr>
          <a:xfrm>
            <a:off x="2891324" y="4412314"/>
            <a:ext cx="330159" cy="635848"/>
          </a:xfrm>
          <a:prstGeom prst="rect">
            <a:avLst/>
          </a:prstGeom>
        </p:spPr>
      </p:pic>
    </p:spTree>
    <p:extLst>
      <p:ext uri="{BB962C8B-B14F-4D97-AF65-F5344CB8AC3E}">
        <p14:creationId xmlns:p14="http://schemas.microsoft.com/office/powerpoint/2010/main" val="2435112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9F75D9C-67AF-8B08-4A09-B8B87A1014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3832BE7-8A9A-7FD6-6142-BA40D471A49B}"/>
              </a:ext>
            </a:extLst>
          </p:cNvPr>
          <p:cNvSpPr>
            <a:spLocks noGrp="1"/>
          </p:cNvSpPr>
          <p:nvPr>
            <p:ph type="title"/>
          </p:nvPr>
        </p:nvSpPr>
        <p:spPr/>
        <p:txBody>
          <a:bodyPr/>
          <a:lstStyle/>
          <a:p>
            <a:r>
              <a:rPr lang="en-US">
                <a:solidFill>
                  <a:srgbClr val="FFFFFF"/>
                </a:solidFill>
                <a:latin typeface="Myriad Pro"/>
              </a:rPr>
              <a:t>Mosaic Membrane Mighty Model</a:t>
            </a:r>
            <a:endParaRPr lang="en-US"/>
          </a:p>
          <a:p>
            <a:endParaRPr lang="en-US"/>
          </a:p>
        </p:txBody>
      </p:sp>
      <p:sp>
        <p:nvSpPr>
          <p:cNvPr id="3" name="TextBox 2">
            <a:extLst>
              <a:ext uri="{FF2B5EF4-FFF2-40B4-BE49-F238E27FC236}">
                <a16:creationId xmlns:a16="http://schemas.microsoft.com/office/drawing/2014/main" id="{51AC96A0-D821-E90B-2E99-C7633E223A8A}"/>
              </a:ext>
            </a:extLst>
          </p:cNvPr>
          <p:cNvSpPr txBox="1"/>
          <p:nvPr/>
        </p:nvSpPr>
        <p:spPr>
          <a:xfrm>
            <a:off x="943723" y="1204430"/>
            <a:ext cx="5769898" cy="4801314"/>
          </a:xfrm>
          <a:prstGeom prst="rect">
            <a:avLst/>
          </a:prstGeom>
          <a:noFill/>
        </p:spPr>
        <p:txBody>
          <a:bodyPr wrap="square">
            <a:spAutoFit/>
          </a:bodyPr>
          <a:lstStyle/>
          <a:p>
            <a:pPr>
              <a:spcAft>
                <a:spcPts val="1800"/>
              </a:spcAft>
            </a:pPr>
            <a:r>
              <a:rPr lang="en-US" sz="1600"/>
              <a:t>With the </a:t>
            </a:r>
            <a:r>
              <a:rPr lang="en-US" sz="1600" b="1"/>
              <a:t>Mosaic Membrane Mighty Model</a:t>
            </a:r>
            <a:r>
              <a:rPr lang="en-US" sz="1200"/>
              <a:t>©</a:t>
            </a:r>
            <a:r>
              <a:rPr lang="en-US" sz="1600"/>
              <a:t>, your students will feel a lipid bilayer's flexible, fluid nature as they learn about membranes and their important role in separating the inside of a cell from the extracellular environment outside of the cell. </a:t>
            </a:r>
          </a:p>
          <a:p>
            <a:pPr>
              <a:spcAft>
                <a:spcPts val="1800"/>
              </a:spcAft>
            </a:pPr>
            <a:r>
              <a:rPr lang="en-US" sz="1600" b="1"/>
              <a:t>This hands-on model includes:</a:t>
            </a:r>
          </a:p>
          <a:p>
            <a:pPr marL="285750" indent="-165100">
              <a:spcAft>
                <a:spcPts val="600"/>
              </a:spcAft>
              <a:buFont typeface="Arial" panose="020B0604020202020204" pitchFamily="34" charset="0"/>
              <a:buChar char="•"/>
            </a:pPr>
            <a:r>
              <a:rPr lang="en-US" sz="1600"/>
              <a:t>channel proteins that move nutrients and ions across the membrane</a:t>
            </a:r>
          </a:p>
          <a:p>
            <a:pPr marL="285750" indent="-165100">
              <a:spcAft>
                <a:spcPts val="600"/>
              </a:spcAft>
              <a:buFont typeface="Arial" panose="020B0604020202020204" pitchFamily="34" charset="0"/>
              <a:buChar char="•"/>
            </a:pPr>
            <a:r>
              <a:rPr lang="en-US" sz="1600"/>
              <a:t>receptor proteins that bind extracellular ligands  and trigger signal transduction cascades inside the cell  </a:t>
            </a:r>
          </a:p>
          <a:p>
            <a:pPr marL="285750" indent="-165100">
              <a:spcAft>
                <a:spcPts val="600"/>
              </a:spcAft>
              <a:buFont typeface="Arial" panose="020B0604020202020204" pitchFamily="34" charset="0"/>
              <a:buChar char="•"/>
            </a:pPr>
            <a:r>
              <a:rPr lang="en-US" sz="1600"/>
              <a:t>peripheral proteins and glycoproteins on the outside surface of the membrane that serve as markers for cell-cell-recognition and aid in cell-cell communication </a:t>
            </a:r>
          </a:p>
          <a:p>
            <a:pPr marL="285750" indent="-165100">
              <a:spcAft>
                <a:spcPts val="600"/>
              </a:spcAft>
              <a:buFont typeface="Arial" panose="020B0604020202020204" pitchFamily="34" charset="0"/>
              <a:buChar char="•"/>
            </a:pPr>
            <a:r>
              <a:rPr lang="en-US" sz="1600"/>
              <a:t>glycolipids and cholesterol that aid in cell identification and affect membrane fluidity. </a:t>
            </a:r>
          </a:p>
          <a:p>
            <a:pPr marL="285750" indent="-165100">
              <a:spcAft>
                <a:spcPts val="600"/>
              </a:spcAft>
              <a:buFont typeface="Arial" panose="020B0604020202020204" pitchFamily="34" charset="0"/>
              <a:buChar char="•"/>
            </a:pPr>
            <a:r>
              <a:rPr lang="en-US" sz="1600"/>
              <a:t>A base that represents the intracellular matrix of the cell – composed of actin filaments and microtubules.</a:t>
            </a:r>
          </a:p>
        </p:txBody>
      </p:sp>
      <p:pic>
        <p:nvPicPr>
          <p:cNvPr id="10" name="Picture 9">
            <a:extLst>
              <a:ext uri="{FF2B5EF4-FFF2-40B4-BE49-F238E27FC236}">
                <a16:creationId xmlns:a16="http://schemas.microsoft.com/office/drawing/2014/main" id="{B9254342-A9AB-DEC7-A9D5-C094CECF7792}"/>
              </a:ext>
            </a:extLst>
          </p:cNvPr>
          <p:cNvPicPr>
            <a:picLocks noChangeAspect="1"/>
          </p:cNvPicPr>
          <p:nvPr/>
        </p:nvPicPr>
        <p:blipFill>
          <a:blip r:embed="rId4"/>
          <a:stretch>
            <a:fillRect/>
          </a:stretch>
        </p:blipFill>
        <p:spPr>
          <a:xfrm>
            <a:off x="6575272" y="1132241"/>
            <a:ext cx="5316222" cy="4382434"/>
          </a:xfrm>
          <a:prstGeom prst="rect">
            <a:avLst/>
          </a:prstGeom>
        </p:spPr>
      </p:pic>
    </p:spTree>
    <p:custDataLst>
      <p:tags r:id="rId1"/>
    </p:custDataLst>
    <p:extLst>
      <p:ext uri="{BB962C8B-B14F-4D97-AF65-F5344CB8AC3E}">
        <p14:creationId xmlns:p14="http://schemas.microsoft.com/office/powerpoint/2010/main" val="3733925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D7C5F-4A41-1D62-D41F-81FBCA37C3E6}"/>
            </a:ext>
          </a:extLst>
        </p:cNvPr>
        <p:cNvGrpSpPr/>
        <p:nvPr/>
      </p:nvGrpSpPr>
      <p:grpSpPr>
        <a:xfrm>
          <a:off x="0" y="0"/>
          <a:ext cx="0" cy="0"/>
          <a:chOff x="0" y="0"/>
          <a:chExt cx="0" cy="0"/>
        </a:xfrm>
      </p:grpSpPr>
      <p:sp>
        <p:nvSpPr>
          <p:cNvPr id="3" name="Text Placeholder 4">
            <a:extLst>
              <a:ext uri="{FF2B5EF4-FFF2-40B4-BE49-F238E27FC236}">
                <a16:creationId xmlns:a16="http://schemas.microsoft.com/office/drawing/2014/main" id="{D0244DEA-C868-944C-12E6-1E09FF9A159E}"/>
              </a:ext>
            </a:extLst>
          </p:cNvPr>
          <p:cNvSpPr txBox="1">
            <a:spLocks/>
          </p:cNvSpPr>
          <p:nvPr/>
        </p:nvSpPr>
        <p:spPr>
          <a:xfrm>
            <a:off x="1512966" y="440575"/>
            <a:ext cx="8872298" cy="82714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Triglycerides</a:t>
            </a:r>
          </a:p>
        </p:txBody>
      </p:sp>
      <p:sp>
        <p:nvSpPr>
          <p:cNvPr id="2" name="Slide Number Placeholder 1">
            <a:extLst>
              <a:ext uri="{FF2B5EF4-FFF2-40B4-BE49-F238E27FC236}">
                <a16:creationId xmlns:a16="http://schemas.microsoft.com/office/drawing/2014/main" id="{797FCB53-F213-8D19-A427-4BB00FB98F1A}"/>
              </a:ext>
            </a:extLst>
          </p:cNvPr>
          <p:cNvSpPr>
            <a:spLocks noGrp="1"/>
          </p:cNvSpPr>
          <p:nvPr>
            <p:ph type="sldNum" sz="quarter" idx="4"/>
          </p:nvPr>
        </p:nvSpPr>
        <p:spPr/>
        <p:txBody>
          <a:bodyPr/>
          <a:lstStyle/>
          <a:p>
            <a:fld id="{24F349F3-CB17-4C05-B28E-3C9067437B1B}" type="slidenum">
              <a:rPr lang="en-US" smtClean="0"/>
              <a:pPr/>
              <a:t>27</a:t>
            </a:fld>
            <a:endParaRPr lang="en-US"/>
          </a:p>
        </p:txBody>
      </p:sp>
      <p:sp>
        <p:nvSpPr>
          <p:cNvPr id="4" name="Text Placeholder 3">
            <a:extLst>
              <a:ext uri="{FF2B5EF4-FFF2-40B4-BE49-F238E27FC236}">
                <a16:creationId xmlns:a16="http://schemas.microsoft.com/office/drawing/2014/main" id="{E10CE3E5-066F-7411-FF9C-7EB60D0BD7A5}"/>
              </a:ext>
            </a:extLst>
          </p:cNvPr>
          <p:cNvSpPr>
            <a:spLocks noGrp="1"/>
          </p:cNvSpPr>
          <p:nvPr>
            <p:ph type="body" sz="quarter" idx="11"/>
          </p:nvPr>
        </p:nvSpPr>
        <p:spPr>
          <a:xfrm>
            <a:off x="5874224" y="2394876"/>
            <a:ext cx="6080240" cy="1637607"/>
          </a:xfrm>
        </p:spPr>
        <p:txBody>
          <a:bodyPr/>
          <a:lstStyle/>
          <a:p>
            <a:endParaRPr lang="en-US" sz="2000"/>
          </a:p>
          <a:p>
            <a:endParaRPr lang="en-US" sz="2000"/>
          </a:p>
        </p:txBody>
      </p:sp>
      <p:grpSp>
        <p:nvGrpSpPr>
          <p:cNvPr id="19" name="Group 18">
            <a:extLst>
              <a:ext uri="{FF2B5EF4-FFF2-40B4-BE49-F238E27FC236}">
                <a16:creationId xmlns:a16="http://schemas.microsoft.com/office/drawing/2014/main" id="{C9CAEAA3-7D7F-784B-A746-410B2CB505F6}"/>
              </a:ext>
            </a:extLst>
          </p:cNvPr>
          <p:cNvGrpSpPr/>
          <p:nvPr/>
        </p:nvGrpSpPr>
        <p:grpSpPr>
          <a:xfrm rot="658675">
            <a:off x="7501810" y="2697148"/>
            <a:ext cx="1140633" cy="2937995"/>
            <a:chOff x="9590021" y="3546841"/>
            <a:chExt cx="834643" cy="2149840"/>
          </a:xfrm>
        </p:grpSpPr>
        <p:grpSp>
          <p:nvGrpSpPr>
            <p:cNvPr id="30" name="Group 29">
              <a:extLst>
                <a:ext uri="{FF2B5EF4-FFF2-40B4-BE49-F238E27FC236}">
                  <a16:creationId xmlns:a16="http://schemas.microsoft.com/office/drawing/2014/main" id="{B3A76EA9-3D3B-BB15-A49E-A9780E2C1864}"/>
                </a:ext>
              </a:extLst>
            </p:cNvPr>
            <p:cNvGrpSpPr/>
            <p:nvPr/>
          </p:nvGrpSpPr>
          <p:grpSpPr>
            <a:xfrm>
              <a:off x="9590021" y="3546841"/>
              <a:ext cx="500667" cy="280518"/>
              <a:chOff x="2200491" y="5045569"/>
              <a:chExt cx="500667" cy="280518"/>
            </a:xfrm>
          </p:grpSpPr>
          <p:pic>
            <p:nvPicPr>
              <p:cNvPr id="31" name="Picture 30" descr="A red circle with black objects in it&#10;&#10;AI-generated content may be incorrect.">
                <a:extLst>
                  <a:ext uri="{FF2B5EF4-FFF2-40B4-BE49-F238E27FC236}">
                    <a16:creationId xmlns:a16="http://schemas.microsoft.com/office/drawing/2014/main" id="{61219867-6E81-73CA-16FE-0049049FAC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548">
                <a:off x="2420640" y="5045569"/>
                <a:ext cx="280518" cy="280518"/>
              </a:xfrm>
              <a:prstGeom prst="rect">
                <a:avLst/>
              </a:prstGeom>
            </p:spPr>
          </p:pic>
          <p:pic>
            <p:nvPicPr>
              <p:cNvPr id="32" name="Picture 31" descr="A white circle with a black border&#10;&#10;AI-generated content may be incorrect.">
                <a:extLst>
                  <a:ext uri="{FF2B5EF4-FFF2-40B4-BE49-F238E27FC236}">
                    <a16:creationId xmlns:a16="http://schemas.microsoft.com/office/drawing/2014/main" id="{87345866-8AAC-FCA9-A2BC-6FC3204ED1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053">
                <a:off x="2200491" y="5063954"/>
                <a:ext cx="344890" cy="232399"/>
              </a:xfrm>
              <a:prstGeom prst="rect">
                <a:avLst/>
              </a:prstGeom>
            </p:spPr>
          </p:pic>
        </p:grpSp>
        <p:pic>
          <p:nvPicPr>
            <p:cNvPr id="29" name="Picture 28" descr="A grey and black logo&#10;&#10;AI-generated content may be incorrect.">
              <a:extLst>
                <a:ext uri="{FF2B5EF4-FFF2-40B4-BE49-F238E27FC236}">
                  <a16:creationId xmlns:a16="http://schemas.microsoft.com/office/drawing/2014/main" id="{D6F62D4A-0947-025F-2CB1-B297FD3998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grpSp>
        <p:nvGrpSpPr>
          <p:cNvPr id="38" name="Group 37">
            <a:extLst>
              <a:ext uri="{FF2B5EF4-FFF2-40B4-BE49-F238E27FC236}">
                <a16:creationId xmlns:a16="http://schemas.microsoft.com/office/drawing/2014/main" id="{4FBBE131-E5CD-C3C7-FEF1-53470CAFD138}"/>
              </a:ext>
            </a:extLst>
          </p:cNvPr>
          <p:cNvGrpSpPr/>
          <p:nvPr/>
        </p:nvGrpSpPr>
        <p:grpSpPr>
          <a:xfrm rot="20042768">
            <a:off x="8965106" y="3858121"/>
            <a:ext cx="2000910" cy="946694"/>
            <a:chOff x="8073509" y="2338060"/>
            <a:chExt cx="1464140" cy="692731"/>
          </a:xfrm>
        </p:grpSpPr>
        <p:pic>
          <p:nvPicPr>
            <p:cNvPr id="40" name="Picture 39" descr="A white circle with a black border&#10;&#10;AI-generated content may be incorrect.">
              <a:extLst>
                <a:ext uri="{FF2B5EF4-FFF2-40B4-BE49-F238E27FC236}">
                  <a16:creationId xmlns:a16="http://schemas.microsoft.com/office/drawing/2014/main" id="{3E235A71-9E3B-5FC7-3AF9-DE0F0E5108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1140798">
              <a:off x="9192759" y="2370528"/>
              <a:ext cx="344890" cy="232399"/>
            </a:xfrm>
            <a:prstGeom prst="rect">
              <a:avLst/>
            </a:prstGeom>
          </p:spPr>
        </p:pic>
        <p:pic>
          <p:nvPicPr>
            <p:cNvPr id="41" name="Picture 40" descr="A white circle with a black border&#10;&#10;AI-generated content may be incorrect.">
              <a:extLst>
                <a:ext uri="{FF2B5EF4-FFF2-40B4-BE49-F238E27FC236}">
                  <a16:creationId xmlns:a16="http://schemas.microsoft.com/office/drawing/2014/main" id="{52E34A9E-76DB-9DC5-3399-CCC81C184D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3427783">
              <a:off x="8699832" y="2798392"/>
              <a:ext cx="344890" cy="232399"/>
            </a:xfrm>
            <a:prstGeom prst="rect">
              <a:avLst/>
            </a:prstGeom>
          </p:spPr>
        </p:pic>
        <p:pic>
          <p:nvPicPr>
            <p:cNvPr id="42" name="Picture 41" descr="A white circle with a black border&#10;&#10;AI-generated content may be incorrect.">
              <a:extLst>
                <a:ext uri="{FF2B5EF4-FFF2-40B4-BE49-F238E27FC236}">
                  <a16:creationId xmlns:a16="http://schemas.microsoft.com/office/drawing/2014/main" id="{20DE8CAD-BD1E-32FA-D98D-161CED7695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3509" y="2617342"/>
              <a:ext cx="344890" cy="232399"/>
            </a:xfrm>
            <a:prstGeom prst="rect">
              <a:avLst/>
            </a:prstGeom>
          </p:spPr>
        </p:pic>
        <p:pic>
          <p:nvPicPr>
            <p:cNvPr id="39" name="Picture 38" descr="A grey and red circles with black text&#10;&#10;AI-generated content may be incorrect.">
              <a:extLst>
                <a:ext uri="{FF2B5EF4-FFF2-40B4-BE49-F238E27FC236}">
                  <a16:creationId xmlns:a16="http://schemas.microsoft.com/office/drawing/2014/main" id="{115E9B09-B700-58F4-A9A8-94903C6D98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82677" y="2338060"/>
              <a:ext cx="1082528" cy="558565"/>
            </a:xfrm>
            <a:prstGeom prst="rect">
              <a:avLst/>
            </a:prstGeom>
          </p:spPr>
        </p:pic>
      </p:grpSp>
      <p:sp>
        <p:nvSpPr>
          <p:cNvPr id="5" name="Text Placeholder 3">
            <a:extLst>
              <a:ext uri="{FF2B5EF4-FFF2-40B4-BE49-F238E27FC236}">
                <a16:creationId xmlns:a16="http://schemas.microsoft.com/office/drawing/2014/main" id="{5312174C-F9F0-B065-F60F-0129F574D18A}"/>
              </a:ext>
            </a:extLst>
          </p:cNvPr>
          <p:cNvSpPr txBox="1">
            <a:spLocks/>
          </p:cNvSpPr>
          <p:nvPr/>
        </p:nvSpPr>
        <p:spPr>
          <a:xfrm>
            <a:off x="1733833" y="1943100"/>
            <a:ext cx="4025031" cy="261695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i="0">
                <a:solidFill>
                  <a:srgbClr val="D200B9"/>
                </a:solidFill>
              </a:rPr>
              <a:t>Triglycerides </a:t>
            </a:r>
            <a:r>
              <a:rPr lang="en-US" sz="2000" b="0" i="0"/>
              <a:t>do not contain a phosphate head group. Instead, they contain a third fatty acid tail.</a:t>
            </a:r>
          </a:p>
          <a:p>
            <a:pPr>
              <a:lnSpc>
                <a:spcPct val="100000"/>
              </a:lnSpc>
            </a:pPr>
            <a:endParaRPr lang="en-US" sz="2000" b="0" i="0"/>
          </a:p>
          <a:p>
            <a:pPr>
              <a:lnSpc>
                <a:spcPct val="100000"/>
              </a:lnSpc>
            </a:pPr>
            <a:r>
              <a:rPr lang="en-US" sz="2000" i="0"/>
              <a:t>Build a model of a triglyceride from your component pieces.</a:t>
            </a:r>
          </a:p>
        </p:txBody>
      </p:sp>
      <p:grpSp>
        <p:nvGrpSpPr>
          <p:cNvPr id="12" name="Group 11">
            <a:extLst>
              <a:ext uri="{FF2B5EF4-FFF2-40B4-BE49-F238E27FC236}">
                <a16:creationId xmlns:a16="http://schemas.microsoft.com/office/drawing/2014/main" id="{FAA7ED47-1791-FDF9-BFA9-5F920CFC0C56}"/>
              </a:ext>
            </a:extLst>
          </p:cNvPr>
          <p:cNvGrpSpPr/>
          <p:nvPr/>
        </p:nvGrpSpPr>
        <p:grpSpPr>
          <a:xfrm rot="6567619">
            <a:off x="9359368" y="731333"/>
            <a:ext cx="1140633" cy="2937995"/>
            <a:chOff x="9590021" y="3546841"/>
            <a:chExt cx="834643" cy="2149840"/>
          </a:xfrm>
        </p:grpSpPr>
        <p:grpSp>
          <p:nvGrpSpPr>
            <p:cNvPr id="13" name="Group 12">
              <a:extLst>
                <a:ext uri="{FF2B5EF4-FFF2-40B4-BE49-F238E27FC236}">
                  <a16:creationId xmlns:a16="http://schemas.microsoft.com/office/drawing/2014/main" id="{95DE3D80-C6AF-561C-47E0-F0119A720840}"/>
                </a:ext>
              </a:extLst>
            </p:cNvPr>
            <p:cNvGrpSpPr/>
            <p:nvPr/>
          </p:nvGrpSpPr>
          <p:grpSpPr>
            <a:xfrm>
              <a:off x="9590021" y="3546841"/>
              <a:ext cx="500667" cy="280518"/>
              <a:chOff x="2200491" y="5045569"/>
              <a:chExt cx="500667" cy="280518"/>
            </a:xfrm>
          </p:grpSpPr>
          <p:pic>
            <p:nvPicPr>
              <p:cNvPr id="21" name="Picture 20" descr="A red circle with black objects in it&#10;&#10;AI-generated content may be incorrect.">
                <a:extLst>
                  <a:ext uri="{FF2B5EF4-FFF2-40B4-BE49-F238E27FC236}">
                    <a16:creationId xmlns:a16="http://schemas.microsoft.com/office/drawing/2014/main" id="{6182502A-CCED-E98F-5923-99575999B3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0548">
                <a:off x="2420640" y="5045569"/>
                <a:ext cx="280518" cy="280518"/>
              </a:xfrm>
              <a:prstGeom prst="rect">
                <a:avLst/>
              </a:prstGeom>
            </p:spPr>
          </p:pic>
          <p:pic>
            <p:nvPicPr>
              <p:cNvPr id="22" name="Picture 21" descr="A white circle with a black border&#10;&#10;AI-generated content may be incorrect.">
                <a:extLst>
                  <a:ext uri="{FF2B5EF4-FFF2-40B4-BE49-F238E27FC236}">
                    <a16:creationId xmlns:a16="http://schemas.microsoft.com/office/drawing/2014/main" id="{D2792A45-077C-7529-7D50-07194B3DF8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96053">
                <a:off x="2200491" y="5063954"/>
                <a:ext cx="344890" cy="232399"/>
              </a:xfrm>
              <a:prstGeom prst="rect">
                <a:avLst/>
              </a:prstGeom>
            </p:spPr>
          </p:pic>
        </p:grpSp>
        <p:pic>
          <p:nvPicPr>
            <p:cNvPr id="20" name="Picture 19" descr="A grey and black logo&#10;&#10;AI-generated content may be incorrect.">
              <a:extLst>
                <a:ext uri="{FF2B5EF4-FFF2-40B4-BE49-F238E27FC236}">
                  <a16:creationId xmlns:a16="http://schemas.microsoft.com/office/drawing/2014/main" id="{EC294F03-A066-E855-0138-BB7CE343272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9948898" y="3606338"/>
              <a:ext cx="475766" cy="2090343"/>
            </a:xfrm>
            <a:prstGeom prst="rect">
              <a:avLst/>
            </a:prstGeom>
          </p:spPr>
        </p:pic>
      </p:grpSp>
      <p:grpSp>
        <p:nvGrpSpPr>
          <p:cNvPr id="23" name="Group 22">
            <a:extLst>
              <a:ext uri="{FF2B5EF4-FFF2-40B4-BE49-F238E27FC236}">
                <a16:creationId xmlns:a16="http://schemas.microsoft.com/office/drawing/2014/main" id="{54A6F831-AA20-8DFA-7F0D-A7825A9D55C0}"/>
              </a:ext>
            </a:extLst>
          </p:cNvPr>
          <p:cNvGrpSpPr/>
          <p:nvPr/>
        </p:nvGrpSpPr>
        <p:grpSpPr>
          <a:xfrm rot="1233803">
            <a:off x="6580539" y="1274089"/>
            <a:ext cx="917944" cy="3246602"/>
            <a:chOff x="8010176" y="3163789"/>
            <a:chExt cx="666010" cy="2355558"/>
          </a:xfrm>
        </p:grpSpPr>
        <p:grpSp>
          <p:nvGrpSpPr>
            <p:cNvPr id="24" name="Group 23">
              <a:extLst>
                <a:ext uri="{FF2B5EF4-FFF2-40B4-BE49-F238E27FC236}">
                  <a16:creationId xmlns:a16="http://schemas.microsoft.com/office/drawing/2014/main" id="{FB706672-7BB5-A371-FBB2-4CDBC62D823E}"/>
                </a:ext>
              </a:extLst>
            </p:cNvPr>
            <p:cNvGrpSpPr/>
            <p:nvPr/>
          </p:nvGrpSpPr>
          <p:grpSpPr>
            <a:xfrm rot="7391535">
              <a:off x="8274449" y="3258508"/>
              <a:ext cx="496456" cy="307018"/>
              <a:chOff x="2179570" y="5038878"/>
              <a:chExt cx="496456" cy="307018"/>
            </a:xfrm>
          </p:grpSpPr>
          <p:pic>
            <p:nvPicPr>
              <p:cNvPr id="26" name="Picture 25" descr="A red circle with black objects in it&#10;&#10;AI-generated content may be incorrect.">
                <a:extLst>
                  <a:ext uri="{FF2B5EF4-FFF2-40B4-BE49-F238E27FC236}">
                    <a16:creationId xmlns:a16="http://schemas.microsoft.com/office/drawing/2014/main" id="{F71BDDEC-57DD-E526-C3AE-7076E2A6D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484415">
                <a:off x="2395508" y="5038878"/>
                <a:ext cx="280518" cy="280518"/>
              </a:xfrm>
              <a:prstGeom prst="rect">
                <a:avLst/>
              </a:prstGeom>
            </p:spPr>
          </p:pic>
          <p:pic>
            <p:nvPicPr>
              <p:cNvPr id="27" name="Picture 26" descr="A white circle with a black border&#10;&#10;AI-generated content may be incorrect.">
                <a:extLst>
                  <a:ext uri="{FF2B5EF4-FFF2-40B4-BE49-F238E27FC236}">
                    <a16:creationId xmlns:a16="http://schemas.microsoft.com/office/drawing/2014/main" id="{754E66B4-CF47-DF2A-0BBD-03988F6FD8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797922">
                <a:off x="2179570" y="5113497"/>
                <a:ext cx="344890" cy="232399"/>
              </a:xfrm>
              <a:prstGeom prst="rect">
                <a:avLst/>
              </a:prstGeom>
            </p:spPr>
          </p:pic>
        </p:grpSp>
        <p:pic>
          <p:nvPicPr>
            <p:cNvPr id="25" name="Picture 24" descr="A grey and black logo&#10;&#10;AI-generated content may be incorrect.">
              <a:extLst>
                <a:ext uri="{FF2B5EF4-FFF2-40B4-BE49-F238E27FC236}">
                  <a16:creationId xmlns:a16="http://schemas.microsoft.com/office/drawing/2014/main" id="{AFA159D8-8540-3C76-38D2-504BC838794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010176" y="3429000"/>
              <a:ext cx="475767" cy="2090347"/>
            </a:xfrm>
            <a:prstGeom prst="rect">
              <a:avLst/>
            </a:prstGeom>
          </p:spPr>
        </p:pic>
      </p:grpSp>
    </p:spTree>
    <p:extLst>
      <p:ext uri="{BB962C8B-B14F-4D97-AF65-F5344CB8AC3E}">
        <p14:creationId xmlns:p14="http://schemas.microsoft.com/office/powerpoint/2010/main" val="1190135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0CF5D-745C-717C-831C-5A9BEAD3C39A}"/>
            </a:ext>
          </a:extLst>
        </p:cNvPr>
        <p:cNvGrpSpPr/>
        <p:nvPr/>
      </p:nvGrpSpPr>
      <p:grpSpPr>
        <a:xfrm>
          <a:off x="0" y="0"/>
          <a:ext cx="0" cy="0"/>
          <a:chOff x="0" y="0"/>
          <a:chExt cx="0" cy="0"/>
        </a:xfrm>
      </p:grpSpPr>
      <p:sp>
        <p:nvSpPr>
          <p:cNvPr id="3" name="Text Placeholder 4">
            <a:extLst>
              <a:ext uri="{FF2B5EF4-FFF2-40B4-BE49-F238E27FC236}">
                <a16:creationId xmlns:a16="http://schemas.microsoft.com/office/drawing/2014/main" id="{2897140D-6B39-D03A-9C86-7FF284AFB849}"/>
              </a:ext>
            </a:extLst>
          </p:cNvPr>
          <p:cNvSpPr txBox="1">
            <a:spLocks/>
          </p:cNvSpPr>
          <p:nvPr/>
        </p:nvSpPr>
        <p:spPr>
          <a:xfrm>
            <a:off x="1512966" y="440575"/>
            <a:ext cx="8872298" cy="82714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i="0"/>
              <a:t>Triglycerides</a:t>
            </a:r>
          </a:p>
        </p:txBody>
      </p:sp>
      <p:sp>
        <p:nvSpPr>
          <p:cNvPr id="5" name="Text Placeholder 3">
            <a:extLst>
              <a:ext uri="{FF2B5EF4-FFF2-40B4-BE49-F238E27FC236}">
                <a16:creationId xmlns:a16="http://schemas.microsoft.com/office/drawing/2014/main" id="{9BC30FE7-B570-427C-0727-0E3623A3AE9B}"/>
              </a:ext>
            </a:extLst>
          </p:cNvPr>
          <p:cNvSpPr txBox="1">
            <a:spLocks/>
          </p:cNvSpPr>
          <p:nvPr/>
        </p:nvSpPr>
        <p:spPr>
          <a:xfrm>
            <a:off x="1837757" y="1909646"/>
            <a:ext cx="4075030" cy="261695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0"/>
              </a:spcBef>
              <a:buFontTx/>
              <a:buNone/>
              <a:defRPr sz="4000" b="1" i="1" kern="1200" baseline="0">
                <a:solidFill>
                  <a:schemeClr val="tx1"/>
                </a:solidFill>
                <a:latin typeface="Myriad Pro" panose="020B0503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000" i="0">
                <a:solidFill>
                  <a:srgbClr val="D200B9"/>
                </a:solidFill>
              </a:rPr>
              <a:t>Triglycerides </a:t>
            </a:r>
            <a:r>
              <a:rPr lang="en-US" sz="2000" b="0" i="0"/>
              <a:t>store energy efficiently in their fatty acid tails and can release a large amount of energy when metabolized.</a:t>
            </a:r>
          </a:p>
          <a:p>
            <a:pPr>
              <a:lnSpc>
                <a:spcPct val="100000"/>
              </a:lnSpc>
            </a:pPr>
            <a:endParaRPr lang="en-US" sz="2000" b="0" i="0"/>
          </a:p>
          <a:p>
            <a:pPr>
              <a:lnSpc>
                <a:spcPct val="100000"/>
              </a:lnSpc>
            </a:pPr>
            <a:r>
              <a:rPr lang="en-US" sz="2000" i="0"/>
              <a:t>Sketch this structure in your notebook and write a definition.</a:t>
            </a:r>
          </a:p>
        </p:txBody>
      </p:sp>
      <p:sp>
        <p:nvSpPr>
          <p:cNvPr id="2" name="Slide Number Placeholder 1">
            <a:extLst>
              <a:ext uri="{FF2B5EF4-FFF2-40B4-BE49-F238E27FC236}">
                <a16:creationId xmlns:a16="http://schemas.microsoft.com/office/drawing/2014/main" id="{064CDB7D-5B1B-D970-2FE7-BE97405021C7}"/>
              </a:ext>
            </a:extLst>
          </p:cNvPr>
          <p:cNvSpPr>
            <a:spLocks noGrp="1"/>
          </p:cNvSpPr>
          <p:nvPr>
            <p:ph type="sldNum" sz="quarter" idx="4"/>
          </p:nvPr>
        </p:nvSpPr>
        <p:spPr/>
        <p:txBody>
          <a:bodyPr/>
          <a:lstStyle/>
          <a:p>
            <a:fld id="{24F349F3-CB17-4C05-B28E-3C9067437B1B}" type="slidenum">
              <a:rPr lang="en-US" smtClean="0"/>
              <a:pPr/>
              <a:t>28</a:t>
            </a:fld>
            <a:endParaRPr lang="en-US"/>
          </a:p>
        </p:txBody>
      </p:sp>
      <p:grpSp>
        <p:nvGrpSpPr>
          <p:cNvPr id="37" name="Group 36">
            <a:extLst>
              <a:ext uri="{FF2B5EF4-FFF2-40B4-BE49-F238E27FC236}">
                <a16:creationId xmlns:a16="http://schemas.microsoft.com/office/drawing/2014/main" id="{D4D4F638-A28F-90AD-4970-9FD6DB6F50FB}"/>
              </a:ext>
            </a:extLst>
          </p:cNvPr>
          <p:cNvGrpSpPr/>
          <p:nvPr/>
        </p:nvGrpSpPr>
        <p:grpSpPr>
          <a:xfrm>
            <a:off x="6723769" y="1540496"/>
            <a:ext cx="3520609" cy="3777007"/>
            <a:chOff x="7714369" y="2760590"/>
            <a:chExt cx="3520609" cy="3777007"/>
          </a:xfrm>
        </p:grpSpPr>
        <p:pic>
          <p:nvPicPr>
            <p:cNvPr id="25" name="Picture 24" descr="A grey and black logo&#10;&#10;AI-generated content may be incorrect.">
              <a:extLst>
                <a:ext uri="{FF2B5EF4-FFF2-40B4-BE49-F238E27FC236}">
                  <a16:creationId xmlns:a16="http://schemas.microsoft.com/office/drawing/2014/main" id="{6C02C342-9A47-D8DB-8EF4-B6F291097B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9070330" flipH="1">
              <a:off x="10584790" y="2760590"/>
              <a:ext cx="650188" cy="2856686"/>
            </a:xfrm>
            <a:prstGeom prst="rect">
              <a:avLst/>
            </a:prstGeom>
          </p:spPr>
        </p:pic>
        <p:pic>
          <p:nvPicPr>
            <p:cNvPr id="34" name="Picture 33" descr="A grey and black logo&#10;&#10;AI-generated content may be incorrect.">
              <a:extLst>
                <a:ext uri="{FF2B5EF4-FFF2-40B4-BE49-F238E27FC236}">
                  <a16:creationId xmlns:a16="http://schemas.microsoft.com/office/drawing/2014/main" id="{8C459276-3703-FE81-C138-F0DA1B85D6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33803" flipH="1">
              <a:off x="7714369" y="3452377"/>
              <a:ext cx="655737" cy="2881069"/>
            </a:xfrm>
            <a:prstGeom prst="rect">
              <a:avLst/>
            </a:prstGeom>
          </p:spPr>
        </p:pic>
        <p:pic>
          <p:nvPicPr>
            <p:cNvPr id="11" name="Picture 10" descr="A grey and black logo&#10;&#10;AI-generated content may be incorrect.">
              <a:extLst>
                <a:ext uri="{FF2B5EF4-FFF2-40B4-BE49-F238E27FC236}">
                  <a16:creationId xmlns:a16="http://schemas.microsoft.com/office/drawing/2014/main" id="{48668820-8CB4-07FC-C48E-35B28E7140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18044" flipH="1">
              <a:off x="9337456" y="3680911"/>
              <a:ext cx="650188" cy="2856686"/>
            </a:xfrm>
            <a:prstGeom prst="rect">
              <a:avLst/>
            </a:prstGeom>
          </p:spPr>
        </p:pic>
        <p:pic>
          <p:nvPicPr>
            <p:cNvPr id="19" name="Picture 18" descr="A grey and red circles with black text&#10;&#10;AI-generated content may be incorrect.">
              <a:extLst>
                <a:ext uri="{FF2B5EF4-FFF2-40B4-BE49-F238E27FC236}">
                  <a16:creationId xmlns:a16="http://schemas.microsoft.com/office/drawing/2014/main" id="{A13B9E4B-72C1-DDE7-877A-2A875F120F6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65478">
              <a:off x="8557637" y="3272001"/>
              <a:ext cx="1479395" cy="763341"/>
            </a:xfrm>
            <a:prstGeom prst="rect">
              <a:avLst/>
            </a:prstGeom>
          </p:spPr>
        </p:pic>
      </p:grpSp>
    </p:spTree>
    <p:extLst>
      <p:ext uri="{BB962C8B-B14F-4D97-AF65-F5344CB8AC3E}">
        <p14:creationId xmlns:p14="http://schemas.microsoft.com/office/powerpoint/2010/main" val="25048439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A96C1-DF96-4685-DE5A-7E023B27AC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103BB2-C172-920C-01E5-5C39B4717397}"/>
              </a:ext>
            </a:extLst>
          </p:cNvPr>
          <p:cNvSpPr>
            <a:spLocks noGrp="1"/>
          </p:cNvSpPr>
          <p:nvPr>
            <p:ph type="sldNum" sz="quarter" idx="4"/>
          </p:nvPr>
        </p:nvSpPr>
        <p:spPr/>
        <p:txBody>
          <a:bodyPr/>
          <a:lstStyle/>
          <a:p>
            <a:fld id="{24F349F3-CB17-4C05-B28E-3C9067437B1B}" type="slidenum">
              <a:rPr lang="en-US" smtClean="0"/>
              <a:pPr/>
              <a:t>29</a:t>
            </a:fld>
            <a:endParaRPr lang="en-US"/>
          </a:p>
        </p:txBody>
      </p:sp>
      <p:sp>
        <p:nvSpPr>
          <p:cNvPr id="5" name="Text Placeholder 4">
            <a:extLst>
              <a:ext uri="{FF2B5EF4-FFF2-40B4-BE49-F238E27FC236}">
                <a16:creationId xmlns:a16="http://schemas.microsoft.com/office/drawing/2014/main" id="{E5F9D9EA-D8CB-FFA0-46CE-33F833DA5874}"/>
              </a:ext>
            </a:extLst>
          </p:cNvPr>
          <p:cNvSpPr>
            <a:spLocks noGrp="1"/>
          </p:cNvSpPr>
          <p:nvPr>
            <p:ph type="body" sz="quarter" idx="11"/>
          </p:nvPr>
        </p:nvSpPr>
        <p:spPr>
          <a:xfrm>
            <a:off x="1438276" y="440575"/>
            <a:ext cx="9117532" cy="760623"/>
          </a:xfrm>
        </p:spPr>
        <p:txBody>
          <a:bodyPr/>
          <a:lstStyle/>
          <a:p>
            <a:r>
              <a:rPr lang="en-US">
                <a:cs typeface="Myanmar Text" panose="020B0502040204020203" pitchFamily="34" charset="0"/>
              </a:rPr>
              <a:t>Structure –Function Relationship</a:t>
            </a:r>
          </a:p>
        </p:txBody>
      </p:sp>
      <p:sp>
        <p:nvSpPr>
          <p:cNvPr id="6" name="Text Placeholder 5">
            <a:extLst>
              <a:ext uri="{FF2B5EF4-FFF2-40B4-BE49-F238E27FC236}">
                <a16:creationId xmlns:a16="http://schemas.microsoft.com/office/drawing/2014/main" id="{1EF78FE2-F67F-F7A0-6A6E-06F14A24FBEF}"/>
              </a:ext>
            </a:extLst>
          </p:cNvPr>
          <p:cNvSpPr>
            <a:spLocks noGrp="1"/>
          </p:cNvSpPr>
          <p:nvPr>
            <p:ph type="body" sz="quarter" idx="13"/>
          </p:nvPr>
        </p:nvSpPr>
        <p:spPr>
          <a:xfrm>
            <a:off x="1952399" y="1467960"/>
            <a:ext cx="6057745" cy="2533107"/>
          </a:xfrm>
        </p:spPr>
        <p:txBody>
          <a:bodyPr/>
          <a:lstStyle/>
          <a:p>
            <a:pPr>
              <a:lnSpc>
                <a:spcPct val="107000"/>
              </a:lnSpc>
              <a:spcAft>
                <a:spcPts val="800"/>
              </a:spcAft>
            </a:pPr>
            <a:r>
              <a:rPr lang="en-US" sz="1800" b="1">
                <a:latin typeface="Aptos" panose="020B0004020202020204" pitchFamily="34" charset="0"/>
                <a:ea typeface="Aptos" panose="020B0004020202020204" pitchFamily="34" charset="0"/>
                <a:cs typeface="Times New Roman" panose="02020603050405020304" pitchFamily="18" charset="0"/>
              </a:rPr>
              <a:t>An important concept in biology is that structure is critical to function,</a:t>
            </a:r>
            <a:r>
              <a:rPr lang="en-US" sz="1800">
                <a:latin typeface="Aptos" panose="020B0004020202020204" pitchFamily="34" charset="0"/>
                <a:ea typeface="Aptos" panose="020B0004020202020204" pitchFamily="34" charset="0"/>
                <a:cs typeface="Times New Roman" panose="02020603050405020304" pitchFamily="18" charset="0"/>
              </a:rPr>
              <a:t> enabling a structure to do its job within an organism.</a:t>
            </a:r>
          </a:p>
          <a:p>
            <a:pPr>
              <a:lnSpc>
                <a:spcPct val="107000"/>
              </a:lnSpc>
              <a:spcAft>
                <a:spcPts val="800"/>
              </a:spcAft>
            </a:pPr>
            <a:r>
              <a:rPr lang="en-US" sz="1800" b="1" kern="100">
                <a:latin typeface="Aptos" panose="020B0004020202020204" pitchFamily="34" charset="0"/>
                <a:ea typeface="Aptos" panose="020B0004020202020204" pitchFamily="34" charset="0"/>
                <a:cs typeface="Times New Roman" panose="02020603050405020304" pitchFamily="18" charset="0"/>
              </a:rPr>
              <a:t>In your notebook, write how you think the structure of phospholipids enables them to form membranes that separate the inside of the cell from</a:t>
            </a:r>
            <a:r>
              <a:rPr lang="en-US" sz="1800" b="1">
                <a:latin typeface="Aptos" panose="020B0004020202020204" pitchFamily="34" charset="0"/>
              </a:rPr>
              <a:t> the external environment outside the cell. </a:t>
            </a:r>
            <a:endParaRPr lang="en-US" sz="1800" b="1" kern="100">
              <a:latin typeface="Aptos" panose="020B0004020202020204" pitchFamily="34" charset="0"/>
              <a:ea typeface="Aptos" panose="020B000402020202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1FE56D11-4167-BBCC-DE4C-91A46CC45E7A}"/>
              </a:ext>
            </a:extLst>
          </p:cNvPr>
          <p:cNvPicPr>
            <a:picLocks noChangeAspect="1"/>
          </p:cNvPicPr>
          <p:nvPr/>
        </p:nvPicPr>
        <p:blipFill>
          <a:blip r:embed="rId3"/>
          <a:srcRect l="56259"/>
          <a:stretch>
            <a:fillRect/>
          </a:stretch>
        </p:blipFill>
        <p:spPr>
          <a:xfrm rot="16200000">
            <a:off x="2902652" y="3317577"/>
            <a:ext cx="2590170" cy="4490675"/>
          </a:xfrm>
          <a:prstGeom prst="rect">
            <a:avLst/>
          </a:prstGeom>
        </p:spPr>
      </p:pic>
      <p:grpSp>
        <p:nvGrpSpPr>
          <p:cNvPr id="4" name="Group 3">
            <a:extLst>
              <a:ext uri="{FF2B5EF4-FFF2-40B4-BE49-F238E27FC236}">
                <a16:creationId xmlns:a16="http://schemas.microsoft.com/office/drawing/2014/main" id="{AF7C2918-2F8D-37F1-3C02-51F718CE3CF6}"/>
              </a:ext>
            </a:extLst>
          </p:cNvPr>
          <p:cNvGrpSpPr/>
          <p:nvPr/>
        </p:nvGrpSpPr>
        <p:grpSpPr>
          <a:xfrm rot="20956896">
            <a:off x="9404323" y="2069916"/>
            <a:ext cx="2201381" cy="3469746"/>
            <a:chOff x="130195" y="2389251"/>
            <a:chExt cx="2154414" cy="3395718"/>
          </a:xfrm>
        </p:grpSpPr>
        <p:pic>
          <p:nvPicPr>
            <p:cNvPr id="7" name="Picture 6" descr="A grey and red circles with black text&#10;&#10;AI-generated content may be incorrect.">
              <a:extLst>
                <a:ext uri="{FF2B5EF4-FFF2-40B4-BE49-F238E27FC236}">
                  <a16:creationId xmlns:a16="http://schemas.microsoft.com/office/drawing/2014/main" id="{4F2A0D9D-DB96-1ED3-A697-C564086F20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8" name="Picture 7" descr="A grey and black logo&#10;&#10;AI-generated content may be incorrect.">
              <a:extLst>
                <a:ext uri="{FF2B5EF4-FFF2-40B4-BE49-F238E27FC236}">
                  <a16:creationId xmlns:a16="http://schemas.microsoft.com/office/drawing/2014/main" id="{D6AB5585-C3C5-0752-7D64-AD0C5778E7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9" name="Picture 8" descr="A group of circles with different colors&#10;&#10;AI-generated content may be incorrect.">
              <a:extLst>
                <a:ext uri="{FF2B5EF4-FFF2-40B4-BE49-F238E27FC236}">
                  <a16:creationId xmlns:a16="http://schemas.microsoft.com/office/drawing/2014/main" id="{16CDFB6F-C0DF-A928-6A78-BB21ED7A54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0" name="Picture 9" descr="A grey and black logo&#10;&#10;AI-generated content may be incorrect.">
              <a:extLst>
                <a:ext uri="{FF2B5EF4-FFF2-40B4-BE49-F238E27FC236}">
                  <a16:creationId xmlns:a16="http://schemas.microsoft.com/office/drawing/2014/main" id="{4B4F708D-88A2-ADA4-49D1-67B99EDC30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spTree>
    <p:extLst>
      <p:ext uri="{BB962C8B-B14F-4D97-AF65-F5344CB8AC3E}">
        <p14:creationId xmlns:p14="http://schemas.microsoft.com/office/powerpoint/2010/main" val="699719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530881-4BAB-32AD-52D4-472C130222F5}"/>
              </a:ext>
            </a:extLst>
          </p:cNvPr>
          <p:cNvSpPr>
            <a:spLocks noGrp="1"/>
          </p:cNvSpPr>
          <p:nvPr>
            <p:ph type="sldNum" sz="quarter" idx="4"/>
          </p:nvPr>
        </p:nvSpPr>
        <p:spPr/>
        <p:txBody>
          <a:bodyPr/>
          <a:lstStyle/>
          <a:p>
            <a:fld id="{24F349F3-CB17-4C05-B28E-3C9067437B1B}" type="slidenum">
              <a:rPr lang="en-US" smtClean="0"/>
              <a:pPr/>
              <a:t>30</a:t>
            </a:fld>
            <a:endParaRPr lang="en-US"/>
          </a:p>
        </p:txBody>
      </p:sp>
      <p:sp>
        <p:nvSpPr>
          <p:cNvPr id="7" name="Title 1">
            <a:extLst>
              <a:ext uri="{FF2B5EF4-FFF2-40B4-BE49-F238E27FC236}">
                <a16:creationId xmlns:a16="http://schemas.microsoft.com/office/drawing/2014/main" id="{0D8E29D6-C474-023D-C185-8403C7DAF213}"/>
              </a:ext>
            </a:extLst>
          </p:cNvPr>
          <p:cNvSpPr txBox="1">
            <a:spLocks/>
          </p:cNvSpPr>
          <p:nvPr/>
        </p:nvSpPr>
        <p:spPr>
          <a:xfrm>
            <a:off x="507933" y="1721878"/>
            <a:ext cx="8491095" cy="997827"/>
          </a:xfrm>
          <a:prstGeom prst="rect">
            <a:avLst/>
          </a:prstGeom>
        </p:spPr>
        <p:txBody>
          <a:bodyPr vert="horz" lIns="91440" tIns="45719" rIns="91440" bIns="4571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atin typeface="+mn-lt"/>
                <a:cs typeface="Myanmar Text" panose="020B0502040204020203" pitchFamily="34" charset="0"/>
              </a:rPr>
              <a:t>Conclusions</a:t>
            </a:r>
          </a:p>
        </p:txBody>
      </p:sp>
      <p:sp>
        <p:nvSpPr>
          <p:cNvPr id="8" name="TextBox 7">
            <a:extLst>
              <a:ext uri="{FF2B5EF4-FFF2-40B4-BE49-F238E27FC236}">
                <a16:creationId xmlns:a16="http://schemas.microsoft.com/office/drawing/2014/main" id="{71DADEBC-E1EC-7F19-A07F-3391033D55DF}"/>
              </a:ext>
            </a:extLst>
          </p:cNvPr>
          <p:cNvSpPr txBox="1"/>
          <p:nvPr/>
        </p:nvSpPr>
        <p:spPr>
          <a:xfrm>
            <a:off x="402672" y="5032913"/>
            <a:ext cx="3635928"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sz="1800">
                <a:effectLst/>
                <a:latin typeface="Aptos" panose="020B0004020202020204" pitchFamily="34" charset="0"/>
                <a:ea typeface="Aptos" panose="020B0004020202020204" pitchFamily="34" charset="0"/>
                <a:cs typeface="Times New Roman" panose="02020603050405020304" pitchFamily="18" charset="0"/>
              </a:rPr>
              <a:t>Phospholipids are made up of a glycerol, two fatty acids and a phosphate head group.</a:t>
            </a:r>
            <a:endParaRPr lang="en-US" sz="20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9" name="TextBox 8">
            <a:extLst>
              <a:ext uri="{FF2B5EF4-FFF2-40B4-BE49-F238E27FC236}">
                <a16:creationId xmlns:a16="http://schemas.microsoft.com/office/drawing/2014/main" id="{F5BCC6CD-920A-EDD8-48E8-7D7A8D28AA29}"/>
              </a:ext>
            </a:extLst>
          </p:cNvPr>
          <p:cNvSpPr txBox="1"/>
          <p:nvPr/>
        </p:nvSpPr>
        <p:spPr>
          <a:xfrm>
            <a:off x="4471279" y="5032912"/>
            <a:ext cx="4018546" cy="971290"/>
          </a:xfrm>
          <a:prstGeom prst="rect">
            <a:avLst/>
          </a:prstGeom>
          <a:noFill/>
        </p:spPr>
        <p:txBody>
          <a:bodyPr rot="0" spcFirstLastPara="0" vertOverflow="overflow" horzOverflow="overflow" vert="horz" wrap="square" lIns="91440" tIns="45719" rIns="91440" bIns="45719" numCol="1" spcCol="0" rtlCol="0" fromWordArt="0" anchor="t" anchorCtr="0" forceAA="0" compatLnSpc="1">
            <a:prstTxWarp prst="textNoShape">
              <a:avLst/>
            </a:prstTxWarp>
            <a:spAutoFit/>
          </a:bodyPr>
          <a:lstStyle/>
          <a:p>
            <a:pPr marL="0" marR="0">
              <a:lnSpc>
                <a:spcPct val="107000"/>
              </a:lnSpc>
              <a:spcAft>
                <a:spcPts val="800"/>
              </a:spcAft>
            </a:pPr>
            <a:r>
              <a:rPr lang="en-US" kern="100">
                <a:latin typeface="Aptos" panose="020B0004020202020204" pitchFamily="34" charset="0"/>
                <a:ea typeface="Aptos" panose="020B0004020202020204" pitchFamily="34" charset="0"/>
                <a:cs typeface="Times New Roman" panose="02020603050405020304" pitchFamily="18" charset="0"/>
              </a:rPr>
              <a:t>Multiple phospholipids form membranes and are stabilized by hydrophobic and hydrophilic forces.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44686F54-21B1-2F22-D5CD-588FC319F297}"/>
              </a:ext>
            </a:extLst>
          </p:cNvPr>
          <p:cNvSpPr txBox="1"/>
          <p:nvPr/>
        </p:nvSpPr>
        <p:spPr>
          <a:xfrm>
            <a:off x="8922505" y="5032912"/>
            <a:ext cx="2508585" cy="923330"/>
          </a:xfrm>
          <a:prstGeom prst="rect">
            <a:avLst/>
          </a:prstGeom>
          <a:noFill/>
        </p:spPr>
        <p:txBody>
          <a:bodyPr wrap="square">
            <a:spAutoFit/>
          </a:bodyPr>
          <a:lstStyle/>
          <a:p>
            <a:r>
              <a:rPr lang="en-US" sz="1800">
                <a:effectLst/>
                <a:latin typeface="Aptos" panose="020B0004020202020204" pitchFamily="34" charset="0"/>
                <a:ea typeface="Aptos" panose="020B0004020202020204" pitchFamily="34" charset="0"/>
                <a:cs typeface="Times New Roman" panose="02020603050405020304" pitchFamily="18" charset="0"/>
              </a:rPr>
              <a:t>Triglycerides are another form of lipid, used to stor</a:t>
            </a:r>
            <a:r>
              <a:rPr lang="en-US">
                <a:latin typeface="Aptos" panose="020B0004020202020204" pitchFamily="34" charset="0"/>
                <a:ea typeface="Aptos" panose="020B0004020202020204" pitchFamily="34" charset="0"/>
                <a:cs typeface="Times New Roman" panose="02020603050405020304" pitchFamily="18" charset="0"/>
              </a:rPr>
              <a:t>e energy.</a:t>
            </a:r>
            <a:r>
              <a:rPr lang="en-US" sz="1800">
                <a:effectLst/>
                <a:latin typeface="Aptos" panose="020B0004020202020204" pitchFamily="34" charset="0"/>
                <a:ea typeface="Aptos" panose="020B0004020202020204" pitchFamily="34" charset="0"/>
                <a:cs typeface="Times New Roman" panose="02020603050405020304" pitchFamily="18" charset="0"/>
              </a:rPr>
              <a:t> </a:t>
            </a:r>
            <a:endParaRPr lang="en-US"/>
          </a:p>
        </p:txBody>
      </p:sp>
      <p:grpSp>
        <p:nvGrpSpPr>
          <p:cNvPr id="11" name="Group 10">
            <a:extLst>
              <a:ext uri="{FF2B5EF4-FFF2-40B4-BE49-F238E27FC236}">
                <a16:creationId xmlns:a16="http://schemas.microsoft.com/office/drawing/2014/main" id="{70A69207-12C5-8AE4-62E0-5967AD69402B}"/>
              </a:ext>
            </a:extLst>
          </p:cNvPr>
          <p:cNvGrpSpPr/>
          <p:nvPr/>
        </p:nvGrpSpPr>
        <p:grpSpPr>
          <a:xfrm rot="20956896">
            <a:off x="1254169" y="2810730"/>
            <a:ext cx="1342376" cy="2115810"/>
            <a:chOff x="130195" y="2389251"/>
            <a:chExt cx="2154414" cy="3395718"/>
          </a:xfrm>
        </p:grpSpPr>
        <p:pic>
          <p:nvPicPr>
            <p:cNvPr id="12" name="Picture 11" descr="A grey and black logo&#10;&#10;AI-generated content may be incorrect.">
              <a:extLst>
                <a:ext uri="{FF2B5EF4-FFF2-40B4-BE49-F238E27FC236}">
                  <a16:creationId xmlns:a16="http://schemas.microsoft.com/office/drawing/2014/main" id="{36EFFBEB-E1E1-82A0-39AB-0302AC0140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13" name="Picture 12" descr="A group of circles with different colors&#10;&#10;AI-generated content may be incorrect.">
              <a:extLst>
                <a:ext uri="{FF2B5EF4-FFF2-40B4-BE49-F238E27FC236}">
                  <a16:creationId xmlns:a16="http://schemas.microsoft.com/office/drawing/2014/main" id="{77DDCCBF-F42F-1A34-E622-3EDF95AC15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14" name="Picture 13" descr="A grey and black logo&#10;&#10;AI-generated content may be incorrect.">
              <a:extLst>
                <a:ext uri="{FF2B5EF4-FFF2-40B4-BE49-F238E27FC236}">
                  <a16:creationId xmlns:a16="http://schemas.microsoft.com/office/drawing/2014/main" id="{4CA12928-721C-4BB1-B624-A14F9DA2C0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pic>
          <p:nvPicPr>
            <p:cNvPr id="15" name="Picture 14" descr="A grey and red circles with black text&#10;&#10;AI-generated content may be incorrect.">
              <a:extLst>
                <a:ext uri="{FF2B5EF4-FFF2-40B4-BE49-F238E27FC236}">
                  <a16:creationId xmlns:a16="http://schemas.microsoft.com/office/drawing/2014/main" id="{9B66E6B8-AE0C-857D-07AA-B182F2E057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grpSp>
      <p:sp>
        <p:nvSpPr>
          <p:cNvPr id="16" name="TextBox 15">
            <a:extLst>
              <a:ext uri="{FF2B5EF4-FFF2-40B4-BE49-F238E27FC236}">
                <a16:creationId xmlns:a16="http://schemas.microsoft.com/office/drawing/2014/main" id="{49C53502-3B03-E2AF-0DDA-7A8BFD5C0365}"/>
              </a:ext>
            </a:extLst>
          </p:cNvPr>
          <p:cNvSpPr txBox="1"/>
          <p:nvPr/>
        </p:nvSpPr>
        <p:spPr>
          <a:xfrm>
            <a:off x="866942" y="3090326"/>
            <a:ext cx="1028700" cy="369332"/>
          </a:xfrm>
          <a:prstGeom prst="rect">
            <a:avLst/>
          </a:prstGeom>
          <a:noFill/>
        </p:spPr>
        <p:txBody>
          <a:bodyPr wrap="square" rtlCol="0">
            <a:spAutoFit/>
          </a:bodyPr>
          <a:lstStyle/>
          <a:p>
            <a:pPr algn="ctr"/>
            <a:r>
              <a:rPr lang="en-US" b="1"/>
              <a:t>Glycerol</a:t>
            </a:r>
          </a:p>
        </p:txBody>
      </p:sp>
      <p:sp>
        <p:nvSpPr>
          <p:cNvPr id="17" name="TextBox 16">
            <a:extLst>
              <a:ext uri="{FF2B5EF4-FFF2-40B4-BE49-F238E27FC236}">
                <a16:creationId xmlns:a16="http://schemas.microsoft.com/office/drawing/2014/main" id="{4CA905BF-FF8B-E2ED-0A1D-099A2458DF87}"/>
              </a:ext>
            </a:extLst>
          </p:cNvPr>
          <p:cNvSpPr txBox="1"/>
          <p:nvPr/>
        </p:nvSpPr>
        <p:spPr>
          <a:xfrm>
            <a:off x="1982183" y="4096008"/>
            <a:ext cx="1498670" cy="646331"/>
          </a:xfrm>
          <a:prstGeom prst="rect">
            <a:avLst/>
          </a:prstGeom>
          <a:noFill/>
        </p:spPr>
        <p:txBody>
          <a:bodyPr wrap="square" rtlCol="0">
            <a:spAutoFit/>
          </a:bodyPr>
          <a:lstStyle/>
          <a:p>
            <a:pPr algn="ctr"/>
            <a:r>
              <a:rPr lang="en-US" b="1"/>
              <a:t>Fatty</a:t>
            </a:r>
          </a:p>
          <a:p>
            <a:pPr algn="ctr"/>
            <a:r>
              <a:rPr lang="en-US" b="1"/>
              <a:t>Acid</a:t>
            </a:r>
          </a:p>
        </p:txBody>
      </p:sp>
      <p:sp>
        <p:nvSpPr>
          <p:cNvPr id="18" name="TextBox 17">
            <a:extLst>
              <a:ext uri="{FF2B5EF4-FFF2-40B4-BE49-F238E27FC236}">
                <a16:creationId xmlns:a16="http://schemas.microsoft.com/office/drawing/2014/main" id="{2A5B213B-9723-4103-08E2-1043A4C22A49}"/>
              </a:ext>
            </a:extLst>
          </p:cNvPr>
          <p:cNvSpPr txBox="1"/>
          <p:nvPr/>
        </p:nvSpPr>
        <p:spPr>
          <a:xfrm>
            <a:off x="2402035" y="2817294"/>
            <a:ext cx="1387157" cy="646331"/>
          </a:xfrm>
          <a:prstGeom prst="rect">
            <a:avLst/>
          </a:prstGeom>
          <a:noFill/>
        </p:spPr>
        <p:txBody>
          <a:bodyPr wrap="square" rtlCol="0">
            <a:spAutoFit/>
          </a:bodyPr>
          <a:lstStyle/>
          <a:p>
            <a:pPr algn="ctr"/>
            <a:r>
              <a:rPr lang="en-US" b="1"/>
              <a:t>Phosphate Head Group</a:t>
            </a:r>
          </a:p>
        </p:txBody>
      </p:sp>
      <p:sp>
        <p:nvSpPr>
          <p:cNvPr id="19" name="TextBox 18">
            <a:extLst>
              <a:ext uri="{FF2B5EF4-FFF2-40B4-BE49-F238E27FC236}">
                <a16:creationId xmlns:a16="http://schemas.microsoft.com/office/drawing/2014/main" id="{6703E9BC-765D-4435-BBCD-B4195BFC2A40}"/>
              </a:ext>
            </a:extLst>
          </p:cNvPr>
          <p:cNvSpPr txBox="1"/>
          <p:nvPr/>
        </p:nvSpPr>
        <p:spPr>
          <a:xfrm>
            <a:off x="147323" y="4149543"/>
            <a:ext cx="1498670" cy="646331"/>
          </a:xfrm>
          <a:prstGeom prst="rect">
            <a:avLst/>
          </a:prstGeom>
          <a:noFill/>
        </p:spPr>
        <p:txBody>
          <a:bodyPr wrap="square" rtlCol="0">
            <a:spAutoFit/>
          </a:bodyPr>
          <a:lstStyle/>
          <a:p>
            <a:pPr algn="ctr"/>
            <a:r>
              <a:rPr lang="en-US" b="1"/>
              <a:t>Fatty</a:t>
            </a:r>
          </a:p>
          <a:p>
            <a:pPr algn="ctr"/>
            <a:r>
              <a:rPr lang="en-US" b="1"/>
              <a:t>Acid</a:t>
            </a:r>
          </a:p>
        </p:txBody>
      </p:sp>
      <p:grpSp>
        <p:nvGrpSpPr>
          <p:cNvPr id="20" name="Group 19">
            <a:extLst>
              <a:ext uri="{FF2B5EF4-FFF2-40B4-BE49-F238E27FC236}">
                <a16:creationId xmlns:a16="http://schemas.microsoft.com/office/drawing/2014/main" id="{8DE8F5DD-B0B6-C50C-49BA-E1D5297E1CC2}"/>
              </a:ext>
            </a:extLst>
          </p:cNvPr>
          <p:cNvGrpSpPr/>
          <p:nvPr/>
        </p:nvGrpSpPr>
        <p:grpSpPr>
          <a:xfrm>
            <a:off x="4551148" y="2787015"/>
            <a:ext cx="3497015" cy="1033975"/>
            <a:chOff x="2104702" y="1751846"/>
            <a:chExt cx="5434084" cy="1606715"/>
          </a:xfrm>
        </p:grpSpPr>
        <p:grpSp>
          <p:nvGrpSpPr>
            <p:cNvPr id="21" name="Group 20">
              <a:extLst>
                <a:ext uri="{FF2B5EF4-FFF2-40B4-BE49-F238E27FC236}">
                  <a16:creationId xmlns:a16="http://schemas.microsoft.com/office/drawing/2014/main" id="{12D4D8F9-94AA-E149-BD07-5C6843EB3B9C}"/>
                </a:ext>
              </a:extLst>
            </p:cNvPr>
            <p:cNvGrpSpPr/>
            <p:nvPr/>
          </p:nvGrpSpPr>
          <p:grpSpPr>
            <a:xfrm rot="21021258">
              <a:off x="2104702" y="1830084"/>
              <a:ext cx="969742" cy="1528477"/>
              <a:chOff x="130195" y="2389251"/>
              <a:chExt cx="2154414" cy="3395718"/>
            </a:xfrm>
          </p:grpSpPr>
          <p:pic>
            <p:nvPicPr>
              <p:cNvPr id="47" name="Picture 46" descr="A grey and red circles with black text&#10;&#10;AI-generated content may be incorrect.">
                <a:extLst>
                  <a:ext uri="{FF2B5EF4-FFF2-40B4-BE49-F238E27FC236}">
                    <a16:creationId xmlns:a16="http://schemas.microsoft.com/office/drawing/2014/main" id="{55F75EB9-2870-1BDA-611F-8E811AE888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48" name="Picture 47" descr="A grey and black logo&#10;&#10;AI-generated content may be incorrect.">
                <a:extLst>
                  <a:ext uri="{FF2B5EF4-FFF2-40B4-BE49-F238E27FC236}">
                    <a16:creationId xmlns:a16="http://schemas.microsoft.com/office/drawing/2014/main" id="{07D0E1B0-274B-10BB-208B-535CA03BF1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49" name="Picture 48" descr="A group of circles with different colors&#10;&#10;AI-generated content may be incorrect.">
                <a:extLst>
                  <a:ext uri="{FF2B5EF4-FFF2-40B4-BE49-F238E27FC236}">
                    <a16:creationId xmlns:a16="http://schemas.microsoft.com/office/drawing/2014/main" id="{079EE171-25EE-8308-F36B-F1F5A4332F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50" name="Picture 49" descr="A grey and black logo&#10;&#10;AI-generated content may be incorrect.">
                <a:extLst>
                  <a:ext uri="{FF2B5EF4-FFF2-40B4-BE49-F238E27FC236}">
                    <a16:creationId xmlns:a16="http://schemas.microsoft.com/office/drawing/2014/main" id="{9C6AB1CF-0826-58BF-129A-5D56F1B010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22" name="Group 21">
              <a:extLst>
                <a:ext uri="{FF2B5EF4-FFF2-40B4-BE49-F238E27FC236}">
                  <a16:creationId xmlns:a16="http://schemas.microsoft.com/office/drawing/2014/main" id="{FFFECA58-733F-9A84-EBAE-05A7CDB25532}"/>
                </a:ext>
              </a:extLst>
            </p:cNvPr>
            <p:cNvGrpSpPr/>
            <p:nvPr/>
          </p:nvGrpSpPr>
          <p:grpSpPr>
            <a:xfrm rot="21018577">
              <a:off x="3017845" y="1791102"/>
              <a:ext cx="969742" cy="1528477"/>
              <a:chOff x="130195" y="2389251"/>
              <a:chExt cx="2154414" cy="3395718"/>
            </a:xfrm>
          </p:grpSpPr>
          <p:pic>
            <p:nvPicPr>
              <p:cNvPr id="43" name="Picture 42" descr="A grey and red circles with black text&#10;&#10;AI-generated content may be incorrect.">
                <a:extLst>
                  <a:ext uri="{FF2B5EF4-FFF2-40B4-BE49-F238E27FC236}">
                    <a16:creationId xmlns:a16="http://schemas.microsoft.com/office/drawing/2014/main" id="{E2E9F21F-C567-472F-6662-2AE94B725A6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44" name="Picture 43" descr="A grey and black logo&#10;&#10;AI-generated content may be incorrect.">
                <a:extLst>
                  <a:ext uri="{FF2B5EF4-FFF2-40B4-BE49-F238E27FC236}">
                    <a16:creationId xmlns:a16="http://schemas.microsoft.com/office/drawing/2014/main" id="{59AFC297-C590-9857-8577-36E15A9EA6E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45" name="Picture 44" descr="A group of circles with different colors&#10;&#10;AI-generated content may be incorrect.">
                <a:extLst>
                  <a:ext uri="{FF2B5EF4-FFF2-40B4-BE49-F238E27FC236}">
                    <a16:creationId xmlns:a16="http://schemas.microsoft.com/office/drawing/2014/main" id="{BD902040-DB73-ED68-E7D1-A8C6A7978B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46" name="Picture 45" descr="A grey and black logo&#10;&#10;AI-generated content may be incorrect.">
                <a:extLst>
                  <a:ext uri="{FF2B5EF4-FFF2-40B4-BE49-F238E27FC236}">
                    <a16:creationId xmlns:a16="http://schemas.microsoft.com/office/drawing/2014/main" id="{C15CA805-077D-D79D-D2C0-E9FD45C9B9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23" name="Group 22">
              <a:extLst>
                <a:ext uri="{FF2B5EF4-FFF2-40B4-BE49-F238E27FC236}">
                  <a16:creationId xmlns:a16="http://schemas.microsoft.com/office/drawing/2014/main" id="{8688756A-500B-FBAF-D04F-196F9220BF97}"/>
                </a:ext>
              </a:extLst>
            </p:cNvPr>
            <p:cNvGrpSpPr/>
            <p:nvPr/>
          </p:nvGrpSpPr>
          <p:grpSpPr>
            <a:xfrm rot="21021258">
              <a:off x="3889755" y="1791102"/>
              <a:ext cx="969742" cy="1528477"/>
              <a:chOff x="130195" y="2389251"/>
              <a:chExt cx="2154414" cy="3395718"/>
            </a:xfrm>
          </p:grpSpPr>
          <p:pic>
            <p:nvPicPr>
              <p:cNvPr id="39" name="Picture 38" descr="A grey and red circles with black text&#10;&#10;AI-generated content may be incorrect.">
                <a:extLst>
                  <a:ext uri="{FF2B5EF4-FFF2-40B4-BE49-F238E27FC236}">
                    <a16:creationId xmlns:a16="http://schemas.microsoft.com/office/drawing/2014/main" id="{5526A316-D545-BB80-580C-53DB776744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40" name="Picture 39" descr="A grey and black logo&#10;&#10;AI-generated content may be incorrect.">
                <a:extLst>
                  <a:ext uri="{FF2B5EF4-FFF2-40B4-BE49-F238E27FC236}">
                    <a16:creationId xmlns:a16="http://schemas.microsoft.com/office/drawing/2014/main" id="{18DA589C-56C0-DB09-B6CD-4AA809BC5E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41" name="Picture 40" descr="A group of circles with different colors&#10;&#10;AI-generated content may be incorrect.">
                <a:extLst>
                  <a:ext uri="{FF2B5EF4-FFF2-40B4-BE49-F238E27FC236}">
                    <a16:creationId xmlns:a16="http://schemas.microsoft.com/office/drawing/2014/main" id="{10EC9505-1BDB-3795-A5B0-E9721816C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42" name="Picture 41" descr="A grey and black logo&#10;&#10;AI-generated content may be incorrect.">
                <a:extLst>
                  <a:ext uri="{FF2B5EF4-FFF2-40B4-BE49-F238E27FC236}">
                    <a16:creationId xmlns:a16="http://schemas.microsoft.com/office/drawing/2014/main" id="{71CF9F25-C5CC-17C0-3D95-464433C411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24" name="Group 23">
              <a:extLst>
                <a:ext uri="{FF2B5EF4-FFF2-40B4-BE49-F238E27FC236}">
                  <a16:creationId xmlns:a16="http://schemas.microsoft.com/office/drawing/2014/main" id="{655C1173-3AF1-6930-790B-6BE40A93BBE8}"/>
                </a:ext>
              </a:extLst>
            </p:cNvPr>
            <p:cNvGrpSpPr/>
            <p:nvPr/>
          </p:nvGrpSpPr>
          <p:grpSpPr>
            <a:xfrm rot="21018577">
              <a:off x="4802898" y="1752120"/>
              <a:ext cx="969742" cy="1528477"/>
              <a:chOff x="130195" y="2389251"/>
              <a:chExt cx="2154414" cy="3395718"/>
            </a:xfrm>
          </p:grpSpPr>
          <p:pic>
            <p:nvPicPr>
              <p:cNvPr id="35" name="Picture 34" descr="A grey and red circles with black text&#10;&#10;AI-generated content may be incorrect.">
                <a:extLst>
                  <a:ext uri="{FF2B5EF4-FFF2-40B4-BE49-F238E27FC236}">
                    <a16:creationId xmlns:a16="http://schemas.microsoft.com/office/drawing/2014/main" id="{090951A4-6B6E-8C99-8695-3ECF8B4B8A6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36" name="Picture 35" descr="A grey and black logo&#10;&#10;AI-generated content may be incorrect.">
                <a:extLst>
                  <a:ext uri="{FF2B5EF4-FFF2-40B4-BE49-F238E27FC236}">
                    <a16:creationId xmlns:a16="http://schemas.microsoft.com/office/drawing/2014/main" id="{62A91F95-2B83-CFE7-D443-581612AF2B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37" name="Picture 36" descr="A group of circles with different colors&#10;&#10;AI-generated content may be incorrect.">
                <a:extLst>
                  <a:ext uri="{FF2B5EF4-FFF2-40B4-BE49-F238E27FC236}">
                    <a16:creationId xmlns:a16="http://schemas.microsoft.com/office/drawing/2014/main" id="{70B94587-7C97-9407-D945-733560058F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38" name="Picture 37" descr="A grey and black logo&#10;&#10;AI-generated content may be incorrect.">
                <a:extLst>
                  <a:ext uri="{FF2B5EF4-FFF2-40B4-BE49-F238E27FC236}">
                    <a16:creationId xmlns:a16="http://schemas.microsoft.com/office/drawing/2014/main" id="{2FCBE7D6-2D06-5E31-9ED1-913FAAEBF4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25" name="Group 24">
              <a:extLst>
                <a:ext uri="{FF2B5EF4-FFF2-40B4-BE49-F238E27FC236}">
                  <a16:creationId xmlns:a16="http://schemas.microsoft.com/office/drawing/2014/main" id="{68FA6A2D-ACE8-60D3-BE03-2DDAEA36A904}"/>
                </a:ext>
              </a:extLst>
            </p:cNvPr>
            <p:cNvGrpSpPr/>
            <p:nvPr/>
          </p:nvGrpSpPr>
          <p:grpSpPr>
            <a:xfrm rot="21021258">
              <a:off x="5655901" y="1790828"/>
              <a:ext cx="969742" cy="1528477"/>
              <a:chOff x="130195" y="2389251"/>
              <a:chExt cx="2154414" cy="3395718"/>
            </a:xfrm>
          </p:grpSpPr>
          <p:pic>
            <p:nvPicPr>
              <p:cNvPr id="31" name="Picture 30" descr="A grey and red circles with black text&#10;&#10;AI-generated content may be incorrect.">
                <a:extLst>
                  <a:ext uri="{FF2B5EF4-FFF2-40B4-BE49-F238E27FC236}">
                    <a16:creationId xmlns:a16="http://schemas.microsoft.com/office/drawing/2014/main" id="{7CCAC679-60AA-7D6F-645C-65969836A9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32" name="Picture 31" descr="A grey and black logo&#10;&#10;AI-generated content may be incorrect.">
                <a:extLst>
                  <a:ext uri="{FF2B5EF4-FFF2-40B4-BE49-F238E27FC236}">
                    <a16:creationId xmlns:a16="http://schemas.microsoft.com/office/drawing/2014/main" id="{02CF481A-78A3-BCC0-A825-1B5A0D93E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33" name="Picture 32" descr="A group of circles with different colors&#10;&#10;AI-generated content may be incorrect.">
                <a:extLst>
                  <a:ext uri="{FF2B5EF4-FFF2-40B4-BE49-F238E27FC236}">
                    <a16:creationId xmlns:a16="http://schemas.microsoft.com/office/drawing/2014/main" id="{16A79110-CBF7-FF38-925D-03CD4B7947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34" name="Picture 33" descr="A grey and black logo&#10;&#10;AI-generated content may be incorrect.">
                <a:extLst>
                  <a:ext uri="{FF2B5EF4-FFF2-40B4-BE49-F238E27FC236}">
                    <a16:creationId xmlns:a16="http://schemas.microsoft.com/office/drawing/2014/main" id="{1F7FA976-5DAE-ADB6-8EB7-93AA3E263A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26" name="Group 25">
              <a:extLst>
                <a:ext uri="{FF2B5EF4-FFF2-40B4-BE49-F238E27FC236}">
                  <a16:creationId xmlns:a16="http://schemas.microsoft.com/office/drawing/2014/main" id="{164163FF-660C-4EFA-2C2E-D40750B7C68D}"/>
                </a:ext>
              </a:extLst>
            </p:cNvPr>
            <p:cNvGrpSpPr/>
            <p:nvPr/>
          </p:nvGrpSpPr>
          <p:grpSpPr>
            <a:xfrm rot="21018577">
              <a:off x="6569044" y="1751846"/>
              <a:ext cx="969742" cy="1528477"/>
              <a:chOff x="130195" y="2389251"/>
              <a:chExt cx="2154414" cy="3395718"/>
            </a:xfrm>
          </p:grpSpPr>
          <p:pic>
            <p:nvPicPr>
              <p:cNvPr id="27" name="Picture 26" descr="A grey and red circles with black text&#10;&#10;AI-generated content may be incorrect.">
                <a:extLst>
                  <a:ext uri="{FF2B5EF4-FFF2-40B4-BE49-F238E27FC236}">
                    <a16:creationId xmlns:a16="http://schemas.microsoft.com/office/drawing/2014/main" id="{41A3600E-6840-46FD-7C13-4769380ACBA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28" name="Picture 27" descr="A grey and black logo&#10;&#10;AI-generated content may be incorrect.">
                <a:extLst>
                  <a:ext uri="{FF2B5EF4-FFF2-40B4-BE49-F238E27FC236}">
                    <a16:creationId xmlns:a16="http://schemas.microsoft.com/office/drawing/2014/main" id="{02747133-ABC8-3A81-54CA-373F3A07D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29" name="Picture 28" descr="A group of circles with different colors&#10;&#10;AI-generated content may be incorrect.">
                <a:extLst>
                  <a:ext uri="{FF2B5EF4-FFF2-40B4-BE49-F238E27FC236}">
                    <a16:creationId xmlns:a16="http://schemas.microsoft.com/office/drawing/2014/main" id="{664CF429-2655-7507-52EE-F05D7E18C8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30" name="Picture 29" descr="A grey and black logo&#10;&#10;AI-generated content may be incorrect.">
                <a:extLst>
                  <a:ext uri="{FF2B5EF4-FFF2-40B4-BE49-F238E27FC236}">
                    <a16:creationId xmlns:a16="http://schemas.microsoft.com/office/drawing/2014/main" id="{60011E6A-DD75-95E6-3D0C-65500C9CFC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grpSp>
        <p:nvGrpSpPr>
          <p:cNvPr id="51" name="Group 50">
            <a:extLst>
              <a:ext uri="{FF2B5EF4-FFF2-40B4-BE49-F238E27FC236}">
                <a16:creationId xmlns:a16="http://schemas.microsoft.com/office/drawing/2014/main" id="{EC743D7A-7F24-2207-835A-0E64FAB63419}"/>
              </a:ext>
            </a:extLst>
          </p:cNvPr>
          <p:cNvGrpSpPr/>
          <p:nvPr/>
        </p:nvGrpSpPr>
        <p:grpSpPr>
          <a:xfrm rot="10800000">
            <a:off x="4433179" y="3800389"/>
            <a:ext cx="3497015" cy="1033975"/>
            <a:chOff x="2104702" y="1751846"/>
            <a:chExt cx="5434084" cy="1606715"/>
          </a:xfrm>
        </p:grpSpPr>
        <p:grpSp>
          <p:nvGrpSpPr>
            <p:cNvPr id="52" name="Group 51">
              <a:extLst>
                <a:ext uri="{FF2B5EF4-FFF2-40B4-BE49-F238E27FC236}">
                  <a16:creationId xmlns:a16="http://schemas.microsoft.com/office/drawing/2014/main" id="{E789301A-43FA-64AD-CC98-FF3D6A2F0D54}"/>
                </a:ext>
              </a:extLst>
            </p:cNvPr>
            <p:cNvGrpSpPr/>
            <p:nvPr/>
          </p:nvGrpSpPr>
          <p:grpSpPr>
            <a:xfrm rot="21021258">
              <a:off x="2104702" y="1830084"/>
              <a:ext cx="969742" cy="1528477"/>
              <a:chOff x="130195" y="2389251"/>
              <a:chExt cx="2154414" cy="3395718"/>
            </a:xfrm>
          </p:grpSpPr>
          <p:pic>
            <p:nvPicPr>
              <p:cNvPr id="78" name="Picture 77" descr="A grey and red circles with black text&#10;&#10;AI-generated content may be incorrect.">
                <a:extLst>
                  <a:ext uri="{FF2B5EF4-FFF2-40B4-BE49-F238E27FC236}">
                    <a16:creationId xmlns:a16="http://schemas.microsoft.com/office/drawing/2014/main" id="{C427C47D-8DBD-D4F6-55D6-D90D8FA697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79" name="Picture 78" descr="A grey and black logo&#10;&#10;AI-generated content may be incorrect.">
                <a:extLst>
                  <a:ext uri="{FF2B5EF4-FFF2-40B4-BE49-F238E27FC236}">
                    <a16:creationId xmlns:a16="http://schemas.microsoft.com/office/drawing/2014/main" id="{02406F24-CB89-C77D-8267-2C68575B2B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80" name="Picture 79" descr="A group of circles with different colors&#10;&#10;AI-generated content may be incorrect.">
                <a:extLst>
                  <a:ext uri="{FF2B5EF4-FFF2-40B4-BE49-F238E27FC236}">
                    <a16:creationId xmlns:a16="http://schemas.microsoft.com/office/drawing/2014/main" id="{39CED49B-9AF2-BDAA-3261-4177C2D079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81" name="Picture 80" descr="A grey and black logo&#10;&#10;AI-generated content may be incorrect.">
                <a:extLst>
                  <a:ext uri="{FF2B5EF4-FFF2-40B4-BE49-F238E27FC236}">
                    <a16:creationId xmlns:a16="http://schemas.microsoft.com/office/drawing/2014/main" id="{F80E390A-31BF-7263-881D-05035D95D5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53" name="Group 52">
              <a:extLst>
                <a:ext uri="{FF2B5EF4-FFF2-40B4-BE49-F238E27FC236}">
                  <a16:creationId xmlns:a16="http://schemas.microsoft.com/office/drawing/2014/main" id="{A08694B9-AD64-F72C-A1F9-E59C5F0CA7D5}"/>
                </a:ext>
              </a:extLst>
            </p:cNvPr>
            <p:cNvGrpSpPr/>
            <p:nvPr/>
          </p:nvGrpSpPr>
          <p:grpSpPr>
            <a:xfrm rot="21018577">
              <a:off x="3017845" y="1791102"/>
              <a:ext cx="969742" cy="1528477"/>
              <a:chOff x="130195" y="2389251"/>
              <a:chExt cx="2154414" cy="3395718"/>
            </a:xfrm>
          </p:grpSpPr>
          <p:pic>
            <p:nvPicPr>
              <p:cNvPr id="74" name="Picture 73" descr="A grey and red circles with black text&#10;&#10;AI-generated content may be incorrect.">
                <a:extLst>
                  <a:ext uri="{FF2B5EF4-FFF2-40B4-BE49-F238E27FC236}">
                    <a16:creationId xmlns:a16="http://schemas.microsoft.com/office/drawing/2014/main" id="{C89C1D86-80E7-9CCA-9BAA-3C030D9E4C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75" name="Picture 74" descr="A grey and black logo&#10;&#10;AI-generated content may be incorrect.">
                <a:extLst>
                  <a:ext uri="{FF2B5EF4-FFF2-40B4-BE49-F238E27FC236}">
                    <a16:creationId xmlns:a16="http://schemas.microsoft.com/office/drawing/2014/main" id="{8C2088DE-C0D1-D64A-A67E-CA1D56E696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76" name="Picture 75" descr="A group of circles with different colors&#10;&#10;AI-generated content may be incorrect.">
                <a:extLst>
                  <a:ext uri="{FF2B5EF4-FFF2-40B4-BE49-F238E27FC236}">
                    <a16:creationId xmlns:a16="http://schemas.microsoft.com/office/drawing/2014/main" id="{570203C0-810C-4600-CD3F-E73B65037A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77" name="Picture 76" descr="A grey and black logo&#10;&#10;AI-generated content may be incorrect.">
                <a:extLst>
                  <a:ext uri="{FF2B5EF4-FFF2-40B4-BE49-F238E27FC236}">
                    <a16:creationId xmlns:a16="http://schemas.microsoft.com/office/drawing/2014/main" id="{22367C14-588C-AD7E-414F-7074DD6CDF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54" name="Group 53">
              <a:extLst>
                <a:ext uri="{FF2B5EF4-FFF2-40B4-BE49-F238E27FC236}">
                  <a16:creationId xmlns:a16="http://schemas.microsoft.com/office/drawing/2014/main" id="{14492BBE-1F5D-DAE5-959F-6B965F68E98F}"/>
                </a:ext>
              </a:extLst>
            </p:cNvPr>
            <p:cNvGrpSpPr/>
            <p:nvPr/>
          </p:nvGrpSpPr>
          <p:grpSpPr>
            <a:xfrm rot="21021258">
              <a:off x="3889755" y="1791102"/>
              <a:ext cx="969742" cy="1528477"/>
              <a:chOff x="130195" y="2389251"/>
              <a:chExt cx="2154414" cy="3395718"/>
            </a:xfrm>
          </p:grpSpPr>
          <p:pic>
            <p:nvPicPr>
              <p:cNvPr id="70" name="Picture 69" descr="A grey and red circles with black text&#10;&#10;AI-generated content may be incorrect.">
                <a:extLst>
                  <a:ext uri="{FF2B5EF4-FFF2-40B4-BE49-F238E27FC236}">
                    <a16:creationId xmlns:a16="http://schemas.microsoft.com/office/drawing/2014/main" id="{5A5BA636-DAC8-708C-7E3D-F6DB588FBC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71" name="Picture 70" descr="A grey and black logo&#10;&#10;AI-generated content may be incorrect.">
                <a:extLst>
                  <a:ext uri="{FF2B5EF4-FFF2-40B4-BE49-F238E27FC236}">
                    <a16:creationId xmlns:a16="http://schemas.microsoft.com/office/drawing/2014/main" id="{C3812A85-BEB0-EFC5-F736-11BF784C0F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72" name="Picture 71" descr="A group of circles with different colors&#10;&#10;AI-generated content may be incorrect.">
                <a:extLst>
                  <a:ext uri="{FF2B5EF4-FFF2-40B4-BE49-F238E27FC236}">
                    <a16:creationId xmlns:a16="http://schemas.microsoft.com/office/drawing/2014/main" id="{B81DD166-263C-620D-6D24-4973222518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73" name="Picture 72" descr="A grey and black logo&#10;&#10;AI-generated content may be incorrect.">
                <a:extLst>
                  <a:ext uri="{FF2B5EF4-FFF2-40B4-BE49-F238E27FC236}">
                    <a16:creationId xmlns:a16="http://schemas.microsoft.com/office/drawing/2014/main" id="{D89711BB-F914-87ED-0505-5569CA1DEA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55" name="Group 54">
              <a:extLst>
                <a:ext uri="{FF2B5EF4-FFF2-40B4-BE49-F238E27FC236}">
                  <a16:creationId xmlns:a16="http://schemas.microsoft.com/office/drawing/2014/main" id="{6E7AD5FA-68BC-A4DE-31C0-CE873C35C916}"/>
                </a:ext>
              </a:extLst>
            </p:cNvPr>
            <p:cNvGrpSpPr/>
            <p:nvPr/>
          </p:nvGrpSpPr>
          <p:grpSpPr>
            <a:xfrm rot="21018577">
              <a:off x="4802898" y="1752120"/>
              <a:ext cx="969742" cy="1528477"/>
              <a:chOff x="130195" y="2389251"/>
              <a:chExt cx="2154414" cy="3395718"/>
            </a:xfrm>
          </p:grpSpPr>
          <p:pic>
            <p:nvPicPr>
              <p:cNvPr id="66" name="Picture 65" descr="A grey and red circles with black text&#10;&#10;AI-generated content may be incorrect.">
                <a:extLst>
                  <a:ext uri="{FF2B5EF4-FFF2-40B4-BE49-F238E27FC236}">
                    <a16:creationId xmlns:a16="http://schemas.microsoft.com/office/drawing/2014/main" id="{46B410E4-FD30-26C0-1069-7CAB15169D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67" name="Picture 66" descr="A grey and black logo&#10;&#10;AI-generated content may be incorrect.">
                <a:extLst>
                  <a:ext uri="{FF2B5EF4-FFF2-40B4-BE49-F238E27FC236}">
                    <a16:creationId xmlns:a16="http://schemas.microsoft.com/office/drawing/2014/main" id="{D17BC960-9E06-DD91-995C-4A1DCA822F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68" name="Picture 67" descr="A group of circles with different colors&#10;&#10;AI-generated content may be incorrect.">
                <a:extLst>
                  <a:ext uri="{FF2B5EF4-FFF2-40B4-BE49-F238E27FC236}">
                    <a16:creationId xmlns:a16="http://schemas.microsoft.com/office/drawing/2014/main" id="{26081F14-D2BD-73FD-F752-C4F4212317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69" name="Picture 68" descr="A grey and black logo&#10;&#10;AI-generated content may be incorrect.">
                <a:extLst>
                  <a:ext uri="{FF2B5EF4-FFF2-40B4-BE49-F238E27FC236}">
                    <a16:creationId xmlns:a16="http://schemas.microsoft.com/office/drawing/2014/main" id="{BF75AAD0-A35C-2F12-E8B9-D8CD1B820D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56" name="Group 55">
              <a:extLst>
                <a:ext uri="{FF2B5EF4-FFF2-40B4-BE49-F238E27FC236}">
                  <a16:creationId xmlns:a16="http://schemas.microsoft.com/office/drawing/2014/main" id="{B825E699-F83F-4109-0AAF-5B43B55C59EA}"/>
                </a:ext>
              </a:extLst>
            </p:cNvPr>
            <p:cNvGrpSpPr/>
            <p:nvPr/>
          </p:nvGrpSpPr>
          <p:grpSpPr>
            <a:xfrm rot="21021258">
              <a:off x="5655901" y="1790828"/>
              <a:ext cx="969742" cy="1528477"/>
              <a:chOff x="130195" y="2389251"/>
              <a:chExt cx="2154414" cy="3395718"/>
            </a:xfrm>
          </p:grpSpPr>
          <p:pic>
            <p:nvPicPr>
              <p:cNvPr id="62" name="Picture 61" descr="A grey and red circles with black text&#10;&#10;AI-generated content may be incorrect.">
                <a:extLst>
                  <a:ext uri="{FF2B5EF4-FFF2-40B4-BE49-F238E27FC236}">
                    <a16:creationId xmlns:a16="http://schemas.microsoft.com/office/drawing/2014/main" id="{33C69B33-D2D1-7A5F-3D86-326AFB6815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63" name="Picture 62" descr="A grey and black logo&#10;&#10;AI-generated content may be incorrect.">
                <a:extLst>
                  <a:ext uri="{FF2B5EF4-FFF2-40B4-BE49-F238E27FC236}">
                    <a16:creationId xmlns:a16="http://schemas.microsoft.com/office/drawing/2014/main" id="{FE1FB3E7-85C4-B2A7-4CFF-7BE1F2807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64" name="Picture 63" descr="A group of circles with different colors&#10;&#10;AI-generated content may be incorrect.">
                <a:extLst>
                  <a:ext uri="{FF2B5EF4-FFF2-40B4-BE49-F238E27FC236}">
                    <a16:creationId xmlns:a16="http://schemas.microsoft.com/office/drawing/2014/main" id="{96DB7965-B4B5-DD4D-AE67-C915573AEB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65" name="Picture 64" descr="A grey and black logo&#10;&#10;AI-generated content may be incorrect.">
                <a:extLst>
                  <a:ext uri="{FF2B5EF4-FFF2-40B4-BE49-F238E27FC236}">
                    <a16:creationId xmlns:a16="http://schemas.microsoft.com/office/drawing/2014/main" id="{A3F8D90F-DC18-27DF-F6D8-62A505E28F4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nvGrpSpPr>
            <p:cNvPr id="57" name="Group 56">
              <a:extLst>
                <a:ext uri="{FF2B5EF4-FFF2-40B4-BE49-F238E27FC236}">
                  <a16:creationId xmlns:a16="http://schemas.microsoft.com/office/drawing/2014/main" id="{68B027F7-AF5F-A2FF-D770-989C5354727A}"/>
                </a:ext>
              </a:extLst>
            </p:cNvPr>
            <p:cNvGrpSpPr/>
            <p:nvPr/>
          </p:nvGrpSpPr>
          <p:grpSpPr>
            <a:xfrm rot="21018577">
              <a:off x="6569044" y="1751846"/>
              <a:ext cx="969742" cy="1528477"/>
              <a:chOff x="130195" y="2389251"/>
              <a:chExt cx="2154414" cy="3395718"/>
            </a:xfrm>
          </p:grpSpPr>
          <p:pic>
            <p:nvPicPr>
              <p:cNvPr id="58" name="Picture 57" descr="A grey and red circles with black text&#10;&#10;AI-generated content may be incorrect.">
                <a:extLst>
                  <a:ext uri="{FF2B5EF4-FFF2-40B4-BE49-F238E27FC236}">
                    <a16:creationId xmlns:a16="http://schemas.microsoft.com/office/drawing/2014/main" id="{C81F40D9-D8FB-BFC5-2AF5-B9FB8A645F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8985" y="3352591"/>
                <a:ext cx="1082528" cy="558565"/>
              </a:xfrm>
              <a:prstGeom prst="rect">
                <a:avLst/>
              </a:prstGeom>
            </p:spPr>
          </p:pic>
          <p:pic>
            <p:nvPicPr>
              <p:cNvPr id="59" name="Picture 58" descr="A grey and black logo&#10;&#10;AI-generated content may be incorrect.">
                <a:extLst>
                  <a:ext uri="{FF2B5EF4-FFF2-40B4-BE49-F238E27FC236}">
                    <a16:creationId xmlns:a16="http://schemas.microsoft.com/office/drawing/2014/main" id="{D30BA63C-8FBB-54CE-426A-23F5DB524A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1137610" y="3694626"/>
                <a:ext cx="475766" cy="2090343"/>
              </a:xfrm>
              <a:prstGeom prst="rect">
                <a:avLst/>
              </a:prstGeom>
            </p:spPr>
          </p:pic>
          <p:pic>
            <p:nvPicPr>
              <p:cNvPr id="60" name="Picture 59" descr="A group of circles with different colors&#10;&#10;AI-generated content may be incorrect.">
                <a:extLst>
                  <a:ext uri="{FF2B5EF4-FFF2-40B4-BE49-F238E27FC236}">
                    <a16:creationId xmlns:a16="http://schemas.microsoft.com/office/drawing/2014/main" id="{E889ADD9-F930-626B-428D-DC676DB7DB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337" y="2389251"/>
                <a:ext cx="714272" cy="1316089"/>
              </a:xfrm>
              <a:prstGeom prst="rect">
                <a:avLst/>
              </a:prstGeom>
            </p:spPr>
          </p:pic>
          <p:pic>
            <p:nvPicPr>
              <p:cNvPr id="61" name="Picture 60" descr="A grey and black logo&#10;&#10;AI-generated content may be incorrect.">
                <a:extLst>
                  <a:ext uri="{FF2B5EF4-FFF2-40B4-BE49-F238E27FC236}">
                    <a16:creationId xmlns:a16="http://schemas.microsoft.com/office/drawing/2014/main" id="{E4DAE45C-4220-97DA-5F54-4B4E5E6C3A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99133" flipH="1">
                <a:off x="130195" y="3511457"/>
                <a:ext cx="475767" cy="2090347"/>
              </a:xfrm>
              <a:prstGeom prst="rect">
                <a:avLst/>
              </a:prstGeom>
            </p:spPr>
          </p:pic>
        </p:grpSp>
      </p:grpSp>
      <p:grpSp>
        <p:nvGrpSpPr>
          <p:cNvPr id="82" name="Group 81">
            <a:extLst>
              <a:ext uri="{FF2B5EF4-FFF2-40B4-BE49-F238E27FC236}">
                <a16:creationId xmlns:a16="http://schemas.microsoft.com/office/drawing/2014/main" id="{9C2F8152-5ADA-37DA-4EDD-8D8AAAC27E33}"/>
              </a:ext>
            </a:extLst>
          </p:cNvPr>
          <p:cNvGrpSpPr/>
          <p:nvPr/>
        </p:nvGrpSpPr>
        <p:grpSpPr>
          <a:xfrm>
            <a:off x="9084913" y="2858836"/>
            <a:ext cx="1923550" cy="2063638"/>
            <a:chOff x="7714369" y="2760590"/>
            <a:chExt cx="3520609" cy="3777007"/>
          </a:xfrm>
        </p:grpSpPr>
        <p:pic>
          <p:nvPicPr>
            <p:cNvPr id="83" name="Picture 82" descr="A grey and black logo&#10;&#10;AI-generated content may be incorrect.">
              <a:extLst>
                <a:ext uri="{FF2B5EF4-FFF2-40B4-BE49-F238E27FC236}">
                  <a16:creationId xmlns:a16="http://schemas.microsoft.com/office/drawing/2014/main" id="{A14A2B27-36C8-F0B5-C101-5C18E63814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070330" flipH="1">
              <a:off x="10584790" y="2760590"/>
              <a:ext cx="650188" cy="2856686"/>
            </a:xfrm>
            <a:prstGeom prst="rect">
              <a:avLst/>
            </a:prstGeom>
          </p:spPr>
        </p:pic>
        <p:pic>
          <p:nvPicPr>
            <p:cNvPr id="84" name="Picture 83" descr="A grey and black logo&#10;&#10;AI-generated content may be incorrect.">
              <a:extLst>
                <a:ext uri="{FF2B5EF4-FFF2-40B4-BE49-F238E27FC236}">
                  <a16:creationId xmlns:a16="http://schemas.microsoft.com/office/drawing/2014/main" id="{58D5C739-2339-B5B0-9797-F898F65BEF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33803" flipH="1">
              <a:off x="7714369" y="3452377"/>
              <a:ext cx="655737" cy="2881069"/>
            </a:xfrm>
            <a:prstGeom prst="rect">
              <a:avLst/>
            </a:prstGeom>
          </p:spPr>
        </p:pic>
        <p:pic>
          <p:nvPicPr>
            <p:cNvPr id="85" name="Picture 84" descr="A grey and black logo&#10;&#10;AI-generated content may be incorrect.">
              <a:extLst>
                <a:ext uri="{FF2B5EF4-FFF2-40B4-BE49-F238E27FC236}">
                  <a16:creationId xmlns:a16="http://schemas.microsoft.com/office/drawing/2014/main" id="{FEE8A074-E112-8721-13FB-5F253C5FBB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18044" flipH="1">
              <a:off x="9337456" y="3680911"/>
              <a:ext cx="650188" cy="2856686"/>
            </a:xfrm>
            <a:prstGeom prst="rect">
              <a:avLst/>
            </a:prstGeom>
          </p:spPr>
        </p:pic>
        <p:pic>
          <p:nvPicPr>
            <p:cNvPr id="86" name="Picture 85" descr="A grey and red circles with black text&#10;&#10;AI-generated content may be incorrect.">
              <a:extLst>
                <a:ext uri="{FF2B5EF4-FFF2-40B4-BE49-F238E27FC236}">
                  <a16:creationId xmlns:a16="http://schemas.microsoft.com/office/drawing/2014/main" id="{A19F200A-506D-B31C-70DE-33611BA9D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65478">
              <a:off x="8557637" y="3272001"/>
              <a:ext cx="1479395" cy="763341"/>
            </a:xfrm>
            <a:prstGeom prst="rect">
              <a:avLst/>
            </a:prstGeom>
          </p:spPr>
        </p:pic>
      </p:grpSp>
    </p:spTree>
    <p:extLst>
      <p:ext uri="{BB962C8B-B14F-4D97-AF65-F5344CB8AC3E}">
        <p14:creationId xmlns:p14="http://schemas.microsoft.com/office/powerpoint/2010/main" val="12225149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ST 2-TEMPLATE" id="{F1141436-CE4D-44BA-A57E-DAA287F6781E}" vid="{999ADEDA-D1B1-4F89-9FEB-095356CCCE6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F30016848ECA4D8C32F5EEF57AB254" ma:contentTypeVersion="15" ma:contentTypeDescription="Create a new document." ma:contentTypeScope="" ma:versionID="ba782b9e6c89981fb4456e1dd901da07">
  <xsd:schema xmlns:xsd="http://www.w3.org/2001/XMLSchema" xmlns:xs="http://www.w3.org/2001/XMLSchema" xmlns:p="http://schemas.microsoft.com/office/2006/metadata/properties" xmlns:ns2="68b5b436-c221-4126-930b-0387bddd4008" xmlns:ns3="256d1f37-a5bf-40ea-9e3b-df9e783b5a8c" targetNamespace="http://schemas.microsoft.com/office/2006/metadata/properties" ma:root="true" ma:fieldsID="10aa5b10c9b4c7bde0c6e1afbf015f6d" ns2:_="" ns3:_="">
    <xsd:import namespace="68b5b436-c221-4126-930b-0387bddd4008"/>
    <xsd:import namespace="256d1f37-a5bf-40ea-9e3b-df9e783b5a8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b5b436-c221-4126-930b-0387bddd40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0f08751-b953-413e-9b34-2297f674b6a3"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56d1f37-a5bf-40ea-9e3b-df9e783b5a8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ef552e05-c177-46a8-98f1-f1cdb6faf096}" ma:internalName="TaxCatchAll" ma:showField="CatchAllData" ma:web="256d1f37-a5bf-40ea-9e3b-df9e783b5a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256d1f37-a5bf-40ea-9e3b-df9e783b5a8c">
      <UserInfo>
        <DisplayName>Model Teachers Members</DisplayName>
        <AccountId>88</AccountId>
        <AccountType/>
      </UserInfo>
    </SharedWithUsers>
    <TaxCatchAll xmlns="256d1f37-a5bf-40ea-9e3b-df9e783b5a8c" xsi:nil="true"/>
    <lcf76f155ced4ddcb4097134ff3c332f xmlns="68b5b436-c221-4126-930b-0387bddd4008">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6FB1A2-66EF-4664-8262-97C0DA4E3948}">
  <ds:schemaRefs>
    <ds:schemaRef ds:uri="256d1f37-a5bf-40ea-9e3b-df9e783b5a8c"/>
    <ds:schemaRef ds:uri="68b5b436-c221-4126-930b-0387bddd40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CF5C9F0-5FA4-4328-8840-83096B3D5485}">
  <ds:schemaRefs>
    <ds:schemaRef ds:uri="256d1f37-a5bf-40ea-9e3b-df9e783b5a8c"/>
    <ds:schemaRef ds:uri="68b5b436-c221-4126-930b-0387bddd400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2D4A624-151E-4A3F-B4CA-6D26A54E74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2836</Words>
  <Application>Microsoft Office PowerPoint</Application>
  <PresentationFormat>Widescreen</PresentationFormat>
  <Paragraphs>338</Paragraphs>
  <Slides>30</Slides>
  <Notes>20</Notes>
  <HiddenSlides>2</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Molecules of Life Overview</vt:lpstr>
      <vt:lpstr>Teacher Guide – Phospholipid Summary</vt:lpstr>
      <vt:lpstr>Teacher Guide – Overview</vt:lpstr>
      <vt:lpstr>PowerPoint Presentation</vt:lpstr>
      <vt:lpstr>PowerPoint Presentation</vt:lpstr>
      <vt:lpstr>PowerPoint Presentation</vt:lpstr>
      <vt:lpstr>Teacher Guide - Monomer Assembly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Phospholipid and Membrane Transport Kit</vt:lpstr>
      <vt:lpstr>PowerPoint Presentation</vt:lpstr>
      <vt:lpstr>Mosaic Membrane Mighty Model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Gronek</dc:creator>
  <cp:lastModifiedBy>Heather Ryan</cp:lastModifiedBy>
  <cp:revision>2</cp:revision>
  <cp:lastPrinted>2025-05-08T16:51:43Z</cp:lastPrinted>
  <dcterms:created xsi:type="dcterms:W3CDTF">2025-07-01T15:17:03Z</dcterms:created>
  <dcterms:modified xsi:type="dcterms:W3CDTF">2026-08-20T16:59:37Z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0x01010007F30016848ECA4D8C32F5EEF57AB254</vt:lpwstr>
  </property>
  <property fmtid="{D5CDD505-2E9C-101B-9397-08002B2CF9AE}" pid="3" name="MediaServiceImageTags">
    <vt:lpwstr/>
  </property>
</Properties>
</file>